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2" r:id="rId2"/>
  </p:sldMasterIdLst>
  <p:notesMasterIdLst>
    <p:notesMasterId r:id="rId29"/>
  </p:notesMasterIdLst>
  <p:sldIdLst>
    <p:sldId id="365" r:id="rId3"/>
    <p:sldId id="367" r:id="rId4"/>
    <p:sldId id="256" r:id="rId5"/>
    <p:sldId id="258" r:id="rId6"/>
    <p:sldId id="259" r:id="rId7"/>
    <p:sldId id="333" r:id="rId8"/>
    <p:sldId id="351" r:id="rId9"/>
    <p:sldId id="364" r:id="rId10"/>
    <p:sldId id="352" r:id="rId11"/>
    <p:sldId id="353" r:id="rId12"/>
    <p:sldId id="306" r:id="rId13"/>
    <p:sldId id="335" r:id="rId14"/>
    <p:sldId id="355" r:id="rId15"/>
    <p:sldId id="356" r:id="rId16"/>
    <p:sldId id="354" r:id="rId17"/>
    <p:sldId id="368" r:id="rId18"/>
    <p:sldId id="357" r:id="rId19"/>
    <p:sldId id="339" r:id="rId20"/>
    <p:sldId id="350" r:id="rId21"/>
    <p:sldId id="358" r:id="rId22"/>
    <p:sldId id="359" r:id="rId23"/>
    <p:sldId id="345" r:id="rId24"/>
    <p:sldId id="346" r:id="rId25"/>
    <p:sldId id="360" r:id="rId26"/>
    <p:sldId id="361" r:id="rId27"/>
    <p:sldId id="363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045"/>
    <a:srgbClr val="C26D86"/>
    <a:srgbClr val="4EC9B1"/>
    <a:srgbClr val="4682BE"/>
    <a:srgbClr val="171B23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7" autoAdjust="0"/>
    <p:restoredTop sz="74047" autoAdjust="0"/>
  </p:normalViewPr>
  <p:slideViewPr>
    <p:cSldViewPr>
      <p:cViewPr varScale="1">
        <p:scale>
          <a:sx n="86" d="100"/>
          <a:sy n="86" d="100"/>
        </p:scale>
        <p:origin x="1762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2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0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0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5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1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2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46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2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2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2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24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59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陣列是目前唯一會讓我們知道是連著存的變數。所以我們可以用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 來看看</a:t>
            </a:r>
            <a:r>
              <a:rPr lang="en-US" altLang="zh-TW" dirty="0" smtClean="0"/>
              <a:t>++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的變化。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5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1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72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0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1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8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5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2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2024/2/27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1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45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7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/>
              <a:t>基礎</a:t>
            </a:r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427734"/>
            <a:ext cx="853470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寫一個函式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Arial Unicode MS" panose="020B0604020202020204" pitchFamily="34" charset="-120"/>
                <a:ea typeface="Söhne Mono"/>
              </a:rPr>
              <a:t>maxValue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，接受三個整數作為參數，返回它們中的最大值。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D0D0D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3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37548" y="809922"/>
            <a:ext cx="6654732" cy="2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What will happen?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TW" sz="1600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If we dereference a pointers of unknown value, the outcome is unpredictable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pointers points to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somewhere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 And we do not know where it is !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pointer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pointing to nothing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should be assigned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nullptr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, NULL, or 0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Dereferencing a null pointer shutdowns the program (a run-time error)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Null pointers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8622E7F-C66E-4983-914C-484F5EF36D55}"/>
              </a:ext>
            </a:extLst>
          </p:cNvPr>
          <p:cNvSpPr txBox="1"/>
          <p:nvPr/>
        </p:nvSpPr>
        <p:spPr>
          <a:xfrm>
            <a:off x="2460900" y="974862"/>
            <a:ext cx="2181357" cy="64633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int* </a:t>
            </a:r>
            <a:r>
              <a:rPr lang="en-US" altLang="zh-TW" dirty="0" err="1"/>
              <a:t>ptr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*</a:t>
            </a:r>
            <a:r>
              <a:rPr lang="en-US" altLang="zh-TW" dirty="0" err="1"/>
              <a:t>ptr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//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?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79468F23-9D65-44BA-833A-56CA5005DED7}"/>
              </a:ext>
            </a:extLst>
          </p:cNvPr>
          <p:cNvSpPr txBox="1"/>
          <p:nvPr/>
        </p:nvSpPr>
        <p:spPr>
          <a:xfrm>
            <a:off x="543543" y="3154076"/>
            <a:ext cx="8204921" cy="1200329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int* 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nullptr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&lt;&lt;“value of </a:t>
            </a:r>
            <a:r>
              <a:rPr lang="en-US" altLang="zh-TW" dirty="0" err="1"/>
              <a:t>ptr</a:t>
            </a:r>
            <a:r>
              <a:rPr lang="en-US" altLang="zh-TW" dirty="0"/>
              <a:t> = ”</a:t>
            </a:r>
            <a:r>
              <a:rPr lang="en-US" altLang="zh-TW" dirty="0" err="1"/>
              <a:t>ptr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// 0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“address of </a:t>
            </a:r>
            <a:r>
              <a:rPr lang="en-US" altLang="zh-TW" dirty="0" err="1"/>
              <a:t>ptr</a:t>
            </a:r>
            <a:r>
              <a:rPr lang="en-US" altLang="zh-TW" dirty="0"/>
              <a:t>”&lt;&lt; &amp;</a:t>
            </a:r>
            <a:r>
              <a:rPr lang="en-US" altLang="zh-TW" dirty="0" err="1"/>
              <a:t>ptr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// 0xaaabbb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“the variable pointed by </a:t>
            </a:r>
            <a:r>
              <a:rPr lang="en-US" altLang="zh-TW" dirty="0" err="1"/>
              <a:t>ptr</a:t>
            </a:r>
            <a:r>
              <a:rPr lang="en-US" altLang="zh-TW" dirty="0"/>
              <a:t> = “ &lt;&lt; *</a:t>
            </a:r>
            <a:r>
              <a:rPr lang="en-US" altLang="zh-TW" dirty="0" err="1"/>
              <a:t>ptr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92D050"/>
                </a:solidFill>
              </a:rPr>
              <a:t>// run-time error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8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DE0C5CE-00B3-4265-A611-DD8B2D85C94A}"/>
              </a:ext>
            </a:extLst>
          </p:cNvPr>
          <p:cNvSpPr txBox="1"/>
          <p:nvPr/>
        </p:nvSpPr>
        <p:spPr>
          <a:xfrm>
            <a:off x="2238702" y="2283718"/>
            <a:ext cx="563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Call-by-value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D7DF17E0-0C3C-47F5-93E7-732463BE4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5" y="664527"/>
            <a:ext cx="5271796" cy="34905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A793DD8D-5A65-409A-B2BA-0D76EFFE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3" y="4263625"/>
            <a:ext cx="4784176" cy="62639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267744" y="220850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//AP(Actual Parameter)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952113" y="3149116"/>
            <a:ext cx="265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//FP(Formal Parameter)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Call-by-pointers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67CD3DF-8637-4FBD-8924-5A0629CA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73" y="641302"/>
            <a:ext cx="4897538" cy="32383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00D0B54-C5F2-4698-A8F7-E37D84D2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73" y="4155326"/>
            <a:ext cx="4553585" cy="5715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34C6476-0549-4140-B635-5D90AC18EF78}"/>
              </a:ext>
            </a:extLst>
          </p:cNvPr>
          <p:cNvSpPr txBox="1"/>
          <p:nvPr/>
        </p:nvSpPr>
        <p:spPr>
          <a:xfrm>
            <a:off x="397451" y="982070"/>
            <a:ext cx="194230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int* x = &amp;a;</a:t>
            </a:r>
          </a:p>
          <a:p>
            <a:r>
              <a:rPr lang="en-US" altLang="zh-TW" dirty="0"/>
              <a:t>int* y = &amp;b;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34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Call-by-pointers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9392434D-26BC-4D91-8F90-D39C6B33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35073"/>
              </p:ext>
            </p:extLst>
          </p:nvPr>
        </p:nvGraphicFramePr>
        <p:xfrm>
          <a:off x="712899" y="1169136"/>
          <a:ext cx="3600000" cy="3708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xmlns="" val="268129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18080327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94030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135379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0x20c644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709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0x20c64c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726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0x20c654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841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0x20c658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941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0x20c65c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56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25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38529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E2F7D2E-DCB8-4567-AB5C-16D160C8E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24253"/>
              </p:ext>
            </p:extLst>
          </p:nvPr>
        </p:nvGraphicFramePr>
        <p:xfrm>
          <a:off x="4618694" y="1169136"/>
          <a:ext cx="3600000" cy="3708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xmlns="" val="1310635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406023272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867518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879993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0x20c644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272916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0x20c64c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142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0x20c654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373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0x20c658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63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0x20c65c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239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0x20c660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611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0x20c664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486626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A35FF0D-7988-4A91-9F52-D4D1FB68DA3F}"/>
              </a:ext>
            </a:extLst>
          </p:cNvPr>
          <p:cNvSpPr txBox="1"/>
          <p:nvPr/>
        </p:nvSpPr>
        <p:spPr>
          <a:xfrm>
            <a:off x="789170" y="817393"/>
            <a:ext cx="3600000" cy="3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Address    Identifier     value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31F1257E-9B1F-4C51-9EA3-A28DDF83EECA}"/>
              </a:ext>
            </a:extLst>
          </p:cNvPr>
          <p:cNvSpPr txBox="1"/>
          <p:nvPr/>
        </p:nvSpPr>
        <p:spPr>
          <a:xfrm>
            <a:off x="4695634" y="821081"/>
            <a:ext cx="3600000" cy="3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Address    Identifier    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6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Call-by-reference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5C03AD9-5044-4D78-BD3D-EE20456A7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2" y="806752"/>
            <a:ext cx="4608514" cy="3119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53B65E3-52BC-47C0-9F78-52D09CB55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2" y="4111342"/>
            <a:ext cx="4514850" cy="609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389339A-85FB-4CFD-8035-3AC877478A5D}"/>
              </a:ext>
            </a:extLst>
          </p:cNvPr>
          <p:cNvSpPr txBox="1"/>
          <p:nvPr/>
        </p:nvSpPr>
        <p:spPr>
          <a:xfrm>
            <a:off x="142658" y="1793006"/>
            <a:ext cx="285737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a =20;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&amp; x </a:t>
            </a:r>
            <a:r>
              <a:rPr lang="en-US" altLang="zh-TW" dirty="0"/>
              <a:t>= a;</a:t>
            </a:r>
          </a:p>
          <a:p>
            <a:endParaRPr lang="en-US" altLang="zh-TW" dirty="0"/>
          </a:p>
          <a:p>
            <a:r>
              <a:rPr lang="en-US" altLang="zh-TW" dirty="0"/>
              <a:t>x</a:t>
            </a:r>
            <a:r>
              <a:rPr lang="en-US" altLang="zh-TW" dirty="0" smtClean="0"/>
              <a:t> = 30;</a:t>
            </a: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out</a:t>
            </a:r>
            <a:r>
              <a:rPr lang="en-US" altLang="zh-TW" dirty="0" smtClean="0"/>
              <a:t> &lt;&lt; a &lt;&lt;“\n”  </a:t>
            </a:r>
            <a:r>
              <a:rPr lang="en-US" altLang="zh-TW" dirty="0" smtClean="0">
                <a:solidFill>
                  <a:srgbClr val="FF0000"/>
                </a:solidFill>
              </a:rPr>
              <a:t>//30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基礎題目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21171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使用</a:t>
            </a:r>
            <a:r>
              <a:rPr lang="en-US" altLang="zh-TW" sz="2400" dirty="0" smtClean="0"/>
              <a:t>call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reference</a:t>
            </a:r>
            <a:r>
              <a:rPr lang="zh-TW" altLang="en-US" sz="2400" dirty="0" smtClean="0"/>
              <a:t> 的方式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透過函式將數值轉換並回傳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7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37389" y="157921"/>
            <a:ext cx="216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Using pointers in functions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C45ECAD-3282-4C20-B8CA-61094CA79ECB}"/>
              </a:ext>
            </a:extLst>
          </p:cNvPr>
          <p:cNvSpPr txBox="1"/>
          <p:nvPr/>
        </p:nvSpPr>
        <p:spPr>
          <a:xfrm>
            <a:off x="376636" y="1399259"/>
            <a:ext cx="8423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behind calling by reference and by pointers is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view calling by reference as a special tool made by using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mix references and pointers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Ex . We cannot pass a pointer variable or an address to a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call by reference in most situations, and it is clearer and more convenient than to call by pointer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97E4BEB-868E-43D3-B281-11FE01A2203B}"/>
              </a:ext>
            </a:extLst>
          </p:cNvPr>
          <p:cNvSpPr txBox="1"/>
          <p:nvPr/>
        </p:nvSpPr>
        <p:spPr>
          <a:xfrm>
            <a:off x="376636" y="74481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DE0C5CE-00B3-4265-A611-DD8B2D85C94A}"/>
              </a:ext>
            </a:extLst>
          </p:cNvPr>
          <p:cNvSpPr txBox="1"/>
          <p:nvPr/>
        </p:nvSpPr>
        <p:spPr>
          <a:xfrm>
            <a:off x="1895721" y="2283718"/>
            <a:ext cx="568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273045"/>
                </a:solidFill>
                <a:cs typeface="+mn-ea"/>
                <a:sym typeface="+mn-lt"/>
              </a:rPr>
              <a:t>Dynamic memory allocation</a:t>
            </a: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63959"/>
            <a:ext cx="2256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Dynamic memory allocation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CABC940-FF95-49B6-AC7C-93207C282433}"/>
              </a:ext>
            </a:extLst>
          </p:cNvPr>
          <p:cNvSpPr txBox="1"/>
          <p:nvPr/>
        </p:nvSpPr>
        <p:spPr>
          <a:xfrm>
            <a:off x="608453" y="826182"/>
            <a:ext cx="8272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may decide the length of an array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That is, during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allocates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allocates 4 bytes, and the returned address is not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int* a = new 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the address of the 4-byte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int* a = new int (5)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the space contain 5 as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int* a = new int [5]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allocates 20 bytes(for 5 integers)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first integer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viewed as an array. It is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allocated arrays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initialized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single statement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loop, for example, is needed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680" y="555526"/>
            <a:ext cx="5616624" cy="40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63959"/>
            <a:ext cx="2256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Dynamic memory allocation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CABC940-FF95-49B6-AC7C-93207C282433}"/>
              </a:ext>
            </a:extLst>
          </p:cNvPr>
          <p:cNvSpPr txBox="1"/>
          <p:nvPr/>
        </p:nvSpPr>
        <p:spPr>
          <a:xfrm>
            <a:off x="462449" y="755609"/>
            <a:ext cx="590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(the size and location of the space) is determined during 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allocated during the run time has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name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On the other hand, every space allocated during 	the compilation time has a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a dynamically-allocated space, we use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its address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05C43FE-7E7F-4BE9-A2AE-B30A45EA7A07}"/>
              </a:ext>
            </a:extLst>
          </p:cNvPr>
          <p:cNvSpPr txBox="1"/>
          <p:nvPr/>
        </p:nvSpPr>
        <p:spPr>
          <a:xfrm>
            <a:off x="655237" y="2884945"/>
            <a:ext cx="4204795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</a:t>
            </a:r>
            <a:r>
              <a:rPr lang="en-US" altLang="zh-TW" dirty="0" err="1"/>
              <a:t>len</a:t>
            </a:r>
            <a:r>
              <a:rPr lang="en-US" altLang="zh-TW" dirty="0"/>
              <a:t> = 0;</a:t>
            </a:r>
          </a:p>
          <a:p>
            <a:r>
              <a:rPr lang="en-US" altLang="zh-TW" dirty="0" err="1"/>
              <a:t>cin</a:t>
            </a:r>
            <a:r>
              <a:rPr lang="en-US" altLang="zh-TW" dirty="0"/>
              <a:t> &gt;&gt; </a:t>
            </a:r>
            <a:r>
              <a:rPr lang="en-US" altLang="zh-TW" dirty="0" err="1"/>
              <a:t>len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92D050"/>
                </a:solidFill>
              </a:rPr>
              <a:t>//3</a:t>
            </a:r>
          </a:p>
          <a:p>
            <a:r>
              <a:rPr lang="en-US" altLang="zh-TW" dirty="0"/>
              <a:t>int* a = new int [</a:t>
            </a:r>
            <a:r>
              <a:rPr lang="en-US" altLang="zh-TW" dirty="0" err="1"/>
              <a:t>len</a:t>
            </a:r>
            <a:r>
              <a:rPr lang="en-US" altLang="zh-TW" dirty="0"/>
              <a:t>];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for(int I = 0; I &lt; 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a[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] = I + 1;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xmlns="" id="{E36C01A3-03A7-4F94-BAEA-14599C12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31801"/>
              </p:ext>
            </p:extLst>
          </p:nvPr>
        </p:nvGraphicFramePr>
        <p:xfrm>
          <a:off x="6314816" y="695584"/>
          <a:ext cx="2649673" cy="4240879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900889">
                  <a:extLst>
                    <a:ext uri="{9D8B030D-6E8A-4147-A177-3AD203B41FA5}">
                      <a16:colId xmlns:a16="http://schemas.microsoft.com/office/drawing/2014/main" xmlns="" val="26812964"/>
                    </a:ext>
                  </a:extLst>
                </a:gridCol>
                <a:gridCol w="794902">
                  <a:extLst>
                    <a:ext uri="{9D8B030D-6E8A-4147-A177-3AD203B41FA5}">
                      <a16:colId xmlns:a16="http://schemas.microsoft.com/office/drawing/2014/main" xmlns="" val="1808032717"/>
                    </a:ext>
                  </a:extLst>
                </a:gridCol>
                <a:gridCol w="953882">
                  <a:extLst>
                    <a:ext uri="{9D8B030D-6E8A-4147-A177-3AD203B41FA5}">
                      <a16:colId xmlns:a16="http://schemas.microsoft.com/office/drawing/2014/main" xmlns="" val="2940300349"/>
                    </a:ext>
                  </a:extLst>
                </a:gridCol>
              </a:tblGrid>
              <a:tr h="282725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1353797"/>
                  </a:ext>
                </a:extLst>
              </a:tr>
              <a:tr h="565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0x20c644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200" dirty="0"/>
                    </a:p>
                    <a:p>
                      <a:pPr algn="ctr"/>
                      <a:endParaRPr lang="en-US" altLang="zh-TW" sz="1200" dirty="0"/>
                    </a:p>
                    <a:p>
                      <a:pPr algn="ctr"/>
                      <a:endParaRPr lang="en-US" altLang="zh-TW" sz="1200" dirty="0"/>
                    </a:p>
                    <a:p>
                      <a:pPr algn="ctr"/>
                      <a:r>
                        <a:rPr lang="en-US" altLang="zh-TW" sz="1200" dirty="0"/>
                        <a:t>No</a:t>
                      </a:r>
                    </a:p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709598"/>
                  </a:ext>
                </a:extLst>
              </a:tr>
              <a:tr h="565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0x20c648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08283551"/>
                  </a:ext>
                </a:extLst>
              </a:tr>
              <a:tr h="565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0x20c64c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7263397"/>
                  </a:ext>
                </a:extLst>
              </a:tr>
              <a:tr h="565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0x20c650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3952572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0x20c654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8417266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0x20c658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len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9419351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0x20c65c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6560867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0x20c660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0x20c644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251636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0x20c664</a:t>
                      </a:r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385293"/>
                  </a:ext>
                </a:extLst>
              </a:tr>
              <a:tr h="282725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2697690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1DEF8DE7-8FF6-44D9-AE79-2A76DCE88B2A}"/>
              </a:ext>
            </a:extLst>
          </p:cNvPr>
          <p:cNvSpPr txBox="1"/>
          <p:nvPr/>
        </p:nvSpPr>
        <p:spPr>
          <a:xfrm>
            <a:off x="6248932" y="430964"/>
            <a:ext cx="341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Address    Identifier     value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030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63959"/>
            <a:ext cx="2256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273045"/>
                </a:solidFill>
                <a:cs typeface="+mn-ea"/>
                <a:sym typeface="+mn-lt"/>
              </a:rPr>
              <a:t>Dynamic memory allocation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CABC940-FF95-49B6-AC7C-93207C282433}"/>
              </a:ext>
            </a:extLst>
          </p:cNvPr>
          <p:cNvSpPr txBox="1"/>
          <p:nvPr/>
        </p:nvSpPr>
        <p:spPr>
          <a:xfrm>
            <a:off x="462449" y="755609"/>
            <a:ext cx="590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will release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dynamically-allocated space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05C43FE-7E7F-4BE9-A2AE-B30A45EA7A07}"/>
              </a:ext>
            </a:extLst>
          </p:cNvPr>
          <p:cNvSpPr txBox="1"/>
          <p:nvPr/>
        </p:nvSpPr>
        <p:spPr>
          <a:xfrm>
            <a:off x="3789222" y="313386"/>
            <a:ext cx="5194765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int* a = new int;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>
                <a:solidFill>
                  <a:schemeClr val="tx1"/>
                </a:solidFill>
              </a:rPr>
              <a:t> a; </a:t>
            </a:r>
            <a:r>
              <a:rPr lang="en-US" altLang="zh-TW" dirty="0">
                <a:solidFill>
                  <a:srgbClr val="92D050"/>
                </a:solidFill>
              </a:rPr>
              <a:t>// release 4 bytes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int* b = new int[5];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delete b;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// release only 4 byte!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	 // unpredictable results may happen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>
                <a:solidFill>
                  <a:schemeClr val="tx1"/>
                </a:solidFill>
              </a:rPr>
              <a:t> [] b; </a:t>
            </a:r>
            <a:r>
              <a:rPr lang="en-US" altLang="zh-TW" dirty="0">
                <a:solidFill>
                  <a:srgbClr val="92D050"/>
                </a:solidFill>
              </a:rPr>
              <a:t>//release all 20 bytes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509C9F1D-4A4F-4609-8A8E-778387BB6892}"/>
              </a:ext>
            </a:extLst>
          </p:cNvPr>
          <p:cNvSpPr txBox="1"/>
          <p:nvPr/>
        </p:nvSpPr>
        <p:spPr>
          <a:xfrm>
            <a:off x="860490" y="382463"/>
            <a:ext cx="15937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Releasing space manually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E689DD3B-2996-4860-A92D-A7064CE621A9}"/>
              </a:ext>
            </a:extLst>
          </p:cNvPr>
          <p:cNvSpPr txBox="1"/>
          <p:nvPr/>
        </p:nvSpPr>
        <p:spPr>
          <a:xfrm>
            <a:off x="497699" y="2752623"/>
            <a:ext cx="321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will do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to the pointer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reusing the released  space, set the pointer to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D8F53484-8FBD-4439-855E-A0A216564D47}"/>
              </a:ext>
            </a:extLst>
          </p:cNvPr>
          <p:cNvSpPr txBox="1"/>
          <p:nvPr/>
        </p:nvSpPr>
        <p:spPr>
          <a:xfrm>
            <a:off x="3774818" y="2502933"/>
            <a:ext cx="5194765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int* a = new int;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delete a; </a:t>
            </a:r>
            <a:r>
              <a:rPr lang="en-US" altLang="zh-TW" dirty="0">
                <a:solidFill>
                  <a:srgbClr val="92D050"/>
                </a:solidFill>
              </a:rPr>
              <a:t>// a is still pointing to the address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 = </a:t>
            </a:r>
            <a:r>
              <a:rPr lang="en-US" altLang="zh-TW" dirty="0" err="1">
                <a:solidFill>
                  <a:srgbClr val="FF0000"/>
                </a:solidFill>
              </a:rPr>
              <a:t>nullptr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>
                <a:solidFill>
                  <a:srgbClr val="92D050"/>
                </a:solidFill>
              </a:rPr>
              <a:t>// now a points to nothing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int* b = new int[5];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delete []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b;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//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b is still pointing to the address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 = </a:t>
            </a:r>
            <a:r>
              <a:rPr lang="en-US" altLang="zh-TW" dirty="0" err="1">
                <a:solidFill>
                  <a:srgbClr val="FF0000"/>
                </a:solidFill>
              </a:rPr>
              <a:t>nullptr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//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now b points to nothing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DE0C5CE-00B3-4265-A611-DD8B2D85C94A}"/>
              </a:ext>
            </a:extLst>
          </p:cNvPr>
          <p:cNvSpPr txBox="1"/>
          <p:nvPr/>
        </p:nvSpPr>
        <p:spPr>
          <a:xfrm>
            <a:off x="1895721" y="2283718"/>
            <a:ext cx="6018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273045"/>
                </a:solidFill>
                <a:cs typeface="+mn-ea"/>
                <a:sym typeface="+mn-lt"/>
              </a:rPr>
              <a:t>Arrays and pointer arithmetic</a:t>
            </a: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</a:t>
            </a:r>
            <a:r>
              <a:rPr lang="en-US" altLang="zh-TW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99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Pointer arithmetic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++ and --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0D51874-C380-438D-82EA-6C88C2595D86}"/>
              </a:ext>
            </a:extLst>
          </p:cNvPr>
          <p:cNvSpPr txBox="1"/>
          <p:nvPr/>
        </p:nvSpPr>
        <p:spPr>
          <a:xfrm>
            <a:off x="539552" y="1059582"/>
            <a:ext cx="7938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++</a:t>
            </a:r>
            <a:r>
              <a:rPr lang="en-US" altLang="zh-TW" dirty="0"/>
              <a:t> : Increment the pointer variable′s</a:t>
            </a:r>
            <a:r>
              <a:rPr lang="zh-TW" altLang="en-US" dirty="0"/>
              <a:t> </a:t>
            </a:r>
            <a:r>
              <a:rPr lang="en-US" altLang="zh-TW" dirty="0"/>
              <a:t>value by the number of bytes occupied by a variable in this type(point to the </a:t>
            </a:r>
            <a:r>
              <a:rPr lang="en-US" altLang="zh-TW" dirty="0">
                <a:solidFill>
                  <a:srgbClr val="FF0000"/>
                </a:solidFill>
              </a:rPr>
              <a:t>next</a:t>
            </a:r>
            <a:r>
              <a:rPr lang="en-US" altLang="zh-TW" dirty="0"/>
              <a:t> variable)</a:t>
            </a:r>
          </a:p>
          <a:p>
            <a:r>
              <a:rPr lang="en-US" altLang="zh-TW" dirty="0"/>
              <a:t>      -Ex. For integer pointers, the value (an address) increase by 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/>
              <a:t> : Decrement the pointer variable′s value by the number of bytes a variable in this type occupies(point to the </a:t>
            </a:r>
            <a:r>
              <a:rPr lang="en-US" altLang="zh-TW" dirty="0">
                <a:solidFill>
                  <a:srgbClr val="FF0000"/>
                </a:solidFill>
              </a:rPr>
              <a:t>previous</a:t>
            </a:r>
            <a:r>
              <a:rPr lang="en-US" altLang="zh-TW" dirty="0"/>
              <a:t> variable)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7342073-F192-4774-9094-A35454061CAB}"/>
              </a:ext>
            </a:extLst>
          </p:cNvPr>
          <p:cNvSpPr txBox="1"/>
          <p:nvPr/>
        </p:nvSpPr>
        <p:spPr>
          <a:xfrm>
            <a:off x="525321" y="2619479"/>
            <a:ext cx="703827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double a [3] = {10.5, 11.5, 12.5};</a:t>
            </a:r>
          </a:p>
          <a:p>
            <a:r>
              <a:rPr lang="en-US" altLang="zh-TW" dirty="0"/>
              <a:t>double* b = &amp;a[0];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*b &lt;&lt; “ ”&lt;&lt; b &lt;&lt; “\n”; </a:t>
            </a:r>
            <a:r>
              <a:rPr lang="en-US" altLang="zh-TW" dirty="0">
                <a:solidFill>
                  <a:srgbClr val="92D050"/>
                </a:solidFill>
              </a:rPr>
              <a:t>// 10.5</a:t>
            </a:r>
          </a:p>
          <a:p>
            <a:r>
              <a:rPr lang="en-US" altLang="zh-TW" dirty="0"/>
              <a:t>b = b+2; </a:t>
            </a:r>
            <a:r>
              <a:rPr lang="en-US" altLang="zh-TW" dirty="0">
                <a:solidFill>
                  <a:srgbClr val="92D050"/>
                </a:solidFill>
              </a:rPr>
              <a:t>// b++ and then b++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*b &lt;&lt; “ ”&lt;&lt; b &lt;&lt; “\n”; </a:t>
            </a:r>
            <a:r>
              <a:rPr lang="en-US" altLang="zh-TW" dirty="0">
                <a:solidFill>
                  <a:srgbClr val="92D050"/>
                </a:solidFill>
              </a:rPr>
              <a:t>// 12.5</a:t>
            </a:r>
          </a:p>
          <a:p>
            <a:r>
              <a:rPr lang="en-US" altLang="zh-TW" dirty="0"/>
              <a:t>b--;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*b &lt;&lt; “ ”&lt;&lt; b &lt;&lt; “\n”; </a:t>
            </a:r>
            <a:r>
              <a:rPr lang="en-US" altLang="zh-TW" dirty="0">
                <a:solidFill>
                  <a:srgbClr val="92D050"/>
                </a:solidFill>
              </a:rPr>
              <a:t>// 11.5</a:t>
            </a:r>
          </a:p>
        </p:txBody>
      </p:sp>
    </p:spTree>
    <p:extLst>
      <p:ext uri="{BB962C8B-B14F-4D97-AF65-F5344CB8AC3E}">
        <p14:creationId xmlns:p14="http://schemas.microsoft.com/office/powerpoint/2010/main" val="26078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99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Pointer arithmetic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75E794B9-1A2B-45C9-BB0A-259C863C36CB}"/>
              </a:ext>
            </a:extLst>
          </p:cNvPr>
          <p:cNvSpPr txBox="1"/>
          <p:nvPr/>
        </p:nvSpPr>
        <p:spPr>
          <a:xfrm>
            <a:off x="840296" y="387528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Pointer arithmetic : -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0D51874-C380-438D-82EA-6C88C2595D86}"/>
              </a:ext>
            </a:extLst>
          </p:cNvPr>
          <p:cNvSpPr txBox="1"/>
          <p:nvPr/>
        </p:nvSpPr>
        <p:spPr>
          <a:xfrm>
            <a:off x="450156" y="1067271"/>
            <a:ext cx="793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We cannot add two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However, we can find the difference of two addresses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7342073-F192-4774-9094-A35454061CAB}"/>
              </a:ext>
            </a:extLst>
          </p:cNvPr>
          <p:cNvSpPr txBox="1"/>
          <p:nvPr/>
        </p:nvSpPr>
        <p:spPr>
          <a:xfrm>
            <a:off x="543543" y="2143382"/>
            <a:ext cx="703827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double a [3] = {10.5, 11.5, 12.5};</a:t>
            </a:r>
          </a:p>
          <a:p>
            <a:r>
              <a:rPr lang="en-US" altLang="zh-TW" dirty="0"/>
              <a:t>double* b = &amp;a[0];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double* c = &amp;a[2];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cout</a:t>
            </a:r>
            <a:r>
              <a:rPr lang="en-US" altLang="zh-TW" dirty="0">
                <a:solidFill>
                  <a:schemeClr val="tx1"/>
                </a:solidFill>
              </a:rPr>
              <a:t> &lt;&lt; c – b; </a:t>
            </a:r>
            <a:r>
              <a:rPr lang="en-US" altLang="zh-TW" dirty="0">
                <a:solidFill>
                  <a:srgbClr val="92D050"/>
                </a:solidFill>
              </a:rPr>
              <a:t>// 2, not 16!</a:t>
            </a:r>
          </a:p>
        </p:txBody>
      </p:sp>
    </p:spTree>
    <p:extLst>
      <p:ext uri="{BB962C8B-B14F-4D97-AF65-F5344CB8AC3E}">
        <p14:creationId xmlns:p14="http://schemas.microsoft.com/office/powerpoint/2010/main" val="16115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99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Pointer arithmetic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0D51874-C380-438D-82EA-6C88C2595D86}"/>
              </a:ext>
            </a:extLst>
          </p:cNvPr>
          <p:cNvSpPr txBox="1"/>
          <p:nvPr/>
        </p:nvSpPr>
        <p:spPr>
          <a:xfrm>
            <a:off x="448368" y="766564"/>
            <a:ext cx="506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Example 1. incrementing array elements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48DB95B-3A47-4567-A76A-A3C3B5C1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3" y="1155390"/>
            <a:ext cx="3375662" cy="31446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19AA00B-DDBC-4139-A15A-24CDD2AED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3" y="4423941"/>
            <a:ext cx="1438275" cy="6000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1F82E769-B07B-4FF9-8153-554077575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81487"/>
              </p:ext>
            </p:extLst>
          </p:nvPr>
        </p:nvGraphicFramePr>
        <p:xfrm>
          <a:off x="5292866" y="1205331"/>
          <a:ext cx="36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4878880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4759840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407003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51327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87764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98329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xmlns="" id="{4A9D49DA-8C43-487E-B4A3-839C52AC138A}"/>
              </a:ext>
            </a:extLst>
          </p:cNvPr>
          <p:cNvCxnSpPr>
            <a:endCxn id="10" idx="1"/>
          </p:cNvCxnSpPr>
          <p:nvPr/>
        </p:nvCxnSpPr>
        <p:spPr>
          <a:xfrm>
            <a:off x="4716016" y="1390751"/>
            <a:ext cx="57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1443B352-B5CD-46AC-AF82-D628B75C24CD}"/>
              </a:ext>
            </a:extLst>
          </p:cNvPr>
          <p:cNvSpPr txBox="1"/>
          <p:nvPr/>
        </p:nvSpPr>
        <p:spPr>
          <a:xfrm>
            <a:off x="4384623" y="109836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98A919CF-42AE-4537-AE02-98F1A8737BD7}"/>
              </a:ext>
            </a:extLst>
          </p:cNvPr>
          <p:cNvSpPr/>
          <p:nvPr/>
        </p:nvSpPr>
        <p:spPr>
          <a:xfrm>
            <a:off x="5273642" y="1815016"/>
            <a:ext cx="738518" cy="74265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xmlns="" id="{D8ACF131-2ADD-4C46-A771-1E0803BC8270}"/>
              </a:ext>
            </a:extLst>
          </p:cNvPr>
          <p:cNvCxnSpPr>
            <a:stCxn id="14" idx="0"/>
          </p:cNvCxnSpPr>
          <p:nvPr/>
        </p:nvCxnSpPr>
        <p:spPr>
          <a:xfrm flipV="1">
            <a:off x="5642901" y="1576171"/>
            <a:ext cx="9219" cy="2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78690862-3118-4A3A-822B-28665C969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51028"/>
              </p:ext>
            </p:extLst>
          </p:nvPr>
        </p:nvGraphicFramePr>
        <p:xfrm>
          <a:off x="5292866" y="2717401"/>
          <a:ext cx="36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4878880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4759840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407003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051327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87764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098329"/>
                  </a:ext>
                </a:extLst>
              </a:tr>
            </a:tbl>
          </a:graphicData>
        </a:graphic>
      </p:graphicFrame>
      <p:sp>
        <p:nvSpPr>
          <p:cNvPr id="43" name="橢圓 42">
            <a:extLst>
              <a:ext uri="{FF2B5EF4-FFF2-40B4-BE49-F238E27FC236}">
                <a16:creationId xmlns:a16="http://schemas.microsoft.com/office/drawing/2014/main" xmlns="" id="{9014D75E-2AC8-421E-851C-87E6A1C4B70D}"/>
              </a:ext>
            </a:extLst>
          </p:cNvPr>
          <p:cNvSpPr/>
          <p:nvPr/>
        </p:nvSpPr>
        <p:spPr>
          <a:xfrm>
            <a:off x="8166816" y="3333920"/>
            <a:ext cx="738518" cy="74265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6A491D94-EB26-45AD-9B4B-6F63EB092290}"/>
              </a:ext>
            </a:extLst>
          </p:cNvPr>
          <p:cNvCxnSpPr/>
          <p:nvPr/>
        </p:nvCxnSpPr>
        <p:spPr>
          <a:xfrm flipV="1">
            <a:off x="8526856" y="3088241"/>
            <a:ext cx="9219" cy="2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00CE6807-A1DF-4F83-ABE2-4FA80A7ADAF0}"/>
              </a:ext>
            </a:extLst>
          </p:cNvPr>
          <p:cNvSpPr txBox="1"/>
          <p:nvPr/>
        </p:nvSpPr>
        <p:spPr>
          <a:xfrm>
            <a:off x="4378111" y="257175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AE658D99-0394-484A-91B4-8CF4D48557A6}"/>
              </a:ext>
            </a:extLst>
          </p:cNvPr>
          <p:cNvCxnSpPr/>
          <p:nvPr/>
        </p:nvCxnSpPr>
        <p:spPr>
          <a:xfrm>
            <a:off x="4713581" y="2884209"/>
            <a:ext cx="57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90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Reference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96B0A3C-971D-4B08-A029-64BDE6F64128}"/>
              </a:ext>
            </a:extLst>
          </p:cNvPr>
          <p:cNvSpPr txBox="1"/>
          <p:nvPr/>
        </p:nvSpPr>
        <p:spPr>
          <a:xfrm>
            <a:off x="383434" y="826182"/>
            <a:ext cx="786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台大孔令傑老師</a:t>
            </a:r>
            <a:r>
              <a:rPr lang="en-US" altLang="zh-TW" dirty="0"/>
              <a:t>YT</a:t>
            </a:r>
            <a:r>
              <a:rPr lang="zh-TW" altLang="en-US" dirty="0"/>
              <a:t>線上影片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https://www.youtube.com/watch?v=91AyfUVy2Ik&amp;list=PLMHSr8fseBzUvwjKtR6pX0Vv9Q9H-V3lY&amp;index=66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5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96385" y="224190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cs typeface="+mn-ea"/>
                <a:sym typeface="+mn-lt"/>
              </a:rPr>
              <a:t>第一堂助教課</a:t>
            </a:r>
            <a:endParaRPr lang="zh-CN" altLang="en-US" sz="44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761857" y="1421523"/>
            <a:ext cx="184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+mj-lt"/>
                <a:cs typeface="+mn-ea"/>
                <a:sym typeface="+mn-lt"/>
              </a:rPr>
              <a:t>C++</a:t>
            </a:r>
            <a:endParaRPr lang="zh-CN" altLang="en-US" sz="6000" dirty="0">
              <a:latin typeface="+mj-lt"/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00245" y="2994506"/>
            <a:ext cx="429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dirty="0">
                <a:cs typeface="+mn-ea"/>
                <a:sym typeface="+mn-lt"/>
              </a:rPr>
              <a:t>Pointers</a:t>
            </a: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666593" y="1493640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2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88599" y="869847"/>
            <a:ext cx="17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659" y="385380"/>
            <a:ext cx="17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目錄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27984" y="1373903"/>
            <a:ext cx="288032" cy="45719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3608" y="3219822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xmlns="" id="{2F36A554-F26D-4AD7-B9C8-360DFCEF61C6}"/>
              </a:ext>
            </a:extLst>
          </p:cNvPr>
          <p:cNvSpPr txBox="1"/>
          <p:nvPr/>
        </p:nvSpPr>
        <p:spPr>
          <a:xfrm>
            <a:off x="1604566" y="3199028"/>
            <a:ext cx="2947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cs typeface="+mn-ea"/>
                <a:sym typeface="+mn-lt"/>
              </a:rPr>
              <a:t>Dynamic memory allocation</a:t>
            </a:r>
          </a:p>
          <a:p>
            <a:r>
              <a:rPr lang="en-US" altLang="zh-TW" sz="1600" dirty="0">
                <a:cs typeface="+mn-ea"/>
                <a:sym typeface="+mn-lt"/>
              </a:rPr>
              <a:t>(DMA)</a:t>
            </a:r>
            <a:endParaRPr lang="zh-TW" altLang="en-US" sz="1600" dirty="0"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680340A4-3296-48C3-9C5C-BB40C8DB41F4}"/>
              </a:ext>
            </a:extLst>
          </p:cNvPr>
          <p:cNvSpPr/>
          <p:nvPr/>
        </p:nvSpPr>
        <p:spPr>
          <a:xfrm>
            <a:off x="1043608" y="2236363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TextBox 39">
            <a:extLst>
              <a:ext uri="{FF2B5EF4-FFF2-40B4-BE49-F238E27FC236}">
                <a16:creationId xmlns:a16="http://schemas.microsoft.com/office/drawing/2014/main" xmlns="" id="{DB236BA6-921D-4E44-B930-E5D4FCF26B80}"/>
              </a:ext>
            </a:extLst>
          </p:cNvPr>
          <p:cNvSpPr txBox="1"/>
          <p:nvPr/>
        </p:nvSpPr>
        <p:spPr>
          <a:xfrm>
            <a:off x="1626414" y="2292573"/>
            <a:ext cx="19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Basics of pointers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3B2835F5-7407-4179-AEC6-E008FFA0A555}"/>
              </a:ext>
            </a:extLst>
          </p:cNvPr>
          <p:cNvSpPr/>
          <p:nvPr/>
        </p:nvSpPr>
        <p:spPr>
          <a:xfrm>
            <a:off x="4830985" y="2236363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TextBox 39">
            <a:extLst>
              <a:ext uri="{FF2B5EF4-FFF2-40B4-BE49-F238E27FC236}">
                <a16:creationId xmlns:a16="http://schemas.microsoft.com/office/drawing/2014/main" xmlns="" id="{BA153670-993A-440F-99F9-A7203A214788}"/>
              </a:ext>
            </a:extLst>
          </p:cNvPr>
          <p:cNvSpPr txBox="1"/>
          <p:nvPr/>
        </p:nvSpPr>
        <p:spPr>
          <a:xfrm>
            <a:off x="5429341" y="2292573"/>
            <a:ext cx="282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Using pointers in functions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FB8AD980-CC20-4F09-A26E-C09D55FE6B7F}"/>
              </a:ext>
            </a:extLst>
          </p:cNvPr>
          <p:cNvSpPr/>
          <p:nvPr/>
        </p:nvSpPr>
        <p:spPr>
          <a:xfrm>
            <a:off x="4846535" y="3201514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TextBox 39">
            <a:extLst>
              <a:ext uri="{FF2B5EF4-FFF2-40B4-BE49-F238E27FC236}">
                <a16:creationId xmlns:a16="http://schemas.microsoft.com/office/drawing/2014/main" xmlns="" id="{F05BC324-0951-48BA-B3C0-F75E3F4D5152}"/>
              </a:ext>
            </a:extLst>
          </p:cNvPr>
          <p:cNvSpPr txBox="1"/>
          <p:nvPr/>
        </p:nvSpPr>
        <p:spPr>
          <a:xfrm>
            <a:off x="5429341" y="3258050"/>
            <a:ext cx="3065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Arrays and pointer arithmetic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67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BDE0C5CE-00B3-4265-A611-DD8B2D85C94A}"/>
              </a:ext>
            </a:extLst>
          </p:cNvPr>
          <p:cNvSpPr txBox="1"/>
          <p:nvPr/>
        </p:nvSpPr>
        <p:spPr>
          <a:xfrm>
            <a:off x="2238702" y="2283718"/>
            <a:ext cx="499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Basics of pointers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48368" y="1109898"/>
            <a:ext cx="5686649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pointer is a variable which stores a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memory address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declares a pointer, use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type pointed* pointer name;      type pointed *pointer name;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Examples:</a:t>
            </a:r>
          </a:p>
          <a:p>
            <a:pPr lvl="1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*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ptrInt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	double*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ptrDou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These pointers will store address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These pointers will store of int/double variables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may point to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any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type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 point to different types, use different types of pointers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</p:spTree>
    <p:extLst>
      <p:ext uri="{BB962C8B-B14F-4D97-AF65-F5344CB8AC3E}">
        <p14:creationId xmlns:p14="http://schemas.microsoft.com/office/powerpoint/2010/main" val="1015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48368" y="1109898"/>
            <a:ext cx="6283872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use the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address-of operator </a:t>
            </a: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 to obtain a variable’s address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  <a:r>
              <a:rPr lang="en-US" altLang="zh-TW" sz="1600" i="1" u="sng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pointer name =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600" i="1" u="sng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variable name</a:t>
            </a:r>
            <a:endParaRPr lang="en-US" altLang="zh-TW" sz="16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address-of operator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returns the (beginning)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address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of a variable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Example: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When assigning an address, the two types must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match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Pointer assignment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A60883C-09BA-4348-ACDD-DAEAD0B6D834}"/>
              </a:ext>
            </a:extLst>
          </p:cNvPr>
          <p:cNvSpPr txBox="1"/>
          <p:nvPr/>
        </p:nvSpPr>
        <p:spPr>
          <a:xfrm>
            <a:off x="1464024" y="2715766"/>
            <a:ext cx="223082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/>
              <a:t>int* </a:t>
            </a:r>
            <a:r>
              <a:rPr lang="en-US" altLang="zh-TW" dirty="0" err="1"/>
              <a:t>ptr</a:t>
            </a:r>
            <a:r>
              <a:rPr lang="en-US" altLang="zh-TW" dirty="0"/>
              <a:t> = &amp;a;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FC7E707-172D-4ACC-B6A1-56A5EA93BF44}"/>
              </a:ext>
            </a:extLst>
          </p:cNvPr>
          <p:cNvSpPr txBox="1"/>
          <p:nvPr/>
        </p:nvSpPr>
        <p:spPr>
          <a:xfrm>
            <a:off x="1475656" y="3764180"/>
            <a:ext cx="345638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/>
              <a:t>Double* </a:t>
            </a:r>
            <a:r>
              <a:rPr lang="en-US" altLang="zh-TW" dirty="0" err="1"/>
              <a:t>ptr</a:t>
            </a:r>
            <a:r>
              <a:rPr lang="en-US" altLang="zh-TW" dirty="0"/>
              <a:t> = &amp;a; </a:t>
            </a:r>
            <a:r>
              <a:rPr lang="en-US" altLang="zh-TW" dirty="0">
                <a:solidFill>
                  <a:srgbClr val="FF0000"/>
                </a:solidFill>
              </a:rPr>
              <a:t>//error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Pointer assignment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0A60883C-09BA-4348-ACDD-DAEAD0B6D834}"/>
              </a:ext>
            </a:extLst>
          </p:cNvPr>
          <p:cNvSpPr txBox="1"/>
          <p:nvPr/>
        </p:nvSpPr>
        <p:spPr>
          <a:xfrm>
            <a:off x="383434" y="1131301"/>
            <a:ext cx="223082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/>
              <a:t>int* </a:t>
            </a:r>
            <a:r>
              <a:rPr lang="en-US" altLang="zh-TW" dirty="0" err="1"/>
              <a:t>ptr</a:t>
            </a:r>
            <a:r>
              <a:rPr lang="en-US" altLang="zh-TW" dirty="0"/>
              <a:t> = &amp;a;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98" y="531744"/>
            <a:ext cx="3082357" cy="422232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0A60883C-09BA-4348-ACDD-DAEAD0B6D834}"/>
              </a:ext>
            </a:extLst>
          </p:cNvPr>
          <p:cNvSpPr txBox="1"/>
          <p:nvPr/>
        </p:nvSpPr>
        <p:spPr>
          <a:xfrm>
            <a:off x="383434" y="1967407"/>
            <a:ext cx="264051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ouble b = 10.5;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ouble* </a:t>
            </a:r>
            <a:r>
              <a:rPr lang="en-US" altLang="zh-TW" dirty="0" err="1" smtClean="0"/>
              <a:t>bptr</a:t>
            </a:r>
            <a:r>
              <a:rPr lang="en-US" altLang="zh-TW" dirty="0" smtClean="0"/>
              <a:t> = &amp;b;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5071" y="2994097"/>
            <a:ext cx="2334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cout</a:t>
            </a:r>
            <a:r>
              <a:rPr lang="en-US" altLang="zh-TW" dirty="0" smtClean="0"/>
              <a:t> &lt;&lt; &amp;a  = ?</a:t>
            </a:r>
          </a:p>
          <a:p>
            <a:r>
              <a:rPr lang="en-US" altLang="zh-TW" dirty="0" err="1" smtClean="0"/>
              <a:t>cout</a:t>
            </a:r>
            <a:r>
              <a:rPr lang="en-US" altLang="zh-TW" dirty="0" smtClean="0"/>
              <a:t> &lt;&lt; &amp;b  = ?</a:t>
            </a:r>
          </a:p>
          <a:p>
            <a:r>
              <a:rPr lang="en-US" altLang="zh-TW" dirty="0" err="1" smtClean="0"/>
              <a:t>cout</a:t>
            </a:r>
            <a:r>
              <a:rPr lang="en-US" altLang="zh-TW" dirty="0" smtClean="0"/>
              <a:t> &lt;&lt; &amp;</a:t>
            </a:r>
            <a:r>
              <a:rPr lang="en-US" altLang="zh-TW" dirty="0" err="1" smtClean="0"/>
              <a:t>aPtr</a:t>
            </a:r>
            <a:r>
              <a:rPr lang="en-US" altLang="zh-TW" dirty="0" smtClean="0"/>
              <a:t> = ?</a:t>
            </a:r>
          </a:p>
          <a:p>
            <a:r>
              <a:rPr lang="en-US" altLang="zh-TW" dirty="0" err="1" smtClean="0"/>
              <a:t>cout</a:t>
            </a:r>
            <a:r>
              <a:rPr lang="en-US" altLang="zh-TW" dirty="0" smtClean="0"/>
              <a:t> &lt;&lt; &amp;</a:t>
            </a:r>
            <a:r>
              <a:rPr lang="en-US" altLang="zh-TW" dirty="0" err="1" smtClean="0"/>
              <a:t>bPtr</a:t>
            </a:r>
            <a:r>
              <a:rPr lang="en-US" altLang="zh-TW" dirty="0" smtClean="0"/>
              <a:t> = ?</a:t>
            </a:r>
          </a:p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093862" y="2986522"/>
            <a:ext cx="1990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//0x20c644</a:t>
            </a: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//0x20c660</a:t>
            </a: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//0x20c658</a:t>
            </a:r>
          </a:p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//0x20c64c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notebook-computer_65732">
            <a:extLst>
              <a:ext uri="{FF2B5EF4-FFF2-40B4-BE49-F238E27FC236}">
                <a16:creationId xmlns:a16="http://schemas.microsoft.com/office/drawing/2014/main" xmlns="" id="{F974D1C5-B5EB-4981-9F50-4CE0159C47EC}"/>
              </a:ext>
            </a:extLst>
          </p:cNvPr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>
            <a:extLst>
              <a:ext uri="{FF2B5EF4-FFF2-40B4-BE49-F238E27FC236}">
                <a16:creationId xmlns:a16="http://schemas.microsoft.com/office/drawing/2014/main" xmlns="" id="{4BF03781-84FD-4FB2-A0D3-8F15F1438301}"/>
              </a:ext>
            </a:extLst>
          </p:cNvPr>
          <p:cNvSpPr>
            <a:spLocks noChangeAspect="1"/>
          </p:cNvSpPr>
          <p:nvPr/>
        </p:nvSpPr>
        <p:spPr bwMode="auto">
          <a:xfrm>
            <a:off x="5609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B8B3197C-A614-4FBA-8A29-AFDC130ACAEE}"/>
              </a:ext>
            </a:extLst>
          </p:cNvPr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CD9A6E93-66F7-406E-87A9-9C3805FA78B0}"/>
              </a:ext>
            </a:extLst>
          </p:cNvPr>
          <p:cNvSpPr txBox="1"/>
          <p:nvPr/>
        </p:nvSpPr>
        <p:spPr>
          <a:xfrm>
            <a:off x="5514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3E415F43-D947-4A5D-BB88-35B7C2ADE11D}"/>
              </a:ext>
            </a:extLst>
          </p:cNvPr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6E74B2D4-DF6E-4F7F-9D49-7898236179ED}"/>
              </a:ext>
            </a:extLst>
          </p:cNvPr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258AE31F-087E-44EA-A5D7-F79B65FAA69F}"/>
              </a:ext>
            </a:extLst>
          </p:cNvPr>
          <p:cNvSpPr/>
          <p:nvPr/>
        </p:nvSpPr>
        <p:spPr>
          <a:xfrm>
            <a:off x="437548" y="809922"/>
            <a:ext cx="6283872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600" dirty="0">
                <a:solidFill>
                  <a:srgbClr val="27304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returns a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variable‘s address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cannot use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&amp;100, &amp;(a++)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(because a++ returns the value of a)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 only perform &amp; on a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variable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We cannot assign a value to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&amp;x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&amp;x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is a value)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We can get a usual variable’s or a pointer variable’s address</a:t>
            </a:r>
            <a:endParaRPr lang="en-US" altLang="zh-TW" sz="1600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*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returns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pointed variable</a:t>
            </a:r>
            <a:endParaRPr lang="en-US" altLang="zh-TW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 perform * on a pointer variable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cannot perform * on a usual variable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 cannot change a variable’s address. NO operation can do this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7306A321-2BC7-4CCF-9463-EC6725440261}"/>
              </a:ext>
            </a:extLst>
          </p:cNvPr>
          <p:cNvSpPr txBox="1"/>
          <p:nvPr/>
        </p:nvSpPr>
        <p:spPr>
          <a:xfrm>
            <a:off x="840296" y="185213"/>
            <a:ext cx="1468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cs typeface="+mn-ea"/>
                <a:sym typeface="+mn-lt"/>
              </a:rPr>
              <a:t>Basics of pointers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8CABD0EF-AC6C-4591-B7C2-A17E0FB17CD8}"/>
              </a:ext>
            </a:extLst>
          </p:cNvPr>
          <p:cNvSpPr txBox="1"/>
          <p:nvPr/>
        </p:nvSpPr>
        <p:spPr>
          <a:xfrm>
            <a:off x="840296" y="387528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Address operators</a:t>
            </a:r>
          </a:p>
        </p:txBody>
      </p:sp>
    </p:spTree>
    <p:extLst>
      <p:ext uri="{BB962C8B-B14F-4D97-AF65-F5344CB8AC3E}">
        <p14:creationId xmlns:p14="http://schemas.microsoft.com/office/powerpoint/2010/main" val="34184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Microsoft Office PowerPoint</Application>
  <PresentationFormat>如螢幕大小 (16:9)</PresentationFormat>
  <Paragraphs>561</Paragraphs>
  <Slides>26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Arial Unicode MS</vt:lpstr>
      <vt:lpstr>等线</vt:lpstr>
      <vt:lpstr>微软雅黑</vt:lpstr>
      <vt:lpstr>宋体</vt:lpstr>
      <vt:lpstr>Söhne</vt:lpstr>
      <vt:lpstr>Söhne Mono</vt:lpstr>
      <vt:lpstr>新細明體</vt:lpstr>
      <vt:lpstr>Arial</vt:lpstr>
      <vt:lpstr>Calibri</vt:lpstr>
      <vt:lpstr>Times New Roman</vt:lpstr>
      <vt:lpstr>Wingdings</vt:lpstr>
      <vt:lpstr>第一PPT，www.1ppt.com</vt:lpstr>
      <vt:lpstr>自定义设计方案</vt:lpstr>
      <vt:lpstr>C++基礎題目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C++基礎題目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2018-12-07T09:49:01Z</dcterms:created>
  <dcterms:modified xsi:type="dcterms:W3CDTF">2024-02-27T05:50:35Z</dcterms:modified>
</cp:coreProperties>
</file>