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2" r:id="rId2"/>
  </p:sldMasterIdLst>
  <p:notesMasterIdLst>
    <p:notesMasterId r:id="rId16"/>
  </p:notesMasterIdLst>
  <p:sldIdLst>
    <p:sldId id="256" r:id="rId3"/>
    <p:sldId id="258" r:id="rId4"/>
    <p:sldId id="259" r:id="rId5"/>
    <p:sldId id="333" r:id="rId6"/>
    <p:sldId id="351" r:id="rId7"/>
    <p:sldId id="352" r:id="rId8"/>
    <p:sldId id="358" r:id="rId9"/>
    <p:sldId id="359" r:id="rId10"/>
    <p:sldId id="306" r:id="rId11"/>
    <p:sldId id="335" r:id="rId12"/>
    <p:sldId id="360" r:id="rId13"/>
    <p:sldId id="361" r:id="rId14"/>
    <p:sldId id="362" r:id="rId15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045"/>
    <a:srgbClr val="C26D86"/>
    <a:srgbClr val="4EC9B1"/>
    <a:srgbClr val="4682BE"/>
    <a:srgbClr val="171B23"/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87" autoAdjust="0"/>
    <p:restoredTop sz="89385" autoAdjust="0"/>
  </p:normalViewPr>
  <p:slideViewPr>
    <p:cSldViewPr>
      <p:cViewPr varScale="1">
        <p:scale>
          <a:sx n="88" d="100"/>
          <a:sy n="88" d="100"/>
        </p:scale>
        <p:origin x="90" y="8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6932C-E8B6-44D0-A35E-BAED5439DF3F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5F7FE-2425-41AE-92C3-64087D421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9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805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2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531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87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2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3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7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510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8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51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3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17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0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2024/3/11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2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2024/3/11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10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59632" y="5020022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45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78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5" name="矩形 14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25" name="组合 1024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1" name="矩形 20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905338" y="1528305"/>
            <a:ext cx="1840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+mj-lt"/>
                <a:cs typeface="+mn-ea"/>
                <a:sym typeface="+mn-lt"/>
              </a:rPr>
              <a:t>C</a:t>
            </a:r>
            <a:r>
              <a:rPr lang="en-US" altLang="zh-TW" sz="6000" dirty="0" smtClean="0">
                <a:latin typeface="+mj-lt"/>
                <a:cs typeface="+mn-ea"/>
                <a:sym typeface="+mn-lt"/>
              </a:rPr>
              <a:t>++</a:t>
            </a:r>
            <a:endParaRPr lang="zh-CN" altLang="en-US" sz="6000" dirty="0">
              <a:latin typeface="+mj-lt"/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83157" y="2755560"/>
            <a:ext cx="429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600" dirty="0">
                <a:cs typeface="+mn-ea"/>
                <a:sym typeface="+mn-lt"/>
              </a:rPr>
              <a:t>Pointers</a:t>
            </a:r>
          </a:p>
        </p:txBody>
      </p:sp>
      <p:grpSp>
        <p:nvGrpSpPr>
          <p:cNvPr id="1030" name="组合 1029"/>
          <p:cNvGrpSpPr/>
          <p:nvPr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1029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直接连接符 59"/>
          <p:cNvCxnSpPr/>
          <p:nvPr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矩形 1030"/>
          <p:cNvSpPr/>
          <p:nvPr/>
        </p:nvSpPr>
        <p:spPr>
          <a:xfrm>
            <a:off x="8666593" y="1493640"/>
            <a:ext cx="79313" cy="1788898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705071" y="2387592"/>
            <a:ext cx="2241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第三次</a:t>
            </a:r>
            <a:r>
              <a:rPr lang="zh-TW" altLang="en-US" sz="2400" dirty="0" smtClean="0"/>
              <a:t>助教課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26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808789" y="4561786"/>
            <a:ext cx="1338949" cy="362353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Answer: 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B8B3197C-A614-4FBA-8A29-AFDC130ACAEE}"/>
              </a:ext>
            </a:extLst>
          </p:cNvPr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37389" y="157921"/>
            <a:ext cx="2162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273045"/>
                </a:solidFill>
                <a:cs typeface="+mn-ea"/>
                <a:sym typeface="+mn-lt"/>
              </a:rPr>
              <a:t>Using pointers in functions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75E794B9-1A2B-45C9-BB0A-259C863C36CB}"/>
              </a:ext>
            </a:extLst>
          </p:cNvPr>
          <p:cNvSpPr txBox="1"/>
          <p:nvPr/>
        </p:nvSpPr>
        <p:spPr>
          <a:xfrm>
            <a:off x="840296" y="387528"/>
            <a:ext cx="912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Call-by-value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81" y="863502"/>
            <a:ext cx="4012951" cy="349801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91572"/>
              </p:ext>
            </p:extLst>
          </p:nvPr>
        </p:nvGraphicFramePr>
        <p:xfrm>
          <a:off x="5434758" y="588647"/>
          <a:ext cx="338571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571"/>
                <a:gridCol w="1128571"/>
                <a:gridCol w="1128571"/>
              </a:tblGrid>
              <a:tr h="22092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main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092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address</a:t>
                      </a:r>
                      <a:endParaRPr lang="zh-TW" altLang="en-US" dirty="0"/>
                    </a:p>
                  </a:txBody>
                  <a:tcPr/>
                </a:tc>
              </a:tr>
              <a:tr h="2209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09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8043"/>
              </p:ext>
            </p:extLst>
          </p:nvPr>
        </p:nvGraphicFramePr>
        <p:xfrm>
          <a:off x="5407939" y="2412286"/>
          <a:ext cx="338571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571"/>
                <a:gridCol w="1128571"/>
                <a:gridCol w="1128571"/>
              </a:tblGrid>
              <a:tr h="22092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callByValue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092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092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092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76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808789" y="4561786"/>
            <a:ext cx="2035019" cy="362353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Answer: 101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B8B3197C-A614-4FBA-8A29-AFDC130ACAEE}"/>
              </a:ext>
            </a:extLst>
          </p:cNvPr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37389" y="157921"/>
            <a:ext cx="2162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273045"/>
                </a:solidFill>
                <a:cs typeface="+mn-ea"/>
                <a:sym typeface="+mn-lt"/>
              </a:rPr>
              <a:t>Using pointers in functions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75E794B9-1A2B-45C9-BB0A-259C863C36CB}"/>
              </a:ext>
            </a:extLst>
          </p:cNvPr>
          <p:cNvSpPr txBox="1"/>
          <p:nvPr/>
        </p:nvSpPr>
        <p:spPr>
          <a:xfrm>
            <a:off x="840296" y="387528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Call-by-pointer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91572"/>
              </p:ext>
            </p:extLst>
          </p:nvPr>
        </p:nvGraphicFramePr>
        <p:xfrm>
          <a:off x="5434758" y="588647"/>
          <a:ext cx="338571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571"/>
                <a:gridCol w="1128571"/>
                <a:gridCol w="1128571"/>
              </a:tblGrid>
              <a:tr h="22092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main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092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address</a:t>
                      </a:r>
                      <a:endParaRPr lang="zh-TW" altLang="en-US" dirty="0"/>
                    </a:p>
                  </a:txBody>
                  <a:tcPr/>
                </a:tc>
              </a:tr>
              <a:tr h="2209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09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02057"/>
              </p:ext>
            </p:extLst>
          </p:nvPr>
        </p:nvGraphicFramePr>
        <p:xfrm>
          <a:off x="5407939" y="2412286"/>
          <a:ext cx="338571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571"/>
                <a:gridCol w="1128571"/>
                <a:gridCol w="1128571"/>
              </a:tblGrid>
              <a:tr h="22092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callByPointer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092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092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092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28" y="636010"/>
            <a:ext cx="3515216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1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40296" y="185213"/>
            <a:ext cx="1468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cs typeface="+mn-ea"/>
                <a:sym typeface="+mn-lt"/>
              </a:rPr>
              <a:t>Basics of pointers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8CABD0EF-AC6C-4591-B7C2-A17E0FB17CD8}"/>
              </a:ext>
            </a:extLst>
          </p:cNvPr>
          <p:cNvSpPr txBox="1"/>
          <p:nvPr/>
        </p:nvSpPr>
        <p:spPr>
          <a:xfrm>
            <a:off x="840296" y="387528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Practice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40296" y="798323"/>
            <a:ext cx="1715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 smtClean="0"/>
              <a:t>Practice</a:t>
            </a:r>
            <a:endParaRPr lang="zh-TW" altLang="en-US" sz="220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4" y="1363575"/>
            <a:ext cx="6574501" cy="208267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228586" y="3971929"/>
            <a:ext cx="517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在函數中使用</a:t>
            </a:r>
            <a:r>
              <a:rPr lang="en-US" altLang="zh-TW" dirty="0"/>
              <a:t>pointer</a:t>
            </a:r>
            <a:r>
              <a:rPr lang="zh-TW" altLang="en-US" dirty="0"/>
              <a:t>進行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Hint: array</a:t>
            </a:r>
            <a:r>
              <a:rPr lang="zh-TW" altLang="en-US" dirty="0" smtClean="0"/>
              <a:t>名稱</a:t>
            </a:r>
            <a:r>
              <a:rPr lang="zh-TW" altLang="en-US" dirty="0"/>
              <a:t>本身就是</a:t>
            </a:r>
            <a:r>
              <a:rPr lang="zh-TW" altLang="en-US" dirty="0" smtClean="0"/>
              <a:t>指向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開頭</a:t>
            </a:r>
            <a:r>
              <a:rPr lang="zh-TW" altLang="en-US" dirty="0"/>
              <a:t>的指標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224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40296" y="185213"/>
            <a:ext cx="1468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cs typeface="+mn-ea"/>
                <a:sym typeface="+mn-lt"/>
              </a:rPr>
              <a:t>Basics of pointers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8CABD0EF-AC6C-4591-B7C2-A17E0FB17CD8}"/>
              </a:ext>
            </a:extLst>
          </p:cNvPr>
          <p:cNvSpPr txBox="1"/>
          <p:nvPr/>
        </p:nvSpPr>
        <p:spPr>
          <a:xfrm>
            <a:off x="840296" y="387528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Practice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40296" y="798323"/>
            <a:ext cx="1715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 smtClean="0"/>
              <a:t>Practice</a:t>
            </a:r>
            <a:endParaRPr lang="zh-TW" altLang="en-US" sz="220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00" y="1463154"/>
            <a:ext cx="2686425" cy="87642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74" y="13607"/>
            <a:ext cx="35300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1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631536" y="58291"/>
            <a:ext cx="790918" cy="918236"/>
            <a:chOff x="3288977" y="-263355"/>
            <a:chExt cx="1237092" cy="1436232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 flipV="1">
            <a:off x="3006982" y="1183660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27" name="组合 2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31" name="矩形 30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1"/>
            <a:ext cx="1721886" cy="1911301"/>
            <a:chOff x="0" y="1"/>
            <a:chExt cx="2123058" cy="2356604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688599" y="869847"/>
            <a:ext cx="176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Content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4659" y="385380"/>
            <a:ext cx="171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目錄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27984" y="1373903"/>
            <a:ext cx="288032" cy="45719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680340A4-3296-48C3-9C5C-BB40C8DB41F4}"/>
              </a:ext>
            </a:extLst>
          </p:cNvPr>
          <p:cNvSpPr/>
          <p:nvPr/>
        </p:nvSpPr>
        <p:spPr>
          <a:xfrm>
            <a:off x="3401954" y="1769889"/>
            <a:ext cx="461095" cy="46109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9" name="TextBox 39">
            <a:extLst>
              <a:ext uri="{FF2B5EF4-FFF2-40B4-BE49-F238E27FC236}">
                <a16:creationId xmlns:a16="http://schemas.microsoft.com/office/drawing/2014/main" xmlns="" id="{DB236BA6-921D-4E44-B930-E5D4FCF26B80}"/>
              </a:ext>
            </a:extLst>
          </p:cNvPr>
          <p:cNvSpPr txBox="1"/>
          <p:nvPr/>
        </p:nvSpPr>
        <p:spPr>
          <a:xfrm>
            <a:off x="3984760" y="1826099"/>
            <a:ext cx="1900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Basics of pointers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63" name="TextBox 39">
            <a:extLst>
              <a:ext uri="{FF2B5EF4-FFF2-40B4-BE49-F238E27FC236}">
                <a16:creationId xmlns:a16="http://schemas.microsoft.com/office/drawing/2014/main" xmlns="" id="{BA153670-993A-440F-99F9-A7203A214788}"/>
              </a:ext>
            </a:extLst>
          </p:cNvPr>
          <p:cNvSpPr txBox="1"/>
          <p:nvPr/>
        </p:nvSpPr>
        <p:spPr>
          <a:xfrm>
            <a:off x="3984760" y="2637461"/>
            <a:ext cx="2827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Using pointers in functions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680340A4-3296-48C3-9C5C-BB40C8DB41F4}"/>
              </a:ext>
            </a:extLst>
          </p:cNvPr>
          <p:cNvSpPr/>
          <p:nvPr/>
        </p:nvSpPr>
        <p:spPr>
          <a:xfrm>
            <a:off x="3401954" y="2572054"/>
            <a:ext cx="461095" cy="46109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67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BDE0C5CE-00B3-4265-A611-DD8B2D85C94A}"/>
              </a:ext>
            </a:extLst>
          </p:cNvPr>
          <p:cNvSpPr txBox="1"/>
          <p:nvPr/>
        </p:nvSpPr>
        <p:spPr>
          <a:xfrm>
            <a:off x="2238702" y="2283718"/>
            <a:ext cx="4997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Basics of pointers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9483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5189" y="695476"/>
            <a:ext cx="142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FFFF"/>
                </a:solidFill>
              </a:rPr>
              <a:t>https://www.ypppt.com/</a:t>
            </a:r>
            <a:endParaRPr lang="zh-CN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7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B8B3197C-A614-4FBA-8A29-AFDC130ACAEE}"/>
              </a:ext>
            </a:extLst>
          </p:cNvPr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258AE31F-087E-44EA-A5D7-F79B65FAA69F}"/>
              </a:ext>
            </a:extLst>
          </p:cNvPr>
          <p:cNvSpPr/>
          <p:nvPr/>
        </p:nvSpPr>
        <p:spPr>
          <a:xfrm>
            <a:off x="448368" y="1109898"/>
            <a:ext cx="56866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rgbClr val="27304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 pointer is a variable which stores a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memory address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rgbClr val="27304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To declares a pointer, use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TW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type </a:t>
            </a:r>
            <a:r>
              <a:rPr lang="en-US" altLang="zh-TW" sz="1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pointed * </a:t>
            </a:r>
            <a:r>
              <a:rPr lang="en-US" altLang="zh-TW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pointer name;      type pointed </a:t>
            </a:r>
            <a:r>
              <a:rPr lang="en-US" altLang="zh-TW" sz="1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* pointer </a:t>
            </a:r>
            <a:r>
              <a:rPr lang="en-US" altLang="zh-TW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name;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Examples:</a:t>
            </a:r>
          </a:p>
          <a:p>
            <a:pPr lvl="1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nt *</a:t>
            </a:r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TW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ptrInt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	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double</a:t>
            </a:r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*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ptrDou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These pointers will store address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These pointers will store of int/double variables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We may point to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any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type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To point to different types, use different types of pointers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40296" y="185213"/>
            <a:ext cx="1468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cs typeface="+mn-ea"/>
                <a:sym typeface="+mn-lt"/>
              </a:rPr>
              <a:t>Basics of pointers</a:t>
            </a:r>
          </a:p>
        </p:txBody>
      </p:sp>
    </p:spTree>
    <p:extLst>
      <p:ext uri="{BB962C8B-B14F-4D97-AF65-F5344CB8AC3E}">
        <p14:creationId xmlns:p14="http://schemas.microsoft.com/office/powerpoint/2010/main" val="101560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B8B3197C-A614-4FBA-8A29-AFDC130ACAEE}"/>
              </a:ext>
            </a:extLst>
          </p:cNvPr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258AE31F-087E-44EA-A5D7-F79B65FAA69F}"/>
              </a:ext>
            </a:extLst>
          </p:cNvPr>
          <p:cNvSpPr/>
          <p:nvPr/>
        </p:nvSpPr>
        <p:spPr>
          <a:xfrm>
            <a:off x="448368" y="1109898"/>
            <a:ext cx="6283872" cy="2633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rgbClr val="27304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We use the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address-of operator </a:t>
            </a:r>
            <a:r>
              <a:rPr lang="en-US" altLang="zh-TW" sz="1600" dirty="0">
                <a:solidFill>
                  <a:srgbClr val="27304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 to obtain a variable’s address</a:t>
            </a: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27304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	</a:t>
            </a:r>
            <a:r>
              <a:rPr lang="en-US" altLang="zh-TW" sz="1600" i="1" u="sng" dirty="0">
                <a:solidFill>
                  <a:srgbClr val="27304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pointer name =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</a:t>
            </a:r>
            <a:r>
              <a:rPr lang="en-US" altLang="zh-TW" sz="1600" i="1" u="sng" dirty="0">
                <a:solidFill>
                  <a:srgbClr val="27304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variable name</a:t>
            </a:r>
            <a:endParaRPr lang="en-US" altLang="zh-TW" sz="1600" b="1" i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 address-of operator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returns the (beginning)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address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of a variable</a:t>
            </a:r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Example: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When assigning an address, the two types must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match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40296" y="185213"/>
            <a:ext cx="1468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cs typeface="+mn-ea"/>
                <a:sym typeface="+mn-lt"/>
              </a:rPr>
              <a:t>Basics of pointers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8CABD0EF-AC6C-4591-B7C2-A17E0FB17CD8}"/>
              </a:ext>
            </a:extLst>
          </p:cNvPr>
          <p:cNvSpPr txBox="1"/>
          <p:nvPr/>
        </p:nvSpPr>
        <p:spPr>
          <a:xfrm>
            <a:off x="840296" y="387528"/>
            <a:ext cx="12474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Pointer assignment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0A60883C-09BA-4348-ACDD-DAEAD0B6D834}"/>
              </a:ext>
            </a:extLst>
          </p:cNvPr>
          <p:cNvSpPr txBox="1"/>
          <p:nvPr/>
        </p:nvSpPr>
        <p:spPr>
          <a:xfrm>
            <a:off x="1867890" y="2457546"/>
            <a:ext cx="2230829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int a = 5;</a:t>
            </a:r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* ptr;</a:t>
            </a:r>
          </a:p>
          <a:p>
            <a:r>
              <a:rPr lang="en-US" altLang="zh-TW" dirty="0" smtClean="0"/>
              <a:t>ptr = &amp;a;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FC7E707-172D-4ACC-B6A1-56A5EA93BF44}"/>
              </a:ext>
            </a:extLst>
          </p:cNvPr>
          <p:cNvSpPr txBox="1"/>
          <p:nvPr/>
        </p:nvSpPr>
        <p:spPr>
          <a:xfrm>
            <a:off x="1475656" y="3764180"/>
            <a:ext cx="345638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int a = 5;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ouble * </a:t>
            </a:r>
            <a:r>
              <a:rPr lang="en-US" altLang="zh-TW" dirty="0"/>
              <a:t>ptr = &amp;a; </a:t>
            </a:r>
            <a:r>
              <a:rPr lang="en-US" altLang="zh-TW" dirty="0">
                <a:solidFill>
                  <a:srgbClr val="FF0000"/>
                </a:solidFill>
              </a:rPr>
              <a:t>//error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64287"/>
              </p:ext>
            </p:extLst>
          </p:nvPr>
        </p:nvGraphicFramePr>
        <p:xfrm>
          <a:off x="5577146" y="2370190"/>
          <a:ext cx="3258858" cy="1098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286"/>
                <a:gridCol w="1086286"/>
                <a:gridCol w="1086286"/>
              </a:tblGrid>
              <a:tr h="36652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address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3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53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29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B8B3197C-A614-4FBA-8A29-AFDC130ACAEE}"/>
              </a:ext>
            </a:extLst>
          </p:cNvPr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258AE31F-087E-44EA-A5D7-F79B65FAA69F}"/>
              </a:ext>
            </a:extLst>
          </p:cNvPr>
          <p:cNvSpPr/>
          <p:nvPr/>
        </p:nvSpPr>
        <p:spPr>
          <a:xfrm>
            <a:off x="437548" y="809922"/>
            <a:ext cx="6283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rgbClr val="27304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TW" sz="1600" b="1" dirty="0">
                <a:solidFill>
                  <a:srgbClr val="27304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</a:t>
            </a:r>
            <a:r>
              <a:rPr lang="en-US" altLang="zh-TW" sz="1600" dirty="0">
                <a:solidFill>
                  <a:srgbClr val="27304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returns a 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variable’s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address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We cannot use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&amp;100, &amp;(a++)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(because a++ returns the value of a)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We can only perform &amp; on a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variable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We cannot assign a value to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&amp;x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&amp;x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is a value)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We can get a usual variable’s or a pointer variable’s address</a:t>
            </a:r>
            <a:endParaRPr lang="en-US" altLang="zh-TW" sz="1600" i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*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returns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 pointed variable</a:t>
            </a:r>
            <a:endParaRPr lang="en-US" altLang="zh-TW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We can perform * on a pointer variable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We cannot perform * on a usual variable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We cannot change a variable’s address. NO operation can do this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40296" y="185213"/>
            <a:ext cx="1468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cs typeface="+mn-ea"/>
                <a:sym typeface="+mn-lt"/>
              </a:rPr>
              <a:t>Basics of pointers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8CABD0EF-AC6C-4591-B7C2-A17E0FB17CD8}"/>
              </a:ext>
            </a:extLst>
          </p:cNvPr>
          <p:cNvSpPr txBox="1"/>
          <p:nvPr/>
        </p:nvSpPr>
        <p:spPr>
          <a:xfrm>
            <a:off x="840296" y="387528"/>
            <a:ext cx="1196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Address operators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0A60883C-09BA-4348-ACDD-DAEAD0B6D834}"/>
              </a:ext>
            </a:extLst>
          </p:cNvPr>
          <p:cNvSpPr txBox="1"/>
          <p:nvPr/>
        </p:nvSpPr>
        <p:spPr>
          <a:xfrm>
            <a:off x="4946850" y="2824768"/>
            <a:ext cx="302433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int a = 5;</a:t>
            </a:r>
          </a:p>
          <a:p>
            <a:r>
              <a:rPr lang="en-US" altLang="zh-TW" dirty="0"/>
              <a:t>i</a:t>
            </a:r>
            <a:r>
              <a:rPr lang="en-US" altLang="zh-TW" dirty="0" smtClean="0"/>
              <a:t>nt * ptr = &amp;a;</a:t>
            </a:r>
          </a:p>
          <a:p>
            <a:r>
              <a:rPr lang="en-US" altLang="zh-TW" dirty="0" err="1" smtClean="0"/>
              <a:t>cout</a:t>
            </a:r>
            <a:r>
              <a:rPr lang="en-US" altLang="zh-TW" dirty="0" smtClean="0"/>
              <a:t> </a:t>
            </a:r>
            <a:r>
              <a:rPr lang="en-US" altLang="zh-TW" dirty="0"/>
              <a:t>&lt;&lt; *ptr</a:t>
            </a:r>
            <a:r>
              <a:rPr lang="en-US" altLang="zh-TW" dirty="0" smtClean="0">
                <a:solidFill>
                  <a:schemeClr val="tx1"/>
                </a:solidFill>
              </a:rPr>
              <a:t>;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//5</a:t>
            </a:r>
            <a:endParaRPr lang="en-US" altLang="zh-TW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0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40296" y="185213"/>
            <a:ext cx="1468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cs typeface="+mn-ea"/>
                <a:sym typeface="+mn-lt"/>
              </a:rPr>
              <a:t>Basics of pointers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8CABD0EF-AC6C-4591-B7C2-A17E0FB17CD8}"/>
              </a:ext>
            </a:extLst>
          </p:cNvPr>
          <p:cNvSpPr txBox="1"/>
          <p:nvPr/>
        </p:nvSpPr>
        <p:spPr>
          <a:xfrm>
            <a:off x="840296" y="387528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Practice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40296" y="798323"/>
            <a:ext cx="1715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 smtClean="0"/>
              <a:t>Practice</a:t>
            </a:r>
            <a:endParaRPr lang="zh-TW" altLang="en-US" sz="22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0296" y="1425420"/>
            <a:ext cx="60757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假設</a:t>
            </a:r>
            <a:r>
              <a:rPr lang="zh-TW" altLang="en-US" dirty="0"/>
              <a:t>有一個整數變數 </a:t>
            </a:r>
            <a:r>
              <a:rPr lang="en-US" altLang="zh-TW" dirty="0"/>
              <a:t>`num</a:t>
            </a:r>
            <a:r>
              <a:rPr lang="en-US" altLang="zh-TW" dirty="0" smtClean="0"/>
              <a:t>` = 10</a:t>
            </a:r>
            <a:r>
              <a:rPr lang="zh-TW" altLang="en-US" dirty="0" smtClean="0"/>
              <a:t>，</a:t>
            </a:r>
            <a:r>
              <a:rPr lang="zh-TW" altLang="en-US" dirty="0"/>
              <a:t>請完成以下操作：</a:t>
            </a:r>
          </a:p>
          <a:p>
            <a:endParaRPr lang="zh-TW" altLang="en-US" dirty="0"/>
          </a:p>
          <a:p>
            <a:r>
              <a:rPr lang="en-US" altLang="zh-TW" dirty="0"/>
              <a:t>1. </a:t>
            </a:r>
            <a:r>
              <a:rPr lang="zh-TW" altLang="en-US" dirty="0"/>
              <a:t>宣告一個指向整數的指標 </a:t>
            </a:r>
            <a:r>
              <a:rPr lang="en-US" altLang="zh-TW" dirty="0"/>
              <a:t>`ptr`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將指標 </a:t>
            </a:r>
            <a:r>
              <a:rPr lang="en-US" altLang="zh-TW" dirty="0"/>
              <a:t>`ptr` </a:t>
            </a:r>
            <a:r>
              <a:rPr lang="zh-TW" altLang="en-US" dirty="0"/>
              <a:t>指向變數 </a:t>
            </a:r>
            <a:r>
              <a:rPr lang="en-US" altLang="zh-TW" dirty="0"/>
              <a:t>`num`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3. </a:t>
            </a:r>
            <a:r>
              <a:rPr lang="zh-TW" altLang="en-US" dirty="0"/>
              <a:t>透過指標 </a:t>
            </a:r>
            <a:r>
              <a:rPr lang="en-US" altLang="zh-TW" dirty="0"/>
              <a:t>`ptr` </a:t>
            </a:r>
            <a:r>
              <a:rPr lang="zh-TW" altLang="en-US" dirty="0"/>
              <a:t>修改變數 </a:t>
            </a:r>
            <a:r>
              <a:rPr lang="en-US" altLang="zh-TW" dirty="0"/>
              <a:t>`num` </a:t>
            </a:r>
            <a:r>
              <a:rPr lang="zh-TW" altLang="en-US" dirty="0"/>
              <a:t>的值</a:t>
            </a:r>
            <a:r>
              <a:rPr lang="zh-TW" altLang="en-US" dirty="0" smtClean="0"/>
              <a:t>為</a:t>
            </a:r>
            <a:r>
              <a:rPr lang="zh-TW" altLang="en-US" dirty="0"/>
              <a:t>原本的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倍 。</a:t>
            </a:r>
            <a:endParaRPr lang="zh-TW" altLang="en-US" dirty="0"/>
          </a:p>
          <a:p>
            <a:r>
              <a:rPr lang="en-US" altLang="zh-TW" dirty="0"/>
              <a:t>4. </a:t>
            </a:r>
            <a:r>
              <a:rPr lang="zh-TW" altLang="en-US" dirty="0"/>
              <a:t>使用指標 </a:t>
            </a:r>
            <a:r>
              <a:rPr lang="en-US" altLang="zh-TW" dirty="0"/>
              <a:t>`ptr` </a:t>
            </a:r>
            <a:r>
              <a:rPr lang="zh-TW" altLang="en-US" dirty="0"/>
              <a:t>取得變數 </a:t>
            </a:r>
            <a:r>
              <a:rPr lang="en-US" altLang="zh-TW" dirty="0"/>
              <a:t>`num` </a:t>
            </a:r>
            <a:r>
              <a:rPr lang="zh-TW" altLang="en-US" dirty="0"/>
              <a:t>的值，並印出結果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409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40296" y="185213"/>
            <a:ext cx="1468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cs typeface="+mn-ea"/>
                <a:sym typeface="+mn-lt"/>
              </a:rPr>
              <a:t>Basics of pointers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8CABD0EF-AC6C-4591-B7C2-A17E0FB17CD8}"/>
              </a:ext>
            </a:extLst>
          </p:cNvPr>
          <p:cNvSpPr txBox="1"/>
          <p:nvPr/>
        </p:nvSpPr>
        <p:spPr>
          <a:xfrm>
            <a:off x="840296" y="387528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Practice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40296" y="798323"/>
            <a:ext cx="1715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 smtClean="0"/>
              <a:t>Practice</a:t>
            </a:r>
            <a:endParaRPr lang="zh-TW" altLang="en-US" sz="22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825927" y="1229997"/>
            <a:ext cx="694066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#include &lt;stdio.h&gt;</a:t>
            </a:r>
          </a:p>
          <a:p>
            <a:endParaRPr lang="en-US" altLang="zh-TW" sz="1400" dirty="0"/>
          </a:p>
          <a:p>
            <a:r>
              <a:rPr lang="en-US" altLang="zh-TW" sz="1400" dirty="0"/>
              <a:t>int main() {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zh-TW" altLang="en-US" sz="1400" dirty="0">
                <a:solidFill>
                  <a:schemeClr val="accent3">
                    <a:lumMod val="75000"/>
                  </a:schemeClr>
                </a:solidFill>
              </a:rPr>
              <a:t>步驟 </a:t>
            </a:r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1: </a:t>
            </a:r>
            <a:r>
              <a:rPr lang="zh-TW" altLang="en-US" sz="1400" dirty="0">
                <a:solidFill>
                  <a:schemeClr val="accent3">
                    <a:lumMod val="75000"/>
                  </a:schemeClr>
                </a:solidFill>
              </a:rPr>
              <a:t>宣告一個整數變數 </a:t>
            </a:r>
            <a:r>
              <a:rPr lang="en-US" altLang="zh-TW" sz="1400" dirty="0" smtClean="0">
                <a:solidFill>
                  <a:schemeClr val="accent3">
                    <a:lumMod val="75000"/>
                  </a:schemeClr>
                </a:solidFill>
              </a:rPr>
              <a:t>num</a:t>
            </a:r>
            <a:r>
              <a:rPr lang="zh-TW" altLang="en-US" sz="1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accent3">
                    <a:lumMod val="75000"/>
                  </a:schemeClr>
                </a:solidFill>
              </a:rPr>
              <a:t>=</a:t>
            </a:r>
            <a:r>
              <a:rPr lang="zh-TW" altLang="en-US" sz="1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accent3">
                    <a:lumMod val="75000"/>
                  </a:schemeClr>
                </a:solidFill>
              </a:rPr>
              <a:t>10</a:t>
            </a:r>
            <a:endParaRPr lang="en-US" altLang="zh-TW" sz="1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TW" sz="1400" dirty="0"/>
              <a:t>    int </a:t>
            </a:r>
            <a:r>
              <a:rPr lang="en-US" altLang="zh-TW" sz="1400" dirty="0" smtClean="0"/>
              <a:t>num = 10;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  </a:t>
            </a:r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zh-TW" altLang="en-US" sz="1400" dirty="0">
                <a:solidFill>
                  <a:schemeClr val="accent3">
                    <a:lumMod val="75000"/>
                  </a:schemeClr>
                </a:solidFill>
              </a:rPr>
              <a:t>步驟 </a:t>
            </a:r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2: </a:t>
            </a:r>
            <a:r>
              <a:rPr lang="zh-TW" altLang="en-US" sz="1400" dirty="0">
                <a:solidFill>
                  <a:schemeClr val="accent3">
                    <a:lumMod val="75000"/>
                  </a:schemeClr>
                </a:solidFill>
              </a:rPr>
              <a:t>宣告一個指向整數的指標 </a:t>
            </a:r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ptr</a:t>
            </a:r>
            <a:r>
              <a:rPr lang="zh-TW" altLang="en-US" sz="1400" dirty="0">
                <a:solidFill>
                  <a:schemeClr val="accent3">
                    <a:lumMod val="75000"/>
                  </a:schemeClr>
                </a:solidFill>
              </a:rPr>
              <a:t>，並指向變數 </a:t>
            </a:r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num</a:t>
            </a:r>
          </a:p>
          <a:p>
            <a:r>
              <a:rPr lang="en-US" altLang="zh-TW" sz="1400" dirty="0"/>
              <a:t>    int *ptr = &amp;num</a:t>
            </a:r>
            <a:r>
              <a:rPr lang="en-US" altLang="zh-TW" sz="1400" dirty="0" smtClean="0"/>
              <a:t>;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  </a:t>
            </a:r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zh-TW" altLang="en-US" sz="1400" dirty="0">
                <a:solidFill>
                  <a:schemeClr val="accent3">
                    <a:lumMod val="75000"/>
                  </a:schemeClr>
                </a:solidFill>
              </a:rPr>
              <a:t>步驟 </a:t>
            </a:r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3: </a:t>
            </a:r>
            <a:r>
              <a:rPr lang="zh-TW" altLang="en-US" sz="1400" dirty="0">
                <a:solidFill>
                  <a:schemeClr val="accent3">
                    <a:lumMod val="75000"/>
                  </a:schemeClr>
                </a:solidFill>
              </a:rPr>
              <a:t>透過指標 </a:t>
            </a:r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ptr </a:t>
            </a:r>
            <a:r>
              <a:rPr lang="zh-TW" altLang="en-US" sz="1400" dirty="0">
                <a:solidFill>
                  <a:schemeClr val="accent3">
                    <a:lumMod val="75000"/>
                  </a:schemeClr>
                </a:solidFill>
              </a:rPr>
              <a:t>修改變數 </a:t>
            </a:r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num </a:t>
            </a:r>
            <a:r>
              <a:rPr lang="zh-TW" altLang="en-US" sz="1400" dirty="0">
                <a:solidFill>
                  <a:schemeClr val="accent3">
                    <a:lumMod val="75000"/>
                  </a:schemeClr>
                </a:solidFill>
              </a:rPr>
              <a:t>的值</a:t>
            </a:r>
            <a:r>
              <a:rPr lang="zh-TW" altLang="en-US" sz="1400" dirty="0" smtClean="0">
                <a:solidFill>
                  <a:schemeClr val="accent3">
                    <a:lumMod val="75000"/>
                  </a:schemeClr>
                </a:solidFill>
              </a:rPr>
              <a:t>為原本的</a:t>
            </a:r>
            <a:r>
              <a:rPr lang="en-US" altLang="zh-TW" sz="1400" dirty="0" smtClean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zh-TW" altLang="en-US" sz="1400" dirty="0" smtClean="0">
                <a:solidFill>
                  <a:schemeClr val="accent3">
                    <a:lumMod val="75000"/>
                  </a:schemeClr>
                </a:solidFill>
              </a:rPr>
              <a:t>倍</a:t>
            </a:r>
            <a:endParaRPr lang="en-US" altLang="zh-TW" sz="1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TW" sz="1400" dirty="0"/>
              <a:t>    *ptr </a:t>
            </a:r>
            <a:r>
              <a:rPr lang="en-US" altLang="zh-TW" sz="1400" dirty="0" smtClean="0"/>
              <a:t>*= 10;</a:t>
            </a:r>
          </a:p>
          <a:p>
            <a:endParaRPr lang="en-US" altLang="zh-TW" sz="1400" dirty="0"/>
          </a:p>
          <a:p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    // </a:t>
            </a:r>
            <a:r>
              <a:rPr lang="zh-TW" altLang="en-US" sz="1400" dirty="0">
                <a:solidFill>
                  <a:schemeClr val="accent3">
                    <a:lumMod val="75000"/>
                  </a:schemeClr>
                </a:solidFill>
              </a:rPr>
              <a:t>步驟 </a:t>
            </a:r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4: </a:t>
            </a:r>
            <a:r>
              <a:rPr lang="zh-TW" altLang="en-US" sz="1400" dirty="0">
                <a:solidFill>
                  <a:schemeClr val="accent3">
                    <a:lumMod val="75000"/>
                  </a:schemeClr>
                </a:solidFill>
              </a:rPr>
              <a:t>使用指標 </a:t>
            </a:r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ptr </a:t>
            </a:r>
            <a:r>
              <a:rPr lang="zh-TW" altLang="en-US" sz="1400" dirty="0">
                <a:solidFill>
                  <a:schemeClr val="accent3">
                    <a:lumMod val="75000"/>
                  </a:schemeClr>
                </a:solidFill>
              </a:rPr>
              <a:t>取得變數 </a:t>
            </a:r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num </a:t>
            </a:r>
            <a:r>
              <a:rPr lang="zh-TW" altLang="en-US" sz="1400" dirty="0">
                <a:solidFill>
                  <a:schemeClr val="accent3">
                    <a:lumMod val="75000"/>
                  </a:schemeClr>
                </a:solidFill>
              </a:rPr>
              <a:t>的值，並印出結果</a:t>
            </a:r>
          </a:p>
          <a:p>
            <a:r>
              <a:rPr lang="zh-TW" altLang="en-US" sz="1400" dirty="0"/>
              <a:t>    </a:t>
            </a:r>
            <a:r>
              <a:rPr lang="en-US" altLang="zh-TW" sz="1400" dirty="0"/>
              <a:t>printf("</a:t>
            </a:r>
            <a:r>
              <a:rPr lang="zh-TW" altLang="en-US" sz="1400" dirty="0"/>
              <a:t>變數 </a:t>
            </a:r>
            <a:r>
              <a:rPr lang="en-US" altLang="zh-TW" sz="1400" dirty="0"/>
              <a:t>num </a:t>
            </a:r>
            <a:r>
              <a:rPr lang="zh-TW" altLang="en-US" sz="1400" dirty="0"/>
              <a:t>的值：</a:t>
            </a:r>
            <a:r>
              <a:rPr lang="en-US" altLang="zh-TW" sz="1400" dirty="0"/>
              <a:t>%d\n</a:t>
            </a:r>
            <a:r>
              <a:rPr lang="en-US" altLang="zh-TW" sz="1400" dirty="0" smtClean="0"/>
              <a:t>", num);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    return 0;</a:t>
            </a:r>
          </a:p>
          <a:p>
            <a:r>
              <a:rPr lang="en-US" altLang="zh-TW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838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BDE0C5CE-00B3-4265-A611-DD8B2D85C94A}"/>
              </a:ext>
            </a:extLst>
          </p:cNvPr>
          <p:cNvSpPr txBox="1"/>
          <p:nvPr/>
        </p:nvSpPr>
        <p:spPr>
          <a:xfrm>
            <a:off x="2238702" y="2283718"/>
            <a:ext cx="5631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273045"/>
                </a:solidFill>
                <a:cs typeface="+mn-ea"/>
                <a:sym typeface="+mn-lt"/>
              </a:rPr>
              <a:t>Using pointers in functions</a:t>
            </a:r>
          </a:p>
        </p:txBody>
      </p:sp>
      <p:sp>
        <p:nvSpPr>
          <p:cNvPr id="42" name="矩形 41"/>
          <p:cNvSpPr/>
          <p:nvPr/>
        </p:nvSpPr>
        <p:spPr>
          <a:xfrm>
            <a:off x="4359483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</a:t>
            </a:r>
            <a:r>
              <a:rPr lang="en-US" altLang="zh-TW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5189" y="695476"/>
            <a:ext cx="142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FFFF"/>
                </a:solidFill>
              </a:rPr>
              <a:t>https://www.ypppt.com/</a:t>
            </a:r>
            <a:endParaRPr lang="zh-CN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80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9B178935-7D4C-40D6-A447-863E4BF2F5E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G:\冰山下的火种（4） 4月8号\17893723"/>
  <p:tag name="ISPRING_PRESENTATION_TITLE" val="5c0e649450be3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i3oqa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Microsoft Office PowerPoint</Application>
  <PresentationFormat>如螢幕大小 (16:9)</PresentationFormat>
  <Paragraphs>255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等线</vt:lpstr>
      <vt:lpstr>Microsoft YaHei</vt:lpstr>
      <vt:lpstr>SimSun</vt:lpstr>
      <vt:lpstr>新細明體</vt:lpstr>
      <vt:lpstr>Arial</vt:lpstr>
      <vt:lpstr>Calibri</vt:lpstr>
      <vt:lpstr>Times New Roman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/>
  <cp:revision>1</cp:revision>
  <dcterms:created xsi:type="dcterms:W3CDTF">2018-12-07T09:49:01Z</dcterms:created>
  <dcterms:modified xsi:type="dcterms:W3CDTF">2024-03-11T07:32:04Z</dcterms:modified>
</cp:coreProperties>
</file>