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73" r:id="rId8"/>
    <p:sldId id="272" r:id="rId9"/>
    <p:sldId id="271" r:id="rId10"/>
    <p:sldId id="270" r:id="rId11"/>
    <p:sldId id="269" r:id="rId12"/>
    <p:sldId id="268" r:id="rId13"/>
    <p:sldId id="263" r:id="rId14"/>
    <p:sldId id="267" r:id="rId15"/>
    <p:sldId id="264" r:id="rId16"/>
    <p:sldId id="276" r:id="rId17"/>
    <p:sldId id="275" r:id="rId18"/>
    <p:sldId id="265" r:id="rId19"/>
    <p:sldId id="274" r:id="rId20"/>
    <p:sldId id="266" r:id="rId21"/>
    <p:sldId id="258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F4314-24F3-4D20-AB89-01C39BB5F79D}" v="67" dt="2023-11-12T17:48:47.116"/>
    <p1510:client id="{3DA7FE91-C386-481C-A2BA-4F8BBC93EEC1}" v="265" dt="2023-11-12T07:51:36.728"/>
    <p1510:client id="{3DC62C72-6620-4A3A-9A5A-EBBB7971F09D}" v="38" dt="2023-11-12T18:01:06.661"/>
    <p1510:client id="{3F80BE76-999E-4EF2-9691-B2A4F3523A83}" v="1" dt="2023-11-12T13:31:29.335"/>
    <p1510:client id="{59587D49-2507-442A-959E-F71D9121E417}" v="361" dt="2023-11-13T10:41:04.023"/>
    <p1510:client id="{718B54B9-F3DE-4BB2-A300-2BDC6669F1BD}" v="7" dt="2023-11-13T03:57:30.226"/>
    <p1510:client id="{7890AB45-A2F3-431F-AD1C-F512EE4B136C}" v="54" dt="2023-11-12T07:25:32.208"/>
    <p1510:client id="{854FFF16-061B-4D8D-B582-D0AE4385BB8E}" v="184" dt="2023-11-12T16:52:36.775"/>
    <p1510:client id="{8C952618-08B1-44A8-A4E7-FCB4717A1751}" v="146" dt="2023-11-12T18:06:28.877"/>
    <p1510:client id="{BA4CEBA2-239F-489E-B4C1-B98E4D4DAFE4}" v="97" dt="2023-11-12T17:55:17.285"/>
    <p1510:client id="{D2CF55F4-96A0-4C67-9698-E374653EED46}" v="91" dt="2023-11-12T07:54:53.561"/>
    <p1510:client id="{E555BC67-C240-41E3-8641-C91E65BE78C2}" v="52" dt="2023-11-14T01:48:1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3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7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11/13/2023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0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zh-tw/%E6%95%B0%E6%8D%A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97%85%E5%8E%86" TargetMode="External"/><Relationship Id="rId3" Type="http://schemas.openxmlformats.org/officeDocument/2006/relationships/hyperlink" Target="https://zh.wikipedia.org/wiki/%E7%89%B9%E5%BE%81" TargetMode="External"/><Relationship Id="rId7" Type="http://schemas.openxmlformats.org/officeDocument/2006/relationships/hyperlink" Target="https://zh.wikipedia.org/wiki/%E6%8A%A5%E7%BA%B8" TargetMode="External"/><Relationship Id="rId2" Type="http://schemas.openxmlformats.org/officeDocument/2006/relationships/hyperlink" Target="https://zh.wikipedia.org/wiki/%E8%A7%80%E6%B8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6%9D%82%E5%BF%97" TargetMode="External"/><Relationship Id="rId5" Type="http://schemas.openxmlformats.org/officeDocument/2006/relationships/hyperlink" Target="https://zh.wikipedia.org/wiki/%E5%8F%98%E9%87%8F" TargetMode="External"/><Relationship Id="rId4" Type="http://schemas.openxmlformats.org/officeDocument/2006/relationships/hyperlink" Target="https://zh.wikipedia.org/wiki/%E4%BF%A1%E6%81%A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6963" y="758826"/>
            <a:ext cx="10058400" cy="4062326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9600">
                <a:ea typeface="新細明體"/>
                <a:cs typeface="Calibri Light"/>
              </a:rPr>
              <a:t>暗數據</a:t>
            </a:r>
            <a:endParaRPr lang="zh-TW" altLang="en-US" sz="96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138" y="5058938"/>
            <a:ext cx="10058400" cy="793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組員:張勇泰H34121020 王渝e64121105</a:t>
            </a:r>
          </a:p>
          <a:p>
            <a:endParaRPr lang="zh-TW" altLang="en-US">
              <a:ea typeface="新細明體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E76BA7-5CD4-5C41-FEE6-4F389EFDFE89}"/>
              </a:ext>
            </a:extLst>
          </p:cNvPr>
          <p:cNvSpPr txBox="1"/>
          <p:nvPr/>
        </p:nvSpPr>
        <p:spPr>
          <a:xfrm>
            <a:off x="159774" y="852128"/>
            <a:ext cx="120301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9600">
                <a:ea typeface="新細明體"/>
              </a:rPr>
              <a:t>我們遺漏了什麼?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09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DDT5-漏掉關鍵因素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有關連不代表有因果，呈現同向關係不代表就是關鍵因素，關係與因果的差別是必須找出來的。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4324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DDT6-可能會如何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反事實，討論在實際未發生的的事情，即其他可能性的數據。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28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DDT7-隨時間而異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有些數據有時效性，或許能蒐集到過往所有資訊，但我們真正想要知道的終究是未來的資訊。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69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DDT8-數據的定義</a:t>
            </a:r>
            <a:endParaRPr lang="zh-TW" altLang="en-US" sz="8000">
              <a:solidFill>
                <a:schemeClr val="tx1">
                  <a:lumMod val="85000"/>
                  <a:lumOff val="15000"/>
                </a:schemeClr>
              </a:solidFill>
              <a:ea typeface="新細明體"/>
            </a:endParaRP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你想要得到怎樣的數據，就必須定義好那是怎樣的數據，有時候並不是數據本身錯誤，是不符合使用的目的。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308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DDT9-數據的摘要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為了讓數據有意義，符合我們的目的性，我們有時必須刪減部分的數據。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1360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DDT10-測量誤差與不確定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有些數據就算在極短時間內重複測量也會有誤差，例如:重量，為了克服，測量人員通常會重複測量多次，取平均值，儘管如次還是會有誤差。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5074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DDT11-</a:t>
            </a:r>
            <a:r>
              <a:rPr lang="zh-TW" altLang="en-US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反饋與玩弄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反饋是有些數據在你做出觀測這個動作時就會發生改變，而玩弄是利用誤導似是而非或意料之外的一面，來從中獲利，其目的性往往建立在知法而玩法，並從中獲利。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7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DDT12-</a:t>
            </a:r>
            <a:r>
              <a:rPr lang="zh-TW" altLang="en-US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資訊不對稱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對一方來說是暗數據，對另一方卻是銘的，可以從名子上理解，就是很單純的數據持有的不同。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48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DDT13-刻意弄暗的數據</a:t>
            </a:r>
            <a:endParaRPr 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數據本身對每個人的意義都不同，所以在觀測某些數據時，我們會把部分數據弄掉，讓使用時有公正性。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909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DDT14-編造與合成數據</a:t>
            </a:r>
            <a:endParaRPr lang="zh-TW" altLang="en-US" sz="8000">
              <a:solidFill>
                <a:schemeClr val="tx1">
                  <a:lumMod val="85000"/>
                  <a:lumOff val="15000"/>
                </a:schemeClr>
              </a:solidFill>
              <a:ea typeface="新細明體"/>
            </a:endParaRP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有些有心人會利用操縱數據來獲利，這時候數據平滑就很重要了。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37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AD8240-508D-FC34-E28C-EDA1088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37" y="643467"/>
            <a:ext cx="729606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8000" err="1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事情可能不是外表看上去那樣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823C2C-D48F-1B8D-8BDB-E32B088AEC5F}"/>
              </a:ext>
            </a:extLst>
          </p:cNvPr>
          <p:cNvSpPr txBox="1"/>
          <p:nvPr/>
        </p:nvSpPr>
        <p:spPr>
          <a:xfrm>
            <a:off x="8019435" y="1737031"/>
            <a:ext cx="35129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6000">
                <a:ea typeface="新細明體"/>
              </a:rPr>
              <a:t>沒事所以我們不當回事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15604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DDT15-類推到數據之外</a:t>
            </a:r>
            <a:endParaRPr lang="zh-TW" altLang="en-US" sz="8000">
              <a:solidFill>
                <a:schemeClr val="tx1">
                  <a:lumMod val="85000"/>
                  <a:lumOff val="15000"/>
                </a:schemeClr>
              </a:solidFill>
              <a:ea typeface="新細明體"/>
            </a:endParaRP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數據是有所侷限的，要劃清這個侷限，否則在極限時，這數據可能是錯的。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434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FC506E-89A3-5DF2-2EBA-9C4897C4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zh-TW" altLang="en-US" sz="6000">
                <a:solidFill>
                  <a:srgbClr val="FFFFFF"/>
                </a:solidFill>
                <a:ea typeface="新細明體"/>
              </a:rPr>
              <a:t>閱讀心得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25F5D5DD-D173-5214-DA6F-505A19AD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29" y="1902962"/>
            <a:ext cx="10820400" cy="396602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zh-TW" sz="2800">
                <a:ea typeface="新細明體"/>
              </a:rPr>
              <a:t>這本書</a:t>
            </a:r>
            <a:r>
              <a:rPr lang="zh-TW" altLang="en-US" sz="2800">
                <a:ea typeface="新細明體"/>
              </a:rPr>
              <a:t>向</a:t>
            </a:r>
            <a:r>
              <a:rPr lang="zh-TW" sz="2800">
                <a:ea typeface="新細明體"/>
              </a:rPr>
              <a:t>我</a:t>
            </a:r>
            <a:r>
              <a:rPr lang="zh-TW" altLang="en-US" sz="2800">
                <a:ea typeface="新細明體"/>
              </a:rPr>
              <a:t>介紹了甚麼是暗數據，一種確實存在但未被充分挖掘發現的數據，他會神不知鬼不覺的影響所觀測的結果，這就是暗數據，要是能夠分析處理暗數據，一些實驗結果就會更如我們預測。一些未被察覺的一些未被察覺的商機也是屬於一種暗數據，有效的分析利用暗數據可以提高效率搶先找到盲點，也有助於制定更明智的決策。</a:t>
            </a:r>
            <a:endParaRPr lang="zh-TW" altLang="en-US" sz="2800">
              <a:solidFill>
                <a:srgbClr val="404040"/>
              </a:solidFill>
              <a:ea typeface="新細明體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24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FC506E-89A3-5DF2-2EBA-9C4897C4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  <a:ea typeface="新細明體"/>
              </a:rPr>
              <a:t>參考資料: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25F5D5DD-D173-5214-DA6F-505A19AD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29" y="1902962"/>
            <a:ext cx="10820400" cy="396602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  <a:hlinkClick r:id="rId2"/>
              </a:rPr>
              <a:t>https://zh.wikipedia.org/zh-tw/%E6%95%B0%E6%8D%AE</a:t>
            </a:r>
            <a:endParaRPr lang="zh-TW" alt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082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7D4278-AA5B-CC92-EBDE-63876F5E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  <a:ea typeface="新細明體"/>
              </a:rPr>
              <a:t>工作分配:</a:t>
            </a:r>
            <a:endParaRPr lang="zh-TW" altLang="en-US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19CAB-E072-17D2-BA3F-2FE74AEF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張勇泰:前面的書本解釋。</a:t>
            </a:r>
          </a:p>
          <a:p>
            <a:r>
              <a:rPr lang="zh-TW" altLang="en-US">
                <a:ea typeface="新細明體"/>
              </a:rPr>
              <a:t>王渝:閱讀心得。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097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ED5015-F20F-A556-128F-DEFE4463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75" y="208797"/>
            <a:ext cx="3803294" cy="5646208"/>
          </a:xfrm>
        </p:spPr>
        <p:txBody>
          <a:bodyPr anchor="ctr">
            <a:normAutofit/>
          </a:bodyPr>
          <a:lstStyle/>
          <a:p>
            <a:r>
              <a:rPr lang="zh-TW" sz="3200" b="1">
                <a:solidFill>
                  <a:schemeClr val="bg1"/>
                </a:solidFill>
                <a:ea typeface="+mj-lt"/>
                <a:cs typeface="+mj-lt"/>
              </a:rPr>
              <a:t>資料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</a:rPr>
              <a:t>（英語：</a:t>
            </a:r>
            <a:r>
              <a:rPr lang="en" altLang="zh-TW" sz="3200">
                <a:solidFill>
                  <a:schemeClr val="bg1"/>
                </a:solidFill>
                <a:ea typeface="+mj-lt"/>
                <a:cs typeface="+mj-lt"/>
              </a:rPr>
              <a:t>data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</a:rPr>
              <a:t>）又稱</a:t>
            </a:r>
            <a:r>
              <a:rPr lang="zh-TW" sz="3200" b="1">
                <a:solidFill>
                  <a:schemeClr val="bg1"/>
                </a:solidFill>
                <a:ea typeface="+mj-lt"/>
                <a:cs typeface="+mj-lt"/>
              </a:rPr>
              <a:t>數據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</a:rPr>
              <a:t>，是通過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觀測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</a:rPr>
              <a:t>得到的數字性的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特徵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</a:rPr>
              <a:t>或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資訊</a:t>
            </a:r>
            <a:r>
              <a:rPr lang="zh-TW" sz="3200">
                <a:solidFill>
                  <a:schemeClr val="bg1"/>
                </a:solidFill>
                <a:ea typeface="+mj-lt"/>
                <a:cs typeface="+mj-lt"/>
              </a:rPr>
              <a:t>。</a:t>
            </a:r>
            <a:endParaRPr lang="en-US" altLang="zh-TW" sz="3200">
              <a:solidFill>
                <a:schemeClr val="bg1"/>
              </a:solidFill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F725B-8960-25F2-0F51-6C85CA7D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zh-TW" sz="3200">
                <a:solidFill>
                  <a:schemeClr val="tx1"/>
                </a:solidFill>
                <a:ea typeface="+mn-lt"/>
                <a:cs typeface="+mn-lt"/>
              </a:rPr>
              <a:t>更專業地說，資料是一組關於一個或多個人或對象的定性或定量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變數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</a:rPr>
              <a:t>。資料可以是一堆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雜誌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</a:rPr>
              <a:t>、一疊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報紙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</a:rPr>
              <a:t>、開會記錄或者病人的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病歷</a:t>
            </a:r>
            <a:r>
              <a:rPr lang="zh-TW" sz="3200">
                <a:solidFill>
                  <a:schemeClr val="tx1"/>
                </a:solidFill>
                <a:ea typeface="+mn-lt"/>
                <a:cs typeface="+mn-lt"/>
              </a:rPr>
              <a:t>記錄。-</a:t>
            </a:r>
            <a:r>
              <a:rPr lang="en-US" altLang="zh-TW" sz="3200">
                <a:solidFill>
                  <a:schemeClr val="tx1"/>
                </a:solidFill>
                <a:ea typeface="+mn-lt"/>
                <a:cs typeface="+mn-lt"/>
              </a:rPr>
              <a:t>-</a:t>
            </a:r>
            <a:r>
              <a:rPr lang="zh-TW" altLang="en-US" sz="3200" err="1">
                <a:solidFill>
                  <a:schemeClr val="tx1"/>
                </a:solidFill>
                <a:ea typeface="+mn-lt"/>
                <a:cs typeface="+mn-lt"/>
              </a:rPr>
              <a:t>維基百科</a:t>
            </a:r>
            <a:endParaRPr lang="en-US" altLang="zh-TW" sz="3200" err="1">
              <a:solidFill>
                <a:schemeClr val="tx1"/>
              </a:solidFill>
              <a:ea typeface="+mn-lt"/>
              <a:cs typeface="+mn-lt"/>
            </a:endParaRPr>
          </a:p>
          <a:p>
            <a:endParaRPr lang="zh-TW" altLang="en-US" sz="2400">
              <a:solidFill>
                <a:schemeClr val="tx1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772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536FAB-4CB9-E10E-8639-1C40CBD7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  <a:ea typeface="新細明體"/>
              </a:rPr>
              <a:t>何謂暗數據?</a:t>
            </a:r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5E75424A-722C-5131-B6CF-991844C5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zh-TW" altLang="en-US">
                <a:ea typeface="新細明體"/>
              </a:rPr>
              <a:t>書中是這樣舉例的，天文學家在發現現實中星體的運轉不如他們所想時，發現了有一個他們未發現的巨大變量，最後取名這種變量叫暗物質，在銀河系中是我們已知質量的10倍多，而暗數據就是像這樣的我們沒觀測到，卻影響著我們的數據。</a:t>
            </a:r>
            <a:endParaRPr lang="zh-TW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68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E87E4E9-E1B7-9A8E-1AE3-2E94E982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</a:rPr>
              <a:t>暗數據的分類</a:t>
            </a:r>
            <a:br>
              <a:rPr lang="zh-TW" altLang="en-US" dirty="0">
                <a:solidFill>
                  <a:schemeClr val="bg1"/>
                </a:solidFill>
                <a:ea typeface="新細明體"/>
              </a:rPr>
            </a:br>
            <a:br>
              <a:rPr lang="zh-TW" altLang="en-US" dirty="0">
                <a:ea typeface="新細明體"/>
              </a:rPr>
            </a:br>
            <a:r>
              <a:rPr lang="zh-TW" sz="2400">
                <a:solidFill>
                  <a:schemeClr val="bg1"/>
                </a:solidFill>
                <a:ea typeface="+mj-lt"/>
                <a:cs typeface="+mj-lt"/>
              </a:rPr>
              <a:t>大致分成15種(不排除可能有不再這分類內的)，以DDT-X表示X</a:t>
            </a:r>
            <a:r>
              <a:rPr lang="zh-TW" altLang="en-US" sz="2400">
                <a:solidFill>
                  <a:schemeClr val="bg1"/>
                </a:solidFill>
                <a:ea typeface="+mj-lt"/>
                <a:cs typeface="+mj-lt"/>
              </a:rPr>
              <a:t>型</a:t>
            </a:r>
            <a:r>
              <a:rPr lang="zh-TW" sz="2400">
                <a:solidFill>
                  <a:schemeClr val="bg1"/>
                </a:solidFill>
                <a:ea typeface="+mj-lt"/>
                <a:cs typeface="+mj-lt"/>
              </a:rPr>
              <a:t>暗數據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75CCF6-0F43-24C7-2F25-04E7D8D0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023" y="220799"/>
            <a:ext cx="3563979" cy="657207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zh-TW" altLang="en-US" sz="2400">
              <a:ea typeface="新細明體"/>
            </a:endParaRPr>
          </a:p>
          <a:p>
            <a:r>
              <a:rPr lang="zh-TW" altLang="en-US" sz="2400">
                <a:ea typeface="新細明體"/>
              </a:rPr>
              <a:t>DDT-1:我們知道漏掉的暗數據</a:t>
            </a:r>
          </a:p>
          <a:p>
            <a:r>
              <a:rPr lang="zh-TW" altLang="en-US" sz="2400">
                <a:ea typeface="新細明體"/>
              </a:rPr>
              <a:t>DDT-2:</a:t>
            </a:r>
            <a:r>
              <a:rPr lang="zh-TW" sz="2400">
                <a:latin typeface="Arial"/>
                <a:ea typeface="新細明體"/>
                <a:cs typeface="Arial"/>
              </a:rPr>
              <a:t>我們</a:t>
            </a:r>
            <a:r>
              <a:rPr lang="zh-TW" altLang="en-US" sz="2400">
                <a:latin typeface="Arial"/>
                <a:ea typeface="新細明體"/>
                <a:cs typeface="Arial"/>
              </a:rPr>
              <a:t>不</a:t>
            </a:r>
            <a:r>
              <a:rPr lang="zh-TW" sz="2400">
                <a:latin typeface="Arial"/>
                <a:ea typeface="新細明體"/>
                <a:cs typeface="Arial"/>
              </a:rPr>
              <a:t>知道漏掉的暗數據</a:t>
            </a:r>
          </a:p>
          <a:p>
            <a:r>
              <a:rPr lang="zh-TW" altLang="en-US" sz="2400">
                <a:ea typeface="新細明體"/>
              </a:rPr>
              <a:t>DDT-3:只選擇部分情況</a:t>
            </a:r>
          </a:p>
          <a:p>
            <a:r>
              <a:rPr lang="zh-TW" sz="2400">
                <a:ea typeface="+mn-lt"/>
                <a:cs typeface="+mn-lt"/>
              </a:rPr>
              <a:t>DDT-4:</a:t>
            </a:r>
            <a:r>
              <a:rPr lang="zh-TW" altLang="en-US" sz="2400">
                <a:ea typeface="+mn-lt"/>
                <a:cs typeface="+mn-lt"/>
              </a:rPr>
              <a:t>自我選擇</a:t>
            </a:r>
            <a:endParaRPr lang="en-US" altLang="zh-TW" sz="2400">
              <a:ea typeface="+mn-lt"/>
              <a:cs typeface="+mn-lt"/>
            </a:endParaRPr>
          </a:p>
          <a:p>
            <a:r>
              <a:rPr lang="en-US" altLang="zh-TW" sz="2400">
                <a:ea typeface="+mn-lt"/>
                <a:cs typeface="+mn-lt"/>
              </a:rPr>
              <a:t>DDT-5:漏掉關鍵因素</a:t>
            </a:r>
            <a:endParaRPr lang="zh-TW" sz="2400">
              <a:ea typeface="+mn-lt"/>
              <a:cs typeface="+mn-lt"/>
            </a:endParaRPr>
          </a:p>
          <a:p>
            <a:r>
              <a:rPr lang="en-US" altLang="zh-TW" sz="2400">
                <a:ea typeface="+mn-lt"/>
                <a:cs typeface="+mn-lt"/>
              </a:rPr>
              <a:t>DDT-6:可能會如何</a:t>
            </a:r>
            <a:endParaRPr lang="zh-TW" altLang="en-US" sz="2400">
              <a:ea typeface="+mn-lt"/>
              <a:cs typeface="+mn-lt"/>
            </a:endParaRPr>
          </a:p>
          <a:p>
            <a:r>
              <a:rPr lang="en-US" altLang="zh-TW" sz="2400">
                <a:ea typeface="+mn-lt"/>
                <a:cs typeface="+mn-lt"/>
              </a:rPr>
              <a:t>DDT-7:隨時間而異</a:t>
            </a:r>
            <a:endParaRPr lang="zh-TW" sz="2400">
              <a:ea typeface="+mn-lt"/>
              <a:cs typeface="+mn-lt"/>
            </a:endParaRPr>
          </a:p>
          <a:p>
            <a:r>
              <a:rPr lang="en-US" altLang="zh-TW" sz="2400">
                <a:ea typeface="+mn-lt"/>
                <a:cs typeface="+mn-lt"/>
              </a:rPr>
              <a:t>DDT-8:數據的定義</a:t>
            </a:r>
          </a:p>
          <a:p>
            <a:endParaRPr lang="zh-TW" altLang="en-US" sz="2400">
              <a:ea typeface="新細明體"/>
            </a:endParaRPr>
          </a:p>
          <a:p>
            <a:pPr marL="0" indent="0">
              <a:buNone/>
            </a:pPr>
            <a:endParaRPr lang="zh-TW" altLang="en-US" sz="2400">
              <a:ea typeface="新細明體"/>
            </a:endParaRPr>
          </a:p>
          <a:p>
            <a:endParaRPr lang="zh-TW" altLang="en-US" sz="2400">
              <a:ea typeface="新細明體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2253A-4B84-25F0-76E7-7E0120134465}"/>
              </a:ext>
            </a:extLst>
          </p:cNvPr>
          <p:cNvSpPr txBox="1">
            <a:spLocks/>
          </p:cNvSpPr>
          <p:nvPr/>
        </p:nvSpPr>
        <p:spPr>
          <a:xfrm>
            <a:off x="8242983" y="1719"/>
            <a:ext cx="3858947" cy="679330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>
              <a:ea typeface="新細明體"/>
            </a:endParaRPr>
          </a:p>
          <a:p>
            <a:r>
              <a:rPr lang="zh-TW" altLang="en-US" sz="2400">
                <a:ea typeface="新細明體"/>
              </a:rPr>
              <a:t>DDT-9:數據的摘要</a:t>
            </a:r>
          </a:p>
          <a:p>
            <a:r>
              <a:rPr lang="zh-TW" altLang="en-US" sz="2400">
                <a:ea typeface="新細明體"/>
              </a:rPr>
              <a:t>DDT-10:測量誤差與不確定</a:t>
            </a:r>
          </a:p>
          <a:p>
            <a:r>
              <a:rPr lang="zh-TW" altLang="en-US" sz="2400">
                <a:ea typeface="新細明體"/>
              </a:rPr>
              <a:t>DDT-11:反饋與玩弄</a:t>
            </a:r>
            <a:endParaRPr lang="zh-TW" altLang="en-US" sz="2400">
              <a:ea typeface="新細明體"/>
              <a:cs typeface="+mn-lt"/>
            </a:endParaRPr>
          </a:p>
          <a:p>
            <a:r>
              <a:rPr lang="zh-TW" sz="2400">
                <a:ea typeface="+mn-lt"/>
                <a:cs typeface="+mn-lt"/>
              </a:rPr>
              <a:t>DDT-</a:t>
            </a:r>
            <a:r>
              <a:rPr lang="en-US" altLang="zh-TW" sz="2400">
                <a:ea typeface="+mn-lt"/>
                <a:cs typeface="+mn-lt"/>
              </a:rPr>
              <a:t>12</a:t>
            </a:r>
            <a:r>
              <a:rPr lang="zh-TW" sz="2400">
                <a:ea typeface="+mn-lt"/>
                <a:cs typeface="+mn-lt"/>
              </a:rPr>
              <a:t>:</a:t>
            </a:r>
            <a:r>
              <a:rPr lang="zh-TW" altLang="en-US" sz="2400">
                <a:ea typeface="+mn-lt"/>
                <a:cs typeface="+mn-lt"/>
              </a:rPr>
              <a:t>資訊不對稱</a:t>
            </a:r>
          </a:p>
          <a:p>
            <a:r>
              <a:rPr lang="en-US" altLang="zh-TW" sz="2400">
                <a:ea typeface="+mn-lt"/>
                <a:cs typeface="+mn-lt"/>
              </a:rPr>
              <a:t>DDT-13:刻意弄暗的數據</a:t>
            </a:r>
            <a:endParaRPr lang="zh-TW" sz="2400">
              <a:ea typeface="+mn-lt"/>
              <a:cs typeface="+mn-lt"/>
            </a:endParaRPr>
          </a:p>
          <a:p>
            <a:r>
              <a:rPr lang="en-US" altLang="zh-TW" sz="2400">
                <a:ea typeface="+mn-lt"/>
                <a:cs typeface="+mn-lt"/>
              </a:rPr>
              <a:t>DDT-14:編造與合成數據</a:t>
            </a:r>
            <a:endParaRPr lang="zh-TW" altLang="en-US" sz="2400">
              <a:ea typeface="+mn-lt"/>
              <a:cs typeface="+mn-lt"/>
            </a:endParaRPr>
          </a:p>
          <a:p>
            <a:r>
              <a:rPr lang="en-US" altLang="zh-TW" sz="2400">
                <a:ea typeface="+mn-lt"/>
                <a:cs typeface="+mn-lt"/>
              </a:rPr>
              <a:t>DDT-15:類推到數據之外</a:t>
            </a:r>
            <a:endParaRPr lang="zh-TW" sz="2400">
              <a:ea typeface="+mn-lt"/>
              <a:cs typeface="+mn-lt"/>
            </a:endParaRPr>
          </a:p>
          <a:p>
            <a:endParaRPr lang="zh-TW" altLang="en-US" sz="2400">
              <a:ea typeface="+mn-lt"/>
              <a:cs typeface="+mn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sz="2400">
              <a:ea typeface="新細明體"/>
            </a:endParaRPr>
          </a:p>
          <a:p>
            <a:endParaRPr lang="zh-TW" altLang="en-US" sz="240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15037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DDT1-</a:t>
            </a:r>
            <a:r>
              <a:rPr lang="zh-TW" alt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我們知道漏掉的暗數據</a:t>
            </a:r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</a:rPr>
              <a:t>我們通常知道數據存在，只是不知道是多少</a:t>
            </a:r>
            <a:endParaRPr lang="en-US" altLang="zh-TW" sz="2400" cap="all" spc="2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065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DDT2-</a:t>
            </a:r>
            <a:r>
              <a:rPr lang="zh-TW" altLang="en-US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我們不知道漏掉的暗數據</a:t>
            </a:r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  <a:ea typeface="新細明體"/>
            </a:endParaRP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因為資源的不對等，可能造成弱勢方難易表現出數據，既造成遺漏，又加劇了不對等。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74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DDT3-只選擇部分情況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想要獲得的數據本身，可能會造就自己會有誤差，比如說想藉由問遊客來確認人潮多寡時，一定會收到較多的人說人潮很多。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59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B6B193-3086-D603-5958-2F80691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11" y="643467"/>
            <a:ext cx="690231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r">
              <a:spcAft>
                <a:spcPts val="200"/>
              </a:spcAft>
            </a:pPr>
            <a:r>
              <a:rPr lang="en-US" altLang="zh-TW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DDT4-</a:t>
            </a:r>
            <a:r>
              <a:rPr lang="zh-TW" altLang="en-US" sz="8000">
                <a:solidFill>
                  <a:schemeClr val="tx1">
                    <a:lumMod val="85000"/>
                    <a:lumOff val="15000"/>
                  </a:schemeClr>
                </a:solidFill>
                <a:ea typeface="新細明體"/>
              </a:rPr>
              <a:t>自我選擇</a:t>
            </a:r>
          </a:p>
          <a:p>
            <a:pPr algn="r"/>
            <a:endParaRPr lang="en-US" altLang="zh-TW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E70D4-D3E9-827C-4807-0BEA8E11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400" cap="all" spc="200">
                <a:solidFill>
                  <a:schemeClr val="tx1"/>
                </a:solidFill>
                <a:ea typeface="新細明體"/>
              </a:rPr>
              <a:t>數據本身會由觀測者的角度決定，所以我們無法討論那些完全跟我們沒有聯繫的數據。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1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23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RetrospectVTI</vt:lpstr>
      <vt:lpstr>暗數據</vt:lpstr>
      <vt:lpstr>事情可能不是外表看上去那樣</vt:lpstr>
      <vt:lpstr>資料（英語：data）又稱數據，是通過觀測得到的數字性的特徵或資訊。</vt:lpstr>
      <vt:lpstr>何謂暗數據?</vt:lpstr>
      <vt:lpstr>暗數據的分類  大致分成15種(不排除可能有不再這分類內的)，以DDT-X表示X型暗數據</vt:lpstr>
      <vt:lpstr>DDT1-我們知道漏掉的暗數據 </vt:lpstr>
      <vt:lpstr>DDT2-我們不知道漏掉的暗數據 </vt:lpstr>
      <vt:lpstr>DDT3-只選擇部分情況</vt:lpstr>
      <vt:lpstr>DDT4-自我選擇 </vt:lpstr>
      <vt:lpstr>DDT5-漏掉關鍵因素 </vt:lpstr>
      <vt:lpstr>DDT6-可能會如何 </vt:lpstr>
      <vt:lpstr>DDT7-隨時間而異 </vt:lpstr>
      <vt:lpstr>DDT8-數據的定義 </vt:lpstr>
      <vt:lpstr>DDT9-數據的摘要 </vt:lpstr>
      <vt:lpstr>DDT10-測量誤差與不確定 </vt:lpstr>
      <vt:lpstr>DDT11-反饋與玩弄 </vt:lpstr>
      <vt:lpstr>DDT12-資訊不對稱 </vt:lpstr>
      <vt:lpstr>DDT13-刻意弄暗的數據 </vt:lpstr>
      <vt:lpstr>DDT14-編造與合成數據 </vt:lpstr>
      <vt:lpstr>DDT15-類推到數據之外 </vt:lpstr>
      <vt:lpstr>閱讀心得</vt:lpstr>
      <vt:lpstr>參考資料:</vt:lpstr>
      <vt:lpstr>工作分配: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45</cp:revision>
  <dcterms:created xsi:type="dcterms:W3CDTF">2023-10-14T14:33:47Z</dcterms:created>
  <dcterms:modified xsi:type="dcterms:W3CDTF">2023-11-14T01:48:39Z</dcterms:modified>
</cp:coreProperties>
</file>