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08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</p:sldIdLst>
  <p:sldSz type="screen16x9" cy="6858000" cx="12192000"/>
  <p:notesSz cx="6858000" cy="9144000"/>
  <p:defaultTextStyle>
    <a:defPPr>
      <a:defRPr lang="zh-TW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標題投影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TW"/>
              <a:t>按一下以編輯母片標題樣式</a:t>
            </a:r>
          </a:p>
        </p:txBody>
      </p:sp>
      <p:sp>
        <p:nvSpPr>
          <p:cNvPr id="1048582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TW"/>
              <a:t>按一下以編輯母片子標題樣式</a:t>
            </a:r>
          </a:p>
        </p:txBody>
      </p:sp>
      <p:sp>
        <p:nvSpPr>
          <p:cNvPr id="104858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58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58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標題及直排文字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25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2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2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2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直排標題及文字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09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10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11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標題及內容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14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1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1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章節標題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30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TW"/>
              <a:t>按一下以編輯母片文字樣式</a:t>
            </a:r>
          </a:p>
        </p:txBody>
      </p:sp>
      <p:sp>
        <p:nvSpPr>
          <p:cNvPr id="1048631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32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3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兩個內容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35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36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3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3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3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較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41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TW"/>
              <a:t>按一下以編輯母片文字樣式</a:t>
            </a:r>
          </a:p>
        </p:txBody>
      </p:sp>
      <p:sp>
        <p:nvSpPr>
          <p:cNvPr id="1048642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43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TW"/>
              <a:t>按一下以編輯母片文字樣式</a:t>
            </a:r>
          </a:p>
        </p:txBody>
      </p:sp>
      <p:sp>
        <p:nvSpPr>
          <p:cNvPr id="1048644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45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46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47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只有標題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05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06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0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4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50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含輔助字幕的內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52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653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TW"/>
              <a:t>按一下以編輯母片文字樣式</a:t>
            </a:r>
          </a:p>
        </p:txBody>
      </p:sp>
      <p:sp>
        <p:nvSpPr>
          <p:cNvPr id="104865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5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5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含輔助字幕的圖片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TW"/>
              <a:t>按一下以編輯母片標題樣式</a:t>
            </a:r>
          </a:p>
        </p:txBody>
      </p:sp>
      <p:sp>
        <p:nvSpPr>
          <p:cNvPr id="1048619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TW"/>
          </a:p>
        </p:txBody>
      </p:sp>
      <p:sp>
        <p:nvSpPr>
          <p:cNvPr id="104862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TW"/>
              <a:t>按一下以編輯母片文字樣式</a:t>
            </a:r>
          </a:p>
        </p:txBody>
      </p:sp>
      <p:sp>
        <p:nvSpPr>
          <p:cNvPr id="104862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622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TW"/>
          </a:p>
        </p:txBody>
      </p:sp>
      <p:sp>
        <p:nvSpPr>
          <p:cNvPr id="1048623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TW"/>
              <a:t>按一下以編輯母片標題樣式</a:t>
            </a:r>
          </a:p>
        </p:txBody>
      </p:sp>
      <p:sp>
        <p:nvSpPr>
          <p:cNvPr id="1048577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TW"/>
              <a:t>按一下以編輯母片文字樣式</a:t>
            </a:r>
          </a:p>
          <a:p>
            <a:pPr lvl="1"/>
            <a:r>
              <a:rPr altLang="en-US" lang="zh-TW"/>
              <a:t>第二層</a:t>
            </a:r>
          </a:p>
          <a:p>
            <a:pPr lvl="2"/>
            <a:r>
              <a:rPr altLang="en-US" lang="zh-TW"/>
              <a:t>第三層</a:t>
            </a:r>
          </a:p>
          <a:p>
            <a:pPr lvl="3"/>
            <a:r>
              <a:rPr altLang="en-US" lang="zh-TW"/>
              <a:t>第四層</a:t>
            </a:r>
          </a:p>
          <a:p>
            <a:pPr lvl="4"/>
            <a:r>
              <a:rPr altLang="en-US" lang="zh-TW"/>
              <a:t>第五層</a:t>
            </a:r>
          </a:p>
        </p:txBody>
      </p:sp>
      <p:sp>
        <p:nvSpPr>
          <p:cNvPr id="104857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B708-FAB1-4EC8-849B-F0F32D65722A}" type="datetimeFigureOut">
              <a:rPr altLang="en-US" lang="zh-TW" smtClean="0"/>
              <a:t>2023/10/1</a:t>
            </a:fld>
            <a:endParaRPr altLang="en-US" lang="zh-TW"/>
          </a:p>
        </p:txBody>
      </p:sp>
      <p:sp>
        <p:nvSpPr>
          <p:cNvPr id="104857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TW"/>
          </a:p>
        </p:txBody>
      </p:sp>
      <p:sp>
        <p:nvSpPr>
          <p:cNvPr id="104858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295D-599C-4896-A64C-709402E5073A}" type="slidenum">
              <a:rPr altLang="en-US" lang="zh-TW" smtClean="0"/>
              <a:t>‹#›</a:t>
            </a:fld>
            <a:endParaRPr altLang="en-US" lang="zh-TW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freepik.com/vectors/ppt-background" TargetMode="External"/><Relationship Id="rId3" Type="http://schemas.openxmlformats.org/officeDocument/2006/relationships/hyperlink" Target="https://jacksonlin.net/20180709-installing-pc-for-video-editing/" TargetMode="External"/><Relationship Id="rId4" Type="http://schemas.openxmlformats.org/officeDocument/2006/relationships/hyperlink" Target="https://linux.vbird.org/linux_basic/centos7/0105computers.php" TargetMode="External"/><Relationship Id="rId5" Type="http://schemas.openxmlformats.org/officeDocument/2006/relationships/hyperlink" Target="https://zh.wikipedia.org/zh-tw/Adobe_Premiere_Pro" TargetMode="External"/><Relationship Id="rId6" Type="http://schemas.openxmlformats.org/officeDocument/2006/relationships/hyperlink" Target="https://zh.wikipedia.org/zh-tw/DaVinci_Resolve" TargetMode="External"/><Relationship Id="rId7" Type="http://schemas.openxmlformats.org/officeDocument/2006/relationships/hyperlink" Target="https://helpx.adobe.com/tw/premiere-pro/system-requirements.html" TargetMode="External"/><Relationship Id="rId8" Type="http://schemas.openxmlformats.org/officeDocument/2006/relationships/hyperlink" Target="https://www.simonsaysai.com/blog/davinci-resolve-system-requirements" TargetMode="Externa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en.wikipedia.org/wiki/Visual_effects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00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7571"/>
          </a:xfrm>
        </p:spPr>
        <p:txBody>
          <a:bodyPr>
            <a:normAutofit fontScale="91667"/>
          </a:bodyPr>
          <a:p>
            <a:r>
              <a:rPr altLang="zh-TW" dirty="0" lang="en-US">
                <a:latin typeface="Arial Black" panose="020B0A04020102020204" pitchFamily="34" charset="0"/>
              </a:rPr>
              <a:t>Computer Building-</a:t>
            </a:r>
            <a:br>
              <a:rPr altLang="zh-TW" dirty="0" lang="en-US">
                <a:latin typeface="Arial Black" panose="020B0A04020102020204" pitchFamily="34" charset="0"/>
              </a:rPr>
            </a:br>
            <a:r>
              <a:rPr altLang="zh-TW" dirty="0" lang="en-US">
                <a:latin typeface="Arial Black" panose="020B0A04020102020204" pitchFamily="34" charset="0"/>
              </a:rPr>
              <a:t>Video Editing</a:t>
            </a:r>
            <a:endParaRPr altLang="en-US" dirty="0" lang="zh-TW">
              <a:latin typeface="Arial Black" panose="020B0A04020102020204" pitchFamily="34" charset="0"/>
            </a:endParaRPr>
          </a:p>
        </p:txBody>
      </p:sp>
      <p:sp>
        <p:nvSpPr>
          <p:cNvPr id="1048601" name="文字方塊 16"/>
          <p:cNvSpPr txBox="1"/>
          <p:nvPr/>
        </p:nvSpPr>
        <p:spPr>
          <a:xfrm>
            <a:off x="4348619" y="4033381"/>
            <a:ext cx="3494762" cy="10566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3200" lang="en-US"/>
              <a:t>H34121020-</a:t>
            </a:r>
            <a:r>
              <a:rPr altLang="en-US" dirty="0" sz="3200" lang="zh-TW"/>
              <a:t>張勇泰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02" name="文字方塊 1"/>
          <p:cNvSpPr txBox="1"/>
          <p:nvPr/>
        </p:nvSpPr>
        <p:spPr>
          <a:xfrm>
            <a:off x="1503123" y="538619"/>
            <a:ext cx="3820439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b="1" dirty="0" sz="2400" lang="en-US"/>
              <a:t>Reference:</a:t>
            </a:r>
          </a:p>
        </p:txBody>
      </p:sp>
      <p:sp>
        <p:nvSpPr>
          <p:cNvPr id="1048603" name="文字方塊 2"/>
          <p:cNvSpPr txBox="1"/>
          <p:nvPr/>
        </p:nvSpPr>
        <p:spPr>
          <a:xfrm>
            <a:off x="1603332" y="1603332"/>
            <a:ext cx="8141917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2400" lang="en-US">
                <a:hlinkClick r:id="rId2"/>
              </a:rPr>
              <a:t>https://www.freepik.com/vectors/ppt-background</a:t>
            </a:r>
            <a:endParaRPr altLang="zh-TW" dirty="0" sz="2400" lang="en-US"/>
          </a:p>
          <a:p>
            <a:r>
              <a:rPr altLang="zh-TW" dirty="0" sz="2400" lang="en-US">
                <a:hlinkClick r:id="rId3"/>
              </a:rPr>
              <a:t>https://jacksonlin.net/20180709-installing-pc-for-video-editing/</a:t>
            </a:r>
            <a:endParaRPr altLang="zh-TW" dirty="0" sz="2400" lang="en-US"/>
          </a:p>
          <a:p>
            <a:r>
              <a:rPr altLang="zh-TW" dirty="0" sz="2400" lang="en-US">
                <a:hlinkClick r:id="rId4"/>
              </a:rPr>
              <a:t>https://linux.vbird.org/linux_basic/centos7/0105computers.php</a:t>
            </a:r>
            <a:endParaRPr altLang="zh-TW" dirty="0" sz="2400" lang="en-US"/>
          </a:p>
          <a:p>
            <a:r>
              <a:rPr altLang="zh-TW" dirty="0" sz="2400" lang="en-US">
                <a:hlinkClick r:id="rId5"/>
              </a:rPr>
              <a:t>https://zh.wikipedia.org/zh-tw/Adobe_Premiere_Pro</a:t>
            </a:r>
            <a:endParaRPr altLang="zh-TW" dirty="0" sz="2400" lang="en-US"/>
          </a:p>
          <a:p>
            <a:r>
              <a:rPr altLang="zh-TW" dirty="0" sz="2400" lang="en-US">
                <a:hlinkClick r:id="rId6"/>
              </a:rPr>
              <a:t>https://zh.wikipedia.org/zh-tw/DaVinci_Resolve</a:t>
            </a:r>
            <a:endParaRPr altLang="zh-TW" dirty="0" sz="2400" lang="en-US"/>
          </a:p>
          <a:p>
            <a:r>
              <a:rPr altLang="zh-TW" dirty="0" sz="2400" lang="en-US">
                <a:hlinkClick r:id="rId7"/>
              </a:rPr>
              <a:t>https://helpx.adobe.com/tw/premiere-pro/system-requirements.html</a:t>
            </a:r>
            <a:endParaRPr altLang="zh-TW" dirty="0" sz="2400" lang="en-US"/>
          </a:p>
          <a:p>
            <a:r>
              <a:rPr altLang="zh-TW" dirty="0" sz="2400" lang="en-US">
                <a:hlinkClick r:id="rId8"/>
              </a:rPr>
              <a:t>https://www.simonsaysai.com/blog/davinci-resolve-system-requirements</a:t>
            </a:r>
            <a:endParaRPr altLang="en-US" dirty="0" sz="2400" 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8" name="文字方塊 3"/>
          <p:cNvSpPr txBox="1"/>
          <p:nvPr/>
        </p:nvSpPr>
        <p:spPr>
          <a:xfrm>
            <a:off x="1240077" y="563672"/>
            <a:ext cx="401667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3600" lang="en-US"/>
              <a:t>Introduction:</a:t>
            </a:r>
            <a:r>
              <a:rPr altLang="zh-TW" dirty="0" lang="en-US"/>
              <a:t> </a:t>
            </a:r>
            <a:endParaRPr altLang="en-US" dirty="0" lang="zh-TW"/>
          </a:p>
        </p:txBody>
      </p:sp>
      <p:sp>
        <p:nvSpPr>
          <p:cNvPr id="1048599" name="文字方塊 4"/>
          <p:cNvSpPr txBox="1"/>
          <p:nvPr/>
        </p:nvSpPr>
        <p:spPr>
          <a:xfrm>
            <a:off x="2379945" y="1753644"/>
            <a:ext cx="7352778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2400" lang="en-US" err="1"/>
              <a:t>I.Talk</a:t>
            </a:r>
            <a:r>
              <a:rPr altLang="zh-TW" dirty="0" sz="2400" lang="en-US"/>
              <a:t> through the main factor about computer building</a:t>
            </a:r>
          </a:p>
          <a:p>
            <a:r>
              <a:rPr altLang="zh-TW" dirty="0" sz="2400" lang="en-US" err="1"/>
              <a:t>II.Introduce</a:t>
            </a:r>
            <a:r>
              <a:rPr altLang="zh-TW" dirty="0" sz="2400" lang="en-US"/>
              <a:t> some common video editing software</a:t>
            </a:r>
          </a:p>
          <a:p>
            <a:r>
              <a:rPr altLang="zh-TW" dirty="0" sz="2400" lang="en-US" err="1"/>
              <a:t>lll.Talk</a:t>
            </a:r>
            <a:r>
              <a:rPr altLang="zh-TW" dirty="0" sz="2400" lang="en-US"/>
              <a:t> about how different you choose can affect</a:t>
            </a:r>
          </a:p>
          <a:p>
            <a:r>
              <a:rPr altLang="zh-TW" dirty="0" sz="2400" lang="en-US" err="1"/>
              <a:t>VI.Talk</a:t>
            </a:r>
            <a:r>
              <a:rPr altLang="zh-TW" dirty="0" sz="2400" lang="en-US"/>
              <a:t> about my own choice</a:t>
            </a:r>
            <a:endParaRPr altLang="en-US" dirty="0" sz="2400" 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6" name="文字方塊 3"/>
          <p:cNvSpPr txBox="1"/>
          <p:nvPr/>
        </p:nvSpPr>
        <p:spPr>
          <a:xfrm>
            <a:off x="2078798" y="1077239"/>
            <a:ext cx="8034403" cy="4371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4800" lang="en-US"/>
              <a:t>	W</a:t>
            </a:r>
            <a:r>
              <a:rPr altLang="zh-TW" dirty="0" sz="2400" lang="en-US"/>
              <a:t>hen talking about Computer </a:t>
            </a:r>
            <a:r>
              <a:rPr altLang="zh-TW" dirty="0" sz="2400" lang="en-US" err="1"/>
              <a:t>Building.We</a:t>
            </a:r>
            <a:r>
              <a:rPr altLang="zh-TW" dirty="0" sz="2400" lang="en-US"/>
              <a:t> talk about personal computer(which is known as PC).Which is a kind of </a:t>
            </a:r>
            <a:r>
              <a:rPr altLang="zh-TW" dirty="0" sz="2400" lang="en-US" err="1"/>
              <a:t>Microcomputer.To</a:t>
            </a:r>
            <a:r>
              <a:rPr altLang="zh-TW" dirty="0" sz="2400" lang="en-US"/>
              <a:t> build up a </a:t>
            </a:r>
            <a:r>
              <a:rPr altLang="zh-TW" dirty="0" sz="2400" lang="en-US" err="1"/>
              <a:t>PC,we</a:t>
            </a:r>
            <a:r>
              <a:rPr altLang="zh-TW" dirty="0" sz="2400" lang="en-US"/>
              <a:t> need to have a understanding that computer is like a kind of </a:t>
            </a:r>
            <a:r>
              <a:rPr altLang="zh-TW" dirty="0" sz="2400" lang="en-US" err="1"/>
              <a:t>calculator.We</a:t>
            </a:r>
            <a:r>
              <a:rPr altLang="zh-TW" dirty="0" sz="2400" lang="en-US"/>
              <a:t> need something to </a:t>
            </a:r>
            <a:r>
              <a:rPr altLang="zh-TW" dirty="0" sz="2400" lang="en-US" err="1"/>
              <a:t>count,something</a:t>
            </a:r>
            <a:r>
              <a:rPr altLang="zh-TW" dirty="0" sz="2400" lang="en-US"/>
              <a:t> to store the </a:t>
            </a:r>
            <a:r>
              <a:rPr altLang="zh-TW" dirty="0" sz="2400" lang="en-US" err="1"/>
              <a:t>inform,something</a:t>
            </a:r>
            <a:r>
              <a:rPr altLang="zh-TW" dirty="0" sz="2400" lang="en-US"/>
              <a:t> to do the input and </a:t>
            </a:r>
            <a:r>
              <a:rPr altLang="zh-TW" dirty="0" sz="2400" lang="en-US" err="1"/>
              <a:t>output.We</a:t>
            </a:r>
            <a:r>
              <a:rPr altLang="zh-TW" dirty="0" sz="2400" lang="en-US"/>
              <a:t> call the part which calculate as CPU(Central Processing Unit).RAM(Random-access memory)as the place to store information temporarily for CPU.M.2 SSD(</a:t>
            </a:r>
            <a:r>
              <a:rPr altLang="zh-TW" dirty="0" sz="2400" i="1" lang="en-US"/>
              <a:t>Solid-state drive)</a:t>
            </a:r>
            <a:r>
              <a:rPr altLang="zh-TW" dirty="0" sz="2400" lang="en-US"/>
              <a:t> or HDD(</a:t>
            </a:r>
            <a:r>
              <a:rPr altLang="zh-TW" dirty="0" sz="2400" i="1" lang="en-US"/>
              <a:t>Hard Disk</a:t>
            </a:r>
            <a:r>
              <a:rPr altLang="zh-TW" dirty="0" sz="2400" lang="en-US"/>
              <a:t> Drive) for storing </a:t>
            </a:r>
            <a:r>
              <a:rPr altLang="zh-TW" dirty="0" sz="2400" lang="en-US" err="1"/>
              <a:t>purpose.And</a:t>
            </a:r>
            <a:r>
              <a:rPr altLang="zh-TW" dirty="0" sz="2400" lang="en-US"/>
              <a:t> MB(Mother Board)to combine all of the stuff above.</a:t>
            </a:r>
            <a:endParaRPr altLang="en-US" dirty="0" sz="2400" 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60" name="圖片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8515" y="445279"/>
            <a:ext cx="4126869" cy="6260488"/>
          </a:xfrm>
          <a:prstGeom prst="rect"/>
        </p:spPr>
      </p:pic>
      <p:sp>
        <p:nvSpPr>
          <p:cNvPr id="1048593" name="文字方塊 4"/>
          <p:cNvSpPr txBox="1"/>
          <p:nvPr/>
        </p:nvSpPr>
        <p:spPr>
          <a:xfrm>
            <a:off x="4922728" y="252283"/>
            <a:ext cx="6225436" cy="3304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4800" lang="en-US"/>
              <a:t>	T</a:t>
            </a:r>
            <a:r>
              <a:rPr altLang="zh-TW" dirty="0" sz="2400" lang="en-US"/>
              <a:t>ake my own computer as an example.</a:t>
            </a:r>
          </a:p>
          <a:p>
            <a:r>
              <a:rPr altLang="zh-TW" dirty="0" sz="2400" lang="en-US"/>
              <a:t>There are many parts	 in a </a:t>
            </a:r>
            <a:r>
              <a:rPr altLang="zh-TW" dirty="0" sz="2400" lang="en-US" err="1"/>
              <a:t>computer.And</a:t>
            </a:r>
            <a:r>
              <a:rPr altLang="zh-TW" dirty="0" sz="2400" lang="en-US"/>
              <a:t> base on your own budget and the use of the </a:t>
            </a:r>
            <a:r>
              <a:rPr altLang="zh-TW" dirty="0" sz="2400" lang="en-US" err="1"/>
              <a:t>computer,it</a:t>
            </a:r>
            <a:r>
              <a:rPr altLang="zh-TW" dirty="0" sz="2400" lang="en-US"/>
              <a:t> can have many different </a:t>
            </a:r>
            <a:r>
              <a:rPr altLang="zh-TW" dirty="0" sz="2400" lang="en-US" err="1"/>
              <a:t>fuctions</a:t>
            </a:r>
            <a:r>
              <a:rPr altLang="zh-TW" dirty="0" sz="2400" lang="en-US"/>
              <a:t>.</a:t>
            </a:r>
          </a:p>
          <a:p>
            <a:r>
              <a:rPr altLang="zh-TW" dirty="0" sz="2400" lang="en-US"/>
              <a:t>I got this computer from my </a:t>
            </a:r>
            <a:r>
              <a:rPr altLang="zh-TW" dirty="0" sz="2400" lang="en-US" err="1"/>
              <a:t>father,and</a:t>
            </a:r>
            <a:r>
              <a:rPr altLang="zh-TW" dirty="0" sz="2400" lang="en-US"/>
              <a:t> it’s usually used in a gaming purpose.</a:t>
            </a:r>
            <a:endParaRPr altLang="en-US" dirty="0" sz="2400" lang="zh-TW"/>
          </a:p>
        </p:txBody>
      </p:sp>
      <p:pic>
        <p:nvPicPr>
          <p:cNvPr id="2097161" name="圖片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709423" y="3318311"/>
            <a:ext cx="4090521" cy="525579"/>
          </a:xfrm>
          <a:prstGeom prst="rect"/>
        </p:spPr>
      </p:pic>
      <p:pic>
        <p:nvPicPr>
          <p:cNvPr id="2097162" name="圖片 1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585581" y="4183417"/>
            <a:ext cx="4214363" cy="476316"/>
          </a:xfrm>
          <a:prstGeom prst="rect"/>
        </p:spPr>
      </p:pic>
      <p:pic>
        <p:nvPicPr>
          <p:cNvPr id="2097163" name="圖片 13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4615384" y="5100399"/>
            <a:ext cx="4184560" cy="48896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6" name="文字方塊 1"/>
          <p:cNvSpPr txBox="1"/>
          <p:nvPr/>
        </p:nvSpPr>
        <p:spPr>
          <a:xfrm>
            <a:off x="1920831" y="341408"/>
            <a:ext cx="5859655" cy="2860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b="1" dirty="0" sz="4800" lang="en-US"/>
              <a:t>Adobe Premiere Pro</a:t>
            </a:r>
          </a:p>
          <a:p>
            <a:r>
              <a:rPr altLang="zh-TW" b="1" dirty="0" sz="2400" lang="en-US"/>
              <a:t>Cost:</a:t>
            </a:r>
          </a:p>
          <a:p>
            <a:r>
              <a:rPr altLang="zh-TW" b="1" dirty="0" sz="2400" lang="en-US" err="1"/>
              <a:t>Feature:</a:t>
            </a:r>
            <a:r>
              <a:rPr altLang="zh-TW" dirty="0" sz="2400" lang="en-US" err="1"/>
              <a:t>Premiere</a:t>
            </a:r>
            <a:r>
              <a:rPr altLang="zh-TW" dirty="0" sz="2400" lang="en-US"/>
              <a:t> Pro supports high resolution video editing at up to 10,240 × 8,192resolution, at up to 32 bits per channel color, in both RGB and YUV. </a:t>
            </a:r>
          </a:p>
          <a:p>
            <a:endParaRPr altLang="en-US" dirty="0" lang="zh-TW"/>
          </a:p>
        </p:txBody>
      </p:sp>
      <p:pic>
        <p:nvPicPr>
          <p:cNvPr id="2097153" name="圖片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9334" y="341408"/>
            <a:ext cx="1411497" cy="1367388"/>
          </a:xfrm>
          <a:prstGeom prst="rect"/>
        </p:spPr>
      </p:pic>
      <p:pic>
        <p:nvPicPr>
          <p:cNvPr id="2097154" name="圖片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947385" y="0"/>
            <a:ext cx="4244615" cy="6858000"/>
          </a:xfrm>
          <a:prstGeom prst="rect"/>
        </p:spPr>
      </p:pic>
      <p:sp>
        <p:nvSpPr>
          <p:cNvPr id="1048587" name="文字方塊 7"/>
          <p:cNvSpPr txBox="1"/>
          <p:nvPr/>
        </p:nvSpPr>
        <p:spPr>
          <a:xfrm>
            <a:off x="509333" y="2873643"/>
            <a:ext cx="3605788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lang="en-US"/>
              <a:t>user interface:</a:t>
            </a:r>
            <a:endParaRPr altLang="en-US" dirty="0" lang="zh-TW"/>
          </a:p>
        </p:txBody>
      </p:sp>
      <p:sp>
        <p:nvSpPr>
          <p:cNvPr id="1048588" name="文字方塊 8"/>
          <p:cNvSpPr txBox="1"/>
          <p:nvPr/>
        </p:nvSpPr>
        <p:spPr>
          <a:xfrm>
            <a:off x="3792389" y="2817097"/>
            <a:ext cx="442592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b="1" dirty="0" lang="en-US"/>
              <a:t>System requirements for Premiere Pro</a:t>
            </a:r>
            <a:r>
              <a:rPr altLang="zh-TW" b="1" dirty="0" lang="en-US">
                <a:sym typeface="Wingdings" panose="05000000000000000000" pitchFamily="2" charset="2"/>
              </a:rPr>
              <a:t></a:t>
            </a:r>
            <a:endParaRPr altLang="zh-TW" b="1" dirty="0" lang="en-US"/>
          </a:p>
          <a:p>
            <a:endParaRPr altLang="en-US" dirty="0" lang="zh-TW"/>
          </a:p>
        </p:txBody>
      </p:sp>
      <p:pic>
        <p:nvPicPr>
          <p:cNvPr id="2097155" name="圖片 11"/>
          <p:cNvPicPr>
            <a:picLocks noChangeAspect="1"/>
          </p:cNvPicPr>
          <p:nvPr/>
        </p:nvPicPr>
        <p:blipFill>
          <a:blip xmlns:r="http://schemas.openxmlformats.org/officeDocument/2006/relationships"/>
          <a:stretch>
            <a:fillRect/>
          </a:stretch>
        </p:blipFill>
        <p:spPr>
          <a:xfrm>
            <a:off x="8317" y="3333931"/>
            <a:ext cx="5755389" cy="3524069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65252" y="3328829"/>
            <a:ext cx="5738767" cy="3529170"/>
          </a:xfrm>
          <a:prstGeom prst="rect"/>
        </p:spPr>
      </p:pic>
      <p:sp>
        <p:nvSpPr>
          <p:cNvPr id="1048664" name=""/>
          <p:cNvSpPr txBox="1"/>
          <p:nvPr/>
        </p:nvSpPr>
        <p:spPr>
          <a:xfrm>
            <a:off x="2886010" y="1025102"/>
            <a:ext cx="3499353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9" name="文字方塊 4"/>
          <p:cNvSpPr txBox="1"/>
          <p:nvPr/>
        </p:nvSpPr>
        <p:spPr>
          <a:xfrm>
            <a:off x="1929007" y="117262"/>
            <a:ext cx="4780509" cy="2593341"/>
          </a:xfrm>
          <a:prstGeom prst="rect"/>
          <a:noFill/>
        </p:spPr>
        <p:txBody>
          <a:bodyPr rtlCol="0" wrap="square">
            <a:spAutoFit/>
          </a:bodyPr>
          <a:p>
            <a:pPr rtl="0"/>
            <a:r>
              <a:rPr altLang="zh-TW" b="1" dirty="0" sz="4800" lang="zh-TW"/>
              <a:t>DaVinci Resolve</a:t>
            </a:r>
            <a:endParaRPr altLang="zh-TW" b="1" dirty="0" sz="4800" lang="en-US"/>
          </a:p>
          <a:p>
            <a:r>
              <a:rPr altLang="zh-TW" b="1" dirty="0" sz="2400" lang="en-US" err="1"/>
              <a:t>Cost:free</a:t>
            </a:r>
            <a:endParaRPr altLang="zh-TW" b="1" dirty="0" sz="2400" lang="en-US"/>
          </a:p>
          <a:p>
            <a:r>
              <a:rPr altLang="zh-TW" b="1" dirty="0" sz="2400" lang="en-US" err="1"/>
              <a:t>Feature:</a:t>
            </a:r>
            <a:r>
              <a:rPr altLang="zh-TW" dirty="0" sz="2400" lang="en-US" err="1"/>
              <a:t>video</a:t>
            </a:r>
            <a:r>
              <a:rPr altLang="zh-TW" dirty="0" sz="2400" lang="en-US"/>
              <a:t> editing, color correction,</a:t>
            </a:r>
            <a:r>
              <a:rPr altLang="zh-TW" baseline="30000" dirty="0" sz="2400" lang="en-US"/>
              <a:t> </a:t>
            </a:r>
            <a:r>
              <a:rPr altLang="zh-TW" dirty="0" sz="2400" lang="en-US"/>
              <a:t>audio mixing/effects (including </a:t>
            </a:r>
            <a:r>
              <a:rPr altLang="zh-TW" dirty="0" sz="2400" lang="en-US" err="1"/>
              <a:t>Fairlight</a:t>
            </a:r>
            <a:r>
              <a:rPr altLang="zh-TW" dirty="0" sz="2400" lang="en-US"/>
              <a:t>), and visual</a:t>
            </a:r>
            <a:r>
              <a:rPr altLang="zh-TW" dirty="0" sz="2400" lang="en-US">
                <a:hlinkClick r:id="rId2" tooltip="Visual effects"/>
              </a:rPr>
              <a:t> </a:t>
            </a:r>
            <a:r>
              <a:rPr altLang="zh-TW" dirty="0" sz="2400" lang="en-US"/>
              <a:t>effects (including Fusion).</a:t>
            </a:r>
            <a:r>
              <a:rPr altLang="zh-TW" baseline="30000" dirty="0" sz="2400" lang="en-US"/>
              <a:t> </a:t>
            </a:r>
            <a:endParaRPr altLang="zh-TW" b="1" dirty="0" sz="4800" lang="zh-TW"/>
          </a:p>
        </p:txBody>
      </p:sp>
      <p:pic>
        <p:nvPicPr>
          <p:cNvPr id="2097157" name="圖片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46708" y="435018"/>
            <a:ext cx="1382299" cy="1382299"/>
          </a:xfrm>
          <a:prstGeom prst="rect"/>
        </p:spPr>
      </p:pic>
      <p:pic>
        <p:nvPicPr>
          <p:cNvPr id="2097158" name="圖片 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0" y="3724384"/>
            <a:ext cx="5595743" cy="3133616"/>
          </a:xfrm>
          <a:prstGeom prst="rect"/>
        </p:spPr>
      </p:pic>
      <p:sp>
        <p:nvSpPr>
          <p:cNvPr id="1048590" name="文字方塊 3"/>
          <p:cNvSpPr txBox="1"/>
          <p:nvPr/>
        </p:nvSpPr>
        <p:spPr>
          <a:xfrm>
            <a:off x="126113" y="3244334"/>
            <a:ext cx="3605788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lang="en-US"/>
              <a:t>user interface:</a:t>
            </a:r>
            <a:endParaRPr altLang="en-US" dirty="0" lang="zh-TW"/>
          </a:p>
        </p:txBody>
      </p:sp>
      <p:sp>
        <p:nvSpPr>
          <p:cNvPr id="1048591" name="文字方塊 6"/>
          <p:cNvSpPr txBox="1"/>
          <p:nvPr/>
        </p:nvSpPr>
        <p:spPr>
          <a:xfrm>
            <a:off x="6400800" y="105013"/>
            <a:ext cx="5791200" cy="72923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b="1" dirty="0" lang="en-US"/>
              <a:t>DaVinci Resolve minimum requirements</a:t>
            </a:r>
          </a:p>
          <a:p>
            <a:r>
              <a:rPr altLang="zh-TW" dirty="0" lang="en-US"/>
              <a:t>For those using </a:t>
            </a:r>
            <a:r>
              <a:rPr altLang="zh-TW" b="1" dirty="0" lang="en-US"/>
              <a:t>macOS </a:t>
            </a:r>
            <a:r>
              <a:rPr altLang="zh-TW" dirty="0" lang="en-US"/>
              <a:t>devices, you should have: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macOS 11 Big Sur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8 GB of system memory (16 GB for intense graphics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M1 Apple Silicon CPU (or intel core i7 on older macs)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Integrated GPU or discrete GPU with at least 2GB of VRAM and supports Metal or OpenCL 1.2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A fast Solid State Hard Drive (SSD)</a:t>
            </a:r>
          </a:p>
          <a:p>
            <a:r>
              <a:rPr altLang="zh-TW" dirty="0" lang="en-US"/>
              <a:t>For those running </a:t>
            </a:r>
            <a:r>
              <a:rPr altLang="zh-TW" b="1" dirty="0" lang="en-US"/>
              <a:t>Windows</a:t>
            </a:r>
            <a:r>
              <a:rPr altLang="zh-TW" dirty="0" lang="en-US"/>
              <a:t> devices</a:t>
            </a:r>
            <a:r>
              <a:rPr altLang="zh-TW" b="1" dirty="0" lang="en-US"/>
              <a:t> </a:t>
            </a:r>
            <a:r>
              <a:rPr altLang="zh-TW" dirty="0" lang="en-US"/>
              <a:t>you should have: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Windows 10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16 GB of system memory (32 GB for intense graphics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intel core i7 or AMD Ryzen 7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Integrated or discrete GPU with at least 2GB of VRAM and supports OpenCL 1.2 or CUDA 11 and the Latest driver Blackmagic Design Desktop Video 10.4.1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A fast Solid State Hard Drive (SSD)</a:t>
            </a:r>
          </a:p>
          <a:p>
            <a:r>
              <a:rPr altLang="zh-TW" dirty="0" lang="en-US"/>
              <a:t>Those running Linux will want: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CentOS 7.3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32 GB of system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Intel core i7 or AMD Ryzen 7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Discrete GPU with at least 2GB of VRAM that supports OpenCL 1.2 or CUDA 11 as well as the latest driver Blackmagic Design Desktop Video 10.4.1 or later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altLang="zh-TW" dirty="0" lang="en-US"/>
              <a:t>A fast Solid State Hard Drive (SSD)</a:t>
            </a:r>
          </a:p>
          <a:p>
            <a:endParaRPr altLang="en-US" dirty="0" lang="zh-TW"/>
          </a:p>
        </p:txBody>
      </p:sp>
      <p:sp>
        <p:nvSpPr>
          <p:cNvPr id="1048592" name="文字方塊 7"/>
          <p:cNvSpPr txBox="1"/>
          <p:nvPr/>
        </p:nvSpPr>
        <p:spPr>
          <a:xfrm>
            <a:off x="2149684" y="3133616"/>
            <a:ext cx="4780509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b="1" dirty="0" lang="en-US"/>
              <a:t>System requirements for </a:t>
            </a:r>
            <a:r>
              <a:rPr altLang="zh-TW" b="1" dirty="0" sz="1800" lang="zh-TW"/>
              <a:t>DaVinci Resolve</a:t>
            </a:r>
            <a:r>
              <a:rPr altLang="zh-TW" b="1" dirty="0" lang="en-US">
                <a:sym typeface="Wingdings" panose="05000000000000000000" pitchFamily="2" charset="2"/>
              </a:rPr>
              <a:t></a:t>
            </a:r>
            <a:endParaRPr altLang="zh-TW" b="1" dirty="0" lang="en-US"/>
          </a:p>
          <a:p>
            <a:endParaRPr altLang="en-US" dirty="0" 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4" name="文字方塊 1"/>
          <p:cNvSpPr txBox="1"/>
          <p:nvPr/>
        </p:nvSpPr>
        <p:spPr>
          <a:xfrm>
            <a:off x="435492" y="936010"/>
            <a:ext cx="10901292" cy="3114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3600" lang="en-US"/>
              <a:t>The main </a:t>
            </a:r>
            <a:r>
              <a:rPr altLang="zh-TW" dirty="0" sz="3600" lang="en-US" err="1"/>
              <a:t>factor:How</a:t>
            </a:r>
            <a:r>
              <a:rPr altLang="zh-TW" dirty="0" sz="3600" lang="en-US"/>
              <a:t> the software is written</a:t>
            </a:r>
          </a:p>
          <a:p>
            <a:r>
              <a:rPr altLang="zh-TW" dirty="0" sz="2400" lang="en-US"/>
              <a:t>The main difference between CPU and GPU is that GPU can’t do float-</a:t>
            </a:r>
            <a:r>
              <a:rPr altLang="zh-TW" dirty="0" sz="2400" lang="en-US" err="1"/>
              <a:t>pointoperation</a:t>
            </a:r>
            <a:r>
              <a:rPr altLang="zh-TW" dirty="0" sz="2400" lang="en-US"/>
              <a:t>.</a:t>
            </a:r>
          </a:p>
          <a:p>
            <a:r>
              <a:rPr altLang="zh-TW" dirty="0" sz="2400" lang="en-US"/>
              <a:t>Which is also the reason why the </a:t>
            </a:r>
            <a:r>
              <a:rPr altLang="zh-TW" dirty="0" sz="2400" lang="en-US" err="1"/>
              <a:t>cuda</a:t>
            </a:r>
            <a:r>
              <a:rPr altLang="zh-TW" dirty="0" sz="2400" lang="en-US"/>
              <a:t>(core)number is usually a lot higher than CPU.</a:t>
            </a:r>
          </a:p>
          <a:p>
            <a:r>
              <a:rPr altLang="zh-TW" dirty="0" sz="2400" lang="en-US"/>
              <a:t>And take Premiere Pro for </a:t>
            </a:r>
            <a:r>
              <a:rPr altLang="zh-TW" dirty="0" sz="2400" lang="en-US" err="1"/>
              <a:t>example,it</a:t>
            </a:r>
            <a:r>
              <a:rPr altLang="zh-TW" dirty="0" sz="2400" lang="en-US"/>
              <a:t> is written to run in CPU.</a:t>
            </a:r>
          </a:p>
          <a:p>
            <a:r>
              <a:rPr altLang="zh-TW" dirty="0" sz="2400" lang="en-US"/>
              <a:t>The traditional ones are usually wrote to run in CPU.</a:t>
            </a:r>
          </a:p>
          <a:p>
            <a:r>
              <a:rPr altLang="zh-TW" dirty="0" sz="2400" lang="en-US"/>
              <a:t>DaVinci is different it’s wrote to run in GPU.</a:t>
            </a:r>
          </a:p>
        </p:txBody>
      </p:sp>
      <p:sp>
        <p:nvSpPr>
          <p:cNvPr id="1048595" name="文字方塊 2"/>
          <p:cNvSpPr txBox="1"/>
          <p:nvPr/>
        </p:nvSpPr>
        <p:spPr>
          <a:xfrm>
            <a:off x="577049" y="3657600"/>
            <a:ext cx="955237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2400" lang="en-US"/>
              <a:t>Importance:</a:t>
            </a:r>
          </a:p>
          <a:p>
            <a:r>
              <a:rPr altLang="zh-TW" dirty="0" sz="2400" lang="en-US"/>
              <a:t>GPU=CPU(depend on the </a:t>
            </a:r>
            <a:r>
              <a:rPr altLang="zh-TW" dirty="0" sz="2400" lang="en-US" err="1"/>
              <a:t>softwere</a:t>
            </a:r>
            <a:r>
              <a:rPr altLang="zh-TW" dirty="0" sz="2400" lang="en-US"/>
              <a:t>)&gt;</a:t>
            </a:r>
          </a:p>
          <a:p>
            <a:r>
              <a:rPr altLang="zh-TW" dirty="0" sz="2400" lang="en-US"/>
              <a:t>Ram(but still need a decent one)&gt;</a:t>
            </a:r>
          </a:p>
          <a:p>
            <a:r>
              <a:rPr altLang="zh-TW" dirty="0" sz="2400" lang="en-US"/>
              <a:t>SSD/HDD&gt;(screen)&gt;</a:t>
            </a:r>
          </a:p>
          <a:p>
            <a:r>
              <a:rPr altLang="zh-TW" dirty="0" sz="2400" lang="en-US" err="1"/>
              <a:t>MB,power</a:t>
            </a:r>
            <a:r>
              <a:rPr altLang="zh-TW" dirty="0" sz="2400" lang="en-US"/>
              <a:t>, ….</a:t>
            </a:r>
            <a:endParaRPr altLang="en-US" dirty="0" sz="2400" 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圖片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7" name="文字方塊 1"/>
          <p:cNvSpPr txBox="1"/>
          <p:nvPr/>
        </p:nvSpPr>
        <p:spPr>
          <a:xfrm>
            <a:off x="825623" y="852256"/>
            <a:ext cx="3586579" cy="1170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TW" dirty="0" sz="4800" lang="en-US"/>
              <a:t>My own pick:</a:t>
            </a:r>
          </a:p>
          <a:p>
            <a:r>
              <a:rPr altLang="zh-TW" dirty="0" sz="2400" lang="en-US"/>
              <a:t>          Budget:35000</a:t>
            </a: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25623" y="2449136"/>
            <a:ext cx="10308338" cy="398292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圖片 10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5" name=""/>
          <p:cNvSpPr txBox="1"/>
          <p:nvPr/>
        </p:nvSpPr>
        <p:spPr>
          <a:xfrm>
            <a:off x="604341" y="673230"/>
            <a:ext cx="610009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zh-TW">
              <a:solidFill>
                <a:srgbClr val="000000"/>
              </a:solidFill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4341" y="2904465"/>
            <a:ext cx="11278967" cy="322515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Computer Building- Video Editing</dc:title>
  <dc:creator>ob 春光</dc:creator>
  <cp:lastModifiedBy>ob 春光</cp:lastModifiedBy>
  <dcterms:created xsi:type="dcterms:W3CDTF">2023-09-28T10:47:36Z</dcterms:created>
  <dcterms:modified xsi:type="dcterms:W3CDTF">2023-10-03T16:54:37Z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9678b087523d4a83a949f33d708470c2</vt:lpwstr>
  </property>
</Properties>
</file>