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</p:sldMasterIdLst>
  <p:notesMasterIdLst>
    <p:notesMasterId r:id="rId7"/>
  </p:notesMasterIdLst>
  <p:sldIdLst>
    <p:sldId id="256" r:id="rId2"/>
    <p:sldId id="258" r:id="rId3"/>
    <p:sldId id="265" r:id="rId4"/>
    <p:sldId id="264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CBA6"/>
    <a:srgbClr val="3BB6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7AB2222-22FD-481B-BBBE-E390B349A219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6D57AC54-AA48-47EF-8983-ED7EE0F7D476}">
      <dgm:prSet phldrT="[ข้อความ]"/>
      <dgm:spPr>
        <a:solidFill>
          <a:schemeClr val="accent2"/>
        </a:solidFill>
      </dgm:spPr>
      <dgm:t>
        <a:bodyPr/>
        <a:lstStyle/>
        <a:p>
          <a:r>
            <a:rPr lang="en-US" b="1">
              <a:solidFill>
                <a:schemeClr val="tx1"/>
              </a:solidFill>
            </a:rPr>
            <a:t>Data Collection</a:t>
          </a:r>
        </a:p>
        <a:p>
          <a:r>
            <a:rPr lang="en-US">
              <a:solidFill>
                <a:schemeClr val="tx1"/>
              </a:solidFill>
            </a:rPr>
            <a:t>(Twitter)</a:t>
          </a:r>
          <a:endParaRPr lang="en-US" dirty="0">
            <a:solidFill>
              <a:schemeClr val="tx1"/>
            </a:solidFill>
          </a:endParaRPr>
        </a:p>
      </dgm:t>
    </dgm:pt>
    <dgm:pt modelId="{C9E7D549-0313-4430-A037-D191877C089C}" type="parTrans" cxnId="{5F440430-1305-4FDE-AF48-989613FAD34F}">
      <dgm:prSet/>
      <dgm:spPr/>
      <dgm:t>
        <a:bodyPr/>
        <a:lstStyle/>
        <a:p>
          <a:endParaRPr lang="en-US"/>
        </a:p>
      </dgm:t>
    </dgm:pt>
    <dgm:pt modelId="{F587262C-5A1B-44D5-A0FD-95427B6BF5F1}" type="sibTrans" cxnId="{5F440430-1305-4FDE-AF48-989613FAD34F}">
      <dgm:prSet/>
      <dgm:spPr>
        <a:solidFill>
          <a:schemeClr val="tx1"/>
        </a:solidFill>
      </dgm:spPr>
      <dgm:t>
        <a:bodyPr/>
        <a:lstStyle/>
        <a:p>
          <a:endParaRPr lang="en-US"/>
        </a:p>
      </dgm:t>
    </dgm:pt>
    <dgm:pt modelId="{B17C9827-6340-4C0F-AAAC-F3F3B4B0B335}">
      <dgm:prSet phldrT="[ข้อความ]"/>
      <dgm:spPr>
        <a:solidFill>
          <a:schemeClr val="accent3"/>
        </a:solidFill>
      </dgm:spPr>
      <dgm:t>
        <a:bodyPr/>
        <a:lstStyle/>
        <a:p>
          <a:r>
            <a:rPr lang="en-US" b="1">
              <a:solidFill>
                <a:schemeClr val="tx1"/>
              </a:solidFill>
            </a:rPr>
            <a:t>Text</a:t>
          </a:r>
        </a:p>
        <a:p>
          <a:r>
            <a:rPr lang="en-US" b="1">
              <a:solidFill>
                <a:schemeClr val="tx1"/>
              </a:solidFill>
            </a:rPr>
            <a:t>Preprocessing</a:t>
          </a:r>
          <a:endParaRPr lang="en-US" b="1" dirty="0">
            <a:solidFill>
              <a:schemeClr val="tx1"/>
            </a:solidFill>
          </a:endParaRPr>
        </a:p>
      </dgm:t>
    </dgm:pt>
    <dgm:pt modelId="{12984590-C6D5-4CA2-975E-BD6C4BEC5364}" type="parTrans" cxnId="{952C3D88-F412-4F93-9377-F874E846976F}">
      <dgm:prSet/>
      <dgm:spPr/>
      <dgm:t>
        <a:bodyPr/>
        <a:lstStyle/>
        <a:p>
          <a:endParaRPr lang="en-US"/>
        </a:p>
      </dgm:t>
    </dgm:pt>
    <dgm:pt modelId="{B7430274-6C71-4DCD-B94E-08839AF603E6}" type="sibTrans" cxnId="{952C3D88-F412-4F93-9377-F874E846976F}">
      <dgm:prSet/>
      <dgm:spPr>
        <a:solidFill>
          <a:schemeClr val="tx1"/>
        </a:solidFill>
      </dgm:spPr>
      <dgm:t>
        <a:bodyPr/>
        <a:lstStyle/>
        <a:p>
          <a:endParaRPr lang="en-US"/>
        </a:p>
      </dgm:t>
    </dgm:pt>
    <dgm:pt modelId="{ED7A082C-2CCE-4C63-ABB3-E3DDA0570702}">
      <dgm:prSet phldrT="[ข้อความ]"/>
      <dgm:spPr>
        <a:solidFill>
          <a:schemeClr val="accent4"/>
        </a:solidFill>
      </dgm:spPr>
      <dgm:t>
        <a:bodyPr/>
        <a:lstStyle/>
        <a:p>
          <a:r>
            <a:rPr lang="en-US" b="1" dirty="0">
              <a:solidFill>
                <a:schemeClr val="tx1"/>
              </a:solidFill>
            </a:rPr>
            <a:t>Text to Features</a:t>
          </a:r>
        </a:p>
        <a:p>
          <a:r>
            <a:rPr lang="en-US" dirty="0">
              <a:solidFill>
                <a:schemeClr val="tx1"/>
              </a:solidFill>
            </a:rPr>
            <a:t>(TF-IDF, Word2Vec)</a:t>
          </a:r>
        </a:p>
      </dgm:t>
    </dgm:pt>
    <dgm:pt modelId="{6972B69A-5D38-4C61-A361-B02AFC536AE2}" type="parTrans" cxnId="{8DA72F3E-FD79-4D0B-ADBE-1061A31D81E7}">
      <dgm:prSet/>
      <dgm:spPr/>
      <dgm:t>
        <a:bodyPr/>
        <a:lstStyle/>
        <a:p>
          <a:endParaRPr lang="en-US"/>
        </a:p>
      </dgm:t>
    </dgm:pt>
    <dgm:pt modelId="{6AE2FDE1-166A-408A-A329-88015D3E6E06}" type="sibTrans" cxnId="{8DA72F3E-FD79-4D0B-ADBE-1061A31D81E7}">
      <dgm:prSet/>
      <dgm:spPr>
        <a:solidFill>
          <a:schemeClr val="tx1"/>
        </a:solidFill>
      </dgm:spPr>
      <dgm:t>
        <a:bodyPr/>
        <a:lstStyle/>
        <a:p>
          <a:endParaRPr lang="en-US"/>
        </a:p>
      </dgm:t>
    </dgm:pt>
    <dgm:pt modelId="{CFB0D732-EB33-496C-AEC5-BB7ABA4DA756}">
      <dgm:prSet phldrT="[ข้อความ]"/>
      <dgm:spPr>
        <a:solidFill>
          <a:srgbClr val="3FCBA6"/>
        </a:solidFill>
      </dgm:spPr>
      <dgm:t>
        <a:bodyPr/>
        <a:lstStyle/>
        <a:p>
          <a:r>
            <a:rPr lang="en-US" b="1" dirty="0">
              <a:solidFill>
                <a:schemeClr val="tx1"/>
              </a:solidFill>
            </a:rPr>
            <a:t>Classification</a:t>
          </a:r>
        </a:p>
        <a:p>
          <a:r>
            <a:rPr lang="en-US" dirty="0">
              <a:solidFill>
                <a:schemeClr val="tx1"/>
              </a:solidFill>
            </a:rPr>
            <a:t>(Naïve Bayes,</a:t>
          </a:r>
        </a:p>
        <a:p>
          <a:r>
            <a:rPr lang="en-US" dirty="0">
              <a:solidFill>
                <a:schemeClr val="tx1"/>
              </a:solidFill>
            </a:rPr>
            <a:t>Logistic Regression,</a:t>
          </a:r>
        </a:p>
        <a:p>
          <a:r>
            <a:rPr lang="en-US" dirty="0">
              <a:solidFill>
                <a:schemeClr val="tx1"/>
              </a:solidFill>
            </a:rPr>
            <a:t>Random Forest,</a:t>
          </a:r>
        </a:p>
        <a:p>
          <a:r>
            <a:rPr lang="en-US" dirty="0">
              <a:solidFill>
                <a:schemeClr val="tx1"/>
              </a:solidFill>
            </a:rPr>
            <a:t>SVM)</a:t>
          </a:r>
        </a:p>
      </dgm:t>
    </dgm:pt>
    <dgm:pt modelId="{70AC907E-AB63-4B01-A083-FF35B8A7EE04}" type="parTrans" cxnId="{F4A6D3FB-C803-4167-80EA-369E8675A1D0}">
      <dgm:prSet/>
      <dgm:spPr/>
      <dgm:t>
        <a:bodyPr/>
        <a:lstStyle/>
        <a:p>
          <a:endParaRPr lang="en-US"/>
        </a:p>
      </dgm:t>
    </dgm:pt>
    <dgm:pt modelId="{AA704477-A059-46C4-BB0F-155F4770B972}" type="sibTrans" cxnId="{F4A6D3FB-C803-4167-80EA-369E8675A1D0}">
      <dgm:prSet/>
      <dgm:spPr/>
      <dgm:t>
        <a:bodyPr/>
        <a:lstStyle/>
        <a:p>
          <a:endParaRPr lang="en-US"/>
        </a:p>
      </dgm:t>
    </dgm:pt>
    <dgm:pt modelId="{15C69D99-E1F4-4486-BBC2-57FE0634D5DA}" type="pres">
      <dgm:prSet presAssocID="{97AB2222-22FD-481B-BBBE-E390B349A219}" presName="Name0" presStyleCnt="0">
        <dgm:presLayoutVars>
          <dgm:dir/>
          <dgm:resizeHandles val="exact"/>
        </dgm:presLayoutVars>
      </dgm:prSet>
      <dgm:spPr/>
    </dgm:pt>
    <dgm:pt modelId="{9D3F5559-65C7-4FFE-A849-CF128C94E2D0}" type="pres">
      <dgm:prSet presAssocID="{6D57AC54-AA48-47EF-8983-ED7EE0F7D476}" presName="node" presStyleLbl="node1" presStyleIdx="0" presStyleCnt="4">
        <dgm:presLayoutVars>
          <dgm:bulletEnabled val="1"/>
        </dgm:presLayoutVars>
      </dgm:prSet>
      <dgm:spPr/>
    </dgm:pt>
    <dgm:pt modelId="{21AE6AE4-5861-4DB3-854D-DBA82B33D71C}" type="pres">
      <dgm:prSet presAssocID="{F587262C-5A1B-44D5-A0FD-95427B6BF5F1}" presName="sibTrans" presStyleLbl="sibTrans2D1" presStyleIdx="0" presStyleCnt="3"/>
      <dgm:spPr/>
    </dgm:pt>
    <dgm:pt modelId="{9C43D028-AAFB-4DF4-87D7-F8997D085D8D}" type="pres">
      <dgm:prSet presAssocID="{F587262C-5A1B-44D5-A0FD-95427B6BF5F1}" presName="connectorText" presStyleLbl="sibTrans2D1" presStyleIdx="0" presStyleCnt="3"/>
      <dgm:spPr/>
    </dgm:pt>
    <dgm:pt modelId="{4DD8B872-E346-429A-BE49-D6E2BDAE2328}" type="pres">
      <dgm:prSet presAssocID="{B17C9827-6340-4C0F-AAAC-F3F3B4B0B335}" presName="node" presStyleLbl="node1" presStyleIdx="1" presStyleCnt="4">
        <dgm:presLayoutVars>
          <dgm:bulletEnabled val="1"/>
        </dgm:presLayoutVars>
      </dgm:prSet>
      <dgm:spPr/>
    </dgm:pt>
    <dgm:pt modelId="{A9FC658F-E5C8-4A51-992C-FA53CE726D6C}" type="pres">
      <dgm:prSet presAssocID="{B7430274-6C71-4DCD-B94E-08839AF603E6}" presName="sibTrans" presStyleLbl="sibTrans2D1" presStyleIdx="1" presStyleCnt="3"/>
      <dgm:spPr/>
    </dgm:pt>
    <dgm:pt modelId="{F86B9D62-EE99-4500-9FBB-C76200E45E46}" type="pres">
      <dgm:prSet presAssocID="{B7430274-6C71-4DCD-B94E-08839AF603E6}" presName="connectorText" presStyleLbl="sibTrans2D1" presStyleIdx="1" presStyleCnt="3"/>
      <dgm:spPr/>
    </dgm:pt>
    <dgm:pt modelId="{881B7CBD-4215-413D-9685-D68139D6844F}" type="pres">
      <dgm:prSet presAssocID="{ED7A082C-2CCE-4C63-ABB3-E3DDA0570702}" presName="node" presStyleLbl="node1" presStyleIdx="2" presStyleCnt="4">
        <dgm:presLayoutVars>
          <dgm:bulletEnabled val="1"/>
        </dgm:presLayoutVars>
      </dgm:prSet>
      <dgm:spPr/>
    </dgm:pt>
    <dgm:pt modelId="{8859349B-8FC5-49EA-9E6E-D5BCBE9AAB08}" type="pres">
      <dgm:prSet presAssocID="{6AE2FDE1-166A-408A-A329-88015D3E6E06}" presName="sibTrans" presStyleLbl="sibTrans2D1" presStyleIdx="2" presStyleCnt="3"/>
      <dgm:spPr/>
    </dgm:pt>
    <dgm:pt modelId="{25ABFA48-64F2-48DB-A676-D4CADE2EA1B9}" type="pres">
      <dgm:prSet presAssocID="{6AE2FDE1-166A-408A-A329-88015D3E6E06}" presName="connectorText" presStyleLbl="sibTrans2D1" presStyleIdx="2" presStyleCnt="3"/>
      <dgm:spPr/>
    </dgm:pt>
    <dgm:pt modelId="{CC3757E2-E237-4739-B539-8926FC4ED336}" type="pres">
      <dgm:prSet presAssocID="{CFB0D732-EB33-496C-AEC5-BB7ABA4DA756}" presName="node" presStyleLbl="node1" presStyleIdx="3" presStyleCnt="4">
        <dgm:presLayoutVars>
          <dgm:bulletEnabled val="1"/>
        </dgm:presLayoutVars>
      </dgm:prSet>
      <dgm:spPr/>
    </dgm:pt>
  </dgm:ptLst>
  <dgm:cxnLst>
    <dgm:cxn modelId="{8DB96C2D-6A5D-4A13-9791-38449FDF3205}" type="presOf" srcId="{F587262C-5A1B-44D5-A0FD-95427B6BF5F1}" destId="{9C43D028-AAFB-4DF4-87D7-F8997D085D8D}" srcOrd="1" destOrd="0" presId="urn:microsoft.com/office/officeart/2005/8/layout/process1"/>
    <dgm:cxn modelId="{5F440430-1305-4FDE-AF48-989613FAD34F}" srcId="{97AB2222-22FD-481B-BBBE-E390B349A219}" destId="{6D57AC54-AA48-47EF-8983-ED7EE0F7D476}" srcOrd="0" destOrd="0" parTransId="{C9E7D549-0313-4430-A037-D191877C089C}" sibTransId="{F587262C-5A1B-44D5-A0FD-95427B6BF5F1}"/>
    <dgm:cxn modelId="{8BF2A33B-181A-4783-84BA-E5A1D7D5BDDD}" type="presOf" srcId="{97AB2222-22FD-481B-BBBE-E390B349A219}" destId="{15C69D99-E1F4-4486-BBC2-57FE0634D5DA}" srcOrd="0" destOrd="0" presId="urn:microsoft.com/office/officeart/2005/8/layout/process1"/>
    <dgm:cxn modelId="{8DA72F3E-FD79-4D0B-ADBE-1061A31D81E7}" srcId="{97AB2222-22FD-481B-BBBE-E390B349A219}" destId="{ED7A082C-2CCE-4C63-ABB3-E3DDA0570702}" srcOrd="2" destOrd="0" parTransId="{6972B69A-5D38-4C61-A361-B02AFC536AE2}" sibTransId="{6AE2FDE1-166A-408A-A329-88015D3E6E06}"/>
    <dgm:cxn modelId="{D6F68D49-D045-4689-BE96-17A76374BD8C}" type="presOf" srcId="{6D57AC54-AA48-47EF-8983-ED7EE0F7D476}" destId="{9D3F5559-65C7-4FFE-A849-CF128C94E2D0}" srcOrd="0" destOrd="0" presId="urn:microsoft.com/office/officeart/2005/8/layout/process1"/>
    <dgm:cxn modelId="{95040B74-6225-4ACA-9479-6B6D860FC6DE}" type="presOf" srcId="{B7430274-6C71-4DCD-B94E-08839AF603E6}" destId="{F86B9D62-EE99-4500-9FBB-C76200E45E46}" srcOrd="1" destOrd="0" presId="urn:microsoft.com/office/officeart/2005/8/layout/process1"/>
    <dgm:cxn modelId="{6F225A7D-C471-4438-AA78-7876DF78EABC}" type="presOf" srcId="{6AE2FDE1-166A-408A-A329-88015D3E6E06}" destId="{8859349B-8FC5-49EA-9E6E-D5BCBE9AAB08}" srcOrd="0" destOrd="0" presId="urn:microsoft.com/office/officeart/2005/8/layout/process1"/>
    <dgm:cxn modelId="{952C3D88-F412-4F93-9377-F874E846976F}" srcId="{97AB2222-22FD-481B-BBBE-E390B349A219}" destId="{B17C9827-6340-4C0F-AAAC-F3F3B4B0B335}" srcOrd="1" destOrd="0" parTransId="{12984590-C6D5-4CA2-975E-BD6C4BEC5364}" sibTransId="{B7430274-6C71-4DCD-B94E-08839AF603E6}"/>
    <dgm:cxn modelId="{73B2B8AF-F426-4122-838B-E35ABFA9E03C}" type="presOf" srcId="{B17C9827-6340-4C0F-AAAC-F3F3B4B0B335}" destId="{4DD8B872-E346-429A-BE49-D6E2BDAE2328}" srcOrd="0" destOrd="0" presId="urn:microsoft.com/office/officeart/2005/8/layout/process1"/>
    <dgm:cxn modelId="{ED4C75BC-4B2E-4653-9AB7-2C39554DE058}" type="presOf" srcId="{6AE2FDE1-166A-408A-A329-88015D3E6E06}" destId="{25ABFA48-64F2-48DB-A676-D4CADE2EA1B9}" srcOrd="1" destOrd="0" presId="urn:microsoft.com/office/officeart/2005/8/layout/process1"/>
    <dgm:cxn modelId="{AF3D55C7-D8F2-4FB4-9920-E2A9BB630EAF}" type="presOf" srcId="{ED7A082C-2CCE-4C63-ABB3-E3DDA0570702}" destId="{881B7CBD-4215-413D-9685-D68139D6844F}" srcOrd="0" destOrd="0" presId="urn:microsoft.com/office/officeart/2005/8/layout/process1"/>
    <dgm:cxn modelId="{1FF024D3-003A-4381-B87D-C91A3EBAC2D3}" type="presOf" srcId="{B7430274-6C71-4DCD-B94E-08839AF603E6}" destId="{A9FC658F-E5C8-4A51-992C-FA53CE726D6C}" srcOrd="0" destOrd="0" presId="urn:microsoft.com/office/officeart/2005/8/layout/process1"/>
    <dgm:cxn modelId="{4ACB8BE0-247C-430B-A7B3-030EF9D58D08}" type="presOf" srcId="{CFB0D732-EB33-496C-AEC5-BB7ABA4DA756}" destId="{CC3757E2-E237-4739-B539-8926FC4ED336}" srcOrd="0" destOrd="0" presId="urn:microsoft.com/office/officeart/2005/8/layout/process1"/>
    <dgm:cxn modelId="{F4A6D3FB-C803-4167-80EA-369E8675A1D0}" srcId="{97AB2222-22FD-481B-BBBE-E390B349A219}" destId="{CFB0D732-EB33-496C-AEC5-BB7ABA4DA756}" srcOrd="3" destOrd="0" parTransId="{70AC907E-AB63-4B01-A083-FF35B8A7EE04}" sibTransId="{AA704477-A059-46C4-BB0F-155F4770B972}"/>
    <dgm:cxn modelId="{274D2EFD-37FC-49DC-BEB8-0B351C98A6BF}" type="presOf" srcId="{F587262C-5A1B-44D5-A0FD-95427B6BF5F1}" destId="{21AE6AE4-5861-4DB3-854D-DBA82B33D71C}" srcOrd="0" destOrd="0" presId="urn:microsoft.com/office/officeart/2005/8/layout/process1"/>
    <dgm:cxn modelId="{615B0C3E-961A-4007-9121-7EBC4B172045}" type="presParOf" srcId="{15C69D99-E1F4-4486-BBC2-57FE0634D5DA}" destId="{9D3F5559-65C7-4FFE-A849-CF128C94E2D0}" srcOrd="0" destOrd="0" presId="urn:microsoft.com/office/officeart/2005/8/layout/process1"/>
    <dgm:cxn modelId="{20807230-352D-4722-BDA0-2FFF67C1A8C4}" type="presParOf" srcId="{15C69D99-E1F4-4486-BBC2-57FE0634D5DA}" destId="{21AE6AE4-5861-4DB3-854D-DBA82B33D71C}" srcOrd="1" destOrd="0" presId="urn:microsoft.com/office/officeart/2005/8/layout/process1"/>
    <dgm:cxn modelId="{3BBB2AE1-0876-4AB1-B3A9-9F61F92322CE}" type="presParOf" srcId="{21AE6AE4-5861-4DB3-854D-DBA82B33D71C}" destId="{9C43D028-AAFB-4DF4-87D7-F8997D085D8D}" srcOrd="0" destOrd="0" presId="urn:microsoft.com/office/officeart/2005/8/layout/process1"/>
    <dgm:cxn modelId="{70EC768A-08F5-4066-AA60-411C0DED317B}" type="presParOf" srcId="{15C69D99-E1F4-4486-BBC2-57FE0634D5DA}" destId="{4DD8B872-E346-429A-BE49-D6E2BDAE2328}" srcOrd="2" destOrd="0" presId="urn:microsoft.com/office/officeart/2005/8/layout/process1"/>
    <dgm:cxn modelId="{A0349AC8-9FA2-4CCF-BE24-D7EF131CD16C}" type="presParOf" srcId="{15C69D99-E1F4-4486-BBC2-57FE0634D5DA}" destId="{A9FC658F-E5C8-4A51-992C-FA53CE726D6C}" srcOrd="3" destOrd="0" presId="urn:microsoft.com/office/officeart/2005/8/layout/process1"/>
    <dgm:cxn modelId="{B0210159-89A5-4642-9B28-28AE6B857DF8}" type="presParOf" srcId="{A9FC658F-E5C8-4A51-992C-FA53CE726D6C}" destId="{F86B9D62-EE99-4500-9FBB-C76200E45E46}" srcOrd="0" destOrd="0" presId="urn:microsoft.com/office/officeart/2005/8/layout/process1"/>
    <dgm:cxn modelId="{4020D8C1-1744-41F0-BECD-51087315D214}" type="presParOf" srcId="{15C69D99-E1F4-4486-BBC2-57FE0634D5DA}" destId="{881B7CBD-4215-413D-9685-D68139D6844F}" srcOrd="4" destOrd="0" presId="urn:microsoft.com/office/officeart/2005/8/layout/process1"/>
    <dgm:cxn modelId="{A9C4A501-BAFC-4652-B509-5A35227615BD}" type="presParOf" srcId="{15C69D99-E1F4-4486-BBC2-57FE0634D5DA}" destId="{8859349B-8FC5-49EA-9E6E-D5BCBE9AAB08}" srcOrd="5" destOrd="0" presId="urn:microsoft.com/office/officeart/2005/8/layout/process1"/>
    <dgm:cxn modelId="{B7E49C4C-95B3-4285-8E60-BD55E04FEB8C}" type="presParOf" srcId="{8859349B-8FC5-49EA-9E6E-D5BCBE9AAB08}" destId="{25ABFA48-64F2-48DB-A676-D4CADE2EA1B9}" srcOrd="0" destOrd="0" presId="urn:microsoft.com/office/officeart/2005/8/layout/process1"/>
    <dgm:cxn modelId="{6CD40E5C-DCC4-45EC-9CEB-5D07EC471FCE}" type="presParOf" srcId="{15C69D99-E1F4-4486-BBC2-57FE0634D5DA}" destId="{CC3757E2-E237-4739-B539-8926FC4ED336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3F5559-65C7-4FFE-A849-CF128C94E2D0}">
      <dsp:nvSpPr>
        <dsp:cNvPr id="0" name=""/>
        <dsp:cNvSpPr/>
      </dsp:nvSpPr>
      <dsp:spPr>
        <a:xfrm>
          <a:off x="4549" y="728513"/>
          <a:ext cx="1989219" cy="2200573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>
              <a:solidFill>
                <a:schemeClr val="tx1"/>
              </a:solidFill>
            </a:rPr>
            <a:t>Data Collection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solidFill>
                <a:schemeClr val="tx1"/>
              </a:solidFill>
            </a:rPr>
            <a:t>(Twitter)</a:t>
          </a:r>
          <a:endParaRPr lang="en-US" sz="1800" kern="1200" dirty="0">
            <a:solidFill>
              <a:schemeClr val="tx1"/>
            </a:solidFill>
          </a:endParaRPr>
        </a:p>
      </dsp:txBody>
      <dsp:txXfrm>
        <a:off x="62811" y="786775"/>
        <a:ext cx="1872695" cy="2084049"/>
      </dsp:txXfrm>
    </dsp:sp>
    <dsp:sp modelId="{21AE6AE4-5861-4DB3-854D-DBA82B33D71C}">
      <dsp:nvSpPr>
        <dsp:cNvPr id="0" name=""/>
        <dsp:cNvSpPr/>
      </dsp:nvSpPr>
      <dsp:spPr>
        <a:xfrm>
          <a:off x="2192690" y="1582136"/>
          <a:ext cx="421714" cy="493326"/>
        </a:xfrm>
        <a:prstGeom prst="rightArrow">
          <a:avLst>
            <a:gd name="adj1" fmla="val 60000"/>
            <a:gd name="adj2" fmla="val 50000"/>
          </a:avLst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2192690" y="1680801"/>
        <a:ext cx="295200" cy="295996"/>
      </dsp:txXfrm>
    </dsp:sp>
    <dsp:sp modelId="{4DD8B872-E346-429A-BE49-D6E2BDAE2328}">
      <dsp:nvSpPr>
        <dsp:cNvPr id="0" name=""/>
        <dsp:cNvSpPr/>
      </dsp:nvSpPr>
      <dsp:spPr>
        <a:xfrm>
          <a:off x="2789456" y="728513"/>
          <a:ext cx="1989219" cy="2200573"/>
        </a:xfrm>
        <a:prstGeom prst="roundRect">
          <a:avLst>
            <a:gd name="adj" fmla="val 10000"/>
          </a:avLst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>
              <a:solidFill>
                <a:schemeClr val="tx1"/>
              </a:solidFill>
            </a:rPr>
            <a:t>Text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>
              <a:solidFill>
                <a:schemeClr val="tx1"/>
              </a:solidFill>
            </a:rPr>
            <a:t>Preprocessing</a:t>
          </a:r>
          <a:endParaRPr lang="en-US" sz="1800" b="1" kern="1200" dirty="0">
            <a:solidFill>
              <a:schemeClr val="tx1"/>
            </a:solidFill>
          </a:endParaRPr>
        </a:p>
      </dsp:txBody>
      <dsp:txXfrm>
        <a:off x="2847718" y="786775"/>
        <a:ext cx="1872695" cy="2084049"/>
      </dsp:txXfrm>
    </dsp:sp>
    <dsp:sp modelId="{A9FC658F-E5C8-4A51-992C-FA53CE726D6C}">
      <dsp:nvSpPr>
        <dsp:cNvPr id="0" name=""/>
        <dsp:cNvSpPr/>
      </dsp:nvSpPr>
      <dsp:spPr>
        <a:xfrm>
          <a:off x="4977598" y="1582136"/>
          <a:ext cx="421714" cy="493326"/>
        </a:xfrm>
        <a:prstGeom prst="rightArrow">
          <a:avLst>
            <a:gd name="adj1" fmla="val 60000"/>
            <a:gd name="adj2" fmla="val 50000"/>
          </a:avLst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4977598" y="1680801"/>
        <a:ext cx="295200" cy="295996"/>
      </dsp:txXfrm>
    </dsp:sp>
    <dsp:sp modelId="{881B7CBD-4215-413D-9685-D68139D6844F}">
      <dsp:nvSpPr>
        <dsp:cNvPr id="0" name=""/>
        <dsp:cNvSpPr/>
      </dsp:nvSpPr>
      <dsp:spPr>
        <a:xfrm>
          <a:off x="5574363" y="728513"/>
          <a:ext cx="1989219" cy="2200573"/>
        </a:xfrm>
        <a:prstGeom prst="roundRect">
          <a:avLst>
            <a:gd name="adj" fmla="val 10000"/>
          </a:avLst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schemeClr val="tx1"/>
              </a:solidFill>
            </a:rPr>
            <a:t>Text to Features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</a:rPr>
            <a:t>(TF-IDF, Word2Vec)</a:t>
          </a:r>
        </a:p>
      </dsp:txBody>
      <dsp:txXfrm>
        <a:off x="5632625" y="786775"/>
        <a:ext cx="1872695" cy="2084049"/>
      </dsp:txXfrm>
    </dsp:sp>
    <dsp:sp modelId="{8859349B-8FC5-49EA-9E6E-D5BCBE9AAB08}">
      <dsp:nvSpPr>
        <dsp:cNvPr id="0" name=""/>
        <dsp:cNvSpPr/>
      </dsp:nvSpPr>
      <dsp:spPr>
        <a:xfrm>
          <a:off x="7762505" y="1582136"/>
          <a:ext cx="421714" cy="493326"/>
        </a:xfrm>
        <a:prstGeom prst="rightArrow">
          <a:avLst>
            <a:gd name="adj1" fmla="val 60000"/>
            <a:gd name="adj2" fmla="val 50000"/>
          </a:avLst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7762505" y="1680801"/>
        <a:ext cx="295200" cy="295996"/>
      </dsp:txXfrm>
    </dsp:sp>
    <dsp:sp modelId="{CC3757E2-E237-4739-B539-8926FC4ED336}">
      <dsp:nvSpPr>
        <dsp:cNvPr id="0" name=""/>
        <dsp:cNvSpPr/>
      </dsp:nvSpPr>
      <dsp:spPr>
        <a:xfrm>
          <a:off x="8359270" y="728513"/>
          <a:ext cx="1989219" cy="2200573"/>
        </a:xfrm>
        <a:prstGeom prst="roundRect">
          <a:avLst>
            <a:gd name="adj" fmla="val 10000"/>
          </a:avLst>
        </a:prstGeom>
        <a:solidFill>
          <a:srgbClr val="3FCBA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schemeClr val="tx1"/>
              </a:solidFill>
            </a:rPr>
            <a:t>Classification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</a:rPr>
            <a:t>(Naïve Bayes,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</a:rPr>
            <a:t>Logistic Regression,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</a:rPr>
            <a:t>Random Forest,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</a:rPr>
            <a:t>SVM)</a:t>
          </a:r>
        </a:p>
      </dsp:txBody>
      <dsp:txXfrm>
        <a:off x="8417532" y="786775"/>
        <a:ext cx="1872695" cy="20840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หัวกระดาษ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ตัวแทนวันที่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EDEDE6-8FBC-4C6B-BFD8-C5446FC7EA0E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4" name="ตัวแทนรูปบนสไลด์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ตัวแทนบันทึกย่อ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ตัวแทนหมายเลขสไลด์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A234E5-B623-4332-9AF5-1617B9276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1072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A234E5-B623-4332-9AF5-1617B927677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4671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สไลด์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h-TH"/>
              <a:t>คลิกเพื่อแก้ไขสไตล์ชื่อเรื่องรองต้นแบบ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16782-641A-443F-B39C-4B314A80DBD9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03CD4-3964-4DD2-B698-1572D64B1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745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16782-641A-443F-B39C-4B314A80DBD9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03CD4-3964-4DD2-B698-1572D64B1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084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16782-641A-443F-B39C-4B314A80DBD9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03CD4-3964-4DD2-B698-1572D64B1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83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16782-641A-443F-B39C-4B314A80DBD9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03CD4-3964-4DD2-B698-1572D64B1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092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16782-641A-443F-B39C-4B314A80DBD9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03CD4-3964-4DD2-B698-1572D64B1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876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16782-641A-443F-B39C-4B314A80DBD9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03CD4-3964-4DD2-B698-1572D64B1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878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16782-641A-443F-B39C-4B314A80DBD9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03CD4-3964-4DD2-B698-1572D64B1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840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16782-641A-443F-B39C-4B314A80DBD9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03CD4-3964-4DD2-B698-1572D64B1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008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16782-641A-443F-B39C-4B314A80DBD9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03CD4-3964-4DD2-B698-1572D64B1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194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16782-641A-443F-B39C-4B314A80DBD9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03CD4-3964-4DD2-B698-1572D64B1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760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h-TH"/>
              <a:t>คลิกไอคอนเพื่อเพิ่มรูปภาพ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16782-641A-443F-B39C-4B314A80DBD9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03CD4-3964-4DD2-B698-1572D64B1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550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916782-641A-443F-B39C-4B314A80DBD9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D03CD4-3964-4DD2-B698-1572D64B1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247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Rectangle 191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0C220BBD-B9FC-4702-9BF9-E3EB258520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7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Fake News Detection using Natural Language Processing</a:t>
            </a:r>
            <a:br>
              <a:rPr lang="en-US" sz="3700" b="0" i="0" u="none" strike="noStrike" kern="120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</a:br>
            <a:endParaRPr lang="en-US" sz="37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048" name="Straight Connector 192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6" name="Picture 12" descr="Fake News Word Tag Cloud. Stock Footage Video (100% Royalty-free) 28320559  | Shutterstock">
            <a:extLst>
              <a:ext uri="{FF2B5EF4-FFF2-40B4-BE49-F238E27FC236}">
                <a16:creationId xmlns:a16="http://schemas.microsoft.com/office/drawing/2014/main" id="{3571314A-2F0D-4328-8E3B-9D6BB99DDF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53822" y="1589786"/>
            <a:ext cx="6553545" cy="3686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2587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9B76D444-2756-434F-AE61-96D69830C1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CD666CD8-BC72-473E-BDBE-9CCE457C81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911" r="-1" b="12563"/>
          <a:stretch/>
        </p:blipFill>
        <p:spPr bwMode="auto">
          <a:xfrm>
            <a:off x="320040" y="320040"/>
            <a:ext cx="11548872" cy="4303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A27B6159-7734-4564-9E0F-C4BC43C36E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4782312"/>
            <a:ext cx="11548872" cy="1755648"/>
          </a:xfrm>
          <a:prstGeom prst="rect">
            <a:avLst/>
          </a:prstGeom>
          <a:solidFill>
            <a:schemeClr val="tx1">
              <a:alpha val="93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E2FFB46B-05BC-4950-B18A-9593FDAE6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059936" y="5237979"/>
            <a:ext cx="0" cy="914400"/>
          </a:xfrm>
          <a:prstGeom prst="line">
            <a:avLst/>
          </a:prstGeom>
          <a:ln w="19050">
            <a:solidFill>
              <a:schemeClr val="bg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155FB926-7287-4583-9EB4-FFFCDCBE67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9975" y="5009083"/>
            <a:ext cx="7250319" cy="1345997"/>
          </a:xfrm>
        </p:spPr>
        <p:txBody>
          <a:bodyPr anchor="ctr">
            <a:normAutofit fontScale="92500" lnSpcReduction="10000"/>
          </a:bodyPr>
          <a:lstStyle/>
          <a:p>
            <a:pPr marL="0" indent="0">
              <a:buNone/>
            </a:pPr>
            <a:r>
              <a:rPr lang="en-US" sz="1400" b="1" i="0" dirty="0">
                <a:solidFill>
                  <a:schemeClr val="bg1"/>
                </a:solidFill>
                <a:effectLst/>
              </a:rPr>
              <a:t>	</a:t>
            </a:r>
            <a:r>
              <a:rPr lang="th-TH" sz="1400" b="1" i="0" dirty="0">
                <a:solidFill>
                  <a:schemeClr val="bg1"/>
                </a:solidFill>
                <a:effectLst/>
              </a:rPr>
              <a:t>การประมวลผลภาษาธรรมชาติหรือภาษามนุษย์ ทำให้คอมพิวเตอร์เข้าใจภาษามนุษย์ รวมไปถึงการประมวลผลที่ไม่ใช่แค่ทำให้คอมพิวเตอร์ แต่รวมถึงไปการวิเคราะห์ทางด้านภาษาศาสตร์ การตีความจากข้อความ โดยในการทำงานที่เกี่ยวกับ </a:t>
            </a:r>
            <a:r>
              <a:rPr lang="en-US" sz="1400" b="1" i="0" dirty="0">
                <a:solidFill>
                  <a:schemeClr val="bg1"/>
                </a:solidFill>
                <a:effectLst/>
              </a:rPr>
              <a:t>NLP </a:t>
            </a:r>
            <a:r>
              <a:rPr lang="th-TH" sz="1400" b="1" i="0" dirty="0">
                <a:solidFill>
                  <a:schemeClr val="bg1"/>
                </a:solidFill>
                <a:effectLst/>
              </a:rPr>
              <a:t>จะต้องใช้ความรู้ในด้านหลายด้าน เช่น </a:t>
            </a:r>
            <a:r>
              <a:rPr lang="en-US" sz="1400" b="1" i="0" dirty="0">
                <a:solidFill>
                  <a:schemeClr val="bg1"/>
                </a:solidFill>
                <a:effectLst/>
              </a:rPr>
              <a:t>Mathematics, Linguistics, Psychology </a:t>
            </a:r>
            <a:r>
              <a:rPr lang="th-TH" sz="1400" b="1" i="0" dirty="0">
                <a:solidFill>
                  <a:schemeClr val="bg1"/>
                </a:solidFill>
                <a:effectLst/>
              </a:rPr>
              <a:t>หรือ </a:t>
            </a:r>
            <a:r>
              <a:rPr lang="en-US" sz="1400" b="1" i="0" dirty="0" err="1">
                <a:solidFill>
                  <a:schemeClr val="bg1"/>
                </a:solidFill>
                <a:effectLst/>
              </a:rPr>
              <a:t>Philoshphy</a:t>
            </a:r>
            <a:r>
              <a:rPr lang="en-US" sz="1400" b="1" i="0" dirty="0">
                <a:solidFill>
                  <a:schemeClr val="bg1"/>
                </a:solidFill>
                <a:effectLst/>
              </a:rPr>
              <a:t> </a:t>
            </a:r>
            <a:r>
              <a:rPr lang="th-TH" sz="1400" b="1" i="0" dirty="0">
                <a:solidFill>
                  <a:schemeClr val="bg1"/>
                </a:solidFill>
                <a:effectLst/>
              </a:rPr>
              <a:t>ดังนั้นเพื่อให้เห็นภาพรวมของงานด้าน </a:t>
            </a:r>
            <a:r>
              <a:rPr lang="en-US" sz="1400" b="1" i="0" dirty="0">
                <a:solidFill>
                  <a:schemeClr val="bg1"/>
                </a:solidFill>
                <a:effectLst/>
              </a:rPr>
              <a:t>NLP </a:t>
            </a:r>
            <a:r>
              <a:rPr lang="th-TH" sz="1400" b="1" i="0" dirty="0">
                <a:solidFill>
                  <a:schemeClr val="bg1"/>
                </a:solidFill>
                <a:effectLst/>
              </a:rPr>
              <a:t>ได้ครอบคลุมที่สุด เป็น </a:t>
            </a:r>
            <a:r>
              <a:rPr lang="en-US" sz="1400" b="1" i="0" dirty="0">
                <a:solidFill>
                  <a:schemeClr val="bg1"/>
                </a:solidFill>
                <a:effectLst/>
              </a:rPr>
              <a:t>Field </a:t>
            </a:r>
            <a:r>
              <a:rPr lang="th-TH" sz="1400" b="1" i="0" dirty="0">
                <a:solidFill>
                  <a:schemeClr val="bg1"/>
                </a:solidFill>
                <a:effectLst/>
              </a:rPr>
              <a:t>หนึ่งของ </a:t>
            </a:r>
            <a:r>
              <a:rPr lang="en-US" sz="1400" b="1" i="0" dirty="0">
                <a:solidFill>
                  <a:schemeClr val="bg1"/>
                </a:solidFill>
                <a:effectLst/>
              </a:rPr>
              <a:t>Computer science </a:t>
            </a:r>
            <a:r>
              <a:rPr lang="th-TH" sz="1400" b="1" i="0" dirty="0">
                <a:solidFill>
                  <a:schemeClr val="bg1"/>
                </a:solidFill>
                <a:effectLst/>
              </a:rPr>
              <a:t>และ </a:t>
            </a:r>
            <a:r>
              <a:rPr lang="en-US" sz="1400" b="1" i="0" dirty="0">
                <a:solidFill>
                  <a:schemeClr val="bg1"/>
                </a:solidFill>
                <a:effectLst/>
              </a:rPr>
              <a:t>Artificial Intelligence </a:t>
            </a:r>
            <a:r>
              <a:rPr lang="th-TH" sz="1400" b="1" i="0" dirty="0">
                <a:solidFill>
                  <a:schemeClr val="bg1"/>
                </a:solidFill>
                <a:effectLst/>
              </a:rPr>
              <a:t>ที่ช่วยให้ให้มนุษย์ปฏิสัมพันธ์กับคอมพิวเตอร์ด้วยภาษาธรรมชาติ หรือ ช่วยให้คอมพิวเตอร์เข้าใจภาษาธรรมชาติของมนุษย์</a:t>
            </a:r>
          </a:p>
          <a:p>
            <a:pPr marL="0" indent="0">
              <a:buNone/>
            </a:pPr>
            <a:br>
              <a:rPr lang="th-TH" sz="1100" dirty="0">
                <a:solidFill>
                  <a:schemeClr val="bg1"/>
                </a:solidFill>
                <a:effectLst/>
              </a:rPr>
            </a:b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4" name="กล่องข้อความ 3">
            <a:extLst>
              <a:ext uri="{FF2B5EF4-FFF2-40B4-BE49-F238E27FC236}">
                <a16:creationId xmlns:a16="http://schemas.microsoft.com/office/drawing/2014/main" id="{55D92512-D461-43BB-B9AF-A1613B1CFFB5}"/>
              </a:ext>
            </a:extLst>
          </p:cNvPr>
          <p:cNvSpPr txBox="1"/>
          <p:nvPr/>
        </p:nvSpPr>
        <p:spPr>
          <a:xfrm>
            <a:off x="509572" y="5147322"/>
            <a:ext cx="338958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i="0" dirty="0">
                <a:solidFill>
                  <a:schemeClr val="bg1"/>
                </a:solidFill>
                <a:effectLst/>
              </a:rPr>
              <a:t>NLP</a:t>
            </a:r>
          </a:p>
          <a:p>
            <a:pPr algn="ctr"/>
            <a:r>
              <a:rPr lang="en-US" sz="2000" b="1" i="0" dirty="0">
                <a:solidFill>
                  <a:schemeClr val="bg1"/>
                </a:solidFill>
                <a:effectLst/>
              </a:rPr>
              <a:t>(Natural Language Processing)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722948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E6FC9A92-3E4F-4C78-B87A-EA9F21E80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982" y="786847"/>
            <a:ext cx="3387106" cy="1645501"/>
          </a:xfrm>
        </p:spPr>
        <p:txBody>
          <a:bodyPr>
            <a:normAutofit/>
          </a:bodyPr>
          <a:lstStyle/>
          <a:p>
            <a:pPr algn="ctr"/>
            <a:r>
              <a:rPr lang="en-US" sz="4400" b="1" i="0" dirty="0">
                <a:solidFill>
                  <a:schemeClr val="bg1"/>
                </a:solidFill>
                <a:effectLst/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NLP</a:t>
            </a:r>
            <a:endParaRPr lang="en-US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B02781B2-51E1-48C9-BC1D-900D0F426D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983" y="2442658"/>
            <a:ext cx="3387105" cy="3628495"/>
          </a:xfrm>
        </p:spPr>
        <p:txBody>
          <a:bodyPr>
            <a:normAutofit/>
          </a:bodyPr>
          <a:lstStyle/>
          <a:p>
            <a:pPr marL="0" indent="0" algn="ctr">
              <a:lnSpc>
                <a:spcPct val="200000"/>
              </a:lnSpc>
              <a:buNone/>
            </a:pPr>
            <a:r>
              <a:rPr lang="th-TH" sz="2000" i="0" dirty="0">
                <a:solidFill>
                  <a:schemeClr val="bg1"/>
                </a:solidFill>
                <a:effectLst/>
                <a:ea typeface="Tahoma" panose="020B0604030504040204" pitchFamily="34" charset="0"/>
                <a:cs typeface="Tahoma" panose="020B0604030504040204" pitchFamily="34" charset="0"/>
              </a:rPr>
              <a:t>ใช้ </a:t>
            </a:r>
            <a:r>
              <a:rPr lang="en-US" sz="2000" dirty="0">
                <a:solidFill>
                  <a:schemeClr val="bg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M</a:t>
            </a:r>
            <a:r>
              <a:rPr lang="en-US" sz="2000" i="0" dirty="0">
                <a:solidFill>
                  <a:schemeClr val="bg1"/>
                </a:solidFill>
                <a:effectLst/>
                <a:ea typeface="Tahoma" panose="020B0604030504040204" pitchFamily="34" charset="0"/>
                <a:cs typeface="Tahoma" panose="020B0604030504040204" pitchFamily="34" charset="0"/>
              </a:rPr>
              <a:t>achine </a:t>
            </a:r>
            <a:r>
              <a:rPr lang="en-US" sz="2000" dirty="0">
                <a:solidFill>
                  <a:schemeClr val="bg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L</a:t>
            </a:r>
            <a:r>
              <a:rPr lang="en-US" sz="2000" i="0" dirty="0">
                <a:solidFill>
                  <a:schemeClr val="bg1"/>
                </a:solidFill>
                <a:effectLst/>
                <a:ea typeface="Tahoma" panose="020B0604030504040204" pitchFamily="34" charset="0"/>
                <a:cs typeface="Tahoma" panose="020B0604030504040204" pitchFamily="34" charset="0"/>
              </a:rPr>
              <a:t>earning Algorithms </a:t>
            </a:r>
            <a:r>
              <a:rPr lang="th-TH" sz="2000" i="0" dirty="0">
                <a:solidFill>
                  <a:schemeClr val="bg1"/>
                </a:solidFill>
                <a:effectLst/>
                <a:ea typeface="Tahoma" panose="020B0604030504040204" pitchFamily="34" charset="0"/>
                <a:cs typeface="Tahoma" panose="020B0604030504040204" pitchFamily="34" charset="0"/>
              </a:rPr>
              <a:t>กับข้อมูลประเภท </a:t>
            </a:r>
            <a:r>
              <a:rPr lang="en-US" sz="2000" i="0" dirty="0">
                <a:solidFill>
                  <a:schemeClr val="bg1"/>
                </a:solidFill>
                <a:effectLst/>
                <a:ea typeface="Tahoma" panose="020B0604030504040204" pitchFamily="34" charset="0"/>
                <a:cs typeface="Tahoma" panose="020B0604030504040204" pitchFamily="34" charset="0"/>
              </a:rPr>
              <a:t>Text, Speech </a:t>
            </a:r>
            <a:r>
              <a:rPr lang="th-TH" sz="2000" i="0" dirty="0">
                <a:solidFill>
                  <a:schemeClr val="bg1"/>
                </a:solidFill>
                <a:effectLst/>
                <a:ea typeface="Tahoma" panose="020B0604030504040204" pitchFamily="34" charset="0"/>
                <a:cs typeface="Tahoma" panose="020B0604030504040204" pitchFamily="34" charset="0"/>
              </a:rPr>
              <a:t>หรือแม้แต่ภาพ ซึ่งสามารถประยุกต์ใช้ในงานทางด้าน </a:t>
            </a:r>
            <a:r>
              <a:rPr lang="en-US" sz="2000" i="0" dirty="0">
                <a:solidFill>
                  <a:schemeClr val="bg1"/>
                </a:solidFill>
                <a:effectLst/>
                <a:ea typeface="Tahoma" panose="020B0604030504040204" pitchFamily="34" charset="0"/>
                <a:cs typeface="Tahoma" panose="020B0604030504040204" pitchFamily="34" charset="0"/>
              </a:rPr>
              <a:t>NLP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BB6D9F6-3E47-45AD-8461-718A3C87E3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38409" y="0"/>
            <a:ext cx="7653591" cy="6858000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3B16A00-A549-4B07-B8C2-4B3A966D9E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0141" y="321732"/>
            <a:ext cx="4111054" cy="3674848"/>
          </a:xfrm>
          <a:prstGeom prst="rect">
            <a:avLst/>
          </a:prstGeom>
          <a:solidFill>
            <a:srgbClr val="FFFFFF"/>
          </a:solidFill>
          <a:ln w="15875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4" descr="Comparing Text Summarization Techniques | by Madhav Thaker | Medium">
            <a:extLst>
              <a:ext uri="{FF2B5EF4-FFF2-40B4-BE49-F238E27FC236}">
                <a16:creationId xmlns:a16="http://schemas.microsoft.com/office/drawing/2014/main" id="{05B808FF-FE27-497A-BAB1-71962C75FC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27717" y="1005518"/>
            <a:ext cx="3775899" cy="197010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33B86BAE-87B4-4192-ABB2-627FFC965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8156" y="321732"/>
            <a:ext cx="2766017" cy="3026832"/>
          </a:xfrm>
          <a:prstGeom prst="rect">
            <a:avLst/>
          </a:prstGeom>
          <a:solidFill>
            <a:srgbClr val="FFFFFF"/>
          </a:solidFill>
          <a:ln w="15875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6" descr="Machine translation - Translation software - memoQ">
            <a:extLst>
              <a:ext uri="{FF2B5EF4-FFF2-40B4-BE49-F238E27FC236}">
                <a16:creationId xmlns:a16="http://schemas.microsoft.com/office/drawing/2014/main" id="{3FCB123E-BF72-40C4-8095-B52BA96D30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279639" y="1223407"/>
            <a:ext cx="2438503" cy="121925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22BB4F03-4463-45CC-89A7-8E03412ED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0141" y="4155753"/>
            <a:ext cx="4111054" cy="2380509"/>
          </a:xfrm>
          <a:prstGeom prst="rect">
            <a:avLst/>
          </a:prstGeom>
          <a:solidFill>
            <a:srgbClr val="FFFFFF"/>
          </a:solidFill>
          <a:ln w="15875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8" descr="Email Spam Filtering: An Implementation with Python and Scikit-learn -  KDnuggets">
            <a:extLst>
              <a:ext uri="{FF2B5EF4-FFF2-40B4-BE49-F238E27FC236}">
                <a16:creationId xmlns:a16="http://schemas.microsoft.com/office/drawing/2014/main" id="{60270DC4-203E-4073-8A80-1B4A78EF4B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27718" y="4318312"/>
            <a:ext cx="3775899" cy="170859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80E1AEAE-1F52-4C29-925C-27738417E9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8156" y="3509431"/>
            <a:ext cx="2766017" cy="3026832"/>
          </a:xfrm>
          <a:prstGeom prst="rect">
            <a:avLst/>
          </a:prstGeom>
          <a:solidFill>
            <a:srgbClr val="FFFFFF"/>
          </a:solidFill>
          <a:ln w="15875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2" descr="How to use Google Docs&amp;#39; speech-to-text feature - OIB News">
            <a:extLst>
              <a:ext uri="{FF2B5EF4-FFF2-40B4-BE49-F238E27FC236}">
                <a16:creationId xmlns:a16="http://schemas.microsoft.com/office/drawing/2014/main" id="{32E33338-FC64-4B37-B5F3-68605F62BA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279639" y="4456927"/>
            <a:ext cx="2438503" cy="114030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กล่องข้อความ 12">
            <a:extLst>
              <a:ext uri="{FF2B5EF4-FFF2-40B4-BE49-F238E27FC236}">
                <a16:creationId xmlns:a16="http://schemas.microsoft.com/office/drawing/2014/main" id="{31AE4AA6-FEEB-4634-86B0-DFAEC86AF323}"/>
              </a:ext>
            </a:extLst>
          </p:cNvPr>
          <p:cNvSpPr txBox="1"/>
          <p:nvPr/>
        </p:nvSpPr>
        <p:spPr>
          <a:xfrm>
            <a:off x="5297074" y="6058035"/>
            <a:ext cx="3367217" cy="2975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b="1" dirty="0">
                <a:solidFill>
                  <a:schemeClr val="bg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S</a:t>
            </a:r>
            <a:r>
              <a:rPr lang="en-US" b="1" dirty="0">
                <a:solidFill>
                  <a:schemeClr val="bg1"/>
                </a:solidFill>
                <a:effectLst/>
                <a:ea typeface="Tahoma" panose="020B0604030504040204" pitchFamily="34" charset="0"/>
                <a:cs typeface="Tahoma" panose="020B0604030504040204" pitchFamily="34" charset="0"/>
              </a:rPr>
              <a:t>pam </a:t>
            </a:r>
            <a:r>
              <a:rPr lang="en-US" b="1" dirty="0">
                <a:solidFill>
                  <a:schemeClr val="bg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D</a:t>
            </a:r>
            <a:r>
              <a:rPr lang="en-US" b="1" dirty="0">
                <a:solidFill>
                  <a:schemeClr val="bg1"/>
                </a:solidFill>
                <a:effectLst/>
                <a:ea typeface="Tahoma" panose="020B0604030504040204" pitchFamily="34" charset="0"/>
                <a:cs typeface="Tahoma" panose="020B0604030504040204" pitchFamily="34" charset="0"/>
              </a:rPr>
              <a:t>etection</a:t>
            </a:r>
            <a:endParaRPr lang="en-US" dirty="0">
              <a:solidFill>
                <a:schemeClr val="bg1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" name="กล่องข้อความ 14">
            <a:extLst>
              <a:ext uri="{FF2B5EF4-FFF2-40B4-BE49-F238E27FC236}">
                <a16:creationId xmlns:a16="http://schemas.microsoft.com/office/drawing/2014/main" id="{CA5FD337-C03A-4CEC-B80C-017C305ACE5D}"/>
              </a:ext>
            </a:extLst>
          </p:cNvPr>
          <p:cNvSpPr txBox="1"/>
          <p:nvPr/>
        </p:nvSpPr>
        <p:spPr>
          <a:xfrm>
            <a:off x="5638945" y="3435531"/>
            <a:ext cx="2726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b="1" dirty="0">
                <a:solidFill>
                  <a:schemeClr val="bg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D</a:t>
            </a:r>
            <a:r>
              <a:rPr lang="en-US" b="1" dirty="0">
                <a:solidFill>
                  <a:schemeClr val="bg1"/>
                </a:solidFill>
                <a:effectLst/>
                <a:ea typeface="Tahoma" panose="020B0604030504040204" pitchFamily="34" charset="0"/>
                <a:cs typeface="Tahoma" panose="020B0604030504040204" pitchFamily="34" charset="0"/>
              </a:rPr>
              <a:t>ocument Summarization</a:t>
            </a:r>
            <a:r>
              <a:rPr lang="en-US" dirty="0">
                <a:solidFill>
                  <a:schemeClr val="bg1"/>
                </a:solidFill>
                <a:effectLst/>
                <a:ea typeface="Tahoma" panose="020B0604030504040204" pitchFamily="34" charset="0"/>
                <a:cs typeface="Tahoma" panose="020B0604030504040204" pitchFamily="34" charset="0"/>
              </a:rPr>
              <a:t> </a:t>
            </a:r>
            <a:endParaRPr lang="en-US" dirty="0">
              <a:solidFill>
                <a:schemeClr val="bg1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7" name="กล่องข้อความ 16">
            <a:extLst>
              <a:ext uri="{FF2B5EF4-FFF2-40B4-BE49-F238E27FC236}">
                <a16:creationId xmlns:a16="http://schemas.microsoft.com/office/drawing/2014/main" id="{ADFB51D7-55C4-44F8-8495-596B73AF895B}"/>
              </a:ext>
            </a:extLst>
          </p:cNvPr>
          <p:cNvSpPr txBox="1"/>
          <p:nvPr/>
        </p:nvSpPr>
        <p:spPr>
          <a:xfrm>
            <a:off x="9435842" y="2825213"/>
            <a:ext cx="2126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Machine Translation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กล่องข้อความ 18">
            <a:extLst>
              <a:ext uri="{FF2B5EF4-FFF2-40B4-BE49-F238E27FC236}">
                <a16:creationId xmlns:a16="http://schemas.microsoft.com/office/drawing/2014/main" id="{B38AC1A5-0ACC-4323-86FC-23051CE2E550}"/>
              </a:ext>
            </a:extLst>
          </p:cNvPr>
          <p:cNvSpPr txBox="1"/>
          <p:nvPr/>
        </p:nvSpPr>
        <p:spPr>
          <a:xfrm>
            <a:off x="9542132" y="5986285"/>
            <a:ext cx="2088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S</a:t>
            </a:r>
            <a:r>
              <a:rPr lang="en-US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peech </a:t>
            </a:r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R</a:t>
            </a:r>
            <a:r>
              <a:rPr lang="en-US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ecognition 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43368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BB6D9F6-3E47-45AD-8461-718A3C87E3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38409" y="0"/>
            <a:ext cx="7653591" cy="6858000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3B16A00-A549-4B07-B8C2-4B3A966D9E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0141" y="321732"/>
            <a:ext cx="4111054" cy="3674848"/>
          </a:xfrm>
          <a:prstGeom prst="rect">
            <a:avLst/>
          </a:prstGeom>
          <a:solidFill>
            <a:srgbClr val="FFFFFF"/>
          </a:solidFill>
          <a:ln w="15875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3B86BAE-87B4-4192-ABB2-627FFC965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8156" y="321732"/>
            <a:ext cx="2766017" cy="3026832"/>
          </a:xfrm>
          <a:prstGeom prst="rect">
            <a:avLst/>
          </a:prstGeom>
          <a:solidFill>
            <a:srgbClr val="FFFFFF"/>
          </a:solidFill>
          <a:ln w="15875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14" descr="Elasticsearch Autocomplete for Django | by Sergey Lyapustin | ITNEXT">
            <a:extLst>
              <a:ext uri="{FF2B5EF4-FFF2-40B4-BE49-F238E27FC236}">
                <a16:creationId xmlns:a16="http://schemas.microsoft.com/office/drawing/2014/main" id="{10B4678B-22FA-4AC3-9E65-C44EDB84F0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31993" y="321732"/>
            <a:ext cx="2752180" cy="1885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22BB4F03-4463-45CC-89A7-8E03412ED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0141" y="4155753"/>
            <a:ext cx="4111054" cy="2380509"/>
          </a:xfrm>
          <a:prstGeom prst="rect">
            <a:avLst/>
          </a:prstGeom>
          <a:solidFill>
            <a:srgbClr val="FFFFFF"/>
          </a:solidFill>
          <a:ln w="15875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10" descr="Aiimi Labs on… Named-Entity Recognition">
            <a:extLst>
              <a:ext uri="{FF2B5EF4-FFF2-40B4-BE49-F238E27FC236}">
                <a16:creationId xmlns:a16="http://schemas.microsoft.com/office/drawing/2014/main" id="{01BC4BDA-2246-4499-8164-0E4027522E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57309" y="4583976"/>
            <a:ext cx="3775899" cy="1038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80E1AEAE-1F52-4C29-925C-27738417E9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8156" y="3509431"/>
            <a:ext cx="2766017" cy="3026832"/>
          </a:xfrm>
          <a:prstGeom prst="rect">
            <a:avLst/>
          </a:prstGeom>
          <a:solidFill>
            <a:srgbClr val="FFFFFF"/>
          </a:solidFill>
          <a:ln w="15875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16" descr="Predictive Typing Tips - Press Start Ltd Blog | Bury St Edmunds, Suffolk |  Press Start Ltd">
            <a:extLst>
              <a:ext uri="{FF2B5EF4-FFF2-40B4-BE49-F238E27FC236}">
                <a16:creationId xmlns:a16="http://schemas.microsoft.com/office/drawing/2014/main" id="{8E806D40-1572-4822-904C-E7F5381284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413559" y="4100195"/>
            <a:ext cx="2175209" cy="1463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2" descr="Automatic Question Answering. Querying Information from structured… | by  Yana Arbuzova | Towards Data Science">
            <a:extLst>
              <a:ext uri="{FF2B5EF4-FFF2-40B4-BE49-F238E27FC236}">
                <a16:creationId xmlns:a16="http://schemas.microsoft.com/office/drawing/2014/main" id="{1AE7813C-FB77-434E-A76B-1363678403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40702" y="433176"/>
            <a:ext cx="3760518" cy="2115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กล่องข้อความ 12">
            <a:extLst>
              <a:ext uri="{FF2B5EF4-FFF2-40B4-BE49-F238E27FC236}">
                <a16:creationId xmlns:a16="http://schemas.microsoft.com/office/drawing/2014/main" id="{8577ADDD-CA6A-43DA-B71A-CDA09A4EA7FC}"/>
              </a:ext>
            </a:extLst>
          </p:cNvPr>
          <p:cNvSpPr txBox="1"/>
          <p:nvPr/>
        </p:nvSpPr>
        <p:spPr>
          <a:xfrm>
            <a:off x="5933281" y="3135863"/>
            <a:ext cx="2168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Question Answering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 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กล่องข้อความ 14">
            <a:extLst>
              <a:ext uri="{FF2B5EF4-FFF2-40B4-BE49-F238E27FC236}">
                <a16:creationId xmlns:a16="http://schemas.microsoft.com/office/drawing/2014/main" id="{F7F02FC8-F0A9-4223-8801-DE6329B4ACF8}"/>
              </a:ext>
            </a:extLst>
          </p:cNvPr>
          <p:cNvSpPr txBox="1"/>
          <p:nvPr/>
        </p:nvSpPr>
        <p:spPr>
          <a:xfrm>
            <a:off x="9514019" y="5807630"/>
            <a:ext cx="20747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Predictive Typing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 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กล่องข้อความ 16">
            <a:extLst>
              <a:ext uri="{FF2B5EF4-FFF2-40B4-BE49-F238E27FC236}">
                <a16:creationId xmlns:a16="http://schemas.microsoft.com/office/drawing/2014/main" id="{28DE900A-9522-4C18-B13D-D7C1521ED808}"/>
              </a:ext>
            </a:extLst>
          </p:cNvPr>
          <p:cNvSpPr txBox="1"/>
          <p:nvPr/>
        </p:nvSpPr>
        <p:spPr>
          <a:xfrm>
            <a:off x="9703220" y="2593103"/>
            <a:ext cx="16097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Autocomplete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กล่องข้อความ 18">
            <a:extLst>
              <a:ext uri="{FF2B5EF4-FFF2-40B4-BE49-F238E27FC236}">
                <a16:creationId xmlns:a16="http://schemas.microsoft.com/office/drawing/2014/main" id="{8A831AAC-1C2E-4120-8BBB-8C7A38954BF1}"/>
              </a:ext>
            </a:extLst>
          </p:cNvPr>
          <p:cNvSpPr txBox="1"/>
          <p:nvPr/>
        </p:nvSpPr>
        <p:spPr>
          <a:xfrm>
            <a:off x="5464897" y="5836608"/>
            <a:ext cx="2726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N</a:t>
            </a:r>
            <a:r>
              <a:rPr lang="en-US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amed Entity Recognition 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1" name="ชื่อเรื่อง 1">
            <a:extLst>
              <a:ext uri="{FF2B5EF4-FFF2-40B4-BE49-F238E27FC236}">
                <a16:creationId xmlns:a16="http://schemas.microsoft.com/office/drawing/2014/main" id="{447CDBEC-EB07-496A-94A3-D9EAC70D34F8}"/>
              </a:ext>
            </a:extLst>
          </p:cNvPr>
          <p:cNvSpPr txBox="1">
            <a:spLocks/>
          </p:cNvSpPr>
          <p:nvPr/>
        </p:nvSpPr>
        <p:spPr>
          <a:xfrm>
            <a:off x="554982" y="786847"/>
            <a:ext cx="3387106" cy="1645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>
                <a:solidFill>
                  <a:schemeClr val="bg1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NLP</a:t>
            </a:r>
            <a:endParaRPr lang="en-US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2" name="ตัวแทนเนื้อหา 2">
            <a:extLst>
              <a:ext uri="{FF2B5EF4-FFF2-40B4-BE49-F238E27FC236}">
                <a16:creationId xmlns:a16="http://schemas.microsoft.com/office/drawing/2014/main" id="{2101FF16-585C-4A16-BD45-B8BF8D0E37DD}"/>
              </a:ext>
            </a:extLst>
          </p:cNvPr>
          <p:cNvSpPr txBox="1">
            <a:spLocks/>
          </p:cNvSpPr>
          <p:nvPr/>
        </p:nvSpPr>
        <p:spPr>
          <a:xfrm>
            <a:off x="554983" y="2442658"/>
            <a:ext cx="3387105" cy="36284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th-TH" sz="2000">
                <a:solidFill>
                  <a:schemeClr val="bg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ใช้ </a:t>
            </a:r>
            <a:r>
              <a:rPr lang="en-US" sz="2000">
                <a:solidFill>
                  <a:schemeClr val="bg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Machine Learning Algorithms </a:t>
            </a:r>
            <a:r>
              <a:rPr lang="th-TH" sz="2000">
                <a:solidFill>
                  <a:schemeClr val="bg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กับข้อมูลประเภท </a:t>
            </a:r>
            <a:r>
              <a:rPr lang="en-US" sz="2000">
                <a:solidFill>
                  <a:schemeClr val="bg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Text, Speech </a:t>
            </a:r>
            <a:r>
              <a:rPr lang="th-TH" sz="2000">
                <a:solidFill>
                  <a:schemeClr val="bg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หรือแม้แต่ภาพ ซึ่งสามารถประยุกต์ใช้ในงานทางด้าน </a:t>
            </a:r>
            <a:r>
              <a:rPr lang="en-US" sz="2000">
                <a:solidFill>
                  <a:schemeClr val="bg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NLP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24119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6969B405-4FA9-4919-AB19-1149CA8E8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6640" y="493078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arial" panose="020B0604020202020204" pitchFamily="34" charset="0"/>
              </a:rPr>
              <a:t>Fake News Detection Model</a:t>
            </a:r>
            <a:endParaRPr lang="en-US" dirty="0"/>
          </a:p>
        </p:txBody>
      </p:sp>
      <p:graphicFrame>
        <p:nvGraphicFramePr>
          <p:cNvPr id="7" name="ไดอะแกรม 6">
            <a:extLst>
              <a:ext uri="{FF2B5EF4-FFF2-40B4-BE49-F238E27FC236}">
                <a16:creationId xmlns:a16="http://schemas.microsoft.com/office/drawing/2014/main" id="{7B644581-F7D4-45CC-B47C-B4447EA93D9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10074787"/>
              </p:ext>
            </p:extLst>
          </p:nvPr>
        </p:nvGraphicFramePr>
        <p:xfrm>
          <a:off x="1137920" y="1818641"/>
          <a:ext cx="10353040" cy="365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292726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กระดาษ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ธีมของ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ธีมของ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ธีมของ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825</TotalTime>
  <Words>201</Words>
  <Application>Microsoft Office PowerPoint</Application>
  <PresentationFormat>แบบจอกว้าง</PresentationFormat>
  <Paragraphs>30</Paragraphs>
  <Slides>5</Slides>
  <Notes>1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4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5</vt:i4>
      </vt:variant>
    </vt:vector>
  </HeadingPairs>
  <TitlesOfParts>
    <vt:vector size="10" baseType="lpstr">
      <vt:lpstr>Arial</vt:lpstr>
      <vt:lpstr>Arial</vt:lpstr>
      <vt:lpstr>Calibri</vt:lpstr>
      <vt:lpstr>Calibri Light</vt:lpstr>
      <vt:lpstr>Office Theme</vt:lpstr>
      <vt:lpstr>Fake News Detection using Natural Language Processing </vt:lpstr>
      <vt:lpstr>งานนำเสนอ PowerPoint</vt:lpstr>
      <vt:lpstr>NLP</vt:lpstr>
      <vt:lpstr>งานนำเสนอ PowerPoint</vt:lpstr>
      <vt:lpstr>Fake News Detection Model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Detecting Fake News with Natural Language Processing </dc:title>
  <dc:creator>Therdsak</dc:creator>
  <cp:lastModifiedBy>Therdsak</cp:lastModifiedBy>
  <cp:revision>27</cp:revision>
  <dcterms:created xsi:type="dcterms:W3CDTF">2021-08-28T22:53:23Z</dcterms:created>
  <dcterms:modified xsi:type="dcterms:W3CDTF">2021-08-30T05:54:14Z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eeed117-ca0a-4534-8c3a-81fc1190cf9e_Enabled">
    <vt:lpwstr>true</vt:lpwstr>
  </property>
  <property fmtid="{D5CDD505-2E9C-101B-9397-08002B2CF9AE}" pid="3" name="MSIP_Label_4eeed117-ca0a-4534-8c3a-81fc1190cf9e_SetDate">
    <vt:lpwstr>2021-08-30T04:57:25Z</vt:lpwstr>
  </property>
  <property fmtid="{D5CDD505-2E9C-101B-9397-08002B2CF9AE}" pid="4" name="MSIP_Label_4eeed117-ca0a-4534-8c3a-81fc1190cf9e_Method">
    <vt:lpwstr>Privileged</vt:lpwstr>
  </property>
  <property fmtid="{D5CDD505-2E9C-101B-9397-08002B2CF9AE}" pid="5" name="MSIP_Label_4eeed117-ca0a-4534-8c3a-81fc1190cf9e_Name">
    <vt:lpwstr>PUBLIC</vt:lpwstr>
  </property>
  <property fmtid="{D5CDD505-2E9C-101B-9397-08002B2CF9AE}" pid="6" name="MSIP_Label_4eeed117-ca0a-4534-8c3a-81fc1190cf9e_SiteId">
    <vt:lpwstr>45be8033-beb7-4d4b-ab77-608ee11e6449</vt:lpwstr>
  </property>
  <property fmtid="{D5CDD505-2E9C-101B-9397-08002B2CF9AE}" pid="7" name="MSIP_Label_4eeed117-ca0a-4534-8c3a-81fc1190cf9e_ActionId">
    <vt:lpwstr>ca5f1fb3-0a21-4b80-8038-1e4b2795ed6e</vt:lpwstr>
  </property>
  <property fmtid="{D5CDD505-2E9C-101B-9397-08002B2CF9AE}" pid="8" name="MSIP_Label_4eeed117-ca0a-4534-8c3a-81fc1190cf9e_ContentBits">
    <vt:lpwstr>0</vt:lpwstr>
  </property>
</Properties>
</file>