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D916782-641A-443F-B39C-4B314A80DBD9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D03CD4-3964-4DD2-B698-1572D64B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5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6782-641A-443F-B39C-4B314A80DBD9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3CD4-3964-4DD2-B698-1572D64B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0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6782-641A-443F-B39C-4B314A80DBD9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3CD4-3964-4DD2-B698-1572D64B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6782-641A-443F-B39C-4B314A80DBD9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3CD4-3964-4DD2-B698-1572D64B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45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6782-641A-443F-B39C-4B314A80DBD9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3CD4-3964-4DD2-B698-1572D64B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09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คอลัมน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6782-641A-443F-B39C-4B314A80DBD9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3CD4-3964-4DD2-B698-1572D64B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50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อลัมน์รูปภาพ 3 รู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6782-641A-443F-B39C-4B314A80DBD9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3CD4-3964-4DD2-B698-1572D64B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66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D916782-641A-443F-B39C-4B314A80DBD9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3CD4-3964-4DD2-B698-1572D64B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81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D916782-641A-443F-B39C-4B314A80DBD9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3CD4-3964-4DD2-B698-1572D64B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2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6782-641A-443F-B39C-4B314A80DBD9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3CD4-3964-4DD2-B698-1572D64B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0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6782-641A-443F-B39C-4B314A80DBD9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3CD4-3964-4DD2-B698-1572D64B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6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6782-641A-443F-B39C-4B314A80DBD9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3CD4-3964-4DD2-B698-1572D64B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6782-641A-443F-B39C-4B314A80DBD9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3CD4-3964-4DD2-B698-1572D64B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6782-641A-443F-B39C-4B314A80DBD9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3CD4-3964-4DD2-B698-1572D64B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0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6782-641A-443F-B39C-4B314A80DBD9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3CD4-3964-4DD2-B698-1572D64B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93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6782-641A-443F-B39C-4B314A80DBD9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3CD4-3964-4DD2-B698-1572D64B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95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6782-641A-443F-B39C-4B314A80DBD9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3CD4-3964-4DD2-B698-1572D64B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5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D916782-641A-443F-B39C-4B314A80DBD9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D03CD4-3964-4DD2-B698-1572D64B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2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C220BBD-B9FC-4702-9BF9-E3EB25852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55" y="1241266"/>
            <a:ext cx="3161016" cy="31537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>
                <a:solidFill>
                  <a:srgbClr val="EBEBEB"/>
                </a:solidFill>
                <a:latin typeface="arial" panose="020B0604020202020204" pitchFamily="34" charset="0"/>
              </a:rPr>
              <a:t>Detecting Fake News with Natural Language Processing</a:t>
            </a:r>
            <a:br>
              <a:rPr lang="en-US" sz="3400" b="0" i="0" u="none" strike="noStrike">
                <a:solidFill>
                  <a:srgbClr val="EBEBEB"/>
                </a:solidFill>
                <a:effectLst/>
                <a:latin typeface="arial" panose="020B0604020202020204" pitchFamily="34" charset="0"/>
              </a:rPr>
            </a:br>
            <a:endParaRPr lang="en-US" sz="3400">
              <a:solidFill>
                <a:srgbClr val="EBEBEB"/>
              </a:solidFill>
            </a:endParaRP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5FF9691D-01E9-4D1D-BEAF-7E7C59189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55" y="4591665"/>
            <a:ext cx="3161016" cy="1622322"/>
          </a:xfrm>
        </p:spPr>
        <p:txBody>
          <a:bodyPr>
            <a:normAutofit/>
          </a:bodyPr>
          <a:lstStyle/>
          <a:p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25" name="Picture 4" descr="nlp natural language processing">
            <a:extLst>
              <a:ext uri="{FF2B5EF4-FFF2-40B4-BE49-F238E27FC236}">
                <a16:creationId xmlns:a16="http://schemas.microsoft.com/office/drawing/2014/main" id="{8B3705F9-12C4-457A-A711-361C3F129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763" y="1624910"/>
            <a:ext cx="6443180" cy="360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587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D666CD8-BC72-473E-BDBE-9CCE457C8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36" r="1" b="14789"/>
          <a:stretch/>
        </p:blipFill>
        <p:spPr bwMode="auto">
          <a:xfrm>
            <a:off x="477085" y="466162"/>
            <a:ext cx="11237832" cy="3937502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128074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8392"/>
            <a:ext cx="12192000" cy="3033446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3D07660-9F42-494B-A1C9-D29EFC9B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110824"/>
            <a:ext cx="5015258" cy="1908975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55FB926-7287-4583-9EB4-FFFCDCBE6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894" y="4110824"/>
            <a:ext cx="4772509" cy="190897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b="1" i="0">
                <a:solidFill>
                  <a:schemeClr val="tx1"/>
                </a:solidFill>
                <a:effectLst/>
                <a:latin typeface="charter"/>
              </a:rPr>
              <a:t>Natural Language Processing (NLP) </a:t>
            </a:r>
            <a:r>
              <a:rPr lang="th-TH" sz="1100" b="1" i="0">
                <a:solidFill>
                  <a:schemeClr val="tx1"/>
                </a:solidFill>
                <a:effectLst/>
                <a:latin typeface="charter"/>
              </a:rPr>
              <a:t>คือ</a:t>
            </a:r>
            <a:r>
              <a:rPr lang="th-TH" sz="1100" b="0" i="0">
                <a:solidFill>
                  <a:schemeClr val="tx1"/>
                </a:solidFill>
                <a:effectLst/>
                <a:latin typeface="charter"/>
              </a:rPr>
              <a:t> การประมวลผลภาษาธรรมชาติหรือภาษามนุษย์ ทำให้คอมพิวเตอร์เข้าใจภาษามนุษย์ รวมไปถึงการประมวลผลที่ไม่ใช่แค่ทำให้คอมพิวเตอร์ แต่รวมถึงไปการวิเคราะห์ทางด้านภาษาศาสตร์ การตีความจากข้อความ โดยในการทำงานที่เกี่ยวกับ </a:t>
            </a:r>
            <a:r>
              <a:rPr lang="en-US" sz="1100" b="0" i="0">
                <a:solidFill>
                  <a:schemeClr val="tx1"/>
                </a:solidFill>
                <a:effectLst/>
                <a:latin typeface="charter"/>
              </a:rPr>
              <a:t>NLP </a:t>
            </a:r>
            <a:r>
              <a:rPr lang="th-TH" sz="1100" b="0" i="0">
                <a:solidFill>
                  <a:schemeClr val="tx1"/>
                </a:solidFill>
                <a:effectLst/>
                <a:latin typeface="charter"/>
              </a:rPr>
              <a:t>จะต้องใช้ความรู้ในด้านหลายด้าน เช่น </a:t>
            </a:r>
            <a:r>
              <a:rPr lang="en-US" sz="1100" b="0" i="0">
                <a:solidFill>
                  <a:schemeClr val="tx1"/>
                </a:solidFill>
                <a:effectLst/>
                <a:latin typeface="charter"/>
              </a:rPr>
              <a:t>Mathematics, Linguistics, Psychology </a:t>
            </a:r>
            <a:r>
              <a:rPr lang="th-TH" sz="1100" b="0" i="0">
                <a:solidFill>
                  <a:schemeClr val="tx1"/>
                </a:solidFill>
                <a:effectLst/>
                <a:latin typeface="charter"/>
              </a:rPr>
              <a:t>หรือ </a:t>
            </a:r>
            <a:r>
              <a:rPr lang="en-US" sz="1100" b="0" i="0">
                <a:solidFill>
                  <a:schemeClr val="tx1"/>
                </a:solidFill>
                <a:effectLst/>
                <a:latin typeface="charter"/>
              </a:rPr>
              <a:t>Philoshphy </a:t>
            </a:r>
            <a:r>
              <a:rPr lang="th-TH" sz="1100" b="0" i="0">
                <a:solidFill>
                  <a:schemeClr val="tx1"/>
                </a:solidFill>
                <a:effectLst/>
                <a:latin typeface="charter"/>
              </a:rPr>
              <a:t>ดังนั้นเพื่อให้เห็นภาพรวมของงานด้าน </a:t>
            </a:r>
            <a:r>
              <a:rPr lang="en-US" sz="1100" b="0" i="0">
                <a:solidFill>
                  <a:schemeClr val="tx1"/>
                </a:solidFill>
                <a:effectLst/>
                <a:latin typeface="charter"/>
              </a:rPr>
              <a:t>NLP </a:t>
            </a:r>
            <a:r>
              <a:rPr lang="th-TH" sz="1100" b="0" i="0">
                <a:solidFill>
                  <a:schemeClr val="tx1"/>
                </a:solidFill>
                <a:effectLst/>
                <a:latin typeface="charter"/>
              </a:rPr>
              <a:t>ได้ครอบคลุมที่สุด เป็น </a:t>
            </a:r>
            <a:r>
              <a:rPr lang="en-US" sz="1100" b="0" i="0">
                <a:solidFill>
                  <a:schemeClr val="tx1"/>
                </a:solidFill>
                <a:effectLst/>
                <a:latin typeface="charter"/>
              </a:rPr>
              <a:t>Field </a:t>
            </a:r>
            <a:r>
              <a:rPr lang="th-TH" sz="1100" b="0" i="0">
                <a:solidFill>
                  <a:schemeClr val="tx1"/>
                </a:solidFill>
                <a:effectLst/>
                <a:latin typeface="charter"/>
              </a:rPr>
              <a:t>หนึ่งของ </a:t>
            </a:r>
            <a:r>
              <a:rPr lang="en-US" sz="1100" b="0" i="0">
                <a:solidFill>
                  <a:schemeClr val="tx1"/>
                </a:solidFill>
                <a:effectLst/>
                <a:latin typeface="charter"/>
              </a:rPr>
              <a:t>Computer science </a:t>
            </a:r>
            <a:r>
              <a:rPr lang="th-TH" sz="1100" b="0" i="0">
                <a:solidFill>
                  <a:schemeClr val="tx1"/>
                </a:solidFill>
                <a:effectLst/>
                <a:latin typeface="charter"/>
              </a:rPr>
              <a:t>และ </a:t>
            </a:r>
            <a:r>
              <a:rPr lang="en-US" sz="1100" b="0" i="0">
                <a:solidFill>
                  <a:schemeClr val="tx1"/>
                </a:solidFill>
                <a:effectLst/>
                <a:latin typeface="charter"/>
              </a:rPr>
              <a:t>artificial intelligence </a:t>
            </a:r>
            <a:r>
              <a:rPr lang="th-TH" sz="1100" b="0" i="0">
                <a:solidFill>
                  <a:schemeClr val="tx1"/>
                </a:solidFill>
                <a:effectLst/>
                <a:latin typeface="charter"/>
              </a:rPr>
              <a:t>ที่ช่วยให้ให้มนุษย์ปฏิสัมพันธ์กับคอมพิวเตอร์ด้วยภาษาธรรมชาติ หรือ ช่วยให้คอมพิวเตอร์เข้าใจภาษาธรรมชาติของมนุษย์</a:t>
            </a:r>
          </a:p>
          <a:p>
            <a:pPr>
              <a:lnSpc>
                <a:spcPct val="90000"/>
              </a:lnSpc>
            </a:pPr>
            <a:br>
              <a:rPr lang="th-TH" sz="1100">
                <a:solidFill>
                  <a:schemeClr val="tx1"/>
                </a:solidFill>
                <a:effectLst/>
              </a:rPr>
            </a:br>
            <a:endParaRPr 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294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81790A1-A821-49CF-B55B-8FCFC18B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57B8D8E-258B-472B-ABDD-51161506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NLP </a:t>
            </a:r>
            <a:r>
              <a:rPr lang="th-TH" b="1" i="0" dirty="0">
                <a:solidFill>
                  <a:srgbClr val="292929"/>
                </a:solidFill>
                <a:effectLst/>
                <a:latin typeface="charter"/>
              </a:rPr>
              <a:t>ใช้ 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machine learning algorithms </a:t>
            </a:r>
            <a:r>
              <a:rPr lang="th-TH" b="0" i="0" dirty="0">
                <a:solidFill>
                  <a:srgbClr val="292929"/>
                </a:solidFill>
                <a:effectLst/>
                <a:latin typeface="charter"/>
              </a:rPr>
              <a:t>กับข้อมูลประเภท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text, speech </a:t>
            </a:r>
            <a:r>
              <a:rPr lang="th-TH" b="0" i="0" dirty="0">
                <a:solidFill>
                  <a:srgbClr val="292929"/>
                </a:solidFill>
                <a:effectLst/>
                <a:latin typeface="charter"/>
              </a:rPr>
              <a:t>หรือแม้แต่ภาพ ซึ่งสามารถประยุกต์ใช้ในงานทางด้าน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NLP </a:t>
            </a:r>
            <a:r>
              <a:rPr lang="th-TH" b="0" i="0" dirty="0">
                <a:solidFill>
                  <a:srgbClr val="292929"/>
                </a:solidFill>
                <a:effectLst/>
                <a:latin typeface="charter"/>
              </a:rPr>
              <a:t>เช่น</a:t>
            </a:r>
            <a:br>
              <a:rPr lang="th-TH" dirty="0"/>
            </a:br>
            <a:r>
              <a:rPr lang="th-TH" b="1" i="0" dirty="0">
                <a:solidFill>
                  <a:srgbClr val="292929"/>
                </a:solidFill>
                <a:effectLst/>
                <a:latin typeface="charter"/>
              </a:rPr>
              <a:t>- 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speech recognition </a:t>
            </a:r>
            <a:r>
              <a:rPr lang="th-TH" b="0" i="0" dirty="0">
                <a:solidFill>
                  <a:srgbClr val="292929"/>
                </a:solidFill>
                <a:effectLst/>
                <a:latin typeface="charter"/>
              </a:rPr>
              <a:t>แปลงเสียงพูด (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Audio File) </a:t>
            </a:r>
            <a:r>
              <a:rPr lang="th-TH" b="0" i="0" dirty="0">
                <a:solidFill>
                  <a:srgbClr val="292929"/>
                </a:solidFill>
                <a:effectLst/>
                <a:latin typeface="charter"/>
              </a:rPr>
              <a:t>เป็นข้อความตัวอักษร (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Text) </a:t>
            </a:r>
            <a:r>
              <a:rPr lang="th-TH" b="0" i="0" dirty="0">
                <a:solidFill>
                  <a:srgbClr val="292929"/>
                </a:solidFill>
                <a:effectLst/>
                <a:latin typeface="charter"/>
              </a:rPr>
              <a:t>โดยสามารถแจกแจงคำพูดต่างๆ</a:t>
            </a:r>
            <a:br>
              <a:rPr lang="th-TH" dirty="0"/>
            </a:br>
            <a:r>
              <a:rPr lang="th-TH" b="1" i="0" dirty="0">
                <a:solidFill>
                  <a:srgbClr val="292929"/>
                </a:solidFill>
                <a:effectLst/>
                <a:latin typeface="charter"/>
              </a:rPr>
              <a:t>- 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document summarization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th-TH" b="0" i="0" dirty="0">
                <a:solidFill>
                  <a:srgbClr val="292929"/>
                </a:solidFill>
                <a:effectLst/>
                <a:latin typeface="charter"/>
              </a:rPr>
              <a:t>การสรุปความในภาษา ที่เป็นการลดความซับซ้อนและขนาดของเอกสารข้อความโดยไม่ทำให้ความหมายหรือสาระสำคัญของข้อมูลเอกสารสูญเสียไป</a:t>
            </a:r>
            <a:br>
              <a:rPr lang="th-TH" dirty="0"/>
            </a:br>
            <a:r>
              <a:rPr lang="th-TH" b="1" i="0" dirty="0">
                <a:solidFill>
                  <a:srgbClr val="292929"/>
                </a:solidFill>
                <a:effectLst/>
                <a:latin typeface="charter"/>
              </a:rPr>
              <a:t>- 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machine translation </a:t>
            </a:r>
            <a:r>
              <a:rPr lang="th-TH" b="0" i="0" dirty="0" err="1">
                <a:solidFill>
                  <a:srgbClr val="292929"/>
                </a:solidFill>
                <a:effectLst/>
                <a:latin typeface="charter"/>
              </a:rPr>
              <a:t>ครื่</a:t>
            </a:r>
            <a:r>
              <a:rPr lang="th-TH" b="0" i="0" dirty="0">
                <a:solidFill>
                  <a:srgbClr val="292929"/>
                </a:solidFill>
                <a:effectLst/>
                <a:latin typeface="charter"/>
              </a:rPr>
              <a:t>องมือที่ใช้สำหรับการแปลข้อความจำนวนมาก ๆ จากภาษาหนึ่งไปยังอีกภาษาหนึ่ง เช่น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google translate</a:t>
            </a:r>
            <a:br>
              <a:rPr lang="en-US" dirty="0"/>
            </a:b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- spam detection</a:t>
            </a:r>
            <a:br>
              <a:rPr lang="en-US" dirty="0"/>
            </a:b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- named entity recognition </a:t>
            </a:r>
            <a:r>
              <a:rPr lang="th-TH" b="0" i="0" dirty="0">
                <a:solidFill>
                  <a:srgbClr val="292929"/>
                </a:solidFill>
                <a:effectLst/>
                <a:latin typeface="charter"/>
              </a:rPr>
              <a:t>การสกัดนิพจน์เฉพาะหรือชื่อเฉพาะในประโยค</a:t>
            </a:r>
            <a:br>
              <a:rPr lang="th-TH" dirty="0"/>
            </a:br>
            <a:r>
              <a:rPr lang="th-TH" b="1" i="0" dirty="0">
                <a:solidFill>
                  <a:srgbClr val="292929"/>
                </a:solidFill>
                <a:effectLst/>
                <a:latin typeface="charter"/>
              </a:rPr>
              <a:t>- 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question answering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th-TH" b="0" i="0" dirty="0">
                <a:solidFill>
                  <a:srgbClr val="292929"/>
                </a:solidFill>
                <a:effectLst/>
                <a:latin typeface="charter"/>
              </a:rPr>
              <a:t>การถามตอบ</a:t>
            </a:r>
            <a:br>
              <a:rPr lang="th-TH" dirty="0"/>
            </a:br>
            <a:r>
              <a:rPr lang="th-TH" b="1" i="0" dirty="0">
                <a:solidFill>
                  <a:srgbClr val="292929"/>
                </a:solidFill>
                <a:effectLst/>
                <a:latin typeface="charter"/>
              </a:rPr>
              <a:t>- 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autocomplete </a:t>
            </a:r>
            <a:r>
              <a:rPr lang="th-TH" b="0" i="0" dirty="0">
                <a:solidFill>
                  <a:srgbClr val="292929"/>
                </a:solidFill>
                <a:effectLst/>
                <a:latin typeface="charter"/>
              </a:rPr>
              <a:t>เวลาพิมพ์ตัวอักษรไปในช่องรับข้อมูลแล้วจะแสดงข้อมูลที่เคยพิมพ์ขึ้นมา</a:t>
            </a:r>
            <a:br>
              <a:rPr lang="th-TH" dirty="0"/>
            </a:br>
            <a:r>
              <a:rPr lang="th-TH" b="1" i="0" dirty="0">
                <a:solidFill>
                  <a:srgbClr val="292929"/>
                </a:solidFill>
                <a:effectLst/>
                <a:latin typeface="charter"/>
              </a:rPr>
              <a:t>- 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predictive typing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th-TH" b="0" i="0" dirty="0">
                <a:solidFill>
                  <a:srgbClr val="292929"/>
                </a:solidFill>
                <a:effectLst/>
                <a:latin typeface="charter"/>
              </a:rPr>
              <a:t>การคาดเดาคำต่อไปเมื่อพิมพ์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6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969B405-4FA9-4919-AB19-1149CA8E8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hne"/>
              </a:rPr>
              <a:t>Text Preprocessing</a:t>
            </a:r>
            <a:br>
              <a:rPr lang="en-US" b="0" i="0" dirty="0">
                <a:solidFill>
                  <a:srgbClr val="292929"/>
                </a:solidFill>
                <a:effectLst/>
                <a:latin typeface="sohne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Natural Language Toolkit Libraries</a:t>
            </a:r>
            <a:br>
              <a:rPr lang="en-US" b="0" i="0" dirty="0">
                <a:solidFill>
                  <a:srgbClr val="292929"/>
                </a:solidFill>
                <a:effectLst/>
                <a:latin typeface="charter"/>
              </a:rPr>
            </a:b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AB35CEC-E1AF-4B2A-BC46-46CCB3F1F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72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อิออนสำหรับห้องประชุม">
  <a:themeElements>
    <a:clrScheme name="อิออนสำหรับห้องประชุม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อิออนสำหรับห้องประชุม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อิออนสำหรับห้องประชุม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631</TotalTime>
  <Words>276</Words>
  <Application>Microsoft Office PowerPoint</Application>
  <PresentationFormat>แบบจอกว้าง</PresentationFormat>
  <Paragraphs>5</Paragraphs>
  <Slides>4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4</vt:i4>
      </vt:variant>
    </vt:vector>
  </HeadingPairs>
  <TitlesOfParts>
    <vt:vector size="11" baseType="lpstr">
      <vt:lpstr>Arial</vt:lpstr>
      <vt:lpstr>Arial</vt:lpstr>
      <vt:lpstr>Century Gothic</vt:lpstr>
      <vt:lpstr>charter</vt:lpstr>
      <vt:lpstr>sohne</vt:lpstr>
      <vt:lpstr>Wingdings 3</vt:lpstr>
      <vt:lpstr>อิออนสำหรับห้องประชุม</vt:lpstr>
      <vt:lpstr>Detecting Fake News with Natural Language Processing </vt:lpstr>
      <vt:lpstr>งานนำเสนอ PowerPoint</vt:lpstr>
      <vt:lpstr>งานนำเสนอ PowerPoint</vt:lpstr>
      <vt:lpstr>Text Preprocessing Natural Language Toolkit Libraries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Fake News with Natural Language Processing </dc:title>
  <dc:creator>Therdsak</dc:creator>
  <cp:lastModifiedBy>Therdsak</cp:lastModifiedBy>
  <cp:revision>5</cp:revision>
  <dcterms:created xsi:type="dcterms:W3CDTF">2021-08-28T22:53:23Z</dcterms:created>
  <dcterms:modified xsi:type="dcterms:W3CDTF">2021-08-29T09:24:44Z</dcterms:modified>
</cp:coreProperties>
</file>