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5" r:id="rId5"/>
    <p:sldId id="266"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312" autoAdjust="0"/>
  </p:normalViewPr>
  <p:slideViewPr>
    <p:cSldViewPr snapToGrid="0">
      <p:cViewPr varScale="1">
        <p:scale>
          <a:sx n="69" d="100"/>
          <a:sy n="69" d="100"/>
        </p:scale>
        <p:origin x="156"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6</a:t>
            </a:fld>
            <a:endParaRPr lang="zh-CN" altLang="en-US"/>
          </a:p>
        </p:txBody>
      </p:sp>
    </p:spTree>
    <p:extLst>
      <p:ext uri="{BB962C8B-B14F-4D97-AF65-F5344CB8AC3E}">
        <p14:creationId xmlns:p14="http://schemas.microsoft.com/office/powerpoint/2010/main" val="2255828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2019/5/5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zh-CN" altLang="en-US" sz="2000" b="1" dirty="0" smtClean="0"/>
              <a:t> </a:t>
            </a:r>
            <a:r>
              <a:rPr lang="en-US" altLang="zh-CN" sz="2000" b="1" dirty="0" smtClean="0"/>
              <a:t>2019.4.21-2019.5.4</a:t>
            </a:r>
            <a:endParaRPr lang="en-US" altLang="zh-CN" sz="2000" b="1" dirty="0" smtClean="0"/>
          </a:p>
        </p:txBody>
      </p:sp>
    </p:spTree>
    <p:extLst>
      <p:ext uri="{BB962C8B-B14F-4D97-AF65-F5344CB8AC3E}">
        <p14:creationId xmlns:p14="http://schemas.microsoft.com/office/powerpoint/2010/main" val="3339682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85114"/>
            <a:ext cx="10060747"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a:t>
            </a:r>
            <a:r>
              <a:rPr lang="en-US" altLang="zh-CN" sz="3200" b="1" dirty="0" smtClean="0">
                <a:latin typeface="Calibri Light" panose="020F0302020204030204" pitchFamily="34" charset="0"/>
                <a:cs typeface="Calibri Light" panose="020F0302020204030204" pitchFamily="34" charset="0"/>
              </a:rPr>
              <a:t>on </a:t>
            </a:r>
            <a:r>
              <a:rPr lang="en-US" altLang="zh-CN" sz="3200" b="1" dirty="0" smtClean="0">
                <a:latin typeface="Calibri Light" panose="020F0302020204030204" pitchFamily="34" charset="0"/>
                <a:cs typeface="Calibri Light" panose="020F0302020204030204" pitchFamily="34" charset="0"/>
              </a:rPr>
              <a:t>expanding the </a:t>
            </a:r>
            <a:r>
              <a:rPr lang="en-US" altLang="zh-CN" sz="3200" b="1" dirty="0">
                <a:latin typeface="Calibri Light" panose="020F0302020204030204" pitchFamily="34" charset="0"/>
                <a:cs typeface="Calibri Light" panose="020F0302020204030204" pitchFamily="34" charset="0"/>
              </a:rPr>
              <a:t>workshop </a:t>
            </a:r>
            <a:r>
              <a:rPr lang="en-US" altLang="zh-CN" sz="3200" b="1" dirty="0" smtClean="0">
                <a:latin typeface="Calibri Light" panose="020F0302020204030204" pitchFamily="34" charset="0"/>
                <a:cs typeface="Calibri Light" panose="020F0302020204030204" pitchFamily="34" charset="0"/>
              </a:rPr>
              <a:t>paper </a:t>
            </a:r>
            <a:r>
              <a:rPr lang="en-US" altLang="zh-CN" sz="3200" b="1" dirty="0" smtClean="0">
                <a:latin typeface="Calibri Light" panose="020F0302020204030204" pitchFamily="34" charset="0"/>
                <a:cs typeface="Calibri Light" panose="020F0302020204030204" pitchFamily="34" charset="0"/>
              </a:rPr>
              <a:t>and </a:t>
            </a:r>
            <a:r>
              <a:rPr lang="en-US" altLang="zh-CN" sz="3200" b="1" dirty="0" smtClean="0">
                <a:latin typeface="Calibri Light" panose="020F0302020204030204" pitchFamily="34" charset="0"/>
                <a:cs typeface="Calibri Light" panose="020F0302020204030204" pitchFamily="34" charset="0"/>
              </a:rPr>
              <a:t>applying for ICIP travel grant.</a:t>
            </a:r>
            <a:endParaRPr lang="en-US" altLang="zh-CN" sz="3200" b="1" dirty="0" smtClean="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1992626" y="1962332"/>
            <a:ext cx="7192937" cy="4608308"/>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779967"/>
            <a:ext cx="11072129" cy="3046988"/>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About </a:t>
            </a:r>
            <a:r>
              <a:rPr lang="en-US" altLang="zh-CN" sz="3200" b="1" dirty="0" smtClean="0">
                <a:latin typeface="Calibri Light" panose="020F0302020204030204" pitchFamily="34" charset="0"/>
                <a:cs typeface="Calibri Light" panose="020F0302020204030204" pitchFamily="34" charset="0"/>
              </a:rPr>
              <a:t>workshop paper</a:t>
            </a:r>
            <a:r>
              <a:rPr lang="en-US" altLang="zh-CN" sz="3200" b="1" dirty="0" smtClean="0">
                <a:latin typeface="Calibri Light" panose="020F0302020204030204" pitchFamily="34" charset="0"/>
                <a:cs typeface="Calibri Light" panose="020F0302020204030204" pitchFamily="34" charset="0"/>
              </a:rPr>
              <a:t>, we </a:t>
            </a:r>
            <a:r>
              <a:rPr lang="en-US" altLang="zh-CN" sz="3200" b="1" dirty="0" smtClean="0">
                <a:latin typeface="Calibri Light" panose="020F0302020204030204" pitchFamily="34" charset="0"/>
                <a:cs typeface="Calibri Light" panose="020F0302020204030204" pitchFamily="34" charset="0"/>
              </a:rPr>
              <a:t>consider to do more work of </a:t>
            </a:r>
            <a:r>
              <a:rPr lang="en-US" altLang="zh-CN" sz="3200" b="1" dirty="0" smtClean="0">
                <a:latin typeface="Calibri Light" panose="020F0302020204030204" pitchFamily="34" charset="0"/>
                <a:cs typeface="Calibri Light" panose="020F0302020204030204" pitchFamily="34" charset="0"/>
              </a:rPr>
              <a:t>lane segmentation algorithm itself. We plan to adjust the best lane detection model-SCNN directly. </a:t>
            </a:r>
            <a:r>
              <a:rPr lang="en-US" altLang="zh-CN" sz="3200" b="1" dirty="0" smtClean="0">
                <a:latin typeface="Calibri Light" panose="020F0302020204030204" pitchFamily="34" charset="0"/>
                <a:cs typeface="Calibri Light" panose="020F0302020204030204" pitchFamily="34" charset="0"/>
              </a:rPr>
              <a:t>We have tried attention mechanis</a:t>
            </a:r>
            <a:r>
              <a:rPr lang="en-US" altLang="zh-CN" sz="3200" b="1" dirty="0" smtClean="0">
                <a:latin typeface="Calibri Light" panose="020F0302020204030204" pitchFamily="34" charset="0"/>
                <a:cs typeface="Calibri Light" panose="020F0302020204030204" pitchFamily="34" charset="0"/>
              </a:rPr>
              <a:t>m and RNN along diagonal direction. The lane accuracy did arise, however, we then found that this metric is biased and we should use </a:t>
            </a:r>
            <a:r>
              <a:rPr lang="en-US" altLang="zh-CN" sz="3200" b="1" dirty="0" err="1" smtClean="0">
                <a:latin typeface="Calibri Light" panose="020F0302020204030204" pitchFamily="34" charset="0"/>
                <a:cs typeface="Calibri Light" panose="020F0302020204030204" pitchFamily="34" charset="0"/>
              </a:rPr>
              <a:t>mIoU</a:t>
            </a:r>
            <a:r>
              <a:rPr lang="en-US" altLang="zh-CN" sz="3200" b="1" dirty="0" smtClean="0">
                <a:latin typeface="Calibri Light" panose="020F0302020204030204" pitchFamily="34" charset="0"/>
                <a:cs typeface="Calibri Light" panose="020F0302020204030204" pitchFamily="34" charset="0"/>
              </a:rPr>
              <a:t> as a balanced metric.</a:t>
            </a:r>
            <a:endParaRPr lang="en-US" altLang="zh-CN" sz="3200" b="1" dirty="0" smtClean="0">
              <a:latin typeface="Calibri Light" panose="020F0302020204030204" pitchFamily="34" charset="0"/>
              <a:cs typeface="Calibri Light" panose="020F0302020204030204" pitchFamily="34" charset="0"/>
            </a:endParaRPr>
          </a:p>
        </p:txBody>
      </p:sp>
      <p:pic>
        <p:nvPicPr>
          <p:cNvPr id="4" name="图片 3"/>
          <p:cNvPicPr>
            <a:picLocks noChangeAspect="1"/>
          </p:cNvPicPr>
          <p:nvPr/>
        </p:nvPicPr>
        <p:blipFill>
          <a:blip r:embed="rId2"/>
          <a:stretch>
            <a:fillRect/>
          </a:stretch>
        </p:blipFill>
        <p:spPr>
          <a:xfrm>
            <a:off x="590141" y="3913183"/>
            <a:ext cx="10590476" cy="2228571"/>
          </a:xfrm>
          <a:prstGeom prst="rect">
            <a:avLst/>
          </a:prstGeom>
        </p:spPr>
      </p:pic>
      <p:sp>
        <p:nvSpPr>
          <p:cNvPr id="5" name="文本框 4"/>
          <p:cNvSpPr txBox="1"/>
          <p:nvPr/>
        </p:nvSpPr>
        <p:spPr>
          <a:xfrm>
            <a:off x="4658663" y="6227982"/>
            <a:ext cx="2453431" cy="369332"/>
          </a:xfrm>
          <a:prstGeom prst="rect">
            <a:avLst/>
          </a:prstGeom>
          <a:noFill/>
        </p:spPr>
        <p:txBody>
          <a:bodyPr wrap="square" rtlCol="0">
            <a:spAutoFit/>
          </a:bodyPr>
          <a:lstStyle/>
          <a:p>
            <a:r>
              <a:rPr lang="en-US" altLang="zh-CN" dirty="0" smtClean="0"/>
              <a:t>SCNN model overview</a:t>
            </a:r>
            <a:endParaRPr lang="zh-CN" altLang="en-US" dirty="0"/>
          </a:p>
        </p:txBody>
      </p:sp>
    </p:spTree>
    <p:extLst>
      <p:ext uri="{BB962C8B-B14F-4D97-AF65-F5344CB8AC3E}">
        <p14:creationId xmlns:p14="http://schemas.microsoft.com/office/powerpoint/2010/main" val="311082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smtClean="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4893002" cy="5509200"/>
          </a:xfrm>
          <a:prstGeom prst="rect">
            <a:avLst/>
          </a:prstGeom>
          <a:noFill/>
        </p:spPr>
        <p:txBody>
          <a:bodyPr wrap="square" rtlCol="0">
            <a:spAutoFit/>
          </a:bodyPr>
          <a:lstStyle/>
          <a:p>
            <a:r>
              <a:rPr lang="en-US" altLang="zh-CN" sz="3200" b="1" dirty="0" smtClean="0">
                <a:latin typeface="Calibri Light" panose="020F0302020204030204" pitchFamily="34" charset="0"/>
                <a:cs typeface="Calibri Light" panose="020F0302020204030204" pitchFamily="34" charset="0"/>
              </a:rPr>
              <a:t>About </a:t>
            </a:r>
            <a:r>
              <a:rPr lang="en-US" altLang="zh-CN" sz="3200" b="1" dirty="0" smtClean="0">
                <a:latin typeface="Calibri Light" panose="020F0302020204030204" pitchFamily="34" charset="0"/>
                <a:cs typeface="Calibri Light" panose="020F0302020204030204" pitchFamily="34" charset="0"/>
              </a:rPr>
              <a:t>the travel grant, </a:t>
            </a:r>
            <a:r>
              <a:rPr lang="en-US" altLang="zh-CN" sz="3200" b="1" dirty="0" smtClean="0">
                <a:latin typeface="Calibri Light" panose="020F0302020204030204" pitchFamily="34" charset="0"/>
                <a:cs typeface="Calibri Light" panose="020F0302020204030204" pitchFamily="34" charset="0"/>
              </a:rPr>
              <a:t>I </a:t>
            </a:r>
            <a:r>
              <a:rPr lang="en-US" altLang="zh-CN" sz="3200" b="1" dirty="0" smtClean="0">
                <a:latin typeface="Calibri Light" panose="020F0302020204030204" pitchFamily="34" charset="0"/>
                <a:cs typeface="Calibri Light" panose="020F0302020204030204" pitchFamily="34" charset="0"/>
              </a:rPr>
              <a:t>have consulted </a:t>
            </a:r>
            <a:r>
              <a:rPr lang="en-US" altLang="zh-CN" sz="3200" b="1" dirty="0" err="1" smtClean="0">
                <a:latin typeface="Calibri Light" panose="020F0302020204030204" pitchFamily="34" charset="0"/>
                <a:cs typeface="Calibri Light" panose="020F0302020204030204" pitchFamily="34" charset="0"/>
              </a:rPr>
              <a:t>Heng</a:t>
            </a:r>
            <a:r>
              <a:rPr lang="en-US" altLang="zh-CN" sz="3200" b="1" dirty="0" smtClean="0">
                <a:latin typeface="Calibri Light" panose="020F0302020204030204" pitchFamily="34" charset="0"/>
                <a:cs typeface="Calibri Light" panose="020F0302020204030204" pitchFamily="34" charset="0"/>
              </a:rPr>
              <a:t> Zhang and submit required materials, including application form, resume, and reference letter.  Since Wuhan and Taiwan are in the same region defined by SPS committee, the travel grant amount would be up to $500. The decision would be made by 14, May.</a:t>
            </a:r>
            <a:endParaRPr lang="en-US" altLang="zh-CN" sz="3200" b="1" dirty="0" smtClean="0">
              <a:latin typeface="Calibri Light" panose="020F0302020204030204" pitchFamily="34" charset="0"/>
              <a:cs typeface="Calibri Light" panose="020F0302020204030204" pitchFamily="34" charset="0"/>
            </a:endParaRPr>
          </a:p>
        </p:txBody>
      </p:sp>
      <p:pic>
        <p:nvPicPr>
          <p:cNvPr id="5" name="图片 4"/>
          <p:cNvPicPr>
            <a:picLocks noChangeAspect="1"/>
          </p:cNvPicPr>
          <p:nvPr/>
        </p:nvPicPr>
        <p:blipFill>
          <a:blip r:embed="rId2"/>
          <a:stretch>
            <a:fillRect/>
          </a:stretch>
        </p:blipFill>
        <p:spPr>
          <a:xfrm>
            <a:off x="5098473" y="830997"/>
            <a:ext cx="6790476" cy="5409524"/>
          </a:xfrm>
          <a:prstGeom prst="rect">
            <a:avLst/>
          </a:prstGeom>
        </p:spPr>
      </p:pic>
    </p:spTree>
    <p:extLst>
      <p:ext uri="{BB962C8B-B14F-4D97-AF65-F5344CB8AC3E}">
        <p14:creationId xmlns:p14="http://schemas.microsoft.com/office/powerpoint/2010/main" val="2329549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4" y="929876"/>
            <a:ext cx="11363079" cy="452431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The metric matters, especially when the problem isn’t defined well. The metric can guide the way of model improvement. The lane accuracy we used before only cares about precision and forces the model predict pixel as lane. This lowers the accuracy of background prediction. So the overall performance dropped down.</a:t>
            </a:r>
          </a:p>
          <a:p>
            <a:pPr marL="457200" indent="-457200">
              <a:buFont typeface="Wingdings" panose="05000000000000000000" pitchFamily="2" charset="2"/>
              <a:buChar char="l"/>
            </a:pPr>
            <a:r>
              <a:rPr lang="en-US" altLang="zh-CN" sz="3200" b="1" dirty="0" smtClean="0">
                <a:latin typeface="Calibri Light" panose="020F0302020204030204" pitchFamily="34" charset="0"/>
                <a:cs typeface="Calibri Light" panose="020F0302020204030204" pitchFamily="34" charset="0"/>
              </a:rPr>
              <a:t> I plan to revise ICIP paper following comments of reviewers. It has to be uploaded by 15, May. The system further requires a response to </a:t>
            </a:r>
            <a:r>
              <a:rPr lang="en-US" altLang="zh-CN" sz="3200" b="1" dirty="0" err="1" smtClean="0">
                <a:latin typeface="Calibri Light" panose="020F0302020204030204" pitchFamily="34" charset="0"/>
                <a:cs typeface="Calibri Light" panose="020F0302020204030204" pitchFamily="34" charset="0"/>
              </a:rPr>
              <a:t>reviwers</a:t>
            </a:r>
            <a:r>
              <a:rPr lang="en-US" altLang="zh-CN" sz="3200" b="1" dirty="0" smtClean="0">
                <a:latin typeface="Calibri Light" panose="020F0302020204030204" pitchFamily="34" charset="0"/>
                <a:cs typeface="Calibri Light" panose="020F0302020204030204" pitchFamily="34" charset="0"/>
              </a:rPr>
              <a:t>’ comments one by one. I would also keep an eye on the registration, since authors need to register by 15, May.</a:t>
            </a:r>
            <a:endParaRPr lang="en-US" altLang="zh-CN" sz="3200" b="1"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056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VIPG</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280</Words>
  <Application>Microsoft Office PowerPoint</Application>
  <PresentationFormat>宽屏</PresentationFormat>
  <Paragraphs>21</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dell</cp:lastModifiedBy>
  <cp:revision>180</cp:revision>
  <dcterms:created xsi:type="dcterms:W3CDTF">2018-10-28T16:15:04Z</dcterms:created>
  <dcterms:modified xsi:type="dcterms:W3CDTF">2019-05-05T14:12:18Z</dcterms:modified>
</cp:coreProperties>
</file>