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5" r:id="rId5"/>
    <p:sldId id="266"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2019/1/13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2558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2019/1/13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zh-CN" altLang="en-US" sz="2000" b="1" dirty="0" smtClean="0"/>
              <a:t> </a:t>
            </a:r>
            <a:r>
              <a:rPr lang="en-US" altLang="zh-CN" sz="2000" b="1" dirty="0" smtClean="0"/>
              <a:t>2019.1.6-2019.1.13</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4638323" cy="2554545"/>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a:t>
            </a:r>
            <a:r>
              <a:rPr lang="en-US" altLang="zh-CN" sz="3200" b="1" dirty="0" smtClean="0">
                <a:latin typeface="Calibri Light" panose="020F0302020204030204" pitchFamily="34" charset="0"/>
                <a:cs typeface="Calibri Light" panose="020F0302020204030204" pitchFamily="34" charset="0"/>
              </a:rPr>
              <a:t>adding two more baseline models, and testing one customized model.</a:t>
            </a:r>
            <a:endParaRPr lang="en-US" altLang="zh-CN" sz="3200" b="1" dirty="0" smtClean="0">
              <a:latin typeface="Calibri Light" panose="020F0302020204030204" pitchFamily="34" charset="0"/>
              <a:cs typeface="Calibri Light" panose="020F0302020204030204" pitchFamily="34" charset="0"/>
            </a:endParaRPr>
          </a:p>
        </p:txBody>
      </p:sp>
      <p:sp>
        <p:nvSpPr>
          <p:cNvPr id="14" name="文本框 13"/>
          <p:cNvSpPr txBox="1"/>
          <p:nvPr/>
        </p:nvSpPr>
        <p:spPr>
          <a:xfrm>
            <a:off x="5439696" y="6048321"/>
            <a:ext cx="5265175" cy="523220"/>
          </a:xfrm>
          <a:prstGeom prst="rect">
            <a:avLst/>
          </a:prstGeom>
          <a:noFill/>
        </p:spPr>
        <p:txBody>
          <a:bodyPr wrap="square" rtlCol="0">
            <a:spAutoFit/>
          </a:bodyPr>
          <a:lstStyle/>
          <a:p>
            <a:r>
              <a:rPr lang="en-US" altLang="zh-CN" sz="2800" b="1" dirty="0" err="1" smtClean="0">
                <a:latin typeface="Calibri Light" panose="020F0302020204030204" pitchFamily="34" charset="0"/>
                <a:cs typeface="Calibri Light" panose="020F0302020204030204" pitchFamily="34" charset="0"/>
              </a:rPr>
              <a:t>Vaihingen</a:t>
            </a:r>
            <a:r>
              <a:rPr lang="en-US" altLang="zh-CN" sz="2800" b="1" dirty="0" smtClean="0">
                <a:latin typeface="Calibri Light" panose="020F0302020204030204" pitchFamily="34" charset="0"/>
                <a:cs typeface="Calibri Light" panose="020F0302020204030204" pitchFamily="34" charset="0"/>
              </a:rPr>
              <a:t> training sample (512*512)</a:t>
            </a:r>
            <a:endParaRPr lang="en-US" altLang="zh-CN" sz="2800" b="1" dirty="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884" y="1001259"/>
            <a:ext cx="4876800" cy="4876800"/>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779967"/>
            <a:ext cx="5068630" cy="4524315"/>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Last week, I tried FCN and </a:t>
            </a:r>
            <a:r>
              <a:rPr lang="en-US" altLang="zh-CN" sz="3200" b="1" dirty="0" err="1" smtClean="0">
                <a:latin typeface="Calibri Light" panose="020F0302020204030204" pitchFamily="34" charset="0"/>
                <a:cs typeface="Calibri Light" panose="020F0302020204030204" pitchFamily="34" charset="0"/>
              </a:rPr>
              <a:t>RefineNet</a:t>
            </a:r>
            <a:r>
              <a:rPr lang="en-US" altLang="zh-CN" sz="3200" b="1" dirty="0" smtClean="0">
                <a:latin typeface="Calibri Light" panose="020F0302020204030204" pitchFamily="34" charset="0"/>
                <a:cs typeface="Calibri Light" panose="020F0302020204030204" pitchFamily="34" charset="0"/>
              </a:rPr>
              <a:t> model with </a:t>
            </a:r>
            <a:r>
              <a:rPr lang="en-US" altLang="zh-CN" sz="3200" b="1" dirty="0" err="1" smtClean="0">
                <a:latin typeface="Calibri Light" panose="020F0302020204030204" pitchFamily="34" charset="0"/>
                <a:cs typeface="Calibri Light" panose="020F0302020204030204" pitchFamily="34" charset="0"/>
              </a:rPr>
              <a:t>Pytorch</a:t>
            </a:r>
            <a:r>
              <a:rPr lang="en-US" altLang="zh-CN" sz="3200" b="1" dirty="0" smtClean="0">
                <a:latin typeface="Calibri Light" panose="020F0302020204030204" pitchFamily="34" charset="0"/>
                <a:cs typeface="Calibri Light" panose="020F0302020204030204" pitchFamily="34" charset="0"/>
              </a:rPr>
              <a:t> framework. To provide more convictive resu</a:t>
            </a:r>
            <a:r>
              <a:rPr lang="en-US" altLang="zh-CN" sz="3200" b="1" dirty="0" smtClean="0">
                <a:latin typeface="Calibri Light" panose="020F0302020204030204" pitchFamily="34" charset="0"/>
                <a:cs typeface="Calibri Light" panose="020F0302020204030204" pitchFamily="34" charset="0"/>
              </a:rPr>
              <a:t>lts, I add two more baseline models. Specifically, I add </a:t>
            </a:r>
            <a:r>
              <a:rPr lang="en-US" altLang="zh-CN" sz="3200" b="1" dirty="0" err="1" smtClean="0">
                <a:latin typeface="Calibri Light" panose="020F0302020204030204" pitchFamily="34" charset="0"/>
                <a:cs typeface="Calibri Light" panose="020F0302020204030204" pitchFamily="34" charset="0"/>
              </a:rPr>
              <a:t>Segnet</a:t>
            </a:r>
            <a:r>
              <a:rPr lang="en-US" altLang="zh-CN" sz="3200" b="1" dirty="0" smtClean="0">
                <a:latin typeface="Calibri Light" panose="020F0302020204030204" pitchFamily="34" charset="0"/>
                <a:cs typeface="Calibri Light" panose="020F0302020204030204" pitchFamily="34" charset="0"/>
              </a:rPr>
              <a:t> and </a:t>
            </a:r>
            <a:r>
              <a:rPr lang="en-US" altLang="zh-CN" sz="3200" b="1" dirty="0" err="1" smtClean="0">
                <a:latin typeface="Calibri Light" panose="020F0302020204030204" pitchFamily="34" charset="0"/>
                <a:cs typeface="Calibri Light" panose="020F0302020204030204" pitchFamily="34" charset="0"/>
              </a:rPr>
              <a:t>Frrn</a:t>
            </a:r>
            <a:r>
              <a:rPr lang="en-US" altLang="zh-CN" sz="3200" b="1" dirty="0" smtClean="0">
                <a:latin typeface="Calibri Light" panose="020F0302020204030204" pitchFamily="34" charset="0"/>
                <a:cs typeface="Calibri Light" panose="020F0302020204030204" pitchFamily="34" charset="0"/>
              </a:rPr>
              <a:t> model, then test them with remote sensing dataset, and get reasonable results.</a:t>
            </a:r>
            <a:endParaRPr lang="en-US" altLang="zh-CN" sz="3200" b="1" dirty="0" smtClean="0">
              <a:latin typeface="Calibri Light" panose="020F0302020204030204" pitchFamily="34" charset="0"/>
              <a:cs typeface="Calibri Light" panose="020F0302020204030204" pitchFamily="34" charset="0"/>
            </a:endParaRPr>
          </a:p>
        </p:txBody>
      </p:sp>
      <p:sp>
        <p:nvSpPr>
          <p:cNvPr id="9" name="文本框 8"/>
          <p:cNvSpPr txBox="1"/>
          <p:nvPr/>
        </p:nvSpPr>
        <p:spPr>
          <a:xfrm>
            <a:off x="7524182" y="6334780"/>
            <a:ext cx="1885289" cy="523220"/>
          </a:xfrm>
          <a:prstGeom prst="rect">
            <a:avLst/>
          </a:prstGeom>
          <a:noFill/>
        </p:spPr>
        <p:txBody>
          <a:bodyPr wrap="square" rtlCol="0">
            <a:spAutoFit/>
          </a:bodyPr>
          <a:lstStyle/>
          <a:p>
            <a:r>
              <a:rPr lang="en-US" altLang="zh-CN" sz="2800" b="1" dirty="0" err="1" smtClean="0">
                <a:latin typeface="Calibri Light" panose="020F0302020204030204" pitchFamily="34" charset="0"/>
                <a:cs typeface="Calibri Light" panose="020F0302020204030204" pitchFamily="34" charset="0"/>
              </a:rPr>
              <a:t>Frrn</a:t>
            </a:r>
            <a:r>
              <a:rPr lang="en-US" altLang="zh-CN" sz="2800" b="1" dirty="0" smtClean="0">
                <a:latin typeface="Calibri Light" panose="020F0302020204030204" pitchFamily="34" charset="0"/>
                <a:cs typeface="Calibri Light" panose="020F0302020204030204" pitchFamily="34" charset="0"/>
              </a:rPr>
              <a:t> model</a:t>
            </a:r>
            <a:endParaRPr lang="en-US" altLang="zh-CN" sz="28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5927566" y="118520"/>
            <a:ext cx="4794511" cy="6216260"/>
          </a:xfrm>
          <a:prstGeom prst="rect">
            <a:avLst/>
          </a:prstGeom>
        </p:spPr>
      </p:pic>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5187733" cy="4031873"/>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I also tried a preliminary model built by myself. I add a parallel module, consisting of </a:t>
            </a:r>
            <a:r>
              <a:rPr lang="en-US" altLang="zh-CN" sz="3200" b="1" dirty="0" err="1" smtClean="0">
                <a:latin typeface="Calibri Light" panose="020F0302020204030204" pitchFamily="34" charset="0"/>
                <a:cs typeface="Calibri Light" panose="020F0302020204030204" pitchFamily="34" charset="0"/>
              </a:rPr>
              <a:t>conv</a:t>
            </a:r>
            <a:r>
              <a:rPr lang="en-US" altLang="zh-CN" sz="3200" b="1" dirty="0" smtClean="0">
                <a:latin typeface="Calibri Light" panose="020F0302020204030204" pitchFamily="34" charset="0"/>
                <a:cs typeface="Calibri Light" panose="020F0302020204030204" pitchFamily="34" charset="0"/>
              </a:rPr>
              <a:t> </a:t>
            </a:r>
            <a:r>
              <a:rPr lang="en-US" altLang="zh-CN" sz="3200" b="1" dirty="0" smtClean="0">
                <a:latin typeface="Calibri Light" panose="020F0302020204030204" pitchFamily="34" charset="0"/>
                <a:cs typeface="Calibri Light" panose="020F0302020204030204" pitchFamily="34" charset="0"/>
              </a:rPr>
              <a:t>7*7, </a:t>
            </a:r>
            <a:r>
              <a:rPr lang="en-US" altLang="zh-CN" sz="3200" b="1" dirty="0" err="1" smtClean="0">
                <a:latin typeface="Calibri Light" panose="020F0302020204030204" pitchFamily="34" charset="0"/>
                <a:cs typeface="Calibri Light" panose="020F0302020204030204" pitchFamily="34" charset="0"/>
              </a:rPr>
              <a:t>conv</a:t>
            </a:r>
            <a:r>
              <a:rPr lang="en-US" altLang="zh-CN" sz="3200" b="1" dirty="0" smtClean="0">
                <a:latin typeface="Calibri Light" panose="020F0302020204030204" pitchFamily="34" charset="0"/>
                <a:cs typeface="Calibri Light" panose="020F0302020204030204" pitchFamily="34" charset="0"/>
              </a:rPr>
              <a:t> 5*5, </a:t>
            </a:r>
            <a:r>
              <a:rPr lang="en-US" altLang="zh-CN" sz="3200" b="1" dirty="0" err="1" smtClean="0">
                <a:latin typeface="Calibri Light" panose="020F0302020204030204" pitchFamily="34" charset="0"/>
                <a:cs typeface="Calibri Light" panose="020F0302020204030204" pitchFamily="34" charset="0"/>
              </a:rPr>
              <a:t>conv</a:t>
            </a:r>
            <a:r>
              <a:rPr lang="en-US" altLang="zh-CN" sz="3200" b="1" dirty="0" smtClean="0">
                <a:latin typeface="Calibri Light" panose="020F0302020204030204" pitchFamily="34" charset="0"/>
                <a:cs typeface="Calibri Light" panose="020F0302020204030204" pitchFamily="34" charset="0"/>
              </a:rPr>
              <a:t> 3*3 layers, else is similar with U-net. However, this model’s performance resembles to FCN, and didn’t outperform </a:t>
            </a:r>
            <a:r>
              <a:rPr lang="en-US" altLang="zh-CN" sz="3200" b="1" dirty="0" err="1" smtClean="0">
                <a:latin typeface="Calibri Light" panose="020F0302020204030204" pitchFamily="34" charset="0"/>
                <a:cs typeface="Calibri Light" panose="020F0302020204030204" pitchFamily="34" charset="0"/>
              </a:rPr>
              <a:t>RefineNet</a:t>
            </a:r>
            <a:r>
              <a:rPr lang="en-US" altLang="zh-CN" sz="3200" b="1" dirty="0" smtClean="0">
                <a:latin typeface="Calibri Light" panose="020F0302020204030204" pitchFamily="34" charset="0"/>
                <a:cs typeface="Calibri Light" panose="020F0302020204030204" pitchFamily="34" charset="0"/>
              </a:rPr>
              <a:t>.</a:t>
            </a:r>
            <a:endParaRPr lang="en-US" altLang="zh-CN" sz="3200" b="1" dirty="0" smtClean="0">
              <a:latin typeface="Calibri Light" panose="020F0302020204030204" pitchFamily="34" charset="0"/>
              <a:cs typeface="Calibri Light" panose="020F0302020204030204" pitchFamily="34" charset="0"/>
            </a:endParaRPr>
          </a:p>
        </p:txBody>
      </p:sp>
      <p:sp>
        <p:nvSpPr>
          <p:cNvPr id="10" name="文本框 9"/>
          <p:cNvSpPr txBox="1"/>
          <p:nvPr/>
        </p:nvSpPr>
        <p:spPr>
          <a:xfrm>
            <a:off x="6151810" y="4862870"/>
            <a:ext cx="4404192" cy="584775"/>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Module used in my arch</a:t>
            </a:r>
            <a:endParaRPr lang="zh-CN" altLang="en-US" sz="3200" b="1" dirty="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stretch>
            <a:fillRect/>
          </a:stretch>
        </p:blipFill>
        <p:spPr>
          <a:xfrm>
            <a:off x="6151810" y="1398188"/>
            <a:ext cx="4888456" cy="3287702"/>
          </a:xfrm>
          <a:prstGeom prst="rect">
            <a:avLst/>
          </a:prstGeom>
        </p:spPr>
      </p:pic>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5" y="929876"/>
            <a:ext cx="10449336" cy="550920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My customized</a:t>
            </a:r>
            <a:r>
              <a:rPr lang="en-US" altLang="zh-CN" sz="3200" b="1" dirty="0" smtClean="0">
                <a:latin typeface="Calibri Light" panose="020F0302020204030204" pitchFamily="34" charset="0"/>
                <a:cs typeface="Calibri Light" panose="020F0302020204030204" pitchFamily="34" charset="0"/>
              </a:rPr>
              <a:t> model is a preliminary one, and there are many other modules, like pyramid spatial pooling module, refinement block, and channel attention block, to be combine</a:t>
            </a:r>
            <a:r>
              <a:rPr lang="en-US" altLang="zh-CN" sz="3200" b="1" dirty="0" smtClean="0">
                <a:latin typeface="Calibri Light" panose="020F0302020204030204" pitchFamily="34" charset="0"/>
                <a:cs typeface="Calibri Light" panose="020F0302020204030204" pitchFamily="34" charset="0"/>
              </a:rPr>
              <a:t>d </a:t>
            </a:r>
            <a:r>
              <a:rPr lang="en-US" altLang="zh-CN" sz="3200" b="1" dirty="0" smtClean="0">
                <a:latin typeface="Calibri Light" panose="020F0302020204030204" pitchFamily="34" charset="0"/>
                <a:cs typeface="Calibri Light" panose="020F0302020204030204" pitchFamily="34" charset="0"/>
              </a:rPr>
              <a:t>and tested. </a:t>
            </a:r>
            <a:endParaRPr lang="en-US" altLang="zh-CN" sz="3200" b="1" dirty="0" smtClean="0">
              <a:latin typeface="Calibri Light" panose="020F0302020204030204" pitchFamily="34" charset="0"/>
              <a:cs typeface="Calibri Light" panose="020F0302020204030204" pitchFamily="34" charset="0"/>
            </a:endParaRP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Since semantic segmentation task consumes much more resource than other tasks, like detection and classification, the batch size of semantic segmentation module is usually much smaller than other tasks. Hence some training </a:t>
            </a:r>
            <a:r>
              <a:rPr lang="en-US" altLang="zh-CN" sz="3200" b="1" dirty="0" err="1" smtClean="0">
                <a:latin typeface="Calibri Light" panose="020F0302020204030204" pitchFamily="34" charset="0"/>
                <a:cs typeface="Calibri Light" panose="020F0302020204030204" pitchFamily="34" charset="0"/>
              </a:rPr>
              <a:t>config</a:t>
            </a:r>
            <a:r>
              <a:rPr lang="en-US" altLang="zh-CN" sz="3200" b="1" dirty="0" smtClean="0">
                <a:latin typeface="Calibri Light" panose="020F0302020204030204" pitchFamily="34" charset="0"/>
                <a:cs typeface="Calibri Light" panose="020F0302020204030204" pitchFamily="34" charset="0"/>
              </a:rPr>
              <a:t> is important, like synchronized batch normalization, multi-</a:t>
            </a:r>
            <a:r>
              <a:rPr lang="en-US" altLang="zh-CN" sz="3200" b="1" dirty="0" err="1" smtClean="0">
                <a:latin typeface="Calibri Light" panose="020F0302020204030204" pitchFamily="34" charset="0"/>
                <a:cs typeface="Calibri Light" panose="020F0302020204030204" pitchFamily="34" charset="0"/>
              </a:rPr>
              <a:t>gpu</a:t>
            </a:r>
            <a:r>
              <a:rPr lang="en-US" altLang="zh-CN" sz="3200" b="1" dirty="0" smtClean="0">
                <a:latin typeface="Calibri Light" panose="020F0302020204030204" pitchFamily="34" charset="0"/>
                <a:cs typeface="Calibri Light" panose="020F0302020204030204" pitchFamily="34" charset="0"/>
              </a:rPr>
              <a:t> training, so we need to pay extra attention to these engineer </a:t>
            </a:r>
            <a:r>
              <a:rPr lang="en-US" altLang="zh-CN" sz="3200" b="1" dirty="0" err="1" smtClean="0">
                <a:latin typeface="Calibri Light" panose="020F0302020204030204" pitchFamily="34" charset="0"/>
                <a:cs typeface="Calibri Light" panose="020F0302020204030204" pitchFamily="34" charset="0"/>
              </a:rPr>
              <a:t>config</a:t>
            </a:r>
            <a:r>
              <a:rPr lang="en-US" altLang="zh-CN" sz="3200" b="1" dirty="0" smtClean="0">
                <a:latin typeface="Calibri Light" panose="020F0302020204030204" pitchFamily="34" charset="0"/>
                <a:cs typeface="Calibri Light" panose="020F0302020204030204" pitchFamily="34" charset="0"/>
              </a:rPr>
              <a:t>.</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0757" t="1805"/>
          <a:stretch/>
        </p:blipFill>
        <p:spPr>
          <a:xfrm>
            <a:off x="10557821" y="4534343"/>
            <a:ext cx="1434353" cy="2003612"/>
          </a:xfrm>
          <a:prstGeom prst="rect">
            <a:avLst/>
          </a:prstGeom>
        </p:spPr>
      </p:pic>
    </p:spTree>
    <p:extLst>
      <p:ext uri="{BB962C8B-B14F-4D97-AF65-F5344CB8AC3E}">
        <p14:creationId xmlns:p14="http://schemas.microsoft.com/office/powerpoint/2010/main" val="3005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245</Words>
  <Application>Microsoft Office PowerPoint</Application>
  <PresentationFormat>宽屏</PresentationFormat>
  <Paragraphs>23</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116</cp:revision>
  <dcterms:created xsi:type="dcterms:W3CDTF">2018-10-28T16:15:04Z</dcterms:created>
  <dcterms:modified xsi:type="dcterms:W3CDTF">2019-01-13T11:19:07Z</dcterms:modified>
</cp:coreProperties>
</file>