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88" r:id="rId5"/>
    <p:sldId id="321" r:id="rId6"/>
    <p:sldId id="313" r:id="rId7"/>
    <p:sldId id="324" r:id="rId8"/>
    <p:sldId id="325" r:id="rId9"/>
    <p:sldId id="326" r:id="rId10"/>
    <p:sldId id="329" r:id="rId11"/>
    <p:sldId id="330" r:id="rId12"/>
    <p:sldId id="331" r:id="rId13"/>
    <p:sldId id="318"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4" d="100"/>
          <a:sy n="64" d="100"/>
        </p:scale>
        <p:origin x="10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3</a:t>
            </a:fld>
            <a:endParaRPr lang="zh-CN" altLang="en-US"/>
          </a:p>
        </p:txBody>
      </p:sp>
    </p:spTree>
    <p:extLst>
      <p:ext uri="{BB962C8B-B14F-4D97-AF65-F5344CB8AC3E}">
        <p14:creationId xmlns:p14="http://schemas.microsoft.com/office/powerpoint/2010/main" val="88643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2021.9.21-9.27</a:t>
            </a:r>
          </a:p>
        </p:txBody>
      </p:sp>
    </p:spTree>
    <p:extLst>
      <p:ext uri="{BB962C8B-B14F-4D97-AF65-F5344CB8AC3E}">
        <p14:creationId xmlns:p14="http://schemas.microsoft.com/office/powerpoint/2010/main" val="333968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top conf.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a:t>
            </a:r>
          </a:p>
        </p:txBody>
      </p:sp>
      <p:pic>
        <p:nvPicPr>
          <p:cNvPr id="9" name="图片 8">
            <a:extLst>
              <a:ext uri="{FF2B5EF4-FFF2-40B4-BE49-F238E27FC236}">
                <a16:creationId xmlns:a16="http://schemas.microsoft.com/office/drawing/2014/main" id="{1210AB98-0323-4CEB-88AF-822F242DC9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8" y="1857025"/>
            <a:ext cx="5724505" cy="3220034"/>
          </a:xfrm>
          <a:prstGeom prst="rect">
            <a:avLst/>
          </a:prstGeom>
        </p:spPr>
      </p:pic>
      <p:sp>
        <p:nvSpPr>
          <p:cNvPr id="8" name="文本框 7">
            <a:extLst>
              <a:ext uri="{FF2B5EF4-FFF2-40B4-BE49-F238E27FC236}">
                <a16:creationId xmlns:a16="http://schemas.microsoft.com/office/drawing/2014/main" id="{8626EB7B-568A-4311-9E62-DC36E7CA979C}"/>
              </a:ext>
            </a:extLst>
          </p:cNvPr>
          <p:cNvSpPr txBox="1"/>
          <p:nvPr/>
        </p:nvSpPr>
        <p:spPr>
          <a:xfrm>
            <a:off x="1768327" y="533364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468690" y="5330794"/>
            <a:ext cx="1116011" cy="369332"/>
          </a:xfrm>
          <a:prstGeom prst="rect">
            <a:avLst/>
          </a:prstGeom>
          <a:noFill/>
        </p:spPr>
        <p:txBody>
          <a:bodyPr wrap="none" rtlCol="0">
            <a:spAutoFit/>
          </a:bodyPr>
          <a:lstStyle/>
          <a:p>
            <a:r>
              <a:rPr lang="en-US" altLang="zh-CN" dirty="0"/>
              <a:t>Top </a:t>
            </a:r>
            <a:r>
              <a:rPr lang="en-US" altLang="zh-CN" dirty="0" err="1"/>
              <a:t>conf</a:t>
            </a:r>
            <a:r>
              <a:rPr lang="en-US" altLang="zh-CN" dirty="0"/>
              <a:t>,</a:t>
            </a:r>
            <a:endParaRPr lang="zh-CN" altLang="en-US" dirty="0"/>
          </a:p>
        </p:txBody>
      </p:sp>
      <p:pic>
        <p:nvPicPr>
          <p:cNvPr id="5" name="图片 4">
            <a:extLst>
              <a:ext uri="{FF2B5EF4-FFF2-40B4-BE49-F238E27FC236}">
                <a16:creationId xmlns:a16="http://schemas.microsoft.com/office/drawing/2014/main" id="{F9907394-C1E7-4155-920A-84823A8F8F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2695" y="1855059"/>
            <a:ext cx="5728000" cy="3222000"/>
          </a:xfrm>
          <a:prstGeom prst="rect">
            <a:avLst/>
          </a:prstGeom>
        </p:spPr>
      </p:pic>
    </p:spTree>
    <p:extLst>
      <p:ext uri="{BB962C8B-B14F-4D97-AF65-F5344CB8AC3E}">
        <p14:creationId xmlns:p14="http://schemas.microsoft.com/office/powerpoint/2010/main" val="384295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top conf.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a:t>
            </a:r>
          </a:p>
        </p:txBody>
      </p:sp>
      <p:sp>
        <p:nvSpPr>
          <p:cNvPr id="8" name="文本框 7">
            <a:extLst>
              <a:ext uri="{FF2B5EF4-FFF2-40B4-BE49-F238E27FC236}">
                <a16:creationId xmlns:a16="http://schemas.microsoft.com/office/drawing/2014/main" id="{8626EB7B-568A-4311-9E62-DC36E7CA979C}"/>
              </a:ext>
            </a:extLst>
          </p:cNvPr>
          <p:cNvSpPr txBox="1"/>
          <p:nvPr/>
        </p:nvSpPr>
        <p:spPr>
          <a:xfrm>
            <a:off x="1768327" y="533364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357179" y="5333646"/>
            <a:ext cx="1178528" cy="369332"/>
          </a:xfrm>
          <a:prstGeom prst="rect">
            <a:avLst/>
          </a:prstGeom>
          <a:noFill/>
        </p:spPr>
        <p:txBody>
          <a:bodyPr wrap="none" rtlCol="0">
            <a:spAutoFit/>
          </a:bodyPr>
          <a:lstStyle/>
          <a:p>
            <a:r>
              <a:rPr lang="en-US" altLang="zh-CN" dirty="0"/>
              <a:t>Top </a:t>
            </a:r>
            <a:r>
              <a:rPr lang="en-US" altLang="zh-CN" dirty="0" err="1"/>
              <a:t>conf</a:t>
            </a:r>
            <a:r>
              <a:rPr lang="en-US" altLang="zh-CN" dirty="0"/>
              <a:t>, </a:t>
            </a:r>
            <a:endParaRPr lang="zh-CN" altLang="en-US" dirty="0"/>
          </a:p>
        </p:txBody>
      </p:sp>
      <p:pic>
        <p:nvPicPr>
          <p:cNvPr id="10" name="图片 9">
            <a:extLst>
              <a:ext uri="{FF2B5EF4-FFF2-40B4-BE49-F238E27FC236}">
                <a16:creationId xmlns:a16="http://schemas.microsoft.com/office/drawing/2014/main" id="{43733997-AAAA-491D-A280-40D169E9B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8" y="1855059"/>
            <a:ext cx="5728000" cy="3222000"/>
          </a:xfrm>
          <a:prstGeom prst="rect">
            <a:avLst/>
          </a:prstGeom>
        </p:spPr>
      </p:pic>
      <p:pic>
        <p:nvPicPr>
          <p:cNvPr id="6" name="图片 5">
            <a:extLst>
              <a:ext uri="{FF2B5EF4-FFF2-40B4-BE49-F238E27FC236}">
                <a16:creationId xmlns:a16="http://schemas.microsoft.com/office/drawing/2014/main" id="{42A3D5AB-EE68-48D4-9C0D-12C433D1E0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1185" y="1855059"/>
            <a:ext cx="5728000" cy="3222000"/>
          </a:xfrm>
          <a:prstGeom prst="rect">
            <a:avLst/>
          </a:prstGeom>
        </p:spPr>
      </p:pic>
      <p:sp>
        <p:nvSpPr>
          <p:cNvPr id="11" name="文本框 10">
            <a:extLst>
              <a:ext uri="{FF2B5EF4-FFF2-40B4-BE49-F238E27FC236}">
                <a16:creationId xmlns:a16="http://schemas.microsoft.com/office/drawing/2014/main" id="{5057261D-C865-4F12-84E3-5AB28D8604F8}"/>
              </a:ext>
            </a:extLst>
          </p:cNvPr>
          <p:cNvSpPr txBox="1"/>
          <p:nvPr/>
        </p:nvSpPr>
        <p:spPr>
          <a:xfrm>
            <a:off x="6682843" y="5831369"/>
            <a:ext cx="4464684" cy="646331"/>
          </a:xfrm>
          <a:prstGeom prst="rect">
            <a:avLst/>
          </a:prstGeom>
          <a:noFill/>
        </p:spPr>
        <p:txBody>
          <a:bodyPr wrap="none" rtlCol="0">
            <a:spAutoFit/>
          </a:bodyPr>
          <a:lstStyle/>
          <a:p>
            <a:r>
              <a:rPr lang="en-US" altLang="zh-CN" dirty="0"/>
              <a:t>Note many true </a:t>
            </a:r>
            <a:r>
              <a:rPr lang="en-US" altLang="zh-CN" dirty="0" err="1"/>
              <a:t>balles</a:t>
            </a:r>
            <a:r>
              <a:rPr lang="en-US" altLang="zh-CN" dirty="0"/>
              <a:t> are removed due to </a:t>
            </a:r>
          </a:p>
          <a:p>
            <a:r>
              <a:rPr lang="en-US" altLang="zh-CN" dirty="0"/>
              <a:t>not high enough conf.</a:t>
            </a:r>
            <a:endParaRPr lang="zh-CN" altLang="en-US" dirty="0"/>
          </a:p>
        </p:txBody>
      </p:sp>
    </p:spTree>
    <p:extLst>
      <p:ext uri="{BB962C8B-B14F-4D97-AF65-F5344CB8AC3E}">
        <p14:creationId xmlns:p14="http://schemas.microsoft.com/office/powerpoint/2010/main" val="219817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top conf.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 We can do instance NMS first, and then use top conf. way to refine more, especially with several frames together.</a:t>
            </a:r>
          </a:p>
        </p:txBody>
      </p:sp>
      <p:sp>
        <p:nvSpPr>
          <p:cNvPr id="8" name="文本框 7">
            <a:extLst>
              <a:ext uri="{FF2B5EF4-FFF2-40B4-BE49-F238E27FC236}">
                <a16:creationId xmlns:a16="http://schemas.microsoft.com/office/drawing/2014/main" id="{8626EB7B-568A-4311-9E62-DC36E7CA979C}"/>
              </a:ext>
            </a:extLst>
          </p:cNvPr>
          <p:cNvSpPr txBox="1"/>
          <p:nvPr/>
        </p:nvSpPr>
        <p:spPr>
          <a:xfrm>
            <a:off x="1768327" y="597821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357179" y="5978216"/>
            <a:ext cx="1116011" cy="369332"/>
          </a:xfrm>
          <a:prstGeom prst="rect">
            <a:avLst/>
          </a:prstGeom>
          <a:noFill/>
        </p:spPr>
        <p:txBody>
          <a:bodyPr wrap="none" rtlCol="0">
            <a:spAutoFit/>
          </a:bodyPr>
          <a:lstStyle/>
          <a:p>
            <a:r>
              <a:rPr lang="en-US" altLang="zh-CN" dirty="0"/>
              <a:t>Top </a:t>
            </a:r>
            <a:r>
              <a:rPr lang="en-US" altLang="zh-CN" dirty="0" err="1"/>
              <a:t>conf</a:t>
            </a:r>
            <a:r>
              <a:rPr lang="en-US" altLang="zh-CN" dirty="0"/>
              <a:t>,</a:t>
            </a:r>
            <a:endParaRPr lang="zh-CN" altLang="en-US" dirty="0"/>
          </a:p>
        </p:txBody>
      </p:sp>
      <p:pic>
        <p:nvPicPr>
          <p:cNvPr id="10" name="图片 9">
            <a:extLst>
              <a:ext uri="{FF2B5EF4-FFF2-40B4-BE49-F238E27FC236}">
                <a16:creationId xmlns:a16="http://schemas.microsoft.com/office/drawing/2014/main" id="{60DEA57A-124F-4D90-80CB-8282554CC4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8" y="2501595"/>
            <a:ext cx="5728000" cy="3222000"/>
          </a:xfrm>
          <a:prstGeom prst="rect">
            <a:avLst/>
          </a:prstGeom>
        </p:spPr>
      </p:pic>
      <p:pic>
        <p:nvPicPr>
          <p:cNvPr id="6" name="图片 5">
            <a:extLst>
              <a:ext uri="{FF2B5EF4-FFF2-40B4-BE49-F238E27FC236}">
                <a16:creationId xmlns:a16="http://schemas.microsoft.com/office/drawing/2014/main" id="{6D2C9FE4-2997-4EC9-AFA3-FF39B2BFD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1185" y="2489926"/>
            <a:ext cx="5728000" cy="3222000"/>
          </a:xfrm>
          <a:prstGeom prst="rect">
            <a:avLst/>
          </a:prstGeom>
        </p:spPr>
      </p:pic>
      <p:sp>
        <p:nvSpPr>
          <p:cNvPr id="11" name="文本框 10">
            <a:extLst>
              <a:ext uri="{FF2B5EF4-FFF2-40B4-BE49-F238E27FC236}">
                <a16:creationId xmlns:a16="http://schemas.microsoft.com/office/drawing/2014/main" id="{AAE5827E-2B5B-4A1A-9CAB-CA01C490ECEB}"/>
              </a:ext>
            </a:extLst>
          </p:cNvPr>
          <p:cNvSpPr txBox="1"/>
          <p:nvPr/>
        </p:nvSpPr>
        <p:spPr>
          <a:xfrm>
            <a:off x="7448276" y="6429172"/>
            <a:ext cx="2933816" cy="369332"/>
          </a:xfrm>
          <a:prstGeom prst="rect">
            <a:avLst/>
          </a:prstGeom>
          <a:noFill/>
        </p:spPr>
        <p:txBody>
          <a:bodyPr wrap="none" rtlCol="0">
            <a:spAutoFit/>
          </a:bodyPr>
          <a:lstStyle/>
          <a:p>
            <a:r>
              <a:rPr lang="en-US" altLang="zh-CN" dirty="0"/>
              <a:t>Still many duplicated boxes.</a:t>
            </a:r>
            <a:endParaRPr lang="zh-CN" altLang="en-US" dirty="0"/>
          </a:p>
        </p:txBody>
      </p:sp>
    </p:spTree>
    <p:extLst>
      <p:ext uri="{BB962C8B-B14F-4D97-AF65-F5344CB8AC3E}">
        <p14:creationId xmlns:p14="http://schemas.microsoft.com/office/powerpoint/2010/main" val="18173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Quantitative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67515"/>
            <a:ext cx="11885390"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 quantitative results drop for both post processing method. But we only apply it on the sample choose stage, not the final stage.</a:t>
            </a:r>
          </a:p>
        </p:txBody>
      </p:sp>
      <p:pic>
        <p:nvPicPr>
          <p:cNvPr id="4" name="图片 3">
            <a:extLst>
              <a:ext uri="{FF2B5EF4-FFF2-40B4-BE49-F238E27FC236}">
                <a16:creationId xmlns:a16="http://schemas.microsoft.com/office/drawing/2014/main" id="{6EF9A84D-C765-4761-8669-D2249B5E7B2F}"/>
              </a:ext>
            </a:extLst>
          </p:cNvPr>
          <p:cNvPicPr>
            <a:picLocks noChangeAspect="1"/>
          </p:cNvPicPr>
          <p:nvPr/>
        </p:nvPicPr>
        <p:blipFill>
          <a:blip r:embed="rId2"/>
          <a:stretch>
            <a:fillRect/>
          </a:stretch>
        </p:blipFill>
        <p:spPr>
          <a:xfrm>
            <a:off x="1540111" y="2604301"/>
            <a:ext cx="8794368" cy="2777168"/>
          </a:xfrm>
          <a:prstGeom prst="rect">
            <a:avLst/>
          </a:prstGeom>
        </p:spPr>
      </p:pic>
    </p:spTree>
    <p:extLst>
      <p:ext uri="{BB962C8B-B14F-4D97-AF65-F5344CB8AC3E}">
        <p14:creationId xmlns:p14="http://schemas.microsoft.com/office/powerpoint/2010/main" val="97503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9.27</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80919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testing different post processing methods to refine the detection results generated by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a:t>
            </a:r>
          </a:p>
        </p:txBody>
      </p:sp>
      <p:pic>
        <p:nvPicPr>
          <p:cNvPr id="8" name="图片 7">
            <a:extLst>
              <a:ext uri="{FF2B5EF4-FFF2-40B4-BE49-F238E27FC236}">
                <a16:creationId xmlns:a16="http://schemas.microsoft.com/office/drawing/2014/main" id="{FE1E205B-67C2-4244-9D68-E43515FB2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294" y="1908215"/>
            <a:ext cx="8259580" cy="4646014"/>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Instance NMS</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36131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There are many boxes covering each other. To reduce duplicates, I tried a more strict strategy following </a:t>
            </a:r>
            <a:r>
              <a:rPr lang="en-US" altLang="zh-CN" sz="3200" b="1" dirty="0" err="1">
                <a:latin typeface="Calibri Light" panose="020F0302020204030204" pitchFamily="34" charset="0"/>
                <a:cs typeface="Calibri Light" panose="020F0302020204030204" pitchFamily="34" charset="0"/>
              </a:rPr>
              <a:t>Prof.Ling’s</a:t>
            </a:r>
            <a:r>
              <a:rPr lang="en-US" altLang="zh-CN" sz="3200" b="1" dirty="0">
                <a:latin typeface="Calibri Light" panose="020F0302020204030204" pitchFamily="34" charset="0"/>
                <a:cs typeface="Calibri Light" panose="020F0302020204030204" pitchFamily="34" charset="0"/>
              </a:rPr>
              <a:t> advice, which I called Instance NMS.</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55212F7-3DDF-4CD9-91C2-DA7C89CF8A5B}"/>
                  </a:ext>
                </a:extLst>
              </p:cNvPr>
              <p:cNvSpPr txBox="1"/>
              <p:nvPr/>
            </p:nvSpPr>
            <p:spPr>
              <a:xfrm>
                <a:off x="293982" y="3344417"/>
                <a:ext cx="4624247" cy="1017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𝑇𝑟𝑎𝑑𝑖𝑡𝑖𝑜𝑛𝑎𝑙</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𝐼𝑜𝑈</m:t>
                      </m:r>
                      <m:r>
                        <a:rPr lang="en-US" altLang="zh-CN" sz="3200" i="1" dirty="0" smtClean="0">
                          <a:latin typeface="Cambria Math" panose="02040503050406030204" pitchFamily="18" charset="0"/>
                        </a:rPr>
                        <m:t>=</m:t>
                      </m:r>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𝐴</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num>
                        <m:den>
                          <m:r>
                            <a:rPr lang="en-US" altLang="zh-CN" sz="3200" b="0" i="1" smtClean="0">
                              <a:latin typeface="Cambria Math" panose="02040503050406030204" pitchFamily="18" charset="0"/>
                            </a:rPr>
                            <m:t>𝐴</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den>
                      </m:f>
                    </m:oMath>
                  </m:oMathPara>
                </a14:m>
                <a:endParaRPr lang="zh-CN" altLang="en-US" sz="3200" dirty="0"/>
              </a:p>
            </p:txBody>
          </p:sp>
        </mc:Choice>
        <mc:Fallback>
          <p:sp>
            <p:nvSpPr>
              <p:cNvPr id="5" name="文本框 4">
                <a:extLst>
                  <a:ext uri="{FF2B5EF4-FFF2-40B4-BE49-F238E27FC236}">
                    <a16:creationId xmlns:a16="http://schemas.microsoft.com/office/drawing/2014/main" id="{055212F7-3DDF-4CD9-91C2-DA7C89CF8A5B}"/>
                  </a:ext>
                </a:extLst>
              </p:cNvPr>
              <p:cNvSpPr txBox="1">
                <a:spLocks noRot="1" noChangeAspect="1" noMove="1" noResize="1" noEditPoints="1" noAdjustHandles="1" noChangeArrowheads="1" noChangeShapeType="1" noTextEdit="1"/>
              </p:cNvSpPr>
              <p:nvPr/>
            </p:nvSpPr>
            <p:spPr>
              <a:xfrm>
                <a:off x="293982" y="3344417"/>
                <a:ext cx="4624247" cy="101733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A255B8B-E89A-4252-BD62-076CF8CDC47D}"/>
                  </a:ext>
                </a:extLst>
              </p:cNvPr>
              <p:cNvSpPr txBox="1"/>
              <p:nvPr/>
            </p:nvSpPr>
            <p:spPr>
              <a:xfrm>
                <a:off x="5840392" y="3344417"/>
                <a:ext cx="5727211" cy="11048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𝑂𝑢𝑟</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rPr>
                        <m:t>𝑚𝑜𝑑𝑖𝑓𝑖𝑒𝑑</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𝐼𝑜𝑈</m:t>
                      </m:r>
                      <m:r>
                        <a:rPr lang="en-US" altLang="zh-CN" sz="3200" i="1" dirty="0" smtClean="0">
                          <a:latin typeface="Cambria Math" panose="02040503050406030204" pitchFamily="18" charset="0"/>
                        </a:rPr>
                        <m:t>=</m:t>
                      </m:r>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𝐴</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num>
                        <m:den>
                          <m:r>
                            <m:rPr>
                              <m:sty m:val="p"/>
                            </m:rPr>
                            <a:rPr lang="en-US" altLang="zh-CN" sz="3200" b="0" i="0" smtClean="0">
                              <a:latin typeface="Cambria Math" panose="02040503050406030204" pitchFamily="18" charset="0"/>
                            </a:rPr>
                            <m:t>min</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r>
                            <a:rPr lang="en-US" altLang="zh-CN" sz="3200" b="0" i="1" smtClean="0">
                              <a:latin typeface="Cambria Math" panose="02040503050406030204" pitchFamily="18" charset="0"/>
                            </a:rPr>
                            <m:t>)</m:t>
                          </m:r>
                        </m:den>
                      </m:f>
                    </m:oMath>
                  </m:oMathPara>
                </a14:m>
                <a:endParaRPr lang="zh-CN" altLang="en-US" sz="3200" dirty="0"/>
              </a:p>
            </p:txBody>
          </p:sp>
        </mc:Choice>
        <mc:Fallback>
          <p:sp>
            <p:nvSpPr>
              <p:cNvPr id="6" name="文本框 5">
                <a:extLst>
                  <a:ext uri="{FF2B5EF4-FFF2-40B4-BE49-F238E27FC236}">
                    <a16:creationId xmlns:a16="http://schemas.microsoft.com/office/drawing/2014/main" id="{3A255B8B-E89A-4252-BD62-076CF8CDC47D}"/>
                  </a:ext>
                </a:extLst>
              </p:cNvPr>
              <p:cNvSpPr txBox="1">
                <a:spLocks noRot="1" noChangeAspect="1" noMove="1" noResize="1" noEditPoints="1" noAdjustHandles="1" noChangeArrowheads="1" noChangeShapeType="1" noTextEdit="1"/>
              </p:cNvSpPr>
              <p:nvPr/>
            </p:nvSpPr>
            <p:spPr>
              <a:xfrm>
                <a:off x="5840392" y="3344417"/>
                <a:ext cx="5727211" cy="11048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58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E8F822C-4BB9-4FBA-A9A7-BE5F82784376}"/>
              </a:ext>
            </a:extLst>
          </p:cNvPr>
          <p:cNvSpPr/>
          <p:nvPr/>
        </p:nvSpPr>
        <p:spPr>
          <a:xfrm>
            <a:off x="433469" y="4488096"/>
            <a:ext cx="4137762" cy="21375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Instance NMS</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36131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Instance NMS can effectively remove duplicated boxes, especially when a small box with low confidence is totally inside a  large box with high confidence(blue is the one we want, which has high conf.).</a:t>
            </a:r>
          </a:p>
        </p:txBody>
      </p:sp>
      <p:sp>
        <p:nvSpPr>
          <p:cNvPr id="4" name="矩形 3">
            <a:extLst>
              <a:ext uri="{FF2B5EF4-FFF2-40B4-BE49-F238E27FC236}">
                <a16:creationId xmlns:a16="http://schemas.microsoft.com/office/drawing/2014/main" id="{F9B96AF4-E51E-426F-890E-00E1BEEDB93F}"/>
              </a:ext>
            </a:extLst>
          </p:cNvPr>
          <p:cNvSpPr/>
          <p:nvPr/>
        </p:nvSpPr>
        <p:spPr>
          <a:xfrm>
            <a:off x="793472" y="3134865"/>
            <a:ext cx="1708878" cy="10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1F2DB6E-D4DE-42CC-BAAB-C10D6E05426B}"/>
              </a:ext>
            </a:extLst>
          </p:cNvPr>
          <p:cNvSpPr/>
          <p:nvPr/>
        </p:nvSpPr>
        <p:spPr>
          <a:xfrm>
            <a:off x="2024437" y="3505023"/>
            <a:ext cx="326241" cy="36876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153F73D-510D-439C-8926-78A902BB0D73}"/>
              </a:ext>
            </a:extLst>
          </p:cNvPr>
          <p:cNvSpPr/>
          <p:nvPr/>
        </p:nvSpPr>
        <p:spPr>
          <a:xfrm>
            <a:off x="793472" y="4876224"/>
            <a:ext cx="1708878" cy="10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B7C2F0E-7092-4CD8-ADBB-AA0FDCA45C6F}"/>
                  </a:ext>
                </a:extLst>
              </p:cNvPr>
              <p:cNvSpPr txBox="1"/>
              <p:nvPr/>
            </p:nvSpPr>
            <p:spPr>
              <a:xfrm>
                <a:off x="5409618" y="2328854"/>
                <a:ext cx="3444796"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𝑇𝑟𝑎𝑑𝑖𝑡𝑖𝑜𝑛𝑎𝑙</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𝐼𝑜𝑈</m:t>
                      </m:r>
                    </m:oMath>
                  </m:oMathPara>
                </a14:m>
                <a:endParaRPr lang="zh-CN" altLang="en-US" sz="3200" dirty="0"/>
              </a:p>
            </p:txBody>
          </p:sp>
        </mc:Choice>
        <mc:Fallback>
          <p:sp>
            <p:nvSpPr>
              <p:cNvPr id="11" name="文本框 10">
                <a:extLst>
                  <a:ext uri="{FF2B5EF4-FFF2-40B4-BE49-F238E27FC236}">
                    <a16:creationId xmlns:a16="http://schemas.microsoft.com/office/drawing/2014/main" id="{1B7C2F0E-7092-4CD8-ADBB-AA0FDCA45C6F}"/>
                  </a:ext>
                </a:extLst>
              </p:cNvPr>
              <p:cNvSpPr txBox="1">
                <a:spLocks noRot="1" noChangeAspect="1" noMove="1" noResize="1" noEditPoints="1" noAdjustHandles="1" noChangeArrowheads="1" noChangeShapeType="1" noTextEdit="1"/>
              </p:cNvSpPr>
              <p:nvPr/>
            </p:nvSpPr>
            <p:spPr>
              <a:xfrm>
                <a:off x="5409618" y="2328854"/>
                <a:ext cx="3444796"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AE16370D-A25B-480F-83C9-F226E9DD444C}"/>
                  </a:ext>
                </a:extLst>
              </p:cNvPr>
              <p:cNvSpPr txBox="1"/>
              <p:nvPr/>
            </p:nvSpPr>
            <p:spPr>
              <a:xfrm>
                <a:off x="9165631" y="2333660"/>
                <a:ext cx="1992952"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𝑂𝑢</m:t>
                      </m:r>
                      <m:r>
                        <a:rPr lang="en-US" altLang="zh-CN" sz="3200" b="0" i="1" dirty="0" smtClean="0">
                          <a:latin typeface="Cambria Math" panose="02040503050406030204" pitchFamily="18" charset="0"/>
                        </a:rPr>
                        <m:t>𝑟𝑠</m:t>
                      </m:r>
                    </m:oMath>
                  </m:oMathPara>
                </a14:m>
                <a:endParaRPr lang="zh-CN" altLang="en-US" sz="3200" dirty="0"/>
              </a:p>
            </p:txBody>
          </p:sp>
        </mc:Choice>
        <mc:Fallback>
          <p:sp>
            <p:nvSpPr>
              <p:cNvPr id="13" name="文本框 12">
                <a:extLst>
                  <a:ext uri="{FF2B5EF4-FFF2-40B4-BE49-F238E27FC236}">
                    <a16:creationId xmlns:a16="http://schemas.microsoft.com/office/drawing/2014/main" id="{AE16370D-A25B-480F-83C9-F226E9DD444C}"/>
                  </a:ext>
                </a:extLst>
              </p:cNvPr>
              <p:cNvSpPr txBox="1">
                <a:spLocks noRot="1" noChangeAspect="1" noMove="1" noResize="1" noEditPoints="1" noAdjustHandles="1" noChangeArrowheads="1" noChangeShapeType="1" noTextEdit="1"/>
              </p:cNvSpPr>
              <p:nvPr/>
            </p:nvSpPr>
            <p:spPr>
              <a:xfrm>
                <a:off x="9165631" y="2333660"/>
                <a:ext cx="1992952"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CC2707EF-E7D2-403F-A0E4-A6F416836C4E}"/>
                  </a:ext>
                </a:extLst>
              </p:cNvPr>
              <p:cNvSpPr txBox="1"/>
              <p:nvPr/>
            </p:nvSpPr>
            <p:spPr>
              <a:xfrm>
                <a:off x="0" y="2333660"/>
                <a:ext cx="1992952"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𝐹</m:t>
                      </m:r>
                      <m:r>
                        <a:rPr lang="en-US" altLang="zh-CN" sz="3200" b="0" i="1" dirty="0" smtClean="0">
                          <a:latin typeface="Cambria Math" panose="02040503050406030204" pitchFamily="18" charset="0"/>
                        </a:rPr>
                        <m:t>𝑖𝑙𝑡𝑒𝑟</m:t>
                      </m:r>
                      <m:r>
                        <a:rPr lang="en-US" altLang="zh-CN" sz="3200" b="0" i="1" dirty="0" smtClean="0">
                          <a:latin typeface="Cambria Math" panose="02040503050406030204" pitchFamily="18" charset="0"/>
                        </a:rPr>
                        <m:t> </m:t>
                      </m:r>
                      <m:r>
                        <a:rPr lang="en-US" altLang="zh-CN" sz="3200" b="0" i="1" dirty="0" smtClean="0">
                          <a:latin typeface="Cambria Math" panose="02040503050406030204" pitchFamily="18" charset="0"/>
                        </a:rPr>
                        <m:t>𝑡h𝑒</m:t>
                      </m:r>
                      <m:r>
                        <a:rPr lang="en-US" altLang="zh-CN" sz="3200" b="0" i="1" dirty="0" smtClean="0">
                          <a:latin typeface="Cambria Math" panose="02040503050406030204" pitchFamily="18" charset="0"/>
                        </a:rPr>
                        <m:t> </m:t>
                      </m:r>
                      <m:r>
                        <a:rPr lang="en-US" altLang="zh-CN" sz="3200" b="0" i="1" dirty="0" smtClean="0">
                          <a:latin typeface="Cambria Math" panose="02040503050406030204" pitchFamily="18" charset="0"/>
                        </a:rPr>
                        <m:t>𝑏𝑟𝑜𝑤𝑛</m:t>
                      </m:r>
                      <m:r>
                        <a:rPr lang="en-US" altLang="zh-CN" sz="3200" b="0" i="1" dirty="0" smtClean="0">
                          <a:latin typeface="Cambria Math" panose="02040503050406030204" pitchFamily="18" charset="0"/>
                        </a:rPr>
                        <m:t> </m:t>
                      </m:r>
                      <m:r>
                        <a:rPr lang="en-US" altLang="zh-CN" sz="3200" b="0" i="1" dirty="0" smtClean="0">
                          <a:latin typeface="Cambria Math" panose="02040503050406030204" pitchFamily="18" charset="0"/>
                        </a:rPr>
                        <m:t>𝑑𝑢𝑝𝑙𝑖𝑐𝑎𝑡𝑒</m:t>
                      </m:r>
                    </m:oMath>
                  </m:oMathPara>
                </a14:m>
                <a:endParaRPr lang="zh-CN" altLang="en-US" sz="3200" dirty="0"/>
              </a:p>
            </p:txBody>
          </p:sp>
        </mc:Choice>
        <mc:Fallback>
          <p:sp>
            <p:nvSpPr>
              <p:cNvPr id="14" name="文本框 13">
                <a:extLst>
                  <a:ext uri="{FF2B5EF4-FFF2-40B4-BE49-F238E27FC236}">
                    <a16:creationId xmlns:a16="http://schemas.microsoft.com/office/drawing/2014/main" id="{CC2707EF-E7D2-403F-A0E4-A6F416836C4E}"/>
                  </a:ext>
                </a:extLst>
              </p:cNvPr>
              <p:cNvSpPr txBox="1">
                <a:spLocks noRot="1" noChangeAspect="1" noMove="1" noResize="1" noEditPoints="1" noAdjustHandles="1" noChangeArrowheads="1" noChangeShapeType="1" noTextEdit="1"/>
              </p:cNvSpPr>
              <p:nvPr/>
            </p:nvSpPr>
            <p:spPr>
              <a:xfrm>
                <a:off x="0" y="2333660"/>
                <a:ext cx="1992952" cy="584775"/>
              </a:xfrm>
              <a:prstGeom prst="rect">
                <a:avLst/>
              </a:prstGeom>
              <a:blipFill>
                <a:blip r:embed="rId4"/>
                <a:stretch>
                  <a:fillRect r="-146177"/>
                </a:stretch>
              </a:blipFill>
            </p:spPr>
            <p:txBody>
              <a:bodyPr/>
              <a:lstStyle/>
              <a:p>
                <a:r>
                  <a:rPr lang="zh-CN" altLang="en-US">
                    <a:noFill/>
                  </a:rPr>
                  <a:t> </a:t>
                </a:r>
              </a:p>
            </p:txBody>
          </p:sp>
        </mc:Fallback>
      </mc:AlternateContent>
      <p:sp>
        <p:nvSpPr>
          <p:cNvPr id="15" name="乘号 14">
            <a:extLst>
              <a:ext uri="{FF2B5EF4-FFF2-40B4-BE49-F238E27FC236}">
                <a16:creationId xmlns:a16="http://schemas.microsoft.com/office/drawing/2014/main" id="{B5B2D89F-0A81-4413-9FB3-585291C552EA}"/>
              </a:ext>
            </a:extLst>
          </p:cNvPr>
          <p:cNvSpPr/>
          <p:nvPr/>
        </p:nvSpPr>
        <p:spPr>
          <a:xfrm>
            <a:off x="6674816" y="315352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乘号 15">
            <a:extLst>
              <a:ext uri="{FF2B5EF4-FFF2-40B4-BE49-F238E27FC236}">
                <a16:creationId xmlns:a16="http://schemas.microsoft.com/office/drawing/2014/main" id="{A30D0EE4-6F2C-4C43-AC5F-E1F22ECD57E6}"/>
              </a:ext>
            </a:extLst>
          </p:cNvPr>
          <p:cNvSpPr/>
          <p:nvPr/>
        </p:nvSpPr>
        <p:spPr>
          <a:xfrm>
            <a:off x="6674816" y="5099673"/>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减号 16">
            <a:extLst>
              <a:ext uri="{FF2B5EF4-FFF2-40B4-BE49-F238E27FC236}">
                <a16:creationId xmlns:a16="http://schemas.microsoft.com/office/drawing/2014/main" id="{F266A0A5-F129-4008-927F-C6BAB265EFC4}"/>
              </a:ext>
            </a:extLst>
          </p:cNvPr>
          <p:cNvSpPr/>
          <p:nvPr/>
        </p:nvSpPr>
        <p:spPr>
          <a:xfrm rot="1994783">
            <a:off x="9693644" y="3301669"/>
            <a:ext cx="667388"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减号 17">
            <a:extLst>
              <a:ext uri="{FF2B5EF4-FFF2-40B4-BE49-F238E27FC236}">
                <a16:creationId xmlns:a16="http://schemas.microsoft.com/office/drawing/2014/main" id="{EDF723E8-0CDE-48B7-A652-2FDBB6CEC7CD}"/>
              </a:ext>
            </a:extLst>
          </p:cNvPr>
          <p:cNvSpPr/>
          <p:nvPr/>
        </p:nvSpPr>
        <p:spPr>
          <a:xfrm rot="18273691">
            <a:off x="9803709" y="3164854"/>
            <a:ext cx="1069648" cy="87454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减号 18">
            <a:extLst>
              <a:ext uri="{FF2B5EF4-FFF2-40B4-BE49-F238E27FC236}">
                <a16:creationId xmlns:a16="http://schemas.microsoft.com/office/drawing/2014/main" id="{6FABFCBD-FDD8-48B5-963F-3279742BBBF6}"/>
              </a:ext>
            </a:extLst>
          </p:cNvPr>
          <p:cNvSpPr/>
          <p:nvPr/>
        </p:nvSpPr>
        <p:spPr>
          <a:xfrm rot="1994783">
            <a:off x="9693644" y="5123071"/>
            <a:ext cx="667388"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减号 19">
            <a:extLst>
              <a:ext uri="{FF2B5EF4-FFF2-40B4-BE49-F238E27FC236}">
                <a16:creationId xmlns:a16="http://schemas.microsoft.com/office/drawing/2014/main" id="{AD251C98-F7C0-4B48-8489-DDA3B6FF5B10}"/>
              </a:ext>
            </a:extLst>
          </p:cNvPr>
          <p:cNvSpPr/>
          <p:nvPr/>
        </p:nvSpPr>
        <p:spPr>
          <a:xfrm rot="18273691">
            <a:off x="9803709" y="4986256"/>
            <a:ext cx="1069648" cy="87454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06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instance NMS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a:t>
            </a:r>
          </a:p>
        </p:txBody>
      </p:sp>
      <p:pic>
        <p:nvPicPr>
          <p:cNvPr id="7" name="图片 6">
            <a:extLst>
              <a:ext uri="{FF2B5EF4-FFF2-40B4-BE49-F238E27FC236}">
                <a16:creationId xmlns:a16="http://schemas.microsoft.com/office/drawing/2014/main" id="{A69A5C15-381B-4948-90BE-37DDC843E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444" y="1857025"/>
            <a:ext cx="5724505" cy="3220034"/>
          </a:xfrm>
          <a:prstGeom prst="rect">
            <a:avLst/>
          </a:prstGeom>
        </p:spPr>
      </p:pic>
      <p:pic>
        <p:nvPicPr>
          <p:cNvPr id="9" name="图片 8">
            <a:extLst>
              <a:ext uri="{FF2B5EF4-FFF2-40B4-BE49-F238E27FC236}">
                <a16:creationId xmlns:a16="http://schemas.microsoft.com/office/drawing/2014/main" id="{1210AB98-0323-4CEB-88AF-822F242DC9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88" y="1857025"/>
            <a:ext cx="5724505" cy="3220034"/>
          </a:xfrm>
          <a:prstGeom prst="rect">
            <a:avLst/>
          </a:prstGeom>
        </p:spPr>
      </p:pic>
      <p:sp>
        <p:nvSpPr>
          <p:cNvPr id="8" name="文本框 7">
            <a:extLst>
              <a:ext uri="{FF2B5EF4-FFF2-40B4-BE49-F238E27FC236}">
                <a16:creationId xmlns:a16="http://schemas.microsoft.com/office/drawing/2014/main" id="{8626EB7B-568A-4311-9E62-DC36E7CA979C}"/>
              </a:ext>
            </a:extLst>
          </p:cNvPr>
          <p:cNvSpPr txBox="1"/>
          <p:nvPr/>
        </p:nvSpPr>
        <p:spPr>
          <a:xfrm>
            <a:off x="1768327" y="533364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250682" y="5333646"/>
            <a:ext cx="1552028" cy="369332"/>
          </a:xfrm>
          <a:prstGeom prst="rect">
            <a:avLst/>
          </a:prstGeom>
          <a:noFill/>
        </p:spPr>
        <p:txBody>
          <a:bodyPr wrap="none" rtlCol="0">
            <a:spAutoFit/>
          </a:bodyPr>
          <a:lstStyle/>
          <a:p>
            <a:r>
              <a:rPr lang="en-US" altLang="zh-CN" dirty="0"/>
              <a:t>Instance NMS</a:t>
            </a:r>
            <a:endParaRPr lang="zh-CN" altLang="en-US" dirty="0"/>
          </a:p>
        </p:txBody>
      </p:sp>
    </p:spTree>
    <p:extLst>
      <p:ext uri="{BB962C8B-B14F-4D97-AF65-F5344CB8AC3E}">
        <p14:creationId xmlns:p14="http://schemas.microsoft.com/office/powerpoint/2010/main" val="30521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instance NMS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a:t>
            </a:r>
          </a:p>
        </p:txBody>
      </p:sp>
      <p:sp>
        <p:nvSpPr>
          <p:cNvPr id="8" name="文本框 7">
            <a:extLst>
              <a:ext uri="{FF2B5EF4-FFF2-40B4-BE49-F238E27FC236}">
                <a16:creationId xmlns:a16="http://schemas.microsoft.com/office/drawing/2014/main" id="{8626EB7B-568A-4311-9E62-DC36E7CA979C}"/>
              </a:ext>
            </a:extLst>
          </p:cNvPr>
          <p:cNvSpPr txBox="1"/>
          <p:nvPr/>
        </p:nvSpPr>
        <p:spPr>
          <a:xfrm>
            <a:off x="1768327" y="533364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250682" y="5333646"/>
            <a:ext cx="1552028" cy="369332"/>
          </a:xfrm>
          <a:prstGeom prst="rect">
            <a:avLst/>
          </a:prstGeom>
          <a:noFill/>
        </p:spPr>
        <p:txBody>
          <a:bodyPr wrap="none" rtlCol="0">
            <a:spAutoFit/>
          </a:bodyPr>
          <a:lstStyle/>
          <a:p>
            <a:r>
              <a:rPr lang="en-US" altLang="zh-CN" dirty="0"/>
              <a:t>Instance NMS</a:t>
            </a:r>
            <a:endParaRPr lang="zh-CN" altLang="en-US" dirty="0"/>
          </a:p>
        </p:txBody>
      </p:sp>
      <p:pic>
        <p:nvPicPr>
          <p:cNvPr id="5" name="图片 4">
            <a:extLst>
              <a:ext uri="{FF2B5EF4-FFF2-40B4-BE49-F238E27FC236}">
                <a16:creationId xmlns:a16="http://schemas.microsoft.com/office/drawing/2014/main" id="{F8BAC0A9-EED7-4F2E-8E46-D79FA7489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1185" y="1855059"/>
            <a:ext cx="5728001" cy="3222000"/>
          </a:xfrm>
          <a:prstGeom prst="rect">
            <a:avLst/>
          </a:prstGeom>
        </p:spPr>
      </p:pic>
      <p:pic>
        <p:nvPicPr>
          <p:cNvPr id="10" name="图片 9">
            <a:extLst>
              <a:ext uri="{FF2B5EF4-FFF2-40B4-BE49-F238E27FC236}">
                <a16:creationId xmlns:a16="http://schemas.microsoft.com/office/drawing/2014/main" id="{43733997-AAAA-491D-A280-40D169E9B1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88" y="1855059"/>
            <a:ext cx="5728000" cy="3222000"/>
          </a:xfrm>
          <a:prstGeom prst="rect">
            <a:avLst/>
          </a:prstGeom>
        </p:spPr>
      </p:pic>
    </p:spTree>
    <p:extLst>
      <p:ext uri="{BB962C8B-B14F-4D97-AF65-F5344CB8AC3E}">
        <p14:creationId xmlns:p14="http://schemas.microsoft.com/office/powerpoint/2010/main" val="98266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Visual Result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8539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Result of instance NMS on frame-0 of trained faster-</a:t>
            </a:r>
            <a:r>
              <a:rPr lang="en-US" altLang="zh-CN" sz="3200" b="1" dirty="0" err="1">
                <a:latin typeface="Calibri Light" panose="020F0302020204030204" pitchFamily="34" charset="0"/>
                <a:cs typeface="Calibri Light" panose="020F0302020204030204" pitchFamily="34" charset="0"/>
              </a:rPr>
              <a:t>rcnn</a:t>
            </a:r>
            <a:r>
              <a:rPr lang="en-US" altLang="zh-CN" sz="3200" b="1" dirty="0">
                <a:latin typeface="Calibri Light" panose="020F0302020204030204" pitchFamily="34" charset="0"/>
                <a:cs typeface="Calibri Light" panose="020F0302020204030204" pitchFamily="34" charset="0"/>
              </a:rPr>
              <a:t>, threshold=0.1.</a:t>
            </a:r>
          </a:p>
        </p:txBody>
      </p:sp>
      <p:sp>
        <p:nvSpPr>
          <p:cNvPr id="8" name="文本框 7">
            <a:extLst>
              <a:ext uri="{FF2B5EF4-FFF2-40B4-BE49-F238E27FC236}">
                <a16:creationId xmlns:a16="http://schemas.microsoft.com/office/drawing/2014/main" id="{8626EB7B-568A-4311-9E62-DC36E7CA979C}"/>
              </a:ext>
            </a:extLst>
          </p:cNvPr>
          <p:cNvSpPr txBox="1"/>
          <p:nvPr/>
        </p:nvSpPr>
        <p:spPr>
          <a:xfrm>
            <a:off x="1768327" y="5333646"/>
            <a:ext cx="1784463" cy="369332"/>
          </a:xfrm>
          <a:prstGeom prst="rect">
            <a:avLst/>
          </a:prstGeom>
          <a:noFill/>
        </p:spPr>
        <p:txBody>
          <a:bodyPr wrap="none" rtlCol="0">
            <a:spAutoFit/>
          </a:bodyPr>
          <a:lstStyle/>
          <a:p>
            <a:r>
              <a:rPr lang="en-US" altLang="zh-CN" dirty="0"/>
              <a:t>Traditional NMS</a:t>
            </a:r>
            <a:endParaRPr lang="zh-CN" altLang="en-US" dirty="0"/>
          </a:p>
        </p:txBody>
      </p:sp>
      <p:sp>
        <p:nvSpPr>
          <p:cNvPr id="12" name="文本框 11">
            <a:extLst>
              <a:ext uri="{FF2B5EF4-FFF2-40B4-BE49-F238E27FC236}">
                <a16:creationId xmlns:a16="http://schemas.microsoft.com/office/drawing/2014/main" id="{4EFEBCC3-CE55-4728-9C9B-56B96D5CBE5D}"/>
              </a:ext>
            </a:extLst>
          </p:cNvPr>
          <p:cNvSpPr txBox="1"/>
          <p:nvPr/>
        </p:nvSpPr>
        <p:spPr>
          <a:xfrm>
            <a:off x="8250682" y="5333646"/>
            <a:ext cx="1552028" cy="369332"/>
          </a:xfrm>
          <a:prstGeom prst="rect">
            <a:avLst/>
          </a:prstGeom>
          <a:noFill/>
        </p:spPr>
        <p:txBody>
          <a:bodyPr wrap="none" rtlCol="0">
            <a:spAutoFit/>
          </a:bodyPr>
          <a:lstStyle/>
          <a:p>
            <a:r>
              <a:rPr lang="en-US" altLang="zh-CN" dirty="0"/>
              <a:t>Instance NMS</a:t>
            </a:r>
            <a:endParaRPr lang="zh-CN" altLang="en-US" dirty="0"/>
          </a:p>
        </p:txBody>
      </p:sp>
      <p:pic>
        <p:nvPicPr>
          <p:cNvPr id="5" name="图片 4">
            <a:extLst>
              <a:ext uri="{FF2B5EF4-FFF2-40B4-BE49-F238E27FC236}">
                <a16:creationId xmlns:a16="http://schemas.microsoft.com/office/drawing/2014/main" id="{5A048341-4235-49AA-81CB-C226EBFA11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1185" y="1857025"/>
            <a:ext cx="5728001" cy="3222000"/>
          </a:xfrm>
          <a:prstGeom prst="rect">
            <a:avLst/>
          </a:prstGeom>
        </p:spPr>
      </p:pic>
      <p:pic>
        <p:nvPicPr>
          <p:cNvPr id="10" name="图片 9">
            <a:extLst>
              <a:ext uri="{FF2B5EF4-FFF2-40B4-BE49-F238E27FC236}">
                <a16:creationId xmlns:a16="http://schemas.microsoft.com/office/drawing/2014/main" id="{60DEA57A-124F-4D90-80CB-8282554CC4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88" y="1857025"/>
            <a:ext cx="5728000" cy="3222000"/>
          </a:xfrm>
          <a:prstGeom prst="rect">
            <a:avLst/>
          </a:prstGeom>
        </p:spPr>
      </p:pic>
    </p:spTree>
    <p:extLst>
      <p:ext uri="{BB962C8B-B14F-4D97-AF65-F5344CB8AC3E}">
        <p14:creationId xmlns:p14="http://schemas.microsoft.com/office/powerpoint/2010/main" val="127712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Top Confidence</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36131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For instance NMS, there are also boxes with low confidence left, since they have low overlap with high confidence boxes. Another direct post processing way is to choose boxes with top 20% confidence.</a:t>
            </a:r>
          </a:p>
        </p:txBody>
      </p:sp>
      <p:pic>
        <p:nvPicPr>
          <p:cNvPr id="8" name="图片 7">
            <a:extLst>
              <a:ext uri="{FF2B5EF4-FFF2-40B4-BE49-F238E27FC236}">
                <a16:creationId xmlns:a16="http://schemas.microsoft.com/office/drawing/2014/main" id="{1C11C752-98AF-4031-8EDF-1B022E2847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18" y="2492209"/>
            <a:ext cx="7262214" cy="4084995"/>
          </a:xfrm>
          <a:prstGeom prst="rect">
            <a:avLst/>
          </a:prstGeom>
        </p:spPr>
      </p:pic>
      <p:sp>
        <p:nvSpPr>
          <p:cNvPr id="9" name="文本框 8">
            <a:extLst>
              <a:ext uri="{FF2B5EF4-FFF2-40B4-BE49-F238E27FC236}">
                <a16:creationId xmlns:a16="http://schemas.microsoft.com/office/drawing/2014/main" id="{C4544AC2-8526-4CD4-B2A6-4A97180CCFC4}"/>
              </a:ext>
            </a:extLst>
          </p:cNvPr>
          <p:cNvSpPr txBox="1"/>
          <p:nvPr/>
        </p:nvSpPr>
        <p:spPr>
          <a:xfrm>
            <a:off x="8760348" y="3750266"/>
            <a:ext cx="3021921" cy="1477328"/>
          </a:xfrm>
          <a:prstGeom prst="rect">
            <a:avLst/>
          </a:prstGeom>
          <a:noFill/>
        </p:spPr>
        <p:txBody>
          <a:bodyPr wrap="square" rtlCol="0">
            <a:spAutoFit/>
          </a:bodyPr>
          <a:lstStyle/>
          <a:p>
            <a:r>
              <a:rPr lang="en-US" altLang="zh-CN" dirty="0"/>
              <a:t>Instance NMS result, where two wrong boxes</a:t>
            </a:r>
          </a:p>
          <a:p>
            <a:r>
              <a:rPr lang="en-US" altLang="zh-CN" dirty="0"/>
              <a:t>Are left(bottom-left corner), since they have low overlap with other boxes.</a:t>
            </a:r>
            <a:endParaRPr lang="zh-CN" altLang="en-US" dirty="0"/>
          </a:p>
        </p:txBody>
      </p:sp>
    </p:spTree>
    <p:extLst>
      <p:ext uri="{BB962C8B-B14F-4D97-AF65-F5344CB8AC3E}">
        <p14:creationId xmlns:p14="http://schemas.microsoft.com/office/powerpoint/2010/main" val="9628464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4512</TotalTime>
  <Words>391</Words>
  <Application>Microsoft Office PowerPoint</Application>
  <PresentationFormat>宽屏</PresentationFormat>
  <Paragraphs>56</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Arial</vt:lpstr>
      <vt:lpstr>Calibri</vt:lpstr>
      <vt:lpstr>Calibri Light</vt:lpstr>
      <vt:lpstr>Cambria Math</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881</cp:revision>
  <dcterms:created xsi:type="dcterms:W3CDTF">2018-10-28T16:15:04Z</dcterms:created>
  <dcterms:modified xsi:type="dcterms:W3CDTF">2021-09-29T01:42:07Z</dcterms:modified>
</cp:coreProperties>
</file>