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6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</p:sldMasterIdLst>
  <p:notesMasterIdLst>
    <p:notesMasterId r:id="rId21"/>
  </p:notesMasterIdLst>
  <p:handoutMasterIdLst>
    <p:handoutMasterId r:id="rId22"/>
  </p:handoutMasterIdLst>
  <p:sldIdLst>
    <p:sldId id="265" r:id="rId8"/>
    <p:sldId id="296" r:id="rId9"/>
    <p:sldId id="351" r:id="rId10"/>
    <p:sldId id="345" r:id="rId11"/>
    <p:sldId id="352" r:id="rId12"/>
    <p:sldId id="353" r:id="rId13"/>
    <p:sldId id="354" r:id="rId14"/>
    <p:sldId id="347" r:id="rId15"/>
    <p:sldId id="355" r:id="rId16"/>
    <p:sldId id="356" r:id="rId17"/>
    <p:sldId id="357" r:id="rId18"/>
    <p:sldId id="358" r:id="rId19"/>
    <p:sldId id="343" r:id="rId20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程 文胜" initials="程" lastIdx="1" clrIdx="0">
    <p:extLst>
      <p:ext uri="{19B8F6BF-5375-455C-9EA6-DF929625EA0E}">
        <p15:presenceInfo xmlns:p15="http://schemas.microsoft.com/office/powerpoint/2012/main" userId="1fa8d855b4ce2c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1F5C0"/>
    <a:srgbClr val="0000FF"/>
    <a:srgbClr val="0066FF"/>
    <a:srgbClr val="A71930"/>
    <a:srgbClr val="FFFF99"/>
    <a:srgbClr val="B9ED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A548E6-3DD4-4112-B45D-DD032B0B5B37}" v="61" dt="2020-01-30T12:57:40.0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6870" autoAdjust="0"/>
  </p:normalViewPr>
  <p:slideViewPr>
    <p:cSldViewPr>
      <p:cViewPr varScale="1">
        <p:scale>
          <a:sx n="81" d="100"/>
          <a:sy n="81" d="100"/>
        </p:scale>
        <p:origin x="18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6111496-B189-429B-AFC5-24D1D34733D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C90CB45-27BB-4BD8-9A38-71B07E440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60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628FCE6-EDDF-4DAD-B7E1-744EFADB451A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2938DFF-218C-4948-B31E-06D658EB2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6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38DFF-218C-4948-B31E-06D658EB2B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46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ci.emory.edu/cms" TargetMode="Externa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ci.emory.edu/cms" TargetMode="External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69332"/>
            <a:ext cx="8932389" cy="7179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5316538"/>
          </a:xfrm>
        </p:spPr>
        <p:txBody>
          <a:bodyPr/>
          <a:lstStyle>
            <a:lvl1pPr>
              <a:spcAft>
                <a:spcPts val="300"/>
              </a:spcAft>
              <a:defRPr>
                <a:latin typeface="Verdana" pitchFamily="34" charset="0"/>
              </a:defRPr>
            </a:lvl1pPr>
            <a:lvl2pPr>
              <a:spcAft>
                <a:spcPts val="300"/>
              </a:spcAft>
              <a:defRPr>
                <a:latin typeface="Verdana" pitchFamily="34" charset="0"/>
              </a:defRPr>
            </a:lvl2pPr>
            <a:lvl3pPr>
              <a:spcAft>
                <a:spcPts val="300"/>
              </a:spcAft>
              <a:defRPr>
                <a:latin typeface="Verdana" pitchFamily="34" charset="0"/>
              </a:defRPr>
            </a:lvl3pPr>
            <a:lvl4pPr>
              <a:spcAft>
                <a:spcPts val="300"/>
              </a:spcAft>
              <a:defRPr>
                <a:latin typeface="Verdana" pitchFamily="34" charset="0"/>
              </a:defRPr>
            </a:lvl4pPr>
            <a:lvl5pPr>
              <a:spcAft>
                <a:spcPts val="300"/>
              </a:spcAft>
              <a:defRPr>
                <a:latin typeface="Verdan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515938"/>
            <a:ext cx="2138362" cy="6188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2925" y="515938"/>
            <a:ext cx="6262688" cy="6188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2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22375" y="2973388"/>
            <a:ext cx="7921625" cy="2741612"/>
          </a:xfrm>
          <a:prstGeom prst="rect">
            <a:avLst/>
          </a:prstGeom>
          <a:solidFill>
            <a:srgbClr val="CC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09800" y="1906588"/>
            <a:ext cx="6096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defTabSz="457200" eaLnBrk="0" hangingPunct="0"/>
            <a:endParaRPr lang="de-DE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20788" y="2927350"/>
            <a:ext cx="7929562" cy="460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9525" y="2962275"/>
            <a:ext cx="9140825" cy="9525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20788" cy="6056313"/>
          </a:xfrm>
          <a:prstGeom prst="rect">
            <a:avLst/>
          </a:prstGeom>
          <a:solidFill>
            <a:srgbClr val="D28E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9" name="Picture 2" descr="Emory | Center for Comprehensive Informatics">
            <a:hlinkClick r:id="rId2" tooltip="Emory | Center for Comprehensive Informatics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0" y="152400"/>
            <a:ext cx="47625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4073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90800" y="4648200"/>
            <a:ext cx="5943600" cy="684212"/>
          </a:xfrm>
        </p:spPr>
        <p:txBody>
          <a:bodyPr rIns="0"/>
          <a:lstStyle>
            <a:lvl1pPr marL="0" indent="0">
              <a:buFontTx/>
              <a:buNone/>
              <a:defRPr sz="2800">
                <a:latin typeface="Verdana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34407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2590800" y="3810000"/>
            <a:ext cx="5943600" cy="838200"/>
          </a:xfrm>
        </p:spPr>
        <p:txBody>
          <a:bodyPr rIns="0" anchor="b"/>
          <a:lstStyle>
            <a:lvl1pPr>
              <a:defRPr sz="3200">
                <a:latin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47800"/>
            <a:ext cx="8505825" cy="5256213"/>
          </a:xfrm>
        </p:spPr>
        <p:txBody>
          <a:bodyPr/>
          <a:lstStyle>
            <a:lvl1pPr>
              <a:spcAft>
                <a:spcPts val="300"/>
              </a:spcAft>
              <a:defRPr>
                <a:latin typeface="Verdana" pitchFamily="34" charset="0"/>
              </a:defRPr>
            </a:lvl1pPr>
            <a:lvl2pPr>
              <a:spcAft>
                <a:spcPts val="300"/>
              </a:spcAft>
              <a:defRPr>
                <a:latin typeface="Verdana" pitchFamily="34" charset="0"/>
              </a:defRPr>
            </a:lvl2pPr>
            <a:lvl3pPr>
              <a:spcAft>
                <a:spcPts val="300"/>
              </a:spcAft>
              <a:defRPr>
                <a:latin typeface="Verdana" pitchFamily="34" charset="0"/>
              </a:defRPr>
            </a:lvl3pPr>
            <a:lvl4pPr>
              <a:spcAft>
                <a:spcPts val="300"/>
              </a:spcAft>
              <a:defRPr>
                <a:latin typeface="Verdana" pitchFamily="34" charset="0"/>
              </a:defRPr>
            </a:lvl4pPr>
            <a:lvl5pPr>
              <a:spcAft>
                <a:spcPts val="300"/>
              </a:spcAft>
              <a:defRPr>
                <a:latin typeface="Verdan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295400"/>
            <a:ext cx="4176713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0613" y="1295400"/>
            <a:ext cx="4176712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542925" y="515938"/>
            <a:ext cx="855345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anchor="ctr"/>
          <a:lstStyle/>
          <a:p>
            <a:pPr eaLnBrk="0" hangingPunct="0">
              <a:lnSpc>
                <a:spcPct val="95000"/>
              </a:lnSpc>
              <a:defRPr/>
            </a:pPr>
            <a:r>
              <a:rPr lang="en-US" sz="2600" b="0">
                <a:solidFill>
                  <a:srgbClr val="003399"/>
                </a:solidFill>
                <a:latin typeface="Verdana" charset="0"/>
                <a:ea typeface="ＭＳ Ｐゴシック" charset="-128"/>
                <a:cs typeface="ＭＳ Ｐゴシック" charset="-128"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4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23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7450" y="623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78593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515938"/>
            <a:ext cx="2138362" cy="6188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2925" y="515938"/>
            <a:ext cx="6262688" cy="6188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2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22375" y="2973388"/>
            <a:ext cx="7921625" cy="2741612"/>
          </a:xfrm>
          <a:prstGeom prst="rect">
            <a:avLst/>
          </a:prstGeom>
          <a:solidFill>
            <a:srgbClr val="CC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09800" y="1906588"/>
            <a:ext cx="6096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defTabSz="457200" eaLnBrk="0" hangingPunct="0"/>
            <a:endParaRPr lang="de-DE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20788" y="2927350"/>
            <a:ext cx="7929562" cy="460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9525" y="2962275"/>
            <a:ext cx="9140825" cy="9525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20788" cy="6056313"/>
          </a:xfrm>
          <a:prstGeom prst="rect">
            <a:avLst/>
          </a:prstGeom>
          <a:solidFill>
            <a:srgbClr val="D28E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9" name="Picture 2" descr="Emory | Center for Comprehensive Informatics">
            <a:hlinkClick r:id="rId2" tooltip="Emory | Center for Comprehensive Informatics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0" y="152400"/>
            <a:ext cx="47625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4073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90800" y="4648200"/>
            <a:ext cx="5943600" cy="684212"/>
          </a:xfrm>
        </p:spPr>
        <p:txBody>
          <a:bodyPr rIns="0"/>
          <a:lstStyle>
            <a:lvl1pPr marL="0" indent="0">
              <a:buFontTx/>
              <a:buNone/>
              <a:defRPr sz="2800">
                <a:latin typeface="Verdana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34407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2590800" y="3810000"/>
            <a:ext cx="5943600" cy="838200"/>
          </a:xfrm>
        </p:spPr>
        <p:txBody>
          <a:bodyPr rIns="0" anchor="b"/>
          <a:lstStyle>
            <a:lvl1pPr>
              <a:defRPr sz="3200">
                <a:latin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47800"/>
            <a:ext cx="8505825" cy="5256213"/>
          </a:xfrm>
        </p:spPr>
        <p:txBody>
          <a:bodyPr/>
          <a:lstStyle>
            <a:lvl1pPr>
              <a:spcAft>
                <a:spcPts val="300"/>
              </a:spcAft>
              <a:defRPr>
                <a:latin typeface="Verdana" pitchFamily="34" charset="0"/>
              </a:defRPr>
            </a:lvl1pPr>
            <a:lvl2pPr>
              <a:spcAft>
                <a:spcPts val="300"/>
              </a:spcAft>
              <a:defRPr>
                <a:latin typeface="Verdana" pitchFamily="34" charset="0"/>
              </a:defRPr>
            </a:lvl2pPr>
            <a:lvl3pPr>
              <a:spcAft>
                <a:spcPts val="300"/>
              </a:spcAft>
              <a:defRPr>
                <a:latin typeface="Verdana" pitchFamily="34" charset="0"/>
              </a:defRPr>
            </a:lvl3pPr>
            <a:lvl4pPr>
              <a:spcAft>
                <a:spcPts val="300"/>
              </a:spcAft>
              <a:defRPr>
                <a:latin typeface="Verdana" pitchFamily="34" charset="0"/>
              </a:defRPr>
            </a:lvl4pPr>
            <a:lvl5pPr>
              <a:spcAft>
                <a:spcPts val="300"/>
              </a:spcAft>
              <a:defRPr>
                <a:latin typeface="Verdan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295400"/>
            <a:ext cx="4176713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0613" y="1295400"/>
            <a:ext cx="4176712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542925" y="515938"/>
            <a:ext cx="855345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anchor="ctr"/>
          <a:lstStyle/>
          <a:p>
            <a:pPr eaLnBrk="0" hangingPunct="0">
              <a:lnSpc>
                <a:spcPct val="95000"/>
              </a:lnSpc>
              <a:defRPr/>
            </a:pPr>
            <a:r>
              <a:rPr lang="en-US" sz="2600" b="0">
                <a:solidFill>
                  <a:srgbClr val="003399"/>
                </a:solidFill>
                <a:latin typeface="Verdana" charset="0"/>
                <a:ea typeface="ＭＳ Ｐゴシック" charset="-128"/>
                <a:cs typeface="ＭＳ Ｐゴシック" charset="-128"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4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23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7450" y="623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78593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295400"/>
            <a:ext cx="4176713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0613" y="1295400"/>
            <a:ext cx="4176712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515938"/>
            <a:ext cx="2138362" cy="6188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2925" y="515938"/>
            <a:ext cx="6262688" cy="6188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E4F7-EC54-884E-B269-6CFF112D5BB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8538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03FF-06CB-3F41-B352-CC59EC0021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8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7016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600200" y="5943600"/>
            <a:ext cx="7162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763000" y="6019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06213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4648-75C3-8546-A361-B39CF5DCCEB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173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9304-796E-C148-8BCA-8FD0DF7F364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7913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E519-C31B-4E4E-B7DC-968049A31A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2310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06BA-8166-1045-A6C6-1E3E9C8B0A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42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D2D-5387-CD48-B37E-649B2D93405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1859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9CEF-F4E5-C74D-9EAC-B09FEC12E0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7845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4BAF-AF2E-8D45-ABBC-65D76A3DA6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7477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132A-2418-DC4D-9E2B-3B8C462C438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26703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E4F7-EC54-884E-B269-6CFF112D5BB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97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03FF-06CB-3F41-B352-CC59EC0021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8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1518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600200" y="5943600"/>
            <a:ext cx="7162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763000" y="6019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510971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4648-75C3-8546-A361-B39CF5DCCEB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99776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9304-796E-C148-8BCA-8FD0DF7F364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5815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E519-C31B-4E4E-B7DC-968049A31A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84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06BA-8166-1045-A6C6-1E3E9C8B0A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8090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D2D-5387-CD48-B37E-649B2D93405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46688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9CEF-F4E5-C74D-9EAC-B09FEC12E0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8382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4BAF-AF2E-8D45-ABBC-65D76A3DA6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61993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132A-2418-DC4D-9E2B-3B8C462C438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9836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E4F7-EC54-884E-B269-6CFF112D5BB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93429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03FF-06CB-3F41-B352-CC59EC0021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8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1259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600200" y="5943600"/>
            <a:ext cx="7162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763000" y="6019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947406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4648-75C3-8546-A361-B39CF5DCCEB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74025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9304-796E-C148-8BCA-8FD0DF7F364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63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E519-C31B-4E4E-B7DC-968049A31A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26347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06BA-8166-1045-A6C6-1E3E9C8B0A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5632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D2D-5387-CD48-B37E-649B2D93405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44119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9CEF-F4E5-C74D-9EAC-B09FEC12E0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74601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4BAF-AF2E-8D45-ABBC-65D76A3DA6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82194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132A-2418-DC4D-9E2B-3B8C462C438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22232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0" y="1082675"/>
            <a:ext cx="9144000" cy="1588"/>
          </a:xfrm>
          <a:prstGeom prst="line">
            <a:avLst/>
          </a:prstGeom>
          <a:ln w="12700">
            <a:solidFill>
              <a:srgbClr val="B6022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288062"/>
            <a:ext cx="9144000" cy="467416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1091259"/>
            <a:ext cx="9144000" cy="5205623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947673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1066800"/>
            <a:ext cx="8229600" cy="5211917"/>
          </a:xfrm>
        </p:spPr>
        <p:txBody>
          <a:bodyPr tIns="0" rIns="0" bIns="0" anchor="ctr"/>
          <a:lstStyle>
            <a:lvl1pPr algn="ctr">
              <a:buFontTx/>
              <a:buNone/>
              <a:defRPr sz="4400">
                <a:solidFill>
                  <a:srgbClr val="B60225"/>
                </a:solidFill>
              </a:defRPr>
            </a:lvl1pPr>
            <a:lvl2pPr marL="228600" indent="-228600" algn="ctr">
              <a:buClr>
                <a:srgbClr val="C03137"/>
              </a:buClr>
              <a:buFontTx/>
              <a:buNone/>
              <a:defRPr sz="2400"/>
            </a:lvl2pPr>
            <a:lvl3pPr marL="458788" indent="-230188" algn="ctr">
              <a:buFontTx/>
              <a:buNone/>
              <a:defRPr/>
            </a:lvl3pPr>
            <a:lvl4pPr marL="458788" indent="-230188" algn="ctr">
              <a:buFontTx/>
              <a:buNone/>
              <a:defRPr/>
            </a:lvl4pPr>
            <a:lvl5pPr marL="458788" indent="-230188" algn="ctr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0389751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Left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1367657"/>
            <a:ext cx="8229600" cy="4804543"/>
          </a:xfrm>
        </p:spPr>
        <p:txBody>
          <a:bodyPr tIns="0" rIns="0" bIns="0"/>
          <a:lstStyle>
            <a:lvl1pPr>
              <a:buFontTx/>
              <a:buNone/>
              <a:defRPr>
                <a:solidFill>
                  <a:srgbClr val="B60225"/>
                </a:solidFill>
              </a:defRPr>
            </a:lvl1pPr>
            <a:lvl2pPr marL="228600" indent="-228600">
              <a:buClr>
                <a:srgbClr val="C03137"/>
              </a:buClr>
              <a:buFont typeface="Arial"/>
              <a:buChar char="•"/>
              <a:defRPr sz="2400"/>
            </a:lvl2pPr>
            <a:lvl3pPr marL="458788" indent="-230188">
              <a:defRPr/>
            </a:lvl3pPr>
            <a:lvl4pPr marL="458788" indent="-230188">
              <a:defRPr/>
            </a:lvl4pPr>
            <a:lvl5pPr marL="458788" indent="-230188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253995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Bulleted Text 3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2"/>
          </p:nvPr>
        </p:nvSpPr>
        <p:spPr>
          <a:xfrm>
            <a:off x="457199" y="1384047"/>
            <a:ext cx="5275716" cy="4788153"/>
          </a:xfrm>
        </p:spPr>
        <p:txBody>
          <a:bodyPr tIns="0"/>
          <a:lstStyle>
            <a:lvl1pPr marL="0" indent="0">
              <a:buNone/>
              <a:defRPr sz="2600">
                <a:solidFill>
                  <a:srgbClr val="B60225"/>
                </a:solidFill>
              </a:defRPr>
            </a:lvl1pPr>
            <a:lvl2pPr marL="228600" indent="-228600" algn="l">
              <a:buClr>
                <a:srgbClr val="B60225"/>
              </a:buClr>
              <a:buFont typeface="Arial"/>
              <a:buChar char="•"/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7"/>
          </p:nvPr>
        </p:nvSpPr>
        <p:spPr>
          <a:xfrm>
            <a:off x="6087218" y="1094980"/>
            <a:ext cx="3056782" cy="1661390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21"/>
          </p:nvPr>
        </p:nvSpPr>
        <p:spPr>
          <a:xfrm>
            <a:off x="6087218" y="4619039"/>
            <a:ext cx="3056782" cy="1655702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22"/>
          </p:nvPr>
        </p:nvSpPr>
        <p:spPr>
          <a:xfrm>
            <a:off x="6087218" y="2850446"/>
            <a:ext cx="3056782" cy="1655702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563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Bulleted Text 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36146" y="1094981"/>
            <a:ext cx="4107853" cy="517308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457199" y="1392239"/>
            <a:ext cx="4229101" cy="4805361"/>
          </a:xfrm>
        </p:spPr>
        <p:txBody>
          <a:bodyPr tIns="0"/>
          <a:lstStyle>
            <a:lvl1pPr marL="0" indent="0">
              <a:buNone/>
              <a:defRPr sz="2600">
                <a:solidFill>
                  <a:srgbClr val="B60225"/>
                </a:solidFill>
              </a:defRPr>
            </a:lvl1pPr>
            <a:lvl2pPr marL="228600" indent="-228600" algn="l">
              <a:buClr>
                <a:srgbClr val="B60225"/>
              </a:buClr>
              <a:buFont typeface="Arial"/>
              <a:buChar char="•"/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3376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hyperlink" Target="http://cci.emory.edu/cms" TargetMode="Externa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hyperlink" Target="http://cci.emory.edu/cms" TargetMode="Externa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image" Target="../media/image5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image" Target="../media/image5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slideLayout" Target="../slideLayouts/slideLayout6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9.xml"/><Relationship Id="rId9" Type="http://schemas.openxmlformats.org/officeDocument/2006/relationships/image" Target="../media/image7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7404" y="152400"/>
            <a:ext cx="87630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to add title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7405" y="946942"/>
            <a:ext cx="8763000" cy="5342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</p:txBody>
      </p:sp>
      <p:pic>
        <p:nvPicPr>
          <p:cNvPr id="9" name="Picture 7" descr="PPTbackground_Red.jpg"/>
          <p:cNvPicPr>
            <a:picLocks noChangeAspect="1"/>
          </p:cNvPicPr>
          <p:nvPr userDrawn="1"/>
        </p:nvPicPr>
        <p:blipFill>
          <a:blip r:embed="rId12"/>
          <a:srcRect b="97814"/>
          <a:stretch>
            <a:fillRect/>
          </a:stretch>
        </p:blipFill>
        <p:spPr bwMode="auto">
          <a:xfrm flipH="1">
            <a:off x="0" y="-11905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6525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/>
          <p:cNvSpPr/>
          <p:nvPr userDrawn="1"/>
        </p:nvSpPr>
        <p:spPr>
          <a:xfrm>
            <a:off x="0" y="6289452"/>
            <a:ext cx="9144000" cy="579437"/>
          </a:xfrm>
          <a:prstGeom prst="rect">
            <a:avLst/>
          </a:prstGeom>
          <a:solidFill>
            <a:srgbClr val="B6022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22334"/>
            <a:ext cx="941771" cy="3316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ransition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rgbClr val="003399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439738" y="0"/>
            <a:ext cx="8704262" cy="479425"/>
          </a:xfrm>
          <a:prstGeom prst="rect">
            <a:avLst/>
          </a:prstGeom>
          <a:solidFill>
            <a:srgbClr val="002878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/>
            <a:endParaRPr lang="en-US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42925" y="515938"/>
            <a:ext cx="855345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title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295400"/>
            <a:ext cx="8505825" cy="540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Level 2</a:t>
            </a:r>
          </a:p>
          <a:p>
            <a:pPr lvl="2"/>
            <a:r>
              <a:rPr lang="de-DE"/>
              <a:t>Level 3</a:t>
            </a:r>
          </a:p>
          <a:p>
            <a:pPr lvl="3"/>
            <a:r>
              <a:rPr lang="de-DE"/>
              <a:t>Level 4</a:t>
            </a: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gray">
          <a:xfrm rot="-5400000">
            <a:off x="-2982912" y="3435350"/>
            <a:ext cx="6405562" cy="439738"/>
          </a:xfrm>
          <a:prstGeom prst="rect">
            <a:avLst/>
          </a:prstGeom>
          <a:solidFill>
            <a:srgbClr val="D28E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anchor="ctr"/>
          <a:lstStyle/>
          <a:p>
            <a:pPr algn="ctr" defTabSz="457200" eaLnBrk="0" hangingPunct="0">
              <a:lnSpc>
                <a:spcPts val="2400"/>
              </a:lnSpc>
            </a:pPr>
            <a:r>
              <a:rPr lang="de-DE" sz="1600" b="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+mn-cs"/>
              </a:rPr>
              <a:t>                    </a:t>
            </a:r>
          </a:p>
        </p:txBody>
      </p:sp>
      <p:pic>
        <p:nvPicPr>
          <p:cNvPr id="1030" name="Picture 2" descr="Emory | Center for Comprehensive Informatics">
            <a:hlinkClick r:id="rId13" tooltip="Emory | Center for Comprehensive Informatics"/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087938" y="0"/>
            <a:ext cx="4056062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Verdana" pitchFamily="34" charset="0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Verdana" pitchFamily="34" charset="0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Verdana" pitchFamily="34" charset="0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Verdana" pitchFamily="34" charset="0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439738" y="0"/>
            <a:ext cx="8704262" cy="479425"/>
          </a:xfrm>
          <a:prstGeom prst="rect">
            <a:avLst/>
          </a:prstGeom>
          <a:solidFill>
            <a:srgbClr val="002878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/>
            <a:endParaRPr lang="en-US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42925" y="515938"/>
            <a:ext cx="855345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title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295400"/>
            <a:ext cx="8505825" cy="540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Level 2</a:t>
            </a:r>
          </a:p>
          <a:p>
            <a:pPr lvl="2"/>
            <a:r>
              <a:rPr lang="de-DE"/>
              <a:t>Level 3</a:t>
            </a:r>
          </a:p>
          <a:p>
            <a:pPr lvl="3"/>
            <a:r>
              <a:rPr lang="de-DE"/>
              <a:t>Level 4</a:t>
            </a: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gray">
          <a:xfrm rot="-5400000">
            <a:off x="-2982912" y="3435350"/>
            <a:ext cx="6405562" cy="439738"/>
          </a:xfrm>
          <a:prstGeom prst="rect">
            <a:avLst/>
          </a:prstGeom>
          <a:solidFill>
            <a:srgbClr val="D28E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anchor="ctr"/>
          <a:lstStyle/>
          <a:p>
            <a:pPr algn="ctr" defTabSz="457200" eaLnBrk="0" hangingPunct="0">
              <a:lnSpc>
                <a:spcPts val="2400"/>
              </a:lnSpc>
            </a:pPr>
            <a:endParaRPr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1030" name="Picture 2" descr="Emory | Center for Comprehensive Informatics">
            <a:hlinkClick r:id="rId13" tooltip="Emory | Center for Comprehensive Informatics"/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087938" y="0"/>
            <a:ext cx="4056062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hf hdr="0" ft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Verdana" pitchFamily="34" charset="0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Verdana" pitchFamily="34" charset="0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Verdana" pitchFamily="34" charset="0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Verdana" pitchFamily="34" charset="0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963FCED-22F8-8442-93A2-C7D0192A517D}" type="datetime1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11/2/2021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8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471"/>
            <a:ext cx="9144000" cy="9953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981200" y="6324600"/>
            <a:ext cx="716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419850"/>
            <a:ext cx="1219200" cy="31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963FCED-22F8-8442-93A2-C7D0192A517D}" type="datetime1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11/2/2021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8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471"/>
            <a:ext cx="9144000" cy="9953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981200" y="6324600"/>
            <a:ext cx="716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419850"/>
            <a:ext cx="1219200" cy="31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4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963FCED-22F8-8442-93A2-C7D0192A517D}" type="datetime1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11/2/2021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8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471"/>
            <a:ext cx="9144000" cy="9953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981200" y="6324600"/>
            <a:ext cx="716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419850"/>
            <a:ext cx="1219200" cy="31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6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PPTbackground_Red.jpg"/>
          <p:cNvPicPr>
            <a:picLocks noChangeAspect="1"/>
          </p:cNvPicPr>
          <p:nvPr/>
        </p:nvPicPr>
        <p:blipFill>
          <a:blip r:embed="rId7"/>
          <a:srcRect b="97814"/>
          <a:stretch>
            <a:fillRect/>
          </a:stretch>
        </p:blipFill>
        <p:spPr bwMode="auto">
          <a:xfrm flipH="1"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6525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8788" y="13303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124" name="Picture 4" descr="SBU horz_2clr_cmyk.ep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95275"/>
            <a:ext cx="36195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278563"/>
            <a:ext cx="9144000" cy="579437"/>
          </a:xfrm>
          <a:prstGeom prst="rect">
            <a:avLst/>
          </a:prstGeom>
          <a:solidFill>
            <a:srgbClr val="B6022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082675"/>
            <a:ext cx="9144000" cy="1588"/>
          </a:xfrm>
          <a:prstGeom prst="line">
            <a:avLst/>
          </a:prstGeom>
          <a:ln w="12700">
            <a:solidFill>
              <a:srgbClr val="B6022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UNY_CircleOnly_50blk.eps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292100"/>
            <a:ext cx="647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3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</p:sldLayoutIdLst>
  <p:txStyles>
    <p:titleStyle>
      <a:lvl1pPr algn="r" defTabSz="457200" rtl="0" eaLnBrk="0" fontAlgn="base" hangingPunct="0">
        <a:spcBef>
          <a:spcPct val="0"/>
        </a:spcBef>
        <a:spcAft>
          <a:spcPct val="0"/>
        </a:spcAft>
        <a:defRPr sz="5400" kern="1200" baseline="6000">
          <a:solidFill>
            <a:schemeClr val="bg1"/>
          </a:solidFill>
          <a:latin typeface="Helvetica"/>
          <a:ea typeface="ＭＳ Ｐゴシック" pitchFamily="-112" charset="-128"/>
          <a:cs typeface="Helvetica"/>
        </a:defRPr>
      </a:lvl1pPr>
      <a:lvl2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2pPr>
      <a:lvl3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3pPr>
      <a:lvl4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4pPr>
      <a:lvl5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5pPr>
      <a:lvl6pPr marL="4572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6pPr>
      <a:lvl7pPr marL="9144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7pPr>
      <a:lvl8pPr marL="13716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8pPr>
      <a:lvl9pPr marL="18288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–"/>
        <a:defRPr sz="28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l"/>
            <a:r>
              <a:rPr lang="en-US" dirty="0"/>
              <a:t> 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9D9D83-D148-4C00-A5D4-528EFDA1C339}"/>
              </a:ext>
            </a:extLst>
          </p:cNvPr>
          <p:cNvSpPr txBox="1"/>
          <p:nvPr/>
        </p:nvSpPr>
        <p:spPr>
          <a:xfrm>
            <a:off x="-76200" y="1447800"/>
            <a:ext cx="9296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4000" dirty="0">
              <a:latin typeface="Helvetica"/>
              <a:ea typeface="ＭＳ Ｐゴシック" pitchFamily="-112" charset="-128"/>
              <a:cs typeface="Helvetica"/>
            </a:endParaRPr>
          </a:p>
          <a:p>
            <a:pPr algn="ctr"/>
            <a:r>
              <a:rPr lang="en-US" altLang="zh-CN" sz="4000" dirty="0">
                <a:latin typeface="Helvetica"/>
                <a:ea typeface="ＭＳ Ｐゴシック" pitchFamily="-112" charset="-128"/>
                <a:cs typeface="Helvetica"/>
              </a:rPr>
              <a:t>Weekly Report</a:t>
            </a:r>
          </a:p>
          <a:p>
            <a:pPr algn="ctr"/>
            <a:endParaRPr lang="en-US" altLang="zh-CN" sz="3200" dirty="0">
              <a:latin typeface="Helvetica"/>
              <a:ea typeface="ＭＳ Ｐゴシック" pitchFamily="-112" charset="-128"/>
              <a:cs typeface="Helvetica"/>
            </a:endParaRPr>
          </a:p>
          <a:p>
            <a:pPr algn="ctr"/>
            <a:endParaRPr lang="en-US" altLang="zh-CN" sz="3200" dirty="0">
              <a:latin typeface="Helvetica"/>
              <a:ea typeface="ＭＳ Ｐゴシック" pitchFamily="-112" charset="-128"/>
              <a:cs typeface="Helvetica"/>
            </a:endParaRPr>
          </a:p>
          <a:p>
            <a:pPr algn="ctr"/>
            <a:r>
              <a:rPr lang="en-US" altLang="zh-CN" sz="2400" dirty="0" err="1">
                <a:latin typeface="Helvetica"/>
                <a:ea typeface="ＭＳ Ｐゴシック" pitchFamily="-112" charset="-128"/>
                <a:cs typeface="Helvetica"/>
              </a:rPr>
              <a:t>Wensheng</a:t>
            </a:r>
            <a:r>
              <a:rPr lang="en-US" altLang="zh-CN" sz="2400" dirty="0">
                <a:latin typeface="Helvetica"/>
                <a:ea typeface="ＭＳ Ｐゴシック" pitchFamily="-112" charset="-128"/>
                <a:cs typeface="Helvetica"/>
              </a:rPr>
              <a:t> Cheng</a:t>
            </a:r>
          </a:p>
          <a:p>
            <a:pPr algn="ctr"/>
            <a:r>
              <a:rPr lang="en-US" altLang="zh-CN" sz="2400" dirty="0">
                <a:latin typeface="Helvetica"/>
                <a:ea typeface="ＭＳ Ｐゴシック" pitchFamily="-112" charset="-128"/>
                <a:cs typeface="Helvetica"/>
              </a:rPr>
              <a:t>2021.10.29-11.2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664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 detection with PU learning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6A44A0C-C970-4C38-A867-7CB681F8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1201737"/>
          </a:xfrm>
        </p:spPr>
        <p:txBody>
          <a:bodyPr/>
          <a:lstStyle/>
          <a:p>
            <a:r>
              <a:rPr lang="en-US" altLang="zh-CN" sz="2000" dirty="0"/>
              <a:t>Positive-unlabeled (PU) approach considers non-labeled regions as unlabeled (yellow) rather than negative, allowing non-positive regions to be classified as positive.</a:t>
            </a:r>
            <a:endParaRPr lang="en-US" altLang="zh-CN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4C85275E-E312-404F-8C80-4E15E20ABE24}"/>
              </a:ext>
            </a:extLst>
          </p:cNvPr>
          <p:cNvSpPr txBox="1">
            <a:spLocks/>
          </p:cNvSpPr>
          <p:nvPr/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9pPr>
          </a:lstStyle>
          <a:p>
            <a:pPr defTabSz="457200" eaLnBrk="0" hangingPunct="0">
              <a:buNone/>
            </a:pPr>
            <a:r>
              <a:rPr lang="en-US" sz="2000" dirty="0">
                <a:solidFill>
                  <a:srgbClr val="FFFFFF"/>
                </a:solidFill>
                <a:latin typeface="Helvetica"/>
                <a:ea typeface="ＭＳ Ｐゴシック" pitchFamily="-112" charset="-128"/>
                <a:cs typeface="Helvetica"/>
              </a:rPr>
              <a:t>BMVC 2020. https://arxiv.org/pdf/2002.04672.pdf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8E8150-D1BD-4692-A851-C5D107F39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94" y="2187100"/>
            <a:ext cx="8686800" cy="299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4747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 detection with PU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E6A44A0C-C970-4C38-A867-7CB681F8A5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669" y="931863"/>
                <a:ext cx="8859921" cy="1201737"/>
              </a:xfrm>
            </p:spPr>
            <p:txBody>
              <a:bodyPr/>
              <a:lstStyle/>
              <a:p>
                <a:r>
                  <a:rPr lang="it-IT" altLang="zh-CN" sz="2000" dirty="0"/>
                  <a:t>[1] Propose a non-negative PU risk estimator for binary classification.</a:t>
                </a:r>
              </a:p>
              <a:p>
                <a:endParaRPr lang="it-IT" altLang="zh-CN" sz="2000" dirty="0"/>
              </a:p>
              <a:p>
                <a:endParaRPr lang="it-IT" altLang="zh-CN" sz="2000" dirty="0"/>
              </a:p>
              <a:p>
                <a:endParaRPr lang="it-IT" altLang="zh-CN" sz="2000" dirty="0"/>
              </a:p>
              <a:p>
                <a:r>
                  <a:rPr lang="it-IT" altLang="zh-CN" sz="2000" dirty="0"/>
                  <a:t>RPN stage is a binary classification stage. Regard this as a PU learning problem.</a:t>
                </a:r>
              </a:p>
              <a:p>
                <a:endParaRPr lang="it-IT" altLang="zh-CN" sz="2000" dirty="0"/>
              </a:p>
              <a:p>
                <a:endParaRPr lang="it-IT" altLang="zh-CN" sz="2000" dirty="0"/>
              </a:p>
              <a:p>
                <a:endParaRPr lang="it-IT" altLang="zh-CN" sz="2000" dirty="0"/>
              </a:p>
              <a:p>
                <a:r>
                  <a:rPr lang="en-US" altLang="zh-CN" sz="2000" dirty="0"/>
                  <a:t>Count the number of positive regions produced by the RPN and use it as an estimator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acc>
                  </m:oMath>
                </a14:m>
                <a:r>
                  <a:rPr lang="it-IT" altLang="zh-CN" sz="2000" dirty="0"/>
                  <a:t>.</a:t>
                </a:r>
              </a:p>
              <a:p>
                <a:endParaRPr lang="it-IT" altLang="zh-CN" sz="2000" dirty="0"/>
              </a:p>
              <a:p>
                <a:endParaRPr lang="it-IT" altLang="zh-CN" sz="2000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E6A44A0C-C970-4C38-A867-7CB681F8A5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669" y="931863"/>
                <a:ext cx="8859921" cy="1201737"/>
              </a:xfrm>
              <a:blipFill>
                <a:blip r:embed="rId2"/>
                <a:stretch>
                  <a:fillRect l="-1788" t="-7107" b="-282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4C85275E-E312-404F-8C80-4E15E20ABE24}"/>
              </a:ext>
            </a:extLst>
          </p:cNvPr>
          <p:cNvSpPr txBox="1">
            <a:spLocks/>
          </p:cNvSpPr>
          <p:nvPr/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9pPr>
          </a:lstStyle>
          <a:p>
            <a:pPr defTabSz="457200" eaLnBrk="0" hangingPunct="0">
              <a:buNone/>
            </a:pPr>
            <a:r>
              <a:rPr lang="en-US" sz="2000" dirty="0">
                <a:solidFill>
                  <a:srgbClr val="FFFFFF"/>
                </a:solidFill>
                <a:latin typeface="Helvetica"/>
                <a:ea typeface="ＭＳ Ｐゴシック" pitchFamily="-112" charset="-128"/>
                <a:cs typeface="Helvetica"/>
              </a:rPr>
              <a:t>[1] NIPS 2017. Positive-Unlabeled Learning with Non-Negative Risk Estimator.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0B24EB-7524-4BA1-BF9E-29F4EFAA9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848359"/>
            <a:ext cx="6553200" cy="6596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C6FD331-DE56-4323-AE96-2CB37DC73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763" y="3713240"/>
            <a:ext cx="6897063" cy="7716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63339AE-6794-4F4C-BD9E-940E3A4904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5410200"/>
            <a:ext cx="1219370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0924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 detection with PU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E6A44A0C-C970-4C38-A867-7CB681F8A5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669" y="931863"/>
                <a:ext cx="8859921" cy="1201737"/>
              </a:xfrm>
            </p:spPr>
            <p:txBody>
              <a:bodyPr/>
              <a:lstStyle/>
              <a:p>
                <a:r>
                  <a:rPr lang="en-US" altLang="zh-CN" sz="2000" dirty="0" err="1"/>
                  <a:t>mAP</a:t>
                </a:r>
                <a:r>
                  <a:rPr lang="en-US" altLang="zh-CN" sz="2000" dirty="0"/>
                  <a:t> at </a:t>
                </a:r>
                <a:r>
                  <a:rPr lang="en-US" altLang="zh-CN" sz="2000" dirty="0" err="1"/>
                  <a:t>IoU</a:t>
                </a:r>
                <a:r>
                  <a:rPr lang="en-US" altLang="zh-CN" sz="2000" dirty="0"/>
                  <a:t> 0.5 (AP50) on (a) PASCAL VOC and (b) MS COCO, for a range of label </a:t>
                </a:r>
                <a:r>
                  <a:rPr lang="en-US" altLang="zh-CN" sz="2000" dirty="0" err="1"/>
                  <a:t>missingness</a:t>
                </a:r>
                <a:r>
                  <a:rPr lang="en-US" altLang="zh-CN" sz="2000" dirty="0"/>
                  <a:t> rate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sz="2000" dirty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E6A44A0C-C970-4C38-A867-7CB681F8A5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669" y="931863"/>
                <a:ext cx="8859921" cy="1201737"/>
              </a:xfrm>
              <a:blipFill>
                <a:blip r:embed="rId2"/>
                <a:stretch>
                  <a:fillRect l="-1788" t="-7107" r="-15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4C85275E-E312-404F-8C80-4E15E20ABE24}"/>
              </a:ext>
            </a:extLst>
          </p:cNvPr>
          <p:cNvSpPr txBox="1">
            <a:spLocks/>
          </p:cNvSpPr>
          <p:nvPr/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9pPr>
          </a:lstStyle>
          <a:p>
            <a:pPr defTabSz="457200" eaLnBrk="0" hangingPunct="0">
              <a:buNone/>
            </a:pPr>
            <a:r>
              <a:rPr lang="en-US" sz="2000" dirty="0">
                <a:solidFill>
                  <a:srgbClr val="FFFFFF"/>
                </a:solidFill>
                <a:latin typeface="Helvetica"/>
                <a:ea typeface="ＭＳ Ｐゴシック" pitchFamily="-112" charset="-128"/>
                <a:cs typeface="Helvetica"/>
              </a:rPr>
              <a:t>BMVC 2020. https://arxiv.org/pdf/2002.04672.pdf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CF015B-8935-49A5-BBF5-66A1BBFD5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98964"/>
            <a:ext cx="7152860" cy="29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6004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27140F-0B33-4257-8F68-E50E9105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69332"/>
            <a:ext cx="8932389" cy="717937"/>
          </a:xfrm>
        </p:spPr>
        <p:txBody>
          <a:bodyPr/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DF72CB-8094-4B85-81E3-71D721899453}"/>
              </a:ext>
            </a:extLst>
          </p:cNvPr>
          <p:cNvSpPr txBox="1"/>
          <p:nvPr/>
        </p:nvSpPr>
        <p:spPr>
          <a:xfrm>
            <a:off x="2515877" y="2590800"/>
            <a:ext cx="4053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End and Thanks!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6304528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discussion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6A44A0C-C970-4C38-A867-7CB681F8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4173537"/>
          </a:xfrm>
        </p:spPr>
        <p:txBody>
          <a:bodyPr/>
          <a:lstStyle/>
          <a:p>
            <a:r>
              <a:rPr lang="en-US" altLang="zh-CN" sz="2000" dirty="0"/>
              <a:t>Semi-supervised object detection</a:t>
            </a:r>
          </a:p>
          <a:p>
            <a:endParaRPr lang="en-US" altLang="zh-CN" sz="2000" dirty="0"/>
          </a:p>
          <a:p>
            <a:r>
              <a:rPr lang="en-US" altLang="zh-CN" sz="2000" dirty="0"/>
              <a:t>Image classification with noisy label (few work about noisy label in object detection, maybe because the task on image classification is still hard now)</a:t>
            </a:r>
          </a:p>
          <a:p>
            <a:endParaRPr lang="en-US" altLang="zh-CN" sz="2000" dirty="0"/>
          </a:p>
          <a:p>
            <a:r>
              <a:rPr lang="en-US" altLang="zh-CN" sz="2000" dirty="0"/>
              <a:t>Lottery: one paper very close to our task, CVPR 15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8429309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 week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6A44A0C-C970-4C38-A867-7CB681F8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4173537"/>
          </a:xfrm>
        </p:spPr>
        <p:txBody>
          <a:bodyPr/>
          <a:lstStyle/>
          <a:p>
            <a:r>
              <a:rPr lang="en-US" altLang="zh-CN" sz="2000" dirty="0"/>
              <a:t>Search papers that cited the CVPR 15 paper</a:t>
            </a:r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Looked through all papers citing it, and found two close related topics</a:t>
            </a:r>
          </a:p>
          <a:p>
            <a:endParaRPr lang="en-US" altLang="zh-CN" sz="2000" dirty="0"/>
          </a:p>
          <a:p>
            <a:pPr marL="514350" indent="-514350">
              <a:buFont typeface="+mj-lt"/>
              <a:buAutoNum type="alphaLcParenR"/>
            </a:pPr>
            <a:r>
              <a:rPr lang="en-US" altLang="zh-CN" sz="2000" dirty="0"/>
              <a:t>Learning with sparse annotated dataset</a:t>
            </a:r>
          </a:p>
          <a:p>
            <a:pPr marL="514350" indent="-514350">
              <a:buFont typeface="+mj-lt"/>
              <a:buAutoNum type="alphaLcParenR"/>
            </a:pPr>
            <a:endParaRPr lang="en-US" altLang="zh-CN" sz="2000" dirty="0"/>
          </a:p>
          <a:p>
            <a:pPr marL="514350" indent="-514350">
              <a:buFont typeface="+mj-lt"/>
              <a:buAutoNum type="alphaLcParenR"/>
            </a:pPr>
            <a:r>
              <a:rPr lang="en-US" altLang="zh-CN" sz="2000" dirty="0"/>
              <a:t>Positive-Unlabeled (PU) learning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660074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with sparse labeled dataset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6A44A0C-C970-4C38-A867-7CB681F8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1201737"/>
          </a:xfrm>
        </p:spPr>
        <p:txBody>
          <a:bodyPr/>
          <a:lstStyle/>
          <a:p>
            <a:r>
              <a:rPr lang="en-US" altLang="zh-CN" sz="2000" dirty="0"/>
              <a:t>Semi-supervised Object Detection With Sparsely Annotated Dataset</a:t>
            </a:r>
            <a:endParaRPr lang="en-US" altLang="zh-CN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4C85275E-E312-404F-8C80-4E15E20ABE24}"/>
              </a:ext>
            </a:extLst>
          </p:cNvPr>
          <p:cNvSpPr txBox="1">
            <a:spLocks/>
          </p:cNvSpPr>
          <p:nvPr/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9pPr>
          </a:lstStyle>
          <a:p>
            <a:pPr defTabSz="457200" eaLnBrk="0" hangingPunct="0">
              <a:buNone/>
            </a:pPr>
            <a:r>
              <a:rPr lang="en-US" sz="2000" dirty="0">
                <a:solidFill>
                  <a:srgbClr val="FFFFFF"/>
                </a:solidFill>
                <a:latin typeface="Helvetica"/>
                <a:ea typeface="ＭＳ Ｐゴシック" pitchFamily="-112" charset="-128"/>
                <a:cs typeface="Helvetica"/>
              </a:rPr>
              <a:t>ICIP 2021. https://arxiv.org/pdf/2006.11692.pdf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D3A5714-7EE9-46B9-A242-FC97E52B6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76400"/>
            <a:ext cx="4746925" cy="439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6923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with sparse labeled dataset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6A44A0C-C970-4C38-A867-7CB681F8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4651931" cy="5164137"/>
          </a:xfrm>
        </p:spPr>
        <p:txBody>
          <a:bodyPr/>
          <a:lstStyle/>
          <a:p>
            <a:r>
              <a:rPr lang="en-US" altLang="zh-CN" sz="2000" dirty="0"/>
              <a:t>Example of anchor-based detector training on a sparsely annotated dataset. </a:t>
            </a:r>
          </a:p>
          <a:p>
            <a:pPr marL="457200" indent="-457200">
              <a:buFont typeface="+mj-lt"/>
              <a:buAutoNum type="alphaLcParenR"/>
            </a:pPr>
            <a:r>
              <a:rPr lang="en-US" altLang="zh-CN" sz="2000" dirty="0"/>
              <a:t>The solid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green</a:t>
            </a:r>
            <a:r>
              <a:rPr lang="en-US" altLang="zh-CN" sz="2000" dirty="0"/>
              <a:t> line boxes: given ground-truth annotations</a:t>
            </a:r>
          </a:p>
          <a:p>
            <a:pPr marL="457200" indent="-457200">
              <a:buFont typeface="+mj-lt"/>
              <a:buAutoNum type="alphaLcParenR"/>
            </a:pPr>
            <a:r>
              <a:rPr lang="en-US" altLang="zh-CN" sz="2000" dirty="0"/>
              <a:t>The </a:t>
            </a:r>
            <a:r>
              <a:rPr lang="en-US" altLang="zh-CN" sz="2000" dirty="0">
                <a:solidFill>
                  <a:srgbClr val="FF0000"/>
                </a:solidFill>
              </a:rPr>
              <a:t>red</a:t>
            </a:r>
            <a:r>
              <a:rPr lang="en-US" altLang="zh-CN" sz="2000" dirty="0"/>
              <a:t> dotted line: positive examples based on </a:t>
            </a:r>
            <a:r>
              <a:rPr lang="en-US" altLang="zh-CN" sz="2000" dirty="0" err="1"/>
              <a:t>IoU</a:t>
            </a:r>
            <a:r>
              <a:rPr lang="en-US" altLang="zh-CN" sz="2000" dirty="0"/>
              <a:t> between anchors and a ground-truth box. </a:t>
            </a:r>
          </a:p>
          <a:p>
            <a:pPr marL="457200" indent="-457200">
              <a:buFont typeface="+mj-lt"/>
              <a:buAutoNum type="alphaLcParenR"/>
            </a:pPr>
            <a:r>
              <a:rPr lang="en-US" altLang="zh-CN" sz="2000" dirty="0"/>
              <a:t>Light </a:t>
            </a:r>
            <a:r>
              <a:rPr lang="en-US" altLang="zh-CN" sz="2000" dirty="0">
                <a:solidFill>
                  <a:srgbClr val="00B0F0"/>
                </a:solidFill>
              </a:rPr>
              <a:t>blue</a:t>
            </a:r>
            <a:r>
              <a:rPr lang="en-US" altLang="zh-CN" sz="2000" dirty="0"/>
              <a:t> dashed line boxes indicate objects to learn but not annotated in all training images. </a:t>
            </a:r>
          </a:p>
          <a:p>
            <a:pPr marL="457200" indent="-457200">
              <a:buFont typeface="+mj-lt"/>
              <a:buAutoNum type="alphaLcParenR"/>
            </a:pPr>
            <a:r>
              <a:rPr lang="en-US" altLang="zh-CN" sz="2000" dirty="0"/>
              <a:t>On the top image, a pot could be assigned as a negative example and also a fan on the bottom image.</a:t>
            </a:r>
            <a:endParaRPr lang="en-US" altLang="zh-CN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4C85275E-E312-404F-8C80-4E15E20ABE24}"/>
              </a:ext>
            </a:extLst>
          </p:cNvPr>
          <p:cNvSpPr txBox="1">
            <a:spLocks/>
          </p:cNvSpPr>
          <p:nvPr/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9pPr>
          </a:lstStyle>
          <a:p>
            <a:pPr defTabSz="457200" eaLnBrk="0" hangingPunct="0">
              <a:buNone/>
            </a:pPr>
            <a:r>
              <a:rPr lang="en-US" sz="2000" dirty="0">
                <a:solidFill>
                  <a:srgbClr val="FFFFFF"/>
                </a:solidFill>
                <a:latin typeface="Helvetica"/>
                <a:ea typeface="ＭＳ Ｐゴシック" pitchFamily="-112" charset="-128"/>
                <a:cs typeface="Helvetica"/>
              </a:rPr>
              <a:t>ICIP 2021. https://arxiv.org/pdf/2006.11692.pdf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78C5C6C-B0E7-4C57-BECD-98152FEFA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066800"/>
            <a:ext cx="4038941" cy="454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60754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with sparse labeled dataset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6A44A0C-C970-4C38-A867-7CB681F8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1201737"/>
          </a:xfrm>
        </p:spPr>
        <p:txBody>
          <a:bodyPr/>
          <a:lstStyle/>
          <a:p>
            <a:r>
              <a:rPr lang="en-US" altLang="zh-CN" sz="2000" dirty="0"/>
              <a:t>Frames marked with </a:t>
            </a:r>
            <a:r>
              <a:rPr lang="en-US" altLang="zh-CN" sz="2000" dirty="0">
                <a:solidFill>
                  <a:schemeClr val="accent6"/>
                </a:solidFill>
              </a:rPr>
              <a:t>blue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chemeClr val="accent6"/>
                </a:solidFill>
              </a:rPr>
              <a:t>boxes</a:t>
            </a:r>
            <a:r>
              <a:rPr lang="en-US" altLang="zh-CN" sz="2000" dirty="0"/>
              <a:t> are frames that have been tracked with the same object since tracking started, and a frame marked with a </a:t>
            </a:r>
            <a:r>
              <a:rPr lang="en-US" altLang="zh-CN" sz="2000" dirty="0">
                <a:solidFill>
                  <a:srgbClr val="FF0000"/>
                </a:solidFill>
              </a:rPr>
              <a:t>red box</a:t>
            </a:r>
            <a:r>
              <a:rPr lang="en-US" altLang="zh-CN" sz="2000" dirty="0"/>
              <a:t> is a frame whose tracking is terminated.</a:t>
            </a:r>
          </a:p>
          <a:p>
            <a:r>
              <a:rPr lang="en-US" altLang="zh-CN" sz="2000" dirty="0"/>
              <a:t>Termination condition: box size difference between previous and current frames.</a:t>
            </a:r>
            <a:endParaRPr lang="en-US" altLang="zh-CN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4C85275E-E312-404F-8C80-4E15E20ABE24}"/>
              </a:ext>
            </a:extLst>
          </p:cNvPr>
          <p:cNvSpPr txBox="1">
            <a:spLocks/>
          </p:cNvSpPr>
          <p:nvPr/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9pPr>
          </a:lstStyle>
          <a:p>
            <a:pPr defTabSz="457200" eaLnBrk="0" hangingPunct="0">
              <a:buNone/>
            </a:pPr>
            <a:r>
              <a:rPr lang="en-US" sz="2000" dirty="0">
                <a:solidFill>
                  <a:srgbClr val="FFFFFF"/>
                </a:solidFill>
                <a:latin typeface="Helvetica"/>
                <a:ea typeface="ＭＳ Ｐゴシック" pitchFamily="-112" charset="-128"/>
                <a:cs typeface="Helvetica"/>
              </a:rPr>
              <a:t>ICIP 2021. https://arxiv.org/pdf/2006.11692.pdf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82EAA19-A713-470E-9884-603E0C05C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75" y="2835481"/>
            <a:ext cx="7570037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35377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with sparse labeled dataset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6A44A0C-C970-4C38-A867-7CB681F8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1201737"/>
          </a:xfrm>
        </p:spPr>
        <p:txBody>
          <a:bodyPr/>
          <a:lstStyle/>
          <a:p>
            <a:r>
              <a:rPr lang="en-US" altLang="zh-CN" sz="2000" dirty="0"/>
              <a:t>Performance comparison of anchor-based and anchor-less detectors. ‘+’ means it is the result of evaluation using tracker-based semi-supervised learning. </a:t>
            </a:r>
            <a:endParaRPr lang="en-US" altLang="zh-CN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4C85275E-E312-404F-8C80-4E15E20ABE24}"/>
              </a:ext>
            </a:extLst>
          </p:cNvPr>
          <p:cNvSpPr txBox="1">
            <a:spLocks/>
          </p:cNvSpPr>
          <p:nvPr/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9pPr>
          </a:lstStyle>
          <a:p>
            <a:pPr defTabSz="457200" eaLnBrk="0" hangingPunct="0">
              <a:buNone/>
            </a:pPr>
            <a:r>
              <a:rPr lang="en-US" sz="2000" dirty="0">
                <a:solidFill>
                  <a:srgbClr val="FFFFFF"/>
                </a:solidFill>
                <a:latin typeface="Helvetica"/>
                <a:ea typeface="ＭＳ Ｐゴシック" pitchFamily="-112" charset="-128"/>
                <a:cs typeface="Helvetica"/>
              </a:rPr>
              <a:t>ICIP 2021. https://arxiv.org/pdf/2006.11692.pdf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F2C897-9A55-4982-9BE8-02897BD87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2" y="2485897"/>
            <a:ext cx="8143504" cy="263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4809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 detection with PU learning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6A44A0C-C970-4C38-A867-7CB681F8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1201737"/>
          </a:xfrm>
        </p:spPr>
        <p:txBody>
          <a:bodyPr/>
          <a:lstStyle/>
          <a:p>
            <a:r>
              <a:rPr lang="en-US" altLang="zh-CN" sz="2000" dirty="0"/>
              <a:t>Object Detection as a Positive-Unlabeled Problem</a:t>
            </a:r>
            <a:endParaRPr lang="en-US" altLang="zh-CN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4C85275E-E312-404F-8C80-4E15E20ABE24}"/>
              </a:ext>
            </a:extLst>
          </p:cNvPr>
          <p:cNvSpPr txBox="1">
            <a:spLocks/>
          </p:cNvSpPr>
          <p:nvPr/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9pPr>
          </a:lstStyle>
          <a:p>
            <a:pPr defTabSz="457200" eaLnBrk="0" hangingPunct="0">
              <a:buNone/>
            </a:pPr>
            <a:r>
              <a:rPr lang="en-US" sz="2000" dirty="0">
                <a:solidFill>
                  <a:srgbClr val="FFFFFF"/>
                </a:solidFill>
                <a:latin typeface="Helvetica"/>
                <a:ea typeface="ＭＳ Ｐゴシック" pitchFamily="-112" charset="-128"/>
                <a:cs typeface="Helvetica"/>
              </a:rPr>
              <a:t>BMVC 2020. https://arxiv.org/pdf/2002.04672.pdf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EFBBC45-E498-461E-B2DA-627A92489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994" y="1371600"/>
            <a:ext cx="4114800" cy="474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4925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 detection with PU learning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6A44A0C-C970-4C38-A867-7CB681F8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1201737"/>
          </a:xfrm>
        </p:spPr>
        <p:txBody>
          <a:bodyPr/>
          <a:lstStyle/>
          <a:p>
            <a:r>
              <a:rPr lang="en-US" altLang="zh-CN" sz="2000" dirty="0"/>
              <a:t>Incomplete labels: Example images and their ground truth labels shown for (left to right) PASCAL VOC (missing people, bottles), MS COCO (missing people), Visual Genome (missing people, tree, clothing, etc.), and </a:t>
            </a:r>
            <a:r>
              <a:rPr lang="en-US" altLang="zh-CN" sz="2000" dirty="0" err="1"/>
              <a:t>DeepLesion</a:t>
            </a:r>
            <a:r>
              <a:rPr lang="en-US" altLang="zh-CN" sz="2000" dirty="0"/>
              <a:t> (ground truth is the dotted line; two boxes on the left indicate two unlabeled nodules).</a:t>
            </a:r>
            <a:endParaRPr lang="en-US" altLang="zh-CN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4C85275E-E312-404F-8C80-4E15E20ABE24}"/>
              </a:ext>
            </a:extLst>
          </p:cNvPr>
          <p:cNvSpPr txBox="1">
            <a:spLocks/>
          </p:cNvSpPr>
          <p:nvPr/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9pPr>
          </a:lstStyle>
          <a:p>
            <a:pPr defTabSz="457200" eaLnBrk="0" hangingPunct="0">
              <a:buNone/>
            </a:pPr>
            <a:r>
              <a:rPr lang="en-US" sz="2000" dirty="0">
                <a:solidFill>
                  <a:srgbClr val="FFFFFF"/>
                </a:solidFill>
                <a:latin typeface="Helvetica"/>
                <a:ea typeface="ＭＳ Ｐゴシック" pitchFamily="-112" charset="-128"/>
                <a:cs typeface="Helvetica"/>
              </a:rPr>
              <a:t>BMVC 2020. https://arxiv.org/pdf/2002.04672.pdf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0C42B3-7D99-4A04-9023-4EED36BD9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06" y="3048000"/>
            <a:ext cx="8860639" cy="170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8672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tandard">
  <a:themeElements>
    <a:clrScheme name="siemens internal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iemens inter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lnDef>
  </a:objectDefaults>
  <a:extraClrSchemeLst>
    <a:extraClrScheme>
      <a:clrScheme name="siemens inter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emens inter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iemens internal">
  <a:themeElements>
    <a:clrScheme name="siemens internal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iemens inter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lnDef>
  </a:objectDefaults>
  <a:extraClrSchemeLst>
    <a:extraClrScheme>
      <a:clrScheme name="siemens inter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emens inter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siemens interna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iemens inter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lnDef>
  </a:objectDefaults>
  <a:extraClrSchemeLst>
    <a:extraClrScheme>
      <a:clrScheme name="siemens inter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emens inter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Stony Brook Univers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EmoryTheme</Template>
  <TotalTime>21365</TotalTime>
  <Words>583</Words>
  <Application>Microsoft Office PowerPoint</Application>
  <PresentationFormat>全屏显示(4:3)</PresentationFormat>
  <Paragraphs>68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Lucida Grande</vt:lpstr>
      <vt:lpstr>ＭＳ Ｐゴシック</vt:lpstr>
      <vt:lpstr>Siemens Sans</vt:lpstr>
      <vt:lpstr>宋体</vt:lpstr>
      <vt:lpstr>Arial</vt:lpstr>
      <vt:lpstr>Calibri</vt:lpstr>
      <vt:lpstr>Cambria Math</vt:lpstr>
      <vt:lpstr>Helvetica</vt:lpstr>
      <vt:lpstr>Verdana</vt:lpstr>
      <vt:lpstr>Standard</vt:lpstr>
      <vt:lpstr>1_siemens internal</vt:lpstr>
      <vt:lpstr>2_siemens internal</vt:lpstr>
      <vt:lpstr>Office Theme</vt:lpstr>
      <vt:lpstr>1_Office Theme</vt:lpstr>
      <vt:lpstr>2_Office Theme</vt:lpstr>
      <vt:lpstr>Stony Brook University</vt:lpstr>
      <vt:lpstr>PowerPoint 演示文稿</vt:lpstr>
      <vt:lpstr>Last discussion</vt:lpstr>
      <vt:lpstr>This week</vt:lpstr>
      <vt:lpstr>Learning with sparse labeled dataset</vt:lpstr>
      <vt:lpstr>Learning with sparse labeled dataset</vt:lpstr>
      <vt:lpstr>Learning with sparse labeled dataset</vt:lpstr>
      <vt:lpstr>Learning with sparse labeled dataset</vt:lpstr>
      <vt:lpstr>Object detection with PU learning</vt:lpstr>
      <vt:lpstr>Object detection with PU learning</vt:lpstr>
      <vt:lpstr>Object detection with PU learning</vt:lpstr>
      <vt:lpstr>Object detection with PU learning</vt:lpstr>
      <vt:lpstr>Object detection with PU learning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SATO: A Spatial Data Partitioning Framework for Scalable Query Processing</dc:title>
  <dc:creator>Hoang Vo</dc:creator>
  <cp:lastModifiedBy>程 文胜</cp:lastModifiedBy>
  <cp:revision>1687</cp:revision>
  <cp:lastPrinted>2015-08-26T21:35:55Z</cp:lastPrinted>
  <dcterms:created xsi:type="dcterms:W3CDTF">2014-10-10T03:49:09Z</dcterms:created>
  <dcterms:modified xsi:type="dcterms:W3CDTF">2021-11-02T23:54:05Z</dcterms:modified>
</cp:coreProperties>
</file>