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17"/>
  </p:notesMasterIdLst>
  <p:handoutMasterIdLst>
    <p:handoutMasterId r:id="rId18"/>
  </p:handoutMasterIdLst>
  <p:sldIdLst>
    <p:sldId id="265" r:id="rId8"/>
    <p:sldId id="296" r:id="rId9"/>
    <p:sldId id="351" r:id="rId10"/>
    <p:sldId id="345" r:id="rId11"/>
    <p:sldId id="359" r:id="rId12"/>
    <p:sldId id="360" r:id="rId13"/>
    <p:sldId id="352" r:id="rId14"/>
    <p:sldId id="361" r:id="rId15"/>
    <p:sldId id="343" r:id="rId16"/>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文胜" initials="程" lastIdx="1" clrIdx="0">
    <p:extLst>
      <p:ext uri="{19B8F6BF-5375-455C-9EA6-DF929625EA0E}">
        <p15:presenceInfo xmlns:p15="http://schemas.microsoft.com/office/powerpoint/2012/main" userId="1fa8d855b4ce2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F5C0"/>
    <a:srgbClr val="0000FF"/>
    <a:srgbClr val="0066FF"/>
    <a:srgbClr val="A71930"/>
    <a:srgbClr val="FFFF99"/>
    <a:srgbClr val="B9ED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48E6-3DD4-4112-B45D-DD032B0B5B37}" v="61" dt="2020-01-30T12:57:40.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870" autoAdjust="0"/>
  </p:normalViewPr>
  <p:slideViewPr>
    <p:cSldViewPr>
      <p:cViewPr varScale="1">
        <p:scale>
          <a:sx n="81" d="100"/>
          <a:sy n="81" d="100"/>
        </p:scale>
        <p:origin x="180" y="96"/>
      </p:cViewPr>
      <p:guideLst>
        <p:guide orient="horz" pos="2160"/>
        <p:guide pos="2880"/>
      </p:guideLst>
    </p:cSldViewPr>
  </p:slideViewPr>
  <p:outlineViewPr>
    <p:cViewPr>
      <p:scale>
        <a:sx n="33" d="100"/>
        <a:sy n="33" d="100"/>
      </p:scale>
      <p:origin x="0" y="-7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E6111496-B189-429B-AFC5-24D1D34733DC}" type="datetimeFigureOut">
              <a:rPr lang="en-US" smtClean="0"/>
              <a:t>12/13/2021</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C90CB45-27BB-4BD8-9A38-71B07E44059A}" type="slidenum">
              <a:rPr lang="en-US" smtClean="0"/>
              <a:t>‹#›</a:t>
            </a:fld>
            <a:endParaRPr lang="en-US"/>
          </a:p>
        </p:txBody>
      </p:sp>
    </p:spTree>
    <p:extLst>
      <p:ext uri="{BB962C8B-B14F-4D97-AF65-F5344CB8AC3E}">
        <p14:creationId xmlns:p14="http://schemas.microsoft.com/office/powerpoint/2010/main" val="123786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628FCE6-EDDF-4DAD-B7E1-744EFADB451A}" type="datetimeFigureOut">
              <a:rPr lang="en-US" smtClean="0"/>
              <a:t>12/13/2021</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2938DFF-218C-4948-B31E-06D658EB2B31}" type="slidenum">
              <a:rPr lang="en-US" smtClean="0"/>
              <a:t>‹#›</a:t>
            </a:fld>
            <a:endParaRPr lang="en-US"/>
          </a:p>
        </p:txBody>
      </p:sp>
    </p:spTree>
    <p:extLst>
      <p:ext uri="{BB962C8B-B14F-4D97-AF65-F5344CB8AC3E}">
        <p14:creationId xmlns:p14="http://schemas.microsoft.com/office/powerpoint/2010/main" val="2400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38DFF-218C-4948-B31E-06D658EB2B31}" type="slidenum">
              <a:rPr lang="en-US" smtClean="0"/>
              <a:t>1</a:t>
            </a:fld>
            <a:endParaRPr lang="en-US"/>
          </a:p>
        </p:txBody>
      </p:sp>
    </p:spTree>
    <p:extLst>
      <p:ext uri="{BB962C8B-B14F-4D97-AF65-F5344CB8AC3E}">
        <p14:creationId xmlns:p14="http://schemas.microsoft.com/office/powerpoint/2010/main" val="176494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69332"/>
            <a:ext cx="8932389" cy="717937"/>
          </a:xfrm>
        </p:spPr>
        <p:txBody>
          <a:bodyPr/>
          <a:lstStyle/>
          <a:p>
            <a:r>
              <a:rPr lang="en-US" dirty="0"/>
              <a:t>Click to edit Master title style</a:t>
            </a:r>
          </a:p>
        </p:txBody>
      </p:sp>
      <p:sp>
        <p:nvSpPr>
          <p:cNvPr id="3" name="Content Placeholder 2"/>
          <p:cNvSpPr>
            <a:spLocks noGrp="1"/>
          </p:cNvSpPr>
          <p:nvPr>
            <p:ph idx="1"/>
          </p:nvPr>
        </p:nvSpPr>
        <p:spPr>
          <a:xfrm>
            <a:off x="148669" y="931863"/>
            <a:ext cx="8859921" cy="5316538"/>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srgbClr val="000000"/>
              </a:solidFill>
              <a:latin typeface="Arial"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prstClr val="black"/>
              </a:solidFill>
              <a:latin typeface="Arial" pitchFamily="34"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53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70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62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217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12/13/2021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079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12/13/2021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23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12/13/2021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4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185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84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747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26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151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109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99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12/13/2021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581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12/13/2021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8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12/13/2021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809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466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8838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619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9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934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5125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474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740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12/13/2021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6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12/13/2021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2634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12/13/2021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563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41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12/13/2021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1746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7821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12/13/2021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6222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BU Full Page Photo">
    <p:spTree>
      <p:nvGrpSpPr>
        <p:cNvPr id="1" name=""/>
        <p:cNvGrpSpPr/>
        <p:nvPr/>
      </p:nvGrpSpPr>
      <p:grpSpPr>
        <a:xfrm>
          <a:off x="0" y="0"/>
          <a:ext cx="0" cy="0"/>
          <a:chOff x="0" y="0"/>
          <a:chExt cx="0" cy="0"/>
        </a:xfrm>
      </p:grpSpPr>
      <p:cxnSp>
        <p:nvCxnSpPr>
          <p:cNvPr id="7" name="Straight Connector 6"/>
          <p:cNvCxnSpPr/>
          <p:nvPr userDrawn="1"/>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sp>
        <p:nvSpPr>
          <p:cNvPr id="6" name="Text Placeholder 12"/>
          <p:cNvSpPr>
            <a:spLocks noGrp="1"/>
          </p:cNvSpPr>
          <p:nvPr>
            <p:ph type="body" sz="quarter" idx="14"/>
          </p:nvPr>
        </p:nvSpPr>
        <p:spPr>
          <a:xfrm>
            <a:off x="0" y="6288062"/>
            <a:ext cx="9144000" cy="467416"/>
          </a:xfrm>
          <a:prstGeom prst="rect">
            <a:avLst/>
          </a:prstGeom>
        </p:spPr>
        <p:txBody>
          <a:bodyPr anchor="ct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9" name="Picture Placeholder 2"/>
          <p:cNvSpPr>
            <a:spLocks noGrp="1"/>
          </p:cNvSpPr>
          <p:nvPr>
            <p:ph type="pic" idx="1"/>
          </p:nvPr>
        </p:nvSpPr>
        <p:spPr>
          <a:xfrm>
            <a:off x="0" y="1091259"/>
            <a:ext cx="9144000" cy="5205623"/>
          </a:xfrm>
          <a:solidFill>
            <a:schemeClr val="bg1">
              <a:lumMod val="85000"/>
            </a:schemeClr>
          </a:solidFill>
        </p:spPr>
        <p:txBody>
          <a:bodyPr rtlCol="0">
            <a:normAutofit/>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089476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BU Title Slide">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6" name="Text Placeholder 7"/>
          <p:cNvSpPr>
            <a:spLocks noGrp="1"/>
          </p:cNvSpPr>
          <p:nvPr>
            <p:ph type="body" sz="quarter" idx="15"/>
          </p:nvPr>
        </p:nvSpPr>
        <p:spPr>
          <a:xfrm>
            <a:off x="457200" y="1066800"/>
            <a:ext cx="8229600" cy="5211917"/>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03897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BU Left Bulleted Text">
    <p:spTree>
      <p:nvGrpSpPr>
        <p:cNvPr id="1" name=""/>
        <p:cNvGrpSpPr/>
        <p:nvPr/>
      </p:nvGrpSpPr>
      <p:grpSpPr>
        <a:xfrm>
          <a:off x="0" y="0"/>
          <a:ext cx="0" cy="0"/>
          <a:chOff x="0" y="0"/>
          <a:chExt cx="0" cy="0"/>
        </a:xfrm>
      </p:grpSpPr>
      <p:sp>
        <p:nvSpPr>
          <p:cNvPr id="5"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8" name="Text Placeholder 7"/>
          <p:cNvSpPr>
            <a:spLocks noGrp="1"/>
          </p:cNvSpPr>
          <p:nvPr>
            <p:ph type="body" sz="quarter" idx="15"/>
          </p:nvPr>
        </p:nvSpPr>
        <p:spPr>
          <a:xfrm>
            <a:off x="457200" y="1367657"/>
            <a:ext cx="8229600" cy="4804543"/>
          </a:xfrm>
        </p:spPr>
        <p:txBody>
          <a:bodyPr tIns="0" rIns="0" bIns="0"/>
          <a:lstStyle>
            <a:lvl1pPr>
              <a:buFontTx/>
              <a:buNone/>
              <a:defRPr>
                <a:solidFill>
                  <a:srgbClr val="B60225"/>
                </a:solidFill>
              </a:defRPr>
            </a:lvl1pPr>
            <a:lvl2pPr marL="228600" indent="-228600">
              <a:buClr>
                <a:srgbClr val="C03137"/>
              </a:buClr>
              <a:buFont typeface="Arial"/>
              <a:buChar char="•"/>
              <a:defRPr sz="2400"/>
            </a:lvl2pPr>
            <a:lvl3pPr marL="458788" indent="-230188">
              <a:defRPr/>
            </a:lvl3pPr>
            <a:lvl4pPr marL="458788" indent="-230188">
              <a:defRPr/>
            </a:lvl4pPr>
            <a:lvl5pPr marL="458788" indent="-2301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53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BU Bulleted Text 3 Photo">
    <p:spTree>
      <p:nvGrpSpPr>
        <p:cNvPr id="1" name=""/>
        <p:cNvGrpSpPr/>
        <p:nvPr/>
      </p:nvGrpSpPr>
      <p:grpSpPr>
        <a:xfrm>
          <a:off x="0" y="0"/>
          <a:ext cx="0" cy="0"/>
          <a:chOff x="0" y="0"/>
          <a:chExt cx="0" cy="0"/>
        </a:xfrm>
      </p:grpSpPr>
      <p:sp>
        <p:nvSpPr>
          <p:cNvPr id="4" name="Content Placeholder 2"/>
          <p:cNvSpPr>
            <a:spLocks noGrp="1"/>
          </p:cNvSpPr>
          <p:nvPr>
            <p:ph idx="12"/>
          </p:nvPr>
        </p:nvSpPr>
        <p:spPr>
          <a:xfrm>
            <a:off x="457199" y="1384047"/>
            <a:ext cx="5275716" cy="4788153"/>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1" name="Picture Placeholder 2"/>
          <p:cNvSpPr>
            <a:spLocks noGrp="1"/>
          </p:cNvSpPr>
          <p:nvPr>
            <p:ph type="pic" idx="17"/>
          </p:nvPr>
        </p:nvSpPr>
        <p:spPr>
          <a:xfrm>
            <a:off x="6087218" y="1094980"/>
            <a:ext cx="3056782" cy="1661390"/>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5" name="Picture Placeholder 2"/>
          <p:cNvSpPr>
            <a:spLocks noGrp="1"/>
          </p:cNvSpPr>
          <p:nvPr>
            <p:ph type="pic" idx="21"/>
          </p:nvPr>
        </p:nvSpPr>
        <p:spPr>
          <a:xfrm>
            <a:off x="6087218" y="4619039"/>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Picture Placeholder 2"/>
          <p:cNvSpPr>
            <a:spLocks noGrp="1"/>
          </p:cNvSpPr>
          <p:nvPr>
            <p:ph type="pic" idx="22"/>
          </p:nvPr>
        </p:nvSpPr>
        <p:spPr>
          <a:xfrm>
            <a:off x="6087218" y="2850446"/>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38556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BU Bulleted Text 1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036146" y="1094981"/>
            <a:ext cx="4107853" cy="5173084"/>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0" name="Content Placeholder 2"/>
          <p:cNvSpPr>
            <a:spLocks noGrp="1"/>
          </p:cNvSpPr>
          <p:nvPr>
            <p:ph idx="12"/>
          </p:nvPr>
        </p:nvSpPr>
        <p:spPr>
          <a:xfrm>
            <a:off x="457199" y="1392239"/>
            <a:ext cx="4229101" cy="4805361"/>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37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http://cci.emory.edu/cms"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cci.emory.edu/cms"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7.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17404" y="152400"/>
            <a:ext cx="876300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dirty="0"/>
              <a:t>Click to add title</a:t>
            </a:r>
          </a:p>
        </p:txBody>
      </p:sp>
      <p:sp>
        <p:nvSpPr>
          <p:cNvPr id="1028" name="Rectangle 4"/>
          <p:cNvSpPr>
            <a:spLocks noGrp="1" noChangeArrowheads="1"/>
          </p:cNvSpPr>
          <p:nvPr>
            <p:ph type="body" idx="1"/>
          </p:nvPr>
        </p:nvSpPr>
        <p:spPr bwMode="auto">
          <a:xfrm>
            <a:off x="217405" y="946942"/>
            <a:ext cx="8763000" cy="5342511"/>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dirty="0"/>
              <a:t>Klicken Sie, um die Formate des Vorlagentextes zu bearbeiten</a:t>
            </a:r>
          </a:p>
          <a:p>
            <a:pPr lvl="1"/>
            <a:r>
              <a:rPr lang="de-DE" dirty="0"/>
              <a:t>Level 2</a:t>
            </a:r>
          </a:p>
          <a:p>
            <a:pPr lvl="2"/>
            <a:r>
              <a:rPr lang="de-DE" dirty="0"/>
              <a:t>Level 3</a:t>
            </a:r>
          </a:p>
          <a:p>
            <a:pPr lvl="3"/>
            <a:r>
              <a:rPr lang="de-DE" dirty="0"/>
              <a:t>Level 4</a:t>
            </a:r>
          </a:p>
        </p:txBody>
      </p:sp>
      <p:pic>
        <p:nvPicPr>
          <p:cNvPr id="9" name="Picture 7" descr="PPTbackground_Red.jpg"/>
          <p:cNvPicPr>
            <a:picLocks noChangeAspect="1"/>
          </p:cNvPicPr>
          <p:nvPr userDrawn="1"/>
        </p:nvPicPr>
        <p:blipFill>
          <a:blip r:embed="rId12"/>
          <a:srcRect b="97814"/>
          <a:stretch>
            <a:fillRect/>
          </a:stretch>
        </p:blipFill>
        <p:spPr bwMode="auto">
          <a:xfrm flipH="1">
            <a:off x="0" y="-11905"/>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11" name="Rectangle 10"/>
          <p:cNvSpPr/>
          <p:nvPr userDrawn="1"/>
        </p:nvSpPr>
        <p:spPr>
          <a:xfrm>
            <a:off x="0" y="6289452"/>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3400" y="322334"/>
            <a:ext cx="941771" cy="33162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txStyles>
    <p:titleStyle>
      <a:lvl1pPr algn="l" rtl="0" eaLnBrk="1" fontAlgn="base" hangingPunct="1">
        <a:lnSpc>
          <a:spcPct val="95000"/>
        </a:lnSpc>
        <a:spcBef>
          <a:spcPct val="0"/>
        </a:spcBef>
        <a:spcAft>
          <a:spcPct val="0"/>
        </a:spcAft>
        <a:defRPr sz="2600" b="1">
          <a:solidFill>
            <a:srgbClr val="003399"/>
          </a:solidFill>
          <a:latin typeface="Verdana" pitchFamily="34" charset="0"/>
          <a:ea typeface="+mj-ea"/>
          <a:cs typeface="+mj-cs"/>
        </a:defRPr>
      </a:lvl1pPr>
      <a:lvl2pPr algn="l" rtl="0" eaLnBrk="1" fontAlgn="base" hangingPunct="1">
        <a:lnSpc>
          <a:spcPct val="95000"/>
        </a:lnSpc>
        <a:spcBef>
          <a:spcPct val="0"/>
        </a:spcBef>
        <a:spcAft>
          <a:spcPct val="0"/>
        </a:spcAft>
        <a:defRPr sz="2600">
          <a:solidFill>
            <a:srgbClr val="003399"/>
          </a:solidFill>
          <a:latin typeface="Verdana" pitchFamily="34" charset="0"/>
        </a:defRPr>
      </a:lvl2pPr>
      <a:lvl3pPr algn="l" rtl="0" eaLnBrk="1" fontAlgn="base" hangingPunct="1">
        <a:lnSpc>
          <a:spcPct val="95000"/>
        </a:lnSpc>
        <a:spcBef>
          <a:spcPct val="0"/>
        </a:spcBef>
        <a:spcAft>
          <a:spcPct val="0"/>
        </a:spcAft>
        <a:defRPr sz="2600">
          <a:solidFill>
            <a:srgbClr val="003399"/>
          </a:solidFill>
          <a:latin typeface="Verdana" pitchFamily="34" charset="0"/>
        </a:defRPr>
      </a:lvl3pPr>
      <a:lvl4pPr algn="l" rtl="0" eaLnBrk="1" fontAlgn="base" hangingPunct="1">
        <a:lnSpc>
          <a:spcPct val="95000"/>
        </a:lnSpc>
        <a:spcBef>
          <a:spcPct val="0"/>
        </a:spcBef>
        <a:spcAft>
          <a:spcPct val="0"/>
        </a:spcAft>
        <a:defRPr sz="2600">
          <a:solidFill>
            <a:srgbClr val="003399"/>
          </a:solidFill>
          <a:latin typeface="Verdana" pitchFamily="34" charset="0"/>
        </a:defRPr>
      </a:lvl4pPr>
      <a:lvl5pPr algn="l" rtl="0" eaLnBrk="1" fontAlgn="base" hangingPunct="1">
        <a:lnSpc>
          <a:spcPct val="95000"/>
        </a:lnSpc>
        <a:spcBef>
          <a:spcPct val="0"/>
        </a:spcBef>
        <a:spcAft>
          <a:spcPct val="0"/>
        </a:spcAft>
        <a:defRPr sz="2600">
          <a:solidFill>
            <a:srgbClr val="003399"/>
          </a:solidFill>
          <a:latin typeface="Verdana" pitchFamily="34" charset="0"/>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srgbClr val="000000"/>
              </a:solidFill>
              <a:latin typeface="Arial"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r>
              <a:rPr lang="de-DE" sz="1600" b="0">
                <a:solidFill>
                  <a:srgbClr val="000000"/>
                </a:solidFill>
                <a:latin typeface="Verdana" pitchFamily="34" charset="0"/>
                <a:ea typeface="ＭＳ Ｐゴシック" pitchFamily="34" charset="-128"/>
                <a:cs typeface="+mn-cs"/>
              </a:rPr>
              <a:t>                    </a:t>
            </a: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endParaRPr sz="1800" b="0">
              <a:solidFill>
                <a:prstClr val="black"/>
              </a:solidFill>
              <a:latin typeface="Arial" pitchFamily="34" charset="0"/>
              <a:ea typeface="ＭＳ Ｐゴシック" pitchFamily="34" charset="-128"/>
              <a:cs typeface="+mn-cs"/>
            </a:endParaRP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12/13/2021</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62655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12/13/2021</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559443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12/13/2021</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976162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PPTbackground_Red.jpg"/>
          <p:cNvPicPr>
            <a:picLocks noChangeAspect="1"/>
          </p:cNvPicPr>
          <p:nvPr/>
        </p:nvPicPr>
        <p:blipFill>
          <a:blip r:embed="rId7"/>
          <a:srcRect b="97814"/>
          <a:stretch>
            <a:fillRect/>
          </a:stretch>
        </p:blipFill>
        <p:spPr bwMode="auto">
          <a:xfrm flipH="1">
            <a:off x="0" y="0"/>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5123" name="Text Placeholder 2"/>
          <p:cNvSpPr>
            <a:spLocks noGrp="1"/>
          </p:cNvSpPr>
          <p:nvPr>
            <p:ph type="body" idx="1"/>
          </p:nvPr>
        </p:nvSpPr>
        <p:spPr bwMode="auto">
          <a:xfrm>
            <a:off x="458788" y="1330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4" name="Picture 4" descr="SBU horz_2clr_cmyk.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5275"/>
            <a:ext cx="3619500" cy="62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cxnSp>
        <p:nvCxnSpPr>
          <p:cNvPr id="6" name="Straight Connector 5"/>
          <p:cNvCxnSpPr/>
          <p:nvPr/>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pic>
        <p:nvPicPr>
          <p:cNvPr id="2" name="Picture 1" descr="SUNY_CircleOnly_50blk.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92100"/>
            <a:ext cx="647700" cy="647700"/>
          </a:xfrm>
          <a:prstGeom prst="rect">
            <a:avLst/>
          </a:prstGeom>
        </p:spPr>
      </p:pic>
    </p:spTree>
    <p:extLst>
      <p:ext uri="{BB962C8B-B14F-4D97-AF65-F5344CB8AC3E}">
        <p14:creationId xmlns:p14="http://schemas.microsoft.com/office/powerpoint/2010/main" val="7874343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r" defTabSz="457200" rtl="0" eaLnBrk="0" fontAlgn="base" hangingPunct="0">
        <a:spcBef>
          <a:spcPct val="0"/>
        </a:spcBef>
        <a:spcAft>
          <a:spcPct val="0"/>
        </a:spcAft>
        <a:defRPr sz="5400" kern="1200" baseline="6000">
          <a:solidFill>
            <a:schemeClr val="bg1"/>
          </a:solidFill>
          <a:latin typeface="Helvetica"/>
          <a:ea typeface="ＭＳ Ｐゴシック" pitchFamily="-112" charset="-128"/>
          <a:cs typeface="Helvetica"/>
        </a:defRPr>
      </a:lvl1pPr>
      <a:lvl2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2pPr>
      <a:lvl3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3pPr>
      <a:lvl4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4pPr>
      <a:lvl5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5pPr>
      <a:lvl6pPr marL="4572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6pPr>
      <a:lvl7pPr marL="9144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7pPr>
      <a:lvl8pPr marL="13716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8pPr>
      <a:lvl9pPr marL="18288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lvetica"/>
          <a:ea typeface="ＭＳ Ｐゴシック" pitchFamily="-112" charset="-128"/>
          <a:cs typeface="Helvetica"/>
        </a:defRPr>
      </a:lvl1pPr>
      <a:lvl2pPr marL="742950" indent="-285750" algn="l" defTabSz="457200" rtl="0" eaLnBrk="0" fontAlgn="base" hangingPunct="0">
        <a:spcBef>
          <a:spcPct val="20000"/>
        </a:spcBef>
        <a:spcAft>
          <a:spcPct val="0"/>
        </a:spcAft>
        <a:buFont typeface="Lucida Grande" charset="0"/>
        <a:buChar char="–"/>
        <a:defRPr sz="2800" kern="1200">
          <a:solidFill>
            <a:schemeClr val="tx1"/>
          </a:solidFill>
          <a:latin typeface="Helvetica"/>
          <a:ea typeface="ＭＳ Ｐゴシック" pitchFamily="-112" charset="-128"/>
          <a:cs typeface="Helvetic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a:ea typeface="ＭＳ Ｐゴシック" pitchFamily="-112" charset="-128"/>
          <a:cs typeface="Helvetic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a:t>  </a:t>
            </a:r>
          </a:p>
        </p:txBody>
      </p:sp>
      <p:sp>
        <p:nvSpPr>
          <p:cNvPr id="4" name="文本框 3">
            <a:extLst>
              <a:ext uri="{FF2B5EF4-FFF2-40B4-BE49-F238E27FC236}">
                <a16:creationId xmlns:a16="http://schemas.microsoft.com/office/drawing/2014/main" id="{B29D9D83-D148-4C00-A5D4-528EFDA1C339}"/>
              </a:ext>
            </a:extLst>
          </p:cNvPr>
          <p:cNvSpPr txBox="1"/>
          <p:nvPr/>
        </p:nvSpPr>
        <p:spPr>
          <a:xfrm>
            <a:off x="-76200" y="1447800"/>
            <a:ext cx="9296400" cy="3323987"/>
          </a:xfrm>
          <a:prstGeom prst="rect">
            <a:avLst/>
          </a:prstGeom>
          <a:noFill/>
        </p:spPr>
        <p:txBody>
          <a:bodyPr wrap="square" rtlCol="0">
            <a:spAutoFit/>
          </a:bodyPr>
          <a:lstStyle/>
          <a:p>
            <a:pPr algn="ctr"/>
            <a:endParaRPr lang="en-US" altLang="zh-CN" sz="4000" dirty="0">
              <a:latin typeface="Helvetica"/>
              <a:ea typeface="ＭＳ Ｐゴシック" pitchFamily="-112" charset="-128"/>
              <a:cs typeface="Helvetica"/>
            </a:endParaRPr>
          </a:p>
          <a:p>
            <a:pPr algn="ctr"/>
            <a:r>
              <a:rPr lang="en-US" altLang="zh-CN" sz="4000" dirty="0">
                <a:latin typeface="Helvetica"/>
                <a:ea typeface="ＭＳ Ｐゴシック" pitchFamily="-112" charset="-128"/>
                <a:cs typeface="Helvetica"/>
              </a:rPr>
              <a:t>Weekly Report</a:t>
            </a:r>
          </a:p>
          <a:p>
            <a:pPr algn="ctr"/>
            <a:endParaRPr lang="en-US" altLang="zh-CN" sz="3200" dirty="0">
              <a:latin typeface="Helvetica"/>
              <a:ea typeface="ＭＳ Ｐゴシック" pitchFamily="-112" charset="-128"/>
              <a:cs typeface="Helvetica"/>
            </a:endParaRPr>
          </a:p>
          <a:p>
            <a:pPr algn="ctr"/>
            <a:endParaRPr lang="en-US" altLang="zh-CN" sz="3200" dirty="0">
              <a:latin typeface="Helvetica"/>
              <a:ea typeface="ＭＳ Ｐゴシック" pitchFamily="-112" charset="-128"/>
              <a:cs typeface="Helvetica"/>
            </a:endParaRPr>
          </a:p>
          <a:p>
            <a:pPr algn="ctr"/>
            <a:r>
              <a:rPr lang="en-US" altLang="zh-CN" sz="2400" dirty="0" err="1">
                <a:latin typeface="Helvetica"/>
                <a:ea typeface="ＭＳ Ｐゴシック" pitchFamily="-112" charset="-128"/>
                <a:cs typeface="Helvetica"/>
              </a:rPr>
              <a:t>Wensheng</a:t>
            </a:r>
            <a:r>
              <a:rPr lang="en-US" altLang="zh-CN" sz="2400" dirty="0">
                <a:latin typeface="Helvetica"/>
                <a:ea typeface="ＭＳ Ｐゴシック" pitchFamily="-112" charset="-128"/>
                <a:cs typeface="Helvetica"/>
              </a:rPr>
              <a:t> Cheng</a:t>
            </a:r>
          </a:p>
          <a:p>
            <a:pPr algn="ctr"/>
            <a:r>
              <a:rPr lang="en-US" altLang="zh-CN" sz="2400" dirty="0">
                <a:latin typeface="Helvetica"/>
                <a:ea typeface="ＭＳ Ｐゴシック" pitchFamily="-112" charset="-128"/>
                <a:cs typeface="Helvetica"/>
              </a:rPr>
              <a:t>2021.12.6-12.13</a:t>
            </a:r>
          </a:p>
          <a:p>
            <a:endParaRPr lang="zh-CN" altLang="en-US" dirty="0"/>
          </a:p>
        </p:txBody>
      </p:sp>
    </p:spTree>
    <p:extLst>
      <p:ext uri="{BB962C8B-B14F-4D97-AF65-F5344CB8AC3E}">
        <p14:creationId xmlns:p14="http://schemas.microsoft.com/office/powerpoint/2010/main" val="364866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Last discussion</a:t>
            </a:r>
            <a:endParaRPr lang="zh-CN" altLang="en-US" dirty="0"/>
          </a:p>
        </p:txBody>
      </p:sp>
      <p:sp>
        <p:nvSpPr>
          <p:cNvPr id="7" name="内容占位符 8">
            <a:extLst>
              <a:ext uri="{FF2B5EF4-FFF2-40B4-BE49-F238E27FC236}">
                <a16:creationId xmlns:a16="http://schemas.microsoft.com/office/drawing/2014/main" id="{E7B4AE0E-5A31-4505-B2A4-16B178F1EFFC}"/>
              </a:ext>
            </a:extLst>
          </p:cNvPr>
          <p:cNvSpPr>
            <a:spLocks noGrp="1"/>
          </p:cNvSpPr>
          <p:nvPr>
            <p:ph idx="1"/>
          </p:nvPr>
        </p:nvSpPr>
        <p:spPr>
          <a:xfrm>
            <a:off x="148669" y="931863"/>
            <a:ext cx="8859921" cy="4173537"/>
          </a:xfrm>
        </p:spPr>
        <p:txBody>
          <a:bodyPr/>
          <a:lstStyle/>
          <a:p>
            <a:r>
              <a:rPr lang="en-US" altLang="zh-CN" sz="2000" dirty="0"/>
              <a:t>Adjusted problem definition</a:t>
            </a:r>
          </a:p>
          <a:p>
            <a:r>
              <a:rPr lang="en-US" altLang="zh-CN" sz="2000" dirty="0"/>
              <a:t>Thoughts about possible ways to deal with the problem</a:t>
            </a:r>
          </a:p>
          <a:p>
            <a:pPr marL="514350" indent="-514350">
              <a:buFont typeface="+mj-lt"/>
              <a:buAutoNum type="alphaLcParenR"/>
            </a:pPr>
            <a:r>
              <a:rPr lang="en-US" altLang="zh-CN" sz="2000" dirty="0"/>
              <a:t>Iterative search</a:t>
            </a:r>
          </a:p>
          <a:p>
            <a:pPr marL="514350" indent="-514350">
              <a:buFont typeface="+mj-lt"/>
              <a:buAutoNum type="alphaLcParenR"/>
            </a:pPr>
            <a:r>
              <a:rPr lang="en-US" altLang="zh-CN" sz="2000" b="1" dirty="0"/>
              <a:t>Sample selection</a:t>
            </a:r>
          </a:p>
          <a:p>
            <a:endParaRPr lang="en-US" altLang="zh-CN" sz="2000" dirty="0"/>
          </a:p>
          <a:p>
            <a:endParaRPr lang="en-US" altLang="zh-CN" sz="2000" dirty="0"/>
          </a:p>
          <a:p>
            <a:endParaRPr lang="en-US" altLang="zh-CN" dirty="0"/>
          </a:p>
        </p:txBody>
      </p:sp>
      <p:pic>
        <p:nvPicPr>
          <p:cNvPr id="10" name="图片 9">
            <a:extLst>
              <a:ext uri="{FF2B5EF4-FFF2-40B4-BE49-F238E27FC236}">
                <a16:creationId xmlns:a16="http://schemas.microsoft.com/office/drawing/2014/main" id="{4EC40F60-C0CC-4547-9B2A-3FF1709B5324}"/>
              </a:ext>
            </a:extLst>
          </p:cNvPr>
          <p:cNvPicPr>
            <a:picLocks noChangeAspect="1"/>
          </p:cNvPicPr>
          <p:nvPr/>
        </p:nvPicPr>
        <p:blipFill>
          <a:blip r:embed="rId2"/>
          <a:stretch>
            <a:fillRect/>
          </a:stretch>
        </p:blipFill>
        <p:spPr>
          <a:xfrm>
            <a:off x="228600" y="2873243"/>
            <a:ext cx="8032471" cy="2260856"/>
          </a:xfrm>
          <a:prstGeom prst="rect">
            <a:avLst/>
          </a:prstGeom>
        </p:spPr>
      </p:pic>
    </p:spTree>
    <p:extLst>
      <p:ext uri="{BB962C8B-B14F-4D97-AF65-F5344CB8AC3E}">
        <p14:creationId xmlns:p14="http://schemas.microsoft.com/office/powerpoint/2010/main" val="16842930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This week</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173537"/>
          </a:xfrm>
        </p:spPr>
        <p:txBody>
          <a:bodyPr/>
          <a:lstStyle/>
          <a:p>
            <a:r>
              <a:rPr lang="en-US" altLang="zh-CN" sz="2000" dirty="0"/>
              <a:t>Possible ways to deal with sample selection</a:t>
            </a:r>
          </a:p>
          <a:p>
            <a:endParaRPr lang="en-US" altLang="zh-CN" sz="2000" dirty="0"/>
          </a:p>
          <a:p>
            <a:r>
              <a:rPr lang="en-US" altLang="zh-CN" sz="2000" dirty="0"/>
              <a:t>The goal is to get most representative samples</a:t>
            </a:r>
          </a:p>
          <a:p>
            <a:endParaRPr lang="en-US" altLang="zh-CN" sz="2000" dirty="0"/>
          </a:p>
          <a:p>
            <a:pPr marL="514350" indent="-514350">
              <a:buFont typeface="+mj-lt"/>
              <a:buAutoNum type="alphaLcParenR"/>
            </a:pPr>
            <a:r>
              <a:rPr lang="en-US" altLang="zh-CN" sz="2000" dirty="0"/>
              <a:t>Clustering</a:t>
            </a:r>
          </a:p>
          <a:p>
            <a:pPr marL="514350" indent="-514350">
              <a:buFont typeface="+mj-lt"/>
              <a:buAutoNum type="alphaLcParenR"/>
            </a:pPr>
            <a:endParaRPr lang="en-US" altLang="zh-CN" sz="2000" dirty="0"/>
          </a:p>
          <a:p>
            <a:pPr marL="514350" indent="-514350">
              <a:buFont typeface="+mj-lt"/>
              <a:buAutoNum type="alphaLcParenR"/>
            </a:pPr>
            <a:r>
              <a:rPr lang="en-US" altLang="zh-CN" sz="2000" dirty="0"/>
              <a:t>Reinforcement learning</a:t>
            </a:r>
          </a:p>
          <a:p>
            <a:endParaRPr lang="en-US" altLang="zh-CN" sz="2000" dirty="0"/>
          </a:p>
          <a:p>
            <a:endParaRPr lang="en-US" altLang="zh-CN" sz="2000" dirty="0"/>
          </a:p>
          <a:p>
            <a:endParaRPr lang="en-US" altLang="zh-CN" dirty="0"/>
          </a:p>
        </p:txBody>
      </p:sp>
    </p:spTree>
    <p:extLst>
      <p:ext uri="{BB962C8B-B14F-4D97-AF65-F5344CB8AC3E}">
        <p14:creationId xmlns:p14="http://schemas.microsoft.com/office/powerpoint/2010/main" val="7666007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Clustering</a:t>
            </a:r>
          </a:p>
        </p:txBody>
      </p:sp>
      <p:sp>
        <p:nvSpPr>
          <p:cNvPr id="4" name="内容占位符 8">
            <a:extLst>
              <a:ext uri="{FF2B5EF4-FFF2-40B4-BE49-F238E27FC236}">
                <a16:creationId xmlns:a16="http://schemas.microsoft.com/office/drawing/2014/main" id="{B3C22F3C-0806-4885-88E6-A441A02C1C67}"/>
              </a:ext>
            </a:extLst>
          </p:cNvPr>
          <p:cNvSpPr>
            <a:spLocks noGrp="1"/>
          </p:cNvSpPr>
          <p:nvPr>
            <p:ph idx="1"/>
          </p:nvPr>
        </p:nvSpPr>
        <p:spPr>
          <a:xfrm>
            <a:off x="148669" y="931863"/>
            <a:ext cx="8859921" cy="3487737"/>
          </a:xfrm>
        </p:spPr>
        <p:txBody>
          <a:bodyPr/>
          <a:lstStyle/>
          <a:p>
            <a:r>
              <a:rPr lang="en-US" altLang="zh-CN" sz="2000" dirty="0"/>
              <a:t>One natural way to find most representative samples is to do clustering. After clustering, we can take the samples closest to the cluster center as the samples we want.</a:t>
            </a:r>
          </a:p>
          <a:p>
            <a:endParaRPr lang="en-US" altLang="zh-CN" sz="2000" dirty="0"/>
          </a:p>
          <a:p>
            <a:r>
              <a:rPr lang="en-US" altLang="zh-CN" sz="2000" dirty="0"/>
              <a:t>But classic clustering algorithms are mature and there’s no novelty by directly using them. Neural networks should be incorporated.</a:t>
            </a:r>
          </a:p>
        </p:txBody>
      </p:sp>
    </p:spTree>
    <p:extLst>
      <p:ext uri="{BB962C8B-B14F-4D97-AF65-F5344CB8AC3E}">
        <p14:creationId xmlns:p14="http://schemas.microsoft.com/office/powerpoint/2010/main" val="20001692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Deep clustering</a:t>
            </a:r>
          </a:p>
        </p:txBody>
      </p:sp>
      <p:sp>
        <p:nvSpPr>
          <p:cNvPr id="7" name="内容占位符 8">
            <a:extLst>
              <a:ext uri="{FF2B5EF4-FFF2-40B4-BE49-F238E27FC236}">
                <a16:creationId xmlns:a16="http://schemas.microsoft.com/office/drawing/2014/main" id="{E8F101D0-F926-443A-9599-AD6D82DB4CBC}"/>
              </a:ext>
            </a:extLst>
          </p:cNvPr>
          <p:cNvSpPr>
            <a:spLocks noGrp="1"/>
          </p:cNvSpPr>
          <p:nvPr>
            <p:ph idx="1"/>
          </p:nvPr>
        </p:nvSpPr>
        <p:spPr>
          <a:xfrm>
            <a:off x="148669" y="931863"/>
            <a:ext cx="8859921" cy="3487737"/>
          </a:xfrm>
        </p:spPr>
        <p:txBody>
          <a:bodyPr/>
          <a:lstStyle/>
          <a:p>
            <a:r>
              <a:rPr lang="en-US" altLang="zh-CN" sz="2000" dirty="0"/>
              <a:t>Some works try to combine neural network with classic clustering methods. They model it as an unsupervised learning problem. Clustering methods are used to get pseudo labels, based on features generated by neural networks.</a:t>
            </a:r>
          </a:p>
          <a:p>
            <a:endParaRPr lang="en-US" altLang="zh-CN" sz="2000" dirty="0"/>
          </a:p>
          <a:p>
            <a:r>
              <a:rPr lang="en-US" altLang="zh-CN" sz="2000" dirty="0"/>
              <a:t>I think they are not real classic methods. The performance would be limited to the performance of classic clustering methods.</a:t>
            </a:r>
          </a:p>
        </p:txBody>
      </p:sp>
      <p:pic>
        <p:nvPicPr>
          <p:cNvPr id="4" name="图片 3">
            <a:extLst>
              <a:ext uri="{FF2B5EF4-FFF2-40B4-BE49-F238E27FC236}">
                <a16:creationId xmlns:a16="http://schemas.microsoft.com/office/drawing/2014/main" id="{320BC2FD-9443-479F-897E-F162590BB129}"/>
              </a:ext>
            </a:extLst>
          </p:cNvPr>
          <p:cNvPicPr>
            <a:picLocks noChangeAspect="1"/>
          </p:cNvPicPr>
          <p:nvPr/>
        </p:nvPicPr>
        <p:blipFill>
          <a:blip r:embed="rId2"/>
          <a:stretch>
            <a:fillRect/>
          </a:stretch>
        </p:blipFill>
        <p:spPr>
          <a:xfrm>
            <a:off x="1524000" y="3429000"/>
            <a:ext cx="5802222" cy="2627577"/>
          </a:xfrm>
          <a:prstGeom prst="rect">
            <a:avLst/>
          </a:prstGeom>
        </p:spPr>
      </p:pic>
      <p:sp>
        <p:nvSpPr>
          <p:cNvPr id="9" name="矩形 8">
            <a:extLst>
              <a:ext uri="{FF2B5EF4-FFF2-40B4-BE49-F238E27FC236}">
                <a16:creationId xmlns:a16="http://schemas.microsoft.com/office/drawing/2014/main" id="{E3EF29E8-1405-4161-9836-1F29B0AFF284}"/>
              </a:ext>
            </a:extLst>
          </p:cNvPr>
          <p:cNvSpPr/>
          <p:nvPr/>
        </p:nvSpPr>
        <p:spPr>
          <a:xfrm>
            <a:off x="0" y="6400800"/>
            <a:ext cx="5638800" cy="369332"/>
          </a:xfrm>
          <a:prstGeom prst="rect">
            <a:avLst/>
          </a:prstGeom>
        </p:spPr>
        <p:txBody>
          <a:bodyPr wrap="square">
            <a:spAutoFit/>
          </a:bodyPr>
          <a:lstStyle/>
          <a:p>
            <a:pPr defTabSz="457200" eaLnBrk="0" hangingPunct="0">
              <a:buNone/>
            </a:pPr>
            <a:r>
              <a:rPr lang="en-US" altLang="zh-CN" dirty="0">
                <a:solidFill>
                  <a:srgbClr val="FFFFFF"/>
                </a:solidFill>
                <a:latin typeface="Helvetica"/>
                <a:ea typeface="ＭＳ Ｐゴシック" pitchFamily="-112" charset="-128"/>
                <a:cs typeface="Helvetica"/>
              </a:rPr>
              <a:t>ECCV 2018. https://arxiv.org/pdf/1807.05520v2.pdf</a:t>
            </a:r>
          </a:p>
        </p:txBody>
      </p:sp>
    </p:spTree>
    <p:extLst>
      <p:ext uri="{BB962C8B-B14F-4D97-AF65-F5344CB8AC3E}">
        <p14:creationId xmlns:p14="http://schemas.microsoft.com/office/powerpoint/2010/main" val="7297752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Reinforcement learning</a:t>
            </a:r>
          </a:p>
        </p:txBody>
      </p:sp>
      <p:sp>
        <p:nvSpPr>
          <p:cNvPr id="5" name="内容占位符 8">
            <a:extLst>
              <a:ext uri="{FF2B5EF4-FFF2-40B4-BE49-F238E27FC236}">
                <a16:creationId xmlns:a16="http://schemas.microsoft.com/office/drawing/2014/main" id="{48EF382C-DDB0-4186-B4CB-D17355981060}"/>
              </a:ext>
            </a:extLst>
          </p:cNvPr>
          <p:cNvSpPr>
            <a:spLocks noGrp="1"/>
          </p:cNvSpPr>
          <p:nvPr>
            <p:ph idx="1"/>
          </p:nvPr>
        </p:nvSpPr>
        <p:spPr>
          <a:xfrm>
            <a:off x="148669" y="931863"/>
            <a:ext cx="8859921" cy="2573337"/>
          </a:xfrm>
        </p:spPr>
        <p:txBody>
          <a:bodyPr/>
          <a:lstStyle/>
          <a:p>
            <a:r>
              <a:rPr lang="en-US" altLang="zh-CN" sz="2000" dirty="0"/>
              <a:t>Since this can also be taken as a decision problem, reinforcement learning may apply. It’s based on reward function to generate the loss and update the network parameters. </a:t>
            </a:r>
          </a:p>
          <a:p>
            <a:endParaRPr lang="en-US" altLang="zh-CN" sz="2000" dirty="0"/>
          </a:p>
          <a:p>
            <a:r>
              <a:rPr lang="en-US" altLang="zh-CN" sz="2000" dirty="0"/>
              <a:t>But most methods are based on existing labels to generate rewards. The point for our task is to design a reward function without existing labels.</a:t>
            </a:r>
          </a:p>
        </p:txBody>
      </p:sp>
    </p:spTree>
    <p:extLst>
      <p:ext uri="{BB962C8B-B14F-4D97-AF65-F5344CB8AC3E}">
        <p14:creationId xmlns:p14="http://schemas.microsoft.com/office/powerpoint/2010/main" val="30729981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Reinforcement learning</a:t>
            </a:r>
          </a:p>
        </p:txBody>
      </p:sp>
      <p:sp>
        <p:nvSpPr>
          <p:cNvPr id="10" name="内容占位符 8">
            <a:extLst>
              <a:ext uri="{FF2B5EF4-FFF2-40B4-BE49-F238E27FC236}">
                <a16:creationId xmlns:a16="http://schemas.microsoft.com/office/drawing/2014/main" id="{32A5E028-A859-4085-B531-C3968492D28F}"/>
              </a:ext>
            </a:extLst>
          </p:cNvPr>
          <p:cNvSpPr>
            <a:spLocks noGrp="1"/>
          </p:cNvSpPr>
          <p:nvPr>
            <p:ph idx="1"/>
          </p:nvPr>
        </p:nvSpPr>
        <p:spPr>
          <a:xfrm>
            <a:off x="148669" y="931863"/>
            <a:ext cx="8859921" cy="1201737"/>
          </a:xfrm>
        </p:spPr>
        <p:txBody>
          <a:bodyPr/>
          <a:lstStyle/>
          <a:p>
            <a:r>
              <a:rPr lang="en-US" altLang="zh-CN" sz="2000" dirty="0"/>
              <a:t>This work proposes a reinforcement learning (RL) based synthetic sample selection method that learns to choose synthetic images containing reliable and informative features. A transformer based controller is trained via proximal policy optimization (PPO) using the validation classification accuracy as the reward. The selected images are mixed with the original training data for improved training of image recognition systems. </a:t>
            </a:r>
            <a:endParaRPr lang="en-US" altLang="zh-CN" dirty="0"/>
          </a:p>
        </p:txBody>
      </p:sp>
      <p:sp>
        <p:nvSpPr>
          <p:cNvPr id="7" name="矩形 6">
            <a:extLst>
              <a:ext uri="{FF2B5EF4-FFF2-40B4-BE49-F238E27FC236}">
                <a16:creationId xmlns:a16="http://schemas.microsoft.com/office/drawing/2014/main" id="{9B04B1CB-7572-4E16-877A-383A7A539A24}"/>
              </a:ext>
            </a:extLst>
          </p:cNvPr>
          <p:cNvSpPr/>
          <p:nvPr/>
        </p:nvSpPr>
        <p:spPr>
          <a:xfrm>
            <a:off x="0" y="6400800"/>
            <a:ext cx="5638800" cy="369332"/>
          </a:xfrm>
          <a:prstGeom prst="rect">
            <a:avLst/>
          </a:prstGeom>
        </p:spPr>
        <p:txBody>
          <a:bodyPr wrap="square">
            <a:spAutoFit/>
          </a:bodyPr>
          <a:lstStyle/>
          <a:p>
            <a:pPr defTabSz="457200" eaLnBrk="0" hangingPunct="0">
              <a:buNone/>
            </a:pPr>
            <a:r>
              <a:rPr lang="en-US" altLang="zh-CN" dirty="0">
                <a:solidFill>
                  <a:srgbClr val="FFFFFF"/>
                </a:solidFill>
                <a:latin typeface="Helvetica"/>
                <a:ea typeface="ＭＳ Ｐゴシック" pitchFamily="-112" charset="-128"/>
                <a:cs typeface="Helvetica"/>
              </a:rPr>
              <a:t>MICCAI 2020. https://arxiv.org/pdf/2008.11331.pdf</a:t>
            </a:r>
          </a:p>
        </p:txBody>
      </p:sp>
      <p:pic>
        <p:nvPicPr>
          <p:cNvPr id="3" name="图片 2">
            <a:extLst>
              <a:ext uri="{FF2B5EF4-FFF2-40B4-BE49-F238E27FC236}">
                <a16:creationId xmlns:a16="http://schemas.microsoft.com/office/drawing/2014/main" id="{82611F5A-3B91-4487-8925-BB1C6D8FB771}"/>
              </a:ext>
            </a:extLst>
          </p:cNvPr>
          <p:cNvPicPr>
            <a:picLocks noChangeAspect="1"/>
          </p:cNvPicPr>
          <p:nvPr/>
        </p:nvPicPr>
        <p:blipFill>
          <a:blip r:embed="rId2"/>
          <a:stretch>
            <a:fillRect/>
          </a:stretch>
        </p:blipFill>
        <p:spPr>
          <a:xfrm>
            <a:off x="1676400" y="3200400"/>
            <a:ext cx="5726032" cy="2839024"/>
          </a:xfrm>
          <a:prstGeom prst="rect">
            <a:avLst/>
          </a:prstGeom>
        </p:spPr>
      </p:pic>
    </p:spTree>
    <p:extLst>
      <p:ext uri="{BB962C8B-B14F-4D97-AF65-F5344CB8AC3E}">
        <p14:creationId xmlns:p14="http://schemas.microsoft.com/office/powerpoint/2010/main" val="28626075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Reinforcement learning</a:t>
            </a:r>
          </a:p>
        </p:txBody>
      </p:sp>
      <p:pic>
        <p:nvPicPr>
          <p:cNvPr id="2" name="图片 1">
            <a:extLst>
              <a:ext uri="{FF2B5EF4-FFF2-40B4-BE49-F238E27FC236}">
                <a16:creationId xmlns:a16="http://schemas.microsoft.com/office/drawing/2014/main" id="{033A4A25-EA18-4E71-89C5-FBF02CE94F2E}"/>
              </a:ext>
            </a:extLst>
          </p:cNvPr>
          <p:cNvPicPr>
            <a:picLocks noChangeAspect="1"/>
          </p:cNvPicPr>
          <p:nvPr/>
        </p:nvPicPr>
        <p:blipFill>
          <a:blip r:embed="rId2"/>
          <a:stretch>
            <a:fillRect/>
          </a:stretch>
        </p:blipFill>
        <p:spPr>
          <a:xfrm>
            <a:off x="762000" y="1371600"/>
            <a:ext cx="7467600" cy="4319665"/>
          </a:xfrm>
          <a:prstGeom prst="rect">
            <a:avLst/>
          </a:prstGeom>
        </p:spPr>
      </p:pic>
      <p:sp>
        <p:nvSpPr>
          <p:cNvPr id="7" name="矩形 6">
            <a:extLst>
              <a:ext uri="{FF2B5EF4-FFF2-40B4-BE49-F238E27FC236}">
                <a16:creationId xmlns:a16="http://schemas.microsoft.com/office/drawing/2014/main" id="{9B04B1CB-7572-4E16-877A-383A7A539A24}"/>
              </a:ext>
            </a:extLst>
          </p:cNvPr>
          <p:cNvSpPr/>
          <p:nvPr/>
        </p:nvSpPr>
        <p:spPr>
          <a:xfrm>
            <a:off x="0" y="6400800"/>
            <a:ext cx="5638800" cy="369332"/>
          </a:xfrm>
          <a:prstGeom prst="rect">
            <a:avLst/>
          </a:prstGeom>
        </p:spPr>
        <p:txBody>
          <a:bodyPr wrap="square">
            <a:spAutoFit/>
          </a:bodyPr>
          <a:lstStyle/>
          <a:p>
            <a:pPr defTabSz="457200" eaLnBrk="0" hangingPunct="0">
              <a:buNone/>
            </a:pPr>
            <a:r>
              <a:rPr lang="en-US" altLang="zh-CN" dirty="0">
                <a:solidFill>
                  <a:srgbClr val="FFFFFF"/>
                </a:solidFill>
                <a:latin typeface="Helvetica"/>
                <a:ea typeface="ＭＳ Ｐゴシック" pitchFamily="-112" charset="-128"/>
                <a:cs typeface="Helvetica"/>
              </a:rPr>
              <a:t>MICCAI 2020. https://arxiv.org/pdf/2008.11331.pdf</a:t>
            </a:r>
          </a:p>
        </p:txBody>
      </p:sp>
    </p:spTree>
    <p:extLst>
      <p:ext uri="{BB962C8B-B14F-4D97-AF65-F5344CB8AC3E}">
        <p14:creationId xmlns:p14="http://schemas.microsoft.com/office/powerpoint/2010/main" val="13554348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a:xfrm>
            <a:off x="76200" y="169332"/>
            <a:ext cx="8932389" cy="717937"/>
          </a:xfrm>
        </p:spPr>
        <p:txBody>
          <a:bodyPr/>
          <a:lstStyle/>
          <a:p>
            <a:r>
              <a:rPr lang="en-US" altLang="zh-CN" dirty="0"/>
              <a:t>End</a:t>
            </a:r>
            <a:endParaRPr lang="zh-CN" altLang="en-US" dirty="0"/>
          </a:p>
        </p:txBody>
      </p:sp>
      <p:sp>
        <p:nvSpPr>
          <p:cNvPr id="5" name="文本框 4">
            <a:extLst>
              <a:ext uri="{FF2B5EF4-FFF2-40B4-BE49-F238E27FC236}">
                <a16:creationId xmlns:a16="http://schemas.microsoft.com/office/drawing/2014/main" id="{01DF72CB-8094-4B85-81E3-71D721899453}"/>
              </a:ext>
            </a:extLst>
          </p:cNvPr>
          <p:cNvSpPr txBox="1"/>
          <p:nvPr/>
        </p:nvSpPr>
        <p:spPr>
          <a:xfrm>
            <a:off x="2515877" y="2590800"/>
            <a:ext cx="4053033" cy="707886"/>
          </a:xfrm>
          <a:prstGeom prst="rect">
            <a:avLst/>
          </a:prstGeom>
          <a:noFill/>
        </p:spPr>
        <p:txBody>
          <a:bodyPr wrap="none" rtlCol="0">
            <a:spAutoFit/>
          </a:bodyPr>
          <a:lstStyle/>
          <a:p>
            <a:r>
              <a:rPr lang="en-US" altLang="zh-CN" sz="4000" dirty="0"/>
              <a:t>End and Thanks!</a:t>
            </a:r>
            <a:endParaRPr lang="zh-CN" altLang="en-US" sz="4000" dirty="0"/>
          </a:p>
        </p:txBody>
      </p:sp>
    </p:spTree>
    <p:extLst>
      <p:ext uri="{BB962C8B-B14F-4D97-AF65-F5344CB8AC3E}">
        <p14:creationId xmlns:p14="http://schemas.microsoft.com/office/powerpoint/2010/main" val="1563045283"/>
      </p:ext>
    </p:extLst>
  </p:cSld>
  <p:clrMapOvr>
    <a:masterClrMapping/>
  </p:clrMapOvr>
  <p:transition/>
</p:sld>
</file>

<file path=ppt/theme/theme1.xml><?xml version="1.0" encoding="utf-8"?>
<a:theme xmlns:a="http://schemas.openxmlformats.org/drawingml/2006/main" name="Standard">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 internal">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iemens inter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ony Brook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EmoryTheme</Template>
  <TotalTime>21622</TotalTime>
  <Words>338</Words>
  <Application>Microsoft Office PowerPoint</Application>
  <PresentationFormat>全屏显示(4:3)</PresentationFormat>
  <Paragraphs>43</Paragraphs>
  <Slides>9</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9</vt:i4>
      </vt:variant>
    </vt:vector>
  </HeadingPairs>
  <TitlesOfParts>
    <vt:vector size="24" baseType="lpstr">
      <vt:lpstr>Lucida Grande</vt:lpstr>
      <vt:lpstr>ＭＳ Ｐゴシック</vt:lpstr>
      <vt:lpstr>Siemens Sans</vt:lpstr>
      <vt:lpstr>宋体</vt:lpstr>
      <vt:lpstr>Arial</vt:lpstr>
      <vt:lpstr>Calibri</vt:lpstr>
      <vt:lpstr>Helvetica</vt:lpstr>
      <vt:lpstr>Verdana</vt:lpstr>
      <vt:lpstr>Standard</vt:lpstr>
      <vt:lpstr>1_siemens internal</vt:lpstr>
      <vt:lpstr>2_siemens internal</vt:lpstr>
      <vt:lpstr>Office Theme</vt:lpstr>
      <vt:lpstr>1_Office Theme</vt:lpstr>
      <vt:lpstr>2_Office Theme</vt:lpstr>
      <vt:lpstr>Stony Brook University</vt:lpstr>
      <vt:lpstr>PowerPoint 演示文稿</vt:lpstr>
      <vt:lpstr>Last discussion</vt:lpstr>
      <vt:lpstr>This week</vt:lpstr>
      <vt:lpstr>Clustering</vt:lpstr>
      <vt:lpstr>Deep clustering</vt:lpstr>
      <vt:lpstr>Reinforcement learning</vt:lpstr>
      <vt:lpstr>Reinforcement learning</vt:lpstr>
      <vt:lpstr>Reinforcement learning</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SATO: A Spatial Data Partitioning Framework for Scalable Query Processing</dc:title>
  <dc:creator>Hoang Vo</dc:creator>
  <cp:lastModifiedBy>程 文胜</cp:lastModifiedBy>
  <cp:revision>1717</cp:revision>
  <cp:lastPrinted>2015-08-26T21:35:55Z</cp:lastPrinted>
  <dcterms:created xsi:type="dcterms:W3CDTF">2014-10-10T03:49:09Z</dcterms:created>
  <dcterms:modified xsi:type="dcterms:W3CDTF">2021-12-14T05:21:41Z</dcterms:modified>
</cp:coreProperties>
</file>