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</p:sldMasterIdLst>
  <p:notesMasterIdLst>
    <p:notesMasterId r:id="rId16"/>
  </p:notesMasterIdLst>
  <p:handoutMasterIdLst>
    <p:handoutMasterId r:id="rId17"/>
  </p:handoutMasterIdLst>
  <p:sldIdLst>
    <p:sldId id="265" r:id="rId8"/>
    <p:sldId id="326" r:id="rId9"/>
    <p:sldId id="327" r:id="rId10"/>
    <p:sldId id="296" r:id="rId11"/>
    <p:sldId id="312" r:id="rId12"/>
    <p:sldId id="328" r:id="rId13"/>
    <p:sldId id="345" r:id="rId14"/>
    <p:sldId id="343" r:id="rId15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程 文胜" initials="程" lastIdx="1" clrIdx="0">
    <p:extLst>
      <p:ext uri="{19B8F6BF-5375-455C-9EA6-DF929625EA0E}">
        <p15:presenceInfo xmlns:p15="http://schemas.microsoft.com/office/powerpoint/2012/main" userId="1fa8d855b4ce2c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1F5C0"/>
    <a:srgbClr val="0000FF"/>
    <a:srgbClr val="0066FF"/>
    <a:srgbClr val="A71930"/>
    <a:srgbClr val="FFFF99"/>
    <a:srgbClr val="B9ED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A548E6-3DD4-4112-B45D-DD032B0B5B37}" v="61" dt="2020-01-30T12:57:40.0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6870" autoAdjust="0"/>
  </p:normalViewPr>
  <p:slideViewPr>
    <p:cSldViewPr>
      <p:cViewPr varScale="1">
        <p:scale>
          <a:sx n="114" d="100"/>
          <a:sy n="114" d="100"/>
        </p:scale>
        <p:origin x="156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6111496-B189-429B-AFC5-24D1D34733DC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C90CB45-27BB-4BD8-9A38-71B07E440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60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628FCE6-EDDF-4DAD-B7E1-744EFADB451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2938DFF-218C-4948-B31E-06D658EB2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6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38DFF-218C-4948-B31E-06D658EB2B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4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ci.emory.edu/cms" TargetMode="Externa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ci.emory.edu/cms" TargetMode="External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69332"/>
            <a:ext cx="8932389" cy="7179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5316538"/>
          </a:xfrm>
        </p:spPr>
        <p:txBody>
          <a:bodyPr/>
          <a:lstStyle>
            <a:lvl1pPr>
              <a:spcAft>
                <a:spcPts val="300"/>
              </a:spcAft>
              <a:defRPr>
                <a:latin typeface="Verdana" pitchFamily="34" charset="0"/>
              </a:defRPr>
            </a:lvl1pPr>
            <a:lvl2pPr>
              <a:spcAft>
                <a:spcPts val="300"/>
              </a:spcAft>
              <a:defRPr>
                <a:latin typeface="Verdana" pitchFamily="34" charset="0"/>
              </a:defRPr>
            </a:lvl2pPr>
            <a:lvl3pPr>
              <a:spcAft>
                <a:spcPts val="300"/>
              </a:spcAft>
              <a:defRPr>
                <a:latin typeface="Verdana" pitchFamily="34" charset="0"/>
              </a:defRPr>
            </a:lvl3pPr>
            <a:lvl4pPr>
              <a:spcAft>
                <a:spcPts val="300"/>
              </a:spcAft>
              <a:defRPr>
                <a:latin typeface="Verdana" pitchFamily="34" charset="0"/>
              </a:defRPr>
            </a:lvl4pPr>
            <a:lvl5pPr>
              <a:spcAft>
                <a:spcPts val="300"/>
              </a:spcAft>
              <a:defRPr>
                <a:latin typeface="Verdan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515938"/>
            <a:ext cx="2138362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25" y="515938"/>
            <a:ext cx="6262688" cy="6188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2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22375" y="2973388"/>
            <a:ext cx="7921625" cy="2741612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09800" y="1906588"/>
            <a:ext cx="6096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457200" eaLnBrk="0" hangingPunct="0"/>
            <a:endParaRPr lang="de-DE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20788" y="2927350"/>
            <a:ext cx="7929562" cy="46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9525" y="2962275"/>
            <a:ext cx="9140825" cy="9525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20788" cy="6056313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9" name="Picture 2" descr="Emory | Center for Comprehensive Informatics">
            <a:hlinkClick r:id="rId2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0" y="152400"/>
            <a:ext cx="47625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4073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90800" y="4648200"/>
            <a:ext cx="5943600" cy="684212"/>
          </a:xfrm>
        </p:spPr>
        <p:txBody>
          <a:bodyPr rIns="0"/>
          <a:lstStyle>
            <a:lvl1pPr marL="0" indent="0">
              <a:buFontTx/>
              <a:buNone/>
              <a:defRPr sz="2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34407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2590800" y="3810000"/>
            <a:ext cx="5943600" cy="838200"/>
          </a:xfrm>
        </p:spPr>
        <p:txBody>
          <a:bodyPr rIns="0" anchor="b"/>
          <a:lstStyle>
            <a:lvl1pPr>
              <a:defRPr sz="3200">
                <a:latin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47800"/>
            <a:ext cx="8505825" cy="5256213"/>
          </a:xfrm>
        </p:spPr>
        <p:txBody>
          <a:bodyPr/>
          <a:lstStyle>
            <a:lvl1pPr>
              <a:spcAft>
                <a:spcPts val="300"/>
              </a:spcAft>
              <a:defRPr>
                <a:latin typeface="Verdana" pitchFamily="34" charset="0"/>
              </a:defRPr>
            </a:lvl1pPr>
            <a:lvl2pPr>
              <a:spcAft>
                <a:spcPts val="300"/>
              </a:spcAft>
              <a:defRPr>
                <a:latin typeface="Verdana" pitchFamily="34" charset="0"/>
              </a:defRPr>
            </a:lvl2pPr>
            <a:lvl3pPr>
              <a:spcAft>
                <a:spcPts val="300"/>
              </a:spcAft>
              <a:defRPr>
                <a:latin typeface="Verdana" pitchFamily="34" charset="0"/>
              </a:defRPr>
            </a:lvl3pPr>
            <a:lvl4pPr>
              <a:spcAft>
                <a:spcPts val="300"/>
              </a:spcAft>
              <a:defRPr>
                <a:latin typeface="Verdana" pitchFamily="34" charset="0"/>
              </a:defRPr>
            </a:lvl4pPr>
            <a:lvl5pPr>
              <a:spcAft>
                <a:spcPts val="300"/>
              </a:spcAft>
              <a:defRPr>
                <a:latin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295400"/>
            <a:ext cx="4176713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0613" y="1295400"/>
            <a:ext cx="4176712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anchor="ctr"/>
          <a:lstStyle/>
          <a:p>
            <a:pPr eaLnBrk="0" hangingPunct="0">
              <a:lnSpc>
                <a:spcPct val="95000"/>
              </a:lnSpc>
              <a:defRPr/>
            </a:pPr>
            <a:r>
              <a:rPr lang="en-US" sz="2600" b="0">
                <a:solidFill>
                  <a:srgbClr val="003399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4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23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450" y="623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7859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515938"/>
            <a:ext cx="2138362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25" y="515938"/>
            <a:ext cx="6262688" cy="6188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2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22375" y="2973388"/>
            <a:ext cx="7921625" cy="2741612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09800" y="1906588"/>
            <a:ext cx="6096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457200" eaLnBrk="0" hangingPunct="0"/>
            <a:endParaRPr lang="de-DE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20788" y="2927350"/>
            <a:ext cx="7929562" cy="46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9525" y="2962275"/>
            <a:ext cx="9140825" cy="9525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20788" cy="6056313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9" name="Picture 2" descr="Emory | Center for Comprehensive Informatics">
            <a:hlinkClick r:id="rId2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0" y="152400"/>
            <a:ext cx="47625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4073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90800" y="4648200"/>
            <a:ext cx="5943600" cy="684212"/>
          </a:xfrm>
        </p:spPr>
        <p:txBody>
          <a:bodyPr rIns="0"/>
          <a:lstStyle>
            <a:lvl1pPr marL="0" indent="0">
              <a:buFontTx/>
              <a:buNone/>
              <a:defRPr sz="2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34407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2590800" y="3810000"/>
            <a:ext cx="5943600" cy="838200"/>
          </a:xfrm>
        </p:spPr>
        <p:txBody>
          <a:bodyPr rIns="0" anchor="b"/>
          <a:lstStyle>
            <a:lvl1pPr>
              <a:defRPr sz="3200">
                <a:latin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47800"/>
            <a:ext cx="8505825" cy="5256213"/>
          </a:xfrm>
        </p:spPr>
        <p:txBody>
          <a:bodyPr/>
          <a:lstStyle>
            <a:lvl1pPr>
              <a:spcAft>
                <a:spcPts val="300"/>
              </a:spcAft>
              <a:defRPr>
                <a:latin typeface="Verdana" pitchFamily="34" charset="0"/>
              </a:defRPr>
            </a:lvl1pPr>
            <a:lvl2pPr>
              <a:spcAft>
                <a:spcPts val="300"/>
              </a:spcAft>
              <a:defRPr>
                <a:latin typeface="Verdana" pitchFamily="34" charset="0"/>
              </a:defRPr>
            </a:lvl2pPr>
            <a:lvl3pPr>
              <a:spcAft>
                <a:spcPts val="300"/>
              </a:spcAft>
              <a:defRPr>
                <a:latin typeface="Verdana" pitchFamily="34" charset="0"/>
              </a:defRPr>
            </a:lvl3pPr>
            <a:lvl4pPr>
              <a:spcAft>
                <a:spcPts val="300"/>
              </a:spcAft>
              <a:defRPr>
                <a:latin typeface="Verdana" pitchFamily="34" charset="0"/>
              </a:defRPr>
            </a:lvl4pPr>
            <a:lvl5pPr>
              <a:spcAft>
                <a:spcPts val="300"/>
              </a:spcAft>
              <a:defRPr>
                <a:latin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295400"/>
            <a:ext cx="4176713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0613" y="1295400"/>
            <a:ext cx="4176712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anchor="ctr"/>
          <a:lstStyle/>
          <a:p>
            <a:pPr eaLnBrk="0" hangingPunct="0">
              <a:lnSpc>
                <a:spcPct val="95000"/>
              </a:lnSpc>
              <a:defRPr/>
            </a:pPr>
            <a:r>
              <a:rPr lang="en-US" sz="2600" b="0">
                <a:solidFill>
                  <a:srgbClr val="003399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4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23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450" y="623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7859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295400"/>
            <a:ext cx="4176713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0613" y="1295400"/>
            <a:ext cx="4176712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515938"/>
            <a:ext cx="2138362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25" y="515938"/>
            <a:ext cx="6262688" cy="6188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4F7-EC54-884E-B269-6CFF112D5B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8538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03FF-06CB-3F41-B352-CC59EC0021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8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016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00200" y="5943600"/>
            <a:ext cx="7162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763000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06213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4648-75C3-8546-A361-B39CF5DCCE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173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9304-796E-C148-8BCA-8FD0DF7F36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7913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519-C31B-4E4E-B7DC-968049A31A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310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06BA-8166-1045-A6C6-1E3E9C8B0A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42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D2D-5387-CD48-B37E-649B2D9340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859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9CEF-F4E5-C74D-9EAC-B09FEC12E0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7845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4BAF-AF2E-8D45-ABBC-65D76A3DA6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7477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132A-2418-DC4D-9E2B-3B8C462C43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2670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4F7-EC54-884E-B269-6CFF112D5B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97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03FF-06CB-3F41-B352-CC59EC0021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8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1518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00200" y="5943600"/>
            <a:ext cx="7162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763000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510971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4648-75C3-8546-A361-B39CF5DCCE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9977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9304-796E-C148-8BCA-8FD0DF7F36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5815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519-C31B-4E4E-B7DC-968049A31A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84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06BA-8166-1045-A6C6-1E3E9C8B0A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8090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D2D-5387-CD48-B37E-649B2D9340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4668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9CEF-F4E5-C74D-9EAC-B09FEC12E0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8382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4BAF-AF2E-8D45-ABBC-65D76A3DA6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6199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132A-2418-DC4D-9E2B-3B8C462C43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9836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4F7-EC54-884E-B269-6CFF112D5B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9342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03FF-06CB-3F41-B352-CC59EC0021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8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1259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00200" y="5943600"/>
            <a:ext cx="7162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763000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947406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4648-75C3-8546-A361-B39CF5DCCE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7402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9304-796E-C148-8BCA-8FD0DF7F36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63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519-C31B-4E4E-B7DC-968049A31A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2634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06BA-8166-1045-A6C6-1E3E9C8B0A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5632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D2D-5387-CD48-B37E-649B2D9340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44119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9CEF-F4E5-C74D-9EAC-B09FEC12E0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74601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4BAF-AF2E-8D45-ABBC-65D76A3DA6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82194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132A-2418-DC4D-9E2B-3B8C462C43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2223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0" y="1082675"/>
            <a:ext cx="9144000" cy="1588"/>
          </a:xfrm>
          <a:prstGeom prst="line">
            <a:avLst/>
          </a:prstGeom>
          <a:ln w="12700">
            <a:solidFill>
              <a:srgbClr val="B602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288062"/>
            <a:ext cx="9144000" cy="467416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1091259"/>
            <a:ext cx="9144000" cy="5205623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947673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066800"/>
            <a:ext cx="8229600" cy="5211917"/>
          </a:xfrm>
        </p:spPr>
        <p:txBody>
          <a:bodyPr tIns="0" rIns="0" bIns="0" anchor="ctr"/>
          <a:lstStyle>
            <a:lvl1pPr algn="ctr">
              <a:buFontTx/>
              <a:buNone/>
              <a:defRPr sz="4400">
                <a:solidFill>
                  <a:srgbClr val="B60225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0389751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Lef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367657"/>
            <a:ext cx="8229600" cy="4804543"/>
          </a:xfrm>
        </p:spPr>
        <p:txBody>
          <a:bodyPr tIns="0" rIns="0" bIns="0"/>
          <a:lstStyle>
            <a:lvl1pPr>
              <a:buFontTx/>
              <a:buNone/>
              <a:defRPr>
                <a:solidFill>
                  <a:srgbClr val="B60225"/>
                </a:solidFill>
              </a:defRPr>
            </a:lvl1pPr>
            <a:lvl2pPr marL="228600" indent="-228600">
              <a:buClr>
                <a:srgbClr val="C03137"/>
              </a:buClr>
              <a:buFont typeface="Arial"/>
              <a:buChar char="•"/>
              <a:defRPr sz="2400"/>
            </a:lvl2pPr>
            <a:lvl3pPr marL="458788" indent="-230188">
              <a:defRPr/>
            </a:lvl3pPr>
            <a:lvl4pPr marL="458788" indent="-230188">
              <a:defRPr/>
            </a:lvl4pPr>
            <a:lvl5pPr marL="458788" indent="-230188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253995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Bulleted Text 3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2"/>
          </p:nvPr>
        </p:nvSpPr>
        <p:spPr>
          <a:xfrm>
            <a:off x="457199" y="1384047"/>
            <a:ext cx="5275716" cy="4788153"/>
          </a:xfrm>
        </p:spPr>
        <p:txBody>
          <a:bodyPr tIns="0"/>
          <a:lstStyle>
            <a:lvl1pPr marL="0" indent="0">
              <a:buNone/>
              <a:defRPr sz="2600">
                <a:solidFill>
                  <a:srgbClr val="B60225"/>
                </a:solidFill>
              </a:defRPr>
            </a:lvl1pPr>
            <a:lvl2pPr marL="228600" indent="-228600" algn="l">
              <a:buClr>
                <a:srgbClr val="B60225"/>
              </a:buClr>
              <a:buFont typeface="Arial"/>
              <a:buChar char="•"/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7"/>
          </p:nvPr>
        </p:nvSpPr>
        <p:spPr>
          <a:xfrm>
            <a:off x="6087218" y="1094980"/>
            <a:ext cx="3056782" cy="1661390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21"/>
          </p:nvPr>
        </p:nvSpPr>
        <p:spPr>
          <a:xfrm>
            <a:off x="6087218" y="4619039"/>
            <a:ext cx="3056782" cy="1655702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22"/>
          </p:nvPr>
        </p:nvSpPr>
        <p:spPr>
          <a:xfrm>
            <a:off x="6087218" y="2850446"/>
            <a:ext cx="3056782" cy="1655702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563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Bulleted Text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36146" y="1094981"/>
            <a:ext cx="4107853" cy="517308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457199" y="1392239"/>
            <a:ext cx="4229101" cy="4805361"/>
          </a:xfrm>
        </p:spPr>
        <p:txBody>
          <a:bodyPr tIns="0"/>
          <a:lstStyle>
            <a:lvl1pPr marL="0" indent="0">
              <a:buNone/>
              <a:defRPr sz="2600">
                <a:solidFill>
                  <a:srgbClr val="B60225"/>
                </a:solidFill>
              </a:defRPr>
            </a:lvl1pPr>
            <a:lvl2pPr marL="228600" indent="-228600" algn="l">
              <a:buClr>
                <a:srgbClr val="B60225"/>
              </a:buClr>
              <a:buFont typeface="Arial"/>
              <a:buChar char="•"/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3376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hyperlink" Target="http://cci.emory.edu/cms" TargetMode="Externa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hyperlink" Target="http://cci.emory.edu/cms" TargetMode="Externa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image" Target="../media/image5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Layout" Target="../slideLayouts/slideLayout6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9" Type="http://schemas.openxmlformats.org/officeDocument/2006/relationships/image" Target="../media/image7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7404" y="152400"/>
            <a:ext cx="87630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to add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405" y="946942"/>
            <a:ext cx="8763000" cy="5342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</p:txBody>
      </p:sp>
      <p:pic>
        <p:nvPicPr>
          <p:cNvPr id="9" name="Picture 7" descr="PPTbackground_Red.jpg"/>
          <p:cNvPicPr>
            <a:picLocks noChangeAspect="1"/>
          </p:cNvPicPr>
          <p:nvPr userDrawn="1"/>
        </p:nvPicPr>
        <p:blipFill>
          <a:blip r:embed="rId12"/>
          <a:srcRect b="97814"/>
          <a:stretch>
            <a:fillRect/>
          </a:stretch>
        </p:blipFill>
        <p:spPr bwMode="auto">
          <a:xfrm flipH="1">
            <a:off x="0" y="-11905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6525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/>
          <p:cNvSpPr/>
          <p:nvPr userDrawn="1"/>
        </p:nvSpPr>
        <p:spPr>
          <a:xfrm>
            <a:off x="0" y="6289452"/>
            <a:ext cx="9144000" cy="579437"/>
          </a:xfrm>
          <a:prstGeom prst="rect">
            <a:avLst/>
          </a:prstGeom>
          <a:solidFill>
            <a:srgbClr val="B602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22334"/>
            <a:ext cx="941771" cy="3316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ransition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rgbClr val="003399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39738" y="0"/>
            <a:ext cx="8704262" cy="479425"/>
          </a:xfrm>
          <a:prstGeom prst="rect">
            <a:avLst/>
          </a:prstGeom>
          <a:solidFill>
            <a:srgbClr val="00287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95400"/>
            <a:ext cx="8505825" cy="540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Level 2</a:t>
            </a:r>
          </a:p>
          <a:p>
            <a:pPr lvl="2"/>
            <a:r>
              <a:rPr lang="de-DE"/>
              <a:t>Level 3</a:t>
            </a:r>
          </a:p>
          <a:p>
            <a:pPr lvl="3"/>
            <a:r>
              <a:rPr lang="de-DE"/>
              <a:t>Level 4</a:t>
            </a: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gray">
          <a:xfrm rot="-5400000">
            <a:off x="-2982912" y="3435350"/>
            <a:ext cx="6405562" cy="439738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anchor="ctr"/>
          <a:lstStyle/>
          <a:p>
            <a:pPr algn="ctr" defTabSz="457200" eaLnBrk="0" hangingPunct="0">
              <a:lnSpc>
                <a:spcPts val="2400"/>
              </a:lnSpc>
            </a:pPr>
            <a:r>
              <a:rPr lang="de-DE" sz="1600" b="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+mn-cs"/>
              </a:rPr>
              <a:t>                    </a:t>
            </a:r>
          </a:p>
        </p:txBody>
      </p:sp>
      <p:pic>
        <p:nvPicPr>
          <p:cNvPr id="1030" name="Picture 2" descr="Emory | Center for Comprehensive Informatics">
            <a:hlinkClick r:id="rId13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087938" y="0"/>
            <a:ext cx="405606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Verdana" pitchFamily="34" charset="0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Verdana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39738" y="0"/>
            <a:ext cx="8704262" cy="479425"/>
          </a:xfrm>
          <a:prstGeom prst="rect">
            <a:avLst/>
          </a:prstGeom>
          <a:solidFill>
            <a:srgbClr val="00287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95400"/>
            <a:ext cx="8505825" cy="540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Level 2</a:t>
            </a:r>
          </a:p>
          <a:p>
            <a:pPr lvl="2"/>
            <a:r>
              <a:rPr lang="de-DE"/>
              <a:t>Level 3</a:t>
            </a:r>
          </a:p>
          <a:p>
            <a:pPr lvl="3"/>
            <a:r>
              <a:rPr lang="de-DE"/>
              <a:t>Level 4</a:t>
            </a: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gray">
          <a:xfrm rot="-5400000">
            <a:off x="-2982912" y="3435350"/>
            <a:ext cx="6405562" cy="439738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anchor="ctr"/>
          <a:lstStyle/>
          <a:p>
            <a:pPr algn="ctr" defTabSz="457200" eaLnBrk="0" hangingPunct="0">
              <a:lnSpc>
                <a:spcPts val="2400"/>
              </a:lnSpc>
            </a:pPr>
            <a:endParaRPr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1030" name="Picture 2" descr="Emory | Center for Comprehensive Informatics">
            <a:hlinkClick r:id="rId13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087938" y="0"/>
            <a:ext cx="405606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hdr="0" ft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Verdana" pitchFamily="34" charset="0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Verdana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963FCED-22F8-8442-93A2-C7D0192A517D}" type="datetime1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12/20/2021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471"/>
            <a:ext cx="9144000" cy="995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981200" y="6324600"/>
            <a:ext cx="716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419850"/>
            <a:ext cx="1219200" cy="3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963FCED-22F8-8442-93A2-C7D0192A517D}" type="datetime1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12/20/2021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471"/>
            <a:ext cx="9144000" cy="995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981200" y="6324600"/>
            <a:ext cx="716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419850"/>
            <a:ext cx="1219200" cy="3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4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963FCED-22F8-8442-93A2-C7D0192A517D}" type="datetime1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12/20/2021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471"/>
            <a:ext cx="9144000" cy="995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981200" y="6324600"/>
            <a:ext cx="716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419850"/>
            <a:ext cx="1219200" cy="3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6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PTbackground_Red.jpg"/>
          <p:cNvPicPr>
            <a:picLocks noChangeAspect="1"/>
          </p:cNvPicPr>
          <p:nvPr/>
        </p:nvPicPr>
        <p:blipFill>
          <a:blip r:embed="rId7"/>
          <a:srcRect b="97814"/>
          <a:stretch>
            <a:fillRect/>
          </a:stretch>
        </p:blipFill>
        <p:spPr bwMode="auto">
          <a:xfrm flipH="1"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6525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8788" y="13303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124" name="Picture 4" descr="SBU horz_2clr_cmyk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5275"/>
            <a:ext cx="36195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278563"/>
            <a:ext cx="9144000" cy="579437"/>
          </a:xfrm>
          <a:prstGeom prst="rect">
            <a:avLst/>
          </a:prstGeom>
          <a:solidFill>
            <a:srgbClr val="B602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82675"/>
            <a:ext cx="9144000" cy="1588"/>
          </a:xfrm>
          <a:prstGeom prst="line">
            <a:avLst/>
          </a:prstGeom>
          <a:ln w="12700">
            <a:solidFill>
              <a:srgbClr val="B602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UNY_CircleOnly_50blk.ep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92100"/>
            <a:ext cx="647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3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</p:sldLayoutIdLst>
  <p:txStyles>
    <p:titleStyle>
      <a:lvl1pPr algn="r" defTabSz="457200" rtl="0" eaLnBrk="0" fontAlgn="base" hangingPunct="0">
        <a:spcBef>
          <a:spcPct val="0"/>
        </a:spcBef>
        <a:spcAft>
          <a:spcPct val="0"/>
        </a:spcAft>
        <a:defRPr sz="5400" kern="1200" baseline="6000">
          <a:solidFill>
            <a:schemeClr val="bg1"/>
          </a:solidFill>
          <a:latin typeface="Helvetica"/>
          <a:ea typeface="ＭＳ Ｐゴシック" pitchFamily="-112" charset="-128"/>
          <a:cs typeface="Helvetica"/>
        </a:defRPr>
      </a:lvl1pPr>
      <a:lvl2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2pPr>
      <a:lvl3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3pPr>
      <a:lvl4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4pPr>
      <a:lvl5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5pPr>
      <a:lvl6pPr marL="4572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6pPr>
      <a:lvl7pPr marL="9144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7pPr>
      <a:lvl8pPr marL="13716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8pPr>
      <a:lvl9pPr marL="18288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8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r>
              <a:rPr lang="en-US" dirty="0"/>
              <a:t> 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9D9D83-D148-4C00-A5D4-528EFDA1C339}"/>
              </a:ext>
            </a:extLst>
          </p:cNvPr>
          <p:cNvSpPr txBox="1"/>
          <p:nvPr/>
        </p:nvSpPr>
        <p:spPr>
          <a:xfrm>
            <a:off x="-76200" y="1447800"/>
            <a:ext cx="9296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4000" dirty="0">
              <a:latin typeface="Helvetica"/>
              <a:ea typeface="ＭＳ Ｐゴシック" pitchFamily="-112" charset="-128"/>
              <a:cs typeface="Helvetica"/>
            </a:endParaRPr>
          </a:p>
          <a:p>
            <a:pPr algn="ctr"/>
            <a:r>
              <a:rPr lang="en-US" altLang="zh-CN" sz="4000" dirty="0">
                <a:latin typeface="Helvetica"/>
                <a:ea typeface="ＭＳ Ｐゴシック" pitchFamily="-112" charset="-128"/>
                <a:cs typeface="Helvetica"/>
              </a:rPr>
              <a:t>Weekly Report</a:t>
            </a:r>
          </a:p>
          <a:p>
            <a:pPr algn="ctr"/>
            <a:endParaRPr lang="en-US" altLang="zh-CN" sz="3200" dirty="0">
              <a:latin typeface="Helvetica"/>
              <a:ea typeface="ＭＳ Ｐゴシック" pitchFamily="-112" charset="-128"/>
              <a:cs typeface="Helvetica"/>
            </a:endParaRPr>
          </a:p>
          <a:p>
            <a:pPr algn="ctr"/>
            <a:endParaRPr lang="en-US" altLang="zh-CN" sz="3200" dirty="0">
              <a:latin typeface="Helvetica"/>
              <a:ea typeface="ＭＳ Ｐゴシック" pitchFamily="-112" charset="-128"/>
              <a:cs typeface="Helvetica"/>
            </a:endParaRPr>
          </a:p>
          <a:p>
            <a:pPr algn="ctr"/>
            <a:r>
              <a:rPr lang="en-US" altLang="zh-CN" sz="2400" dirty="0" err="1">
                <a:latin typeface="Helvetica"/>
                <a:ea typeface="ＭＳ Ｐゴシック" pitchFamily="-112" charset="-128"/>
                <a:cs typeface="Helvetica"/>
              </a:rPr>
              <a:t>Wensheng</a:t>
            </a:r>
            <a:r>
              <a:rPr lang="en-US" altLang="zh-CN" sz="2400" dirty="0">
                <a:latin typeface="Helvetica"/>
                <a:ea typeface="ＭＳ Ｐゴシック" pitchFamily="-112" charset="-128"/>
                <a:cs typeface="Helvetica"/>
              </a:rPr>
              <a:t> Cheng</a:t>
            </a:r>
          </a:p>
          <a:p>
            <a:pPr algn="ctr"/>
            <a:r>
              <a:rPr lang="en-US" altLang="zh-CN" sz="2400" dirty="0">
                <a:latin typeface="Helvetica"/>
                <a:ea typeface="ＭＳ Ｐゴシック" pitchFamily="-112" charset="-128"/>
                <a:cs typeface="Helvetica"/>
              </a:rPr>
              <a:t>2021.12.12-12.19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66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discussion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4097337"/>
          </a:xfrm>
        </p:spPr>
        <p:txBody>
          <a:bodyPr/>
          <a:lstStyle/>
          <a:p>
            <a:r>
              <a:rPr lang="en-US" altLang="zh-CN" sz="2000" dirty="0"/>
              <a:t>Clustering methods</a:t>
            </a:r>
          </a:p>
          <a:p>
            <a:endParaRPr lang="en-US" altLang="zh-CN" sz="2000" dirty="0"/>
          </a:p>
          <a:p>
            <a:r>
              <a:rPr lang="en-US" altLang="zh-CN" sz="2000" dirty="0"/>
              <a:t>RL methods</a:t>
            </a:r>
          </a:p>
          <a:p>
            <a:endParaRPr lang="en-US" altLang="zh-CN" sz="2000" dirty="0"/>
          </a:p>
          <a:p>
            <a:r>
              <a:rPr lang="en-US" altLang="zh-CN" sz="2000" dirty="0"/>
              <a:t>Try to use </a:t>
            </a:r>
            <a:r>
              <a:rPr lang="en-US" altLang="zh-CN" sz="2000" dirty="0" err="1"/>
              <a:t>tracklet</a:t>
            </a:r>
            <a:r>
              <a:rPr lang="en-US" altLang="zh-CN" sz="2000" dirty="0"/>
              <a:t> similarity to remove false positives</a:t>
            </a:r>
          </a:p>
        </p:txBody>
      </p:sp>
    </p:spTree>
    <p:extLst>
      <p:ext uri="{BB962C8B-B14F-4D97-AF65-F5344CB8AC3E}">
        <p14:creationId xmlns:p14="http://schemas.microsoft.com/office/powerpoint/2010/main" val="298359358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week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4097337"/>
          </a:xfrm>
        </p:spPr>
        <p:txBody>
          <a:bodyPr/>
          <a:lstStyle/>
          <a:p>
            <a:r>
              <a:rPr lang="en-US" altLang="zh-CN" sz="2000" dirty="0"/>
              <a:t>Use </a:t>
            </a:r>
            <a:r>
              <a:rPr lang="en-US" altLang="zh-CN" sz="2000" dirty="0" err="1"/>
              <a:t>tracklet</a:t>
            </a:r>
            <a:r>
              <a:rPr lang="en-US" altLang="zh-CN" sz="2000" dirty="0"/>
              <a:t> similarity to remove false positives</a:t>
            </a:r>
          </a:p>
          <a:p>
            <a:endParaRPr lang="en-US" altLang="zh-CN" sz="2000" dirty="0"/>
          </a:p>
          <a:p>
            <a:r>
              <a:rPr lang="en-US" altLang="zh-CN" sz="2000" dirty="0"/>
              <a:t>Clip length=20</a:t>
            </a:r>
          </a:p>
          <a:p>
            <a:endParaRPr lang="en-US" altLang="zh-CN" sz="2000" dirty="0"/>
          </a:p>
          <a:p>
            <a:r>
              <a:rPr lang="en-US" altLang="zh-CN" sz="2000" dirty="0"/>
              <a:t>Trained, tested, evaluated on insect-3 </a:t>
            </a:r>
            <a:r>
              <a:rPr lang="en-US" altLang="zh-CN" sz="2000" dirty="0" err="1"/>
              <a:t>seq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2336711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Tracklet</a:t>
            </a:r>
            <a:r>
              <a:rPr lang="en-US" altLang="zh-CN" dirty="0"/>
              <a:t> similarity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4859337"/>
          </a:xfrm>
        </p:spPr>
        <p:txBody>
          <a:bodyPr/>
          <a:lstStyle/>
          <a:p>
            <a:r>
              <a:rPr lang="en-US" altLang="zh-CN" sz="2000" dirty="0"/>
              <a:t>Take Euclidean distance as the metric, each </a:t>
            </a:r>
            <a:r>
              <a:rPr lang="en-US" altLang="zh-CN" sz="2000" dirty="0" err="1"/>
              <a:t>bbox</a:t>
            </a:r>
            <a:r>
              <a:rPr lang="en-US" altLang="zh-CN" sz="2000" dirty="0"/>
              <a:t> feature is a 1024d vector.</a:t>
            </a:r>
          </a:p>
          <a:p>
            <a:endParaRPr lang="en-US" altLang="zh-CN" sz="2000" dirty="0"/>
          </a:p>
          <a:p>
            <a:r>
              <a:rPr lang="en-US" altLang="zh-CN" sz="2000" dirty="0"/>
              <a:t>Reference </a:t>
            </a:r>
            <a:r>
              <a:rPr lang="en-US" altLang="zh-CN" sz="2000" dirty="0" err="1"/>
              <a:t>tracklet</a:t>
            </a:r>
            <a:r>
              <a:rPr lang="en-US" altLang="zh-CN" sz="2000" dirty="0"/>
              <a:t> is the one with highest average confidence score. I didn’t use the template one, since it may disappear in following frames.</a:t>
            </a:r>
          </a:p>
          <a:p>
            <a:endParaRPr lang="en-US" altLang="zh-CN" sz="2000" dirty="0"/>
          </a:p>
          <a:p>
            <a:r>
              <a:rPr lang="en-US" altLang="zh-CN" sz="2000" dirty="0"/>
              <a:t>Take the max one as the distance between one </a:t>
            </a:r>
            <a:r>
              <a:rPr lang="en-US" altLang="zh-CN" sz="2000" dirty="0" err="1"/>
              <a:t>tracklet</a:t>
            </a:r>
            <a:r>
              <a:rPr lang="en-US" altLang="zh-CN" sz="2000" dirty="0"/>
              <a:t> and the reference </a:t>
            </a:r>
            <a:r>
              <a:rPr lang="en-US" altLang="zh-CN" sz="2000" dirty="0" err="1"/>
              <a:t>tracklet</a:t>
            </a:r>
            <a:r>
              <a:rPr lang="en-US" altLang="zh-CN" sz="2000" dirty="0"/>
              <a:t>.</a:t>
            </a:r>
          </a:p>
          <a:p>
            <a:endParaRPr lang="en-US" altLang="zh-CN" sz="2000" dirty="0"/>
          </a:p>
          <a:p>
            <a:r>
              <a:rPr lang="en-US" altLang="zh-CN" sz="2000" dirty="0"/>
              <a:t>Remove the one that is much larger(1.5x) than the min distance between all </a:t>
            </a:r>
            <a:r>
              <a:rPr lang="en-US" altLang="zh-CN" sz="2000" dirty="0" err="1"/>
              <a:t>tracklets</a:t>
            </a:r>
            <a:r>
              <a:rPr lang="en-US" altLang="zh-CN" sz="2000" dirty="0"/>
              <a:t> and the reference </a:t>
            </a:r>
            <a:r>
              <a:rPr lang="en-US" altLang="zh-CN" sz="2000" dirty="0" err="1"/>
              <a:t>tracklet</a:t>
            </a:r>
            <a:r>
              <a:rPr lang="en-US" altLang="zh-C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429309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27140F-0B33-4257-8F68-E50E9105F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result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977852C9-0926-46EA-B57D-8DC2C47B1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5087937"/>
          </a:xfrm>
        </p:spPr>
        <p:txBody>
          <a:bodyPr/>
          <a:lstStyle/>
          <a:p>
            <a:r>
              <a:rPr lang="en-US" altLang="zh-CN" sz="2000" dirty="0"/>
              <a:t>The </a:t>
            </a:r>
            <a:r>
              <a:rPr lang="en-US" altLang="zh-CN" sz="2000" dirty="0" err="1"/>
              <a:t>mAP</a:t>
            </a:r>
            <a:r>
              <a:rPr lang="en-US" altLang="zh-CN" sz="2000" dirty="0"/>
              <a:t> decreases for insect-3 seq. The evaluation results are both based on results without post process.</a:t>
            </a:r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41BF8F1-A54D-4571-B657-964FEF0A1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235636"/>
              </p:ext>
            </p:extLst>
          </p:nvPr>
        </p:nvGraphicFramePr>
        <p:xfrm>
          <a:off x="462380" y="1981200"/>
          <a:ext cx="8160028" cy="18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5102">
                  <a:extLst>
                    <a:ext uri="{9D8B030D-6E8A-4147-A177-3AD203B41FA5}">
                      <a16:colId xmlns:a16="http://schemas.microsoft.com/office/drawing/2014/main" val="4128254400"/>
                    </a:ext>
                  </a:extLst>
                </a:gridCol>
                <a:gridCol w="2689390">
                  <a:extLst>
                    <a:ext uri="{9D8B030D-6E8A-4147-A177-3AD203B41FA5}">
                      <a16:colId xmlns:a16="http://schemas.microsoft.com/office/drawing/2014/main" val="1459788147"/>
                    </a:ext>
                  </a:extLst>
                </a:gridCol>
                <a:gridCol w="2125536">
                  <a:extLst>
                    <a:ext uri="{9D8B030D-6E8A-4147-A177-3AD203B41FA5}">
                      <a16:colId xmlns:a16="http://schemas.microsoft.com/office/drawing/2014/main" val="2537233834"/>
                    </a:ext>
                  </a:extLst>
                </a:gridCol>
              </a:tblGrid>
              <a:tr h="508520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Insect-3-seq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mAP50-%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mAP75-%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1013932"/>
                  </a:ext>
                </a:extLst>
              </a:tr>
              <a:tr h="716350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Online update eval without post process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39.9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13.5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1952624"/>
                  </a:ext>
                </a:extLst>
              </a:tr>
              <a:tr h="508520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With-set semilarity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24.3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7.2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1366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15085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 result-without set similarity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1201737"/>
          </a:xfrm>
        </p:spPr>
        <p:txBody>
          <a:bodyPr/>
          <a:lstStyle/>
          <a:p>
            <a:r>
              <a:rPr lang="en-US" altLang="zh-CN" sz="2000" dirty="0"/>
              <a:t>Here shows results after post processing, used as training samples.</a:t>
            </a:r>
          </a:p>
          <a:p>
            <a:r>
              <a:rPr lang="en-US" altLang="zh-CN" sz="2000" dirty="0"/>
              <a:t>Insect-3, clip:12-img id in clip:0, filename:insect-3-0240.jpg</a:t>
            </a:r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707995-8810-4E5C-AA19-D0663BBF93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33600"/>
            <a:ext cx="6934200" cy="39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1642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 result-with set similarity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1201737"/>
          </a:xfrm>
        </p:spPr>
        <p:txBody>
          <a:bodyPr/>
          <a:lstStyle/>
          <a:p>
            <a:r>
              <a:rPr lang="en-US" altLang="zh-CN" sz="2000" dirty="0"/>
              <a:t>Here shows results after post processing, used as training samples.</a:t>
            </a:r>
          </a:p>
          <a:p>
            <a:r>
              <a:rPr lang="en-US" altLang="zh-CN" sz="2000" dirty="0"/>
              <a:t>Insect-3, clip:12-img id in clip:0, filename:insect-3-0240.jpg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05483E-EF09-49F1-B4F9-85BBC4F609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33600"/>
            <a:ext cx="70104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8931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27140F-0B33-4257-8F68-E50E9105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69332"/>
            <a:ext cx="8932389" cy="717937"/>
          </a:xfrm>
        </p:spPr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DF72CB-8094-4B85-81E3-71D721899453}"/>
              </a:ext>
            </a:extLst>
          </p:cNvPr>
          <p:cNvSpPr txBox="1"/>
          <p:nvPr/>
        </p:nvSpPr>
        <p:spPr>
          <a:xfrm>
            <a:off x="2515877" y="2590800"/>
            <a:ext cx="4053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End and Thanks!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6304528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tandard">
  <a:themeElements>
    <a:clrScheme name="siemens internal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iemens in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lnDef>
  </a:objectDefaults>
  <a:extraClrSchemeLst>
    <a:extraClrScheme>
      <a:clrScheme name="siemens inter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emens inter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iemens internal">
  <a:themeElements>
    <a:clrScheme name="siemens internal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iemens in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lnDef>
  </a:objectDefaults>
  <a:extraClrSchemeLst>
    <a:extraClrScheme>
      <a:clrScheme name="siemens inter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emens inter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iemens intern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iemens in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lnDef>
  </a:objectDefaults>
  <a:extraClrSchemeLst>
    <a:extraClrScheme>
      <a:clrScheme name="siemens inter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emens inter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tony Brook Univers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EmoryTheme</Template>
  <TotalTime>20868</TotalTime>
  <Words>230</Words>
  <Application>Microsoft Office PowerPoint</Application>
  <PresentationFormat>全屏显示(4:3)</PresentationFormat>
  <Paragraphs>55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Lucida Grande</vt:lpstr>
      <vt:lpstr>ＭＳ Ｐゴシック</vt:lpstr>
      <vt:lpstr>Siemens Sans</vt:lpstr>
      <vt:lpstr>宋体</vt:lpstr>
      <vt:lpstr>Arial</vt:lpstr>
      <vt:lpstr>Calibri</vt:lpstr>
      <vt:lpstr>Helvetica</vt:lpstr>
      <vt:lpstr>Verdana</vt:lpstr>
      <vt:lpstr>Standard</vt:lpstr>
      <vt:lpstr>1_siemens internal</vt:lpstr>
      <vt:lpstr>2_siemens internal</vt:lpstr>
      <vt:lpstr>Office Theme</vt:lpstr>
      <vt:lpstr>1_Office Theme</vt:lpstr>
      <vt:lpstr>2_Office Theme</vt:lpstr>
      <vt:lpstr>Stony Brook University</vt:lpstr>
      <vt:lpstr>PowerPoint 演示文稿</vt:lpstr>
      <vt:lpstr>Last discussion</vt:lpstr>
      <vt:lpstr>This week</vt:lpstr>
      <vt:lpstr>Tracklet similarity</vt:lpstr>
      <vt:lpstr>Table result</vt:lpstr>
      <vt:lpstr>Vis result-without set similarity</vt:lpstr>
      <vt:lpstr>Vis result-with set similarity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SATO: A Spatial Data Partitioning Framework for Scalable Query Processing</dc:title>
  <dc:creator>Hoang Vo</dc:creator>
  <cp:lastModifiedBy>程 文胜</cp:lastModifiedBy>
  <cp:revision>1642</cp:revision>
  <cp:lastPrinted>2015-08-26T21:35:55Z</cp:lastPrinted>
  <dcterms:created xsi:type="dcterms:W3CDTF">2014-10-10T03:49:09Z</dcterms:created>
  <dcterms:modified xsi:type="dcterms:W3CDTF">2021-12-20T14:19:31Z</dcterms:modified>
</cp:coreProperties>
</file>