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7"/>
  </p:notesMasterIdLst>
  <p:handoutMasterIdLst>
    <p:handoutMasterId r:id="rId18"/>
  </p:handoutMasterIdLst>
  <p:sldIdLst>
    <p:sldId id="265" r:id="rId8"/>
    <p:sldId id="326" r:id="rId9"/>
    <p:sldId id="327" r:id="rId10"/>
    <p:sldId id="296" r:id="rId11"/>
    <p:sldId id="350" r:id="rId12"/>
    <p:sldId id="347" r:id="rId13"/>
    <p:sldId id="328" r:id="rId14"/>
    <p:sldId id="348" r:id="rId15"/>
    <p:sldId id="343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870" autoAdjust="0"/>
  </p:normalViewPr>
  <p:slideViewPr>
    <p:cSldViewPr>
      <p:cViewPr varScale="1">
        <p:scale>
          <a:sx n="81" d="100"/>
          <a:sy n="81" d="100"/>
        </p:scale>
        <p:origin x="1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1/11/2022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2022.1.3-1.11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Experiment on why instance NMS performs bad on AP</a:t>
            </a:r>
          </a:p>
          <a:p>
            <a:endParaRPr lang="en-US" altLang="zh-CN" sz="2000" dirty="0"/>
          </a:p>
          <a:p>
            <a:r>
              <a:rPr lang="en-US" altLang="zh-CN" sz="2000" dirty="0"/>
              <a:t>Comparison between MOT metric and AP metric</a:t>
            </a:r>
          </a:p>
          <a:p>
            <a:endParaRPr lang="en-US" altLang="zh-CN" sz="2000" dirty="0"/>
          </a:p>
          <a:p>
            <a:r>
              <a:rPr lang="en-US" altLang="zh-CN" sz="2000" dirty="0"/>
              <a:t>Check semi-supervised object detection paper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Experiment on combination of detector and </a:t>
            </a:r>
            <a:r>
              <a:rPr lang="en-US" altLang="zh-CN" sz="2000" dirty="0" err="1"/>
              <a:t>GlobalTrack</a:t>
            </a:r>
            <a:r>
              <a:rPr lang="en-US" altLang="zh-CN" sz="2000" dirty="0"/>
              <a:t> search</a:t>
            </a:r>
          </a:p>
          <a:p>
            <a:endParaRPr lang="en-US" altLang="zh-CN" sz="2000" dirty="0"/>
          </a:p>
          <a:p>
            <a:r>
              <a:rPr lang="en-US" altLang="zh-CN" sz="2000" dirty="0"/>
              <a:t>Test various parameters of the post process method to filter outputs</a:t>
            </a:r>
          </a:p>
          <a:p>
            <a:endParaRPr lang="en-US" altLang="zh-CN" sz="2000" dirty="0"/>
          </a:p>
          <a:p>
            <a:r>
              <a:rPr lang="en-US" altLang="zh-CN" sz="2000" dirty="0"/>
              <a:t>Task and method formulation</a:t>
            </a:r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 Detect and Search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For the detection results generated by the detector, we first filter the results by many post processing methods, then take the results as the template bank input for the </a:t>
            </a:r>
            <a:r>
              <a:rPr lang="en-US" altLang="zh-CN" sz="2000" dirty="0" err="1"/>
              <a:t>GlobalTrack</a:t>
            </a:r>
            <a:r>
              <a:rPr lang="en-US" altLang="zh-CN" sz="2000" dirty="0"/>
              <a:t> baseline.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We take the merged outputs of </a:t>
            </a:r>
            <a:r>
              <a:rPr lang="en-US" altLang="zh-CN" sz="2000" dirty="0" err="1"/>
              <a:t>GlobalTrack</a:t>
            </a:r>
            <a:r>
              <a:rPr lang="en-US" altLang="zh-CN" sz="2000" dirty="0"/>
              <a:t> as the detection results. I tested confidence thresholding method to filter the detector results(already processed by instance NMS), and get the AP and MOT metric.</a:t>
            </a:r>
          </a:p>
        </p:txBody>
      </p:sp>
    </p:spTree>
    <p:extLst>
      <p:ext uri="{BB962C8B-B14F-4D97-AF65-F5344CB8AC3E}">
        <p14:creationId xmlns:p14="http://schemas.microsoft.com/office/powerpoint/2010/main" val="16842930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 Detect and Search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51122AD-C34C-4D03-B6A8-18B7F3052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5362"/>
              </p:ext>
            </p:extLst>
          </p:nvPr>
        </p:nvGraphicFramePr>
        <p:xfrm>
          <a:off x="1066800" y="887269"/>
          <a:ext cx="6527842" cy="530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528">
                  <a:extLst>
                    <a:ext uri="{9D8B030D-6E8A-4147-A177-3AD203B41FA5}">
                      <a16:colId xmlns:a16="http://schemas.microsoft.com/office/drawing/2014/main" val="995396590"/>
                    </a:ext>
                  </a:extLst>
                </a:gridCol>
                <a:gridCol w="1873157">
                  <a:extLst>
                    <a:ext uri="{9D8B030D-6E8A-4147-A177-3AD203B41FA5}">
                      <a16:colId xmlns:a16="http://schemas.microsoft.com/office/drawing/2014/main" val="200748767"/>
                    </a:ext>
                  </a:extLst>
                </a:gridCol>
                <a:gridCol w="1873157">
                  <a:extLst>
                    <a:ext uri="{9D8B030D-6E8A-4147-A177-3AD203B41FA5}">
                      <a16:colId xmlns:a16="http://schemas.microsoft.com/office/drawing/2014/main" val="155045349"/>
                    </a:ext>
                  </a:extLst>
                </a:gridCol>
              </a:tblGrid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AP50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AP75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81994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46.86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16.93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90935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04900" algn="l"/>
                        </a:tabLs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50.07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17.75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938235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rank=20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48.76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15.91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540625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rank=30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47.81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15.07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171768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rank=40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48.33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14.87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938576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rank=50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48.64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14.81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872710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rank=60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48.67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14.74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55351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rank=70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48.63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14.68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937201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rank=80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48.61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14.67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474038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rank=90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48.61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14.67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002437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rank=100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48.61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14.67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366858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rank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48.61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14.67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446387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 NMS th=0.5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55.15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20.16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394165"/>
                  </a:ext>
                </a:extLst>
              </a:tr>
              <a:tr h="484123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rank=10 </a:t>
                      </a: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Instance NMS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=0.5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57.08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19.14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34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296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 Detect and Search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77852C9-0926-46EA-B57D-8DC2C47B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087937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340E3C3-BC23-4E5F-9BB9-D1CE3096E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29824"/>
              </p:ext>
            </p:extLst>
          </p:nvPr>
        </p:nvGraphicFramePr>
        <p:xfrm>
          <a:off x="112432" y="887269"/>
          <a:ext cx="8859924" cy="490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36">
                  <a:extLst>
                    <a:ext uri="{9D8B030D-6E8A-4147-A177-3AD203B41FA5}">
                      <a16:colId xmlns:a16="http://schemas.microsoft.com/office/drawing/2014/main" val="3672673697"/>
                    </a:ext>
                  </a:extLst>
                </a:gridCol>
                <a:gridCol w="984436">
                  <a:extLst>
                    <a:ext uri="{9D8B030D-6E8A-4147-A177-3AD203B41FA5}">
                      <a16:colId xmlns:a16="http://schemas.microsoft.com/office/drawing/2014/main" val="3577412334"/>
                    </a:ext>
                  </a:extLst>
                </a:gridCol>
                <a:gridCol w="984436">
                  <a:extLst>
                    <a:ext uri="{9D8B030D-6E8A-4147-A177-3AD203B41FA5}">
                      <a16:colId xmlns:a16="http://schemas.microsoft.com/office/drawing/2014/main" val="1312042464"/>
                    </a:ext>
                  </a:extLst>
                </a:gridCol>
                <a:gridCol w="984436">
                  <a:extLst>
                    <a:ext uri="{9D8B030D-6E8A-4147-A177-3AD203B41FA5}">
                      <a16:colId xmlns:a16="http://schemas.microsoft.com/office/drawing/2014/main" val="2132535542"/>
                    </a:ext>
                  </a:extLst>
                </a:gridCol>
                <a:gridCol w="984436">
                  <a:extLst>
                    <a:ext uri="{9D8B030D-6E8A-4147-A177-3AD203B41FA5}">
                      <a16:colId xmlns:a16="http://schemas.microsoft.com/office/drawing/2014/main" val="2956951917"/>
                    </a:ext>
                  </a:extLst>
                </a:gridCol>
                <a:gridCol w="984436">
                  <a:extLst>
                    <a:ext uri="{9D8B030D-6E8A-4147-A177-3AD203B41FA5}">
                      <a16:colId xmlns:a16="http://schemas.microsoft.com/office/drawing/2014/main" val="1364450560"/>
                    </a:ext>
                  </a:extLst>
                </a:gridCol>
                <a:gridCol w="984436">
                  <a:extLst>
                    <a:ext uri="{9D8B030D-6E8A-4147-A177-3AD203B41FA5}">
                      <a16:colId xmlns:a16="http://schemas.microsoft.com/office/drawing/2014/main" val="1565659199"/>
                    </a:ext>
                  </a:extLst>
                </a:gridCol>
                <a:gridCol w="984436">
                  <a:extLst>
                    <a:ext uri="{9D8B030D-6E8A-4147-A177-3AD203B41FA5}">
                      <a16:colId xmlns:a16="http://schemas.microsoft.com/office/drawing/2014/main" val="2509524251"/>
                    </a:ext>
                  </a:extLst>
                </a:gridCol>
                <a:gridCol w="984436">
                  <a:extLst>
                    <a:ext uri="{9D8B030D-6E8A-4147-A177-3AD203B41FA5}">
                      <a16:colId xmlns:a16="http://schemas.microsoft.com/office/drawing/2014/main" val="139462076"/>
                    </a:ext>
                  </a:extLst>
                </a:gridCol>
              </a:tblGrid>
              <a:tr h="1369530">
                <a:tc>
                  <a:txBody>
                    <a:bodyPr/>
                    <a:lstStyle/>
                    <a:p>
                      <a:pPr algn="l"/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 post process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Instance NMS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=0.5-A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 rank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rank=5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rank=10-B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rank=20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rank=30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Combine </a:t>
                      </a:r>
                    </a:p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 and B</a:t>
                      </a:r>
                      <a:endParaRPr lang="zh-CN" altLang="en-US" sz="11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414275"/>
                  </a:ext>
                </a:extLst>
              </a:tr>
              <a:tr h="538691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MOTA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-136.1%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20.8%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-19.3%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20.3%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13.2%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-7.3%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-18.7%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12.0%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168207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MOTP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0.274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0.260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0.266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0.260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0.263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0.265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0.265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0.265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990732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IDs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18374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5789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11426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6956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8534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10358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10896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9654</a:t>
                      </a:r>
                      <a:endParaRPr lang="zh-CN" altLang="en-US" sz="12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618500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IDF1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15.3%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37.8%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27.9%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29.5%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29.3%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26.8%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26.1%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33.2%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0715251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IDP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10.6%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41.0%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23.9%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38.3%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32.4%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25.3%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23.1%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32.5%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029657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IDR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27.6%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35.0%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33.7%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23.9%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26.8%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28.4%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30.0%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33.9%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6721026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Rcll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65.6%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54.2%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63.1%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42.8%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49.6%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54.5%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57.6%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60.0%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0167085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Pron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25.2%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63.5%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44.7%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68.4%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60.0%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48.5%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44.4%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57.5%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1641547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FP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498598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79951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199783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50673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84752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148282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184858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113530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4419095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FN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88203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117305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94696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146574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129243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116529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108648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102494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801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736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6A38C2-CBC7-4694-88A7-A1B271B8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7172837" cy="45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164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Definition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B932D-7530-4D5B-BBA3-FA17099E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87269"/>
            <a:ext cx="4889269" cy="52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12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21448</TotalTime>
  <Words>402</Words>
  <Application>Microsoft Office PowerPoint</Application>
  <PresentationFormat>全屏显示(4:3)</PresentationFormat>
  <Paragraphs>183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Lucida Grande</vt:lpstr>
      <vt:lpstr>ＭＳ Ｐゴシック</vt:lpstr>
      <vt:lpstr>Siemens Sans</vt:lpstr>
      <vt:lpstr>宋体</vt:lpstr>
      <vt:lpstr>Arial</vt:lpstr>
      <vt:lpstr>Calibri</vt:lpstr>
      <vt:lpstr>Helvetica</vt:lpstr>
      <vt:lpstr>Times New Roman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Method: Detect and Search</vt:lpstr>
      <vt:lpstr>Method: Detect and Search</vt:lpstr>
      <vt:lpstr>Method: Detect and Search</vt:lpstr>
      <vt:lpstr>Problem Definition</vt:lpstr>
      <vt:lpstr>Method Definition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1724</cp:revision>
  <cp:lastPrinted>2015-08-26T21:35:55Z</cp:lastPrinted>
  <dcterms:created xsi:type="dcterms:W3CDTF">2014-10-10T03:49:09Z</dcterms:created>
  <dcterms:modified xsi:type="dcterms:W3CDTF">2022-01-12T01:17:36Z</dcterms:modified>
</cp:coreProperties>
</file>