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7"/>
  </p:notesMasterIdLst>
  <p:handoutMasterIdLst>
    <p:handoutMasterId r:id="rId18"/>
  </p:handoutMasterIdLst>
  <p:sldIdLst>
    <p:sldId id="265" r:id="rId8"/>
    <p:sldId id="326" r:id="rId9"/>
    <p:sldId id="327" r:id="rId10"/>
    <p:sldId id="296" r:id="rId11"/>
    <p:sldId id="351" r:id="rId12"/>
    <p:sldId id="352" r:id="rId13"/>
    <p:sldId id="350" r:id="rId14"/>
    <p:sldId id="328" r:id="rId15"/>
    <p:sldId id="343" r:id="rId16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1/18/2022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1/18/2022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1/18/2022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2022.1.11-1.18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Experiment on combination of detector and </a:t>
            </a:r>
            <a:r>
              <a:rPr lang="en-US" altLang="zh-CN" sz="2000" dirty="0" err="1"/>
              <a:t>GlobalTrack</a:t>
            </a:r>
            <a:r>
              <a:rPr lang="en-US" altLang="zh-CN" sz="2000" dirty="0"/>
              <a:t> search</a:t>
            </a:r>
          </a:p>
          <a:p>
            <a:endParaRPr lang="en-US" altLang="zh-CN" sz="2000" dirty="0"/>
          </a:p>
          <a:p>
            <a:r>
              <a:rPr lang="en-US" altLang="zh-CN" sz="2000" dirty="0"/>
              <a:t>Test various parameters of the post process method to filter outputs</a:t>
            </a:r>
          </a:p>
          <a:p>
            <a:endParaRPr lang="en-US" altLang="zh-CN" sz="2000" dirty="0"/>
          </a:p>
          <a:p>
            <a:r>
              <a:rPr lang="en-US" altLang="zh-CN" sz="2000" dirty="0"/>
              <a:t>Task and method formulation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097337"/>
          </a:xfrm>
        </p:spPr>
        <p:txBody>
          <a:bodyPr/>
          <a:lstStyle/>
          <a:p>
            <a:r>
              <a:rPr lang="en-US" altLang="zh-CN" sz="2000" dirty="0"/>
              <a:t>Train an oracle detector with the ground truth label on the 1st image of each sequence </a:t>
            </a:r>
          </a:p>
          <a:p>
            <a:endParaRPr lang="en-US" altLang="zh-CN" sz="2000" dirty="0"/>
          </a:p>
          <a:p>
            <a:r>
              <a:rPr lang="en-US" altLang="zh-CN" sz="2000" dirty="0"/>
              <a:t>Run SOTA data association methods on our task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Ground Truth Detector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Instead of using baseline detection results, we directly use the ground truth labels on the 1st image of each sequence to train a detector for each sequence.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520D0C3-2FF0-42E1-AB58-64B8CAFC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340629"/>
              </p:ext>
            </p:extLst>
          </p:nvPr>
        </p:nvGraphicFramePr>
        <p:xfrm>
          <a:off x="1371600" y="2057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38719747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470237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8012449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1746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 GT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AP50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AP75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6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No post process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38.28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77.50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32.57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inst_th_05_op_2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36.28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73.52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31.70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88404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0D89EB-76DE-4645-B383-0F2BBF8AF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40130"/>
              </p:ext>
            </p:extLst>
          </p:nvPr>
        </p:nvGraphicFramePr>
        <p:xfrm>
          <a:off x="1371600" y="381539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387197477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74702376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48012449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61746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Use baseline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AP50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AP75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6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n-ea"/>
                          <a:ea typeface="+mn-ea"/>
                        </a:rPr>
                        <a:t>No post process</a:t>
                      </a:r>
                      <a:endParaRPr lang="zh-CN" sz="14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26.4896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57.7740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20.5172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+mn-ea"/>
                          <a:ea typeface="+mn-ea"/>
                        </a:rPr>
                        <a:t>inst_th_05_op_2</a:t>
                      </a:r>
                      <a:endParaRPr lang="zh-CN" sz="14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25.1822</a:t>
                      </a:r>
                      <a:endParaRPr lang="zh-CN" altLang="en-US" sz="140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55.1593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20.1691</a:t>
                      </a:r>
                      <a:endParaRPr lang="zh-CN" altLang="en-US" sz="140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88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930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Ground Truth Detector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We then combine the detection results of the ground truth detector and a simple </a:t>
            </a:r>
            <a:r>
              <a:rPr lang="en-US" altLang="zh-CN" sz="2000" dirty="0" err="1"/>
              <a:t>IoU</a:t>
            </a:r>
            <a:r>
              <a:rPr lang="en-US" altLang="zh-CN" sz="2000" dirty="0"/>
              <a:t> based data association method to get </a:t>
            </a:r>
            <a:r>
              <a:rPr lang="en-US" altLang="zh-CN" sz="2000" dirty="0" err="1"/>
              <a:t>tracklets</a:t>
            </a:r>
            <a:r>
              <a:rPr lang="en-US" altLang="zh-CN" sz="2000" dirty="0"/>
              <a:t>.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D30344-1DBB-4BDD-8552-1A84921A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309270"/>
              </p:ext>
            </p:extLst>
          </p:nvPr>
        </p:nvGraphicFramePr>
        <p:xfrm>
          <a:off x="425729" y="1981200"/>
          <a:ext cx="8305800" cy="406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3672673697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57741233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31204246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13253554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956951917"/>
                    </a:ext>
                  </a:extLst>
                </a:gridCol>
              </a:tblGrid>
              <a:tr h="636731">
                <a:tc>
                  <a:txBody>
                    <a:bodyPr/>
                    <a:lstStyle/>
                    <a:p>
                      <a:pPr algn="l"/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 post process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No post process-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gt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=0.5-gt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414275"/>
                  </a:ext>
                </a:extLst>
              </a:tr>
              <a:tr h="538691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MOTA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-136.1%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20.8%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-152.3%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37.7%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168207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MOTP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0.274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0.260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0.255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0.242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990732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IDs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18374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5789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21173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6298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618500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IDF1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15.3%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37.8%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17.8%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49.2%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0715251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IDP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10.6%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41.0%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11.7%</a:t>
                      </a:r>
                      <a:endParaRPr lang="zh-CN" altLang="en-US" sz="1200" b="0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47.3%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029657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IDR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27.6%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35.0%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36.9%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51.1%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6721026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Rcll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65.6%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54.2%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85.5%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74.1%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0167085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Pron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25.2%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63.5%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27.1%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68.6%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1547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FP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+mn-ea"/>
                          <a:ea typeface="+mn-ea"/>
                        </a:rPr>
                        <a:t>498598</a:t>
                      </a:r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79951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588367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87128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419095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FN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88203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117305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37279</a:t>
                      </a:r>
                      <a:endParaRPr lang="zh-CN" altLang="en-US" sz="1200" b="0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66353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801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485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SOTA Data Association Method 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I tested a new SOTA data association method, </a:t>
            </a:r>
            <a:r>
              <a:rPr lang="en-US" altLang="zh-CN" sz="2000" dirty="0" err="1"/>
              <a:t>BYTETracker</a:t>
            </a:r>
            <a:r>
              <a:rPr lang="en-US" altLang="zh-CN" sz="2000" dirty="0"/>
              <a:t>, on our dataset, with parameters changed.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991D0B-8BE7-48A3-92FF-28BFD7B8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5644053" cy="4548938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5FEE705-2459-442B-B683-02DB7E0F4506}"/>
              </a:ext>
            </a:extLst>
          </p:cNvPr>
          <p:cNvSpPr txBox="1">
            <a:spLocks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rgbClr val="003399"/>
                </a:solidFill>
                <a:latin typeface="Siemens Sans" pitchFamily="2" charset="0"/>
              </a:defRPr>
            </a:lvl9pPr>
          </a:lstStyle>
          <a:p>
            <a:pPr defTabSz="457200" eaLnBrk="0" hangingPunct="0">
              <a:buNone/>
            </a:pPr>
            <a:r>
              <a:rPr lang="en-US" sz="2000" dirty="0">
                <a:solidFill>
                  <a:srgbClr val="FFFFFF"/>
                </a:solidFill>
                <a:latin typeface="Helvetica"/>
                <a:ea typeface="ＭＳ Ｐゴシック" pitchFamily="-112" charset="-128"/>
                <a:cs typeface="Helvetica"/>
              </a:rPr>
              <a:t>https://arxiv.org/abs/2106.10456</a:t>
            </a:r>
          </a:p>
        </p:txBody>
      </p:sp>
    </p:spTree>
    <p:extLst>
      <p:ext uri="{BB962C8B-B14F-4D97-AF65-F5344CB8AC3E}">
        <p14:creationId xmlns:p14="http://schemas.microsoft.com/office/powerpoint/2010/main" val="27907660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SOTA Data Association Method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3CFF6D-5C68-4797-8F12-C66D649E9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914"/>
              </p:ext>
            </p:extLst>
          </p:nvPr>
        </p:nvGraphicFramePr>
        <p:xfrm>
          <a:off x="304800" y="1219200"/>
          <a:ext cx="8305800" cy="432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3672673697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57741233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1312042464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132535542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2956951917"/>
                    </a:ext>
                  </a:extLst>
                </a:gridCol>
              </a:tblGrid>
              <a:tr h="636731">
                <a:tc>
                  <a:txBody>
                    <a:bodyPr/>
                    <a:lstStyle/>
                    <a:p>
                      <a:pPr algn="l"/>
                      <a:endParaRPr lang="zh-CN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altLang="zh-CN" sz="12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altLang="zh-CN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=0.5+byte</a:t>
                      </a:r>
                      <a:endParaRPr lang="zh-CN" altLang="zh-CN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altLang="zh-CN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altLang="zh-CN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=0.5-gt+byte</a:t>
                      </a:r>
                      <a:endParaRPr lang="zh-CN" alt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Instance NMS </a:t>
                      </a:r>
                      <a:r>
                        <a:rPr lang="en-US" sz="11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th</a:t>
                      </a: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=0.5-gt</a:t>
                      </a:r>
                      <a:endParaRPr lang="zh-CN" sz="11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6414275"/>
                  </a:ext>
                </a:extLst>
              </a:tr>
              <a:tr h="538691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MOTA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34.8%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20.8%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51.5%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37.7%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168207"/>
                  </a:ext>
                </a:extLst>
              </a:tr>
              <a:tr h="437430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MOTP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0.266</a:t>
                      </a: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(have </a:t>
                      </a:r>
                      <a:r>
                        <a:rPr lang="en-US" sz="1200" b="1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0.260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0.253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0.242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990732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IDs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1745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5789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21173(change to </a:t>
                      </a:r>
                      <a:r>
                        <a:rPr lang="en-US" altLang="zh-CN" sz="1200" b="1" kern="1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2797)</a:t>
                      </a:r>
                      <a:endParaRPr lang="zh-CN" altLang="en-US" sz="1200" b="1" kern="1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6298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5618500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IDF1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49.3%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37.8%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63.3%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49.2%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0715251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IDP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67.0%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41.0%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64.9%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47.3%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029657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IDR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39.0%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35.0%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61.7%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51.1%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6721026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Rcll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46.8%</a:t>
                      </a:r>
                      <a:endParaRPr lang="zh-CN" altLang="en-US" sz="1200" b="1" kern="1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54.2%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73.8%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74.1%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0167085"/>
                  </a:ext>
                </a:extLst>
              </a:tr>
              <a:tr h="24274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Pron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80.6%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63.5%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77.7%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68.6%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1641547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FP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28895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+mn-ea"/>
                          <a:ea typeface="+mn-ea"/>
                        </a:rPr>
                        <a:t>79951</a:t>
                      </a:r>
                      <a:endParaRPr lang="zh-CN" sz="12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54347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87128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4419095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+mn-ea"/>
                          <a:ea typeface="+mn-ea"/>
                        </a:rPr>
                        <a:t>FN low</a:t>
                      </a:r>
                      <a:endParaRPr lang="zh-CN" sz="12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136304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+mn-ea"/>
                          <a:ea typeface="+mn-ea"/>
                        </a:rPr>
                        <a:t>117305</a:t>
                      </a:r>
                      <a:endParaRPr lang="zh-CN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67101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66353</a:t>
                      </a:r>
                      <a:endParaRPr lang="zh-CN" altLang="en-US" sz="12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8014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296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Concerns</a:t>
            </a:r>
            <a:endParaRPr lang="zh-CN" altLang="en-US" dirty="0"/>
          </a:p>
        </p:txBody>
      </p:sp>
      <p:sp>
        <p:nvSpPr>
          <p:cNvPr id="4" name="内容占位符 8">
            <a:extLst>
              <a:ext uri="{FF2B5EF4-FFF2-40B4-BE49-F238E27FC236}">
                <a16:creationId xmlns:a16="http://schemas.microsoft.com/office/drawing/2014/main" id="{7CA43241-A1B9-4E36-B4F8-65BA4E8E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4859337"/>
          </a:xfrm>
        </p:spPr>
        <p:txBody>
          <a:bodyPr/>
          <a:lstStyle/>
          <a:p>
            <a:r>
              <a:rPr lang="en-US" altLang="zh-CN" sz="2000" dirty="0"/>
              <a:t>The one-shot GMOT task would be vague when there two groups, which belong to same class, but have large appearance differences.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 to get method novel since we don’t have training data, and many improvements on supervised training are not applicable.</a:t>
            </a:r>
          </a:p>
        </p:txBody>
      </p:sp>
    </p:spTree>
    <p:extLst>
      <p:ext uri="{BB962C8B-B14F-4D97-AF65-F5344CB8AC3E}">
        <p14:creationId xmlns:p14="http://schemas.microsoft.com/office/powerpoint/2010/main" val="16549164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21667</TotalTime>
  <Words>455</Words>
  <Application>Microsoft Office PowerPoint</Application>
  <PresentationFormat>全屏显示(4:3)</PresentationFormat>
  <Paragraphs>167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Lucida Grande</vt:lpstr>
      <vt:lpstr>ＭＳ Ｐゴシック</vt:lpstr>
      <vt:lpstr>Siemens Sans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Ground Truth Detector</vt:lpstr>
      <vt:lpstr>Ground Truth Detector</vt:lpstr>
      <vt:lpstr>SOTA Data Association Method </vt:lpstr>
      <vt:lpstr>SOTA Data Association Method</vt:lpstr>
      <vt:lpstr>Concerns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1744</cp:revision>
  <cp:lastPrinted>2015-08-26T21:35:55Z</cp:lastPrinted>
  <dcterms:created xsi:type="dcterms:W3CDTF">2014-10-10T03:49:09Z</dcterms:created>
  <dcterms:modified xsi:type="dcterms:W3CDTF">2022-01-19T05:11:39Z</dcterms:modified>
</cp:coreProperties>
</file>