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31"/>
  </p:notesMasterIdLst>
  <p:handoutMasterIdLst>
    <p:handoutMasterId r:id="rId32"/>
  </p:handoutMasterIdLst>
  <p:sldIdLst>
    <p:sldId id="265" r:id="rId8"/>
    <p:sldId id="326" r:id="rId9"/>
    <p:sldId id="327" r:id="rId10"/>
    <p:sldId id="350" r:id="rId11"/>
    <p:sldId id="356" r:id="rId12"/>
    <p:sldId id="357" r:id="rId13"/>
    <p:sldId id="296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55" r:id="rId22"/>
    <p:sldId id="365" r:id="rId23"/>
    <p:sldId id="369" r:id="rId24"/>
    <p:sldId id="370" r:id="rId25"/>
    <p:sldId id="366" r:id="rId26"/>
    <p:sldId id="371" r:id="rId27"/>
    <p:sldId id="372" r:id="rId28"/>
    <p:sldId id="373" r:id="rId29"/>
    <p:sldId id="343" r:id="rId30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870" autoAdjust="0"/>
  </p:normalViewPr>
  <p:slideViewPr>
    <p:cSldViewPr>
      <p:cViewPr varScale="1">
        <p:scale>
          <a:sx n="81" d="100"/>
          <a:sy n="81" d="100"/>
        </p:scale>
        <p:origin x="1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2/1/2022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2022.1.23-1.31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</a:t>
            </a:r>
            <a:r>
              <a:rPr lang="en-US" altLang="zh-CN" dirty="0"/>
              <a:t> AP Result-No Post Process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DEFF63-DFD3-45D0-A516-10546DB52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19"/>
            <a:ext cx="9144000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9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</a:t>
            </a:r>
            <a:r>
              <a:rPr lang="en-US" altLang="zh-CN" dirty="0"/>
              <a:t> AP Result-Inst_th_05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E6B259-1BE4-4DB9-8CC5-C4EF91014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19"/>
            <a:ext cx="9144000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066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</a:t>
            </a:r>
            <a:r>
              <a:rPr lang="en-US" altLang="zh-CN" dirty="0"/>
              <a:t> AP Result-Inst_th_05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B70EC3-42E2-44E3-8492-9C6FABCF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19"/>
            <a:ext cx="9144000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15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</a:t>
            </a:r>
            <a:r>
              <a:rPr lang="en-US" altLang="zh-CN" dirty="0"/>
              <a:t> AP Result-Inst_th_05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190CA3-F7BC-4C3F-9C4B-C9F93001E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19"/>
            <a:ext cx="9144000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3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</a:t>
            </a:r>
            <a:r>
              <a:rPr lang="en-US" altLang="zh-CN" dirty="0"/>
              <a:t> AP Result-Inst_th_05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64A418-2A65-4329-B377-962EA439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19"/>
            <a:ext cx="9144000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482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Results-No Post Process-</a:t>
            </a:r>
            <a:r>
              <a:rPr lang="en-US" altLang="zh-CN" dirty="0" err="1"/>
              <a:t>Iter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64B6F19-5BF9-4D3A-AA4D-4126670E6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7" y="1143000"/>
            <a:ext cx="8447314" cy="475161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A3BFCB1-37CF-40C7-82D4-650503C5EEF5}"/>
              </a:ext>
            </a:extLst>
          </p:cNvPr>
          <p:cNvSpPr txBox="1"/>
          <p:nvPr/>
        </p:nvSpPr>
        <p:spPr>
          <a:xfrm>
            <a:off x="3808860" y="5910942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Airplane-2-Iter 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79328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Results-No Post Process-</a:t>
            </a:r>
            <a:r>
              <a:rPr lang="en-US" altLang="zh-CN" dirty="0" err="1"/>
              <a:t>Iter</a:t>
            </a:r>
            <a:r>
              <a:rPr lang="en-US" altLang="zh-CN" dirty="0"/>
              <a:t> 2-5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FBCB5-C9D6-4A66-93D5-8A5DC62BB2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" y="1133899"/>
            <a:ext cx="3963600" cy="2229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05117E-AA3A-4DF2-AC3C-23A79EF4E3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9" y="1133898"/>
            <a:ext cx="3963600" cy="2229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B2D80D-901F-4EF4-985C-BB6DD1423B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8251"/>
            <a:ext cx="3962400" cy="2228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53114D-369B-4B80-9E6B-0ACF4821F3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64" y="3738251"/>
            <a:ext cx="3963600" cy="22295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6ED7B6A-7A06-44F4-8CAA-FD080068AC86}"/>
              </a:ext>
            </a:extLst>
          </p:cNvPr>
          <p:cNvSpPr txBox="1"/>
          <p:nvPr/>
        </p:nvSpPr>
        <p:spPr>
          <a:xfrm>
            <a:off x="1989485" y="33969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Iter</a:t>
            </a:r>
            <a:r>
              <a:rPr lang="en-US" altLang="zh-CN" sz="1400" dirty="0"/>
              <a:t> 2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095C03-764E-49E7-A95D-028DD1CFC940}"/>
              </a:ext>
            </a:extLst>
          </p:cNvPr>
          <p:cNvSpPr txBox="1"/>
          <p:nvPr/>
        </p:nvSpPr>
        <p:spPr>
          <a:xfrm>
            <a:off x="6251349" y="33969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Iter</a:t>
            </a:r>
            <a:r>
              <a:rPr lang="en-US" altLang="zh-CN" sz="1400" dirty="0"/>
              <a:t> 3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054F89-1C32-4414-BF43-3276AFA4DC2C}"/>
              </a:ext>
            </a:extLst>
          </p:cNvPr>
          <p:cNvSpPr txBox="1"/>
          <p:nvPr/>
        </p:nvSpPr>
        <p:spPr>
          <a:xfrm>
            <a:off x="1989485" y="596710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Iter</a:t>
            </a:r>
            <a:r>
              <a:rPr lang="en-US" altLang="zh-CN" sz="1400" dirty="0"/>
              <a:t> 4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E17A35-B4AF-4280-9C50-F3DBAAEB4A70}"/>
              </a:ext>
            </a:extLst>
          </p:cNvPr>
          <p:cNvSpPr txBox="1"/>
          <p:nvPr/>
        </p:nvSpPr>
        <p:spPr>
          <a:xfrm>
            <a:off x="6250650" y="59671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Iter</a:t>
            </a:r>
            <a:r>
              <a:rPr lang="en-US" altLang="zh-CN" sz="1400" dirty="0"/>
              <a:t> 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9672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Results-Inst NMS-</a:t>
            </a:r>
            <a:r>
              <a:rPr lang="en-US" altLang="zh-CN" dirty="0" err="1"/>
              <a:t>Iter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4670FC-47E2-4413-940C-6584F997D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94" y="1143000"/>
            <a:ext cx="8458200" cy="47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119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Results-Inst NMS-</a:t>
            </a:r>
            <a:r>
              <a:rPr lang="en-US" altLang="zh-CN" dirty="0" err="1"/>
              <a:t>Iter</a:t>
            </a:r>
            <a:r>
              <a:rPr lang="en-US" altLang="zh-CN" dirty="0"/>
              <a:t> 2-5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ED7B6A-7A06-44F4-8CAA-FD080068AC86}"/>
              </a:ext>
            </a:extLst>
          </p:cNvPr>
          <p:cNvSpPr txBox="1"/>
          <p:nvPr/>
        </p:nvSpPr>
        <p:spPr>
          <a:xfrm>
            <a:off x="1989485" y="33969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Iter</a:t>
            </a:r>
            <a:r>
              <a:rPr lang="en-US" altLang="zh-CN" sz="1400" dirty="0"/>
              <a:t> 2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095C03-764E-49E7-A95D-028DD1CFC940}"/>
              </a:ext>
            </a:extLst>
          </p:cNvPr>
          <p:cNvSpPr txBox="1"/>
          <p:nvPr/>
        </p:nvSpPr>
        <p:spPr>
          <a:xfrm>
            <a:off x="6251349" y="339694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Iter</a:t>
            </a:r>
            <a:r>
              <a:rPr lang="en-US" altLang="zh-CN" sz="1400" dirty="0"/>
              <a:t> 3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054F89-1C32-4414-BF43-3276AFA4DC2C}"/>
              </a:ext>
            </a:extLst>
          </p:cNvPr>
          <p:cNvSpPr txBox="1"/>
          <p:nvPr/>
        </p:nvSpPr>
        <p:spPr>
          <a:xfrm>
            <a:off x="1989485" y="5967101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Iter</a:t>
            </a:r>
            <a:r>
              <a:rPr lang="en-US" altLang="zh-CN" sz="1400" dirty="0"/>
              <a:t> 4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E17A35-B4AF-4280-9C50-F3DBAAEB4A70}"/>
              </a:ext>
            </a:extLst>
          </p:cNvPr>
          <p:cNvSpPr txBox="1"/>
          <p:nvPr/>
        </p:nvSpPr>
        <p:spPr>
          <a:xfrm>
            <a:off x="6250650" y="5967100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Iter</a:t>
            </a:r>
            <a:r>
              <a:rPr lang="en-US" altLang="zh-CN" sz="1400" dirty="0"/>
              <a:t> 5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3FDE11-D116-42A7-AAE6-4D4303C9F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9940"/>
            <a:ext cx="3963600" cy="2229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FA8CC4-9E1E-47EA-9DBD-5327E28BB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94" y="1129939"/>
            <a:ext cx="3963600" cy="2229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BF541F-9E20-4D2D-B0A8-A81EDD9FD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" y="3736394"/>
            <a:ext cx="3963600" cy="2229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37C40AA-4B6F-41C5-A6A2-34DA166696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394" y="3736393"/>
            <a:ext cx="3963600" cy="22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21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Results-Inst NMS-</a:t>
            </a:r>
            <a:r>
              <a:rPr lang="en-US" altLang="zh-CN" dirty="0" err="1"/>
              <a:t>Iter</a:t>
            </a:r>
            <a:r>
              <a:rPr lang="en-US" altLang="zh-CN" dirty="0"/>
              <a:t> 1-Problem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027248-34E7-4603-B4B0-0385B647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4" y="1143000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429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Experiments on why oracle detector performs worse than the detector trained with baseline result on the first image, without instance NMS post processing</a:t>
            </a:r>
          </a:p>
          <a:p>
            <a:endParaRPr lang="en-US" altLang="zh-CN" sz="2000" dirty="0"/>
          </a:p>
          <a:p>
            <a:r>
              <a:rPr lang="en-US" altLang="zh-CN" sz="2000" dirty="0"/>
              <a:t>Experiments on the effectiveness of instance NMS with different detection thresholds used in the data association stage</a:t>
            </a:r>
          </a:p>
          <a:p>
            <a:endParaRPr lang="en-US" altLang="zh-CN" sz="2000" dirty="0"/>
          </a:p>
          <a:p>
            <a:r>
              <a:rPr lang="en-US" altLang="zh-CN" sz="2000" dirty="0"/>
              <a:t>More experimental results on few shot counting</a:t>
            </a:r>
          </a:p>
          <a:p>
            <a:endParaRPr lang="en-US" altLang="zh-CN" sz="2000" dirty="0"/>
          </a:p>
          <a:p>
            <a:r>
              <a:rPr lang="en-US" altLang="zh-CN" sz="2000" dirty="0"/>
              <a:t>Directions, matching based or semi supervised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Results-Inst NMS-</a:t>
            </a:r>
            <a:r>
              <a:rPr lang="en-US" altLang="zh-CN" dirty="0" err="1"/>
              <a:t>Iter</a:t>
            </a:r>
            <a:r>
              <a:rPr lang="en-US" altLang="zh-CN" dirty="0"/>
              <a:t> 1-Problem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26CEA1-6CE2-455F-AA66-D6BB884C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4" y="1143000"/>
            <a:ext cx="8153400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97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Results-Inst NMS-</a:t>
            </a:r>
            <a:r>
              <a:rPr lang="en-US" altLang="zh-CN" dirty="0" err="1"/>
              <a:t>Iter</a:t>
            </a:r>
            <a:r>
              <a:rPr lang="en-US" altLang="zh-CN" dirty="0"/>
              <a:t> 1-Problem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004A41-448E-48A2-867D-A09F0EBA1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4" y="1219200"/>
            <a:ext cx="83058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699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 Results-Inst NMS-</a:t>
            </a:r>
            <a:r>
              <a:rPr lang="en-US" altLang="zh-CN" dirty="0" err="1"/>
              <a:t>Iter</a:t>
            </a:r>
            <a:r>
              <a:rPr lang="en-US" altLang="zh-CN" dirty="0"/>
              <a:t> 1-Problem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5BE438-9E0C-4196-BCC3-CFDDE4EA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4" y="1143000"/>
            <a:ext cx="83058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117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week-add conclusion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Test whether iterative search on the 1st frame can improve the training of detector</a:t>
            </a:r>
          </a:p>
          <a:p>
            <a:endParaRPr lang="en-US" altLang="zh-CN" sz="2000" dirty="0"/>
          </a:p>
          <a:p>
            <a:r>
              <a:rPr lang="en-US" altLang="zh-CN" sz="2000" dirty="0"/>
              <a:t>Test the effectiveness of post process on the search result, which serves as the input of training the detector</a:t>
            </a:r>
          </a:p>
          <a:p>
            <a:endParaRPr lang="en-US" altLang="zh-CN" sz="2000" dirty="0"/>
          </a:p>
          <a:p>
            <a:r>
              <a:rPr lang="en-US" altLang="zh-CN" sz="2000" dirty="0"/>
              <a:t>Visual results of experiments above</a:t>
            </a:r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of iterative search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EA66C35-DA9C-47D4-B3FC-DF75CF59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09371"/>
              </p:ext>
            </p:extLst>
          </p:nvPr>
        </p:nvGraphicFramePr>
        <p:xfrm>
          <a:off x="925275" y="2286000"/>
          <a:ext cx="73067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77">
                  <a:extLst>
                    <a:ext uri="{9D8B030D-6E8A-4147-A177-3AD203B41FA5}">
                      <a16:colId xmlns:a16="http://schemas.microsoft.com/office/drawing/2014/main" val="1257049476"/>
                    </a:ext>
                  </a:extLst>
                </a:gridCol>
                <a:gridCol w="1826677">
                  <a:extLst>
                    <a:ext uri="{9D8B030D-6E8A-4147-A177-3AD203B41FA5}">
                      <a16:colId xmlns:a16="http://schemas.microsoft.com/office/drawing/2014/main" val="3097593820"/>
                    </a:ext>
                  </a:extLst>
                </a:gridCol>
                <a:gridCol w="1826677">
                  <a:extLst>
                    <a:ext uri="{9D8B030D-6E8A-4147-A177-3AD203B41FA5}">
                      <a16:colId xmlns:a16="http://schemas.microsoft.com/office/drawing/2014/main" val="404207332"/>
                    </a:ext>
                  </a:extLst>
                </a:gridCol>
                <a:gridCol w="1826677">
                  <a:extLst>
                    <a:ext uri="{9D8B030D-6E8A-4147-A177-3AD203B41FA5}">
                      <a16:colId xmlns:a16="http://schemas.microsoft.com/office/drawing/2014/main" val="286392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AP50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AP75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7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gt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38.28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77.50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32.57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14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baseline(iter_1)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26.48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57.77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20.51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4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27.55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62.07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20.40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2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iter_3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24.48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58.45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16.31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7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iter_4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21.30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53.23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13.26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96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20.22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51.92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11.70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951409"/>
                  </a:ext>
                </a:extLst>
              </a:tr>
            </a:tbl>
          </a:graphicData>
        </a:graphic>
      </p:graphicFrame>
      <p:sp>
        <p:nvSpPr>
          <p:cNvPr id="5" name="内容占位符 8">
            <a:extLst>
              <a:ext uri="{FF2B5EF4-FFF2-40B4-BE49-F238E27FC236}">
                <a16:creationId xmlns:a16="http://schemas.microsoft.com/office/drawing/2014/main" id="{311E31C3-D8C3-49D3-96A3-2F2C95C3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We use iterative search to get more search results. These results are used to train a faster-</a:t>
            </a:r>
            <a:r>
              <a:rPr lang="en-US" altLang="zh-CN" sz="2000" dirty="0" err="1"/>
              <a:t>rcnn</a:t>
            </a:r>
            <a:r>
              <a:rPr lang="en-US" altLang="zh-CN" sz="2000" dirty="0"/>
              <a:t> detector. Only the 1st image is used to train. No post process used on the iterative search result.</a:t>
            </a:r>
          </a:p>
        </p:txBody>
      </p:sp>
    </p:spTree>
    <p:extLst>
      <p:ext uri="{BB962C8B-B14F-4D97-AF65-F5344CB8AC3E}">
        <p14:creationId xmlns:p14="http://schemas.microsoft.com/office/powerpoint/2010/main" val="33656296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of iterative search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EA66C35-DA9C-47D4-B3FC-DF75CF59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42619"/>
              </p:ext>
            </p:extLst>
          </p:nvPr>
        </p:nvGraphicFramePr>
        <p:xfrm>
          <a:off x="925275" y="2286000"/>
          <a:ext cx="73067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77">
                  <a:extLst>
                    <a:ext uri="{9D8B030D-6E8A-4147-A177-3AD203B41FA5}">
                      <a16:colId xmlns:a16="http://schemas.microsoft.com/office/drawing/2014/main" val="1257049476"/>
                    </a:ext>
                  </a:extLst>
                </a:gridCol>
                <a:gridCol w="1826677">
                  <a:extLst>
                    <a:ext uri="{9D8B030D-6E8A-4147-A177-3AD203B41FA5}">
                      <a16:colId xmlns:a16="http://schemas.microsoft.com/office/drawing/2014/main" val="3097593820"/>
                    </a:ext>
                  </a:extLst>
                </a:gridCol>
                <a:gridCol w="1826677">
                  <a:extLst>
                    <a:ext uri="{9D8B030D-6E8A-4147-A177-3AD203B41FA5}">
                      <a16:colId xmlns:a16="http://schemas.microsoft.com/office/drawing/2014/main" val="404207332"/>
                    </a:ext>
                  </a:extLst>
                </a:gridCol>
                <a:gridCol w="1826677">
                  <a:extLst>
                    <a:ext uri="{9D8B030D-6E8A-4147-A177-3AD203B41FA5}">
                      <a16:colId xmlns:a16="http://schemas.microsoft.com/office/drawing/2014/main" val="286392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AP50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AP75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7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gt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38.28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77.50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32.57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14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baseline(iter_1)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26.48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57.77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20.51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4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29.10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64.34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22.70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2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iter_3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27.88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63.43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20.64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7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iter_4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27.57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63.49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19.81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96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26.96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62.72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19.08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951409"/>
                  </a:ext>
                </a:extLst>
              </a:tr>
            </a:tbl>
          </a:graphicData>
        </a:graphic>
      </p:graphicFrame>
      <p:sp>
        <p:nvSpPr>
          <p:cNvPr id="5" name="内容占位符 8">
            <a:extLst>
              <a:ext uri="{FF2B5EF4-FFF2-40B4-BE49-F238E27FC236}">
                <a16:creationId xmlns:a16="http://schemas.microsoft.com/office/drawing/2014/main" id="{311E31C3-D8C3-49D3-96A3-2F2C95C3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We use iterative search to get more search results. These results are used to train a faster-</a:t>
            </a:r>
            <a:r>
              <a:rPr lang="en-US" altLang="zh-CN" sz="2000" dirty="0" err="1"/>
              <a:t>rcnn</a:t>
            </a:r>
            <a:r>
              <a:rPr lang="en-US" altLang="zh-CN" sz="2000" dirty="0"/>
              <a:t> detector. Only the 1st image is used to train. Post process method-inst_th_05 is used on the iterative search result.</a:t>
            </a:r>
          </a:p>
        </p:txBody>
      </p:sp>
    </p:spTree>
    <p:extLst>
      <p:ext uri="{BB962C8B-B14F-4D97-AF65-F5344CB8AC3E}">
        <p14:creationId xmlns:p14="http://schemas.microsoft.com/office/powerpoint/2010/main" val="21929315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of iterative search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587E80-8844-4763-A3DD-DB0859C72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70227"/>
              </p:ext>
            </p:extLst>
          </p:nvPr>
        </p:nvGraphicFramePr>
        <p:xfrm>
          <a:off x="762000" y="1219200"/>
          <a:ext cx="77215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560">
                  <a:extLst>
                    <a:ext uri="{9D8B030D-6E8A-4147-A177-3AD203B41FA5}">
                      <a16:colId xmlns:a16="http://schemas.microsoft.com/office/drawing/2014/main" val="125704947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9759382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0420733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86392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AP50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AP75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7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gt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38.28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77.50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32.57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14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baseline(iter_1)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26.48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57.77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20.51</a:t>
                      </a:r>
                      <a:endParaRPr lang="zh-CN" altLang="en-US" sz="14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4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27.55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62.07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20.40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21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iter_2_inst_th_05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29.10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64.34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22.70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790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iter_3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24.48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58.45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16.31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96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iter_3</a:t>
                      </a:r>
                      <a:r>
                        <a:rPr lang="en-US" altLang="zh-CN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_inst_th_05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27.88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63.43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20.64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95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iter_4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21.30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53.23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13.26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37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iter_4</a:t>
                      </a:r>
                      <a:r>
                        <a:rPr lang="en-US" altLang="zh-CN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_inst_th_05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27.57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63.49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19.81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39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20.22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51.92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11.70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11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iter_5</a:t>
                      </a:r>
                      <a:r>
                        <a:rPr lang="en-US" altLang="zh-CN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_inst_th_05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26.96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62.72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19.08</a:t>
                      </a:r>
                      <a:endParaRPr lang="zh-CN" altLang="en-US" sz="14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80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1127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</a:t>
            </a:r>
            <a:r>
              <a:rPr lang="en-US" altLang="zh-CN" dirty="0"/>
              <a:t> AP Result-No Post Process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2BEBBF-4A10-4AB9-B27F-BC3867FAC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30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</a:t>
            </a:r>
            <a:r>
              <a:rPr lang="en-US" altLang="zh-CN" dirty="0"/>
              <a:t> AP Result-No Post Process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DC75AC-25B7-4C51-AD27-BF26CF5C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19"/>
            <a:ext cx="9144000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754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Seq</a:t>
            </a:r>
            <a:r>
              <a:rPr lang="en-US" altLang="zh-CN" dirty="0"/>
              <a:t> AP Result-No Post Process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E8F33A-F5A1-4BD7-AC1F-7A6BAC53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19"/>
            <a:ext cx="9144000" cy="45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957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21951</TotalTime>
  <Words>474</Words>
  <Application>Microsoft Office PowerPoint</Application>
  <PresentationFormat>全屏显示(4:3)</PresentationFormat>
  <Paragraphs>154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Lucida Grande</vt:lpstr>
      <vt:lpstr>ＭＳ Ｐゴシック</vt:lpstr>
      <vt:lpstr>Siemens Sans</vt:lpstr>
      <vt:lpstr>宋体</vt:lpstr>
      <vt:lpstr>Arial</vt:lpstr>
      <vt:lpstr>Calibri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week-add conclusion</vt:lpstr>
      <vt:lpstr>Effect of iterative search</vt:lpstr>
      <vt:lpstr>Effect of iterative search</vt:lpstr>
      <vt:lpstr>Effect of iterative search</vt:lpstr>
      <vt:lpstr>Seq AP Result-No Post Process</vt:lpstr>
      <vt:lpstr>Seq AP Result-No Post Process</vt:lpstr>
      <vt:lpstr>Seq AP Result-No Post Process</vt:lpstr>
      <vt:lpstr>Seq AP Result-No Post Process</vt:lpstr>
      <vt:lpstr>Seq AP Result-Inst_th_05</vt:lpstr>
      <vt:lpstr>Seq AP Result-Inst_th_05</vt:lpstr>
      <vt:lpstr>Seq AP Result-Inst_th_05</vt:lpstr>
      <vt:lpstr>Seq AP Result-Inst_th_05</vt:lpstr>
      <vt:lpstr>Vis Results-No Post Process-Iter 1</vt:lpstr>
      <vt:lpstr>Vis Results-No Post Process-Iter 2-5</vt:lpstr>
      <vt:lpstr>Vis Results-Inst NMS-Iter 1</vt:lpstr>
      <vt:lpstr>Vis Results-Inst NMS-Iter 2-5</vt:lpstr>
      <vt:lpstr>Vis Results-Inst NMS-Iter 1-Problem</vt:lpstr>
      <vt:lpstr>Vis Results-Inst NMS-Iter 1-Problem</vt:lpstr>
      <vt:lpstr>Vis Results-Inst NMS-Iter 1-Problem</vt:lpstr>
      <vt:lpstr>Vis Results-Inst NMS-Iter 1-Problem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1818</cp:revision>
  <cp:lastPrinted>2015-08-26T21:35:55Z</cp:lastPrinted>
  <dcterms:created xsi:type="dcterms:W3CDTF">2014-10-10T03:49:09Z</dcterms:created>
  <dcterms:modified xsi:type="dcterms:W3CDTF">2022-02-02T04:47:17Z</dcterms:modified>
</cp:coreProperties>
</file>