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30"/>
  </p:notesMasterIdLst>
  <p:handoutMasterIdLst>
    <p:handoutMasterId r:id="rId31"/>
  </p:handoutMasterIdLst>
  <p:sldIdLst>
    <p:sldId id="265" r:id="rId8"/>
    <p:sldId id="326" r:id="rId9"/>
    <p:sldId id="327" r:id="rId10"/>
    <p:sldId id="350" r:id="rId11"/>
    <p:sldId id="356" r:id="rId12"/>
    <p:sldId id="375" r:id="rId13"/>
    <p:sldId id="376" r:id="rId14"/>
    <p:sldId id="377" r:id="rId15"/>
    <p:sldId id="379" r:id="rId16"/>
    <p:sldId id="380" r:id="rId17"/>
    <p:sldId id="381" r:id="rId18"/>
    <p:sldId id="382" r:id="rId19"/>
    <p:sldId id="385" r:id="rId20"/>
    <p:sldId id="386" r:id="rId21"/>
    <p:sldId id="387" r:id="rId22"/>
    <p:sldId id="389" r:id="rId23"/>
    <p:sldId id="390" r:id="rId24"/>
    <p:sldId id="388" r:id="rId25"/>
    <p:sldId id="391" r:id="rId26"/>
    <p:sldId id="392" r:id="rId27"/>
    <p:sldId id="374" r:id="rId28"/>
    <p:sldId id="343" r:id="rId29"/>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程 文胜" initials="程" lastIdx="1" clrIdx="0">
    <p:extLst>
      <p:ext uri="{19B8F6BF-5375-455C-9EA6-DF929625EA0E}">
        <p15:presenceInfo xmlns:p15="http://schemas.microsoft.com/office/powerpoint/2012/main" userId="1fa8d855b4ce2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F5C0"/>
    <a:srgbClr val="0000FF"/>
    <a:srgbClr val="0066FF"/>
    <a:srgbClr val="A71930"/>
    <a:srgbClr val="FFFF99"/>
    <a:srgbClr val="B9ED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548E6-3DD4-4112-B45D-DD032B0B5B37}" v="61" dt="2020-01-30T12:57:40.0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870" autoAdjust="0"/>
  </p:normalViewPr>
  <p:slideViewPr>
    <p:cSldViewPr>
      <p:cViewPr>
        <p:scale>
          <a:sx n="75" d="100"/>
          <a:sy n="75" d="100"/>
        </p:scale>
        <p:origin x="330" y="264"/>
      </p:cViewPr>
      <p:guideLst>
        <p:guide orient="horz" pos="2160"/>
        <p:guide pos="2880"/>
      </p:guideLst>
    </p:cSldViewPr>
  </p:slideViewPr>
  <p:outlineViewPr>
    <p:cViewPr>
      <p:scale>
        <a:sx n="33" d="100"/>
        <a:sy n="33" d="100"/>
      </p:scale>
      <p:origin x="0" y="-7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E6111496-B189-429B-AFC5-24D1D34733DC}" type="datetimeFigureOut">
              <a:rPr lang="en-US" smtClean="0"/>
              <a:t>2/8/2022</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6C90CB45-27BB-4BD8-9A38-71B07E44059A}" type="slidenum">
              <a:rPr lang="en-US" smtClean="0"/>
              <a:t>‹#›</a:t>
            </a:fld>
            <a:endParaRPr lang="en-US"/>
          </a:p>
        </p:txBody>
      </p:sp>
    </p:spTree>
    <p:extLst>
      <p:ext uri="{BB962C8B-B14F-4D97-AF65-F5344CB8AC3E}">
        <p14:creationId xmlns:p14="http://schemas.microsoft.com/office/powerpoint/2010/main" val="123786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628FCE6-EDDF-4DAD-B7E1-744EFADB451A}" type="datetimeFigureOut">
              <a:rPr lang="en-US" smtClean="0"/>
              <a:t>2/8/2022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2938DFF-218C-4948-B31E-06D658EB2B31}" type="slidenum">
              <a:rPr lang="en-US" smtClean="0"/>
              <a:t>‹#›</a:t>
            </a:fld>
            <a:endParaRPr lang="en-US"/>
          </a:p>
        </p:txBody>
      </p:sp>
    </p:spTree>
    <p:extLst>
      <p:ext uri="{BB962C8B-B14F-4D97-AF65-F5344CB8AC3E}">
        <p14:creationId xmlns:p14="http://schemas.microsoft.com/office/powerpoint/2010/main" val="240036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38DFF-218C-4948-B31E-06D658EB2B31}" type="slidenum">
              <a:rPr lang="en-US" smtClean="0"/>
              <a:t>1</a:t>
            </a:fld>
            <a:endParaRPr lang="en-US"/>
          </a:p>
        </p:txBody>
      </p:sp>
    </p:spTree>
    <p:extLst>
      <p:ext uri="{BB962C8B-B14F-4D97-AF65-F5344CB8AC3E}">
        <p14:creationId xmlns:p14="http://schemas.microsoft.com/office/powerpoint/2010/main" val="176494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69332"/>
            <a:ext cx="8932389" cy="717937"/>
          </a:xfrm>
        </p:spPr>
        <p:txBody>
          <a:bodyPr/>
          <a:lstStyle/>
          <a:p>
            <a:r>
              <a:rPr lang="en-US" dirty="0"/>
              <a:t>Click to edit Master title style</a:t>
            </a:r>
          </a:p>
        </p:txBody>
      </p:sp>
      <p:sp>
        <p:nvSpPr>
          <p:cNvPr id="3" name="Content Placeholder 2"/>
          <p:cNvSpPr>
            <a:spLocks noGrp="1"/>
          </p:cNvSpPr>
          <p:nvPr>
            <p:ph idx="1"/>
          </p:nvPr>
        </p:nvSpPr>
        <p:spPr>
          <a:xfrm>
            <a:off x="148669" y="931863"/>
            <a:ext cx="8859921" cy="5316538"/>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srgbClr val="000000"/>
              </a:solidFill>
              <a:latin typeface="Arial"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prstClr val="black"/>
              </a:solidFill>
              <a:latin typeface="Arial" pitchFamily="34"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853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701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621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217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079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2/8/2022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231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2/8/2022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4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185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784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747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26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151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109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997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05815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2/8/2022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84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2/8/2022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809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466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88382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0619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9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934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5125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474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77402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63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2/8/2022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2634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2/8/2022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9563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3441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1746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7821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6222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BU Full Page Photo">
    <p:spTree>
      <p:nvGrpSpPr>
        <p:cNvPr id="1" name=""/>
        <p:cNvGrpSpPr/>
        <p:nvPr/>
      </p:nvGrpSpPr>
      <p:grpSpPr>
        <a:xfrm>
          <a:off x="0" y="0"/>
          <a:ext cx="0" cy="0"/>
          <a:chOff x="0" y="0"/>
          <a:chExt cx="0" cy="0"/>
        </a:xfrm>
      </p:grpSpPr>
      <p:cxnSp>
        <p:nvCxnSpPr>
          <p:cNvPr id="7" name="Straight Connector 6"/>
          <p:cNvCxnSpPr/>
          <p:nvPr userDrawn="1"/>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sp>
        <p:nvSpPr>
          <p:cNvPr id="6" name="Text Placeholder 12"/>
          <p:cNvSpPr>
            <a:spLocks noGrp="1"/>
          </p:cNvSpPr>
          <p:nvPr>
            <p:ph type="body" sz="quarter" idx="14"/>
          </p:nvPr>
        </p:nvSpPr>
        <p:spPr>
          <a:xfrm>
            <a:off x="0" y="6288062"/>
            <a:ext cx="9144000" cy="467416"/>
          </a:xfrm>
          <a:prstGeom prst="rect">
            <a:avLst/>
          </a:prstGeom>
        </p:spPr>
        <p:txBody>
          <a:bodyPr anchor="ct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9" name="Picture Placeholder 2"/>
          <p:cNvSpPr>
            <a:spLocks noGrp="1"/>
          </p:cNvSpPr>
          <p:nvPr>
            <p:ph type="pic" idx="1"/>
          </p:nvPr>
        </p:nvSpPr>
        <p:spPr>
          <a:xfrm>
            <a:off x="0" y="1091259"/>
            <a:ext cx="9144000" cy="5205623"/>
          </a:xfrm>
          <a:solidFill>
            <a:schemeClr val="bg1">
              <a:lumMod val="85000"/>
            </a:schemeClr>
          </a:solidFill>
        </p:spPr>
        <p:txBody>
          <a:bodyPr rtlCol="0">
            <a:normAutofit/>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1089476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BU Title Slide">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6" name="Text Placeholder 7"/>
          <p:cNvSpPr>
            <a:spLocks noGrp="1"/>
          </p:cNvSpPr>
          <p:nvPr>
            <p:ph type="body" sz="quarter" idx="15"/>
          </p:nvPr>
        </p:nvSpPr>
        <p:spPr>
          <a:xfrm>
            <a:off x="457200" y="1066800"/>
            <a:ext cx="8229600" cy="5211917"/>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038975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BU Left Bulleted Text">
    <p:spTree>
      <p:nvGrpSpPr>
        <p:cNvPr id="1" name=""/>
        <p:cNvGrpSpPr/>
        <p:nvPr/>
      </p:nvGrpSpPr>
      <p:grpSpPr>
        <a:xfrm>
          <a:off x="0" y="0"/>
          <a:ext cx="0" cy="0"/>
          <a:chOff x="0" y="0"/>
          <a:chExt cx="0" cy="0"/>
        </a:xfrm>
      </p:grpSpPr>
      <p:sp>
        <p:nvSpPr>
          <p:cNvPr id="5"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8" name="Text Placeholder 7"/>
          <p:cNvSpPr>
            <a:spLocks noGrp="1"/>
          </p:cNvSpPr>
          <p:nvPr>
            <p:ph type="body" sz="quarter" idx="15"/>
          </p:nvPr>
        </p:nvSpPr>
        <p:spPr>
          <a:xfrm>
            <a:off x="457200" y="1367657"/>
            <a:ext cx="8229600" cy="4804543"/>
          </a:xfrm>
        </p:spPr>
        <p:txBody>
          <a:bodyPr tIns="0" rIns="0" bIns="0"/>
          <a:lstStyle>
            <a:lvl1pPr>
              <a:buFontTx/>
              <a:buNone/>
              <a:defRPr>
                <a:solidFill>
                  <a:srgbClr val="B60225"/>
                </a:solidFill>
              </a:defRPr>
            </a:lvl1pPr>
            <a:lvl2pPr marL="228600" indent="-228600">
              <a:buClr>
                <a:srgbClr val="C03137"/>
              </a:buClr>
              <a:buFont typeface="Arial"/>
              <a:buChar char="•"/>
              <a:defRPr sz="2400"/>
            </a:lvl2pPr>
            <a:lvl3pPr marL="458788" indent="-230188">
              <a:defRPr/>
            </a:lvl3pPr>
            <a:lvl4pPr marL="458788" indent="-230188">
              <a:defRPr/>
            </a:lvl4pPr>
            <a:lvl5pPr marL="458788" indent="-2301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539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BU Bulleted Text 3 Photo">
    <p:spTree>
      <p:nvGrpSpPr>
        <p:cNvPr id="1" name=""/>
        <p:cNvGrpSpPr/>
        <p:nvPr/>
      </p:nvGrpSpPr>
      <p:grpSpPr>
        <a:xfrm>
          <a:off x="0" y="0"/>
          <a:ext cx="0" cy="0"/>
          <a:chOff x="0" y="0"/>
          <a:chExt cx="0" cy="0"/>
        </a:xfrm>
      </p:grpSpPr>
      <p:sp>
        <p:nvSpPr>
          <p:cNvPr id="4" name="Content Placeholder 2"/>
          <p:cNvSpPr>
            <a:spLocks noGrp="1"/>
          </p:cNvSpPr>
          <p:nvPr>
            <p:ph idx="12"/>
          </p:nvPr>
        </p:nvSpPr>
        <p:spPr>
          <a:xfrm>
            <a:off x="457199" y="1384047"/>
            <a:ext cx="5275716" cy="4788153"/>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1" name="Picture Placeholder 2"/>
          <p:cNvSpPr>
            <a:spLocks noGrp="1"/>
          </p:cNvSpPr>
          <p:nvPr>
            <p:ph type="pic" idx="17"/>
          </p:nvPr>
        </p:nvSpPr>
        <p:spPr>
          <a:xfrm>
            <a:off x="6087218" y="1094980"/>
            <a:ext cx="3056782" cy="1661390"/>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5" name="Picture Placeholder 2"/>
          <p:cNvSpPr>
            <a:spLocks noGrp="1"/>
          </p:cNvSpPr>
          <p:nvPr>
            <p:ph type="pic" idx="21"/>
          </p:nvPr>
        </p:nvSpPr>
        <p:spPr>
          <a:xfrm>
            <a:off x="6087218" y="4619039"/>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Picture Placeholder 2"/>
          <p:cNvSpPr>
            <a:spLocks noGrp="1"/>
          </p:cNvSpPr>
          <p:nvPr>
            <p:ph type="pic" idx="22"/>
          </p:nvPr>
        </p:nvSpPr>
        <p:spPr>
          <a:xfrm>
            <a:off x="6087218" y="2850446"/>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38556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BU Bulleted Text 1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036146" y="1094981"/>
            <a:ext cx="4107853" cy="5173084"/>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0" name="Content Placeholder 2"/>
          <p:cNvSpPr>
            <a:spLocks noGrp="1"/>
          </p:cNvSpPr>
          <p:nvPr>
            <p:ph idx="12"/>
          </p:nvPr>
        </p:nvSpPr>
        <p:spPr>
          <a:xfrm>
            <a:off x="457199" y="1392239"/>
            <a:ext cx="4229101" cy="4805361"/>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37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hyperlink" Target="http://cci.emory.edu/cms" TargetMode="Externa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hyperlink" Target="http://cci.emory.edu/cms" TargetMode="Externa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7.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217404" y="152400"/>
            <a:ext cx="876300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dirty="0"/>
              <a:t>Click to add title</a:t>
            </a:r>
          </a:p>
        </p:txBody>
      </p:sp>
      <p:sp>
        <p:nvSpPr>
          <p:cNvPr id="1028" name="Rectangle 4"/>
          <p:cNvSpPr>
            <a:spLocks noGrp="1" noChangeArrowheads="1"/>
          </p:cNvSpPr>
          <p:nvPr>
            <p:ph type="body" idx="1"/>
          </p:nvPr>
        </p:nvSpPr>
        <p:spPr bwMode="auto">
          <a:xfrm>
            <a:off x="217405" y="946942"/>
            <a:ext cx="8763000" cy="5342511"/>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dirty="0"/>
              <a:t>Klicken Sie, um die Formate des Vorlagentextes zu bearbeiten</a:t>
            </a:r>
          </a:p>
          <a:p>
            <a:pPr lvl="1"/>
            <a:r>
              <a:rPr lang="de-DE" dirty="0"/>
              <a:t>Level 2</a:t>
            </a:r>
          </a:p>
          <a:p>
            <a:pPr lvl="2"/>
            <a:r>
              <a:rPr lang="de-DE" dirty="0"/>
              <a:t>Level 3</a:t>
            </a:r>
          </a:p>
          <a:p>
            <a:pPr lvl="3"/>
            <a:r>
              <a:rPr lang="de-DE" dirty="0"/>
              <a:t>Level 4</a:t>
            </a:r>
          </a:p>
        </p:txBody>
      </p:sp>
      <p:pic>
        <p:nvPicPr>
          <p:cNvPr id="9" name="Picture 7" descr="PPTbackground_Red.jpg"/>
          <p:cNvPicPr>
            <a:picLocks noChangeAspect="1"/>
          </p:cNvPicPr>
          <p:nvPr userDrawn="1"/>
        </p:nvPicPr>
        <p:blipFill>
          <a:blip r:embed="rId12"/>
          <a:srcRect b="97814"/>
          <a:stretch>
            <a:fillRect/>
          </a:stretch>
        </p:blipFill>
        <p:spPr bwMode="auto">
          <a:xfrm flipH="1">
            <a:off x="0" y="-11905"/>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11" name="Rectangle 10"/>
          <p:cNvSpPr/>
          <p:nvPr userDrawn="1"/>
        </p:nvSpPr>
        <p:spPr>
          <a:xfrm>
            <a:off x="0" y="6289452"/>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53400" y="322334"/>
            <a:ext cx="941771" cy="33162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txStyles>
    <p:titleStyle>
      <a:lvl1pPr algn="l" rtl="0" eaLnBrk="1" fontAlgn="base" hangingPunct="1">
        <a:lnSpc>
          <a:spcPct val="95000"/>
        </a:lnSpc>
        <a:spcBef>
          <a:spcPct val="0"/>
        </a:spcBef>
        <a:spcAft>
          <a:spcPct val="0"/>
        </a:spcAft>
        <a:defRPr sz="2600" b="1">
          <a:solidFill>
            <a:srgbClr val="003399"/>
          </a:solidFill>
          <a:latin typeface="Verdana" pitchFamily="34" charset="0"/>
          <a:ea typeface="+mj-ea"/>
          <a:cs typeface="+mj-cs"/>
        </a:defRPr>
      </a:lvl1pPr>
      <a:lvl2pPr algn="l" rtl="0" eaLnBrk="1" fontAlgn="base" hangingPunct="1">
        <a:lnSpc>
          <a:spcPct val="95000"/>
        </a:lnSpc>
        <a:spcBef>
          <a:spcPct val="0"/>
        </a:spcBef>
        <a:spcAft>
          <a:spcPct val="0"/>
        </a:spcAft>
        <a:defRPr sz="2600">
          <a:solidFill>
            <a:srgbClr val="003399"/>
          </a:solidFill>
          <a:latin typeface="Verdana" pitchFamily="34" charset="0"/>
        </a:defRPr>
      </a:lvl2pPr>
      <a:lvl3pPr algn="l" rtl="0" eaLnBrk="1" fontAlgn="base" hangingPunct="1">
        <a:lnSpc>
          <a:spcPct val="95000"/>
        </a:lnSpc>
        <a:spcBef>
          <a:spcPct val="0"/>
        </a:spcBef>
        <a:spcAft>
          <a:spcPct val="0"/>
        </a:spcAft>
        <a:defRPr sz="2600">
          <a:solidFill>
            <a:srgbClr val="003399"/>
          </a:solidFill>
          <a:latin typeface="Verdana" pitchFamily="34" charset="0"/>
        </a:defRPr>
      </a:lvl3pPr>
      <a:lvl4pPr algn="l" rtl="0" eaLnBrk="1" fontAlgn="base" hangingPunct="1">
        <a:lnSpc>
          <a:spcPct val="95000"/>
        </a:lnSpc>
        <a:spcBef>
          <a:spcPct val="0"/>
        </a:spcBef>
        <a:spcAft>
          <a:spcPct val="0"/>
        </a:spcAft>
        <a:defRPr sz="2600">
          <a:solidFill>
            <a:srgbClr val="003399"/>
          </a:solidFill>
          <a:latin typeface="Verdana" pitchFamily="34" charset="0"/>
        </a:defRPr>
      </a:lvl4pPr>
      <a:lvl5pPr algn="l" rtl="0" eaLnBrk="1" fontAlgn="base" hangingPunct="1">
        <a:lnSpc>
          <a:spcPct val="95000"/>
        </a:lnSpc>
        <a:spcBef>
          <a:spcPct val="0"/>
        </a:spcBef>
        <a:spcAft>
          <a:spcPct val="0"/>
        </a:spcAft>
        <a:defRPr sz="2600">
          <a:solidFill>
            <a:srgbClr val="003399"/>
          </a:solidFill>
          <a:latin typeface="Verdana" pitchFamily="34" charset="0"/>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srgbClr val="000000"/>
              </a:solidFill>
              <a:latin typeface="Arial"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r>
              <a:rPr lang="de-DE" sz="1600" b="0">
                <a:solidFill>
                  <a:srgbClr val="000000"/>
                </a:solidFill>
                <a:latin typeface="Verdana" pitchFamily="34" charset="0"/>
                <a:ea typeface="ＭＳ Ｐゴシック" pitchFamily="34" charset="-128"/>
                <a:cs typeface="+mn-cs"/>
              </a:rPr>
              <a:t>                    </a:t>
            </a: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endParaRPr sz="1800" b="0">
              <a:solidFill>
                <a:prstClr val="black"/>
              </a:solidFill>
              <a:latin typeface="Arial" pitchFamily="34" charset="0"/>
              <a:ea typeface="ＭＳ Ｐゴシック" pitchFamily="34" charset="-128"/>
              <a:cs typeface="+mn-cs"/>
            </a:endParaRP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2/8/2022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626557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2/8/2022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5594434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2/8/2022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9761621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PPTbackground_Red.jpg"/>
          <p:cNvPicPr>
            <a:picLocks noChangeAspect="1"/>
          </p:cNvPicPr>
          <p:nvPr/>
        </p:nvPicPr>
        <p:blipFill>
          <a:blip r:embed="rId7"/>
          <a:srcRect b="97814"/>
          <a:stretch>
            <a:fillRect/>
          </a:stretch>
        </p:blipFill>
        <p:spPr bwMode="auto">
          <a:xfrm flipH="1">
            <a:off x="0" y="0"/>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5123" name="Text Placeholder 2"/>
          <p:cNvSpPr>
            <a:spLocks noGrp="1"/>
          </p:cNvSpPr>
          <p:nvPr>
            <p:ph type="body" idx="1"/>
          </p:nvPr>
        </p:nvSpPr>
        <p:spPr bwMode="auto">
          <a:xfrm>
            <a:off x="458788" y="1330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4" name="Picture 4" descr="SBU horz_2clr_cmyk.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0375" y="295275"/>
            <a:ext cx="3619500" cy="62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6278563"/>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cxnSp>
        <p:nvCxnSpPr>
          <p:cNvPr id="6" name="Straight Connector 5"/>
          <p:cNvCxnSpPr/>
          <p:nvPr/>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pic>
        <p:nvPicPr>
          <p:cNvPr id="2" name="Picture 1" descr="SUNY_CircleOnly_50blk.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292100"/>
            <a:ext cx="647700" cy="647700"/>
          </a:xfrm>
          <a:prstGeom prst="rect">
            <a:avLst/>
          </a:prstGeom>
        </p:spPr>
      </p:pic>
    </p:spTree>
    <p:extLst>
      <p:ext uri="{BB962C8B-B14F-4D97-AF65-F5344CB8AC3E}">
        <p14:creationId xmlns:p14="http://schemas.microsoft.com/office/powerpoint/2010/main" val="7874343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r" defTabSz="457200" rtl="0" eaLnBrk="0" fontAlgn="base" hangingPunct="0">
        <a:spcBef>
          <a:spcPct val="0"/>
        </a:spcBef>
        <a:spcAft>
          <a:spcPct val="0"/>
        </a:spcAft>
        <a:defRPr sz="5400" kern="1200" baseline="6000">
          <a:solidFill>
            <a:schemeClr val="bg1"/>
          </a:solidFill>
          <a:latin typeface="Helvetica"/>
          <a:ea typeface="ＭＳ Ｐゴシック" pitchFamily="-112" charset="-128"/>
          <a:cs typeface="Helvetica"/>
        </a:defRPr>
      </a:lvl1pPr>
      <a:lvl2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2pPr>
      <a:lvl3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3pPr>
      <a:lvl4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4pPr>
      <a:lvl5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5pPr>
      <a:lvl6pPr marL="4572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6pPr>
      <a:lvl7pPr marL="9144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7pPr>
      <a:lvl8pPr marL="13716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8pPr>
      <a:lvl9pPr marL="18288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lvetica"/>
          <a:ea typeface="ＭＳ Ｐゴシック" pitchFamily="-112" charset="-128"/>
          <a:cs typeface="Helvetica"/>
        </a:defRPr>
      </a:lvl1pPr>
      <a:lvl2pPr marL="742950" indent="-285750" algn="l" defTabSz="457200" rtl="0" eaLnBrk="0" fontAlgn="base" hangingPunct="0">
        <a:spcBef>
          <a:spcPct val="20000"/>
        </a:spcBef>
        <a:spcAft>
          <a:spcPct val="0"/>
        </a:spcAft>
        <a:buFont typeface="Lucida Grande" charset="0"/>
        <a:buChar char="–"/>
        <a:defRPr sz="2800" kern="1200">
          <a:solidFill>
            <a:schemeClr val="tx1"/>
          </a:solidFill>
          <a:latin typeface="Helvetica"/>
          <a:ea typeface="ＭＳ Ｐゴシック" pitchFamily="-112" charset="-128"/>
          <a:cs typeface="Helvetic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a:ea typeface="ＭＳ Ｐゴシック" pitchFamily="-112" charset="-128"/>
          <a:cs typeface="Helvetica"/>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a:t>  </a:t>
            </a:r>
          </a:p>
        </p:txBody>
      </p:sp>
      <p:sp>
        <p:nvSpPr>
          <p:cNvPr id="4" name="文本框 3">
            <a:extLst>
              <a:ext uri="{FF2B5EF4-FFF2-40B4-BE49-F238E27FC236}">
                <a16:creationId xmlns:a16="http://schemas.microsoft.com/office/drawing/2014/main" id="{B29D9D83-D148-4C00-A5D4-528EFDA1C339}"/>
              </a:ext>
            </a:extLst>
          </p:cNvPr>
          <p:cNvSpPr txBox="1"/>
          <p:nvPr/>
        </p:nvSpPr>
        <p:spPr>
          <a:xfrm>
            <a:off x="-76200" y="1447800"/>
            <a:ext cx="9296400" cy="3323987"/>
          </a:xfrm>
          <a:prstGeom prst="rect">
            <a:avLst/>
          </a:prstGeom>
          <a:noFill/>
        </p:spPr>
        <p:txBody>
          <a:bodyPr wrap="square" rtlCol="0">
            <a:spAutoFit/>
          </a:bodyPr>
          <a:lstStyle/>
          <a:p>
            <a:pPr algn="ctr"/>
            <a:endParaRPr lang="en-US" altLang="zh-CN" sz="4000" dirty="0">
              <a:latin typeface="Helvetica"/>
              <a:ea typeface="ＭＳ Ｐゴシック" pitchFamily="-112" charset="-128"/>
              <a:cs typeface="Helvetica"/>
            </a:endParaRPr>
          </a:p>
          <a:p>
            <a:pPr algn="ctr"/>
            <a:r>
              <a:rPr lang="en-US" altLang="zh-CN" sz="4000" dirty="0">
                <a:latin typeface="Helvetica"/>
                <a:ea typeface="ＭＳ Ｐゴシック" pitchFamily="-112" charset="-128"/>
                <a:cs typeface="Helvetica"/>
              </a:rPr>
              <a:t>Weekly Report</a:t>
            </a:r>
          </a:p>
          <a:p>
            <a:pPr algn="ctr"/>
            <a:endParaRPr lang="en-US" altLang="zh-CN" sz="3200" dirty="0">
              <a:latin typeface="Helvetica"/>
              <a:ea typeface="ＭＳ Ｐゴシック" pitchFamily="-112" charset="-128"/>
              <a:cs typeface="Helvetica"/>
            </a:endParaRPr>
          </a:p>
          <a:p>
            <a:pPr algn="ctr"/>
            <a:endParaRPr lang="en-US" altLang="zh-CN" sz="3200" dirty="0">
              <a:latin typeface="Helvetica"/>
              <a:ea typeface="ＭＳ Ｐゴシック" pitchFamily="-112" charset="-128"/>
              <a:cs typeface="Helvetica"/>
            </a:endParaRPr>
          </a:p>
          <a:p>
            <a:pPr algn="ctr"/>
            <a:r>
              <a:rPr lang="en-US" altLang="zh-CN" sz="2400" dirty="0" err="1">
                <a:latin typeface="Helvetica"/>
                <a:ea typeface="ＭＳ Ｐゴシック" pitchFamily="-112" charset="-128"/>
                <a:cs typeface="Helvetica"/>
              </a:rPr>
              <a:t>Wensheng</a:t>
            </a:r>
            <a:r>
              <a:rPr lang="en-US" altLang="zh-CN" sz="2400" dirty="0">
                <a:latin typeface="Helvetica"/>
                <a:ea typeface="ＭＳ Ｐゴシック" pitchFamily="-112" charset="-128"/>
                <a:cs typeface="Helvetica"/>
              </a:rPr>
              <a:t> Cheng</a:t>
            </a:r>
          </a:p>
          <a:p>
            <a:pPr algn="ctr"/>
            <a:r>
              <a:rPr lang="en-US" altLang="zh-CN" sz="2400" dirty="0">
                <a:latin typeface="Helvetica"/>
                <a:ea typeface="ＭＳ Ｐゴシック" pitchFamily="-112" charset="-128"/>
                <a:cs typeface="Helvetica"/>
              </a:rPr>
              <a:t>2022.2.1-2.7</a:t>
            </a:r>
          </a:p>
          <a:p>
            <a:endParaRPr lang="zh-CN" altLang="en-US" dirty="0"/>
          </a:p>
        </p:txBody>
      </p:sp>
    </p:spTree>
    <p:extLst>
      <p:ext uri="{BB962C8B-B14F-4D97-AF65-F5344CB8AC3E}">
        <p14:creationId xmlns:p14="http://schemas.microsoft.com/office/powerpoint/2010/main" val="364866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TP Wrongly</a:t>
            </a:r>
            <a:endParaRPr lang="zh-CN" altLang="en-US" dirty="0"/>
          </a:p>
        </p:txBody>
      </p:sp>
      <p:pic>
        <p:nvPicPr>
          <p:cNvPr id="3" name="图片 2">
            <a:extLst>
              <a:ext uri="{FF2B5EF4-FFF2-40B4-BE49-F238E27FC236}">
                <a16:creationId xmlns:a16="http://schemas.microsoft.com/office/drawing/2014/main" id="{95F31396-198E-4B82-9343-A37282377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394" y="1295400"/>
            <a:ext cx="8127999" cy="4572000"/>
          </a:xfrm>
          <a:prstGeom prst="rect">
            <a:avLst/>
          </a:prstGeom>
        </p:spPr>
      </p:pic>
    </p:spTree>
    <p:extLst>
      <p:ext uri="{BB962C8B-B14F-4D97-AF65-F5344CB8AC3E}">
        <p14:creationId xmlns:p14="http://schemas.microsoft.com/office/powerpoint/2010/main" val="28133659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TP Wrongly</a:t>
            </a:r>
            <a:endParaRPr lang="zh-CN" altLang="en-US" dirty="0"/>
          </a:p>
        </p:txBody>
      </p:sp>
      <p:pic>
        <p:nvPicPr>
          <p:cNvPr id="4" name="图片 3">
            <a:extLst>
              <a:ext uri="{FF2B5EF4-FFF2-40B4-BE49-F238E27FC236}">
                <a16:creationId xmlns:a16="http://schemas.microsoft.com/office/drawing/2014/main" id="{C20755AC-3874-4D09-A620-FCD61D0805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27" y="1143000"/>
            <a:ext cx="8398933" cy="4724400"/>
          </a:xfrm>
          <a:prstGeom prst="rect">
            <a:avLst/>
          </a:prstGeom>
        </p:spPr>
      </p:pic>
    </p:spTree>
    <p:extLst>
      <p:ext uri="{BB962C8B-B14F-4D97-AF65-F5344CB8AC3E}">
        <p14:creationId xmlns:p14="http://schemas.microsoft.com/office/powerpoint/2010/main" val="5693329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TP Wrongly </a:t>
            </a:r>
            <a:endParaRPr lang="zh-CN" altLang="en-US" dirty="0"/>
          </a:p>
        </p:txBody>
      </p:sp>
      <p:pic>
        <p:nvPicPr>
          <p:cNvPr id="3" name="图片 2">
            <a:extLst>
              <a:ext uri="{FF2B5EF4-FFF2-40B4-BE49-F238E27FC236}">
                <a16:creationId xmlns:a16="http://schemas.microsoft.com/office/drawing/2014/main" id="{F1F00E0F-2F26-4335-AAA4-3386BDA479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860" y="1295400"/>
            <a:ext cx="7857067" cy="4419600"/>
          </a:xfrm>
          <a:prstGeom prst="rect">
            <a:avLst/>
          </a:prstGeom>
        </p:spPr>
      </p:pic>
    </p:spTree>
    <p:extLst>
      <p:ext uri="{BB962C8B-B14F-4D97-AF65-F5344CB8AC3E}">
        <p14:creationId xmlns:p14="http://schemas.microsoft.com/office/powerpoint/2010/main" val="3096844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TP Wrongly </a:t>
            </a:r>
            <a:endParaRPr lang="zh-CN" altLang="en-US" dirty="0"/>
          </a:p>
        </p:txBody>
      </p:sp>
      <p:pic>
        <p:nvPicPr>
          <p:cNvPr id="4" name="图片 3">
            <a:extLst>
              <a:ext uri="{FF2B5EF4-FFF2-40B4-BE49-F238E27FC236}">
                <a16:creationId xmlns:a16="http://schemas.microsoft.com/office/drawing/2014/main" id="{1FAC4341-F6FB-4E4E-9F99-18EC6FA20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91" y="1143000"/>
            <a:ext cx="8386206" cy="4717241"/>
          </a:xfrm>
          <a:prstGeom prst="rect">
            <a:avLst/>
          </a:prstGeom>
        </p:spPr>
      </p:pic>
    </p:spTree>
    <p:extLst>
      <p:ext uri="{BB962C8B-B14F-4D97-AF65-F5344CB8AC3E}">
        <p14:creationId xmlns:p14="http://schemas.microsoft.com/office/powerpoint/2010/main" val="24678532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TP and FP</a:t>
            </a:r>
            <a:endParaRPr lang="zh-CN" altLang="en-US" dirty="0"/>
          </a:p>
        </p:txBody>
      </p:sp>
      <p:pic>
        <p:nvPicPr>
          <p:cNvPr id="3" name="图片 2">
            <a:extLst>
              <a:ext uri="{FF2B5EF4-FFF2-40B4-BE49-F238E27FC236}">
                <a16:creationId xmlns:a16="http://schemas.microsoft.com/office/drawing/2014/main" id="{06377088-9710-4892-88C2-8B2336872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4" y="1066800"/>
            <a:ext cx="8534400" cy="4800600"/>
          </a:xfrm>
          <a:prstGeom prst="rect">
            <a:avLst/>
          </a:prstGeom>
        </p:spPr>
      </p:pic>
    </p:spTree>
    <p:extLst>
      <p:ext uri="{BB962C8B-B14F-4D97-AF65-F5344CB8AC3E}">
        <p14:creationId xmlns:p14="http://schemas.microsoft.com/office/powerpoint/2010/main" val="344140489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Spatial Relation Result-Find FP </a:t>
            </a:r>
            <a:endParaRPr lang="zh-CN" altLang="en-US" dirty="0"/>
          </a:p>
        </p:txBody>
      </p:sp>
      <p:sp>
        <p:nvSpPr>
          <p:cNvPr id="5" name="内容占位符 8">
            <a:extLst>
              <a:ext uri="{FF2B5EF4-FFF2-40B4-BE49-F238E27FC236}">
                <a16:creationId xmlns:a16="http://schemas.microsoft.com/office/drawing/2014/main" id="{311E31C3-D8C3-49D3-96A3-2F2C95C3D2C3}"/>
              </a:ext>
            </a:extLst>
          </p:cNvPr>
          <p:cNvSpPr>
            <a:spLocks noGrp="1"/>
          </p:cNvSpPr>
          <p:nvPr>
            <p:ph idx="1"/>
          </p:nvPr>
        </p:nvSpPr>
        <p:spPr>
          <a:xfrm>
            <a:off x="148669" y="931863"/>
            <a:ext cx="8859921" cy="4859337"/>
          </a:xfrm>
        </p:spPr>
        <p:txBody>
          <a:bodyPr/>
          <a:lstStyle/>
          <a:p>
            <a:r>
              <a:rPr lang="en-US" altLang="zh-CN" sz="2000" dirty="0"/>
              <a:t>Motivation: Some FP even have similar feature with other results, so that feature only can not work. But the box far from other boxes could be FP(</a:t>
            </a:r>
            <a:r>
              <a:rPr lang="en-US" altLang="zh-CN" sz="2000" dirty="0" err="1"/>
              <a:t>param</a:t>
            </a:r>
            <a:r>
              <a:rPr lang="en-US" altLang="zh-CN" sz="2000" dirty="0"/>
              <a:t>:</a:t>
            </a:r>
            <a:r>
              <a:rPr lang="pt-BR" altLang="zh-CN" sz="2000" dirty="0"/>
              <a:t>use_temp_n_3_c_auto</a:t>
            </a:r>
            <a:r>
              <a:rPr lang="en-US" altLang="zh-CN" sz="2000" dirty="0"/>
              <a:t>). </a:t>
            </a:r>
          </a:p>
          <a:p>
            <a:endParaRPr lang="en-US" altLang="zh-CN" sz="2000" dirty="0"/>
          </a:p>
          <a:p>
            <a:r>
              <a:rPr lang="en-US" altLang="zh-CN" sz="2000" dirty="0"/>
              <a:t>This is a very strong assumption, and directly use the hard version only finds the FP in car-1 image.</a:t>
            </a:r>
          </a:p>
        </p:txBody>
      </p:sp>
    </p:spTree>
    <p:extLst>
      <p:ext uri="{BB962C8B-B14F-4D97-AF65-F5344CB8AC3E}">
        <p14:creationId xmlns:p14="http://schemas.microsoft.com/office/powerpoint/2010/main" val="42168894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Spatial Relation Result-Find FP </a:t>
            </a:r>
            <a:endParaRPr lang="zh-CN" altLang="en-US" dirty="0"/>
          </a:p>
        </p:txBody>
      </p:sp>
      <p:pic>
        <p:nvPicPr>
          <p:cNvPr id="6" name="图片 5">
            <a:extLst>
              <a:ext uri="{FF2B5EF4-FFF2-40B4-BE49-F238E27FC236}">
                <a16:creationId xmlns:a16="http://schemas.microsoft.com/office/drawing/2014/main" id="{E7F977B1-FFA2-44DA-B9F2-CCF660448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94" y="1143000"/>
            <a:ext cx="8382000" cy="4714875"/>
          </a:xfrm>
          <a:prstGeom prst="rect">
            <a:avLst/>
          </a:prstGeom>
        </p:spPr>
      </p:pic>
    </p:spTree>
    <p:extLst>
      <p:ext uri="{BB962C8B-B14F-4D97-AF65-F5344CB8AC3E}">
        <p14:creationId xmlns:p14="http://schemas.microsoft.com/office/powerpoint/2010/main" val="5907799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Spatial Relation Result-Find TP Wrongly </a:t>
            </a:r>
            <a:endParaRPr lang="zh-CN" altLang="en-US" dirty="0"/>
          </a:p>
        </p:txBody>
      </p:sp>
      <p:pic>
        <p:nvPicPr>
          <p:cNvPr id="3" name="图片 2">
            <a:extLst>
              <a:ext uri="{FF2B5EF4-FFF2-40B4-BE49-F238E27FC236}">
                <a16:creationId xmlns:a16="http://schemas.microsoft.com/office/drawing/2014/main" id="{8EC68FEE-6E1A-4275-9557-36CAF6415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94" y="1143000"/>
            <a:ext cx="8610600" cy="4843463"/>
          </a:xfrm>
          <a:prstGeom prst="rect">
            <a:avLst/>
          </a:prstGeom>
        </p:spPr>
      </p:pic>
    </p:spTree>
    <p:extLst>
      <p:ext uri="{BB962C8B-B14F-4D97-AF65-F5344CB8AC3E}">
        <p14:creationId xmlns:p14="http://schemas.microsoft.com/office/powerpoint/2010/main" val="8644697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Spatial Relation Result-Find TP Wrongly </a:t>
            </a:r>
            <a:endParaRPr lang="zh-CN" altLang="en-US" dirty="0"/>
          </a:p>
        </p:txBody>
      </p:sp>
      <p:pic>
        <p:nvPicPr>
          <p:cNvPr id="7" name="图片 6">
            <a:extLst>
              <a:ext uri="{FF2B5EF4-FFF2-40B4-BE49-F238E27FC236}">
                <a16:creationId xmlns:a16="http://schemas.microsoft.com/office/drawing/2014/main" id="{F03FFF43-6F33-4421-960F-633CA4DC7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4" y="1219200"/>
            <a:ext cx="8534400" cy="4800600"/>
          </a:xfrm>
          <a:prstGeom prst="rect">
            <a:avLst/>
          </a:prstGeom>
        </p:spPr>
      </p:pic>
    </p:spTree>
    <p:extLst>
      <p:ext uri="{BB962C8B-B14F-4D97-AF65-F5344CB8AC3E}">
        <p14:creationId xmlns:p14="http://schemas.microsoft.com/office/powerpoint/2010/main" val="8408419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Spatial Relation Result-No Output</a:t>
            </a:r>
            <a:endParaRPr lang="zh-CN" altLang="en-US" dirty="0"/>
          </a:p>
        </p:txBody>
      </p:sp>
      <p:pic>
        <p:nvPicPr>
          <p:cNvPr id="5" name="图片 4">
            <a:extLst>
              <a:ext uri="{FF2B5EF4-FFF2-40B4-BE49-F238E27FC236}">
                <a16:creationId xmlns:a16="http://schemas.microsoft.com/office/drawing/2014/main" id="{0A244043-EBA5-4A66-8DAA-DC07D78AD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8077200" cy="4543425"/>
          </a:xfrm>
          <a:prstGeom prst="rect">
            <a:avLst/>
          </a:prstGeom>
        </p:spPr>
      </p:pic>
    </p:spTree>
    <p:extLst>
      <p:ext uri="{BB962C8B-B14F-4D97-AF65-F5344CB8AC3E}">
        <p14:creationId xmlns:p14="http://schemas.microsoft.com/office/powerpoint/2010/main" val="26131658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Last discussion</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097337"/>
          </a:xfrm>
        </p:spPr>
        <p:txBody>
          <a:bodyPr/>
          <a:lstStyle/>
          <a:p>
            <a:r>
              <a:rPr lang="en-US" altLang="zh-CN" sz="2000" dirty="0"/>
              <a:t>Test whether iterative search on the 1st frame can improve the training of detector</a:t>
            </a:r>
          </a:p>
          <a:p>
            <a:endParaRPr lang="en-US" altLang="zh-CN" sz="2000" dirty="0"/>
          </a:p>
          <a:p>
            <a:r>
              <a:rPr lang="en-US" altLang="zh-CN" sz="2000" dirty="0"/>
              <a:t>Test the effectiveness of post process on the search result, which serves as the input of training the detector</a:t>
            </a:r>
          </a:p>
          <a:p>
            <a:endParaRPr lang="en-US" altLang="zh-CN" sz="2000" dirty="0"/>
          </a:p>
          <a:p>
            <a:r>
              <a:rPr lang="en-US" altLang="zh-CN" sz="2000" dirty="0"/>
              <a:t>Visual results of experiments above</a:t>
            </a:r>
          </a:p>
        </p:txBody>
      </p:sp>
    </p:spTree>
    <p:extLst>
      <p:ext uri="{BB962C8B-B14F-4D97-AF65-F5344CB8AC3E}">
        <p14:creationId xmlns:p14="http://schemas.microsoft.com/office/powerpoint/2010/main" val="29835935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Spatial Relation Result-No Output</a:t>
            </a:r>
            <a:endParaRPr lang="zh-CN" altLang="en-US" dirty="0"/>
          </a:p>
        </p:txBody>
      </p:sp>
      <p:pic>
        <p:nvPicPr>
          <p:cNvPr id="3" name="图片 2">
            <a:extLst>
              <a:ext uri="{FF2B5EF4-FFF2-40B4-BE49-F238E27FC236}">
                <a16:creationId xmlns:a16="http://schemas.microsoft.com/office/drawing/2014/main" id="{2045ACC5-1240-4DB8-AF48-E11B0BE34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94" y="1219200"/>
            <a:ext cx="8382000" cy="4714875"/>
          </a:xfrm>
          <a:prstGeom prst="rect">
            <a:avLst/>
          </a:prstGeom>
        </p:spPr>
      </p:pic>
    </p:spTree>
    <p:extLst>
      <p:ext uri="{BB962C8B-B14F-4D97-AF65-F5344CB8AC3E}">
        <p14:creationId xmlns:p14="http://schemas.microsoft.com/office/powerpoint/2010/main" val="71644361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Continue</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097337"/>
          </a:xfrm>
        </p:spPr>
        <p:txBody>
          <a:bodyPr/>
          <a:lstStyle/>
          <a:p>
            <a:r>
              <a:rPr lang="en-US" altLang="zh-CN" sz="2000" dirty="0"/>
              <a:t>Use original score to weight the FP score output by LOF, so that high score template could be protected, but the weight is sensitive, since we also want to remove high score FP</a:t>
            </a:r>
          </a:p>
          <a:p>
            <a:endParaRPr lang="en-US" altLang="zh-CN" sz="2000" dirty="0"/>
          </a:p>
          <a:p>
            <a:r>
              <a:rPr lang="en-US" altLang="zh-CN" sz="2000" dirty="0"/>
              <a:t>Test some other tools in outlier detection, for spatial and scale.</a:t>
            </a:r>
          </a:p>
          <a:p>
            <a:endParaRPr lang="en-US" altLang="zh-CN" sz="2000" dirty="0"/>
          </a:p>
          <a:p>
            <a:r>
              <a:rPr lang="en-US" altLang="zh-CN" sz="2000" dirty="0"/>
              <a:t>These evidences should be used together to find FP, and remove less TP in the process, although some TPs could be recovered in the following iteration process.</a:t>
            </a:r>
          </a:p>
          <a:p>
            <a:endParaRPr lang="en-US" altLang="zh-CN" sz="2000" dirty="0"/>
          </a:p>
        </p:txBody>
      </p:sp>
    </p:spTree>
    <p:extLst>
      <p:ext uri="{BB962C8B-B14F-4D97-AF65-F5344CB8AC3E}">
        <p14:creationId xmlns:p14="http://schemas.microsoft.com/office/powerpoint/2010/main" val="28373607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a:xfrm>
            <a:off x="76200" y="169332"/>
            <a:ext cx="8932389" cy="717937"/>
          </a:xfrm>
        </p:spPr>
        <p:txBody>
          <a:bodyPr/>
          <a:lstStyle/>
          <a:p>
            <a:r>
              <a:rPr lang="en-US" altLang="zh-CN" dirty="0"/>
              <a:t>End</a:t>
            </a:r>
            <a:endParaRPr lang="zh-CN" altLang="en-US" dirty="0"/>
          </a:p>
        </p:txBody>
      </p:sp>
      <p:sp>
        <p:nvSpPr>
          <p:cNvPr id="5" name="文本框 4">
            <a:extLst>
              <a:ext uri="{FF2B5EF4-FFF2-40B4-BE49-F238E27FC236}">
                <a16:creationId xmlns:a16="http://schemas.microsoft.com/office/drawing/2014/main" id="{01DF72CB-8094-4B85-81E3-71D721899453}"/>
              </a:ext>
            </a:extLst>
          </p:cNvPr>
          <p:cNvSpPr txBox="1"/>
          <p:nvPr/>
        </p:nvSpPr>
        <p:spPr>
          <a:xfrm>
            <a:off x="2515877" y="2590800"/>
            <a:ext cx="4053033" cy="707886"/>
          </a:xfrm>
          <a:prstGeom prst="rect">
            <a:avLst/>
          </a:prstGeom>
          <a:noFill/>
        </p:spPr>
        <p:txBody>
          <a:bodyPr wrap="none" rtlCol="0">
            <a:spAutoFit/>
          </a:bodyPr>
          <a:lstStyle/>
          <a:p>
            <a:r>
              <a:rPr lang="en-US" altLang="zh-CN" sz="4000" dirty="0"/>
              <a:t>End and Thanks!</a:t>
            </a:r>
            <a:endParaRPr lang="zh-CN" altLang="en-US" sz="4000" dirty="0"/>
          </a:p>
        </p:txBody>
      </p:sp>
    </p:spTree>
    <p:extLst>
      <p:ext uri="{BB962C8B-B14F-4D97-AF65-F5344CB8AC3E}">
        <p14:creationId xmlns:p14="http://schemas.microsoft.com/office/powerpoint/2010/main" val="15630452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This week</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097337"/>
          </a:xfrm>
        </p:spPr>
        <p:txBody>
          <a:bodyPr/>
          <a:lstStyle/>
          <a:p>
            <a:r>
              <a:rPr lang="en-US" altLang="zh-CN" sz="2000" dirty="0"/>
              <a:t>Regard the false positive filtering problem as outlier detection, which is a specific study field in data science</a:t>
            </a:r>
          </a:p>
          <a:p>
            <a:endParaRPr lang="en-US" altLang="zh-CN" sz="2000" dirty="0"/>
          </a:p>
          <a:p>
            <a:r>
              <a:rPr lang="en-US" altLang="zh-CN" sz="2000" dirty="0"/>
              <a:t>Try feature similarity to find FP</a:t>
            </a:r>
          </a:p>
          <a:p>
            <a:r>
              <a:rPr lang="en-US" altLang="zh-CN" sz="2000" dirty="0"/>
              <a:t>Conclusion: yes, even some high score FP could be removed, but also some TPs are removed wrongly.</a:t>
            </a:r>
          </a:p>
          <a:p>
            <a:endParaRPr lang="en-US" altLang="zh-CN" sz="2000" dirty="0"/>
          </a:p>
          <a:p>
            <a:r>
              <a:rPr lang="en-US" altLang="zh-CN" sz="2000" dirty="0"/>
              <a:t>Try spatial/position relation to find FP</a:t>
            </a:r>
          </a:p>
          <a:p>
            <a:r>
              <a:rPr lang="en-US" altLang="zh-CN" sz="2000" dirty="0"/>
              <a:t>Conclusion: yes, this could remove some FP which has similar feature with others, but this need to be used carefully, since some high score TP could be removed wrongly.</a:t>
            </a:r>
          </a:p>
          <a:p>
            <a:endParaRPr lang="en-US" altLang="zh-CN" sz="2000" dirty="0"/>
          </a:p>
        </p:txBody>
      </p:sp>
    </p:spTree>
    <p:extLst>
      <p:ext uri="{BB962C8B-B14F-4D97-AF65-F5344CB8AC3E}">
        <p14:creationId xmlns:p14="http://schemas.microsoft.com/office/powerpoint/2010/main" val="25233671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Tool: Local Outlier Factor</a:t>
            </a:r>
            <a:endParaRPr lang="zh-CN" altLang="en-US" dirty="0"/>
          </a:p>
        </p:txBody>
      </p:sp>
      <p:sp>
        <p:nvSpPr>
          <p:cNvPr id="5" name="内容占位符 8">
            <a:extLst>
              <a:ext uri="{FF2B5EF4-FFF2-40B4-BE49-F238E27FC236}">
                <a16:creationId xmlns:a16="http://schemas.microsoft.com/office/drawing/2014/main" id="{311E31C3-D8C3-49D3-96A3-2F2C95C3D2C3}"/>
              </a:ext>
            </a:extLst>
          </p:cNvPr>
          <p:cNvSpPr>
            <a:spLocks noGrp="1"/>
          </p:cNvSpPr>
          <p:nvPr>
            <p:ph idx="1"/>
          </p:nvPr>
        </p:nvSpPr>
        <p:spPr>
          <a:xfrm>
            <a:off x="148669" y="931863"/>
            <a:ext cx="8859921" cy="4859337"/>
          </a:xfrm>
        </p:spPr>
        <p:txBody>
          <a:bodyPr/>
          <a:lstStyle/>
          <a:p>
            <a:r>
              <a:rPr lang="en-US" altLang="zh-CN" sz="2000" dirty="0"/>
              <a:t>LOF finds anomalous data points by measuring the local deviation of a given data point with respect to its </a:t>
            </a:r>
            <a:r>
              <a:rPr lang="en-US" altLang="zh-CN" sz="2000" dirty="0" err="1"/>
              <a:t>neighbours</a:t>
            </a:r>
            <a:r>
              <a:rPr lang="en-US" altLang="zh-CN" sz="2000" dirty="0"/>
              <a:t>. Larger circle in the picture below means higher probability to be outliers.</a:t>
            </a:r>
          </a:p>
        </p:txBody>
      </p:sp>
      <p:sp>
        <p:nvSpPr>
          <p:cNvPr id="6" name="Text Placeholder 1">
            <a:extLst>
              <a:ext uri="{FF2B5EF4-FFF2-40B4-BE49-F238E27FC236}">
                <a16:creationId xmlns:a16="http://schemas.microsoft.com/office/drawing/2014/main" id="{37DAAD9C-A4AD-4D6D-A3A1-534B069794C2}"/>
              </a:ext>
            </a:extLst>
          </p:cNvPr>
          <p:cNvSpPr txBox="1">
            <a:spLocks/>
          </p:cNvSpPr>
          <p:nvPr/>
        </p:nvSpPr>
        <p:spPr>
          <a:xfrm>
            <a:off x="0" y="6362700"/>
            <a:ext cx="9144000" cy="495300"/>
          </a:xfrm>
          <a:prstGeom prst="rect">
            <a:avLst/>
          </a:prstGeom>
        </p:spPr>
        <p:txBody>
          <a:bodyPr/>
          <a:lst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a:lstStyle>
          <a:p>
            <a:pPr defTabSz="457200" eaLnBrk="0" hangingPunct="0">
              <a:buNone/>
            </a:pPr>
            <a:r>
              <a:rPr lang="en-US" sz="2000" dirty="0">
                <a:solidFill>
                  <a:srgbClr val="FFFFFF"/>
                </a:solidFill>
                <a:latin typeface="Helvetica"/>
                <a:ea typeface="ＭＳ Ｐゴシック" pitchFamily="-112" charset="-128"/>
                <a:cs typeface="Helvetica"/>
              </a:rPr>
              <a:t>SIGMOD 2000. LOF: Identifying Density-based Local Outliers.</a:t>
            </a:r>
          </a:p>
        </p:txBody>
      </p:sp>
      <p:pic>
        <p:nvPicPr>
          <p:cNvPr id="1026" name="Picture 2" descr="https://upload.wikimedia.org/wikipedia/commons/thumb/5/59/LOF.svg/400px-LOF.svg.png">
            <a:extLst>
              <a:ext uri="{FF2B5EF4-FFF2-40B4-BE49-F238E27FC236}">
                <a16:creationId xmlns:a16="http://schemas.microsoft.com/office/drawing/2014/main" id="{5C19307F-CB08-4C8C-9860-041C35ADB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133600"/>
            <a:ext cx="4267200" cy="380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6296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FP </a:t>
            </a:r>
            <a:endParaRPr lang="zh-CN" altLang="en-US" dirty="0"/>
          </a:p>
        </p:txBody>
      </p:sp>
      <p:sp>
        <p:nvSpPr>
          <p:cNvPr id="5" name="内容占位符 8">
            <a:extLst>
              <a:ext uri="{FF2B5EF4-FFF2-40B4-BE49-F238E27FC236}">
                <a16:creationId xmlns:a16="http://schemas.microsoft.com/office/drawing/2014/main" id="{311E31C3-D8C3-49D3-96A3-2F2C95C3D2C3}"/>
              </a:ext>
            </a:extLst>
          </p:cNvPr>
          <p:cNvSpPr>
            <a:spLocks noGrp="1"/>
          </p:cNvSpPr>
          <p:nvPr>
            <p:ph idx="1"/>
          </p:nvPr>
        </p:nvSpPr>
        <p:spPr>
          <a:xfrm>
            <a:off x="148669" y="931863"/>
            <a:ext cx="8859921" cy="4859337"/>
          </a:xfrm>
        </p:spPr>
        <p:txBody>
          <a:bodyPr/>
          <a:lstStyle/>
          <a:p>
            <a:r>
              <a:rPr lang="en-US" altLang="zh-CN" sz="2000" dirty="0"/>
              <a:t>Motivation: FP may be similar with the template, especially with high score, but it could be different from other TP results(</a:t>
            </a:r>
            <a:r>
              <a:rPr lang="en-US" altLang="zh-CN" sz="2000" dirty="0" err="1"/>
              <a:t>param</a:t>
            </a:r>
            <a:r>
              <a:rPr lang="en-US" altLang="zh-CN" sz="2000" dirty="0"/>
              <a:t>: no_temp_n_1_c_005). Green-temp, Red-original results, Blue-detected FP.</a:t>
            </a:r>
          </a:p>
        </p:txBody>
      </p:sp>
      <p:pic>
        <p:nvPicPr>
          <p:cNvPr id="4" name="图片 3">
            <a:extLst>
              <a:ext uri="{FF2B5EF4-FFF2-40B4-BE49-F238E27FC236}">
                <a16:creationId xmlns:a16="http://schemas.microsoft.com/office/drawing/2014/main" id="{92FB4E9B-1F71-4A10-B6D3-471E5CDCEB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286000"/>
            <a:ext cx="6477000" cy="3643313"/>
          </a:xfrm>
          <a:prstGeom prst="rect">
            <a:avLst/>
          </a:prstGeom>
        </p:spPr>
      </p:pic>
    </p:spTree>
    <p:extLst>
      <p:ext uri="{BB962C8B-B14F-4D97-AF65-F5344CB8AC3E}">
        <p14:creationId xmlns:p14="http://schemas.microsoft.com/office/powerpoint/2010/main" val="2192931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FP</a:t>
            </a:r>
            <a:endParaRPr lang="zh-CN" altLang="en-US" dirty="0"/>
          </a:p>
        </p:txBody>
      </p:sp>
      <p:pic>
        <p:nvPicPr>
          <p:cNvPr id="3" name="图片 2">
            <a:extLst>
              <a:ext uri="{FF2B5EF4-FFF2-40B4-BE49-F238E27FC236}">
                <a16:creationId xmlns:a16="http://schemas.microsoft.com/office/drawing/2014/main" id="{D8D883FC-77A3-49D7-B6ED-246335567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94" y="1143000"/>
            <a:ext cx="8127999" cy="4572000"/>
          </a:xfrm>
          <a:prstGeom prst="rect">
            <a:avLst/>
          </a:prstGeom>
        </p:spPr>
      </p:pic>
    </p:spTree>
    <p:extLst>
      <p:ext uri="{BB962C8B-B14F-4D97-AF65-F5344CB8AC3E}">
        <p14:creationId xmlns:p14="http://schemas.microsoft.com/office/powerpoint/2010/main" val="18470244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FP</a:t>
            </a:r>
            <a:endParaRPr lang="zh-CN" altLang="en-US" dirty="0"/>
          </a:p>
        </p:txBody>
      </p:sp>
      <p:pic>
        <p:nvPicPr>
          <p:cNvPr id="3" name="图片 2">
            <a:extLst>
              <a:ext uri="{FF2B5EF4-FFF2-40B4-BE49-F238E27FC236}">
                <a16:creationId xmlns:a16="http://schemas.microsoft.com/office/drawing/2014/main" id="{D83A2736-DA42-4660-87D3-53F6821F01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661" y="1295400"/>
            <a:ext cx="8263466" cy="4648200"/>
          </a:xfrm>
          <a:prstGeom prst="rect">
            <a:avLst/>
          </a:prstGeom>
        </p:spPr>
      </p:pic>
    </p:spTree>
    <p:extLst>
      <p:ext uri="{BB962C8B-B14F-4D97-AF65-F5344CB8AC3E}">
        <p14:creationId xmlns:p14="http://schemas.microsoft.com/office/powerpoint/2010/main" val="1370874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FP</a:t>
            </a:r>
            <a:endParaRPr lang="zh-CN" altLang="en-US" dirty="0"/>
          </a:p>
        </p:txBody>
      </p:sp>
      <p:pic>
        <p:nvPicPr>
          <p:cNvPr id="4" name="图片 3">
            <a:extLst>
              <a:ext uri="{FF2B5EF4-FFF2-40B4-BE49-F238E27FC236}">
                <a16:creationId xmlns:a16="http://schemas.microsoft.com/office/drawing/2014/main" id="{B4334C87-339B-4CC6-9171-0AC3471B5E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27" y="1143000"/>
            <a:ext cx="8398933" cy="4724400"/>
          </a:xfrm>
          <a:prstGeom prst="rect">
            <a:avLst/>
          </a:prstGeom>
        </p:spPr>
      </p:pic>
    </p:spTree>
    <p:extLst>
      <p:ext uri="{BB962C8B-B14F-4D97-AF65-F5344CB8AC3E}">
        <p14:creationId xmlns:p14="http://schemas.microsoft.com/office/powerpoint/2010/main" val="149146790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Feature Similarity Result-Find FP</a:t>
            </a:r>
            <a:endParaRPr lang="zh-CN" altLang="en-US" dirty="0"/>
          </a:p>
        </p:txBody>
      </p:sp>
      <p:pic>
        <p:nvPicPr>
          <p:cNvPr id="3" name="图片 2">
            <a:extLst>
              <a:ext uri="{FF2B5EF4-FFF2-40B4-BE49-F238E27FC236}">
                <a16:creationId xmlns:a16="http://schemas.microsoft.com/office/drawing/2014/main" id="{7AD5899D-303C-494B-B15D-46069A92DE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724" y="1219200"/>
            <a:ext cx="8479340" cy="4769629"/>
          </a:xfrm>
          <a:prstGeom prst="rect">
            <a:avLst/>
          </a:prstGeom>
        </p:spPr>
      </p:pic>
    </p:spTree>
    <p:extLst>
      <p:ext uri="{BB962C8B-B14F-4D97-AF65-F5344CB8AC3E}">
        <p14:creationId xmlns:p14="http://schemas.microsoft.com/office/powerpoint/2010/main" val="1574359676"/>
      </p:ext>
    </p:extLst>
  </p:cSld>
  <p:clrMapOvr>
    <a:masterClrMapping/>
  </p:clrMapOvr>
  <p:transition/>
</p:sld>
</file>

<file path=ppt/theme/theme1.xml><?xml version="1.0" encoding="utf-8"?>
<a:theme xmlns:a="http://schemas.openxmlformats.org/drawingml/2006/main" name="Standard">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emens internal">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iemens inter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tony Brook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EmoryTheme</Template>
  <TotalTime>22039</TotalTime>
  <Words>457</Words>
  <Application>Microsoft Office PowerPoint</Application>
  <PresentationFormat>全屏显示(4:3)</PresentationFormat>
  <Paragraphs>53</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22</vt:i4>
      </vt:variant>
    </vt:vector>
  </HeadingPairs>
  <TitlesOfParts>
    <vt:vector size="37" baseType="lpstr">
      <vt:lpstr>Lucida Grande</vt:lpstr>
      <vt:lpstr>ＭＳ Ｐゴシック</vt:lpstr>
      <vt:lpstr>Siemens Sans</vt:lpstr>
      <vt:lpstr>宋体</vt:lpstr>
      <vt:lpstr>Arial</vt:lpstr>
      <vt:lpstr>Calibri</vt:lpstr>
      <vt:lpstr>Helvetica</vt:lpstr>
      <vt:lpstr>Verdana</vt:lpstr>
      <vt:lpstr>Standard</vt:lpstr>
      <vt:lpstr>1_siemens internal</vt:lpstr>
      <vt:lpstr>2_siemens internal</vt:lpstr>
      <vt:lpstr>Office Theme</vt:lpstr>
      <vt:lpstr>1_Office Theme</vt:lpstr>
      <vt:lpstr>2_Office Theme</vt:lpstr>
      <vt:lpstr>Stony Brook University</vt:lpstr>
      <vt:lpstr>PowerPoint 演示文稿</vt:lpstr>
      <vt:lpstr>Last discussion</vt:lpstr>
      <vt:lpstr>This week</vt:lpstr>
      <vt:lpstr>Tool: Local Outlier Factor</vt:lpstr>
      <vt:lpstr>Feature Similarity Result-Find FP </vt:lpstr>
      <vt:lpstr>Feature Similarity Result-Find FP</vt:lpstr>
      <vt:lpstr>Feature Similarity Result-Find FP</vt:lpstr>
      <vt:lpstr>Feature Similarity Result-Find FP</vt:lpstr>
      <vt:lpstr>Feature Similarity Result-Find FP</vt:lpstr>
      <vt:lpstr>Feature Similarity Result-Find TP Wrongly</vt:lpstr>
      <vt:lpstr>Feature Similarity Result-Find TP Wrongly</vt:lpstr>
      <vt:lpstr>Feature Similarity Result-Find TP Wrongly </vt:lpstr>
      <vt:lpstr>Feature Similarity Result-Find TP Wrongly </vt:lpstr>
      <vt:lpstr>Feature Similarity Result-Find TP and FP</vt:lpstr>
      <vt:lpstr>Spatial Relation Result-Find FP </vt:lpstr>
      <vt:lpstr>Spatial Relation Result-Find FP </vt:lpstr>
      <vt:lpstr>Spatial Relation Result-Find TP Wrongly </vt:lpstr>
      <vt:lpstr>Spatial Relation Result-Find TP Wrongly </vt:lpstr>
      <vt:lpstr>Spatial Relation Result-No Output</vt:lpstr>
      <vt:lpstr>Spatial Relation Result-No Output</vt:lpstr>
      <vt:lpstr>Continue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SATO: A Spatial Data Partitioning Framework for Scalable Query Processing</dc:title>
  <dc:creator>Hoang Vo</dc:creator>
  <cp:lastModifiedBy>程 文胜</cp:lastModifiedBy>
  <cp:revision>1875</cp:revision>
  <cp:lastPrinted>2015-08-26T21:35:55Z</cp:lastPrinted>
  <dcterms:created xsi:type="dcterms:W3CDTF">2014-10-10T03:49:09Z</dcterms:created>
  <dcterms:modified xsi:type="dcterms:W3CDTF">2022-02-08T22:35:47Z</dcterms:modified>
</cp:coreProperties>
</file>