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6" r:id="rId5"/>
    <p:sldId id="270" r:id="rId6"/>
    <p:sldId id="268" r:id="rId7"/>
    <p:sldId id="269" r:id="rId8"/>
    <p:sldId id="271" r:id="rId9"/>
    <p:sldId id="272" r:id="rId10"/>
    <p:sldId id="26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9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2020/6/23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4</a:t>
            </a:fld>
            <a:endParaRPr lang="zh-CN" altLang="en-US"/>
          </a:p>
        </p:txBody>
      </p:sp>
    </p:spTree>
    <p:extLst>
      <p:ext uri="{BB962C8B-B14F-4D97-AF65-F5344CB8AC3E}">
        <p14:creationId xmlns:p14="http://schemas.microsoft.com/office/powerpoint/2010/main" val="1226544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2941344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338035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7</a:t>
            </a:fld>
            <a:endParaRPr lang="zh-CN" altLang="en-US"/>
          </a:p>
        </p:txBody>
      </p:sp>
    </p:spTree>
    <p:extLst>
      <p:ext uri="{BB962C8B-B14F-4D97-AF65-F5344CB8AC3E}">
        <p14:creationId xmlns:p14="http://schemas.microsoft.com/office/powerpoint/2010/main" val="369497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8</a:t>
            </a:fld>
            <a:endParaRPr lang="zh-CN" altLang="en-US"/>
          </a:p>
        </p:txBody>
      </p:sp>
    </p:spTree>
    <p:extLst>
      <p:ext uri="{BB962C8B-B14F-4D97-AF65-F5344CB8AC3E}">
        <p14:creationId xmlns:p14="http://schemas.microsoft.com/office/powerpoint/2010/main" val="1529088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9</a:t>
            </a:fld>
            <a:endParaRPr lang="zh-CN" altLang="en-US"/>
          </a:p>
        </p:txBody>
      </p:sp>
    </p:spTree>
    <p:extLst>
      <p:ext uri="{BB962C8B-B14F-4D97-AF65-F5344CB8AC3E}">
        <p14:creationId xmlns:p14="http://schemas.microsoft.com/office/powerpoint/2010/main" val="46645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2020/6/23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2020.6.7-6.25</a:t>
            </a:r>
          </a:p>
        </p:txBody>
      </p:sp>
    </p:spTree>
    <p:extLst>
      <p:ext uri="{BB962C8B-B14F-4D97-AF65-F5344CB8AC3E}">
        <p14:creationId xmlns:p14="http://schemas.microsoft.com/office/powerpoint/2010/main" val="3339682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6.25</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1123618"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In this week, I mainly put my effort on reading the </a:t>
            </a:r>
            <a:r>
              <a:rPr lang="en-US" altLang="zh-CN" sz="3200" b="1" dirty="0" err="1">
                <a:latin typeface="Calibri Light" panose="020F0302020204030204" pitchFamily="34" charset="0"/>
                <a:cs typeface="Calibri Light" panose="020F0302020204030204" pitchFamily="34" charset="0"/>
              </a:rPr>
              <a:t>FAMNet</a:t>
            </a:r>
            <a:r>
              <a:rPr lang="en-US" altLang="zh-CN" sz="3200" b="1" dirty="0">
                <a:latin typeface="Calibri Light" panose="020F0302020204030204" pitchFamily="34" charset="0"/>
                <a:cs typeface="Calibri Light" panose="020F0302020204030204" pitchFamily="34" charset="0"/>
              </a:rPr>
              <a:t> and deformable surface tracking paper to get familiar with tracking topic.</a:t>
            </a:r>
          </a:p>
        </p:txBody>
      </p:sp>
      <p:sp>
        <p:nvSpPr>
          <p:cNvPr id="6" name="文本框 5">
            <a:extLst>
              <a:ext uri="{FF2B5EF4-FFF2-40B4-BE49-F238E27FC236}">
                <a16:creationId xmlns:a16="http://schemas.microsoft.com/office/drawing/2014/main" id="{F1C56E4D-5E85-4F7D-A32A-7343DC1DDC13}"/>
              </a:ext>
            </a:extLst>
          </p:cNvPr>
          <p:cNvSpPr txBox="1"/>
          <p:nvPr/>
        </p:nvSpPr>
        <p:spPr>
          <a:xfrm>
            <a:off x="4549414" y="6089815"/>
            <a:ext cx="2241768" cy="523220"/>
          </a:xfrm>
          <a:prstGeom prst="rect">
            <a:avLst/>
          </a:prstGeom>
          <a:noFill/>
        </p:spPr>
        <p:txBody>
          <a:bodyPr wrap="none" rtlCol="0">
            <a:spAutoFit/>
          </a:bodyPr>
          <a:lstStyle/>
          <a:p>
            <a:r>
              <a:rPr lang="en-US" altLang="zh-CN" sz="2800" b="1" dirty="0">
                <a:latin typeface="Calibri Light" panose="020F0302020204030204" pitchFamily="34" charset="0"/>
                <a:cs typeface="Calibri Light" panose="020F0302020204030204" pitchFamily="34" charset="0"/>
              </a:rPr>
              <a:t>MOT overview</a:t>
            </a:r>
            <a:endParaRPr lang="zh-CN" altLang="en-US" sz="2800" b="1" dirty="0">
              <a:latin typeface="Calibri Light" panose="020F0302020204030204" pitchFamily="34" charset="0"/>
              <a:cs typeface="Calibri Light" panose="020F0302020204030204" pitchFamily="34" charset="0"/>
            </a:endParaRPr>
          </a:p>
        </p:txBody>
      </p:sp>
      <p:pic>
        <p:nvPicPr>
          <p:cNvPr id="7" name="图片 6">
            <a:extLst>
              <a:ext uri="{FF2B5EF4-FFF2-40B4-BE49-F238E27FC236}">
                <a16:creationId xmlns:a16="http://schemas.microsoft.com/office/drawing/2014/main" id="{43553400-F8D8-400C-B59F-5E9F9B9E91DD}"/>
              </a:ext>
            </a:extLst>
          </p:cNvPr>
          <p:cNvPicPr>
            <a:picLocks noChangeAspect="1"/>
          </p:cNvPicPr>
          <p:nvPr/>
        </p:nvPicPr>
        <p:blipFill rotWithShape="1">
          <a:blip r:embed="rId2">
            <a:extLst>
              <a:ext uri="{28A0092B-C50C-407E-A947-70E740481C1C}">
                <a14:useLocalDpi xmlns:a14="http://schemas.microsoft.com/office/drawing/2010/main" val="0"/>
              </a:ext>
            </a:extLst>
          </a:blip>
          <a:srcRect l="10702" t="21695" r="10095"/>
          <a:stretch/>
        </p:blipFill>
        <p:spPr>
          <a:xfrm>
            <a:off x="2220651" y="2044077"/>
            <a:ext cx="7128065" cy="3963993"/>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191856" cy="2062103"/>
          </a:xfrm>
          <a:prstGeom prst="rect">
            <a:avLst/>
          </a:prstGeom>
          <a:noFill/>
        </p:spPr>
        <p:txBody>
          <a:bodyPr wrap="square" rtlCol="0">
            <a:spAutoFit/>
          </a:bodyPr>
          <a:lstStyle/>
          <a:p>
            <a:r>
              <a:rPr lang="en-US" altLang="zh-CN" sz="3200" b="1" dirty="0" err="1">
                <a:latin typeface="Calibri Light" panose="020F0302020204030204" pitchFamily="34" charset="0"/>
                <a:cs typeface="Calibri Light" panose="020F0302020204030204" pitchFamily="34" charset="0"/>
              </a:rPr>
              <a:t>FAMNet</a:t>
            </a:r>
            <a:r>
              <a:rPr lang="en-US" altLang="zh-CN" sz="3200" b="1" dirty="0">
                <a:latin typeface="Calibri Light" panose="020F0302020204030204" pitchFamily="34" charset="0"/>
                <a:cs typeface="Calibri Light" panose="020F0302020204030204" pitchFamily="34" charset="0"/>
              </a:rPr>
              <a:t> combines feature extraction, affinity estimation, and multi-dimensional assignment in a single end-to-end network. The key point is implementing multi-dimensional assignment in an end-to-end way with the rank 1 tensor approximation method.</a:t>
            </a:r>
          </a:p>
        </p:txBody>
      </p:sp>
      <p:pic>
        <p:nvPicPr>
          <p:cNvPr id="4" name="图片 3">
            <a:extLst>
              <a:ext uri="{FF2B5EF4-FFF2-40B4-BE49-F238E27FC236}">
                <a16:creationId xmlns:a16="http://schemas.microsoft.com/office/drawing/2014/main" id="{6AAC4FDC-E827-4CBD-8A90-BC481C348F75}"/>
              </a:ext>
            </a:extLst>
          </p:cNvPr>
          <p:cNvPicPr>
            <a:picLocks noChangeAspect="1"/>
          </p:cNvPicPr>
          <p:nvPr/>
        </p:nvPicPr>
        <p:blipFill>
          <a:blip r:embed="rId3"/>
          <a:stretch>
            <a:fillRect/>
          </a:stretch>
        </p:blipFill>
        <p:spPr>
          <a:xfrm>
            <a:off x="1078171" y="3031726"/>
            <a:ext cx="9478161" cy="3287187"/>
          </a:xfrm>
          <a:prstGeom prst="rect">
            <a:avLst/>
          </a:prstGeom>
        </p:spPr>
      </p:pic>
    </p:spTree>
    <p:extLst>
      <p:ext uri="{BB962C8B-B14F-4D97-AF65-F5344CB8AC3E}">
        <p14:creationId xmlns:p14="http://schemas.microsoft.com/office/powerpoint/2010/main" val="222653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191856"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The affinity sub-network takes the features of candidates and hypothesis trajectories as input, and generates the affinity tensor as output.</a:t>
            </a:r>
          </a:p>
        </p:txBody>
      </p:sp>
      <p:pic>
        <p:nvPicPr>
          <p:cNvPr id="5" name="图片 4">
            <a:extLst>
              <a:ext uri="{FF2B5EF4-FFF2-40B4-BE49-F238E27FC236}">
                <a16:creationId xmlns:a16="http://schemas.microsoft.com/office/drawing/2014/main" id="{50E6C1E7-6C0C-4FF3-B630-A1DABEEC83EA}"/>
              </a:ext>
            </a:extLst>
          </p:cNvPr>
          <p:cNvPicPr>
            <a:picLocks noChangeAspect="1"/>
          </p:cNvPicPr>
          <p:nvPr/>
        </p:nvPicPr>
        <p:blipFill>
          <a:blip r:embed="rId3"/>
          <a:stretch>
            <a:fillRect/>
          </a:stretch>
        </p:blipFill>
        <p:spPr>
          <a:xfrm>
            <a:off x="1828800" y="2305123"/>
            <a:ext cx="8052179" cy="4139729"/>
          </a:xfrm>
          <a:prstGeom prst="rect">
            <a:avLst/>
          </a:prstGeom>
        </p:spPr>
      </p:pic>
    </p:spTree>
    <p:extLst>
      <p:ext uri="{BB962C8B-B14F-4D97-AF65-F5344CB8AC3E}">
        <p14:creationId xmlns:p14="http://schemas.microsoft.com/office/powerpoint/2010/main" val="324769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779967"/>
            <a:ext cx="5964764" cy="600164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Deformable surface tracking paper solves feature correspondence, outlier rejection and shape reconstruction problems at the same time. A property is modeling </a:t>
            </a:r>
            <a:r>
              <a:rPr lang="en-US" altLang="zh-CN" sz="3200" b="1" dirty="0" err="1">
                <a:latin typeface="Calibri Light" panose="020F0302020204030204" pitchFamily="34" charset="0"/>
                <a:cs typeface="Calibri Light" panose="020F0302020204030204" pitchFamily="34" charset="0"/>
              </a:rPr>
              <a:t>keypoint</a:t>
            </a:r>
            <a:r>
              <a:rPr lang="en-US" altLang="zh-CN" sz="3200" b="1" dirty="0">
                <a:latin typeface="Calibri Light" panose="020F0302020204030204" pitchFamily="34" charset="0"/>
                <a:cs typeface="Calibri Light" panose="020F0302020204030204" pitchFamily="34" charset="0"/>
              </a:rPr>
              <a:t> correspondence and shape reconstruction in line with pairwise projection errors between graph structures, instead of conventional unary projection errors between </a:t>
            </a:r>
            <a:r>
              <a:rPr lang="en-US" altLang="zh-CN" sz="3200" b="1" dirty="0" err="1">
                <a:latin typeface="Calibri Light" panose="020F0302020204030204" pitchFamily="34" charset="0"/>
                <a:cs typeface="Calibri Light" panose="020F0302020204030204" pitchFamily="34" charset="0"/>
              </a:rPr>
              <a:t>keypoint</a:t>
            </a:r>
            <a:r>
              <a:rPr lang="en-US" altLang="zh-CN" sz="3200" b="1" dirty="0">
                <a:latin typeface="Calibri Light" panose="020F0302020204030204" pitchFamily="34" charset="0"/>
                <a:cs typeface="Calibri Light" panose="020F0302020204030204" pitchFamily="34" charset="0"/>
              </a:rPr>
              <a:t> sets. This is due to graph matching task itself.</a:t>
            </a:r>
          </a:p>
        </p:txBody>
      </p:sp>
      <p:pic>
        <p:nvPicPr>
          <p:cNvPr id="5" name="图片 4">
            <a:extLst>
              <a:ext uri="{FF2B5EF4-FFF2-40B4-BE49-F238E27FC236}">
                <a16:creationId xmlns:a16="http://schemas.microsoft.com/office/drawing/2014/main" id="{5E0E3A38-541D-42E6-AB3E-AD67A8D1BD17}"/>
              </a:ext>
            </a:extLst>
          </p:cNvPr>
          <p:cNvPicPr>
            <a:picLocks noChangeAspect="1"/>
          </p:cNvPicPr>
          <p:nvPr/>
        </p:nvPicPr>
        <p:blipFill>
          <a:blip r:embed="rId3"/>
          <a:stretch>
            <a:fillRect/>
          </a:stretch>
        </p:blipFill>
        <p:spPr>
          <a:xfrm>
            <a:off x="6073254" y="1042544"/>
            <a:ext cx="5145206" cy="4905388"/>
          </a:xfrm>
          <a:prstGeom prst="rect">
            <a:avLst/>
          </a:prstGeom>
        </p:spPr>
      </p:pic>
    </p:spTree>
    <p:extLst>
      <p:ext uri="{BB962C8B-B14F-4D97-AF65-F5344CB8AC3E}">
        <p14:creationId xmlns:p14="http://schemas.microsoft.com/office/powerpoint/2010/main" val="361847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0449336" cy="2554545"/>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a:latin typeface="Calibri Light" panose="020F0302020204030204" pitchFamily="34" charset="0"/>
                <a:cs typeface="Calibri Light" panose="020F0302020204030204" pitchFamily="34" charset="0"/>
              </a:rPr>
              <a:t>For </a:t>
            </a:r>
            <a:r>
              <a:rPr lang="en-US" altLang="zh-CN" sz="3200" b="1" dirty="0" err="1">
                <a:latin typeface="Calibri Light" panose="020F0302020204030204" pitchFamily="34" charset="0"/>
                <a:cs typeface="Calibri Light" panose="020F0302020204030204" pitchFamily="34" charset="0"/>
              </a:rPr>
              <a:t>FAMNet</a:t>
            </a:r>
            <a:r>
              <a:rPr lang="en-US" altLang="zh-CN" sz="3200" b="1" dirty="0">
                <a:latin typeface="Calibri Light" panose="020F0302020204030204" pitchFamily="34" charset="0"/>
                <a:cs typeface="Calibri Light" panose="020F0302020204030204" pitchFamily="34" charset="0"/>
              </a:rPr>
              <a:t>, although it implements data association in end-to-end method, it seems that the end-to-end R1TA method didn’t benefit the tracking performance directly. The binary mask and the SOT refinement seem to contribute more to the accuracy.</a:t>
            </a:r>
          </a:p>
        </p:txBody>
      </p:sp>
      <p:pic>
        <p:nvPicPr>
          <p:cNvPr id="4" name="图片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57" t="1805"/>
          <a:stretch/>
        </p:blipFill>
        <p:spPr>
          <a:xfrm>
            <a:off x="10408680" y="4551264"/>
            <a:ext cx="1434353" cy="2003612"/>
          </a:xfrm>
          <a:prstGeom prst="rect">
            <a:avLst/>
          </a:prstGeom>
        </p:spPr>
      </p:pic>
      <p:pic>
        <p:nvPicPr>
          <p:cNvPr id="5" name="图片 4">
            <a:extLst>
              <a:ext uri="{FF2B5EF4-FFF2-40B4-BE49-F238E27FC236}">
                <a16:creationId xmlns:a16="http://schemas.microsoft.com/office/drawing/2014/main" id="{E8BE45B5-2C5D-42FB-B06C-0EE1FE5EA2BF}"/>
              </a:ext>
            </a:extLst>
          </p:cNvPr>
          <p:cNvPicPr>
            <a:picLocks noChangeAspect="1"/>
          </p:cNvPicPr>
          <p:nvPr/>
        </p:nvPicPr>
        <p:blipFill>
          <a:blip r:embed="rId4"/>
          <a:stretch>
            <a:fillRect/>
          </a:stretch>
        </p:blipFill>
        <p:spPr>
          <a:xfrm>
            <a:off x="2412961" y="3583300"/>
            <a:ext cx="6472725" cy="2503601"/>
          </a:xfrm>
          <a:prstGeom prst="rect">
            <a:avLst/>
          </a:prstGeom>
        </p:spPr>
      </p:pic>
    </p:spTree>
    <p:extLst>
      <p:ext uri="{BB962C8B-B14F-4D97-AF65-F5344CB8AC3E}">
        <p14:creationId xmlns:p14="http://schemas.microsoft.com/office/powerpoint/2010/main" val="300561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1751420" cy="2308324"/>
          </a:xfrm>
          <a:prstGeom prst="rect">
            <a:avLst/>
          </a:prstGeom>
          <a:noFill/>
        </p:spPr>
        <p:txBody>
          <a:bodyPr wrap="square" rtlCol="0">
            <a:spAutoFit/>
          </a:bodyPr>
          <a:lstStyle/>
          <a:p>
            <a:pPr marL="457200" indent="-457200">
              <a:buFont typeface="Wingdings" panose="05000000000000000000" pitchFamily="2" charset="2"/>
              <a:buChar char="l"/>
            </a:pPr>
            <a:r>
              <a:rPr lang="en-US" altLang="zh-CN" sz="2400" b="1" dirty="0">
                <a:latin typeface="Calibri Light" panose="020F0302020204030204" pitchFamily="34" charset="0"/>
                <a:cs typeface="Calibri Light" panose="020F0302020204030204" pitchFamily="34" charset="0"/>
              </a:rPr>
              <a:t>It seems that graph is useful for MOT problem, and “Learning a Neural Solver for Multiple Object Tracking” deals with MOT by GNN end to end. Can we use graph matching for the task? E.g., CNN features of detected target as node, and (1) the distance between 2 targets of 1 frame as edge, but the distance may vary a lot depends on the motion direction, or (2) the geometry relation between targets of adjacent frames as edge, following the paper above, and the center node would be used twice.</a:t>
            </a:r>
          </a:p>
        </p:txBody>
      </p:sp>
      <p:pic>
        <p:nvPicPr>
          <p:cNvPr id="5" name="图片 4">
            <a:extLst>
              <a:ext uri="{FF2B5EF4-FFF2-40B4-BE49-F238E27FC236}">
                <a16:creationId xmlns:a16="http://schemas.microsoft.com/office/drawing/2014/main" id="{EBFED639-6EA2-4C5A-9F56-5EAA8B13CA7D}"/>
              </a:ext>
            </a:extLst>
          </p:cNvPr>
          <p:cNvPicPr>
            <a:picLocks noChangeAspect="1"/>
          </p:cNvPicPr>
          <p:nvPr/>
        </p:nvPicPr>
        <p:blipFill rotWithShape="1">
          <a:blip r:embed="rId3"/>
          <a:srcRect b="33725"/>
          <a:stretch/>
        </p:blipFill>
        <p:spPr>
          <a:xfrm>
            <a:off x="1845759" y="3337079"/>
            <a:ext cx="8390061" cy="3243003"/>
          </a:xfrm>
          <a:prstGeom prst="rect">
            <a:avLst/>
          </a:prstGeom>
        </p:spPr>
      </p:pic>
      <p:pic>
        <p:nvPicPr>
          <p:cNvPr id="6" name="图片 5">
            <a:extLst>
              <a:ext uri="{FF2B5EF4-FFF2-40B4-BE49-F238E27FC236}">
                <a16:creationId xmlns:a16="http://schemas.microsoft.com/office/drawing/2014/main" id="{9860B0FD-23E7-4162-B4C7-36935D44C386}"/>
              </a:ext>
            </a:extLst>
          </p:cNvPr>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57" t="1805"/>
          <a:stretch/>
        </p:blipFill>
        <p:spPr>
          <a:xfrm>
            <a:off x="10408680" y="4551264"/>
            <a:ext cx="1434353" cy="2003612"/>
          </a:xfrm>
          <a:prstGeom prst="rect">
            <a:avLst/>
          </a:prstGeom>
        </p:spPr>
      </p:pic>
    </p:spTree>
    <p:extLst>
      <p:ext uri="{BB962C8B-B14F-4D97-AF65-F5344CB8AC3E}">
        <p14:creationId xmlns:p14="http://schemas.microsoft.com/office/powerpoint/2010/main" val="90772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3" y="929876"/>
            <a:ext cx="11734549"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a:latin typeface="Calibri Light" panose="020F0302020204030204" pitchFamily="34" charset="0"/>
                <a:cs typeface="Calibri Light" panose="020F0302020204030204" pitchFamily="34" charset="0"/>
              </a:rPr>
              <a:t>Which way to go? Focus on the data association method, or use detector only without any optimization method for data association. I think the second way is also promising due to powerful detectors, and code that is easy to reuse.</a:t>
            </a:r>
          </a:p>
        </p:txBody>
      </p:sp>
      <p:pic>
        <p:nvPicPr>
          <p:cNvPr id="4" name="图片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57" t="1805"/>
          <a:stretch/>
        </p:blipFill>
        <p:spPr>
          <a:xfrm>
            <a:off x="10408680" y="4551264"/>
            <a:ext cx="1434353" cy="2003612"/>
          </a:xfrm>
          <a:prstGeom prst="rect">
            <a:avLst/>
          </a:prstGeom>
        </p:spPr>
      </p:pic>
      <p:pic>
        <p:nvPicPr>
          <p:cNvPr id="6" name="图片 5">
            <a:extLst>
              <a:ext uri="{FF2B5EF4-FFF2-40B4-BE49-F238E27FC236}">
                <a16:creationId xmlns:a16="http://schemas.microsoft.com/office/drawing/2014/main" id="{0094748A-611E-4C18-B6DF-563C56ACA43E}"/>
              </a:ext>
            </a:extLst>
          </p:cNvPr>
          <p:cNvPicPr>
            <a:picLocks noChangeAspect="1"/>
          </p:cNvPicPr>
          <p:nvPr/>
        </p:nvPicPr>
        <p:blipFill rotWithShape="1">
          <a:blip r:embed="rId4"/>
          <a:srcRect b="7236"/>
          <a:stretch/>
        </p:blipFill>
        <p:spPr>
          <a:xfrm>
            <a:off x="2678774" y="2991979"/>
            <a:ext cx="6192270" cy="3886056"/>
          </a:xfrm>
          <a:prstGeom prst="rect">
            <a:avLst/>
          </a:prstGeom>
        </p:spPr>
      </p:pic>
    </p:spTree>
    <p:extLst>
      <p:ext uri="{BB962C8B-B14F-4D97-AF65-F5344CB8AC3E}">
        <p14:creationId xmlns:p14="http://schemas.microsoft.com/office/powerpoint/2010/main" val="28566499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367</Words>
  <Application>Microsoft Office PowerPoint</Application>
  <PresentationFormat>宽屏</PresentationFormat>
  <Paragraphs>32</Paragraphs>
  <Slides>10</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309</cp:revision>
  <dcterms:created xsi:type="dcterms:W3CDTF">2018-10-28T16:15:04Z</dcterms:created>
  <dcterms:modified xsi:type="dcterms:W3CDTF">2020-06-23T15:34:14Z</dcterms:modified>
</cp:coreProperties>
</file>