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4" r:id="rId6"/>
    <p:sldId id="263"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66"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2018/11/18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2018/11/18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2018/11/18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2018/11/18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2018/11/18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2018/11/18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2018/11/18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2018/11/18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2018/11/18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2018/11/18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2018/11/18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2018/11/18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en-US" altLang="zh-CN" sz="2000" b="1" dirty="0" smtClean="0"/>
              <a:t>2018.11.10-11.17</a:t>
            </a:r>
            <a:endParaRPr lang="zh-CN" altLang="en-US" sz="2000" b="1" dirty="0"/>
          </a:p>
        </p:txBody>
      </p:sp>
    </p:spTree>
    <p:extLst>
      <p:ext uri="{BB962C8B-B14F-4D97-AF65-F5344CB8AC3E}">
        <p14:creationId xmlns:p14="http://schemas.microsoft.com/office/powerpoint/2010/main" val="333968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Discussion</a:t>
            </a:r>
          </a:p>
        </p:txBody>
      </p:sp>
    </p:spTree>
    <p:extLst>
      <p:ext uri="{BB962C8B-B14F-4D97-AF65-F5344CB8AC3E}">
        <p14:creationId xmlns:p14="http://schemas.microsoft.com/office/powerpoint/2010/main" val="200003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885114"/>
            <a:ext cx="6691054" cy="501675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This week I mainly put my effort on </a:t>
            </a:r>
            <a:r>
              <a:rPr lang="en-US" altLang="zh-CN" sz="3200" b="1" dirty="0" smtClean="0">
                <a:latin typeface="Calibri Light" panose="020F0302020204030204" pitchFamily="34" charset="0"/>
                <a:cs typeface="Calibri Light" panose="020F0302020204030204" pitchFamily="34" charset="0"/>
              </a:rPr>
              <a:t>improving the preliminary semantic </a:t>
            </a:r>
            <a:r>
              <a:rPr lang="en-US" altLang="zh-CN" sz="3200" b="1" dirty="0" smtClean="0">
                <a:latin typeface="Calibri Light" panose="020F0302020204030204" pitchFamily="34" charset="0"/>
                <a:cs typeface="Calibri Light" panose="020F0302020204030204" pitchFamily="34" charset="0"/>
              </a:rPr>
              <a:t>se</a:t>
            </a:r>
            <a:r>
              <a:rPr lang="en-US" altLang="zh-CN" sz="3200" b="1" dirty="0" smtClean="0">
                <a:latin typeface="Calibri Light" panose="020F0302020204030204" pitchFamily="34" charset="0"/>
                <a:cs typeface="Calibri Light" panose="020F0302020204030204" pitchFamily="34" charset="0"/>
              </a:rPr>
              <a:t>gmentation results of Shanghai SAR image. I use the top white rectangular area of this large image as test image. </a:t>
            </a:r>
          </a:p>
          <a:p>
            <a:r>
              <a:rPr lang="en-US" altLang="zh-CN" sz="3200" b="1" dirty="0" smtClean="0">
                <a:latin typeface="Calibri Light" panose="020F0302020204030204" pitchFamily="34" charset="0"/>
                <a:cs typeface="Calibri Light" panose="020F0302020204030204" pitchFamily="34" charset="0"/>
              </a:rPr>
              <a:t>Specifically, I tried data augmentation, i.e., random crop and a new normalization method, group normalization, then got corresponding results.</a:t>
            </a:r>
            <a:endParaRPr lang="en-US" altLang="zh-CN" sz="3200" b="1" dirty="0">
              <a:latin typeface="Calibri Light" panose="020F0302020204030204" pitchFamily="34" charset="0"/>
              <a:cs typeface="Calibri Light" panose="020F0302020204030204" pitchFamily="34" charset="0"/>
            </a:endParaRPr>
          </a:p>
        </p:txBody>
      </p:sp>
      <p:sp>
        <p:nvSpPr>
          <p:cNvPr id="14" name="文本框 13"/>
          <p:cNvSpPr txBox="1"/>
          <p:nvPr/>
        </p:nvSpPr>
        <p:spPr>
          <a:xfrm>
            <a:off x="7129192" y="6149007"/>
            <a:ext cx="4095960" cy="523220"/>
          </a:xfrm>
          <a:prstGeom prst="rect">
            <a:avLst/>
          </a:prstGeom>
          <a:noFill/>
        </p:spPr>
        <p:txBody>
          <a:bodyPr wrap="square" rtlCol="0">
            <a:spAutoFit/>
          </a:bodyPr>
          <a:lstStyle/>
          <a:p>
            <a:r>
              <a:rPr lang="en-US" altLang="zh-CN" sz="2800" b="1" dirty="0" smtClean="0">
                <a:latin typeface="Calibri Light" panose="020F0302020204030204" pitchFamily="34" charset="0"/>
                <a:cs typeface="Calibri Light" panose="020F0302020204030204" pitchFamily="34" charset="0"/>
              </a:rPr>
              <a:t>SAR image of Shanghai City</a:t>
            </a:r>
            <a:endParaRPr lang="en-US" altLang="zh-CN" sz="2800" b="1" dirty="0">
              <a:latin typeface="Calibri Light" panose="020F0302020204030204" pitchFamily="34" charset="0"/>
              <a:cs typeface="Calibri Light" panose="020F0302020204030204"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0252" y="637979"/>
            <a:ext cx="4213841" cy="5511028"/>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856357"/>
            <a:ext cx="5969584" cy="6001643"/>
          </a:xfrm>
          <a:prstGeom prst="rect">
            <a:avLst/>
          </a:prstGeom>
          <a:noFill/>
        </p:spPr>
        <p:txBody>
          <a:bodyPr wrap="square" rtlCol="0">
            <a:spAutoFit/>
          </a:bodyPr>
          <a:lstStyle/>
          <a:p>
            <a:r>
              <a:rPr lang="en-US" altLang="zh-CN" sz="3200" b="1" dirty="0" smtClean="0">
                <a:latin typeface="Calibri Light" panose="020F0302020204030204" pitchFamily="34" charset="0"/>
                <a:cs typeface="Calibri Light" panose="020F0302020204030204" pitchFamily="34" charset="0"/>
              </a:rPr>
              <a:t>Firstly, I tried random crop. Since original SAR image is not fully annotated, I need to carefully choose image patches which are well-annotated and not in the rectangular test area.</a:t>
            </a:r>
          </a:p>
          <a:p>
            <a:r>
              <a:rPr lang="en-US" altLang="zh-CN" sz="3200" b="1" dirty="0" smtClean="0">
                <a:latin typeface="Calibri Light" panose="020F0302020204030204" pitchFamily="34" charset="0"/>
                <a:cs typeface="Calibri Light" panose="020F0302020204030204" pitchFamily="34" charset="0"/>
              </a:rPr>
              <a:t>I had 546 images(size: 512* 512) before, and got 500 more images with random crop. The result shows 0.7% improvement for Refinet-Res152 from 69.54% to 70.29%, but shows basically no change for Res50. </a:t>
            </a:r>
            <a:endParaRPr lang="en-US" altLang="zh-CN" sz="3200" b="1" dirty="0">
              <a:latin typeface="Calibri Light" panose="020F0302020204030204" pitchFamily="34" charset="0"/>
              <a:cs typeface="Calibri Light" panose="020F0302020204030204" pitchFamily="34" charset="0"/>
            </a:endParaRPr>
          </a:p>
        </p:txBody>
      </p:sp>
      <p:sp>
        <p:nvSpPr>
          <p:cNvPr id="9" name="文本框 8"/>
          <p:cNvSpPr txBox="1"/>
          <p:nvPr/>
        </p:nvSpPr>
        <p:spPr>
          <a:xfrm>
            <a:off x="6799542" y="6279078"/>
            <a:ext cx="4619941" cy="523220"/>
          </a:xfrm>
          <a:prstGeom prst="rect">
            <a:avLst/>
          </a:prstGeom>
          <a:noFill/>
        </p:spPr>
        <p:txBody>
          <a:bodyPr wrap="square" rtlCol="0">
            <a:spAutoFit/>
          </a:bodyPr>
          <a:lstStyle/>
          <a:p>
            <a:r>
              <a:rPr lang="en-US" altLang="zh-CN" sz="2800" b="1" dirty="0" smtClean="0">
                <a:latin typeface="Calibri Light" panose="020F0302020204030204" pitchFamily="34" charset="0"/>
                <a:cs typeface="Calibri Light" panose="020F0302020204030204" pitchFamily="34" charset="0"/>
              </a:rPr>
              <a:t>Combined annotated images </a:t>
            </a:r>
            <a:endParaRPr lang="en-US" altLang="zh-CN" sz="2800" b="1" dirty="0">
              <a:latin typeface="Calibri Light" panose="020F0302020204030204" pitchFamily="34" charset="0"/>
              <a:cs typeface="Calibri Light" panose="020F0302020204030204" pitchFamily="34" charset="0"/>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012" y="428497"/>
            <a:ext cx="3858957" cy="5857654"/>
          </a:xfrm>
          <a:prstGeom prst="rect">
            <a:avLst/>
          </a:prstGeom>
        </p:spPr>
      </p:pic>
    </p:spTree>
    <p:extLst>
      <p:ext uri="{BB962C8B-B14F-4D97-AF65-F5344CB8AC3E}">
        <p14:creationId xmlns:p14="http://schemas.microsoft.com/office/powerpoint/2010/main" val="2372899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856357"/>
            <a:ext cx="11899736" cy="4031873"/>
          </a:xfrm>
          <a:prstGeom prst="rect">
            <a:avLst/>
          </a:prstGeom>
          <a:noFill/>
        </p:spPr>
        <p:txBody>
          <a:bodyPr wrap="square" rtlCol="0">
            <a:spAutoFit/>
          </a:bodyPr>
          <a:lstStyle/>
          <a:p>
            <a:r>
              <a:rPr lang="en-US" altLang="zh-CN" sz="3200" b="1" dirty="0" smtClean="0">
                <a:latin typeface="Calibri Light" panose="020F0302020204030204" pitchFamily="34" charset="0"/>
                <a:cs typeface="Calibri Light" panose="020F0302020204030204" pitchFamily="34" charset="0"/>
              </a:rPr>
              <a:t>Then, I tried group normalization. This method is proposed in the paper </a:t>
            </a:r>
            <a:r>
              <a:rPr lang="en-US" altLang="zh-CN" sz="3200" b="1" i="1" dirty="0" smtClean="0">
                <a:latin typeface="Calibri Light" panose="020F0302020204030204" pitchFamily="34" charset="0"/>
                <a:cs typeface="Calibri Light" panose="020F0302020204030204" pitchFamily="34" charset="0"/>
              </a:rPr>
              <a:t>Group Normalization </a:t>
            </a:r>
            <a:r>
              <a:rPr lang="en-US" altLang="zh-CN" sz="3200" b="1" dirty="0" smtClean="0">
                <a:latin typeface="Calibri Light" panose="020F0302020204030204" pitchFamily="34" charset="0"/>
                <a:cs typeface="Calibri Light" panose="020F0302020204030204" pitchFamily="34" charset="0"/>
              </a:rPr>
              <a:t>by </a:t>
            </a:r>
            <a:r>
              <a:rPr lang="en-US" altLang="zh-CN" sz="3200" b="1" dirty="0" err="1" smtClean="0">
                <a:latin typeface="Calibri Light" panose="020F0302020204030204" pitchFamily="34" charset="0"/>
                <a:cs typeface="Calibri Light" panose="020F0302020204030204" pitchFamily="34" charset="0"/>
              </a:rPr>
              <a:t>Yuxin</a:t>
            </a:r>
            <a:r>
              <a:rPr lang="en-US" altLang="zh-CN" sz="3200" b="1" dirty="0" smtClean="0">
                <a:latin typeface="Calibri Light" panose="020F0302020204030204" pitchFamily="34" charset="0"/>
                <a:cs typeface="Calibri Light" panose="020F0302020204030204" pitchFamily="34" charset="0"/>
              </a:rPr>
              <a:t> Wu and </a:t>
            </a:r>
            <a:r>
              <a:rPr lang="en-US" altLang="zh-CN" sz="3200" b="1" dirty="0" err="1" smtClean="0">
                <a:latin typeface="Calibri Light" panose="020F0302020204030204" pitchFamily="34" charset="0"/>
                <a:cs typeface="Calibri Light" panose="020F0302020204030204" pitchFamily="34" charset="0"/>
              </a:rPr>
              <a:t>Kaiming</a:t>
            </a:r>
            <a:r>
              <a:rPr lang="en-US" altLang="zh-CN" sz="3200" b="1" dirty="0" smtClean="0">
                <a:latin typeface="Calibri Light" panose="020F0302020204030204" pitchFamily="34" charset="0"/>
                <a:cs typeface="Calibri Light" panose="020F0302020204030204" pitchFamily="34" charset="0"/>
              </a:rPr>
              <a:t> He. This paper got ECCV 2018 best paper honorable mention award. Since semantic segmentation requires large computation resources and have small batch size, it would behave better than regular batch normalization with small batch size. </a:t>
            </a:r>
            <a:r>
              <a:rPr lang="en-US" altLang="zh-CN" sz="3200" b="1" dirty="0">
                <a:latin typeface="Calibri Light" panose="020F0302020204030204" pitchFamily="34" charset="0"/>
                <a:cs typeface="Calibri Light" panose="020F0302020204030204" pitchFamily="34" charset="0"/>
              </a:rPr>
              <a:t>I spend much energy on this since it needs to change bottom layers of existing models. </a:t>
            </a:r>
            <a:r>
              <a:rPr lang="en-US" altLang="zh-CN" sz="3200" b="1" dirty="0" smtClean="0">
                <a:latin typeface="Calibri Light" panose="020F0302020204030204" pitchFamily="34" charset="0"/>
                <a:cs typeface="Calibri Light" panose="020F0302020204030204" pitchFamily="34" charset="0"/>
              </a:rPr>
              <a:t>I got 70.417% with group normalization, compared with 70.257% with batch normalization for RefineNet-Res50.</a:t>
            </a:r>
            <a:endParaRPr lang="en-US" altLang="zh-CN" sz="3200" b="1" i="1" dirty="0" smtClean="0">
              <a:latin typeface="Calibri Light" panose="020F0302020204030204" pitchFamily="34" charset="0"/>
              <a:cs typeface="Calibri Light" panose="020F0302020204030204" pitchFamily="34" charset="0"/>
            </a:endParaRPr>
          </a:p>
        </p:txBody>
      </p:sp>
      <p:sp>
        <p:nvSpPr>
          <p:cNvPr id="9" name="文本框 8"/>
          <p:cNvSpPr txBox="1"/>
          <p:nvPr/>
        </p:nvSpPr>
        <p:spPr>
          <a:xfrm>
            <a:off x="9412941" y="5399851"/>
            <a:ext cx="2460812" cy="954107"/>
          </a:xfrm>
          <a:prstGeom prst="rect">
            <a:avLst/>
          </a:prstGeom>
          <a:noFill/>
        </p:spPr>
        <p:txBody>
          <a:bodyPr wrap="square" rtlCol="0">
            <a:spAutoFit/>
          </a:bodyPr>
          <a:lstStyle/>
          <a:p>
            <a:r>
              <a:rPr lang="en-US" altLang="zh-CN" sz="2800" b="1" dirty="0" smtClean="0">
                <a:latin typeface="Calibri Light" panose="020F0302020204030204" pitchFamily="34" charset="0"/>
                <a:cs typeface="Calibri Light" panose="020F0302020204030204" pitchFamily="34" charset="0"/>
              </a:rPr>
              <a:t>Different norm </a:t>
            </a:r>
          </a:p>
          <a:p>
            <a:r>
              <a:rPr lang="en-US" altLang="zh-CN" sz="2800" b="1" dirty="0" smtClean="0">
                <a:latin typeface="Calibri Light" panose="020F0302020204030204" pitchFamily="34" charset="0"/>
                <a:cs typeface="Calibri Light" panose="020F0302020204030204" pitchFamily="34" charset="0"/>
              </a:rPr>
              <a:t>ways</a:t>
            </a:r>
            <a:endParaRPr lang="en-US" altLang="zh-CN" sz="2800" b="1" dirty="0">
              <a:latin typeface="Calibri Light" panose="020F0302020204030204" pitchFamily="34" charset="0"/>
              <a:cs typeface="Calibri Light" panose="020F030202020403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933" y="4817896"/>
            <a:ext cx="7370008" cy="2040104"/>
          </a:xfrm>
          <a:prstGeom prst="rect">
            <a:avLst/>
          </a:prstGeom>
        </p:spPr>
      </p:pic>
    </p:spTree>
    <p:extLst>
      <p:ext uri="{BB962C8B-B14F-4D97-AF65-F5344CB8AC3E}">
        <p14:creationId xmlns:p14="http://schemas.microsoft.com/office/powerpoint/2010/main" val="3837241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Discussion</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5" y="929876"/>
            <a:ext cx="10554347" cy="4524315"/>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b="1" dirty="0" smtClean="0">
                <a:latin typeface="Calibri Light" panose="020F0302020204030204" pitchFamily="34" charset="0"/>
                <a:cs typeface="Calibri Light" panose="020F0302020204030204" pitchFamily="34" charset="0"/>
              </a:rPr>
              <a:t>I plan to try more data augmentation methods, like image flipping and rotation. Although it benefits our model in the contest, we still need to try it to see whether it gains same advantage in this SAR image.  </a:t>
            </a:r>
          </a:p>
          <a:p>
            <a:pPr marL="457200" indent="-457200">
              <a:buFont typeface="Wingdings" panose="05000000000000000000" pitchFamily="2" charset="2"/>
              <a:buChar char="l"/>
            </a:pPr>
            <a:r>
              <a:rPr lang="en-US" altLang="zh-CN" sz="3200" b="1" dirty="0" smtClean="0">
                <a:latin typeface="Calibri Light" panose="020F0302020204030204" pitchFamily="34" charset="0"/>
                <a:cs typeface="Calibri Light" panose="020F0302020204030204" pitchFamily="34" charset="0"/>
              </a:rPr>
              <a:t>Besides, multi-scale means has been reported with obvious profit in some papers, like </a:t>
            </a:r>
            <a:r>
              <a:rPr lang="en-US" altLang="zh-CN" sz="3200" b="1" dirty="0" err="1" smtClean="0">
                <a:latin typeface="Calibri Light" panose="020F0302020204030204" pitchFamily="34" charset="0"/>
                <a:cs typeface="Calibri Light" panose="020F0302020204030204" pitchFamily="34" charset="0"/>
              </a:rPr>
              <a:t>DeepLab</a:t>
            </a:r>
            <a:r>
              <a:rPr lang="en-US" altLang="zh-CN" sz="3200" b="1" dirty="0" smtClean="0">
                <a:latin typeface="Calibri Light" panose="020F0302020204030204" pitchFamily="34" charset="0"/>
                <a:cs typeface="Calibri Light" panose="020F0302020204030204" pitchFamily="34" charset="0"/>
              </a:rPr>
              <a:t>(2% improvement with multi-scale alone). This can alleviate scale problem for CNN</a:t>
            </a:r>
            <a:r>
              <a:rPr lang="en-US" altLang="zh-CN" sz="3200" b="1" dirty="0">
                <a:latin typeface="Calibri Light" panose="020F0302020204030204" pitchFamily="34" charset="0"/>
                <a:cs typeface="Calibri Light" panose="020F0302020204030204" pitchFamily="34" charset="0"/>
              </a:rPr>
              <a:t> </a:t>
            </a:r>
            <a:r>
              <a:rPr lang="en-US" altLang="zh-CN" sz="3200" b="1" dirty="0" smtClean="0">
                <a:latin typeface="Calibri Light" panose="020F0302020204030204" pitchFamily="34" charset="0"/>
                <a:cs typeface="Calibri Light" panose="020F0302020204030204" pitchFamily="34" charset="0"/>
              </a:rPr>
              <a:t>model, especially when image objects have various sizes. So this way is worth a try.</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10757" t="1805"/>
          <a:stretch/>
        </p:blipFill>
        <p:spPr>
          <a:xfrm>
            <a:off x="10421469" y="4854388"/>
            <a:ext cx="1434353" cy="2003612"/>
          </a:xfrm>
          <a:prstGeom prst="rect">
            <a:avLst/>
          </a:prstGeom>
        </p:spPr>
      </p:pic>
    </p:spTree>
    <p:extLst>
      <p:ext uri="{BB962C8B-B14F-4D97-AF65-F5344CB8AC3E}">
        <p14:creationId xmlns:p14="http://schemas.microsoft.com/office/powerpoint/2010/main" val="300561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617260" y="3373960"/>
            <a:ext cx="5791760" cy="400110"/>
          </a:xfrm>
          <a:prstGeom prst="rect">
            <a:avLst/>
          </a:prstGeom>
          <a:noFill/>
        </p:spPr>
        <p:txBody>
          <a:bodyPr wrap="square" rtlCol="0">
            <a:spAutoFit/>
          </a:bodyPr>
          <a:lstStyle/>
          <a:p>
            <a:r>
              <a:rPr lang="zh-CN" altLang="en-US" sz="2000" b="1" dirty="0"/>
              <a:t>程文胜                                                   </a:t>
            </a:r>
            <a:r>
              <a:rPr lang="en-US" altLang="zh-CN" sz="2000" b="1" dirty="0"/>
              <a:t>VIPG</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TotalTime>
  <Words>351</Words>
  <Application>Microsoft Office PowerPoint</Application>
  <PresentationFormat>宽屏</PresentationFormat>
  <Paragraphs>25</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等线</vt:lpstr>
      <vt:lpstr>等线 Light</vt:lpstr>
      <vt:lpstr>Arial</vt:lpstr>
      <vt:lpstr>Calibri</vt:lpstr>
      <vt:lpstr>Calibri Light</vt:lpstr>
      <vt:lpstr>Wingdings</vt:lpstr>
      <vt:lpstr>Office 主题​​</vt:lpstr>
      <vt:lpstr>Weekly Report</vt:lpstr>
      <vt:lpstr>Weekly Report</vt:lpstr>
      <vt:lpstr>PowerPoint 演示文稿</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dell</cp:lastModifiedBy>
  <cp:revision>38</cp:revision>
  <dcterms:created xsi:type="dcterms:W3CDTF">2018-10-28T16:15:04Z</dcterms:created>
  <dcterms:modified xsi:type="dcterms:W3CDTF">2018-11-18T16:08:56Z</dcterms:modified>
</cp:coreProperties>
</file>