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</p:sldMasterIdLst>
  <p:notesMasterIdLst>
    <p:notesMasterId r:id="rId15"/>
  </p:notesMasterIdLst>
  <p:handoutMasterIdLst>
    <p:handoutMasterId r:id="rId16"/>
  </p:handoutMasterIdLst>
  <p:sldIdLst>
    <p:sldId id="265" r:id="rId8"/>
    <p:sldId id="326" r:id="rId9"/>
    <p:sldId id="327" r:id="rId10"/>
    <p:sldId id="454" r:id="rId11"/>
    <p:sldId id="464" r:id="rId12"/>
    <p:sldId id="465" r:id="rId13"/>
    <p:sldId id="343" r:id="rId1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程 文胜" initials="程" lastIdx="1" clrIdx="0">
    <p:extLst>
      <p:ext uri="{19B8F6BF-5375-455C-9EA6-DF929625EA0E}">
        <p15:presenceInfo xmlns:p15="http://schemas.microsoft.com/office/powerpoint/2012/main" userId="1fa8d855b4ce2c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F5C0"/>
    <a:srgbClr val="0000FF"/>
    <a:srgbClr val="0066FF"/>
    <a:srgbClr val="A71930"/>
    <a:srgbClr val="FFFF99"/>
    <a:srgbClr val="B9ED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A548E6-3DD4-4112-B45D-DD032B0B5B37}" v="61" dt="2020-01-30T12:57:4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870" autoAdjust="0"/>
  </p:normalViewPr>
  <p:slideViewPr>
    <p:cSldViewPr>
      <p:cViewPr varScale="1">
        <p:scale>
          <a:sx n="81" d="100"/>
          <a:sy n="81" d="100"/>
        </p:scale>
        <p:origin x="18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9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6111496-B189-429B-AFC5-24D1D34733DC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C90CB45-27BB-4BD8-9A38-71B07E44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6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628FCE6-EDDF-4DAD-B7E1-744EFADB451A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938DFF-218C-4948-B31E-06D658EB2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6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38DFF-218C-4948-B31E-06D658EB2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46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ci.emory.edu/cms" TargetMode="External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316538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28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22375" y="2973388"/>
            <a:ext cx="7921625" cy="2741612"/>
          </a:xfrm>
          <a:prstGeom prst="rect">
            <a:avLst/>
          </a:prstGeom>
          <a:solidFill>
            <a:srgbClr val="CC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09800" y="1906588"/>
            <a:ext cx="6096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457200" eaLnBrk="0" hangingPunct="0"/>
            <a:endParaRPr lang="de-DE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20788" y="2927350"/>
            <a:ext cx="7929562" cy="46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9525" y="2962275"/>
            <a:ext cx="9140825" cy="9525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20788" cy="6056313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9" name="Picture 2" descr="Emory | Center for Comprehensive Informatics">
            <a:hlinkClick r:id="rId2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152400"/>
            <a:ext cx="47625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4073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90800" y="4648200"/>
            <a:ext cx="5943600" cy="684212"/>
          </a:xfrm>
        </p:spPr>
        <p:txBody>
          <a:bodyPr rIns="0"/>
          <a:lstStyle>
            <a:lvl1pPr marL="0" indent="0">
              <a:buFontTx/>
              <a:buNone/>
              <a:defRPr sz="2800">
                <a:latin typeface="Verdana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34407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2590800" y="3810000"/>
            <a:ext cx="5943600" cy="838200"/>
          </a:xfrm>
        </p:spPr>
        <p:txBody>
          <a:bodyPr rIns="0" anchor="b"/>
          <a:lstStyle>
            <a:lvl1pPr>
              <a:defRPr sz="3200">
                <a:latin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447800"/>
            <a:ext cx="8505825" cy="5256213"/>
          </a:xfrm>
        </p:spPr>
        <p:txBody>
          <a:bodyPr/>
          <a:lstStyle>
            <a:lvl1pPr>
              <a:spcAft>
                <a:spcPts val="300"/>
              </a:spcAft>
              <a:defRPr>
                <a:latin typeface="Verdana" pitchFamily="34" charset="0"/>
              </a:defRPr>
            </a:lvl1pPr>
            <a:lvl2pPr>
              <a:spcAft>
                <a:spcPts val="300"/>
              </a:spcAft>
              <a:defRPr>
                <a:latin typeface="Verdana" pitchFamily="34" charset="0"/>
              </a:defRPr>
            </a:lvl2pPr>
            <a:lvl3pPr>
              <a:spcAft>
                <a:spcPts val="300"/>
              </a:spcAft>
              <a:defRPr>
                <a:latin typeface="Verdana" pitchFamily="34" charset="0"/>
              </a:defRPr>
            </a:lvl3pPr>
            <a:lvl4pPr>
              <a:spcAft>
                <a:spcPts val="300"/>
              </a:spcAft>
              <a:defRPr>
                <a:latin typeface="Verdana" pitchFamily="34" charset="0"/>
              </a:defRPr>
            </a:lvl4pPr>
            <a:lvl5pPr>
              <a:spcAft>
                <a:spcPts val="300"/>
              </a:spcAft>
              <a:defRPr>
                <a:latin typeface="Verdana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anchor="ctr"/>
          <a:lstStyle/>
          <a:p>
            <a:pPr eaLnBrk="0" hangingPunct="0">
              <a:lnSpc>
                <a:spcPct val="95000"/>
              </a:lnSpc>
              <a:defRPr/>
            </a:pPr>
            <a:r>
              <a:rPr lang="en-US" sz="2600" b="0">
                <a:solidFill>
                  <a:srgbClr val="003399"/>
                </a:solidFill>
                <a:latin typeface="Verdana" charset="0"/>
                <a:ea typeface="ＭＳ Ｐゴシック" charset="-128"/>
                <a:cs typeface="ＭＳ Ｐゴシック" charset="-128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238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6238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7859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295400"/>
            <a:ext cx="4176713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00613" y="1295400"/>
            <a:ext cx="4176712" cy="540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515938"/>
            <a:ext cx="2138362" cy="6188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925" y="515938"/>
            <a:ext cx="6262688" cy="6188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538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016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06213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2173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913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2310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2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185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784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7477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703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9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5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510971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9977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5815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84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8090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4668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8382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199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9836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E4F7-EC54-884E-B269-6CFF112D5B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342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11430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03FF-06CB-3F41-B352-CC59EC0021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9288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125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600200" y="5943600"/>
            <a:ext cx="71628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8763000" y="6019800"/>
            <a:ext cx="381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800" b="0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4740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4648-75C3-8546-A361-B39CF5DCCE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402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9304-796E-C148-8BCA-8FD0DF7F36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3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E519-C31B-4E4E-B7DC-968049A31AC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2634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6BA-8166-1045-A6C6-1E3E9C8B0A0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632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D2D-5387-CD48-B37E-649B2D93405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4119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89CEF-F4E5-C74D-9EAC-B09FEC12E0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4601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4BAF-AF2E-8D45-ABBC-65D76A3DA60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219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132A-2418-DC4D-9E2B-3B8C462C438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4/18/2022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2223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288062"/>
            <a:ext cx="9144000" cy="467416"/>
          </a:xfrm>
          <a:prstGeom prst="rect">
            <a:avLst/>
          </a:prstGeom>
        </p:spPr>
        <p:txBody>
          <a:bodyPr anchor="ctr"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0" y="1091259"/>
            <a:ext cx="9144000" cy="5205623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4767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066800"/>
            <a:ext cx="8229600" cy="5211917"/>
          </a:xfrm>
        </p:spPr>
        <p:txBody>
          <a:bodyPr tIns="0" rIns="0" bIns="0" anchor="ctr"/>
          <a:lstStyle>
            <a:lvl1pPr algn="ctr">
              <a:buFontTx/>
              <a:buNone/>
              <a:defRPr sz="4400">
                <a:solidFill>
                  <a:srgbClr val="B60225"/>
                </a:solidFill>
              </a:defRPr>
            </a:lvl1pPr>
            <a:lvl2pPr marL="228600" indent="-228600" algn="ctr">
              <a:buClr>
                <a:srgbClr val="C03137"/>
              </a:buClr>
              <a:buFontTx/>
              <a:buNone/>
              <a:defRPr sz="2400"/>
            </a:lvl2pPr>
            <a:lvl3pPr marL="458788" indent="-230188" algn="ctr">
              <a:buFontTx/>
              <a:buNone/>
              <a:defRPr/>
            </a:lvl3pPr>
            <a:lvl4pPr marL="458788" indent="-230188" algn="ctr">
              <a:buFontTx/>
              <a:buNone/>
              <a:defRPr/>
            </a:lvl4pPr>
            <a:lvl5pPr marL="458788" indent="-230188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0389751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Left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57200" y="1367657"/>
            <a:ext cx="8229600" cy="4804543"/>
          </a:xfrm>
        </p:spPr>
        <p:txBody>
          <a:bodyPr tIns="0" rIns="0" bIns="0"/>
          <a:lstStyle>
            <a:lvl1pPr>
              <a:buFontTx/>
              <a:buNone/>
              <a:defRPr>
                <a:solidFill>
                  <a:srgbClr val="B60225"/>
                </a:solidFill>
              </a:defRPr>
            </a:lvl1pPr>
            <a:lvl2pPr marL="228600" indent="-228600">
              <a:buClr>
                <a:srgbClr val="C03137"/>
              </a:buClr>
              <a:buFont typeface="Arial"/>
              <a:buChar char="•"/>
              <a:defRPr sz="2400"/>
            </a:lvl2pPr>
            <a:lvl3pPr marL="458788" indent="-230188">
              <a:defRPr/>
            </a:lvl3pPr>
            <a:lvl4pPr marL="458788" indent="-230188">
              <a:defRPr/>
            </a:lvl4pPr>
            <a:lvl5pPr marL="458788" indent="-230188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25399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2"/>
          </p:nvPr>
        </p:nvSpPr>
        <p:spPr>
          <a:xfrm>
            <a:off x="457199" y="1384047"/>
            <a:ext cx="5275716" cy="4788153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idx="17"/>
          </p:nvPr>
        </p:nvSpPr>
        <p:spPr>
          <a:xfrm>
            <a:off x="6087218" y="1094980"/>
            <a:ext cx="3056782" cy="1661390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21"/>
          </p:nvPr>
        </p:nvSpPr>
        <p:spPr>
          <a:xfrm>
            <a:off x="6087218" y="4619039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22"/>
          </p:nvPr>
        </p:nvSpPr>
        <p:spPr>
          <a:xfrm>
            <a:off x="6087218" y="2850446"/>
            <a:ext cx="3056782" cy="1655702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563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Bulleted Text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36146" y="1094981"/>
            <a:ext cx="4107853" cy="5173084"/>
          </a:xfr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0" y="6362700"/>
            <a:ext cx="9144000" cy="495300"/>
          </a:xfrm>
          <a:prstGeom prst="rect">
            <a:avLst/>
          </a:prstGeom>
        </p:spPr>
        <p:txBody>
          <a:bodyPr/>
          <a:lstStyle>
            <a:lvl1pPr algn="ctr">
              <a:buFontTx/>
              <a:buNone/>
              <a:defRPr sz="2000" baseline="0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7199" y="1392239"/>
            <a:ext cx="4229101" cy="4805361"/>
          </a:xfrm>
        </p:spPr>
        <p:txBody>
          <a:bodyPr tIns="0"/>
          <a:lstStyle>
            <a:lvl1pPr marL="0" indent="0">
              <a:buNone/>
              <a:defRPr sz="2600">
                <a:solidFill>
                  <a:srgbClr val="B60225"/>
                </a:solidFill>
              </a:defRPr>
            </a:lvl1pPr>
            <a:lvl2pPr marL="228600" indent="-228600" algn="l">
              <a:buClr>
                <a:srgbClr val="B60225"/>
              </a:buClr>
              <a:buFont typeface="Arial"/>
              <a:buChar char="•"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3376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hyperlink" Target="http://cci.emory.edu/cms" TargetMode="Externa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57.xml"/><Relationship Id="rId7" Type="http://schemas.openxmlformats.org/officeDocument/2006/relationships/slideLayout" Target="../slideLayouts/slideLayout6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64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image" Target="../media/image5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68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Relationship Id="rId9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404" y="152400"/>
            <a:ext cx="876300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7405" y="946942"/>
            <a:ext cx="8763000" cy="5342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die Formate des Vorlagentextes zu bearbeiten</a:t>
            </a:r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</p:txBody>
      </p:sp>
      <p:pic>
        <p:nvPicPr>
          <p:cNvPr id="9" name="Picture 7" descr="PPTbackground_Red.jpg"/>
          <p:cNvPicPr>
            <a:picLocks noChangeAspect="1"/>
          </p:cNvPicPr>
          <p:nvPr userDrawn="1"/>
        </p:nvPicPr>
        <p:blipFill>
          <a:blip r:embed="rId12"/>
          <a:srcRect b="97814"/>
          <a:stretch>
            <a:fillRect/>
          </a:stretch>
        </p:blipFill>
        <p:spPr bwMode="auto">
          <a:xfrm flipH="1">
            <a:off x="0" y="-11905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/>
          <p:cNvSpPr/>
          <p:nvPr userDrawn="1"/>
        </p:nvSpPr>
        <p:spPr>
          <a:xfrm>
            <a:off x="0" y="6289452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2334"/>
            <a:ext cx="941771" cy="3316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 b="1">
          <a:solidFill>
            <a:srgbClr val="003399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srgbClr val="000000"/>
              </a:solidFill>
              <a:latin typeface="Arial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r>
              <a:rPr lang="de-DE" sz="1600" b="0">
                <a:solidFill>
                  <a:srgbClr val="000000"/>
                </a:solidFill>
                <a:latin typeface="Verdana" pitchFamily="34" charset="0"/>
                <a:ea typeface="ＭＳ Ｐゴシック" pitchFamily="34" charset="-128"/>
                <a:cs typeface="+mn-cs"/>
              </a:rPr>
              <a:t>                    </a:t>
            </a: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439738" y="0"/>
            <a:ext cx="8704262" cy="479425"/>
          </a:xfrm>
          <a:prstGeom prst="rect">
            <a:avLst/>
          </a:prstGeom>
          <a:solidFill>
            <a:srgbClr val="002878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defTabSz="457200"/>
            <a:endParaRPr lang="en-US"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42925" y="515938"/>
            <a:ext cx="85534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Click to add title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295400"/>
            <a:ext cx="8505825" cy="540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Level 2</a:t>
            </a:r>
          </a:p>
          <a:p>
            <a:pPr lvl="2"/>
            <a:r>
              <a:rPr lang="de-DE"/>
              <a:t>Level 3</a:t>
            </a:r>
          </a:p>
          <a:p>
            <a:pPr lvl="3"/>
            <a:r>
              <a:rPr lang="de-DE"/>
              <a:t>Level 4</a:t>
            </a: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gray">
          <a:xfrm rot="-5400000">
            <a:off x="-2982912" y="3435350"/>
            <a:ext cx="6405562" cy="439738"/>
          </a:xfrm>
          <a:prstGeom prst="rect">
            <a:avLst/>
          </a:prstGeom>
          <a:solidFill>
            <a:srgbClr val="D28E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anchor="ctr"/>
          <a:lstStyle/>
          <a:p>
            <a:pPr algn="ctr" defTabSz="457200" eaLnBrk="0" hangingPunct="0">
              <a:lnSpc>
                <a:spcPts val="2400"/>
              </a:lnSpc>
            </a:pPr>
            <a:endParaRPr sz="18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pic>
        <p:nvPicPr>
          <p:cNvPr id="1030" name="Picture 2" descr="Emory | Center for Comprehensive Informatics">
            <a:hlinkClick r:id="rId13" tooltip="Emory | Center for Comprehensive Informatics"/>
          </p:cNvPr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087938" y="0"/>
            <a:ext cx="4056062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hdr="0" ft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Verdana" pitchFamily="34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600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Verdana" pitchFamily="34" charset="0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Verdana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Verdana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Verdana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Siemens Sans" pitchFamily="2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963FCED-22F8-8442-93A2-C7D0192A517D}" type="datetime1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4/18/2022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471"/>
            <a:ext cx="9144000" cy="9953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1981200" y="6324600"/>
            <a:ext cx="716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6419850"/>
            <a:ext cx="1219200" cy="3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PTbackground_Red.jpg"/>
          <p:cNvPicPr>
            <a:picLocks noChangeAspect="1"/>
          </p:cNvPicPr>
          <p:nvPr/>
        </p:nvPicPr>
        <p:blipFill>
          <a:blip r:embed="rId7"/>
          <a:srcRect b="97814"/>
          <a:stretch>
            <a:fillRect/>
          </a:stretch>
        </p:blipFill>
        <p:spPr bwMode="auto">
          <a:xfrm flipH="1">
            <a:off x="0" y="0"/>
            <a:ext cx="9144000" cy="14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36525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8788" y="13303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124" name="Picture 4" descr="SBU horz_2clr_cmyk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95275"/>
            <a:ext cx="36195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78563"/>
            <a:ext cx="9144000" cy="579437"/>
          </a:xfrm>
          <a:prstGeom prst="rect">
            <a:avLst/>
          </a:prstGeom>
          <a:solidFill>
            <a:srgbClr val="B6022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082675"/>
            <a:ext cx="9144000" cy="1588"/>
          </a:xfrm>
          <a:prstGeom prst="line">
            <a:avLst/>
          </a:prstGeom>
          <a:ln w="12700">
            <a:solidFill>
              <a:srgbClr val="B6022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UNY_CircleOnly_50blk.eps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92100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34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</p:sldLayoutIdLst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defRPr sz="5400" kern="1200" baseline="6000">
          <a:solidFill>
            <a:schemeClr val="bg1"/>
          </a:solidFill>
          <a:latin typeface="Helvetica"/>
          <a:ea typeface="ＭＳ Ｐゴシック" pitchFamily="-112" charset="-128"/>
          <a:cs typeface="Helvetica"/>
        </a:defRPr>
      </a:lvl1pPr>
      <a:lvl2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2pPr>
      <a:lvl3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3pPr>
      <a:lvl4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4pPr>
      <a:lvl5pPr algn="r" defTabSz="457200" rtl="0" eaLnBrk="0" fontAlgn="base" hangingPunct="0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5pPr>
      <a:lvl6pPr marL="4572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6pPr>
      <a:lvl7pPr marL="9144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7pPr>
      <a:lvl8pPr marL="13716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8pPr>
      <a:lvl9pPr marL="1828800" algn="r" defTabSz="457200" rtl="0" fontAlgn="base">
        <a:spcBef>
          <a:spcPct val="0"/>
        </a:spcBef>
        <a:spcAft>
          <a:spcPct val="0"/>
        </a:spcAft>
        <a:defRPr sz="5400" baseline="6000">
          <a:solidFill>
            <a:schemeClr val="bg1"/>
          </a:solidFill>
          <a:latin typeface="Helvetica" pitchFamily="-112" charset="0"/>
          <a:ea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–"/>
        <a:defRPr sz="28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Helvetica"/>
          <a:ea typeface="ＭＳ Ｐゴシック" pitchFamily="-112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/>
              <a:t> 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9D9D83-D148-4C00-A5D4-528EFDA1C339}"/>
              </a:ext>
            </a:extLst>
          </p:cNvPr>
          <p:cNvSpPr txBox="1"/>
          <p:nvPr/>
        </p:nvSpPr>
        <p:spPr>
          <a:xfrm>
            <a:off x="-76200" y="1447800"/>
            <a:ext cx="9296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40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4000" dirty="0">
                <a:latin typeface="Helvetica"/>
                <a:ea typeface="ＭＳ Ｐゴシック" pitchFamily="-112" charset="-128"/>
                <a:cs typeface="Helvetica"/>
              </a:rPr>
              <a:t>Weekly Report</a:t>
            </a: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endParaRPr lang="en-US" altLang="zh-CN" sz="3200" dirty="0">
              <a:latin typeface="Helvetica"/>
              <a:ea typeface="ＭＳ Ｐゴシック" pitchFamily="-112" charset="-128"/>
              <a:cs typeface="Helvetica"/>
            </a:endParaRPr>
          </a:p>
          <a:p>
            <a:pPr algn="ctr"/>
            <a:r>
              <a:rPr lang="en-US" altLang="zh-CN" sz="2400" dirty="0" err="1">
                <a:latin typeface="Helvetica"/>
                <a:ea typeface="ＭＳ Ｐゴシック" pitchFamily="-112" charset="-128"/>
                <a:cs typeface="Helvetica"/>
              </a:rPr>
              <a:t>Wensheng</a:t>
            </a:r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 Cheng</a:t>
            </a:r>
          </a:p>
          <a:p>
            <a:pPr algn="ctr"/>
            <a:r>
              <a:rPr lang="en-US" altLang="zh-CN" sz="2400" dirty="0">
                <a:latin typeface="Helvetica"/>
                <a:ea typeface="ＭＳ Ｐゴシック" pitchFamily="-112" charset="-128"/>
                <a:cs typeface="Helvetica"/>
              </a:rPr>
              <a:t>2022.4.11-4.17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66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discussion</a:t>
            </a:r>
            <a:endParaRPr lang="zh-CN" altLang="en-US" dirty="0"/>
          </a:p>
        </p:txBody>
      </p:sp>
      <p:sp>
        <p:nvSpPr>
          <p:cNvPr id="6" name="内容占位符 8">
            <a:extLst>
              <a:ext uri="{FF2B5EF4-FFF2-40B4-BE49-F238E27FC236}">
                <a16:creationId xmlns:a16="http://schemas.microsoft.com/office/drawing/2014/main" id="{DF091DFC-390E-483F-806B-8B904FC8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Check works related to object detection with noisy label.</a:t>
            </a:r>
          </a:p>
          <a:p>
            <a:endParaRPr lang="en-US" altLang="zh-CN" sz="2000" dirty="0"/>
          </a:p>
          <a:p>
            <a:r>
              <a:rPr lang="en-US" altLang="zh-CN" sz="2000" dirty="0"/>
              <a:t>Since this is a small field, not many works about it. Only several ones appeared in recent years, and the latest one is published on BMVC 2021.</a:t>
            </a:r>
          </a:p>
        </p:txBody>
      </p:sp>
    </p:spTree>
    <p:extLst>
      <p:ext uri="{BB962C8B-B14F-4D97-AF65-F5344CB8AC3E}">
        <p14:creationId xmlns:p14="http://schemas.microsoft.com/office/powerpoint/2010/main" val="298359358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week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E6A44A0C-C970-4C38-A867-7CB681F8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669" y="931863"/>
            <a:ext cx="8859921" cy="5164137"/>
          </a:xfrm>
        </p:spPr>
        <p:txBody>
          <a:bodyPr/>
          <a:lstStyle/>
          <a:p>
            <a:r>
              <a:rPr lang="en-US" altLang="zh-CN" sz="2000" dirty="0"/>
              <a:t>Check works related to early stopping in noisy label training.</a:t>
            </a:r>
          </a:p>
          <a:p>
            <a:endParaRPr lang="en-US" altLang="zh-CN" sz="2000" dirty="0"/>
          </a:p>
          <a:p>
            <a:r>
              <a:rPr lang="en-US" altLang="zh-CN" sz="2000" dirty="0"/>
              <a:t>More experiment results on using all frames to train a detector with fully supervised way.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Try to select some frames that has high-quality labels to train a detector, instead of using all frames.</a:t>
            </a:r>
          </a:p>
          <a:p>
            <a:r>
              <a:rPr lang="en-US" altLang="zh-CN" sz="2000" dirty="0"/>
              <a:t>Result: could get comparable or higher performance with the one trained in all frames based on AP metric.</a:t>
            </a:r>
          </a:p>
        </p:txBody>
      </p:sp>
    </p:spTree>
    <p:extLst>
      <p:ext uri="{BB962C8B-B14F-4D97-AF65-F5344CB8AC3E}">
        <p14:creationId xmlns:p14="http://schemas.microsoft.com/office/powerpoint/2010/main" val="25233671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605F2D9-5772-4861-B261-B51EE29B30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52600"/>
            <a:ext cx="1369600" cy="77040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0CBDDD-2919-4D77-A0FC-4A404886B405}"/>
              </a:ext>
            </a:extLst>
          </p:cNvPr>
          <p:cNvSpPr txBox="1"/>
          <p:nvPr/>
        </p:nvSpPr>
        <p:spPr>
          <a:xfrm>
            <a:off x="1942164" y="25541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Input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0A0B6BB-55CD-43B1-A94A-657627B68F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1369600" cy="770400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04C672FE-A052-47F9-A0EE-59AD5FE4449E}"/>
              </a:ext>
            </a:extLst>
          </p:cNvPr>
          <p:cNvSpPr/>
          <p:nvPr/>
        </p:nvSpPr>
        <p:spPr bwMode="auto">
          <a:xfrm>
            <a:off x="3859787" y="2004015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59079D3-F5D6-43CE-BE6C-59D58B069FE1}"/>
              </a:ext>
            </a:extLst>
          </p:cNvPr>
          <p:cNvSpPr/>
          <p:nvPr/>
        </p:nvSpPr>
        <p:spPr bwMode="auto">
          <a:xfrm>
            <a:off x="2641655" y="1895762"/>
            <a:ext cx="1094059" cy="40148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Template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5" name="十字形 4">
            <a:extLst>
              <a:ext uri="{FF2B5EF4-FFF2-40B4-BE49-F238E27FC236}">
                <a16:creationId xmlns:a16="http://schemas.microsoft.com/office/drawing/2014/main" id="{9D5C4DD0-5EDE-4DBE-AF4C-FC37E8EF1A36}"/>
              </a:ext>
            </a:extLst>
          </p:cNvPr>
          <p:cNvSpPr/>
          <p:nvPr/>
        </p:nvSpPr>
        <p:spPr bwMode="auto">
          <a:xfrm>
            <a:off x="2134200" y="1916196"/>
            <a:ext cx="339147" cy="302004"/>
          </a:xfrm>
          <a:prstGeom prst="plus">
            <a:avLst>
              <a:gd name="adj" fmla="val 39594"/>
            </a:avLst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A74043B-C7A1-4A2B-A18E-841C01B8C1C4}"/>
              </a:ext>
            </a:extLst>
          </p:cNvPr>
          <p:cNvSpPr/>
          <p:nvPr/>
        </p:nvSpPr>
        <p:spPr bwMode="auto">
          <a:xfrm>
            <a:off x="4345317" y="1795434"/>
            <a:ext cx="1500956" cy="560617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Iterative search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9D7443-7AE8-44A5-8C70-A6791ED9D2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08" y="1755427"/>
            <a:ext cx="1369600" cy="770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FDFD8EA-5D4C-48CA-8F1A-AE2CDFD04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019" y="1647381"/>
            <a:ext cx="1369600" cy="770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F9E901-CFDC-43B6-8E51-C9DDE7EBFA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1369600" cy="770400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4C7A0BF7-0FF8-4F34-BE88-74C921C9403D}"/>
              </a:ext>
            </a:extLst>
          </p:cNvPr>
          <p:cNvSpPr/>
          <p:nvPr/>
        </p:nvSpPr>
        <p:spPr bwMode="auto">
          <a:xfrm>
            <a:off x="6001407" y="2004015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31980A-FCFC-4F27-B3E2-6FD2775618F5}"/>
              </a:ext>
            </a:extLst>
          </p:cNvPr>
          <p:cNvSpPr txBox="1"/>
          <p:nvPr/>
        </p:nvSpPr>
        <p:spPr>
          <a:xfrm>
            <a:off x="6570749" y="2546554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Initial Noisy Labels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518FD648-87CC-498F-A9B7-49FB263C6DCB}"/>
              </a:ext>
            </a:extLst>
          </p:cNvPr>
          <p:cNvGrpSpPr/>
          <p:nvPr/>
        </p:nvGrpSpPr>
        <p:grpSpPr>
          <a:xfrm>
            <a:off x="6485531" y="1507078"/>
            <a:ext cx="1368000" cy="770400"/>
            <a:chOff x="1905000" y="3505200"/>
            <a:chExt cx="3886200" cy="2209800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12729FF-71F4-486D-BF3E-606EE956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5000" y="3505200"/>
              <a:ext cx="3886200" cy="2209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A0B9AEC-0489-47C1-A5A1-47311E85440A}"/>
                </a:ext>
              </a:extLst>
            </p:cNvPr>
            <p:cNvSpPr/>
            <p:nvPr/>
          </p:nvSpPr>
          <p:spPr bwMode="auto">
            <a:xfrm>
              <a:off x="3105150" y="4285129"/>
              <a:ext cx="257175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EA50933-8F14-45BB-838E-BEC12F21F4E3}"/>
                </a:ext>
              </a:extLst>
            </p:cNvPr>
            <p:cNvSpPr/>
            <p:nvPr/>
          </p:nvSpPr>
          <p:spPr bwMode="auto">
            <a:xfrm>
              <a:off x="3645709" y="4198471"/>
              <a:ext cx="230966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E688EF3-8465-484A-B734-56AD7EC35D5B}"/>
                </a:ext>
              </a:extLst>
            </p:cNvPr>
            <p:cNvSpPr/>
            <p:nvPr/>
          </p:nvSpPr>
          <p:spPr bwMode="auto">
            <a:xfrm>
              <a:off x="3417890" y="4718424"/>
              <a:ext cx="257175" cy="151653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337614E-F066-420F-959C-84478BE495EA}"/>
                </a:ext>
              </a:extLst>
            </p:cNvPr>
            <p:cNvSpPr/>
            <p:nvPr/>
          </p:nvSpPr>
          <p:spPr bwMode="auto">
            <a:xfrm>
              <a:off x="4230836" y="4241800"/>
              <a:ext cx="248012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03C95F-29F5-4B28-BB5A-87C85B5DC9E3}"/>
                </a:ext>
              </a:extLst>
            </p:cNvPr>
            <p:cNvSpPr/>
            <p:nvPr/>
          </p:nvSpPr>
          <p:spPr bwMode="auto">
            <a:xfrm>
              <a:off x="4433888" y="4696759"/>
              <a:ext cx="214312" cy="173317"/>
            </a:xfrm>
            <a:prstGeom prst="rect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Siemens Sans Black" pitchFamily="2" charset="0"/>
              </a:endParaRPr>
            </a:p>
          </p:txBody>
        </p: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05486EBB-86FE-4417-B411-D32475BAD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6" y="3910806"/>
            <a:ext cx="1369600" cy="770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208803C8-343D-46D4-8049-279F26129D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47" y="3802760"/>
            <a:ext cx="1369600" cy="770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E75CE9A8-33DE-4922-A66B-70E607A51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74261"/>
            <a:ext cx="1369600" cy="770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BFF9C7F4-5DE3-459D-87A9-9F34D41C52BD}"/>
              </a:ext>
            </a:extLst>
          </p:cNvPr>
          <p:cNvSpPr txBox="1"/>
          <p:nvPr/>
        </p:nvSpPr>
        <p:spPr>
          <a:xfrm>
            <a:off x="733673" y="471354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Output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D7A380F0-21E4-4128-93D0-562586EFCC3D}"/>
              </a:ext>
            </a:extLst>
          </p:cNvPr>
          <p:cNvSpPr/>
          <p:nvPr/>
        </p:nvSpPr>
        <p:spPr bwMode="auto">
          <a:xfrm>
            <a:off x="6419126" y="5004317"/>
            <a:ext cx="1729556" cy="56061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Train detector with noisy label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9C6D5B85-9958-4D81-8CC5-92DA89E61E72}"/>
              </a:ext>
            </a:extLst>
          </p:cNvPr>
          <p:cNvSpPr/>
          <p:nvPr/>
        </p:nvSpPr>
        <p:spPr bwMode="auto">
          <a:xfrm rot="5400000">
            <a:off x="7033531" y="3148561"/>
            <a:ext cx="542703" cy="141709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CDDE1D-7163-4FF4-A982-5492E9CCCF1A}"/>
              </a:ext>
            </a:extLst>
          </p:cNvPr>
          <p:cNvSpPr/>
          <p:nvPr/>
        </p:nvSpPr>
        <p:spPr bwMode="auto">
          <a:xfrm>
            <a:off x="3859787" y="5008833"/>
            <a:ext cx="1695642" cy="56061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bg1"/>
                </a:solidFill>
                <a:latin typeface="Siemens Sans Black" pitchFamily="2" charset="0"/>
              </a:rPr>
              <a:t>Prediction with the detector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A6A480B3-7767-4991-997D-3A1192917FA6}"/>
              </a:ext>
            </a:extLst>
          </p:cNvPr>
          <p:cNvSpPr/>
          <p:nvPr/>
        </p:nvSpPr>
        <p:spPr bwMode="auto">
          <a:xfrm rot="10800000">
            <a:off x="5825256" y="5208519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822BCB6-04F2-4BBB-8B18-9128ECC3F452}"/>
              </a:ext>
            </a:extLst>
          </p:cNvPr>
          <p:cNvSpPr/>
          <p:nvPr/>
        </p:nvSpPr>
        <p:spPr bwMode="auto">
          <a:xfrm>
            <a:off x="1530498" y="5088399"/>
            <a:ext cx="1637615" cy="401487"/>
          </a:xfrm>
          <a:prstGeom prst="roundRect">
            <a:avLst/>
          </a:prstGeom>
          <a:solidFill>
            <a:srgbClr val="0070C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Data association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DA4873FF-1969-4005-8CBC-A42FF5975D34}"/>
              </a:ext>
            </a:extLst>
          </p:cNvPr>
          <p:cNvSpPr/>
          <p:nvPr/>
        </p:nvSpPr>
        <p:spPr bwMode="auto">
          <a:xfrm rot="10800000">
            <a:off x="3344840" y="5222250"/>
            <a:ext cx="324042" cy="133783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2" name="箭头: 直角上 41">
            <a:extLst>
              <a:ext uri="{FF2B5EF4-FFF2-40B4-BE49-F238E27FC236}">
                <a16:creationId xmlns:a16="http://schemas.microsoft.com/office/drawing/2014/main" id="{FABE25B1-B5D5-48EB-AD98-4691739673E6}"/>
              </a:ext>
            </a:extLst>
          </p:cNvPr>
          <p:cNvSpPr/>
          <p:nvPr/>
        </p:nvSpPr>
        <p:spPr bwMode="auto">
          <a:xfrm flipH="1">
            <a:off x="1044305" y="5021322"/>
            <a:ext cx="411040" cy="320981"/>
          </a:xfrm>
          <a:prstGeom prst="bentUpArrow">
            <a:avLst>
              <a:gd name="adj1" fmla="val 16570"/>
              <a:gd name="adj2" fmla="val 19026"/>
              <a:gd name="adj3" fmla="val 40473"/>
            </a:avLst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latin typeface="Siemens Sans Black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82E3C36D-839F-4884-9A3B-A694FCF72209}"/>
              </a:ext>
            </a:extLst>
          </p:cNvPr>
          <p:cNvSpPr/>
          <p:nvPr/>
        </p:nvSpPr>
        <p:spPr bwMode="auto">
          <a:xfrm>
            <a:off x="6570749" y="3604103"/>
            <a:ext cx="1500956" cy="560617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iemens Sans Black" pitchFamily="2" charset="0"/>
              </a:rPr>
              <a:t>Select high-quality labels</a:t>
            </a: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AEDF3FDD-9D9F-4EEE-A79F-91F627B64511}"/>
              </a:ext>
            </a:extLst>
          </p:cNvPr>
          <p:cNvSpPr/>
          <p:nvPr/>
        </p:nvSpPr>
        <p:spPr bwMode="auto">
          <a:xfrm rot="5400000">
            <a:off x="7032908" y="4496912"/>
            <a:ext cx="542703" cy="141709"/>
          </a:xfrm>
          <a:prstGeom prst="rightArrow">
            <a:avLst/>
          </a:prstGeom>
          <a:solidFill>
            <a:srgbClr val="00B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C5CA02B6-E96E-41AA-B382-74CFA9294C91}"/>
              </a:ext>
            </a:extLst>
          </p:cNvPr>
          <p:cNvSpPr/>
          <p:nvPr/>
        </p:nvSpPr>
        <p:spPr bwMode="auto">
          <a:xfrm>
            <a:off x="2438711" y="5904910"/>
            <a:ext cx="676435" cy="238639"/>
          </a:xfrm>
          <a:prstGeom prst="roundRect">
            <a:avLst/>
          </a:prstGeom>
          <a:solidFill>
            <a:srgbClr val="00206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6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iemens Sans Black" pitchFamily="2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9B7DBE-6414-4581-985F-3CF31EAB9565}"/>
              </a:ext>
            </a:extLst>
          </p:cNvPr>
          <p:cNvSpPr txBox="1"/>
          <p:nvPr/>
        </p:nvSpPr>
        <p:spPr>
          <a:xfrm>
            <a:off x="3176532" y="5814878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Indicates where the crowd assumption applies.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4118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Result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95FFE7-FD4B-4423-BD07-D30EC664A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49714"/>
              </p:ext>
            </p:extLst>
          </p:nvPr>
        </p:nvGraphicFramePr>
        <p:xfrm>
          <a:off x="380999" y="1066800"/>
          <a:ext cx="8000999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3090">
                  <a:extLst>
                    <a:ext uri="{9D8B030D-6E8A-4147-A177-3AD203B41FA5}">
                      <a16:colId xmlns:a16="http://schemas.microsoft.com/office/drawing/2014/main" val="1618248457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667457862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1621423890"/>
                    </a:ext>
                  </a:extLst>
                </a:gridCol>
                <a:gridCol w="1469303">
                  <a:extLst>
                    <a:ext uri="{9D8B030D-6E8A-4147-A177-3AD203B41FA5}">
                      <a16:colId xmlns:a16="http://schemas.microsoft.com/office/drawing/2014/main" val="153267789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Training set: all frames/labels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AP75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4866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gt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(train_1)-24th</a:t>
                      </a:r>
                      <a:r>
                        <a:rPr lang="en-US" sz="1800" b="1" kern="1200" baseline="30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38.28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77.50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32.57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88863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baseline(iter_1)-24th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26.48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57.77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20.51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66221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(train_1)-24th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29.10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22.70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711774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)-24th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26.64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54.69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22.87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727805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(train_1)-best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29.34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64.65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22.90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841740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30.40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61.52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26.69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5909206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)-best epoch</a:t>
                      </a:r>
                    </a:p>
                    <a:p>
                      <a:pPr marL="226695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bs_24_lr_0_01_gpu_x2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33.17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66.25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29.58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2366540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(train_all)-best epoch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bs_48_lr_0_01_gpu_x4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34.74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70.10</a:t>
                      </a:r>
                      <a:endParaRPr lang="zh-CN" altLang="en-US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30.53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9108539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931A158-46C4-4A63-B68E-8411EFB2E9FA}"/>
              </a:ext>
            </a:extLst>
          </p:cNvPr>
          <p:cNvSpPr/>
          <p:nvPr/>
        </p:nvSpPr>
        <p:spPr>
          <a:xfrm>
            <a:off x="276224" y="6273225"/>
            <a:ext cx="8210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Major epoch of iter_2 (</a:t>
            </a:r>
            <a:r>
              <a:rPr lang="en-US" altLang="zh-CN" sz="1600" dirty="0" err="1">
                <a:solidFill>
                  <a:schemeClr val="bg1"/>
                </a:solidFill>
              </a:rPr>
              <a:t>train_all</a:t>
            </a:r>
            <a:r>
              <a:rPr lang="en-US" altLang="zh-CN" sz="1600" dirty="0">
                <a:solidFill>
                  <a:schemeClr val="bg1"/>
                </a:solidFill>
              </a:rPr>
              <a:t>, bs_48_lr_0_01_gpu_x4): [1, 1, 1, 1, 3, 4, 4, 3, 7, 3, 5, 1, 1, 1, 3, 1, 4, 1, 2, 2, 2, 2, 1, 1, 4, 3, 3, 3, 8, 1, 3, 3, 16, 7, 1, 1, 1, 4, 2, 6].</a:t>
            </a:r>
          </a:p>
        </p:txBody>
      </p:sp>
    </p:spTree>
    <p:extLst>
      <p:ext uri="{BB962C8B-B14F-4D97-AF65-F5344CB8AC3E}">
        <p14:creationId xmlns:p14="http://schemas.microsoft.com/office/powerpoint/2010/main" val="33160886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767E9C7-C8B5-4795-A6CF-BBDAF646E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Numerical Result</a:t>
            </a:r>
            <a:endParaRPr lang="zh-CN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B95FFE7-FD4B-4423-BD07-D30EC664A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7178"/>
              </p:ext>
            </p:extLst>
          </p:nvPr>
        </p:nvGraphicFramePr>
        <p:xfrm>
          <a:off x="228600" y="1066800"/>
          <a:ext cx="8305797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1618248457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667457862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1621423890"/>
                    </a:ext>
                  </a:extLst>
                </a:gridCol>
                <a:gridCol w="1269999">
                  <a:extLst>
                    <a:ext uri="{9D8B030D-6E8A-4147-A177-3AD203B41FA5}">
                      <a16:colId xmlns:a16="http://schemas.microsoft.com/office/drawing/2014/main" val="153267789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Training set: high-quality labels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AP50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AP75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48669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train_all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)-best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bs_48_lr_0_01_gpu_x4</a:t>
                      </a: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(previous slide)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34.74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70.10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30.53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888637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(train_top_img_20) 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bs_8_lr_0_005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34.39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69.96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30.03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4819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(train_top_img_50) 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bs_48_lr_0_01_gpu_x4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34.71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69.99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30.37</a:t>
                      </a:r>
                      <a:endParaRPr lang="zh-CN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662218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iter_2 (train_top_img_50) best epoch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669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bs_48_lr_0_005_gpu_x4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35.13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70.48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6695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31.10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71177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931A158-46C4-4A63-B68E-8411EFB2E9FA}"/>
              </a:ext>
            </a:extLst>
          </p:cNvPr>
          <p:cNvSpPr/>
          <p:nvPr/>
        </p:nvSpPr>
        <p:spPr>
          <a:xfrm>
            <a:off x="276223" y="6273225"/>
            <a:ext cx="87323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Major epoch of iter_2 (train_top_img_50, bs_48_lr_0_005_gpu_x4): [6, 3, 5, 7, 11, 6, 24, 5, 8, 6, 7, 8, 4, 5, 7, 4, 24, 7, 7, 4, 9, 24, 4, 5, 5, 24, 8, 4, 9, 4, 6, 6, 4, 24, 5, 7, 24, 7, 16, 4].</a:t>
            </a:r>
          </a:p>
        </p:txBody>
      </p:sp>
    </p:spTree>
    <p:extLst>
      <p:ext uri="{BB962C8B-B14F-4D97-AF65-F5344CB8AC3E}">
        <p14:creationId xmlns:p14="http://schemas.microsoft.com/office/powerpoint/2010/main" val="28374037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27140F-0B33-4257-8F68-E50E9105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69332"/>
            <a:ext cx="8932389" cy="717937"/>
          </a:xfrm>
        </p:spPr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DF72CB-8094-4B85-81E3-71D721899453}"/>
              </a:ext>
            </a:extLst>
          </p:cNvPr>
          <p:cNvSpPr txBox="1"/>
          <p:nvPr/>
        </p:nvSpPr>
        <p:spPr>
          <a:xfrm>
            <a:off x="2515877" y="2590800"/>
            <a:ext cx="4053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End and Thanks!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630452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tandard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iemens internal">
  <a:themeElements>
    <a:clrScheme name="siemens interna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iemens interna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iemens intern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iemens Sans Black" pitchFamily="2" charset="0"/>
          </a:defRPr>
        </a:defPPr>
      </a:lstStyle>
    </a:lnDef>
  </a:objectDefaults>
  <a:extraClrSchemeLst>
    <a:extraClrScheme>
      <a:clrScheme name="siemens interna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emens interna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emens interna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tony Brook Univers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EmoryTheme</Template>
  <TotalTime>24166</TotalTime>
  <Words>618</Words>
  <Application>Microsoft Office PowerPoint</Application>
  <PresentationFormat>全屏显示(4:3)</PresentationFormat>
  <Paragraphs>99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Lucida Grande</vt:lpstr>
      <vt:lpstr>ＭＳ Ｐゴシック</vt:lpstr>
      <vt:lpstr>Siemens Sans</vt:lpstr>
      <vt:lpstr>Siemens Sans Black</vt:lpstr>
      <vt:lpstr>宋体</vt:lpstr>
      <vt:lpstr>Arial</vt:lpstr>
      <vt:lpstr>Calibri</vt:lpstr>
      <vt:lpstr>Helvetica</vt:lpstr>
      <vt:lpstr>Verdana</vt:lpstr>
      <vt:lpstr>Standard</vt:lpstr>
      <vt:lpstr>1_siemens internal</vt:lpstr>
      <vt:lpstr>2_siemens internal</vt:lpstr>
      <vt:lpstr>Office Theme</vt:lpstr>
      <vt:lpstr>1_Office Theme</vt:lpstr>
      <vt:lpstr>2_Office Theme</vt:lpstr>
      <vt:lpstr>Stony Brook University</vt:lpstr>
      <vt:lpstr>PowerPoint 演示文稿</vt:lpstr>
      <vt:lpstr>Last discussion</vt:lpstr>
      <vt:lpstr>This week</vt:lpstr>
      <vt:lpstr>Pipeline</vt:lpstr>
      <vt:lpstr>Numerical Result</vt:lpstr>
      <vt:lpstr>Numerical Result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SATO: A Spatial Data Partitioning Framework for Scalable Query Processing</dc:title>
  <dc:creator>Hoang Vo</dc:creator>
  <cp:lastModifiedBy>程 文胜</cp:lastModifiedBy>
  <cp:revision>2116</cp:revision>
  <cp:lastPrinted>2015-08-26T21:35:55Z</cp:lastPrinted>
  <dcterms:created xsi:type="dcterms:W3CDTF">2014-10-10T03:49:09Z</dcterms:created>
  <dcterms:modified xsi:type="dcterms:W3CDTF">2022-04-19T02:50:10Z</dcterms:modified>
</cp:coreProperties>
</file>