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8"/>
  </p:notesMasterIdLst>
  <p:sldIdLst>
    <p:sldId id="260" r:id="rId3"/>
    <p:sldId id="372" r:id="rId4"/>
    <p:sldId id="312" r:id="rId5"/>
    <p:sldId id="415" r:id="rId6"/>
    <p:sldId id="416" r:id="rId7"/>
    <p:sldId id="417" r:id="rId8"/>
    <p:sldId id="419" r:id="rId9"/>
    <p:sldId id="420" r:id="rId10"/>
    <p:sldId id="421" r:id="rId11"/>
    <p:sldId id="418" r:id="rId12"/>
    <p:sldId id="423" r:id="rId13"/>
    <p:sldId id="422" r:id="rId14"/>
    <p:sldId id="425" r:id="rId15"/>
    <p:sldId id="424" r:id="rId16"/>
    <p:sldId id="288" r:id="rId1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4AB"/>
    <a:srgbClr val="1A7BAE"/>
    <a:srgbClr val="BFC0C0"/>
    <a:srgbClr val="666666"/>
    <a:srgbClr val="9F9D9A"/>
    <a:srgbClr val="00B0F0"/>
    <a:srgbClr val="FF3131"/>
    <a:srgbClr val="BFBFC0"/>
    <a:srgbClr val="92D14F"/>
    <a:srgbClr val="0A3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4343" autoAdjust="0"/>
  </p:normalViewPr>
  <p:slideViewPr>
    <p:cSldViewPr snapToGrid="0" showGuides="1">
      <p:cViewPr varScale="1">
        <p:scale>
          <a:sx n="84" d="100"/>
          <a:sy n="84" d="100"/>
        </p:scale>
        <p:origin x="210" y="84"/>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F45F5-5965-4ACA-BC38-F4BECAE2432D}"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76A18-B3EE-4F97-97BE-C5C945003AC7}" type="slidenum">
              <a:rPr lang="zh-CN" altLang="en-US" smtClean="0"/>
              <a:t>‹#›</a:t>
            </a:fld>
            <a:endParaRPr lang="zh-CN" altLang="en-US"/>
          </a:p>
        </p:txBody>
      </p:sp>
    </p:spTree>
    <p:extLst>
      <p:ext uri="{BB962C8B-B14F-4D97-AF65-F5344CB8AC3E}">
        <p14:creationId xmlns:p14="http://schemas.microsoft.com/office/powerpoint/2010/main" val="59768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a:t>
            </a:fld>
            <a:endParaRPr lang="zh-CN" altLang="en-US"/>
          </a:p>
        </p:txBody>
      </p:sp>
    </p:spTree>
    <p:extLst>
      <p:ext uri="{BB962C8B-B14F-4D97-AF65-F5344CB8AC3E}">
        <p14:creationId xmlns:p14="http://schemas.microsoft.com/office/powerpoint/2010/main" val="824947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10</a:t>
            </a:fld>
            <a:endParaRPr lang="zh-CN" altLang="en-US"/>
          </a:p>
        </p:txBody>
      </p:sp>
    </p:spTree>
    <p:extLst>
      <p:ext uri="{BB962C8B-B14F-4D97-AF65-F5344CB8AC3E}">
        <p14:creationId xmlns:p14="http://schemas.microsoft.com/office/powerpoint/2010/main" val="42865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11</a:t>
            </a:fld>
            <a:endParaRPr lang="zh-CN" altLang="en-US"/>
          </a:p>
        </p:txBody>
      </p:sp>
    </p:spTree>
    <p:extLst>
      <p:ext uri="{BB962C8B-B14F-4D97-AF65-F5344CB8AC3E}">
        <p14:creationId xmlns:p14="http://schemas.microsoft.com/office/powerpoint/2010/main" val="78052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12</a:t>
            </a:fld>
            <a:endParaRPr lang="zh-CN" altLang="en-US"/>
          </a:p>
        </p:txBody>
      </p:sp>
    </p:spTree>
    <p:extLst>
      <p:ext uri="{BB962C8B-B14F-4D97-AF65-F5344CB8AC3E}">
        <p14:creationId xmlns:p14="http://schemas.microsoft.com/office/powerpoint/2010/main" val="2957523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13</a:t>
            </a:fld>
            <a:endParaRPr lang="zh-CN" altLang="en-US"/>
          </a:p>
        </p:txBody>
      </p:sp>
    </p:spTree>
    <p:extLst>
      <p:ext uri="{BB962C8B-B14F-4D97-AF65-F5344CB8AC3E}">
        <p14:creationId xmlns:p14="http://schemas.microsoft.com/office/powerpoint/2010/main" val="2901537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14</a:t>
            </a:fld>
            <a:endParaRPr lang="zh-CN" altLang="en-US"/>
          </a:p>
        </p:txBody>
      </p:sp>
    </p:spTree>
    <p:extLst>
      <p:ext uri="{BB962C8B-B14F-4D97-AF65-F5344CB8AC3E}">
        <p14:creationId xmlns:p14="http://schemas.microsoft.com/office/powerpoint/2010/main" val="4140670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15</a:t>
            </a:fld>
            <a:endParaRPr lang="zh-CN" altLang="en-US"/>
          </a:p>
        </p:txBody>
      </p:sp>
    </p:spTree>
    <p:extLst>
      <p:ext uri="{BB962C8B-B14F-4D97-AF65-F5344CB8AC3E}">
        <p14:creationId xmlns:p14="http://schemas.microsoft.com/office/powerpoint/2010/main" val="37411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2</a:t>
            </a:fld>
            <a:endParaRPr lang="zh-CN" altLang="en-US"/>
          </a:p>
        </p:txBody>
      </p:sp>
    </p:spTree>
    <p:extLst>
      <p:ext uri="{BB962C8B-B14F-4D97-AF65-F5344CB8AC3E}">
        <p14:creationId xmlns:p14="http://schemas.microsoft.com/office/powerpoint/2010/main" val="112547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3</a:t>
            </a:fld>
            <a:endParaRPr lang="zh-CN" altLang="en-US"/>
          </a:p>
        </p:txBody>
      </p:sp>
    </p:spTree>
    <p:extLst>
      <p:ext uri="{BB962C8B-B14F-4D97-AF65-F5344CB8AC3E}">
        <p14:creationId xmlns:p14="http://schemas.microsoft.com/office/powerpoint/2010/main" val="424867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4</a:t>
            </a:fld>
            <a:endParaRPr lang="zh-CN" altLang="en-US"/>
          </a:p>
        </p:txBody>
      </p:sp>
    </p:spTree>
    <p:extLst>
      <p:ext uri="{BB962C8B-B14F-4D97-AF65-F5344CB8AC3E}">
        <p14:creationId xmlns:p14="http://schemas.microsoft.com/office/powerpoint/2010/main" val="975894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5</a:t>
            </a:fld>
            <a:endParaRPr lang="zh-CN" altLang="en-US"/>
          </a:p>
        </p:txBody>
      </p:sp>
    </p:spTree>
    <p:extLst>
      <p:ext uri="{BB962C8B-B14F-4D97-AF65-F5344CB8AC3E}">
        <p14:creationId xmlns:p14="http://schemas.microsoft.com/office/powerpoint/2010/main" val="48980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6</a:t>
            </a:fld>
            <a:endParaRPr lang="zh-CN" altLang="en-US"/>
          </a:p>
        </p:txBody>
      </p:sp>
    </p:spTree>
    <p:extLst>
      <p:ext uri="{BB962C8B-B14F-4D97-AF65-F5344CB8AC3E}">
        <p14:creationId xmlns:p14="http://schemas.microsoft.com/office/powerpoint/2010/main" val="146208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7</a:t>
            </a:fld>
            <a:endParaRPr lang="zh-CN" altLang="en-US"/>
          </a:p>
        </p:txBody>
      </p:sp>
    </p:spTree>
    <p:extLst>
      <p:ext uri="{BB962C8B-B14F-4D97-AF65-F5344CB8AC3E}">
        <p14:creationId xmlns:p14="http://schemas.microsoft.com/office/powerpoint/2010/main" val="3230635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8</a:t>
            </a:fld>
            <a:endParaRPr lang="zh-CN" altLang="en-US"/>
          </a:p>
        </p:txBody>
      </p:sp>
    </p:spTree>
    <p:extLst>
      <p:ext uri="{BB962C8B-B14F-4D97-AF65-F5344CB8AC3E}">
        <p14:creationId xmlns:p14="http://schemas.microsoft.com/office/powerpoint/2010/main" val="119934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HK" altLang="zh-HK" dirty="0"/>
          </a:p>
        </p:txBody>
      </p:sp>
      <p:sp>
        <p:nvSpPr>
          <p:cNvPr id="4" name="灯片编号占位符 3"/>
          <p:cNvSpPr>
            <a:spLocks noGrp="1"/>
          </p:cNvSpPr>
          <p:nvPr>
            <p:ph type="sldNum" sz="quarter" idx="10"/>
          </p:nvPr>
        </p:nvSpPr>
        <p:spPr/>
        <p:txBody>
          <a:bodyPr/>
          <a:lstStyle/>
          <a:p>
            <a:fld id="{47376A18-B3EE-4F97-97BE-C5C945003AC7}" type="slidenum">
              <a:rPr lang="zh-CN" altLang="en-US" smtClean="0"/>
              <a:t>9</a:t>
            </a:fld>
            <a:endParaRPr lang="zh-CN" altLang="en-US"/>
          </a:p>
        </p:txBody>
      </p:sp>
    </p:spTree>
    <p:extLst>
      <p:ext uri="{BB962C8B-B14F-4D97-AF65-F5344CB8AC3E}">
        <p14:creationId xmlns:p14="http://schemas.microsoft.com/office/powerpoint/2010/main" val="297112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8/5/2020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8/5/2020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8/5/2020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1116000"/>
            <a:ext cx="9144000" cy="177511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1194" y="1583293"/>
            <a:ext cx="8861612" cy="954107"/>
          </a:xfrm>
          <a:prstGeom prst="rect">
            <a:avLst/>
          </a:prstGeom>
          <a:noFill/>
        </p:spPr>
        <p:txBody>
          <a:bodyPr wrap="square" rtlCol="0">
            <a:spAutoFit/>
          </a:bodyPr>
          <a:lstStyle/>
          <a:p>
            <a:pPr algn="ctr"/>
            <a:r>
              <a:rPr lang="en-US" altLang="zh-CN" sz="2800" b="1" spc="300" dirty="0">
                <a:solidFill>
                  <a:schemeClr val="bg1"/>
                </a:solidFill>
                <a:latin typeface="微软雅黑" panose="020B0503020204020204" pitchFamily="34" charset="-122"/>
                <a:ea typeface="微软雅黑" panose="020B0503020204020204" pitchFamily="34" charset="-122"/>
              </a:rPr>
              <a:t>A Survey of Semantic Change </a:t>
            </a:r>
          </a:p>
          <a:p>
            <a:pPr algn="ctr"/>
            <a:r>
              <a:rPr lang="en-US" altLang="zh-CN" sz="2800" b="1" spc="300" dirty="0">
                <a:solidFill>
                  <a:schemeClr val="bg1"/>
                </a:solidFill>
                <a:latin typeface="微软雅黑" panose="020B0503020204020204" pitchFamily="34" charset="-122"/>
                <a:ea typeface="微软雅黑" panose="020B0503020204020204" pitchFamily="34" charset="-122"/>
              </a:rPr>
              <a:t>Pattern Analysis </a:t>
            </a:r>
            <a:endParaRPr lang="en-US" altLang="zh-CN" sz="2000" b="1" spc="3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456685" y="6020718"/>
            <a:ext cx="1257588" cy="369332"/>
          </a:xfrm>
          <a:prstGeom prst="rect">
            <a:avLst/>
          </a:prstGeom>
          <a:noFill/>
        </p:spPr>
        <p:txBody>
          <a:bodyPr wrap="none" rtlCol="0">
            <a:spAutoFit/>
          </a:bodyPr>
          <a:lstStyle/>
          <a:p>
            <a:r>
              <a:rPr lang="en-US" altLang="zh-CN" b="1" dirty="0">
                <a:solidFill>
                  <a:schemeClr val="bg2">
                    <a:lumMod val="50000"/>
                  </a:schemeClr>
                </a:solidFill>
                <a:latin typeface="Arial" panose="020B0604020202020204" pitchFamily="34" charset="0"/>
                <a:cs typeface="Arial" panose="020B0604020202020204" pitchFamily="34" charset="0"/>
              </a:rPr>
              <a:t>May, 2020</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314731" y="3322263"/>
            <a:ext cx="1529402"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Student</a:t>
            </a:r>
            <a:endParaRPr lang="zh-HK" altLang="en-US" sz="2000" b="1" spc="3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217038" y="3947640"/>
            <a:ext cx="2774338" cy="369332"/>
          </a:xfrm>
          <a:prstGeom prst="rect">
            <a:avLst/>
          </a:prstGeom>
          <a:noFill/>
        </p:spPr>
        <p:txBody>
          <a:bodyPr wrap="square" rtlCol="0">
            <a:spAutoFit/>
          </a:bodyPr>
          <a:lstStyle/>
          <a:p>
            <a:r>
              <a:rPr lang="en-US" altLang="zh-CN" b="1" spc="300" dirty="0" err="1">
                <a:solidFill>
                  <a:schemeClr val="bg2">
                    <a:lumMod val="50000"/>
                  </a:schemeClr>
                </a:solidFill>
                <a:latin typeface="微软雅黑" panose="020B0503020204020204" pitchFamily="34" charset="-122"/>
                <a:ea typeface="微软雅黑" panose="020B0503020204020204" pitchFamily="34" charset="-122"/>
              </a:rPr>
              <a:t>Wensheng</a:t>
            </a:r>
            <a:r>
              <a:rPr lang="en-US" altLang="zh-CN" b="1" spc="300" dirty="0">
                <a:solidFill>
                  <a:schemeClr val="bg2">
                    <a:lumMod val="50000"/>
                  </a:schemeClr>
                </a:solidFill>
                <a:latin typeface="微软雅黑" panose="020B0503020204020204" pitchFamily="34" charset="-122"/>
                <a:ea typeface="微软雅黑" panose="020B0503020204020204" pitchFamily="34" charset="-122"/>
              </a:rPr>
              <a:t> Cheng</a:t>
            </a:r>
            <a:endParaRPr lang="zh-HK" altLang="en-US"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2000" advTm="14095"/>
    </mc:Choice>
    <mc:Fallback xmlns="">
      <p:transition spd="slow" advTm="140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2587799" y="71329"/>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17862" y="827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METHOD</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29478" y="82759"/>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447713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Change Detection Method</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449371"/>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[5] This paper presents three fully convolutional neural network architectures which perform change detection using a pair of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coregistered</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images.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4681770-2516-463B-AADD-B16DC9257B46}"/>
              </a:ext>
            </a:extLst>
          </p:cNvPr>
          <p:cNvPicPr>
            <a:picLocks noChangeAspect="1"/>
          </p:cNvPicPr>
          <p:nvPr/>
        </p:nvPicPr>
        <p:blipFill>
          <a:blip r:embed="rId3"/>
          <a:stretch>
            <a:fillRect/>
          </a:stretch>
        </p:blipFill>
        <p:spPr>
          <a:xfrm>
            <a:off x="682056" y="2304458"/>
            <a:ext cx="7524684" cy="3964834"/>
          </a:xfrm>
          <a:prstGeom prst="rect">
            <a:avLst/>
          </a:prstGeom>
        </p:spPr>
      </p:pic>
      <p:sp>
        <p:nvSpPr>
          <p:cNvPr id="14" name="文本框 13">
            <a:extLst>
              <a:ext uri="{FF2B5EF4-FFF2-40B4-BE49-F238E27FC236}">
                <a16:creationId xmlns:a16="http://schemas.microsoft.com/office/drawing/2014/main" id="{C3F9E68B-C102-4944-90CE-3F66A776D1D1}"/>
              </a:ext>
            </a:extLst>
          </p:cNvPr>
          <p:cNvSpPr txBox="1"/>
          <p:nvPr/>
        </p:nvSpPr>
        <p:spPr>
          <a:xfrm>
            <a:off x="134127" y="6334780"/>
            <a:ext cx="9039186" cy="523220"/>
          </a:xfrm>
          <a:prstGeom prst="rect">
            <a:avLst/>
          </a:prstGeom>
          <a:noFill/>
        </p:spPr>
        <p:txBody>
          <a:bodyPr wrap="square" rtlCol="0">
            <a:spAutoFit/>
          </a:bodyPr>
          <a:lstStyle/>
          <a:p>
            <a:r>
              <a:rPr lang="en-US" altLang="zh-CN" sz="1400" dirty="0"/>
              <a:t>[5] </a:t>
            </a:r>
            <a:r>
              <a:rPr lang="en-US" altLang="zh-CN" sz="1400" dirty="0" err="1"/>
              <a:t>Caye</a:t>
            </a:r>
            <a:r>
              <a:rPr lang="en-US" altLang="zh-CN" sz="1400" dirty="0"/>
              <a:t> </a:t>
            </a:r>
            <a:r>
              <a:rPr lang="en-US" altLang="zh-CN" sz="1400" dirty="0" err="1"/>
              <a:t>Daudt</a:t>
            </a:r>
            <a:r>
              <a:rPr lang="en-US" altLang="zh-CN" sz="1400" dirty="0"/>
              <a:t>, R., Le </a:t>
            </a:r>
            <a:r>
              <a:rPr lang="en-US" altLang="zh-CN" sz="1400" dirty="0" err="1"/>
              <a:t>Saux</a:t>
            </a:r>
            <a:r>
              <a:rPr lang="en-US" altLang="zh-CN" sz="1400" dirty="0"/>
              <a:t>, B., &amp; </a:t>
            </a:r>
            <a:r>
              <a:rPr lang="en-US" altLang="zh-CN" sz="1400" dirty="0" err="1"/>
              <a:t>Boulch</a:t>
            </a:r>
            <a:r>
              <a:rPr lang="en-US" altLang="zh-CN" sz="1400" dirty="0"/>
              <a:t>, A. (2018). Fully Convolutional Siamese Networks for Change Detection. 2018 25th IEEE International Conference on Image Processing (ICIP), 4063–4067. </a:t>
            </a:r>
            <a:endParaRPr lang="zh-CN" altLang="en-US" sz="1400" dirty="0"/>
          </a:p>
        </p:txBody>
      </p:sp>
    </p:spTree>
    <p:extLst>
      <p:ext uri="{BB962C8B-B14F-4D97-AF65-F5344CB8AC3E}">
        <p14:creationId xmlns:p14="http://schemas.microsoft.com/office/powerpoint/2010/main" val="3829762674"/>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2587799" y="71329"/>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17862" y="827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METHOD</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29478" y="82759"/>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447713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Change Detection Method</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449371"/>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[5] This paper presents three fully convolutional neural network architectures which perform change detection using a pair of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coregistered</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images.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688ADD-61F1-467D-9A29-33F8F96B89CF}"/>
              </a:ext>
            </a:extLst>
          </p:cNvPr>
          <p:cNvSpPr txBox="1"/>
          <p:nvPr/>
        </p:nvSpPr>
        <p:spPr>
          <a:xfrm>
            <a:off x="134127" y="6334780"/>
            <a:ext cx="9039186" cy="523220"/>
          </a:xfrm>
          <a:prstGeom prst="rect">
            <a:avLst/>
          </a:prstGeom>
          <a:noFill/>
        </p:spPr>
        <p:txBody>
          <a:bodyPr wrap="square" rtlCol="0">
            <a:spAutoFit/>
          </a:bodyPr>
          <a:lstStyle/>
          <a:p>
            <a:r>
              <a:rPr lang="en-US" altLang="zh-CN" sz="1400" dirty="0"/>
              <a:t>[5] </a:t>
            </a:r>
            <a:r>
              <a:rPr lang="en-US" altLang="zh-CN" sz="1400" dirty="0" err="1"/>
              <a:t>Caye</a:t>
            </a:r>
            <a:r>
              <a:rPr lang="en-US" altLang="zh-CN" sz="1400" dirty="0"/>
              <a:t> </a:t>
            </a:r>
            <a:r>
              <a:rPr lang="en-US" altLang="zh-CN" sz="1400" dirty="0" err="1"/>
              <a:t>Daudt</a:t>
            </a:r>
            <a:r>
              <a:rPr lang="en-US" altLang="zh-CN" sz="1400" dirty="0"/>
              <a:t>, R., Le </a:t>
            </a:r>
            <a:r>
              <a:rPr lang="en-US" altLang="zh-CN" sz="1400" dirty="0" err="1"/>
              <a:t>Saux</a:t>
            </a:r>
            <a:r>
              <a:rPr lang="en-US" altLang="zh-CN" sz="1400" dirty="0"/>
              <a:t>, B., &amp; </a:t>
            </a:r>
            <a:r>
              <a:rPr lang="en-US" altLang="zh-CN" sz="1400" dirty="0" err="1"/>
              <a:t>Boulch</a:t>
            </a:r>
            <a:r>
              <a:rPr lang="en-US" altLang="zh-CN" sz="1400" dirty="0"/>
              <a:t>, A. (2018). Fully Convolutional Siamese Networks for Change Detection. 2018 25th IEEE International Conference on Image Processing (ICIP), 4063–4067. </a:t>
            </a:r>
            <a:endParaRPr lang="zh-CN" altLang="en-US" sz="1400" dirty="0"/>
          </a:p>
        </p:txBody>
      </p:sp>
      <p:pic>
        <p:nvPicPr>
          <p:cNvPr id="3" name="图片 2">
            <a:extLst>
              <a:ext uri="{FF2B5EF4-FFF2-40B4-BE49-F238E27FC236}">
                <a16:creationId xmlns:a16="http://schemas.microsoft.com/office/drawing/2014/main" id="{647D36FA-B8ED-41A0-8F1D-DA08EF299B2D}"/>
              </a:ext>
            </a:extLst>
          </p:cNvPr>
          <p:cNvPicPr>
            <a:picLocks noChangeAspect="1"/>
          </p:cNvPicPr>
          <p:nvPr/>
        </p:nvPicPr>
        <p:blipFill>
          <a:blip r:embed="rId3"/>
          <a:stretch>
            <a:fillRect/>
          </a:stretch>
        </p:blipFill>
        <p:spPr>
          <a:xfrm>
            <a:off x="2711443" y="2280368"/>
            <a:ext cx="3220727" cy="4103298"/>
          </a:xfrm>
          <a:prstGeom prst="rect">
            <a:avLst/>
          </a:prstGeom>
        </p:spPr>
      </p:pic>
    </p:spTree>
    <p:extLst>
      <p:ext uri="{BB962C8B-B14F-4D97-AF65-F5344CB8AC3E}">
        <p14:creationId xmlns:p14="http://schemas.microsoft.com/office/powerpoint/2010/main" val="3110734370"/>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2587799" y="71329"/>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17862" y="827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METHOD</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29478" y="82759"/>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603161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 Method</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542889"/>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 presented a network named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ChangeNet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based on parallel deep convolutional</a:t>
            </a:r>
          </a:p>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neural network architecture for the task.</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688ADD-61F1-467D-9A29-33F8F96B89CF}"/>
              </a:ext>
            </a:extLst>
          </p:cNvPr>
          <p:cNvSpPr txBox="1"/>
          <p:nvPr/>
        </p:nvSpPr>
        <p:spPr>
          <a:xfrm>
            <a:off x="134127" y="6334780"/>
            <a:ext cx="9039186" cy="523220"/>
          </a:xfrm>
          <a:prstGeom prst="rect">
            <a:avLst/>
          </a:prstGeom>
          <a:noFill/>
        </p:spPr>
        <p:txBody>
          <a:bodyPr wrap="square" rtlCol="0">
            <a:spAutoFit/>
          </a:bodyPr>
          <a:lstStyle/>
          <a:p>
            <a:r>
              <a:rPr lang="en-US" altLang="zh-CN" sz="1400" dirty="0"/>
              <a:t>[6] Varghese, A., </a:t>
            </a:r>
            <a:r>
              <a:rPr lang="en-US" altLang="zh-CN" sz="1400" dirty="0" err="1"/>
              <a:t>Gubbi</a:t>
            </a:r>
            <a:r>
              <a:rPr lang="en-US" altLang="zh-CN" sz="1400" dirty="0"/>
              <a:t>, J., </a:t>
            </a:r>
            <a:r>
              <a:rPr lang="en-US" altLang="zh-CN" sz="1400" dirty="0" err="1"/>
              <a:t>Ramaswamy</a:t>
            </a:r>
            <a:r>
              <a:rPr lang="en-US" altLang="zh-CN" sz="1400" dirty="0"/>
              <a:t>, A., </a:t>
            </a:r>
            <a:r>
              <a:rPr lang="en-US" altLang="zh-CN" sz="1400" dirty="0" err="1"/>
              <a:t>Balamuralidhar</a:t>
            </a:r>
            <a:r>
              <a:rPr lang="en-US" altLang="zh-CN" sz="1400" dirty="0"/>
              <a:t>, P.: </a:t>
            </a:r>
            <a:r>
              <a:rPr lang="en-US" altLang="zh-CN" sz="1400" dirty="0" err="1"/>
              <a:t>Changenet</a:t>
            </a:r>
            <a:r>
              <a:rPr lang="en-US" altLang="zh-CN" sz="1400" dirty="0"/>
              <a:t>: a deep learning architecture for visual change detection. In: Proceedings of the European Conference on Computer Vision (ECCV) workshop (2018).</a:t>
            </a:r>
            <a:endParaRPr lang="zh-CN" altLang="en-US" sz="1400" dirty="0"/>
          </a:p>
        </p:txBody>
      </p:sp>
      <p:pic>
        <p:nvPicPr>
          <p:cNvPr id="5" name="图片 4">
            <a:extLst>
              <a:ext uri="{FF2B5EF4-FFF2-40B4-BE49-F238E27FC236}">
                <a16:creationId xmlns:a16="http://schemas.microsoft.com/office/drawing/2014/main" id="{18190F6A-6BA7-409A-83BD-0910EDFBD607}"/>
              </a:ext>
            </a:extLst>
          </p:cNvPr>
          <p:cNvPicPr>
            <a:picLocks noChangeAspect="1"/>
          </p:cNvPicPr>
          <p:nvPr/>
        </p:nvPicPr>
        <p:blipFill>
          <a:blip r:embed="rId3"/>
          <a:stretch>
            <a:fillRect/>
          </a:stretch>
        </p:blipFill>
        <p:spPr>
          <a:xfrm>
            <a:off x="406735" y="2541364"/>
            <a:ext cx="7742855" cy="3543595"/>
          </a:xfrm>
          <a:prstGeom prst="rect">
            <a:avLst/>
          </a:prstGeom>
        </p:spPr>
      </p:pic>
    </p:spTree>
    <p:extLst>
      <p:ext uri="{BB962C8B-B14F-4D97-AF65-F5344CB8AC3E}">
        <p14:creationId xmlns:p14="http://schemas.microsoft.com/office/powerpoint/2010/main" val="1227963230"/>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2587799" y="71329"/>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17862" y="827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METHOD</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29478" y="82759"/>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603161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 Method</a:t>
            </a:r>
            <a:endParaRPr lang="zh-HK" altLang="en-US" sz="2000" b="1" spc="3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688ADD-61F1-467D-9A29-33F8F96B89CF}"/>
              </a:ext>
            </a:extLst>
          </p:cNvPr>
          <p:cNvSpPr txBox="1"/>
          <p:nvPr/>
        </p:nvSpPr>
        <p:spPr>
          <a:xfrm>
            <a:off x="134127" y="6334780"/>
            <a:ext cx="9039186" cy="523220"/>
          </a:xfrm>
          <a:prstGeom prst="rect">
            <a:avLst/>
          </a:prstGeom>
          <a:noFill/>
        </p:spPr>
        <p:txBody>
          <a:bodyPr wrap="square" rtlCol="0">
            <a:spAutoFit/>
          </a:bodyPr>
          <a:lstStyle/>
          <a:p>
            <a:r>
              <a:rPr lang="en-US" altLang="zh-CN" sz="1400" dirty="0"/>
              <a:t>[6] Varghese, A., </a:t>
            </a:r>
            <a:r>
              <a:rPr lang="en-US" altLang="zh-CN" sz="1400" dirty="0" err="1"/>
              <a:t>Gubbi</a:t>
            </a:r>
            <a:r>
              <a:rPr lang="en-US" altLang="zh-CN" sz="1400" dirty="0"/>
              <a:t>, J., </a:t>
            </a:r>
            <a:r>
              <a:rPr lang="en-US" altLang="zh-CN" sz="1400" dirty="0" err="1"/>
              <a:t>Ramaswamy</a:t>
            </a:r>
            <a:r>
              <a:rPr lang="en-US" altLang="zh-CN" sz="1400" dirty="0"/>
              <a:t>, A., </a:t>
            </a:r>
            <a:r>
              <a:rPr lang="en-US" altLang="zh-CN" sz="1400" dirty="0" err="1"/>
              <a:t>Balamuralidhar</a:t>
            </a:r>
            <a:r>
              <a:rPr lang="en-US" altLang="zh-CN" sz="1400" dirty="0"/>
              <a:t>, P.: </a:t>
            </a:r>
            <a:r>
              <a:rPr lang="en-US" altLang="zh-CN" sz="1400" dirty="0" err="1"/>
              <a:t>Changenet</a:t>
            </a:r>
            <a:r>
              <a:rPr lang="en-US" altLang="zh-CN" sz="1400" dirty="0"/>
              <a:t>: a deep learning architecture for visual change detection. In: Proceedings of the European Conference on Computer Vision (ECCV) workshop (2018).</a:t>
            </a:r>
            <a:endParaRPr lang="zh-CN" altLang="en-US" sz="1400" dirty="0"/>
          </a:p>
        </p:txBody>
      </p:sp>
      <p:pic>
        <p:nvPicPr>
          <p:cNvPr id="3" name="图片 2">
            <a:extLst>
              <a:ext uri="{FF2B5EF4-FFF2-40B4-BE49-F238E27FC236}">
                <a16:creationId xmlns:a16="http://schemas.microsoft.com/office/drawing/2014/main" id="{F713F2DE-236A-41EF-A203-5B90A974312C}"/>
              </a:ext>
            </a:extLst>
          </p:cNvPr>
          <p:cNvPicPr>
            <a:picLocks noChangeAspect="1"/>
          </p:cNvPicPr>
          <p:nvPr/>
        </p:nvPicPr>
        <p:blipFill>
          <a:blip r:embed="rId3"/>
          <a:stretch>
            <a:fillRect/>
          </a:stretch>
        </p:blipFill>
        <p:spPr>
          <a:xfrm>
            <a:off x="2049867" y="1834475"/>
            <a:ext cx="4682404" cy="4463345"/>
          </a:xfrm>
          <a:prstGeom prst="rect">
            <a:avLst/>
          </a:prstGeom>
        </p:spPr>
      </p:pic>
      <p:sp>
        <p:nvSpPr>
          <p:cNvPr id="14" name="矩形 13">
            <a:extLst>
              <a:ext uri="{FF2B5EF4-FFF2-40B4-BE49-F238E27FC236}">
                <a16:creationId xmlns:a16="http://schemas.microsoft.com/office/drawing/2014/main" id="{CED557BB-FD6A-43C4-BDFB-2F77552387E9}"/>
              </a:ext>
            </a:extLst>
          </p:cNvPr>
          <p:cNvSpPr/>
          <p:nvPr/>
        </p:nvSpPr>
        <p:spPr>
          <a:xfrm>
            <a:off x="134127" y="1416284"/>
            <a:ext cx="8980557" cy="418191"/>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The image below shows the result of the method.</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0723029"/>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2587799" y="71329"/>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17862" y="827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METHOD</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29478" y="82759"/>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603161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 Method</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457950"/>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 tried to deal with semantic segmentation and change detection problems simultaneously through multitask learning.</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FE85E10-AD80-43C4-B0FC-B99623F81C74}"/>
              </a:ext>
            </a:extLst>
          </p:cNvPr>
          <p:cNvSpPr txBox="1"/>
          <p:nvPr/>
        </p:nvSpPr>
        <p:spPr>
          <a:xfrm>
            <a:off x="134127" y="6334780"/>
            <a:ext cx="9039186" cy="523220"/>
          </a:xfrm>
          <a:prstGeom prst="rect">
            <a:avLst/>
          </a:prstGeom>
          <a:noFill/>
        </p:spPr>
        <p:txBody>
          <a:bodyPr wrap="square" rtlCol="0">
            <a:spAutoFit/>
          </a:bodyPr>
          <a:lstStyle/>
          <a:p>
            <a:r>
              <a:rPr lang="en-US" altLang="zh-CN" sz="1400" dirty="0"/>
              <a:t>[2] </a:t>
            </a:r>
            <a:r>
              <a:rPr lang="en-US" altLang="zh-CN" sz="1400" dirty="0" err="1"/>
              <a:t>Daudt</a:t>
            </a:r>
            <a:r>
              <a:rPr lang="en-US" altLang="zh-CN" sz="1400" dirty="0"/>
              <a:t>, R.C., Le </a:t>
            </a:r>
            <a:r>
              <a:rPr lang="en-US" altLang="zh-CN" sz="1400" dirty="0" err="1"/>
              <a:t>Saux</a:t>
            </a:r>
            <a:r>
              <a:rPr lang="en-US" altLang="zh-CN" sz="1400" dirty="0"/>
              <a:t>, B., </a:t>
            </a:r>
            <a:r>
              <a:rPr lang="en-US" altLang="zh-CN" sz="1400" dirty="0" err="1"/>
              <a:t>Boulch</a:t>
            </a:r>
            <a:r>
              <a:rPr lang="en-US" altLang="zh-CN" sz="1400" dirty="0"/>
              <a:t>, A., </a:t>
            </a:r>
            <a:r>
              <a:rPr lang="en-US" altLang="zh-CN" sz="1400" dirty="0" err="1"/>
              <a:t>Gousseau</a:t>
            </a:r>
            <a:r>
              <a:rPr lang="en-US" altLang="zh-CN" sz="1400" dirty="0"/>
              <a:t>, Y.: Multitask learning for largescale semantic change detection. Computer Vision and Image Understanding 187, 102783 (2019)</a:t>
            </a:r>
            <a:endParaRPr lang="zh-CN" altLang="en-US" sz="1400" dirty="0"/>
          </a:p>
        </p:txBody>
      </p:sp>
      <p:pic>
        <p:nvPicPr>
          <p:cNvPr id="3" name="图片 2">
            <a:extLst>
              <a:ext uri="{FF2B5EF4-FFF2-40B4-BE49-F238E27FC236}">
                <a16:creationId xmlns:a16="http://schemas.microsoft.com/office/drawing/2014/main" id="{24BFBCDA-19D0-48A4-8D58-F4D9C6E9B3D7}"/>
              </a:ext>
            </a:extLst>
          </p:cNvPr>
          <p:cNvPicPr>
            <a:picLocks noChangeAspect="1"/>
          </p:cNvPicPr>
          <p:nvPr/>
        </p:nvPicPr>
        <p:blipFill>
          <a:blip r:embed="rId3"/>
          <a:stretch>
            <a:fillRect/>
          </a:stretch>
        </p:blipFill>
        <p:spPr>
          <a:xfrm>
            <a:off x="937260" y="2341478"/>
            <a:ext cx="6537960" cy="3940770"/>
          </a:xfrm>
          <a:prstGeom prst="rect">
            <a:avLst/>
          </a:prstGeom>
        </p:spPr>
      </p:pic>
    </p:spTree>
    <p:extLst>
      <p:ext uri="{BB962C8B-B14F-4D97-AF65-F5344CB8AC3E}">
        <p14:creationId xmlns:p14="http://schemas.microsoft.com/office/powerpoint/2010/main" val="1920719688"/>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0580" y="2341494"/>
            <a:ext cx="6840000" cy="108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mc:AlternateContent xmlns:mc="http://schemas.openxmlformats.org/markup-compatibility/2006" xmlns:p14="http://schemas.microsoft.com/office/powerpoint/2010/main">
    <mc:Choice Requires="p14">
      <p:transition p14:dur="0" advTm="2494"/>
    </mc:Choice>
    <mc:Fallback xmlns="">
      <p:transition advTm="24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455456" y="170306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110671" y="2123364"/>
            <a:ext cx="2888314" cy="523220"/>
          </a:xfrm>
          <a:prstGeom prst="rect">
            <a:avLst/>
          </a:prstGeom>
          <a:noFill/>
        </p:spPr>
        <p:txBody>
          <a:bodyPr wrap="square" rtlCol="0">
            <a:spAutoFit/>
          </a:bodyPr>
          <a:lstStyle/>
          <a:p>
            <a:r>
              <a:rPr lang="en-US" altLang="zh-CN" sz="2800" b="1" spc="300" dirty="0">
                <a:solidFill>
                  <a:srgbClr val="666666"/>
                </a:solidFill>
                <a:latin typeface="微软雅黑" panose="020B0503020204020204" pitchFamily="34" charset="-122"/>
                <a:ea typeface="微软雅黑" panose="020B0503020204020204" pitchFamily="34" charset="-122"/>
              </a:rPr>
              <a:t>Task</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10671" y="2833866"/>
            <a:ext cx="2215961" cy="523220"/>
          </a:xfrm>
          <a:prstGeom prst="rect">
            <a:avLst/>
          </a:prstGeom>
          <a:noFill/>
        </p:spPr>
        <p:txBody>
          <a:bodyPr wrap="square" rtlCol="0">
            <a:spAutoFit/>
          </a:bodyPr>
          <a:lstStyle/>
          <a:p>
            <a:r>
              <a:rPr lang="en-US" altLang="zh-HK" sz="2800" b="1" spc="300" dirty="0">
                <a:solidFill>
                  <a:srgbClr val="666666"/>
                </a:solidFill>
                <a:latin typeface="微软雅黑" panose="020B0503020204020204" pitchFamily="34" charset="-122"/>
                <a:ea typeface="微软雅黑" panose="020B0503020204020204" pitchFamily="34" charset="-122"/>
              </a:rPr>
              <a:t>Dataset</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10670" y="3544368"/>
            <a:ext cx="2888315" cy="523220"/>
          </a:xfrm>
          <a:prstGeom prst="rect">
            <a:avLst/>
          </a:prstGeom>
          <a:noFill/>
        </p:spPr>
        <p:txBody>
          <a:bodyPr wrap="square" rtlCol="0">
            <a:spAutoFit/>
          </a:bodyPr>
          <a:lstStyle/>
          <a:p>
            <a:r>
              <a:rPr lang="en-US" altLang="zh-CN" sz="2800" b="1" spc="300" dirty="0">
                <a:solidFill>
                  <a:srgbClr val="666666"/>
                </a:solidFill>
                <a:latin typeface="微软雅黑" panose="020B0503020204020204" pitchFamily="34" charset="-122"/>
                <a:ea typeface="微软雅黑" panose="020B0503020204020204" pitchFamily="34" charset="-122"/>
              </a:rPr>
              <a:t>Method</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0559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67045" y="4046307"/>
            <a:ext cx="2657475" cy="523220"/>
          </a:xfrm>
          <a:prstGeom prst="rect">
            <a:avLst/>
          </a:prstGeom>
          <a:noFill/>
        </p:spPr>
        <p:txBody>
          <a:bodyPr wrap="square" rtlCol="0">
            <a:spAutoFit/>
          </a:bodyPr>
          <a:lstStyle/>
          <a:p>
            <a:pPr algn="ctr"/>
            <a:r>
              <a:rPr lang="en-US" altLang="zh-CN" sz="2800" b="1" spc="300" dirty="0">
                <a:solidFill>
                  <a:srgbClr val="0174AB"/>
                </a:solidFill>
                <a:latin typeface="微软雅黑" panose="020B0503020204020204" pitchFamily="34" charset="-122"/>
                <a:ea typeface="微软雅黑" panose="020B0503020204020204" pitchFamily="34" charset="-122"/>
              </a:rPr>
              <a:t>CONTENTS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0897183"/>
      </p:ext>
    </p:extLst>
  </p:cSld>
  <p:clrMapOvr>
    <a:masterClrMapping/>
  </p:clrMapOvr>
  <mc:AlternateContent xmlns:mc="http://schemas.openxmlformats.org/markup-compatibility/2006" xmlns:p14="http://schemas.microsoft.com/office/powerpoint/2010/main">
    <mc:Choice Requires="p14">
      <p:transition p14:dur="0" advTm="2713"/>
    </mc:Choice>
    <mc:Fallback xmlns="">
      <p:transition advTm="27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1" y="97061"/>
            <a:ext cx="863599"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889173"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TASK</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46364" y="93911"/>
            <a:ext cx="1611127"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3116967"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Change Detection</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81721" y="1477011"/>
            <a:ext cx="8980557" cy="1200329"/>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Change detection aims to identify changed areas for a pair of co-registered images. This task is only able to determine whether a region has changed, without telling the type</a:t>
            </a:r>
          </a:p>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of change.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0CD31B4A-5D82-4BAD-ACEC-21F8982F1236}"/>
              </a:ext>
            </a:extLst>
          </p:cNvPr>
          <p:cNvPicPr>
            <a:picLocks noChangeAspect="1"/>
          </p:cNvPicPr>
          <p:nvPr/>
        </p:nvPicPr>
        <p:blipFill>
          <a:blip r:embed="rId3"/>
          <a:stretch>
            <a:fillRect/>
          </a:stretch>
        </p:blipFill>
        <p:spPr>
          <a:xfrm>
            <a:off x="632862" y="2861138"/>
            <a:ext cx="7722468" cy="2530579"/>
          </a:xfrm>
          <a:prstGeom prst="rect">
            <a:avLst/>
          </a:prstGeom>
        </p:spPr>
      </p:pic>
    </p:spTree>
    <p:extLst>
      <p:ext uri="{BB962C8B-B14F-4D97-AF65-F5344CB8AC3E}">
        <p14:creationId xmlns:p14="http://schemas.microsoft.com/office/powerpoint/2010/main" val="457946840"/>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1" y="97061"/>
            <a:ext cx="863599"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889173"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TASK</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46364" y="93911"/>
            <a:ext cx="1611127"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474002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81721" y="1347276"/>
            <a:ext cx="8980557" cy="1569660"/>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 first proposed the concept named semantic change detection for street images. It adds semantic label to change detection dataset. But it only outputs the change in object level, like “New building was built”, “Building was broken”. It didn’t specify specific change type.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688ADD-61F1-467D-9A29-33F8F96B89CF}"/>
              </a:ext>
            </a:extLst>
          </p:cNvPr>
          <p:cNvSpPr txBox="1"/>
          <p:nvPr/>
        </p:nvSpPr>
        <p:spPr>
          <a:xfrm>
            <a:off x="134127" y="6334780"/>
            <a:ext cx="9039186" cy="523220"/>
          </a:xfrm>
          <a:prstGeom prst="rect">
            <a:avLst/>
          </a:prstGeom>
          <a:noFill/>
        </p:spPr>
        <p:txBody>
          <a:bodyPr wrap="square" rtlCol="0">
            <a:spAutoFit/>
          </a:bodyPr>
          <a:lstStyle/>
          <a:p>
            <a:r>
              <a:rPr lang="en-US" altLang="zh-CN" sz="1400" dirty="0"/>
              <a:t>[1] Kataoka, H., </a:t>
            </a:r>
            <a:r>
              <a:rPr lang="en-US" altLang="zh-CN" sz="1400" dirty="0" err="1"/>
              <a:t>Shirakabe</a:t>
            </a:r>
            <a:r>
              <a:rPr lang="en-US" altLang="zh-CN" sz="1400" dirty="0"/>
              <a:t>, S., Miyashita, Y., Nakamura, A., Iwata, K., Satoh, Y.: Semantic change detection with hypermaps. </a:t>
            </a:r>
            <a:r>
              <a:rPr lang="en-US" altLang="zh-CN" sz="1400" dirty="0" err="1"/>
              <a:t>arXiv</a:t>
            </a:r>
            <a:r>
              <a:rPr lang="en-US" altLang="zh-CN" sz="1400" dirty="0"/>
              <a:t> preprint arXiv:1604.07513 2(4) (2016)</a:t>
            </a:r>
            <a:endParaRPr lang="zh-CN" altLang="en-US" sz="1400" dirty="0"/>
          </a:p>
        </p:txBody>
      </p:sp>
      <p:pic>
        <p:nvPicPr>
          <p:cNvPr id="4" name="图片 3">
            <a:extLst>
              <a:ext uri="{FF2B5EF4-FFF2-40B4-BE49-F238E27FC236}">
                <a16:creationId xmlns:a16="http://schemas.microsoft.com/office/drawing/2014/main" id="{FB81750B-BC72-458B-9F07-61DBC8ED3CFB}"/>
              </a:ext>
            </a:extLst>
          </p:cNvPr>
          <p:cNvPicPr>
            <a:picLocks noChangeAspect="1"/>
          </p:cNvPicPr>
          <p:nvPr/>
        </p:nvPicPr>
        <p:blipFill>
          <a:blip r:embed="rId3"/>
          <a:stretch>
            <a:fillRect/>
          </a:stretch>
        </p:blipFill>
        <p:spPr>
          <a:xfrm>
            <a:off x="1333047" y="2916936"/>
            <a:ext cx="6477904" cy="3162741"/>
          </a:xfrm>
          <a:prstGeom prst="rect">
            <a:avLst/>
          </a:prstGeom>
        </p:spPr>
      </p:pic>
    </p:spTree>
    <p:extLst>
      <p:ext uri="{BB962C8B-B14F-4D97-AF65-F5344CB8AC3E}">
        <p14:creationId xmlns:p14="http://schemas.microsoft.com/office/powerpoint/2010/main" val="3779892291"/>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1" y="97061"/>
            <a:ext cx="863599"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889173"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TASK</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46364" y="93911"/>
            <a:ext cx="1611127"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DATASET</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474002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358223"/>
            <a:ext cx="8980557" cy="1200329"/>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 studied the topic with satellite image. It involves three kinds of change, city expansion, soil change, and water change. It also focuses on objects and doesn't conform to the change type definition of SCPA task.</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688ADD-61F1-467D-9A29-33F8F96B89CF}"/>
              </a:ext>
            </a:extLst>
          </p:cNvPr>
          <p:cNvSpPr txBox="1"/>
          <p:nvPr/>
        </p:nvSpPr>
        <p:spPr>
          <a:xfrm>
            <a:off x="134127" y="6334780"/>
            <a:ext cx="9039186" cy="523220"/>
          </a:xfrm>
          <a:prstGeom prst="rect">
            <a:avLst/>
          </a:prstGeom>
          <a:noFill/>
        </p:spPr>
        <p:txBody>
          <a:bodyPr wrap="square" rtlCol="0">
            <a:spAutoFit/>
          </a:bodyPr>
          <a:lstStyle/>
          <a:p>
            <a:r>
              <a:rPr lang="en-US" altLang="zh-CN" sz="1400" dirty="0"/>
              <a:t>[2] </a:t>
            </a:r>
            <a:r>
              <a:rPr lang="en-US" altLang="zh-CN" sz="1400" dirty="0" err="1"/>
              <a:t>Daudt</a:t>
            </a:r>
            <a:r>
              <a:rPr lang="en-US" altLang="zh-CN" sz="1400" dirty="0"/>
              <a:t>, R.C., Le </a:t>
            </a:r>
            <a:r>
              <a:rPr lang="en-US" altLang="zh-CN" sz="1400" dirty="0" err="1"/>
              <a:t>Saux</a:t>
            </a:r>
            <a:r>
              <a:rPr lang="en-US" altLang="zh-CN" sz="1400" dirty="0"/>
              <a:t>, B., </a:t>
            </a:r>
            <a:r>
              <a:rPr lang="en-US" altLang="zh-CN" sz="1400" dirty="0" err="1"/>
              <a:t>Boulch</a:t>
            </a:r>
            <a:r>
              <a:rPr lang="en-US" altLang="zh-CN" sz="1400" dirty="0"/>
              <a:t>, A., </a:t>
            </a:r>
            <a:r>
              <a:rPr lang="en-US" altLang="zh-CN" sz="1400" dirty="0" err="1"/>
              <a:t>Gousseau</a:t>
            </a:r>
            <a:r>
              <a:rPr lang="en-US" altLang="zh-CN" sz="1400" dirty="0"/>
              <a:t>, Y.: Multitask learning for largescale semantic change detection. Computer Vision and Image Understanding 187, 102783 (2019)</a:t>
            </a:r>
            <a:endParaRPr lang="zh-CN" altLang="en-US" sz="1400" dirty="0"/>
          </a:p>
        </p:txBody>
      </p:sp>
      <p:pic>
        <p:nvPicPr>
          <p:cNvPr id="3" name="图片 2">
            <a:extLst>
              <a:ext uri="{FF2B5EF4-FFF2-40B4-BE49-F238E27FC236}">
                <a16:creationId xmlns:a16="http://schemas.microsoft.com/office/drawing/2014/main" id="{D98D4EB1-944A-4FB4-B209-913835271DC2}"/>
              </a:ext>
            </a:extLst>
          </p:cNvPr>
          <p:cNvPicPr>
            <a:picLocks noChangeAspect="1"/>
          </p:cNvPicPr>
          <p:nvPr/>
        </p:nvPicPr>
        <p:blipFill>
          <a:blip r:embed="rId3"/>
          <a:stretch>
            <a:fillRect/>
          </a:stretch>
        </p:blipFill>
        <p:spPr>
          <a:xfrm>
            <a:off x="1634490" y="2679951"/>
            <a:ext cx="5097286" cy="3533430"/>
          </a:xfrm>
          <a:prstGeom prst="rect">
            <a:avLst/>
          </a:prstGeom>
        </p:spPr>
      </p:pic>
    </p:spTree>
    <p:extLst>
      <p:ext uri="{BB962C8B-B14F-4D97-AF65-F5344CB8AC3E}">
        <p14:creationId xmlns:p14="http://schemas.microsoft.com/office/powerpoint/2010/main" val="1350637844"/>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1110845" y="81182"/>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1029478" y="844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DATASET</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447713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Change Detection Dataset</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542889"/>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 presented a dataset called ONERA satellite change detection dataset, which is composed of some multispectral satellite image pairs.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688ADD-61F1-467D-9A29-33F8F96B89CF}"/>
              </a:ext>
            </a:extLst>
          </p:cNvPr>
          <p:cNvSpPr txBox="1"/>
          <p:nvPr/>
        </p:nvSpPr>
        <p:spPr>
          <a:xfrm>
            <a:off x="120987" y="6119336"/>
            <a:ext cx="9039186" cy="738664"/>
          </a:xfrm>
          <a:prstGeom prst="rect">
            <a:avLst/>
          </a:prstGeom>
          <a:noFill/>
        </p:spPr>
        <p:txBody>
          <a:bodyPr wrap="square" rtlCol="0">
            <a:spAutoFit/>
          </a:bodyPr>
          <a:lstStyle/>
          <a:p>
            <a:r>
              <a:rPr lang="en-US" altLang="zh-CN" sz="1400" dirty="0"/>
              <a:t>[3] </a:t>
            </a:r>
            <a:r>
              <a:rPr lang="en-US" altLang="zh-CN" sz="1400" dirty="0" err="1"/>
              <a:t>Daudt</a:t>
            </a:r>
            <a:r>
              <a:rPr lang="en-US" altLang="zh-CN" sz="1400" dirty="0"/>
              <a:t>, R. C., Le </a:t>
            </a:r>
            <a:r>
              <a:rPr lang="en-US" altLang="zh-CN" sz="1400" dirty="0" err="1"/>
              <a:t>Saux</a:t>
            </a:r>
            <a:r>
              <a:rPr lang="en-US" altLang="zh-CN" sz="1400" dirty="0"/>
              <a:t>, B., </a:t>
            </a:r>
            <a:r>
              <a:rPr lang="en-US" altLang="zh-CN" sz="1400" dirty="0" err="1"/>
              <a:t>Boulch</a:t>
            </a:r>
            <a:r>
              <a:rPr lang="en-US" altLang="zh-CN" sz="1400" dirty="0"/>
              <a:t>, A., &amp; </a:t>
            </a:r>
            <a:r>
              <a:rPr lang="en-US" altLang="zh-CN" sz="1400" dirty="0" err="1"/>
              <a:t>Gousseau</a:t>
            </a:r>
            <a:r>
              <a:rPr lang="en-US" altLang="zh-CN" sz="1400" dirty="0"/>
              <a:t>, Y. (2018, July). Urban change detection for multispectral earth observation using convolutional neural networks. In IGARSS 2018-2018 IEEE International Geoscience and Remote Sensing Symposium (pp. 2115-2118). IEEE.</a:t>
            </a:r>
            <a:endParaRPr lang="zh-CN" altLang="en-US" sz="1400" dirty="0"/>
          </a:p>
        </p:txBody>
      </p:sp>
      <p:pic>
        <p:nvPicPr>
          <p:cNvPr id="4" name="图片 3">
            <a:extLst>
              <a:ext uri="{FF2B5EF4-FFF2-40B4-BE49-F238E27FC236}">
                <a16:creationId xmlns:a16="http://schemas.microsoft.com/office/drawing/2014/main" id="{E6DC5603-FC41-4AB2-A076-CFEB543A0867}"/>
              </a:ext>
            </a:extLst>
          </p:cNvPr>
          <p:cNvPicPr>
            <a:picLocks noChangeAspect="1"/>
          </p:cNvPicPr>
          <p:nvPr/>
        </p:nvPicPr>
        <p:blipFill>
          <a:blip r:embed="rId3"/>
          <a:stretch>
            <a:fillRect/>
          </a:stretch>
        </p:blipFill>
        <p:spPr>
          <a:xfrm>
            <a:off x="742447" y="2931934"/>
            <a:ext cx="7322113" cy="2062976"/>
          </a:xfrm>
          <a:prstGeom prst="rect">
            <a:avLst/>
          </a:prstGeom>
        </p:spPr>
      </p:pic>
    </p:spTree>
    <p:extLst>
      <p:ext uri="{BB962C8B-B14F-4D97-AF65-F5344CB8AC3E}">
        <p14:creationId xmlns:p14="http://schemas.microsoft.com/office/powerpoint/2010/main" val="2427568581"/>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1110845" y="81182"/>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1029478" y="844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DATASET</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603161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 Dataset</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542889"/>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 transformed the TSUNAMI dataset for the task via adding semantic label to the destination image.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D9EDD3D9-BCF2-4DDC-921E-D76544A51541}"/>
              </a:ext>
            </a:extLst>
          </p:cNvPr>
          <p:cNvPicPr>
            <a:picLocks noChangeAspect="1"/>
          </p:cNvPicPr>
          <p:nvPr/>
        </p:nvPicPr>
        <p:blipFill>
          <a:blip r:embed="rId3"/>
          <a:stretch>
            <a:fillRect/>
          </a:stretch>
        </p:blipFill>
        <p:spPr>
          <a:xfrm>
            <a:off x="1285353" y="2457450"/>
            <a:ext cx="6059558" cy="3530887"/>
          </a:xfrm>
          <a:prstGeom prst="rect">
            <a:avLst/>
          </a:prstGeom>
        </p:spPr>
      </p:pic>
      <p:sp>
        <p:nvSpPr>
          <p:cNvPr id="15" name="文本框 14">
            <a:extLst>
              <a:ext uri="{FF2B5EF4-FFF2-40B4-BE49-F238E27FC236}">
                <a16:creationId xmlns:a16="http://schemas.microsoft.com/office/drawing/2014/main" id="{F70B6EE3-0EE2-4438-AF36-21F29E3D5264}"/>
              </a:ext>
            </a:extLst>
          </p:cNvPr>
          <p:cNvSpPr txBox="1"/>
          <p:nvPr/>
        </p:nvSpPr>
        <p:spPr>
          <a:xfrm>
            <a:off x="134127" y="6334780"/>
            <a:ext cx="9039186" cy="523220"/>
          </a:xfrm>
          <a:prstGeom prst="rect">
            <a:avLst/>
          </a:prstGeom>
          <a:noFill/>
        </p:spPr>
        <p:txBody>
          <a:bodyPr wrap="square" rtlCol="0">
            <a:spAutoFit/>
          </a:bodyPr>
          <a:lstStyle/>
          <a:p>
            <a:r>
              <a:rPr lang="en-US" altLang="zh-CN" sz="1400" dirty="0"/>
              <a:t>[1] Kataoka, H., </a:t>
            </a:r>
            <a:r>
              <a:rPr lang="en-US" altLang="zh-CN" sz="1400" dirty="0" err="1"/>
              <a:t>Shirakabe</a:t>
            </a:r>
            <a:r>
              <a:rPr lang="en-US" altLang="zh-CN" sz="1400" dirty="0"/>
              <a:t>, S., Miyashita, Y., Nakamura, A., Iwata, K., Satoh, Y.: Semantic change detection with hypermaps. </a:t>
            </a:r>
            <a:r>
              <a:rPr lang="en-US" altLang="zh-CN" sz="1400" dirty="0" err="1"/>
              <a:t>arXiv</a:t>
            </a:r>
            <a:r>
              <a:rPr lang="en-US" altLang="zh-CN" sz="1400" dirty="0"/>
              <a:t> preprint arXiv:1604.07513 2(4) (2016)</a:t>
            </a:r>
            <a:endParaRPr lang="zh-CN" altLang="en-US" sz="1400" dirty="0"/>
          </a:p>
        </p:txBody>
      </p:sp>
    </p:spTree>
    <p:extLst>
      <p:ext uri="{BB962C8B-B14F-4D97-AF65-F5344CB8AC3E}">
        <p14:creationId xmlns:p14="http://schemas.microsoft.com/office/powerpoint/2010/main" val="2596088062"/>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1110845" y="81182"/>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1029478" y="844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DATASET</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603161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 Dataset</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366213"/>
            <a:ext cx="8980557" cy="1200329"/>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 built a dataset named HRSCD, whose images and labels come from different sources. The only guarantee is that the images and labels are acquired in the same year, which means the time difference between the images and labels could be as large as one year.</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BEEE253-045F-413F-B4EF-22B6A6C8E48A}"/>
              </a:ext>
            </a:extLst>
          </p:cNvPr>
          <p:cNvSpPr txBox="1"/>
          <p:nvPr/>
        </p:nvSpPr>
        <p:spPr>
          <a:xfrm>
            <a:off x="134127" y="6334780"/>
            <a:ext cx="9039186" cy="523220"/>
          </a:xfrm>
          <a:prstGeom prst="rect">
            <a:avLst/>
          </a:prstGeom>
          <a:noFill/>
        </p:spPr>
        <p:txBody>
          <a:bodyPr wrap="square" rtlCol="0">
            <a:spAutoFit/>
          </a:bodyPr>
          <a:lstStyle/>
          <a:p>
            <a:r>
              <a:rPr lang="en-US" altLang="zh-CN" sz="1400" dirty="0"/>
              <a:t>[2] </a:t>
            </a:r>
            <a:r>
              <a:rPr lang="en-US" altLang="zh-CN" sz="1400" dirty="0" err="1"/>
              <a:t>Daudt</a:t>
            </a:r>
            <a:r>
              <a:rPr lang="en-US" altLang="zh-CN" sz="1400" dirty="0"/>
              <a:t>, R.C., Le </a:t>
            </a:r>
            <a:r>
              <a:rPr lang="en-US" altLang="zh-CN" sz="1400" dirty="0" err="1"/>
              <a:t>Saux</a:t>
            </a:r>
            <a:r>
              <a:rPr lang="en-US" altLang="zh-CN" sz="1400" dirty="0"/>
              <a:t>, B., </a:t>
            </a:r>
            <a:r>
              <a:rPr lang="en-US" altLang="zh-CN" sz="1400" dirty="0" err="1"/>
              <a:t>Boulch</a:t>
            </a:r>
            <a:r>
              <a:rPr lang="en-US" altLang="zh-CN" sz="1400" dirty="0"/>
              <a:t>, A., </a:t>
            </a:r>
            <a:r>
              <a:rPr lang="en-US" altLang="zh-CN" sz="1400" dirty="0" err="1"/>
              <a:t>Gousseau</a:t>
            </a:r>
            <a:r>
              <a:rPr lang="en-US" altLang="zh-CN" sz="1400" dirty="0"/>
              <a:t>, Y.: Multitask learning for largescale semantic change detection. Computer Vision and Image Understanding 187, 102783 (2019)</a:t>
            </a:r>
            <a:endParaRPr lang="zh-CN" altLang="en-US" sz="1400" dirty="0"/>
          </a:p>
        </p:txBody>
      </p:sp>
      <p:pic>
        <p:nvPicPr>
          <p:cNvPr id="2" name="图片 1">
            <a:extLst>
              <a:ext uri="{FF2B5EF4-FFF2-40B4-BE49-F238E27FC236}">
                <a16:creationId xmlns:a16="http://schemas.microsoft.com/office/drawing/2014/main" id="{DB088699-F191-405B-A2A8-E7FAD3C90030}"/>
              </a:ext>
            </a:extLst>
          </p:cNvPr>
          <p:cNvPicPr>
            <a:picLocks noChangeAspect="1"/>
          </p:cNvPicPr>
          <p:nvPr/>
        </p:nvPicPr>
        <p:blipFill>
          <a:blip r:embed="rId3"/>
          <a:stretch>
            <a:fillRect/>
          </a:stretch>
        </p:blipFill>
        <p:spPr>
          <a:xfrm>
            <a:off x="544896" y="2671299"/>
            <a:ext cx="7916016" cy="3308186"/>
          </a:xfrm>
          <a:prstGeom prst="rect">
            <a:avLst/>
          </a:prstGeom>
        </p:spPr>
      </p:pic>
    </p:spTree>
    <p:extLst>
      <p:ext uri="{BB962C8B-B14F-4D97-AF65-F5344CB8AC3E}">
        <p14:creationId xmlns:p14="http://schemas.microsoft.com/office/powerpoint/2010/main" val="1571397695"/>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1110845" y="81182"/>
            <a:ext cx="12665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1029478" y="84459"/>
            <a:ext cx="1497824" cy="369332"/>
          </a:xfrm>
          <a:prstGeom prst="rect">
            <a:avLst/>
          </a:prstGeom>
          <a:noFill/>
        </p:spPr>
        <p:txBody>
          <a:bodyPr wrap="square" rtlCol="0">
            <a:spAutoFit/>
          </a:bodyPr>
          <a:lstStyle/>
          <a:p>
            <a:r>
              <a:rPr lang="en-US" altLang="zh-CN" spc="300" dirty="0">
                <a:solidFill>
                  <a:srgbClr val="666666"/>
                </a:solidFill>
                <a:latin typeface="微软雅黑" panose="020B0503020204020204" pitchFamily="34" charset="-122"/>
                <a:ea typeface="微软雅黑" panose="020B0503020204020204" pitchFamily="34" charset="-122"/>
              </a:rPr>
              <a:t>DATASET</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029478"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0314" y="84459"/>
            <a:ext cx="969164"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TASK</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489792" y="93911"/>
            <a:ext cx="1568511" cy="369332"/>
          </a:xfrm>
          <a:prstGeom prst="rect">
            <a:avLst/>
          </a:prstGeom>
          <a:noFill/>
        </p:spPr>
        <p:txBody>
          <a:bodyPr wrap="square" rtlCol="0">
            <a:spAutoFit/>
          </a:bodyPr>
          <a:lstStyle/>
          <a:p>
            <a:r>
              <a:rPr lang="en-US" altLang="zh-CN" spc="300" dirty="0">
                <a:solidFill>
                  <a:schemeClr val="bg1"/>
                </a:solidFill>
                <a:latin typeface="微软雅黑" panose="020B0503020204020204" pitchFamily="34" charset="-122"/>
                <a:ea typeface="微软雅黑" panose="020B0503020204020204" pitchFamily="34" charset="-122"/>
              </a:rPr>
              <a:t>METHOD</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44717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63442" y="867365"/>
            <a:ext cx="6031618"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a:latin typeface="微软雅黑" panose="020B0503020204020204" pitchFamily="34" charset="-122"/>
                <a:ea typeface="微软雅黑" panose="020B0503020204020204" pitchFamily="34" charset="-122"/>
              </a:rPr>
              <a:t>Semantic Change Detection Dataset</a:t>
            </a:r>
            <a:endParaRPr lang="zh-HK" altLang="en-US" sz="20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134127" y="1550879"/>
            <a:ext cx="8980557" cy="830997"/>
          </a:xfrm>
          <a:prstGeom prst="rect">
            <a:avLst/>
          </a:prstGeom>
        </p:spPr>
        <p:txBody>
          <a:bodyPr wrap="square" anchor="ctr">
            <a:spAutoFit/>
          </a:bodyPr>
          <a:lstStyle/>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[4] proposed the VL-CMU-CD dataset, which uses simultaneous localization and mapping</a:t>
            </a:r>
          </a:p>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technique to get nearly registered images.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BEEE253-045F-413F-B4EF-22B6A6C8E48A}"/>
              </a:ext>
            </a:extLst>
          </p:cNvPr>
          <p:cNvSpPr txBox="1"/>
          <p:nvPr/>
        </p:nvSpPr>
        <p:spPr>
          <a:xfrm>
            <a:off x="134127" y="6334780"/>
            <a:ext cx="9039186" cy="523220"/>
          </a:xfrm>
          <a:prstGeom prst="rect">
            <a:avLst/>
          </a:prstGeom>
          <a:noFill/>
        </p:spPr>
        <p:txBody>
          <a:bodyPr wrap="square" rtlCol="0">
            <a:spAutoFit/>
          </a:bodyPr>
          <a:lstStyle/>
          <a:p>
            <a:r>
              <a:rPr lang="en-US" altLang="zh-CN" sz="1400" dirty="0"/>
              <a:t>[4] </a:t>
            </a:r>
            <a:r>
              <a:rPr lang="en-US" altLang="zh-CN" sz="1400" dirty="0" err="1"/>
              <a:t>Alcantarilla</a:t>
            </a:r>
            <a:r>
              <a:rPr lang="en-US" altLang="zh-CN" sz="1400" dirty="0"/>
              <a:t>, P.F., Stent, S., Ros, G., Arroyo, R., </a:t>
            </a:r>
            <a:r>
              <a:rPr lang="en-US" altLang="zh-CN" sz="1400" dirty="0" err="1"/>
              <a:t>Gherardi</a:t>
            </a:r>
            <a:r>
              <a:rPr lang="en-US" altLang="zh-CN" sz="1400" dirty="0"/>
              <a:t>, R.: Street-view change detection with deconvolutional networks. Autonomous Robots 42(7), 1301-1322.(2018)</a:t>
            </a:r>
            <a:endParaRPr lang="zh-CN" altLang="en-US" sz="1400" dirty="0"/>
          </a:p>
        </p:txBody>
      </p:sp>
      <p:pic>
        <p:nvPicPr>
          <p:cNvPr id="4" name="图片 3">
            <a:extLst>
              <a:ext uri="{FF2B5EF4-FFF2-40B4-BE49-F238E27FC236}">
                <a16:creationId xmlns:a16="http://schemas.microsoft.com/office/drawing/2014/main" id="{82DE508E-72AE-40C6-877D-6247D6C5A0CF}"/>
              </a:ext>
            </a:extLst>
          </p:cNvPr>
          <p:cNvPicPr>
            <a:picLocks noChangeAspect="1"/>
          </p:cNvPicPr>
          <p:nvPr/>
        </p:nvPicPr>
        <p:blipFill>
          <a:blip r:embed="rId3"/>
          <a:stretch>
            <a:fillRect/>
          </a:stretch>
        </p:blipFill>
        <p:spPr>
          <a:xfrm>
            <a:off x="404651" y="2745151"/>
            <a:ext cx="5356779" cy="2999796"/>
          </a:xfrm>
          <a:prstGeom prst="rect">
            <a:avLst/>
          </a:prstGeom>
        </p:spPr>
      </p:pic>
      <p:pic>
        <p:nvPicPr>
          <p:cNvPr id="5" name="图片 4">
            <a:extLst>
              <a:ext uri="{FF2B5EF4-FFF2-40B4-BE49-F238E27FC236}">
                <a16:creationId xmlns:a16="http://schemas.microsoft.com/office/drawing/2014/main" id="{E77D9483-FC85-4E87-9C7F-C567A19EA958}"/>
              </a:ext>
            </a:extLst>
          </p:cNvPr>
          <p:cNvPicPr>
            <a:picLocks noChangeAspect="1"/>
          </p:cNvPicPr>
          <p:nvPr/>
        </p:nvPicPr>
        <p:blipFill>
          <a:blip r:embed="rId4"/>
          <a:stretch>
            <a:fillRect/>
          </a:stretch>
        </p:blipFill>
        <p:spPr>
          <a:xfrm>
            <a:off x="5977807" y="2745151"/>
            <a:ext cx="2838009" cy="2999796"/>
          </a:xfrm>
          <a:prstGeom prst="rect">
            <a:avLst/>
          </a:prstGeom>
        </p:spPr>
      </p:pic>
    </p:spTree>
    <p:extLst>
      <p:ext uri="{BB962C8B-B14F-4D97-AF65-F5344CB8AC3E}">
        <p14:creationId xmlns:p14="http://schemas.microsoft.com/office/powerpoint/2010/main" val="235099196"/>
      </p:ext>
    </p:extLst>
  </p:cSld>
  <p:clrMapOvr>
    <a:masterClrMapping/>
  </p:clrMapOvr>
  <mc:AlternateContent xmlns:mc="http://schemas.openxmlformats.org/markup-compatibility/2006" xmlns:p14="http://schemas.microsoft.com/office/powerpoint/2010/main">
    <mc:Choice Requires="p14">
      <p:transition p14:dur="0" advTm="11416"/>
    </mc:Choice>
    <mc:Fallback xmlns="">
      <p:transition advTm="11416"/>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10089</TotalTime>
  <Words>934</Words>
  <Application>Microsoft Office PowerPoint</Application>
  <PresentationFormat>全屏显示(4:3)</PresentationFormat>
  <Paragraphs>99</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程 文胜</cp:lastModifiedBy>
  <cp:revision>809</cp:revision>
  <dcterms:created xsi:type="dcterms:W3CDTF">2015-02-19T23:46:49Z</dcterms:created>
  <dcterms:modified xsi:type="dcterms:W3CDTF">2020-05-08T14:20:11Z</dcterms:modified>
</cp:coreProperties>
</file>