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73" r:id="rId5"/>
    <p:sldId id="270" r:id="rId6"/>
    <p:sldId id="275"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4</a:t>
            </a:fld>
            <a:endParaRPr lang="zh-CN" altLang="en-US"/>
          </a:p>
        </p:txBody>
      </p:sp>
    </p:spTree>
    <p:extLst>
      <p:ext uri="{BB962C8B-B14F-4D97-AF65-F5344CB8AC3E}">
        <p14:creationId xmlns:p14="http://schemas.microsoft.com/office/powerpoint/2010/main" val="387000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94134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16729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2020.7.17-7.31</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123618"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mainly put my effort on reading the classic Deep SORT paper and understanding the paper’s code.</a:t>
            </a:r>
          </a:p>
        </p:txBody>
      </p:sp>
      <p:pic>
        <p:nvPicPr>
          <p:cNvPr id="4" name="图片 3">
            <a:extLst>
              <a:ext uri="{FF2B5EF4-FFF2-40B4-BE49-F238E27FC236}">
                <a16:creationId xmlns:a16="http://schemas.microsoft.com/office/drawing/2014/main" id="{D4E70D37-1329-472E-ADB9-9CE6BF9043AC}"/>
              </a:ext>
            </a:extLst>
          </p:cNvPr>
          <p:cNvPicPr>
            <a:picLocks noChangeAspect="1"/>
          </p:cNvPicPr>
          <p:nvPr/>
        </p:nvPicPr>
        <p:blipFill>
          <a:blip r:embed="rId2"/>
          <a:stretch>
            <a:fillRect/>
          </a:stretch>
        </p:blipFill>
        <p:spPr>
          <a:xfrm>
            <a:off x="2688557" y="2016449"/>
            <a:ext cx="5963482" cy="451548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710474" cy="206210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Deep SORT integrates appearance information to improve the performance of SORT. Due to this extension it is able to track objects through longer periods of occlusions, effectively reducing the number of identity switches.</a:t>
            </a:r>
          </a:p>
        </p:txBody>
      </p:sp>
      <p:pic>
        <p:nvPicPr>
          <p:cNvPr id="4" name="图片 3">
            <a:extLst>
              <a:ext uri="{FF2B5EF4-FFF2-40B4-BE49-F238E27FC236}">
                <a16:creationId xmlns:a16="http://schemas.microsoft.com/office/drawing/2014/main" id="{9E6173E1-C881-41A7-A76F-E23ABA26495E}"/>
              </a:ext>
            </a:extLst>
          </p:cNvPr>
          <p:cNvPicPr>
            <a:picLocks noChangeAspect="1"/>
          </p:cNvPicPr>
          <p:nvPr/>
        </p:nvPicPr>
        <p:blipFill>
          <a:blip r:embed="rId3"/>
          <a:stretch>
            <a:fillRect/>
          </a:stretch>
        </p:blipFill>
        <p:spPr>
          <a:xfrm>
            <a:off x="1077825" y="2893100"/>
            <a:ext cx="9321769" cy="3002862"/>
          </a:xfrm>
          <a:prstGeom prst="rect">
            <a:avLst/>
          </a:prstGeom>
        </p:spPr>
      </p:pic>
    </p:spTree>
    <p:extLst>
      <p:ext uri="{BB962C8B-B14F-4D97-AF65-F5344CB8AC3E}">
        <p14:creationId xmlns:p14="http://schemas.microsoft.com/office/powerpoint/2010/main" val="259247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765064"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Into the association problem formulation, Deep SORT integrates motion and appearance information through combination of two appropriate metrics.</a:t>
            </a:r>
          </a:p>
        </p:txBody>
      </p:sp>
      <p:sp>
        <p:nvSpPr>
          <p:cNvPr id="9" name="文本框 8">
            <a:extLst>
              <a:ext uri="{FF2B5EF4-FFF2-40B4-BE49-F238E27FC236}">
                <a16:creationId xmlns:a16="http://schemas.microsoft.com/office/drawing/2014/main" id="{73B662F3-7152-48EF-AA13-F841ABD67EE7}"/>
              </a:ext>
            </a:extLst>
          </p:cNvPr>
          <p:cNvSpPr txBox="1"/>
          <p:nvPr/>
        </p:nvSpPr>
        <p:spPr>
          <a:xfrm>
            <a:off x="6904871" y="2585323"/>
            <a:ext cx="4567276" cy="646331"/>
          </a:xfrm>
          <a:prstGeom prst="rect">
            <a:avLst/>
          </a:prstGeom>
          <a:noFill/>
        </p:spPr>
        <p:txBody>
          <a:bodyPr wrap="none" rtlCol="0">
            <a:spAutoFit/>
          </a:bodyPr>
          <a:lstStyle/>
          <a:p>
            <a:r>
              <a:rPr lang="en-US" altLang="zh-CN" dirty="0"/>
              <a:t>Squared </a:t>
            </a:r>
            <a:r>
              <a:rPr lang="en-US" altLang="zh-CN" dirty="0" err="1"/>
              <a:t>Mahalanobis</a:t>
            </a:r>
            <a:r>
              <a:rPr lang="en-US" altLang="zh-CN" dirty="0"/>
              <a:t> distance of detections</a:t>
            </a:r>
          </a:p>
          <a:p>
            <a:r>
              <a:rPr lang="en-US" altLang="zh-CN" dirty="0"/>
              <a:t>And Kalman filter predictions</a:t>
            </a:r>
            <a:endParaRPr lang="zh-CN" altLang="en-US" dirty="0"/>
          </a:p>
        </p:txBody>
      </p:sp>
      <p:sp>
        <p:nvSpPr>
          <p:cNvPr id="12" name="文本框 11">
            <a:extLst>
              <a:ext uri="{FF2B5EF4-FFF2-40B4-BE49-F238E27FC236}">
                <a16:creationId xmlns:a16="http://schemas.microsoft.com/office/drawing/2014/main" id="{223655BD-6546-4ED0-9C77-672B5D497553}"/>
              </a:ext>
            </a:extLst>
          </p:cNvPr>
          <p:cNvSpPr txBox="1"/>
          <p:nvPr/>
        </p:nvSpPr>
        <p:spPr>
          <a:xfrm>
            <a:off x="6904871" y="5082007"/>
            <a:ext cx="2627642" cy="369332"/>
          </a:xfrm>
          <a:prstGeom prst="rect">
            <a:avLst/>
          </a:prstGeom>
          <a:noFill/>
        </p:spPr>
        <p:txBody>
          <a:bodyPr wrap="none" rtlCol="0">
            <a:spAutoFit/>
          </a:bodyPr>
          <a:lstStyle/>
          <a:p>
            <a:r>
              <a:rPr lang="en-US" altLang="zh-CN" dirty="0"/>
              <a:t>Weighted sum, </a:t>
            </a:r>
            <a:r>
              <a:rPr lang="en-US" altLang="zh-CN" dirty="0" err="1"/>
              <a:t>lamda</a:t>
            </a:r>
            <a:r>
              <a:rPr lang="en-US" altLang="zh-CN" dirty="0"/>
              <a:t>=0</a:t>
            </a:r>
            <a:endParaRPr lang="zh-CN" altLang="en-US" dirty="0"/>
          </a:p>
        </p:txBody>
      </p:sp>
      <p:pic>
        <p:nvPicPr>
          <p:cNvPr id="5" name="图片 4">
            <a:extLst>
              <a:ext uri="{FF2B5EF4-FFF2-40B4-BE49-F238E27FC236}">
                <a16:creationId xmlns:a16="http://schemas.microsoft.com/office/drawing/2014/main" id="{70C9901D-E7AC-442F-B0DA-3B96260467B3}"/>
              </a:ext>
            </a:extLst>
          </p:cNvPr>
          <p:cNvPicPr>
            <a:picLocks noChangeAspect="1"/>
          </p:cNvPicPr>
          <p:nvPr/>
        </p:nvPicPr>
        <p:blipFill>
          <a:blip r:embed="rId3"/>
          <a:stretch>
            <a:fillRect/>
          </a:stretch>
        </p:blipFill>
        <p:spPr>
          <a:xfrm>
            <a:off x="1593235" y="2457267"/>
            <a:ext cx="4753638" cy="752580"/>
          </a:xfrm>
          <a:prstGeom prst="rect">
            <a:avLst/>
          </a:prstGeom>
        </p:spPr>
      </p:pic>
      <p:pic>
        <p:nvPicPr>
          <p:cNvPr id="7" name="图片 6">
            <a:extLst>
              <a:ext uri="{FF2B5EF4-FFF2-40B4-BE49-F238E27FC236}">
                <a16:creationId xmlns:a16="http://schemas.microsoft.com/office/drawing/2014/main" id="{0101D1A1-2AB3-4246-AA58-C6E94542FF05}"/>
              </a:ext>
            </a:extLst>
          </p:cNvPr>
          <p:cNvPicPr>
            <a:picLocks noChangeAspect="1"/>
          </p:cNvPicPr>
          <p:nvPr/>
        </p:nvPicPr>
        <p:blipFill>
          <a:blip r:embed="rId4"/>
          <a:stretch>
            <a:fillRect/>
          </a:stretch>
        </p:blipFill>
        <p:spPr>
          <a:xfrm>
            <a:off x="1593235" y="3870283"/>
            <a:ext cx="5096586" cy="666843"/>
          </a:xfrm>
          <a:prstGeom prst="rect">
            <a:avLst/>
          </a:prstGeom>
        </p:spPr>
      </p:pic>
      <p:pic>
        <p:nvPicPr>
          <p:cNvPr id="8" name="图片 7">
            <a:extLst>
              <a:ext uri="{FF2B5EF4-FFF2-40B4-BE49-F238E27FC236}">
                <a16:creationId xmlns:a16="http://schemas.microsoft.com/office/drawing/2014/main" id="{78C4603A-DF5E-49E6-8C09-4307198B4757}"/>
              </a:ext>
            </a:extLst>
          </p:cNvPr>
          <p:cNvPicPr>
            <a:picLocks noChangeAspect="1"/>
          </p:cNvPicPr>
          <p:nvPr/>
        </p:nvPicPr>
        <p:blipFill>
          <a:blip r:embed="rId5"/>
          <a:stretch>
            <a:fillRect/>
          </a:stretch>
        </p:blipFill>
        <p:spPr>
          <a:xfrm>
            <a:off x="1564499" y="4942778"/>
            <a:ext cx="4486901" cy="647790"/>
          </a:xfrm>
          <a:prstGeom prst="rect">
            <a:avLst/>
          </a:prstGeom>
        </p:spPr>
      </p:pic>
      <p:sp>
        <p:nvSpPr>
          <p:cNvPr id="13" name="文本框 12">
            <a:extLst>
              <a:ext uri="{FF2B5EF4-FFF2-40B4-BE49-F238E27FC236}">
                <a16:creationId xmlns:a16="http://schemas.microsoft.com/office/drawing/2014/main" id="{326EDE18-91E0-436F-B815-332A06637547}"/>
              </a:ext>
            </a:extLst>
          </p:cNvPr>
          <p:cNvSpPr txBox="1"/>
          <p:nvPr/>
        </p:nvSpPr>
        <p:spPr>
          <a:xfrm>
            <a:off x="6904871" y="4019038"/>
            <a:ext cx="4023858" cy="369332"/>
          </a:xfrm>
          <a:prstGeom prst="rect">
            <a:avLst/>
          </a:prstGeom>
          <a:noFill/>
        </p:spPr>
        <p:txBody>
          <a:bodyPr wrap="none" rtlCol="0">
            <a:spAutoFit/>
          </a:bodyPr>
          <a:lstStyle/>
          <a:p>
            <a:r>
              <a:rPr lang="en-US" altLang="zh-CN" dirty="0"/>
              <a:t>Normalized cosine distance of features</a:t>
            </a: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E6706A6-FAEB-4916-98AE-41469473F74C}"/>
                  </a:ext>
                </a:extLst>
              </p:cNvPr>
              <p:cNvSpPr txBox="1"/>
              <p:nvPr/>
            </p:nvSpPr>
            <p:spPr>
              <a:xfrm>
                <a:off x="1729052" y="3187334"/>
                <a:ext cx="2078897"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𝑃</m:t>
                          </m:r>
                        </m:e>
                        <m:sup>
                          <m:r>
                            <a:rPr lang="en-US" altLang="zh-CN" sz="2400" b="0" i="1" smtClean="0">
                              <a:latin typeface="Cambria Math" panose="02040503050406030204" pitchFamily="18" charset="0"/>
                            </a:rPr>
                            <m:t>′</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oMath>
                  </m:oMathPara>
                </a14:m>
                <a:endParaRPr lang="zh-CN" altLang="en-US" sz="2400" dirty="0"/>
              </a:p>
            </p:txBody>
          </p:sp>
        </mc:Choice>
        <mc:Fallback>
          <p:sp>
            <p:nvSpPr>
              <p:cNvPr id="10" name="文本框 9">
                <a:extLst>
                  <a:ext uri="{FF2B5EF4-FFF2-40B4-BE49-F238E27FC236}">
                    <a16:creationId xmlns:a16="http://schemas.microsoft.com/office/drawing/2014/main" id="{CE6706A6-FAEB-4916-98AE-41469473F74C}"/>
                  </a:ext>
                </a:extLst>
              </p:cNvPr>
              <p:cNvSpPr txBox="1">
                <a:spLocks noRot="1" noChangeAspect="1" noMove="1" noResize="1" noEditPoints="1" noAdjustHandles="1" noChangeArrowheads="1" noChangeShapeType="1" noTextEdit="1"/>
              </p:cNvSpPr>
              <p:nvPr/>
            </p:nvSpPr>
            <p:spPr>
              <a:xfrm>
                <a:off x="1729052" y="3187334"/>
                <a:ext cx="2078897" cy="369332"/>
              </a:xfrm>
              <a:prstGeom prst="rect">
                <a:avLst/>
              </a:prstGeom>
              <a:blipFill>
                <a:blip r:embed="rId6"/>
                <a:stretch>
                  <a:fillRect l="-4399" r="-3519"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769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846952" cy="206210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also tested the code of Deep SORT. It uses some tricks to do the Kalman</a:t>
            </a:r>
          </a:p>
          <a:p>
            <a:r>
              <a:rPr lang="en-US" altLang="zh-CN" sz="3200" b="1" dirty="0">
                <a:latin typeface="Calibri Light" panose="020F0302020204030204" pitchFamily="34" charset="0"/>
                <a:cs typeface="Calibri Light" panose="020F0302020204030204" pitchFamily="34" charset="0"/>
              </a:rPr>
              <a:t>calculation. It uses </a:t>
            </a:r>
            <a:r>
              <a:rPr lang="en-US" altLang="zh-CN" sz="3200" b="1" dirty="0" err="1">
                <a:latin typeface="Calibri Light" panose="020F0302020204030204" pitchFamily="34" charset="0"/>
                <a:cs typeface="Calibri Light" panose="020F0302020204030204" pitchFamily="34" charset="0"/>
              </a:rPr>
              <a:t>Cholesky</a:t>
            </a:r>
            <a:r>
              <a:rPr lang="en-US" altLang="zh-CN" sz="3200" b="1" dirty="0">
                <a:latin typeface="Calibri Light" panose="020F0302020204030204" pitchFamily="34" charset="0"/>
                <a:cs typeface="Calibri Light" panose="020F0302020204030204" pitchFamily="34" charset="0"/>
              </a:rPr>
              <a:t> decomposition to get the inverse of matrix. But S matrix is a diagonal matrix, whose inverse matrix is easy to get.</a:t>
            </a:r>
          </a:p>
          <a:p>
            <a:r>
              <a:rPr lang="en-US" altLang="zh-CN" sz="3200" b="1" dirty="0">
                <a:latin typeface="Calibri Light" panose="020F0302020204030204" pitchFamily="34" charset="0"/>
                <a:cs typeface="Calibri Light" panose="020F0302020204030204" pitchFamily="34" charset="0"/>
              </a:rPr>
              <a:t> </a:t>
            </a:r>
          </a:p>
        </p:txBody>
      </p:sp>
      <p:pic>
        <p:nvPicPr>
          <p:cNvPr id="5" name="图片 4">
            <a:extLst>
              <a:ext uri="{FF2B5EF4-FFF2-40B4-BE49-F238E27FC236}">
                <a16:creationId xmlns:a16="http://schemas.microsoft.com/office/drawing/2014/main" id="{C2A13F45-E91D-4944-B353-312A53F58697}"/>
              </a:ext>
            </a:extLst>
          </p:cNvPr>
          <p:cNvPicPr>
            <a:picLocks noChangeAspect="1"/>
          </p:cNvPicPr>
          <p:nvPr/>
        </p:nvPicPr>
        <p:blipFill>
          <a:blip r:embed="rId3"/>
          <a:stretch>
            <a:fillRect/>
          </a:stretch>
        </p:blipFill>
        <p:spPr>
          <a:xfrm>
            <a:off x="305507" y="2688988"/>
            <a:ext cx="3506045" cy="2725788"/>
          </a:xfrm>
          <a:prstGeom prst="rect">
            <a:avLst/>
          </a:prstGeom>
        </p:spPr>
      </p:pic>
      <p:pic>
        <p:nvPicPr>
          <p:cNvPr id="7" name="图片 6">
            <a:extLst>
              <a:ext uri="{FF2B5EF4-FFF2-40B4-BE49-F238E27FC236}">
                <a16:creationId xmlns:a16="http://schemas.microsoft.com/office/drawing/2014/main" id="{6AABE5DF-E373-4C3A-A65B-1052ECB89C73}"/>
              </a:ext>
            </a:extLst>
          </p:cNvPr>
          <p:cNvPicPr>
            <a:picLocks noChangeAspect="1"/>
          </p:cNvPicPr>
          <p:nvPr/>
        </p:nvPicPr>
        <p:blipFill>
          <a:blip r:embed="rId4"/>
          <a:stretch>
            <a:fillRect/>
          </a:stretch>
        </p:blipFill>
        <p:spPr>
          <a:xfrm>
            <a:off x="5344166" y="2575301"/>
            <a:ext cx="6611273" cy="2953162"/>
          </a:xfrm>
          <a:prstGeom prst="rect">
            <a:avLst/>
          </a:prstGeom>
        </p:spPr>
      </p:pic>
      <p:pic>
        <p:nvPicPr>
          <p:cNvPr id="8" name="图片 7">
            <a:extLst>
              <a:ext uri="{FF2B5EF4-FFF2-40B4-BE49-F238E27FC236}">
                <a16:creationId xmlns:a16="http://schemas.microsoft.com/office/drawing/2014/main" id="{239BF184-E14A-4099-BF51-44F2BF5C1E13}"/>
              </a:ext>
            </a:extLst>
          </p:cNvPr>
          <p:cNvPicPr>
            <a:picLocks noChangeAspect="1"/>
          </p:cNvPicPr>
          <p:nvPr/>
        </p:nvPicPr>
        <p:blipFill>
          <a:blip r:embed="rId5"/>
          <a:stretch>
            <a:fillRect/>
          </a:stretch>
        </p:blipFill>
        <p:spPr>
          <a:xfrm>
            <a:off x="2058529" y="3914305"/>
            <a:ext cx="3073025" cy="2684765"/>
          </a:xfrm>
          <a:prstGeom prst="rect">
            <a:avLst/>
          </a:prstGeom>
        </p:spPr>
      </p:pic>
    </p:spTree>
    <p:extLst>
      <p:ext uri="{BB962C8B-B14F-4D97-AF65-F5344CB8AC3E}">
        <p14:creationId xmlns:p14="http://schemas.microsoft.com/office/powerpoint/2010/main" val="393716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7.31</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177</Words>
  <Application>Microsoft Office PowerPoint</Application>
  <PresentationFormat>宽屏</PresentationFormat>
  <Paragraphs>29</Paragraphs>
  <Slides>7</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Cambria Math</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342</cp:revision>
  <dcterms:created xsi:type="dcterms:W3CDTF">2018-10-28T16:15:04Z</dcterms:created>
  <dcterms:modified xsi:type="dcterms:W3CDTF">2020-07-30T16:46:03Z</dcterms:modified>
</cp:coreProperties>
</file>