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88" r:id="rId5"/>
    <p:sldId id="311" r:id="rId6"/>
    <p:sldId id="313" r:id="rId7"/>
    <p:sldId id="312"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2021/6/8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2021/6/8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2021/6/8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2021/6/8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2021/6/8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2021.5.31-6.7</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565352"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Last week I mainly spent time on trying the method in distribution calibration paper, and discussing possible methods with senior Fan Yang.</a:t>
            </a:r>
          </a:p>
        </p:txBody>
      </p:sp>
      <p:pic>
        <p:nvPicPr>
          <p:cNvPr id="6" name="图片 5">
            <a:extLst>
              <a:ext uri="{FF2B5EF4-FFF2-40B4-BE49-F238E27FC236}">
                <a16:creationId xmlns:a16="http://schemas.microsoft.com/office/drawing/2014/main" id="{1676176B-CD3D-4BF2-B132-9F4AE1B1FE00}"/>
              </a:ext>
            </a:extLst>
          </p:cNvPr>
          <p:cNvPicPr>
            <a:picLocks noChangeAspect="1"/>
          </p:cNvPicPr>
          <p:nvPr/>
        </p:nvPicPr>
        <p:blipFill>
          <a:blip r:embed="rId2"/>
          <a:stretch>
            <a:fillRect/>
          </a:stretch>
        </p:blipFill>
        <p:spPr>
          <a:xfrm>
            <a:off x="2034763" y="2568848"/>
            <a:ext cx="7977917" cy="3934422"/>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3579590" cy="501675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first tried the original code. After generating many pseudo samples with Gaussian distribution, it uses traditional classifiers, like SVM, Logistic Regression to do image classification.</a:t>
            </a:r>
          </a:p>
        </p:txBody>
      </p:sp>
      <p:pic>
        <p:nvPicPr>
          <p:cNvPr id="4" name="图片 3">
            <a:extLst>
              <a:ext uri="{FF2B5EF4-FFF2-40B4-BE49-F238E27FC236}">
                <a16:creationId xmlns:a16="http://schemas.microsoft.com/office/drawing/2014/main" id="{AB7BC1E2-8B8F-4424-9940-4327921986EF}"/>
              </a:ext>
            </a:extLst>
          </p:cNvPr>
          <p:cNvPicPr>
            <a:picLocks noChangeAspect="1"/>
          </p:cNvPicPr>
          <p:nvPr/>
        </p:nvPicPr>
        <p:blipFill>
          <a:blip r:embed="rId2"/>
          <a:stretch>
            <a:fillRect/>
          </a:stretch>
        </p:blipFill>
        <p:spPr>
          <a:xfrm>
            <a:off x="3952901" y="991434"/>
            <a:ext cx="8024238" cy="5378885"/>
          </a:xfrm>
          <a:prstGeom prst="rect">
            <a:avLst/>
          </a:prstGeom>
        </p:spPr>
      </p:pic>
    </p:spTree>
    <p:extLst>
      <p:ext uri="{BB962C8B-B14F-4D97-AF65-F5344CB8AC3E}">
        <p14:creationId xmlns:p14="http://schemas.microsoft.com/office/powerpoint/2010/main" val="299585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30997"/>
            <a:ext cx="11859807"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Then I discussed with Senior Fan Yang, and we thought we should also try few shot object detection related works, since they are more related to our task.</a:t>
            </a:r>
          </a:p>
        </p:txBody>
      </p:sp>
      <p:pic>
        <p:nvPicPr>
          <p:cNvPr id="5" name="图片 4">
            <a:extLst>
              <a:ext uri="{FF2B5EF4-FFF2-40B4-BE49-F238E27FC236}">
                <a16:creationId xmlns:a16="http://schemas.microsoft.com/office/drawing/2014/main" id="{21050995-1A05-4828-AFB5-FD655E91D14A}"/>
              </a:ext>
            </a:extLst>
          </p:cNvPr>
          <p:cNvPicPr>
            <a:picLocks noChangeAspect="1"/>
          </p:cNvPicPr>
          <p:nvPr/>
        </p:nvPicPr>
        <p:blipFill>
          <a:blip r:embed="rId2"/>
          <a:stretch>
            <a:fillRect/>
          </a:stretch>
        </p:blipFill>
        <p:spPr>
          <a:xfrm>
            <a:off x="2240677" y="2594016"/>
            <a:ext cx="6796643" cy="4126824"/>
          </a:xfrm>
          <a:prstGeom prst="rect">
            <a:avLst/>
          </a:prstGeom>
        </p:spPr>
      </p:pic>
    </p:spTree>
    <p:extLst>
      <p:ext uri="{BB962C8B-B14F-4D97-AF65-F5344CB8AC3E}">
        <p14:creationId xmlns:p14="http://schemas.microsoft.com/office/powerpoint/2010/main" val="5832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717750"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Besides, we also discussed possible ways to learn the deformations of instance. We think we may use dynamic filter network to generate conv kernels, used as templates to do correlation with the input image.</a:t>
            </a:r>
          </a:p>
        </p:txBody>
      </p:sp>
      <p:pic>
        <p:nvPicPr>
          <p:cNvPr id="5" name="图片 4">
            <a:extLst>
              <a:ext uri="{FF2B5EF4-FFF2-40B4-BE49-F238E27FC236}">
                <a16:creationId xmlns:a16="http://schemas.microsoft.com/office/drawing/2014/main" id="{A2C33AAE-A050-49DA-AF37-1F23E75912A6}"/>
              </a:ext>
            </a:extLst>
          </p:cNvPr>
          <p:cNvPicPr>
            <a:picLocks noChangeAspect="1"/>
          </p:cNvPicPr>
          <p:nvPr/>
        </p:nvPicPr>
        <p:blipFill>
          <a:blip r:embed="rId2"/>
          <a:stretch>
            <a:fillRect/>
          </a:stretch>
        </p:blipFill>
        <p:spPr>
          <a:xfrm>
            <a:off x="2179751" y="2742026"/>
            <a:ext cx="7301600" cy="3414934"/>
          </a:xfrm>
          <a:prstGeom prst="rect">
            <a:avLst/>
          </a:prstGeom>
        </p:spPr>
      </p:pic>
    </p:spTree>
    <p:extLst>
      <p:ext uri="{BB962C8B-B14F-4D97-AF65-F5344CB8AC3E}">
        <p14:creationId xmlns:p14="http://schemas.microsoft.com/office/powerpoint/2010/main" val="262215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pic>
        <p:nvPicPr>
          <p:cNvPr id="6" name="图片 5">
            <a:extLst>
              <a:ext uri="{FF2B5EF4-FFF2-40B4-BE49-F238E27FC236}">
                <a16:creationId xmlns:a16="http://schemas.microsoft.com/office/drawing/2014/main" id="{AECCF969-021A-41F4-8A3C-9B4285989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18" y="3060054"/>
            <a:ext cx="2546773" cy="1432560"/>
          </a:xfrm>
          <a:prstGeom prst="rect">
            <a:avLst/>
          </a:prstGeom>
        </p:spPr>
      </p:pic>
      <p:sp>
        <p:nvSpPr>
          <p:cNvPr id="9" name="箭头: 右 8">
            <a:extLst>
              <a:ext uri="{FF2B5EF4-FFF2-40B4-BE49-F238E27FC236}">
                <a16:creationId xmlns:a16="http://schemas.microsoft.com/office/drawing/2014/main" id="{84A48167-6BC9-412F-A823-844FC683EAF8}"/>
              </a:ext>
            </a:extLst>
          </p:cNvPr>
          <p:cNvSpPr/>
          <p:nvPr/>
        </p:nvSpPr>
        <p:spPr>
          <a:xfrm>
            <a:off x="3002278" y="3654414"/>
            <a:ext cx="853440"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立方体 9">
            <a:extLst>
              <a:ext uri="{FF2B5EF4-FFF2-40B4-BE49-F238E27FC236}">
                <a16:creationId xmlns:a16="http://schemas.microsoft.com/office/drawing/2014/main" id="{4B4D89E8-0E59-440D-8153-2E1EE5AC62D1}"/>
              </a:ext>
            </a:extLst>
          </p:cNvPr>
          <p:cNvSpPr/>
          <p:nvPr/>
        </p:nvSpPr>
        <p:spPr>
          <a:xfrm>
            <a:off x="4036905" y="3224646"/>
            <a:ext cx="1434253" cy="859536"/>
          </a:xfrm>
          <a:prstGeom prst="cube">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B08A9212-F6DB-49D6-91AF-E3DA14F9BEE3}"/>
              </a:ext>
            </a:extLst>
          </p:cNvPr>
          <p:cNvSpPr/>
          <p:nvPr/>
        </p:nvSpPr>
        <p:spPr>
          <a:xfrm>
            <a:off x="5652345" y="3608694"/>
            <a:ext cx="853440"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立方体 11">
            <a:extLst>
              <a:ext uri="{FF2B5EF4-FFF2-40B4-BE49-F238E27FC236}">
                <a16:creationId xmlns:a16="http://schemas.microsoft.com/office/drawing/2014/main" id="{74EE5AAB-AFFF-4E7B-831A-CD9FFFDEFEC5}"/>
              </a:ext>
            </a:extLst>
          </p:cNvPr>
          <p:cNvSpPr/>
          <p:nvPr/>
        </p:nvSpPr>
        <p:spPr>
          <a:xfrm>
            <a:off x="6686972" y="4754879"/>
            <a:ext cx="643466" cy="1569720"/>
          </a:xfrm>
          <a:prstGeom prst="cube">
            <a:avLst>
              <a:gd name="adj" fmla="val 83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6E033142-DB81-4B30-A19C-3B4ECFB1B4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18" y="4991099"/>
            <a:ext cx="2546773" cy="1432560"/>
          </a:xfrm>
          <a:prstGeom prst="rect">
            <a:avLst/>
          </a:prstGeom>
        </p:spPr>
      </p:pic>
      <p:sp>
        <p:nvSpPr>
          <p:cNvPr id="14" name="箭头: 右 13">
            <a:extLst>
              <a:ext uri="{FF2B5EF4-FFF2-40B4-BE49-F238E27FC236}">
                <a16:creationId xmlns:a16="http://schemas.microsoft.com/office/drawing/2014/main" id="{ABBA941C-CE15-4D80-8A1C-69302D900B2B}"/>
              </a:ext>
            </a:extLst>
          </p:cNvPr>
          <p:cNvSpPr/>
          <p:nvPr/>
        </p:nvSpPr>
        <p:spPr>
          <a:xfrm>
            <a:off x="3002278" y="5585459"/>
            <a:ext cx="853440"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立方体 14">
            <a:extLst>
              <a:ext uri="{FF2B5EF4-FFF2-40B4-BE49-F238E27FC236}">
                <a16:creationId xmlns:a16="http://schemas.microsoft.com/office/drawing/2014/main" id="{E4E3A424-55FD-4DEC-9280-8235BEBA15C5}"/>
              </a:ext>
            </a:extLst>
          </p:cNvPr>
          <p:cNvSpPr/>
          <p:nvPr/>
        </p:nvSpPr>
        <p:spPr>
          <a:xfrm>
            <a:off x="4036905" y="5155691"/>
            <a:ext cx="1434253" cy="859536"/>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8BC3808E-FEA7-4F0D-B62B-03634136699C}"/>
              </a:ext>
            </a:extLst>
          </p:cNvPr>
          <p:cNvSpPr/>
          <p:nvPr/>
        </p:nvSpPr>
        <p:spPr>
          <a:xfrm>
            <a:off x="5652345" y="5539739"/>
            <a:ext cx="853440"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立方体 16">
            <a:extLst>
              <a:ext uri="{FF2B5EF4-FFF2-40B4-BE49-F238E27FC236}">
                <a16:creationId xmlns:a16="http://schemas.microsoft.com/office/drawing/2014/main" id="{7385AA7C-228B-4523-B196-81F43DE576ED}"/>
              </a:ext>
            </a:extLst>
          </p:cNvPr>
          <p:cNvSpPr/>
          <p:nvPr/>
        </p:nvSpPr>
        <p:spPr>
          <a:xfrm>
            <a:off x="6686972" y="2836928"/>
            <a:ext cx="643466" cy="1569720"/>
          </a:xfrm>
          <a:prstGeom prst="cube">
            <a:avLst>
              <a:gd name="adj" fmla="val 83798"/>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365F911D-EA62-4EDF-A0AA-A77A27F9A6F3}"/>
              </a:ext>
            </a:extLst>
          </p:cNvPr>
          <p:cNvPicPr>
            <a:picLocks noChangeAspect="1"/>
          </p:cNvPicPr>
          <p:nvPr/>
        </p:nvPicPr>
        <p:blipFill rotWithShape="1">
          <a:blip r:embed="rId3">
            <a:extLst>
              <a:ext uri="{28A0092B-C50C-407E-A947-70E740481C1C}">
                <a14:useLocalDpi xmlns:a14="http://schemas.microsoft.com/office/drawing/2010/main" val="0"/>
              </a:ext>
            </a:extLst>
          </a:blip>
          <a:srcRect l="26822" t="32191" r="67041" b="57677"/>
          <a:stretch/>
        </p:blipFill>
        <p:spPr>
          <a:xfrm>
            <a:off x="1269997" y="1623756"/>
            <a:ext cx="516467" cy="479643"/>
          </a:xfrm>
          <a:prstGeom prst="rect">
            <a:avLst/>
          </a:prstGeom>
        </p:spPr>
      </p:pic>
      <p:sp>
        <p:nvSpPr>
          <p:cNvPr id="19" name="箭头: 右 18">
            <a:extLst>
              <a:ext uri="{FF2B5EF4-FFF2-40B4-BE49-F238E27FC236}">
                <a16:creationId xmlns:a16="http://schemas.microsoft.com/office/drawing/2014/main" id="{6BA391E7-D74A-401B-9975-2E44AA582A68}"/>
              </a:ext>
            </a:extLst>
          </p:cNvPr>
          <p:cNvSpPr/>
          <p:nvPr/>
        </p:nvSpPr>
        <p:spPr>
          <a:xfrm>
            <a:off x="3002278" y="1757106"/>
            <a:ext cx="853440"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CE2F3B2E-6DA5-4595-8873-C4305F351328}"/>
              </a:ext>
            </a:extLst>
          </p:cNvPr>
          <p:cNvSpPr/>
          <p:nvPr/>
        </p:nvSpPr>
        <p:spPr>
          <a:xfrm>
            <a:off x="4036905" y="1327338"/>
            <a:ext cx="1434253" cy="859536"/>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3D40A67C-DEEB-4196-89C7-5B70DF4FB656}"/>
              </a:ext>
            </a:extLst>
          </p:cNvPr>
          <p:cNvSpPr/>
          <p:nvPr/>
        </p:nvSpPr>
        <p:spPr>
          <a:xfrm>
            <a:off x="5652345" y="1711386"/>
            <a:ext cx="853440"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立方体 21">
            <a:extLst>
              <a:ext uri="{FF2B5EF4-FFF2-40B4-BE49-F238E27FC236}">
                <a16:creationId xmlns:a16="http://schemas.microsoft.com/office/drawing/2014/main" id="{FAB8D190-B366-44E2-981A-D322DB778612}"/>
              </a:ext>
            </a:extLst>
          </p:cNvPr>
          <p:cNvSpPr/>
          <p:nvPr/>
        </p:nvSpPr>
        <p:spPr>
          <a:xfrm>
            <a:off x="6920900" y="1493659"/>
            <a:ext cx="192791" cy="496476"/>
          </a:xfrm>
          <a:prstGeom prst="cube">
            <a:avLst>
              <a:gd name="adj" fmla="val 83798"/>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直角上 22">
            <a:extLst>
              <a:ext uri="{FF2B5EF4-FFF2-40B4-BE49-F238E27FC236}">
                <a16:creationId xmlns:a16="http://schemas.microsoft.com/office/drawing/2014/main" id="{D5420944-0B4A-41EC-813D-1771D34C904C}"/>
              </a:ext>
            </a:extLst>
          </p:cNvPr>
          <p:cNvSpPr/>
          <p:nvPr/>
        </p:nvSpPr>
        <p:spPr>
          <a:xfrm flipV="1">
            <a:off x="7721598" y="1700652"/>
            <a:ext cx="1757682" cy="1652148"/>
          </a:xfrm>
          <a:prstGeom prst="bentUpArrow">
            <a:avLst>
              <a:gd name="adj1" fmla="val 6579"/>
              <a:gd name="adj2" fmla="val 8000"/>
              <a:gd name="adj3" fmla="val 11000"/>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箭头: 右 23">
            <a:extLst>
              <a:ext uri="{FF2B5EF4-FFF2-40B4-BE49-F238E27FC236}">
                <a16:creationId xmlns:a16="http://schemas.microsoft.com/office/drawing/2014/main" id="{FEE85523-E424-41A2-A764-27CD4B517635}"/>
              </a:ext>
            </a:extLst>
          </p:cNvPr>
          <p:cNvSpPr/>
          <p:nvPr/>
        </p:nvSpPr>
        <p:spPr>
          <a:xfrm>
            <a:off x="7721599" y="3608694"/>
            <a:ext cx="1207348"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矩形 25">
            <a:extLst>
              <a:ext uri="{FF2B5EF4-FFF2-40B4-BE49-F238E27FC236}">
                <a16:creationId xmlns:a16="http://schemas.microsoft.com/office/drawing/2014/main" id="{DF63E02A-583F-45D5-8681-CF565D00A9E2}"/>
              </a:ext>
            </a:extLst>
          </p:cNvPr>
          <p:cNvSpPr/>
          <p:nvPr/>
        </p:nvSpPr>
        <p:spPr>
          <a:xfrm>
            <a:off x="8956039" y="3498828"/>
            <a:ext cx="762000" cy="3689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endParaRPr lang="zh-CN" altLang="en-US" dirty="0"/>
          </a:p>
        </p:txBody>
      </p:sp>
      <p:sp>
        <p:nvSpPr>
          <p:cNvPr id="27" name="箭头: 右 26">
            <a:extLst>
              <a:ext uri="{FF2B5EF4-FFF2-40B4-BE49-F238E27FC236}">
                <a16:creationId xmlns:a16="http://schemas.microsoft.com/office/drawing/2014/main" id="{47B2FF1D-5F11-4B4B-B2F0-63F3CF0FD5DD}"/>
              </a:ext>
            </a:extLst>
          </p:cNvPr>
          <p:cNvSpPr/>
          <p:nvPr/>
        </p:nvSpPr>
        <p:spPr>
          <a:xfrm>
            <a:off x="7721598" y="5494019"/>
            <a:ext cx="1207348"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箭头: 右 27">
            <a:extLst>
              <a:ext uri="{FF2B5EF4-FFF2-40B4-BE49-F238E27FC236}">
                <a16:creationId xmlns:a16="http://schemas.microsoft.com/office/drawing/2014/main" id="{CCE99912-3D51-4A06-810D-8D8849A8B33A}"/>
              </a:ext>
            </a:extLst>
          </p:cNvPr>
          <p:cNvSpPr/>
          <p:nvPr/>
        </p:nvSpPr>
        <p:spPr>
          <a:xfrm rot="5400000">
            <a:off x="8766093" y="4483148"/>
            <a:ext cx="1141889" cy="203198"/>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a:extLst>
              <a:ext uri="{FF2B5EF4-FFF2-40B4-BE49-F238E27FC236}">
                <a16:creationId xmlns:a16="http://schemas.microsoft.com/office/drawing/2014/main" id="{CAB340AD-1844-49CB-9771-BBC85AED9196}"/>
              </a:ext>
            </a:extLst>
          </p:cNvPr>
          <p:cNvSpPr/>
          <p:nvPr/>
        </p:nvSpPr>
        <p:spPr>
          <a:xfrm>
            <a:off x="8956039" y="5416226"/>
            <a:ext cx="762000" cy="3689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Conv</a:t>
            </a:r>
            <a:endParaRPr lang="zh-CN" altLang="en-US" dirty="0"/>
          </a:p>
        </p:txBody>
      </p:sp>
      <p:cxnSp>
        <p:nvCxnSpPr>
          <p:cNvPr id="64" name="连接符: 肘形 63">
            <a:extLst>
              <a:ext uri="{FF2B5EF4-FFF2-40B4-BE49-F238E27FC236}">
                <a16:creationId xmlns:a16="http://schemas.microsoft.com/office/drawing/2014/main" id="{CEB1AB95-05D1-462D-AAD7-69B568749ED0}"/>
              </a:ext>
            </a:extLst>
          </p:cNvPr>
          <p:cNvCxnSpPr>
            <a:cxnSpLocks/>
          </p:cNvCxnSpPr>
          <p:nvPr/>
        </p:nvCxnSpPr>
        <p:spPr>
          <a:xfrm>
            <a:off x="9779422" y="5593078"/>
            <a:ext cx="1184488" cy="422149"/>
          </a:xfrm>
          <a:prstGeom prst="bentConnector3">
            <a:avLst>
              <a:gd name="adj1" fmla="val 50000"/>
            </a:avLst>
          </a:prstGeom>
          <a:solidFill>
            <a:schemeClr val="bg1">
              <a:lumMod val="85000"/>
            </a:schemeClr>
          </a:solidFill>
          <a:ln w="57150">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9" name="连接符: 肘形 68">
            <a:extLst>
              <a:ext uri="{FF2B5EF4-FFF2-40B4-BE49-F238E27FC236}">
                <a16:creationId xmlns:a16="http://schemas.microsoft.com/office/drawing/2014/main" id="{7881D9D2-9C5F-43F0-B9B1-A3C1D585545D}"/>
              </a:ext>
            </a:extLst>
          </p:cNvPr>
          <p:cNvCxnSpPr>
            <a:cxnSpLocks/>
          </p:cNvCxnSpPr>
          <p:nvPr/>
        </p:nvCxnSpPr>
        <p:spPr>
          <a:xfrm flipV="1">
            <a:off x="9779422" y="5155691"/>
            <a:ext cx="1184488" cy="423740"/>
          </a:xfrm>
          <a:prstGeom prst="bentConnector3">
            <a:avLst>
              <a:gd name="adj1" fmla="val 50000"/>
            </a:avLst>
          </a:prstGeom>
          <a:solidFill>
            <a:schemeClr val="bg1">
              <a:lumMod val="85000"/>
            </a:schemeClr>
          </a:solidFill>
          <a:ln w="57150">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72" name="矩形 71">
            <a:extLst>
              <a:ext uri="{FF2B5EF4-FFF2-40B4-BE49-F238E27FC236}">
                <a16:creationId xmlns:a16="http://schemas.microsoft.com/office/drawing/2014/main" id="{0CA24E15-FDD2-4BD8-8E53-882CF22AEAB8}"/>
              </a:ext>
            </a:extLst>
          </p:cNvPr>
          <p:cNvSpPr/>
          <p:nvPr/>
        </p:nvSpPr>
        <p:spPr>
          <a:xfrm>
            <a:off x="11025293" y="4968238"/>
            <a:ext cx="762000" cy="3689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Cls</a:t>
            </a:r>
            <a:endParaRPr lang="zh-CN" altLang="en-US" dirty="0"/>
          </a:p>
        </p:txBody>
      </p:sp>
      <p:sp>
        <p:nvSpPr>
          <p:cNvPr id="73" name="矩形 72">
            <a:extLst>
              <a:ext uri="{FF2B5EF4-FFF2-40B4-BE49-F238E27FC236}">
                <a16:creationId xmlns:a16="http://schemas.microsoft.com/office/drawing/2014/main" id="{7C8C0535-F41D-49E2-8657-287BB6439761}"/>
              </a:ext>
            </a:extLst>
          </p:cNvPr>
          <p:cNvSpPr/>
          <p:nvPr/>
        </p:nvSpPr>
        <p:spPr>
          <a:xfrm>
            <a:off x="11025293" y="5830754"/>
            <a:ext cx="762000" cy="3689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Box</a:t>
            </a:r>
            <a:endParaRPr lang="zh-CN" altLang="en-US" dirty="0"/>
          </a:p>
        </p:txBody>
      </p:sp>
      <p:sp>
        <p:nvSpPr>
          <p:cNvPr id="74" name="文本框 73">
            <a:extLst>
              <a:ext uri="{FF2B5EF4-FFF2-40B4-BE49-F238E27FC236}">
                <a16:creationId xmlns:a16="http://schemas.microsoft.com/office/drawing/2014/main" id="{F21BF614-3F7F-40D9-991C-85055D1C69D2}"/>
              </a:ext>
            </a:extLst>
          </p:cNvPr>
          <p:cNvSpPr txBox="1"/>
          <p:nvPr/>
        </p:nvSpPr>
        <p:spPr>
          <a:xfrm>
            <a:off x="3501554" y="4339015"/>
            <a:ext cx="2654894" cy="369332"/>
          </a:xfrm>
          <a:prstGeom prst="rect">
            <a:avLst/>
          </a:prstGeom>
          <a:noFill/>
        </p:spPr>
        <p:txBody>
          <a:bodyPr wrap="none" rtlCol="0">
            <a:spAutoFit/>
          </a:bodyPr>
          <a:lstStyle/>
          <a:p>
            <a:r>
              <a:rPr lang="en-US" altLang="zh-CN" dirty="0"/>
              <a:t>Filter Generation Module</a:t>
            </a:r>
            <a:endParaRPr lang="zh-CN" altLang="en-US" dirty="0"/>
          </a:p>
        </p:txBody>
      </p:sp>
      <p:sp>
        <p:nvSpPr>
          <p:cNvPr id="75" name="文本框 74">
            <a:extLst>
              <a:ext uri="{FF2B5EF4-FFF2-40B4-BE49-F238E27FC236}">
                <a16:creationId xmlns:a16="http://schemas.microsoft.com/office/drawing/2014/main" id="{552D4617-625D-42CE-B3A0-CF0C8065E08C}"/>
              </a:ext>
            </a:extLst>
          </p:cNvPr>
          <p:cNvSpPr txBox="1"/>
          <p:nvPr/>
        </p:nvSpPr>
        <p:spPr>
          <a:xfrm>
            <a:off x="3501554" y="6399825"/>
            <a:ext cx="2787943" cy="369332"/>
          </a:xfrm>
          <a:prstGeom prst="rect">
            <a:avLst/>
          </a:prstGeom>
          <a:noFill/>
        </p:spPr>
        <p:txBody>
          <a:bodyPr wrap="none" rtlCol="0">
            <a:spAutoFit/>
          </a:bodyPr>
          <a:lstStyle/>
          <a:p>
            <a:r>
              <a:rPr lang="en-US" altLang="zh-CN" dirty="0"/>
              <a:t>Feature Extraction Module</a:t>
            </a:r>
            <a:endParaRPr lang="zh-CN" altLang="en-US" dirty="0"/>
          </a:p>
        </p:txBody>
      </p:sp>
      <p:sp>
        <p:nvSpPr>
          <p:cNvPr id="76" name="文本框 75">
            <a:extLst>
              <a:ext uri="{FF2B5EF4-FFF2-40B4-BE49-F238E27FC236}">
                <a16:creationId xmlns:a16="http://schemas.microsoft.com/office/drawing/2014/main" id="{DF53F5AA-2054-46FB-9ADE-3EF1CBEF942B}"/>
              </a:ext>
            </a:extLst>
          </p:cNvPr>
          <p:cNvSpPr txBox="1"/>
          <p:nvPr/>
        </p:nvSpPr>
        <p:spPr>
          <a:xfrm>
            <a:off x="3454015" y="2492673"/>
            <a:ext cx="2787943" cy="369332"/>
          </a:xfrm>
          <a:prstGeom prst="rect">
            <a:avLst/>
          </a:prstGeom>
          <a:noFill/>
        </p:spPr>
        <p:txBody>
          <a:bodyPr wrap="none" rtlCol="0">
            <a:spAutoFit/>
          </a:bodyPr>
          <a:lstStyle/>
          <a:p>
            <a:r>
              <a:rPr lang="en-US" altLang="zh-CN" dirty="0"/>
              <a:t>Feature Extraction Module</a:t>
            </a:r>
            <a:endParaRPr lang="zh-CN" altLang="en-US" dirty="0"/>
          </a:p>
        </p:txBody>
      </p:sp>
      <p:sp>
        <p:nvSpPr>
          <p:cNvPr id="77" name="文本框 76">
            <a:extLst>
              <a:ext uri="{FF2B5EF4-FFF2-40B4-BE49-F238E27FC236}">
                <a16:creationId xmlns:a16="http://schemas.microsoft.com/office/drawing/2014/main" id="{F82689B8-36A7-41DF-975C-71674FA49BD0}"/>
              </a:ext>
            </a:extLst>
          </p:cNvPr>
          <p:cNvSpPr txBox="1"/>
          <p:nvPr/>
        </p:nvSpPr>
        <p:spPr>
          <a:xfrm>
            <a:off x="6222361" y="2491619"/>
            <a:ext cx="1914307" cy="369332"/>
          </a:xfrm>
          <a:prstGeom prst="rect">
            <a:avLst/>
          </a:prstGeom>
          <a:noFill/>
        </p:spPr>
        <p:txBody>
          <a:bodyPr wrap="none" rtlCol="0">
            <a:spAutoFit/>
          </a:bodyPr>
          <a:lstStyle/>
          <a:p>
            <a:r>
              <a:rPr lang="en-US" altLang="zh-CN" dirty="0"/>
              <a:t>Template Feature</a:t>
            </a:r>
            <a:endParaRPr lang="zh-CN" altLang="en-US" dirty="0"/>
          </a:p>
        </p:txBody>
      </p:sp>
      <p:sp>
        <p:nvSpPr>
          <p:cNvPr id="78" name="文本框 77">
            <a:extLst>
              <a:ext uri="{FF2B5EF4-FFF2-40B4-BE49-F238E27FC236}">
                <a16:creationId xmlns:a16="http://schemas.microsoft.com/office/drawing/2014/main" id="{77E9FFEE-9E72-4C74-A5EA-58E41C191DE6}"/>
              </a:ext>
            </a:extLst>
          </p:cNvPr>
          <p:cNvSpPr txBox="1"/>
          <p:nvPr/>
        </p:nvSpPr>
        <p:spPr>
          <a:xfrm>
            <a:off x="6311959" y="4336907"/>
            <a:ext cx="1378904" cy="369332"/>
          </a:xfrm>
          <a:prstGeom prst="rect">
            <a:avLst/>
          </a:prstGeom>
          <a:noFill/>
        </p:spPr>
        <p:txBody>
          <a:bodyPr wrap="none" rtlCol="0">
            <a:spAutoFit/>
          </a:bodyPr>
          <a:lstStyle/>
          <a:p>
            <a:r>
              <a:rPr lang="en-US" altLang="zh-CN" dirty="0"/>
              <a:t>Conv Kernel</a:t>
            </a:r>
            <a:endParaRPr lang="zh-CN" altLang="en-US" dirty="0"/>
          </a:p>
        </p:txBody>
      </p:sp>
      <p:sp>
        <p:nvSpPr>
          <p:cNvPr id="79" name="文本框 78">
            <a:extLst>
              <a:ext uri="{FF2B5EF4-FFF2-40B4-BE49-F238E27FC236}">
                <a16:creationId xmlns:a16="http://schemas.microsoft.com/office/drawing/2014/main" id="{45297077-6009-4F66-A8A8-E5A993364A48}"/>
              </a:ext>
            </a:extLst>
          </p:cNvPr>
          <p:cNvSpPr txBox="1"/>
          <p:nvPr/>
        </p:nvSpPr>
        <p:spPr>
          <a:xfrm>
            <a:off x="6223794" y="6399825"/>
            <a:ext cx="1608133" cy="369332"/>
          </a:xfrm>
          <a:prstGeom prst="rect">
            <a:avLst/>
          </a:prstGeom>
          <a:noFill/>
        </p:spPr>
        <p:txBody>
          <a:bodyPr wrap="none" rtlCol="0">
            <a:spAutoFit/>
          </a:bodyPr>
          <a:lstStyle/>
          <a:p>
            <a:r>
              <a:rPr lang="en-US" altLang="zh-CN" dirty="0"/>
              <a:t>Image Feature</a:t>
            </a:r>
            <a:endParaRPr lang="zh-CN" altLang="en-US" dirty="0"/>
          </a:p>
        </p:txBody>
      </p:sp>
      <p:sp>
        <p:nvSpPr>
          <p:cNvPr id="80" name="文本框 79">
            <a:extLst>
              <a:ext uri="{FF2B5EF4-FFF2-40B4-BE49-F238E27FC236}">
                <a16:creationId xmlns:a16="http://schemas.microsoft.com/office/drawing/2014/main" id="{3C2F27C6-96BD-40B2-89EF-B41283FB11FC}"/>
              </a:ext>
            </a:extLst>
          </p:cNvPr>
          <p:cNvSpPr txBox="1"/>
          <p:nvPr/>
        </p:nvSpPr>
        <p:spPr>
          <a:xfrm>
            <a:off x="992904" y="2491619"/>
            <a:ext cx="1109599" cy="369332"/>
          </a:xfrm>
          <a:prstGeom prst="rect">
            <a:avLst/>
          </a:prstGeom>
          <a:noFill/>
        </p:spPr>
        <p:txBody>
          <a:bodyPr wrap="none" rtlCol="0">
            <a:spAutoFit/>
          </a:bodyPr>
          <a:lstStyle/>
          <a:p>
            <a:r>
              <a:rPr lang="en-US" altLang="zh-CN" dirty="0"/>
              <a:t>Template</a:t>
            </a:r>
            <a:endParaRPr lang="zh-CN" altLang="en-US" dirty="0"/>
          </a:p>
        </p:txBody>
      </p:sp>
      <p:sp>
        <p:nvSpPr>
          <p:cNvPr id="81" name="文本框 80">
            <a:extLst>
              <a:ext uri="{FF2B5EF4-FFF2-40B4-BE49-F238E27FC236}">
                <a16:creationId xmlns:a16="http://schemas.microsoft.com/office/drawing/2014/main" id="{D9DE5826-D70C-4969-884D-B2AD5263B8F0}"/>
              </a:ext>
            </a:extLst>
          </p:cNvPr>
          <p:cNvSpPr txBox="1"/>
          <p:nvPr/>
        </p:nvSpPr>
        <p:spPr>
          <a:xfrm>
            <a:off x="836374" y="4521573"/>
            <a:ext cx="1383712" cy="369332"/>
          </a:xfrm>
          <a:prstGeom prst="rect">
            <a:avLst/>
          </a:prstGeom>
          <a:noFill/>
        </p:spPr>
        <p:txBody>
          <a:bodyPr wrap="none" rtlCol="0">
            <a:spAutoFit/>
          </a:bodyPr>
          <a:lstStyle/>
          <a:p>
            <a:r>
              <a:rPr lang="en-US" altLang="zh-CN" dirty="0"/>
              <a:t>Input Image</a:t>
            </a:r>
            <a:endParaRPr lang="zh-CN" altLang="en-US" dirty="0"/>
          </a:p>
        </p:txBody>
      </p:sp>
      <p:sp>
        <p:nvSpPr>
          <p:cNvPr id="82" name="文本框 81">
            <a:extLst>
              <a:ext uri="{FF2B5EF4-FFF2-40B4-BE49-F238E27FC236}">
                <a16:creationId xmlns:a16="http://schemas.microsoft.com/office/drawing/2014/main" id="{5F2ED758-5489-4F5A-85EE-9903ABA3D412}"/>
              </a:ext>
            </a:extLst>
          </p:cNvPr>
          <p:cNvSpPr txBox="1"/>
          <p:nvPr/>
        </p:nvSpPr>
        <p:spPr>
          <a:xfrm>
            <a:off x="830184" y="6421456"/>
            <a:ext cx="1383712" cy="369332"/>
          </a:xfrm>
          <a:prstGeom prst="rect">
            <a:avLst/>
          </a:prstGeom>
          <a:noFill/>
        </p:spPr>
        <p:txBody>
          <a:bodyPr wrap="none" rtlCol="0">
            <a:spAutoFit/>
          </a:bodyPr>
          <a:lstStyle/>
          <a:p>
            <a:r>
              <a:rPr lang="en-US" altLang="zh-CN" dirty="0"/>
              <a:t>Input Image</a:t>
            </a:r>
            <a:endParaRPr lang="zh-CN" altLang="en-US" dirty="0"/>
          </a:p>
        </p:txBody>
      </p:sp>
    </p:spTree>
    <p:extLst>
      <p:ext uri="{BB962C8B-B14F-4D97-AF65-F5344CB8AC3E}">
        <p14:creationId xmlns:p14="http://schemas.microsoft.com/office/powerpoint/2010/main" val="207881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   6.7</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3921</TotalTime>
  <Words>171</Words>
  <Application>Microsoft Office PowerPoint</Application>
  <PresentationFormat>宽屏</PresentationFormat>
  <Paragraphs>33</Paragraphs>
  <Slides>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705</cp:revision>
  <dcterms:created xsi:type="dcterms:W3CDTF">2018-10-28T16:15:04Z</dcterms:created>
  <dcterms:modified xsi:type="dcterms:W3CDTF">2021-06-08T07:56:52Z</dcterms:modified>
</cp:coreProperties>
</file>