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73" r:id="rId5"/>
    <p:sldId id="270" r:id="rId6"/>
    <p:sldId id="275" r:id="rId7"/>
    <p:sldId id="274" r:id="rId8"/>
    <p:sldId id="272"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4</a:t>
            </a:fld>
            <a:endParaRPr lang="zh-CN" altLang="en-US"/>
          </a:p>
        </p:txBody>
      </p:sp>
    </p:spTree>
    <p:extLst>
      <p:ext uri="{BB962C8B-B14F-4D97-AF65-F5344CB8AC3E}">
        <p14:creationId xmlns:p14="http://schemas.microsoft.com/office/powerpoint/2010/main" val="387000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94134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16729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7</a:t>
            </a:fld>
            <a:endParaRPr lang="zh-CN" altLang="en-US"/>
          </a:p>
        </p:txBody>
      </p:sp>
    </p:spTree>
    <p:extLst>
      <p:ext uri="{BB962C8B-B14F-4D97-AF65-F5344CB8AC3E}">
        <p14:creationId xmlns:p14="http://schemas.microsoft.com/office/powerpoint/2010/main" val="380267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8</a:t>
            </a:fld>
            <a:endParaRPr lang="zh-CN" altLang="en-US"/>
          </a:p>
        </p:txBody>
      </p:sp>
    </p:spTree>
    <p:extLst>
      <p:ext uri="{BB962C8B-B14F-4D97-AF65-F5344CB8AC3E}">
        <p14:creationId xmlns:p14="http://schemas.microsoft.com/office/powerpoint/2010/main" val="46645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2020.6.25-7.2</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123618"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 this week, I mainly put my effort on reading the </a:t>
            </a:r>
            <a:r>
              <a:rPr lang="en-US" altLang="zh-CN" sz="3200" b="1" dirty="0" err="1">
                <a:latin typeface="Calibri Light" panose="020F0302020204030204" pitchFamily="34" charset="0"/>
                <a:cs typeface="Calibri Light" panose="020F0302020204030204" pitchFamily="34" charset="0"/>
              </a:rPr>
              <a:t>Tracktor</a:t>
            </a:r>
            <a:r>
              <a:rPr lang="en-US" altLang="zh-CN" sz="3200" b="1" dirty="0">
                <a:latin typeface="Calibri Light" panose="020F0302020204030204" pitchFamily="34" charset="0"/>
                <a:cs typeface="Calibri Light" panose="020F0302020204030204" pitchFamily="34" charset="0"/>
              </a:rPr>
              <a:t> paper and running several MOT code.</a:t>
            </a:r>
          </a:p>
        </p:txBody>
      </p:sp>
      <p:pic>
        <p:nvPicPr>
          <p:cNvPr id="4" name="图片 3">
            <a:extLst>
              <a:ext uri="{FF2B5EF4-FFF2-40B4-BE49-F238E27FC236}">
                <a16:creationId xmlns:a16="http://schemas.microsoft.com/office/drawing/2014/main" id="{7AF8088E-E016-40EE-A70E-02252DD39D01}"/>
              </a:ext>
            </a:extLst>
          </p:cNvPr>
          <p:cNvPicPr>
            <a:picLocks noChangeAspect="1"/>
          </p:cNvPicPr>
          <p:nvPr/>
        </p:nvPicPr>
        <p:blipFill>
          <a:blip r:embed="rId2"/>
          <a:stretch>
            <a:fillRect/>
          </a:stretch>
        </p:blipFill>
        <p:spPr>
          <a:xfrm>
            <a:off x="2487631" y="1962332"/>
            <a:ext cx="6365334" cy="4581308"/>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846952" cy="2062103"/>
          </a:xfrm>
          <a:prstGeom prst="rect">
            <a:avLst/>
          </a:prstGeom>
          <a:noFill/>
        </p:spPr>
        <p:txBody>
          <a:bodyPr wrap="square" rtlCol="0">
            <a:spAutoFit/>
          </a:bodyPr>
          <a:lstStyle/>
          <a:p>
            <a:r>
              <a:rPr lang="en-US" altLang="zh-CN" sz="3200" b="1" dirty="0" err="1">
                <a:latin typeface="Calibri Light" panose="020F0302020204030204" pitchFamily="34" charset="0"/>
                <a:cs typeface="Calibri Light" panose="020F0302020204030204" pitchFamily="34" charset="0"/>
              </a:rPr>
              <a:t>Tracktor</a:t>
            </a:r>
            <a:r>
              <a:rPr lang="en-US" altLang="zh-CN" sz="3200" b="1" dirty="0">
                <a:latin typeface="Calibri Light" panose="020F0302020204030204" pitchFamily="34" charset="0"/>
                <a:cs typeface="Calibri Light" panose="020F0302020204030204" pitchFamily="34" charset="0"/>
              </a:rPr>
              <a:t> performs no training or optimization on tracking data. It exploits the bounding box regression of an object detector to predict the position of an object in the next frame, thereby converting a detector into a tracker.</a:t>
            </a:r>
          </a:p>
        </p:txBody>
      </p:sp>
      <p:pic>
        <p:nvPicPr>
          <p:cNvPr id="6" name="图片 5">
            <a:extLst>
              <a:ext uri="{FF2B5EF4-FFF2-40B4-BE49-F238E27FC236}">
                <a16:creationId xmlns:a16="http://schemas.microsoft.com/office/drawing/2014/main" id="{9917EB52-01F7-498E-8E2A-79C5CDACA0A7}"/>
              </a:ext>
            </a:extLst>
          </p:cNvPr>
          <p:cNvPicPr>
            <a:picLocks noChangeAspect="1"/>
          </p:cNvPicPr>
          <p:nvPr/>
        </p:nvPicPr>
        <p:blipFill>
          <a:blip r:embed="rId3"/>
          <a:stretch>
            <a:fillRect/>
          </a:stretch>
        </p:blipFill>
        <p:spPr>
          <a:xfrm>
            <a:off x="2502615" y="2402007"/>
            <a:ext cx="7804684" cy="4336516"/>
          </a:xfrm>
          <a:prstGeom prst="rect">
            <a:avLst/>
          </a:prstGeom>
        </p:spPr>
      </p:pic>
    </p:spTree>
    <p:extLst>
      <p:ext uri="{BB962C8B-B14F-4D97-AF65-F5344CB8AC3E}">
        <p14:creationId xmlns:p14="http://schemas.microsoft.com/office/powerpoint/2010/main" val="259247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765064" cy="2062103"/>
          </a:xfrm>
          <a:prstGeom prst="rect">
            <a:avLst/>
          </a:prstGeom>
          <a:noFill/>
        </p:spPr>
        <p:txBody>
          <a:bodyPr wrap="square" rtlCol="0">
            <a:spAutoFit/>
          </a:bodyPr>
          <a:lstStyle/>
          <a:p>
            <a:r>
              <a:rPr lang="en-US" altLang="zh-CN" sz="3200" b="1" dirty="0" err="1">
                <a:latin typeface="Calibri Light" panose="020F0302020204030204" pitchFamily="34" charset="0"/>
                <a:cs typeface="Calibri Light" panose="020F0302020204030204" pitchFamily="34" charset="0"/>
              </a:rPr>
              <a:t>Tracktor</a:t>
            </a:r>
            <a:r>
              <a:rPr lang="en-US" altLang="zh-CN" sz="3200" b="1" dirty="0">
                <a:latin typeface="Calibri Light" panose="020F0302020204030204" pitchFamily="34" charset="0"/>
                <a:cs typeface="Calibri Light" panose="020F0302020204030204" pitchFamily="34" charset="0"/>
              </a:rPr>
              <a:t> is added with a motion model and a reidentification algorithm. Both are aimed at improving identity preservation across frames and are common examples of techniques used to enhance, e.g., graph-based tracking methods.</a:t>
            </a:r>
          </a:p>
        </p:txBody>
      </p:sp>
      <p:pic>
        <p:nvPicPr>
          <p:cNvPr id="4" name="图片 3">
            <a:extLst>
              <a:ext uri="{FF2B5EF4-FFF2-40B4-BE49-F238E27FC236}">
                <a16:creationId xmlns:a16="http://schemas.microsoft.com/office/drawing/2014/main" id="{4215E294-3B53-4355-AE8E-80DE40829FE5}"/>
              </a:ext>
            </a:extLst>
          </p:cNvPr>
          <p:cNvPicPr>
            <a:picLocks noChangeAspect="1"/>
          </p:cNvPicPr>
          <p:nvPr/>
        </p:nvPicPr>
        <p:blipFill>
          <a:blip r:embed="rId3"/>
          <a:stretch>
            <a:fillRect/>
          </a:stretch>
        </p:blipFill>
        <p:spPr>
          <a:xfrm>
            <a:off x="3399424" y="2489122"/>
            <a:ext cx="5689985" cy="4221602"/>
          </a:xfrm>
          <a:prstGeom prst="rect">
            <a:avLst/>
          </a:prstGeom>
        </p:spPr>
      </p:pic>
    </p:spTree>
    <p:extLst>
      <p:ext uri="{BB962C8B-B14F-4D97-AF65-F5344CB8AC3E}">
        <p14:creationId xmlns:p14="http://schemas.microsoft.com/office/powerpoint/2010/main" val="324769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8469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have tested code of 3 projects, including </a:t>
            </a:r>
            <a:r>
              <a:rPr lang="en-US" altLang="zh-CN" sz="3200" b="1" dirty="0" err="1">
                <a:latin typeface="Calibri Light" panose="020F0302020204030204" pitchFamily="34" charset="0"/>
                <a:cs typeface="Calibri Light" panose="020F0302020204030204" pitchFamily="34" charset="0"/>
              </a:rPr>
              <a:t>Tracktor</a:t>
            </a:r>
            <a:r>
              <a:rPr lang="en-US" altLang="zh-CN" sz="3200" b="1" dirty="0">
                <a:latin typeface="Calibri Light" panose="020F0302020204030204" pitchFamily="34" charset="0"/>
                <a:cs typeface="Calibri Light" panose="020F0302020204030204" pitchFamily="34" charset="0"/>
              </a:rPr>
              <a:t>, neural solver, and  deformable surface tracking.</a:t>
            </a:r>
          </a:p>
        </p:txBody>
      </p:sp>
      <p:pic>
        <p:nvPicPr>
          <p:cNvPr id="10" name="图片 9">
            <a:extLst>
              <a:ext uri="{FF2B5EF4-FFF2-40B4-BE49-F238E27FC236}">
                <a16:creationId xmlns:a16="http://schemas.microsoft.com/office/drawing/2014/main" id="{F89EC849-C2B2-4AB8-8549-EC4319363E70}"/>
              </a:ext>
            </a:extLst>
          </p:cNvPr>
          <p:cNvPicPr>
            <a:picLocks noChangeAspect="1"/>
          </p:cNvPicPr>
          <p:nvPr/>
        </p:nvPicPr>
        <p:blipFill rotWithShape="1">
          <a:blip r:embed="rId3">
            <a:extLst>
              <a:ext uri="{28A0092B-C50C-407E-A947-70E740481C1C}">
                <a14:useLocalDpi xmlns:a14="http://schemas.microsoft.com/office/drawing/2010/main" val="0"/>
              </a:ext>
            </a:extLst>
          </a:blip>
          <a:srcRect l="13725" t="34428" r="28317" b="6069"/>
          <a:stretch/>
        </p:blipFill>
        <p:spPr>
          <a:xfrm>
            <a:off x="313899" y="2350839"/>
            <a:ext cx="6014690" cy="3794077"/>
          </a:xfrm>
          <a:prstGeom prst="rect">
            <a:avLst/>
          </a:prstGeom>
        </p:spPr>
      </p:pic>
      <p:pic>
        <p:nvPicPr>
          <p:cNvPr id="12" name="图片 11">
            <a:extLst>
              <a:ext uri="{FF2B5EF4-FFF2-40B4-BE49-F238E27FC236}">
                <a16:creationId xmlns:a16="http://schemas.microsoft.com/office/drawing/2014/main" id="{61E13518-AE71-4D2F-B900-EB2964A20537}"/>
              </a:ext>
            </a:extLst>
          </p:cNvPr>
          <p:cNvPicPr>
            <a:picLocks noChangeAspect="1"/>
          </p:cNvPicPr>
          <p:nvPr/>
        </p:nvPicPr>
        <p:blipFill rotWithShape="1">
          <a:blip r:embed="rId4">
            <a:extLst>
              <a:ext uri="{28A0092B-C50C-407E-A947-70E740481C1C}">
                <a14:useLocalDpi xmlns:a14="http://schemas.microsoft.com/office/drawing/2010/main" val="0"/>
              </a:ext>
            </a:extLst>
          </a:blip>
          <a:srcRect l="7340" t="39942" r="35154" b="5473"/>
          <a:stretch/>
        </p:blipFill>
        <p:spPr>
          <a:xfrm>
            <a:off x="5377218" y="1908215"/>
            <a:ext cx="6414447" cy="3743475"/>
          </a:xfrm>
          <a:prstGeom prst="rect">
            <a:avLst/>
          </a:prstGeom>
        </p:spPr>
      </p:pic>
      <p:sp>
        <p:nvSpPr>
          <p:cNvPr id="13" name="文本框 12">
            <a:extLst>
              <a:ext uri="{FF2B5EF4-FFF2-40B4-BE49-F238E27FC236}">
                <a16:creationId xmlns:a16="http://schemas.microsoft.com/office/drawing/2014/main" id="{2A1C5CDA-95D3-4C73-B045-ACC6B9BBC1E8}"/>
              </a:ext>
            </a:extLst>
          </p:cNvPr>
          <p:cNvSpPr txBox="1"/>
          <p:nvPr/>
        </p:nvSpPr>
        <p:spPr>
          <a:xfrm>
            <a:off x="2822549" y="6218208"/>
            <a:ext cx="997389" cy="369332"/>
          </a:xfrm>
          <a:prstGeom prst="rect">
            <a:avLst/>
          </a:prstGeom>
          <a:noFill/>
        </p:spPr>
        <p:txBody>
          <a:bodyPr wrap="none" rtlCol="0">
            <a:spAutoFit/>
          </a:bodyPr>
          <a:lstStyle/>
          <a:p>
            <a:r>
              <a:rPr lang="en-US" altLang="zh-CN" dirty="0" err="1"/>
              <a:t>Tracktor</a:t>
            </a:r>
            <a:endParaRPr lang="zh-CN" altLang="en-US" dirty="0"/>
          </a:p>
        </p:txBody>
      </p:sp>
      <p:sp>
        <p:nvSpPr>
          <p:cNvPr id="14" name="文本框 13">
            <a:extLst>
              <a:ext uri="{FF2B5EF4-FFF2-40B4-BE49-F238E27FC236}">
                <a16:creationId xmlns:a16="http://schemas.microsoft.com/office/drawing/2014/main" id="{8CF9158E-8907-4CE8-B1EC-93A1DFEBAE0E}"/>
              </a:ext>
            </a:extLst>
          </p:cNvPr>
          <p:cNvSpPr txBox="1"/>
          <p:nvPr/>
        </p:nvSpPr>
        <p:spPr>
          <a:xfrm>
            <a:off x="8051917" y="5708862"/>
            <a:ext cx="1489510" cy="369332"/>
          </a:xfrm>
          <a:prstGeom prst="rect">
            <a:avLst/>
          </a:prstGeom>
          <a:noFill/>
        </p:spPr>
        <p:txBody>
          <a:bodyPr wrap="none" rtlCol="0">
            <a:spAutoFit/>
          </a:bodyPr>
          <a:lstStyle/>
          <a:p>
            <a:r>
              <a:rPr lang="en-US" altLang="zh-CN" dirty="0"/>
              <a:t>Neural solver</a:t>
            </a:r>
            <a:endParaRPr lang="zh-CN" altLang="en-US" dirty="0"/>
          </a:p>
        </p:txBody>
      </p:sp>
    </p:spTree>
    <p:extLst>
      <p:ext uri="{BB962C8B-B14F-4D97-AF65-F5344CB8AC3E}">
        <p14:creationId xmlns:p14="http://schemas.microsoft.com/office/powerpoint/2010/main" val="393716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846952"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 code of deformable surface tracking seems to be modified from another </a:t>
            </a:r>
            <a:r>
              <a:rPr lang="en-US" altLang="zh-CN" sz="3200" b="1" dirty="0" err="1">
                <a:latin typeface="Calibri Light" panose="020F0302020204030204" pitchFamily="34" charset="0"/>
                <a:cs typeface="Calibri Light" panose="020F0302020204030204" pitchFamily="34" charset="0"/>
              </a:rPr>
              <a:t>pami</a:t>
            </a:r>
            <a:r>
              <a:rPr lang="en-US" altLang="zh-CN" sz="3200" b="1" dirty="0">
                <a:latin typeface="Calibri Light" panose="020F0302020204030204" pitchFamily="34" charset="0"/>
                <a:cs typeface="Calibri Light" panose="020F0302020204030204" pitchFamily="34" charset="0"/>
              </a:rPr>
              <a:t> paper’s </a:t>
            </a:r>
            <a:r>
              <a:rPr lang="en-US" altLang="zh-CN" sz="3200" b="1" dirty="0" err="1">
                <a:latin typeface="Calibri Light" panose="020F0302020204030204" pitchFamily="34" charset="0"/>
                <a:cs typeface="Calibri Light" panose="020F0302020204030204" pitchFamily="34" charset="0"/>
              </a:rPr>
              <a:t>matlab</a:t>
            </a:r>
            <a:r>
              <a:rPr lang="en-US" altLang="zh-CN" sz="3200" b="1" dirty="0">
                <a:latin typeface="Calibri Light" panose="020F0302020204030204" pitchFamily="34" charset="0"/>
                <a:cs typeface="Calibri Light" panose="020F0302020204030204" pitchFamily="34" charset="0"/>
              </a:rPr>
              <a:t> code, Template-based Monocular 3D Shape Recovery using Laplacian Meshes. But the original link is broken.</a:t>
            </a:r>
          </a:p>
        </p:txBody>
      </p:sp>
      <p:pic>
        <p:nvPicPr>
          <p:cNvPr id="5" name="图片 4">
            <a:extLst>
              <a:ext uri="{FF2B5EF4-FFF2-40B4-BE49-F238E27FC236}">
                <a16:creationId xmlns:a16="http://schemas.microsoft.com/office/drawing/2014/main" id="{1A124EF0-C937-451D-B64C-EBF8D6AF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662" y="2400657"/>
            <a:ext cx="8393373" cy="4346746"/>
          </a:xfrm>
          <a:prstGeom prst="rect">
            <a:avLst/>
          </a:prstGeom>
        </p:spPr>
      </p:pic>
    </p:spTree>
    <p:extLst>
      <p:ext uri="{BB962C8B-B14F-4D97-AF65-F5344CB8AC3E}">
        <p14:creationId xmlns:p14="http://schemas.microsoft.com/office/powerpoint/2010/main" val="128684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45959"/>
            <a:ext cx="11734549" cy="206210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found MOT involves 3 fields: traditional methods, like motion model, Kalman filter; CNN, like detection, </a:t>
            </a:r>
            <a:r>
              <a:rPr lang="en-US" altLang="zh-CN" sz="3200" b="1" dirty="0" err="1">
                <a:latin typeface="Calibri Light" panose="020F0302020204030204" pitchFamily="34" charset="0"/>
                <a:cs typeface="Calibri Light" panose="020F0302020204030204" pitchFamily="34" charset="0"/>
              </a:rPr>
              <a:t>reID</a:t>
            </a:r>
            <a:r>
              <a:rPr lang="en-US" altLang="zh-CN" sz="3200" b="1" dirty="0">
                <a:latin typeface="Calibri Light" panose="020F0302020204030204" pitchFamily="34" charset="0"/>
                <a:cs typeface="Calibri Light" panose="020F0302020204030204" pitchFamily="34" charset="0"/>
              </a:rPr>
              <a:t>, SOT; and graph, classic ones and GNN/GCN. I plan to spend some time(not too short) to master these things. I would begin from SORT, and check the code line by line.</a:t>
            </a: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pic>
        <p:nvPicPr>
          <p:cNvPr id="5" name="图片 4">
            <a:extLst>
              <a:ext uri="{FF2B5EF4-FFF2-40B4-BE49-F238E27FC236}">
                <a16:creationId xmlns:a16="http://schemas.microsoft.com/office/drawing/2014/main" id="{099317F7-B51F-45C8-A607-2CA715250AE1}"/>
              </a:ext>
            </a:extLst>
          </p:cNvPr>
          <p:cNvPicPr>
            <a:picLocks noChangeAspect="1"/>
          </p:cNvPicPr>
          <p:nvPr/>
        </p:nvPicPr>
        <p:blipFill>
          <a:blip r:embed="rId4"/>
          <a:stretch>
            <a:fillRect/>
          </a:stretch>
        </p:blipFill>
        <p:spPr>
          <a:xfrm>
            <a:off x="3166453" y="2908062"/>
            <a:ext cx="5145033" cy="3904647"/>
          </a:xfrm>
          <a:prstGeom prst="rect">
            <a:avLst/>
          </a:prstGeom>
        </p:spPr>
      </p:pic>
    </p:spTree>
    <p:extLst>
      <p:ext uri="{BB962C8B-B14F-4D97-AF65-F5344CB8AC3E}">
        <p14:creationId xmlns:p14="http://schemas.microsoft.com/office/powerpoint/2010/main" val="285664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7.2</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249</Words>
  <Application>Microsoft Office PowerPoint</Application>
  <PresentationFormat>宽屏</PresentationFormat>
  <Paragraphs>30</Paragraphs>
  <Slides>9</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319</cp:revision>
  <dcterms:created xsi:type="dcterms:W3CDTF">2018-10-28T16:15:04Z</dcterms:created>
  <dcterms:modified xsi:type="dcterms:W3CDTF">2020-07-02T07:27:35Z</dcterms:modified>
</cp:coreProperties>
</file>