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2D9B9-F0A9-4FC0-9ECC-07C6816AE507}">
  <a:tblStyle styleId="{93B2D9B9-F0A9-4FC0-9ECC-07C6816A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dd4e242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dd4e242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a3eeb1672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a3eeb1672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dd4e242dc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dd4e242dc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d4e242d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dd4e242d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dd4e242dc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dd4e242dc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dd4e242dc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dd4e242dc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daa9397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daa9397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a3eeb1672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a3eeb1672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454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a3eeb167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a3eeb167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a3eeb167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a3eeb167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60f5f74f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60f5f74f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60f5f74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60f5f74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d60f5f74f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d60f5f74f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60f5f74f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60f5f74f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a3eeb167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a3eeb167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d4e242d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d4e242d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a3eeb167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a3eeb167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310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57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691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49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518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493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4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060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722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77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332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66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0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face-mask-detec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00100" y="264319"/>
            <a:ext cx="7543800" cy="16293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600" dirty="0"/>
              <a:t>Comparative Study of Leading Models For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Facial Mask Detection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Atharva Raut (ar2082), Rashi </a:t>
            </a:r>
            <a:r>
              <a:rPr lang="en-IN" b="1" dirty="0" err="1"/>
              <a:t>Rupchandani</a:t>
            </a:r>
            <a:r>
              <a:rPr lang="en-IN" b="1" dirty="0"/>
              <a:t> (rr1265), </a:t>
            </a:r>
            <a:r>
              <a:rPr lang="en-IN" b="1" dirty="0" err="1"/>
              <a:t>Dhanur</a:t>
            </a:r>
            <a:r>
              <a:rPr lang="en-IN" b="1" dirty="0"/>
              <a:t> Sharma (ds1987), Atharva </a:t>
            </a:r>
            <a:r>
              <a:rPr lang="en-IN" b="1" dirty="0" err="1"/>
              <a:t>Hiwarekar</a:t>
            </a:r>
            <a:r>
              <a:rPr lang="en-IN" b="1" dirty="0"/>
              <a:t> (aah202), Anuraag Kulkarni (ak2248), </a:t>
            </a:r>
            <a:r>
              <a:rPr lang="en-IN" b="1" dirty="0" err="1"/>
              <a:t>Priyanshu</a:t>
            </a:r>
            <a:r>
              <a:rPr lang="en-IN" b="1" dirty="0"/>
              <a:t> Shrivastava (ps1276)</a:t>
            </a:r>
            <a:endParaRPr b="1" dirty="0"/>
          </a:p>
        </p:txBody>
      </p:sp>
      <p:pic>
        <p:nvPicPr>
          <p:cNvPr id="1026" name="Picture 2" descr="Face Mask Detection by Facial Recognition - GREKKOM">
            <a:extLst>
              <a:ext uri="{FF2B5EF4-FFF2-40B4-BE49-F238E27FC236}">
                <a16:creationId xmlns:a16="http://schemas.microsoft.com/office/drawing/2014/main" id="{9DF9971A-C09C-EA9E-AFDE-74D7DE62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98" y="1949338"/>
            <a:ext cx="1868403" cy="12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  <a:latin typeface="+mn-lt"/>
              </a:rPr>
              <a:t>RetinaNet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 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36678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>
                <a:solidFill>
                  <a:schemeClr val="tx1"/>
                </a:solidFill>
              </a:rPr>
              <a:t>Focal Loss</a:t>
            </a:r>
            <a:endParaRPr b="1"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chemeClr val="tx1"/>
                </a:solidFill>
              </a:rPr>
              <a:t>Focal Loss (FL) is an enhancement over Cross-Entropy Loss (CE) and is introduced to handle the class imbalance problem with single-stage object detection models. 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875" y="2354257"/>
            <a:ext cx="2606250" cy="22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YOLO Architecture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488700" y="1642325"/>
            <a:ext cx="4736100" cy="29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ct val="100000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</a:rPr>
              <a:t>It frames Object detection as a Single Regression problem.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ct val="100000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</a:rPr>
              <a:t>YOLO has 24 convolutional layers, four max-pooling layers, and two fully connected layers.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ct val="100000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</a:rPr>
              <a:t>Its trained on ImageNet 1000 class dataset.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ct val="100000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</a:rPr>
              <a:t>Algorithm is based on the following approaches: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ct val="100000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</a:rPr>
              <a:t>Residual blocks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ct val="100000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</a:rPr>
              <a:t>Bounding box regression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ct val="100000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</a:rPr>
              <a:t>Intersection over Union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ct val="100000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</a:rPr>
              <a:t>Non-max suppression</a:t>
            </a:r>
            <a:endParaRPr sz="10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349"/>
            <a:ext cx="4136524" cy="26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YOLOv7 Model Specifications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90650" y="3028648"/>
            <a:ext cx="8162700" cy="17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-GB" sz="1400" dirty="0">
                <a:solidFill>
                  <a:schemeClr val="tx1"/>
                </a:solidFill>
                <a:highlight>
                  <a:srgbClr val="FFFFFF"/>
                </a:highlight>
              </a:rPr>
              <a:t>YOLOv7 uses </a:t>
            </a:r>
            <a:r>
              <a:rPr lang="en-GB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E-ELAN</a:t>
            </a:r>
            <a:r>
              <a:rPr lang="en-GB" sz="1400" dirty="0">
                <a:solidFill>
                  <a:schemeClr val="tx1"/>
                </a:solidFill>
                <a:highlight>
                  <a:srgbClr val="FFFFFF"/>
                </a:highlight>
              </a:rPr>
              <a:t> architecture that enables it to learn better by using the expand-shuffle-merge cardinality.</a:t>
            </a:r>
            <a:endParaRPr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-GB" sz="1400" dirty="0">
                <a:solidFill>
                  <a:schemeClr val="tx1"/>
                </a:solidFill>
                <a:highlight>
                  <a:srgbClr val="FFFFFF"/>
                </a:highlight>
              </a:rPr>
              <a:t>It uses </a:t>
            </a:r>
            <a:r>
              <a:rPr lang="en-GB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Compound model scaling</a:t>
            </a:r>
            <a:r>
              <a:rPr lang="en-GB" sz="1400" dirty="0">
                <a:solidFill>
                  <a:schemeClr val="tx1"/>
                </a:solidFill>
                <a:highlight>
                  <a:srgbClr val="FFFFFF"/>
                </a:highlight>
              </a:rPr>
              <a:t> which allows it to maintain the properties the model had at initial design.</a:t>
            </a:r>
            <a:endParaRPr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056"/>
              <a:buChar char="●"/>
            </a:pPr>
            <a:r>
              <a:rPr lang="en-GB" sz="1400" dirty="0">
                <a:solidFill>
                  <a:schemeClr val="tx1"/>
                </a:solidFill>
                <a:highlight>
                  <a:srgbClr val="FFFFFF"/>
                </a:highlight>
              </a:rPr>
              <a:t>In YOLOv7, the architecture of planned re-parameterized convolution uses </a:t>
            </a:r>
            <a:r>
              <a:rPr lang="en-GB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RepConv</a:t>
            </a:r>
            <a:r>
              <a:rPr lang="en-GB" sz="1400" dirty="0">
                <a:solidFill>
                  <a:schemeClr val="tx1"/>
                </a:solidFill>
                <a:highlight>
                  <a:srgbClr val="FFFFFF"/>
                </a:highlight>
              </a:rPr>
              <a:t> without identity connection (</a:t>
            </a:r>
            <a:r>
              <a:rPr lang="en-GB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RepConvN</a:t>
            </a:r>
            <a:r>
              <a:rPr lang="en-GB" sz="1400" dirty="0">
                <a:solidFill>
                  <a:schemeClr val="tx1"/>
                </a:solidFill>
                <a:highlight>
                  <a:srgbClr val="FFFFFF"/>
                </a:highlight>
              </a:rPr>
              <a:t>).</a:t>
            </a:r>
            <a:endParaRPr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-GB" sz="1400" dirty="0">
                <a:solidFill>
                  <a:schemeClr val="tx1"/>
                </a:solidFill>
                <a:highlight>
                  <a:srgbClr val="FFFFFF"/>
                </a:highlight>
              </a:rPr>
              <a:t>The YOLO v7 algorithm achieves the highest accuracy among all other real-time object detection models.</a:t>
            </a:r>
            <a:endParaRPr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565" y="1418913"/>
            <a:ext cx="5998869" cy="151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908" y="444103"/>
            <a:ext cx="6784181" cy="42552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CC825411-B19F-0278-EDDA-FA7E02DD5A2D}"/>
              </a:ext>
            </a:extLst>
          </p:cNvPr>
          <p:cNvSpPr txBox="1">
            <a:spLocks/>
          </p:cNvSpPr>
          <p:nvPr/>
        </p:nvSpPr>
        <p:spPr>
          <a:xfrm>
            <a:off x="311699" y="36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+mn-lt"/>
              </a:rPr>
              <a:t>YOLOv7 Performance – Precision vs Confidence Score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270" y="609609"/>
            <a:ext cx="6317457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1B53131A-31F7-BBAB-C7DD-B68E10725EB2}"/>
              </a:ext>
            </a:extLst>
          </p:cNvPr>
          <p:cNvSpPr txBox="1">
            <a:spLocks/>
          </p:cNvSpPr>
          <p:nvPr/>
        </p:nvSpPr>
        <p:spPr>
          <a:xfrm>
            <a:off x="311699" y="36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+mn-lt"/>
              </a:rPr>
              <a:t>YOLOv7 Performance – Recall vs Confidence Score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42" y="621506"/>
            <a:ext cx="5420916" cy="4021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068C12C0-DF6E-5B97-3A32-5FE0D418F3FE}"/>
              </a:ext>
            </a:extLst>
          </p:cNvPr>
          <p:cNvSpPr txBox="1">
            <a:spLocks/>
          </p:cNvSpPr>
          <p:nvPr/>
        </p:nvSpPr>
        <p:spPr>
          <a:xfrm>
            <a:off x="311699" y="36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+mn-lt"/>
              </a:rPr>
              <a:t>YOLOv7 Performance – Confidence Matrix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Parameters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838600"/>
            <a:ext cx="8520600" cy="27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Precision : (# of true positives) / (# of true positives + # of false positives)</a:t>
            </a:r>
            <a:endParaRPr sz="2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Recall : (# of true positives) / (# of true positives + # of false negatives)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Loss : The delta between the values predicted by the model and the actual values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Comparative Study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 idx="4294967295"/>
          </p:nvPr>
        </p:nvSpPr>
        <p:spPr>
          <a:xfrm>
            <a:off x="422564" y="3882974"/>
            <a:ext cx="8333509" cy="668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3863" lvl="0" indent="-244475" algn="l" rtl="0">
              <a:spcBef>
                <a:spcPts val="0"/>
              </a:spcBef>
              <a:spcAft>
                <a:spcPts val="0"/>
              </a:spcAft>
              <a:buSzPts val="1420"/>
              <a:buFont typeface="Arial" panose="020B0604020202020204" pitchFamily="34" charset="0"/>
              <a:buChar char="•"/>
            </a:pPr>
            <a:r>
              <a:rPr lang="en-IN" sz="1520" dirty="0">
                <a:solidFill>
                  <a:schemeClr val="tx1"/>
                </a:solidFill>
                <a:latin typeface="+mn-lt"/>
              </a:rPr>
              <a:t>Yolov7 is ideal for this use case as it has high precision and fast inference speed. This makes it suitable for real-time scenarios.</a:t>
            </a:r>
            <a:endParaRPr sz="152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68" name="Google Shape;168;p30"/>
          <p:cNvGraphicFramePr/>
          <p:nvPr>
            <p:extLst>
              <p:ext uri="{D42A27DB-BD31-4B8C-83A1-F6EECF244321}">
                <p14:modId xmlns:p14="http://schemas.microsoft.com/office/powerpoint/2010/main" val="389051983"/>
              </p:ext>
            </p:extLst>
          </p:nvPr>
        </p:nvGraphicFramePr>
        <p:xfrm>
          <a:off x="1450800" y="1574887"/>
          <a:ext cx="6242400" cy="1750925"/>
        </p:xfrm>
        <a:graphic>
          <a:graphicData uri="http://schemas.openxmlformats.org/drawingml/2006/table">
            <a:tbl>
              <a:tblPr>
                <a:noFill/>
                <a:tableStyleId>{93B2D9B9-F0A9-4FC0-9ECC-07C6816AE507}</a:tableStyleId>
              </a:tblPr>
              <a:tblGrid>
                <a:gridCol w="15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Parameter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Detectron2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RetinaNet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YoloV7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0.64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0.75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0.895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0.67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0.69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0.451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0.44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0.051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790B-DE00-F6CB-B661-4065D30C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+mn-lt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EEEF4-1FE9-7CC6-1F4B-8FC33F4A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Dataset: </a:t>
            </a: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https://www.kaggle.com/datasets/andrewmvd/face-mask-detection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YOLOv7: </a:t>
            </a:r>
            <a:r>
              <a:rPr lang="en-US" dirty="0">
                <a:solidFill>
                  <a:schemeClr val="tx1"/>
                </a:solidFill>
              </a:rPr>
              <a:t>Joseph Redmon, Santosh </a:t>
            </a:r>
            <a:r>
              <a:rPr lang="en-US" dirty="0" err="1">
                <a:solidFill>
                  <a:schemeClr val="tx1"/>
                </a:solidFill>
              </a:rPr>
              <a:t>Divvala</a:t>
            </a:r>
            <a:r>
              <a:rPr lang="en-US" dirty="0">
                <a:solidFill>
                  <a:schemeClr val="tx1"/>
                </a:solidFill>
              </a:rPr>
              <a:t>, Ross </a:t>
            </a:r>
            <a:r>
              <a:rPr lang="en-US" dirty="0" err="1">
                <a:solidFill>
                  <a:schemeClr val="tx1"/>
                </a:solidFill>
              </a:rPr>
              <a:t>Girshick</a:t>
            </a:r>
            <a:r>
              <a:rPr lang="en-US" dirty="0">
                <a:solidFill>
                  <a:schemeClr val="tx1"/>
                </a:solidFill>
              </a:rPr>
              <a:t> and Ali Farhadi. (2016). You Only Look Once: </a:t>
            </a:r>
            <a:r>
              <a:rPr lang="en-US" dirty="0" err="1">
                <a:solidFill>
                  <a:schemeClr val="tx1"/>
                </a:solidFill>
              </a:rPr>
              <a:t>Unified,Real</a:t>
            </a:r>
            <a:r>
              <a:rPr lang="en-US" dirty="0">
                <a:solidFill>
                  <a:schemeClr val="tx1"/>
                </a:solidFill>
              </a:rPr>
              <a:t>-Time Object Detection. IEEE Conference on Computer Vision and Pattern Recognition, 1-10.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Faster R-CNN (Detectron-2): </a:t>
            </a:r>
            <a:r>
              <a:rPr lang="en-US" dirty="0" err="1">
                <a:solidFill>
                  <a:schemeClr val="tx1"/>
                </a:solidFill>
              </a:rPr>
              <a:t>Shaoqing</a:t>
            </a:r>
            <a:r>
              <a:rPr lang="en-US" dirty="0">
                <a:solidFill>
                  <a:schemeClr val="tx1"/>
                </a:solidFill>
              </a:rPr>
              <a:t> Ren, </a:t>
            </a:r>
            <a:r>
              <a:rPr lang="en-US" dirty="0" err="1">
                <a:solidFill>
                  <a:schemeClr val="tx1"/>
                </a:solidFill>
              </a:rPr>
              <a:t>Kaiming</a:t>
            </a:r>
            <a:r>
              <a:rPr lang="en-US" dirty="0">
                <a:solidFill>
                  <a:schemeClr val="tx1"/>
                </a:solidFill>
              </a:rPr>
              <a:t> He, Ross </a:t>
            </a:r>
            <a:r>
              <a:rPr lang="en-US" dirty="0" err="1">
                <a:solidFill>
                  <a:schemeClr val="tx1"/>
                </a:solidFill>
              </a:rPr>
              <a:t>Girshick</a:t>
            </a:r>
            <a:r>
              <a:rPr lang="en-US" dirty="0">
                <a:solidFill>
                  <a:schemeClr val="tx1"/>
                </a:solidFill>
              </a:rPr>
              <a:t>, and Jian Sun. (2017). Faster R-CNN: Towards Real-</a:t>
            </a:r>
            <a:r>
              <a:rPr lang="en-US" dirty="0" err="1">
                <a:solidFill>
                  <a:schemeClr val="tx1"/>
                </a:solidFill>
              </a:rPr>
              <a:t>TimeObject</a:t>
            </a:r>
            <a:r>
              <a:rPr lang="en-US" dirty="0">
                <a:solidFill>
                  <a:schemeClr val="tx1"/>
                </a:solidFill>
              </a:rPr>
              <a:t> Detection with Region Proposal Networks. IEEE Transactions on Pattern Analysis and </a:t>
            </a:r>
            <a:r>
              <a:rPr lang="en-US" dirty="0" err="1">
                <a:solidFill>
                  <a:schemeClr val="tx1"/>
                </a:solidFill>
              </a:rPr>
              <a:t>MachineIntelligence</a:t>
            </a:r>
            <a:r>
              <a:rPr lang="en-US" dirty="0">
                <a:solidFill>
                  <a:schemeClr val="tx1"/>
                </a:solidFill>
              </a:rPr>
              <a:t>, 39:1-14.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RetinaNet</a:t>
            </a:r>
            <a:r>
              <a:rPr lang="en-US" dirty="0">
                <a:solidFill>
                  <a:schemeClr val="tx1"/>
                </a:solidFill>
              </a:rPr>
              <a:t>: [1] Tsung-Yi Lin, Piotr </a:t>
            </a:r>
            <a:r>
              <a:rPr lang="en-US" dirty="0" err="1">
                <a:solidFill>
                  <a:schemeClr val="tx1"/>
                </a:solidFill>
              </a:rPr>
              <a:t>Dollár</a:t>
            </a:r>
            <a:r>
              <a:rPr lang="en-US" dirty="0">
                <a:solidFill>
                  <a:schemeClr val="tx1"/>
                </a:solidFill>
              </a:rPr>
              <a:t>, Ross </a:t>
            </a:r>
            <a:r>
              <a:rPr lang="en-US" dirty="0" err="1">
                <a:solidFill>
                  <a:schemeClr val="tx1"/>
                </a:solidFill>
              </a:rPr>
              <a:t>Girshick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Kaiming</a:t>
            </a:r>
            <a:r>
              <a:rPr lang="en-US" dirty="0">
                <a:solidFill>
                  <a:schemeClr val="tx1"/>
                </a:solidFill>
              </a:rPr>
              <a:t> He, Bharath Hariharan: “Feature Pyramid Networks for Object Detection”, 2016; [http://arxiv.org/abs/1612.03144 arXiv:1612.03144]. [2] Tsung-Yi Lin, Priya Goyal, Ross </a:t>
            </a:r>
            <a:r>
              <a:rPr lang="en-US" dirty="0" err="1">
                <a:solidFill>
                  <a:schemeClr val="tx1"/>
                </a:solidFill>
              </a:rPr>
              <a:t>Girshick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Kaiming</a:t>
            </a:r>
            <a:r>
              <a:rPr lang="en-US" dirty="0">
                <a:solidFill>
                  <a:schemeClr val="tx1"/>
                </a:solidFill>
              </a:rPr>
              <a:t> He: “Focal Loss for Dense Object Detection”, 2017; [http://arxiv.org/abs/1708.02002 arXiv:1708.02002].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7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545826" y="1999050"/>
            <a:ext cx="20523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THANK YOU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0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After recovering from a pandemic, being prepared for the next one is the need of the decade.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In the recent pandemic, we saw economies failing due to a ban on gathering in large numbers, that deterred the supply chains.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As we recover, we find it necessary to gather together in groups with proper precautions. One of the important precautions is wearing a mask.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Though this precaution can be enforced manually, it requires a large workforce. Having such a large workforce is not viable in all situations.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Thus, there is a need to detect whether any individual in a crowd is not wearing a mask.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Problem Statement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37393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The problem of mask detection amongst large number of people is an old one and needs to be solved using state-of-the-art models. (The issue of identifying mask compliance within a sizable crowd has been a longstanding challenge that calls for cutting-edge models to address.)</a:t>
            </a:r>
            <a:endParaRPr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YOLOv7 published in 2022 are in the forefront of real-time object detection.</a:t>
            </a:r>
            <a:endParaRPr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There is a need to benchmark this model against the other leading models.</a:t>
            </a:r>
            <a:endParaRPr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We will be comparing the same with the following models to check performance for face mask detection -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1. YOLOv7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2. GRCNN (Detectron2)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3. </a:t>
            </a:r>
            <a:r>
              <a:rPr lang="en-GB" dirty="0" err="1">
                <a:solidFill>
                  <a:schemeClr val="tx1"/>
                </a:solidFill>
              </a:rPr>
              <a:t>RetinaNet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Dataset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40250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Here, we would be using the Face Mask dataset.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This dataset contains 853 RGB images of individuals and multiple groups of people belonging to 3 classes viz. - 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Wearing a mask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Not wearing a mask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Wearing mask incorrectly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63" y="3063025"/>
            <a:ext cx="3698626" cy="20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99900"/>
            <a:ext cx="3361212" cy="22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2800" y="2899908"/>
            <a:ext cx="3361200" cy="224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9675" y="0"/>
            <a:ext cx="4774326" cy="31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4730582" cy="30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Pre-processing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566812"/>
            <a:ext cx="8520600" cy="1147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Since we will be comparing the 3 models on the same dataset, ensuring the fairness of the additional training is of paramount importance.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To ensure that, we will be splitting the dataset into training and testing sets consistently for all models to be trained and tested upon.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This is achieved through using a seed in the split function.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Detectron2 Framework Architecture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5400125" y="1951225"/>
            <a:ext cx="3611100" cy="23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Backbone of the model is a </a:t>
            </a:r>
            <a:r>
              <a:rPr lang="en-GB" dirty="0" err="1">
                <a:solidFill>
                  <a:schemeClr val="tx1"/>
                </a:solidFill>
              </a:rPr>
              <a:t>ResNet</a:t>
            </a:r>
            <a:r>
              <a:rPr lang="en-GB" dirty="0">
                <a:solidFill>
                  <a:schemeClr val="tx1"/>
                </a:solidFill>
              </a:rPr>
              <a:t> network with a Feature Pyramid Network (FPN) attached to it.</a:t>
            </a:r>
            <a:endParaRPr dirty="0">
              <a:solidFill>
                <a:schemeClr val="tx1"/>
              </a:solidFill>
            </a:endParaRPr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dirty="0" err="1">
                <a:solidFill>
                  <a:schemeClr val="tx1"/>
                </a:solidFill>
              </a:rPr>
              <a:t>ResNet</a:t>
            </a:r>
            <a:r>
              <a:rPr lang="en-GB" dirty="0">
                <a:solidFill>
                  <a:schemeClr val="tx1"/>
                </a:solidFill>
              </a:rPr>
              <a:t> network serves as a feature extractor, extracting meaningful features from the input image. </a:t>
            </a:r>
            <a:endParaRPr dirty="0">
              <a:solidFill>
                <a:schemeClr val="tx1"/>
              </a:solidFill>
            </a:endParaRPr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The FPN network is used to combine features from multiple levels of the </a:t>
            </a:r>
            <a:r>
              <a:rPr lang="en-GB" dirty="0" err="1">
                <a:solidFill>
                  <a:schemeClr val="tx1"/>
                </a:solidFill>
              </a:rPr>
              <a:t>ResNet</a:t>
            </a:r>
            <a:r>
              <a:rPr lang="en-GB" dirty="0">
                <a:solidFill>
                  <a:schemeClr val="tx1"/>
                </a:solidFill>
              </a:rPr>
              <a:t> network, to allow the model to detect objects at different scales.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4294967295"/>
          </p:nvPr>
        </p:nvSpPr>
        <p:spPr>
          <a:xfrm>
            <a:off x="5683250" y="1378138"/>
            <a:ext cx="346075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 dirty="0">
                <a:solidFill>
                  <a:schemeClr val="tx1"/>
                </a:solidFill>
              </a:rPr>
              <a:t>Backbone:</a:t>
            </a:r>
            <a:endParaRPr sz="2420" dirty="0">
              <a:solidFill>
                <a:schemeClr val="tx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5" y="1084100"/>
            <a:ext cx="5154175" cy="3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7212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RPN: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71125"/>
            <a:ext cx="8520600" cy="15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Takes the feature pyramid produced by the backbone and generates region proposals.</a:t>
            </a:r>
            <a:endParaRPr dirty="0">
              <a:solidFill>
                <a:schemeClr val="tx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It is composed of two fully connected layers that produce a set of </a:t>
            </a:r>
            <a:r>
              <a:rPr lang="en-GB" dirty="0" err="1">
                <a:solidFill>
                  <a:schemeClr val="tx1"/>
                </a:solidFill>
              </a:rPr>
              <a:t>objectness</a:t>
            </a:r>
            <a:r>
              <a:rPr lang="en-GB" dirty="0">
                <a:solidFill>
                  <a:schemeClr val="tx1"/>
                </a:solidFill>
              </a:rPr>
              <a:t> scores and bounding box regression offsets for each anchor box at each spatial location in the feature pyramid.</a:t>
            </a:r>
            <a:endParaRPr dirty="0">
              <a:solidFill>
                <a:schemeClr val="tx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The RPN uses these anchor boxes to generate region proposals.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294967295"/>
          </p:nvPr>
        </p:nvSpPr>
        <p:spPr>
          <a:xfrm>
            <a:off x="311700" y="2482425"/>
            <a:ext cx="8521700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ROI Heads: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4294967295"/>
          </p:nvPr>
        </p:nvSpPr>
        <p:spPr>
          <a:xfrm>
            <a:off x="569913" y="3119438"/>
            <a:ext cx="8574087" cy="2024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It is responsible for taking the feature map generated by the </a:t>
            </a:r>
            <a:r>
              <a:rPr lang="en-GB" dirty="0" err="1">
                <a:solidFill>
                  <a:schemeClr val="tx1"/>
                </a:solidFill>
              </a:rPr>
              <a:t>RoI</a:t>
            </a:r>
            <a:r>
              <a:rPr lang="en-GB" dirty="0">
                <a:solidFill>
                  <a:schemeClr val="tx1"/>
                </a:solidFill>
              </a:rPr>
              <a:t> pooler and using it to classify and localize objects within the region of interest.</a:t>
            </a:r>
            <a:endParaRPr dirty="0">
              <a:solidFill>
                <a:schemeClr val="tx1"/>
              </a:solidFill>
            </a:endParaRPr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It consists of two fully connected layers: a box classifier and a box regressor.</a:t>
            </a:r>
            <a:endParaRPr dirty="0">
              <a:solidFill>
                <a:schemeClr val="tx1"/>
              </a:solidFill>
            </a:endParaRPr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The box classifier takes the </a:t>
            </a:r>
            <a:r>
              <a:rPr lang="en-GB" dirty="0" err="1">
                <a:solidFill>
                  <a:schemeClr val="tx1"/>
                </a:solidFill>
              </a:rPr>
              <a:t>RoI</a:t>
            </a:r>
            <a:r>
              <a:rPr lang="en-GB" dirty="0">
                <a:solidFill>
                  <a:schemeClr val="tx1"/>
                </a:solidFill>
              </a:rPr>
              <a:t> feature map as input and outputs a probability distribution over the classes of objects present in the </a:t>
            </a:r>
            <a:r>
              <a:rPr lang="en-GB" dirty="0" err="1">
                <a:solidFill>
                  <a:schemeClr val="tx1"/>
                </a:solidFill>
              </a:rPr>
              <a:t>RoI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dirty="0">
              <a:solidFill>
                <a:schemeClr val="tx1"/>
              </a:solidFill>
            </a:endParaRPr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tx1"/>
                </a:solidFill>
              </a:rPr>
              <a:t>The box regressor takes the same input and outputs a set of four numbers representing the predicted offsets of the bounding box enclosing the object.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1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  <a:latin typeface="+mn-lt"/>
              </a:rPr>
              <a:t>RetinaNet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 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4194675"/>
            <a:ext cx="48816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tx1"/>
                </a:solidFill>
              </a:rPr>
              <a:t>RetinaNet Architecture</a:t>
            </a:r>
            <a:endParaRPr sz="1400">
              <a:solidFill>
                <a:schemeClr val="tx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0" y="1622313"/>
            <a:ext cx="4755801" cy="22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5523000" y="2037788"/>
            <a:ext cx="3309300" cy="297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arenR"/>
            </a:pPr>
            <a:r>
              <a:rPr lang="en-GB" sz="1100" dirty="0" err="1"/>
              <a:t>ResNet</a:t>
            </a:r>
            <a:r>
              <a:rPr lang="en-GB" sz="1100" dirty="0"/>
              <a:t> is used for deep feature extraction.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arenR"/>
            </a:pPr>
            <a:r>
              <a:rPr lang="en-GB" sz="1100" dirty="0"/>
              <a:t>Feature Pyramid Network (FPN) is used on top of </a:t>
            </a:r>
            <a:r>
              <a:rPr lang="en-GB" sz="1100" dirty="0" err="1"/>
              <a:t>ResNet</a:t>
            </a:r>
            <a:r>
              <a:rPr lang="en-GB" sz="1100" dirty="0"/>
              <a:t> for constructing a rich multi-scale feature pyramid from one single resolution input image. FPN is multiscale, semantically strong at all scales, and fast to compute.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arenR"/>
            </a:pPr>
            <a:r>
              <a:rPr lang="en-GB" sz="1100" dirty="0"/>
              <a:t>Classification subnetwork predicts the probability of an object being present at each spatial location for each anchor box and object class.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arenR"/>
            </a:pPr>
            <a:r>
              <a:rPr lang="en-GB" sz="1100" dirty="0"/>
              <a:t>Regression subnetwork regresses the offset for the bounding boxes from the anchor boxes for each ground-truth object.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 dirty="0"/>
              <a:t> </a:t>
            </a:r>
            <a:endParaRPr sz="700" dirty="0"/>
          </a:p>
        </p:txBody>
      </p:sp>
      <p:sp>
        <p:nvSpPr>
          <p:cNvPr id="119" name="Google Shape;119;p22"/>
          <p:cNvSpPr txBox="1"/>
          <p:nvPr/>
        </p:nvSpPr>
        <p:spPr>
          <a:xfrm>
            <a:off x="679150" y="4144750"/>
            <a:ext cx="5403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792600" y="1318650"/>
            <a:ext cx="5039700" cy="72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dirty="0" err="1"/>
              <a:t>RetinaNet</a:t>
            </a:r>
            <a:r>
              <a:rPr lang="en-GB" sz="1100" dirty="0"/>
              <a:t> makes two improvements over existing single stage object detection models - Feature Pyramid Networks (FPN) [1] and Focal Loss [2]. 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1167</Words>
  <Application>Microsoft Office PowerPoint</Application>
  <PresentationFormat>On-screen Show (16:9)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Comparative Study of Leading Models For Facial Mask Detection</vt:lpstr>
      <vt:lpstr>Introduction</vt:lpstr>
      <vt:lpstr>Problem Statement</vt:lpstr>
      <vt:lpstr>Dataset</vt:lpstr>
      <vt:lpstr>PowerPoint Presentation</vt:lpstr>
      <vt:lpstr>Pre-processing</vt:lpstr>
      <vt:lpstr>Detectron2 Framework Architecture</vt:lpstr>
      <vt:lpstr>RPN:</vt:lpstr>
      <vt:lpstr>RetinaNet </vt:lpstr>
      <vt:lpstr>RetinaNet </vt:lpstr>
      <vt:lpstr>YOLO Architecture</vt:lpstr>
      <vt:lpstr>YOLOv7 Model Specifications</vt:lpstr>
      <vt:lpstr>PowerPoint Presentation</vt:lpstr>
      <vt:lpstr>PowerPoint Presentation</vt:lpstr>
      <vt:lpstr>PowerPoint Presentation</vt:lpstr>
      <vt:lpstr>Parameters</vt:lpstr>
      <vt:lpstr>Comparative Study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Leading Models for Facial Mask Detection</dc:title>
  <cp:lastModifiedBy>Atharva Unmesh Raut</cp:lastModifiedBy>
  <cp:revision>45</cp:revision>
  <dcterms:modified xsi:type="dcterms:W3CDTF">2023-04-14T03:40:48Z</dcterms:modified>
</cp:coreProperties>
</file>