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0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1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12.xml" ContentType="application/vnd.openxmlformats-officedocument.theme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39" r:id="rId8"/>
    <p:sldMasterId id="2147483752" r:id="rId9"/>
    <p:sldMasterId id="2147483765" r:id="rId10"/>
    <p:sldMasterId id="2147483778" r:id="rId11"/>
    <p:sldMasterId id="2147483791" r:id="rId12"/>
    <p:sldMasterId id="2147483804" r:id="rId13"/>
  </p:sldMasterIdLst>
  <p:notesMasterIdLst>
    <p:notesMasterId r:id="rId27"/>
  </p:notes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8" r:id="rId25"/>
    <p:sldId id="267" r:id="rId2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ASC LIBRARY" initials="SL" lastIdx="1" clrIdx="0">
    <p:extLst>
      <p:ext uri="{19B8F6BF-5375-455C-9EA6-DF929625EA0E}">
        <p15:presenceInfo xmlns:p15="http://schemas.microsoft.com/office/powerpoint/2012/main" userId="SAASC LIBRA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8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1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commentAuthors" Target="commentAuthor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6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ASC%20LIBRARY\Desktop\JASMIN%20EMPLOYEE%20DATA%20S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[JASMIN EMPLOYEE DATA SET.xlsx]SHEET 2!PivotTable2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IN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'SHEET 2'!$B$3:$B$4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'SHEET 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'SHEET 2'!$B$5:$B$15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8</c:v>
                </c:pt>
                <c:pt idx="4">
                  <c:v>9</c:v>
                </c:pt>
                <c:pt idx="5">
                  <c:v>9</c:v>
                </c:pt>
                <c:pt idx="6">
                  <c:v>8</c:v>
                </c:pt>
                <c:pt idx="7">
                  <c:v>7</c:v>
                </c:pt>
                <c:pt idx="8">
                  <c:v>3</c:v>
                </c:pt>
                <c:pt idx="9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37-448D-B3B4-83BD535E01C4}"/>
            </c:ext>
          </c:extLst>
        </c:ser>
        <c:ser>
          <c:idx val="1"/>
          <c:order val="1"/>
          <c:tx>
            <c:strRef>
              <c:f>'SHEET 2'!$C$3:$C$4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'SHEET 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'SHEET 2'!$C$5:$C$15</c:f>
              <c:numCache>
                <c:formatCode>General</c:formatCode>
                <c:ptCount val="10"/>
                <c:pt idx="0">
                  <c:v>6</c:v>
                </c:pt>
                <c:pt idx="1">
                  <c:v>17</c:v>
                </c:pt>
                <c:pt idx="2">
                  <c:v>14</c:v>
                </c:pt>
                <c:pt idx="3">
                  <c:v>15</c:v>
                </c:pt>
                <c:pt idx="4">
                  <c:v>18</c:v>
                </c:pt>
                <c:pt idx="5">
                  <c:v>8</c:v>
                </c:pt>
                <c:pt idx="6">
                  <c:v>10</c:v>
                </c:pt>
                <c:pt idx="7">
                  <c:v>15</c:v>
                </c:pt>
                <c:pt idx="8">
                  <c:v>14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E37-448D-B3B4-83BD535E01C4}"/>
            </c:ext>
          </c:extLst>
        </c:ser>
        <c:ser>
          <c:idx val="2"/>
          <c:order val="2"/>
          <c:tx>
            <c:strRef>
              <c:f>'SHEET 2'!$D$3:$D$4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'SHEET 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'SHEET 2'!$D$5:$D$15</c:f>
              <c:numCache>
                <c:formatCode>General</c:formatCode>
                <c:ptCount val="10"/>
                <c:pt idx="0">
                  <c:v>26</c:v>
                </c:pt>
                <c:pt idx="1">
                  <c:v>22</c:v>
                </c:pt>
                <c:pt idx="2">
                  <c:v>24</c:v>
                </c:pt>
                <c:pt idx="3">
                  <c:v>31</c:v>
                </c:pt>
                <c:pt idx="4">
                  <c:v>30</c:v>
                </c:pt>
                <c:pt idx="5">
                  <c:v>23</c:v>
                </c:pt>
                <c:pt idx="6">
                  <c:v>19</c:v>
                </c:pt>
                <c:pt idx="7">
                  <c:v>30</c:v>
                </c:pt>
                <c:pt idx="8">
                  <c:v>25</c:v>
                </c:pt>
                <c:pt idx="9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E37-448D-B3B4-83BD535E01C4}"/>
            </c:ext>
          </c:extLst>
        </c:ser>
        <c:ser>
          <c:idx val="3"/>
          <c:order val="3"/>
          <c:tx>
            <c:strRef>
              <c:f>'SHEET 2'!$E$3:$E$4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'SHEET 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'SHEET 2'!$E$5:$E$15</c:f>
              <c:numCache>
                <c:formatCode>General</c:formatCode>
                <c:ptCount val="10"/>
                <c:pt idx="0">
                  <c:v>3</c:v>
                </c:pt>
                <c:pt idx="1">
                  <c:v>3</c:v>
                </c:pt>
                <c:pt idx="2">
                  <c:v>5</c:v>
                </c:pt>
                <c:pt idx="3">
                  <c:v>3</c:v>
                </c:pt>
                <c:pt idx="4">
                  <c:v>7</c:v>
                </c:pt>
                <c:pt idx="5">
                  <c:v>7</c:v>
                </c:pt>
                <c:pt idx="6">
                  <c:v>5</c:v>
                </c:pt>
                <c:pt idx="7">
                  <c:v>5</c:v>
                </c:pt>
                <c:pt idx="8">
                  <c:v>9</c:v>
                </c:pt>
                <c:pt idx="9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E37-448D-B3B4-83BD535E01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1795015648"/>
        <c:axId val="1795020928"/>
      </c:barChart>
      <c:catAx>
        <c:axId val="1795015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5020928"/>
        <c:crosses val="autoZero"/>
        <c:auto val="1"/>
        <c:lblAlgn val="ctr"/>
        <c:lblOffset val="100"/>
        <c:noMultiLvlLbl val="0"/>
      </c:catAx>
      <c:valAx>
        <c:axId val="1795020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5015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8-30T11:18:43.961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64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64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64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64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64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F4CD7469-A468-44AE-8F41-73C120F4E80E}" type="slidenum">
              <a:rPr lang="en-IN" sz="1400" b="0" strike="noStrike" spc="-1"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3213" cy="2312988"/>
          </a:xfrm>
          <a:prstGeom prst="rect">
            <a:avLst/>
          </a:prstGeom>
        </p:spPr>
      </p:sp>
      <p:sp>
        <p:nvSpPr>
          <p:cNvPr id="763" name="PlaceHolder 2"/>
          <p:cNvSpPr>
            <a:spLocks noGrp="1"/>
          </p:cNvSpPr>
          <p:nvPr>
            <p:ph type="body"/>
          </p:nvPr>
        </p:nvSpPr>
        <p:spPr>
          <a:xfrm>
            <a:off x="1219320" y="3300480"/>
            <a:ext cx="9752760" cy="26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764" name="CustomShape 3"/>
          <p:cNvSpPr/>
          <p:nvPr/>
        </p:nvSpPr>
        <p:spPr>
          <a:xfrm>
            <a:off x="6905520" y="6513480"/>
            <a:ext cx="5282640" cy="34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8A7796D-6E1A-43B9-AC0B-FD3E6774428F}" type="slidenum">
              <a:rPr lang="en-IN" sz="1200" b="0" strike="noStrike" spc="-1">
                <a:latin typeface="Times New Roman"/>
              </a:rPr>
              <a:t>1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1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8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8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8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8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8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0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3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3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3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3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0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32.xml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2.xml"/><Relationship Id="rId13" Type="http://schemas.openxmlformats.org/officeDocument/2006/relationships/theme" Target="../theme/theme13.xml"/><Relationship Id="rId3" Type="http://schemas.openxmlformats.org/officeDocument/2006/relationships/slideLayout" Target="../slideLayouts/slideLayout147.xml"/><Relationship Id="rId7" Type="http://schemas.openxmlformats.org/officeDocument/2006/relationships/slideLayout" Target="../slideLayouts/slideLayout151.xml"/><Relationship Id="rId12" Type="http://schemas.openxmlformats.org/officeDocument/2006/relationships/slideLayout" Target="../slideLayouts/slideLayout156.xml"/><Relationship Id="rId2" Type="http://schemas.openxmlformats.org/officeDocument/2006/relationships/slideLayout" Target="../slideLayouts/slideLayout146.xml"/><Relationship Id="rId1" Type="http://schemas.openxmlformats.org/officeDocument/2006/relationships/slideLayout" Target="../slideLayouts/slideLayout145.xml"/><Relationship Id="rId6" Type="http://schemas.openxmlformats.org/officeDocument/2006/relationships/slideLayout" Target="../slideLayouts/slideLayout150.xml"/><Relationship Id="rId11" Type="http://schemas.openxmlformats.org/officeDocument/2006/relationships/slideLayout" Target="../slideLayouts/slideLayout155.xml"/><Relationship Id="rId5" Type="http://schemas.openxmlformats.org/officeDocument/2006/relationships/slideLayout" Target="../slideLayouts/slideLayout149.xml"/><Relationship Id="rId10" Type="http://schemas.openxmlformats.org/officeDocument/2006/relationships/slideLayout" Target="../slideLayouts/slideLayout154.xml"/><Relationship Id="rId4" Type="http://schemas.openxmlformats.org/officeDocument/2006/relationships/slideLayout" Target="../slideLayouts/slideLayout148.xml"/><Relationship Id="rId9" Type="http://schemas.openxmlformats.org/officeDocument/2006/relationships/slideLayout" Target="../slideLayouts/slideLayout15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8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9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0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1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2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3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4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5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6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7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48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449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450" name="PlaceHolder 1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8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9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0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1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2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3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4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5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6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7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98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499" name="PlaceHolder 1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7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8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9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0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1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2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3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4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5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6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47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548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549" name="PlaceHolder 1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550" name="PlaceHolder 1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8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9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0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1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2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3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4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5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6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7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98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599" name="PlaceHolder 1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600" name="PlaceHolder 1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601" name="PlaceHolder 1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602" name="PlaceHolder 1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603" name="PlaceHolder 1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9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07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55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3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03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204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2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3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4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5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6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7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8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9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0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1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52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0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1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2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3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4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5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6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7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8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9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00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8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9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0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1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2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3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4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5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6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7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48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349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350" name="PlaceHolder 1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8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9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0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1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2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3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4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5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6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7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8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399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400" name="PlaceHolder 1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6" name="Group 1"/>
          <p:cNvGrpSpPr/>
          <p:nvPr/>
        </p:nvGrpSpPr>
        <p:grpSpPr>
          <a:xfrm>
            <a:off x="876240" y="990720"/>
            <a:ext cx="1742400" cy="1332720"/>
            <a:chOff x="876240" y="990720"/>
            <a:chExt cx="1742400" cy="1332720"/>
          </a:xfrm>
        </p:grpSpPr>
        <p:sp>
          <p:nvSpPr>
            <p:cNvPr id="647" name="CustomShape 2"/>
            <p:cNvSpPr/>
            <p:nvPr/>
          </p:nvSpPr>
          <p:spPr>
            <a:xfrm>
              <a:off x="876240" y="1266840"/>
              <a:ext cx="1227960" cy="1056600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8" name="CustomShape 3"/>
            <p:cNvSpPr/>
            <p:nvPr/>
          </p:nvSpPr>
          <p:spPr>
            <a:xfrm>
              <a:off x="1971720" y="990720"/>
              <a:ext cx="646920" cy="561240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49" name="CustomShape 4"/>
          <p:cNvSpPr/>
          <p:nvPr/>
        </p:nvSpPr>
        <p:spPr>
          <a:xfrm>
            <a:off x="3753000" y="1190520"/>
            <a:ext cx="1666080" cy="1437480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0" name="CustomShape 5"/>
          <p:cNvSpPr/>
          <p:nvPr/>
        </p:nvSpPr>
        <p:spPr>
          <a:xfrm>
            <a:off x="3800520" y="5229360"/>
            <a:ext cx="723240" cy="618480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1" name="CustomShape 6"/>
          <p:cNvSpPr/>
          <p:nvPr/>
        </p:nvSpPr>
        <p:spPr>
          <a:xfrm>
            <a:off x="-828720" y="19800"/>
            <a:ext cx="9981360" cy="99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3213720">
              <a:lnSpc>
                <a:spcPct val="100000"/>
              </a:lnSpc>
              <a:spcBef>
                <a:spcPts val="130"/>
              </a:spcBef>
            </a:pPr>
            <a:r>
              <a:rPr lang="en-IN" sz="3200" b="1" strike="noStrike" spc="-1">
                <a:solidFill>
                  <a:srgbClr val="0F0F0F"/>
                </a:solidFill>
                <a:latin typeface="Times New Roman"/>
              </a:rPr>
              <a:t>Employee Data Analysis using Excel </a:t>
            </a:r>
            <a:br/>
            <a:endParaRPr lang="en-IN" sz="3200" b="0" strike="noStrike" spc="-1">
              <a:latin typeface="Arial"/>
            </a:endParaRPr>
          </a:p>
        </p:txBody>
      </p:sp>
      <p:pic>
        <p:nvPicPr>
          <p:cNvPr id="652" name="object 9"/>
          <p:cNvPicPr/>
          <p:nvPr/>
        </p:nvPicPr>
        <p:blipFill>
          <a:blip r:embed="rId3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653" name="CustomShape 7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742316F0-925B-4958-8DD4-33ABBED24F25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1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654" name="CustomShape 8"/>
          <p:cNvSpPr/>
          <p:nvPr/>
        </p:nvSpPr>
        <p:spPr>
          <a:xfrm>
            <a:off x="2554560" y="3314160"/>
            <a:ext cx="8609760" cy="23068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STUDENT NAME:</a:t>
            </a:r>
            <a:r>
              <a:rPr lang="en-IN" sz="2400" spc="-1" dirty="0">
                <a:solidFill>
                  <a:srgbClr val="000000"/>
                </a:solidFill>
                <a:latin typeface="Calibri"/>
                <a:ea typeface="DejaVu Sans"/>
              </a:rPr>
              <a:t>PRIYANKA.S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REGISTER:312217953</a:t>
            </a:r>
          </a:p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USERNAME:1F4FC325D242A1BA82D43712B927391D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DEPARTMENT: B.COM </a:t>
            </a:r>
            <a:r>
              <a:rPr lang="en-IN" sz="2400" spc="-1" dirty="0">
                <a:solidFill>
                  <a:srgbClr val="000000"/>
                </a:solidFill>
                <a:latin typeface="Calibri"/>
                <a:ea typeface="DejaVu Sans"/>
              </a:rPr>
              <a:t>(ACCOUNTING AND FINANCE)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COLLEGE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: ST. ANNES ARTS AND SCIENCE COLLEGE 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          </a:t>
            </a:r>
            <a:endParaRPr lang="en-IN" sz="2400" b="0" strike="noStrike" spc="-1" dirty="0">
              <a:latin typeface="Arial"/>
            </a:endParaRPr>
          </a:p>
        </p:txBody>
      </p:sp>
      <p:sp>
        <p:nvSpPr>
          <p:cNvPr id="655" name="CustomShape 9"/>
          <p:cNvSpPr/>
          <p:nvPr/>
        </p:nvSpPr>
        <p:spPr>
          <a:xfrm>
            <a:off x="4987636" y="3379320"/>
            <a:ext cx="2644004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pc="-1" dirty="0">
                <a:latin typeface="Bodoni MT"/>
              </a:rPr>
              <a:t> </a:t>
            </a:r>
            <a:endParaRPr lang="en-IN" sz="1800" b="1" strike="noStrike" spc="-1" dirty="0"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CustomShape 1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47" name="object 6"/>
          <p:cNvPicPr/>
          <p:nvPr/>
        </p:nvPicPr>
        <p:blipFill>
          <a:blip r:embed="rId2"/>
          <a:stretch/>
        </p:blipFill>
        <p:spPr>
          <a:xfrm>
            <a:off x="1666800" y="6467400"/>
            <a:ext cx="75600" cy="177120"/>
          </a:xfrm>
          <a:prstGeom prst="rect">
            <a:avLst/>
          </a:prstGeom>
          <a:ln>
            <a:noFill/>
          </a:ln>
        </p:spPr>
      </p:pic>
      <p:sp>
        <p:nvSpPr>
          <p:cNvPr id="748" name="CustomShape 2"/>
          <p:cNvSpPr/>
          <p:nvPr/>
        </p:nvSpPr>
        <p:spPr>
          <a:xfrm>
            <a:off x="11277360" y="6473160"/>
            <a:ext cx="227880" cy="17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0CBDC086-E0CE-4708-AADD-AF71285D09E5}" type="slidenum">
              <a:rPr lang="en-IN" sz="1100" b="0" strike="noStrike" spc="7">
                <a:solidFill>
                  <a:srgbClr val="2D936B"/>
                </a:solidFill>
                <a:latin typeface="Trebuchet MS"/>
                <a:ea typeface="DejaVu Sans"/>
              </a:rPr>
              <a:t>10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49" name="CustomShape 3"/>
          <p:cNvSpPr/>
          <p:nvPr/>
        </p:nvSpPr>
        <p:spPr>
          <a:xfrm>
            <a:off x="739800" y="291240"/>
            <a:ext cx="3303360" cy="74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en-IN" sz="4800" b="1" strike="noStrike" spc="9">
                <a:solidFill>
                  <a:srgbClr val="000000"/>
                </a:solidFill>
                <a:latin typeface="Trebuchet MS"/>
                <a:ea typeface="DejaVu Sans"/>
              </a:rPr>
              <a:t>M</a:t>
            </a:r>
            <a:r>
              <a:rPr lang="en-IN" sz="4800" b="1" strike="noStrike" spc="-1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lang="en-IN" sz="4800" b="1" strike="noStrike" spc="-15">
                <a:solidFill>
                  <a:srgbClr val="000000"/>
                </a:solidFill>
                <a:latin typeface="Trebuchet MS"/>
                <a:ea typeface="DejaVu Sans"/>
              </a:rPr>
              <a:t>D</a:t>
            </a:r>
            <a:r>
              <a:rPr lang="en-IN" sz="4800" b="1" strike="noStrike" spc="-35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lang="en-IN" sz="4800" b="1" strike="noStrike" spc="-32">
                <a:solidFill>
                  <a:srgbClr val="000000"/>
                </a:solidFill>
                <a:latin typeface="Trebuchet MS"/>
                <a:ea typeface="DejaVu Sans"/>
              </a:rPr>
              <a:t>LL</a:t>
            </a:r>
            <a:r>
              <a:rPr lang="en-IN" sz="4800" b="1" strike="noStrike" spc="-7">
                <a:solidFill>
                  <a:srgbClr val="000000"/>
                </a:solidFill>
                <a:latin typeface="Trebuchet MS"/>
                <a:ea typeface="DejaVu Sans"/>
              </a:rPr>
              <a:t>I</a:t>
            </a:r>
            <a:r>
              <a:rPr lang="en-IN" sz="4800" b="1" strike="noStrike" spc="26">
                <a:solidFill>
                  <a:srgbClr val="000000"/>
                </a:solidFill>
                <a:latin typeface="Trebuchet MS"/>
                <a:ea typeface="DejaVu Sans"/>
              </a:rPr>
              <a:t>N</a:t>
            </a:r>
            <a:r>
              <a:rPr lang="en-IN" sz="4800" b="1" strike="noStrike" spc="1">
                <a:solidFill>
                  <a:srgbClr val="000000"/>
                </a:solidFill>
                <a:latin typeface="Trebuchet MS"/>
                <a:ea typeface="DejaVu Sans"/>
              </a:rPr>
              <a:t>G</a:t>
            </a:r>
            <a:endParaRPr lang="en-IN" sz="4800" b="0" strike="noStrike" spc="-1">
              <a:latin typeface="Arial"/>
            </a:endParaRPr>
          </a:p>
        </p:txBody>
      </p:sp>
      <p:sp>
        <p:nvSpPr>
          <p:cNvPr id="750" name="CustomShape 4"/>
          <p:cNvSpPr/>
          <p:nvPr/>
        </p:nvSpPr>
        <p:spPr>
          <a:xfrm>
            <a:off x="10058400" y="52524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1" name="CustomShape 5"/>
          <p:cNvSpPr/>
          <p:nvPr/>
        </p:nvSpPr>
        <p:spPr>
          <a:xfrm>
            <a:off x="864000" y="1512000"/>
            <a:ext cx="5975640" cy="1461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DATA COLLECTION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*Identification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*Gathering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*Preparation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752" name="CustomShape 6"/>
          <p:cNvSpPr/>
          <p:nvPr/>
        </p:nvSpPr>
        <p:spPr>
          <a:xfrm>
            <a:off x="864000" y="3240000"/>
            <a:ext cx="3167640" cy="20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DATA CLEANING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*Standarization dization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*Correction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*Validation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753" name="CustomShape 7"/>
          <p:cNvSpPr/>
          <p:nvPr/>
        </p:nvSpPr>
        <p:spPr>
          <a:xfrm>
            <a:off x="936000" y="4968000"/>
            <a:ext cx="7847640" cy="173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SUMMARY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Data analysis involves examining, transforming, and modeling data to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Extract insights , identify patterns, and support decisions-making.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CustomShape 1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5" name="CustomShape 2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56" name="object 6"/>
          <p:cNvPicPr/>
          <p:nvPr/>
        </p:nvPicPr>
        <p:blipFill>
          <a:blip r:embed="rId2"/>
          <a:stretch/>
        </p:blipFill>
        <p:spPr>
          <a:xfrm>
            <a:off x="1666800" y="6467400"/>
            <a:ext cx="75600" cy="177120"/>
          </a:xfrm>
          <a:prstGeom prst="rect">
            <a:avLst/>
          </a:prstGeom>
          <a:ln>
            <a:noFill/>
          </a:ln>
        </p:spPr>
      </p:pic>
      <p:sp>
        <p:nvSpPr>
          <p:cNvPr id="757" name="CustomShape 3"/>
          <p:cNvSpPr/>
          <p:nvPr/>
        </p:nvSpPr>
        <p:spPr>
          <a:xfrm>
            <a:off x="755280" y="385560"/>
            <a:ext cx="2844360" cy="74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en-IN" sz="4800" b="1" strike="noStrike" spc="-1">
                <a:solidFill>
                  <a:srgbClr val="000000"/>
                </a:solidFill>
                <a:latin typeface="Trebuchet MS"/>
              </a:rPr>
              <a:t>R</a:t>
            </a:r>
            <a:r>
              <a:rPr lang="en-IN" sz="4800" b="1" strike="noStrike" spc="-41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4800" b="1" strike="noStrike" spc="9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4800" b="1" strike="noStrike" spc="-32">
                <a:solidFill>
                  <a:srgbClr val="000000"/>
                </a:solidFill>
                <a:latin typeface="Trebuchet MS"/>
              </a:rPr>
              <a:t>U</a:t>
            </a:r>
            <a:r>
              <a:rPr lang="en-IN" sz="4800" b="1" strike="noStrike" spc="-406">
                <a:solidFill>
                  <a:srgbClr val="000000"/>
                </a:solidFill>
                <a:latin typeface="Trebuchet MS"/>
              </a:rPr>
              <a:t>L</a:t>
            </a:r>
            <a:r>
              <a:rPr lang="en-IN" sz="4800" b="1" strike="noStrike" spc="-1">
                <a:solidFill>
                  <a:srgbClr val="000000"/>
                </a:solidFill>
                <a:latin typeface="Trebuchet MS"/>
              </a:rPr>
              <a:t>TS</a:t>
            </a:r>
            <a:endParaRPr lang="en-IN" sz="4800" b="0" strike="noStrike" spc="-1">
              <a:latin typeface="Arial"/>
            </a:endParaRPr>
          </a:p>
        </p:txBody>
      </p:sp>
      <p:sp>
        <p:nvSpPr>
          <p:cNvPr id="758" name="CustomShape 4"/>
          <p:cNvSpPr/>
          <p:nvPr/>
        </p:nvSpPr>
        <p:spPr>
          <a:xfrm>
            <a:off x="11277360" y="6473160"/>
            <a:ext cx="227880" cy="17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B0EBA27D-31F4-4955-B9B8-ACA2F536B475}" type="slidenum">
              <a:rPr lang="en-IN" sz="1100" b="0" strike="noStrike" spc="7">
                <a:solidFill>
                  <a:srgbClr val="2D936B"/>
                </a:solidFill>
                <a:latin typeface="Trebuchet MS"/>
                <a:ea typeface="DejaVu Sans"/>
              </a:rPr>
              <a:t>11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94364" y="155170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PAVIOT TABLE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675151"/>
              </p:ext>
            </p:extLst>
          </p:nvPr>
        </p:nvGraphicFramePr>
        <p:xfrm>
          <a:off x="2743200" y="2535382"/>
          <a:ext cx="5306292" cy="29192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5034">
                  <a:extLst>
                    <a:ext uri="{9D8B030D-6E8A-4147-A177-3AD203B41FA5}">
                      <a16:colId xmlns:a16="http://schemas.microsoft.com/office/drawing/2014/main" val="23444405"/>
                    </a:ext>
                  </a:extLst>
                </a:gridCol>
                <a:gridCol w="1300139">
                  <a:extLst>
                    <a:ext uri="{9D8B030D-6E8A-4147-A177-3AD203B41FA5}">
                      <a16:colId xmlns:a16="http://schemas.microsoft.com/office/drawing/2014/main" val="3871097633"/>
                    </a:ext>
                  </a:extLst>
                </a:gridCol>
                <a:gridCol w="411189">
                  <a:extLst>
                    <a:ext uri="{9D8B030D-6E8A-4147-A177-3AD203B41FA5}">
                      <a16:colId xmlns:a16="http://schemas.microsoft.com/office/drawing/2014/main" val="3939385322"/>
                    </a:ext>
                  </a:extLst>
                </a:gridCol>
                <a:gridCol w="411189">
                  <a:extLst>
                    <a:ext uri="{9D8B030D-6E8A-4147-A177-3AD203B41FA5}">
                      <a16:colId xmlns:a16="http://schemas.microsoft.com/office/drawing/2014/main" val="230162763"/>
                    </a:ext>
                  </a:extLst>
                </a:gridCol>
                <a:gridCol w="830210">
                  <a:extLst>
                    <a:ext uri="{9D8B030D-6E8A-4147-A177-3AD203B41FA5}">
                      <a16:colId xmlns:a16="http://schemas.microsoft.com/office/drawing/2014/main" val="2597992683"/>
                    </a:ext>
                  </a:extLst>
                </a:gridCol>
                <a:gridCol w="908531">
                  <a:extLst>
                    <a:ext uri="{9D8B030D-6E8A-4147-A177-3AD203B41FA5}">
                      <a16:colId xmlns:a16="http://schemas.microsoft.com/office/drawing/2014/main" val="1946940020"/>
                    </a:ext>
                  </a:extLst>
                </a:gridCol>
              </a:tblGrid>
              <a:tr h="15829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GenderCode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(All)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96956166"/>
                  </a:ext>
                </a:extLst>
              </a:tr>
              <a:tr h="158291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5891152"/>
                  </a:ext>
                </a:extLst>
              </a:tr>
              <a:tr h="30807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Count of FirstName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Column Labels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8987572"/>
                  </a:ext>
                </a:extLst>
              </a:tr>
              <a:tr h="30807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Row Labels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HIGH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LOW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MED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VERY HIGH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Grand Total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7907571"/>
                  </a:ext>
                </a:extLst>
              </a:tr>
              <a:tr h="15829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BPC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94519581"/>
                  </a:ext>
                </a:extLst>
              </a:tr>
              <a:tr h="15829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CCDR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10555777"/>
                  </a:ext>
                </a:extLst>
              </a:tr>
              <a:tr h="15829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EW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7702291"/>
                  </a:ext>
                </a:extLst>
              </a:tr>
              <a:tr h="15829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MSC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3411211"/>
                  </a:ext>
                </a:extLst>
              </a:tr>
              <a:tr h="15829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NEL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6104028"/>
                  </a:ext>
                </a:extLst>
              </a:tr>
              <a:tr h="15829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3713658"/>
                  </a:ext>
                </a:extLst>
              </a:tr>
              <a:tr h="15829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PYZ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2246357"/>
                  </a:ext>
                </a:extLst>
              </a:tr>
              <a:tr h="15829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SVG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4132594"/>
                  </a:ext>
                </a:extLst>
              </a:tr>
              <a:tr h="15829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TNS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99196281"/>
                  </a:ext>
                </a:extLst>
              </a:tr>
              <a:tr h="15829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WBL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1923050"/>
                  </a:ext>
                </a:extLst>
              </a:tr>
              <a:tr h="15829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Grand Total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68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263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53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514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9122048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71600" y="734291"/>
            <a:ext cx="1510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BAR</a:t>
            </a:r>
            <a:endParaRPr lang="en-IN" b="1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D1B62D5-24B0-DBCA-47BE-F24493BF3A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6184678"/>
              </p:ext>
            </p:extLst>
          </p:nvPr>
        </p:nvGraphicFramePr>
        <p:xfrm>
          <a:off x="3228109" y="2272145"/>
          <a:ext cx="4544291" cy="2546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60450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CustomShape 1"/>
          <p:cNvSpPr/>
          <p:nvPr/>
        </p:nvSpPr>
        <p:spPr>
          <a:xfrm>
            <a:off x="755280" y="385560"/>
            <a:ext cx="10680480" cy="75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4800" b="1" strike="noStrike" spc="-1">
                <a:solidFill>
                  <a:srgbClr val="000000"/>
                </a:solidFill>
                <a:latin typeface="Times New Roman"/>
              </a:rPr>
              <a:t>conclusion</a:t>
            </a:r>
            <a:endParaRPr lang="en-IN" sz="4800" b="0" strike="noStrike" spc="-1">
              <a:latin typeface="Arial"/>
            </a:endParaRPr>
          </a:p>
        </p:txBody>
      </p:sp>
      <p:sp>
        <p:nvSpPr>
          <p:cNvPr id="761" name="CustomShape 2"/>
          <p:cNvSpPr/>
          <p:nvPr/>
        </p:nvSpPr>
        <p:spPr>
          <a:xfrm>
            <a:off x="1224000" y="1656000"/>
            <a:ext cx="7343640" cy="228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* IN CONCLUSION, the employee data analysis conducted using Excel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Provided valuable insights into workforce trends enabling more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Infromed decision-making.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     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       The use of Excel allowed efficient data organization, visualization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and reporting,   ultimately helping to enhance HR strategies, improve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and employee satisfaction and optimize overall organizational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performance.         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CustomShape 1"/>
          <p:cNvSpPr/>
          <p:nvPr/>
        </p:nvSpPr>
        <p:spPr>
          <a:xfrm>
            <a:off x="0" y="0"/>
            <a:ext cx="12191400" cy="685728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659" name="Group 2"/>
          <p:cNvGrpSpPr/>
          <p:nvPr/>
        </p:nvGrpSpPr>
        <p:grpSpPr>
          <a:xfrm>
            <a:off x="7448760" y="0"/>
            <a:ext cx="4743000" cy="6858000"/>
            <a:chOff x="7448760" y="0"/>
            <a:chExt cx="4743000" cy="6858000"/>
          </a:xfrm>
        </p:grpSpPr>
        <p:sp>
          <p:nvSpPr>
            <p:cNvPr id="660" name="CustomShape 3"/>
            <p:cNvSpPr/>
            <p:nvPr/>
          </p:nvSpPr>
          <p:spPr>
            <a:xfrm>
              <a:off x="9377280" y="4680"/>
              <a:ext cx="1217880" cy="6852960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1" name="CustomShape 4"/>
            <p:cNvSpPr/>
            <p:nvPr/>
          </p:nvSpPr>
          <p:spPr>
            <a:xfrm>
              <a:off x="7448760" y="3695040"/>
              <a:ext cx="4742640" cy="316296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2" name="CustomShape 5"/>
            <p:cNvSpPr/>
            <p:nvPr/>
          </p:nvSpPr>
          <p:spPr>
            <a:xfrm>
              <a:off x="9182160" y="0"/>
              <a:ext cx="3009240" cy="685728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7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3" name="CustomShape 6"/>
            <p:cNvSpPr/>
            <p:nvPr/>
          </p:nvSpPr>
          <p:spPr>
            <a:xfrm>
              <a:off x="9603000" y="0"/>
              <a:ext cx="2588760" cy="685728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4" name="CustomShape 7"/>
            <p:cNvSpPr/>
            <p:nvPr/>
          </p:nvSpPr>
          <p:spPr>
            <a:xfrm>
              <a:off x="8934480" y="3048120"/>
              <a:ext cx="3256920" cy="380916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5" name="CustomShape 8"/>
            <p:cNvSpPr/>
            <p:nvPr/>
          </p:nvSpPr>
          <p:spPr>
            <a:xfrm>
              <a:off x="9338040" y="0"/>
              <a:ext cx="2853720" cy="685728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1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6" name="CustomShape 9"/>
            <p:cNvSpPr/>
            <p:nvPr/>
          </p:nvSpPr>
          <p:spPr>
            <a:xfrm>
              <a:off x="10896480" y="0"/>
              <a:ext cx="1294560" cy="685728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1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7" name="CustomShape 10"/>
            <p:cNvSpPr/>
            <p:nvPr/>
          </p:nvSpPr>
          <p:spPr>
            <a:xfrm>
              <a:off x="10936080" y="0"/>
              <a:ext cx="1255320" cy="685728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8" name="CustomShape 11"/>
            <p:cNvSpPr/>
            <p:nvPr/>
          </p:nvSpPr>
          <p:spPr>
            <a:xfrm>
              <a:off x="10372680" y="3591000"/>
              <a:ext cx="1818720" cy="3266280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69" name="CustomShape 12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0" name="CustomShape 13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1" name="CustomShape 14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2" name="CustomShape 15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3" name="CustomShape 16"/>
          <p:cNvSpPr/>
          <p:nvPr/>
        </p:nvSpPr>
        <p:spPr>
          <a:xfrm>
            <a:off x="739800" y="829800"/>
            <a:ext cx="3908880" cy="66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4250" b="1" strike="noStrike" spc="1">
                <a:solidFill>
                  <a:srgbClr val="000000"/>
                </a:solidFill>
                <a:latin typeface="Trebuchet MS"/>
              </a:rPr>
              <a:t>PROJECT</a:t>
            </a:r>
            <a:r>
              <a:rPr lang="en-IN" sz="4250" b="1" strike="noStrike" spc="-86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4250" b="1" strike="noStrike" spc="21">
                <a:solidFill>
                  <a:srgbClr val="000000"/>
                </a:solidFill>
                <a:latin typeface="Trebuchet MS"/>
              </a:rPr>
              <a:t>TITLE</a:t>
            </a:r>
            <a:endParaRPr lang="en-IN" sz="4250" b="0" strike="noStrike" spc="-1">
              <a:latin typeface="Arial"/>
            </a:endParaRPr>
          </a:p>
        </p:txBody>
      </p:sp>
      <p:grpSp>
        <p:nvGrpSpPr>
          <p:cNvPr id="674" name="Group 17"/>
          <p:cNvGrpSpPr/>
          <p:nvPr/>
        </p:nvGrpSpPr>
        <p:grpSpPr>
          <a:xfrm>
            <a:off x="466560" y="6410160"/>
            <a:ext cx="3704400" cy="294480"/>
            <a:chOff x="466560" y="6410160"/>
            <a:chExt cx="3704400" cy="294480"/>
          </a:xfrm>
        </p:grpSpPr>
        <p:pic>
          <p:nvPicPr>
            <p:cNvPr id="675" name="object 19"/>
            <p:cNvPicPr/>
            <p:nvPr/>
          </p:nvPicPr>
          <p:blipFill>
            <a:blip r:embed="rId2"/>
            <a:stretch/>
          </p:blipFill>
          <p:spPr>
            <a:xfrm>
              <a:off x="676440" y="6467400"/>
              <a:ext cx="2142360" cy="1994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76" name="object 20"/>
            <p:cNvPicPr/>
            <p:nvPr/>
          </p:nvPicPr>
          <p:blipFill>
            <a:blip r:embed="rId3"/>
            <a:stretch/>
          </p:blipFill>
          <p:spPr>
            <a:xfrm>
              <a:off x="466560" y="6410160"/>
              <a:ext cx="3704400" cy="29448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77" name="CustomShape 18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9C6B4237-786E-46DB-A996-1F2AF6312BE6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2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678" name="CustomShape 19"/>
          <p:cNvSpPr/>
          <p:nvPr/>
        </p:nvSpPr>
        <p:spPr>
          <a:xfrm>
            <a:off x="1217520" y="2123280"/>
            <a:ext cx="8592480" cy="143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400" b="1" strike="noStrike" spc="-1">
                <a:solidFill>
                  <a:srgbClr val="0F0F0F"/>
                </a:solidFill>
                <a:latin typeface="Times New Roman"/>
                <a:ea typeface="DejaVu Sans"/>
              </a:rPr>
              <a:t>Employee Performance Analysis using Excel</a:t>
            </a:r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CustomShape 1"/>
          <p:cNvSpPr/>
          <p:nvPr/>
        </p:nvSpPr>
        <p:spPr>
          <a:xfrm>
            <a:off x="-76320" y="28440"/>
            <a:ext cx="12480840" cy="685728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680" name="Group 2"/>
          <p:cNvGrpSpPr/>
          <p:nvPr/>
        </p:nvGrpSpPr>
        <p:grpSpPr>
          <a:xfrm>
            <a:off x="7448760" y="0"/>
            <a:ext cx="4743000" cy="6858000"/>
            <a:chOff x="7448760" y="0"/>
            <a:chExt cx="4743000" cy="6858000"/>
          </a:xfrm>
        </p:grpSpPr>
        <p:sp>
          <p:nvSpPr>
            <p:cNvPr id="681" name="CustomShape 3"/>
            <p:cNvSpPr/>
            <p:nvPr/>
          </p:nvSpPr>
          <p:spPr>
            <a:xfrm>
              <a:off x="9377280" y="4680"/>
              <a:ext cx="1217880" cy="6852960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2" name="CustomShape 4"/>
            <p:cNvSpPr/>
            <p:nvPr/>
          </p:nvSpPr>
          <p:spPr>
            <a:xfrm>
              <a:off x="7448760" y="3695040"/>
              <a:ext cx="4742640" cy="316296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3" name="CustomShape 5"/>
            <p:cNvSpPr/>
            <p:nvPr/>
          </p:nvSpPr>
          <p:spPr>
            <a:xfrm>
              <a:off x="9182160" y="0"/>
              <a:ext cx="3009240" cy="685728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7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4" name="CustomShape 6"/>
            <p:cNvSpPr/>
            <p:nvPr/>
          </p:nvSpPr>
          <p:spPr>
            <a:xfrm>
              <a:off x="9603000" y="0"/>
              <a:ext cx="2588760" cy="685728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5" name="CustomShape 7"/>
            <p:cNvSpPr/>
            <p:nvPr/>
          </p:nvSpPr>
          <p:spPr>
            <a:xfrm>
              <a:off x="8934480" y="3048120"/>
              <a:ext cx="3256920" cy="380916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6" name="CustomShape 8"/>
            <p:cNvSpPr/>
            <p:nvPr/>
          </p:nvSpPr>
          <p:spPr>
            <a:xfrm>
              <a:off x="9338040" y="0"/>
              <a:ext cx="2853720" cy="685728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1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7" name="CustomShape 9"/>
            <p:cNvSpPr/>
            <p:nvPr/>
          </p:nvSpPr>
          <p:spPr>
            <a:xfrm>
              <a:off x="10896480" y="0"/>
              <a:ext cx="1294560" cy="685728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1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8" name="CustomShape 10"/>
            <p:cNvSpPr/>
            <p:nvPr/>
          </p:nvSpPr>
          <p:spPr>
            <a:xfrm>
              <a:off x="10936080" y="0"/>
              <a:ext cx="1255320" cy="685728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9" name="CustomShape 11"/>
            <p:cNvSpPr/>
            <p:nvPr/>
          </p:nvSpPr>
          <p:spPr>
            <a:xfrm>
              <a:off x="10372680" y="3591000"/>
              <a:ext cx="1818720" cy="3266280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90" name="CustomShape 12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1" name="CustomShape 13"/>
          <p:cNvSpPr/>
          <p:nvPr/>
        </p:nvSpPr>
        <p:spPr>
          <a:xfrm>
            <a:off x="752400" y="6486120"/>
            <a:ext cx="1773000" cy="32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1276"/>
              </a:lnSpc>
            </a:pPr>
            <a:r>
              <a:rPr lang="en-IN" sz="1100" b="0" strike="noStrike" spc="15">
                <a:solidFill>
                  <a:srgbClr val="2D83C3"/>
                </a:solidFill>
                <a:latin typeface="Trebuchet MS"/>
                <a:ea typeface="DejaVu Sans"/>
              </a:rPr>
              <a:t>3/21/202</a:t>
            </a:r>
            <a:r>
              <a:rPr lang="en-IN" sz="1100" b="0" strike="noStrike" spc="7">
                <a:solidFill>
                  <a:srgbClr val="2D83C3"/>
                </a:solidFill>
                <a:latin typeface="Trebuchet MS"/>
                <a:ea typeface="DejaVu Sans"/>
              </a:rPr>
              <a:t>4</a:t>
            </a:r>
            <a:r>
              <a:rPr lang="en-IN" sz="1100" b="0" strike="noStrike" spc="-1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0" strike="noStrike" spc="126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1" strike="noStrike" spc="46">
                <a:solidFill>
                  <a:srgbClr val="2D83C3"/>
                </a:solidFill>
                <a:latin typeface="Trebuchet MS"/>
                <a:ea typeface="DejaVu Sans"/>
              </a:rPr>
              <a:t>A</a:t>
            </a:r>
            <a:r>
              <a:rPr lang="en-IN" sz="1100" b="1" strike="noStrike" spc="9">
                <a:solidFill>
                  <a:srgbClr val="2D83C3"/>
                </a:solidFill>
                <a:latin typeface="Trebuchet MS"/>
                <a:ea typeface="DejaVu Sans"/>
              </a:rPr>
              <a:t>nnu</a:t>
            </a:r>
            <a:r>
              <a:rPr lang="en-IN" sz="1100" b="1" strike="noStrike" spc="7">
                <a:solidFill>
                  <a:srgbClr val="2D83C3"/>
                </a:solidFill>
                <a:latin typeface="Trebuchet MS"/>
                <a:ea typeface="DejaVu Sans"/>
              </a:rPr>
              <a:t>al</a:t>
            </a:r>
            <a:r>
              <a:rPr lang="en-IN" sz="1100" b="1" strike="noStrike" spc="-140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1" strike="noStrike" spc="-1">
                <a:solidFill>
                  <a:srgbClr val="2D83C3"/>
                </a:solidFill>
                <a:latin typeface="Trebuchet MS"/>
                <a:ea typeface="DejaVu Sans"/>
              </a:rPr>
              <a:t>R</a:t>
            </a:r>
            <a:r>
              <a:rPr lang="en-IN" sz="1100" b="1" strike="noStrike" spc="29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lang="en-IN" sz="1100" b="1" strike="noStrike" spc="86">
                <a:solidFill>
                  <a:srgbClr val="2D83C3"/>
                </a:solidFill>
                <a:latin typeface="Trebuchet MS"/>
                <a:ea typeface="DejaVu Sans"/>
              </a:rPr>
              <a:t>v</a:t>
            </a:r>
            <a:r>
              <a:rPr lang="en-IN" sz="1100" b="1" strike="noStrike" spc="-35">
                <a:solidFill>
                  <a:srgbClr val="2D83C3"/>
                </a:solidFill>
                <a:latin typeface="Trebuchet MS"/>
                <a:ea typeface="DejaVu Sans"/>
              </a:rPr>
              <a:t>i</a:t>
            </a:r>
            <a:r>
              <a:rPr lang="en-IN" sz="1100" b="1" strike="noStrike" spc="29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lang="en-IN" sz="1100" b="1" strike="noStrike" spc="9">
                <a:solidFill>
                  <a:srgbClr val="2D83C3"/>
                </a:solidFill>
                <a:latin typeface="Trebuchet MS"/>
                <a:ea typeface="DejaVu Sans"/>
              </a:rPr>
              <a:t>w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692" name="CustomShape 14"/>
          <p:cNvSpPr/>
          <p:nvPr/>
        </p:nvSpPr>
        <p:spPr>
          <a:xfrm>
            <a:off x="7362720" y="447840"/>
            <a:ext cx="361080" cy="36108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3" name="CustomShape 15"/>
          <p:cNvSpPr/>
          <p:nvPr/>
        </p:nvSpPr>
        <p:spPr>
          <a:xfrm>
            <a:off x="11010960" y="5610240"/>
            <a:ext cx="646920" cy="64692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94" name="object 17"/>
          <p:cNvPicPr/>
          <p:nvPr/>
        </p:nvPicPr>
        <p:blipFill>
          <a:blip r:embed="rId2"/>
          <a:stretch/>
        </p:blipFill>
        <p:spPr>
          <a:xfrm>
            <a:off x="10686960" y="6134040"/>
            <a:ext cx="246960" cy="246960"/>
          </a:xfrm>
          <a:prstGeom prst="rect">
            <a:avLst/>
          </a:prstGeom>
          <a:ln>
            <a:noFill/>
          </a:ln>
        </p:spPr>
      </p:pic>
      <p:grpSp>
        <p:nvGrpSpPr>
          <p:cNvPr id="695" name="Group 16"/>
          <p:cNvGrpSpPr/>
          <p:nvPr/>
        </p:nvGrpSpPr>
        <p:grpSpPr>
          <a:xfrm>
            <a:off x="47520" y="3819600"/>
            <a:ext cx="4123440" cy="3009240"/>
            <a:chOff x="47520" y="3819600"/>
            <a:chExt cx="4123440" cy="3009240"/>
          </a:xfrm>
        </p:grpSpPr>
        <p:pic>
          <p:nvPicPr>
            <p:cNvPr id="696" name="object 19"/>
            <p:cNvPicPr/>
            <p:nvPr/>
          </p:nvPicPr>
          <p:blipFill>
            <a:blip r:embed="rId3"/>
            <a:stretch/>
          </p:blipFill>
          <p:spPr>
            <a:xfrm>
              <a:off x="466560" y="6410160"/>
              <a:ext cx="3704400" cy="2944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97" name="object 20"/>
            <p:cNvPicPr/>
            <p:nvPr/>
          </p:nvPicPr>
          <p:blipFill>
            <a:blip r:embed="rId4"/>
            <a:stretch/>
          </p:blipFill>
          <p:spPr>
            <a:xfrm>
              <a:off x="47520" y="3819600"/>
              <a:ext cx="1732680" cy="30092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98" name="CustomShape 17"/>
          <p:cNvSpPr/>
          <p:nvPr/>
        </p:nvSpPr>
        <p:spPr>
          <a:xfrm>
            <a:off x="739800" y="445320"/>
            <a:ext cx="2356560" cy="74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en-IN" sz="4800" b="1" strike="noStrike" spc="21">
                <a:solidFill>
                  <a:srgbClr val="000000"/>
                </a:solidFill>
                <a:latin typeface="Trebuchet MS"/>
              </a:rPr>
              <a:t>A</a:t>
            </a:r>
            <a:r>
              <a:rPr lang="en-IN" sz="4800" b="1" strike="noStrike" spc="-7">
                <a:solidFill>
                  <a:srgbClr val="000000"/>
                </a:solidFill>
                <a:latin typeface="Trebuchet MS"/>
              </a:rPr>
              <a:t>G</a:t>
            </a:r>
            <a:r>
              <a:rPr lang="en-IN" sz="4800" b="1" strike="noStrike" spc="-35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4800" b="1" strike="noStrike" spc="9">
                <a:solidFill>
                  <a:srgbClr val="000000"/>
                </a:solidFill>
                <a:latin typeface="Trebuchet MS"/>
              </a:rPr>
              <a:t>N</a:t>
            </a:r>
            <a:r>
              <a:rPr lang="en-IN" sz="4800" b="1" strike="noStrike" spc="-1">
                <a:solidFill>
                  <a:srgbClr val="000000"/>
                </a:solidFill>
                <a:latin typeface="Trebuchet MS"/>
              </a:rPr>
              <a:t>DA</a:t>
            </a:r>
            <a:endParaRPr lang="en-IN" sz="4800" b="0" strike="noStrike" spc="-1">
              <a:latin typeface="Arial"/>
            </a:endParaRPr>
          </a:p>
        </p:txBody>
      </p:sp>
      <p:sp>
        <p:nvSpPr>
          <p:cNvPr id="699" name="CustomShape 18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168EDEE3-1613-4CAF-BDA0-6C318704B6FB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3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00" name="CustomShape 19"/>
          <p:cNvSpPr/>
          <p:nvPr/>
        </p:nvSpPr>
        <p:spPr>
          <a:xfrm>
            <a:off x="2509920" y="1041480"/>
            <a:ext cx="5028480" cy="420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Problem Statement</a:t>
            </a:r>
            <a:endParaRPr lang="en-IN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Project Overview</a:t>
            </a:r>
            <a:endParaRPr lang="en-IN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End Users</a:t>
            </a:r>
            <a:endParaRPr lang="en-IN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Our Solution and Proposition</a:t>
            </a:r>
            <a:endParaRPr lang="en-IN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Dataset Description</a:t>
            </a:r>
            <a:endParaRPr lang="en-IN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Modelling Approach</a:t>
            </a:r>
            <a:endParaRPr lang="en-IN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Results and Discussion</a:t>
            </a:r>
            <a:endParaRPr lang="en-IN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Conclusion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1" name="Group 1"/>
          <p:cNvGrpSpPr/>
          <p:nvPr/>
        </p:nvGrpSpPr>
        <p:grpSpPr>
          <a:xfrm>
            <a:off x="7991640" y="2933640"/>
            <a:ext cx="2761560" cy="3256920"/>
            <a:chOff x="7991640" y="2933640"/>
            <a:chExt cx="2761560" cy="3256920"/>
          </a:xfrm>
        </p:grpSpPr>
        <p:sp>
          <p:nvSpPr>
            <p:cNvPr id="702" name="CustomShape 2"/>
            <p:cNvSpPr/>
            <p:nvPr/>
          </p:nvSpPr>
          <p:spPr>
            <a:xfrm>
              <a:off x="9353520" y="5362560"/>
              <a:ext cx="456480" cy="45648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3" name="CustomShape 3"/>
            <p:cNvSpPr/>
            <p:nvPr/>
          </p:nvSpPr>
          <p:spPr>
            <a:xfrm>
              <a:off x="9353520" y="5896080"/>
              <a:ext cx="180360" cy="180360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704" name="object 5"/>
            <p:cNvPicPr/>
            <p:nvPr/>
          </p:nvPicPr>
          <p:blipFill>
            <a:blip r:embed="rId2"/>
            <a:stretch/>
          </p:blipFill>
          <p:spPr>
            <a:xfrm>
              <a:off x="7991640" y="2933640"/>
              <a:ext cx="2761560" cy="32569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705" name="CustomShape 4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6" name="CustomShape 5"/>
          <p:cNvSpPr/>
          <p:nvPr/>
        </p:nvSpPr>
        <p:spPr>
          <a:xfrm>
            <a:off x="834120" y="574920"/>
            <a:ext cx="5636160" cy="131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4250" b="1" strike="noStrike" spc="-21">
                <a:solidFill>
                  <a:srgbClr val="000000"/>
                </a:solidFill>
                <a:latin typeface="Trebuchet MS"/>
              </a:rPr>
              <a:t>P</a:t>
            </a:r>
            <a:r>
              <a:rPr lang="en-IN" sz="4250" b="1" strike="noStrike" spc="9">
                <a:solidFill>
                  <a:srgbClr val="000000"/>
                </a:solidFill>
                <a:latin typeface="Trebuchet MS"/>
              </a:rPr>
              <a:t>ROB</a:t>
            </a:r>
            <a:r>
              <a:rPr lang="en-IN" sz="4250" b="1" strike="noStrike" spc="49">
                <a:solidFill>
                  <a:srgbClr val="000000"/>
                </a:solidFill>
                <a:latin typeface="Trebuchet MS"/>
              </a:rPr>
              <a:t>L</a:t>
            </a:r>
            <a:r>
              <a:rPr lang="en-IN" sz="4250" b="1" strike="noStrike" spc="-21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4250" b="1" strike="noStrike" spc="15">
                <a:solidFill>
                  <a:srgbClr val="000000"/>
                </a:solidFill>
                <a:latin typeface="Trebuchet MS"/>
              </a:rPr>
              <a:t>M</a:t>
            </a:r>
            <a:r>
              <a:rPr lang="en-IN" sz="4250" b="1" strike="noStrike" spc="-1">
                <a:solidFill>
                  <a:srgbClr val="000000"/>
                </a:solidFill>
                <a:latin typeface="Trebuchet MS"/>
              </a:rPr>
              <a:t>	</a:t>
            </a:r>
            <a:r>
              <a:rPr lang="en-IN" sz="4250" b="1" strike="noStrike" spc="7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4250" b="1" strike="noStrike" spc="-372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4250" b="1" strike="noStrike" spc="-375">
                <a:solidFill>
                  <a:srgbClr val="000000"/>
                </a:solidFill>
                <a:latin typeface="Trebuchet MS"/>
              </a:rPr>
              <a:t>A</a:t>
            </a:r>
            <a:r>
              <a:rPr lang="en-IN" sz="4250" b="1" strike="noStrike" spc="9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4250" b="1" strike="noStrike" spc="-12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4250" b="1" strike="noStrike" spc="-21">
                <a:solidFill>
                  <a:srgbClr val="000000"/>
                </a:solidFill>
                <a:latin typeface="Trebuchet MS"/>
              </a:rPr>
              <a:t>ME</a:t>
            </a:r>
            <a:r>
              <a:rPr lang="en-IN" sz="4250" b="1" strike="noStrike" spc="7">
                <a:solidFill>
                  <a:srgbClr val="000000"/>
                </a:solidFill>
                <a:latin typeface="Trebuchet MS"/>
              </a:rPr>
              <a:t>NT</a:t>
            </a:r>
            <a:endParaRPr lang="en-IN" sz="4250" b="0" strike="noStrike" spc="-1">
              <a:latin typeface="Arial"/>
            </a:endParaRPr>
          </a:p>
        </p:txBody>
      </p:sp>
      <p:pic>
        <p:nvPicPr>
          <p:cNvPr id="707" name="object 8"/>
          <p:cNvPicPr/>
          <p:nvPr/>
        </p:nvPicPr>
        <p:blipFill>
          <a:blip r:embed="rId3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708" name="CustomShape 6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1B106C24-935C-4936-B891-D8E140F65209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4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09" name="CustomShape 7"/>
          <p:cNvSpPr/>
          <p:nvPr/>
        </p:nvSpPr>
        <p:spPr>
          <a:xfrm>
            <a:off x="1656000" y="2354040"/>
            <a:ext cx="6767640" cy="255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.  Utilize Excel to efficently analyse employee data by leveraging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Function such as PIVOT TABLES, nad conditional formating.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.   The enables the identification of key trends, such as current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Employees rates, performance levels.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Desicion-making processes by visualization this data through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Pie chart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0" name="Group 1"/>
          <p:cNvGrpSpPr/>
          <p:nvPr/>
        </p:nvGrpSpPr>
        <p:grpSpPr>
          <a:xfrm>
            <a:off x="8658360" y="2647800"/>
            <a:ext cx="3533040" cy="3809160"/>
            <a:chOff x="8658360" y="2647800"/>
            <a:chExt cx="3533040" cy="3809160"/>
          </a:xfrm>
        </p:grpSpPr>
        <p:sp>
          <p:nvSpPr>
            <p:cNvPr id="711" name="CustomShape 2"/>
            <p:cNvSpPr/>
            <p:nvPr/>
          </p:nvSpPr>
          <p:spPr>
            <a:xfrm>
              <a:off x="9353520" y="5362560"/>
              <a:ext cx="456480" cy="45648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2" name="CustomShape 3"/>
            <p:cNvSpPr/>
            <p:nvPr/>
          </p:nvSpPr>
          <p:spPr>
            <a:xfrm>
              <a:off x="9353520" y="5896080"/>
              <a:ext cx="180360" cy="180360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713" name="object 5"/>
            <p:cNvPicPr/>
            <p:nvPr/>
          </p:nvPicPr>
          <p:blipFill>
            <a:blip r:embed="rId2"/>
            <a:stretch/>
          </p:blipFill>
          <p:spPr>
            <a:xfrm>
              <a:off x="8658360" y="2647800"/>
              <a:ext cx="3533040" cy="38091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714" name="CustomShape 4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5" name="CustomShape 5"/>
          <p:cNvSpPr/>
          <p:nvPr/>
        </p:nvSpPr>
        <p:spPr>
          <a:xfrm>
            <a:off x="739800" y="829800"/>
            <a:ext cx="5262840" cy="131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4250" b="1" strike="noStrike" spc="1">
                <a:solidFill>
                  <a:srgbClr val="000000"/>
                </a:solidFill>
                <a:latin typeface="Trebuchet MS"/>
              </a:rPr>
              <a:t>PROJECT	</a:t>
            </a:r>
            <a:r>
              <a:rPr lang="en-IN" sz="4250" b="1" strike="noStrike" spc="-21">
                <a:solidFill>
                  <a:srgbClr val="000000"/>
                </a:solidFill>
                <a:latin typeface="Trebuchet MS"/>
              </a:rPr>
              <a:t>OVERVIEW</a:t>
            </a:r>
            <a:endParaRPr lang="en-IN" sz="4250" b="0" strike="noStrike" spc="-1">
              <a:latin typeface="Arial"/>
            </a:endParaRPr>
          </a:p>
        </p:txBody>
      </p:sp>
      <p:pic>
        <p:nvPicPr>
          <p:cNvPr id="716" name="object 8"/>
          <p:cNvPicPr/>
          <p:nvPr/>
        </p:nvPicPr>
        <p:blipFill>
          <a:blip r:embed="rId3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717" name="CustomShape 6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65E01C9F-8372-4E8C-AC6F-127DC9C58F24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5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18" name="CustomShape 7"/>
          <p:cNvSpPr/>
          <p:nvPr/>
        </p:nvSpPr>
        <p:spPr>
          <a:xfrm>
            <a:off x="990720" y="2133720"/>
            <a:ext cx="792396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.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400" b="0" strike="noStrike" spc="-1">
              <a:latin typeface="Arial"/>
            </a:endParaRPr>
          </a:p>
        </p:txBody>
      </p:sp>
      <p:sp>
        <p:nvSpPr>
          <p:cNvPr id="719" name="CustomShape 8"/>
          <p:cNvSpPr/>
          <p:nvPr/>
        </p:nvSpPr>
        <p:spPr>
          <a:xfrm>
            <a:off x="1368000" y="2232000"/>
            <a:ext cx="7631640" cy="365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This project focuses on analysing employee data to identify trends and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And insights that can drive better decision.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Excel will be used to clean, organize, and visuzalise kry metrics such as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Employee demographics, performance, and rention rates.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The analysis will highlights areas of improvemnet in workforce management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Helping to optimize resource allocation.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Outcomes will iclude detailed reports and dashboard for management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Review.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The finding aim to support stratergic planning. 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CustomShape 1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1" name="CustomShape 2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2" name="CustomShape 3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3" name="CustomShape 4"/>
          <p:cNvSpPr/>
          <p:nvPr/>
        </p:nvSpPr>
        <p:spPr>
          <a:xfrm>
            <a:off x="699480" y="891720"/>
            <a:ext cx="5013720" cy="99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3200" b="1" strike="noStrike" spc="21">
                <a:solidFill>
                  <a:srgbClr val="000000"/>
                </a:solidFill>
                <a:latin typeface="Trebuchet MS"/>
              </a:rPr>
              <a:t>W</a:t>
            </a:r>
            <a:r>
              <a:rPr lang="en-IN" sz="3200" b="1" strike="noStrike" spc="-21">
                <a:solidFill>
                  <a:srgbClr val="000000"/>
                </a:solidFill>
                <a:latin typeface="Trebuchet MS"/>
              </a:rPr>
              <a:t>H</a:t>
            </a:r>
            <a:r>
              <a:rPr lang="en-IN" sz="3200" b="1" strike="noStrike" spc="15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200" b="1" strike="noStrike" spc="-236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200" b="1" strike="noStrike" spc="-12">
                <a:solidFill>
                  <a:srgbClr val="000000"/>
                </a:solidFill>
                <a:latin typeface="Trebuchet MS"/>
              </a:rPr>
              <a:t>AR</a:t>
            </a:r>
            <a:r>
              <a:rPr lang="en-IN" sz="3200" b="1" strike="noStrike" spc="9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3200" b="1" strike="noStrike" spc="-35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200" b="1" strike="noStrike" spc="-12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3200" b="1" strike="noStrike" spc="-15">
                <a:solidFill>
                  <a:srgbClr val="000000"/>
                </a:solidFill>
                <a:latin typeface="Trebuchet MS"/>
              </a:rPr>
              <a:t>H</a:t>
            </a:r>
            <a:r>
              <a:rPr lang="en-IN" sz="3200" b="1" strike="noStrike" spc="9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3200" b="1" strike="noStrike" spc="-35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200" b="1" strike="noStrike" spc="-21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3200" b="1" strike="noStrike" spc="26">
                <a:solidFill>
                  <a:srgbClr val="000000"/>
                </a:solidFill>
                <a:latin typeface="Trebuchet MS"/>
              </a:rPr>
              <a:t>N</a:t>
            </a:r>
            <a:r>
              <a:rPr lang="en-IN" sz="3200" b="1" strike="noStrike" spc="9">
                <a:solidFill>
                  <a:srgbClr val="000000"/>
                </a:solidFill>
                <a:latin typeface="Trebuchet MS"/>
              </a:rPr>
              <a:t>D</a:t>
            </a:r>
            <a:r>
              <a:rPr lang="en-IN" sz="3200" b="1" strike="noStrike" spc="-46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200" b="1" strike="noStrike" spc="-1">
                <a:solidFill>
                  <a:srgbClr val="000000"/>
                </a:solidFill>
                <a:latin typeface="Trebuchet MS"/>
              </a:rPr>
              <a:t>U</a:t>
            </a:r>
            <a:r>
              <a:rPr lang="en-IN" sz="3200" b="1" strike="noStrike" spc="7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3200" b="1" strike="noStrike" spc="-26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3200" b="1" strike="noStrike" spc="-12">
                <a:solidFill>
                  <a:srgbClr val="000000"/>
                </a:solidFill>
                <a:latin typeface="Trebuchet MS"/>
              </a:rPr>
              <a:t>R</a:t>
            </a:r>
            <a:r>
              <a:rPr lang="en-IN" sz="3200" b="1" strike="noStrike" spc="1">
                <a:solidFill>
                  <a:srgbClr val="000000"/>
                </a:solidFill>
                <a:latin typeface="Trebuchet MS"/>
              </a:rPr>
              <a:t>S?</a:t>
            </a:r>
            <a:endParaRPr lang="en-IN" sz="3200" b="0" strike="noStrike" spc="-1">
              <a:latin typeface="Arial"/>
            </a:endParaRPr>
          </a:p>
        </p:txBody>
      </p:sp>
      <p:pic>
        <p:nvPicPr>
          <p:cNvPr id="724" name="object 6"/>
          <p:cNvPicPr/>
          <p:nvPr/>
        </p:nvPicPr>
        <p:blipFill>
          <a:blip r:embed="rId2"/>
          <a:stretch/>
        </p:blipFill>
        <p:spPr>
          <a:xfrm>
            <a:off x="723960" y="6172200"/>
            <a:ext cx="2180520" cy="484920"/>
          </a:xfrm>
          <a:prstGeom prst="rect">
            <a:avLst/>
          </a:prstGeom>
          <a:ln>
            <a:noFill/>
          </a:ln>
        </p:spPr>
      </p:pic>
      <p:sp>
        <p:nvSpPr>
          <p:cNvPr id="725" name="CustomShape 5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232AF6A2-F98F-4856-97D7-88B755CF8375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6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26" name="CustomShape 6"/>
          <p:cNvSpPr/>
          <p:nvPr/>
        </p:nvSpPr>
        <p:spPr>
          <a:xfrm>
            <a:off x="1152000" y="2232000"/>
            <a:ext cx="6911640" cy="9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The end users of the employee data employee data analysis are HR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Managers team leads and senior management.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</p:txBody>
      </p:sp>
      <p:pic>
        <p:nvPicPr>
          <p:cNvPr id="727" name="Picture 726"/>
          <p:cNvPicPr/>
          <p:nvPr/>
        </p:nvPicPr>
        <p:blipFill>
          <a:blip r:embed="rId3"/>
          <a:stretch/>
        </p:blipFill>
        <p:spPr>
          <a:xfrm rot="21596400">
            <a:off x="1534680" y="3163320"/>
            <a:ext cx="6990480" cy="2808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8" name="object 2"/>
          <p:cNvPicPr/>
          <p:nvPr/>
        </p:nvPicPr>
        <p:blipFill>
          <a:blip r:embed="rId2"/>
          <a:stretch/>
        </p:blipFill>
        <p:spPr>
          <a:xfrm>
            <a:off x="0" y="1476360"/>
            <a:ext cx="2694960" cy="3247200"/>
          </a:xfrm>
          <a:prstGeom prst="rect">
            <a:avLst/>
          </a:prstGeom>
          <a:ln>
            <a:noFill/>
          </a:ln>
        </p:spPr>
      </p:pic>
      <p:sp>
        <p:nvSpPr>
          <p:cNvPr id="729" name="CustomShape 1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0" name="CustomShape 2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1" name="CustomShape 3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2" name="CustomShape 4"/>
          <p:cNvSpPr/>
          <p:nvPr/>
        </p:nvSpPr>
        <p:spPr>
          <a:xfrm>
            <a:off x="1152000" y="497520"/>
            <a:ext cx="9762480" cy="56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en-IN" sz="3600" b="1" strike="noStrike" spc="7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21">
                <a:solidFill>
                  <a:srgbClr val="000000"/>
                </a:solidFill>
                <a:latin typeface="Trebuchet MS"/>
              </a:rPr>
              <a:t>U</a:t>
            </a:r>
            <a:r>
              <a:rPr lang="en-IN" sz="3600" b="1" strike="noStrike" spc="-1">
                <a:solidFill>
                  <a:srgbClr val="000000"/>
                </a:solidFill>
                <a:latin typeface="Trebuchet MS"/>
              </a:rPr>
              <a:t>R</a:t>
            </a:r>
            <a:r>
              <a:rPr lang="en-IN" sz="3600" b="1" strike="noStrike" spc="1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600" b="1" strike="noStrike" spc="21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3600" b="1" strike="noStrike" spc="7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21">
                <a:solidFill>
                  <a:srgbClr val="000000"/>
                </a:solidFill>
                <a:latin typeface="Trebuchet MS"/>
              </a:rPr>
              <a:t>LU</a:t>
            </a:r>
            <a:r>
              <a:rPr lang="en-IN" sz="3600" b="1" strike="noStrike" spc="-35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3600" b="1" strike="noStrike" spc="-32">
                <a:solidFill>
                  <a:srgbClr val="000000"/>
                </a:solidFill>
                <a:latin typeface="Trebuchet MS"/>
              </a:rPr>
              <a:t>I</a:t>
            </a:r>
            <a:r>
              <a:rPr lang="en-IN" sz="3600" b="1" strike="noStrike" spc="7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-1">
                <a:solidFill>
                  <a:srgbClr val="000000"/>
                </a:solidFill>
                <a:latin typeface="Trebuchet MS"/>
              </a:rPr>
              <a:t>N</a:t>
            </a:r>
            <a:r>
              <a:rPr lang="en-IN" sz="3600" b="1" strike="noStrike" spc="-347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600" b="1" strike="noStrike" spc="-35">
                <a:solidFill>
                  <a:srgbClr val="000000"/>
                </a:solidFill>
                <a:latin typeface="Trebuchet MS"/>
              </a:rPr>
              <a:t>A</a:t>
            </a:r>
            <a:r>
              <a:rPr lang="en-IN" sz="3600" b="1" strike="noStrike" spc="-7">
                <a:solidFill>
                  <a:srgbClr val="000000"/>
                </a:solidFill>
                <a:latin typeface="Trebuchet MS"/>
              </a:rPr>
              <a:t>N</a:t>
            </a:r>
            <a:r>
              <a:rPr lang="en-IN" sz="3600" b="1" strike="noStrike" spc="-1">
                <a:solidFill>
                  <a:srgbClr val="000000"/>
                </a:solidFill>
                <a:latin typeface="Trebuchet MS"/>
              </a:rPr>
              <a:t>D</a:t>
            </a:r>
            <a:r>
              <a:rPr lang="en-IN" sz="3600" b="1" strike="noStrike" spc="29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600" b="1" strike="noStrike" spc="-32">
                <a:solidFill>
                  <a:srgbClr val="000000"/>
                </a:solidFill>
                <a:latin typeface="Trebuchet MS"/>
              </a:rPr>
              <a:t>I</a:t>
            </a:r>
            <a:r>
              <a:rPr lang="en-IN" sz="3600" b="1" strike="noStrike" spc="-35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3600" b="1" strike="noStrike" spc="-1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3600" b="1" strike="noStrike" spc="55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600" b="1" strike="noStrike" spc="-296">
                <a:solidFill>
                  <a:srgbClr val="000000"/>
                </a:solidFill>
                <a:latin typeface="Trebuchet MS"/>
              </a:rPr>
              <a:t>V</a:t>
            </a:r>
            <a:r>
              <a:rPr lang="en-IN" sz="3600" b="1" strike="noStrike" spc="-35">
                <a:solidFill>
                  <a:srgbClr val="000000"/>
                </a:solidFill>
                <a:latin typeface="Trebuchet MS"/>
              </a:rPr>
              <a:t>A</a:t>
            </a:r>
            <a:r>
              <a:rPr lang="en-IN" sz="3600" b="1" strike="noStrike" spc="21">
                <a:solidFill>
                  <a:srgbClr val="000000"/>
                </a:solidFill>
                <a:latin typeface="Trebuchet MS"/>
              </a:rPr>
              <a:t>LU</a:t>
            </a:r>
            <a:r>
              <a:rPr lang="en-IN" sz="3600" b="1" strike="noStrike" spc="-1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3600" b="1" strike="noStrike" spc="-66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600" b="1" strike="noStrike" spc="-15">
                <a:solidFill>
                  <a:srgbClr val="000000"/>
                </a:solidFill>
                <a:latin typeface="Trebuchet MS"/>
              </a:rPr>
              <a:t>P</a:t>
            </a:r>
            <a:r>
              <a:rPr lang="en-IN" sz="3600" b="1" strike="noStrike" spc="-32">
                <a:solidFill>
                  <a:srgbClr val="000000"/>
                </a:solidFill>
                <a:latin typeface="Trebuchet MS"/>
              </a:rPr>
              <a:t>R</a:t>
            </a:r>
            <a:r>
              <a:rPr lang="en-IN" sz="3600" b="1" strike="noStrike" spc="7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-15">
                <a:solidFill>
                  <a:srgbClr val="000000"/>
                </a:solidFill>
                <a:latin typeface="Trebuchet MS"/>
              </a:rPr>
              <a:t>P</a:t>
            </a:r>
            <a:r>
              <a:rPr lang="en-IN" sz="3600" b="1" strike="noStrike" spc="7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21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3600" b="1" strike="noStrike" spc="-32">
                <a:solidFill>
                  <a:srgbClr val="000000"/>
                </a:solidFill>
                <a:latin typeface="Trebuchet MS"/>
              </a:rPr>
              <a:t>I</a:t>
            </a:r>
            <a:r>
              <a:rPr lang="en-IN" sz="3600" b="1" strike="noStrike" spc="-35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3600" b="1" strike="noStrike" spc="-32">
                <a:solidFill>
                  <a:srgbClr val="000000"/>
                </a:solidFill>
                <a:latin typeface="Trebuchet MS"/>
              </a:rPr>
              <a:t>I</a:t>
            </a:r>
            <a:r>
              <a:rPr lang="en-IN" sz="3600" b="1" strike="noStrike" spc="7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-1">
                <a:solidFill>
                  <a:srgbClr val="000000"/>
                </a:solidFill>
                <a:latin typeface="Trebuchet MS"/>
              </a:rPr>
              <a:t>N</a:t>
            </a:r>
            <a:endParaRPr lang="en-IN" sz="3600" b="0" strike="noStrike" spc="-1">
              <a:latin typeface="Arial"/>
            </a:endParaRPr>
          </a:p>
        </p:txBody>
      </p:sp>
      <p:pic>
        <p:nvPicPr>
          <p:cNvPr id="733" name="object 7"/>
          <p:cNvPicPr/>
          <p:nvPr/>
        </p:nvPicPr>
        <p:blipFill>
          <a:blip r:embed="rId3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734" name="CustomShape 5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14F0ED3B-3328-4B2F-9A40-C488C9C3D271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7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35" name="CustomShape 6"/>
          <p:cNvSpPr/>
          <p:nvPr/>
        </p:nvSpPr>
        <p:spPr>
          <a:xfrm>
            <a:off x="2808000" y="2016000"/>
            <a:ext cx="6191640" cy="255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Conditional formatting – highligths missing cells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Filter – helps to remove the empty cells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Formulas – helps to identify the performance of emloyees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Pivot table – helps summarize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Pie chart – shows the data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CustomShape 1"/>
          <p:cNvSpPr/>
          <p:nvPr/>
        </p:nvSpPr>
        <p:spPr>
          <a:xfrm>
            <a:off x="755280" y="385560"/>
            <a:ext cx="10680480" cy="75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4800" b="1" strike="noStrike" spc="-1">
                <a:solidFill>
                  <a:srgbClr val="000000"/>
                </a:solidFill>
                <a:latin typeface="Trebuchet MS"/>
              </a:rPr>
              <a:t>Dataset Description</a:t>
            </a:r>
            <a:endParaRPr lang="en-IN" sz="4800" b="0" strike="noStrike" spc="-1">
              <a:latin typeface="Arial"/>
            </a:endParaRPr>
          </a:p>
        </p:txBody>
      </p:sp>
      <p:sp>
        <p:nvSpPr>
          <p:cNvPr id="737" name="CustomShape 2"/>
          <p:cNvSpPr/>
          <p:nvPr/>
        </p:nvSpPr>
        <p:spPr>
          <a:xfrm>
            <a:off x="1368000" y="1702440"/>
            <a:ext cx="5183640" cy="25838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1. Employee ID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2. First name </a:t>
            </a:r>
            <a:endParaRPr lang="en-IN" sz="1800" b="0" strike="noStrike" spc="-1" dirty="0">
              <a:latin typeface="Arial"/>
            </a:endParaRP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pc="-1" dirty="0">
                <a:latin typeface="Bodoni MT"/>
              </a:rPr>
              <a:t>Gender </a:t>
            </a: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pc="-1" dirty="0">
                <a:latin typeface="Bodoni MT"/>
              </a:rPr>
              <a:t>Start date</a:t>
            </a: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z="1800" b="0" strike="noStrike" spc="-1" dirty="0">
                <a:latin typeface="Bodoni MT"/>
              </a:rPr>
              <a:t>Salary</a:t>
            </a: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pc="-1" dirty="0">
                <a:latin typeface="Bodoni MT"/>
              </a:rPr>
              <a:t>Department</a:t>
            </a: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z="1800" b="0" strike="noStrike" spc="-1" dirty="0">
                <a:latin typeface="Bodoni MT"/>
              </a:rPr>
              <a:t>FTE</a:t>
            </a: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pc="-1" dirty="0">
                <a:latin typeface="Bodoni MT"/>
              </a:rPr>
              <a:t>Employee Type</a:t>
            </a: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z="1800" b="0" strike="noStrike" spc="-1" dirty="0">
                <a:latin typeface="Bodoni MT"/>
              </a:rPr>
              <a:t>Work location</a:t>
            </a: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CustomShape 1"/>
          <p:cNvSpPr/>
          <p:nvPr/>
        </p:nvSpPr>
        <p:spPr>
          <a:xfrm>
            <a:off x="752400" y="6486120"/>
            <a:ext cx="1773000" cy="32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1276"/>
              </a:lnSpc>
            </a:pPr>
            <a:r>
              <a:rPr lang="en-IN" sz="1100" b="0" strike="noStrike" spc="15">
                <a:solidFill>
                  <a:srgbClr val="2D83C3"/>
                </a:solidFill>
                <a:latin typeface="Trebuchet MS"/>
                <a:ea typeface="DejaVu Sans"/>
              </a:rPr>
              <a:t>3/21/202</a:t>
            </a:r>
            <a:r>
              <a:rPr lang="en-IN" sz="1100" b="0" strike="noStrike" spc="7">
                <a:solidFill>
                  <a:srgbClr val="2D83C3"/>
                </a:solidFill>
                <a:latin typeface="Trebuchet MS"/>
                <a:ea typeface="DejaVu Sans"/>
              </a:rPr>
              <a:t>4</a:t>
            </a:r>
            <a:r>
              <a:rPr lang="en-IN" sz="1100" b="0" strike="noStrike" spc="-1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0" strike="noStrike" spc="126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1" strike="noStrike" spc="46">
                <a:solidFill>
                  <a:srgbClr val="2D83C3"/>
                </a:solidFill>
                <a:latin typeface="Trebuchet MS"/>
                <a:ea typeface="DejaVu Sans"/>
              </a:rPr>
              <a:t>A</a:t>
            </a:r>
            <a:r>
              <a:rPr lang="en-IN" sz="1100" b="1" strike="noStrike" spc="9">
                <a:solidFill>
                  <a:srgbClr val="2D83C3"/>
                </a:solidFill>
                <a:latin typeface="Trebuchet MS"/>
                <a:ea typeface="DejaVu Sans"/>
              </a:rPr>
              <a:t>nnu</a:t>
            </a:r>
            <a:r>
              <a:rPr lang="en-IN" sz="1100" b="1" strike="noStrike" spc="7">
                <a:solidFill>
                  <a:srgbClr val="2D83C3"/>
                </a:solidFill>
                <a:latin typeface="Trebuchet MS"/>
                <a:ea typeface="DejaVu Sans"/>
              </a:rPr>
              <a:t>al</a:t>
            </a:r>
            <a:r>
              <a:rPr lang="en-IN" sz="1100" b="1" strike="noStrike" spc="-140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1" strike="noStrike" spc="-1">
                <a:solidFill>
                  <a:srgbClr val="2D83C3"/>
                </a:solidFill>
                <a:latin typeface="Trebuchet MS"/>
                <a:ea typeface="DejaVu Sans"/>
              </a:rPr>
              <a:t>R</a:t>
            </a:r>
            <a:r>
              <a:rPr lang="en-IN" sz="1100" b="1" strike="noStrike" spc="29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lang="en-IN" sz="1100" b="1" strike="noStrike" spc="86">
                <a:solidFill>
                  <a:srgbClr val="2D83C3"/>
                </a:solidFill>
                <a:latin typeface="Trebuchet MS"/>
                <a:ea typeface="DejaVu Sans"/>
              </a:rPr>
              <a:t>v</a:t>
            </a:r>
            <a:r>
              <a:rPr lang="en-IN" sz="1100" b="1" strike="noStrike" spc="-35">
                <a:solidFill>
                  <a:srgbClr val="2D83C3"/>
                </a:solidFill>
                <a:latin typeface="Trebuchet MS"/>
                <a:ea typeface="DejaVu Sans"/>
              </a:rPr>
              <a:t>i</a:t>
            </a:r>
            <a:r>
              <a:rPr lang="en-IN" sz="1100" b="1" strike="noStrike" spc="29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lang="en-IN" sz="1100" b="1" strike="noStrike" spc="9">
                <a:solidFill>
                  <a:srgbClr val="2D83C3"/>
                </a:solidFill>
                <a:latin typeface="Trebuchet MS"/>
                <a:ea typeface="DejaVu Sans"/>
              </a:rPr>
              <a:t>w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739" name="CustomShape 2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0" name="CustomShape 3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1" name="CustomShape 4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42" name="object 6"/>
          <p:cNvPicPr/>
          <p:nvPr/>
        </p:nvPicPr>
        <p:blipFill>
          <a:blip r:embed="rId2"/>
          <a:stretch/>
        </p:blipFill>
        <p:spPr>
          <a:xfrm>
            <a:off x="66600" y="3381480"/>
            <a:ext cx="2466360" cy="3418920"/>
          </a:xfrm>
          <a:prstGeom prst="rect">
            <a:avLst/>
          </a:prstGeom>
          <a:ln>
            <a:noFill/>
          </a:ln>
        </p:spPr>
      </p:pic>
      <p:sp>
        <p:nvSpPr>
          <p:cNvPr id="743" name="CustomShape 5"/>
          <p:cNvSpPr/>
          <p:nvPr/>
        </p:nvSpPr>
        <p:spPr>
          <a:xfrm>
            <a:off x="739800" y="654840"/>
            <a:ext cx="8479800" cy="66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4250" b="1" strike="noStrike" spc="9">
                <a:solidFill>
                  <a:srgbClr val="000000"/>
                </a:solidFill>
                <a:latin typeface="Trebuchet MS"/>
              </a:rPr>
              <a:t>THE</a:t>
            </a:r>
            <a:r>
              <a:rPr lang="en-IN" sz="4250" b="1" strike="noStrike" spc="15">
                <a:solidFill>
                  <a:srgbClr val="000000"/>
                </a:solidFill>
                <a:latin typeface="Trebuchet MS"/>
              </a:rPr>
              <a:t> "</a:t>
            </a:r>
            <a:r>
              <a:rPr lang="en-IN" sz="4250" b="1" strike="noStrike" spc="7">
                <a:solidFill>
                  <a:srgbClr val="000000"/>
                </a:solidFill>
                <a:latin typeface="Trebuchet MS"/>
              </a:rPr>
              <a:t>WOW"</a:t>
            </a:r>
            <a:r>
              <a:rPr lang="en-IN" sz="4250" b="1" strike="noStrike" spc="80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4250" b="1" strike="noStrike" spc="7">
                <a:solidFill>
                  <a:srgbClr val="000000"/>
                </a:solidFill>
                <a:latin typeface="Trebuchet MS"/>
              </a:rPr>
              <a:t>IN</a:t>
            </a:r>
            <a:r>
              <a:rPr lang="en-IN" sz="4250" b="1" strike="noStrike" spc="-7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4250" b="1" strike="noStrike" spc="9">
                <a:solidFill>
                  <a:srgbClr val="000000"/>
                </a:solidFill>
                <a:latin typeface="Trebuchet MS"/>
              </a:rPr>
              <a:t>OUR</a:t>
            </a:r>
            <a:r>
              <a:rPr lang="en-IN" sz="4250" b="1" strike="noStrike" spc="-12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4250" b="1" strike="noStrike" spc="15">
                <a:solidFill>
                  <a:srgbClr val="000000"/>
                </a:solidFill>
                <a:latin typeface="Trebuchet MS"/>
              </a:rPr>
              <a:t>SOLUTION</a:t>
            </a:r>
            <a:endParaRPr lang="en-IN" sz="4250" b="0" strike="noStrike" spc="-1">
              <a:latin typeface="Arial"/>
            </a:endParaRPr>
          </a:p>
        </p:txBody>
      </p:sp>
      <p:sp>
        <p:nvSpPr>
          <p:cNvPr id="744" name="CustomShape 6"/>
          <p:cNvSpPr/>
          <p:nvPr/>
        </p:nvSpPr>
        <p:spPr>
          <a:xfrm>
            <a:off x="11277360" y="6473160"/>
            <a:ext cx="227880" cy="17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BCEF1096-2290-450B-A783-7F0371559249}" type="slidenum">
              <a:rPr lang="en-IN" sz="1100" b="0" strike="noStrike" spc="7">
                <a:solidFill>
                  <a:srgbClr val="2D936B"/>
                </a:solidFill>
                <a:latin typeface="Trebuchet MS"/>
                <a:ea typeface="DejaVu Sans"/>
              </a:rPr>
              <a:t>9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45" name="CustomShape 7"/>
          <p:cNvSpPr/>
          <p:nvPr/>
        </p:nvSpPr>
        <p:spPr>
          <a:xfrm>
            <a:off x="2743200" y="2354760"/>
            <a:ext cx="8533440" cy="249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Performance level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=IFS(Z8&gt;=5,”VERYHIGH”,Z8&gt;=4,”HIGH”,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 Z8&gt;=3,”MED”,TRUE,”LOW”)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</TotalTime>
  <Words>542</Words>
  <Application>Microsoft Office PowerPoint</Application>
  <PresentationFormat>Widescreen</PresentationFormat>
  <Paragraphs>193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13</vt:i4>
      </vt:variant>
      <vt:variant>
        <vt:lpstr>Slide Titles</vt:lpstr>
      </vt:variant>
      <vt:variant>
        <vt:i4>13</vt:i4>
      </vt:variant>
    </vt:vector>
  </HeadingPairs>
  <TitlesOfParts>
    <vt:vector size="33" baseType="lpstr">
      <vt:lpstr>Arial</vt:lpstr>
      <vt:lpstr>Bodoni MT</vt:lpstr>
      <vt:lpstr>Calibri</vt:lpstr>
      <vt:lpstr>Symbol</vt:lpstr>
      <vt:lpstr>Times New Roman</vt:lpstr>
      <vt:lpstr>Trebuchet MS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subject/>
  <dc:creator>Konduru Narasimha</dc:creator>
  <dc:description/>
  <cp:lastModifiedBy>shine anges</cp:lastModifiedBy>
  <cp:revision>38</cp:revision>
  <dcterms:created xsi:type="dcterms:W3CDTF">2024-03-29T15:07:22Z</dcterms:created>
  <dcterms:modified xsi:type="dcterms:W3CDTF">2024-09-05T17:48:50Z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reated">
    <vt:filetime>2024-03-21T00:00:00Z</vt:filetime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astSaved">
    <vt:filetime>2024-03-29T00:00:00Z</vt:filetime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1</vt:i4>
  </property>
  <property fmtid="{D5CDD505-2E9C-101B-9397-08002B2CF9AE}" pid="10" name="PresentationFormat">
    <vt:lpwstr>Widescreen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12</vt:i4>
  </property>
</Properties>
</file>