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57" r:id="rId3"/>
    <p:sldId id="259" r:id="rId4"/>
    <p:sldId id="264" r:id="rId5"/>
    <p:sldId id="263" r:id="rId6"/>
    <p:sldId id="260" r:id="rId7"/>
    <p:sldId id="265" r:id="rId8"/>
    <p:sldId id="261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8"/>
    <a:srgbClr val="B16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908" autoAdjust="0"/>
  </p:normalViewPr>
  <p:slideViewPr>
    <p:cSldViewPr snapToGrid="0">
      <p:cViewPr>
        <p:scale>
          <a:sx n="75" d="100"/>
          <a:sy n="75" d="100"/>
        </p:scale>
        <p:origin x="946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2400" y="-31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77F2B-7A0A-4FAA-AAC1-688BB0C88DA3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633F5-9898-4621-87DB-F3494F5439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011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大家好，我们是第</a:t>
            </a:r>
            <a:r>
              <a:rPr lang="en-US" altLang="zh-CN" dirty="0"/>
              <a:t>21</a:t>
            </a:r>
            <a:r>
              <a:rPr lang="zh-CN" altLang="en-US" dirty="0"/>
              <a:t>小组，很高兴能和大家分享我们的小组设计。我们小组设计的题目是</a:t>
            </a:r>
            <a:r>
              <a:rPr lang="en-US" altLang="zh-CN" dirty="0"/>
              <a:t>RC</a:t>
            </a:r>
            <a:r>
              <a:rPr lang="zh-CN" altLang="en-US" dirty="0"/>
              <a:t>二阶带通滤波器。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633F5-9898-4621-87DB-F3494F54399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126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首先简单介绍一下我们的电路结构，如图所示，该电路是由一个</a:t>
                </a:r>
                <a:r>
                  <a:rPr lang="en-US" altLang="zh-CN" dirty="0"/>
                  <a:t>RC</a:t>
                </a:r>
                <a:r>
                  <a:rPr lang="zh-CN" altLang="en-US" dirty="0"/>
                  <a:t>低通滤波器串联一个</a:t>
                </a:r>
                <a:r>
                  <a:rPr lang="en-US" altLang="zh-CN" dirty="0"/>
                  <a:t>RC</a:t>
                </a:r>
                <a:r>
                  <a:rPr lang="zh-CN" altLang="en-US" dirty="0"/>
                  <a:t>高通滤波器构成。通过这两部分电路分别滤除输入信号中的高频与低频部分，保留中频信号，从而实现带通滤波器的功能。</a:t>
                </a:r>
                <a:endParaRPr lang="en-US" altLang="zh-CN" dirty="0"/>
              </a:p>
              <a:p>
                <a:r>
                  <a:rPr lang="zh-CN" altLang="en-US" dirty="0"/>
                  <a:t>然后是电路的参数计算，</a:t>
                </a:r>
                <a:endParaRPr lang="en-US" altLang="zh-CN" dirty="0"/>
              </a:p>
              <a:p>
                <a:r>
                  <a:rPr lang="zh-CN" altLang="en-US" dirty="0"/>
                  <a:t>我们规定电路的上限截止频率与下限截至频率分别是</a:t>
                </a:r>
                <a:r>
                  <a:rPr lang="en-US" altLang="zh-CN" dirty="0"/>
                  <a:t>6000HZ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50HZ</a:t>
                </a:r>
                <a:r>
                  <a:rPr lang="zh-CN" altLang="en-US" dirty="0"/>
                  <a:t>，根据</a:t>
                </a:r>
                <a:r>
                  <a:rPr lang="en-US" altLang="zh-CN" dirty="0"/>
                  <a:t>RC</a:t>
                </a:r>
                <a:r>
                  <a:rPr lang="zh-CN" altLang="en-US" dirty="0"/>
                  <a:t>滤波电路的截至频率计算公式</a:t>
                </a:r>
                <a14:m>
                  <m:oMath xmlns:m="http://schemas.openxmlformats.org/officeDocument/2006/math">
                    <m:r>
                      <a:rPr lang="en-US" altLang="zh-CN" sz="120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altLang="zh-CN" sz="120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𝝅</m:t>
                        </m:r>
                        <m:r>
                          <a:rPr lang="en-US" altLang="zh-CN" sz="12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𝑹𝑪</m:t>
                        </m:r>
                      </m:den>
                    </m:f>
                    <m:r>
                      <a:rPr lang="zh-CN" altLang="en-US" sz="120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，可以</m:t>
                    </m:r>
                  </m:oMath>
                </a14:m>
                <a:r>
                  <a:rPr lang="zh-CN" altLang="en-US" dirty="0"/>
                  <a:t>计算得到电路中各元件的具体参数。其对应的值大小如图所示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首先简单介绍一下我们的电路结构，如图所示，该电路是由一个</a:t>
                </a:r>
                <a:r>
                  <a:rPr lang="en-US" altLang="zh-CN" dirty="0"/>
                  <a:t>RC</a:t>
                </a:r>
                <a:r>
                  <a:rPr lang="zh-CN" altLang="en-US" dirty="0"/>
                  <a:t>低通滤波器串联一个</a:t>
                </a:r>
                <a:r>
                  <a:rPr lang="en-US" altLang="zh-CN" dirty="0"/>
                  <a:t>RC</a:t>
                </a:r>
                <a:r>
                  <a:rPr lang="zh-CN" altLang="en-US" dirty="0"/>
                  <a:t>高通滤波器构成。通过这两部分电路分别滤除输入信号的高频与低频部分，从而只保留中间频段的信号，实现带通滤波器的功能。</a:t>
                </a:r>
                <a:endParaRPr lang="en-US" altLang="zh-CN" dirty="0"/>
              </a:p>
              <a:p>
                <a:r>
                  <a:rPr lang="zh-CN" altLang="en-US" dirty="0"/>
                  <a:t>首先进行电路的参数计算，</a:t>
                </a:r>
                <a:endParaRPr lang="en-US" altLang="zh-CN" dirty="0"/>
              </a:p>
              <a:p>
                <a:r>
                  <a:rPr lang="zh-CN" altLang="en-US" dirty="0"/>
                  <a:t>我们规定电路的上限截止频率与下限截至频率分别是</a:t>
                </a:r>
                <a:r>
                  <a:rPr lang="en-US" altLang="zh-CN" dirty="0"/>
                  <a:t>6000HZ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50HZ</a:t>
                </a:r>
                <a:r>
                  <a:rPr lang="zh-CN" altLang="en-US" dirty="0"/>
                  <a:t>，根据等效电路和</a:t>
                </a:r>
                <a:r>
                  <a:rPr lang="en-US" altLang="zh-CN" dirty="0"/>
                  <a:t>RC</a:t>
                </a:r>
                <a:r>
                  <a:rPr lang="zh-CN" altLang="en-US" dirty="0"/>
                  <a:t>电路的截至频率计算公式</a:t>
                </a:r>
                <a:r>
                  <a:rPr lang="en-US" altLang="zh-CN" sz="1200" i="0" kern="10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𝒇=𝟏</a:t>
                </a:r>
                <a:r>
                  <a:rPr lang="zh-CN" altLang="zh-CN" sz="1200" i="0" kern="10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altLang="zh-CN" sz="1200" i="0" kern="10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𝟐𝝅𝑹𝑪</a:t>
                </a:r>
                <a:r>
                  <a:rPr lang="zh-CN" altLang="en-US" sz="1200" i="0" kern="10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，可以</a:t>
                </a:r>
                <a:r>
                  <a:rPr lang="zh-CN" altLang="en-US" dirty="0"/>
                  <a:t>计算得到电路中各元件的具体参数。其对应的值大小如图所示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633F5-9898-4621-87DB-F3494F54399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722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在得到电路的具体参数后，我们从两个角度分别对设计的电路进行频率特性的计算分析。</a:t>
            </a:r>
            <a:endParaRPr lang="en-US" altLang="zh-CN" dirty="0"/>
          </a:p>
          <a:p>
            <a:r>
              <a:rPr lang="zh-CN" altLang="en-US" dirty="0"/>
              <a:t>首先是从时域角度，在这部分我们先对各元器件进行阻抗变换，然后再将其当作电阻网络进行分析。</a:t>
            </a:r>
            <a:endParaRPr lang="en-US" altLang="zh-CN" dirty="0"/>
          </a:p>
          <a:p>
            <a:r>
              <a:rPr lang="zh-CN" altLang="en-US" dirty="0"/>
              <a:t>可以发现，如果我们能计算得到电容</a:t>
            </a:r>
            <a:r>
              <a:rPr lang="en-US" altLang="zh-CN" dirty="0"/>
              <a:t>C1</a:t>
            </a:r>
            <a:r>
              <a:rPr lang="zh-CN" altLang="en-US" dirty="0"/>
              <a:t>两端的电压后，可以由</a:t>
            </a:r>
            <a:r>
              <a:rPr lang="en-US" altLang="zh-CN" dirty="0"/>
              <a:t>C2</a:t>
            </a:r>
            <a:r>
              <a:rPr lang="zh-CN" altLang="en-US" dirty="0"/>
              <a:t>与</a:t>
            </a:r>
            <a:r>
              <a:rPr lang="en-US" altLang="zh-CN" dirty="0"/>
              <a:t>R2</a:t>
            </a:r>
            <a:r>
              <a:rPr lang="zh-CN" altLang="en-US" dirty="0"/>
              <a:t>的分压，计算得到输出</a:t>
            </a:r>
            <a:r>
              <a:rPr lang="en-US" altLang="zh-CN" dirty="0" err="1"/>
              <a:t>Uo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首先观察</a:t>
            </a:r>
            <a:r>
              <a:rPr lang="en-US" altLang="zh-CN" dirty="0"/>
              <a:t>C1</a:t>
            </a:r>
            <a:r>
              <a:rPr lang="zh-CN" altLang="en-US" dirty="0"/>
              <a:t>、</a:t>
            </a:r>
            <a:r>
              <a:rPr lang="en-US" altLang="zh-CN" dirty="0"/>
              <a:t>C2</a:t>
            </a:r>
            <a:r>
              <a:rPr lang="zh-CN" altLang="en-US" dirty="0"/>
              <a:t>与</a:t>
            </a:r>
            <a:r>
              <a:rPr lang="en-US" altLang="zh-CN" dirty="0"/>
              <a:t>R2</a:t>
            </a:r>
            <a:r>
              <a:rPr lang="zh-CN" altLang="en-US" dirty="0"/>
              <a:t>之间的关系，可以发现</a:t>
            </a:r>
            <a:r>
              <a:rPr lang="en-US" altLang="zh-CN" dirty="0"/>
              <a:t>C2</a:t>
            </a:r>
            <a:r>
              <a:rPr lang="zh-CN" altLang="en-US" dirty="0"/>
              <a:t>和</a:t>
            </a:r>
            <a:r>
              <a:rPr lang="en-US" altLang="zh-CN" dirty="0"/>
              <a:t>R2</a:t>
            </a:r>
            <a:r>
              <a:rPr lang="zh-CN" altLang="en-US" dirty="0"/>
              <a:t>串联后再与</a:t>
            </a:r>
            <a:r>
              <a:rPr lang="en-US" altLang="zh-CN" dirty="0"/>
              <a:t>C1</a:t>
            </a:r>
            <a:r>
              <a:rPr lang="zh-CN" altLang="en-US" dirty="0"/>
              <a:t>并联，可以计算得到</a:t>
            </a:r>
            <a:r>
              <a:rPr lang="en-US" altLang="zh-CN" dirty="0"/>
              <a:t>R1</a:t>
            </a:r>
            <a:r>
              <a:rPr lang="zh-CN" altLang="en-US" dirty="0"/>
              <a:t>右部分网络的等效阻抗</a:t>
            </a:r>
            <a:r>
              <a:rPr lang="en-US" altLang="zh-CN" dirty="0"/>
              <a:t>Z2</a:t>
            </a:r>
            <a:r>
              <a:rPr lang="zh-CN" altLang="en-US" dirty="0"/>
              <a:t>的大小</a:t>
            </a:r>
            <a:endParaRPr lang="en-US" altLang="zh-CN" dirty="0"/>
          </a:p>
          <a:p>
            <a:r>
              <a:rPr lang="zh-CN" altLang="en-US" dirty="0"/>
              <a:t>此时由</a:t>
            </a:r>
            <a:r>
              <a:rPr lang="en-US" altLang="zh-CN" dirty="0"/>
              <a:t>R1</a:t>
            </a:r>
            <a:r>
              <a:rPr lang="zh-CN" altLang="en-US" dirty="0"/>
              <a:t>与</a:t>
            </a:r>
            <a:r>
              <a:rPr lang="en-US" altLang="zh-CN" dirty="0"/>
              <a:t>Z2</a:t>
            </a:r>
            <a:r>
              <a:rPr lang="zh-CN" altLang="en-US" dirty="0"/>
              <a:t>之间是串联关系，可以由分压定理得到</a:t>
            </a:r>
            <a:r>
              <a:rPr lang="en-US" altLang="zh-CN" dirty="0"/>
              <a:t>Z2</a:t>
            </a:r>
            <a:r>
              <a:rPr lang="zh-CN" altLang="en-US" dirty="0"/>
              <a:t>的电压，即</a:t>
            </a:r>
            <a:r>
              <a:rPr lang="en-US" altLang="zh-CN" dirty="0"/>
              <a:t>C1</a:t>
            </a:r>
            <a:r>
              <a:rPr lang="zh-CN" altLang="en-US" dirty="0"/>
              <a:t>两端的电压，同理由于</a:t>
            </a:r>
            <a:r>
              <a:rPr lang="en-US" altLang="zh-CN" dirty="0"/>
              <a:t>C2</a:t>
            </a:r>
            <a:r>
              <a:rPr lang="zh-CN" altLang="en-US" dirty="0"/>
              <a:t>与</a:t>
            </a:r>
            <a:r>
              <a:rPr lang="en-US" altLang="zh-CN" dirty="0"/>
              <a:t>R2</a:t>
            </a:r>
            <a:r>
              <a:rPr lang="zh-CN" altLang="en-US" dirty="0"/>
              <a:t>之间也是串联关系，通过分压可计算得到</a:t>
            </a:r>
            <a:r>
              <a:rPr lang="en-US" altLang="zh-CN" dirty="0"/>
              <a:t>R2</a:t>
            </a:r>
            <a:r>
              <a:rPr lang="zh-CN" altLang="en-US" dirty="0"/>
              <a:t>的电压，即</a:t>
            </a:r>
            <a:r>
              <a:rPr lang="en-US" altLang="zh-CN" dirty="0" err="1"/>
              <a:t>Uo</a:t>
            </a:r>
            <a:endParaRPr lang="en-US" altLang="zh-CN" dirty="0"/>
          </a:p>
          <a:p>
            <a:r>
              <a:rPr lang="zh-CN" altLang="en-US" dirty="0"/>
              <a:t>最终计算得到</a:t>
            </a:r>
            <a:r>
              <a:rPr lang="en-US" altLang="zh-CN" dirty="0" err="1"/>
              <a:t>Uo</a:t>
            </a:r>
            <a:r>
              <a:rPr lang="zh-CN" altLang="en-US" dirty="0"/>
              <a:t>与</a:t>
            </a:r>
            <a:r>
              <a:rPr lang="en-US" altLang="zh-CN" dirty="0"/>
              <a:t>Ui</a:t>
            </a:r>
            <a:r>
              <a:rPr lang="zh-CN" altLang="en-US" dirty="0"/>
              <a:t>之间的关系。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633F5-9898-4621-87DB-F3494F54399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756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第二种方法是利用电容的电流方程来计算电路的频率特性。即流过电容</a:t>
            </a:r>
            <a:r>
              <a:rPr lang="en-US" altLang="zh-CN" dirty="0"/>
              <a:t>C</a:t>
            </a:r>
            <a:r>
              <a:rPr lang="zh-CN" altLang="en-US" dirty="0"/>
              <a:t>的电流大小为</a:t>
            </a:r>
            <a:r>
              <a:rPr lang="en-US" altLang="zh-CN" dirty="0"/>
              <a:t>C</a:t>
            </a:r>
            <a:r>
              <a:rPr lang="zh-CN" altLang="en-US" dirty="0"/>
              <a:t>倍的</a:t>
            </a:r>
            <a:r>
              <a:rPr lang="en-US" altLang="zh-CN" dirty="0" err="1"/>
              <a:t>dUc</a:t>
            </a:r>
            <a:r>
              <a:rPr lang="zh-CN" altLang="en-US" dirty="0"/>
              <a:t>比</a:t>
            </a:r>
            <a:r>
              <a:rPr lang="en-US" altLang="zh-CN" dirty="0"/>
              <a:t>dt</a:t>
            </a:r>
          </a:p>
          <a:p>
            <a:r>
              <a:rPr lang="zh-CN" altLang="en-US" dirty="0"/>
              <a:t>由基尔霍夫定律，可以得到电路在时域上的三个微分方程，通过对其进行傅里叶变换，可以得到其在频域上对应的关系。</a:t>
            </a:r>
            <a:endParaRPr lang="en-US" altLang="zh-CN" dirty="0"/>
          </a:p>
          <a:p>
            <a:r>
              <a:rPr lang="zh-CN" altLang="en-US" dirty="0"/>
              <a:t>可以发现②式体现了</a:t>
            </a:r>
            <a:r>
              <a:rPr lang="en-US" altLang="zh-CN" dirty="0"/>
              <a:t>Uc1</a:t>
            </a:r>
            <a:r>
              <a:rPr lang="zh-CN" altLang="en-US" dirty="0"/>
              <a:t>与</a:t>
            </a:r>
            <a:r>
              <a:rPr lang="en-US" altLang="zh-CN" dirty="0"/>
              <a:t>Uc2</a:t>
            </a:r>
            <a:r>
              <a:rPr lang="zh-CN" altLang="en-US" dirty="0"/>
              <a:t>之间的线性关系，将其带入①式中，用</a:t>
            </a:r>
            <a:r>
              <a:rPr lang="en-US" altLang="zh-CN" dirty="0"/>
              <a:t>Uc2</a:t>
            </a:r>
            <a:r>
              <a:rPr lang="zh-CN" altLang="en-US" dirty="0"/>
              <a:t>来表示</a:t>
            </a:r>
            <a:r>
              <a:rPr lang="en-US" altLang="zh-CN" dirty="0"/>
              <a:t>Uc1</a:t>
            </a:r>
            <a:r>
              <a:rPr lang="zh-CN" altLang="en-US" dirty="0"/>
              <a:t>，可以得到</a:t>
            </a:r>
            <a:r>
              <a:rPr lang="en-US" altLang="zh-CN" dirty="0"/>
              <a:t>Ui</a:t>
            </a:r>
            <a:r>
              <a:rPr lang="zh-CN" altLang="en-US" dirty="0"/>
              <a:t>与</a:t>
            </a:r>
            <a:r>
              <a:rPr lang="en-US" altLang="zh-CN" dirty="0"/>
              <a:t>Uc2</a:t>
            </a:r>
            <a:r>
              <a:rPr lang="zh-CN" altLang="en-US" dirty="0"/>
              <a:t>之间的线性关系。</a:t>
            </a:r>
            <a:endParaRPr lang="en-US" altLang="zh-CN" dirty="0"/>
          </a:p>
          <a:p>
            <a:r>
              <a:rPr lang="zh-CN" altLang="en-US" dirty="0"/>
              <a:t>最后再将其带入③式，得到</a:t>
            </a:r>
            <a:r>
              <a:rPr lang="en-US" altLang="zh-CN" dirty="0" err="1"/>
              <a:t>Uo</a:t>
            </a:r>
            <a:r>
              <a:rPr lang="zh-CN" altLang="en-US" dirty="0"/>
              <a:t>与</a:t>
            </a:r>
            <a:r>
              <a:rPr lang="en-US" altLang="zh-CN" dirty="0"/>
              <a:t>Ui</a:t>
            </a:r>
            <a:r>
              <a:rPr lang="zh-CN" altLang="en-US" dirty="0"/>
              <a:t>之间的比值。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可以发现两种方法计算得到的电路频率特性是一样的。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633F5-9898-4621-87DB-F3494F5439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32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在得到电路的频率特性后，我们使用</a:t>
            </a:r>
            <a:r>
              <a:rPr lang="en-US" altLang="zh-CN" dirty="0" err="1"/>
              <a:t>Matlab</a:t>
            </a:r>
            <a:r>
              <a:rPr lang="zh-CN" altLang="en-US" dirty="0"/>
              <a:t>绘制了其幅频特性和相频特性曲线，由幅频特性曲线可以发现，其符合最初电路设计的要求，即下限截至频率和上限截至频率分别在</a:t>
            </a:r>
            <a:r>
              <a:rPr lang="en-US" altLang="zh-CN" dirty="0"/>
              <a:t>50hz</a:t>
            </a:r>
            <a:r>
              <a:rPr lang="zh-CN" altLang="en-US" dirty="0"/>
              <a:t>与</a:t>
            </a:r>
            <a:r>
              <a:rPr lang="en-US" altLang="zh-CN" dirty="0"/>
              <a:t>6000hz</a:t>
            </a:r>
            <a:r>
              <a:rPr lang="zh-CN" altLang="en-US" dirty="0"/>
              <a:t>左右，实现了带通滤波的功能。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633F5-9898-4621-87DB-F3494F54399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16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最后我们进行了仿真实验，通过观察实验结果来验证上述分析是否正确。这是我们的仿真电路图，左边是由三个正弦信号发生器串联叠加的输入源，之后分别经过一个</a:t>
            </a:r>
            <a:r>
              <a:rPr lang="en-US" altLang="zh-CN" dirty="0"/>
              <a:t>RC</a:t>
            </a:r>
            <a:r>
              <a:rPr lang="zh-CN" altLang="en-US" dirty="0"/>
              <a:t>低通和</a:t>
            </a:r>
            <a:r>
              <a:rPr lang="en-US" altLang="zh-CN" dirty="0"/>
              <a:t>RC</a:t>
            </a:r>
            <a:r>
              <a:rPr lang="zh-CN" altLang="en-US" dirty="0"/>
              <a:t>高通滤波器，得到输出。示波器用来显示相应的波形图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633F5-9898-4621-87DB-F3494F54399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911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如图所示，我们的输入由黄颜色的三个正弦信号叠加组成，其幅值均为</a:t>
            </a:r>
            <a:r>
              <a:rPr lang="en-US" altLang="zh-CN" dirty="0"/>
              <a:t>0.5v</a:t>
            </a:r>
            <a:r>
              <a:rPr lang="zh-CN" altLang="en-US" dirty="0"/>
              <a:t>，频率分别是</a:t>
            </a:r>
            <a:r>
              <a:rPr lang="en-US" altLang="zh-CN" dirty="0"/>
              <a:t>60khz</a:t>
            </a:r>
            <a:r>
              <a:rPr lang="zh-CN" altLang="en-US" dirty="0"/>
              <a:t>、</a:t>
            </a:r>
            <a:r>
              <a:rPr lang="en-US" altLang="zh-CN" dirty="0"/>
              <a:t>1550hz</a:t>
            </a:r>
            <a:r>
              <a:rPr lang="zh-CN" altLang="en-US" dirty="0"/>
              <a:t>与</a:t>
            </a:r>
            <a:r>
              <a:rPr lang="en-US" altLang="zh-CN" dirty="0"/>
              <a:t>10hz</a:t>
            </a:r>
            <a:r>
              <a:rPr lang="zh-CN" altLang="en-US" dirty="0"/>
              <a:t>，分别对应着高频、中频和低频信号</a:t>
            </a:r>
            <a:endParaRPr lang="en-US" altLang="zh-CN" dirty="0"/>
          </a:p>
          <a:p>
            <a:r>
              <a:rPr lang="zh-CN" altLang="en-US" dirty="0"/>
              <a:t>将这三个信号进行串联叠加后，得到如图蓝颜色所示的输入信号，然后将其输入到设计的电路中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633F5-9898-4621-87DB-F3494F5439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88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我们来看输出结果，左边三个信号分别为刚刚介绍的高频、中频、低频信号的波形图，蓝颜色为叠加输入信号、红颜色为滤波后的输出信号。从图中可以发现，蓝色信号经过电路输出后，其低频、高频信号被成功滤除，输出的红色信号与粉色信号频率是一样的，只在幅值上有所差距，且红色信号的峰值接近粉色信号峰值的一半，与绘制的幅频特性曲线结果刚好对应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633F5-9898-4621-87DB-F3494F54399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352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以上是我们小组的汇报，谢谢大家的倾听！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633F5-9898-4621-87DB-F3494F54399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77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FFD23-9876-4389-BABB-8910021C5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C1B7F6-BAE9-4F67-9E1E-C45C0374A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10105-4D2A-44EC-8877-F10A0FFF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64B1-1CEF-4888-86D0-941BA092539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8A7AE-16B3-4BE5-80A9-7DD70B5E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A30844-C287-42F0-B3DB-3FCD3737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DBC-B390-4111-8A29-102CA4FEF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64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0B5AC-2256-4F22-933B-D8536D68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F33A8A-C0A8-4004-952B-37F130CD4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3AEFD-A297-4BCA-B13D-B2023001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64B1-1CEF-4888-86D0-941BA092539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AC837-7BC8-4F8D-AEF9-83E201AC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0FE60-D7B6-4ADB-8661-E4CEE69E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DBC-B390-4111-8A29-102CA4FEF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26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615FFF-C734-406E-B486-900BE71A4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EA22FF-1946-4E81-AEB9-D456F9B3B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CA49C-E16D-4AD5-B0F6-53337FCA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64B1-1CEF-4888-86D0-941BA092539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17FA8C-96F9-40F2-9531-D2E410C0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DD250-B590-41C1-AC76-EB64F372C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DBC-B390-4111-8A29-102CA4FEF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5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32774-3E9A-4890-BCD9-9F8A49AF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9AE8B-472A-4035-A750-777F98645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8CAD4-6B6E-49CE-8068-FAAB8EAD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64B1-1CEF-4888-86D0-941BA092539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1033E-C420-4850-A0A0-E85EC4D4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A2DE8-FF63-4EE9-82E3-7065F4A1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DBC-B390-4111-8A29-102CA4FEF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32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7C5AF-B4DB-4D93-96FE-BFD752C0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44295A-E033-4212-87B1-1D6B0D971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8C5DC8-A903-4365-B1B5-124E030C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64B1-1CEF-4888-86D0-941BA092539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AF2E2-D7AA-4C1F-B767-B513B000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E53F9C-2CE3-4593-89FC-4BC3958D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DBC-B390-4111-8A29-102CA4FEF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56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CB752-4C51-4956-A66D-C25A9D62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C0700-24AB-49A5-AE1F-D73DAE38A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D1F6F5-9226-4922-98E6-6C53A5DF5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562BEB-C6BD-4CA7-81EA-A9B11B10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64B1-1CEF-4888-86D0-941BA092539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A2CF5-A975-4D0B-AA3C-5E7AF72F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A97A5-FE93-4844-8323-010BBD47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DBC-B390-4111-8A29-102CA4FEF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4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A32B8-4F32-433D-B252-78DB6952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DAF26-395B-4C5B-8ECD-5B7F809BC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CCFFF1-4A9B-446D-8851-610020A16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2462C1-D13A-4A10-ACA6-11D6BAF44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D6BFD2-AFC1-4FCF-9F44-5417A9CF1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1AC2E9-2583-463D-B829-A044CEB9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64B1-1CEF-4888-86D0-941BA092539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4E0474-37F9-49DB-8C37-8817970C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781BAB-981C-4DC8-B3CA-44E52DD9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DBC-B390-4111-8A29-102CA4FEF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45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FC7EA-693E-44BC-9EF1-A6A8208F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ECCCE6-7A0F-42C6-B039-23870CD3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64B1-1CEF-4888-86D0-941BA092539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FCE1B5-777B-4023-96E4-3CE2A331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C13640-65FF-49A7-900E-4922D6B5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DBC-B390-4111-8A29-102CA4FEF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41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F5D7EB-51F4-4F34-9E7E-FA34EDE5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64B1-1CEF-4888-86D0-941BA092539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7ECF4F-E357-4F9F-8811-279A7711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421274-0060-4C2E-AB6D-5682C102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DBC-B390-4111-8A29-102CA4FEF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08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807FE-3CB4-4FB4-B674-81A1C4F4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10633-97D1-4BAF-993A-2350C700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AB5025-67BA-4A5C-94AF-75FF56328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B32A13-BE89-4CFE-81AE-BF5396B5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64B1-1CEF-4888-86D0-941BA092539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5922ED-1A1E-4EBF-9733-BF035567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36CBF0-5DB9-4E6E-B4CB-E6AF868A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DBC-B390-4111-8A29-102CA4FEF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20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C6F7E-5855-4D7D-8763-DCC1338F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D563C4-7144-452A-8A99-4B1186E87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B2E155-FD38-4D59-8E64-7F4617B6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3E7E10-DECD-403F-94D0-681C23E1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64B1-1CEF-4888-86D0-941BA092539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C2194E-DFD3-4D1D-B870-DB04FF9E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02087-1D24-447C-8D62-FF3FF0B6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9DBC-B390-4111-8A29-102CA4FEF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34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E70B97-5DAA-4DA9-8AA0-1B3E9DB9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3565F5-BC93-4D66-8847-3428C88BA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93C42-642D-4196-98EB-721C7E5D6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164B1-1CEF-4888-86D0-941BA092539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6687B-A510-4DE1-8713-39707C153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118AF-4F04-43C9-83A8-42AAE7B65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D9DBC-B390-4111-8A29-102CA4FEF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18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5.png"/><Relationship Id="rId3" Type="http://schemas.openxmlformats.org/officeDocument/2006/relationships/image" Target="../media/image2.jp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5" Type="http://schemas.openxmlformats.org/officeDocument/2006/relationships/image" Target="../media/image25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CFF3D16-3B46-4DF5-B38F-A28A710A5C01}"/>
              </a:ext>
            </a:extLst>
          </p:cNvPr>
          <p:cNvSpPr/>
          <p:nvPr/>
        </p:nvSpPr>
        <p:spPr>
          <a:xfrm>
            <a:off x="6094" y="0"/>
            <a:ext cx="12185905" cy="1178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D47FB223-AF61-493F-884A-B8820F604347}"/>
              </a:ext>
            </a:extLst>
          </p:cNvPr>
          <p:cNvSpPr/>
          <p:nvPr/>
        </p:nvSpPr>
        <p:spPr>
          <a:xfrm>
            <a:off x="-1" y="2182691"/>
            <a:ext cx="12185905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0" y="1958339"/>
                </a:moveTo>
                <a:lnTo>
                  <a:pt x="9144000" y="1958339"/>
                </a:lnTo>
                <a:lnTo>
                  <a:pt x="9144000" y="0"/>
                </a:lnTo>
                <a:lnTo>
                  <a:pt x="0" y="0"/>
                </a:lnTo>
                <a:lnTo>
                  <a:pt x="0" y="1958339"/>
                </a:lnTo>
                <a:close/>
              </a:path>
            </a:pathLst>
          </a:custGeom>
          <a:solidFill>
            <a:srgbClr val="DEEBF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49DF30AE-DD82-4DDC-8547-8CB67B8F6E97}"/>
              </a:ext>
            </a:extLst>
          </p:cNvPr>
          <p:cNvSpPr txBox="1">
            <a:spLocks/>
          </p:cNvSpPr>
          <p:nvPr/>
        </p:nvSpPr>
        <p:spPr>
          <a:xfrm>
            <a:off x="3810946" y="2527435"/>
            <a:ext cx="457010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970" algn="ctr">
              <a:lnSpc>
                <a:spcPct val="100000"/>
              </a:lnSpc>
              <a:spcBef>
                <a:spcPts val="95"/>
              </a:spcBef>
            </a:pPr>
            <a:r>
              <a:rPr lang="en-US" altLang="zh-CN" sz="4000" b="1" spc="-85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RC</a:t>
            </a:r>
            <a:r>
              <a:rPr lang="zh-CN" altLang="en-US" sz="4000" b="1" spc="-85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二阶带通滤波器</a:t>
            </a: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4EF22B45-6952-4AEC-A5A8-7CF896442B3A}"/>
              </a:ext>
            </a:extLst>
          </p:cNvPr>
          <p:cNvSpPr txBox="1"/>
          <p:nvPr/>
        </p:nvSpPr>
        <p:spPr>
          <a:xfrm>
            <a:off x="5097380" y="3449876"/>
            <a:ext cx="199113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zh-CN" altLang="en-US" sz="3200" b="1" spc="10" dirty="0">
                <a:solidFill>
                  <a:srgbClr val="0000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第</a:t>
            </a:r>
            <a:r>
              <a:rPr lang="en-US" altLang="zh-CN" sz="3200" b="1" spc="10" dirty="0">
                <a:solidFill>
                  <a:srgbClr val="0000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21</a:t>
            </a:r>
            <a:r>
              <a:rPr lang="zh-CN" altLang="en-US" sz="3200" b="1" spc="10" dirty="0">
                <a:solidFill>
                  <a:srgbClr val="0000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小组</a:t>
            </a:r>
            <a:endParaRPr sz="3200" b="1" spc="10" dirty="0">
              <a:solidFill>
                <a:srgbClr val="0000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394A97-39DE-4517-9A5A-865B526A6C71}"/>
              </a:ext>
            </a:extLst>
          </p:cNvPr>
          <p:cNvSpPr/>
          <p:nvPr/>
        </p:nvSpPr>
        <p:spPr>
          <a:xfrm>
            <a:off x="5458481" y="4863078"/>
            <a:ext cx="1268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80"/>
              </a:spcBef>
            </a:pPr>
            <a:r>
              <a:rPr lang="zh-CN" altLang="en-US" sz="2800" b="1" spc="15" dirty="0">
                <a:latin typeface="Microsoft JhengHei"/>
                <a:cs typeface="Microsoft JhengHei"/>
              </a:rPr>
              <a:t>李祖乐</a:t>
            </a:r>
            <a:endParaRPr lang="zh-CN" altLang="en-US" sz="2800" dirty="0">
              <a:latin typeface="Microsoft JhengHei"/>
              <a:cs typeface="Microsoft JhengHei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9FBB003-3F3C-492E-8552-2B26738D47BD}"/>
              </a:ext>
            </a:extLst>
          </p:cNvPr>
          <p:cNvSpPr txBox="1"/>
          <p:nvPr/>
        </p:nvSpPr>
        <p:spPr>
          <a:xfrm>
            <a:off x="5525895" y="5848937"/>
            <a:ext cx="11341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800" b="1" spc="-225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JhengHei UI"/>
              </a:rPr>
              <a:t>2023</a:t>
            </a:r>
            <a:r>
              <a:rPr lang="zh-CN" altLang="en-US" sz="1800" b="1" spc="-225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JhengHei UI"/>
              </a:rPr>
              <a:t>年</a:t>
            </a:r>
            <a:r>
              <a:rPr lang="en-US" altLang="zh-CN" sz="1800" b="1" spc="-225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JhengHei UI"/>
              </a:rPr>
              <a:t>11</a:t>
            </a:r>
            <a:r>
              <a:rPr lang="zh-CN" altLang="en-US" sz="1800" b="1" spc="-225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JhengHei UI"/>
              </a:rPr>
              <a:t>月</a:t>
            </a:r>
            <a:endParaRPr sz="18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Microsoft JhengHei UI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76A327-A71C-44C7-8BAA-690B20466AE8}"/>
              </a:ext>
            </a:extLst>
          </p:cNvPr>
          <p:cNvSpPr/>
          <p:nvPr/>
        </p:nvSpPr>
        <p:spPr>
          <a:xfrm>
            <a:off x="7906327" y="5793793"/>
            <a:ext cx="40917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80"/>
              </a:spcBef>
            </a:pPr>
            <a:r>
              <a:rPr lang="zh-CN" altLang="en-US" sz="2000" spc="15" dirty="0">
                <a:latin typeface="Microsoft JhengHei"/>
                <a:cs typeface="Microsoft JhengHei"/>
              </a:rPr>
              <a:t>小组成员：李祖乐、李延涛、李帅</a:t>
            </a:r>
            <a:endParaRPr lang="en-US" altLang="zh-CN" sz="2000" spc="15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67651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AD1B12C-6E70-4BEB-AF50-03A81FD3A9CF}"/>
              </a:ext>
            </a:extLst>
          </p:cNvPr>
          <p:cNvSpPr/>
          <p:nvPr/>
        </p:nvSpPr>
        <p:spPr>
          <a:xfrm>
            <a:off x="0" y="6487667"/>
            <a:ext cx="12192000" cy="370840"/>
          </a:xfrm>
          <a:custGeom>
            <a:avLst/>
            <a:gdLst/>
            <a:ahLst/>
            <a:cxnLst/>
            <a:rect l="l" t="t" r="r" b="b"/>
            <a:pathLst>
              <a:path w="9144000" h="370840">
                <a:moveTo>
                  <a:pt x="9144000" y="370330"/>
                </a:moveTo>
                <a:lnTo>
                  <a:pt x="9144000" y="0"/>
                </a:lnTo>
                <a:lnTo>
                  <a:pt x="0" y="0"/>
                </a:lnTo>
                <a:lnTo>
                  <a:pt x="0" y="370330"/>
                </a:lnTo>
                <a:lnTo>
                  <a:pt x="9144000" y="370330"/>
                </a:lnTo>
                <a:close/>
              </a:path>
            </a:pathLst>
          </a:custGeom>
          <a:solidFill>
            <a:srgbClr val="209D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E05C5B3-A6C2-40E0-A15E-52C47B57A4B7}"/>
              </a:ext>
            </a:extLst>
          </p:cNvPr>
          <p:cNvSpPr/>
          <p:nvPr/>
        </p:nvSpPr>
        <p:spPr>
          <a:xfrm>
            <a:off x="425195" y="0"/>
            <a:ext cx="512445" cy="652780"/>
          </a:xfrm>
          <a:custGeom>
            <a:avLst/>
            <a:gdLst/>
            <a:ahLst/>
            <a:cxnLst/>
            <a:rect l="l" t="t" r="r" b="b"/>
            <a:pathLst>
              <a:path w="512444" h="652780">
                <a:moveTo>
                  <a:pt x="0" y="652272"/>
                </a:moveTo>
                <a:lnTo>
                  <a:pt x="512064" y="652272"/>
                </a:lnTo>
                <a:lnTo>
                  <a:pt x="512064" y="0"/>
                </a:lnTo>
                <a:lnTo>
                  <a:pt x="0" y="0"/>
                </a:lnTo>
                <a:lnTo>
                  <a:pt x="0" y="652272"/>
                </a:lnTo>
                <a:close/>
              </a:path>
            </a:pathLst>
          </a:custGeom>
          <a:solidFill>
            <a:srgbClr val="209D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3B900B6-49AF-4ACA-9FBA-0433E6DBE7A3}"/>
              </a:ext>
            </a:extLst>
          </p:cNvPr>
          <p:cNvSpPr/>
          <p:nvPr/>
        </p:nvSpPr>
        <p:spPr>
          <a:xfrm>
            <a:off x="760" y="765808"/>
            <a:ext cx="12191239" cy="67311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600" y="0"/>
                </a:lnTo>
              </a:path>
            </a:pathLst>
          </a:custGeom>
          <a:ln w="472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0A216EE-24CD-4D64-98C0-EDFA69061EF5}"/>
              </a:ext>
            </a:extLst>
          </p:cNvPr>
          <p:cNvSpPr/>
          <p:nvPr/>
        </p:nvSpPr>
        <p:spPr>
          <a:xfrm>
            <a:off x="10634474" y="49403"/>
            <a:ext cx="1132331" cy="659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39F27445-5816-4374-AD1C-5C44F16D6176}"/>
              </a:ext>
            </a:extLst>
          </p:cNvPr>
          <p:cNvSpPr txBox="1">
            <a:spLocks/>
          </p:cNvSpPr>
          <p:nvPr/>
        </p:nvSpPr>
        <p:spPr>
          <a:xfrm>
            <a:off x="1112316" y="152401"/>
            <a:ext cx="331744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spc="-5" dirty="0">
                <a:solidFill>
                  <a:srgbClr val="209DC8"/>
                </a:solidFill>
                <a:latin typeface="微软雅黑"/>
                <a:cs typeface="微软雅黑"/>
              </a:rPr>
              <a:t>一、电路设计</a:t>
            </a:r>
            <a:endParaRPr lang="zh-CN" altLang="en-US" sz="2800" dirty="0">
              <a:latin typeface="微软雅黑"/>
              <a:cs typeface="微软雅黑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86D7B3-CC19-4597-8A04-B0487B366540}"/>
              </a:ext>
            </a:extLst>
          </p:cNvPr>
          <p:cNvSpPr/>
          <p:nvPr/>
        </p:nvSpPr>
        <p:spPr>
          <a:xfrm>
            <a:off x="-91014" y="873006"/>
            <a:ext cx="3872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b="1" spc="-85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RC</a:t>
            </a:r>
            <a:r>
              <a:rPr lang="zh-CN" altLang="en-US" sz="2800" b="1" spc="-85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二阶带通滤波器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6255E91-C10B-416C-88AF-83E27D82EC2F}"/>
              </a:ext>
            </a:extLst>
          </p:cNvPr>
          <p:cNvSpPr/>
          <p:nvPr/>
        </p:nvSpPr>
        <p:spPr>
          <a:xfrm>
            <a:off x="6315493" y="2586038"/>
            <a:ext cx="5621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-85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RC</a:t>
            </a:r>
            <a:r>
              <a:rPr lang="zh-CN" altLang="en-US" sz="2400" b="1" spc="-85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带通滤波 </a:t>
            </a:r>
            <a:r>
              <a:rPr lang="en-US" altLang="zh-CN" sz="2400" b="1" spc="-85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 RC</a:t>
            </a:r>
            <a:r>
              <a:rPr lang="zh-CN" altLang="en-US" sz="2400" b="1" spc="-85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低通滤波 </a:t>
            </a:r>
            <a:r>
              <a:rPr lang="en-US" altLang="zh-CN" sz="2400" b="1" spc="-85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+ RC</a:t>
            </a:r>
            <a:r>
              <a:rPr lang="zh-CN" altLang="en-US" sz="2400" b="1" spc="-85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高通滤波</a:t>
            </a:r>
            <a:endParaRPr lang="zh-CN" altLang="en-US" sz="2400" dirty="0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7C521DBE-8A09-4FD5-AFC7-E3C28CCEBAF8}"/>
              </a:ext>
            </a:extLst>
          </p:cNvPr>
          <p:cNvGrpSpPr/>
          <p:nvPr/>
        </p:nvGrpSpPr>
        <p:grpSpPr>
          <a:xfrm>
            <a:off x="496393" y="1697240"/>
            <a:ext cx="6129260" cy="4182031"/>
            <a:chOff x="496393" y="1697240"/>
            <a:chExt cx="6129260" cy="4182031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85CFD094-1DDB-4529-8285-276EDF3521B8}"/>
                </a:ext>
              </a:extLst>
            </p:cNvPr>
            <p:cNvGrpSpPr/>
            <p:nvPr/>
          </p:nvGrpSpPr>
          <p:grpSpPr>
            <a:xfrm>
              <a:off x="496393" y="1697240"/>
              <a:ext cx="6129260" cy="4182031"/>
              <a:chOff x="496393" y="1697240"/>
              <a:chExt cx="6129260" cy="4182031"/>
            </a:xfrm>
          </p:grpSpPr>
          <p:pic>
            <p:nvPicPr>
              <p:cNvPr id="65" name="图片 64">
                <a:extLst>
                  <a:ext uri="{FF2B5EF4-FFF2-40B4-BE49-F238E27FC236}">
                    <a16:creationId xmlns:a16="http://schemas.microsoft.com/office/drawing/2014/main" id="{E5C9B787-577A-4CF7-A41D-A4E8EA1DE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393" y="2349639"/>
                <a:ext cx="5675868" cy="2621507"/>
              </a:xfrm>
              <a:prstGeom prst="rect">
                <a:avLst/>
              </a:prstGeom>
            </p:spPr>
          </p:pic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B742C153-CE41-441A-BA1C-53962A819F47}"/>
                  </a:ext>
                </a:extLst>
              </p:cNvPr>
              <p:cNvSpPr/>
              <p:nvPr/>
            </p:nvSpPr>
            <p:spPr>
              <a:xfrm>
                <a:off x="1293091" y="2284038"/>
                <a:ext cx="2221277" cy="2996506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8FE3170-54C6-4C96-9941-3DDB2574DF52}"/>
                  </a:ext>
                </a:extLst>
              </p:cNvPr>
              <p:cNvSpPr/>
              <p:nvPr/>
            </p:nvSpPr>
            <p:spPr>
              <a:xfrm>
                <a:off x="1495682" y="1697240"/>
                <a:ext cx="18386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spc="-85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RC</a:t>
                </a:r>
                <a:r>
                  <a:rPr lang="zh-CN" altLang="en-US" b="1" spc="-85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低通滤波电路 </a:t>
                </a:r>
                <a:endParaRPr lang="zh-CN" altLang="en-US" dirty="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F5731793-E9E7-4510-95A5-5293803FE495}"/>
                  </a:ext>
                </a:extLst>
              </p:cNvPr>
              <p:cNvSpPr/>
              <p:nvPr/>
            </p:nvSpPr>
            <p:spPr>
              <a:xfrm>
                <a:off x="4787008" y="5509939"/>
                <a:ext cx="18386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spc="-85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RC</a:t>
                </a:r>
                <a:r>
                  <a:rPr lang="zh-CN" altLang="en-US" b="1" spc="-85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高通滤波电路 </a:t>
                </a:r>
                <a:endParaRPr lang="zh-CN" altLang="en-US" dirty="0"/>
              </a:p>
            </p:txBody>
          </p:sp>
        </p:grp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7C32517-9485-42DD-927F-00CA93826C32}"/>
                </a:ext>
              </a:extLst>
            </p:cNvPr>
            <p:cNvSpPr/>
            <p:nvPr/>
          </p:nvSpPr>
          <p:spPr>
            <a:xfrm>
              <a:off x="3657600" y="2284038"/>
              <a:ext cx="2059710" cy="299650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4227B38-136A-4A61-8199-96A5BC5ED376}"/>
                  </a:ext>
                </a:extLst>
              </p:cNvPr>
              <p:cNvSpPr/>
              <p:nvPr/>
            </p:nvSpPr>
            <p:spPr>
              <a:xfrm>
                <a:off x="6193934" y="4125801"/>
                <a:ext cx="2768130" cy="625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28600" indent="266700" algn="just"/>
                <a:r>
                  <a:rPr lang="zh-CN" altLang="en-US" sz="24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2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𝝅</m:t>
                        </m:r>
                        <m:r>
                          <a:rPr lang="en-US" altLang="zh-CN" sz="2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𝑹𝑪</m:t>
                        </m:r>
                      </m:den>
                    </m:f>
                  </m:oMath>
                </a14:m>
                <a:r>
                  <a:rPr lang="zh-CN" altLang="en-US" sz="24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得：</a:t>
                </a: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4227B38-136A-4A61-8199-96A5BC5ED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934" y="4125801"/>
                <a:ext cx="2768130" cy="625877"/>
              </a:xfrm>
              <a:prstGeom prst="rect">
                <a:avLst/>
              </a:prstGeom>
              <a:blipFill>
                <a:blip r:embed="rId5"/>
                <a:stretch>
                  <a:fillRect r="-2423" b="-10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32A1947-476D-4CA3-9FEC-0BD8711C290E}"/>
                  </a:ext>
                </a:extLst>
              </p:cNvPr>
              <p:cNvSpPr/>
              <p:nvPr/>
            </p:nvSpPr>
            <p:spPr>
              <a:xfrm>
                <a:off x="6193934" y="3244894"/>
                <a:ext cx="42914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28600" indent="266700" algn="just"/>
                <a:r>
                  <a:rPr lang="zh-CN" altLang="en-US" sz="24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上限截止频率：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=6000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Hz</m:t>
                    </m:r>
                  </m:oMath>
                </a14:m>
                <a:endParaRPr lang="en-US" altLang="zh-CN" sz="2400" b="1" kern="1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32A1947-476D-4CA3-9FEC-0BD8711C2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934" y="3244894"/>
                <a:ext cx="4291496" cy="461665"/>
              </a:xfrm>
              <a:prstGeom prst="rect">
                <a:avLst/>
              </a:prstGeom>
              <a:blipFill>
                <a:blip r:embed="rId6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BAD2C14-FDF5-49AE-9677-A817369555C5}"/>
                  </a:ext>
                </a:extLst>
              </p:cNvPr>
              <p:cNvSpPr/>
              <p:nvPr/>
            </p:nvSpPr>
            <p:spPr>
              <a:xfrm>
                <a:off x="9183121" y="4264323"/>
                <a:ext cx="24532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400" dirty="0"/>
                        <m:t>10</m:t>
                      </m:r>
                      <m:r>
                        <m:rPr>
                          <m:nor/>
                        </m:rPr>
                        <a:rPr lang="el-GR" altLang="zh-CN" sz="2400" dirty="0"/>
                        <m:t>KΩ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BAD2C14-FDF5-49AE-9677-A81736955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121" y="4264323"/>
                <a:ext cx="2453236" cy="461665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A372897-3C57-4CB2-BACE-ED3B1F88971D}"/>
                  </a:ext>
                </a:extLst>
              </p:cNvPr>
              <p:cNvSpPr/>
              <p:nvPr/>
            </p:nvSpPr>
            <p:spPr>
              <a:xfrm>
                <a:off x="9177295" y="5006544"/>
                <a:ext cx="18251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159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A372897-3C57-4CB2-BACE-ED3B1F889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295" y="5006544"/>
                <a:ext cx="1825115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41FA984-8A24-488B-88C1-974557D8AAB2}"/>
                  </a:ext>
                </a:extLst>
              </p:cNvPr>
              <p:cNvSpPr/>
              <p:nvPr/>
            </p:nvSpPr>
            <p:spPr>
              <a:xfrm>
                <a:off x="9177295" y="4633655"/>
                <a:ext cx="20472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5.035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41FA984-8A24-488B-88C1-974557D8AA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295" y="4633655"/>
                <a:ext cx="2047227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3E63A7B-144E-43BD-B94A-99206E6B62C3}"/>
                  </a:ext>
                </a:extLst>
              </p:cNvPr>
              <p:cNvSpPr/>
              <p:nvPr/>
            </p:nvSpPr>
            <p:spPr>
              <a:xfrm>
                <a:off x="6193934" y="3706559"/>
                <a:ext cx="39719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28600" indent="266700" algn="just"/>
                <a:r>
                  <a:rPr lang="zh-CN" altLang="en-US" sz="24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下限截至频率：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=50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Hz</m:t>
                    </m:r>
                  </m:oMath>
                </a14:m>
                <a:endParaRPr lang="zh-CN" alt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3E63A7B-144E-43BD-B94A-99206E6B6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934" y="3706559"/>
                <a:ext cx="3971985" cy="461665"/>
              </a:xfrm>
              <a:prstGeom prst="rect">
                <a:avLst/>
              </a:prstGeom>
              <a:blipFill>
                <a:blip r:embed="rId10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50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AD1B12C-6E70-4BEB-AF50-03A81FD3A9CF}"/>
              </a:ext>
            </a:extLst>
          </p:cNvPr>
          <p:cNvSpPr/>
          <p:nvPr/>
        </p:nvSpPr>
        <p:spPr>
          <a:xfrm>
            <a:off x="0" y="6487667"/>
            <a:ext cx="12192000" cy="370840"/>
          </a:xfrm>
          <a:custGeom>
            <a:avLst/>
            <a:gdLst/>
            <a:ahLst/>
            <a:cxnLst/>
            <a:rect l="l" t="t" r="r" b="b"/>
            <a:pathLst>
              <a:path w="9144000" h="370840">
                <a:moveTo>
                  <a:pt x="9144000" y="370330"/>
                </a:moveTo>
                <a:lnTo>
                  <a:pt x="9144000" y="0"/>
                </a:lnTo>
                <a:lnTo>
                  <a:pt x="0" y="0"/>
                </a:lnTo>
                <a:lnTo>
                  <a:pt x="0" y="370330"/>
                </a:lnTo>
                <a:lnTo>
                  <a:pt x="9144000" y="370330"/>
                </a:lnTo>
                <a:close/>
              </a:path>
            </a:pathLst>
          </a:custGeom>
          <a:solidFill>
            <a:srgbClr val="209D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E05C5B3-A6C2-40E0-A15E-52C47B57A4B7}"/>
              </a:ext>
            </a:extLst>
          </p:cNvPr>
          <p:cNvSpPr/>
          <p:nvPr/>
        </p:nvSpPr>
        <p:spPr>
          <a:xfrm>
            <a:off x="425195" y="0"/>
            <a:ext cx="512445" cy="652780"/>
          </a:xfrm>
          <a:custGeom>
            <a:avLst/>
            <a:gdLst/>
            <a:ahLst/>
            <a:cxnLst/>
            <a:rect l="l" t="t" r="r" b="b"/>
            <a:pathLst>
              <a:path w="512444" h="652780">
                <a:moveTo>
                  <a:pt x="0" y="652272"/>
                </a:moveTo>
                <a:lnTo>
                  <a:pt x="512064" y="652272"/>
                </a:lnTo>
                <a:lnTo>
                  <a:pt x="512064" y="0"/>
                </a:lnTo>
                <a:lnTo>
                  <a:pt x="0" y="0"/>
                </a:lnTo>
                <a:lnTo>
                  <a:pt x="0" y="652272"/>
                </a:lnTo>
                <a:close/>
              </a:path>
            </a:pathLst>
          </a:custGeom>
          <a:solidFill>
            <a:srgbClr val="209D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3B900B6-49AF-4ACA-9FBA-0433E6DBE7A3}"/>
              </a:ext>
            </a:extLst>
          </p:cNvPr>
          <p:cNvSpPr/>
          <p:nvPr/>
        </p:nvSpPr>
        <p:spPr>
          <a:xfrm>
            <a:off x="760" y="765808"/>
            <a:ext cx="12191239" cy="67311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600" y="0"/>
                </a:lnTo>
              </a:path>
            </a:pathLst>
          </a:custGeom>
          <a:ln w="472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0A216EE-24CD-4D64-98C0-EDFA69061EF5}"/>
              </a:ext>
            </a:extLst>
          </p:cNvPr>
          <p:cNvSpPr/>
          <p:nvPr/>
        </p:nvSpPr>
        <p:spPr>
          <a:xfrm>
            <a:off x="10634474" y="49403"/>
            <a:ext cx="1132331" cy="659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39F27445-5816-4374-AD1C-5C44F16D6176}"/>
              </a:ext>
            </a:extLst>
          </p:cNvPr>
          <p:cNvSpPr txBox="1">
            <a:spLocks/>
          </p:cNvSpPr>
          <p:nvPr/>
        </p:nvSpPr>
        <p:spPr>
          <a:xfrm>
            <a:off x="1112316" y="152401"/>
            <a:ext cx="331744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spc="-5" dirty="0">
                <a:solidFill>
                  <a:srgbClr val="209DC8"/>
                </a:solidFill>
                <a:latin typeface="微软雅黑"/>
                <a:cs typeface="微软雅黑"/>
              </a:rPr>
              <a:t>二、电路分析</a:t>
            </a:r>
            <a:endParaRPr lang="zh-CN" altLang="en-US" sz="2800" dirty="0">
              <a:latin typeface="微软雅黑"/>
              <a:cs typeface="微软雅黑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FBDA42-74CB-440B-A940-DD1FB30038DD}"/>
              </a:ext>
            </a:extLst>
          </p:cNvPr>
          <p:cNvSpPr txBox="1"/>
          <p:nvPr/>
        </p:nvSpPr>
        <p:spPr>
          <a:xfrm>
            <a:off x="313370" y="1002815"/>
            <a:ext cx="159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计算</a:t>
            </a:r>
            <a:r>
              <a:rPr lang="en-US" altLang="zh-CN" sz="2400" b="1" dirty="0"/>
              <a:t>H(j</a:t>
            </a:r>
            <a:r>
              <a:rPr lang="el-GR" altLang="zh-CN" sz="2400" b="1" dirty="0"/>
              <a:t>ω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B7503D-9336-4371-8D74-AA24F058DCA7}"/>
              </a:ext>
            </a:extLst>
          </p:cNvPr>
          <p:cNvSpPr/>
          <p:nvPr/>
        </p:nvSpPr>
        <p:spPr>
          <a:xfrm>
            <a:off x="425194" y="1662433"/>
            <a:ext cx="2682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1)</a:t>
            </a:r>
            <a:r>
              <a:rPr lang="zh-CN" altLang="zh-CN" dirty="0">
                <a:cs typeface="Times New Roman" panose="02020603050405020304" pitchFamily="18" charset="0"/>
              </a:rPr>
              <a:t>时域分析（阻抗变换）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A15D1CC-9EAF-4245-97BD-8F643725EAA5}"/>
                  </a:ext>
                </a:extLst>
              </p:cNvPr>
              <p:cNvSpPr/>
              <p:nvPr/>
            </p:nvSpPr>
            <p:spPr>
              <a:xfrm>
                <a:off x="-70977" y="2333445"/>
                <a:ext cx="4944880" cy="579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28600"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串联：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20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(1+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zh-CN" altLang="zh-CN" sz="1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A15D1CC-9EAF-4245-97BD-8F643725E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977" y="2333445"/>
                <a:ext cx="4944880" cy="579518"/>
              </a:xfrm>
              <a:prstGeom prst="rect">
                <a:avLst/>
              </a:prstGeom>
              <a:blipFill>
                <a:blip r:embed="rId4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16BFD55-ECC5-4654-BA48-BD7759791DE4}"/>
                  </a:ext>
                </a:extLst>
              </p:cNvPr>
              <p:cNvSpPr/>
              <p:nvPr/>
            </p:nvSpPr>
            <p:spPr>
              <a:xfrm>
                <a:off x="-70977" y="3246199"/>
                <a:ext cx="6535956" cy="6990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28600"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并联：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l-GR" altLang="zh-CN" sz="200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  <m:sSub>
                              <m:sSubPr>
                                <m:ctrlPr>
                                  <a:rPr lang="zh-CN" altLang="zh-CN" sz="20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l-GR" altLang="zh-CN" sz="200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  <m:sSub>
                              <m:sSubPr>
                                <m:ctrlPr>
                                  <a:rPr lang="zh-CN" altLang="zh-CN" sz="20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20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zh-CN" sz="200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zh-CN" altLang="zh-CN" sz="1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16BFD55-ECC5-4654-BA48-BD7759791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977" y="3246199"/>
                <a:ext cx="6535956" cy="699038"/>
              </a:xfrm>
              <a:prstGeom prst="rect">
                <a:avLst/>
              </a:prstGeom>
              <a:blipFill>
                <a:blip r:embed="rId5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279AB06-87C6-4AEF-87B1-D0E65B88D079}"/>
                  </a:ext>
                </a:extLst>
              </p:cNvPr>
              <p:cNvSpPr/>
              <p:nvPr/>
            </p:nvSpPr>
            <p:spPr>
              <a:xfrm>
                <a:off x="-70977" y="4135666"/>
                <a:ext cx="7476328" cy="6121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266700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串</m:t>
                    </m:r>
                  </m:oMath>
                </a14:m>
                <a:r>
                  <a:rPr lang="zh-CN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联</a:t>
                </a:r>
                <a:r>
                  <a:rPr lang="zh-CN" altLang="en-US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Z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zh-CN" sz="200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zh-CN" sz="20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zh-CN" sz="200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zh-CN" altLang="zh-CN" sz="1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279AB06-87C6-4AEF-87B1-D0E65B88D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977" y="4135666"/>
                <a:ext cx="7476328" cy="6121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22E368D-9DC3-4BC0-BE12-EDC313844DDF}"/>
                  </a:ext>
                </a:extLst>
              </p:cNvPr>
              <p:cNvSpPr/>
              <p:nvPr/>
            </p:nvSpPr>
            <p:spPr>
              <a:xfrm>
                <a:off x="85069" y="5065641"/>
                <a:ext cx="5352940" cy="565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355600" algn="just">
                  <a:spcAft>
                    <a:spcPts val="0"/>
                  </a:spcAft>
                </a:pPr>
                <a:r>
                  <a:rPr lang="zh-CN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由分压定理得：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altLang="zh-CN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den>
                    </m:f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zh-CN" altLang="zh-CN" sz="200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，带入有：</a:t>
                </a:r>
                <a:r>
                  <a:rPr lang="zh-CN" altLang="zh-CN" sz="2000" kern="100" dirty="0">
                    <a:latin typeface="等线" panose="02010600030101010101" pitchFamily="2" charset="-122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zh-CN" sz="14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22E368D-9DC3-4BC0-BE12-EDC313844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9" y="5065641"/>
                <a:ext cx="5352940" cy="565989"/>
              </a:xfrm>
              <a:prstGeom prst="rect">
                <a:avLst/>
              </a:prstGeom>
              <a:blipFill>
                <a:blip r:embed="rId7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83A2D9E-F5D8-4828-9D3B-29B0E6B5BB1E}"/>
                  </a:ext>
                </a:extLst>
              </p:cNvPr>
              <p:cNvSpPr/>
              <p:nvPr/>
            </p:nvSpPr>
            <p:spPr>
              <a:xfrm>
                <a:off x="5764417" y="4960667"/>
                <a:ext cx="6076279" cy="771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3556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800" b="1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zh-CN" altLang="en-US" sz="2800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𝝎</m:t>
                        </m:r>
                        <m:sSub>
                          <m:sSub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zh-CN" altLang="en-US" sz="2800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𝝎</m:t>
                        </m:r>
                        <m:sSub>
                          <m:sSub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zh-CN" altLang="en-US" sz="2800" b="1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𝝎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𝝎</m:t>
                            </m:r>
                          </m:e>
                          <m:sup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sSub>
                          <m:sSub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zh-CN" altLang="zh-CN" b="1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83A2D9E-F5D8-4828-9D3B-29B0E6B5BB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417" y="4960667"/>
                <a:ext cx="6076279" cy="771814"/>
              </a:xfrm>
              <a:prstGeom prst="rect">
                <a:avLst/>
              </a:prstGeom>
              <a:blipFill>
                <a:blip r:embed="rId8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>
            <a:extLst>
              <a:ext uri="{FF2B5EF4-FFF2-40B4-BE49-F238E27FC236}">
                <a16:creationId xmlns:a16="http://schemas.microsoft.com/office/drawing/2014/main" id="{CDBC58BA-2CAD-4225-AFBE-53105C490A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1883" y="1536002"/>
            <a:ext cx="4794922" cy="221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1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AD1B12C-6E70-4BEB-AF50-03A81FD3A9CF}"/>
              </a:ext>
            </a:extLst>
          </p:cNvPr>
          <p:cNvSpPr/>
          <p:nvPr/>
        </p:nvSpPr>
        <p:spPr>
          <a:xfrm>
            <a:off x="0" y="6487667"/>
            <a:ext cx="12192000" cy="370840"/>
          </a:xfrm>
          <a:custGeom>
            <a:avLst/>
            <a:gdLst/>
            <a:ahLst/>
            <a:cxnLst/>
            <a:rect l="l" t="t" r="r" b="b"/>
            <a:pathLst>
              <a:path w="9144000" h="370840">
                <a:moveTo>
                  <a:pt x="9144000" y="370330"/>
                </a:moveTo>
                <a:lnTo>
                  <a:pt x="9144000" y="0"/>
                </a:lnTo>
                <a:lnTo>
                  <a:pt x="0" y="0"/>
                </a:lnTo>
                <a:lnTo>
                  <a:pt x="0" y="370330"/>
                </a:lnTo>
                <a:lnTo>
                  <a:pt x="9144000" y="370330"/>
                </a:lnTo>
                <a:close/>
              </a:path>
            </a:pathLst>
          </a:custGeom>
          <a:solidFill>
            <a:srgbClr val="209D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E05C5B3-A6C2-40E0-A15E-52C47B57A4B7}"/>
              </a:ext>
            </a:extLst>
          </p:cNvPr>
          <p:cNvSpPr/>
          <p:nvPr/>
        </p:nvSpPr>
        <p:spPr>
          <a:xfrm>
            <a:off x="425195" y="0"/>
            <a:ext cx="512445" cy="652780"/>
          </a:xfrm>
          <a:custGeom>
            <a:avLst/>
            <a:gdLst/>
            <a:ahLst/>
            <a:cxnLst/>
            <a:rect l="l" t="t" r="r" b="b"/>
            <a:pathLst>
              <a:path w="512444" h="652780">
                <a:moveTo>
                  <a:pt x="0" y="652272"/>
                </a:moveTo>
                <a:lnTo>
                  <a:pt x="512064" y="652272"/>
                </a:lnTo>
                <a:lnTo>
                  <a:pt x="512064" y="0"/>
                </a:lnTo>
                <a:lnTo>
                  <a:pt x="0" y="0"/>
                </a:lnTo>
                <a:lnTo>
                  <a:pt x="0" y="652272"/>
                </a:lnTo>
                <a:close/>
              </a:path>
            </a:pathLst>
          </a:custGeom>
          <a:solidFill>
            <a:srgbClr val="209D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3B900B6-49AF-4ACA-9FBA-0433E6DBE7A3}"/>
              </a:ext>
            </a:extLst>
          </p:cNvPr>
          <p:cNvSpPr/>
          <p:nvPr/>
        </p:nvSpPr>
        <p:spPr>
          <a:xfrm>
            <a:off x="760" y="765808"/>
            <a:ext cx="12191239" cy="67311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600" y="0"/>
                </a:lnTo>
              </a:path>
            </a:pathLst>
          </a:custGeom>
          <a:ln w="472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0A216EE-24CD-4D64-98C0-EDFA69061EF5}"/>
              </a:ext>
            </a:extLst>
          </p:cNvPr>
          <p:cNvSpPr/>
          <p:nvPr/>
        </p:nvSpPr>
        <p:spPr>
          <a:xfrm>
            <a:off x="10634474" y="49403"/>
            <a:ext cx="1132331" cy="659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39F27445-5816-4374-AD1C-5C44F16D6176}"/>
              </a:ext>
            </a:extLst>
          </p:cNvPr>
          <p:cNvSpPr txBox="1">
            <a:spLocks/>
          </p:cNvSpPr>
          <p:nvPr/>
        </p:nvSpPr>
        <p:spPr>
          <a:xfrm>
            <a:off x="1112316" y="152401"/>
            <a:ext cx="331744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spc="-5" dirty="0">
                <a:solidFill>
                  <a:srgbClr val="209DC8"/>
                </a:solidFill>
                <a:latin typeface="微软雅黑"/>
                <a:cs typeface="微软雅黑"/>
              </a:rPr>
              <a:t>二、电路分析</a:t>
            </a:r>
            <a:endParaRPr lang="zh-CN" altLang="en-US" sz="2800" dirty="0">
              <a:latin typeface="微软雅黑"/>
              <a:cs typeface="微软雅黑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FBDA42-74CB-440B-A940-DD1FB30038DD}"/>
              </a:ext>
            </a:extLst>
          </p:cNvPr>
          <p:cNvSpPr txBox="1"/>
          <p:nvPr/>
        </p:nvSpPr>
        <p:spPr>
          <a:xfrm>
            <a:off x="313370" y="1002815"/>
            <a:ext cx="159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计算</a:t>
            </a:r>
            <a:r>
              <a:rPr lang="en-US" altLang="zh-CN" sz="2400" b="1" dirty="0"/>
              <a:t>H(j</a:t>
            </a:r>
            <a:r>
              <a:rPr lang="el-GR" altLang="zh-CN" sz="2400" b="1" dirty="0"/>
              <a:t>ω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F329A9-CF0B-46F5-8D5B-FFB3BEF40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87" y="8200433"/>
            <a:ext cx="3814156" cy="176164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F9761D9-60BD-48E4-BB50-4D6024C7AF88}"/>
              </a:ext>
            </a:extLst>
          </p:cNvPr>
          <p:cNvSpPr/>
          <p:nvPr/>
        </p:nvSpPr>
        <p:spPr>
          <a:xfrm>
            <a:off x="425195" y="1634176"/>
            <a:ext cx="2682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2)</a:t>
            </a:r>
            <a:r>
              <a:rPr lang="zh-CN" altLang="zh-CN" dirty="0"/>
              <a:t>频域分析</a:t>
            </a:r>
            <a:r>
              <a:rPr lang="zh-CN" altLang="zh-CN" dirty="0">
                <a:cs typeface="Times New Roman" panose="02020603050405020304" pitchFamily="18" charset="0"/>
              </a:rPr>
              <a:t>（</a:t>
            </a:r>
            <a:r>
              <a:rPr lang="zh-CN" altLang="zh-CN" dirty="0"/>
              <a:t>电容特性</a:t>
            </a:r>
            <a:r>
              <a:rPr lang="zh-CN" altLang="zh-CN" dirty="0"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A0C64D5-AD1A-42A2-BBA5-79D4646ACA3D}"/>
                  </a:ext>
                </a:extLst>
              </p:cNvPr>
              <p:cNvSpPr/>
              <p:nvPr/>
            </p:nvSpPr>
            <p:spPr>
              <a:xfrm>
                <a:off x="0" y="4316808"/>
                <a:ext cx="5575694" cy="393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266700" algn="just">
                  <a:spcAft>
                    <a:spcPts val="0"/>
                  </a:spcAft>
                </a:pPr>
                <a:r>
                  <a:rPr lang="zh-CN" altLang="zh-CN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将②式带入①式得到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(j</a:t>
                </a:r>
                <a:r>
                  <a:rPr lang="el-GR" altLang="zh-CN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altLang="zh-CN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zh-CN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zh-CN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(j</a:t>
                </a:r>
                <a:r>
                  <a:rPr lang="el-GR" altLang="zh-CN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altLang="zh-CN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zh-CN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的关系后：</a:t>
                </a:r>
                <a:endParaRPr lang="zh-CN" altLang="zh-CN" sz="12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A0C64D5-AD1A-42A2-BBA5-79D4646A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16808"/>
                <a:ext cx="5575694" cy="393121"/>
              </a:xfrm>
              <a:prstGeom prst="rect">
                <a:avLst/>
              </a:prstGeom>
              <a:blipFill>
                <a:blip r:embed="rId5"/>
                <a:stretch>
                  <a:fillRect t="-9231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16BEAEC2-0CF6-4DB2-B6A3-3F7564548CC1}"/>
              </a:ext>
            </a:extLst>
          </p:cNvPr>
          <p:cNvGrpSpPr/>
          <p:nvPr/>
        </p:nvGrpSpPr>
        <p:grpSpPr>
          <a:xfrm>
            <a:off x="425195" y="2346257"/>
            <a:ext cx="3840024" cy="1348639"/>
            <a:chOff x="849745" y="2344987"/>
            <a:chExt cx="3840024" cy="13486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BC018123-7B9C-4AA6-BE7B-BA768FEFCF16}"/>
                    </a:ext>
                  </a:extLst>
                </p:cNvPr>
                <p:cNvSpPr/>
                <p:nvPr/>
              </p:nvSpPr>
              <p:spPr>
                <a:xfrm>
                  <a:off x="1112315" y="2344987"/>
                  <a:ext cx="3577454" cy="13486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 </m:t>
                      </m:r>
                    </m:oMath>
                  </a14:m>
                  <a:r>
                    <a:rPr lang="en-US" altLang="zh-CN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a14:m>
                  <a:r>
                    <a:rPr lang="en-US" altLang="zh-CN" dirty="0"/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a14:m>
                  <a:r>
                    <a:rPr lang="en-US" altLang="zh-CN" dirty="0"/>
                    <a:t>)+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endParaRPr lang="zh-CN" altLang="zh-CN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altLang="zh-CN" dirty="0"/>
                    <a:t>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altLang="zh-CN" dirty="0"/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a14:m>
                  <a:endParaRPr lang="zh-CN" altLang="zh-CN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a14:m>
                  <a:endParaRPr lang="zh-CN" altLang="zh-CN" dirty="0"/>
                </a:p>
              </p:txBody>
            </p:sp>
          </mc:Choice>
          <mc:Fallback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BC018123-7B9C-4AA6-BE7B-BA768FEFCF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315" y="2344987"/>
                  <a:ext cx="3577454" cy="1348639"/>
                </a:xfrm>
                <a:prstGeom prst="rect">
                  <a:avLst/>
                </a:prstGeom>
                <a:blipFill>
                  <a:blip r:embed="rId6"/>
                  <a:stretch>
                    <a:fillRect b="-22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左大括号 9">
              <a:extLst>
                <a:ext uri="{FF2B5EF4-FFF2-40B4-BE49-F238E27FC236}">
                  <a16:creationId xmlns:a16="http://schemas.microsoft.com/office/drawing/2014/main" id="{911203C0-F90F-4EDA-9F52-B1C5A1231187}"/>
                </a:ext>
              </a:extLst>
            </p:cNvPr>
            <p:cNvSpPr/>
            <p:nvPr/>
          </p:nvSpPr>
          <p:spPr>
            <a:xfrm>
              <a:off x="849745" y="2453574"/>
              <a:ext cx="157019" cy="1170389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CFCC83D-EAEA-4B18-9597-23C3CE198D19}"/>
              </a:ext>
            </a:extLst>
          </p:cNvPr>
          <p:cNvGrpSpPr/>
          <p:nvPr/>
        </p:nvGrpSpPr>
        <p:grpSpPr>
          <a:xfrm>
            <a:off x="5811261" y="2454844"/>
            <a:ext cx="6398015" cy="1217342"/>
            <a:chOff x="6235811" y="2453574"/>
            <a:chExt cx="6398015" cy="12173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A9CA7092-D8E6-4ACF-B29B-838439FE2DE4}"/>
                    </a:ext>
                  </a:extLst>
                </p:cNvPr>
                <p:cNvSpPr/>
                <p:nvPr/>
              </p:nvSpPr>
              <p:spPr>
                <a:xfrm>
                  <a:off x="6762026" y="2453574"/>
                  <a:ext cx="5871800" cy="3931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j</m:t>
                          </m:r>
                          <m:r>
                            <m:rPr>
                              <m:sty m:val="p"/>
                            </m:rPr>
                            <a:rPr lang="el-GR" altLang="zh-CN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j</m:t>
                          </m:r>
                          <m:r>
                            <m:rPr>
                              <m:sty m:val="p"/>
                            </m:rPr>
                            <a:rPr lang="el-GR" altLang="zh-CN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zh-CN" altLang="en-US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j</m:t>
                          </m:r>
                          <m:r>
                            <m:rPr>
                              <m:sty m:val="p"/>
                            </m:rPr>
                            <a:rPr lang="el-GR" altLang="zh-CN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j</m:t>
                      </m:r>
                      <m:r>
                        <m:rPr>
                          <m:sty m:val="p"/>
                        </m:rPr>
                        <a:rPr lang="el-GR" altLang="zh-CN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j</m:t>
                          </m:r>
                          <m:r>
                            <m:rPr>
                              <m:sty m:val="p"/>
                            </m:rPr>
                            <a:rPr lang="el-GR" altLang="zh-CN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</m:d>
                    </m:oMath>
                  </a14:m>
                  <a:r>
                    <a:rPr lang="zh-CN" altLang="en-US" dirty="0"/>
                    <a:t>  </a:t>
                  </a:r>
                  <a:r>
                    <a:rPr lang="zh-CN" altLang="zh-CN" kern="100" dirty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a:t>①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A9CA7092-D8E6-4ACF-B29B-838439FE2D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026" y="2453574"/>
                  <a:ext cx="5871800" cy="393121"/>
                </a:xfrm>
                <a:prstGeom prst="rect">
                  <a:avLst/>
                </a:prstGeom>
                <a:blipFill>
                  <a:blip r:embed="rId7"/>
                  <a:stretch>
                    <a:fillRect t="-7813" b="-203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BEAD60A-D474-411E-BCDB-0D050988CFAE}"/>
                    </a:ext>
                  </a:extLst>
                </p:cNvPr>
                <p:cNvSpPr/>
                <p:nvPr/>
              </p:nvSpPr>
              <p:spPr>
                <a:xfrm>
                  <a:off x="6235811" y="2860106"/>
                  <a:ext cx="4468811" cy="3931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28600" indent="266700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sty m:val="p"/>
                              </m:rPr>
                              <a:rPr lang="el-GR" altLang="zh-CN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e>
                        </m:d>
                        <m: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sty m:val="p"/>
                              </m:rPr>
                              <a:rPr lang="el-GR" altLang="zh-CN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sSub>
                          <m:sSubPr>
                            <m:ctrlPr>
                              <a:rPr lang="zh-CN" altLang="zh-CN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sty m:val="p"/>
                              </m:rPr>
                              <a:rPr lang="el-GR" altLang="zh-CN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b="0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zh-CN" altLang="zh-CN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②</m:t>
                        </m:r>
                      </m:oMath>
                    </m:oMathPara>
                  </a14:m>
                  <a:endParaRPr lang="en-US" altLang="zh-CN" kern="10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BEAD60A-D474-411E-BCDB-0D050988CF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5811" y="2860106"/>
                  <a:ext cx="4468811" cy="393121"/>
                </a:xfrm>
                <a:prstGeom prst="rect">
                  <a:avLst/>
                </a:prstGeom>
                <a:blipFill>
                  <a:blip r:embed="rId8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7172809A-D245-4DD2-858F-F7872ED76DAB}"/>
                    </a:ext>
                  </a:extLst>
                </p:cNvPr>
                <p:cNvSpPr/>
                <p:nvPr/>
              </p:nvSpPr>
              <p:spPr>
                <a:xfrm>
                  <a:off x="6762026" y="3277795"/>
                  <a:ext cx="3246914" cy="3931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j</m:t>
                      </m:r>
                      <m:r>
                        <m:rPr>
                          <m:sty m:val="p"/>
                        </m:rPr>
                        <a:rPr lang="el-GR" altLang="zh-CN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j</m:t>
                      </m:r>
                      <m:r>
                        <m:rPr>
                          <m:sty m:val="p"/>
                        </m:rPr>
                        <a:rPr lang="el-GR" altLang="zh-CN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j</m:t>
                      </m:r>
                      <m:r>
                        <m:rPr>
                          <m:sty m:val="p"/>
                        </m:rPr>
                        <a:rPr lang="el-GR" altLang="zh-CN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zh-CN" altLang="en-US" dirty="0"/>
                    <a:t> </a:t>
                  </a:r>
                  <a:r>
                    <a:rPr lang="zh-CN" altLang="zh-CN" kern="100" dirty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a:t>③</a:t>
                  </a:r>
                  <a:endParaRPr lang="zh-CN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7172809A-D245-4DD2-858F-F7872ED76D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026" y="3277795"/>
                  <a:ext cx="3246914" cy="393121"/>
                </a:xfrm>
                <a:prstGeom prst="rect">
                  <a:avLst/>
                </a:prstGeom>
                <a:blipFill>
                  <a:blip r:embed="rId9"/>
                  <a:stretch>
                    <a:fillRect t="-7813" b="-203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左大括号 30">
              <a:extLst>
                <a:ext uri="{FF2B5EF4-FFF2-40B4-BE49-F238E27FC236}">
                  <a16:creationId xmlns:a16="http://schemas.microsoft.com/office/drawing/2014/main" id="{C207DF85-A814-4F6C-930C-2E22E359D697}"/>
                </a:ext>
              </a:extLst>
            </p:cNvPr>
            <p:cNvSpPr/>
            <p:nvPr/>
          </p:nvSpPr>
          <p:spPr>
            <a:xfrm>
              <a:off x="6569284" y="2453574"/>
              <a:ext cx="157019" cy="1170389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2" name="箭头: 右 31">
            <a:extLst>
              <a:ext uri="{FF2B5EF4-FFF2-40B4-BE49-F238E27FC236}">
                <a16:creationId xmlns:a16="http://schemas.microsoft.com/office/drawing/2014/main" id="{92EF1786-F502-48E0-831D-966CD7EADBB3}"/>
              </a:ext>
            </a:extLst>
          </p:cNvPr>
          <p:cNvSpPr/>
          <p:nvPr/>
        </p:nvSpPr>
        <p:spPr>
          <a:xfrm>
            <a:off x="3958968" y="2809986"/>
            <a:ext cx="1941866" cy="566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91541E4-58EF-4C84-9433-D65EC6820008}"/>
              </a:ext>
            </a:extLst>
          </p:cNvPr>
          <p:cNvSpPr/>
          <p:nvPr/>
        </p:nvSpPr>
        <p:spPr>
          <a:xfrm>
            <a:off x="4255037" y="2528247"/>
            <a:ext cx="1349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80"/>
              </a:spcBef>
            </a:pPr>
            <a:r>
              <a:rPr lang="zh-CN" altLang="en-US" b="1" spc="15" dirty="0">
                <a:latin typeface="Microsoft JhengHei"/>
                <a:cs typeface="Microsoft JhengHei"/>
              </a:rPr>
              <a:t>傅里叶变换</a:t>
            </a:r>
            <a:endParaRPr lang="zh-CN" altLang="en-US" dirty="0">
              <a:latin typeface="Microsoft JhengHei"/>
              <a:cs typeface="Microsoft JhengHei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D72DD25-FAAF-4466-A0FF-0DD53F68384E}"/>
              </a:ext>
            </a:extLst>
          </p:cNvPr>
          <p:cNvGrpSpPr/>
          <p:nvPr/>
        </p:nvGrpSpPr>
        <p:grpSpPr>
          <a:xfrm>
            <a:off x="0" y="5161265"/>
            <a:ext cx="11175488" cy="771814"/>
            <a:chOff x="0" y="5161265"/>
            <a:chExt cx="11175488" cy="771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EB689427-4618-4F7B-A46D-2D05FC02D191}"/>
                    </a:ext>
                  </a:extLst>
                </p:cNvPr>
                <p:cNvSpPr/>
                <p:nvPr/>
              </p:nvSpPr>
              <p:spPr>
                <a:xfrm>
                  <a:off x="0" y="5220815"/>
                  <a:ext cx="6096000" cy="369332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228600" indent="266700" algn="just">
                    <a:spcAft>
                      <a:spcPts val="0"/>
                    </a:spcAft>
                  </a:pPr>
                  <a:r>
                    <a:rPr lang="zh-CN" altLang="zh-CN" kern="100" dirty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a:t>再将③式带入得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sub>
                      </m:sSub>
                    </m:oMath>
                  </a14:m>
                  <a:r>
                    <a:rPr lang="en-US" altLang="zh-CN" kern="100" dirty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a:t>(j</a:t>
                  </a:r>
                  <a:r>
                    <a:rPr lang="el-GR" altLang="zh-CN" kern="100" dirty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a:t>ω</a:t>
                  </a:r>
                  <a:r>
                    <a:rPr lang="en-US" altLang="zh-CN" kern="100" dirty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a:t>)</a:t>
                  </a:r>
                  <a:r>
                    <a:rPr lang="zh-CN" altLang="zh-CN" kern="100" dirty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a:t>与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</m:oMath>
                  </a14:m>
                  <a:r>
                    <a:rPr lang="en-US" altLang="zh-CN" kern="100" dirty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a:t>(j</a:t>
                  </a:r>
                  <a:r>
                    <a:rPr lang="el-GR" altLang="zh-CN" kern="100" dirty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a:t>ω</a:t>
                  </a:r>
                  <a:r>
                    <a:rPr lang="en-US" altLang="zh-CN" kern="100" dirty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a:t>)</a:t>
                  </a:r>
                  <a:r>
                    <a:rPr lang="zh-CN" altLang="zh-CN" kern="100" dirty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a:t>的关系如下：</a:t>
                  </a:r>
                  <a:endParaRPr lang="zh-CN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EB689427-4618-4F7B-A46D-2D05FC02D1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220815"/>
                  <a:ext cx="6096000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1475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F61EA9E3-0E80-4896-AC71-2D2360FD0032}"/>
                    </a:ext>
                  </a:extLst>
                </p:cNvPr>
                <p:cNvSpPr/>
                <p:nvPr/>
              </p:nvSpPr>
              <p:spPr>
                <a:xfrm>
                  <a:off x="5471106" y="5161265"/>
                  <a:ext cx="5704382" cy="7718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zh-CN" altLang="zh-CN" sz="2800" b="1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28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8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28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altLang="zh-CN" sz="2800" b="1" kern="100" dirty="0">
                      <a:latin typeface="等线" panose="02010600030101010101" pitchFamily="2" charset="-122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zh-CN" altLang="zh-CN" sz="28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zh-CN" altLang="el-GR" sz="2800" b="1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  <m:sSub>
                            <m:sSubPr>
                              <m:ctrlPr>
                                <a:rPr lang="zh-CN" altLang="zh-CN" sz="28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8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8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8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800" b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2800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2800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800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zh-CN" altLang="en-US" sz="2800" b="1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  <m:sSub>
                            <m:sSubPr>
                              <m:ctrlPr>
                                <a:rPr lang="zh-CN" altLang="zh-CN" sz="28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8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8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8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800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800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zh-CN" altLang="en-US" sz="2800" b="1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  <m:r>
                            <a:rPr lang="en-US" altLang="zh-CN" sz="2800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8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8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8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8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800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zh-CN" sz="28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8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sz="28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US" altLang="zh-CN" sz="28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zh-CN" sz="28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8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8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8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8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sz="2800" b="1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2800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8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800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F61EA9E3-0E80-4896-AC71-2D2360FD00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1106" y="5161265"/>
                  <a:ext cx="5704382" cy="771814"/>
                </a:xfrm>
                <a:prstGeom prst="rect">
                  <a:avLst/>
                </a:prstGeom>
                <a:blipFill>
                  <a:blip r:embed="rId11"/>
                  <a:stretch>
                    <a:fillRect b="-31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DC575660-1595-49FF-B370-F796D329B19F}"/>
                  </a:ext>
                </a:extLst>
              </p:cNvPr>
              <p:cNvSpPr/>
              <p:nvPr/>
            </p:nvSpPr>
            <p:spPr>
              <a:xfrm>
                <a:off x="5346755" y="4273861"/>
                <a:ext cx="6491508" cy="41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zh-CN" altLang="en-US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zh-CN" altLang="en-US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en-US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jω</m:t>
                          </m:r>
                          <m:r>
                            <a:rPr lang="zh-CN" altLang="en-US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 = [(</m:t>
                          </m:r>
                          <m:sSub>
                            <m:sSubPr>
                              <m:ctrlPr>
                                <a:rPr lang="zh-CN" altLang="en-US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jω</m:t>
                              </m:r>
                              <m:r>
                                <a:rPr lang="zh-CN" altLang="en-US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  <m:r>
                            <a:rPr lang="zh-CN" altLang="en-US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zh-CN" altLang="en-US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 </m:t>
                          </m:r>
                          <m:r>
                            <m:rPr>
                              <m:sty m:val="p"/>
                            </m:rPr>
                            <a:rPr lang="zh-CN" altLang="en-US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jω</m:t>
                          </m:r>
                          <m:sSub>
                            <m:sSubPr>
                              <m:ctrlPr>
                                <a:rPr lang="zh-CN" altLang="en-US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+1)+ </m:t>
                          </m:r>
                          <m:sSub>
                            <m:sSubPr>
                              <m:ctrlPr>
                                <a:rPr lang="zh-CN" altLang="en-US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jω</m:t>
                              </m:r>
                              <m:r>
                                <a:rPr lang="zh-CN" altLang="en-US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  <m:r>
                            <a:rPr lang="zh-CN" altLang="en-US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zh-CN" altLang="en-US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CN" altLang="en-US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zh-CN" altLang="en-US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en-US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jω</m:t>
                          </m:r>
                        </m:e>
                      </m:d>
                    </m:oMath>
                  </m:oMathPara>
                </a14:m>
                <a:endParaRPr lang="zh-CN" altLang="en-US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DC575660-1595-49FF-B370-F796D329B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755" y="4273861"/>
                <a:ext cx="6491508" cy="412870"/>
              </a:xfrm>
              <a:prstGeom prst="rect">
                <a:avLst/>
              </a:prstGeom>
              <a:blipFill>
                <a:blip r:embed="rId12"/>
                <a:stretch>
                  <a:fillRect t="-151471" r="-7700" b="-2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>
            <a:extLst>
              <a:ext uri="{FF2B5EF4-FFF2-40B4-BE49-F238E27FC236}">
                <a16:creationId xmlns:a16="http://schemas.microsoft.com/office/drawing/2014/main" id="{16B035B3-70FB-4FD3-B42C-8FBDE107DA0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42609" y="723665"/>
            <a:ext cx="3294620" cy="152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9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5DDD79DF-FD8E-44E0-AFB8-5FF717979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3" y="1890500"/>
            <a:ext cx="5334011" cy="4000509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2AD1B12C-6E70-4BEB-AF50-03A81FD3A9CF}"/>
              </a:ext>
            </a:extLst>
          </p:cNvPr>
          <p:cNvSpPr/>
          <p:nvPr/>
        </p:nvSpPr>
        <p:spPr>
          <a:xfrm>
            <a:off x="0" y="6487667"/>
            <a:ext cx="12192000" cy="370840"/>
          </a:xfrm>
          <a:custGeom>
            <a:avLst/>
            <a:gdLst/>
            <a:ahLst/>
            <a:cxnLst/>
            <a:rect l="l" t="t" r="r" b="b"/>
            <a:pathLst>
              <a:path w="9144000" h="370840">
                <a:moveTo>
                  <a:pt x="9144000" y="370330"/>
                </a:moveTo>
                <a:lnTo>
                  <a:pt x="9144000" y="0"/>
                </a:lnTo>
                <a:lnTo>
                  <a:pt x="0" y="0"/>
                </a:lnTo>
                <a:lnTo>
                  <a:pt x="0" y="370330"/>
                </a:lnTo>
                <a:lnTo>
                  <a:pt x="9144000" y="370330"/>
                </a:lnTo>
                <a:close/>
              </a:path>
            </a:pathLst>
          </a:custGeom>
          <a:solidFill>
            <a:srgbClr val="209D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E05C5B3-A6C2-40E0-A15E-52C47B57A4B7}"/>
              </a:ext>
            </a:extLst>
          </p:cNvPr>
          <p:cNvSpPr/>
          <p:nvPr/>
        </p:nvSpPr>
        <p:spPr>
          <a:xfrm>
            <a:off x="425195" y="0"/>
            <a:ext cx="512445" cy="652780"/>
          </a:xfrm>
          <a:custGeom>
            <a:avLst/>
            <a:gdLst/>
            <a:ahLst/>
            <a:cxnLst/>
            <a:rect l="l" t="t" r="r" b="b"/>
            <a:pathLst>
              <a:path w="512444" h="652780">
                <a:moveTo>
                  <a:pt x="0" y="652272"/>
                </a:moveTo>
                <a:lnTo>
                  <a:pt x="512064" y="652272"/>
                </a:lnTo>
                <a:lnTo>
                  <a:pt x="512064" y="0"/>
                </a:lnTo>
                <a:lnTo>
                  <a:pt x="0" y="0"/>
                </a:lnTo>
                <a:lnTo>
                  <a:pt x="0" y="652272"/>
                </a:lnTo>
                <a:close/>
              </a:path>
            </a:pathLst>
          </a:custGeom>
          <a:solidFill>
            <a:srgbClr val="209D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3B900B6-49AF-4ACA-9FBA-0433E6DBE7A3}"/>
              </a:ext>
            </a:extLst>
          </p:cNvPr>
          <p:cNvSpPr/>
          <p:nvPr/>
        </p:nvSpPr>
        <p:spPr>
          <a:xfrm>
            <a:off x="760" y="765808"/>
            <a:ext cx="12191239" cy="67311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600" y="0"/>
                </a:lnTo>
              </a:path>
            </a:pathLst>
          </a:custGeom>
          <a:ln w="472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0A216EE-24CD-4D64-98C0-EDFA69061EF5}"/>
              </a:ext>
            </a:extLst>
          </p:cNvPr>
          <p:cNvSpPr/>
          <p:nvPr/>
        </p:nvSpPr>
        <p:spPr>
          <a:xfrm>
            <a:off x="10634474" y="49403"/>
            <a:ext cx="1132331" cy="659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39F27445-5816-4374-AD1C-5C44F16D6176}"/>
              </a:ext>
            </a:extLst>
          </p:cNvPr>
          <p:cNvSpPr txBox="1">
            <a:spLocks/>
          </p:cNvSpPr>
          <p:nvPr/>
        </p:nvSpPr>
        <p:spPr>
          <a:xfrm>
            <a:off x="1112316" y="152401"/>
            <a:ext cx="331744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spc="-5" dirty="0">
                <a:solidFill>
                  <a:srgbClr val="209DC8"/>
                </a:solidFill>
                <a:latin typeface="微软雅黑"/>
                <a:cs typeface="微软雅黑"/>
              </a:rPr>
              <a:t>二、电路分析</a:t>
            </a:r>
            <a:endParaRPr lang="zh-CN" altLang="en-US" sz="2800" dirty="0">
              <a:latin typeface="微软雅黑"/>
              <a:cs typeface="微软雅黑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653977E-BC70-4A63-B81A-C6CC128AFC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794" y="1947015"/>
            <a:ext cx="5334011" cy="400050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A1179B9-A71A-4712-AFEB-0FC0AAC0B8BD}"/>
              </a:ext>
            </a:extLst>
          </p:cNvPr>
          <p:cNvSpPr/>
          <p:nvPr/>
        </p:nvSpPr>
        <p:spPr>
          <a:xfrm>
            <a:off x="1204126" y="1127203"/>
            <a:ext cx="14734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频率特性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A641704-CA8C-4146-A18F-5EB14FC38878}"/>
                  </a:ext>
                </a:extLst>
              </p:cNvPr>
              <p:cNvSpPr/>
              <p:nvPr/>
            </p:nvSpPr>
            <p:spPr>
              <a:xfrm>
                <a:off x="2586311" y="1002052"/>
                <a:ext cx="5840253" cy="6630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𝐇</m:t>
                      </m:r>
                      <m:d>
                        <m:dPr>
                          <m:ctrlPr>
                            <a:rPr lang="en-US" altLang="zh-CN" b="1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1" i="0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𝐣</m:t>
                          </m:r>
                          <m:r>
                            <a:rPr lang="zh-CN" altLang="en-US" b="1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altLang="zh-CN" b="1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zh-CN" altLang="zh-CN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zh-CN" altLang="en-US" b="1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  <m:sSub>
                            <m:sSubPr>
                              <m:ctrlPr>
                                <a:rPr lang="zh-CN" altLang="zh-CN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zh-CN" altLang="en-US" b="1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  <m:sSub>
                            <m:sSubPr>
                              <m:ctrlPr>
                                <a:rPr lang="zh-CN" altLang="zh-CN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zh-CN" altLang="en-US" b="1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  <m:r>
                            <a:rPr lang="en-US" altLang="zh-CN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zh-CN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zh-CN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b="1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A641704-CA8C-4146-A18F-5EB14FC38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311" y="1002052"/>
                <a:ext cx="5840253" cy="6630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F54C522B-1950-4095-9CFD-5523B8CFAB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3" y="1890499"/>
            <a:ext cx="5334011" cy="400050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28622B5-264F-4E2B-8072-34A95E7629BC}"/>
              </a:ext>
            </a:extLst>
          </p:cNvPr>
          <p:cNvSpPr/>
          <p:nvPr/>
        </p:nvSpPr>
        <p:spPr>
          <a:xfrm>
            <a:off x="2872509" y="1890497"/>
            <a:ext cx="591127" cy="283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4FF2658-7225-4E3C-89E7-1FEA162AAA16}"/>
              </a:ext>
            </a:extLst>
          </p:cNvPr>
          <p:cNvSpPr/>
          <p:nvPr/>
        </p:nvSpPr>
        <p:spPr>
          <a:xfrm>
            <a:off x="8914441" y="1947015"/>
            <a:ext cx="591127" cy="283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5C3C0E-5FFE-4A48-95E2-FDB0D4419DB6}"/>
              </a:ext>
            </a:extLst>
          </p:cNvPr>
          <p:cNvSpPr/>
          <p:nvPr/>
        </p:nvSpPr>
        <p:spPr>
          <a:xfrm>
            <a:off x="2609586" y="5885100"/>
            <a:ext cx="1116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" algn="ctr">
              <a:spcBef>
                <a:spcPts val="1780"/>
              </a:spcBef>
            </a:pPr>
            <a:r>
              <a:rPr lang="zh-CN" altLang="en-US" b="1" spc="15" dirty="0">
                <a:latin typeface="Microsoft JhengHei"/>
              </a:rPr>
              <a:t>幅频特性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67C3BB-6631-4EEA-8748-A91E4C65D7F2}"/>
              </a:ext>
            </a:extLst>
          </p:cNvPr>
          <p:cNvSpPr/>
          <p:nvPr/>
        </p:nvSpPr>
        <p:spPr>
          <a:xfrm>
            <a:off x="8651518" y="5885100"/>
            <a:ext cx="1116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" algn="ctr">
              <a:spcBef>
                <a:spcPts val="1780"/>
              </a:spcBef>
            </a:pPr>
            <a:r>
              <a:rPr lang="zh-CN" altLang="en-US" b="1" spc="15" dirty="0">
                <a:latin typeface="Microsoft JhengHei"/>
              </a:rPr>
              <a:t>相频特性</a:t>
            </a:r>
          </a:p>
        </p:txBody>
      </p:sp>
    </p:spTree>
    <p:extLst>
      <p:ext uri="{BB962C8B-B14F-4D97-AF65-F5344CB8AC3E}">
        <p14:creationId xmlns:p14="http://schemas.microsoft.com/office/powerpoint/2010/main" val="199609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AD1B12C-6E70-4BEB-AF50-03A81FD3A9CF}"/>
              </a:ext>
            </a:extLst>
          </p:cNvPr>
          <p:cNvSpPr/>
          <p:nvPr/>
        </p:nvSpPr>
        <p:spPr>
          <a:xfrm>
            <a:off x="0" y="6487667"/>
            <a:ext cx="12192000" cy="370840"/>
          </a:xfrm>
          <a:custGeom>
            <a:avLst/>
            <a:gdLst/>
            <a:ahLst/>
            <a:cxnLst/>
            <a:rect l="l" t="t" r="r" b="b"/>
            <a:pathLst>
              <a:path w="9144000" h="370840">
                <a:moveTo>
                  <a:pt x="9144000" y="370330"/>
                </a:moveTo>
                <a:lnTo>
                  <a:pt x="9144000" y="0"/>
                </a:lnTo>
                <a:lnTo>
                  <a:pt x="0" y="0"/>
                </a:lnTo>
                <a:lnTo>
                  <a:pt x="0" y="370330"/>
                </a:lnTo>
                <a:lnTo>
                  <a:pt x="9144000" y="370330"/>
                </a:lnTo>
                <a:close/>
              </a:path>
            </a:pathLst>
          </a:custGeom>
          <a:solidFill>
            <a:srgbClr val="209D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E05C5B3-A6C2-40E0-A15E-52C47B57A4B7}"/>
              </a:ext>
            </a:extLst>
          </p:cNvPr>
          <p:cNvSpPr/>
          <p:nvPr/>
        </p:nvSpPr>
        <p:spPr>
          <a:xfrm>
            <a:off x="425195" y="0"/>
            <a:ext cx="512445" cy="652780"/>
          </a:xfrm>
          <a:custGeom>
            <a:avLst/>
            <a:gdLst/>
            <a:ahLst/>
            <a:cxnLst/>
            <a:rect l="l" t="t" r="r" b="b"/>
            <a:pathLst>
              <a:path w="512444" h="652780">
                <a:moveTo>
                  <a:pt x="0" y="652272"/>
                </a:moveTo>
                <a:lnTo>
                  <a:pt x="512064" y="652272"/>
                </a:lnTo>
                <a:lnTo>
                  <a:pt x="512064" y="0"/>
                </a:lnTo>
                <a:lnTo>
                  <a:pt x="0" y="0"/>
                </a:lnTo>
                <a:lnTo>
                  <a:pt x="0" y="652272"/>
                </a:lnTo>
                <a:close/>
              </a:path>
            </a:pathLst>
          </a:custGeom>
          <a:solidFill>
            <a:srgbClr val="209D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3B900B6-49AF-4ACA-9FBA-0433E6DBE7A3}"/>
              </a:ext>
            </a:extLst>
          </p:cNvPr>
          <p:cNvSpPr/>
          <p:nvPr/>
        </p:nvSpPr>
        <p:spPr>
          <a:xfrm>
            <a:off x="760" y="765808"/>
            <a:ext cx="12191239" cy="67311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600" y="0"/>
                </a:lnTo>
              </a:path>
            </a:pathLst>
          </a:custGeom>
          <a:ln w="472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0A216EE-24CD-4D64-98C0-EDFA69061EF5}"/>
              </a:ext>
            </a:extLst>
          </p:cNvPr>
          <p:cNvSpPr/>
          <p:nvPr/>
        </p:nvSpPr>
        <p:spPr>
          <a:xfrm>
            <a:off x="10634474" y="49403"/>
            <a:ext cx="1132331" cy="659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39F27445-5816-4374-AD1C-5C44F16D6176}"/>
              </a:ext>
            </a:extLst>
          </p:cNvPr>
          <p:cNvSpPr txBox="1">
            <a:spLocks/>
          </p:cNvSpPr>
          <p:nvPr/>
        </p:nvSpPr>
        <p:spPr>
          <a:xfrm>
            <a:off x="1112316" y="152401"/>
            <a:ext cx="331744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spc="-5" dirty="0">
                <a:solidFill>
                  <a:srgbClr val="209DC8"/>
                </a:solidFill>
                <a:latin typeface="微软雅黑"/>
                <a:cs typeface="微软雅黑"/>
              </a:rPr>
              <a:t>三、仿真实验</a:t>
            </a:r>
            <a:endParaRPr lang="zh-CN" altLang="en-US" sz="2800" dirty="0">
              <a:latin typeface="微软雅黑"/>
              <a:cs typeface="微软雅黑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97202AC-D0EA-49D6-8DBB-1294B1827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938" y="1577035"/>
            <a:ext cx="9522123" cy="415084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8BABE69-0AB0-4CC7-8580-DB6F7EAC9F44}"/>
              </a:ext>
            </a:extLst>
          </p:cNvPr>
          <p:cNvSpPr/>
          <p:nvPr/>
        </p:nvSpPr>
        <p:spPr>
          <a:xfrm>
            <a:off x="10006122" y="4410956"/>
            <a:ext cx="1701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b="1" dirty="0">
                <a:solidFill>
                  <a:srgbClr val="0070C0"/>
                </a:solidFill>
                <a:effectLst/>
                <a:latin typeface="Helvetica" panose="020B0604020202020204" pitchFamily="34" charset="0"/>
              </a:rPr>
              <a:t>R1 = 10000Ω</a:t>
            </a:r>
            <a:endParaRPr lang="pt-BR" altLang="zh-CN" dirty="0">
              <a:effectLst/>
            </a:endParaRPr>
          </a:p>
          <a:p>
            <a:r>
              <a:rPr lang="pt-BR" altLang="zh-CN" b="1" dirty="0">
                <a:solidFill>
                  <a:srgbClr val="0070C0"/>
                </a:solidFill>
                <a:effectLst/>
                <a:latin typeface="Helvetica" panose="020B0604020202020204" pitchFamily="34" charset="0"/>
              </a:rPr>
              <a:t>R2 = 10000Ω</a:t>
            </a:r>
            <a:endParaRPr lang="pt-BR" altLang="zh-CN" dirty="0">
              <a:effectLst/>
            </a:endParaRPr>
          </a:p>
          <a:p>
            <a:r>
              <a:rPr lang="pt-BR" altLang="zh-CN" b="1" dirty="0">
                <a:solidFill>
                  <a:srgbClr val="0070C0"/>
                </a:solidFill>
                <a:effectLst/>
                <a:latin typeface="Helvetica" panose="020B0604020202020204" pitchFamily="34" charset="0"/>
              </a:rPr>
              <a:t>C1 = 5.305nF</a:t>
            </a:r>
            <a:endParaRPr lang="pt-BR" altLang="zh-CN" dirty="0">
              <a:effectLst/>
            </a:endParaRPr>
          </a:p>
          <a:p>
            <a:r>
              <a:rPr lang="pt-BR" altLang="zh-CN" b="1" dirty="0">
                <a:solidFill>
                  <a:srgbClr val="0070C0"/>
                </a:solidFill>
                <a:effectLst/>
                <a:latin typeface="Helvetica" panose="020B0604020202020204" pitchFamily="34" charset="0"/>
              </a:rPr>
              <a:t>C2 = 159nF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531C99D-7F63-4EC7-A009-3105216A0991}"/>
              </a:ext>
            </a:extLst>
          </p:cNvPr>
          <p:cNvSpPr txBox="1"/>
          <p:nvPr/>
        </p:nvSpPr>
        <p:spPr>
          <a:xfrm>
            <a:off x="313370" y="1002815"/>
            <a:ext cx="159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仿真电路</a:t>
            </a:r>
          </a:p>
        </p:txBody>
      </p:sp>
    </p:spTree>
    <p:extLst>
      <p:ext uri="{BB962C8B-B14F-4D97-AF65-F5344CB8AC3E}">
        <p14:creationId xmlns:p14="http://schemas.microsoft.com/office/powerpoint/2010/main" val="326963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AD1B12C-6E70-4BEB-AF50-03A81FD3A9CF}"/>
              </a:ext>
            </a:extLst>
          </p:cNvPr>
          <p:cNvSpPr/>
          <p:nvPr/>
        </p:nvSpPr>
        <p:spPr>
          <a:xfrm>
            <a:off x="0" y="6487667"/>
            <a:ext cx="12192000" cy="370840"/>
          </a:xfrm>
          <a:custGeom>
            <a:avLst/>
            <a:gdLst/>
            <a:ahLst/>
            <a:cxnLst/>
            <a:rect l="l" t="t" r="r" b="b"/>
            <a:pathLst>
              <a:path w="9144000" h="370840">
                <a:moveTo>
                  <a:pt x="9144000" y="370330"/>
                </a:moveTo>
                <a:lnTo>
                  <a:pt x="9144000" y="0"/>
                </a:lnTo>
                <a:lnTo>
                  <a:pt x="0" y="0"/>
                </a:lnTo>
                <a:lnTo>
                  <a:pt x="0" y="370330"/>
                </a:lnTo>
                <a:lnTo>
                  <a:pt x="9144000" y="370330"/>
                </a:lnTo>
                <a:close/>
              </a:path>
            </a:pathLst>
          </a:custGeom>
          <a:solidFill>
            <a:srgbClr val="209D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E05C5B3-A6C2-40E0-A15E-52C47B57A4B7}"/>
              </a:ext>
            </a:extLst>
          </p:cNvPr>
          <p:cNvSpPr/>
          <p:nvPr/>
        </p:nvSpPr>
        <p:spPr>
          <a:xfrm>
            <a:off x="425195" y="0"/>
            <a:ext cx="512445" cy="652780"/>
          </a:xfrm>
          <a:custGeom>
            <a:avLst/>
            <a:gdLst/>
            <a:ahLst/>
            <a:cxnLst/>
            <a:rect l="l" t="t" r="r" b="b"/>
            <a:pathLst>
              <a:path w="512444" h="652780">
                <a:moveTo>
                  <a:pt x="0" y="652272"/>
                </a:moveTo>
                <a:lnTo>
                  <a:pt x="512064" y="652272"/>
                </a:lnTo>
                <a:lnTo>
                  <a:pt x="512064" y="0"/>
                </a:lnTo>
                <a:lnTo>
                  <a:pt x="0" y="0"/>
                </a:lnTo>
                <a:lnTo>
                  <a:pt x="0" y="652272"/>
                </a:lnTo>
                <a:close/>
              </a:path>
            </a:pathLst>
          </a:custGeom>
          <a:solidFill>
            <a:srgbClr val="209D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3B900B6-49AF-4ACA-9FBA-0433E6DBE7A3}"/>
              </a:ext>
            </a:extLst>
          </p:cNvPr>
          <p:cNvSpPr/>
          <p:nvPr/>
        </p:nvSpPr>
        <p:spPr>
          <a:xfrm>
            <a:off x="760" y="765808"/>
            <a:ext cx="12191239" cy="67311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600" y="0"/>
                </a:lnTo>
              </a:path>
            </a:pathLst>
          </a:custGeom>
          <a:ln w="472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0A216EE-24CD-4D64-98C0-EDFA69061EF5}"/>
              </a:ext>
            </a:extLst>
          </p:cNvPr>
          <p:cNvSpPr/>
          <p:nvPr/>
        </p:nvSpPr>
        <p:spPr>
          <a:xfrm>
            <a:off x="10634474" y="49403"/>
            <a:ext cx="1132331" cy="659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39F27445-5816-4374-AD1C-5C44F16D6176}"/>
              </a:ext>
            </a:extLst>
          </p:cNvPr>
          <p:cNvSpPr txBox="1">
            <a:spLocks/>
          </p:cNvSpPr>
          <p:nvPr/>
        </p:nvSpPr>
        <p:spPr>
          <a:xfrm>
            <a:off x="1112316" y="152401"/>
            <a:ext cx="331744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spc="-5" dirty="0">
                <a:solidFill>
                  <a:srgbClr val="209DC8"/>
                </a:solidFill>
                <a:latin typeface="微软雅黑"/>
                <a:cs typeface="微软雅黑"/>
              </a:rPr>
              <a:t>三、仿真实验</a:t>
            </a:r>
            <a:endParaRPr lang="zh-CN" altLang="en-US" sz="2800" dirty="0">
              <a:latin typeface="微软雅黑"/>
              <a:cs typeface="微软雅黑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FE72FB-8A7F-4BF5-A20C-642FEDB0EAB9}"/>
              </a:ext>
            </a:extLst>
          </p:cNvPr>
          <p:cNvSpPr txBox="1"/>
          <p:nvPr/>
        </p:nvSpPr>
        <p:spPr>
          <a:xfrm>
            <a:off x="313370" y="1002815"/>
            <a:ext cx="159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输入信号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C607D7-D5AD-414D-A7D6-D3BC8A4CCB4B}"/>
              </a:ext>
            </a:extLst>
          </p:cNvPr>
          <p:cNvPicPr/>
          <p:nvPr/>
        </p:nvPicPr>
        <p:blipFill rotWithShape="1">
          <a:blip r:embed="rId4"/>
          <a:srcRect t="8437" b="3504"/>
          <a:stretch/>
        </p:blipFill>
        <p:spPr bwMode="auto">
          <a:xfrm>
            <a:off x="313370" y="1641319"/>
            <a:ext cx="11453434" cy="37904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F1001EB-842A-4873-9299-714F060E95A3}"/>
              </a:ext>
            </a:extLst>
          </p:cNvPr>
          <p:cNvSpPr/>
          <p:nvPr/>
        </p:nvSpPr>
        <p:spPr>
          <a:xfrm>
            <a:off x="1769870" y="5641073"/>
            <a:ext cx="91318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黄颜色</a:t>
            </a:r>
            <a:r>
              <a:rPr lang="zh-CN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信号：分别为</a:t>
            </a:r>
            <a:r>
              <a:rPr lang="zh-CN" altLang="zh-CN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频率为</a:t>
            </a:r>
            <a:r>
              <a:rPr lang="en-US" altLang="zh-CN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60KHz</a:t>
            </a:r>
            <a:r>
              <a:rPr lang="zh-CN" altLang="zh-CN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1550Hz</a:t>
            </a:r>
            <a:r>
              <a:rPr lang="zh-CN" altLang="zh-CN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10Hz</a:t>
            </a:r>
            <a:r>
              <a:rPr lang="zh-CN" altLang="zh-CN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，幅值均为</a:t>
            </a:r>
            <a:r>
              <a:rPr lang="en-US" altLang="zh-CN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0.5v</a:t>
            </a:r>
            <a:r>
              <a:rPr lang="zh-CN" altLang="zh-CN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的正弦信号</a:t>
            </a:r>
            <a:endParaRPr lang="en-US" altLang="zh-CN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蓝颜色</a:t>
            </a:r>
            <a:r>
              <a:rPr lang="zh-CN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信号：为上述三种信号的线性叠加</a:t>
            </a:r>
            <a:endParaRPr lang="zh-CN" alt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266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8AE401AB-F9DE-44D6-8321-4E10D3530F21}"/>
              </a:ext>
            </a:extLst>
          </p:cNvPr>
          <p:cNvPicPr/>
          <p:nvPr/>
        </p:nvPicPr>
        <p:blipFill rotWithShape="1">
          <a:blip r:embed="rId3"/>
          <a:srcRect t="8681" b="3378"/>
          <a:stretch/>
        </p:blipFill>
        <p:spPr bwMode="auto">
          <a:xfrm>
            <a:off x="313370" y="1634176"/>
            <a:ext cx="11453434" cy="37904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2AD1B12C-6E70-4BEB-AF50-03A81FD3A9CF}"/>
              </a:ext>
            </a:extLst>
          </p:cNvPr>
          <p:cNvSpPr/>
          <p:nvPr/>
        </p:nvSpPr>
        <p:spPr>
          <a:xfrm>
            <a:off x="0" y="6487667"/>
            <a:ext cx="12192000" cy="370840"/>
          </a:xfrm>
          <a:custGeom>
            <a:avLst/>
            <a:gdLst/>
            <a:ahLst/>
            <a:cxnLst/>
            <a:rect l="l" t="t" r="r" b="b"/>
            <a:pathLst>
              <a:path w="9144000" h="370840">
                <a:moveTo>
                  <a:pt x="9144000" y="370330"/>
                </a:moveTo>
                <a:lnTo>
                  <a:pt x="9144000" y="0"/>
                </a:lnTo>
                <a:lnTo>
                  <a:pt x="0" y="0"/>
                </a:lnTo>
                <a:lnTo>
                  <a:pt x="0" y="370330"/>
                </a:lnTo>
                <a:lnTo>
                  <a:pt x="9144000" y="370330"/>
                </a:lnTo>
                <a:close/>
              </a:path>
            </a:pathLst>
          </a:custGeom>
          <a:solidFill>
            <a:srgbClr val="209D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E05C5B3-A6C2-40E0-A15E-52C47B57A4B7}"/>
              </a:ext>
            </a:extLst>
          </p:cNvPr>
          <p:cNvSpPr/>
          <p:nvPr/>
        </p:nvSpPr>
        <p:spPr>
          <a:xfrm>
            <a:off x="425195" y="0"/>
            <a:ext cx="512445" cy="652780"/>
          </a:xfrm>
          <a:custGeom>
            <a:avLst/>
            <a:gdLst/>
            <a:ahLst/>
            <a:cxnLst/>
            <a:rect l="l" t="t" r="r" b="b"/>
            <a:pathLst>
              <a:path w="512444" h="652780">
                <a:moveTo>
                  <a:pt x="0" y="652272"/>
                </a:moveTo>
                <a:lnTo>
                  <a:pt x="512064" y="652272"/>
                </a:lnTo>
                <a:lnTo>
                  <a:pt x="512064" y="0"/>
                </a:lnTo>
                <a:lnTo>
                  <a:pt x="0" y="0"/>
                </a:lnTo>
                <a:lnTo>
                  <a:pt x="0" y="652272"/>
                </a:lnTo>
                <a:close/>
              </a:path>
            </a:pathLst>
          </a:custGeom>
          <a:solidFill>
            <a:srgbClr val="209D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3B900B6-49AF-4ACA-9FBA-0433E6DBE7A3}"/>
              </a:ext>
            </a:extLst>
          </p:cNvPr>
          <p:cNvSpPr/>
          <p:nvPr/>
        </p:nvSpPr>
        <p:spPr>
          <a:xfrm>
            <a:off x="760" y="765808"/>
            <a:ext cx="12191239" cy="67311"/>
          </a:xfrm>
          <a:custGeom>
            <a:avLst/>
            <a:gdLst/>
            <a:ahLst/>
            <a:cxnLst/>
            <a:rect l="l" t="t" r="r" b="b"/>
            <a:pathLst>
              <a:path w="9118600">
                <a:moveTo>
                  <a:pt x="0" y="0"/>
                </a:moveTo>
                <a:lnTo>
                  <a:pt x="9118600" y="0"/>
                </a:lnTo>
              </a:path>
            </a:pathLst>
          </a:custGeom>
          <a:ln w="472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0A216EE-24CD-4D64-98C0-EDFA69061EF5}"/>
              </a:ext>
            </a:extLst>
          </p:cNvPr>
          <p:cNvSpPr/>
          <p:nvPr/>
        </p:nvSpPr>
        <p:spPr>
          <a:xfrm>
            <a:off x="10634474" y="49403"/>
            <a:ext cx="1132331" cy="659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39F27445-5816-4374-AD1C-5C44F16D6176}"/>
              </a:ext>
            </a:extLst>
          </p:cNvPr>
          <p:cNvSpPr txBox="1">
            <a:spLocks/>
          </p:cNvSpPr>
          <p:nvPr/>
        </p:nvSpPr>
        <p:spPr>
          <a:xfrm>
            <a:off x="1112316" y="152401"/>
            <a:ext cx="331744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spc="-5" dirty="0">
                <a:solidFill>
                  <a:srgbClr val="209DC8"/>
                </a:solidFill>
                <a:latin typeface="微软雅黑"/>
                <a:cs typeface="微软雅黑"/>
              </a:rPr>
              <a:t>三、仿真实验</a:t>
            </a:r>
            <a:endParaRPr lang="zh-CN" altLang="en-US" sz="2800" dirty="0">
              <a:latin typeface="微软雅黑"/>
              <a:cs typeface="微软雅黑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EF3CC9-57C9-4AC5-8DE7-100A7E9A850E}"/>
              </a:ext>
            </a:extLst>
          </p:cNvPr>
          <p:cNvSpPr txBox="1"/>
          <p:nvPr/>
        </p:nvSpPr>
        <p:spPr>
          <a:xfrm>
            <a:off x="313370" y="1002815"/>
            <a:ext cx="159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输出信号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C53A93-739D-4ED2-BB64-F6D08019AB61}"/>
              </a:ext>
            </a:extLst>
          </p:cNvPr>
          <p:cNvSpPr/>
          <p:nvPr/>
        </p:nvSpPr>
        <p:spPr>
          <a:xfrm>
            <a:off x="3837281" y="5472004"/>
            <a:ext cx="45174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99C8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粉颜色</a:t>
            </a:r>
            <a:r>
              <a:rPr lang="zh-CN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信号：待提取的中频输入信号</a:t>
            </a:r>
            <a:endParaRPr lang="en-US" altLang="zh-CN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蓝颜色</a:t>
            </a:r>
            <a:r>
              <a:rPr lang="zh-CN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信号：上述三种信号的线性叠加</a:t>
            </a:r>
            <a:endParaRPr lang="en-US" altLang="zh-CN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红颜色</a:t>
            </a:r>
            <a:r>
              <a:rPr lang="zh-CN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信号：为滤波后的输出信号</a:t>
            </a:r>
            <a:endParaRPr lang="zh-CN" alt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7233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D5DACC8-5A0F-475A-A05D-CF69D17ED310}"/>
              </a:ext>
            </a:extLst>
          </p:cNvPr>
          <p:cNvSpPr txBox="1"/>
          <p:nvPr/>
        </p:nvSpPr>
        <p:spPr>
          <a:xfrm>
            <a:off x="4856480" y="1685670"/>
            <a:ext cx="2479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Thanks</a:t>
            </a:r>
            <a:endParaRPr lang="zh-CN" altLang="en-US" sz="6000" dirty="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3BCC9F30-09A2-4B98-B41C-A77AD701AC6D}"/>
              </a:ext>
            </a:extLst>
          </p:cNvPr>
          <p:cNvSpPr/>
          <p:nvPr/>
        </p:nvSpPr>
        <p:spPr>
          <a:xfrm>
            <a:off x="145692" y="3207244"/>
            <a:ext cx="11873825" cy="2159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24E6181B-DCE0-47F4-A39A-968C8E1DF3C5}"/>
              </a:ext>
            </a:extLst>
          </p:cNvPr>
          <p:cNvSpPr/>
          <p:nvPr/>
        </p:nvSpPr>
        <p:spPr>
          <a:xfrm>
            <a:off x="145691" y="2701333"/>
            <a:ext cx="11873825" cy="3119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4696C846-5A7F-42FB-88D5-E1824CACD98D}"/>
              </a:ext>
            </a:extLst>
          </p:cNvPr>
          <p:cNvSpPr/>
          <p:nvPr/>
        </p:nvSpPr>
        <p:spPr>
          <a:xfrm flipV="1">
            <a:off x="349871" y="2939646"/>
            <a:ext cx="11465467" cy="49545"/>
          </a:xfrm>
          <a:custGeom>
            <a:avLst/>
            <a:gdLst/>
            <a:ahLst/>
            <a:cxnLst/>
            <a:rect l="l" t="t" r="r" b="b"/>
            <a:pathLst>
              <a:path w="7416800">
                <a:moveTo>
                  <a:pt x="7416800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1C8B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EA247F-ACE4-4B62-B439-6B2BD65D63D3}"/>
              </a:ext>
            </a:extLst>
          </p:cNvPr>
          <p:cNvSpPr/>
          <p:nvPr/>
        </p:nvSpPr>
        <p:spPr>
          <a:xfrm>
            <a:off x="6082603" y="5560244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b="1" spc="-85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电路设计：李延涛</a:t>
            </a:r>
          </a:p>
          <a:p>
            <a:pPr>
              <a:spcAft>
                <a:spcPts val="0"/>
              </a:spcAft>
            </a:pPr>
            <a:r>
              <a:rPr lang="zh-CN" altLang="zh-CN" b="1" spc="-85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电路分析：李祖乐、李延涛、李帅</a:t>
            </a:r>
          </a:p>
          <a:p>
            <a:pPr>
              <a:spcAft>
                <a:spcPts val="0"/>
              </a:spcAft>
            </a:pPr>
            <a:r>
              <a:rPr lang="zh-CN" altLang="zh-CN" b="1" spc="-85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报告撰写：李帅（主要），李祖乐（排版与部分内容优化）</a:t>
            </a:r>
          </a:p>
          <a:p>
            <a:pPr>
              <a:spcAft>
                <a:spcPts val="0"/>
              </a:spcAft>
            </a:pPr>
            <a:r>
              <a:rPr lang="en-US" altLang="zh-CN" b="1" spc="-85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PPT</a:t>
            </a:r>
            <a:r>
              <a:rPr lang="zh-CN" altLang="zh-CN" b="1" spc="-85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制作与相关绘图：李祖乐</a:t>
            </a:r>
          </a:p>
        </p:txBody>
      </p:sp>
    </p:spTree>
    <p:extLst>
      <p:ext uri="{BB962C8B-B14F-4D97-AF65-F5344CB8AC3E}">
        <p14:creationId xmlns:p14="http://schemas.microsoft.com/office/powerpoint/2010/main" val="2516906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1206</Words>
  <Application>Microsoft Office PowerPoint</Application>
  <PresentationFormat>宽屏</PresentationFormat>
  <Paragraphs>94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Microsoft JhengHei</vt:lpstr>
      <vt:lpstr>Microsoft JhengHei UI</vt:lpstr>
      <vt:lpstr>等线</vt:lpstr>
      <vt:lpstr>等线 Light</vt:lpstr>
      <vt:lpstr>宋体</vt:lpstr>
      <vt:lpstr>微软雅黑</vt:lpstr>
      <vt:lpstr>Arial</vt:lpstr>
      <vt:lpstr>Calibri</vt:lpstr>
      <vt:lpstr>Cambria Math</vt:lpstr>
      <vt:lpstr>Helvetica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李祖乐</dc:creator>
  <cp:lastModifiedBy>李祖乐</cp:lastModifiedBy>
  <cp:revision>169</cp:revision>
  <dcterms:created xsi:type="dcterms:W3CDTF">2023-11-13T01:42:15Z</dcterms:created>
  <dcterms:modified xsi:type="dcterms:W3CDTF">2023-11-15T14:54:09Z</dcterms:modified>
</cp:coreProperties>
</file>