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35" r:id="rId5"/>
    <p:sldId id="336" r:id="rId6"/>
    <p:sldId id="352" r:id="rId7"/>
    <p:sldId id="337" r:id="rId8"/>
    <p:sldId id="356" r:id="rId9"/>
    <p:sldId id="357" r:id="rId10"/>
    <p:sldId id="358" r:id="rId11"/>
    <p:sldId id="339" r:id="rId12"/>
    <p:sldId id="353" r:id="rId13"/>
    <p:sldId id="355" r:id="rId14"/>
    <p:sldId id="354" r:id="rId15"/>
    <p:sldId id="338" r:id="rId16"/>
    <p:sldId id="342" r:id="rId17"/>
    <p:sldId id="340" r:id="rId18"/>
    <p:sldId id="34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187" autoAdjust="0"/>
  </p:normalViewPr>
  <p:slideViewPr>
    <p:cSldViewPr snapToGrid="0">
      <p:cViewPr varScale="1">
        <p:scale>
          <a:sx n="66" d="100"/>
          <a:sy n="66" d="100"/>
        </p:scale>
        <p:origin x="600" y="40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10/23/2024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6120384" cy="3056343"/>
          </a:xfrm>
        </p:spPr>
        <p:txBody>
          <a:bodyPr/>
          <a:lstStyle/>
          <a:p>
            <a:r>
              <a:rPr lang="en-US" dirty="0"/>
              <a:t>Melbourne HOUSING 2016-2017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Sales Mix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AFBDA79-18F3-E44A-57C4-74284B1EF1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0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Correlations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AFBDA79-18F3-E44A-57C4-74284B1EF1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18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DDD8-3394-6FB2-960C-451DEBD7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6784"/>
            <a:ext cx="5864352" cy="3621024"/>
          </a:xfrm>
        </p:spPr>
        <p:txBody>
          <a:bodyPr/>
          <a:lstStyle/>
          <a:p>
            <a:r>
              <a:rPr lang="en-US" dirty="0"/>
              <a:t>Conclusions</a:t>
            </a:r>
            <a:endParaRPr lang="en-ZA" dirty="0"/>
          </a:p>
        </p:txBody>
      </p:sp>
      <p:pic>
        <p:nvPicPr>
          <p:cNvPr id="12" name="Picture Placeholder 11" descr="A person in a yellow shirt">
            <a:extLst>
              <a:ext uri="{FF2B5EF4-FFF2-40B4-BE49-F238E27FC236}">
                <a16:creationId xmlns:a16="http://schemas.microsoft.com/office/drawing/2014/main" id="{BC85F8C0-B84C-01D2-4208-5596D725B2B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" r="33"/>
          <a:stretch/>
        </p:blipFill>
        <p:spPr>
          <a:xfrm>
            <a:off x="-15240" y="-15240"/>
            <a:ext cx="4581525" cy="66024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6AA66-EC20-FCAE-04B0-6BEB18463C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084320"/>
            <a:ext cx="5864225" cy="236283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CA8C54-30A3-3553-626E-52909A83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ZA" dirty="0"/>
              <a:t>Recommendations for sellers and buyers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454D1F-D2CD-3356-639E-75B37DE30F1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00695" y="2073275"/>
            <a:ext cx="5843629" cy="3687763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207A1-A505-3185-A282-927E9F6F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8" descr="Melbourne's Best After-Event ...">
            <a:extLst>
              <a:ext uri="{FF2B5EF4-FFF2-40B4-BE49-F238E27FC236}">
                <a16:creationId xmlns:a16="http://schemas.microsoft.com/office/drawing/2014/main" id="{DED1B2DB-4BFE-38D4-0EE8-7B49189CB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073275"/>
            <a:ext cx="4848902" cy="322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209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41960"/>
            <a:ext cx="5641897" cy="3316893"/>
          </a:xfrm>
        </p:spPr>
        <p:txBody>
          <a:bodyPr/>
          <a:lstStyle/>
          <a:p>
            <a:r>
              <a:rPr lang="en-US" dirty="0"/>
              <a:t>Learnings &amp; Further Analysis</a:t>
            </a:r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Effective delivery techniques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F86FC9D6-487E-6C4B-0F14-83841250F17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Learnings and Challenges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A8A8C5A5-5A43-B392-C636-E8A1CA4AFB1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Further Analysis</a:t>
            </a:r>
          </a:p>
        </p:txBody>
      </p:sp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r>
              <a:rPr lang="en-US" dirty="0"/>
              <a:t>The project</a:t>
            </a:r>
          </a:p>
          <a:p>
            <a:r>
              <a:rPr lang="en-US" dirty="0"/>
              <a:t>Insights of the market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Learnings &amp;Further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Melbourne real state market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0857" y="2867024"/>
            <a:ext cx="2972944" cy="2698624"/>
          </a:xfrm>
          <a:ln>
            <a:solidFill>
              <a:schemeClr val="tx2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5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Real estate market in Melbourne is crucial for both sellers and buyers, as it allows them to make informed decisions regarding area selection, choosing a real estate agent, type of property, market timing and reviewing prices trends </a:t>
            </a:r>
            <a:endParaRPr lang="en-US" sz="1500" dirty="0">
              <a:latin typeface="Aptos" panose="020B00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28BD768-5643-51EE-52B8-208F354B3B0E}"/>
              </a:ext>
            </a:extLst>
          </p:cNvPr>
          <p:cNvSpPr/>
          <p:nvPr/>
        </p:nvSpPr>
        <p:spPr>
          <a:xfrm>
            <a:off x="778763" y="2019300"/>
            <a:ext cx="2945512" cy="84772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95E10D4-79A3-389F-114A-5D3A838EF0CB}"/>
              </a:ext>
            </a:extLst>
          </p:cNvPr>
          <p:cNvSpPr/>
          <p:nvPr/>
        </p:nvSpPr>
        <p:spPr>
          <a:xfrm>
            <a:off x="4017263" y="2019299"/>
            <a:ext cx="2945512" cy="84772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313BDA8-0F5C-0E61-80B1-C4F9D237AC24}"/>
              </a:ext>
            </a:extLst>
          </p:cNvPr>
          <p:cNvSpPr/>
          <p:nvPr/>
        </p:nvSpPr>
        <p:spPr>
          <a:xfrm>
            <a:off x="7160513" y="2038348"/>
            <a:ext cx="2945512" cy="84772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2B66BAA-6DC0-7039-F0DA-9D02B531CFFF}"/>
              </a:ext>
            </a:extLst>
          </p:cNvPr>
          <p:cNvSpPr txBox="1">
            <a:spLocks/>
          </p:cNvSpPr>
          <p:nvPr/>
        </p:nvSpPr>
        <p:spPr>
          <a:xfrm>
            <a:off x="4003547" y="2886074"/>
            <a:ext cx="2972944" cy="269862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500" dirty="0">
                <a:latin typeface="Aptos" panose="020B0004020202020204" pitchFamily="34" charset="0"/>
              </a:rPr>
              <a:t>Using Kaggle data for +13K transactions of </a:t>
            </a:r>
            <a:r>
              <a:rPr lang="en-US" sz="1500" dirty="0">
                <a:latin typeface="Aptos" panose="020B0004020202020204" pitchFamily="34" charset="0"/>
                <a:cs typeface="Times New Roman" panose="02020603050405020304" pitchFamily="18" charset="0"/>
              </a:rPr>
              <a:t>Melbourne</a:t>
            </a:r>
            <a:r>
              <a:rPr lang="en-US" sz="1500" dirty="0">
                <a:latin typeface="Aptos" panose="020B0004020202020204" pitchFamily="34" charset="0"/>
              </a:rPr>
              <a:t> Housing Market find out what influences the purchases and prices, is it location?, type?, numbers of Rooms?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FFC57D86-C82A-2AF4-E330-A6CCF5C16360}"/>
              </a:ext>
            </a:extLst>
          </p:cNvPr>
          <p:cNvSpPr txBox="1">
            <a:spLocks/>
          </p:cNvSpPr>
          <p:nvPr/>
        </p:nvSpPr>
        <p:spPr>
          <a:xfrm>
            <a:off x="7152892" y="2867024"/>
            <a:ext cx="2972944" cy="269862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500">
                <a:latin typeface="Aptos" panose="020B0004020202020204" pitchFamily="34" charset="0"/>
              </a:rPr>
              <a:t>What </a:t>
            </a:r>
            <a:r>
              <a:rPr lang="en-US" sz="1500" dirty="0">
                <a:latin typeface="Aptos" panose="020B0004020202020204" pitchFamily="34" charset="0"/>
              </a:rPr>
              <a:t>are the best recommendations we can provide to buyers and sellers according to drivers of prices in Melbourne housing</a:t>
            </a:r>
          </a:p>
        </p:txBody>
      </p:sp>
    </p:spTree>
    <p:extLst>
      <p:ext uri="{BB962C8B-B14F-4D97-AF65-F5344CB8AC3E}">
        <p14:creationId xmlns:p14="http://schemas.microsoft.com/office/powerpoint/2010/main" val="375767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A0C7-4B10-03D7-2211-750D1F9E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08" y="420624"/>
            <a:ext cx="5864352" cy="3621024"/>
          </a:xfrm>
        </p:spPr>
        <p:txBody>
          <a:bodyPr/>
          <a:lstStyle/>
          <a:p>
            <a:r>
              <a:rPr lang="en-US" dirty="0"/>
              <a:t>How Has the market performed</a:t>
            </a:r>
          </a:p>
        </p:txBody>
      </p:sp>
      <p:pic>
        <p:nvPicPr>
          <p:cNvPr id="1032" name="Picture 8" descr="Melbourne's Best After-Event ...">
            <a:extLst>
              <a:ext uri="{FF2B5EF4-FFF2-40B4-BE49-F238E27FC236}">
                <a16:creationId xmlns:a16="http://schemas.microsoft.com/office/drawing/2014/main" id="{B5867E1D-C6C2-B565-FE89-05D995756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1393549"/>
            <a:ext cx="4848902" cy="322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46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0B0623A-DEA9-FD4A-561F-3E413D2D1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836" y="1569767"/>
            <a:ext cx="8192328" cy="42976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441915-7F1D-4428-39A3-33CBD8D2B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59" y="137160"/>
            <a:ext cx="7676950" cy="1249680"/>
          </a:xfrm>
        </p:spPr>
        <p:txBody>
          <a:bodyPr/>
          <a:lstStyle/>
          <a:p>
            <a:r>
              <a:rPr lang="en-US" dirty="0"/>
              <a:t>TOTAL Seasonality/trends of </a:t>
            </a:r>
            <a:r>
              <a:rPr lang="en-US" dirty="0" err="1"/>
              <a:t>salES</a:t>
            </a:r>
            <a:r>
              <a:rPr lang="en-US" dirty="0"/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259BCF-3103-C66A-4C2E-3D8CA5B5819E}"/>
              </a:ext>
            </a:extLst>
          </p:cNvPr>
          <p:cNvSpPr/>
          <p:nvPr/>
        </p:nvSpPr>
        <p:spPr>
          <a:xfrm>
            <a:off x="3724275" y="1838426"/>
            <a:ext cx="2657475" cy="388860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BCC5E3-1711-B478-4BFE-860D625F5AB5}"/>
              </a:ext>
            </a:extLst>
          </p:cNvPr>
          <p:cNvSpPr/>
          <p:nvPr/>
        </p:nvSpPr>
        <p:spPr>
          <a:xfrm>
            <a:off x="7892262" y="1838427"/>
            <a:ext cx="2657475" cy="388860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171FB7-0736-61A9-77DE-C24F47E05EE0}"/>
              </a:ext>
            </a:extLst>
          </p:cNvPr>
          <p:cNvSpPr txBox="1"/>
          <p:nvPr/>
        </p:nvSpPr>
        <p:spPr>
          <a:xfrm>
            <a:off x="3048000" y="5867400"/>
            <a:ext cx="7277100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We can observe 2 trends:</a:t>
            </a:r>
          </a:p>
          <a:p>
            <a:pPr marL="628650" lvl="1" indent="-171450">
              <a:buFontTx/>
              <a:buChar char="-"/>
            </a:pPr>
            <a:r>
              <a:rPr lang="en-US" sz="1200" dirty="0"/>
              <a:t>2017 sales have been higher than 2016 in total</a:t>
            </a:r>
          </a:p>
          <a:p>
            <a:pPr marL="628650" lvl="1" indent="-171450">
              <a:buFontTx/>
              <a:buChar char="-"/>
            </a:pPr>
            <a:r>
              <a:rPr lang="en-US" sz="1200" dirty="0"/>
              <a:t>first half of the year have lower sales so if you are a buyer you probably want to check this time of the year for a lower demand</a:t>
            </a:r>
          </a:p>
          <a:p>
            <a:pPr marL="628650" lvl="1" indent="-171450">
              <a:buFontTx/>
              <a:buChar char="-"/>
            </a:pPr>
            <a:r>
              <a:rPr lang="en-US" sz="1200" dirty="0"/>
              <a:t>Second half of the year is the most active time to move real estate in Melbourne </a:t>
            </a:r>
          </a:p>
        </p:txBody>
      </p:sp>
    </p:spTree>
    <p:extLst>
      <p:ext uri="{BB962C8B-B14F-4D97-AF65-F5344CB8AC3E}">
        <p14:creationId xmlns:p14="http://schemas.microsoft.com/office/powerpoint/2010/main" val="1665523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1915-7F1D-4428-39A3-33CBD8D2B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59" y="-358140"/>
            <a:ext cx="7003181" cy="1594530"/>
          </a:xfrm>
        </p:spPr>
        <p:txBody>
          <a:bodyPr/>
          <a:lstStyle/>
          <a:p>
            <a:r>
              <a:rPr lang="en-US" dirty="0"/>
              <a:t>Seasonality/Trends of sales</a:t>
            </a:r>
            <a:br>
              <a:rPr lang="en-US" dirty="0"/>
            </a:br>
            <a:r>
              <a:rPr lang="en-US" dirty="0"/>
              <a:t>per </a:t>
            </a:r>
            <a:r>
              <a:rPr lang="en-US" dirty="0" err="1"/>
              <a:t>TYpe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0D6D8B-11D8-06FD-DDD3-807473FB3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36390"/>
            <a:ext cx="5130167" cy="2623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C893AA-8768-A89F-A09C-A1CBDC018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992" y="1236390"/>
            <a:ext cx="5483382" cy="25127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23784A-0981-F0EF-6643-C3FAF7F0E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080600"/>
            <a:ext cx="5130168" cy="23182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40C354-C689-2BC8-7DFC-962758B0E9E5}"/>
              </a:ext>
            </a:extLst>
          </p:cNvPr>
          <p:cNvSpPr txBox="1"/>
          <p:nvPr/>
        </p:nvSpPr>
        <p:spPr>
          <a:xfrm>
            <a:off x="6292416" y="4177881"/>
            <a:ext cx="5305958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We observed:</a:t>
            </a:r>
          </a:p>
          <a:p>
            <a:endParaRPr lang="en-US" sz="1200" dirty="0"/>
          </a:p>
          <a:p>
            <a:pPr marL="628650" lvl="1" indent="-171450">
              <a:buFontTx/>
              <a:buChar char="-"/>
            </a:pPr>
            <a:r>
              <a:rPr lang="en-US" sz="1200" dirty="0"/>
              <a:t>Average sales for Houses are the highest its 10x Townhouses and 6x Units </a:t>
            </a:r>
          </a:p>
          <a:p>
            <a:pPr marL="628650" lvl="1" indent="-171450">
              <a:buFontTx/>
              <a:buChar char="-"/>
            </a:pPr>
            <a:endParaRPr lang="en-US" sz="1200" dirty="0"/>
          </a:p>
          <a:p>
            <a:pPr marL="628650" lvl="1" indent="-171450">
              <a:buFontTx/>
              <a:buChar char="-"/>
            </a:pPr>
            <a:r>
              <a:rPr lang="en-US" sz="1200" dirty="0"/>
              <a:t>Houses trend is higher for the second half of the year</a:t>
            </a:r>
          </a:p>
          <a:p>
            <a:pPr marL="628650" lvl="1" indent="-171450">
              <a:buFontTx/>
              <a:buChar char="-"/>
            </a:pPr>
            <a:endParaRPr lang="en-US" sz="1200" dirty="0"/>
          </a:p>
          <a:p>
            <a:pPr marL="628650" lvl="1" indent="-171450">
              <a:buFontTx/>
              <a:buChar char="-"/>
            </a:pPr>
            <a:r>
              <a:rPr lang="en-US" sz="1200" dirty="0"/>
              <a:t>Both Units and Townhouses sales have drop in the last 2 months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DFACA1-8183-EC52-58F1-E5E10CA0C2A7}"/>
              </a:ext>
            </a:extLst>
          </p:cNvPr>
          <p:cNvSpPr/>
          <p:nvPr/>
        </p:nvSpPr>
        <p:spPr>
          <a:xfrm>
            <a:off x="2367815" y="1486290"/>
            <a:ext cx="1102043" cy="154915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97C54A-69EF-BE58-0BB3-9415C56BD63A}"/>
              </a:ext>
            </a:extLst>
          </p:cNvPr>
          <p:cNvSpPr/>
          <p:nvPr/>
        </p:nvSpPr>
        <p:spPr>
          <a:xfrm>
            <a:off x="4108383" y="1486290"/>
            <a:ext cx="1102043" cy="154915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A33724-1A57-3394-E552-50D5CCCEAEEB}"/>
              </a:ext>
            </a:extLst>
          </p:cNvPr>
          <p:cNvSpPr/>
          <p:nvPr/>
        </p:nvSpPr>
        <p:spPr>
          <a:xfrm>
            <a:off x="7843352" y="1455809"/>
            <a:ext cx="1102043" cy="154915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B7E05F-D192-DB0F-2854-BF2053D98475}"/>
              </a:ext>
            </a:extLst>
          </p:cNvPr>
          <p:cNvSpPr/>
          <p:nvPr/>
        </p:nvSpPr>
        <p:spPr>
          <a:xfrm>
            <a:off x="2367814" y="4254367"/>
            <a:ext cx="1102043" cy="144379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2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Prices trends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AFBDA79-18F3-E44A-57C4-74284B1EF1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Sales Mix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AFBDA79-18F3-E44A-57C4-74284B1EF1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233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{5555F3C1-175D-44F2-86C3-96AA3C49C1A9}tf16411248_win32</Template>
  <TotalTime>1385</TotalTime>
  <Words>265</Words>
  <Application>Microsoft Office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Avenir Next LT Pro Light</vt:lpstr>
      <vt:lpstr>Calibri</vt:lpstr>
      <vt:lpstr>Posterama</vt:lpstr>
      <vt:lpstr>Custom</vt:lpstr>
      <vt:lpstr>Melbourne HOUSING 2016-2017 </vt:lpstr>
      <vt:lpstr>Agenda </vt:lpstr>
      <vt:lpstr>Melbourne real state market </vt:lpstr>
      <vt:lpstr>How Has the market performed</vt:lpstr>
      <vt:lpstr>PowerPoint Presentation</vt:lpstr>
      <vt:lpstr>TOTAL Seasonality/trends of salES </vt:lpstr>
      <vt:lpstr>Seasonality/Trends of sales per TYpe</vt:lpstr>
      <vt:lpstr>Prices trends</vt:lpstr>
      <vt:lpstr>Sales Mix</vt:lpstr>
      <vt:lpstr>Sales Mix</vt:lpstr>
      <vt:lpstr>Correlations</vt:lpstr>
      <vt:lpstr>Conclusions</vt:lpstr>
      <vt:lpstr>Recommendations for sellers and buyers</vt:lpstr>
      <vt:lpstr>Learnings &amp; Further Analysis</vt:lpstr>
      <vt:lpstr>Effective delivery techniques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Ingrid Camacho</dc:creator>
  <cp:lastModifiedBy>Ingrid Camacho</cp:lastModifiedBy>
  <cp:revision>4</cp:revision>
  <dcterms:created xsi:type="dcterms:W3CDTF">2024-10-22T20:26:40Z</dcterms:created>
  <dcterms:modified xsi:type="dcterms:W3CDTF">2024-10-23T21:20:17Z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