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3" r:id="rId12"/>
  </p:sldIdLst>
  <p:sldSz cx="18288000" cy="10287000"/>
  <p:notesSz cx="6858000" cy="9144000"/>
  <p:embeddedFontLst>
    <p:embeddedFont>
      <p:font typeface="Open Sans Bold" panose="020B0806030504020204" pitchFamily="34" charset="0"/>
      <p:regular r:id="rId14"/>
      <p:bold r:id="rId15"/>
    </p:embeddedFont>
    <p:embeddedFont>
      <p:font typeface="Raleway" pitchFamily="2" charset="77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4643" autoAdjust="0"/>
  </p:normalViewPr>
  <p:slideViewPr>
    <p:cSldViewPr>
      <p:cViewPr varScale="1">
        <p:scale>
          <a:sx n="50" d="100"/>
          <a:sy n="50" d="100"/>
        </p:scale>
        <p:origin x="192" y="1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AF90B-FD51-0444-BB88-1F7133D0409E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8CCF9-1C2E-8642-828E-90114A860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3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8CCF9-1C2E-8642-828E-90114A8608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4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145C223C-12E8-B655-EDC1-73E38105B3D5}"/>
              </a:ext>
            </a:extLst>
          </p:cNvPr>
          <p:cNvSpPr/>
          <p:nvPr/>
        </p:nvSpPr>
        <p:spPr>
          <a:xfrm>
            <a:off x="9144000" y="0"/>
            <a:ext cx="9144000" cy="10191624"/>
          </a:xfrm>
          <a:custGeom>
            <a:avLst/>
            <a:gdLst/>
            <a:ahLst/>
            <a:cxnLst/>
            <a:rect l="l" t="t" r="r" b="b"/>
            <a:pathLst>
              <a:path w="9144000" h="10191624">
                <a:moveTo>
                  <a:pt x="0" y="0"/>
                </a:moveTo>
                <a:lnTo>
                  <a:pt x="9144000" y="0"/>
                </a:lnTo>
                <a:lnTo>
                  <a:pt x="9144000" y="10191624"/>
                </a:lnTo>
                <a:lnTo>
                  <a:pt x="0" y="101916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878" b="-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0" y="7458416"/>
            <a:ext cx="287607" cy="1799884"/>
            <a:chOff x="0" y="0"/>
            <a:chExt cx="305824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5824" cy="1913890"/>
            </a:xfrm>
            <a:custGeom>
              <a:avLst/>
              <a:gdLst/>
              <a:ahLst/>
              <a:cxnLst/>
              <a:rect l="l" t="t" r="r" b="b"/>
              <a:pathLst>
                <a:path w="305824" h="1913890">
                  <a:moveTo>
                    <a:pt x="0" y="0"/>
                  </a:moveTo>
                  <a:lnTo>
                    <a:pt x="305824" y="0"/>
                  </a:lnTo>
                  <a:lnTo>
                    <a:pt x="305824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BE946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067804" y="1469269"/>
            <a:ext cx="12152392" cy="658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2"/>
              </a:lnSpc>
            </a:pPr>
            <a:r>
              <a:rPr lang="en-US" sz="4400" b="1" dirty="0">
                <a:latin typeface="+mj-lt"/>
                <a:ea typeface="Raleway Heavy"/>
                <a:cs typeface="Raleway Heavy"/>
                <a:sym typeface="Raleway Heavy"/>
              </a:rPr>
              <a:t>PROJECT 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346975" y="183014"/>
            <a:ext cx="853350" cy="605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9"/>
              </a:lnSpc>
              <a:spcBef>
                <a:spcPct val="0"/>
              </a:spcBef>
            </a:pPr>
            <a:r>
              <a:rPr lang="en-US" sz="3535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A8A77-FBED-4E3D-AEAA-AB3C44D0A7F1}"/>
              </a:ext>
            </a:extLst>
          </p:cNvPr>
          <p:cNvSpPr txBox="1"/>
          <p:nvPr/>
        </p:nvSpPr>
        <p:spPr>
          <a:xfrm>
            <a:off x="1930400" y="2951194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DATASET: MELBOURNE HOUSING SNAPSHOT</a:t>
            </a:r>
          </a:p>
          <a:p>
            <a:r>
              <a:rPr lang="en-US" sz="2000" dirty="0"/>
              <a:t>SOURCE: </a:t>
            </a:r>
            <a:r>
              <a:rPr lang="en-US" sz="2000" dirty="0" err="1"/>
              <a:t>Kaggle.com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8426C4-921B-D2D5-093B-3CDFCBF2C23E}"/>
              </a:ext>
            </a:extLst>
          </p:cNvPr>
          <p:cNvSpPr txBox="1"/>
          <p:nvPr/>
        </p:nvSpPr>
        <p:spPr>
          <a:xfrm>
            <a:off x="1930400" y="4482299"/>
            <a:ext cx="480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ANALYSES PERFORMED:</a:t>
            </a:r>
          </a:p>
          <a:p>
            <a:pPr marL="342900" indent="-342900">
              <a:buAutoNum type="arabicPeriod"/>
            </a:pPr>
            <a:r>
              <a:rPr lang="en-US" dirty="0">
                <a:latin typeface="Slack-Lato"/>
              </a:rPr>
              <a:t>C</a:t>
            </a:r>
            <a:r>
              <a:rPr lang="en-US" b="0" i="0" dirty="0">
                <a:effectLst/>
                <a:latin typeface="Slack-Lato"/>
              </a:rPr>
              <a:t>orrelation between latitude/longitude and property prices to identify high-demand areas.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1A1924"/>
                </a:solidFill>
                <a:effectLst/>
                <a:latin typeface="Helvetica Neue" panose="02000503000000020004" pitchFamily="2" charset="0"/>
              </a:rPr>
              <a:t>Chi Square test of Property Type vs. Sale Method</a:t>
            </a:r>
          </a:p>
          <a:p>
            <a:pPr marL="342900" indent="-342900">
              <a:buAutoNum type="arabicPeriod"/>
            </a:pPr>
            <a:r>
              <a:rPr lang="en-US" dirty="0">
                <a:latin typeface="Slack-Lato"/>
              </a:rPr>
              <a:t>Bar Charts showing the average Price by Month and Average Price by Quarter.</a:t>
            </a:r>
            <a:endParaRPr lang="en-US" b="0" i="0" dirty="0">
              <a:effectLst/>
              <a:latin typeface="Slack-Lato"/>
            </a:endParaRPr>
          </a:p>
          <a:p>
            <a:pPr marL="342900" indent="-342900">
              <a:buAutoNum type="arabicPeriod"/>
            </a:pPr>
            <a:r>
              <a:rPr lang="en-US" dirty="0"/>
              <a:t>Property count trends over time in booming regions.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7458416"/>
            <a:ext cx="287607" cy="1799884"/>
            <a:chOff x="0" y="0"/>
            <a:chExt cx="305824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5824" cy="1913890"/>
            </a:xfrm>
            <a:custGeom>
              <a:avLst/>
              <a:gdLst/>
              <a:ahLst/>
              <a:cxnLst/>
              <a:rect l="l" t="t" r="r" b="b"/>
              <a:pathLst>
                <a:path w="305824" h="1913890">
                  <a:moveTo>
                    <a:pt x="0" y="0"/>
                  </a:moveTo>
                  <a:lnTo>
                    <a:pt x="305824" y="0"/>
                  </a:lnTo>
                  <a:lnTo>
                    <a:pt x="305824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BE946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346497" y="6699576"/>
            <a:ext cx="798636" cy="798636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BE946F">
                <a:alpha val="6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15">
            <a:extLst>
              <a:ext uri="{FF2B5EF4-FFF2-40B4-BE49-F238E27FC236}">
                <a16:creationId xmlns:a16="http://schemas.microsoft.com/office/drawing/2014/main" id="{B96744E4-3CEB-99DE-FA61-8CC12D7A5D0A}"/>
              </a:ext>
            </a:extLst>
          </p:cNvPr>
          <p:cNvSpPr txBox="1"/>
          <p:nvPr/>
        </p:nvSpPr>
        <p:spPr>
          <a:xfrm>
            <a:off x="1028700" y="220759"/>
            <a:ext cx="11568255" cy="1444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817"/>
              </a:lnSpc>
              <a:spcBef>
                <a:spcPct val="0"/>
              </a:spcBef>
            </a:pPr>
            <a:r>
              <a:rPr lang="en-US" sz="8440" dirty="0">
                <a:solidFill>
                  <a:srgbClr val="4B4640"/>
                </a:solidFill>
                <a:latin typeface="Raleway"/>
                <a:ea typeface="Raleway"/>
                <a:cs typeface="Raleway"/>
                <a:sym typeface="Raleway"/>
              </a:rPr>
              <a:t>Insight: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7DF90C-C663-F9DE-7491-39069CB6720F}"/>
              </a:ext>
            </a:extLst>
          </p:cNvPr>
          <p:cNvSpPr txBox="1"/>
          <p:nvPr/>
        </p:nvSpPr>
        <p:spPr>
          <a:xfrm>
            <a:off x="1054100" y="2242505"/>
            <a:ext cx="11049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0" dirty="0">
                <a:effectLst/>
                <a:latin typeface="UICTFontTextStyleBody"/>
              </a:rPr>
              <a:t>The </a:t>
            </a:r>
            <a:r>
              <a:rPr lang="en-US" sz="2800" i="0" dirty="0">
                <a:effectLst/>
                <a:latin typeface="UICTFontTextStyleEmphasizedBody"/>
              </a:rPr>
              <a:t>peaks</a:t>
            </a:r>
            <a:r>
              <a:rPr lang="en-US" sz="2800" i="0" dirty="0">
                <a:effectLst/>
                <a:latin typeface="UICTFontTextStyleBody"/>
              </a:rPr>
              <a:t> and </a:t>
            </a:r>
            <a:r>
              <a:rPr lang="en-US" sz="2800" i="0" dirty="0">
                <a:effectLst/>
                <a:latin typeface="UICTFontTextStyleEmphasizedBody"/>
              </a:rPr>
              <a:t>troughs</a:t>
            </a:r>
            <a:r>
              <a:rPr lang="en-US" sz="2800" i="0" dirty="0">
                <a:effectLst/>
                <a:latin typeface="UICTFontTextStyleBody"/>
              </a:rPr>
              <a:t> in the line chart showing booming regions indicate </a:t>
            </a:r>
            <a:r>
              <a:rPr lang="en-US" sz="2800" i="0" dirty="0">
                <a:effectLst/>
                <a:latin typeface="UICTFontTextStyleEmphasizedBody"/>
              </a:rPr>
              <a:t>high</a:t>
            </a:r>
            <a:r>
              <a:rPr lang="en-US" sz="2800" i="0" dirty="0">
                <a:effectLst/>
                <a:latin typeface="UICTFontTextStyleBody"/>
              </a:rPr>
              <a:t> and </a:t>
            </a:r>
            <a:r>
              <a:rPr lang="en-US" sz="2800" i="0" dirty="0">
                <a:effectLst/>
                <a:latin typeface="UICTFontTextStyleEmphasizedBody"/>
              </a:rPr>
              <a:t>low</a:t>
            </a:r>
            <a:r>
              <a:rPr lang="en-US" sz="2800" i="0" dirty="0">
                <a:effectLst/>
                <a:latin typeface="UICTFontTextStyleBody"/>
              </a:rPr>
              <a:t> activity months or periods, respectively.</a:t>
            </a:r>
            <a:endParaRPr lang="en-US" sz="2800" dirty="0">
              <a:effectLst/>
              <a:latin typeface=".AppleSystemUIFont"/>
            </a:endParaRPr>
          </a:p>
          <a:p>
            <a:br>
              <a:rPr lang="en-US" sz="2800" dirty="0">
                <a:effectLst/>
                <a:latin typeface=".AppleSystemUIFont"/>
              </a:rPr>
            </a:br>
            <a:endParaRPr lang="en-US" sz="2800" dirty="0">
              <a:effectLst/>
              <a:latin typeface=".AppleSystemUIFont"/>
            </a:endParaRPr>
          </a:p>
          <a:p>
            <a:r>
              <a:rPr lang="en-US" sz="2800" i="0" dirty="0">
                <a:effectLst/>
                <a:latin typeface="UICTFontTextStyleEmphasizedBody"/>
              </a:rPr>
              <a:t>Southern Metropolitan</a:t>
            </a:r>
            <a:r>
              <a:rPr lang="en-US" sz="2800" i="0" dirty="0">
                <a:effectLst/>
                <a:latin typeface="UICTFontTextStyleBody"/>
              </a:rPr>
              <a:t> shows relatively high and </a:t>
            </a:r>
            <a:r>
              <a:rPr lang="en-US" sz="2800" i="0" dirty="0">
                <a:effectLst/>
                <a:latin typeface="UICTFontTextStyleEmphasizedBody"/>
              </a:rPr>
              <a:t>steady counts</a:t>
            </a:r>
            <a:r>
              <a:rPr lang="en-US" sz="2800" i="0" dirty="0">
                <a:effectLst/>
                <a:latin typeface="UICTFontTextStyleBody"/>
              </a:rPr>
              <a:t> compared to other regions, suggesting it might be experiencing a </a:t>
            </a:r>
            <a:r>
              <a:rPr lang="en-US" sz="2800" i="0" dirty="0">
                <a:effectLst/>
                <a:latin typeface="UICTFontTextStyleEmphasizedBody"/>
              </a:rPr>
              <a:t>more consistent development boom</a:t>
            </a:r>
            <a:r>
              <a:rPr lang="en-US" sz="2800" i="0" dirty="0">
                <a:effectLst/>
                <a:latin typeface="UICTFontTextStyleBody"/>
              </a:rPr>
              <a:t>.</a:t>
            </a:r>
            <a:endParaRPr lang="en-US" sz="2800" dirty="0">
              <a:effectLst/>
              <a:latin typeface=".AppleSystemUIFont"/>
            </a:endParaRPr>
          </a:p>
          <a:p>
            <a:br>
              <a:rPr lang="en-US" sz="2800" dirty="0">
                <a:effectLst/>
                <a:latin typeface=".AppleSystemUIFont"/>
              </a:rPr>
            </a:br>
            <a:endParaRPr lang="en-US" sz="2800" dirty="0">
              <a:effectLst/>
              <a:latin typeface=".AppleSystemUIFont"/>
            </a:endParaRPr>
          </a:p>
          <a:p>
            <a:r>
              <a:rPr lang="en-US" sz="2800" i="0" dirty="0">
                <a:effectLst/>
                <a:latin typeface="UICTFontTextStyleEmphasizedBody"/>
              </a:rPr>
              <a:t>Northern Metropolitan</a:t>
            </a:r>
            <a:r>
              <a:rPr lang="en-US" sz="2800" i="0" dirty="0">
                <a:effectLst/>
                <a:latin typeface="UICTFontTextStyleBody"/>
              </a:rPr>
              <a:t> also has several peaks, indicating periods of high activity, but it fluctuates more than others.</a:t>
            </a:r>
            <a:endParaRPr lang="en-US" sz="2800" dirty="0">
              <a:effectLst/>
              <a:latin typeface=".AppleSystemUIFon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820E173B-927F-D4A5-6B35-497306BFC109}"/>
              </a:ext>
            </a:extLst>
          </p:cNvPr>
          <p:cNvSpPr/>
          <p:nvPr/>
        </p:nvSpPr>
        <p:spPr>
          <a:xfrm>
            <a:off x="7315200" y="0"/>
            <a:ext cx="10972800" cy="10191624"/>
          </a:xfrm>
          <a:custGeom>
            <a:avLst/>
            <a:gdLst/>
            <a:ahLst/>
            <a:cxnLst/>
            <a:rect l="l" t="t" r="r" b="b"/>
            <a:pathLst>
              <a:path w="9144000" h="10191624">
                <a:moveTo>
                  <a:pt x="0" y="0"/>
                </a:moveTo>
                <a:lnTo>
                  <a:pt x="9144000" y="0"/>
                </a:lnTo>
                <a:lnTo>
                  <a:pt x="9144000" y="10191624"/>
                </a:lnTo>
                <a:lnTo>
                  <a:pt x="0" y="101916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1878" b="-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0" y="7458416"/>
            <a:ext cx="287607" cy="1799884"/>
            <a:chOff x="0" y="0"/>
            <a:chExt cx="305824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5824" cy="1913890"/>
            </a:xfrm>
            <a:custGeom>
              <a:avLst/>
              <a:gdLst/>
              <a:ahLst/>
              <a:cxnLst/>
              <a:rect l="l" t="t" r="r" b="b"/>
              <a:pathLst>
                <a:path w="305824" h="1913890">
                  <a:moveTo>
                    <a:pt x="0" y="0"/>
                  </a:moveTo>
                  <a:lnTo>
                    <a:pt x="305824" y="0"/>
                  </a:lnTo>
                  <a:lnTo>
                    <a:pt x="305824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BE946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07945" y="3924300"/>
            <a:ext cx="11568255" cy="1444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817"/>
              </a:lnSpc>
              <a:spcBef>
                <a:spcPct val="0"/>
              </a:spcBef>
            </a:pPr>
            <a:r>
              <a:rPr lang="en-US" sz="8440" dirty="0">
                <a:latin typeface="Raleway"/>
                <a:ea typeface="Raleway"/>
                <a:cs typeface="Raleway"/>
                <a:sym typeface="Raleway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24199" y="928008"/>
            <a:ext cx="12653295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dirty="0"/>
              <a:t>C</a:t>
            </a:r>
            <a:r>
              <a:rPr lang="en-US" sz="3600" b="0" i="0" dirty="0">
                <a:effectLst/>
              </a:rPr>
              <a:t>orrelation between latitude/longitude and property prices to identify high-demand areas.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776358" y="3586868"/>
            <a:ext cx="5001137" cy="481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3"/>
              </a:lnSpc>
              <a:spcBef>
                <a:spcPct val="0"/>
              </a:spcBef>
            </a:pPr>
            <a:r>
              <a:rPr lang="en-US" sz="2802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TOP 5 AGENTS BY REVENUE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776358" y="4931284"/>
            <a:ext cx="5001137" cy="39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3"/>
              </a:lnSpc>
              <a:spcBef>
                <a:spcPct val="0"/>
              </a:spcBef>
            </a:pPr>
            <a:r>
              <a:rPr lang="en-US" sz="2402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BOTTOM 5 AGENTS BY REVENUE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776358" y="6048475"/>
            <a:ext cx="5001137" cy="81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3"/>
              </a:lnSpc>
              <a:spcBef>
                <a:spcPct val="0"/>
              </a:spcBef>
            </a:pPr>
            <a:r>
              <a:rPr lang="en-US" sz="2402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TOP 5 AGENTS BY HOUSE VOLUME SOLD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776358" y="7372966"/>
            <a:ext cx="5001137" cy="81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3"/>
              </a:lnSpc>
              <a:spcBef>
                <a:spcPct val="0"/>
              </a:spcBef>
            </a:pPr>
            <a:r>
              <a:rPr lang="en-US" sz="2402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BOTTOM 5 AGENTS BY HOUSE VOLUME SOLD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3CE36EA-390D-35C5-3C88-7594AD619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30" y="2628900"/>
            <a:ext cx="17625340" cy="5906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7458416"/>
            <a:ext cx="287607" cy="1799884"/>
            <a:chOff x="0" y="0"/>
            <a:chExt cx="305824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5824" cy="1913890"/>
            </a:xfrm>
            <a:custGeom>
              <a:avLst/>
              <a:gdLst/>
              <a:ahLst/>
              <a:cxnLst/>
              <a:rect l="l" t="t" r="r" b="b"/>
              <a:pathLst>
                <a:path w="305824" h="1913890">
                  <a:moveTo>
                    <a:pt x="0" y="0"/>
                  </a:moveTo>
                  <a:lnTo>
                    <a:pt x="305824" y="0"/>
                  </a:lnTo>
                  <a:lnTo>
                    <a:pt x="305824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BE946F"/>
            </a:solid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CA9ABE0-2E77-63B6-7D60-500C7A1DA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90700"/>
            <a:ext cx="17451927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7458416"/>
            <a:ext cx="287607" cy="1799884"/>
            <a:chOff x="0" y="0"/>
            <a:chExt cx="305824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5824" cy="1913890"/>
            </a:xfrm>
            <a:custGeom>
              <a:avLst/>
              <a:gdLst/>
              <a:ahLst/>
              <a:cxnLst/>
              <a:rect l="l" t="t" r="r" b="b"/>
              <a:pathLst>
                <a:path w="305824" h="1913890">
                  <a:moveTo>
                    <a:pt x="0" y="0"/>
                  </a:moveTo>
                  <a:lnTo>
                    <a:pt x="305824" y="0"/>
                  </a:lnTo>
                  <a:lnTo>
                    <a:pt x="305824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BE946F"/>
            </a:solid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41984748-250A-34DC-EBA1-BE7AA8458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52500"/>
            <a:ext cx="16074189" cy="792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7458416"/>
            <a:ext cx="287607" cy="1799884"/>
            <a:chOff x="0" y="0"/>
            <a:chExt cx="305824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5824" cy="1913890"/>
            </a:xfrm>
            <a:custGeom>
              <a:avLst/>
              <a:gdLst/>
              <a:ahLst/>
              <a:cxnLst/>
              <a:rect l="l" t="t" r="r" b="b"/>
              <a:pathLst>
                <a:path w="305824" h="1913890">
                  <a:moveTo>
                    <a:pt x="0" y="0"/>
                  </a:moveTo>
                  <a:lnTo>
                    <a:pt x="305824" y="0"/>
                  </a:lnTo>
                  <a:lnTo>
                    <a:pt x="305824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BE946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15">
            <a:extLst>
              <a:ext uri="{FF2B5EF4-FFF2-40B4-BE49-F238E27FC236}">
                <a16:creationId xmlns:a16="http://schemas.microsoft.com/office/drawing/2014/main" id="{0C12645D-B660-BE1C-253D-03FD9021E932}"/>
              </a:ext>
            </a:extLst>
          </p:cNvPr>
          <p:cNvSpPr txBox="1"/>
          <p:nvPr/>
        </p:nvSpPr>
        <p:spPr>
          <a:xfrm>
            <a:off x="1028700" y="220759"/>
            <a:ext cx="11568255" cy="1444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817"/>
              </a:lnSpc>
              <a:spcBef>
                <a:spcPct val="0"/>
              </a:spcBef>
            </a:pPr>
            <a:r>
              <a:rPr lang="en-US" sz="8440" dirty="0">
                <a:solidFill>
                  <a:srgbClr val="4B4640"/>
                </a:solidFill>
                <a:latin typeface="Raleway"/>
                <a:ea typeface="Raleway"/>
                <a:cs typeface="Raleway"/>
                <a:sym typeface="Raleway"/>
              </a:rPr>
              <a:t>Insight: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8F080F-D68B-7569-FB32-089657999BCB}"/>
              </a:ext>
            </a:extLst>
          </p:cNvPr>
          <p:cNvSpPr txBox="1"/>
          <p:nvPr/>
        </p:nvSpPr>
        <p:spPr>
          <a:xfrm>
            <a:off x="1003300" y="1943099"/>
            <a:ext cx="93599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dirty="0">
                <a:effectLst/>
                <a:latin typeface="UICTFontTextStyleBody"/>
              </a:rPr>
              <a:t>The analysis shows how </a:t>
            </a:r>
            <a:r>
              <a:rPr lang="en-US" sz="2400" i="0" dirty="0">
                <a:effectLst/>
                <a:latin typeface="UICTFontTextStyleEmphasizedBody"/>
              </a:rPr>
              <a:t>location</a:t>
            </a:r>
            <a:r>
              <a:rPr lang="en-US" sz="2400" i="0" dirty="0">
                <a:effectLst/>
                <a:latin typeface="UICTFontTextStyleBody"/>
              </a:rPr>
              <a:t>, as represented by the combined latitude and longitude values, impacts property prices. Properties clustered in the represented geographical areas exhibited </a:t>
            </a:r>
            <a:r>
              <a:rPr lang="en-US" sz="2400" i="0" dirty="0">
                <a:effectLst/>
                <a:latin typeface="UICTFontTextStyleEmphasizedBody"/>
              </a:rPr>
              <a:t>higher prices</a:t>
            </a:r>
            <a:r>
              <a:rPr lang="en-US" sz="2400" i="0" dirty="0">
                <a:effectLst/>
                <a:latin typeface="UICTFontTextStyleBody"/>
              </a:rPr>
              <a:t>, indicating </a:t>
            </a:r>
            <a:r>
              <a:rPr lang="en-US" sz="2400" i="0" dirty="0">
                <a:effectLst/>
                <a:latin typeface="UICTFontTextStyleEmphasizedBody"/>
              </a:rPr>
              <a:t>premium locations</a:t>
            </a:r>
            <a:r>
              <a:rPr lang="en-US" sz="2400" i="0" dirty="0">
                <a:effectLst/>
                <a:latin typeface="UICTFontTextStyleBody"/>
              </a:rPr>
              <a:t>.</a:t>
            </a:r>
            <a:endParaRPr lang="en-US" sz="2400" dirty="0">
              <a:effectLst/>
              <a:latin typeface=".AppleSystemUIFon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7458416"/>
            <a:ext cx="287607" cy="1799884"/>
            <a:chOff x="0" y="0"/>
            <a:chExt cx="305824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5824" cy="1913890"/>
            </a:xfrm>
            <a:custGeom>
              <a:avLst/>
              <a:gdLst/>
              <a:ahLst/>
              <a:cxnLst/>
              <a:rect l="l" t="t" r="r" b="b"/>
              <a:pathLst>
                <a:path w="305824" h="1913890">
                  <a:moveTo>
                    <a:pt x="0" y="0"/>
                  </a:moveTo>
                  <a:lnTo>
                    <a:pt x="305824" y="0"/>
                  </a:lnTo>
                  <a:lnTo>
                    <a:pt x="305824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BE946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2">
            <a:extLst>
              <a:ext uri="{FF2B5EF4-FFF2-40B4-BE49-F238E27FC236}">
                <a16:creationId xmlns:a16="http://schemas.microsoft.com/office/drawing/2014/main" id="{2D00628A-CD96-4172-FB2F-452D96DAF19F}"/>
              </a:ext>
            </a:extLst>
          </p:cNvPr>
          <p:cNvSpPr txBox="1"/>
          <p:nvPr/>
        </p:nvSpPr>
        <p:spPr>
          <a:xfrm>
            <a:off x="3276600" y="723900"/>
            <a:ext cx="12653295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dirty="0">
                <a:latin typeface="Slack-Lato"/>
              </a:rPr>
              <a:t>E</a:t>
            </a:r>
            <a:r>
              <a:rPr lang="en-US" sz="3600" b="0" i="0" dirty="0">
                <a:effectLst/>
                <a:latin typeface="Slack-Lato"/>
              </a:rPr>
              <a:t>ffect of the sale date on price- Average property price against month and quarter</a:t>
            </a:r>
            <a:endParaRPr lang="en-US" sz="3600" b="0" i="0" dirty="0">
              <a:effectLst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99D06B8-E1B8-7656-396F-1C48D10D0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873512"/>
            <a:ext cx="15131521" cy="82229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7458416"/>
            <a:ext cx="287607" cy="1799884"/>
            <a:chOff x="0" y="0"/>
            <a:chExt cx="305824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5824" cy="1913890"/>
            </a:xfrm>
            <a:custGeom>
              <a:avLst/>
              <a:gdLst/>
              <a:ahLst/>
              <a:cxnLst/>
              <a:rect l="l" t="t" r="r" b="b"/>
              <a:pathLst>
                <a:path w="305824" h="1913890">
                  <a:moveTo>
                    <a:pt x="0" y="0"/>
                  </a:moveTo>
                  <a:lnTo>
                    <a:pt x="305824" y="0"/>
                  </a:lnTo>
                  <a:lnTo>
                    <a:pt x="305824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BE946F"/>
            </a:solid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05F2C42-13D3-4F5B-2AF6-2B00F0812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876300"/>
            <a:ext cx="11277600" cy="8962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7458416"/>
            <a:ext cx="287607" cy="1799884"/>
            <a:chOff x="0" y="0"/>
            <a:chExt cx="305824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5824" cy="1913890"/>
            </a:xfrm>
            <a:custGeom>
              <a:avLst/>
              <a:gdLst/>
              <a:ahLst/>
              <a:cxnLst/>
              <a:rect l="l" t="t" r="r" b="b"/>
              <a:pathLst>
                <a:path w="305824" h="1913890">
                  <a:moveTo>
                    <a:pt x="0" y="0"/>
                  </a:moveTo>
                  <a:lnTo>
                    <a:pt x="305824" y="0"/>
                  </a:lnTo>
                  <a:lnTo>
                    <a:pt x="305824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BE946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15">
            <a:extLst>
              <a:ext uri="{FF2B5EF4-FFF2-40B4-BE49-F238E27FC236}">
                <a16:creationId xmlns:a16="http://schemas.microsoft.com/office/drawing/2014/main" id="{5C98805D-1786-24A2-CEE8-E65EA0722B99}"/>
              </a:ext>
            </a:extLst>
          </p:cNvPr>
          <p:cNvSpPr txBox="1"/>
          <p:nvPr/>
        </p:nvSpPr>
        <p:spPr>
          <a:xfrm>
            <a:off x="1028700" y="220759"/>
            <a:ext cx="11568255" cy="1444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817"/>
              </a:lnSpc>
              <a:spcBef>
                <a:spcPct val="0"/>
              </a:spcBef>
            </a:pPr>
            <a:r>
              <a:rPr lang="en-US" sz="8440" dirty="0">
                <a:solidFill>
                  <a:srgbClr val="4B4640"/>
                </a:solidFill>
                <a:latin typeface="Raleway"/>
                <a:ea typeface="Raleway"/>
                <a:cs typeface="Raleway"/>
                <a:sym typeface="Raleway"/>
              </a:rPr>
              <a:t>Insight: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0E56FE-5647-1DA3-FD41-323698C38C87}"/>
              </a:ext>
            </a:extLst>
          </p:cNvPr>
          <p:cNvSpPr txBox="1"/>
          <p:nvPr/>
        </p:nvSpPr>
        <p:spPr>
          <a:xfrm>
            <a:off x="1003300" y="2552700"/>
            <a:ext cx="135509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0" dirty="0">
                <a:effectLst/>
                <a:latin typeface="UICTFontTextStyleBody"/>
              </a:rPr>
              <a:t>The bar charts show that the Melbourne real estate market follows a</a:t>
            </a:r>
            <a:r>
              <a:rPr lang="en-US" sz="3200" i="0" dirty="0">
                <a:effectLst/>
                <a:latin typeface="UICTFontTextStyleEmphasizedBody"/>
              </a:rPr>
              <a:t> pattern</a:t>
            </a:r>
            <a:r>
              <a:rPr lang="en-US" sz="3200" i="0" dirty="0">
                <a:effectLst/>
                <a:latin typeface="UICTFontTextStyleBody"/>
              </a:rPr>
              <a:t>, where </a:t>
            </a:r>
            <a:r>
              <a:rPr lang="en-US" sz="3200" i="0" dirty="0">
                <a:effectLst/>
                <a:latin typeface="UICTFontTextStyleEmphasizedBody"/>
              </a:rPr>
              <a:t>certain times of the year</a:t>
            </a:r>
            <a:r>
              <a:rPr lang="en-US" sz="3200" i="0" dirty="0">
                <a:effectLst/>
                <a:latin typeface="UICTFontTextStyleBody"/>
              </a:rPr>
              <a:t> see more activity and </a:t>
            </a:r>
            <a:r>
              <a:rPr lang="en-US" sz="3200" i="0" dirty="0">
                <a:effectLst/>
                <a:latin typeface="UICTFontTextStyleEmphasizedBody"/>
              </a:rPr>
              <a:t>higher prices</a:t>
            </a:r>
            <a:r>
              <a:rPr lang="en-US" sz="3200" i="0" dirty="0">
                <a:effectLst/>
                <a:latin typeface="UICTFontTextStyleBody"/>
              </a:rPr>
              <a:t>, while others are quieter and more stable. This can help real estate agents, developers, and investors understand </a:t>
            </a:r>
            <a:r>
              <a:rPr lang="en-US" sz="3200" i="0" dirty="0">
                <a:effectLst/>
                <a:latin typeface="UICTFontTextStyleEmphasizedBody"/>
              </a:rPr>
              <a:t>annual trends</a:t>
            </a:r>
            <a:r>
              <a:rPr lang="en-US" sz="3200" i="0" dirty="0">
                <a:effectLst/>
                <a:latin typeface="UICTFontTextStyleBody"/>
              </a:rPr>
              <a:t> and </a:t>
            </a:r>
            <a:r>
              <a:rPr lang="en-US" sz="3200" i="0" dirty="0">
                <a:effectLst/>
                <a:latin typeface="UICTFontTextStyleEmphasizedBody"/>
              </a:rPr>
              <a:t>plan marketing strategies</a:t>
            </a:r>
            <a:r>
              <a:rPr lang="en-US" sz="3200" i="0" dirty="0">
                <a:effectLst/>
                <a:latin typeface="UICTFontTextStyleBody"/>
              </a:rPr>
              <a:t> accordingly.</a:t>
            </a:r>
            <a:endParaRPr lang="en-US" sz="3200" dirty="0">
              <a:effectLst/>
              <a:latin typeface=".AppleSystemUIFon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93851E0-6B48-5857-C48D-54256D3BD910}"/>
              </a:ext>
            </a:extLst>
          </p:cNvPr>
          <p:cNvSpPr txBox="1"/>
          <p:nvPr/>
        </p:nvSpPr>
        <p:spPr>
          <a:xfrm>
            <a:off x="838200" y="495300"/>
            <a:ext cx="17145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+mj-lt"/>
              </a:rPr>
              <a:t>P</a:t>
            </a:r>
            <a:r>
              <a:rPr lang="en-US" sz="4400" b="0" i="0" dirty="0">
                <a:effectLst/>
                <a:latin typeface="+mj-lt"/>
              </a:rPr>
              <a:t>lot of year and month against number of properties sold to see the trend</a:t>
            </a:r>
            <a:endParaRPr lang="en-US" sz="44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8298C8-7195-A791-BC39-AF18B61EE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562100"/>
            <a:ext cx="11734800" cy="77636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295</Words>
  <Application>Microsoft Macintosh PowerPoint</Application>
  <PresentationFormat>Custom</PresentationFormat>
  <Paragraphs>28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UICTFontTextStyleEmphasizedBody</vt:lpstr>
      <vt:lpstr>Calibri</vt:lpstr>
      <vt:lpstr>Helvetica Neue</vt:lpstr>
      <vt:lpstr>Aptos</vt:lpstr>
      <vt:lpstr>Open Sans Bold</vt:lpstr>
      <vt:lpstr>Slack-Lato</vt:lpstr>
      <vt:lpstr>Raleway</vt:lpstr>
      <vt:lpstr>UICTFontTextStyleBody</vt:lpstr>
      <vt:lpstr>Arial</vt:lpstr>
      <vt:lpstr>.AppleSystemUIFont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 performance</dc:title>
  <cp:lastModifiedBy>Wisdom Chimezie</cp:lastModifiedBy>
  <cp:revision>2</cp:revision>
  <dcterms:created xsi:type="dcterms:W3CDTF">2006-08-16T00:00:00Z</dcterms:created>
  <dcterms:modified xsi:type="dcterms:W3CDTF">2024-10-23T23:08:42Z</dcterms:modified>
  <dc:identifier>DAGUaeKqrTA</dc:identifier>
</cp:coreProperties>
</file>