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559CB-D9DA-48FF-8443-8B6EA985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6A9BAB-48CB-46B5-BBE8-92B5FD378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B53B1-B1E5-4A49-A257-778036CD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B362-6BB7-4C13-8B0E-6B9CAF79859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FF978-8680-4783-AFDF-3D78BBBF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B3A25-5F99-4BAD-B474-6D0E5ABE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BA83-283B-4B53-B0F3-7A7CF459A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9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8FA69-22E7-4DA1-98C4-053E11DF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0CF78-0F8C-4F9D-BF01-645542D29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9C1F1-E5EF-4DC0-AE46-3F4F1DDD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B362-6BB7-4C13-8B0E-6B9CAF79859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8FC3F-8287-4AD9-B9A0-6B0ECA2C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D5575-B72D-46CC-B84A-3407B935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BA83-283B-4B53-B0F3-7A7CF459A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6DC272-FF49-4571-B89A-95D67D960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9E1E2-78C8-4D11-B945-D5B26BBD5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B7CEC-C302-458A-98EA-60754F28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B362-6BB7-4C13-8B0E-6B9CAF79859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C7E73-9BC9-4196-A41A-9D432AB7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DCC24-B95B-4CA9-9719-9EDAA8C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BA83-283B-4B53-B0F3-7A7CF459A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64D27-D03A-4E68-B2C9-A301A152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BCA3A-6502-49A3-A8BB-2FCF83ED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5161C-3DB2-4A14-B0FA-E9936F90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B362-6BB7-4C13-8B0E-6B9CAF79859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9DF83-3037-47C4-836C-E89404A9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B798F-5C54-444A-B66F-BF33A5F4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BA83-283B-4B53-B0F3-7A7CF459A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FB457-89C1-4C61-B028-E504F7F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4AEF5-8707-4DC5-AAA5-225AB9119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EEF88-7279-431A-8E43-6BB2B208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B362-6BB7-4C13-8B0E-6B9CAF79859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93C23-257C-4159-88B8-82438D85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955A6-37DA-448D-9B74-553DB514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BA83-283B-4B53-B0F3-7A7CF459A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95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7D0A0-BE38-4F75-BACB-CA4D0E3B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81DDF-A1C8-43C8-9652-E7D756672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D93B9E-DFF5-4143-8705-0639F7DC4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8758C-1A59-408C-9561-444C0094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B362-6BB7-4C13-8B0E-6B9CAF79859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457F4-B610-46C4-BA2E-DBA68C54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41A55-67B9-4FDE-B80E-98E8D361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BA83-283B-4B53-B0F3-7A7CF459A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C1BED-F651-49E0-A6BD-005969FD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75D922-FAD7-479C-8877-32D1ACBAB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CEDD7-C68F-4729-A1CD-170D00D3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11E80D-919F-4B1C-A98A-ADA6BF645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7EE942-F5AC-45D3-B459-ECAA7FEA7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8CD014-DF49-42E0-BAD4-B844839E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B362-6BB7-4C13-8B0E-6B9CAF79859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0C8D61-6E11-4C93-B730-2FA16374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258724-C06B-4091-826E-0DCA6C9F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BA83-283B-4B53-B0F3-7A7CF459A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92CC4-C566-404F-824F-924EA736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CEF1C5-D384-4065-B509-5A24522D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B362-6BB7-4C13-8B0E-6B9CAF79859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0531AB-94AE-4228-8138-8A839F9A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D9D691-8C13-4B3A-B9C1-634B9BE4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BA83-283B-4B53-B0F3-7A7CF459A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34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BEB457-42D2-4371-AE96-4ED0A4C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B362-6BB7-4C13-8B0E-6B9CAF79859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29AFC9-6476-427B-8F74-9D014362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10957-8AA5-4BCB-94E2-95794243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BA83-283B-4B53-B0F3-7A7CF459A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3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1F933-D26C-438A-8EAC-F8B04174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C1BA2-CA3A-4349-8965-D0A4185D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AF0877-8AC1-466D-BF1B-E65AD2AE5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EF1057-854A-4973-AA9B-2E8F5C67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B362-6BB7-4C13-8B0E-6B9CAF79859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8A7CA6-AED7-4A38-B13E-4BBD1484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140B1-A756-4ACD-AD9F-AB692BDF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BA83-283B-4B53-B0F3-7A7CF459A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E7420-A012-4098-B8CB-4E55029B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4B1F55-EDC9-44F2-92ED-E59337ECE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6592BF-CF50-452B-BC00-223C827B3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46706-8E5A-4B7C-826D-67996C29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B362-6BB7-4C13-8B0E-6B9CAF79859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BD36F-3574-47E4-8DF9-D81C0CC7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FF22CA-9F51-4FB7-9E2B-407807CE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BA83-283B-4B53-B0F3-7A7CF459A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0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7AFEDE-924F-4918-837E-A39101B2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0E723-43A6-4E46-9305-8AABB54F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6762A-4318-4851-B40F-D1C696FDF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B362-6BB7-4C13-8B0E-6B9CAF79859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1805E-5F0A-4DAA-BCC9-36A34E3E8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E1673-F042-407D-9655-E041E35F1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1BA83-283B-4B53-B0F3-7A7CF459A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0AA3B071-4D77-4D5A-9D6A-6FBAF6664166}"/>
              </a:ext>
            </a:extLst>
          </p:cNvPr>
          <p:cNvSpPr/>
          <p:nvPr/>
        </p:nvSpPr>
        <p:spPr>
          <a:xfrm>
            <a:off x="2035969" y="1003696"/>
            <a:ext cx="1228725" cy="435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D12CC9B5-B69E-4EA6-9742-29C092F7EFBA}"/>
              </a:ext>
            </a:extLst>
          </p:cNvPr>
          <p:cNvSpPr/>
          <p:nvPr/>
        </p:nvSpPr>
        <p:spPr>
          <a:xfrm>
            <a:off x="1564481" y="1710927"/>
            <a:ext cx="2171700" cy="435769"/>
          </a:xfrm>
          <a:prstGeom prst="parallelogram">
            <a:avLst>
              <a:gd name="adj" fmla="val 33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醋，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酱油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AB55B4-A3AF-44CB-A7BF-FDA4D824B986}"/>
              </a:ext>
            </a:extLst>
          </p:cNvPr>
          <p:cNvSpPr/>
          <p:nvPr/>
        </p:nvSpPr>
        <p:spPr>
          <a:xfrm>
            <a:off x="1564481" y="2461021"/>
            <a:ext cx="2171700" cy="43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买一个新瓶子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7391D3-451F-4885-AD91-638B061F516E}"/>
              </a:ext>
            </a:extLst>
          </p:cNvPr>
          <p:cNvSpPr/>
          <p:nvPr/>
        </p:nvSpPr>
        <p:spPr>
          <a:xfrm>
            <a:off x="1564481" y="3211115"/>
            <a:ext cx="2171700" cy="43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把醋装进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00F3AB-12FA-41D6-BB2F-C257C38B4F2F}"/>
              </a:ext>
            </a:extLst>
          </p:cNvPr>
          <p:cNvSpPr/>
          <p:nvPr/>
        </p:nvSpPr>
        <p:spPr>
          <a:xfrm>
            <a:off x="1564481" y="3982640"/>
            <a:ext cx="2171700" cy="43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把酱油装进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41F583-BDB3-46DC-89C6-318F141E2FC9}"/>
              </a:ext>
            </a:extLst>
          </p:cNvPr>
          <p:cNvSpPr/>
          <p:nvPr/>
        </p:nvSpPr>
        <p:spPr>
          <a:xfrm>
            <a:off x="1564481" y="4732734"/>
            <a:ext cx="2171700" cy="43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把醋装进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79E22E5-AF6C-4B7D-A3F9-59FE96314E72}"/>
              </a:ext>
            </a:extLst>
          </p:cNvPr>
          <p:cNvSpPr/>
          <p:nvPr/>
        </p:nvSpPr>
        <p:spPr>
          <a:xfrm>
            <a:off x="2035968" y="5549503"/>
            <a:ext cx="1228725" cy="435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8CCF53F-3444-4F1F-9243-BDC1BCAFE1C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650331" y="1439465"/>
            <a:ext cx="1" cy="271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149C3D2-D0CB-4851-8856-68AF451B7345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650331" y="2146696"/>
            <a:ext cx="0" cy="314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A09A842-CA6A-46E8-9CE7-6740423826D3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650331" y="2896790"/>
            <a:ext cx="0" cy="314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DB4399E-6257-4A4D-B2A2-7A2B77A95A58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650331" y="3646884"/>
            <a:ext cx="0" cy="335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14D214C-1CC4-47B0-8FF7-0FE86AD37211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650331" y="4418409"/>
            <a:ext cx="0" cy="314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D530F4B-80D1-43A7-B1F0-262730FFC322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2650331" y="5168503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F2BD7DDC-C180-4EF8-86CD-AEDD8BE1D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57642"/>
              </p:ext>
            </p:extLst>
          </p:nvPr>
        </p:nvGraphicFramePr>
        <p:xfrm>
          <a:off x="6565108" y="2146695"/>
          <a:ext cx="3973510" cy="242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3510">
                  <a:extLst>
                    <a:ext uri="{9D8B030D-6E8A-4147-A177-3AD203B41FA5}">
                      <a16:colId xmlns:a16="http://schemas.microsoft.com/office/drawing/2014/main" val="1291056989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醋，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B=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酱油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7924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买一个新瓶子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7415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把醋装进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36918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把酱油装进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6772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把醋装进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89719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EE2A767-9161-469E-A0CE-783131AC926D}"/>
              </a:ext>
            </a:extLst>
          </p:cNvPr>
          <p:cNvSpPr txBox="1"/>
          <p:nvPr/>
        </p:nvSpPr>
        <p:spPr>
          <a:xfrm>
            <a:off x="9529482" y="61376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日程序设计作业</a:t>
            </a:r>
            <a:endParaRPr lang="en-US" altLang="zh-CN" b="1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黄瑞轩（计科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班）</a:t>
            </a:r>
          </a:p>
        </p:txBody>
      </p:sp>
    </p:spTree>
    <p:extLst>
      <p:ext uri="{BB962C8B-B14F-4D97-AF65-F5344CB8AC3E}">
        <p14:creationId xmlns:p14="http://schemas.microsoft.com/office/powerpoint/2010/main" val="73023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0AA3B071-4D77-4D5A-9D6A-6FBAF6664166}"/>
              </a:ext>
            </a:extLst>
          </p:cNvPr>
          <p:cNvSpPr/>
          <p:nvPr/>
        </p:nvSpPr>
        <p:spPr>
          <a:xfrm>
            <a:off x="2457451" y="89296"/>
            <a:ext cx="1228725" cy="435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8CCF53F-3444-4F1F-9243-BDC1BCAFE1C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071813" y="525065"/>
            <a:ext cx="1" cy="271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AF3EA50-B7B7-4D5F-BDF4-DAB22104F191}"/>
              </a:ext>
            </a:extLst>
          </p:cNvPr>
          <p:cNvSpPr/>
          <p:nvPr/>
        </p:nvSpPr>
        <p:spPr>
          <a:xfrm>
            <a:off x="2019898" y="796528"/>
            <a:ext cx="2103830" cy="321446"/>
          </a:xfrm>
          <a:prstGeom prst="parallelogram">
            <a:avLst>
              <a:gd name="adj" fmla="val 472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a_i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92A18-539C-438D-90D4-60363FC38FF5}"/>
              </a:ext>
            </a:extLst>
          </p:cNvPr>
          <p:cNvSpPr/>
          <p:nvPr/>
        </p:nvSpPr>
        <p:spPr>
          <a:xfrm>
            <a:off x="2114548" y="1389407"/>
            <a:ext cx="1907381" cy="326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N=10, 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19C673-5D85-4442-8162-6E493ECA730D}"/>
              </a:ext>
            </a:extLst>
          </p:cNvPr>
          <p:cNvSpPr/>
          <p:nvPr/>
        </p:nvSpPr>
        <p:spPr>
          <a:xfrm>
            <a:off x="2107405" y="1936787"/>
            <a:ext cx="1921669" cy="3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创建变量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8E5C67AF-232B-4851-B1A5-FE706BC646F6}"/>
              </a:ext>
            </a:extLst>
          </p:cNvPr>
          <p:cNvSpPr/>
          <p:nvPr/>
        </p:nvSpPr>
        <p:spPr>
          <a:xfrm>
            <a:off x="1228723" y="2794990"/>
            <a:ext cx="3679031" cy="60007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a_i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&gt;= a_{i+1}?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8D2C8E-0CF9-412C-B712-1F64ABCB34BF}"/>
              </a:ext>
            </a:extLst>
          </p:cNvPr>
          <p:cNvSpPr/>
          <p:nvPr/>
        </p:nvSpPr>
        <p:spPr>
          <a:xfrm>
            <a:off x="85722" y="3670084"/>
            <a:ext cx="1785938" cy="471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m=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a_i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595A41-2154-49EF-B883-51057B80829D}"/>
              </a:ext>
            </a:extLst>
          </p:cNvPr>
          <p:cNvSpPr/>
          <p:nvPr/>
        </p:nvSpPr>
        <p:spPr>
          <a:xfrm>
            <a:off x="4243389" y="3680797"/>
            <a:ext cx="1785938" cy="471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m=a_{i+1}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F08053-0275-480C-9D3C-4F407FC9AE08}"/>
              </a:ext>
            </a:extLst>
          </p:cNvPr>
          <p:cNvSpPr/>
          <p:nvPr/>
        </p:nvSpPr>
        <p:spPr>
          <a:xfrm>
            <a:off x="2146696" y="4298764"/>
            <a:ext cx="1907381" cy="30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=i+1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CB6DE90C-FD0C-489D-BA92-3D060C3E9AB2}"/>
              </a:ext>
            </a:extLst>
          </p:cNvPr>
          <p:cNvSpPr/>
          <p:nvPr/>
        </p:nvSpPr>
        <p:spPr>
          <a:xfrm>
            <a:off x="1903808" y="4805954"/>
            <a:ext cx="2393156" cy="57864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&gt;=N?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AFE18C-221F-4E87-9139-0F271E494330}"/>
              </a:ext>
            </a:extLst>
          </p:cNvPr>
          <p:cNvSpPr/>
          <p:nvPr/>
        </p:nvSpPr>
        <p:spPr>
          <a:xfrm>
            <a:off x="2146697" y="5620337"/>
            <a:ext cx="1907381" cy="44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C5CF4E3-92D8-48CA-A68E-07F077350EED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3068239" y="1117974"/>
            <a:ext cx="3574" cy="271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23374E6-8192-49A8-BED7-C3572884365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68239" y="1716245"/>
            <a:ext cx="1" cy="22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3045E56-F73A-4FA4-B030-24CF1E82EEF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068239" y="2260055"/>
            <a:ext cx="1" cy="534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C12AF386-A497-4CFD-9CC1-C5BEB4345F82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978691" y="3095028"/>
            <a:ext cx="250032" cy="5750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98FCC29-AE2E-4DBC-96EB-D9E86170D6FF}"/>
              </a:ext>
            </a:extLst>
          </p:cNvPr>
          <p:cNvCxnSpPr>
            <a:stCxn id="8" idx="3"/>
            <a:endCxn id="12" idx="0"/>
          </p:cNvCxnSpPr>
          <p:nvPr/>
        </p:nvCxnSpPr>
        <p:spPr>
          <a:xfrm>
            <a:off x="4907754" y="3095028"/>
            <a:ext cx="228604" cy="5857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E83BCB57-2D17-4FD3-AD0D-1D90722AE183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16200000" flipH="1">
            <a:off x="1409091" y="3711171"/>
            <a:ext cx="307204" cy="11680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2CA64455-C0F3-489A-98BF-1EE8F6361058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4446973" y="3759390"/>
            <a:ext cx="296491" cy="10822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DE03337-968E-4F0E-BC6A-3A4495E836D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3100386" y="4598787"/>
            <a:ext cx="1" cy="20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86B8770-F752-473A-9F85-97A171D551C0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3100386" y="5384598"/>
            <a:ext cx="2" cy="235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869D0BA-41FD-4875-A1A8-E7E7DA989A2A}"/>
              </a:ext>
            </a:extLst>
          </p:cNvPr>
          <p:cNvCxnSpPr>
            <a:stCxn id="23" idx="2"/>
          </p:cNvCxnSpPr>
          <p:nvPr/>
        </p:nvCxnSpPr>
        <p:spPr>
          <a:xfrm flipH="1">
            <a:off x="3100386" y="6066822"/>
            <a:ext cx="2" cy="291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7C24630-5FD2-44DD-AE4C-766BB74C4292}"/>
              </a:ext>
            </a:extLst>
          </p:cNvPr>
          <p:cNvSpPr/>
          <p:nvPr/>
        </p:nvSpPr>
        <p:spPr>
          <a:xfrm>
            <a:off x="2486023" y="6368651"/>
            <a:ext cx="1228725" cy="435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846C5FF-AFDA-480C-A4EB-1C6A0B4BAC16}"/>
              </a:ext>
            </a:extLst>
          </p:cNvPr>
          <p:cNvSpPr txBox="1"/>
          <p:nvPr/>
        </p:nvSpPr>
        <p:spPr>
          <a:xfrm>
            <a:off x="5220741" y="33114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708C462-91A9-4BE1-87F7-AE1494FF9941}"/>
              </a:ext>
            </a:extLst>
          </p:cNvPr>
          <p:cNvSpPr txBox="1"/>
          <p:nvPr/>
        </p:nvSpPr>
        <p:spPr>
          <a:xfrm>
            <a:off x="542915" y="328005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3E6BBCD-5F31-4E2F-A319-F5A978527034}"/>
              </a:ext>
            </a:extLst>
          </p:cNvPr>
          <p:cNvSpPr txBox="1"/>
          <p:nvPr/>
        </p:nvSpPr>
        <p:spPr>
          <a:xfrm>
            <a:off x="3107511" y="527225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A092AEA1-F0A3-4BFC-9323-F7F02EBFBA32}"/>
              </a:ext>
            </a:extLst>
          </p:cNvPr>
          <p:cNvCxnSpPr>
            <a:stCxn id="19" idx="3"/>
            <a:endCxn id="8" idx="0"/>
          </p:cNvCxnSpPr>
          <p:nvPr/>
        </p:nvCxnSpPr>
        <p:spPr>
          <a:xfrm flipH="1" flipV="1">
            <a:off x="3068239" y="2794990"/>
            <a:ext cx="1228725" cy="2300286"/>
          </a:xfrm>
          <a:prstGeom prst="bentConnector4">
            <a:avLst>
              <a:gd name="adj1" fmla="val -159012"/>
              <a:gd name="adj2" fmla="val 1099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4D2CF8C8-1A3E-4CB7-B870-8CDA26D60220}"/>
              </a:ext>
            </a:extLst>
          </p:cNvPr>
          <p:cNvSpPr txBox="1"/>
          <p:nvPr/>
        </p:nvSpPr>
        <p:spPr>
          <a:xfrm>
            <a:off x="4237581" y="473805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graphicFrame>
        <p:nvGraphicFramePr>
          <p:cNvPr id="88" name="表格 29">
            <a:extLst>
              <a:ext uri="{FF2B5EF4-FFF2-40B4-BE49-F238E27FC236}">
                <a16:creationId xmlns:a16="http://schemas.microsoft.com/office/drawing/2014/main" id="{7E964FC0-6B6D-41F9-8FDC-AB214DC65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92589"/>
              </p:ext>
            </p:extLst>
          </p:nvPr>
        </p:nvGraphicFramePr>
        <p:xfrm>
          <a:off x="7350921" y="1037628"/>
          <a:ext cx="3973510" cy="431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49">
                  <a:extLst>
                    <a:ext uri="{9D8B030D-6E8A-4147-A177-3AD203B41FA5}">
                      <a16:colId xmlns:a16="http://schemas.microsoft.com/office/drawing/2014/main" val="1291056989"/>
                    </a:ext>
                  </a:extLst>
                </a:gridCol>
                <a:gridCol w="1771649">
                  <a:extLst>
                    <a:ext uri="{9D8B030D-6E8A-4147-A177-3AD203B41FA5}">
                      <a16:colId xmlns:a16="http://schemas.microsoft.com/office/drawing/2014/main" val="2439526582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3504351756"/>
                    </a:ext>
                  </a:extLst>
                </a:gridCol>
              </a:tblGrid>
              <a:tr h="4857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个数</a:t>
                      </a:r>
                      <a:r>
                        <a:rPr lang="en-US" altLang="zh-CN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a_i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79247"/>
                  </a:ext>
                </a:extLst>
              </a:tr>
              <a:tr h="4857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令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N=10, </a:t>
                      </a:r>
                      <a:r>
                        <a:rPr lang="en-US" altLang="zh-CN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=1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74150"/>
                  </a:ext>
                </a:extLst>
              </a:tr>
              <a:tr h="4857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创建变量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369181"/>
                  </a:ext>
                </a:extLst>
              </a:tr>
              <a:tr h="48577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a_i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&gt;= a_{i+1}?</a:t>
                      </a:r>
                    </a:p>
                    <a:p>
                      <a:pPr algn="ctr"/>
                      <a:endParaRPr lang="en-US" altLang="zh-CN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                                                  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6772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令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m=</a:t>
                      </a:r>
                      <a:r>
                        <a:rPr lang="en-US" altLang="zh-CN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a_i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令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m=a_{i+1}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89719"/>
                  </a:ext>
                </a:extLst>
              </a:tr>
              <a:tr h="4857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=i+1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34447"/>
                  </a:ext>
                </a:extLst>
              </a:tr>
              <a:tr h="4857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直到</a:t>
                      </a:r>
                      <a:r>
                        <a:rPr lang="en-US" altLang="zh-CN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&gt;=N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53590"/>
                  </a:ext>
                </a:extLst>
              </a:tr>
              <a:tr h="4857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680958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BE0F4B5A-5554-4B1B-9C00-C6E145F1C8D7}"/>
              </a:ext>
            </a:extLst>
          </p:cNvPr>
          <p:cNvCxnSpPr/>
          <p:nvPr/>
        </p:nvCxnSpPr>
        <p:spPr>
          <a:xfrm>
            <a:off x="7372350" y="2498029"/>
            <a:ext cx="1743075" cy="902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DE5943CD-9869-4E9F-BDF9-4C304535A169}"/>
              </a:ext>
            </a:extLst>
          </p:cNvPr>
          <p:cNvCxnSpPr>
            <a:cxnSpLocks/>
          </p:cNvCxnSpPr>
          <p:nvPr/>
        </p:nvCxnSpPr>
        <p:spPr>
          <a:xfrm flipH="1">
            <a:off x="9115425" y="2498029"/>
            <a:ext cx="1764507" cy="902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62548428-E0EB-4326-99DB-4E98905898E2}"/>
              </a:ext>
            </a:extLst>
          </p:cNvPr>
          <p:cNvSpPr/>
          <p:nvPr/>
        </p:nvSpPr>
        <p:spPr>
          <a:xfrm>
            <a:off x="10794206" y="4397944"/>
            <a:ext cx="192882" cy="450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>
            <a:extLst>
              <a:ext uri="{FF2B5EF4-FFF2-40B4-BE49-F238E27FC236}">
                <a16:creationId xmlns:a16="http://schemas.microsoft.com/office/drawing/2014/main" id="{B773A420-E449-4076-8B11-8DCDAFA4BC7D}"/>
              </a:ext>
            </a:extLst>
          </p:cNvPr>
          <p:cNvSpPr/>
          <p:nvPr/>
        </p:nvSpPr>
        <p:spPr>
          <a:xfrm>
            <a:off x="1879973" y="5619401"/>
            <a:ext cx="2484198" cy="493608"/>
          </a:xfrm>
          <a:prstGeom prst="parallelogram">
            <a:avLst>
              <a:gd name="adj" fmla="val 472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7FCC58-B06E-449E-A112-CF1E193777CC}"/>
              </a:ext>
            </a:extLst>
          </p:cNvPr>
          <p:cNvSpPr txBox="1"/>
          <p:nvPr/>
        </p:nvSpPr>
        <p:spPr>
          <a:xfrm>
            <a:off x="9529482" y="61376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日程序设计作业</a:t>
            </a:r>
            <a:endParaRPr lang="en-US" altLang="zh-CN" b="1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黄瑞轩（计科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班）</a:t>
            </a:r>
          </a:p>
        </p:txBody>
      </p:sp>
    </p:spTree>
    <p:extLst>
      <p:ext uri="{BB962C8B-B14F-4D97-AF65-F5344CB8AC3E}">
        <p14:creationId xmlns:p14="http://schemas.microsoft.com/office/powerpoint/2010/main" val="188773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D67FE95-EAAA-408C-8243-62912BF3A526}"/>
              </a:ext>
            </a:extLst>
          </p:cNvPr>
          <p:cNvSpPr/>
          <p:nvPr/>
        </p:nvSpPr>
        <p:spPr>
          <a:xfrm>
            <a:off x="1320219" y="289080"/>
            <a:ext cx="1228725" cy="2703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7318DC7-4CEA-4438-9979-A8D3CAEB9EB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934580" y="559419"/>
            <a:ext cx="2" cy="169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3BEEF66F-9924-488D-AE37-B7AE9420407D}"/>
              </a:ext>
            </a:extLst>
          </p:cNvPr>
          <p:cNvSpPr/>
          <p:nvPr/>
        </p:nvSpPr>
        <p:spPr>
          <a:xfrm>
            <a:off x="863958" y="728847"/>
            <a:ext cx="2141243" cy="321446"/>
          </a:xfrm>
          <a:prstGeom prst="parallelogram">
            <a:avLst>
              <a:gd name="adj" fmla="val 472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a,b,c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61C03CA0-25CD-4FC3-9105-26C505DAB930}"/>
              </a:ext>
            </a:extLst>
          </p:cNvPr>
          <p:cNvSpPr/>
          <p:nvPr/>
        </p:nvSpPr>
        <p:spPr>
          <a:xfrm>
            <a:off x="1102901" y="1199723"/>
            <a:ext cx="1659751" cy="40725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a&gt;b?</a:t>
            </a:r>
            <a:endParaRPr lang="zh-CN" altLang="en-US"/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6135B961-0C07-4D8C-A084-4ED1AFC18885}"/>
              </a:ext>
            </a:extLst>
          </p:cNvPr>
          <p:cNvSpPr/>
          <p:nvPr/>
        </p:nvSpPr>
        <p:spPr>
          <a:xfrm>
            <a:off x="1102901" y="2160537"/>
            <a:ext cx="1659751" cy="40725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b&gt;c?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228646-6384-445F-9790-A009284D39BC}"/>
              </a:ext>
            </a:extLst>
          </p:cNvPr>
          <p:cNvSpPr/>
          <p:nvPr/>
        </p:nvSpPr>
        <p:spPr>
          <a:xfrm>
            <a:off x="2834150" y="1703283"/>
            <a:ext cx="1598279" cy="321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将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对调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0A85AD28-58CC-4C40-AB62-F3ABB3E6A3C4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H="1" flipV="1">
            <a:off x="1102901" y="1403349"/>
            <a:ext cx="829876" cy="757187"/>
          </a:xfrm>
          <a:prstGeom prst="bentConnector4">
            <a:avLst>
              <a:gd name="adj1" fmla="val -27546"/>
              <a:gd name="adj2" fmla="val 6344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2F2AE-1EAB-4BDE-89C4-ECC146925598}"/>
              </a:ext>
            </a:extLst>
          </p:cNvPr>
          <p:cNvSpPr txBox="1"/>
          <p:nvPr/>
        </p:nvSpPr>
        <p:spPr>
          <a:xfrm>
            <a:off x="782260" y="1085487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DCCCDA1-E01D-41C3-AE38-592A1F183075}"/>
              </a:ext>
            </a:extLst>
          </p:cNvPr>
          <p:cNvSpPr txBox="1"/>
          <p:nvPr/>
        </p:nvSpPr>
        <p:spPr>
          <a:xfrm>
            <a:off x="1618500" y="2882801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8BDD72-AF22-4D34-84D7-B2653E1A4A3C}"/>
              </a:ext>
            </a:extLst>
          </p:cNvPr>
          <p:cNvSpPr/>
          <p:nvPr/>
        </p:nvSpPr>
        <p:spPr>
          <a:xfrm>
            <a:off x="1050917" y="4203166"/>
            <a:ext cx="1769129" cy="407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打印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0DAD7C-2A1E-4706-AFCF-354C660AB427}"/>
              </a:ext>
            </a:extLst>
          </p:cNvPr>
          <p:cNvSpPr/>
          <p:nvPr/>
        </p:nvSpPr>
        <p:spPr>
          <a:xfrm>
            <a:off x="1050917" y="4814051"/>
            <a:ext cx="1769129" cy="407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打印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FC9A3B-9AE1-439C-949A-A291AE118D61}"/>
              </a:ext>
            </a:extLst>
          </p:cNvPr>
          <p:cNvSpPr/>
          <p:nvPr/>
        </p:nvSpPr>
        <p:spPr>
          <a:xfrm>
            <a:off x="1050916" y="5454567"/>
            <a:ext cx="1769129" cy="407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打印</a:t>
            </a:r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B74FEB09-E491-49A1-8434-084A46BD9D54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rot="16200000" flipH="1">
            <a:off x="1116442" y="3384125"/>
            <a:ext cx="1635375" cy="27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DCE2D74-7DBA-40D9-A7E0-F0E5998FF970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1935482" y="4610420"/>
            <a:ext cx="0" cy="203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2B58E77-37B4-41D5-B2E6-85F04447DB3B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1935481" y="5221305"/>
            <a:ext cx="1" cy="233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7DD4E00-3211-4F01-82E4-D589B8CE451D}"/>
              </a:ext>
            </a:extLst>
          </p:cNvPr>
          <p:cNvSpPr/>
          <p:nvPr/>
        </p:nvSpPr>
        <p:spPr>
          <a:xfrm>
            <a:off x="1321117" y="6191972"/>
            <a:ext cx="1228725" cy="435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315B030-A70F-430C-A252-6861CAC4A643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 flipH="1">
            <a:off x="1935480" y="5861821"/>
            <a:ext cx="1" cy="330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22FBDA3A-0DB6-4D40-80F7-BCCF0F7EE554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2762652" y="1403350"/>
            <a:ext cx="870638" cy="2999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9326D91-7AB4-4E2A-BE5C-707627A295F6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3028254" y="1759127"/>
            <a:ext cx="339435" cy="8706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B75C60E-2EDB-44BC-A7FD-D9324CBE8733}"/>
              </a:ext>
            </a:extLst>
          </p:cNvPr>
          <p:cNvSpPr/>
          <p:nvPr/>
        </p:nvSpPr>
        <p:spPr>
          <a:xfrm>
            <a:off x="2834150" y="2688860"/>
            <a:ext cx="1598279" cy="321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将</a:t>
            </a:r>
            <a:r>
              <a:rPr lang="en-US" altLang="zh-CN"/>
              <a:t>b</a:t>
            </a:r>
            <a:r>
              <a:rPr lang="zh-CN" altLang="en-US"/>
              <a:t>与</a:t>
            </a:r>
            <a:r>
              <a:rPr lang="en-US" altLang="zh-CN"/>
              <a:t>c</a:t>
            </a:r>
            <a:r>
              <a:rPr lang="zh-CN" altLang="en-US"/>
              <a:t>对调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DC3C4BF-2982-4ABA-B348-C1A2CFBDB52C}"/>
              </a:ext>
            </a:extLst>
          </p:cNvPr>
          <p:cNvCxnSpPr>
            <a:stCxn id="10" idx="2"/>
            <a:endCxn id="39" idx="1"/>
          </p:cNvCxnSpPr>
          <p:nvPr/>
        </p:nvCxnSpPr>
        <p:spPr>
          <a:xfrm rot="16200000" flipH="1">
            <a:off x="2242567" y="2258000"/>
            <a:ext cx="281792" cy="9013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菱形 44">
            <a:extLst>
              <a:ext uri="{FF2B5EF4-FFF2-40B4-BE49-F238E27FC236}">
                <a16:creationId xmlns:a16="http://schemas.microsoft.com/office/drawing/2014/main" id="{F2E86627-4A54-4EEB-A478-B30C92BE4002}"/>
              </a:ext>
            </a:extLst>
          </p:cNvPr>
          <p:cNvSpPr/>
          <p:nvPr/>
        </p:nvSpPr>
        <p:spPr>
          <a:xfrm>
            <a:off x="4355588" y="3135044"/>
            <a:ext cx="1659751" cy="40725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a&gt;c?</a:t>
            </a:r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6EEEA59-834E-432F-9710-2ABD0B4E8D66}"/>
              </a:ext>
            </a:extLst>
          </p:cNvPr>
          <p:cNvSpPr/>
          <p:nvPr/>
        </p:nvSpPr>
        <p:spPr>
          <a:xfrm>
            <a:off x="2834150" y="3698297"/>
            <a:ext cx="1598279" cy="321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将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c</a:t>
            </a:r>
            <a:r>
              <a:rPr lang="zh-CN" altLang="en-US"/>
              <a:t>对调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5C44DC9-8F99-4394-90AD-F331D21DC9BD}"/>
              </a:ext>
            </a:extLst>
          </p:cNvPr>
          <p:cNvCxnSpPr>
            <a:cxnSpLocks/>
            <a:stCxn id="45" idx="3"/>
            <a:endCxn id="49" idx="3"/>
          </p:cNvCxnSpPr>
          <p:nvPr/>
        </p:nvCxnSpPr>
        <p:spPr>
          <a:xfrm flipH="1">
            <a:off x="4432429" y="3338671"/>
            <a:ext cx="1582910" cy="520349"/>
          </a:xfrm>
          <a:prstGeom prst="bentConnector3">
            <a:avLst>
              <a:gd name="adj1" fmla="val -1444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1A94F653-CD56-4F51-B4A0-E0147C09CE38}"/>
              </a:ext>
            </a:extLst>
          </p:cNvPr>
          <p:cNvCxnSpPr>
            <a:stCxn id="49" idx="1"/>
            <a:endCxn id="18" idx="0"/>
          </p:cNvCxnSpPr>
          <p:nvPr/>
        </p:nvCxnSpPr>
        <p:spPr>
          <a:xfrm rot="10800000" flipV="1">
            <a:off x="1935482" y="3859020"/>
            <a:ext cx="898668" cy="3441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C2AC5A3-BE6B-4B22-A46C-37B698B46805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932777" y="1050293"/>
            <a:ext cx="1803" cy="149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5C34C6BB-930E-45B7-B739-BF656020F665}"/>
              </a:ext>
            </a:extLst>
          </p:cNvPr>
          <p:cNvCxnSpPr>
            <a:stCxn id="39" idx="3"/>
            <a:endCxn id="45" idx="0"/>
          </p:cNvCxnSpPr>
          <p:nvPr/>
        </p:nvCxnSpPr>
        <p:spPr>
          <a:xfrm>
            <a:off x="4432429" y="2849583"/>
            <a:ext cx="753035" cy="2854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09FA1EAD-07BB-4A24-B144-05769339D5FE}"/>
              </a:ext>
            </a:extLst>
          </p:cNvPr>
          <p:cNvSpPr txBox="1"/>
          <p:nvPr/>
        </p:nvSpPr>
        <p:spPr>
          <a:xfrm>
            <a:off x="2907604" y="1085487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21F9CC0-1785-4B1A-A8F0-D4F97BC09715}"/>
              </a:ext>
            </a:extLst>
          </p:cNvPr>
          <p:cNvSpPr txBox="1"/>
          <p:nvPr/>
        </p:nvSpPr>
        <p:spPr>
          <a:xfrm>
            <a:off x="2513508" y="2473921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A601D949-3761-4D82-AE64-3CD73CB26AC6}"/>
              </a:ext>
            </a:extLst>
          </p:cNvPr>
          <p:cNvCxnSpPr>
            <a:stCxn id="45" idx="1"/>
            <a:endCxn id="18" idx="0"/>
          </p:cNvCxnSpPr>
          <p:nvPr/>
        </p:nvCxnSpPr>
        <p:spPr>
          <a:xfrm rot="10800000" flipV="1">
            <a:off x="1935482" y="3338670"/>
            <a:ext cx="2420106" cy="8644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46F0B27-EB19-44DD-B6BB-9F175899C55E}"/>
              </a:ext>
            </a:extLst>
          </p:cNvPr>
          <p:cNvSpPr txBox="1"/>
          <p:nvPr/>
        </p:nvSpPr>
        <p:spPr>
          <a:xfrm>
            <a:off x="5953867" y="3007347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C5904F7-7476-4861-983C-2CC6951AD909}"/>
              </a:ext>
            </a:extLst>
          </p:cNvPr>
          <p:cNvSpPr txBox="1"/>
          <p:nvPr/>
        </p:nvSpPr>
        <p:spPr>
          <a:xfrm>
            <a:off x="4072102" y="3029217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graphicFrame>
        <p:nvGraphicFramePr>
          <p:cNvPr id="113" name="表格 29">
            <a:extLst>
              <a:ext uri="{FF2B5EF4-FFF2-40B4-BE49-F238E27FC236}">
                <a16:creationId xmlns:a16="http://schemas.microsoft.com/office/drawing/2014/main" id="{1E4CE0A6-E856-440A-9E8D-9F5D94A3A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27427"/>
              </p:ext>
            </p:extLst>
          </p:nvPr>
        </p:nvGraphicFramePr>
        <p:xfrm>
          <a:off x="6783742" y="749422"/>
          <a:ext cx="4707696" cy="5320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004">
                  <a:extLst>
                    <a:ext uri="{9D8B030D-6E8A-4147-A177-3AD203B41FA5}">
                      <a16:colId xmlns:a16="http://schemas.microsoft.com/office/drawing/2014/main" val="1291056989"/>
                    </a:ext>
                  </a:extLst>
                </a:gridCol>
                <a:gridCol w="400844">
                  <a:extLst>
                    <a:ext uri="{9D8B030D-6E8A-4147-A177-3AD203B41FA5}">
                      <a16:colId xmlns:a16="http://schemas.microsoft.com/office/drawing/2014/main" val="3617049471"/>
                    </a:ext>
                  </a:extLst>
                </a:gridCol>
                <a:gridCol w="697972">
                  <a:extLst>
                    <a:ext uri="{9D8B030D-6E8A-4147-A177-3AD203B41FA5}">
                      <a16:colId xmlns:a16="http://schemas.microsoft.com/office/drawing/2014/main" val="1136581475"/>
                    </a:ext>
                  </a:extLst>
                </a:gridCol>
                <a:gridCol w="1655876">
                  <a:extLst>
                    <a:ext uri="{9D8B030D-6E8A-4147-A177-3AD203B41FA5}">
                      <a16:colId xmlns:a16="http://schemas.microsoft.com/office/drawing/2014/main" val="3433884945"/>
                    </a:ext>
                  </a:extLst>
                </a:gridCol>
              </a:tblGrid>
              <a:tr h="4857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个数</a:t>
                      </a:r>
                      <a:r>
                        <a:rPr lang="en-US" altLang="zh-CN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a,b,c</a:t>
                      </a: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79247"/>
                  </a:ext>
                </a:extLst>
              </a:tr>
              <a:tr h="4857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a&gt;b?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                                          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74150"/>
                  </a:ext>
                </a:extLst>
              </a:tr>
              <a:tr h="4857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没有操作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369181"/>
                  </a:ext>
                </a:extLst>
              </a:tr>
              <a:tr h="4857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b&gt;c?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                                                 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67720"/>
                  </a:ext>
                </a:extLst>
              </a:tr>
              <a:tr h="4857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没有操作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89719"/>
                  </a:ext>
                </a:extLst>
              </a:tr>
              <a:tr h="48577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a&gt;c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                                 否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a&gt;c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                        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63366"/>
                  </a:ext>
                </a:extLst>
              </a:tr>
              <a:tr h="48577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没有操作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没有操作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31953"/>
                  </a:ext>
                </a:extLst>
              </a:tr>
              <a:tr h="4857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13724"/>
                  </a:ext>
                </a:extLst>
              </a:tr>
              <a:tr h="4857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7288"/>
                  </a:ext>
                </a:extLst>
              </a:tr>
              <a:tr h="4857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31391"/>
                  </a:ext>
                </a:extLst>
              </a:tr>
            </a:tbl>
          </a:graphicData>
        </a:graphic>
      </p:graphicFrame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4FD9C24-DEE9-4E7C-86A0-F066F8A0E825}"/>
              </a:ext>
            </a:extLst>
          </p:cNvPr>
          <p:cNvCxnSpPr/>
          <p:nvPr/>
        </p:nvCxnSpPr>
        <p:spPr>
          <a:xfrm flipH="1" flipV="1">
            <a:off x="6783742" y="1270153"/>
            <a:ext cx="2337206" cy="593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326F353E-BC74-401A-929C-616A21997306}"/>
              </a:ext>
            </a:extLst>
          </p:cNvPr>
          <p:cNvCxnSpPr>
            <a:cxnSpLocks/>
          </p:cNvCxnSpPr>
          <p:nvPr/>
        </p:nvCxnSpPr>
        <p:spPr>
          <a:xfrm flipH="1">
            <a:off x="9137590" y="1270153"/>
            <a:ext cx="2353848" cy="593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DD7F7519-8837-47EF-9338-F73CB96A3350}"/>
              </a:ext>
            </a:extLst>
          </p:cNvPr>
          <p:cNvCxnSpPr>
            <a:cxnSpLocks/>
          </p:cNvCxnSpPr>
          <p:nvPr/>
        </p:nvCxnSpPr>
        <p:spPr>
          <a:xfrm flipH="1" flipV="1">
            <a:off x="6783742" y="2361661"/>
            <a:ext cx="1926482" cy="63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1E9D7F66-8191-4475-898D-2A2A98F1DE4D}"/>
              </a:ext>
            </a:extLst>
          </p:cNvPr>
          <p:cNvCxnSpPr/>
          <p:nvPr/>
        </p:nvCxnSpPr>
        <p:spPr>
          <a:xfrm flipV="1">
            <a:off x="8710224" y="2361661"/>
            <a:ext cx="2781214" cy="645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DB8B82CE-576F-47E8-822D-7341909993BE}"/>
              </a:ext>
            </a:extLst>
          </p:cNvPr>
          <p:cNvCxnSpPr>
            <a:cxnSpLocks/>
          </p:cNvCxnSpPr>
          <p:nvPr/>
        </p:nvCxnSpPr>
        <p:spPr>
          <a:xfrm flipH="1" flipV="1">
            <a:off x="8710224" y="3505001"/>
            <a:ext cx="1133023" cy="636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79115D00-905F-4831-9E14-E77DF52DAF82}"/>
              </a:ext>
            </a:extLst>
          </p:cNvPr>
          <p:cNvCxnSpPr>
            <a:cxnSpLocks/>
          </p:cNvCxnSpPr>
          <p:nvPr/>
        </p:nvCxnSpPr>
        <p:spPr>
          <a:xfrm flipV="1">
            <a:off x="9843247" y="3542298"/>
            <a:ext cx="1648191" cy="599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平行四边形 129">
            <a:extLst>
              <a:ext uri="{FF2B5EF4-FFF2-40B4-BE49-F238E27FC236}">
                <a16:creationId xmlns:a16="http://schemas.microsoft.com/office/drawing/2014/main" id="{04EB162F-935F-461B-8596-13E73CD43488}"/>
              </a:ext>
            </a:extLst>
          </p:cNvPr>
          <p:cNvSpPr/>
          <p:nvPr/>
        </p:nvSpPr>
        <p:spPr>
          <a:xfrm>
            <a:off x="727779" y="4210377"/>
            <a:ext cx="2484198" cy="407254"/>
          </a:xfrm>
          <a:prstGeom prst="parallelogram">
            <a:avLst>
              <a:gd name="adj" fmla="val 472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平行四边形 131">
            <a:extLst>
              <a:ext uri="{FF2B5EF4-FFF2-40B4-BE49-F238E27FC236}">
                <a16:creationId xmlns:a16="http://schemas.microsoft.com/office/drawing/2014/main" id="{6637FD3E-792D-4228-A52F-4436D3917281}"/>
              </a:ext>
            </a:extLst>
          </p:cNvPr>
          <p:cNvSpPr/>
          <p:nvPr/>
        </p:nvSpPr>
        <p:spPr>
          <a:xfrm>
            <a:off x="724116" y="4812945"/>
            <a:ext cx="2484198" cy="407254"/>
          </a:xfrm>
          <a:prstGeom prst="parallelogram">
            <a:avLst>
              <a:gd name="adj" fmla="val 472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平行四边形 133">
            <a:extLst>
              <a:ext uri="{FF2B5EF4-FFF2-40B4-BE49-F238E27FC236}">
                <a16:creationId xmlns:a16="http://schemas.microsoft.com/office/drawing/2014/main" id="{C4143B5F-6DFC-417F-B49F-34921C2D1726}"/>
              </a:ext>
            </a:extLst>
          </p:cNvPr>
          <p:cNvSpPr/>
          <p:nvPr/>
        </p:nvSpPr>
        <p:spPr>
          <a:xfrm>
            <a:off x="724116" y="5450991"/>
            <a:ext cx="2484198" cy="407254"/>
          </a:xfrm>
          <a:prstGeom prst="parallelogram">
            <a:avLst>
              <a:gd name="adj" fmla="val 472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32591B-EB82-430B-833B-D8052EA5BE86}"/>
              </a:ext>
            </a:extLst>
          </p:cNvPr>
          <p:cNvSpPr txBox="1"/>
          <p:nvPr/>
        </p:nvSpPr>
        <p:spPr>
          <a:xfrm>
            <a:off x="9529482" y="61376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日程序设计作业</a:t>
            </a:r>
            <a:endParaRPr lang="en-US" altLang="zh-CN" b="1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黄瑞轩（计科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班）</a:t>
            </a:r>
          </a:p>
        </p:txBody>
      </p:sp>
    </p:spTree>
    <p:extLst>
      <p:ext uri="{BB962C8B-B14F-4D97-AF65-F5344CB8AC3E}">
        <p14:creationId xmlns:p14="http://schemas.microsoft.com/office/powerpoint/2010/main" val="222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344E9F-2608-4621-9201-8EBE436C6C47}"/>
              </a:ext>
            </a:extLst>
          </p:cNvPr>
          <p:cNvSpPr/>
          <p:nvPr/>
        </p:nvSpPr>
        <p:spPr>
          <a:xfrm>
            <a:off x="2857018" y="1626103"/>
            <a:ext cx="1228725" cy="435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EAF68BE-0A65-489D-B6AE-E3AC05B832E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471380" y="2061872"/>
            <a:ext cx="1" cy="271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1B446DB7-7A6C-41D0-8E33-D13FA7CA05CC}"/>
              </a:ext>
            </a:extLst>
          </p:cNvPr>
          <p:cNvSpPr/>
          <p:nvPr/>
        </p:nvSpPr>
        <p:spPr>
          <a:xfrm>
            <a:off x="2419465" y="2333335"/>
            <a:ext cx="2103830" cy="321446"/>
          </a:xfrm>
          <a:prstGeom prst="parallelogram">
            <a:avLst>
              <a:gd name="adj" fmla="val 472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i=1, s=0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79A65B8-397E-4D5A-9AAE-A3E3292016DD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3471380" y="2654781"/>
            <a:ext cx="0" cy="338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菱形 8">
            <a:extLst>
              <a:ext uri="{FF2B5EF4-FFF2-40B4-BE49-F238E27FC236}">
                <a16:creationId xmlns:a16="http://schemas.microsoft.com/office/drawing/2014/main" id="{08CEF033-92E4-4BFA-871D-281DB899C36F}"/>
              </a:ext>
            </a:extLst>
          </p:cNvPr>
          <p:cNvSpPr/>
          <p:nvPr/>
        </p:nvSpPr>
        <p:spPr>
          <a:xfrm>
            <a:off x="2352634" y="2992983"/>
            <a:ext cx="2237491" cy="5993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i&lt;=100?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AC5440-B1F2-4286-ACEE-35E39CFBFBAA}"/>
              </a:ext>
            </a:extLst>
          </p:cNvPr>
          <p:cNvSpPr/>
          <p:nvPr/>
        </p:nvSpPr>
        <p:spPr>
          <a:xfrm>
            <a:off x="1008567" y="3930540"/>
            <a:ext cx="1928854" cy="407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s=s+i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477C7-58C5-4D50-B60F-7140A2F6971B}"/>
              </a:ext>
            </a:extLst>
          </p:cNvPr>
          <p:cNvSpPr/>
          <p:nvPr/>
        </p:nvSpPr>
        <p:spPr>
          <a:xfrm>
            <a:off x="1008567" y="4613138"/>
            <a:ext cx="1928854" cy="407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i=i+1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B48E41-061D-48A1-B8CC-75795FBA81BE}"/>
              </a:ext>
            </a:extLst>
          </p:cNvPr>
          <p:cNvSpPr/>
          <p:nvPr/>
        </p:nvSpPr>
        <p:spPr>
          <a:xfrm>
            <a:off x="3901848" y="3930540"/>
            <a:ext cx="1928854" cy="407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输出</a:t>
            </a:r>
            <a:r>
              <a:rPr lang="en-US" altLang="zh-CN"/>
              <a:t>s</a:t>
            </a:r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5AEC4EFC-A4BB-4995-93FF-B6AA9F512D7B}"/>
              </a:ext>
            </a:extLst>
          </p:cNvPr>
          <p:cNvCxnSpPr>
            <a:stCxn id="9" idx="1"/>
            <a:endCxn id="11" idx="0"/>
          </p:cNvCxnSpPr>
          <p:nvPr/>
        </p:nvCxnSpPr>
        <p:spPr>
          <a:xfrm rot="10800000" flipV="1">
            <a:off x="1972994" y="3292660"/>
            <a:ext cx="379640" cy="6378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4E89993-0D4A-49FB-B2A3-E754B014CF34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4590125" y="3292661"/>
            <a:ext cx="276150" cy="6378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DC2F2DC-2D49-43BE-9378-C30279EC2017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1972994" y="4337793"/>
            <a:ext cx="0" cy="27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748A9B1C-3378-4F3E-AE04-AD2C80CD04A0}"/>
              </a:ext>
            </a:extLst>
          </p:cNvPr>
          <p:cNvCxnSpPr>
            <a:stCxn id="13" idx="2"/>
            <a:endCxn id="9" idx="0"/>
          </p:cNvCxnSpPr>
          <p:nvPr/>
        </p:nvCxnSpPr>
        <p:spPr>
          <a:xfrm rot="5400000" flipH="1" flipV="1">
            <a:off x="1708483" y="3257494"/>
            <a:ext cx="2027408" cy="1498386"/>
          </a:xfrm>
          <a:prstGeom prst="bentConnector5">
            <a:avLst>
              <a:gd name="adj1" fmla="val -11275"/>
              <a:gd name="adj2" fmla="val -80337"/>
              <a:gd name="adj3" fmla="val 111275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948446-E893-4F64-A609-35A08B96A56B}"/>
              </a:ext>
            </a:extLst>
          </p:cNvPr>
          <p:cNvSpPr/>
          <p:nvPr/>
        </p:nvSpPr>
        <p:spPr>
          <a:xfrm>
            <a:off x="4251912" y="4563285"/>
            <a:ext cx="1228725" cy="435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F2F5676-2CD9-4DFC-877B-1C4D50AC8664}"/>
              </a:ext>
            </a:extLst>
          </p:cNvPr>
          <p:cNvCxnSpPr>
            <a:stCxn id="15" idx="2"/>
            <a:endCxn id="28" idx="0"/>
          </p:cNvCxnSpPr>
          <p:nvPr/>
        </p:nvCxnSpPr>
        <p:spPr>
          <a:xfrm>
            <a:off x="4866275" y="4337793"/>
            <a:ext cx="0" cy="22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表格 29">
            <a:extLst>
              <a:ext uri="{FF2B5EF4-FFF2-40B4-BE49-F238E27FC236}">
                <a16:creationId xmlns:a16="http://schemas.microsoft.com/office/drawing/2014/main" id="{70CA37C4-E0FB-461F-8E9E-CE25947DE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97427"/>
              </p:ext>
            </p:extLst>
          </p:nvPr>
        </p:nvGraphicFramePr>
        <p:xfrm>
          <a:off x="6565108" y="2146695"/>
          <a:ext cx="3973510" cy="242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553">
                  <a:extLst>
                    <a:ext uri="{9D8B030D-6E8A-4147-A177-3AD203B41FA5}">
                      <a16:colId xmlns:a16="http://schemas.microsoft.com/office/drawing/2014/main" val="1291056989"/>
                    </a:ext>
                  </a:extLst>
                </a:gridCol>
                <a:gridCol w="364957">
                  <a:extLst>
                    <a:ext uri="{9D8B030D-6E8A-4147-A177-3AD203B41FA5}">
                      <a16:colId xmlns:a16="http://schemas.microsoft.com/office/drawing/2014/main" val="2487976099"/>
                    </a:ext>
                  </a:extLst>
                </a:gridCol>
              </a:tblGrid>
              <a:tr h="4857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i=1, s=0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7924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i&lt;=100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7415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s=s+i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36918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i=i+1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67720"/>
                  </a:ext>
                </a:extLst>
              </a:tr>
              <a:tr h="4857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89719"/>
                  </a:ext>
                </a:extLst>
              </a:tr>
            </a:tbl>
          </a:graphicData>
        </a:graphic>
      </p:graphicFrame>
      <p:sp>
        <p:nvSpPr>
          <p:cNvPr id="34" name="矩形 33">
            <a:extLst>
              <a:ext uri="{FF2B5EF4-FFF2-40B4-BE49-F238E27FC236}">
                <a16:creationId xmlns:a16="http://schemas.microsoft.com/office/drawing/2014/main" id="{ED73A144-4CA4-44AE-A1A5-92E7EE55D8DE}"/>
              </a:ext>
            </a:extLst>
          </p:cNvPr>
          <p:cNvSpPr/>
          <p:nvPr/>
        </p:nvSpPr>
        <p:spPr>
          <a:xfrm>
            <a:off x="10026124" y="2654781"/>
            <a:ext cx="192882" cy="450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996C2D-5582-4FC9-9641-41B6770710C7}"/>
              </a:ext>
            </a:extLst>
          </p:cNvPr>
          <p:cNvSpPr txBox="1"/>
          <p:nvPr/>
        </p:nvSpPr>
        <p:spPr>
          <a:xfrm>
            <a:off x="2001925" y="2893895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2F329A9-6700-4DFC-B0A4-DE6F994CEAAB}"/>
              </a:ext>
            </a:extLst>
          </p:cNvPr>
          <p:cNvSpPr txBox="1"/>
          <p:nvPr/>
        </p:nvSpPr>
        <p:spPr>
          <a:xfrm>
            <a:off x="4514896" y="2856892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7F0E0339-D828-44E0-AFD6-B4C95CFF979C}"/>
              </a:ext>
            </a:extLst>
          </p:cNvPr>
          <p:cNvSpPr/>
          <p:nvPr/>
        </p:nvSpPr>
        <p:spPr>
          <a:xfrm>
            <a:off x="3624175" y="3930539"/>
            <a:ext cx="2484198" cy="407254"/>
          </a:xfrm>
          <a:prstGeom prst="parallelogram">
            <a:avLst>
              <a:gd name="adj" fmla="val 472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D47A6D-C484-4A06-BC33-FD4B7255FB9B}"/>
              </a:ext>
            </a:extLst>
          </p:cNvPr>
          <p:cNvSpPr txBox="1"/>
          <p:nvPr/>
        </p:nvSpPr>
        <p:spPr>
          <a:xfrm>
            <a:off x="9529482" y="61376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日程序设计作业</a:t>
            </a:r>
            <a:endParaRPr lang="en-US" altLang="zh-CN" b="1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黄瑞轩（计科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班）</a:t>
            </a:r>
          </a:p>
        </p:txBody>
      </p:sp>
    </p:spTree>
    <p:extLst>
      <p:ext uri="{BB962C8B-B14F-4D97-AF65-F5344CB8AC3E}">
        <p14:creationId xmlns:p14="http://schemas.microsoft.com/office/powerpoint/2010/main" val="379795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363C5D-0170-4C0E-80B1-65BBFA7D4515}"/>
              </a:ext>
            </a:extLst>
          </p:cNvPr>
          <p:cNvSpPr/>
          <p:nvPr/>
        </p:nvSpPr>
        <p:spPr>
          <a:xfrm>
            <a:off x="2288400" y="780860"/>
            <a:ext cx="1228725" cy="435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CB42017-957D-4AB2-BC27-B28E65FAFB3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902762" y="1216629"/>
            <a:ext cx="1" cy="271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2AB30AF6-116D-4141-8F95-B4F19E0CE5D3}"/>
              </a:ext>
            </a:extLst>
          </p:cNvPr>
          <p:cNvSpPr/>
          <p:nvPr/>
        </p:nvSpPr>
        <p:spPr>
          <a:xfrm>
            <a:off x="1850847" y="1488092"/>
            <a:ext cx="2103830" cy="321446"/>
          </a:xfrm>
          <a:prstGeom prst="parallelogram">
            <a:avLst>
              <a:gd name="adj" fmla="val 472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输入一个数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B99525EC-373D-44D2-8393-B4932972A31C}"/>
              </a:ext>
            </a:extLst>
          </p:cNvPr>
          <p:cNvSpPr/>
          <p:nvPr/>
        </p:nvSpPr>
        <p:spPr>
          <a:xfrm>
            <a:off x="1788075" y="2081001"/>
            <a:ext cx="2229374" cy="49946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r>
              <a:rPr lang="zh-CN" altLang="en-US"/>
              <a:t>能整除</a:t>
            </a:r>
            <a:r>
              <a:rPr lang="en-US" altLang="zh-CN"/>
              <a:t>a?</a:t>
            </a:r>
            <a:endParaRPr lang="zh-CN" altLang="en-US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AF78D106-1041-4AFF-AC5D-42DFB15DEDB5}"/>
              </a:ext>
            </a:extLst>
          </p:cNvPr>
          <p:cNvSpPr/>
          <p:nvPr/>
        </p:nvSpPr>
        <p:spPr>
          <a:xfrm>
            <a:off x="1788075" y="3704894"/>
            <a:ext cx="2229374" cy="49946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r>
              <a:rPr lang="zh-CN" altLang="en-US"/>
              <a:t>能整除</a:t>
            </a:r>
            <a:r>
              <a:rPr lang="en-US" altLang="zh-CN"/>
              <a:t>a?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2DD9C9-5B23-4A7C-9856-6CA18CFDCAC6}"/>
              </a:ext>
            </a:extLst>
          </p:cNvPr>
          <p:cNvSpPr/>
          <p:nvPr/>
        </p:nvSpPr>
        <p:spPr>
          <a:xfrm>
            <a:off x="597912" y="4471378"/>
            <a:ext cx="1828800" cy="59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输出“</a:t>
            </a:r>
            <a:r>
              <a:rPr lang="en-US" altLang="zh-CN"/>
              <a:t>a</a:t>
            </a:r>
            <a:r>
              <a:rPr lang="zh-CN" altLang="en-US"/>
              <a:t>不能同时被</a:t>
            </a:r>
            <a:r>
              <a:rPr lang="en-US" altLang="zh-CN"/>
              <a:t>3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整除”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E57A5DF-E11D-4631-B129-E8D858BB1CD0}"/>
              </a:ext>
            </a:extLst>
          </p:cNvPr>
          <p:cNvSpPr/>
          <p:nvPr/>
        </p:nvSpPr>
        <p:spPr>
          <a:xfrm>
            <a:off x="2288399" y="5637429"/>
            <a:ext cx="1228725" cy="435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AA9ACF-8E0C-4C6D-87F9-EBE2B8583CBB}"/>
              </a:ext>
            </a:extLst>
          </p:cNvPr>
          <p:cNvSpPr/>
          <p:nvPr/>
        </p:nvSpPr>
        <p:spPr>
          <a:xfrm>
            <a:off x="3341113" y="4471378"/>
            <a:ext cx="1828800" cy="59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输出“</a:t>
            </a:r>
            <a:r>
              <a:rPr lang="en-US" altLang="zh-CN"/>
              <a:t>a</a:t>
            </a:r>
            <a:r>
              <a:rPr lang="zh-CN" altLang="en-US"/>
              <a:t>能同时被</a:t>
            </a:r>
            <a:r>
              <a:rPr lang="en-US" altLang="zh-CN"/>
              <a:t>3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整除”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1057F84-4408-4C28-9489-E9BFE2E663D1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902762" y="1809538"/>
            <a:ext cx="0" cy="271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5CA0A337-A5A6-4C58-901D-D2C2A84AB4F5}"/>
              </a:ext>
            </a:extLst>
          </p:cNvPr>
          <p:cNvCxnSpPr>
            <a:stCxn id="7" idx="1"/>
            <a:endCxn id="10" idx="0"/>
          </p:cNvCxnSpPr>
          <p:nvPr/>
        </p:nvCxnSpPr>
        <p:spPr>
          <a:xfrm rot="10800000" flipV="1">
            <a:off x="1512313" y="2330732"/>
            <a:ext cx="275763" cy="21406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385383E2-9508-4A37-9BE4-35B794763D9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rot="10800000" flipV="1">
            <a:off x="1512313" y="3954626"/>
            <a:ext cx="275763" cy="5167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722ACB1-E39D-4613-B29C-B3669DBA3993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902762" y="2580464"/>
            <a:ext cx="0" cy="1124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F05C6A46-3142-4252-8806-5CF45C88F857}"/>
              </a:ext>
            </a:extLst>
          </p:cNvPr>
          <p:cNvCxnSpPr>
            <a:stCxn id="9" idx="3"/>
            <a:endCxn id="14" idx="0"/>
          </p:cNvCxnSpPr>
          <p:nvPr/>
        </p:nvCxnSpPr>
        <p:spPr>
          <a:xfrm>
            <a:off x="4017449" y="3954626"/>
            <a:ext cx="238064" cy="5167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2FD9D382-1608-435E-8577-07140B6CA3B1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1923548" y="4658215"/>
            <a:ext cx="567978" cy="13904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2C8AD85F-86BD-4137-9362-7E2B7B276023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rot="5400000">
            <a:off x="3295149" y="4677065"/>
            <a:ext cx="567978" cy="13527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FD02412-5EC4-473A-B265-EA40B38B7B74}"/>
              </a:ext>
            </a:extLst>
          </p:cNvPr>
          <p:cNvSpPr txBox="1"/>
          <p:nvPr/>
        </p:nvSpPr>
        <p:spPr>
          <a:xfrm>
            <a:off x="1474505" y="1961989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FA76BF-385C-4A59-AB5E-A767DE580D76}"/>
              </a:ext>
            </a:extLst>
          </p:cNvPr>
          <p:cNvSpPr txBox="1"/>
          <p:nvPr/>
        </p:nvSpPr>
        <p:spPr>
          <a:xfrm>
            <a:off x="1464765" y="3645094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37AF68E-8208-4BD0-BCAB-89476DD13105}"/>
              </a:ext>
            </a:extLst>
          </p:cNvPr>
          <p:cNvSpPr txBox="1"/>
          <p:nvPr/>
        </p:nvSpPr>
        <p:spPr>
          <a:xfrm>
            <a:off x="2902761" y="2611029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EDD08C9-74F1-4538-B05D-6218B4E9B09F}"/>
              </a:ext>
            </a:extLst>
          </p:cNvPr>
          <p:cNvSpPr txBox="1"/>
          <p:nvPr/>
        </p:nvSpPr>
        <p:spPr>
          <a:xfrm>
            <a:off x="4000178" y="3585293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graphicFrame>
        <p:nvGraphicFramePr>
          <p:cNvPr id="50" name="表格 29">
            <a:extLst>
              <a:ext uri="{FF2B5EF4-FFF2-40B4-BE49-F238E27FC236}">
                <a16:creationId xmlns:a16="http://schemas.microsoft.com/office/drawing/2014/main" id="{72A104EE-529A-4A26-9D83-C43518A31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241846"/>
              </p:ext>
            </p:extLst>
          </p:nvPr>
        </p:nvGraphicFramePr>
        <p:xfrm>
          <a:off x="6422816" y="2225992"/>
          <a:ext cx="5030094" cy="240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228">
                  <a:extLst>
                    <a:ext uri="{9D8B030D-6E8A-4147-A177-3AD203B41FA5}">
                      <a16:colId xmlns:a16="http://schemas.microsoft.com/office/drawing/2014/main" val="1291056989"/>
                    </a:ext>
                  </a:extLst>
                </a:gridCol>
                <a:gridCol w="1778228">
                  <a:extLst>
                    <a:ext uri="{9D8B030D-6E8A-4147-A177-3AD203B41FA5}">
                      <a16:colId xmlns:a16="http://schemas.microsoft.com/office/drawing/2014/main" val="2531044031"/>
                    </a:ext>
                  </a:extLst>
                </a:gridCol>
                <a:gridCol w="1473638">
                  <a:extLst>
                    <a:ext uri="{9D8B030D-6E8A-4147-A177-3AD203B41FA5}">
                      <a16:colId xmlns:a16="http://schemas.microsoft.com/office/drawing/2014/main" val="4231177059"/>
                    </a:ext>
                  </a:extLst>
                </a:gridCol>
              </a:tblGrid>
              <a:tr h="4857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输入一个数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79247"/>
                  </a:ext>
                </a:extLst>
              </a:tr>
              <a:tr h="4857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能整除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en-US" altLang="zh-CN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                                                                     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74150"/>
                  </a:ext>
                </a:extLst>
              </a:tr>
              <a:tr h="4857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能整除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                                   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输出“</a:t>
                      </a:r>
                      <a:r>
                        <a:rPr lang="en-US" altLang="zh-CN"/>
                        <a:t>a</a:t>
                      </a:r>
                      <a:r>
                        <a:rPr lang="zh-CN" altLang="en-US"/>
                        <a:t>不能同时被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5</a:t>
                      </a:r>
                      <a:r>
                        <a:rPr lang="zh-CN" altLang="en-US"/>
                        <a:t>整除”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36918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输出“</a:t>
                      </a:r>
                      <a:r>
                        <a:rPr lang="en-US" altLang="zh-CN"/>
                        <a:t>a</a:t>
                      </a:r>
                      <a:r>
                        <a:rPr lang="zh-CN" altLang="en-US"/>
                        <a:t>能同时被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5</a:t>
                      </a:r>
                      <a:r>
                        <a:rPr lang="zh-CN" altLang="en-US"/>
                        <a:t>整除”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输出“</a:t>
                      </a:r>
                      <a:r>
                        <a:rPr lang="en-US" altLang="zh-CN"/>
                        <a:t>a</a:t>
                      </a:r>
                      <a:r>
                        <a:rPr lang="zh-CN" altLang="en-US"/>
                        <a:t>不能同时被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5</a:t>
                      </a:r>
                      <a:r>
                        <a:rPr lang="zh-CN" altLang="en-US"/>
                        <a:t>整除”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67720"/>
                  </a:ext>
                </a:extLst>
              </a:tr>
            </a:tbl>
          </a:graphicData>
        </a:graphic>
      </p:graphicFrame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F008091-FFA0-4345-871D-1A12DF27528C}"/>
              </a:ext>
            </a:extLst>
          </p:cNvPr>
          <p:cNvCxnSpPr/>
          <p:nvPr/>
        </p:nvCxnSpPr>
        <p:spPr>
          <a:xfrm>
            <a:off x="6422816" y="2720148"/>
            <a:ext cx="3543376" cy="614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A43ABB8-C309-420A-8D8F-9CE984319224}"/>
              </a:ext>
            </a:extLst>
          </p:cNvPr>
          <p:cNvCxnSpPr/>
          <p:nvPr/>
        </p:nvCxnSpPr>
        <p:spPr>
          <a:xfrm flipV="1">
            <a:off x="9935455" y="2720148"/>
            <a:ext cx="1517455" cy="622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AFA55C3-2CBA-442C-BA34-E7D34BD87243}"/>
              </a:ext>
            </a:extLst>
          </p:cNvPr>
          <p:cNvCxnSpPr>
            <a:cxnSpLocks/>
          </p:cNvCxnSpPr>
          <p:nvPr/>
        </p:nvCxnSpPr>
        <p:spPr>
          <a:xfrm flipH="1" flipV="1">
            <a:off x="6422817" y="3336791"/>
            <a:ext cx="1771687" cy="654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C9B338D-BC8E-495E-815C-CD48CE98BBF7}"/>
              </a:ext>
            </a:extLst>
          </p:cNvPr>
          <p:cNvCxnSpPr/>
          <p:nvPr/>
        </p:nvCxnSpPr>
        <p:spPr>
          <a:xfrm flipV="1">
            <a:off x="8194504" y="3334871"/>
            <a:ext cx="1771688" cy="65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06C33AC7-E21E-49D3-833B-1191B887245C}"/>
              </a:ext>
            </a:extLst>
          </p:cNvPr>
          <p:cNvSpPr/>
          <p:nvPr/>
        </p:nvSpPr>
        <p:spPr>
          <a:xfrm>
            <a:off x="259409" y="4471356"/>
            <a:ext cx="2484198" cy="614722"/>
          </a:xfrm>
          <a:prstGeom prst="parallelogram">
            <a:avLst>
              <a:gd name="adj" fmla="val 472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输出“</a:t>
            </a:r>
            <a:r>
              <a:rPr lang="en-US" altLang="zh-CN"/>
              <a:t>a</a:t>
            </a:r>
            <a:r>
              <a:rPr lang="zh-CN" altLang="en-US"/>
              <a:t>不能同时被</a:t>
            </a:r>
            <a:r>
              <a:rPr lang="en-US" altLang="zh-CN"/>
              <a:t>3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整除”</a:t>
            </a: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52B700B5-E21D-466F-98A0-B5D9339A35E6}"/>
              </a:ext>
            </a:extLst>
          </p:cNvPr>
          <p:cNvSpPr/>
          <p:nvPr/>
        </p:nvSpPr>
        <p:spPr>
          <a:xfrm>
            <a:off x="3013414" y="4474758"/>
            <a:ext cx="2484198" cy="614722"/>
          </a:xfrm>
          <a:prstGeom prst="parallelogram">
            <a:avLst>
              <a:gd name="adj" fmla="val 472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输出“</a:t>
            </a:r>
            <a:r>
              <a:rPr lang="en-US" altLang="zh-CN"/>
              <a:t>a</a:t>
            </a:r>
            <a:r>
              <a:rPr lang="zh-CN" altLang="en-US"/>
              <a:t>能同时被</a:t>
            </a:r>
            <a:r>
              <a:rPr lang="en-US" altLang="zh-CN"/>
              <a:t>3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整除”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840F04-1F0C-4DD0-95FC-CF0F138C0365}"/>
              </a:ext>
            </a:extLst>
          </p:cNvPr>
          <p:cNvSpPr txBox="1"/>
          <p:nvPr/>
        </p:nvSpPr>
        <p:spPr>
          <a:xfrm>
            <a:off x="9529482" y="61376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日程序设计作业</a:t>
            </a:r>
            <a:endParaRPr lang="en-US" altLang="zh-CN" b="1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黄瑞轩（计科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班）</a:t>
            </a:r>
          </a:p>
        </p:txBody>
      </p:sp>
    </p:spTree>
    <p:extLst>
      <p:ext uri="{BB962C8B-B14F-4D97-AF65-F5344CB8AC3E}">
        <p14:creationId xmlns:p14="http://schemas.microsoft.com/office/powerpoint/2010/main" val="3221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BD9447E-5C78-4278-AF5C-72619EE6E40A}"/>
              </a:ext>
            </a:extLst>
          </p:cNvPr>
          <p:cNvSpPr/>
          <p:nvPr/>
        </p:nvSpPr>
        <p:spPr>
          <a:xfrm>
            <a:off x="1781254" y="180740"/>
            <a:ext cx="1228725" cy="435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456BD6F7-432E-4D4F-A920-6AB503693C09}"/>
              </a:ext>
            </a:extLst>
          </p:cNvPr>
          <p:cNvSpPr/>
          <p:nvPr/>
        </p:nvSpPr>
        <p:spPr>
          <a:xfrm>
            <a:off x="1642317" y="886573"/>
            <a:ext cx="1506593" cy="39756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f=100, i=2</a:t>
            </a:r>
            <a:endParaRPr lang="zh-CN" altLang="en-US"/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A22203E2-FDB8-49FE-8DA9-4A216683A046}"/>
              </a:ext>
            </a:extLst>
          </p:cNvPr>
          <p:cNvSpPr/>
          <p:nvPr/>
        </p:nvSpPr>
        <p:spPr>
          <a:xfrm>
            <a:off x="1134445" y="1554202"/>
            <a:ext cx="2522339" cy="51186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 % i == 0?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2D30A6-405D-4AF5-89E6-D8DD6AF81015}"/>
              </a:ext>
            </a:extLst>
          </p:cNvPr>
          <p:cNvSpPr/>
          <p:nvPr/>
        </p:nvSpPr>
        <p:spPr>
          <a:xfrm>
            <a:off x="3656782" y="2443365"/>
            <a:ext cx="1441174" cy="39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i=i+1</a:t>
            </a:r>
            <a:endParaRPr lang="zh-CN" altLang="en-US"/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A55C57C1-47E0-48DE-A1BE-43E048E60E31}"/>
              </a:ext>
            </a:extLst>
          </p:cNvPr>
          <p:cNvSpPr/>
          <p:nvPr/>
        </p:nvSpPr>
        <p:spPr>
          <a:xfrm>
            <a:off x="3114120" y="3074888"/>
            <a:ext cx="2522338" cy="5118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 &lt;= sqrt(f)?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900095-9913-4275-B125-7DDC9A0EFE84}"/>
              </a:ext>
            </a:extLst>
          </p:cNvPr>
          <p:cNvSpPr/>
          <p:nvPr/>
        </p:nvSpPr>
        <p:spPr>
          <a:xfrm>
            <a:off x="3557025" y="3849751"/>
            <a:ext cx="1630113" cy="357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输出</a:t>
            </a:r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90CA47-D4D0-4500-B955-84DBD7046E8B}"/>
              </a:ext>
            </a:extLst>
          </p:cNvPr>
          <p:cNvSpPr/>
          <p:nvPr/>
        </p:nvSpPr>
        <p:spPr>
          <a:xfrm>
            <a:off x="1828391" y="4571290"/>
            <a:ext cx="1134444" cy="357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f=f+1, i=2</a:t>
            </a:r>
            <a:endParaRPr lang="zh-CN" altLang="en-US"/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67C3FE4F-B39C-4C86-9286-B04521CDAA1C}"/>
              </a:ext>
            </a:extLst>
          </p:cNvPr>
          <p:cNvSpPr/>
          <p:nvPr/>
        </p:nvSpPr>
        <p:spPr>
          <a:xfrm>
            <a:off x="1134444" y="5292828"/>
            <a:ext cx="2522338" cy="5118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f&lt;201?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A4DF007-9AEC-4D3A-AB50-1B3B41DDB6E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395614" y="616509"/>
            <a:ext cx="3" cy="270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5465171-33C1-4FB8-A1F7-4C385545F0C0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395614" y="1284138"/>
            <a:ext cx="1" cy="270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CCC77B26-43E2-4698-81E1-934237E04FCE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3656784" y="1810135"/>
            <a:ext cx="720585" cy="6332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71FE6B8-51C7-4C9D-9908-5A03303DC73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375289" y="2840930"/>
            <a:ext cx="2080" cy="233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896917B-235E-49A3-8201-FD5A75A6497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4372082" y="3586753"/>
            <a:ext cx="3207" cy="262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1386A34C-24C9-4714-B60A-C4FF67D92735}"/>
              </a:ext>
            </a:extLst>
          </p:cNvPr>
          <p:cNvCxnSpPr>
            <a:stCxn id="9" idx="3"/>
            <a:endCxn id="7" idx="0"/>
          </p:cNvCxnSpPr>
          <p:nvPr/>
        </p:nvCxnSpPr>
        <p:spPr>
          <a:xfrm flipH="1" flipV="1">
            <a:off x="2395615" y="1554202"/>
            <a:ext cx="3240843" cy="1776619"/>
          </a:xfrm>
          <a:prstGeom prst="bentConnector4">
            <a:avLst>
              <a:gd name="adj1" fmla="val -7054"/>
              <a:gd name="adj2" fmla="val 10839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893CDA48-4651-4460-B866-11A6B8C5F77D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396142" y="3774254"/>
            <a:ext cx="542635" cy="1409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D7AB6156-0FCF-480B-9F9C-4951F4683049}"/>
              </a:ext>
            </a:extLst>
          </p:cNvPr>
          <p:cNvCxnSpPr>
            <a:stCxn id="7" idx="1"/>
            <a:endCxn id="12" idx="1"/>
          </p:cNvCxnSpPr>
          <p:nvPr/>
        </p:nvCxnSpPr>
        <p:spPr>
          <a:xfrm rot="10800000" flipH="1" flipV="1">
            <a:off x="1134445" y="1810135"/>
            <a:ext cx="693946" cy="2940060"/>
          </a:xfrm>
          <a:prstGeom prst="bentConnector3">
            <a:avLst>
              <a:gd name="adj1" fmla="val -3294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C04B58F-565B-4D59-BCE2-DE730CB908EC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2395613" y="4929099"/>
            <a:ext cx="0" cy="363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6A7E1100-CB2F-4DCE-A24D-7E28C7D9F243}"/>
              </a:ext>
            </a:extLst>
          </p:cNvPr>
          <p:cNvCxnSpPr>
            <a:stCxn id="16" idx="1"/>
            <a:endCxn id="7" idx="0"/>
          </p:cNvCxnSpPr>
          <p:nvPr/>
        </p:nvCxnSpPr>
        <p:spPr>
          <a:xfrm rot="10800000" flipH="1">
            <a:off x="1134443" y="1554203"/>
            <a:ext cx="1261171" cy="3994559"/>
          </a:xfrm>
          <a:prstGeom prst="bentConnector4">
            <a:avLst>
              <a:gd name="adj1" fmla="val -60683"/>
              <a:gd name="adj2" fmla="val 10373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7DF6925-CFDE-4672-8BEA-3B6F126E4EA3}"/>
              </a:ext>
            </a:extLst>
          </p:cNvPr>
          <p:cNvSpPr/>
          <p:nvPr/>
        </p:nvSpPr>
        <p:spPr>
          <a:xfrm>
            <a:off x="1781250" y="6091395"/>
            <a:ext cx="1228725" cy="435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25F2D65-5740-4FFD-82A4-F10DB5BFF794}"/>
              </a:ext>
            </a:extLst>
          </p:cNvPr>
          <p:cNvCxnSpPr>
            <a:stCxn id="16" idx="2"/>
            <a:endCxn id="66" idx="0"/>
          </p:cNvCxnSpPr>
          <p:nvPr/>
        </p:nvCxnSpPr>
        <p:spPr>
          <a:xfrm>
            <a:off x="2395613" y="5804693"/>
            <a:ext cx="0" cy="286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CBC2FA8D-AFC4-488F-8309-BC6B33B46DBD}"/>
              </a:ext>
            </a:extLst>
          </p:cNvPr>
          <p:cNvSpPr txBox="1"/>
          <p:nvPr/>
        </p:nvSpPr>
        <p:spPr>
          <a:xfrm>
            <a:off x="874561" y="1492124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4CAB72D-F950-4750-8D11-1DAA7B03EC9F}"/>
              </a:ext>
            </a:extLst>
          </p:cNvPr>
          <p:cNvSpPr txBox="1"/>
          <p:nvPr/>
        </p:nvSpPr>
        <p:spPr>
          <a:xfrm>
            <a:off x="783065" y="5215469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7C74776-2B13-41A6-B16B-339D7BAAA86F}"/>
              </a:ext>
            </a:extLst>
          </p:cNvPr>
          <p:cNvSpPr txBox="1"/>
          <p:nvPr/>
        </p:nvSpPr>
        <p:spPr>
          <a:xfrm>
            <a:off x="2411828" y="5733163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B52260F-6110-44C5-800E-C963999662AD}"/>
              </a:ext>
            </a:extLst>
          </p:cNvPr>
          <p:cNvSpPr txBox="1"/>
          <p:nvPr/>
        </p:nvSpPr>
        <p:spPr>
          <a:xfrm>
            <a:off x="3650796" y="1460214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885C82C-364D-455C-ACBC-95619865455B}"/>
              </a:ext>
            </a:extLst>
          </p:cNvPr>
          <p:cNvSpPr txBox="1"/>
          <p:nvPr/>
        </p:nvSpPr>
        <p:spPr>
          <a:xfrm>
            <a:off x="4352677" y="3491865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E7492A0-2179-4E2A-9D7D-57F2C8021899}"/>
              </a:ext>
            </a:extLst>
          </p:cNvPr>
          <p:cNvSpPr txBox="1"/>
          <p:nvPr/>
        </p:nvSpPr>
        <p:spPr>
          <a:xfrm>
            <a:off x="5538001" y="2989213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graphicFrame>
        <p:nvGraphicFramePr>
          <p:cNvPr id="84" name="表格 29">
            <a:extLst>
              <a:ext uri="{FF2B5EF4-FFF2-40B4-BE49-F238E27FC236}">
                <a16:creationId xmlns:a16="http://schemas.microsoft.com/office/drawing/2014/main" id="{63F2FD60-E507-4F64-8C53-1B6C52212113}"/>
              </a:ext>
            </a:extLst>
          </p:cNvPr>
          <p:cNvGraphicFramePr>
            <a:graphicFrameLocks noGrp="1"/>
          </p:cNvGraphicFramePr>
          <p:nvPr/>
        </p:nvGraphicFramePr>
        <p:xfrm>
          <a:off x="6555545" y="1432322"/>
          <a:ext cx="4761895" cy="355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771">
                  <a:extLst>
                    <a:ext uri="{9D8B030D-6E8A-4147-A177-3AD203B41FA5}">
                      <a16:colId xmlns:a16="http://schemas.microsoft.com/office/drawing/2014/main" val="1291056989"/>
                    </a:ext>
                  </a:extLst>
                </a:gridCol>
                <a:gridCol w="1268644">
                  <a:extLst>
                    <a:ext uri="{9D8B030D-6E8A-4147-A177-3AD203B41FA5}">
                      <a16:colId xmlns:a16="http://schemas.microsoft.com/office/drawing/2014/main" val="81111939"/>
                    </a:ext>
                  </a:extLst>
                </a:gridCol>
                <a:gridCol w="541240">
                  <a:extLst>
                    <a:ext uri="{9D8B030D-6E8A-4147-A177-3AD203B41FA5}">
                      <a16:colId xmlns:a16="http://schemas.microsoft.com/office/drawing/2014/main" val="183450540"/>
                    </a:ext>
                  </a:extLst>
                </a:gridCol>
                <a:gridCol w="541240">
                  <a:extLst>
                    <a:ext uri="{9D8B030D-6E8A-4147-A177-3AD203B41FA5}">
                      <a16:colId xmlns:a16="http://schemas.microsoft.com/office/drawing/2014/main" val="2177565907"/>
                    </a:ext>
                  </a:extLst>
                </a:gridCol>
              </a:tblGrid>
              <a:tr h="4857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f=100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i=2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79247"/>
                  </a:ext>
                </a:extLst>
              </a:tr>
              <a:tr h="4857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能整除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en-US" altLang="zh-CN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                                                 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7415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i=i+1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f=f+1, i=2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369181"/>
                  </a:ext>
                </a:extLst>
              </a:tr>
              <a:tr h="4857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直到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i&gt; sqrt(f)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67720"/>
                  </a:ext>
                </a:extLst>
              </a:tr>
              <a:tr h="4857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89719"/>
                  </a:ext>
                </a:extLst>
              </a:tr>
              <a:tr h="4857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f=f+1, i=2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78592"/>
                  </a:ext>
                </a:extLst>
              </a:tr>
              <a:tr h="4857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直到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f&gt;=201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665519"/>
                  </a:ext>
                </a:extLst>
              </a:tr>
            </a:tbl>
          </a:graphicData>
        </a:graphic>
      </p:graphicFrame>
      <p:sp>
        <p:nvSpPr>
          <p:cNvPr id="88" name="矩形 87">
            <a:extLst>
              <a:ext uri="{FF2B5EF4-FFF2-40B4-BE49-F238E27FC236}">
                <a16:creationId xmlns:a16="http://schemas.microsoft.com/office/drawing/2014/main" id="{7F960DE3-DEE0-404D-B08C-409E609C2CD1}"/>
              </a:ext>
            </a:extLst>
          </p:cNvPr>
          <p:cNvSpPr/>
          <p:nvPr/>
        </p:nvSpPr>
        <p:spPr>
          <a:xfrm>
            <a:off x="10250567" y="2879948"/>
            <a:ext cx="506102" cy="450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313484F-113C-421B-BAF1-06915F85F249}"/>
              </a:ext>
            </a:extLst>
          </p:cNvPr>
          <p:cNvSpPr/>
          <p:nvPr/>
        </p:nvSpPr>
        <p:spPr>
          <a:xfrm>
            <a:off x="10470367" y="4520442"/>
            <a:ext cx="506102" cy="450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AC0637-66C7-4D31-8C24-C51B494490A6}"/>
              </a:ext>
            </a:extLst>
          </p:cNvPr>
          <p:cNvSpPr txBox="1"/>
          <p:nvPr/>
        </p:nvSpPr>
        <p:spPr>
          <a:xfrm>
            <a:off x="9529482" y="61376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日程序设计作业</a:t>
            </a:r>
            <a:endParaRPr lang="en-US" altLang="zh-CN" b="1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黄瑞轩（计科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班）</a:t>
            </a:r>
          </a:p>
        </p:txBody>
      </p:sp>
    </p:spTree>
    <p:extLst>
      <p:ext uri="{BB962C8B-B14F-4D97-AF65-F5344CB8AC3E}">
        <p14:creationId xmlns:p14="http://schemas.microsoft.com/office/powerpoint/2010/main" val="386611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A19AC7CD-55E6-4812-A3C3-DACF496CCD75}"/>
              </a:ext>
            </a:extLst>
          </p:cNvPr>
          <p:cNvSpPr/>
          <p:nvPr/>
        </p:nvSpPr>
        <p:spPr>
          <a:xfrm>
            <a:off x="2564607" y="968606"/>
            <a:ext cx="1228725" cy="435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101" name="平行四边形 100">
            <a:extLst>
              <a:ext uri="{FF2B5EF4-FFF2-40B4-BE49-F238E27FC236}">
                <a16:creationId xmlns:a16="http://schemas.microsoft.com/office/drawing/2014/main" id="{0ED61570-BC3D-4691-935E-7C36C4FD08D2}"/>
              </a:ext>
            </a:extLst>
          </p:cNvPr>
          <p:cNvSpPr/>
          <p:nvPr/>
        </p:nvSpPr>
        <p:spPr>
          <a:xfrm>
            <a:off x="2127054" y="1663428"/>
            <a:ext cx="2103830" cy="321446"/>
          </a:xfrm>
          <a:prstGeom prst="parallelogram">
            <a:avLst>
              <a:gd name="adj" fmla="val 472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m, n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8F887B2-53FA-4BA3-8362-537B16879946}"/>
              </a:ext>
            </a:extLst>
          </p:cNvPr>
          <p:cNvSpPr/>
          <p:nvPr/>
        </p:nvSpPr>
        <p:spPr>
          <a:xfrm>
            <a:off x="2196244" y="2220380"/>
            <a:ext cx="1961804" cy="40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求</a:t>
            </a:r>
            <a:r>
              <a:rPr lang="en-US" altLang="zh-CN"/>
              <a:t>m</a:t>
            </a:r>
            <a:r>
              <a:rPr lang="zh-CN" altLang="en-US"/>
              <a:t>除以</a:t>
            </a:r>
            <a:r>
              <a:rPr lang="en-US" altLang="zh-CN"/>
              <a:t>n</a:t>
            </a:r>
            <a:r>
              <a:rPr lang="zh-CN" altLang="en-US"/>
              <a:t>的余数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77B70BD-9BB3-4B88-B0B3-FD60A08AD8BB}"/>
              </a:ext>
            </a:extLst>
          </p:cNvPr>
          <p:cNvSpPr/>
          <p:nvPr/>
        </p:nvSpPr>
        <p:spPr>
          <a:xfrm>
            <a:off x="2196244" y="2864618"/>
            <a:ext cx="1961804" cy="40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m=n</a:t>
            </a:r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EF31065-EE05-442B-83CD-8BCA4B3122AC}"/>
              </a:ext>
            </a:extLst>
          </p:cNvPr>
          <p:cNvSpPr/>
          <p:nvPr/>
        </p:nvSpPr>
        <p:spPr>
          <a:xfrm>
            <a:off x="2194422" y="3492702"/>
            <a:ext cx="1961804" cy="40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n=r</a:t>
            </a:r>
            <a:endParaRPr lang="zh-CN" altLang="en-US"/>
          </a:p>
        </p:txBody>
      </p:sp>
      <p:sp>
        <p:nvSpPr>
          <p:cNvPr id="108" name="菱形 107">
            <a:extLst>
              <a:ext uri="{FF2B5EF4-FFF2-40B4-BE49-F238E27FC236}">
                <a16:creationId xmlns:a16="http://schemas.microsoft.com/office/drawing/2014/main" id="{544C588C-000C-4E6C-8805-DDC99BFC2D0B}"/>
              </a:ext>
            </a:extLst>
          </p:cNvPr>
          <p:cNvSpPr/>
          <p:nvPr/>
        </p:nvSpPr>
        <p:spPr>
          <a:xfrm>
            <a:off x="2123409" y="4162433"/>
            <a:ext cx="2103830" cy="55695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r=0?</a:t>
            </a:r>
            <a:endParaRPr lang="zh-CN" altLang="en-US"/>
          </a:p>
        </p:txBody>
      </p:sp>
      <p:sp>
        <p:nvSpPr>
          <p:cNvPr id="109" name="平行四边形 108">
            <a:extLst>
              <a:ext uri="{FF2B5EF4-FFF2-40B4-BE49-F238E27FC236}">
                <a16:creationId xmlns:a16="http://schemas.microsoft.com/office/drawing/2014/main" id="{0A831F3E-A144-4448-BA1F-69C8C5AE5AE5}"/>
              </a:ext>
            </a:extLst>
          </p:cNvPr>
          <p:cNvSpPr/>
          <p:nvPr/>
        </p:nvSpPr>
        <p:spPr>
          <a:xfrm>
            <a:off x="2123409" y="4981792"/>
            <a:ext cx="2103830" cy="321446"/>
          </a:xfrm>
          <a:prstGeom prst="parallelogram">
            <a:avLst>
              <a:gd name="adj" fmla="val 472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1ED9440F-C960-4AC0-9BD5-A987A0CE11CA}"/>
              </a:ext>
            </a:extLst>
          </p:cNvPr>
          <p:cNvSpPr/>
          <p:nvPr/>
        </p:nvSpPr>
        <p:spPr>
          <a:xfrm>
            <a:off x="2560961" y="5547675"/>
            <a:ext cx="1228725" cy="435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0FEEA445-3F37-4FE1-AE04-41D03F069D23}"/>
              </a:ext>
            </a:extLst>
          </p:cNvPr>
          <p:cNvCxnSpPr>
            <a:stCxn id="99" idx="2"/>
            <a:endCxn id="101" idx="0"/>
          </p:cNvCxnSpPr>
          <p:nvPr/>
        </p:nvCxnSpPr>
        <p:spPr>
          <a:xfrm flipH="1">
            <a:off x="3178969" y="1404375"/>
            <a:ext cx="1" cy="259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5E844F9-7985-4936-AA19-A062E3CF8A2D}"/>
              </a:ext>
            </a:extLst>
          </p:cNvPr>
          <p:cNvCxnSpPr>
            <a:stCxn id="101" idx="4"/>
            <a:endCxn id="103" idx="0"/>
          </p:cNvCxnSpPr>
          <p:nvPr/>
        </p:nvCxnSpPr>
        <p:spPr>
          <a:xfrm flipH="1">
            <a:off x="3177146" y="1984874"/>
            <a:ext cx="1823" cy="235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75ACF5F-1752-417D-875A-3CB412240F42}"/>
              </a:ext>
            </a:extLst>
          </p:cNvPr>
          <p:cNvCxnSpPr>
            <a:stCxn id="103" idx="2"/>
            <a:endCxn id="104" idx="0"/>
          </p:cNvCxnSpPr>
          <p:nvPr/>
        </p:nvCxnSpPr>
        <p:spPr>
          <a:xfrm>
            <a:off x="3177146" y="2627704"/>
            <a:ext cx="0" cy="236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6EE4D887-DE39-434F-A7E6-99235E227581}"/>
              </a:ext>
            </a:extLst>
          </p:cNvPr>
          <p:cNvCxnSpPr>
            <a:stCxn id="104" idx="2"/>
            <a:endCxn id="106" idx="0"/>
          </p:cNvCxnSpPr>
          <p:nvPr/>
        </p:nvCxnSpPr>
        <p:spPr>
          <a:xfrm flipH="1">
            <a:off x="3175324" y="3271942"/>
            <a:ext cx="1822" cy="22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4300C8E-1D9C-4B31-A3BA-5BA100334F5C}"/>
              </a:ext>
            </a:extLst>
          </p:cNvPr>
          <p:cNvCxnSpPr>
            <a:stCxn id="106" idx="2"/>
            <a:endCxn id="108" idx="0"/>
          </p:cNvCxnSpPr>
          <p:nvPr/>
        </p:nvCxnSpPr>
        <p:spPr>
          <a:xfrm>
            <a:off x="3175324" y="3900026"/>
            <a:ext cx="0" cy="262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C9862AD4-7A99-45E7-91B6-5448D2038C1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>
            <a:off x="3175324" y="4719385"/>
            <a:ext cx="0" cy="262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406E29FE-5D90-4967-A27B-8E26F1B322CB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3175324" y="5303238"/>
            <a:ext cx="0" cy="24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6" name="连接符: 肘形 1035">
            <a:extLst>
              <a:ext uri="{FF2B5EF4-FFF2-40B4-BE49-F238E27FC236}">
                <a16:creationId xmlns:a16="http://schemas.microsoft.com/office/drawing/2014/main" id="{43F55C16-14CC-4FC3-BAE2-32903D15724A}"/>
              </a:ext>
            </a:extLst>
          </p:cNvPr>
          <p:cNvCxnSpPr>
            <a:stCxn id="108" idx="3"/>
            <a:endCxn id="103" idx="0"/>
          </p:cNvCxnSpPr>
          <p:nvPr/>
        </p:nvCxnSpPr>
        <p:spPr>
          <a:xfrm flipH="1" flipV="1">
            <a:off x="3177146" y="2220380"/>
            <a:ext cx="1050093" cy="2220529"/>
          </a:xfrm>
          <a:prstGeom prst="bentConnector4">
            <a:avLst>
              <a:gd name="adj1" fmla="val -21770"/>
              <a:gd name="adj2" fmla="val 1054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8" name="文本框 1037">
            <a:extLst>
              <a:ext uri="{FF2B5EF4-FFF2-40B4-BE49-F238E27FC236}">
                <a16:creationId xmlns:a16="http://schemas.microsoft.com/office/drawing/2014/main" id="{1BDCDD0E-409B-4A39-B895-CC6C00B525DE}"/>
              </a:ext>
            </a:extLst>
          </p:cNvPr>
          <p:cNvSpPr txBox="1"/>
          <p:nvPr/>
        </p:nvSpPr>
        <p:spPr>
          <a:xfrm>
            <a:off x="4116718" y="4135532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1039" name="文本框 1038">
            <a:extLst>
              <a:ext uri="{FF2B5EF4-FFF2-40B4-BE49-F238E27FC236}">
                <a16:creationId xmlns:a16="http://schemas.microsoft.com/office/drawing/2014/main" id="{2D5FC9F3-E0F2-4A16-A138-177A47EE4358}"/>
              </a:ext>
            </a:extLst>
          </p:cNvPr>
          <p:cNvSpPr txBox="1"/>
          <p:nvPr/>
        </p:nvSpPr>
        <p:spPr>
          <a:xfrm>
            <a:off x="3185636" y="4674908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graphicFrame>
        <p:nvGraphicFramePr>
          <p:cNvPr id="1040" name="表格 29">
            <a:extLst>
              <a:ext uri="{FF2B5EF4-FFF2-40B4-BE49-F238E27FC236}">
                <a16:creationId xmlns:a16="http://schemas.microsoft.com/office/drawing/2014/main" id="{EBBA1EFF-40F9-48D3-BF1E-FDFFDFAF5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530076"/>
              </p:ext>
            </p:extLst>
          </p:nvPr>
        </p:nvGraphicFramePr>
        <p:xfrm>
          <a:off x="6453932" y="2129689"/>
          <a:ext cx="3973510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732">
                  <a:extLst>
                    <a:ext uri="{9D8B030D-6E8A-4147-A177-3AD203B41FA5}">
                      <a16:colId xmlns:a16="http://schemas.microsoft.com/office/drawing/2014/main" val="1291056989"/>
                    </a:ext>
                  </a:extLst>
                </a:gridCol>
                <a:gridCol w="388778">
                  <a:extLst>
                    <a:ext uri="{9D8B030D-6E8A-4147-A177-3AD203B41FA5}">
                      <a16:colId xmlns:a16="http://schemas.microsoft.com/office/drawing/2014/main" val="3404377623"/>
                    </a:ext>
                  </a:extLst>
                </a:gridCol>
              </a:tblGrid>
              <a:tr h="4857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m,n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7924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求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除以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的余数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7415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m=n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36918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n=r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6772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直到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r=0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89719"/>
                  </a:ext>
                </a:extLst>
              </a:tr>
              <a:tr h="4857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94811"/>
                  </a:ext>
                </a:extLst>
              </a:tr>
            </a:tbl>
          </a:graphicData>
        </a:graphic>
      </p:graphicFrame>
      <p:sp>
        <p:nvSpPr>
          <p:cNvPr id="1041" name="矩形 1040">
            <a:extLst>
              <a:ext uri="{FF2B5EF4-FFF2-40B4-BE49-F238E27FC236}">
                <a16:creationId xmlns:a16="http://schemas.microsoft.com/office/drawing/2014/main" id="{C9521467-7CBA-4A31-800C-D09504B89462}"/>
              </a:ext>
            </a:extLst>
          </p:cNvPr>
          <p:cNvSpPr/>
          <p:nvPr/>
        </p:nvSpPr>
        <p:spPr>
          <a:xfrm>
            <a:off x="9923261" y="4083459"/>
            <a:ext cx="192882" cy="450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5FF584-71B3-41DA-A430-9C8FB33277A2}"/>
              </a:ext>
            </a:extLst>
          </p:cNvPr>
          <p:cNvSpPr txBox="1"/>
          <p:nvPr/>
        </p:nvSpPr>
        <p:spPr>
          <a:xfrm>
            <a:off x="9529482" y="61376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日程序设计作业</a:t>
            </a:r>
            <a:endParaRPr lang="en-US" altLang="zh-CN" b="1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黄瑞轩（计科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班）</a:t>
            </a:r>
          </a:p>
        </p:txBody>
      </p:sp>
    </p:spTree>
    <p:extLst>
      <p:ext uri="{BB962C8B-B14F-4D97-AF65-F5344CB8AC3E}">
        <p14:creationId xmlns:p14="http://schemas.microsoft.com/office/powerpoint/2010/main" val="297140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04B5137B-1009-42B3-BF64-78FE3D10E5E3}"/>
              </a:ext>
            </a:extLst>
          </p:cNvPr>
          <p:cNvSpPr/>
          <p:nvPr/>
        </p:nvSpPr>
        <p:spPr>
          <a:xfrm>
            <a:off x="2107407" y="262024"/>
            <a:ext cx="1228725" cy="435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75394F79-58D7-494C-A8DD-8A62FB77F7F9}"/>
              </a:ext>
            </a:extLst>
          </p:cNvPr>
          <p:cNvSpPr/>
          <p:nvPr/>
        </p:nvSpPr>
        <p:spPr>
          <a:xfrm>
            <a:off x="1669854" y="956846"/>
            <a:ext cx="2103830" cy="321446"/>
          </a:xfrm>
          <a:prstGeom prst="parallelogram">
            <a:avLst>
              <a:gd name="adj" fmla="val 472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a,b,c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756CC16-482B-462E-83B8-CDAA56D5839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21769" y="697793"/>
            <a:ext cx="1" cy="259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菱形 7">
            <a:extLst>
              <a:ext uri="{FF2B5EF4-FFF2-40B4-BE49-F238E27FC236}">
                <a16:creationId xmlns:a16="http://schemas.microsoft.com/office/drawing/2014/main" id="{0F29B41C-E34F-4585-8820-F52AB9ED2A76}"/>
              </a:ext>
            </a:extLst>
          </p:cNvPr>
          <p:cNvSpPr/>
          <p:nvPr/>
        </p:nvSpPr>
        <p:spPr>
          <a:xfrm>
            <a:off x="1651210" y="1537345"/>
            <a:ext cx="2147413" cy="6483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12F53E-AE6B-4407-B2DD-0226A36C19D9}"/>
                  </a:ext>
                </a:extLst>
              </p:cNvPr>
              <p:cNvSpPr/>
              <p:nvPr/>
            </p:nvSpPr>
            <p:spPr>
              <a:xfrm>
                <a:off x="1738464" y="4407557"/>
                <a:ext cx="2311969" cy="6483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XITS Math" panose="02000503000000000000" pitchFamily="50" charset="0"/>
                          <a:ea typeface="XITS Math" panose="02000503000000000000" pitchFamily="50" charset="0"/>
                          <a:cs typeface="XITS Math" panose="02000503000000000000" pitchFamily="50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b</m:t>
                          </m:r>
                          <m:r>
                            <a:rPr lang="en-US" altLang="zh-CN" b="0" i="0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a:rPr lang="en-US" altLang="zh-CN" b="0" i="0" smtClean="0"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0" smtClean="0"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−4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ac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0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zh-CN" altLang="en-US">
                  <a:latin typeface="XITS Math" panose="02000503000000000000" pitchFamily="50" charset="0"/>
                  <a:cs typeface="XITS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12F53E-AE6B-4407-B2DD-0226A36C1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464" y="4407557"/>
                <a:ext cx="2311969" cy="6483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DDF44C7-D8CE-4209-8964-88CF94D52FF1}"/>
                  </a:ext>
                </a:extLst>
              </p:cNvPr>
              <p:cNvSpPr txBox="1"/>
              <p:nvPr/>
            </p:nvSpPr>
            <p:spPr>
              <a:xfrm>
                <a:off x="1900931" y="1667768"/>
                <a:ext cx="1652184" cy="652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800" b="0" i="0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0" smtClean="0">
                          <a:latin typeface="XITS Math" panose="02000503000000000000" pitchFamily="50" charset="0"/>
                          <a:ea typeface="XITS Math" panose="02000503000000000000" pitchFamily="50" charset="0"/>
                          <a:cs typeface="XITS Math" panose="02000503000000000000" pitchFamily="50" charset="0"/>
                        </a:rPr>
                        <m:t>−4</m:t>
                      </m:r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XITS Math" panose="02000503000000000000" pitchFamily="50" charset="0"/>
                          <a:ea typeface="XITS Math" panose="02000503000000000000" pitchFamily="50" charset="0"/>
                          <a:cs typeface="XITS Math" panose="02000503000000000000" pitchFamily="50" charset="0"/>
                        </a:rPr>
                        <m:t>ac</m:t>
                      </m:r>
                      <m:r>
                        <a:rPr lang="en-US" altLang="zh-CN" sz="1800" b="0" i="0" smtClean="0">
                          <a:latin typeface="XITS Math" panose="02000503000000000000" pitchFamily="50" charset="0"/>
                          <a:ea typeface="XITS Math" panose="02000503000000000000" pitchFamily="50" charset="0"/>
                          <a:cs typeface="XITS Math" panose="02000503000000000000" pitchFamily="50" charset="0"/>
                        </a:rPr>
                        <m:t>=0?</m:t>
                      </m:r>
                    </m:oMath>
                  </m:oMathPara>
                </a14:m>
                <a:endParaRPr lang="zh-CN" altLang="en-US" sz="1800">
                  <a:latin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endParaRPr lang="zh-CN" altLang="en-US">
                  <a:latin typeface="XITS Math" panose="02000503000000000000" pitchFamily="50" charset="0"/>
                  <a:cs typeface="XITS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DDF44C7-D8CE-4209-8964-88CF94D52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31" y="1667768"/>
                <a:ext cx="1652184" cy="6528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95003DD-3B7B-44C3-BC9C-E200DE8986A2}"/>
                  </a:ext>
                </a:extLst>
              </p:cNvPr>
              <p:cNvSpPr/>
              <p:nvPr/>
            </p:nvSpPr>
            <p:spPr>
              <a:xfrm>
                <a:off x="272271" y="2495944"/>
                <a:ext cx="2311969" cy="6483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XITS Math" panose="02000503000000000000" pitchFamily="50" charset="0"/>
                          <a:ea typeface="XITS Math" panose="02000503000000000000" pitchFamily="50" charset="0"/>
                          <a:cs typeface="XITS Math" panose="02000503000000000000" pitchFamily="50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b</m:t>
                          </m:r>
                          <m:r>
                            <a:rPr lang="en-US" altLang="zh-CN" b="0" i="0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a:rPr lang="en-US" altLang="zh-CN" b="0" i="0" smtClean="0"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0" smtClean="0"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−4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ac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0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zh-CN" altLang="en-US">
                  <a:latin typeface="XITS Math" panose="02000503000000000000" pitchFamily="50" charset="0"/>
                  <a:cs typeface="XITS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95003DD-3B7B-44C3-BC9C-E200DE898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71" y="2495944"/>
                <a:ext cx="2311969" cy="6483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平行四边形 20">
                <a:extLst>
                  <a:ext uri="{FF2B5EF4-FFF2-40B4-BE49-F238E27FC236}">
                    <a16:creationId xmlns:a16="http://schemas.microsoft.com/office/drawing/2014/main" id="{11A6C365-C20D-4FBD-A987-964B578F7669}"/>
                  </a:ext>
                </a:extLst>
              </p:cNvPr>
              <p:cNvSpPr/>
              <p:nvPr/>
            </p:nvSpPr>
            <p:spPr>
              <a:xfrm>
                <a:off x="434736" y="3414058"/>
                <a:ext cx="1987037" cy="648392"/>
              </a:xfrm>
              <a:prstGeom prst="parallelogram">
                <a:avLst>
                  <a:gd name="adj" fmla="val 4722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atin typeface="XITS Math" panose="02000503000000000000" pitchFamily="50" charset="0"/>
                    <a:ea typeface="宋体" panose="02010600030101010101" pitchFamily="2" charset="-122"/>
                    <a:cs typeface="XITS Math" panose="02000503000000000000" pitchFamily="50" charset="0"/>
                  </a:rPr>
                  <a:t>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0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>
                  <a:latin typeface="XITS Math" panose="02000503000000000000" pitchFamily="50" charset="0"/>
                  <a:ea typeface="宋体" panose="02010600030101010101" pitchFamily="2" charset="-122"/>
                  <a:cs typeface="XITS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1" name="平行四边形 20">
                <a:extLst>
                  <a:ext uri="{FF2B5EF4-FFF2-40B4-BE49-F238E27FC236}">
                    <a16:creationId xmlns:a16="http://schemas.microsoft.com/office/drawing/2014/main" id="{11A6C365-C20D-4FBD-A987-964B578F7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36" y="3414058"/>
                <a:ext cx="1987037" cy="648392"/>
              </a:xfrm>
              <a:prstGeom prst="parallelogram">
                <a:avLst>
                  <a:gd name="adj" fmla="val 4722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平行四边形 22">
                <a:extLst>
                  <a:ext uri="{FF2B5EF4-FFF2-40B4-BE49-F238E27FC236}">
                    <a16:creationId xmlns:a16="http://schemas.microsoft.com/office/drawing/2014/main" id="{E5B87FCB-394B-4047-94F7-C4D81068BE38}"/>
                  </a:ext>
                </a:extLst>
              </p:cNvPr>
              <p:cNvSpPr/>
              <p:nvPr/>
            </p:nvSpPr>
            <p:spPr>
              <a:xfrm>
                <a:off x="1900931" y="5252762"/>
                <a:ext cx="1987037" cy="648392"/>
              </a:xfrm>
              <a:prstGeom prst="parallelogram">
                <a:avLst>
                  <a:gd name="adj" fmla="val 4722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atin typeface="XITS Math" panose="02000503000000000000" pitchFamily="50" charset="0"/>
                    <a:ea typeface="宋体" panose="02010600030101010101" pitchFamily="2" charset="-122"/>
                    <a:cs typeface="XITS Math" panose="02000503000000000000" pitchFamily="50" charset="0"/>
                  </a:rPr>
                  <a:t>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0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>
                  <a:latin typeface="XITS Math" panose="02000503000000000000" pitchFamily="50" charset="0"/>
                  <a:ea typeface="宋体" panose="02010600030101010101" pitchFamily="2" charset="-122"/>
                  <a:cs typeface="XITS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3" name="平行四边形 22">
                <a:extLst>
                  <a:ext uri="{FF2B5EF4-FFF2-40B4-BE49-F238E27FC236}">
                    <a16:creationId xmlns:a16="http://schemas.microsoft.com/office/drawing/2014/main" id="{E5B87FCB-394B-4047-94F7-C4D81068B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31" y="5252762"/>
                <a:ext cx="1987037" cy="648392"/>
              </a:xfrm>
              <a:prstGeom prst="parallelogram">
                <a:avLst>
                  <a:gd name="adj" fmla="val 4722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3E79616-E069-4FB1-ACB4-9A72485A7D2F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2721769" y="1278292"/>
            <a:ext cx="3148" cy="259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D1F60F44-2865-472F-94A5-63861FE0DF9D}"/>
              </a:ext>
            </a:extLst>
          </p:cNvPr>
          <p:cNvCxnSpPr>
            <a:stCxn id="8" idx="1"/>
            <a:endCxn id="19" idx="0"/>
          </p:cNvCxnSpPr>
          <p:nvPr/>
        </p:nvCxnSpPr>
        <p:spPr>
          <a:xfrm rot="10800000" flipV="1">
            <a:off x="1428256" y="1861540"/>
            <a:ext cx="222954" cy="6344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1DEEE97-C671-4395-B13B-11F7311FC2D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2894449" y="1861541"/>
            <a:ext cx="904174" cy="2546016"/>
          </a:xfrm>
          <a:prstGeom prst="bentConnector4">
            <a:avLst>
              <a:gd name="adj1" fmla="val -25283"/>
              <a:gd name="adj2" fmla="val 9326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3D6283F-2A74-415C-9D78-8B8983EF0959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1428255" y="3144336"/>
            <a:ext cx="1" cy="26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BBAEAF7-950D-4EA4-85FC-7EB9128BF7A4}"/>
              </a:ext>
            </a:extLst>
          </p:cNvPr>
          <p:cNvCxnSpPr>
            <a:stCxn id="21" idx="4"/>
            <a:endCxn id="14" idx="0"/>
          </p:cNvCxnSpPr>
          <p:nvPr/>
        </p:nvCxnSpPr>
        <p:spPr>
          <a:xfrm rot="16200000" flipH="1">
            <a:off x="1988799" y="3501906"/>
            <a:ext cx="345107" cy="14661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7692B50-3F92-4EB9-BCE3-E9986BC5C0F3}"/>
              </a:ext>
            </a:extLst>
          </p:cNvPr>
          <p:cNvCxnSpPr>
            <a:stCxn id="14" idx="2"/>
            <a:endCxn id="23" idx="0"/>
          </p:cNvCxnSpPr>
          <p:nvPr/>
        </p:nvCxnSpPr>
        <p:spPr>
          <a:xfrm>
            <a:off x="2894449" y="5055949"/>
            <a:ext cx="1" cy="196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06C4BBB-0271-4DAF-9FB5-ED827C90D719}"/>
              </a:ext>
            </a:extLst>
          </p:cNvPr>
          <p:cNvSpPr/>
          <p:nvPr/>
        </p:nvSpPr>
        <p:spPr>
          <a:xfrm>
            <a:off x="2280085" y="6155907"/>
            <a:ext cx="1228725" cy="435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1C7589-F49A-4411-A590-2E352D768013}"/>
              </a:ext>
            </a:extLst>
          </p:cNvPr>
          <p:cNvCxnSpPr>
            <a:stCxn id="23" idx="4"/>
            <a:endCxn id="39" idx="0"/>
          </p:cNvCxnSpPr>
          <p:nvPr/>
        </p:nvCxnSpPr>
        <p:spPr>
          <a:xfrm flipH="1">
            <a:off x="2894448" y="5901154"/>
            <a:ext cx="2" cy="254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DC696FB-E44D-4345-8DE9-310D32B8CA3B}"/>
              </a:ext>
            </a:extLst>
          </p:cNvPr>
          <p:cNvSpPr txBox="1"/>
          <p:nvPr/>
        </p:nvSpPr>
        <p:spPr>
          <a:xfrm>
            <a:off x="3773684" y="1537345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7B91B69-7A94-4728-B03E-7F9B6C9BECD7}"/>
              </a:ext>
            </a:extLst>
          </p:cNvPr>
          <p:cNvSpPr txBox="1"/>
          <p:nvPr/>
        </p:nvSpPr>
        <p:spPr>
          <a:xfrm>
            <a:off x="1360459" y="1521771"/>
            <a:ext cx="351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AD4C3A14-C738-4528-A297-095948B2B8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1144772"/>
                  </p:ext>
                </p:extLst>
              </p:nvPr>
            </p:nvGraphicFramePr>
            <p:xfrm>
              <a:off x="6186909" y="1861540"/>
              <a:ext cx="4538662" cy="3469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9331">
                      <a:extLst>
                        <a:ext uri="{9D8B030D-6E8A-4147-A177-3AD203B41FA5}">
                          <a16:colId xmlns:a16="http://schemas.microsoft.com/office/drawing/2014/main" val="3367007592"/>
                        </a:ext>
                      </a:extLst>
                    </a:gridCol>
                    <a:gridCol w="2269331">
                      <a:extLst>
                        <a:ext uri="{9D8B030D-6E8A-4147-A177-3AD203B41FA5}">
                          <a16:colId xmlns:a16="http://schemas.microsoft.com/office/drawing/2014/main" val="2118339795"/>
                        </a:ext>
                      </a:extLst>
                    </a:gridCol>
                  </a:tblGrid>
                  <a:tr h="48577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输入</a:t>
                          </a:r>
                          <a:r>
                            <a:rPr lang="en-US" altLang="zh-CN" b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a, b, c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0217161"/>
                      </a:ext>
                    </a:extLst>
                  </a:tr>
                  <a:tr h="485775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b</m:t>
                                    </m:r>
                                  </m:e>
                                  <m:sup>
                                    <m:r>
                                      <a:rPr lang="en-US" altLang="zh-CN" sz="1800" b="0" i="0" smtClean="0"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800" b="0" i="0" smtClean="0"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−4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ac</m:t>
                                </m:r>
                                <m:r>
                                  <a:rPr lang="en-US" altLang="zh-CN" sz="1800" b="0" i="0" smtClean="0"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=0?</m:t>
                                </m:r>
                              </m:oMath>
                            </m:oMathPara>
                          </a14:m>
                          <a:endParaRPr lang="en-US" altLang="zh-CN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zh-CN" altLang="en-US" b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是                                                                    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689099"/>
                      </a:ext>
                    </a:extLst>
                  </a:tr>
                  <a:tr h="4857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zh-CN" b="0" i="0" smtClean="0"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0" smtClean="0"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b</m:t>
                                    </m:r>
                                    <m:r>
                                      <a:rPr lang="en-US" altLang="zh-CN" b="0" i="0" smtClean="0"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XITS Math" panose="02000503000000000000" pitchFamily="50" charset="0"/>
                                                <a:cs typeface="XITS Math" panose="02000503000000000000" pitchFamily="50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0" smtClean="0">
                                                <a:latin typeface="XITS Math" panose="02000503000000000000" pitchFamily="50" charset="0"/>
                                                <a:ea typeface="XITS Math" panose="02000503000000000000" pitchFamily="50" charset="0"/>
                                                <a:cs typeface="XITS Math" panose="02000503000000000000" pitchFamily="50" charset="0"/>
                                              </a:rPr>
                                              <m:t>b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0" smtClean="0">
                                                <a:latin typeface="XITS Math" panose="02000503000000000000" pitchFamily="50" charset="0"/>
                                                <a:ea typeface="XITS Math" panose="02000503000000000000" pitchFamily="50" charset="0"/>
                                                <a:cs typeface="XITS Math" panose="02000503000000000000" pitchFamily="50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b="0" i="0" smtClean="0"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−4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ac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b="0" i="0" smtClean="0"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a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没有操作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92586"/>
                      </a:ext>
                    </a:extLst>
                  </a:tr>
                  <a:tr h="4857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输出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292014"/>
                      </a:ext>
                    </a:extLst>
                  </a:tr>
                  <a:tr h="48577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zh-CN" b="0" i="0" smtClean="0"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0" smtClean="0"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b</m:t>
                                    </m:r>
                                    <m:r>
                                      <a:rPr lang="en-US" altLang="zh-CN" b="0" i="0" smtClean="0"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XITS Math" panose="02000503000000000000" pitchFamily="50" charset="0"/>
                                                <a:cs typeface="XITS Math" panose="02000503000000000000" pitchFamily="50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0" smtClean="0">
                                                <a:latin typeface="XITS Math" panose="02000503000000000000" pitchFamily="50" charset="0"/>
                                                <a:ea typeface="XITS Math" panose="02000503000000000000" pitchFamily="50" charset="0"/>
                                                <a:cs typeface="XITS Math" panose="02000503000000000000" pitchFamily="50" charset="0"/>
                                              </a:rPr>
                                              <m:t>b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0" smtClean="0">
                                                <a:latin typeface="XITS Math" panose="02000503000000000000" pitchFamily="50" charset="0"/>
                                                <a:ea typeface="XITS Math" panose="02000503000000000000" pitchFamily="50" charset="0"/>
                                                <a:cs typeface="XITS Math" panose="02000503000000000000" pitchFamily="50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b="0" i="0" smtClean="0"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−4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ac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b="0" i="0" smtClean="0"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a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94611"/>
                      </a:ext>
                    </a:extLst>
                  </a:tr>
                  <a:tr h="48577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输出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1988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AD4C3A14-C738-4528-A297-095948B2B8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1144772"/>
                  </p:ext>
                </p:extLst>
              </p:nvPr>
            </p:nvGraphicFramePr>
            <p:xfrm>
              <a:off x="6186909" y="1861540"/>
              <a:ext cx="4538662" cy="31918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9331">
                      <a:extLst>
                        <a:ext uri="{9D8B030D-6E8A-4147-A177-3AD203B41FA5}">
                          <a16:colId xmlns:a16="http://schemas.microsoft.com/office/drawing/2014/main" val="3367007592"/>
                        </a:ext>
                      </a:extLst>
                    </a:gridCol>
                    <a:gridCol w="2269331">
                      <a:extLst>
                        <a:ext uri="{9D8B030D-6E8A-4147-A177-3AD203B41FA5}">
                          <a16:colId xmlns:a16="http://schemas.microsoft.com/office/drawing/2014/main" val="2118339795"/>
                        </a:ext>
                      </a:extLst>
                    </a:gridCol>
                  </a:tblGrid>
                  <a:tr h="48577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输入</a:t>
                          </a:r>
                          <a:r>
                            <a:rPr lang="en-US" altLang="zh-CN" b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a, b, c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0217161"/>
                      </a:ext>
                    </a:extLst>
                  </a:tr>
                  <a:tr h="646557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4" t="-76415" r="-268" b="-3226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689099"/>
                      </a:ext>
                    </a:extLst>
                  </a:tr>
                  <a:tr h="5440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68" t="-210112" r="-100536" b="-28427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没有操作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92586"/>
                      </a:ext>
                    </a:extLst>
                  </a:tr>
                  <a:tr h="48577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68" t="-345000" r="-100536" b="-21625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292014"/>
                      </a:ext>
                    </a:extLst>
                  </a:tr>
                  <a:tr h="544005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4" t="-400000" r="-268" b="-943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94611"/>
                      </a:ext>
                    </a:extLst>
                  </a:tr>
                  <a:tr h="485775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4" t="-556250" r="-268" b="-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19887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308C765-1260-40ED-8D0F-8EF7D47175A4}"/>
              </a:ext>
            </a:extLst>
          </p:cNvPr>
          <p:cNvCxnSpPr>
            <a:cxnSpLocks/>
          </p:cNvCxnSpPr>
          <p:nvPr/>
        </p:nvCxnSpPr>
        <p:spPr>
          <a:xfrm flipH="1" flipV="1">
            <a:off x="6195223" y="2345578"/>
            <a:ext cx="2261017" cy="647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216D1B9-C06E-41AF-8FF6-AAA8EA23C4D8}"/>
              </a:ext>
            </a:extLst>
          </p:cNvPr>
          <p:cNvCxnSpPr>
            <a:cxnSpLocks/>
          </p:cNvCxnSpPr>
          <p:nvPr/>
        </p:nvCxnSpPr>
        <p:spPr>
          <a:xfrm flipV="1">
            <a:off x="8456240" y="2345578"/>
            <a:ext cx="2269331" cy="647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EEF410B-A05A-4AF3-8E80-E368182F8642}"/>
              </a:ext>
            </a:extLst>
          </p:cNvPr>
          <p:cNvSpPr txBox="1"/>
          <p:nvPr/>
        </p:nvSpPr>
        <p:spPr>
          <a:xfrm>
            <a:off x="9529482" y="61376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日程序设计作业</a:t>
            </a:r>
            <a:endParaRPr lang="en-US" altLang="zh-CN" b="1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黄瑞轩（计科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班）</a:t>
            </a:r>
          </a:p>
        </p:txBody>
      </p:sp>
    </p:spTree>
    <p:extLst>
      <p:ext uri="{BB962C8B-B14F-4D97-AF65-F5344CB8AC3E}">
        <p14:creationId xmlns:p14="http://schemas.microsoft.com/office/powerpoint/2010/main" val="423413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752</Words>
  <Application>Microsoft Office PowerPoint</Application>
  <PresentationFormat>宽屏</PresentationFormat>
  <Paragraphs>186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仿宋</vt:lpstr>
      <vt:lpstr>Arial</vt:lpstr>
      <vt:lpstr>Cambria Math</vt:lpstr>
      <vt:lpstr>Times New Roman</vt:lpstr>
      <vt:lpstr>XITS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瑞轩</dc:creator>
  <cp:lastModifiedBy>黄 瑞轩</cp:lastModifiedBy>
  <cp:revision>18</cp:revision>
  <dcterms:created xsi:type="dcterms:W3CDTF">2020-10-11T03:06:05Z</dcterms:created>
  <dcterms:modified xsi:type="dcterms:W3CDTF">2020-10-11T07:03:52Z</dcterms:modified>
</cp:coreProperties>
</file>