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5" r:id="rId4"/>
    <p:sldId id="276" r:id="rId5"/>
    <p:sldId id="277" r:id="rId6"/>
    <p:sldId id="279" r:id="rId7"/>
    <p:sldId id="280" r:id="rId8"/>
    <p:sldId id="281" r:id="rId9"/>
    <p:sldId id="282" r:id="rId10"/>
    <p:sldId id="284" r:id="rId11"/>
    <p:sldId id="285" r:id="rId12"/>
    <p:sldId id="287" r:id="rId13"/>
    <p:sldId id="288" r:id="rId14"/>
    <p:sldId id="286"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AFCFD"/>
    <a:srgbClr val="0070C0"/>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p:scale>
          <a:sx n="75" d="100"/>
          <a:sy n="75" d="100"/>
        </p:scale>
        <p:origin x="600"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DEE8FC-0888-4CDD-A944-091B2EE5541F}"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CN" altLang="en-US"/>
        </a:p>
      </dgm:t>
    </dgm:pt>
    <dgm:pt modelId="{03A23C4E-1C06-4C92-951D-283E8B161689}">
      <dgm:prSet phldrT="[文本]"/>
      <dgm:spPr>
        <a:solidFill>
          <a:schemeClr val="accent5">
            <a:lumMod val="60000"/>
            <a:lumOff val="40000"/>
          </a:schemeClr>
        </a:solidFill>
      </dgm:spPr>
      <dgm:t>
        <a:bodyPr/>
        <a:lstStyle/>
        <a:p>
          <a:r>
            <a:rPr lang="zh-CN" altLang="en-US" b="1">
              <a:latin typeface="微软雅黑" panose="020B0503020204020204" pitchFamily="34" charset="-122"/>
              <a:ea typeface="微软雅黑" panose="020B0503020204020204" pitchFamily="34" charset="-122"/>
            </a:rPr>
            <a:t>重要指令</a:t>
          </a:r>
        </a:p>
      </dgm:t>
    </dgm:pt>
    <dgm:pt modelId="{4BC5FB2A-BECF-4D72-82AE-A81EB5563011}" type="parTrans" cxnId="{EA5369D4-2CEB-47C8-9AB6-C2C56433F487}">
      <dgm:prSet/>
      <dgm:spPr/>
      <dgm:t>
        <a:bodyPr/>
        <a:lstStyle/>
        <a:p>
          <a:endParaRPr lang="zh-CN" altLang="en-US"/>
        </a:p>
      </dgm:t>
    </dgm:pt>
    <dgm:pt modelId="{9C477CD4-707C-4370-BFCE-7DD37656119E}" type="sibTrans" cxnId="{EA5369D4-2CEB-47C8-9AB6-C2C56433F487}">
      <dgm:prSet/>
      <dgm:spPr/>
      <dgm:t>
        <a:bodyPr/>
        <a:lstStyle/>
        <a:p>
          <a:endParaRPr lang="zh-CN" altLang="en-US"/>
        </a:p>
      </dgm:t>
    </dgm:pt>
    <dgm:pt modelId="{7B3446CD-790C-404C-81B1-1B3531B3589C}">
      <dgm:prSet phldrT="[文本]"/>
      <dgm:spPr>
        <a:solidFill>
          <a:schemeClr val="accent5">
            <a:lumMod val="20000"/>
            <a:lumOff val="80000"/>
          </a:schemeClr>
        </a:solidFill>
      </dgm:spPr>
      <dgm:t>
        <a:bodyPr/>
        <a:lstStyle/>
        <a:p>
          <a:r>
            <a:rPr lang="zh-CN" altLang="en-US">
              <a:solidFill>
                <a:schemeClr val="tx1"/>
              </a:solidFill>
              <a:latin typeface="微软雅黑" panose="020B0503020204020204" pitchFamily="34" charset="-122"/>
              <a:ea typeface="微软雅黑" panose="020B0503020204020204" pitchFamily="34" charset="-122"/>
            </a:rPr>
            <a:t>会改编环境（全局变量或指针参数）的指令</a:t>
          </a:r>
          <a:endParaRPr lang="zh-CN" altLang="en-US">
            <a:solidFill>
              <a:schemeClr val="tx1"/>
            </a:solidFill>
          </a:endParaRPr>
        </a:p>
      </dgm:t>
    </dgm:pt>
    <dgm:pt modelId="{6EBC453F-E0A7-46BC-B4BD-EFE5790F0920}" type="parTrans" cxnId="{BC9BDC73-0519-48BC-9749-BF757770C4F7}">
      <dgm:prSet/>
      <dgm:spPr/>
      <dgm:t>
        <a:bodyPr/>
        <a:lstStyle/>
        <a:p>
          <a:endParaRPr lang="zh-CN" altLang="en-US"/>
        </a:p>
      </dgm:t>
    </dgm:pt>
    <dgm:pt modelId="{75292119-A993-42EE-8788-A40F7E7EB6CA}" type="sibTrans" cxnId="{BC9BDC73-0519-48BC-9749-BF757770C4F7}">
      <dgm:prSet/>
      <dgm:spPr/>
      <dgm:t>
        <a:bodyPr/>
        <a:lstStyle/>
        <a:p>
          <a:endParaRPr lang="zh-CN" altLang="en-US"/>
        </a:p>
      </dgm:t>
    </dgm:pt>
    <dgm:pt modelId="{F6E3546B-5A4E-4C94-AAF4-CB9689DAECC4}">
      <dgm:prSet phldrT="[文本]"/>
      <dgm:spPr>
        <a:solidFill>
          <a:schemeClr val="accent5">
            <a:lumMod val="20000"/>
            <a:lumOff val="80000"/>
          </a:schemeClr>
        </a:solidFill>
      </dgm:spPr>
      <dgm:t>
        <a:bodyPr/>
        <a:lstStyle/>
        <a:p>
          <a:r>
            <a:rPr lang="en-US" altLang="zh-CN">
              <a:solidFill>
                <a:schemeClr val="tx1"/>
              </a:solidFill>
              <a:latin typeface="微软雅黑" panose="020B0503020204020204" pitchFamily="34" charset="-122"/>
              <a:ea typeface="微软雅黑" panose="020B0503020204020204" pitchFamily="34" charset="-122"/>
            </a:rPr>
            <a:t>I/O </a:t>
          </a:r>
          <a:r>
            <a:rPr lang="zh-CN" altLang="en-US">
              <a:solidFill>
                <a:schemeClr val="tx1"/>
              </a:solidFill>
              <a:latin typeface="微软雅黑" panose="020B0503020204020204" pitchFamily="34" charset="-122"/>
              <a:ea typeface="微软雅黑" panose="020B0503020204020204" pitchFamily="34" charset="-122"/>
            </a:rPr>
            <a:t>指令</a:t>
          </a:r>
          <a:endParaRPr lang="zh-CN" altLang="en-US">
            <a:solidFill>
              <a:schemeClr val="tx1"/>
            </a:solidFill>
          </a:endParaRPr>
        </a:p>
      </dgm:t>
    </dgm:pt>
    <dgm:pt modelId="{13FBA64C-0394-4111-BB4E-EA6CCA34207B}" type="parTrans" cxnId="{1B5DC2EF-9755-4065-8416-B0F9D87DB153}">
      <dgm:prSet/>
      <dgm:spPr/>
      <dgm:t>
        <a:bodyPr/>
        <a:lstStyle/>
        <a:p>
          <a:endParaRPr lang="zh-CN" altLang="en-US"/>
        </a:p>
      </dgm:t>
    </dgm:pt>
    <dgm:pt modelId="{C01B59F6-185D-461B-BD3C-83118CEB5EEF}" type="sibTrans" cxnId="{1B5DC2EF-9755-4065-8416-B0F9D87DB153}">
      <dgm:prSet/>
      <dgm:spPr/>
      <dgm:t>
        <a:bodyPr/>
        <a:lstStyle/>
        <a:p>
          <a:endParaRPr lang="zh-CN" altLang="en-US"/>
        </a:p>
      </dgm:t>
    </dgm:pt>
    <dgm:pt modelId="{EC20254A-66D0-46D6-A55E-EE19CF99749F}">
      <dgm:prSet phldrT="[文本]"/>
      <dgm:spPr>
        <a:solidFill>
          <a:schemeClr val="accent5">
            <a:lumMod val="20000"/>
            <a:lumOff val="80000"/>
          </a:schemeClr>
        </a:solidFill>
      </dgm:spPr>
      <dgm:t>
        <a:bodyPr/>
        <a:lstStyle/>
        <a:p>
          <a:r>
            <a:rPr lang="zh-CN" altLang="en-US">
              <a:solidFill>
                <a:schemeClr val="tx1"/>
              </a:solidFill>
              <a:latin typeface="微软雅黑" panose="020B0503020204020204" pitchFamily="34" charset="-122"/>
              <a:ea typeface="微软雅黑" panose="020B0503020204020204" pitchFamily="34" charset="-122"/>
            </a:rPr>
            <a:t>非纯函数调用</a:t>
          </a:r>
          <a:endParaRPr lang="en-US" altLang="zh-CN">
            <a:solidFill>
              <a:schemeClr val="tx1"/>
            </a:solidFill>
            <a:latin typeface="微软雅黑" panose="020B0503020204020204" pitchFamily="34" charset="-122"/>
            <a:ea typeface="微软雅黑" panose="020B0503020204020204" pitchFamily="34" charset="-122"/>
          </a:endParaRPr>
        </a:p>
        <a:p>
          <a:r>
            <a:rPr lang="zh-CN" altLang="en-US">
              <a:solidFill>
                <a:schemeClr val="tx1"/>
              </a:solidFill>
              <a:latin typeface="微软雅黑" panose="020B0503020204020204" pitchFamily="34" charset="-122"/>
              <a:ea typeface="微软雅黑" panose="020B0503020204020204" pitchFamily="34" charset="-122"/>
            </a:rPr>
            <a:t>（函数调用内部会改变环境或者有 </a:t>
          </a:r>
          <a:r>
            <a:rPr lang="en-US" altLang="zh-CN">
              <a:solidFill>
                <a:schemeClr val="tx1"/>
              </a:solidFill>
              <a:latin typeface="微软雅黑" panose="020B0503020204020204" pitchFamily="34" charset="-122"/>
              <a:ea typeface="微软雅黑" panose="020B0503020204020204" pitchFamily="34" charset="-122"/>
            </a:rPr>
            <a:t>I/O </a:t>
          </a:r>
          <a:r>
            <a:rPr lang="zh-CN" altLang="en-US">
              <a:solidFill>
                <a:schemeClr val="tx1"/>
              </a:solidFill>
              <a:latin typeface="微软雅黑" panose="020B0503020204020204" pitchFamily="34" charset="-122"/>
              <a:ea typeface="微软雅黑" panose="020B0503020204020204" pitchFamily="34" charset="-122"/>
            </a:rPr>
            <a:t>指令）</a:t>
          </a:r>
          <a:endParaRPr lang="zh-CN" altLang="en-US">
            <a:solidFill>
              <a:schemeClr val="tx1"/>
            </a:solidFill>
          </a:endParaRPr>
        </a:p>
      </dgm:t>
    </dgm:pt>
    <dgm:pt modelId="{A82FBC5F-D002-4C26-AFC5-DF1C39532B5E}" type="parTrans" cxnId="{68699F2B-049A-40C4-AD04-1B045E4A5B5C}">
      <dgm:prSet/>
      <dgm:spPr/>
      <dgm:t>
        <a:bodyPr/>
        <a:lstStyle/>
        <a:p>
          <a:endParaRPr lang="zh-CN" altLang="en-US"/>
        </a:p>
      </dgm:t>
    </dgm:pt>
    <dgm:pt modelId="{4B4F0900-B784-4209-81C1-77E4E1B50066}" type="sibTrans" cxnId="{68699F2B-049A-40C4-AD04-1B045E4A5B5C}">
      <dgm:prSet/>
      <dgm:spPr/>
      <dgm:t>
        <a:bodyPr/>
        <a:lstStyle/>
        <a:p>
          <a:endParaRPr lang="zh-CN" altLang="en-US"/>
        </a:p>
      </dgm:t>
    </dgm:pt>
    <dgm:pt modelId="{61F17323-B379-4E49-929A-6CD24F3153CE}">
      <dgm:prSet phldrT="[文本]"/>
      <dgm:spPr>
        <a:solidFill>
          <a:schemeClr val="accent5">
            <a:lumMod val="20000"/>
            <a:lumOff val="80000"/>
          </a:schemeClr>
        </a:solidFill>
      </dgm:spPr>
      <dgm:t>
        <a:bodyPr/>
        <a:lstStyle/>
        <a:p>
          <a:r>
            <a:rPr lang="en-US" altLang="zh-CN">
              <a:solidFill>
                <a:schemeClr val="tx1"/>
              </a:solidFill>
              <a:latin typeface="微软雅黑" panose="020B0503020204020204" pitchFamily="34" charset="-122"/>
              <a:ea typeface="微软雅黑" panose="020B0503020204020204" pitchFamily="34" charset="-122"/>
            </a:rPr>
            <a:t>ret </a:t>
          </a:r>
          <a:r>
            <a:rPr lang="zh-CN" altLang="en-US">
              <a:solidFill>
                <a:schemeClr val="tx1"/>
              </a:solidFill>
              <a:latin typeface="微软雅黑" panose="020B0503020204020204" pitchFamily="34" charset="-122"/>
              <a:ea typeface="微软雅黑" panose="020B0503020204020204" pitchFamily="34" charset="-122"/>
            </a:rPr>
            <a:t>和 </a:t>
          </a:r>
          <a:r>
            <a:rPr lang="en-US" altLang="zh-CN">
              <a:solidFill>
                <a:schemeClr val="tx1"/>
              </a:solidFill>
              <a:latin typeface="微软雅黑" panose="020B0503020204020204" pitchFamily="34" charset="-122"/>
              <a:ea typeface="微软雅黑" panose="020B0503020204020204" pitchFamily="34" charset="-122"/>
            </a:rPr>
            <a:t>jmp </a:t>
          </a:r>
          <a:r>
            <a:rPr lang="zh-CN" altLang="en-US">
              <a:solidFill>
                <a:schemeClr val="tx1"/>
              </a:solidFill>
              <a:latin typeface="微软雅黑" panose="020B0503020204020204" pitchFamily="34" charset="-122"/>
              <a:ea typeface="微软雅黑" panose="020B0503020204020204" pitchFamily="34" charset="-122"/>
            </a:rPr>
            <a:t>指令</a:t>
          </a:r>
          <a:endParaRPr lang="zh-CN" altLang="en-US">
            <a:solidFill>
              <a:schemeClr val="tx1"/>
            </a:solidFill>
          </a:endParaRPr>
        </a:p>
      </dgm:t>
    </dgm:pt>
    <dgm:pt modelId="{34BCC2B9-CDB6-4A2F-A731-F6814E24E6CB}" type="parTrans" cxnId="{71D5591C-557E-4E1F-B3FA-641A32B4719F}">
      <dgm:prSet/>
      <dgm:spPr/>
      <dgm:t>
        <a:bodyPr/>
        <a:lstStyle/>
        <a:p>
          <a:endParaRPr lang="zh-CN" altLang="en-US"/>
        </a:p>
      </dgm:t>
    </dgm:pt>
    <dgm:pt modelId="{7EA6406D-8640-462C-A476-E243082FAA17}" type="sibTrans" cxnId="{71D5591C-557E-4E1F-B3FA-641A32B4719F}">
      <dgm:prSet/>
      <dgm:spPr/>
      <dgm:t>
        <a:bodyPr/>
        <a:lstStyle/>
        <a:p>
          <a:endParaRPr lang="zh-CN" altLang="en-US"/>
        </a:p>
      </dgm:t>
    </dgm:pt>
    <dgm:pt modelId="{6DBA7F60-5377-45DA-A23E-B112C5CC026C}" type="pres">
      <dgm:prSet presAssocID="{67DEE8FC-0888-4CDD-A944-091B2EE5541F}" presName="diagram" presStyleCnt="0">
        <dgm:presLayoutVars>
          <dgm:chMax val="1"/>
          <dgm:dir/>
          <dgm:animLvl val="ctr"/>
          <dgm:resizeHandles val="exact"/>
        </dgm:presLayoutVars>
      </dgm:prSet>
      <dgm:spPr/>
    </dgm:pt>
    <dgm:pt modelId="{D96916E3-EFA1-4B04-B857-813A1B611463}" type="pres">
      <dgm:prSet presAssocID="{67DEE8FC-0888-4CDD-A944-091B2EE5541F}" presName="matrix" presStyleCnt="0"/>
      <dgm:spPr/>
    </dgm:pt>
    <dgm:pt modelId="{7AFC9B1B-A6E1-4DDE-97AE-37F442DF60A6}" type="pres">
      <dgm:prSet presAssocID="{67DEE8FC-0888-4CDD-A944-091B2EE5541F}" presName="tile1" presStyleLbl="node1" presStyleIdx="0" presStyleCnt="4"/>
      <dgm:spPr/>
    </dgm:pt>
    <dgm:pt modelId="{06C8DD8C-BAC0-453D-B707-A4113FA2EFA2}" type="pres">
      <dgm:prSet presAssocID="{67DEE8FC-0888-4CDD-A944-091B2EE5541F}" presName="tile1text" presStyleLbl="node1" presStyleIdx="0" presStyleCnt="4">
        <dgm:presLayoutVars>
          <dgm:chMax val="0"/>
          <dgm:chPref val="0"/>
          <dgm:bulletEnabled val="1"/>
        </dgm:presLayoutVars>
      </dgm:prSet>
      <dgm:spPr/>
    </dgm:pt>
    <dgm:pt modelId="{D9123A69-2B92-40AA-8FE6-B2447983828A}" type="pres">
      <dgm:prSet presAssocID="{67DEE8FC-0888-4CDD-A944-091B2EE5541F}" presName="tile2" presStyleLbl="node1" presStyleIdx="1" presStyleCnt="4"/>
      <dgm:spPr/>
    </dgm:pt>
    <dgm:pt modelId="{50469E35-1EFF-456B-B536-216FD7EF0B0F}" type="pres">
      <dgm:prSet presAssocID="{67DEE8FC-0888-4CDD-A944-091B2EE5541F}" presName="tile2text" presStyleLbl="node1" presStyleIdx="1" presStyleCnt="4">
        <dgm:presLayoutVars>
          <dgm:chMax val="0"/>
          <dgm:chPref val="0"/>
          <dgm:bulletEnabled val="1"/>
        </dgm:presLayoutVars>
      </dgm:prSet>
      <dgm:spPr/>
    </dgm:pt>
    <dgm:pt modelId="{886C2B37-4B45-4618-A9E1-1478DC8E0269}" type="pres">
      <dgm:prSet presAssocID="{67DEE8FC-0888-4CDD-A944-091B2EE5541F}" presName="tile3" presStyleLbl="node1" presStyleIdx="2" presStyleCnt="4"/>
      <dgm:spPr/>
    </dgm:pt>
    <dgm:pt modelId="{227A09C4-B012-48F0-8821-318D7C2891A8}" type="pres">
      <dgm:prSet presAssocID="{67DEE8FC-0888-4CDD-A944-091B2EE5541F}" presName="tile3text" presStyleLbl="node1" presStyleIdx="2" presStyleCnt="4">
        <dgm:presLayoutVars>
          <dgm:chMax val="0"/>
          <dgm:chPref val="0"/>
          <dgm:bulletEnabled val="1"/>
        </dgm:presLayoutVars>
      </dgm:prSet>
      <dgm:spPr/>
    </dgm:pt>
    <dgm:pt modelId="{B5C875EE-A5FC-4917-8E3A-51F59081CA7F}" type="pres">
      <dgm:prSet presAssocID="{67DEE8FC-0888-4CDD-A944-091B2EE5541F}" presName="tile4" presStyleLbl="node1" presStyleIdx="3" presStyleCnt="4"/>
      <dgm:spPr/>
    </dgm:pt>
    <dgm:pt modelId="{90AB09FC-F8D9-4D86-9A48-769E931D3137}" type="pres">
      <dgm:prSet presAssocID="{67DEE8FC-0888-4CDD-A944-091B2EE5541F}" presName="tile4text" presStyleLbl="node1" presStyleIdx="3" presStyleCnt="4">
        <dgm:presLayoutVars>
          <dgm:chMax val="0"/>
          <dgm:chPref val="0"/>
          <dgm:bulletEnabled val="1"/>
        </dgm:presLayoutVars>
      </dgm:prSet>
      <dgm:spPr/>
    </dgm:pt>
    <dgm:pt modelId="{4DAF534D-BD4B-4DF2-B982-E952CA46480B}" type="pres">
      <dgm:prSet presAssocID="{67DEE8FC-0888-4CDD-A944-091B2EE5541F}" presName="centerTile" presStyleLbl="fgShp" presStyleIdx="0" presStyleCnt="1">
        <dgm:presLayoutVars>
          <dgm:chMax val="0"/>
          <dgm:chPref val="0"/>
        </dgm:presLayoutVars>
      </dgm:prSet>
      <dgm:spPr/>
    </dgm:pt>
  </dgm:ptLst>
  <dgm:cxnLst>
    <dgm:cxn modelId="{7DD96F03-D752-4DA7-A50B-CB25AB7CE217}" type="presOf" srcId="{EC20254A-66D0-46D6-A55E-EE19CF99749F}" destId="{886C2B37-4B45-4618-A9E1-1478DC8E0269}" srcOrd="0" destOrd="0" presId="urn:microsoft.com/office/officeart/2005/8/layout/matrix1"/>
    <dgm:cxn modelId="{C70B6D0B-52FC-4343-92A2-8A29626D2E53}" type="presOf" srcId="{F6E3546B-5A4E-4C94-AAF4-CB9689DAECC4}" destId="{50469E35-1EFF-456B-B536-216FD7EF0B0F}" srcOrd="1" destOrd="0" presId="urn:microsoft.com/office/officeart/2005/8/layout/matrix1"/>
    <dgm:cxn modelId="{807A9615-125D-4B50-85F9-7271B1B11452}" type="presOf" srcId="{EC20254A-66D0-46D6-A55E-EE19CF99749F}" destId="{227A09C4-B012-48F0-8821-318D7C2891A8}" srcOrd="1" destOrd="0" presId="urn:microsoft.com/office/officeart/2005/8/layout/matrix1"/>
    <dgm:cxn modelId="{71D5591C-557E-4E1F-B3FA-641A32B4719F}" srcId="{03A23C4E-1C06-4C92-951D-283E8B161689}" destId="{61F17323-B379-4E49-929A-6CD24F3153CE}" srcOrd="3" destOrd="0" parTransId="{34BCC2B9-CDB6-4A2F-A731-F6814E24E6CB}" sibTransId="{7EA6406D-8640-462C-A476-E243082FAA17}"/>
    <dgm:cxn modelId="{68699F2B-049A-40C4-AD04-1B045E4A5B5C}" srcId="{03A23C4E-1C06-4C92-951D-283E8B161689}" destId="{EC20254A-66D0-46D6-A55E-EE19CF99749F}" srcOrd="2" destOrd="0" parTransId="{A82FBC5F-D002-4C26-AFC5-DF1C39532B5E}" sibTransId="{4B4F0900-B784-4209-81C1-77E4E1B50066}"/>
    <dgm:cxn modelId="{0242A42C-6484-4E07-862F-42E29B518C93}" type="presOf" srcId="{7B3446CD-790C-404C-81B1-1B3531B3589C}" destId="{7AFC9B1B-A6E1-4DDE-97AE-37F442DF60A6}" srcOrd="0" destOrd="0" presId="urn:microsoft.com/office/officeart/2005/8/layout/matrix1"/>
    <dgm:cxn modelId="{6A546F37-C828-4751-A018-241700A89FBC}" type="presOf" srcId="{61F17323-B379-4E49-929A-6CD24F3153CE}" destId="{90AB09FC-F8D9-4D86-9A48-769E931D3137}" srcOrd="1" destOrd="0" presId="urn:microsoft.com/office/officeart/2005/8/layout/matrix1"/>
    <dgm:cxn modelId="{2C8D6D61-BCF2-4048-BEBA-82D802F92FEB}" type="presOf" srcId="{7B3446CD-790C-404C-81B1-1B3531B3589C}" destId="{06C8DD8C-BAC0-453D-B707-A4113FA2EFA2}" srcOrd="1" destOrd="0" presId="urn:microsoft.com/office/officeart/2005/8/layout/matrix1"/>
    <dgm:cxn modelId="{DE6B1D70-E196-4B66-8F7A-13874D64E540}" type="presOf" srcId="{61F17323-B379-4E49-929A-6CD24F3153CE}" destId="{B5C875EE-A5FC-4917-8E3A-51F59081CA7F}" srcOrd="0" destOrd="0" presId="urn:microsoft.com/office/officeart/2005/8/layout/matrix1"/>
    <dgm:cxn modelId="{D3B9A150-EA7F-4BE2-97EF-1678573C56F5}" type="presOf" srcId="{67DEE8FC-0888-4CDD-A944-091B2EE5541F}" destId="{6DBA7F60-5377-45DA-A23E-B112C5CC026C}" srcOrd="0" destOrd="0" presId="urn:microsoft.com/office/officeart/2005/8/layout/matrix1"/>
    <dgm:cxn modelId="{BC9BDC73-0519-48BC-9749-BF757770C4F7}" srcId="{03A23C4E-1C06-4C92-951D-283E8B161689}" destId="{7B3446CD-790C-404C-81B1-1B3531B3589C}" srcOrd="0" destOrd="0" parTransId="{6EBC453F-E0A7-46BC-B4BD-EFE5790F0920}" sibTransId="{75292119-A993-42EE-8788-A40F7E7EB6CA}"/>
    <dgm:cxn modelId="{3A237EA6-F7AD-4A96-A0D0-2D88F2C19101}" type="presOf" srcId="{03A23C4E-1C06-4C92-951D-283E8B161689}" destId="{4DAF534D-BD4B-4DF2-B982-E952CA46480B}" srcOrd="0" destOrd="0" presId="urn:microsoft.com/office/officeart/2005/8/layout/matrix1"/>
    <dgm:cxn modelId="{EA5369D4-2CEB-47C8-9AB6-C2C56433F487}" srcId="{67DEE8FC-0888-4CDD-A944-091B2EE5541F}" destId="{03A23C4E-1C06-4C92-951D-283E8B161689}" srcOrd="0" destOrd="0" parTransId="{4BC5FB2A-BECF-4D72-82AE-A81EB5563011}" sibTransId="{9C477CD4-707C-4370-BFCE-7DD37656119E}"/>
    <dgm:cxn modelId="{1B5DC2EF-9755-4065-8416-B0F9D87DB153}" srcId="{03A23C4E-1C06-4C92-951D-283E8B161689}" destId="{F6E3546B-5A4E-4C94-AAF4-CB9689DAECC4}" srcOrd="1" destOrd="0" parTransId="{13FBA64C-0394-4111-BB4E-EA6CCA34207B}" sibTransId="{C01B59F6-185D-461B-BD3C-83118CEB5EEF}"/>
    <dgm:cxn modelId="{1D2BF6FE-4867-43C3-83B1-2CC233E97F9C}" type="presOf" srcId="{F6E3546B-5A4E-4C94-AAF4-CB9689DAECC4}" destId="{D9123A69-2B92-40AA-8FE6-B2447983828A}" srcOrd="0" destOrd="0" presId="urn:microsoft.com/office/officeart/2005/8/layout/matrix1"/>
    <dgm:cxn modelId="{0AF6D8F5-46AD-4FE7-8914-1D46AB7BBD86}" type="presParOf" srcId="{6DBA7F60-5377-45DA-A23E-B112C5CC026C}" destId="{D96916E3-EFA1-4B04-B857-813A1B611463}" srcOrd="0" destOrd="0" presId="urn:microsoft.com/office/officeart/2005/8/layout/matrix1"/>
    <dgm:cxn modelId="{D6A3BF07-D2C9-4D3A-A13A-17C2BDD6991D}" type="presParOf" srcId="{D96916E3-EFA1-4B04-B857-813A1B611463}" destId="{7AFC9B1B-A6E1-4DDE-97AE-37F442DF60A6}" srcOrd="0" destOrd="0" presId="urn:microsoft.com/office/officeart/2005/8/layout/matrix1"/>
    <dgm:cxn modelId="{FCCEC0C9-29F3-4CD6-BBA4-00D2FC895331}" type="presParOf" srcId="{D96916E3-EFA1-4B04-B857-813A1B611463}" destId="{06C8DD8C-BAC0-453D-B707-A4113FA2EFA2}" srcOrd="1" destOrd="0" presId="urn:microsoft.com/office/officeart/2005/8/layout/matrix1"/>
    <dgm:cxn modelId="{DCF095E5-8973-481B-A7BC-E895759DA35C}" type="presParOf" srcId="{D96916E3-EFA1-4B04-B857-813A1B611463}" destId="{D9123A69-2B92-40AA-8FE6-B2447983828A}" srcOrd="2" destOrd="0" presId="urn:microsoft.com/office/officeart/2005/8/layout/matrix1"/>
    <dgm:cxn modelId="{CEC75795-9DFB-4CF0-828D-EEDA477F1D96}" type="presParOf" srcId="{D96916E3-EFA1-4B04-B857-813A1B611463}" destId="{50469E35-1EFF-456B-B536-216FD7EF0B0F}" srcOrd="3" destOrd="0" presId="urn:microsoft.com/office/officeart/2005/8/layout/matrix1"/>
    <dgm:cxn modelId="{49F95376-5416-4BA9-BBE1-3BB3A0772149}" type="presParOf" srcId="{D96916E3-EFA1-4B04-B857-813A1B611463}" destId="{886C2B37-4B45-4618-A9E1-1478DC8E0269}" srcOrd="4" destOrd="0" presId="urn:microsoft.com/office/officeart/2005/8/layout/matrix1"/>
    <dgm:cxn modelId="{8CE0E2CA-4437-470E-9082-D150EE20ADA0}" type="presParOf" srcId="{D96916E3-EFA1-4B04-B857-813A1B611463}" destId="{227A09C4-B012-48F0-8821-318D7C2891A8}" srcOrd="5" destOrd="0" presId="urn:microsoft.com/office/officeart/2005/8/layout/matrix1"/>
    <dgm:cxn modelId="{D5D9302A-3E75-4D05-A69F-ACA76E6E43EE}" type="presParOf" srcId="{D96916E3-EFA1-4B04-B857-813A1B611463}" destId="{B5C875EE-A5FC-4917-8E3A-51F59081CA7F}" srcOrd="6" destOrd="0" presId="urn:microsoft.com/office/officeart/2005/8/layout/matrix1"/>
    <dgm:cxn modelId="{881B0727-0AB4-4108-A604-15674798EA9E}" type="presParOf" srcId="{D96916E3-EFA1-4B04-B857-813A1B611463}" destId="{90AB09FC-F8D9-4D86-9A48-769E931D3137}" srcOrd="7" destOrd="0" presId="urn:microsoft.com/office/officeart/2005/8/layout/matrix1"/>
    <dgm:cxn modelId="{7FF38F84-B49C-49B8-AE08-CC27FE9F6BC2}" type="presParOf" srcId="{6DBA7F60-5377-45DA-A23E-B112C5CC026C}" destId="{4DAF534D-BD4B-4DF2-B982-E952CA46480B}" srcOrd="1" destOrd="0" presId="urn:microsoft.com/office/officeart/2005/8/layout/matrix1"/>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9B1B-A6E1-4DDE-97AE-37F442DF60A6}">
      <dsp:nvSpPr>
        <dsp:cNvPr id="0" name=""/>
        <dsp:cNvSpPr/>
      </dsp:nvSpPr>
      <dsp:spPr>
        <a:xfrm rot="16200000">
          <a:off x="1185051" y="-1185051"/>
          <a:ext cx="1368844" cy="3738948"/>
        </a:xfrm>
        <a:prstGeom prst="round1Rect">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zh-CN" altLang="en-US" sz="1400" kern="1200">
              <a:solidFill>
                <a:schemeClr val="tx1"/>
              </a:solidFill>
              <a:latin typeface="微软雅黑" panose="020B0503020204020204" pitchFamily="34" charset="-122"/>
              <a:ea typeface="微软雅黑" panose="020B0503020204020204" pitchFamily="34" charset="-122"/>
            </a:rPr>
            <a:t>会改编环境（全局变量或指针参数）的指令</a:t>
          </a:r>
          <a:endParaRPr lang="zh-CN" altLang="en-US" sz="1400" kern="1200">
            <a:solidFill>
              <a:schemeClr val="tx1"/>
            </a:solidFill>
          </a:endParaRPr>
        </a:p>
      </dsp:txBody>
      <dsp:txXfrm rot="5400000">
        <a:off x="0" y="0"/>
        <a:ext cx="3738948" cy="1026633"/>
      </dsp:txXfrm>
    </dsp:sp>
    <dsp:sp modelId="{D9123A69-2B92-40AA-8FE6-B2447983828A}">
      <dsp:nvSpPr>
        <dsp:cNvPr id="0" name=""/>
        <dsp:cNvSpPr/>
      </dsp:nvSpPr>
      <dsp:spPr>
        <a:xfrm>
          <a:off x="3738948" y="0"/>
          <a:ext cx="3738948" cy="1368844"/>
        </a:xfrm>
        <a:prstGeom prst="round1Rect">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altLang="zh-CN" sz="1400" kern="1200">
              <a:solidFill>
                <a:schemeClr val="tx1"/>
              </a:solidFill>
              <a:latin typeface="微软雅黑" panose="020B0503020204020204" pitchFamily="34" charset="-122"/>
              <a:ea typeface="微软雅黑" panose="020B0503020204020204" pitchFamily="34" charset="-122"/>
            </a:rPr>
            <a:t>I/O </a:t>
          </a:r>
          <a:r>
            <a:rPr lang="zh-CN" altLang="en-US" sz="1400" kern="1200">
              <a:solidFill>
                <a:schemeClr val="tx1"/>
              </a:solidFill>
              <a:latin typeface="微软雅黑" panose="020B0503020204020204" pitchFamily="34" charset="-122"/>
              <a:ea typeface="微软雅黑" panose="020B0503020204020204" pitchFamily="34" charset="-122"/>
            </a:rPr>
            <a:t>指令</a:t>
          </a:r>
          <a:endParaRPr lang="zh-CN" altLang="en-US" sz="1400" kern="1200">
            <a:solidFill>
              <a:schemeClr val="tx1"/>
            </a:solidFill>
          </a:endParaRPr>
        </a:p>
      </dsp:txBody>
      <dsp:txXfrm>
        <a:off x="3738948" y="0"/>
        <a:ext cx="3738948" cy="1026633"/>
      </dsp:txXfrm>
    </dsp:sp>
    <dsp:sp modelId="{886C2B37-4B45-4618-A9E1-1478DC8E0269}">
      <dsp:nvSpPr>
        <dsp:cNvPr id="0" name=""/>
        <dsp:cNvSpPr/>
      </dsp:nvSpPr>
      <dsp:spPr>
        <a:xfrm rot="10800000">
          <a:off x="0" y="1368844"/>
          <a:ext cx="3738948" cy="1368844"/>
        </a:xfrm>
        <a:prstGeom prst="round1Rect">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zh-CN" altLang="en-US" sz="1400" kern="1200">
              <a:solidFill>
                <a:schemeClr val="tx1"/>
              </a:solidFill>
              <a:latin typeface="微软雅黑" panose="020B0503020204020204" pitchFamily="34" charset="-122"/>
              <a:ea typeface="微软雅黑" panose="020B0503020204020204" pitchFamily="34" charset="-122"/>
            </a:rPr>
            <a:t>非纯函数调用</a:t>
          </a:r>
          <a:endParaRPr lang="en-US" altLang="zh-CN" sz="1400" kern="1200">
            <a:solidFill>
              <a:schemeClr val="tx1"/>
            </a:solidFill>
            <a:latin typeface="微软雅黑" panose="020B0503020204020204" pitchFamily="34" charset="-122"/>
            <a:ea typeface="微软雅黑" panose="020B0503020204020204" pitchFamily="34" charset="-122"/>
          </a:endParaRPr>
        </a:p>
        <a:p>
          <a:pPr marL="0" lvl="0" indent="0" algn="ctr" defTabSz="622300">
            <a:lnSpc>
              <a:spcPct val="90000"/>
            </a:lnSpc>
            <a:spcBef>
              <a:spcPct val="0"/>
            </a:spcBef>
            <a:spcAft>
              <a:spcPct val="35000"/>
            </a:spcAft>
            <a:buNone/>
          </a:pPr>
          <a:r>
            <a:rPr lang="zh-CN" altLang="en-US" sz="1400" kern="1200">
              <a:solidFill>
                <a:schemeClr val="tx1"/>
              </a:solidFill>
              <a:latin typeface="微软雅黑" panose="020B0503020204020204" pitchFamily="34" charset="-122"/>
              <a:ea typeface="微软雅黑" panose="020B0503020204020204" pitchFamily="34" charset="-122"/>
            </a:rPr>
            <a:t>（函数调用内部会改变环境或者有 </a:t>
          </a:r>
          <a:r>
            <a:rPr lang="en-US" altLang="zh-CN" sz="1400" kern="1200">
              <a:solidFill>
                <a:schemeClr val="tx1"/>
              </a:solidFill>
              <a:latin typeface="微软雅黑" panose="020B0503020204020204" pitchFamily="34" charset="-122"/>
              <a:ea typeface="微软雅黑" panose="020B0503020204020204" pitchFamily="34" charset="-122"/>
            </a:rPr>
            <a:t>I/O </a:t>
          </a:r>
          <a:r>
            <a:rPr lang="zh-CN" altLang="en-US" sz="1400" kern="1200">
              <a:solidFill>
                <a:schemeClr val="tx1"/>
              </a:solidFill>
              <a:latin typeface="微软雅黑" panose="020B0503020204020204" pitchFamily="34" charset="-122"/>
              <a:ea typeface="微软雅黑" panose="020B0503020204020204" pitchFamily="34" charset="-122"/>
            </a:rPr>
            <a:t>指令）</a:t>
          </a:r>
          <a:endParaRPr lang="zh-CN" altLang="en-US" sz="1400" kern="1200">
            <a:solidFill>
              <a:schemeClr val="tx1"/>
            </a:solidFill>
          </a:endParaRPr>
        </a:p>
      </dsp:txBody>
      <dsp:txXfrm rot="10800000">
        <a:off x="0" y="1711055"/>
        <a:ext cx="3738948" cy="1026633"/>
      </dsp:txXfrm>
    </dsp:sp>
    <dsp:sp modelId="{B5C875EE-A5FC-4917-8E3A-51F59081CA7F}">
      <dsp:nvSpPr>
        <dsp:cNvPr id="0" name=""/>
        <dsp:cNvSpPr/>
      </dsp:nvSpPr>
      <dsp:spPr>
        <a:xfrm rot="5400000">
          <a:off x="4923999" y="183792"/>
          <a:ext cx="1368844" cy="3738948"/>
        </a:xfrm>
        <a:prstGeom prst="round1Rect">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altLang="zh-CN" sz="1400" kern="1200">
              <a:solidFill>
                <a:schemeClr val="tx1"/>
              </a:solidFill>
              <a:latin typeface="微软雅黑" panose="020B0503020204020204" pitchFamily="34" charset="-122"/>
              <a:ea typeface="微软雅黑" panose="020B0503020204020204" pitchFamily="34" charset="-122"/>
            </a:rPr>
            <a:t>ret </a:t>
          </a:r>
          <a:r>
            <a:rPr lang="zh-CN" altLang="en-US" sz="1400" kern="1200">
              <a:solidFill>
                <a:schemeClr val="tx1"/>
              </a:solidFill>
              <a:latin typeface="微软雅黑" panose="020B0503020204020204" pitchFamily="34" charset="-122"/>
              <a:ea typeface="微软雅黑" panose="020B0503020204020204" pitchFamily="34" charset="-122"/>
            </a:rPr>
            <a:t>和 </a:t>
          </a:r>
          <a:r>
            <a:rPr lang="en-US" altLang="zh-CN" sz="1400" kern="1200">
              <a:solidFill>
                <a:schemeClr val="tx1"/>
              </a:solidFill>
              <a:latin typeface="微软雅黑" panose="020B0503020204020204" pitchFamily="34" charset="-122"/>
              <a:ea typeface="微软雅黑" panose="020B0503020204020204" pitchFamily="34" charset="-122"/>
            </a:rPr>
            <a:t>jmp </a:t>
          </a:r>
          <a:r>
            <a:rPr lang="zh-CN" altLang="en-US" sz="1400" kern="1200">
              <a:solidFill>
                <a:schemeClr val="tx1"/>
              </a:solidFill>
              <a:latin typeface="微软雅黑" panose="020B0503020204020204" pitchFamily="34" charset="-122"/>
              <a:ea typeface="微软雅黑" panose="020B0503020204020204" pitchFamily="34" charset="-122"/>
            </a:rPr>
            <a:t>指令</a:t>
          </a:r>
          <a:endParaRPr lang="zh-CN" altLang="en-US" sz="1400" kern="1200">
            <a:solidFill>
              <a:schemeClr val="tx1"/>
            </a:solidFill>
          </a:endParaRPr>
        </a:p>
      </dsp:txBody>
      <dsp:txXfrm rot="-5400000">
        <a:off x="3738948" y="1711055"/>
        <a:ext cx="3738948" cy="1026633"/>
      </dsp:txXfrm>
    </dsp:sp>
    <dsp:sp modelId="{4DAF534D-BD4B-4DF2-B982-E952CA46480B}">
      <dsp:nvSpPr>
        <dsp:cNvPr id="0" name=""/>
        <dsp:cNvSpPr/>
      </dsp:nvSpPr>
      <dsp:spPr>
        <a:xfrm>
          <a:off x="2617263" y="1026633"/>
          <a:ext cx="2243368" cy="684422"/>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a:latin typeface="微软雅黑" panose="020B0503020204020204" pitchFamily="34" charset="-122"/>
              <a:ea typeface="微软雅黑" panose="020B0503020204020204" pitchFamily="34" charset="-122"/>
            </a:rPr>
            <a:t>重要指令</a:t>
          </a:r>
        </a:p>
      </dsp:txBody>
      <dsp:txXfrm>
        <a:off x="2650674" y="1060044"/>
        <a:ext cx="2176546" cy="617600"/>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86914-9AFE-45F4-ADAF-0CB46D7CB9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77C5B80-3D97-4372-AD29-DAF2C0380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1C0C93C-25D1-4BE0-A09F-69C766B23D95}"/>
              </a:ext>
            </a:extLst>
          </p:cNvPr>
          <p:cNvSpPr>
            <a:spLocks noGrp="1"/>
          </p:cNvSpPr>
          <p:nvPr>
            <p:ph type="dt" sz="half" idx="10"/>
          </p:nvPr>
        </p:nvSpPr>
        <p:spPr/>
        <p:txBody>
          <a:bodyPr/>
          <a:lstStyle/>
          <a:p>
            <a:fld id="{1FAC0240-1320-4A3B-A847-A441869A1B66}"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966AC716-B50D-444F-BF92-A0FCAEC678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09E363-4DBE-42F5-9D03-5111E36C9F1D}"/>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2493480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3E8A2-31F7-4DC6-87FA-C254BED88C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87EFF5D-8799-4A7F-A2D2-64A877A0924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D7A245-59E3-4ACC-A4A4-3BA31171CBBE}"/>
              </a:ext>
            </a:extLst>
          </p:cNvPr>
          <p:cNvSpPr>
            <a:spLocks noGrp="1"/>
          </p:cNvSpPr>
          <p:nvPr>
            <p:ph type="dt" sz="half" idx="10"/>
          </p:nvPr>
        </p:nvSpPr>
        <p:spPr/>
        <p:txBody>
          <a:bodyPr/>
          <a:lstStyle/>
          <a:p>
            <a:fld id="{1FAC0240-1320-4A3B-A847-A441869A1B66}"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4CEEAD76-3A88-4D80-99CF-21DE74E4B2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ACFEC8-DAA3-442B-9A5A-F261DF6B1460}"/>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174157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6E4B344-83A3-43BC-815F-64A4E3B6F11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9A2CDB5-BD59-4BBA-99AA-ABD4BC44FC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676EEC-3A4F-42C8-83A4-41527872451B}"/>
              </a:ext>
            </a:extLst>
          </p:cNvPr>
          <p:cNvSpPr>
            <a:spLocks noGrp="1"/>
          </p:cNvSpPr>
          <p:nvPr>
            <p:ph type="dt" sz="half" idx="10"/>
          </p:nvPr>
        </p:nvSpPr>
        <p:spPr/>
        <p:txBody>
          <a:bodyPr/>
          <a:lstStyle/>
          <a:p>
            <a:fld id="{1FAC0240-1320-4A3B-A847-A441869A1B66}"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A07451C0-C744-4162-A021-B9D2882B05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95F4B2-6243-481B-9B22-58488625E07C}"/>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29195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1FCA8-1BC6-4DF5-B3F7-CED51A202B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CE107B-70AC-4AE3-BA4E-056A84E0C5B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259AB4-56CE-4920-BAC3-7902BC2972E2}"/>
              </a:ext>
            </a:extLst>
          </p:cNvPr>
          <p:cNvSpPr>
            <a:spLocks noGrp="1"/>
          </p:cNvSpPr>
          <p:nvPr>
            <p:ph type="dt" sz="half" idx="10"/>
          </p:nvPr>
        </p:nvSpPr>
        <p:spPr/>
        <p:txBody>
          <a:bodyPr/>
          <a:lstStyle/>
          <a:p>
            <a:fld id="{1FAC0240-1320-4A3B-A847-A441869A1B66}"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683589D2-84CF-4784-8714-F440FD08E6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CFE8FF-53BD-4D12-8BE7-DD1ACC44317D}"/>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232357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592EE-3DBA-442E-81C1-1B67286F970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993AC2B-E4F4-493B-8049-DAA54945A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F7238E9-6C63-4D6C-AE59-1B6BEDCF4A95}"/>
              </a:ext>
            </a:extLst>
          </p:cNvPr>
          <p:cNvSpPr>
            <a:spLocks noGrp="1"/>
          </p:cNvSpPr>
          <p:nvPr>
            <p:ph type="dt" sz="half" idx="10"/>
          </p:nvPr>
        </p:nvSpPr>
        <p:spPr/>
        <p:txBody>
          <a:bodyPr/>
          <a:lstStyle/>
          <a:p>
            <a:fld id="{1FAC0240-1320-4A3B-A847-A441869A1B66}"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5DCBC524-4A45-45FF-AE1B-EEF0B9014C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C5DF6F-1CDA-4D21-B62A-FEAC349A1172}"/>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107899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D3AD62-E092-40EE-8823-6A0551B8D8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0FDA55-5FE5-4966-8E94-59EEC0321AE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081D61D-ACF0-4DB9-A391-3273C9F07B8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D7A0F9C-406E-4A20-81D9-0E350A014742}"/>
              </a:ext>
            </a:extLst>
          </p:cNvPr>
          <p:cNvSpPr>
            <a:spLocks noGrp="1"/>
          </p:cNvSpPr>
          <p:nvPr>
            <p:ph type="dt" sz="half" idx="10"/>
          </p:nvPr>
        </p:nvSpPr>
        <p:spPr/>
        <p:txBody>
          <a:bodyPr/>
          <a:lstStyle/>
          <a:p>
            <a:fld id="{1FAC0240-1320-4A3B-A847-A441869A1B66}" type="datetimeFigureOut">
              <a:rPr lang="zh-CN" altLang="en-US" smtClean="0"/>
              <a:t>2023/1/13</a:t>
            </a:fld>
            <a:endParaRPr lang="zh-CN" altLang="en-US"/>
          </a:p>
        </p:txBody>
      </p:sp>
      <p:sp>
        <p:nvSpPr>
          <p:cNvPr id="6" name="页脚占位符 5">
            <a:extLst>
              <a:ext uri="{FF2B5EF4-FFF2-40B4-BE49-F238E27FC236}">
                <a16:creationId xmlns:a16="http://schemas.microsoft.com/office/drawing/2014/main" id="{E2143FB7-F67C-454E-B0F3-229A1AB34B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902AA4-F68C-4B61-9933-580C7BFCB262}"/>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1895134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F4603-C435-42BA-AB65-FF06A1BC63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0B6494-B2D9-413B-8322-9CDE3C7E1E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BCF5FDA-F01E-49CC-9612-3E53005BC8F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59A551A-4354-443C-8B64-AD6D1F415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4363027-C099-4A77-989B-064305245DC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BCC1C0E-2283-437D-A88F-6C3164ED7103}"/>
              </a:ext>
            </a:extLst>
          </p:cNvPr>
          <p:cNvSpPr>
            <a:spLocks noGrp="1"/>
          </p:cNvSpPr>
          <p:nvPr>
            <p:ph type="dt" sz="half" idx="10"/>
          </p:nvPr>
        </p:nvSpPr>
        <p:spPr/>
        <p:txBody>
          <a:bodyPr/>
          <a:lstStyle/>
          <a:p>
            <a:fld id="{1FAC0240-1320-4A3B-A847-A441869A1B66}" type="datetimeFigureOut">
              <a:rPr lang="zh-CN" altLang="en-US" smtClean="0"/>
              <a:t>2023/1/13</a:t>
            </a:fld>
            <a:endParaRPr lang="zh-CN" altLang="en-US"/>
          </a:p>
        </p:txBody>
      </p:sp>
      <p:sp>
        <p:nvSpPr>
          <p:cNvPr id="8" name="页脚占位符 7">
            <a:extLst>
              <a:ext uri="{FF2B5EF4-FFF2-40B4-BE49-F238E27FC236}">
                <a16:creationId xmlns:a16="http://schemas.microsoft.com/office/drawing/2014/main" id="{8F4FB1E3-5809-4364-B881-023C269D6F1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1C9E51D-CB45-4EDA-8D46-96E4623448D9}"/>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12162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60C01-DE3F-4FD6-A2C7-ACE06614B58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F010FCE-82C0-4857-BC6B-DD9E39C387E5}"/>
              </a:ext>
            </a:extLst>
          </p:cNvPr>
          <p:cNvSpPr>
            <a:spLocks noGrp="1"/>
          </p:cNvSpPr>
          <p:nvPr>
            <p:ph type="dt" sz="half" idx="10"/>
          </p:nvPr>
        </p:nvSpPr>
        <p:spPr/>
        <p:txBody>
          <a:bodyPr/>
          <a:lstStyle/>
          <a:p>
            <a:fld id="{1FAC0240-1320-4A3B-A847-A441869A1B66}" type="datetimeFigureOut">
              <a:rPr lang="zh-CN" altLang="en-US" smtClean="0"/>
              <a:t>2023/1/13</a:t>
            </a:fld>
            <a:endParaRPr lang="zh-CN" altLang="en-US"/>
          </a:p>
        </p:txBody>
      </p:sp>
      <p:sp>
        <p:nvSpPr>
          <p:cNvPr id="4" name="页脚占位符 3">
            <a:extLst>
              <a:ext uri="{FF2B5EF4-FFF2-40B4-BE49-F238E27FC236}">
                <a16:creationId xmlns:a16="http://schemas.microsoft.com/office/drawing/2014/main" id="{759CDFAC-AD3D-4087-A0FE-6CDACDA862C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A39359-3599-48ED-9BEF-E1CAA5A3C028}"/>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171087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FC8C91-ECAC-427F-871A-C60A2D28BD9C}"/>
              </a:ext>
            </a:extLst>
          </p:cNvPr>
          <p:cNvSpPr>
            <a:spLocks noGrp="1"/>
          </p:cNvSpPr>
          <p:nvPr>
            <p:ph type="dt" sz="half" idx="10"/>
          </p:nvPr>
        </p:nvSpPr>
        <p:spPr/>
        <p:txBody>
          <a:bodyPr/>
          <a:lstStyle/>
          <a:p>
            <a:fld id="{1FAC0240-1320-4A3B-A847-A441869A1B66}" type="datetimeFigureOut">
              <a:rPr lang="zh-CN" altLang="en-US" smtClean="0"/>
              <a:t>2023/1/13</a:t>
            </a:fld>
            <a:endParaRPr lang="zh-CN" altLang="en-US"/>
          </a:p>
        </p:txBody>
      </p:sp>
      <p:sp>
        <p:nvSpPr>
          <p:cNvPr id="3" name="页脚占位符 2">
            <a:extLst>
              <a:ext uri="{FF2B5EF4-FFF2-40B4-BE49-F238E27FC236}">
                <a16:creationId xmlns:a16="http://schemas.microsoft.com/office/drawing/2014/main" id="{AF2D0A57-B8E0-47D5-BD37-BF9F569621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745792E-7067-4D76-9A74-B84C3D00D170}"/>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181993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28C39-8C61-4936-8C7C-06AE77BE8A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76FCED3-5017-406E-8C01-5E959D9418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99157E6-DB35-4522-B900-3D30F6FDC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65C0AC-5454-4F95-813F-D81BA8B44508}"/>
              </a:ext>
            </a:extLst>
          </p:cNvPr>
          <p:cNvSpPr>
            <a:spLocks noGrp="1"/>
          </p:cNvSpPr>
          <p:nvPr>
            <p:ph type="dt" sz="half" idx="10"/>
          </p:nvPr>
        </p:nvSpPr>
        <p:spPr/>
        <p:txBody>
          <a:bodyPr/>
          <a:lstStyle/>
          <a:p>
            <a:fld id="{1FAC0240-1320-4A3B-A847-A441869A1B66}" type="datetimeFigureOut">
              <a:rPr lang="zh-CN" altLang="en-US" smtClean="0"/>
              <a:t>2023/1/13</a:t>
            </a:fld>
            <a:endParaRPr lang="zh-CN" altLang="en-US"/>
          </a:p>
        </p:txBody>
      </p:sp>
      <p:sp>
        <p:nvSpPr>
          <p:cNvPr id="6" name="页脚占位符 5">
            <a:extLst>
              <a:ext uri="{FF2B5EF4-FFF2-40B4-BE49-F238E27FC236}">
                <a16:creationId xmlns:a16="http://schemas.microsoft.com/office/drawing/2014/main" id="{E8FE4099-610F-4E01-8CB7-4E5E35548A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959381-8A5C-441F-BBDD-2A1C5A6630EF}"/>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180551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F579-7335-48A0-ABAC-22197F79F12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6502191-BB9B-4297-A9CA-E272299E64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F8DF5F-A9E1-44B6-BBE3-3AC3F970F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B1454F-80E0-49A6-A3C5-C1B2F4555354}"/>
              </a:ext>
            </a:extLst>
          </p:cNvPr>
          <p:cNvSpPr>
            <a:spLocks noGrp="1"/>
          </p:cNvSpPr>
          <p:nvPr>
            <p:ph type="dt" sz="half" idx="10"/>
          </p:nvPr>
        </p:nvSpPr>
        <p:spPr/>
        <p:txBody>
          <a:bodyPr/>
          <a:lstStyle/>
          <a:p>
            <a:fld id="{1FAC0240-1320-4A3B-A847-A441869A1B66}" type="datetimeFigureOut">
              <a:rPr lang="zh-CN" altLang="en-US" smtClean="0"/>
              <a:t>2023/1/13</a:t>
            </a:fld>
            <a:endParaRPr lang="zh-CN" altLang="en-US"/>
          </a:p>
        </p:txBody>
      </p:sp>
      <p:sp>
        <p:nvSpPr>
          <p:cNvPr id="6" name="页脚占位符 5">
            <a:extLst>
              <a:ext uri="{FF2B5EF4-FFF2-40B4-BE49-F238E27FC236}">
                <a16:creationId xmlns:a16="http://schemas.microsoft.com/office/drawing/2014/main" id="{05C7160B-D2F8-4669-83F5-CB83E3BE52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5C5726-4829-435C-B211-9CF5EA3D6FF4}"/>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437038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16F14B-E291-4102-90F4-CA44307DDD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3A8C250-67F2-47F6-A066-E372AA679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368AA4-0D5C-412D-91C4-FD3CE4F2D1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C0240-1320-4A3B-A847-A441869A1B66}" type="datetimeFigureOut">
              <a:rPr lang="zh-CN" altLang="en-US" smtClean="0"/>
              <a:t>2023/1/13</a:t>
            </a:fld>
            <a:endParaRPr lang="zh-CN" altLang="en-US"/>
          </a:p>
        </p:txBody>
      </p:sp>
      <p:sp>
        <p:nvSpPr>
          <p:cNvPr id="5" name="页脚占位符 4">
            <a:extLst>
              <a:ext uri="{FF2B5EF4-FFF2-40B4-BE49-F238E27FC236}">
                <a16:creationId xmlns:a16="http://schemas.microsoft.com/office/drawing/2014/main" id="{1D00BEEC-3B4A-4904-B304-B2CF7DBCDF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DD307C9-B879-4A23-B55C-1A0A41C4DC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738653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lampwww.epfl.ch/resources/lamp/teaching/advancedCompiler/2005/slides/05-UsingSSA_CP-1on1.pdf"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clear.rice.edu/comp512/Lectures/" TargetMode="External"/><Relationship Id="rId4" Type="http://schemas.openxmlformats.org/officeDocument/2006/relationships/hyperlink" Target="https://zhuanlan.zhihu.com/p/434113528"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8397935-8D7A-48A3-A1EB-E145B6EB15EF}"/>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6" name="矩形 5">
            <a:extLst>
              <a:ext uri="{FF2B5EF4-FFF2-40B4-BE49-F238E27FC236}">
                <a16:creationId xmlns:a16="http://schemas.microsoft.com/office/drawing/2014/main" id="{04BA64AF-83E4-4880-AD87-6EE43644F0F4}"/>
              </a:ext>
            </a:extLst>
          </p:cNvPr>
          <p:cNvSpPr/>
          <p:nvPr/>
        </p:nvSpPr>
        <p:spPr>
          <a:xfrm>
            <a:off x="0" y="0"/>
            <a:ext cx="12192000" cy="6858000"/>
          </a:xfrm>
          <a:prstGeom prst="rect">
            <a:avLst/>
          </a:prstGeom>
          <a:gradFill flip="none" rotWithShape="1">
            <a:gsLst>
              <a:gs pos="0">
                <a:schemeClr val="accent1">
                  <a:tint val="66000"/>
                  <a:satMod val="160000"/>
                </a:schemeClr>
              </a:gs>
              <a:gs pos="77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302003C-BF8F-45A7-B32E-A4AE750908DF}"/>
              </a:ext>
            </a:extLst>
          </p:cNvPr>
          <p:cNvSpPr txBox="1"/>
          <p:nvPr/>
        </p:nvSpPr>
        <p:spPr>
          <a:xfrm>
            <a:off x="954733" y="2058927"/>
            <a:ext cx="4398961" cy="1549655"/>
          </a:xfrm>
          <a:prstGeom prst="rect">
            <a:avLst/>
          </a:prstGeom>
          <a:noFill/>
        </p:spPr>
        <p:txBody>
          <a:bodyPr wrap="square" rtlCol="0">
            <a:spAutoFit/>
          </a:bodyPr>
          <a:lstStyle/>
          <a:p>
            <a:pPr>
              <a:lnSpc>
                <a:spcPct val="120000"/>
              </a:lnSpc>
            </a:pPr>
            <a:r>
              <a:rPr lang="en-US" altLang="zh-CN" sz="2400">
                <a:solidFill>
                  <a:srgbClr val="0070C0"/>
                </a:solidFill>
                <a:latin typeface="微软雅黑" panose="020B0503020204020204" pitchFamily="34" charset="-122"/>
                <a:ea typeface="微软雅黑" panose="020B0503020204020204" pitchFamily="34" charset="-122"/>
              </a:rPr>
              <a:t>PW8 CodeGenOpt-Lab </a:t>
            </a:r>
            <a:r>
              <a:rPr lang="zh-CN" altLang="en-US" sz="2400">
                <a:solidFill>
                  <a:srgbClr val="0070C0"/>
                </a:solidFill>
                <a:latin typeface="微软雅黑" panose="020B0503020204020204" pitchFamily="34" charset="-122"/>
                <a:ea typeface="微软雅黑" panose="020B0503020204020204" pitchFamily="34" charset="-122"/>
              </a:rPr>
              <a:t>汇报</a:t>
            </a:r>
            <a:endParaRPr lang="en-US" altLang="zh-CN" sz="2400">
              <a:solidFill>
                <a:srgbClr val="0070C0"/>
              </a:solidFill>
              <a:latin typeface="微软雅黑" panose="020B0503020204020204" pitchFamily="34" charset="-122"/>
              <a:ea typeface="微软雅黑" panose="020B0503020204020204" pitchFamily="34" charset="-122"/>
            </a:endParaRPr>
          </a:p>
          <a:p>
            <a:pPr>
              <a:lnSpc>
                <a:spcPct val="120000"/>
              </a:lnSpc>
            </a:pPr>
            <a:r>
              <a:rPr lang="en-US" altLang="zh-CN" sz="6000" b="1">
                <a:latin typeface="微软雅黑" panose="020B0503020204020204" pitchFamily="34" charset="-122"/>
                <a:ea typeface="微软雅黑" panose="020B0503020204020204" pitchFamily="34" charset="-122"/>
              </a:rPr>
              <a:t>SysYF Pass</a:t>
            </a:r>
            <a:endParaRPr lang="zh-CN" altLang="en-US" sz="6000" b="1">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0C3486E-E744-4B31-8696-D778F0AC71EC}"/>
              </a:ext>
            </a:extLst>
          </p:cNvPr>
          <p:cNvSpPr/>
          <p:nvPr/>
        </p:nvSpPr>
        <p:spPr>
          <a:xfrm>
            <a:off x="954733" y="3528755"/>
            <a:ext cx="2699659" cy="1778000"/>
          </a:xfrm>
          <a:prstGeom prst="roundRect">
            <a:avLst>
              <a:gd name="adj" fmla="val 0"/>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b="1">
                <a:solidFill>
                  <a:srgbClr val="0070C0"/>
                </a:solidFill>
                <a:latin typeface="微软雅黑" panose="020B0503020204020204" pitchFamily="34" charset="-122"/>
                <a:ea typeface="微软雅黑" panose="020B0503020204020204" pitchFamily="34" charset="-122"/>
              </a:rPr>
              <a:t>小组成员</a:t>
            </a:r>
            <a:r>
              <a:rPr lang="zh-CN" altLang="en-US" sz="1400">
                <a:solidFill>
                  <a:srgbClr val="0070C0"/>
                </a:solidFill>
                <a:latin typeface="微软雅黑" panose="020B0503020204020204" pitchFamily="34" charset="-122"/>
                <a:ea typeface="微软雅黑" panose="020B0503020204020204" pitchFamily="34" charset="-122"/>
              </a:rPr>
              <a:t>：</a:t>
            </a:r>
            <a:endParaRPr lang="en-US" altLang="zh-CN" sz="1400">
              <a:solidFill>
                <a:srgbClr val="0070C0"/>
              </a:solidFill>
              <a:latin typeface="微软雅黑" panose="020B0503020204020204" pitchFamily="34" charset="-122"/>
              <a:ea typeface="微软雅黑" panose="020B0503020204020204" pitchFamily="34" charset="-122"/>
            </a:endParaRPr>
          </a:p>
          <a:p>
            <a:pPr marL="285750" indent="-285750" algn="r">
              <a:lnSpc>
                <a:spcPct val="150000"/>
              </a:lnSpc>
              <a:buFont typeface="Wingdings" panose="05000000000000000000" pitchFamily="2" charset="2"/>
              <a:buChar char="n"/>
            </a:pPr>
            <a:r>
              <a:rPr lang="zh-CN" altLang="en-US" sz="1400">
                <a:solidFill>
                  <a:srgbClr val="0070C0"/>
                </a:solidFill>
                <a:latin typeface="微软雅黑" panose="020B0503020204020204" pitchFamily="34" charset="-122"/>
                <a:ea typeface="微软雅黑" panose="020B0503020204020204" pitchFamily="34" charset="-122"/>
              </a:rPr>
              <a:t>刘良宇（</a:t>
            </a:r>
            <a:r>
              <a:rPr lang="en-US" altLang="zh-CN" sz="1400">
                <a:solidFill>
                  <a:srgbClr val="0070C0"/>
                </a:solidFill>
                <a:latin typeface="微软雅黑" panose="020B0503020204020204" pitchFamily="34" charset="-122"/>
                <a:ea typeface="微软雅黑" panose="020B0503020204020204" pitchFamily="34" charset="-122"/>
              </a:rPr>
              <a:t>PB20000180</a:t>
            </a:r>
            <a:r>
              <a:rPr lang="zh-CN" altLang="en-US" sz="1400">
                <a:solidFill>
                  <a:srgbClr val="0070C0"/>
                </a:solidFill>
                <a:latin typeface="微软雅黑" panose="020B0503020204020204" pitchFamily="34" charset="-122"/>
                <a:ea typeface="微软雅黑" panose="020B0503020204020204" pitchFamily="34" charset="-122"/>
              </a:rPr>
              <a:t>）</a:t>
            </a:r>
            <a:endParaRPr lang="en-US" altLang="zh-CN" sz="1400">
              <a:solidFill>
                <a:srgbClr val="0070C0"/>
              </a:solidFill>
              <a:latin typeface="微软雅黑" panose="020B0503020204020204" pitchFamily="34" charset="-122"/>
              <a:ea typeface="微软雅黑" panose="020B0503020204020204" pitchFamily="34" charset="-122"/>
            </a:endParaRPr>
          </a:p>
          <a:p>
            <a:pPr marL="285750" indent="-285750" algn="r">
              <a:lnSpc>
                <a:spcPct val="150000"/>
              </a:lnSpc>
              <a:buFont typeface="Wingdings" panose="05000000000000000000" pitchFamily="2" charset="2"/>
              <a:buChar char="n"/>
            </a:pPr>
            <a:r>
              <a:rPr lang="zh-CN" altLang="en-US" sz="1400">
                <a:solidFill>
                  <a:srgbClr val="0070C0"/>
                </a:solidFill>
                <a:latin typeface="微软雅黑" panose="020B0503020204020204" pitchFamily="34" charset="-122"/>
                <a:ea typeface="微软雅黑" panose="020B0503020204020204" pitchFamily="34" charset="-122"/>
              </a:rPr>
              <a:t>叶升宇（</a:t>
            </a:r>
            <a:r>
              <a:rPr lang="en-US" altLang="zh-CN" sz="1400">
                <a:solidFill>
                  <a:srgbClr val="0070C0"/>
                </a:solidFill>
                <a:latin typeface="微软雅黑" panose="020B0503020204020204" pitchFamily="34" charset="-122"/>
                <a:ea typeface="微软雅黑" panose="020B0503020204020204" pitchFamily="34" charset="-122"/>
              </a:rPr>
              <a:t>PB20111701</a:t>
            </a:r>
            <a:r>
              <a:rPr lang="zh-CN" altLang="en-US" sz="1400">
                <a:solidFill>
                  <a:srgbClr val="0070C0"/>
                </a:solidFill>
                <a:latin typeface="微软雅黑" panose="020B0503020204020204" pitchFamily="34" charset="-122"/>
                <a:ea typeface="微软雅黑" panose="020B0503020204020204" pitchFamily="34" charset="-122"/>
              </a:rPr>
              <a:t>）</a:t>
            </a:r>
            <a:endParaRPr lang="en-US" altLang="zh-CN" sz="1400">
              <a:solidFill>
                <a:srgbClr val="0070C0"/>
              </a:solidFill>
              <a:latin typeface="微软雅黑" panose="020B0503020204020204" pitchFamily="34" charset="-122"/>
              <a:ea typeface="微软雅黑" panose="020B0503020204020204" pitchFamily="34" charset="-122"/>
            </a:endParaRPr>
          </a:p>
          <a:p>
            <a:pPr marL="285750" indent="-285750" algn="r">
              <a:lnSpc>
                <a:spcPct val="150000"/>
              </a:lnSpc>
              <a:buFont typeface="Wingdings" panose="05000000000000000000" pitchFamily="2" charset="2"/>
              <a:buChar char="n"/>
            </a:pPr>
            <a:r>
              <a:rPr lang="zh-CN" altLang="en-US" sz="1400">
                <a:solidFill>
                  <a:srgbClr val="0070C0"/>
                </a:solidFill>
                <a:latin typeface="微软雅黑" panose="020B0503020204020204" pitchFamily="34" charset="-122"/>
                <a:ea typeface="微软雅黑" panose="020B0503020204020204" pitchFamily="34" charset="-122"/>
              </a:rPr>
              <a:t>黄瑞轩（</a:t>
            </a:r>
            <a:r>
              <a:rPr lang="en-US" altLang="zh-CN" sz="1400">
                <a:solidFill>
                  <a:srgbClr val="0070C0"/>
                </a:solidFill>
                <a:latin typeface="微软雅黑" panose="020B0503020204020204" pitchFamily="34" charset="-122"/>
                <a:ea typeface="微软雅黑" panose="020B0503020204020204" pitchFamily="34" charset="-122"/>
              </a:rPr>
              <a:t>PB20111686</a:t>
            </a:r>
            <a:r>
              <a:rPr lang="zh-CN" altLang="en-US" sz="1400">
                <a:solidFill>
                  <a:srgbClr val="0070C0"/>
                </a:solidFill>
                <a:latin typeface="微软雅黑" panose="020B0503020204020204" pitchFamily="34" charset="-122"/>
                <a:ea typeface="微软雅黑" panose="020B0503020204020204" pitchFamily="34" charset="-122"/>
              </a:rPr>
              <a:t>）</a:t>
            </a:r>
            <a:endParaRPr lang="en-US" altLang="zh-CN" sz="1400">
              <a:solidFill>
                <a:srgbClr val="0070C0"/>
              </a:solidFill>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E758425A-2D5E-4EFC-B2DF-5E1284F8DBF5}"/>
              </a:ext>
            </a:extLst>
          </p:cNvPr>
          <p:cNvGrpSpPr/>
          <p:nvPr/>
        </p:nvGrpSpPr>
        <p:grpSpPr>
          <a:xfrm>
            <a:off x="6250053" y="1206908"/>
            <a:ext cx="4318761" cy="4643694"/>
            <a:chOff x="2321716" y="-105966"/>
            <a:chExt cx="4451352" cy="5970982"/>
          </a:xfrm>
          <a:solidFill>
            <a:schemeClr val="accent1">
              <a:lumMod val="20000"/>
              <a:lumOff val="80000"/>
            </a:schemeClr>
          </a:solidFill>
        </p:grpSpPr>
        <p:sp>
          <p:nvSpPr>
            <p:cNvPr id="19" name="矩形 18">
              <a:extLst>
                <a:ext uri="{FF2B5EF4-FFF2-40B4-BE49-F238E27FC236}">
                  <a16:creationId xmlns:a16="http://schemas.microsoft.com/office/drawing/2014/main" id="{F9A16FE4-AF84-4ADD-8631-7D60E5E4C49C}"/>
                </a:ext>
              </a:extLst>
            </p:cNvPr>
            <p:cNvSpPr/>
            <p:nvPr/>
          </p:nvSpPr>
          <p:spPr>
            <a:xfrm>
              <a:off x="2321718" y="2578893"/>
              <a:ext cx="1914525" cy="757237"/>
            </a:xfrm>
            <a:prstGeom prst="rect">
              <a:avLst/>
            </a:prstGeom>
            <a:grp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Consolas" panose="020B0609020204030204" pitchFamily="49" charset="0"/>
                </a:rPr>
                <a:t>(5) d = b + d</a:t>
              </a:r>
              <a:endParaRPr lang="zh-CN" altLang="en-US" sz="1400">
                <a:solidFill>
                  <a:schemeClr val="tx1"/>
                </a:solidFill>
                <a:latin typeface="Consolas" panose="020B0609020204030204" pitchFamily="49" charset="0"/>
              </a:endParaRPr>
            </a:p>
          </p:txBody>
        </p:sp>
        <p:sp>
          <p:nvSpPr>
            <p:cNvPr id="20" name="矩形 19">
              <a:extLst>
                <a:ext uri="{FF2B5EF4-FFF2-40B4-BE49-F238E27FC236}">
                  <a16:creationId xmlns:a16="http://schemas.microsoft.com/office/drawing/2014/main" id="{73C1CBB1-1EB8-42FC-862E-BD88B2E44F29}"/>
                </a:ext>
              </a:extLst>
            </p:cNvPr>
            <p:cNvSpPr/>
            <p:nvPr/>
          </p:nvSpPr>
          <p:spPr>
            <a:xfrm>
              <a:off x="2321717" y="3674268"/>
              <a:ext cx="1914525" cy="757237"/>
            </a:xfrm>
            <a:prstGeom prst="rect">
              <a:avLst/>
            </a:prstGeom>
            <a:grp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Consolas" panose="020B0609020204030204" pitchFamily="49" charset="0"/>
                </a:rPr>
                <a:t>(6) d = a + b</a:t>
              </a:r>
            </a:p>
            <a:p>
              <a:r>
                <a:rPr lang="en-US" altLang="zh-CN" sz="1400">
                  <a:solidFill>
                    <a:schemeClr val="tx1"/>
                  </a:solidFill>
                  <a:latin typeface="Consolas" panose="020B0609020204030204" pitchFamily="49" charset="0"/>
                </a:rPr>
                <a:t>(7) e = e + 1</a:t>
              </a:r>
              <a:endParaRPr lang="zh-CN" altLang="en-US" sz="1400">
                <a:solidFill>
                  <a:schemeClr val="tx1"/>
                </a:solidFill>
                <a:latin typeface="Consolas" panose="020B0609020204030204" pitchFamily="49" charset="0"/>
              </a:endParaRPr>
            </a:p>
          </p:txBody>
        </p:sp>
        <p:sp>
          <p:nvSpPr>
            <p:cNvPr id="21" name="矩形 20">
              <a:extLst>
                <a:ext uri="{FF2B5EF4-FFF2-40B4-BE49-F238E27FC236}">
                  <a16:creationId xmlns:a16="http://schemas.microsoft.com/office/drawing/2014/main" id="{8A11D7BE-335B-4435-BB02-746D8C6D8B64}"/>
                </a:ext>
              </a:extLst>
            </p:cNvPr>
            <p:cNvSpPr/>
            <p:nvPr/>
          </p:nvSpPr>
          <p:spPr>
            <a:xfrm>
              <a:off x="4845843" y="1559718"/>
              <a:ext cx="1914525" cy="757237"/>
            </a:xfrm>
            <a:prstGeom prst="rect">
              <a:avLst/>
            </a:prstGeom>
            <a:grp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Consolas" panose="020B0609020204030204" pitchFamily="49" charset="0"/>
                </a:rPr>
                <a:t>(3) c = a + b</a:t>
              </a:r>
            </a:p>
            <a:p>
              <a:r>
                <a:rPr lang="en-US" altLang="zh-CN" sz="1400">
                  <a:solidFill>
                    <a:schemeClr val="tx1"/>
                  </a:solidFill>
                  <a:latin typeface="Consolas" panose="020B0609020204030204" pitchFamily="49" charset="0"/>
                </a:rPr>
                <a:t>(4) d = c - a</a:t>
              </a:r>
              <a:endParaRPr lang="zh-CN" altLang="en-US" sz="1400">
                <a:solidFill>
                  <a:schemeClr val="tx1"/>
                </a:solidFill>
                <a:latin typeface="Consolas" panose="020B0609020204030204" pitchFamily="49" charset="0"/>
              </a:endParaRPr>
            </a:p>
          </p:txBody>
        </p:sp>
        <p:sp>
          <p:nvSpPr>
            <p:cNvPr id="22" name="矩形 21">
              <a:extLst>
                <a:ext uri="{FF2B5EF4-FFF2-40B4-BE49-F238E27FC236}">
                  <a16:creationId xmlns:a16="http://schemas.microsoft.com/office/drawing/2014/main" id="{2B38B920-8019-454E-A4BB-12E9B9396309}"/>
                </a:ext>
              </a:extLst>
            </p:cNvPr>
            <p:cNvSpPr/>
            <p:nvPr/>
          </p:nvSpPr>
          <p:spPr>
            <a:xfrm>
              <a:off x="4845843" y="552450"/>
              <a:ext cx="1914525" cy="757237"/>
            </a:xfrm>
            <a:prstGeom prst="rect">
              <a:avLst/>
            </a:prstGeom>
            <a:grp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Consolas" panose="020B0609020204030204" pitchFamily="49" charset="0"/>
                </a:rPr>
                <a:t>(1) a = 1</a:t>
              </a:r>
            </a:p>
            <a:p>
              <a:r>
                <a:rPr lang="en-US" altLang="zh-CN" sz="1400">
                  <a:solidFill>
                    <a:schemeClr val="tx1"/>
                  </a:solidFill>
                  <a:latin typeface="Consolas" panose="020B0609020204030204" pitchFamily="49" charset="0"/>
                </a:rPr>
                <a:t>(2) b = 2</a:t>
              </a:r>
              <a:endParaRPr lang="zh-CN" altLang="en-US" sz="1400">
                <a:solidFill>
                  <a:schemeClr val="tx1"/>
                </a:solidFill>
                <a:latin typeface="Consolas" panose="020B0609020204030204" pitchFamily="49" charset="0"/>
              </a:endParaRPr>
            </a:p>
          </p:txBody>
        </p:sp>
        <p:sp>
          <p:nvSpPr>
            <p:cNvPr id="23" name="矩形 22">
              <a:extLst>
                <a:ext uri="{FF2B5EF4-FFF2-40B4-BE49-F238E27FC236}">
                  <a16:creationId xmlns:a16="http://schemas.microsoft.com/office/drawing/2014/main" id="{095312E9-B996-4249-BD4F-F83C91F19D89}"/>
                </a:ext>
              </a:extLst>
            </p:cNvPr>
            <p:cNvSpPr/>
            <p:nvPr/>
          </p:nvSpPr>
          <p:spPr>
            <a:xfrm>
              <a:off x="4845843" y="3429000"/>
              <a:ext cx="1914525" cy="757237"/>
            </a:xfrm>
            <a:prstGeom prst="rect">
              <a:avLst/>
            </a:prstGeom>
            <a:grp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Consolas" panose="020B0609020204030204" pitchFamily="49" charset="0"/>
                </a:rPr>
                <a:t>(8) b = a + b</a:t>
              </a:r>
            </a:p>
            <a:p>
              <a:r>
                <a:rPr lang="en-US" altLang="zh-CN" sz="1400">
                  <a:solidFill>
                    <a:schemeClr val="tx1"/>
                  </a:solidFill>
                  <a:latin typeface="Consolas" panose="020B0609020204030204" pitchFamily="49" charset="0"/>
                </a:rPr>
                <a:t>(9) e = c - a</a:t>
              </a:r>
              <a:endParaRPr lang="zh-CN" altLang="en-US" sz="1400">
                <a:solidFill>
                  <a:schemeClr val="tx1"/>
                </a:solidFill>
                <a:latin typeface="Consolas" panose="020B0609020204030204" pitchFamily="49" charset="0"/>
              </a:endParaRPr>
            </a:p>
          </p:txBody>
        </p:sp>
        <p:sp>
          <p:nvSpPr>
            <p:cNvPr id="24" name="矩形 23">
              <a:extLst>
                <a:ext uri="{FF2B5EF4-FFF2-40B4-BE49-F238E27FC236}">
                  <a16:creationId xmlns:a16="http://schemas.microsoft.com/office/drawing/2014/main" id="{D13726C6-C075-4B93-84CB-E331A07DEC8C}"/>
                </a:ext>
              </a:extLst>
            </p:cNvPr>
            <p:cNvSpPr/>
            <p:nvPr/>
          </p:nvSpPr>
          <p:spPr>
            <a:xfrm>
              <a:off x="4845842" y="4462460"/>
              <a:ext cx="1914525" cy="757237"/>
            </a:xfrm>
            <a:prstGeom prst="rect">
              <a:avLst/>
            </a:prstGeom>
            <a:grp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Consolas" panose="020B0609020204030204" pitchFamily="49" charset="0"/>
                </a:rPr>
                <a:t>(10) a = b * d</a:t>
              </a:r>
            </a:p>
            <a:p>
              <a:r>
                <a:rPr lang="en-US" altLang="zh-CN" sz="1400">
                  <a:solidFill>
                    <a:schemeClr val="tx1"/>
                  </a:solidFill>
                  <a:latin typeface="Consolas" panose="020B0609020204030204" pitchFamily="49" charset="0"/>
                </a:rPr>
                <a:t>(11) b = a - d</a:t>
              </a:r>
              <a:endParaRPr lang="zh-CN" altLang="en-US" sz="1400">
                <a:solidFill>
                  <a:schemeClr val="tx1"/>
                </a:solidFill>
                <a:latin typeface="Consolas" panose="020B0609020204030204" pitchFamily="49" charset="0"/>
              </a:endParaRPr>
            </a:p>
          </p:txBody>
        </p:sp>
        <p:sp>
          <p:nvSpPr>
            <p:cNvPr id="25" name="矩形 24">
              <a:extLst>
                <a:ext uri="{FF2B5EF4-FFF2-40B4-BE49-F238E27FC236}">
                  <a16:creationId xmlns:a16="http://schemas.microsoft.com/office/drawing/2014/main" id="{D533F025-B366-490E-9AF8-CC60083281D4}"/>
                </a:ext>
              </a:extLst>
            </p:cNvPr>
            <p:cNvSpPr/>
            <p:nvPr/>
          </p:nvSpPr>
          <p:spPr>
            <a:xfrm>
              <a:off x="5205410" y="-105966"/>
              <a:ext cx="1195388" cy="395288"/>
            </a:xfrm>
            <a:prstGeom prst="rect">
              <a:avLst/>
            </a:prstGeom>
            <a:grp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Consolas" panose="020B0609020204030204" pitchFamily="49" charset="0"/>
                </a:rPr>
                <a:t>ENTRY</a:t>
              </a:r>
              <a:endParaRPr lang="zh-CN" altLang="en-US" sz="1400">
                <a:solidFill>
                  <a:schemeClr val="tx1"/>
                </a:solidFill>
                <a:latin typeface="Consolas" panose="020B0609020204030204" pitchFamily="49" charset="0"/>
              </a:endParaRPr>
            </a:p>
          </p:txBody>
        </p:sp>
        <p:sp>
          <p:nvSpPr>
            <p:cNvPr id="26" name="矩形 25">
              <a:extLst>
                <a:ext uri="{FF2B5EF4-FFF2-40B4-BE49-F238E27FC236}">
                  <a16:creationId xmlns:a16="http://schemas.microsoft.com/office/drawing/2014/main" id="{56ADAD4A-19D4-4457-B8AF-C6572C1187EE}"/>
                </a:ext>
              </a:extLst>
            </p:cNvPr>
            <p:cNvSpPr/>
            <p:nvPr/>
          </p:nvSpPr>
          <p:spPr>
            <a:xfrm>
              <a:off x="5205410" y="5469728"/>
              <a:ext cx="1195388" cy="395288"/>
            </a:xfrm>
            <a:prstGeom prst="rect">
              <a:avLst/>
            </a:prstGeom>
            <a:grp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Consolas" panose="020B0609020204030204" pitchFamily="49" charset="0"/>
                </a:rPr>
                <a:t>EXIT</a:t>
              </a:r>
              <a:endParaRPr lang="zh-CN" altLang="en-US" sz="1400">
                <a:solidFill>
                  <a:schemeClr val="tx1"/>
                </a:solidFill>
                <a:latin typeface="Consolas" panose="020B0609020204030204" pitchFamily="49" charset="0"/>
              </a:endParaRPr>
            </a:p>
          </p:txBody>
        </p:sp>
        <p:cxnSp>
          <p:nvCxnSpPr>
            <p:cNvPr id="27" name="直接箭头连接符 26">
              <a:extLst>
                <a:ext uri="{FF2B5EF4-FFF2-40B4-BE49-F238E27FC236}">
                  <a16:creationId xmlns:a16="http://schemas.microsoft.com/office/drawing/2014/main" id="{8257E3EC-7F22-4D4B-88DF-C90E8EBB1B9C}"/>
                </a:ext>
              </a:extLst>
            </p:cNvPr>
            <p:cNvCxnSpPr>
              <a:stCxn id="25" idx="2"/>
              <a:endCxn id="22" idx="0"/>
            </p:cNvCxnSpPr>
            <p:nvPr/>
          </p:nvCxnSpPr>
          <p:spPr>
            <a:xfrm>
              <a:off x="5803104" y="289322"/>
              <a:ext cx="2" cy="263128"/>
            </a:xfrm>
            <a:prstGeom prst="straightConnector1">
              <a:avLst/>
            </a:prstGeom>
            <a:grpFill/>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7A72B8B2-86BC-46F3-8C66-DF0A77716B87}"/>
                </a:ext>
              </a:extLst>
            </p:cNvPr>
            <p:cNvCxnSpPr>
              <a:cxnSpLocks/>
              <a:stCxn id="22" idx="2"/>
              <a:endCxn id="21" idx="0"/>
            </p:cNvCxnSpPr>
            <p:nvPr/>
          </p:nvCxnSpPr>
          <p:spPr>
            <a:xfrm>
              <a:off x="5803106" y="1309687"/>
              <a:ext cx="0" cy="250031"/>
            </a:xfrm>
            <a:prstGeom prst="straightConnector1">
              <a:avLst/>
            </a:prstGeom>
            <a:grpFill/>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857BF321-5383-49E3-9682-EFF2D001747A}"/>
                </a:ext>
              </a:extLst>
            </p:cNvPr>
            <p:cNvCxnSpPr>
              <a:cxnSpLocks/>
              <a:stCxn id="21" idx="1"/>
              <a:endCxn id="19" idx="3"/>
            </p:cNvCxnSpPr>
            <p:nvPr/>
          </p:nvCxnSpPr>
          <p:spPr>
            <a:xfrm flipH="1">
              <a:off x="4236243" y="1938338"/>
              <a:ext cx="609601" cy="1019174"/>
            </a:xfrm>
            <a:prstGeom prst="straightConnector1">
              <a:avLst/>
            </a:prstGeom>
            <a:grpFill/>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ABFC9F35-24A2-4B76-ACD2-D13813DFCB75}"/>
                </a:ext>
              </a:extLst>
            </p:cNvPr>
            <p:cNvCxnSpPr>
              <a:cxnSpLocks/>
              <a:stCxn id="19" idx="2"/>
              <a:endCxn id="20" idx="0"/>
            </p:cNvCxnSpPr>
            <p:nvPr/>
          </p:nvCxnSpPr>
          <p:spPr>
            <a:xfrm flipH="1">
              <a:off x="3278980" y="3336130"/>
              <a:ext cx="1" cy="338138"/>
            </a:xfrm>
            <a:prstGeom prst="straightConnector1">
              <a:avLst/>
            </a:prstGeom>
            <a:grpFill/>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4E7C3A46-EC9F-4576-B0B4-2AA3E750269E}"/>
                </a:ext>
              </a:extLst>
            </p:cNvPr>
            <p:cNvCxnSpPr>
              <a:cxnSpLocks/>
              <a:stCxn id="19" idx="3"/>
              <a:endCxn id="23" idx="1"/>
            </p:cNvCxnSpPr>
            <p:nvPr/>
          </p:nvCxnSpPr>
          <p:spPr>
            <a:xfrm>
              <a:off x="4236243" y="2957512"/>
              <a:ext cx="609601" cy="850107"/>
            </a:xfrm>
            <a:prstGeom prst="straightConnector1">
              <a:avLst/>
            </a:prstGeom>
            <a:grpFill/>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74E8AB2C-0F6D-42B5-AF42-2E351B9A0277}"/>
                </a:ext>
              </a:extLst>
            </p:cNvPr>
            <p:cNvCxnSpPr>
              <a:cxnSpLocks/>
              <a:stCxn id="23" idx="2"/>
              <a:endCxn id="24" idx="0"/>
            </p:cNvCxnSpPr>
            <p:nvPr/>
          </p:nvCxnSpPr>
          <p:spPr>
            <a:xfrm flipH="1">
              <a:off x="5803105" y="4186237"/>
              <a:ext cx="1" cy="276223"/>
            </a:xfrm>
            <a:prstGeom prst="straightConnector1">
              <a:avLst/>
            </a:prstGeom>
            <a:grpFill/>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FD2652B7-F6B2-4C18-9753-39910FD9888A}"/>
                </a:ext>
              </a:extLst>
            </p:cNvPr>
            <p:cNvCxnSpPr>
              <a:cxnSpLocks/>
              <a:stCxn id="24" idx="2"/>
              <a:endCxn id="26" idx="0"/>
            </p:cNvCxnSpPr>
            <p:nvPr/>
          </p:nvCxnSpPr>
          <p:spPr>
            <a:xfrm flipH="1">
              <a:off x="5803104" y="5219697"/>
              <a:ext cx="1" cy="250031"/>
            </a:xfrm>
            <a:prstGeom prst="straightConnector1">
              <a:avLst/>
            </a:prstGeom>
            <a:grpFill/>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34" name="连接符: 曲线 33">
              <a:extLst>
                <a:ext uri="{FF2B5EF4-FFF2-40B4-BE49-F238E27FC236}">
                  <a16:creationId xmlns:a16="http://schemas.microsoft.com/office/drawing/2014/main" id="{A836EBD3-489B-48FC-8919-003D50F8F02D}"/>
                </a:ext>
              </a:extLst>
            </p:cNvPr>
            <p:cNvCxnSpPr>
              <a:stCxn id="20" idx="1"/>
              <a:endCxn id="19" idx="1"/>
            </p:cNvCxnSpPr>
            <p:nvPr/>
          </p:nvCxnSpPr>
          <p:spPr>
            <a:xfrm rot="10800000" flipH="1">
              <a:off x="2321716" y="2957513"/>
              <a:ext cx="1" cy="1095375"/>
            </a:xfrm>
            <a:prstGeom prst="curvedConnector3">
              <a:avLst>
                <a:gd name="adj1" fmla="val -22860000000"/>
              </a:avLst>
            </a:prstGeom>
            <a:grpFill/>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35" name="连接符: 曲线 34">
              <a:extLst>
                <a:ext uri="{FF2B5EF4-FFF2-40B4-BE49-F238E27FC236}">
                  <a16:creationId xmlns:a16="http://schemas.microsoft.com/office/drawing/2014/main" id="{F689A0C2-FDA6-4C9E-9FBF-30B875744053}"/>
                </a:ext>
              </a:extLst>
            </p:cNvPr>
            <p:cNvCxnSpPr>
              <a:cxnSpLocks/>
              <a:stCxn id="23" idx="3"/>
              <a:endCxn id="21" idx="3"/>
            </p:cNvCxnSpPr>
            <p:nvPr/>
          </p:nvCxnSpPr>
          <p:spPr>
            <a:xfrm flipV="1">
              <a:off x="6760368" y="1938337"/>
              <a:ext cx="12700" cy="1869282"/>
            </a:xfrm>
            <a:prstGeom prst="curvedConnector3">
              <a:avLst>
                <a:gd name="adj1" fmla="val 1800000"/>
              </a:avLst>
            </a:prstGeom>
            <a:grpFill/>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2976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稀疏条件常量传播</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511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原理介绍</a:t>
            </a:r>
          </a:p>
        </p:txBody>
      </p:sp>
      <mc:AlternateContent xmlns:mc="http://schemas.openxmlformats.org/markup-compatibility/2006" xmlns:a14="http://schemas.microsoft.com/office/drawing/2010/main">
        <mc:Choice Requires="a14">
          <p:sp>
            <p:nvSpPr>
              <p:cNvPr id="3" name="矩形: 圆角 2">
                <a:extLst>
                  <a:ext uri="{FF2B5EF4-FFF2-40B4-BE49-F238E27FC236}">
                    <a16:creationId xmlns:a16="http://schemas.microsoft.com/office/drawing/2014/main" id="{5BEC6CDC-B43C-4861-87F6-494FC233673C}"/>
                  </a:ext>
                </a:extLst>
              </p:cNvPr>
              <p:cNvSpPr/>
              <p:nvPr/>
            </p:nvSpPr>
            <p:spPr>
              <a:xfrm>
                <a:off x="772998" y="1972733"/>
                <a:ext cx="3846136"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b="1" u="sng">
                    <a:solidFill>
                      <a:schemeClr val="tx1"/>
                    </a:solidFill>
                    <a:latin typeface="Times New Roman" panose="02020603050405020304" pitchFamily="18" charset="0"/>
                    <a:cs typeface="Times New Roman" panose="02020603050405020304" pitchFamily="18" charset="0"/>
                  </a:rPr>
                  <a:t>VisitPhi(φ):</a:t>
                </a:r>
              </a:p>
              <a:p>
                <a:pPr>
                  <a:lnSpc>
                    <a:spcPct val="120000"/>
                  </a:lnSpc>
                </a:pPr>
                <a:r>
                  <a:rPr lang="en-US" altLang="zh-CN" sz="1400">
                    <a:solidFill>
                      <a:schemeClr val="tx1"/>
                    </a:solidFill>
                    <a:latin typeface="Consolas" panose="020B0609020204030204" pitchFamily="49" charset="0"/>
                  </a:rPr>
                  <a:t>  for (all operands </a:t>
                </a:r>
                <a14:m>
                  <m:oMath xmlns:m="http://schemas.openxmlformats.org/officeDocument/2006/math">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𝑈</m:t>
                        </m:r>
                      </m:e>
                      <m:sub>
                        <m:r>
                          <a:rPr lang="en-US" altLang="zh-CN" sz="1400" b="0" i="1" smtClean="0">
                            <a:solidFill>
                              <a:schemeClr val="tx1"/>
                            </a:solidFill>
                            <a:latin typeface="Cambria Math" panose="02040503050406030204" pitchFamily="18" charset="0"/>
                          </a:rPr>
                          <m:t>𝑘</m:t>
                        </m:r>
                      </m:sub>
                    </m:sSub>
                  </m:oMath>
                </a14:m>
                <a:r>
                  <a:rPr lang="en-US" altLang="zh-CN" sz="1400">
                    <a:solidFill>
                      <a:schemeClr val="tx1"/>
                    </a:solidFill>
                    <a:latin typeface="Consolas" panose="020B0609020204030204" pitchFamily="49" charset="0"/>
                  </a:rPr>
                  <a:t> of φ)</a:t>
                </a:r>
              </a:p>
              <a:p>
                <a:pPr>
                  <a:lnSpc>
                    <a:spcPct val="120000"/>
                  </a:lnSpc>
                </a:pPr>
                <a:r>
                  <a:rPr lang="en-US" altLang="zh-CN" sz="1400">
                    <a:solidFill>
                      <a:schemeClr val="tx1"/>
                    </a:solidFill>
                    <a:latin typeface="Consolas" panose="020B0609020204030204" pitchFamily="49" charset="0"/>
                  </a:rPr>
                  <a:t>    if (ExecFlag[InEdge(k)])</a:t>
                </a:r>
              </a:p>
              <a:p>
                <a:pPr>
                  <a:lnSpc>
                    <a:spcPct val="120000"/>
                  </a:lnSpc>
                </a:pPr>
                <a:r>
                  <a:rPr lang="en-US" altLang="zh-CN" sz="1400">
                    <a:solidFill>
                      <a:schemeClr val="tx1"/>
                    </a:solidFill>
                    <a:latin typeface="Consolas" panose="020B0609020204030204" pitchFamily="49" charset="0"/>
                  </a:rPr>
                  <a:t>      LatCell(φ) </a:t>
                </a:r>
                <a:r>
                  <a:rPr lang="zh-CN" altLang="en-US" sz="1400">
                    <a:solidFill>
                      <a:schemeClr val="tx1"/>
                    </a:solidFill>
                    <a:latin typeface="Consolas" panose="020B0609020204030204" pitchFamily="49" charset="0"/>
                  </a:rPr>
                  <a:t>∩</a:t>
                </a:r>
                <a:r>
                  <a:rPr lang="en-US" altLang="zh-CN" sz="1400">
                    <a:solidFill>
                      <a:schemeClr val="tx1"/>
                    </a:solidFill>
                    <a:latin typeface="Consolas" panose="020B0609020204030204" pitchFamily="49" charset="0"/>
                  </a:rPr>
                  <a:t>= LatCell(</a:t>
                </a:r>
                <a14:m>
                  <m:oMath xmlns:m="http://schemas.openxmlformats.org/officeDocument/2006/math">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𝑈</m:t>
                        </m:r>
                      </m:e>
                      <m:sub>
                        <m:r>
                          <a:rPr lang="en-US" altLang="zh-CN" sz="1400" b="0" i="1" smtClean="0">
                            <a:solidFill>
                              <a:schemeClr val="tx1"/>
                            </a:solidFill>
                            <a:latin typeface="Cambria Math" panose="02040503050406030204" pitchFamily="18" charset="0"/>
                          </a:rPr>
                          <m:t>𝑘</m:t>
                        </m:r>
                      </m:sub>
                    </m:sSub>
                  </m:oMath>
                </a14:m>
                <a:r>
                  <a:rPr lang="en-US" altLang="zh-CN" sz="1400">
                    <a:solidFill>
                      <a:schemeClr val="tx1"/>
                    </a:solidFill>
                    <a:latin typeface="Consolas" panose="020B0609020204030204" pitchFamily="49" charset="0"/>
                  </a:rPr>
                  <a:t>)</a:t>
                </a:r>
              </a:p>
              <a:p>
                <a:pPr>
                  <a:lnSpc>
                    <a:spcPct val="120000"/>
                  </a:lnSpc>
                </a:pPr>
                <a:r>
                  <a:rPr lang="en-US" altLang="zh-CN" sz="1400">
                    <a:solidFill>
                      <a:schemeClr val="tx1"/>
                    </a:solidFill>
                    <a:latin typeface="Consolas" panose="020B0609020204030204" pitchFamily="49" charset="0"/>
                  </a:rPr>
                  <a:t>      if (LatCell(φ) changed)</a:t>
                </a:r>
              </a:p>
              <a:p>
                <a:pPr>
                  <a:lnSpc>
                    <a:spcPct val="120000"/>
                  </a:lnSpc>
                </a:pPr>
                <a:r>
                  <a:rPr lang="en-US" altLang="zh-CN" sz="1400">
                    <a:solidFill>
                      <a:schemeClr val="tx1"/>
                    </a:solidFill>
                    <a:latin typeface="Consolas" panose="020B0609020204030204" pitchFamily="49" charset="0"/>
                  </a:rPr>
                  <a:t>        add SSAOutEdges(φ) to SSAWL</a:t>
                </a:r>
              </a:p>
              <a:p>
                <a:pPr>
                  <a:lnSpc>
                    <a:spcPct val="120000"/>
                  </a:lnSpc>
                </a:pPr>
                <a:endParaRPr lang="en-US" altLang="zh-CN" sz="1400" b="1" u="sng">
                  <a:solidFill>
                    <a:schemeClr val="tx1"/>
                  </a:solidFill>
                  <a:latin typeface="Times New Roman" panose="02020603050405020304" pitchFamily="18" charset="0"/>
                  <a:cs typeface="Times New Roman" panose="02020603050405020304" pitchFamily="18" charset="0"/>
                </a:endParaRPr>
              </a:p>
              <a:p>
                <a:pPr>
                  <a:lnSpc>
                    <a:spcPct val="120000"/>
                  </a:lnSpc>
                </a:pPr>
                <a:r>
                  <a:rPr lang="en-US" altLang="zh-CN" sz="1400" b="1" u="sng">
                    <a:solidFill>
                      <a:schemeClr val="tx1"/>
                    </a:solidFill>
                    <a:latin typeface="Times New Roman" panose="02020603050405020304" pitchFamily="18" charset="0"/>
                    <a:cs typeface="Times New Roman" panose="02020603050405020304" pitchFamily="18" charset="0"/>
                  </a:rPr>
                  <a:t>VisitInst(S):</a:t>
                </a:r>
              </a:p>
              <a:p>
                <a:pPr>
                  <a:lnSpc>
                    <a:spcPct val="120000"/>
                  </a:lnSpc>
                </a:pPr>
                <a:r>
                  <a:rPr lang="en-US" altLang="zh-CN" sz="1400">
                    <a:solidFill>
                      <a:schemeClr val="tx1"/>
                    </a:solidFill>
                    <a:latin typeface="Consolas" panose="020B0609020204030204" pitchFamily="49" charset="0"/>
                  </a:rPr>
                  <a:t>  val = Evaluate(S)</a:t>
                </a:r>
              </a:p>
              <a:p>
                <a:pPr>
                  <a:lnSpc>
                    <a:spcPct val="120000"/>
                  </a:lnSpc>
                </a:pPr>
                <a:r>
                  <a:rPr lang="en-US" altLang="zh-CN" sz="1400">
                    <a:solidFill>
                      <a:schemeClr val="tx1"/>
                    </a:solidFill>
                    <a:latin typeface="Consolas" panose="020B0609020204030204" pitchFamily="49" charset="0"/>
                  </a:rPr>
                  <a:t>  LatCell(S) = val</a:t>
                </a:r>
              </a:p>
              <a:p>
                <a:pPr>
                  <a:lnSpc>
                    <a:spcPct val="120000"/>
                  </a:lnSpc>
                </a:pPr>
                <a:r>
                  <a:rPr lang="en-US" altLang="zh-CN" sz="1400">
                    <a:solidFill>
                      <a:schemeClr val="tx1"/>
                    </a:solidFill>
                    <a:latin typeface="Consolas" panose="020B0609020204030204" pitchFamily="49" charset="0"/>
                  </a:rPr>
                  <a:t>  if (LatCell(S) changed)  </a:t>
                </a:r>
                <a:r>
                  <a:rPr lang="en-US" altLang="zh-CN" sz="1400" i="1">
                    <a:solidFill>
                      <a:schemeClr val="tx1"/>
                    </a:solidFill>
                    <a:latin typeface="Times New Roman" panose="02020603050405020304" pitchFamily="18" charset="0"/>
                    <a:cs typeface="Times New Roman" panose="02020603050405020304" pitchFamily="18" charset="0"/>
                  </a:rPr>
                  <a:t>// not Top</a:t>
                </a:r>
              </a:p>
              <a:p>
                <a:pPr>
                  <a:lnSpc>
                    <a:spcPct val="120000"/>
                  </a:lnSpc>
                </a:pPr>
                <a:r>
                  <a:rPr lang="en-US" altLang="zh-CN" sz="1400">
                    <a:solidFill>
                      <a:schemeClr val="tx1"/>
                    </a:solidFill>
                    <a:latin typeface="Consolas" panose="020B0609020204030204" pitchFamily="49" charset="0"/>
                  </a:rPr>
                  <a:t>    if (S is Assignment)</a:t>
                </a:r>
              </a:p>
              <a:p>
                <a:pPr>
                  <a:lnSpc>
                    <a:spcPct val="120000"/>
                  </a:lnSpc>
                </a:pPr>
                <a:r>
                  <a:rPr lang="en-US" altLang="zh-CN" sz="1400">
                    <a:solidFill>
                      <a:schemeClr val="tx1"/>
                    </a:solidFill>
                    <a:latin typeface="Consolas" panose="020B0609020204030204" pitchFamily="49" charset="0"/>
                  </a:rPr>
                  <a:t>      add SSAOutEdges(S) to SSAWL</a:t>
                </a:r>
              </a:p>
              <a:p>
                <a:pPr>
                  <a:lnSpc>
                    <a:spcPct val="120000"/>
                  </a:lnSpc>
                </a:pPr>
                <a:r>
                  <a:rPr lang="en-US" altLang="zh-CN" sz="1400">
                    <a:solidFill>
                      <a:schemeClr val="tx1"/>
                    </a:solidFill>
                    <a:latin typeface="Consolas" panose="020B0609020204030204" pitchFamily="49" charset="0"/>
                  </a:rPr>
                  <a:t>    else</a:t>
                </a:r>
                <a:r>
                  <a:rPr lang="zh-CN" altLang="en-US" sz="1400">
                    <a:solidFill>
                      <a:schemeClr val="tx1"/>
                    </a:solidFill>
                    <a:latin typeface="Consolas" panose="020B0609020204030204" pitchFamily="49" charset="0"/>
                  </a:rPr>
                  <a:t>  </a:t>
                </a:r>
                <a:r>
                  <a:rPr lang="en-US" altLang="zh-CN" sz="1400" i="1">
                    <a:solidFill>
                      <a:schemeClr val="tx1"/>
                    </a:solidFill>
                    <a:latin typeface="Times New Roman" panose="02020603050405020304" pitchFamily="18" charset="0"/>
                    <a:cs typeface="Times New Roman" panose="02020603050405020304" pitchFamily="18" charset="0"/>
                  </a:rPr>
                  <a:t>//</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S</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must</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be</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a</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Branch</a:t>
                </a:r>
              </a:p>
              <a:p>
                <a:pPr>
                  <a:lnSpc>
                    <a:spcPct val="120000"/>
                  </a:lnSpc>
                </a:pPr>
                <a:r>
                  <a:rPr lang="en-US" altLang="zh-CN" sz="1400">
                    <a:solidFill>
                      <a:schemeClr val="tx1"/>
                    </a:solidFill>
                    <a:latin typeface="Consolas" panose="020B0609020204030204" pitchFamily="49" charset="0"/>
                  </a:rPr>
                  <a:t>      Add one or both outgoing- </a:t>
                </a:r>
              </a:p>
              <a:p>
                <a:pPr>
                  <a:lnSpc>
                    <a:spcPct val="120000"/>
                  </a:lnSpc>
                </a:pPr>
                <a:r>
                  <a:rPr lang="en-US" altLang="zh-CN" sz="1400">
                    <a:solidFill>
                      <a:schemeClr val="tx1"/>
                    </a:solidFill>
                    <a:latin typeface="Consolas" panose="020B0609020204030204" pitchFamily="49" charset="0"/>
                  </a:rPr>
                  <a:t>      edges to Flow WL</a:t>
                </a:r>
              </a:p>
            </p:txBody>
          </p:sp>
        </mc:Choice>
        <mc:Fallback xmlns="">
          <p:sp>
            <p:nvSpPr>
              <p:cNvPr id="3" name="矩形: 圆角 2">
                <a:extLst>
                  <a:ext uri="{FF2B5EF4-FFF2-40B4-BE49-F238E27FC236}">
                    <a16:creationId xmlns:a16="http://schemas.microsoft.com/office/drawing/2014/main" id="{5BEC6CDC-B43C-4861-87F6-494FC233673C}"/>
                  </a:ext>
                </a:extLst>
              </p:cNvPr>
              <p:cNvSpPr>
                <a:spLocks noRot="1" noChangeAspect="1" noMove="1" noResize="1" noEditPoints="1" noAdjustHandles="1" noChangeArrowheads="1" noChangeShapeType="1" noTextEdit="1"/>
              </p:cNvSpPr>
              <p:nvPr/>
            </p:nvSpPr>
            <p:spPr>
              <a:xfrm>
                <a:off x="772998" y="1972733"/>
                <a:ext cx="3846136" cy="4301067"/>
              </a:xfrm>
              <a:prstGeom prst="roundRect">
                <a:avLst>
                  <a:gd name="adj" fmla="val 7415"/>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圆角 16">
                <a:extLst>
                  <a:ext uri="{FF2B5EF4-FFF2-40B4-BE49-F238E27FC236}">
                    <a16:creationId xmlns:a16="http://schemas.microsoft.com/office/drawing/2014/main" id="{26B3C7C7-966F-4CD4-B89B-FC1FAACDDA74}"/>
                  </a:ext>
                </a:extLst>
              </p:cNvPr>
              <p:cNvSpPr/>
              <p:nvPr/>
            </p:nvSpPr>
            <p:spPr>
              <a:xfrm>
                <a:off x="4819063" y="575034"/>
                <a:ext cx="6973869" cy="4674299"/>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b="1" u="sng">
                    <a:solidFill>
                      <a:schemeClr val="tx1"/>
                    </a:solidFill>
                    <a:latin typeface="Times New Roman" panose="02020603050405020304" pitchFamily="18" charset="0"/>
                    <a:cs typeface="Times New Roman" panose="02020603050405020304" pitchFamily="18" charset="0"/>
                  </a:rPr>
                  <a:t>SCCP():</a:t>
                </a:r>
              </a:p>
              <a:p>
                <a:pPr>
                  <a:lnSpc>
                    <a:spcPct val="120000"/>
                  </a:lnSpc>
                </a:pPr>
                <a:r>
                  <a:rPr lang="en-US" altLang="zh-CN" sz="1600">
                    <a:solidFill>
                      <a:schemeClr val="tx1"/>
                    </a:solidFill>
                    <a:latin typeface="Consolas" panose="020B0609020204030204" pitchFamily="49" charset="0"/>
                  </a:rPr>
                  <a:t>  Initialize(ExecFlags[], LatCell[], FlowWL, SSAWL);</a:t>
                </a:r>
              </a:p>
              <a:p>
                <a:pPr>
                  <a:lnSpc>
                    <a:spcPct val="120000"/>
                  </a:lnSpc>
                </a:pPr>
                <a:r>
                  <a:rPr lang="en-US" altLang="zh-CN" sz="1600">
                    <a:solidFill>
                      <a:schemeClr val="tx1"/>
                    </a:solidFill>
                    <a:latin typeface="Consolas" panose="020B0609020204030204" pitchFamily="49" charset="0"/>
                  </a:rPr>
                  <a:t>  while ((Edge E = GetEdge(FlowWL</a:t>
                </a:r>
                <a:r>
                  <a:rPr lang="zh-CN" altLang="en-US" sz="1600">
                    <a:solidFill>
                      <a:schemeClr val="tx1"/>
                    </a:solidFill>
                    <a:latin typeface="Consolas" panose="020B0609020204030204" pitchFamily="49" charset="0"/>
                  </a:rPr>
                  <a:t>∪</a:t>
                </a:r>
                <a:r>
                  <a:rPr lang="en-US" altLang="zh-CN" sz="1600">
                    <a:solidFill>
                      <a:schemeClr val="tx1"/>
                    </a:solidFill>
                    <a:latin typeface="Consolas" panose="020B0609020204030204" pitchFamily="49" charset="0"/>
                  </a:rPr>
                  <a:t>SSAWL)) != 0)</a:t>
                </a:r>
              </a:p>
              <a:p>
                <a:pPr>
                  <a:lnSpc>
                    <a:spcPct val="120000"/>
                  </a:lnSpc>
                </a:pPr>
                <a:r>
                  <a:rPr lang="en-US" altLang="zh-CN" sz="1600">
                    <a:solidFill>
                      <a:schemeClr val="tx1"/>
                    </a:solidFill>
                    <a:latin typeface="Consolas" panose="020B0609020204030204" pitchFamily="49" charset="0"/>
                  </a:rPr>
                  <a:t>    if (E is a flow edge &amp;&amp; ExecFlag[E] == false)</a:t>
                </a:r>
              </a:p>
              <a:p>
                <a:pPr>
                  <a:lnSpc>
                    <a:spcPct val="120000"/>
                  </a:lnSpc>
                </a:pPr>
                <a:r>
                  <a:rPr lang="en-US" altLang="zh-CN" sz="1600">
                    <a:solidFill>
                      <a:schemeClr val="tx1"/>
                    </a:solidFill>
                    <a:latin typeface="Consolas" panose="020B0609020204030204" pitchFamily="49" charset="0"/>
                  </a:rPr>
                  <a:t>      ExecFlag[E] = true</a:t>
                </a:r>
              </a:p>
              <a:p>
                <a:pPr>
                  <a:lnSpc>
                    <a:spcPct val="120000"/>
                  </a:lnSpc>
                </a:pPr>
                <a:r>
                  <a:rPr lang="en-US" altLang="zh-CN" sz="1600">
                    <a:solidFill>
                      <a:schemeClr val="tx1"/>
                    </a:solidFill>
                    <a:latin typeface="Consolas" panose="020B0609020204030204" pitchFamily="49" charset="0"/>
                  </a:rPr>
                  <a:t>      </a:t>
                </a:r>
                <a:r>
                  <a:rPr lang="en-US" altLang="zh-CN" sz="1600" b="1" u="sng">
                    <a:solidFill>
                      <a:schemeClr val="tx1"/>
                    </a:solidFill>
                    <a:latin typeface="Times New Roman" panose="02020603050405020304" pitchFamily="18" charset="0"/>
                    <a:cs typeface="Times New Roman" panose="02020603050405020304" pitchFamily="18" charset="0"/>
                  </a:rPr>
                  <a:t>VisitPhi</a:t>
                </a:r>
                <a:r>
                  <a:rPr lang="en-US" altLang="zh-CN" sz="1600">
                    <a:solidFill>
                      <a:schemeClr val="tx1"/>
                    </a:solidFill>
                    <a:latin typeface="Consolas" panose="020B0609020204030204" pitchFamily="49" charset="0"/>
                  </a:rPr>
                  <a:t>(φ) </a:t>
                </a:r>
                <a14:m>
                  <m:oMath xmlns:m="http://schemas.openxmlformats.org/officeDocument/2006/math">
                    <m:r>
                      <a:rPr lang="en-US" altLang="zh-CN" sz="1600" b="0" i="1" smtClean="0">
                        <a:solidFill>
                          <a:schemeClr val="tx1"/>
                        </a:solidFill>
                        <a:latin typeface="Cambria Math" panose="02040503050406030204" pitchFamily="18" charset="0"/>
                      </a:rPr>
                      <m:t>∀</m:t>
                    </m:r>
                  </m:oMath>
                </a14:m>
                <a:r>
                  <a:rPr lang="en-US" altLang="zh-CN" sz="1600">
                    <a:solidFill>
                      <a:schemeClr val="tx1"/>
                    </a:solidFill>
                    <a:latin typeface="Consolas" panose="020B0609020204030204" pitchFamily="49" charset="0"/>
                  </a:rPr>
                  <a:t>φ </a:t>
                </a:r>
                <a:r>
                  <a:rPr lang="zh-CN" altLang="en-US" sz="1600">
                    <a:solidFill>
                      <a:schemeClr val="tx1"/>
                    </a:solidFill>
                    <a:latin typeface="Consolas" panose="020B0609020204030204" pitchFamily="49" charset="0"/>
                  </a:rPr>
                  <a:t>∈ </a:t>
                </a:r>
                <a:r>
                  <a:rPr lang="en-US" altLang="zh-CN" sz="1600">
                    <a:solidFill>
                      <a:schemeClr val="tx1"/>
                    </a:solidFill>
                    <a:latin typeface="Consolas" panose="020B0609020204030204" pitchFamily="49" charset="0"/>
                  </a:rPr>
                  <a:t>E-&gt;sink</a:t>
                </a:r>
              </a:p>
              <a:p>
                <a:pPr>
                  <a:lnSpc>
                    <a:spcPct val="120000"/>
                  </a:lnSpc>
                </a:pPr>
                <a:r>
                  <a:rPr lang="en-US" altLang="zh-CN" sz="1600">
                    <a:solidFill>
                      <a:schemeClr val="tx1"/>
                    </a:solidFill>
                    <a:latin typeface="Consolas" panose="020B0609020204030204" pitchFamily="49" charset="0"/>
                  </a:rPr>
                  <a:t>      if (first visit to E-&gt;sink via flow edges)</a:t>
                </a:r>
              </a:p>
              <a:p>
                <a:pPr>
                  <a:lnSpc>
                    <a:spcPct val="120000"/>
                  </a:lnSpc>
                </a:pPr>
                <a:r>
                  <a:rPr lang="en-US" altLang="zh-CN" sz="1600">
                    <a:solidFill>
                      <a:schemeClr val="tx1"/>
                    </a:solidFill>
                    <a:latin typeface="Consolas" panose="020B0609020204030204" pitchFamily="49" charset="0"/>
                  </a:rPr>
                  <a:t>        </a:t>
                </a:r>
                <a:r>
                  <a:rPr lang="en-US" altLang="zh-CN" sz="1600" b="1" u="sng">
                    <a:solidFill>
                      <a:schemeClr val="tx1"/>
                    </a:solidFill>
                    <a:latin typeface="Times New Roman" panose="02020603050405020304" pitchFamily="18" charset="0"/>
                    <a:cs typeface="Times New Roman" panose="02020603050405020304" pitchFamily="18" charset="0"/>
                  </a:rPr>
                  <a:t>VisitInst</a:t>
                </a:r>
                <a:r>
                  <a:rPr lang="en-US" altLang="zh-CN" sz="1600">
                    <a:solidFill>
                      <a:schemeClr val="tx1"/>
                    </a:solidFill>
                    <a:latin typeface="Consolas" panose="020B0609020204030204" pitchFamily="49" charset="0"/>
                  </a:rPr>
                  <a:t>(E-&gt;sink)</a:t>
                </a:r>
              </a:p>
              <a:p>
                <a:pPr>
                  <a:lnSpc>
                    <a:spcPct val="120000"/>
                  </a:lnSpc>
                </a:pPr>
                <a:r>
                  <a:rPr lang="en-US" altLang="zh-CN" sz="1600">
                    <a:solidFill>
                      <a:schemeClr val="tx1"/>
                    </a:solidFill>
                    <a:latin typeface="Consolas" panose="020B0609020204030204" pitchFamily="49" charset="0"/>
                  </a:rPr>
                  <a:t>      if (E-&gt;sink has only one outgoing flow edge </a:t>
                </a:r>
                <a14:m>
                  <m:oMath xmlns:m="http://schemas.openxmlformats.org/officeDocument/2006/math">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𝐸</m:t>
                        </m:r>
                      </m:e>
                      <m:sub>
                        <m:r>
                          <a:rPr lang="en-US" altLang="zh-CN" sz="1600" b="0" i="1" smtClean="0">
                            <a:solidFill>
                              <a:schemeClr val="tx1"/>
                            </a:solidFill>
                            <a:latin typeface="Cambria Math" panose="02040503050406030204" pitchFamily="18" charset="0"/>
                          </a:rPr>
                          <m:t>𝑜𝑢𝑡</m:t>
                        </m:r>
                      </m:sub>
                    </m:sSub>
                  </m:oMath>
                </a14:m>
                <a:r>
                  <a:rPr lang="en-US" altLang="zh-CN" sz="1600">
                    <a:solidFill>
                      <a:schemeClr val="tx1"/>
                    </a:solidFill>
                    <a:latin typeface="Consolas" panose="020B0609020204030204" pitchFamily="49" charset="0"/>
                  </a:rPr>
                  <a:t>)</a:t>
                </a:r>
              </a:p>
              <a:p>
                <a:pPr>
                  <a:lnSpc>
                    <a:spcPct val="120000"/>
                  </a:lnSpc>
                </a:pPr>
                <a:r>
                  <a:rPr lang="en-US" altLang="zh-CN" sz="1600">
                    <a:solidFill>
                      <a:schemeClr val="tx1"/>
                    </a:solidFill>
                    <a:latin typeface="Consolas" panose="020B0609020204030204" pitchFamily="49" charset="0"/>
                  </a:rPr>
                  <a:t>        add </a:t>
                </a:r>
                <a14:m>
                  <m:oMath xmlns:m="http://schemas.openxmlformats.org/officeDocument/2006/math">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𝐸</m:t>
                        </m:r>
                      </m:e>
                      <m:sub>
                        <m:r>
                          <a:rPr lang="en-US" altLang="zh-CN" sz="1600" b="0" i="1" smtClean="0">
                            <a:solidFill>
                              <a:schemeClr val="tx1"/>
                            </a:solidFill>
                            <a:latin typeface="Cambria Math" panose="02040503050406030204" pitchFamily="18" charset="0"/>
                          </a:rPr>
                          <m:t>𝑜𝑢𝑡</m:t>
                        </m:r>
                      </m:sub>
                    </m:sSub>
                  </m:oMath>
                </a14:m>
                <a:r>
                  <a:rPr lang="zh-CN" altLang="en-US" sz="1600">
                    <a:solidFill>
                      <a:schemeClr val="tx1"/>
                    </a:solidFill>
                    <a:latin typeface="Consolas" panose="020B0609020204030204" pitchFamily="49" charset="0"/>
                  </a:rPr>
                  <a:t> </a:t>
                </a:r>
                <a:r>
                  <a:rPr lang="en-US" altLang="zh-CN" sz="1600">
                    <a:solidFill>
                      <a:schemeClr val="tx1"/>
                    </a:solidFill>
                    <a:latin typeface="Consolas" panose="020B0609020204030204" pitchFamily="49" charset="0"/>
                  </a:rPr>
                  <a:t>to FlowWL</a:t>
                </a:r>
              </a:p>
              <a:p>
                <a:pPr>
                  <a:lnSpc>
                    <a:spcPct val="120000"/>
                  </a:lnSpc>
                </a:pPr>
                <a:r>
                  <a:rPr lang="en-US" altLang="zh-CN" sz="1600">
                    <a:solidFill>
                      <a:schemeClr val="tx1"/>
                    </a:solidFill>
                    <a:latin typeface="Consolas" panose="020B0609020204030204" pitchFamily="49" charset="0"/>
                  </a:rPr>
                  <a:t>    else if (E is an SSA edge)</a:t>
                </a:r>
              </a:p>
              <a:p>
                <a:pPr>
                  <a:lnSpc>
                    <a:spcPct val="120000"/>
                  </a:lnSpc>
                </a:pPr>
                <a:r>
                  <a:rPr lang="en-US" altLang="zh-CN" sz="1600">
                    <a:solidFill>
                      <a:schemeClr val="tx1"/>
                    </a:solidFill>
                    <a:latin typeface="Consolas" panose="020B0609020204030204" pitchFamily="49" charset="0"/>
                  </a:rPr>
                  <a:t>      if (E-&gt;sink is a φ node)</a:t>
                </a:r>
              </a:p>
              <a:p>
                <a:pPr>
                  <a:lnSpc>
                    <a:spcPct val="120000"/>
                  </a:lnSpc>
                </a:pPr>
                <a:r>
                  <a:rPr lang="en-US" altLang="zh-CN" sz="1600">
                    <a:solidFill>
                      <a:schemeClr val="tx1"/>
                    </a:solidFill>
                    <a:latin typeface="Consolas" panose="020B0609020204030204" pitchFamily="49" charset="0"/>
                  </a:rPr>
                  <a:t>        </a:t>
                </a:r>
                <a:r>
                  <a:rPr lang="en-US" altLang="zh-CN" sz="1600" b="1" u="sng">
                    <a:solidFill>
                      <a:schemeClr val="tx1"/>
                    </a:solidFill>
                    <a:latin typeface="Times New Roman" panose="02020603050405020304" pitchFamily="18" charset="0"/>
                    <a:cs typeface="Times New Roman" panose="02020603050405020304" pitchFamily="18" charset="0"/>
                  </a:rPr>
                  <a:t>VisitPhi</a:t>
                </a:r>
                <a:r>
                  <a:rPr lang="en-US" altLang="zh-CN" sz="1600">
                    <a:solidFill>
                      <a:schemeClr val="tx1"/>
                    </a:solidFill>
                    <a:latin typeface="Consolas" panose="020B0609020204030204" pitchFamily="49" charset="0"/>
                  </a:rPr>
                  <a:t>(E-&gt;sink)</a:t>
                </a:r>
              </a:p>
              <a:p>
                <a:pPr>
                  <a:lnSpc>
                    <a:spcPct val="120000"/>
                  </a:lnSpc>
                </a:pPr>
                <a:r>
                  <a:rPr lang="en-US" altLang="zh-CN" sz="1600">
                    <a:solidFill>
                      <a:schemeClr val="tx1"/>
                    </a:solidFill>
                    <a:latin typeface="Consolas" panose="020B0609020204030204" pitchFamily="49" charset="0"/>
                  </a:rPr>
                  <a:t>      else if (E-&gt;sink has 1 or more executable in-edges)</a:t>
                </a:r>
              </a:p>
              <a:p>
                <a:pPr>
                  <a:lnSpc>
                    <a:spcPct val="120000"/>
                  </a:lnSpc>
                </a:pPr>
                <a:r>
                  <a:rPr lang="en-US" altLang="zh-CN" sz="1600">
                    <a:solidFill>
                      <a:schemeClr val="tx1"/>
                    </a:solidFill>
                    <a:latin typeface="Consolas" panose="020B0609020204030204" pitchFamily="49" charset="0"/>
                  </a:rPr>
                  <a:t>        </a:t>
                </a:r>
                <a:r>
                  <a:rPr lang="en-US" altLang="zh-CN" sz="1600" b="1" u="sng">
                    <a:solidFill>
                      <a:schemeClr val="tx1"/>
                    </a:solidFill>
                    <a:latin typeface="Times New Roman" panose="02020603050405020304" pitchFamily="18" charset="0"/>
                    <a:cs typeface="Times New Roman" panose="02020603050405020304" pitchFamily="18" charset="0"/>
                  </a:rPr>
                  <a:t>VisitInst</a:t>
                </a:r>
                <a:r>
                  <a:rPr lang="en-US" altLang="zh-CN" sz="1600">
                    <a:solidFill>
                      <a:schemeClr val="tx1"/>
                    </a:solidFill>
                    <a:latin typeface="Consolas" panose="020B0609020204030204" pitchFamily="49" charset="0"/>
                  </a:rPr>
                  <a:t>(E-&gt;sink)</a:t>
                </a:r>
                <a:endParaRPr lang="zh-CN" altLang="en-US" sz="1600">
                  <a:solidFill>
                    <a:schemeClr val="tx1"/>
                  </a:solidFill>
                  <a:latin typeface="Consolas" panose="020B0609020204030204" pitchFamily="49" charset="0"/>
                </a:endParaRPr>
              </a:p>
            </p:txBody>
          </p:sp>
        </mc:Choice>
        <mc:Fallback xmlns="">
          <p:sp>
            <p:nvSpPr>
              <p:cNvPr id="17" name="矩形: 圆角 16">
                <a:extLst>
                  <a:ext uri="{FF2B5EF4-FFF2-40B4-BE49-F238E27FC236}">
                    <a16:creationId xmlns:a16="http://schemas.microsoft.com/office/drawing/2014/main" id="{26B3C7C7-966F-4CD4-B89B-FC1FAACDDA74}"/>
                  </a:ext>
                </a:extLst>
              </p:cNvPr>
              <p:cNvSpPr>
                <a:spLocks noRot="1" noChangeAspect="1" noMove="1" noResize="1" noEditPoints="1" noAdjustHandles="1" noChangeArrowheads="1" noChangeShapeType="1" noTextEdit="1"/>
              </p:cNvSpPr>
              <p:nvPr/>
            </p:nvSpPr>
            <p:spPr>
              <a:xfrm>
                <a:off x="4819063" y="575034"/>
                <a:ext cx="6973869" cy="4674299"/>
              </a:xfrm>
              <a:prstGeom prst="roundRect">
                <a:avLst>
                  <a:gd name="adj" fmla="val 7415"/>
                </a:avLst>
              </a:prstGeom>
              <a:blipFill>
                <a:blip r:embed="rId4"/>
                <a:stretch>
                  <a:fillRect/>
                </a:stretch>
              </a:blipFill>
              <a:ln>
                <a:noFill/>
              </a:ln>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FDC8512D-9333-49FE-A96C-F6837EF5E133}"/>
              </a:ext>
            </a:extLst>
          </p:cNvPr>
          <p:cNvSpPr txBox="1"/>
          <p:nvPr/>
        </p:nvSpPr>
        <p:spPr>
          <a:xfrm>
            <a:off x="4819063" y="5342189"/>
            <a:ext cx="6973869" cy="87440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WorkList </a:t>
            </a:r>
            <a:r>
              <a:rPr lang="zh-CN" altLang="en-US">
                <a:latin typeface="微软雅黑" panose="020B0503020204020204" pitchFamily="34" charset="-122"/>
                <a:ea typeface="微软雅黑" panose="020B0503020204020204" pitchFamily="34" charset="-122"/>
              </a:rPr>
              <a:t>并不直接遍历所有指令，而是仅从入口基本块开始</a:t>
            </a:r>
            <a:endParaRPr lang="en-US" altLang="zh-CN">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FlowWL </a:t>
            </a:r>
            <a:r>
              <a:rPr lang="zh-CN" altLang="en-US">
                <a:latin typeface="微软雅黑" panose="020B0503020204020204" pitchFamily="34" charset="-122"/>
                <a:ea typeface="微软雅黑" panose="020B0503020204020204" pitchFamily="34" charset="-122"/>
              </a:rPr>
              <a:t>和 </a:t>
            </a:r>
            <a:r>
              <a:rPr lang="en-US" altLang="zh-CN">
                <a:latin typeface="微软雅黑" panose="020B0503020204020204" pitchFamily="34" charset="-122"/>
                <a:ea typeface="微软雅黑" panose="020B0503020204020204" pitchFamily="34" charset="-122"/>
              </a:rPr>
              <a:t>ExecFlags </a:t>
            </a:r>
            <a:r>
              <a:rPr lang="zh-CN" altLang="en-US">
                <a:latin typeface="微软雅黑" panose="020B0503020204020204" pitchFamily="34" charset="-122"/>
                <a:ea typeface="微软雅黑" panose="020B0503020204020204" pitchFamily="34" charset="-122"/>
              </a:rPr>
              <a:t>数组维护了 </a:t>
            </a:r>
            <a:r>
              <a:rPr lang="en-US" altLang="zh-CN">
                <a:latin typeface="微软雅黑" panose="020B0503020204020204" pitchFamily="34" charset="-122"/>
                <a:ea typeface="微软雅黑" panose="020B0503020204020204" pitchFamily="34" charset="-122"/>
              </a:rPr>
              <a:t>CFG </a:t>
            </a:r>
            <a:r>
              <a:rPr lang="zh-CN" altLang="en-US">
                <a:latin typeface="微软雅黑" panose="020B0503020204020204" pitchFamily="34" charset="-122"/>
                <a:ea typeface="微软雅黑" panose="020B0503020204020204" pitchFamily="34" charset="-122"/>
              </a:rPr>
              <a:t>的可达性</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6691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稀疏条件常量传播</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511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原理介绍</a:t>
            </a:r>
          </a:p>
        </p:txBody>
      </p:sp>
      <mc:AlternateContent xmlns:mc="http://schemas.openxmlformats.org/markup-compatibility/2006" xmlns:a14="http://schemas.microsoft.com/office/drawing/2010/main">
        <mc:Choice Requires="a14">
          <p:sp>
            <p:nvSpPr>
              <p:cNvPr id="3" name="矩形: 圆角 2">
                <a:extLst>
                  <a:ext uri="{FF2B5EF4-FFF2-40B4-BE49-F238E27FC236}">
                    <a16:creationId xmlns:a16="http://schemas.microsoft.com/office/drawing/2014/main" id="{5BEC6CDC-B43C-4861-87F6-494FC233673C}"/>
                  </a:ext>
                </a:extLst>
              </p:cNvPr>
              <p:cNvSpPr/>
              <p:nvPr/>
            </p:nvSpPr>
            <p:spPr>
              <a:xfrm>
                <a:off x="772998" y="1972733"/>
                <a:ext cx="3846136"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b="1" u="sng">
                    <a:solidFill>
                      <a:schemeClr val="tx1"/>
                    </a:solidFill>
                    <a:latin typeface="Times New Roman" panose="02020603050405020304" pitchFamily="18" charset="0"/>
                    <a:cs typeface="Times New Roman" panose="02020603050405020304" pitchFamily="18" charset="0"/>
                  </a:rPr>
                  <a:t>VisitPhi(φ):</a:t>
                </a:r>
              </a:p>
              <a:p>
                <a:pPr>
                  <a:lnSpc>
                    <a:spcPct val="120000"/>
                  </a:lnSpc>
                </a:pPr>
                <a:r>
                  <a:rPr lang="en-US" altLang="zh-CN" sz="1400">
                    <a:solidFill>
                      <a:schemeClr val="tx1"/>
                    </a:solidFill>
                    <a:latin typeface="Consolas" panose="020B0609020204030204" pitchFamily="49" charset="0"/>
                  </a:rPr>
                  <a:t>  for (all operands </a:t>
                </a:r>
                <a14:m>
                  <m:oMath xmlns:m="http://schemas.openxmlformats.org/officeDocument/2006/math">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𝑈</m:t>
                        </m:r>
                      </m:e>
                      <m:sub>
                        <m:r>
                          <a:rPr lang="en-US" altLang="zh-CN" sz="1400" b="0" i="1" smtClean="0">
                            <a:solidFill>
                              <a:schemeClr val="tx1"/>
                            </a:solidFill>
                            <a:latin typeface="Cambria Math" panose="02040503050406030204" pitchFamily="18" charset="0"/>
                          </a:rPr>
                          <m:t>𝑘</m:t>
                        </m:r>
                      </m:sub>
                    </m:sSub>
                  </m:oMath>
                </a14:m>
                <a:r>
                  <a:rPr lang="en-US" altLang="zh-CN" sz="1400">
                    <a:solidFill>
                      <a:schemeClr val="tx1"/>
                    </a:solidFill>
                    <a:latin typeface="Consolas" panose="020B0609020204030204" pitchFamily="49" charset="0"/>
                  </a:rPr>
                  <a:t> of φ)</a:t>
                </a:r>
              </a:p>
              <a:p>
                <a:pPr>
                  <a:lnSpc>
                    <a:spcPct val="120000"/>
                  </a:lnSpc>
                </a:pPr>
                <a:r>
                  <a:rPr lang="en-US" altLang="zh-CN" sz="1400">
                    <a:solidFill>
                      <a:schemeClr val="tx1"/>
                    </a:solidFill>
                    <a:latin typeface="Consolas" panose="020B0609020204030204" pitchFamily="49" charset="0"/>
                  </a:rPr>
                  <a:t>    if (ExecFlag[InEdge(k)])</a:t>
                </a:r>
              </a:p>
              <a:p>
                <a:pPr>
                  <a:lnSpc>
                    <a:spcPct val="120000"/>
                  </a:lnSpc>
                </a:pPr>
                <a:r>
                  <a:rPr lang="en-US" altLang="zh-CN" sz="1400">
                    <a:solidFill>
                      <a:schemeClr val="tx1"/>
                    </a:solidFill>
                    <a:latin typeface="Consolas" panose="020B0609020204030204" pitchFamily="49" charset="0"/>
                  </a:rPr>
                  <a:t>      LatCell(φ) </a:t>
                </a:r>
                <a:r>
                  <a:rPr lang="zh-CN" altLang="en-US" sz="1400">
                    <a:solidFill>
                      <a:schemeClr val="tx1"/>
                    </a:solidFill>
                    <a:latin typeface="Consolas" panose="020B0609020204030204" pitchFamily="49" charset="0"/>
                  </a:rPr>
                  <a:t>∩</a:t>
                </a:r>
                <a:r>
                  <a:rPr lang="en-US" altLang="zh-CN" sz="1400">
                    <a:solidFill>
                      <a:schemeClr val="tx1"/>
                    </a:solidFill>
                    <a:latin typeface="Consolas" panose="020B0609020204030204" pitchFamily="49" charset="0"/>
                  </a:rPr>
                  <a:t>= LatCell(</a:t>
                </a:r>
                <a14:m>
                  <m:oMath xmlns:m="http://schemas.openxmlformats.org/officeDocument/2006/math">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𝑈</m:t>
                        </m:r>
                      </m:e>
                      <m:sub>
                        <m:r>
                          <a:rPr lang="en-US" altLang="zh-CN" sz="1400" b="0" i="1" smtClean="0">
                            <a:solidFill>
                              <a:schemeClr val="tx1"/>
                            </a:solidFill>
                            <a:latin typeface="Cambria Math" panose="02040503050406030204" pitchFamily="18" charset="0"/>
                          </a:rPr>
                          <m:t>𝑘</m:t>
                        </m:r>
                      </m:sub>
                    </m:sSub>
                  </m:oMath>
                </a14:m>
                <a:r>
                  <a:rPr lang="en-US" altLang="zh-CN" sz="1400">
                    <a:solidFill>
                      <a:schemeClr val="tx1"/>
                    </a:solidFill>
                    <a:latin typeface="Consolas" panose="020B0609020204030204" pitchFamily="49" charset="0"/>
                  </a:rPr>
                  <a:t>)</a:t>
                </a:r>
              </a:p>
              <a:p>
                <a:pPr>
                  <a:lnSpc>
                    <a:spcPct val="120000"/>
                  </a:lnSpc>
                </a:pPr>
                <a:r>
                  <a:rPr lang="en-US" altLang="zh-CN" sz="1400">
                    <a:solidFill>
                      <a:schemeClr val="tx1"/>
                    </a:solidFill>
                    <a:latin typeface="Consolas" panose="020B0609020204030204" pitchFamily="49" charset="0"/>
                  </a:rPr>
                  <a:t>      if (LatCell(φ) changed)</a:t>
                </a:r>
              </a:p>
              <a:p>
                <a:pPr>
                  <a:lnSpc>
                    <a:spcPct val="120000"/>
                  </a:lnSpc>
                </a:pPr>
                <a:r>
                  <a:rPr lang="en-US" altLang="zh-CN" sz="1400">
                    <a:solidFill>
                      <a:schemeClr val="tx1"/>
                    </a:solidFill>
                    <a:latin typeface="Consolas" panose="020B0609020204030204" pitchFamily="49" charset="0"/>
                  </a:rPr>
                  <a:t>        add SSAOutEdges(φ) to SSAWL</a:t>
                </a:r>
              </a:p>
              <a:p>
                <a:pPr>
                  <a:lnSpc>
                    <a:spcPct val="120000"/>
                  </a:lnSpc>
                </a:pPr>
                <a:endParaRPr lang="en-US" altLang="zh-CN" sz="1400" b="1" u="sng">
                  <a:solidFill>
                    <a:schemeClr val="tx1"/>
                  </a:solidFill>
                  <a:latin typeface="Times New Roman" panose="02020603050405020304" pitchFamily="18" charset="0"/>
                  <a:cs typeface="Times New Roman" panose="02020603050405020304" pitchFamily="18" charset="0"/>
                </a:endParaRPr>
              </a:p>
              <a:p>
                <a:pPr>
                  <a:lnSpc>
                    <a:spcPct val="120000"/>
                  </a:lnSpc>
                </a:pPr>
                <a:r>
                  <a:rPr lang="en-US" altLang="zh-CN" sz="1400" b="1" u="sng">
                    <a:solidFill>
                      <a:schemeClr val="tx1"/>
                    </a:solidFill>
                    <a:latin typeface="Times New Roman" panose="02020603050405020304" pitchFamily="18" charset="0"/>
                    <a:cs typeface="Times New Roman" panose="02020603050405020304" pitchFamily="18" charset="0"/>
                  </a:rPr>
                  <a:t>VisitInst(S):</a:t>
                </a:r>
              </a:p>
              <a:p>
                <a:pPr>
                  <a:lnSpc>
                    <a:spcPct val="120000"/>
                  </a:lnSpc>
                </a:pPr>
                <a:r>
                  <a:rPr lang="en-US" altLang="zh-CN" sz="1400">
                    <a:solidFill>
                      <a:schemeClr val="tx1"/>
                    </a:solidFill>
                    <a:latin typeface="Consolas" panose="020B0609020204030204" pitchFamily="49" charset="0"/>
                  </a:rPr>
                  <a:t>  val = Evaluate(S)</a:t>
                </a:r>
              </a:p>
              <a:p>
                <a:pPr>
                  <a:lnSpc>
                    <a:spcPct val="120000"/>
                  </a:lnSpc>
                </a:pPr>
                <a:r>
                  <a:rPr lang="en-US" altLang="zh-CN" sz="1400">
                    <a:solidFill>
                      <a:schemeClr val="tx1"/>
                    </a:solidFill>
                    <a:latin typeface="Consolas" panose="020B0609020204030204" pitchFamily="49" charset="0"/>
                  </a:rPr>
                  <a:t>  LatCell(S) = val</a:t>
                </a:r>
              </a:p>
              <a:p>
                <a:pPr>
                  <a:lnSpc>
                    <a:spcPct val="120000"/>
                  </a:lnSpc>
                </a:pPr>
                <a:r>
                  <a:rPr lang="en-US" altLang="zh-CN" sz="1400">
                    <a:solidFill>
                      <a:schemeClr val="tx1"/>
                    </a:solidFill>
                    <a:latin typeface="Consolas" panose="020B0609020204030204" pitchFamily="49" charset="0"/>
                  </a:rPr>
                  <a:t>  if (LatCell(S) changed)  </a:t>
                </a:r>
                <a:r>
                  <a:rPr lang="en-US" altLang="zh-CN" sz="1400" i="1">
                    <a:solidFill>
                      <a:schemeClr val="tx1"/>
                    </a:solidFill>
                    <a:latin typeface="Times New Roman" panose="02020603050405020304" pitchFamily="18" charset="0"/>
                    <a:cs typeface="Times New Roman" panose="02020603050405020304" pitchFamily="18" charset="0"/>
                  </a:rPr>
                  <a:t>// not Top</a:t>
                </a:r>
              </a:p>
              <a:p>
                <a:pPr>
                  <a:lnSpc>
                    <a:spcPct val="120000"/>
                  </a:lnSpc>
                </a:pPr>
                <a:r>
                  <a:rPr lang="en-US" altLang="zh-CN" sz="1400">
                    <a:solidFill>
                      <a:schemeClr val="tx1"/>
                    </a:solidFill>
                    <a:latin typeface="Consolas" panose="020B0609020204030204" pitchFamily="49" charset="0"/>
                  </a:rPr>
                  <a:t>    if (S is Assignment)</a:t>
                </a:r>
              </a:p>
              <a:p>
                <a:pPr>
                  <a:lnSpc>
                    <a:spcPct val="120000"/>
                  </a:lnSpc>
                </a:pPr>
                <a:r>
                  <a:rPr lang="en-US" altLang="zh-CN" sz="1400">
                    <a:solidFill>
                      <a:schemeClr val="tx1"/>
                    </a:solidFill>
                    <a:latin typeface="Consolas" panose="020B0609020204030204" pitchFamily="49" charset="0"/>
                  </a:rPr>
                  <a:t>      add SSAOutEdges(S) to SSAWL</a:t>
                </a:r>
              </a:p>
              <a:p>
                <a:pPr>
                  <a:lnSpc>
                    <a:spcPct val="120000"/>
                  </a:lnSpc>
                </a:pPr>
                <a:r>
                  <a:rPr lang="en-US" altLang="zh-CN" sz="1400">
                    <a:solidFill>
                      <a:schemeClr val="tx1"/>
                    </a:solidFill>
                    <a:latin typeface="Consolas" panose="020B0609020204030204" pitchFamily="49" charset="0"/>
                  </a:rPr>
                  <a:t>    else</a:t>
                </a:r>
                <a:r>
                  <a:rPr lang="zh-CN" altLang="en-US" sz="1400">
                    <a:solidFill>
                      <a:schemeClr val="tx1"/>
                    </a:solidFill>
                    <a:latin typeface="Consolas" panose="020B0609020204030204" pitchFamily="49" charset="0"/>
                  </a:rPr>
                  <a:t>  </a:t>
                </a:r>
                <a:r>
                  <a:rPr lang="en-US" altLang="zh-CN" sz="1400" i="1">
                    <a:solidFill>
                      <a:schemeClr val="tx1"/>
                    </a:solidFill>
                    <a:latin typeface="Times New Roman" panose="02020603050405020304" pitchFamily="18" charset="0"/>
                    <a:cs typeface="Times New Roman" panose="02020603050405020304" pitchFamily="18" charset="0"/>
                  </a:rPr>
                  <a:t>//</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S</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must</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be</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a</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Branch</a:t>
                </a:r>
              </a:p>
              <a:p>
                <a:pPr>
                  <a:lnSpc>
                    <a:spcPct val="120000"/>
                  </a:lnSpc>
                </a:pPr>
                <a:r>
                  <a:rPr lang="en-US" altLang="zh-CN" sz="1400">
                    <a:solidFill>
                      <a:schemeClr val="tx1"/>
                    </a:solidFill>
                    <a:latin typeface="Consolas" panose="020B0609020204030204" pitchFamily="49" charset="0"/>
                  </a:rPr>
                  <a:t>      Add one or both outgoing- </a:t>
                </a:r>
              </a:p>
              <a:p>
                <a:pPr>
                  <a:lnSpc>
                    <a:spcPct val="120000"/>
                  </a:lnSpc>
                </a:pPr>
                <a:r>
                  <a:rPr lang="en-US" altLang="zh-CN" sz="1400">
                    <a:solidFill>
                      <a:schemeClr val="tx1"/>
                    </a:solidFill>
                    <a:latin typeface="Consolas" panose="020B0609020204030204" pitchFamily="49" charset="0"/>
                  </a:rPr>
                  <a:t>      edges to Flow WL</a:t>
                </a:r>
              </a:p>
            </p:txBody>
          </p:sp>
        </mc:Choice>
        <mc:Fallback xmlns="">
          <p:sp>
            <p:nvSpPr>
              <p:cNvPr id="3" name="矩形: 圆角 2">
                <a:extLst>
                  <a:ext uri="{FF2B5EF4-FFF2-40B4-BE49-F238E27FC236}">
                    <a16:creationId xmlns:a16="http://schemas.microsoft.com/office/drawing/2014/main" id="{5BEC6CDC-B43C-4861-87F6-494FC233673C}"/>
                  </a:ext>
                </a:extLst>
              </p:cNvPr>
              <p:cNvSpPr>
                <a:spLocks noRot="1" noChangeAspect="1" noMove="1" noResize="1" noEditPoints="1" noAdjustHandles="1" noChangeArrowheads="1" noChangeShapeType="1" noTextEdit="1"/>
              </p:cNvSpPr>
              <p:nvPr/>
            </p:nvSpPr>
            <p:spPr>
              <a:xfrm>
                <a:off x="772998" y="1972733"/>
                <a:ext cx="3846136" cy="4301067"/>
              </a:xfrm>
              <a:prstGeom prst="roundRect">
                <a:avLst>
                  <a:gd name="adj" fmla="val 7415"/>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圆角 16">
                <a:extLst>
                  <a:ext uri="{FF2B5EF4-FFF2-40B4-BE49-F238E27FC236}">
                    <a16:creationId xmlns:a16="http://schemas.microsoft.com/office/drawing/2014/main" id="{26B3C7C7-966F-4CD4-B89B-FC1FAACDDA74}"/>
                  </a:ext>
                </a:extLst>
              </p:cNvPr>
              <p:cNvSpPr/>
              <p:nvPr/>
            </p:nvSpPr>
            <p:spPr>
              <a:xfrm>
                <a:off x="4819063" y="575034"/>
                <a:ext cx="6973869" cy="4674299"/>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b="1" u="sng">
                    <a:solidFill>
                      <a:schemeClr val="tx1"/>
                    </a:solidFill>
                    <a:latin typeface="Times New Roman" panose="02020603050405020304" pitchFamily="18" charset="0"/>
                    <a:cs typeface="Times New Roman" panose="02020603050405020304" pitchFamily="18" charset="0"/>
                  </a:rPr>
                  <a:t>SCCP():</a:t>
                </a:r>
              </a:p>
              <a:p>
                <a:pPr>
                  <a:lnSpc>
                    <a:spcPct val="120000"/>
                  </a:lnSpc>
                </a:pPr>
                <a:r>
                  <a:rPr lang="en-US" altLang="zh-CN" sz="1600">
                    <a:solidFill>
                      <a:schemeClr val="tx1"/>
                    </a:solidFill>
                    <a:latin typeface="Consolas" panose="020B0609020204030204" pitchFamily="49" charset="0"/>
                  </a:rPr>
                  <a:t>  Initialize(ExecFlags[], LatCell[], FlowWL, SSAWL);</a:t>
                </a:r>
              </a:p>
              <a:p>
                <a:pPr>
                  <a:lnSpc>
                    <a:spcPct val="120000"/>
                  </a:lnSpc>
                </a:pPr>
                <a:r>
                  <a:rPr lang="en-US" altLang="zh-CN" sz="1600">
                    <a:solidFill>
                      <a:schemeClr val="tx1"/>
                    </a:solidFill>
                    <a:latin typeface="Consolas" panose="020B0609020204030204" pitchFamily="49" charset="0"/>
                  </a:rPr>
                  <a:t>  while ((Edge E = GetEdge(FlowWL</a:t>
                </a:r>
                <a:r>
                  <a:rPr lang="zh-CN" altLang="en-US" sz="1600">
                    <a:solidFill>
                      <a:schemeClr val="tx1"/>
                    </a:solidFill>
                    <a:latin typeface="Consolas" panose="020B0609020204030204" pitchFamily="49" charset="0"/>
                  </a:rPr>
                  <a:t>∪</a:t>
                </a:r>
                <a:r>
                  <a:rPr lang="en-US" altLang="zh-CN" sz="1600">
                    <a:solidFill>
                      <a:schemeClr val="tx1"/>
                    </a:solidFill>
                    <a:latin typeface="Consolas" panose="020B0609020204030204" pitchFamily="49" charset="0"/>
                  </a:rPr>
                  <a:t>SSAWL)) != 0)</a:t>
                </a:r>
              </a:p>
              <a:p>
                <a:pPr>
                  <a:lnSpc>
                    <a:spcPct val="120000"/>
                  </a:lnSpc>
                </a:pPr>
                <a:r>
                  <a:rPr lang="en-US" altLang="zh-CN" sz="1600">
                    <a:solidFill>
                      <a:schemeClr val="tx1"/>
                    </a:solidFill>
                    <a:latin typeface="Consolas" panose="020B0609020204030204" pitchFamily="49" charset="0"/>
                  </a:rPr>
                  <a:t>    if (E is a flow edge &amp;&amp; ExecFlag[E] == false)</a:t>
                </a:r>
              </a:p>
              <a:p>
                <a:pPr>
                  <a:lnSpc>
                    <a:spcPct val="120000"/>
                  </a:lnSpc>
                </a:pPr>
                <a:r>
                  <a:rPr lang="en-US" altLang="zh-CN" sz="1600">
                    <a:solidFill>
                      <a:schemeClr val="tx1"/>
                    </a:solidFill>
                    <a:latin typeface="Consolas" panose="020B0609020204030204" pitchFamily="49" charset="0"/>
                  </a:rPr>
                  <a:t>      ExecFlag[E] = true</a:t>
                </a:r>
              </a:p>
              <a:p>
                <a:pPr>
                  <a:lnSpc>
                    <a:spcPct val="120000"/>
                  </a:lnSpc>
                </a:pPr>
                <a:r>
                  <a:rPr lang="en-US" altLang="zh-CN" sz="1600">
                    <a:solidFill>
                      <a:schemeClr val="tx1"/>
                    </a:solidFill>
                    <a:latin typeface="Consolas" panose="020B0609020204030204" pitchFamily="49" charset="0"/>
                  </a:rPr>
                  <a:t>      </a:t>
                </a:r>
                <a:r>
                  <a:rPr lang="en-US" altLang="zh-CN" sz="1600" b="1" u="sng">
                    <a:solidFill>
                      <a:schemeClr val="tx1"/>
                    </a:solidFill>
                    <a:latin typeface="Times New Roman" panose="02020603050405020304" pitchFamily="18" charset="0"/>
                    <a:cs typeface="Times New Roman" panose="02020603050405020304" pitchFamily="18" charset="0"/>
                  </a:rPr>
                  <a:t>VisitPhi</a:t>
                </a:r>
                <a:r>
                  <a:rPr lang="en-US" altLang="zh-CN" sz="1600">
                    <a:solidFill>
                      <a:schemeClr val="tx1"/>
                    </a:solidFill>
                    <a:latin typeface="Consolas" panose="020B0609020204030204" pitchFamily="49" charset="0"/>
                  </a:rPr>
                  <a:t>(φ) </a:t>
                </a:r>
                <a14:m>
                  <m:oMath xmlns:m="http://schemas.openxmlformats.org/officeDocument/2006/math">
                    <m:r>
                      <a:rPr lang="en-US" altLang="zh-CN" sz="1600" b="0" i="1" smtClean="0">
                        <a:solidFill>
                          <a:schemeClr val="tx1"/>
                        </a:solidFill>
                        <a:latin typeface="Cambria Math" panose="02040503050406030204" pitchFamily="18" charset="0"/>
                      </a:rPr>
                      <m:t>∀</m:t>
                    </m:r>
                  </m:oMath>
                </a14:m>
                <a:r>
                  <a:rPr lang="en-US" altLang="zh-CN" sz="1600">
                    <a:solidFill>
                      <a:schemeClr val="tx1"/>
                    </a:solidFill>
                    <a:latin typeface="Consolas" panose="020B0609020204030204" pitchFamily="49" charset="0"/>
                  </a:rPr>
                  <a:t>φ </a:t>
                </a:r>
                <a:r>
                  <a:rPr lang="zh-CN" altLang="en-US" sz="1600">
                    <a:solidFill>
                      <a:schemeClr val="tx1"/>
                    </a:solidFill>
                    <a:latin typeface="Consolas" panose="020B0609020204030204" pitchFamily="49" charset="0"/>
                  </a:rPr>
                  <a:t>∈ </a:t>
                </a:r>
                <a:r>
                  <a:rPr lang="en-US" altLang="zh-CN" sz="1600">
                    <a:solidFill>
                      <a:schemeClr val="tx1"/>
                    </a:solidFill>
                    <a:latin typeface="Consolas" panose="020B0609020204030204" pitchFamily="49" charset="0"/>
                  </a:rPr>
                  <a:t>E-&gt;sink</a:t>
                </a:r>
              </a:p>
              <a:p>
                <a:pPr>
                  <a:lnSpc>
                    <a:spcPct val="120000"/>
                  </a:lnSpc>
                </a:pPr>
                <a:r>
                  <a:rPr lang="en-US" altLang="zh-CN" sz="1600">
                    <a:solidFill>
                      <a:schemeClr val="tx1"/>
                    </a:solidFill>
                    <a:latin typeface="Consolas" panose="020B0609020204030204" pitchFamily="49" charset="0"/>
                  </a:rPr>
                  <a:t>      if (first visit to E-&gt;sink via flow edges)</a:t>
                </a:r>
              </a:p>
              <a:p>
                <a:pPr>
                  <a:lnSpc>
                    <a:spcPct val="120000"/>
                  </a:lnSpc>
                </a:pPr>
                <a:r>
                  <a:rPr lang="en-US" altLang="zh-CN" sz="1600">
                    <a:solidFill>
                      <a:schemeClr val="tx1"/>
                    </a:solidFill>
                    <a:latin typeface="Consolas" panose="020B0609020204030204" pitchFamily="49" charset="0"/>
                  </a:rPr>
                  <a:t>        </a:t>
                </a:r>
                <a:r>
                  <a:rPr lang="en-US" altLang="zh-CN" sz="1600" b="1" u="sng">
                    <a:solidFill>
                      <a:schemeClr val="tx1"/>
                    </a:solidFill>
                    <a:latin typeface="Times New Roman" panose="02020603050405020304" pitchFamily="18" charset="0"/>
                    <a:cs typeface="Times New Roman" panose="02020603050405020304" pitchFamily="18" charset="0"/>
                  </a:rPr>
                  <a:t>VisitInst</a:t>
                </a:r>
                <a:r>
                  <a:rPr lang="en-US" altLang="zh-CN" sz="1600">
                    <a:solidFill>
                      <a:schemeClr val="tx1"/>
                    </a:solidFill>
                    <a:latin typeface="Consolas" panose="020B0609020204030204" pitchFamily="49" charset="0"/>
                  </a:rPr>
                  <a:t>(E-&gt;sink)</a:t>
                </a:r>
              </a:p>
              <a:p>
                <a:pPr>
                  <a:lnSpc>
                    <a:spcPct val="120000"/>
                  </a:lnSpc>
                </a:pPr>
                <a:r>
                  <a:rPr lang="en-US" altLang="zh-CN" sz="1600">
                    <a:solidFill>
                      <a:schemeClr val="tx1"/>
                    </a:solidFill>
                    <a:latin typeface="Consolas" panose="020B0609020204030204" pitchFamily="49" charset="0"/>
                  </a:rPr>
                  <a:t>      if (E-&gt;sink has only one outgoing flow edge </a:t>
                </a:r>
                <a14:m>
                  <m:oMath xmlns:m="http://schemas.openxmlformats.org/officeDocument/2006/math">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𝐸</m:t>
                        </m:r>
                      </m:e>
                      <m:sub>
                        <m:r>
                          <a:rPr lang="en-US" altLang="zh-CN" sz="1600" b="0" i="1" smtClean="0">
                            <a:solidFill>
                              <a:schemeClr val="tx1"/>
                            </a:solidFill>
                            <a:latin typeface="Cambria Math" panose="02040503050406030204" pitchFamily="18" charset="0"/>
                          </a:rPr>
                          <m:t>𝑜𝑢𝑡</m:t>
                        </m:r>
                      </m:sub>
                    </m:sSub>
                  </m:oMath>
                </a14:m>
                <a:r>
                  <a:rPr lang="en-US" altLang="zh-CN" sz="1600">
                    <a:solidFill>
                      <a:schemeClr val="tx1"/>
                    </a:solidFill>
                    <a:latin typeface="Consolas" panose="020B0609020204030204" pitchFamily="49" charset="0"/>
                  </a:rPr>
                  <a:t>)</a:t>
                </a:r>
              </a:p>
              <a:p>
                <a:pPr>
                  <a:lnSpc>
                    <a:spcPct val="120000"/>
                  </a:lnSpc>
                </a:pPr>
                <a:r>
                  <a:rPr lang="en-US" altLang="zh-CN" sz="1600">
                    <a:solidFill>
                      <a:schemeClr val="tx1"/>
                    </a:solidFill>
                    <a:latin typeface="Consolas" panose="020B0609020204030204" pitchFamily="49" charset="0"/>
                  </a:rPr>
                  <a:t>        add </a:t>
                </a:r>
                <a14:m>
                  <m:oMath xmlns:m="http://schemas.openxmlformats.org/officeDocument/2006/math">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𝐸</m:t>
                        </m:r>
                      </m:e>
                      <m:sub>
                        <m:r>
                          <a:rPr lang="en-US" altLang="zh-CN" sz="1600" b="0" i="1" smtClean="0">
                            <a:solidFill>
                              <a:schemeClr val="tx1"/>
                            </a:solidFill>
                            <a:latin typeface="Cambria Math" panose="02040503050406030204" pitchFamily="18" charset="0"/>
                          </a:rPr>
                          <m:t>𝑜𝑢𝑡</m:t>
                        </m:r>
                      </m:sub>
                    </m:sSub>
                  </m:oMath>
                </a14:m>
                <a:r>
                  <a:rPr lang="zh-CN" altLang="en-US" sz="1600">
                    <a:solidFill>
                      <a:schemeClr val="tx1"/>
                    </a:solidFill>
                    <a:latin typeface="Consolas" panose="020B0609020204030204" pitchFamily="49" charset="0"/>
                  </a:rPr>
                  <a:t> </a:t>
                </a:r>
                <a:r>
                  <a:rPr lang="en-US" altLang="zh-CN" sz="1600">
                    <a:solidFill>
                      <a:schemeClr val="tx1"/>
                    </a:solidFill>
                    <a:latin typeface="Consolas" panose="020B0609020204030204" pitchFamily="49" charset="0"/>
                  </a:rPr>
                  <a:t>to FlowWL</a:t>
                </a:r>
              </a:p>
              <a:p>
                <a:pPr>
                  <a:lnSpc>
                    <a:spcPct val="120000"/>
                  </a:lnSpc>
                </a:pPr>
                <a:r>
                  <a:rPr lang="en-US" altLang="zh-CN" sz="1600">
                    <a:solidFill>
                      <a:schemeClr val="tx1"/>
                    </a:solidFill>
                    <a:latin typeface="Consolas" panose="020B0609020204030204" pitchFamily="49" charset="0"/>
                  </a:rPr>
                  <a:t>    else if (E is an SSA edge)</a:t>
                </a:r>
              </a:p>
              <a:p>
                <a:pPr>
                  <a:lnSpc>
                    <a:spcPct val="120000"/>
                  </a:lnSpc>
                </a:pPr>
                <a:r>
                  <a:rPr lang="en-US" altLang="zh-CN" sz="1600">
                    <a:solidFill>
                      <a:schemeClr val="tx1"/>
                    </a:solidFill>
                    <a:latin typeface="Consolas" panose="020B0609020204030204" pitchFamily="49" charset="0"/>
                  </a:rPr>
                  <a:t>      if (E-&gt;sink is a φ node)</a:t>
                </a:r>
              </a:p>
              <a:p>
                <a:pPr>
                  <a:lnSpc>
                    <a:spcPct val="120000"/>
                  </a:lnSpc>
                </a:pPr>
                <a:r>
                  <a:rPr lang="en-US" altLang="zh-CN" sz="1600">
                    <a:solidFill>
                      <a:schemeClr val="tx1"/>
                    </a:solidFill>
                    <a:latin typeface="Consolas" panose="020B0609020204030204" pitchFamily="49" charset="0"/>
                  </a:rPr>
                  <a:t>        </a:t>
                </a:r>
                <a:r>
                  <a:rPr lang="en-US" altLang="zh-CN" sz="1600" b="1" u="sng">
                    <a:solidFill>
                      <a:schemeClr val="tx1"/>
                    </a:solidFill>
                    <a:latin typeface="Times New Roman" panose="02020603050405020304" pitchFamily="18" charset="0"/>
                    <a:cs typeface="Times New Roman" panose="02020603050405020304" pitchFamily="18" charset="0"/>
                  </a:rPr>
                  <a:t>VisitPhi</a:t>
                </a:r>
                <a:r>
                  <a:rPr lang="en-US" altLang="zh-CN" sz="1600">
                    <a:solidFill>
                      <a:schemeClr val="tx1"/>
                    </a:solidFill>
                    <a:latin typeface="Consolas" panose="020B0609020204030204" pitchFamily="49" charset="0"/>
                  </a:rPr>
                  <a:t>(E-&gt;sink)</a:t>
                </a:r>
              </a:p>
              <a:p>
                <a:pPr>
                  <a:lnSpc>
                    <a:spcPct val="120000"/>
                  </a:lnSpc>
                </a:pPr>
                <a:r>
                  <a:rPr lang="en-US" altLang="zh-CN" sz="1600">
                    <a:solidFill>
                      <a:schemeClr val="tx1"/>
                    </a:solidFill>
                    <a:latin typeface="Consolas" panose="020B0609020204030204" pitchFamily="49" charset="0"/>
                  </a:rPr>
                  <a:t>      else if (E-&gt;sink has 1 or more executable in-edges)</a:t>
                </a:r>
              </a:p>
              <a:p>
                <a:pPr>
                  <a:lnSpc>
                    <a:spcPct val="120000"/>
                  </a:lnSpc>
                </a:pPr>
                <a:r>
                  <a:rPr lang="en-US" altLang="zh-CN" sz="1600">
                    <a:solidFill>
                      <a:schemeClr val="tx1"/>
                    </a:solidFill>
                    <a:latin typeface="Consolas" panose="020B0609020204030204" pitchFamily="49" charset="0"/>
                  </a:rPr>
                  <a:t>        </a:t>
                </a:r>
                <a:r>
                  <a:rPr lang="en-US" altLang="zh-CN" sz="1600" b="1" u="sng">
                    <a:solidFill>
                      <a:schemeClr val="tx1"/>
                    </a:solidFill>
                    <a:latin typeface="Times New Roman" panose="02020603050405020304" pitchFamily="18" charset="0"/>
                    <a:cs typeface="Times New Roman" panose="02020603050405020304" pitchFamily="18" charset="0"/>
                  </a:rPr>
                  <a:t>VisitInst</a:t>
                </a:r>
                <a:r>
                  <a:rPr lang="en-US" altLang="zh-CN" sz="1600">
                    <a:solidFill>
                      <a:schemeClr val="tx1"/>
                    </a:solidFill>
                    <a:latin typeface="Consolas" panose="020B0609020204030204" pitchFamily="49" charset="0"/>
                  </a:rPr>
                  <a:t>(E-&gt;sink)</a:t>
                </a:r>
                <a:endParaRPr lang="zh-CN" altLang="en-US" sz="1600">
                  <a:solidFill>
                    <a:schemeClr val="tx1"/>
                  </a:solidFill>
                  <a:latin typeface="Consolas" panose="020B0609020204030204" pitchFamily="49" charset="0"/>
                </a:endParaRPr>
              </a:p>
            </p:txBody>
          </p:sp>
        </mc:Choice>
        <mc:Fallback xmlns="">
          <p:sp>
            <p:nvSpPr>
              <p:cNvPr id="17" name="矩形: 圆角 16">
                <a:extLst>
                  <a:ext uri="{FF2B5EF4-FFF2-40B4-BE49-F238E27FC236}">
                    <a16:creationId xmlns:a16="http://schemas.microsoft.com/office/drawing/2014/main" id="{26B3C7C7-966F-4CD4-B89B-FC1FAACDDA74}"/>
                  </a:ext>
                </a:extLst>
              </p:cNvPr>
              <p:cNvSpPr>
                <a:spLocks noRot="1" noChangeAspect="1" noMove="1" noResize="1" noEditPoints="1" noAdjustHandles="1" noChangeArrowheads="1" noChangeShapeType="1" noTextEdit="1"/>
              </p:cNvSpPr>
              <p:nvPr/>
            </p:nvSpPr>
            <p:spPr>
              <a:xfrm>
                <a:off x="4819063" y="575034"/>
                <a:ext cx="6973869" cy="4674299"/>
              </a:xfrm>
              <a:prstGeom prst="roundRect">
                <a:avLst>
                  <a:gd name="adj" fmla="val 7415"/>
                </a:avLst>
              </a:prstGeom>
              <a:blipFill>
                <a:blip r:embed="rId4"/>
                <a:stretch>
                  <a:fillRect/>
                </a:stretch>
              </a:blipFill>
              <a:ln>
                <a:noFill/>
              </a:ln>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FDC8512D-9333-49FE-A96C-F6837EF5E133}"/>
              </a:ext>
            </a:extLst>
          </p:cNvPr>
          <p:cNvSpPr txBox="1"/>
          <p:nvPr/>
        </p:nvSpPr>
        <p:spPr>
          <a:xfrm>
            <a:off x="4819063" y="5342189"/>
            <a:ext cx="6973869" cy="128990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状态更新时，</a:t>
            </a:r>
            <a:r>
              <a:rPr lang="en-US" altLang="zh-CN">
                <a:latin typeface="微软雅黑" panose="020B0503020204020204" pitchFamily="34" charset="-122"/>
                <a:ea typeface="微软雅黑" panose="020B0503020204020204" pitchFamily="34" charset="-122"/>
              </a:rPr>
              <a:t>φ </a:t>
            </a:r>
            <a:r>
              <a:rPr lang="zh-CN" altLang="en-US">
                <a:latin typeface="微软雅黑" panose="020B0503020204020204" pitchFamily="34" charset="-122"/>
                <a:ea typeface="微软雅黑" panose="020B0503020204020204" pitchFamily="34" charset="-122"/>
              </a:rPr>
              <a:t>指令的状态是所有</a:t>
            </a:r>
            <a:r>
              <a:rPr lang="zh-CN" altLang="en-US" b="1">
                <a:latin typeface="微软雅黑" panose="020B0503020204020204" pitchFamily="34" charset="-122"/>
                <a:ea typeface="微软雅黑" panose="020B0503020204020204" pitchFamily="34" charset="-122"/>
              </a:rPr>
              <a:t>可达</a:t>
            </a:r>
            <a:r>
              <a:rPr lang="zh-CN" altLang="en-US">
                <a:latin typeface="微软雅黑" panose="020B0503020204020204" pitchFamily="34" charset="-122"/>
                <a:ea typeface="微软雅黑" panose="020B0503020204020204" pitchFamily="34" charset="-122"/>
              </a:rPr>
              <a:t>操作数的交</a:t>
            </a:r>
            <a:endParaRPr lang="en-US" altLang="zh-CN">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如果某个指令不可达（没有任何前驱到指令所在块的边被标记），则没必要更新它的状态</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59993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稀疏条件常量传播</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代码设计</a:t>
            </a:r>
          </a:p>
        </p:txBody>
      </p:sp>
      <p:sp>
        <p:nvSpPr>
          <p:cNvPr id="3" name="矩形: 圆角 2">
            <a:extLst>
              <a:ext uri="{FF2B5EF4-FFF2-40B4-BE49-F238E27FC236}">
                <a16:creationId xmlns:a16="http://schemas.microsoft.com/office/drawing/2014/main" id="{5BEC6CDC-B43C-4861-87F6-494FC233673C}"/>
              </a:ext>
            </a:extLst>
          </p:cNvPr>
          <p:cNvSpPr/>
          <p:nvPr/>
        </p:nvSpPr>
        <p:spPr>
          <a:xfrm>
            <a:off x="694269" y="1954412"/>
            <a:ext cx="4994538" cy="2849298"/>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a:solidFill>
                  <a:srgbClr val="002060"/>
                </a:solidFill>
                <a:latin typeface="Consolas" panose="020B0609020204030204" pitchFamily="49" charset="0"/>
              </a:rPr>
              <a:t>struct ValueStatus {            </a:t>
            </a:r>
            <a:r>
              <a:rPr lang="zh-CN" altLang="en-US" sz="1400" b="1">
                <a:solidFill>
                  <a:srgbClr val="002060"/>
                </a:solidFill>
                <a:latin typeface="微软雅黑" panose="020B0503020204020204" pitchFamily="34" charset="-122"/>
                <a:ea typeface="微软雅黑" panose="020B0503020204020204" pitchFamily="34" charset="-122"/>
              </a:rPr>
              <a:t>指令到状态的映射</a:t>
            </a:r>
            <a:endParaRPr lang="en-US" altLang="zh-CN" sz="1400">
              <a:solidFill>
                <a:srgbClr val="002060"/>
              </a:solidFill>
              <a:latin typeface="微软雅黑" panose="020B0503020204020204" pitchFamily="34" charset="-122"/>
              <a:ea typeface="微软雅黑" panose="020B0503020204020204" pitchFamily="34" charset="-122"/>
            </a:endParaRPr>
          </a:p>
          <a:p>
            <a:pPr>
              <a:lnSpc>
                <a:spcPct val="120000"/>
              </a:lnSpc>
            </a:pPr>
            <a:r>
              <a:rPr lang="en-US" altLang="zh-CN" sz="1400">
                <a:solidFill>
                  <a:srgbClr val="002060"/>
                </a:solidFill>
                <a:latin typeface="Consolas" panose="020B0609020204030204" pitchFamily="49" charset="0"/>
              </a:rPr>
              <a:t>    enum Status { BOT = 0, CONST, TOP };</a:t>
            </a:r>
          </a:p>
          <a:p>
            <a:pPr>
              <a:lnSpc>
                <a:spcPct val="120000"/>
              </a:lnSpc>
            </a:pPr>
            <a:r>
              <a:rPr lang="en-US" altLang="zh-CN" sz="1400">
                <a:solidFill>
                  <a:srgbClr val="002060"/>
                </a:solidFill>
                <a:latin typeface="Consolas" panose="020B0609020204030204" pitchFamily="49" charset="0"/>
              </a:rPr>
              <a:t>    Status status;</a:t>
            </a:r>
          </a:p>
          <a:p>
            <a:pPr>
              <a:lnSpc>
                <a:spcPct val="120000"/>
              </a:lnSpc>
            </a:pPr>
            <a:r>
              <a:rPr lang="en-US" altLang="zh-CN" sz="1400">
                <a:solidFill>
                  <a:srgbClr val="002060"/>
                </a:solidFill>
                <a:latin typeface="Consolas" panose="020B0609020204030204" pitchFamily="49" charset="0"/>
              </a:rPr>
              <a:t>    Constant* value;</a:t>
            </a:r>
          </a:p>
          <a:p>
            <a:pPr>
              <a:lnSpc>
                <a:spcPct val="120000"/>
              </a:lnSpc>
            </a:pPr>
            <a:r>
              <a:rPr lang="en-US" altLang="zh-CN" sz="1400">
                <a:solidFill>
                  <a:srgbClr val="002060"/>
                </a:solidFill>
                <a:latin typeface="Consolas" panose="020B0609020204030204" pitchFamily="49" charset="0"/>
              </a:rPr>
              <a:t>   </a:t>
            </a:r>
            <a:r>
              <a:rPr lang="zh-CN" altLang="en-US" sz="1400">
                <a:solidFill>
                  <a:srgbClr val="002060"/>
                </a:solidFill>
                <a:latin typeface="Consolas" panose="020B0609020204030204" pitchFamily="49" charset="0"/>
              </a:rPr>
              <a:t> </a:t>
            </a:r>
            <a:r>
              <a:rPr lang="en-US" altLang="zh-CN" sz="1400">
                <a:solidFill>
                  <a:srgbClr val="002060"/>
                </a:solidFill>
                <a:latin typeface="Consolas" panose="020B0609020204030204" pitchFamily="49" charset="0"/>
              </a:rPr>
              <a:t>void operator^=(ValueStatus &amp;b);</a:t>
            </a:r>
          </a:p>
          <a:p>
            <a:pPr>
              <a:lnSpc>
                <a:spcPct val="120000"/>
              </a:lnSpc>
            </a:pPr>
            <a:r>
              <a:rPr lang="en-US" altLang="zh-CN" sz="1400">
                <a:solidFill>
                  <a:srgbClr val="002060"/>
                </a:solidFill>
                <a:latin typeface="Consolas" panose="020B0609020204030204" pitchFamily="49" charset="0"/>
              </a:rPr>
              <a:t>    bool operator!=(ValueStatus &amp;b) const;</a:t>
            </a:r>
          </a:p>
          <a:p>
            <a:pPr>
              <a:lnSpc>
                <a:spcPct val="120000"/>
              </a:lnSpc>
            </a:pPr>
            <a:r>
              <a:rPr lang="en-US" altLang="zh-CN" sz="1400">
                <a:solidFill>
                  <a:srgbClr val="002060"/>
                </a:solidFill>
                <a:latin typeface="Consolas" panose="020B0609020204030204" pitchFamily="49" charset="0"/>
              </a:rPr>
              <a:t>};</a:t>
            </a:r>
          </a:p>
          <a:p>
            <a:pPr>
              <a:lnSpc>
                <a:spcPct val="120000"/>
              </a:lnSpc>
            </a:pPr>
            <a:endParaRPr lang="en-US" altLang="zh-CN" sz="1400">
              <a:solidFill>
                <a:srgbClr val="002060"/>
              </a:solidFill>
              <a:latin typeface="Consolas" panose="020B0609020204030204" pitchFamily="49" charset="0"/>
            </a:endParaRPr>
          </a:p>
          <a:p>
            <a:pPr>
              <a:lnSpc>
                <a:spcPct val="120000"/>
              </a:lnSpc>
            </a:pPr>
            <a:r>
              <a:rPr lang="en-US" altLang="zh-CN" sz="1400">
                <a:solidFill>
                  <a:srgbClr val="002060"/>
                </a:solidFill>
                <a:latin typeface="Consolas" panose="020B0609020204030204" pitchFamily="49" charset="0"/>
              </a:rPr>
              <a:t>auto value_map = </a:t>
            </a:r>
          </a:p>
          <a:p>
            <a:pPr>
              <a:lnSpc>
                <a:spcPct val="120000"/>
              </a:lnSpc>
            </a:pPr>
            <a:r>
              <a:rPr lang="en-US" altLang="zh-CN" sz="1400">
                <a:solidFill>
                  <a:srgbClr val="002060"/>
                </a:solidFill>
                <a:latin typeface="Consolas" panose="020B0609020204030204" pitchFamily="49" charset="0"/>
              </a:rPr>
              <a:t>	unordered_map&lt;Value*, ValueStatus&gt;{};</a:t>
            </a:r>
            <a:endParaRPr lang="zh-CN" altLang="en-US" sz="1400">
              <a:solidFill>
                <a:srgbClr val="002060"/>
              </a:solidFill>
              <a:latin typeface="Consolas" panose="020B0609020204030204" pitchFamily="49" charset="0"/>
            </a:endParaRPr>
          </a:p>
        </p:txBody>
      </p:sp>
      <p:grpSp>
        <p:nvGrpSpPr>
          <p:cNvPr id="17" name="组合 16">
            <a:extLst>
              <a:ext uri="{FF2B5EF4-FFF2-40B4-BE49-F238E27FC236}">
                <a16:creationId xmlns:a16="http://schemas.microsoft.com/office/drawing/2014/main" id="{0CEEB363-8E7E-42CA-86E0-72DB30B88DAB}"/>
              </a:ext>
            </a:extLst>
          </p:cNvPr>
          <p:cNvGrpSpPr/>
          <p:nvPr/>
        </p:nvGrpSpPr>
        <p:grpSpPr>
          <a:xfrm>
            <a:off x="1128713" y="2884365"/>
            <a:ext cx="6043612" cy="544635"/>
            <a:chOff x="1128713" y="2884365"/>
            <a:chExt cx="6043612" cy="544635"/>
          </a:xfrm>
        </p:grpSpPr>
        <p:sp>
          <p:nvSpPr>
            <p:cNvPr id="6" name="矩形 5">
              <a:extLst>
                <a:ext uri="{FF2B5EF4-FFF2-40B4-BE49-F238E27FC236}">
                  <a16:creationId xmlns:a16="http://schemas.microsoft.com/office/drawing/2014/main" id="{CFB141B9-2A7D-443E-B81B-F95E247DA0BF}"/>
                </a:ext>
              </a:extLst>
            </p:cNvPr>
            <p:cNvSpPr/>
            <p:nvPr/>
          </p:nvSpPr>
          <p:spPr>
            <a:xfrm>
              <a:off x="1128713" y="3114675"/>
              <a:ext cx="3343275" cy="314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256E4FC6-7AD1-4C33-BF11-E8A3AE909439}"/>
                </a:ext>
              </a:extLst>
            </p:cNvPr>
            <p:cNvCxnSpPr/>
            <p:nvPr/>
          </p:nvCxnSpPr>
          <p:spPr>
            <a:xfrm>
              <a:off x="4471988" y="3253697"/>
              <a:ext cx="2700337"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C83BD410-90E5-4874-9492-15F94AE43F56}"/>
                </a:ext>
              </a:extLst>
            </p:cNvPr>
            <p:cNvSpPr txBox="1"/>
            <p:nvPr/>
          </p:nvSpPr>
          <p:spPr>
            <a:xfrm>
              <a:off x="5822156" y="2884365"/>
              <a:ext cx="1338828" cy="369332"/>
            </a:xfrm>
            <a:prstGeom prst="rect">
              <a:avLst/>
            </a:prstGeom>
            <a:noFill/>
          </p:spPr>
          <p:txBody>
            <a:bodyPr wrap="none" rtlCol="0">
              <a:spAutoFit/>
            </a:bodyPr>
            <a:lstStyle/>
            <a:p>
              <a:r>
                <a:rPr lang="zh-CN" altLang="en-US" b="1">
                  <a:latin typeface="微软雅黑" panose="020B0503020204020204" pitchFamily="34" charset="-122"/>
                  <a:ea typeface="微软雅黑" panose="020B0503020204020204" pitchFamily="34" charset="-122"/>
                </a:rPr>
                <a:t>格的交操作</a:t>
              </a:r>
            </a:p>
          </p:txBody>
        </p:sp>
      </p:grpSp>
      <p:grpSp>
        <p:nvGrpSpPr>
          <p:cNvPr id="18" name="组合 17">
            <a:extLst>
              <a:ext uri="{FF2B5EF4-FFF2-40B4-BE49-F238E27FC236}">
                <a16:creationId xmlns:a16="http://schemas.microsoft.com/office/drawing/2014/main" id="{F30D384D-A12B-40DD-9627-C6FD9D86CDE1}"/>
              </a:ext>
            </a:extLst>
          </p:cNvPr>
          <p:cNvGrpSpPr/>
          <p:nvPr/>
        </p:nvGrpSpPr>
        <p:grpSpPr>
          <a:xfrm>
            <a:off x="1128713" y="1577842"/>
            <a:ext cx="7022306" cy="1086686"/>
            <a:chOff x="1128713" y="2342314"/>
            <a:chExt cx="7022306" cy="1086686"/>
          </a:xfrm>
        </p:grpSpPr>
        <p:sp>
          <p:nvSpPr>
            <p:cNvPr id="19" name="矩形 18">
              <a:extLst>
                <a:ext uri="{FF2B5EF4-FFF2-40B4-BE49-F238E27FC236}">
                  <a16:creationId xmlns:a16="http://schemas.microsoft.com/office/drawing/2014/main" id="{705EF49D-7054-43CE-B9C8-38AF4BC41F06}"/>
                </a:ext>
              </a:extLst>
            </p:cNvPr>
            <p:cNvSpPr/>
            <p:nvPr/>
          </p:nvSpPr>
          <p:spPr>
            <a:xfrm>
              <a:off x="1128713" y="3114675"/>
              <a:ext cx="3750468" cy="314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E5E7CAD3-67A6-4FAB-8E05-D5ED3E25D42E}"/>
                </a:ext>
              </a:extLst>
            </p:cNvPr>
            <p:cNvCxnSpPr>
              <a:cxnSpLocks/>
              <a:stCxn id="19" idx="3"/>
            </p:cNvCxnSpPr>
            <p:nvPr/>
          </p:nvCxnSpPr>
          <p:spPr>
            <a:xfrm>
              <a:off x="4879181" y="3271838"/>
              <a:ext cx="327183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8FC9AA86-70C8-47C0-9DDE-140C5B0F9095}"/>
                </a:ext>
              </a:extLst>
            </p:cNvPr>
            <p:cNvSpPr txBox="1"/>
            <p:nvPr/>
          </p:nvSpPr>
          <p:spPr>
            <a:xfrm>
              <a:off x="5806314" y="2342314"/>
              <a:ext cx="2344705" cy="923330"/>
            </a:xfrm>
            <a:prstGeom prst="rect">
              <a:avLst/>
            </a:prstGeom>
            <a:noFill/>
          </p:spPr>
          <p:txBody>
            <a:bodyPr wrap="square" rtlCol="0">
              <a:spAutoFit/>
            </a:bodyPr>
            <a:lstStyle/>
            <a:p>
              <a:pPr algn="just"/>
              <a:r>
                <a:rPr lang="en-US" altLang="zh-CN" b="1">
                  <a:latin typeface="微软雅黑" panose="020B0503020204020204" pitchFamily="34" charset="-122"/>
                  <a:ea typeface="微软雅黑" panose="020B0503020204020204" pitchFamily="34" charset="-122"/>
                </a:rPr>
                <a:t>BOT </a:t>
              </a:r>
              <a:r>
                <a:rPr lang="zh-CN" altLang="en-US" b="1">
                  <a:latin typeface="微软雅黑" panose="020B0503020204020204" pitchFamily="34" charset="-122"/>
                  <a:ea typeface="微软雅黑" panose="020B0503020204020204" pitchFamily="34" charset="-122"/>
                </a:rPr>
                <a:t>设为 </a:t>
              </a:r>
              <a:r>
                <a:rPr lang="en-US" altLang="zh-CN" b="1">
                  <a:latin typeface="微软雅黑" panose="020B0503020204020204" pitchFamily="34" charset="-122"/>
                  <a:ea typeface="微软雅黑" panose="020B0503020204020204" pitchFamily="34" charset="-122"/>
                </a:rPr>
                <a:t>0 </a:t>
              </a:r>
              <a:r>
                <a:rPr lang="zh-CN" altLang="en-US" b="1">
                  <a:latin typeface="微软雅黑" panose="020B0503020204020204" pitchFamily="34" charset="-122"/>
                  <a:ea typeface="微软雅黑" panose="020B0503020204020204" pitchFamily="34" charset="-122"/>
                </a:rPr>
                <a:t>的好处是全局变量会自动初始化为 </a:t>
              </a:r>
              <a:r>
                <a:rPr lang="en-US" altLang="zh-CN" b="1">
                  <a:latin typeface="微软雅黑" panose="020B0503020204020204" pitchFamily="34" charset="-122"/>
                  <a:ea typeface="微软雅黑" panose="020B0503020204020204" pitchFamily="34" charset="-122"/>
                </a:rPr>
                <a:t>BOT</a:t>
              </a:r>
              <a:endParaRPr lang="zh-CN" altLang="en-US"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682359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稀疏条件常量传播</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代码设计</a:t>
            </a:r>
          </a:p>
        </p:txBody>
      </p:sp>
      <p:sp>
        <p:nvSpPr>
          <p:cNvPr id="8" name="矩形: 圆角 7">
            <a:extLst>
              <a:ext uri="{FF2B5EF4-FFF2-40B4-BE49-F238E27FC236}">
                <a16:creationId xmlns:a16="http://schemas.microsoft.com/office/drawing/2014/main" id="{ED564FF0-25E6-4066-A1D2-A5B18F4911F0}"/>
              </a:ext>
            </a:extLst>
          </p:cNvPr>
          <p:cNvSpPr/>
          <p:nvPr/>
        </p:nvSpPr>
        <p:spPr>
          <a:xfrm>
            <a:off x="555495" y="2592822"/>
            <a:ext cx="11081012" cy="1686984"/>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20000"/>
              </a:lnSpc>
            </a:pPr>
            <a:r>
              <a:rPr lang="zh-CN" altLang="en-US" sz="1400" b="1">
                <a:solidFill>
                  <a:srgbClr val="002060"/>
                </a:solidFill>
                <a:latin typeface="微软雅黑" panose="020B0503020204020204" pitchFamily="34" charset="-122"/>
                <a:ea typeface="微软雅黑" panose="020B0503020204020204" pitchFamily="34" charset="-122"/>
              </a:rPr>
              <a:t>正确获取操作数的状态（因为操作数可能是 </a:t>
            </a:r>
            <a:r>
              <a:rPr lang="en-US" altLang="zh-CN" sz="1400" b="1">
                <a:solidFill>
                  <a:srgbClr val="002060"/>
                </a:solidFill>
                <a:latin typeface="微软雅黑" panose="020B0503020204020204" pitchFamily="34" charset="-122"/>
                <a:ea typeface="微软雅黑" panose="020B0503020204020204" pitchFamily="34" charset="-122"/>
              </a:rPr>
              <a:t>Constant*</a:t>
            </a:r>
            <a:r>
              <a:rPr lang="zh-CN" altLang="en-US" sz="1400" b="1">
                <a:solidFill>
                  <a:srgbClr val="002060"/>
                </a:solidFill>
                <a:latin typeface="微软雅黑" panose="020B0503020204020204" pitchFamily="34" charset="-122"/>
                <a:ea typeface="微软雅黑" panose="020B0503020204020204" pitchFamily="34" charset="-122"/>
              </a:rPr>
              <a:t>）</a:t>
            </a:r>
            <a:endParaRPr lang="en-US" altLang="zh-CN" sz="1400" b="1">
              <a:solidFill>
                <a:srgbClr val="002060"/>
              </a:solidFill>
              <a:latin typeface="微软雅黑" panose="020B0503020204020204" pitchFamily="34" charset="-122"/>
              <a:ea typeface="微软雅黑" panose="020B0503020204020204" pitchFamily="34" charset="-122"/>
            </a:endParaRPr>
          </a:p>
          <a:p>
            <a:pPr>
              <a:lnSpc>
                <a:spcPct val="120000"/>
              </a:lnSpc>
            </a:pPr>
            <a:r>
              <a:rPr lang="en-US" altLang="zh-CN" sz="1400">
                <a:solidFill>
                  <a:schemeClr val="tx1"/>
                </a:solidFill>
                <a:latin typeface="Consolas" panose="020B0609020204030204" pitchFamily="49" charset="0"/>
              </a:rPr>
              <a:t>ValueStatus get_mapped(unordered_map&lt;Value*, ValueStatus&gt; &amp;value_map, Value* key) {</a:t>
            </a:r>
          </a:p>
          <a:p>
            <a:pPr>
              <a:lnSpc>
                <a:spcPct val="120000"/>
              </a:lnSpc>
            </a:pPr>
            <a:r>
              <a:rPr lang="en-US" altLang="zh-CN" sz="1400">
                <a:solidFill>
                  <a:schemeClr val="tx1"/>
                </a:solidFill>
                <a:latin typeface="Consolas" panose="020B0609020204030204" pitchFamily="49" charset="0"/>
              </a:rPr>
              <a:t>    if (auto* constant = dynamic_cast&lt;Constant*&gt;(key))</a:t>
            </a:r>
          </a:p>
          <a:p>
            <a:pPr>
              <a:lnSpc>
                <a:spcPct val="120000"/>
              </a:lnSpc>
            </a:pPr>
            <a:r>
              <a:rPr lang="en-US" altLang="zh-CN" sz="1400">
                <a:solidFill>
                  <a:schemeClr val="tx1"/>
                </a:solidFill>
                <a:latin typeface="Consolas" panose="020B0609020204030204" pitchFamily="49" charset="0"/>
              </a:rPr>
              <a:t>        return { ValueStatus::CONST, constant };</a:t>
            </a:r>
          </a:p>
          <a:p>
            <a:pPr>
              <a:lnSpc>
                <a:spcPct val="120000"/>
              </a:lnSpc>
            </a:pPr>
            <a:r>
              <a:rPr lang="en-US" altLang="zh-CN" sz="1400">
                <a:solidFill>
                  <a:schemeClr val="tx1"/>
                </a:solidFill>
                <a:latin typeface="Consolas" panose="020B0609020204030204" pitchFamily="49" charset="0"/>
              </a:rPr>
              <a:t>    return value_map[key];</a:t>
            </a:r>
          </a:p>
          <a:p>
            <a:pPr>
              <a:lnSpc>
                <a:spcPct val="120000"/>
              </a:lnSpc>
            </a:pPr>
            <a:r>
              <a:rPr lang="en-US" altLang="zh-CN" sz="1400">
                <a:solidFill>
                  <a:schemeClr val="tx1"/>
                </a:solidFill>
                <a:latin typeface="Consolas" panose="020B0609020204030204" pitchFamily="49" charset="0"/>
              </a:rPr>
              <a:t>}</a:t>
            </a:r>
          </a:p>
        </p:txBody>
      </p:sp>
      <p:sp>
        <p:nvSpPr>
          <p:cNvPr id="11" name="矩形: 圆角 10">
            <a:extLst>
              <a:ext uri="{FF2B5EF4-FFF2-40B4-BE49-F238E27FC236}">
                <a16:creationId xmlns:a16="http://schemas.microsoft.com/office/drawing/2014/main" id="{43CDF7A4-4292-4CC3-AF5C-3BF51282A7B6}"/>
              </a:ext>
            </a:extLst>
          </p:cNvPr>
          <p:cNvSpPr/>
          <p:nvPr/>
        </p:nvSpPr>
        <p:spPr>
          <a:xfrm>
            <a:off x="555494" y="4455853"/>
            <a:ext cx="11081013" cy="1852866"/>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20000"/>
              </a:lnSpc>
            </a:pPr>
            <a:r>
              <a:rPr lang="zh-CN" altLang="en-US" sz="1400" b="1">
                <a:solidFill>
                  <a:srgbClr val="002060"/>
                </a:solidFill>
                <a:latin typeface="微软雅黑" panose="020B0503020204020204" pitchFamily="34" charset="-122"/>
                <a:ea typeface="微软雅黑" panose="020B0503020204020204" pitchFamily="34" charset="-122"/>
              </a:rPr>
              <a:t>初始化。如果操作数不是指令，而是参数或全局变量，访问 </a:t>
            </a:r>
            <a:r>
              <a:rPr lang="en-US" altLang="zh-CN" sz="1400" b="1">
                <a:solidFill>
                  <a:srgbClr val="002060"/>
                </a:solidFill>
                <a:latin typeface="微软雅黑" panose="020B0503020204020204" pitchFamily="34" charset="-122"/>
                <a:ea typeface="微软雅黑" panose="020B0503020204020204" pitchFamily="34" charset="-122"/>
              </a:rPr>
              <a:t>map </a:t>
            </a:r>
            <a:r>
              <a:rPr lang="zh-CN" altLang="en-US" sz="1400" b="1">
                <a:solidFill>
                  <a:srgbClr val="002060"/>
                </a:solidFill>
                <a:latin typeface="微软雅黑" panose="020B0503020204020204" pitchFamily="34" charset="-122"/>
                <a:ea typeface="微软雅黑" panose="020B0503020204020204" pitchFamily="34" charset="-122"/>
              </a:rPr>
              <a:t>时会自动返回 </a:t>
            </a:r>
            <a:r>
              <a:rPr lang="en-US" altLang="zh-CN" sz="1400" b="1">
                <a:solidFill>
                  <a:srgbClr val="002060"/>
                </a:solidFill>
                <a:latin typeface="微软雅黑" panose="020B0503020204020204" pitchFamily="34" charset="-122"/>
                <a:ea typeface="微软雅黑" panose="020B0503020204020204" pitchFamily="34" charset="-122"/>
              </a:rPr>
              <a:t>BOT</a:t>
            </a:r>
            <a:r>
              <a:rPr lang="zh-CN" altLang="en-US" sz="1400" b="1">
                <a:solidFill>
                  <a:srgbClr val="002060"/>
                </a:solidFill>
                <a:latin typeface="微软雅黑" panose="020B0503020204020204" pitchFamily="34" charset="-122"/>
                <a:ea typeface="微软雅黑" panose="020B0503020204020204" pitchFamily="34" charset="-122"/>
              </a:rPr>
              <a:t>，无需手动初始化</a:t>
            </a:r>
            <a:endParaRPr lang="en-US" altLang="zh-CN" sz="1400" b="1">
              <a:solidFill>
                <a:srgbClr val="002060"/>
              </a:solidFill>
              <a:latin typeface="微软雅黑" panose="020B0503020204020204" pitchFamily="34" charset="-122"/>
              <a:ea typeface="微软雅黑" panose="020B0503020204020204" pitchFamily="34" charset="-122"/>
            </a:endParaRPr>
          </a:p>
          <a:p>
            <a:pPr>
              <a:lnSpc>
                <a:spcPct val="120000"/>
              </a:lnSpc>
            </a:pPr>
            <a:r>
              <a:rPr lang="en-US" altLang="zh-CN" sz="1400">
                <a:solidFill>
                  <a:schemeClr val="tx1"/>
                </a:solidFill>
                <a:latin typeface="Consolas" panose="020B0609020204030204" pitchFamily="49" charset="0"/>
              </a:rPr>
              <a:t>for (auto *bb : f-&gt;get_basic_blocks()) {</a:t>
            </a:r>
          </a:p>
          <a:p>
            <a:pPr>
              <a:lnSpc>
                <a:spcPct val="120000"/>
              </a:lnSpc>
            </a:pPr>
            <a:r>
              <a:rPr lang="en-US" altLang="zh-CN" sz="1400">
                <a:solidFill>
                  <a:schemeClr val="tx1"/>
                </a:solidFill>
                <a:latin typeface="Consolas" panose="020B0609020204030204" pitchFamily="49" charset="0"/>
              </a:rPr>
              <a:t>    for (auto *expr : bb-&gt;get_instructions()) {</a:t>
            </a:r>
          </a:p>
          <a:p>
            <a:pPr>
              <a:lnSpc>
                <a:spcPct val="120000"/>
              </a:lnSpc>
            </a:pPr>
            <a:r>
              <a:rPr lang="en-US" altLang="zh-CN" sz="1400">
                <a:solidFill>
                  <a:schemeClr val="tx1"/>
                </a:solidFill>
                <a:latin typeface="Consolas" panose="020B0609020204030204" pitchFamily="49" charset="0"/>
              </a:rPr>
              <a:t>        value_map.insert({expr, ValueStatus{ValueStatus::TOP}});</a:t>
            </a:r>
          </a:p>
          <a:p>
            <a:pPr>
              <a:lnSpc>
                <a:spcPct val="120000"/>
              </a:lnSpc>
            </a:pPr>
            <a:r>
              <a:rPr lang="en-US" altLang="zh-CN" sz="1400">
                <a:solidFill>
                  <a:schemeClr val="tx1"/>
                </a:solidFill>
                <a:latin typeface="Consolas" panose="020B0609020204030204" pitchFamily="49" charset="0"/>
              </a:rPr>
              <a:t>    }</a:t>
            </a:r>
          </a:p>
          <a:p>
            <a:pPr>
              <a:lnSpc>
                <a:spcPct val="120000"/>
              </a:lnSpc>
            </a:pPr>
            <a:r>
              <a:rPr lang="en-US" altLang="zh-CN" sz="1400">
                <a:solidFill>
                  <a:schemeClr val="tx1"/>
                </a:solidFill>
                <a:latin typeface="Consolas" panose="020B0609020204030204" pitchFamily="49" charset="0"/>
              </a:rPr>
              <a:t>}</a:t>
            </a:r>
            <a:endParaRPr lang="zh-CN" altLang="en-US" sz="1400">
              <a:solidFill>
                <a:schemeClr val="tx1"/>
              </a:solidFill>
              <a:latin typeface="Consolas" panose="020B0609020204030204" pitchFamily="49" charset="0"/>
            </a:endParaRPr>
          </a:p>
        </p:txBody>
      </p:sp>
      <p:sp>
        <p:nvSpPr>
          <p:cNvPr id="12" name="矩形: 圆角 11">
            <a:extLst>
              <a:ext uri="{FF2B5EF4-FFF2-40B4-BE49-F238E27FC236}">
                <a16:creationId xmlns:a16="http://schemas.microsoft.com/office/drawing/2014/main" id="{F3F6F4C0-5CF3-41E3-9CE9-D3DC37DEE581}"/>
              </a:ext>
            </a:extLst>
          </p:cNvPr>
          <p:cNvSpPr/>
          <p:nvPr/>
        </p:nvSpPr>
        <p:spPr>
          <a:xfrm>
            <a:off x="8065957" y="549281"/>
            <a:ext cx="3570550" cy="1867494"/>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900">
                <a:solidFill>
                  <a:srgbClr val="002060"/>
                </a:solidFill>
                <a:latin typeface="Consolas" panose="020B0609020204030204" pitchFamily="49" charset="0"/>
              </a:rPr>
              <a:t>struct ValueStatus {                 </a:t>
            </a:r>
            <a:r>
              <a:rPr lang="zh-CN" altLang="en-US" sz="900" b="1">
                <a:solidFill>
                  <a:srgbClr val="002060"/>
                </a:solidFill>
                <a:latin typeface="微软雅黑" panose="020B0503020204020204" pitchFamily="34" charset="-122"/>
                <a:ea typeface="微软雅黑" panose="020B0503020204020204" pitchFamily="34" charset="-122"/>
              </a:rPr>
              <a:t>指令到状态的映射</a:t>
            </a:r>
            <a:endParaRPr lang="en-US" altLang="zh-CN" sz="900">
              <a:solidFill>
                <a:srgbClr val="002060"/>
              </a:solidFill>
              <a:latin typeface="微软雅黑" panose="020B0503020204020204" pitchFamily="34" charset="-122"/>
              <a:ea typeface="微软雅黑" panose="020B0503020204020204" pitchFamily="34" charset="-122"/>
            </a:endParaRPr>
          </a:p>
          <a:p>
            <a:pPr>
              <a:lnSpc>
                <a:spcPct val="120000"/>
              </a:lnSpc>
            </a:pPr>
            <a:r>
              <a:rPr lang="en-US" altLang="zh-CN" sz="900">
                <a:solidFill>
                  <a:srgbClr val="002060"/>
                </a:solidFill>
                <a:latin typeface="Consolas" panose="020B0609020204030204" pitchFamily="49" charset="0"/>
              </a:rPr>
              <a:t>    enum Status { BOT = 0, CONST, TOP };</a:t>
            </a:r>
          </a:p>
          <a:p>
            <a:pPr>
              <a:lnSpc>
                <a:spcPct val="120000"/>
              </a:lnSpc>
            </a:pPr>
            <a:r>
              <a:rPr lang="en-US" altLang="zh-CN" sz="900">
                <a:solidFill>
                  <a:srgbClr val="002060"/>
                </a:solidFill>
                <a:latin typeface="Consolas" panose="020B0609020204030204" pitchFamily="49" charset="0"/>
              </a:rPr>
              <a:t>    Status status;</a:t>
            </a:r>
          </a:p>
          <a:p>
            <a:pPr>
              <a:lnSpc>
                <a:spcPct val="120000"/>
              </a:lnSpc>
            </a:pPr>
            <a:r>
              <a:rPr lang="en-US" altLang="zh-CN" sz="900">
                <a:solidFill>
                  <a:srgbClr val="002060"/>
                </a:solidFill>
                <a:latin typeface="Consolas" panose="020B0609020204030204" pitchFamily="49" charset="0"/>
              </a:rPr>
              <a:t>    Constant* value;</a:t>
            </a:r>
          </a:p>
          <a:p>
            <a:pPr>
              <a:lnSpc>
                <a:spcPct val="120000"/>
              </a:lnSpc>
            </a:pPr>
            <a:r>
              <a:rPr lang="en-US" altLang="zh-CN" sz="900">
                <a:solidFill>
                  <a:srgbClr val="002060"/>
                </a:solidFill>
                <a:latin typeface="Consolas" panose="020B0609020204030204" pitchFamily="49" charset="0"/>
              </a:rPr>
              <a:t>   </a:t>
            </a:r>
            <a:r>
              <a:rPr lang="zh-CN" altLang="en-US" sz="900">
                <a:solidFill>
                  <a:srgbClr val="002060"/>
                </a:solidFill>
                <a:latin typeface="Consolas" panose="020B0609020204030204" pitchFamily="49" charset="0"/>
              </a:rPr>
              <a:t> </a:t>
            </a:r>
            <a:r>
              <a:rPr lang="en-US" altLang="zh-CN" sz="900">
                <a:solidFill>
                  <a:srgbClr val="002060"/>
                </a:solidFill>
                <a:latin typeface="Consolas" panose="020B0609020204030204" pitchFamily="49" charset="0"/>
              </a:rPr>
              <a:t>void operator^=(ValueStatus &amp;b);</a:t>
            </a:r>
          </a:p>
          <a:p>
            <a:pPr>
              <a:lnSpc>
                <a:spcPct val="120000"/>
              </a:lnSpc>
            </a:pPr>
            <a:r>
              <a:rPr lang="en-US" altLang="zh-CN" sz="900">
                <a:solidFill>
                  <a:srgbClr val="002060"/>
                </a:solidFill>
                <a:latin typeface="Consolas" panose="020B0609020204030204" pitchFamily="49" charset="0"/>
              </a:rPr>
              <a:t>    bool operator!=(ValueStatus &amp;b) const;</a:t>
            </a:r>
          </a:p>
          <a:p>
            <a:pPr>
              <a:lnSpc>
                <a:spcPct val="120000"/>
              </a:lnSpc>
            </a:pPr>
            <a:r>
              <a:rPr lang="en-US" altLang="zh-CN" sz="900">
                <a:solidFill>
                  <a:srgbClr val="002060"/>
                </a:solidFill>
                <a:latin typeface="Consolas" panose="020B0609020204030204" pitchFamily="49" charset="0"/>
              </a:rPr>
              <a:t>};</a:t>
            </a:r>
          </a:p>
          <a:p>
            <a:pPr>
              <a:lnSpc>
                <a:spcPct val="120000"/>
              </a:lnSpc>
            </a:pPr>
            <a:endParaRPr lang="en-US" altLang="zh-CN" sz="900">
              <a:solidFill>
                <a:srgbClr val="002060"/>
              </a:solidFill>
              <a:latin typeface="Consolas" panose="020B0609020204030204" pitchFamily="49" charset="0"/>
            </a:endParaRPr>
          </a:p>
          <a:p>
            <a:pPr>
              <a:lnSpc>
                <a:spcPct val="120000"/>
              </a:lnSpc>
            </a:pPr>
            <a:r>
              <a:rPr lang="en-US" altLang="zh-CN" sz="900">
                <a:solidFill>
                  <a:srgbClr val="002060"/>
                </a:solidFill>
                <a:latin typeface="Consolas" panose="020B0609020204030204" pitchFamily="49" charset="0"/>
              </a:rPr>
              <a:t>auto value_map = </a:t>
            </a:r>
          </a:p>
          <a:p>
            <a:pPr>
              <a:lnSpc>
                <a:spcPct val="120000"/>
              </a:lnSpc>
            </a:pPr>
            <a:r>
              <a:rPr lang="en-US" altLang="zh-CN" sz="900">
                <a:solidFill>
                  <a:srgbClr val="002060"/>
                </a:solidFill>
                <a:latin typeface="Consolas" panose="020B0609020204030204" pitchFamily="49" charset="0"/>
              </a:rPr>
              <a:t>	unordered_map&lt;Value*, ValueStatus&gt;{};</a:t>
            </a:r>
            <a:endParaRPr lang="zh-CN" altLang="en-US" sz="900">
              <a:solidFill>
                <a:srgbClr val="002060"/>
              </a:solidFill>
              <a:latin typeface="Consolas" panose="020B0609020204030204" pitchFamily="49" charset="0"/>
            </a:endParaRPr>
          </a:p>
        </p:txBody>
      </p:sp>
    </p:spTree>
    <p:extLst>
      <p:ext uri="{BB962C8B-B14F-4D97-AF65-F5344CB8AC3E}">
        <p14:creationId xmlns:p14="http://schemas.microsoft.com/office/powerpoint/2010/main" val="33038200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稀疏条件常量传播</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效果展示</a:t>
            </a:r>
          </a:p>
        </p:txBody>
      </p:sp>
      <p:sp>
        <p:nvSpPr>
          <p:cNvPr id="17" name="矩形: 圆角 16">
            <a:extLst>
              <a:ext uri="{FF2B5EF4-FFF2-40B4-BE49-F238E27FC236}">
                <a16:creationId xmlns:a16="http://schemas.microsoft.com/office/drawing/2014/main" id="{26B3C7C7-966F-4CD4-B89B-FC1FAACDDA74}"/>
              </a:ext>
            </a:extLst>
          </p:cNvPr>
          <p:cNvSpPr/>
          <p:nvPr/>
        </p:nvSpPr>
        <p:spPr>
          <a:xfrm>
            <a:off x="4326467" y="575034"/>
            <a:ext cx="7466465" cy="3683699"/>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a:solidFill>
                  <a:schemeClr val="accent1">
                    <a:lumMod val="50000"/>
                  </a:schemeClr>
                </a:solidFill>
                <a:latin typeface="Consolas" panose="020B0609020204030204" pitchFamily="49" charset="0"/>
              </a:rPr>
              <a:t>define i32 @main() {</a:t>
            </a:r>
          </a:p>
          <a:p>
            <a:pPr>
              <a:lnSpc>
                <a:spcPct val="120000"/>
              </a:lnSpc>
            </a:pPr>
            <a:r>
              <a:rPr lang="en-US" altLang="zh-CN" sz="1600">
                <a:solidFill>
                  <a:schemeClr val="accent1">
                    <a:lumMod val="50000"/>
                  </a:schemeClr>
                </a:solidFill>
                <a:latin typeface="Consolas" panose="020B0609020204030204" pitchFamily="49" charset="0"/>
              </a:rPr>
              <a:t>label_entry:</a:t>
            </a:r>
          </a:p>
          <a:p>
            <a:pPr>
              <a:lnSpc>
                <a:spcPct val="120000"/>
              </a:lnSpc>
            </a:pPr>
            <a:r>
              <a:rPr lang="en-US" altLang="zh-CN" sz="1600">
                <a:solidFill>
                  <a:schemeClr val="accent1">
                    <a:lumMod val="50000"/>
                  </a:schemeClr>
                </a:solidFill>
                <a:latin typeface="Consolas" panose="020B0609020204030204" pitchFamily="49" charset="0"/>
              </a:rPr>
              <a:t>    br label %label8</a:t>
            </a:r>
          </a:p>
          <a:p>
            <a:pPr>
              <a:lnSpc>
                <a:spcPct val="120000"/>
              </a:lnSpc>
            </a:pPr>
            <a:r>
              <a:rPr lang="en-US" altLang="zh-CN" sz="1600">
                <a:solidFill>
                  <a:schemeClr val="accent1">
                    <a:lumMod val="50000"/>
                  </a:schemeClr>
                </a:solidFill>
                <a:latin typeface="Consolas" panose="020B0609020204030204" pitchFamily="49" charset="0"/>
              </a:rPr>
              <a:t>label_ret:			; preds = %label10</a:t>
            </a:r>
          </a:p>
          <a:p>
            <a:pPr>
              <a:lnSpc>
                <a:spcPct val="120000"/>
              </a:lnSpc>
            </a:pPr>
            <a:r>
              <a:rPr lang="en-US" altLang="zh-CN" sz="1600">
                <a:solidFill>
                  <a:schemeClr val="accent1">
                    <a:lumMod val="50000"/>
                  </a:schemeClr>
                </a:solidFill>
                <a:latin typeface="Consolas" panose="020B0609020204030204" pitchFamily="49" charset="0"/>
              </a:rPr>
              <a:t>    ret i32 170</a:t>
            </a:r>
          </a:p>
          <a:p>
            <a:pPr>
              <a:lnSpc>
                <a:spcPct val="120000"/>
              </a:lnSpc>
            </a:pPr>
            <a:r>
              <a:rPr lang="en-US" altLang="zh-CN" sz="1600">
                <a:solidFill>
                  <a:schemeClr val="accent1">
                    <a:lumMod val="50000"/>
                  </a:schemeClr>
                </a:solidFill>
                <a:latin typeface="Consolas" panose="020B0609020204030204" pitchFamily="49" charset="0"/>
              </a:rPr>
              <a:t>label8:				; preds = %label_entry</a:t>
            </a:r>
          </a:p>
          <a:p>
            <a:pPr>
              <a:lnSpc>
                <a:spcPct val="120000"/>
              </a:lnSpc>
            </a:pPr>
            <a:r>
              <a:rPr lang="en-US" altLang="zh-CN" sz="1600">
                <a:solidFill>
                  <a:schemeClr val="accent1">
                    <a:lumMod val="50000"/>
                  </a:schemeClr>
                </a:solidFill>
                <a:latin typeface="Consolas" panose="020B0609020204030204" pitchFamily="49" charset="0"/>
              </a:rPr>
              <a:t>    br label %label10</a:t>
            </a:r>
          </a:p>
          <a:p>
            <a:pPr>
              <a:lnSpc>
                <a:spcPct val="120000"/>
              </a:lnSpc>
            </a:pPr>
            <a:r>
              <a:rPr lang="en-US" altLang="zh-CN" sz="1600">
                <a:solidFill>
                  <a:schemeClr val="accent1">
                    <a:lumMod val="50000"/>
                  </a:schemeClr>
                </a:solidFill>
                <a:latin typeface="Consolas" panose="020B0609020204030204" pitchFamily="49" charset="0"/>
              </a:rPr>
              <a:t>label9:				</a:t>
            </a:r>
          </a:p>
          <a:p>
            <a:pPr>
              <a:lnSpc>
                <a:spcPct val="120000"/>
              </a:lnSpc>
            </a:pPr>
            <a:r>
              <a:rPr lang="en-US" altLang="zh-CN" sz="1600">
                <a:solidFill>
                  <a:schemeClr val="accent1">
                    <a:lumMod val="50000"/>
                  </a:schemeClr>
                </a:solidFill>
                <a:latin typeface="Consolas" panose="020B0609020204030204" pitchFamily="49" charset="0"/>
              </a:rPr>
              <a:t>    br label %label10</a:t>
            </a:r>
          </a:p>
          <a:p>
            <a:pPr>
              <a:lnSpc>
                <a:spcPct val="120000"/>
              </a:lnSpc>
            </a:pPr>
            <a:r>
              <a:rPr lang="en-US" altLang="zh-CN" sz="1600">
                <a:solidFill>
                  <a:schemeClr val="accent1">
                    <a:lumMod val="50000"/>
                  </a:schemeClr>
                </a:solidFill>
                <a:latin typeface="Consolas" panose="020B0609020204030204" pitchFamily="49" charset="0"/>
              </a:rPr>
              <a:t>label10:				; preds = %label8, %label9</a:t>
            </a:r>
          </a:p>
          <a:p>
            <a:pPr>
              <a:lnSpc>
                <a:spcPct val="120000"/>
              </a:lnSpc>
            </a:pPr>
            <a:r>
              <a:rPr lang="en-US" altLang="zh-CN" sz="1600">
                <a:solidFill>
                  <a:schemeClr val="accent1">
                    <a:lumMod val="50000"/>
                  </a:schemeClr>
                </a:solidFill>
                <a:latin typeface="Consolas" panose="020B0609020204030204" pitchFamily="49" charset="0"/>
              </a:rPr>
              <a:t>    br label %label_ret</a:t>
            </a:r>
          </a:p>
          <a:p>
            <a:pPr>
              <a:lnSpc>
                <a:spcPct val="120000"/>
              </a:lnSpc>
            </a:pPr>
            <a:r>
              <a:rPr lang="en-US" altLang="zh-CN" sz="1600">
                <a:solidFill>
                  <a:schemeClr val="accent1">
                    <a:lumMod val="50000"/>
                  </a:schemeClr>
                </a:solidFill>
                <a:latin typeface="Consolas" panose="020B0609020204030204" pitchFamily="49" charset="0"/>
              </a:rPr>
              <a:t>}</a:t>
            </a:r>
            <a:endParaRPr lang="zh-CN" altLang="en-US" sz="1600">
              <a:solidFill>
                <a:schemeClr val="accent1">
                  <a:lumMod val="50000"/>
                </a:schemeClr>
              </a:solidFill>
              <a:latin typeface="Consolas" panose="020B0609020204030204" pitchFamily="49" charset="0"/>
            </a:endParaRPr>
          </a:p>
        </p:txBody>
      </p:sp>
      <p:sp>
        <p:nvSpPr>
          <p:cNvPr id="8" name="矩形: 圆角 7">
            <a:extLst>
              <a:ext uri="{FF2B5EF4-FFF2-40B4-BE49-F238E27FC236}">
                <a16:creationId xmlns:a16="http://schemas.microsoft.com/office/drawing/2014/main" id="{88EC9D88-38E0-4886-BD3F-F983DFD9DA76}"/>
              </a:ext>
            </a:extLst>
          </p:cNvPr>
          <p:cNvSpPr/>
          <p:nvPr/>
        </p:nvSpPr>
        <p:spPr>
          <a:xfrm>
            <a:off x="770467" y="1972733"/>
            <a:ext cx="3217333"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a:solidFill>
                  <a:schemeClr val="accent6">
                    <a:lumMod val="50000"/>
                  </a:schemeClr>
                </a:solidFill>
                <a:latin typeface="Consolas" panose="020B0609020204030204" pitchFamily="49" charset="0"/>
              </a:rPr>
              <a:t>int</a:t>
            </a:r>
            <a:r>
              <a:rPr lang="en-US" altLang="zh-CN">
                <a:solidFill>
                  <a:schemeClr val="tx1"/>
                </a:solidFill>
                <a:latin typeface="Consolas" panose="020B0609020204030204" pitchFamily="49" charset="0"/>
              </a:rPr>
              <a:t> </a:t>
            </a:r>
            <a:r>
              <a:rPr lang="en-US" altLang="zh-CN">
                <a:solidFill>
                  <a:srgbClr val="0070C0"/>
                </a:solidFill>
                <a:latin typeface="Consolas" panose="020B0609020204030204" pitchFamily="49" charset="0"/>
              </a:rPr>
              <a:t>main</a:t>
            </a:r>
            <a:r>
              <a:rPr lang="en-US" altLang="zh-CN">
                <a:solidFill>
                  <a:schemeClr val="tx1"/>
                </a:solidFill>
                <a:latin typeface="Consolas" panose="020B0609020204030204" pitchFamily="49" charset="0"/>
              </a:rPr>
              <a:t>() {</a:t>
            </a:r>
          </a:p>
          <a:p>
            <a:pPr>
              <a:lnSpc>
                <a:spcPct val="120000"/>
              </a:lnSpc>
            </a:pP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int</a:t>
            </a:r>
            <a:r>
              <a:rPr lang="en-US" altLang="zh-CN">
                <a:solidFill>
                  <a:schemeClr val="tx1"/>
                </a:solidFill>
                <a:latin typeface="Consolas" panose="020B0609020204030204" pitchFamily="49" charset="0"/>
              </a:rPr>
              <a:t> i </a:t>
            </a:r>
            <a:r>
              <a:rPr lang="en-US" altLang="zh-CN">
                <a:solidFill>
                  <a:srgbClr val="C00000"/>
                </a:solidFill>
                <a:latin typeface="Consolas" panose="020B0609020204030204" pitchFamily="49" charset="0"/>
              </a:rPr>
              <a:t>=</a:t>
            </a: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17</a:t>
            </a:r>
            <a:r>
              <a:rPr lang="en-US" altLang="zh-CN">
                <a:solidFill>
                  <a:schemeClr val="tx1"/>
                </a:solidFill>
                <a:latin typeface="Consolas" panose="020B0609020204030204" pitchFamily="49" charset="0"/>
              </a:rPr>
              <a:t>;</a:t>
            </a:r>
          </a:p>
          <a:p>
            <a:pPr>
              <a:lnSpc>
                <a:spcPct val="120000"/>
              </a:lnSpc>
            </a:pP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int</a:t>
            </a:r>
            <a:r>
              <a:rPr lang="en-US" altLang="zh-CN">
                <a:solidFill>
                  <a:schemeClr val="tx1"/>
                </a:solidFill>
                <a:latin typeface="Consolas" panose="020B0609020204030204" pitchFamily="49" charset="0"/>
              </a:rPr>
              <a:t> j;</a:t>
            </a:r>
          </a:p>
          <a:p>
            <a:pPr>
              <a:lnSpc>
                <a:spcPct val="120000"/>
              </a:lnSpc>
            </a:pPr>
            <a:r>
              <a:rPr lang="en-US" altLang="zh-CN">
                <a:solidFill>
                  <a:schemeClr val="tx1"/>
                </a:solidFill>
                <a:latin typeface="Consolas" panose="020B0609020204030204" pitchFamily="49" charset="0"/>
              </a:rPr>
              <a:t>	</a:t>
            </a:r>
            <a:r>
              <a:rPr lang="en-US" altLang="zh-CN">
                <a:solidFill>
                  <a:srgbClr val="7030A0"/>
                </a:solidFill>
                <a:latin typeface="Consolas" panose="020B0609020204030204" pitchFamily="49" charset="0"/>
              </a:rPr>
              <a:t>if</a:t>
            </a:r>
            <a:r>
              <a:rPr lang="en-US" altLang="zh-CN">
                <a:solidFill>
                  <a:schemeClr val="tx1"/>
                </a:solidFill>
                <a:latin typeface="Consolas" panose="020B0609020204030204" pitchFamily="49" charset="0"/>
              </a:rPr>
              <a:t> (i </a:t>
            </a:r>
            <a:r>
              <a:rPr lang="en-US" altLang="zh-CN">
                <a:solidFill>
                  <a:srgbClr val="C00000"/>
                </a:solidFill>
                <a:latin typeface="Consolas" panose="020B0609020204030204" pitchFamily="49" charset="0"/>
              </a:rPr>
              <a:t>&gt;</a:t>
            </a: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0</a:t>
            </a:r>
            <a:r>
              <a:rPr lang="en-US" altLang="zh-CN">
                <a:solidFill>
                  <a:schemeClr val="tx1"/>
                </a:solidFill>
                <a:latin typeface="Consolas" panose="020B0609020204030204" pitchFamily="49" charset="0"/>
              </a:rPr>
              <a:t>) {</a:t>
            </a:r>
          </a:p>
          <a:p>
            <a:pPr>
              <a:lnSpc>
                <a:spcPct val="120000"/>
              </a:lnSpc>
            </a:pPr>
            <a:r>
              <a:rPr lang="en-US" altLang="zh-CN">
                <a:solidFill>
                  <a:schemeClr val="tx1"/>
                </a:solidFill>
                <a:latin typeface="Consolas" panose="020B0609020204030204" pitchFamily="49" charset="0"/>
              </a:rPr>
              <a:t>		j </a:t>
            </a:r>
            <a:r>
              <a:rPr lang="en-US" altLang="zh-CN">
                <a:solidFill>
                  <a:srgbClr val="C00000"/>
                </a:solidFill>
                <a:latin typeface="Consolas" panose="020B0609020204030204" pitchFamily="49" charset="0"/>
              </a:rPr>
              <a:t>=</a:t>
            </a: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10</a:t>
            </a:r>
            <a:r>
              <a:rPr lang="en-US" altLang="zh-CN">
                <a:solidFill>
                  <a:schemeClr val="tx1"/>
                </a:solidFill>
                <a:latin typeface="Consolas" panose="020B0609020204030204" pitchFamily="49" charset="0"/>
              </a:rPr>
              <a:t>;</a:t>
            </a:r>
          </a:p>
          <a:p>
            <a:pPr>
              <a:lnSpc>
                <a:spcPct val="120000"/>
              </a:lnSpc>
            </a:pPr>
            <a:r>
              <a:rPr lang="en-US" altLang="zh-CN">
                <a:solidFill>
                  <a:schemeClr val="tx1"/>
                </a:solidFill>
                <a:latin typeface="Consolas" panose="020B0609020204030204" pitchFamily="49" charset="0"/>
              </a:rPr>
              <a:t>	}</a:t>
            </a:r>
          </a:p>
          <a:p>
            <a:pPr>
              <a:lnSpc>
                <a:spcPct val="120000"/>
              </a:lnSpc>
            </a:pPr>
            <a:r>
              <a:rPr lang="en-US" altLang="zh-CN">
                <a:solidFill>
                  <a:schemeClr val="tx1"/>
                </a:solidFill>
                <a:latin typeface="Consolas" panose="020B0609020204030204" pitchFamily="49" charset="0"/>
              </a:rPr>
              <a:t>	</a:t>
            </a:r>
            <a:r>
              <a:rPr lang="en-US" altLang="zh-CN">
                <a:solidFill>
                  <a:srgbClr val="7030A0"/>
                </a:solidFill>
                <a:latin typeface="Consolas" panose="020B0609020204030204" pitchFamily="49" charset="0"/>
              </a:rPr>
              <a:t>else</a:t>
            </a:r>
            <a:r>
              <a:rPr lang="en-US" altLang="zh-CN">
                <a:solidFill>
                  <a:schemeClr val="tx1"/>
                </a:solidFill>
                <a:latin typeface="Consolas" panose="020B0609020204030204" pitchFamily="49" charset="0"/>
              </a:rPr>
              <a:t> {</a:t>
            </a:r>
          </a:p>
          <a:p>
            <a:pPr>
              <a:lnSpc>
                <a:spcPct val="120000"/>
              </a:lnSpc>
            </a:pPr>
            <a:r>
              <a:rPr lang="en-US" altLang="zh-CN">
                <a:solidFill>
                  <a:schemeClr val="tx1"/>
                </a:solidFill>
                <a:latin typeface="Consolas" panose="020B0609020204030204" pitchFamily="49" charset="0"/>
              </a:rPr>
              <a:t>		j </a:t>
            </a:r>
            <a:r>
              <a:rPr lang="en-US" altLang="zh-CN">
                <a:solidFill>
                  <a:srgbClr val="C00000"/>
                </a:solidFill>
                <a:latin typeface="Consolas" panose="020B0609020204030204" pitchFamily="49" charset="0"/>
              </a:rPr>
              <a:t>=</a:t>
            </a: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20</a:t>
            </a:r>
            <a:r>
              <a:rPr lang="en-US" altLang="zh-CN">
                <a:solidFill>
                  <a:schemeClr val="tx1"/>
                </a:solidFill>
                <a:latin typeface="Consolas" panose="020B0609020204030204" pitchFamily="49" charset="0"/>
              </a:rPr>
              <a:t>;</a:t>
            </a:r>
          </a:p>
          <a:p>
            <a:pPr>
              <a:lnSpc>
                <a:spcPct val="120000"/>
              </a:lnSpc>
            </a:pPr>
            <a:r>
              <a:rPr lang="en-US" altLang="zh-CN">
                <a:solidFill>
                  <a:schemeClr val="tx1"/>
                </a:solidFill>
                <a:latin typeface="Consolas" panose="020B0609020204030204" pitchFamily="49" charset="0"/>
              </a:rPr>
              <a:t>	}</a:t>
            </a:r>
          </a:p>
          <a:p>
            <a:pPr>
              <a:lnSpc>
                <a:spcPct val="120000"/>
              </a:lnSpc>
            </a:pPr>
            <a:r>
              <a:rPr lang="en-US" altLang="zh-CN">
                <a:solidFill>
                  <a:schemeClr val="tx1"/>
                </a:solidFill>
                <a:latin typeface="Consolas" panose="020B0609020204030204" pitchFamily="49" charset="0"/>
              </a:rPr>
              <a:t>	</a:t>
            </a:r>
            <a:r>
              <a:rPr lang="en-US" altLang="zh-CN">
                <a:solidFill>
                  <a:srgbClr val="7030A0"/>
                </a:solidFill>
                <a:latin typeface="Consolas" panose="020B0609020204030204" pitchFamily="49" charset="0"/>
              </a:rPr>
              <a:t>return</a:t>
            </a:r>
            <a:r>
              <a:rPr lang="en-US" altLang="zh-CN">
                <a:solidFill>
                  <a:schemeClr val="tx1"/>
                </a:solidFill>
                <a:latin typeface="Consolas" panose="020B0609020204030204" pitchFamily="49" charset="0"/>
              </a:rPr>
              <a:t> j </a:t>
            </a:r>
            <a:r>
              <a:rPr lang="en-US" altLang="zh-CN">
                <a:solidFill>
                  <a:srgbClr val="C00000"/>
                </a:solidFill>
                <a:latin typeface="Consolas" panose="020B0609020204030204" pitchFamily="49" charset="0"/>
              </a:rPr>
              <a:t>*</a:t>
            </a: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17</a:t>
            </a:r>
            <a:r>
              <a:rPr lang="en-US" altLang="zh-CN">
                <a:solidFill>
                  <a:schemeClr val="tx1"/>
                </a:solidFill>
                <a:latin typeface="Consolas" panose="020B0609020204030204" pitchFamily="49" charset="0"/>
              </a:rPr>
              <a:t>;</a:t>
            </a:r>
          </a:p>
          <a:p>
            <a:pPr>
              <a:lnSpc>
                <a:spcPct val="120000"/>
              </a:lnSpc>
            </a:pPr>
            <a:r>
              <a:rPr lang="en-US" altLang="zh-CN">
                <a:solidFill>
                  <a:schemeClr val="tx1"/>
                </a:solidFill>
                <a:latin typeface="Consolas" panose="020B0609020204030204" pitchFamily="49" charset="0"/>
              </a:rPr>
              <a:t>}</a:t>
            </a:r>
            <a:endParaRPr lang="zh-CN" altLang="en-US">
              <a:solidFill>
                <a:schemeClr val="tx1"/>
              </a:solidFill>
              <a:latin typeface="Consolas" panose="020B0609020204030204" pitchFamily="49" charset="0"/>
            </a:endParaRPr>
          </a:p>
        </p:txBody>
      </p:sp>
      <p:sp>
        <p:nvSpPr>
          <p:cNvPr id="11" name="矩形: 圆角 10">
            <a:extLst>
              <a:ext uri="{FF2B5EF4-FFF2-40B4-BE49-F238E27FC236}">
                <a16:creationId xmlns:a16="http://schemas.microsoft.com/office/drawing/2014/main" id="{AC5F648C-835C-46BF-AA68-841D10F548FE}"/>
              </a:ext>
            </a:extLst>
          </p:cNvPr>
          <p:cNvSpPr/>
          <p:nvPr/>
        </p:nvSpPr>
        <p:spPr>
          <a:xfrm>
            <a:off x="4326466" y="4402667"/>
            <a:ext cx="7466465" cy="1880299"/>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a:solidFill>
                  <a:schemeClr val="accent1">
                    <a:lumMod val="50000"/>
                  </a:schemeClr>
                </a:solidFill>
                <a:latin typeface="Consolas" panose="020B0609020204030204" pitchFamily="49" charset="0"/>
              </a:rPr>
              <a:t>define i32 @main() {                                </a:t>
            </a:r>
            <a:r>
              <a:rPr lang="zh-CN" altLang="en-US" sz="1600" b="1">
                <a:solidFill>
                  <a:schemeClr val="accent1">
                    <a:lumMod val="50000"/>
                  </a:schemeClr>
                </a:solidFill>
                <a:latin typeface="微软雅黑" panose="020B0503020204020204" pitchFamily="34" charset="-122"/>
                <a:ea typeface="微软雅黑" panose="020B0503020204020204" pitchFamily="34" charset="-122"/>
              </a:rPr>
              <a:t>结合死代码消除</a:t>
            </a:r>
            <a:endParaRPr lang="en-US" altLang="zh-CN" sz="1600" b="1">
              <a:solidFill>
                <a:schemeClr val="accent1">
                  <a:lumMod val="50000"/>
                </a:schemeClr>
              </a:solidFill>
              <a:latin typeface="微软雅黑" panose="020B0503020204020204" pitchFamily="34" charset="-122"/>
              <a:ea typeface="微软雅黑" panose="020B0503020204020204" pitchFamily="34" charset="-122"/>
            </a:endParaRPr>
          </a:p>
          <a:p>
            <a:pPr>
              <a:lnSpc>
                <a:spcPct val="120000"/>
              </a:lnSpc>
            </a:pPr>
            <a:r>
              <a:rPr lang="en-US" altLang="zh-CN" sz="1600">
                <a:solidFill>
                  <a:schemeClr val="accent1">
                    <a:lumMod val="50000"/>
                  </a:schemeClr>
                </a:solidFill>
                <a:latin typeface="Consolas" panose="020B0609020204030204" pitchFamily="49" charset="0"/>
              </a:rPr>
              <a:t>label_entry:</a:t>
            </a:r>
          </a:p>
          <a:p>
            <a:pPr>
              <a:lnSpc>
                <a:spcPct val="120000"/>
              </a:lnSpc>
            </a:pPr>
            <a:r>
              <a:rPr lang="en-US" altLang="zh-CN" sz="1600">
                <a:solidFill>
                  <a:schemeClr val="accent1">
                    <a:lumMod val="50000"/>
                  </a:schemeClr>
                </a:solidFill>
                <a:latin typeface="Consolas" panose="020B0609020204030204" pitchFamily="49" charset="0"/>
              </a:rPr>
              <a:t>    br label %label_ret</a:t>
            </a:r>
          </a:p>
          <a:p>
            <a:pPr>
              <a:lnSpc>
                <a:spcPct val="120000"/>
              </a:lnSpc>
            </a:pPr>
            <a:r>
              <a:rPr lang="en-US" altLang="zh-CN" sz="1600">
                <a:solidFill>
                  <a:schemeClr val="accent1">
                    <a:lumMod val="50000"/>
                  </a:schemeClr>
                </a:solidFill>
                <a:latin typeface="Consolas" panose="020B0609020204030204" pitchFamily="49" charset="0"/>
              </a:rPr>
              <a:t>label_ret:			; preds = %label_entry</a:t>
            </a:r>
          </a:p>
          <a:p>
            <a:pPr>
              <a:lnSpc>
                <a:spcPct val="120000"/>
              </a:lnSpc>
            </a:pPr>
            <a:r>
              <a:rPr lang="en-US" altLang="zh-CN" sz="1600">
                <a:solidFill>
                  <a:schemeClr val="accent1">
                    <a:lumMod val="50000"/>
                  </a:schemeClr>
                </a:solidFill>
                <a:latin typeface="Consolas" panose="020B0609020204030204" pitchFamily="49" charset="0"/>
              </a:rPr>
              <a:t>    ret i32 170</a:t>
            </a:r>
          </a:p>
          <a:p>
            <a:pPr>
              <a:lnSpc>
                <a:spcPct val="120000"/>
              </a:lnSpc>
            </a:pPr>
            <a:r>
              <a:rPr lang="en-US" altLang="zh-CN" sz="1600">
                <a:solidFill>
                  <a:schemeClr val="accent1">
                    <a:lumMod val="50000"/>
                  </a:schemeClr>
                </a:solidFill>
                <a:latin typeface="Consolas" panose="020B0609020204030204" pitchFamily="49" charset="0"/>
              </a:rPr>
              <a:t>}</a:t>
            </a:r>
            <a:endParaRPr lang="zh-CN" altLang="en-US" sz="160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8604276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公共子表达式删除</a:t>
            </a:r>
          </a:p>
        </p:txBody>
      </p:sp>
      <p:sp>
        <p:nvSpPr>
          <p:cNvPr id="9" name="文本框 8">
            <a:extLst>
              <a:ext uri="{FF2B5EF4-FFF2-40B4-BE49-F238E27FC236}">
                <a16:creationId xmlns:a16="http://schemas.microsoft.com/office/drawing/2014/main" id="{6ADA3FFB-A6B7-4BC6-9689-DB9D8C93D549}"/>
              </a:ext>
            </a:extLst>
          </p:cNvPr>
          <p:cNvSpPr txBox="1"/>
          <p:nvPr/>
        </p:nvSpPr>
        <p:spPr>
          <a:xfrm>
            <a:off x="529071" y="1776561"/>
            <a:ext cx="11133858" cy="3304879"/>
          </a:xfrm>
          <a:prstGeom prst="rect">
            <a:avLst/>
          </a:prstGeom>
          <a:noFill/>
        </p:spPr>
        <p:txBody>
          <a:bodyPr wrap="square">
            <a:spAutoFit/>
          </a:bodyPr>
          <a:lstStyle/>
          <a:p>
            <a:pPr marL="342900" indent="-342900">
              <a:lnSpc>
                <a:spcPct val="200000"/>
              </a:lnSpc>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公共子表达式消除分为两个阶段</a:t>
            </a:r>
          </a:p>
          <a:p>
            <a:pPr marL="800100" lvl="1" indent="-342900">
              <a:lnSpc>
                <a:spcPct val="200000"/>
              </a:lnSpc>
              <a:buFont typeface="Wingdings" panose="05000000000000000000" pitchFamily="2" charset="2"/>
              <a:buChar char="Ø"/>
            </a:pPr>
            <a:r>
              <a:rPr lang="zh-CN" altLang="en-US" sz="2000">
                <a:latin typeface="微软雅黑" panose="020B0503020204020204" pitchFamily="34" charset="-122"/>
                <a:ea typeface="微软雅黑" panose="020B0503020204020204" pitchFamily="34" charset="-122"/>
              </a:rPr>
              <a:t>一是局部的，在每个基本块中完成。遍历基本块内的每条指令，对于当前指令，从后往前寻找最近的公共子表达式，若找到，则进行替换；</a:t>
            </a:r>
          </a:p>
          <a:p>
            <a:pPr marL="800100" lvl="1" indent="-342900">
              <a:lnSpc>
                <a:spcPct val="200000"/>
              </a:lnSpc>
              <a:buFont typeface="Wingdings" panose="05000000000000000000" pitchFamily="2" charset="2"/>
              <a:buChar char="Ø"/>
            </a:pPr>
            <a:r>
              <a:rPr lang="zh-CN" altLang="en-US" sz="2000">
                <a:latin typeface="微软雅黑" panose="020B0503020204020204" pitchFamily="34" charset="-122"/>
                <a:ea typeface="微软雅黑" panose="020B0503020204020204" pitchFamily="34" charset="-122"/>
              </a:rPr>
              <a:t>另一个是全局的，在整个流图中完成，从块入口的可用表达式里寻找公共子表达式。</a:t>
            </a:r>
          </a:p>
          <a:p>
            <a:pPr marL="342900" indent="-342900">
              <a:lnSpc>
                <a:spcPct val="200000"/>
              </a:lnSpc>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基于 </a:t>
            </a:r>
            <a:r>
              <a:rPr lang="en-US" altLang="zh-CN" sz="2400">
                <a:latin typeface="微软雅黑" panose="020B0503020204020204" pitchFamily="34" charset="-122"/>
                <a:ea typeface="微软雅黑" panose="020B0503020204020204" pitchFamily="34" charset="-122"/>
              </a:rPr>
              <a:t>SSA </a:t>
            </a:r>
            <a:r>
              <a:rPr lang="zh-CN" altLang="en-US" sz="2400">
                <a:latin typeface="微软雅黑" panose="020B0503020204020204" pitchFamily="34" charset="-122"/>
                <a:ea typeface="微软雅黑" panose="020B0503020204020204" pitchFamily="34" charset="-122"/>
              </a:rPr>
              <a:t>的 </a:t>
            </a:r>
            <a:r>
              <a:rPr lang="en-US" altLang="zh-CN" sz="2400">
                <a:latin typeface="微软雅黑" panose="020B0503020204020204" pitchFamily="34" charset="-122"/>
                <a:ea typeface="微软雅黑" panose="020B0503020204020204" pitchFamily="34" charset="-122"/>
              </a:rPr>
              <a:t>CSE </a:t>
            </a:r>
            <a:r>
              <a:rPr lang="zh-CN" altLang="en-US" sz="2400">
                <a:latin typeface="微软雅黑" panose="020B0503020204020204" pitchFamily="34" charset="-122"/>
                <a:ea typeface="微软雅黑" panose="020B0503020204020204" pitchFamily="34" charset="-122"/>
              </a:rPr>
              <a:t>在大部分指令的处理会简单些，但是 </a:t>
            </a:r>
            <a:r>
              <a:rPr lang="en-US" altLang="zh-CN" sz="2400">
                <a:latin typeface="微软雅黑" panose="020B0503020204020204" pitchFamily="34" charset="-122"/>
                <a:ea typeface="微软雅黑" panose="020B0503020204020204" pitchFamily="34" charset="-122"/>
              </a:rPr>
              <a:t>load </a:t>
            </a:r>
            <a:r>
              <a:rPr lang="zh-CN" altLang="en-US" sz="2400">
                <a:latin typeface="微软雅黑" panose="020B0503020204020204" pitchFamily="34" charset="-122"/>
                <a:ea typeface="微软雅黑" panose="020B0503020204020204" pitchFamily="34" charset="-122"/>
              </a:rPr>
              <a:t>指令除外。</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Tree>
    <p:extLst>
      <p:ext uri="{BB962C8B-B14F-4D97-AF65-F5344CB8AC3E}">
        <p14:creationId xmlns:p14="http://schemas.microsoft.com/office/powerpoint/2010/main" val="41152184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公共子表达式删除</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原理介绍</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5FABEF85-1BDD-42D2-ACEB-D2BB306416F4}"/>
                  </a:ext>
                </a:extLst>
              </p:cNvPr>
              <p:cNvSpPr txBox="1"/>
              <p:nvPr/>
            </p:nvSpPr>
            <p:spPr>
              <a:xfrm>
                <a:off x="735278" y="1859599"/>
                <a:ext cx="10721444" cy="4646015"/>
              </a:xfrm>
              <a:prstGeom prst="rect">
                <a:avLst/>
              </a:prstGeom>
              <a:noFill/>
            </p:spPr>
            <p:txBody>
              <a:bodyPr wrap="square">
                <a:spAutoFit/>
              </a:bodyPr>
              <a:lstStyle/>
              <a:p>
                <a:pPr>
                  <a:lnSpc>
                    <a:spcPct val="150000"/>
                  </a:lnSpc>
                </a:pPr>
                <a:r>
                  <a:rPr lang="zh-CN" altLang="en-US">
                    <a:latin typeface="微软雅黑" panose="020B0503020204020204" pitchFamily="34" charset="-122"/>
                    <a:ea typeface="微软雅黑" panose="020B0503020204020204" pitchFamily="34" charset="-122"/>
                  </a:rPr>
                  <a:t>对于全局公共子表达式，首先需要求出</a:t>
                </a:r>
                <a:r>
                  <a:rPr lang="zh-CN" altLang="en-US" b="1">
                    <a:latin typeface="微软雅黑" panose="020B0503020204020204" pitchFamily="34" charset="-122"/>
                    <a:ea typeface="微软雅黑" panose="020B0503020204020204" pitchFamily="34" charset="-122"/>
                  </a:rPr>
                  <a:t>可用表达式</a:t>
                </a:r>
                <a:endParaRPr lang="en-US" altLang="zh-CN">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𝑔𝑒𝑛</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𝐵</m:t>
                    </m:r>
                    <m:r>
                      <a:rPr lang="en-US" altLang="zh-CN" b="0" i="1" smtClean="0">
                        <a:latin typeface="Cambria Math" panose="02040503050406030204" pitchFamily="18" charset="0"/>
                        <a:ea typeface="微软雅黑" panose="020B0503020204020204" pitchFamily="34" charset="-122"/>
                      </a:rPr>
                      <m:t>]</m:t>
                    </m:r>
                  </m:oMath>
                </a14:m>
                <a:r>
                  <a:rPr lang="zh-CN" altLang="en-US">
                    <a:latin typeface="微软雅黑" panose="020B0503020204020204" pitchFamily="34" charset="-122"/>
                    <a:ea typeface="微软雅黑" panose="020B0503020204020204" pitchFamily="34" charset="-122"/>
                  </a:rPr>
                  <a:t>：基本块 </a:t>
                </a:r>
                <a:r>
                  <a:rPr lang="en-US" altLang="zh-CN">
                    <a:latin typeface="微软雅黑" panose="020B0503020204020204" pitchFamily="34" charset="-122"/>
                    <a:ea typeface="微软雅黑" panose="020B0503020204020204" pitchFamily="34" charset="-122"/>
                  </a:rPr>
                  <a:t>B </a:t>
                </a:r>
                <a:r>
                  <a:rPr lang="zh-CN" altLang="en-US">
                    <a:latin typeface="微软雅黑" panose="020B0503020204020204" pitchFamily="34" charset="-122"/>
                    <a:ea typeface="微软雅黑" panose="020B0503020204020204" pitchFamily="34" charset="-122"/>
                  </a:rPr>
                  <a:t>产生可用表达式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𝑓</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𝑥</m:t>
                    </m:r>
                    <m:r>
                      <a:rPr lang="en-US" altLang="zh-CN" b="0" i="1" smtClean="0">
                        <a:latin typeface="Cambria Math" panose="02040503050406030204" pitchFamily="18" charset="0"/>
                        <a:ea typeface="微软雅黑" panose="020B0503020204020204" pitchFamily="34" charset="-122"/>
                      </a:rPr>
                      <m:t>,…)</m:t>
                    </m:r>
                  </m:oMath>
                </a14:m>
                <a:r>
                  <a:rPr lang="zh-CN" altLang="en-US">
                    <a:latin typeface="微软雅黑" panose="020B0503020204020204" pitchFamily="34" charset="-122"/>
                    <a:ea typeface="微软雅黑" panose="020B0503020204020204" pitchFamily="34" charset="-122"/>
                  </a:rPr>
                  <a:t>，且随后没有对操作数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𝑥</m:t>
                    </m:r>
                    <m:r>
                      <a:rPr lang="en-US" altLang="zh-CN" b="0" i="1" smtClean="0">
                        <a:latin typeface="Cambria Math" panose="02040503050406030204" pitchFamily="18" charset="0"/>
                        <a:ea typeface="微软雅黑" panose="020B0503020204020204" pitchFamily="34" charset="-122"/>
                      </a:rPr>
                      <m:t>,…</m:t>
                    </m:r>
                  </m:oMath>
                </a14:m>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的定值；</a:t>
                </a:r>
                <a:endParaRPr lang="en-US" altLang="zh-CN">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𝑘𝑖𝑙𝑙</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𝐵</m:t>
                    </m:r>
                    <m:r>
                      <a:rPr lang="en-US" altLang="zh-CN" b="0" i="1" smtClean="0">
                        <a:latin typeface="Cambria Math" panose="02040503050406030204" pitchFamily="18" charset="0"/>
                        <a:ea typeface="微软雅黑" panose="020B0503020204020204" pitchFamily="34" charset="-122"/>
                      </a:rPr>
                      <m:t>]</m:t>
                    </m:r>
                  </m:oMath>
                </a14:m>
                <a:r>
                  <a:rPr lang="zh-CN" altLang="en-US">
                    <a:latin typeface="微软雅黑" panose="020B0503020204020204" pitchFamily="34" charset="-122"/>
                    <a:ea typeface="微软雅黑" panose="020B0503020204020204" pitchFamily="34" charset="-122"/>
                  </a:rPr>
                  <a:t>：基本块 </a:t>
                </a:r>
                <a:r>
                  <a:rPr lang="en-US" altLang="zh-CN">
                    <a:latin typeface="微软雅黑" panose="020B0503020204020204" pitchFamily="34" charset="-122"/>
                    <a:ea typeface="微软雅黑" panose="020B0503020204020204" pitchFamily="34" charset="-122"/>
                  </a:rPr>
                  <a:t>B </a:t>
                </a:r>
                <a:r>
                  <a:rPr lang="zh-CN" altLang="en-US">
                    <a:latin typeface="微软雅黑" panose="020B0503020204020204" pitchFamily="34" charset="-122"/>
                    <a:ea typeface="微软雅黑" panose="020B0503020204020204" pitchFamily="34" charset="-122"/>
                  </a:rPr>
                  <a:t>注销含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𝑧</m:t>
                    </m:r>
                  </m:oMath>
                </a14:m>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的可用表达式，若它有对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𝑧</m:t>
                    </m:r>
                  </m:oMath>
                </a14:m>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的定值；</a:t>
                </a:r>
                <a:endParaRPr lang="en-US" altLang="zh-CN">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利用数据流迭代算法求解可用表达式</a:t>
                </a:r>
                <a:endParaRPr lang="en-US" altLang="zh-CN">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14:m>
                  <m:oMath xmlns:m="http://schemas.openxmlformats.org/officeDocument/2006/math">
                    <m:r>
                      <m:rPr>
                        <m:sty m:val="p"/>
                      </m:rPr>
                      <a:rPr lang="en-US" altLang="zh-CN" b="0" i="0" smtClean="0">
                        <a:latin typeface="Cambria Math" panose="02040503050406030204" pitchFamily="18" charset="0"/>
                        <a:ea typeface="微软雅黑" panose="020B0503020204020204" pitchFamily="34" charset="-122"/>
                      </a:rPr>
                      <m:t>OUT</m:t>
                    </m:r>
                    <m:d>
                      <m:dPr>
                        <m:begChr m:val="["/>
                        <m:endChr m:val="]"/>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𝐸𝑁𝑇𝑅𝑌</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Cambria Math" panose="02040503050406030204" pitchFamily="18" charset="0"/>
                      </a:rPr>
                      <m:t>∅</m:t>
                    </m:r>
                  </m:oMath>
                </a14:m>
                <a:endParaRPr lang="en-US" altLang="zh-CN">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14:m>
                  <m:oMath xmlns:m="http://schemas.openxmlformats.org/officeDocument/2006/math">
                    <m:r>
                      <m:rPr>
                        <m:sty m:val="p"/>
                      </m:rPr>
                      <a:rPr lang="en-US" altLang="zh-CN" b="0" i="0" smtClean="0">
                        <a:latin typeface="Cambria Math" panose="02040503050406030204" pitchFamily="18" charset="0"/>
                        <a:ea typeface="微软雅黑" panose="020B0503020204020204" pitchFamily="34" charset="-122"/>
                      </a:rPr>
                      <m:t>OUT</m:t>
                    </m:r>
                    <m:d>
                      <m:dPr>
                        <m:begChr m:val="["/>
                        <m:endChr m:val="]"/>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𝐵</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𝑔𝑒</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𝑛</m:t>
                        </m:r>
                      </m:e>
                      <m:sub>
                        <m:r>
                          <a:rPr lang="en-US" altLang="zh-CN" b="0" i="1" smtClean="0">
                            <a:latin typeface="Cambria Math" panose="02040503050406030204" pitchFamily="18" charset="0"/>
                            <a:ea typeface="微软雅黑" panose="020B0503020204020204" pitchFamily="34" charset="-122"/>
                          </a:rPr>
                          <m:t>𝐵</m:t>
                        </m:r>
                      </m:sub>
                    </m:sSub>
                    <m:r>
                      <a:rPr lang="en-US" altLang="zh-CN" b="0" i="1" smtClean="0">
                        <a:latin typeface="Cambria Math" panose="02040503050406030204" pitchFamily="18" charset="0"/>
                        <a:ea typeface="微软雅黑" panose="020B0503020204020204" pitchFamily="34" charset="-122"/>
                      </a:rPr>
                      <m:t>∪(</m:t>
                    </m:r>
                    <m:r>
                      <m:rPr>
                        <m:sty m:val="p"/>
                      </m:rPr>
                      <a:rPr lang="en-US" altLang="zh-CN" b="0" i="0" smtClean="0">
                        <a:latin typeface="Cambria Math" panose="02040503050406030204" pitchFamily="18" charset="0"/>
                        <a:ea typeface="微软雅黑" panose="020B0503020204020204" pitchFamily="34" charset="-122"/>
                      </a:rPr>
                      <m:t>IN</m:t>
                    </m:r>
                    <m:d>
                      <m:dPr>
                        <m:begChr m:val="["/>
                        <m:endChr m:val="]"/>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𝐵</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𝑘𝑖𝑙</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𝑙</m:t>
                        </m:r>
                      </m:e>
                      <m:sub>
                        <m:r>
                          <a:rPr lang="en-US" altLang="zh-CN" b="0" i="1" smtClean="0">
                            <a:latin typeface="Cambria Math" panose="02040503050406030204" pitchFamily="18" charset="0"/>
                            <a:ea typeface="微软雅黑" panose="020B0503020204020204" pitchFamily="34" charset="-122"/>
                          </a:rPr>
                          <m:t>𝐵</m:t>
                        </m:r>
                      </m:sub>
                    </m:sSub>
                    <m:r>
                      <a:rPr lang="en-US" altLang="zh-CN" b="0" i="1" smtClean="0">
                        <a:latin typeface="Cambria Math" panose="02040503050406030204" pitchFamily="18" charset="0"/>
                        <a:ea typeface="微软雅黑" panose="020B0503020204020204" pitchFamily="34" charset="-122"/>
                      </a:rPr>
                      <m:t>)</m:t>
                    </m:r>
                  </m:oMath>
                </a14:m>
                <a:endParaRPr lang="en-US" altLang="zh-CN">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14:m>
                  <m:oMath xmlns:m="http://schemas.openxmlformats.org/officeDocument/2006/math">
                    <m:r>
                      <m:rPr>
                        <m:sty m:val="p"/>
                      </m:rPr>
                      <a:rPr lang="en-US" altLang="zh-CN">
                        <a:latin typeface="Cambria Math" panose="02040503050406030204" pitchFamily="18" charset="0"/>
                        <a:ea typeface="微软雅黑" panose="020B0503020204020204" pitchFamily="34" charset="-122"/>
                      </a:rPr>
                      <m:t>I</m:t>
                    </m:r>
                    <m:r>
                      <m:rPr>
                        <m:sty m:val="p"/>
                      </m:rPr>
                      <a:rPr lang="en-US" altLang="zh-CN" b="0" i="0" smtClean="0">
                        <a:latin typeface="Cambria Math" panose="02040503050406030204" pitchFamily="18" charset="0"/>
                        <a:ea typeface="微软雅黑" panose="020B0503020204020204" pitchFamily="34" charset="-122"/>
                      </a:rPr>
                      <m:t>N</m:t>
                    </m:r>
                    <m:d>
                      <m:dPr>
                        <m:begChr m:val="["/>
                        <m:endChr m:val="]"/>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𝐵</m:t>
                        </m:r>
                      </m:e>
                    </m:d>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m:t>
                        </m:r>
                      </m:e>
                      <m:sub>
                        <m:r>
                          <a:rPr lang="en-US" altLang="zh-CN" i="1">
                            <a:latin typeface="Cambria Math" panose="02040503050406030204" pitchFamily="18" charset="0"/>
                            <a:ea typeface="微软雅黑" panose="020B0503020204020204" pitchFamily="34" charset="-122"/>
                          </a:rPr>
                          <m:t>𝑃</m:t>
                        </m:r>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𝑝𝑟𝑒𝑑𝑠</m:t>
                        </m:r>
                        <m:d>
                          <m:dPr>
                            <m:begChr m:val="["/>
                            <m:endChr m:val="]"/>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𝐵</m:t>
                            </m:r>
                          </m:e>
                        </m:d>
                      </m:sub>
                    </m:sSub>
                    <m:r>
                      <m:rPr>
                        <m:sty m:val="p"/>
                      </m:rPr>
                      <a:rPr lang="en-US" altLang="zh-CN">
                        <a:latin typeface="Cambria Math" panose="02040503050406030204" pitchFamily="18" charset="0"/>
                        <a:ea typeface="微软雅黑" panose="020B0503020204020204" pitchFamily="34" charset="-122"/>
                      </a:rPr>
                      <m:t>OUT</m:t>
                    </m:r>
                    <m:d>
                      <m:dPr>
                        <m:begChr m:val="["/>
                        <m:endChr m:val="]"/>
                        <m:ctrlPr>
                          <a:rPr lang="en-US" altLang="zh-CN" i="1">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𝑃</m:t>
                        </m:r>
                      </m:e>
                    </m:d>
                  </m:oMath>
                </a14:m>
                <a:endParaRPr lang="en-US" altLang="zh-CN">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边界情形：</a:t>
                </a:r>
                <a:endParaRPr lang="en-US" altLang="zh-CN">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对于 </a:t>
                </a:r>
                <a:r>
                  <a:rPr lang="en-US" altLang="zh-CN">
                    <a:latin typeface="微软雅黑" panose="020B0503020204020204" pitchFamily="34" charset="-122"/>
                    <a:ea typeface="微软雅黑" panose="020B0503020204020204" pitchFamily="34" charset="-122"/>
                  </a:rPr>
                  <a:t>call </a:t>
                </a:r>
                <a:r>
                  <a:rPr lang="zh-CN" altLang="en-US">
                    <a:latin typeface="微软雅黑" panose="020B0503020204020204" pitchFamily="34" charset="-122"/>
                    <a:ea typeface="微软雅黑" panose="020B0503020204020204" pitchFamily="34" charset="-122"/>
                  </a:rPr>
                  <a:t>指令，只考虑不操作全局变量的调用（纯函数）；</a:t>
                </a:r>
              </a:p>
              <a:p>
                <a:pPr marL="742950" lvl="1"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对于 </a:t>
                </a:r>
                <a:r>
                  <a:rPr lang="en-US" altLang="zh-CN">
                    <a:latin typeface="微软雅黑" panose="020B0503020204020204" pitchFamily="34" charset="-122"/>
                    <a:ea typeface="微软雅黑" panose="020B0503020204020204" pitchFamily="34" charset="-122"/>
                  </a:rPr>
                  <a:t>load </a:t>
                </a:r>
                <a:r>
                  <a:rPr lang="zh-CN" altLang="en-US">
                    <a:latin typeface="微软雅黑" panose="020B0503020204020204" pitchFamily="34" charset="-122"/>
                    <a:ea typeface="微软雅黑" panose="020B0503020204020204" pitchFamily="34" charset="-122"/>
                  </a:rPr>
                  <a:t>指令，若 </a:t>
                </a:r>
                <a:r>
                  <a:rPr lang="en-US" altLang="zh-CN">
                    <a:latin typeface="微软雅黑" panose="020B0503020204020204" pitchFamily="34" charset="-122"/>
                    <a:ea typeface="微软雅黑" panose="020B0503020204020204" pitchFamily="34" charset="-122"/>
                  </a:rPr>
                  <a:t>load </a:t>
                </a:r>
                <a:r>
                  <a:rPr lang="zh-CN" altLang="en-US">
                    <a:latin typeface="微软雅黑" panose="020B0503020204020204" pitchFamily="34" charset="-122"/>
                    <a:ea typeface="微软雅黑" panose="020B0503020204020204" pitchFamily="34" charset="-122"/>
                  </a:rPr>
                  <a:t>指令后面又有 </a:t>
                </a:r>
                <a:r>
                  <a:rPr lang="en-US" altLang="zh-CN">
                    <a:latin typeface="微软雅黑" panose="020B0503020204020204" pitchFamily="34" charset="-122"/>
                    <a:ea typeface="微软雅黑" panose="020B0503020204020204" pitchFamily="34" charset="-122"/>
                  </a:rPr>
                  <a:t>store/call</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call </a:t>
                </a:r>
                <a:r>
                  <a:rPr lang="zh-CN" altLang="en-US">
                    <a:latin typeface="微软雅黑" panose="020B0503020204020204" pitchFamily="34" charset="-122"/>
                    <a:ea typeface="微软雅黑" panose="020B0503020204020204" pitchFamily="34" charset="-122"/>
                  </a:rPr>
                  <a:t>里面修改了 </a:t>
                </a:r>
                <a:r>
                  <a:rPr lang="en-US" altLang="zh-CN">
                    <a:latin typeface="微软雅黑" panose="020B0503020204020204" pitchFamily="34" charset="-122"/>
                    <a:ea typeface="微软雅黑" panose="020B0503020204020204" pitchFamily="34" charset="-122"/>
                  </a:rPr>
                  <a:t>load </a:t>
                </a:r>
                <a:r>
                  <a:rPr lang="zh-CN" altLang="en-US">
                    <a:latin typeface="微软雅黑" panose="020B0503020204020204" pitchFamily="34" charset="-122"/>
                    <a:ea typeface="微软雅黑" panose="020B0503020204020204" pitchFamily="34" charset="-122"/>
                  </a:rPr>
                  <a:t>地址的内容），则认为该条 </a:t>
                </a:r>
                <a:r>
                  <a:rPr lang="en-US" altLang="zh-CN">
                    <a:latin typeface="微软雅黑" panose="020B0503020204020204" pitchFamily="34" charset="-122"/>
                    <a:ea typeface="微软雅黑" panose="020B0503020204020204" pitchFamily="34" charset="-122"/>
                  </a:rPr>
                  <a:t>load </a:t>
                </a:r>
                <a:r>
                  <a:rPr lang="zh-CN" altLang="en-US">
                    <a:latin typeface="微软雅黑" panose="020B0503020204020204" pitchFamily="34" charset="-122"/>
                    <a:ea typeface="微软雅黑" panose="020B0503020204020204" pitchFamily="34" charset="-122"/>
                  </a:rPr>
                  <a:t>的值被注销。</a:t>
                </a:r>
                <a:endParaRPr lang="en-US" altLang="zh-CN">
                  <a:latin typeface="微软雅黑" panose="020B0503020204020204" pitchFamily="34" charset="-122"/>
                  <a:ea typeface="微软雅黑" panose="020B0503020204020204" pitchFamily="34" charset="-122"/>
                </a:endParaRPr>
              </a:p>
            </p:txBody>
          </p:sp>
        </mc:Choice>
        <mc:Fallback>
          <p:sp>
            <p:nvSpPr>
              <p:cNvPr id="7" name="文本框 6">
                <a:extLst>
                  <a:ext uri="{FF2B5EF4-FFF2-40B4-BE49-F238E27FC236}">
                    <a16:creationId xmlns:a16="http://schemas.microsoft.com/office/drawing/2014/main" id="{5FABEF85-1BDD-42D2-ACEB-D2BB306416F4}"/>
                  </a:ext>
                </a:extLst>
              </p:cNvPr>
              <p:cNvSpPr txBox="1">
                <a:spLocks noRot="1" noChangeAspect="1" noMove="1" noResize="1" noEditPoints="1" noAdjustHandles="1" noChangeArrowheads="1" noChangeShapeType="1" noTextEdit="1"/>
              </p:cNvSpPr>
              <p:nvPr/>
            </p:nvSpPr>
            <p:spPr>
              <a:xfrm>
                <a:off x="735278" y="1859599"/>
                <a:ext cx="10721444" cy="4646015"/>
              </a:xfrm>
              <a:prstGeom prst="rect">
                <a:avLst/>
              </a:prstGeom>
              <a:blipFill>
                <a:blip r:embed="rId3"/>
                <a:stretch>
                  <a:fillRect l="-512" r="-228" b="-1181"/>
                </a:stretch>
              </a:blipFill>
            </p:spPr>
            <p:txBody>
              <a:bodyPr/>
              <a:lstStyle/>
              <a:p>
                <a:r>
                  <a:rPr lang="zh-CN" altLang="en-US">
                    <a:noFill/>
                  </a:rPr>
                  <a:t> </a:t>
                </a:r>
              </a:p>
            </p:txBody>
          </p:sp>
        </mc:Fallback>
      </mc:AlternateContent>
      <p:sp>
        <p:nvSpPr>
          <p:cNvPr id="17" name="矩形: 圆角 16">
            <a:extLst>
              <a:ext uri="{FF2B5EF4-FFF2-40B4-BE49-F238E27FC236}">
                <a16:creationId xmlns:a16="http://schemas.microsoft.com/office/drawing/2014/main" id="{B3F3337A-A7DE-498F-930F-6EA10FE8D191}"/>
              </a:ext>
            </a:extLst>
          </p:cNvPr>
          <p:cNvSpPr/>
          <p:nvPr/>
        </p:nvSpPr>
        <p:spPr>
          <a:xfrm>
            <a:off x="6463764" y="3429000"/>
            <a:ext cx="4992958" cy="1512396"/>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a:solidFill>
                  <a:schemeClr val="accent1">
                    <a:lumMod val="50000"/>
                  </a:schemeClr>
                </a:solidFill>
                <a:latin typeface="Consolas" panose="020B0609020204030204" pitchFamily="49" charset="0"/>
              </a:rPr>
              <a:t>op1 = load location</a:t>
            </a:r>
          </a:p>
          <a:p>
            <a:pPr>
              <a:lnSpc>
                <a:spcPct val="120000"/>
              </a:lnSpc>
            </a:pPr>
            <a:r>
              <a:rPr lang="en-US" altLang="zh-CN" sz="1600">
                <a:solidFill>
                  <a:schemeClr val="accent1">
                    <a:lumMod val="50000"/>
                  </a:schemeClr>
                </a:solidFill>
                <a:latin typeface="Consolas" panose="020B0609020204030204" pitchFamily="49" charset="0"/>
              </a:rPr>
              <a:t>store location op0</a:t>
            </a:r>
          </a:p>
          <a:p>
            <a:pPr>
              <a:lnSpc>
                <a:spcPct val="120000"/>
              </a:lnSpc>
            </a:pPr>
            <a:r>
              <a:rPr lang="en-US" altLang="zh-CN" sz="1600" i="1">
                <a:solidFill>
                  <a:schemeClr val="accent1">
                    <a:lumMod val="50000"/>
                  </a:schemeClr>
                </a:solidFill>
                <a:latin typeface="Times New Roman" panose="02020603050405020304" pitchFamily="18" charset="0"/>
                <a:cs typeface="Times New Roman" panose="02020603050405020304" pitchFamily="18" charset="0"/>
              </a:rPr>
              <a:t>    // or call </a:t>
            </a:r>
            <a:r>
              <a:rPr lang="en-US" altLang="zh-CN" sz="1600">
                <a:solidFill>
                  <a:schemeClr val="accent1">
                    <a:lumMod val="50000"/>
                  </a:schemeClr>
                </a:solidFill>
                <a:latin typeface="Consolas" panose="020B0609020204030204" pitchFamily="49" charset="0"/>
                <a:cs typeface="Times New Roman" panose="02020603050405020304" pitchFamily="18" charset="0"/>
              </a:rPr>
              <a:t>foo()</a:t>
            </a:r>
            <a:r>
              <a:rPr lang="en-US" altLang="zh-CN" sz="1600" i="1">
                <a:solidFill>
                  <a:schemeClr val="accent1">
                    <a:lumMod val="50000"/>
                  </a:schemeClr>
                </a:solidFill>
                <a:latin typeface="Times New Roman" panose="02020603050405020304" pitchFamily="18" charset="0"/>
                <a:cs typeface="Times New Roman" panose="02020603050405020304" pitchFamily="18" charset="0"/>
              </a:rPr>
              <a:t> while </a:t>
            </a:r>
            <a:r>
              <a:rPr lang="en-US" altLang="zh-CN" sz="1600">
                <a:solidFill>
                  <a:schemeClr val="accent1">
                    <a:lumMod val="50000"/>
                  </a:schemeClr>
                </a:solidFill>
                <a:latin typeface="Consolas" panose="020B0609020204030204" pitchFamily="49" charset="0"/>
                <a:cs typeface="Times New Roman" panose="02020603050405020304" pitchFamily="18" charset="0"/>
              </a:rPr>
              <a:t>foo</a:t>
            </a:r>
            <a:r>
              <a:rPr lang="en-US" altLang="zh-CN" sz="1600" i="1">
                <a:solidFill>
                  <a:schemeClr val="accent1">
                    <a:lumMod val="50000"/>
                  </a:schemeClr>
                </a:solidFill>
                <a:latin typeface="Times New Roman" panose="02020603050405020304" pitchFamily="18" charset="0"/>
                <a:cs typeface="Times New Roman" panose="02020603050405020304" pitchFamily="18" charset="0"/>
              </a:rPr>
              <a:t> change content in location</a:t>
            </a:r>
          </a:p>
          <a:p>
            <a:pPr>
              <a:lnSpc>
                <a:spcPct val="120000"/>
              </a:lnSpc>
            </a:pPr>
            <a:r>
              <a:rPr lang="en-US" altLang="zh-CN" sz="1600">
                <a:solidFill>
                  <a:schemeClr val="accent1">
                    <a:lumMod val="50000"/>
                  </a:schemeClr>
                </a:solidFill>
                <a:latin typeface="Consolas" panose="020B0609020204030204" pitchFamily="49" charset="0"/>
              </a:rPr>
              <a:t>op2 = load location</a:t>
            </a:r>
          </a:p>
        </p:txBody>
      </p:sp>
      <p:cxnSp>
        <p:nvCxnSpPr>
          <p:cNvPr id="16" name="连接符: 曲线 15">
            <a:extLst>
              <a:ext uri="{FF2B5EF4-FFF2-40B4-BE49-F238E27FC236}">
                <a16:creationId xmlns:a16="http://schemas.microsoft.com/office/drawing/2014/main" id="{366D356A-47A3-4EE6-87E8-9502A500D2BE}"/>
              </a:ext>
            </a:extLst>
          </p:cNvPr>
          <p:cNvCxnSpPr>
            <a:stCxn id="17" idx="2"/>
          </p:cNvCxnSpPr>
          <p:nvPr/>
        </p:nvCxnSpPr>
        <p:spPr>
          <a:xfrm rot="16200000" flipH="1">
            <a:off x="8960243" y="4941396"/>
            <a:ext cx="723598" cy="723598"/>
          </a:xfrm>
          <a:prstGeom prst="curvedConnector3">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7004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公共子表达式删除</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执行流程</a:t>
            </a:r>
          </a:p>
        </p:txBody>
      </p:sp>
      <p:sp>
        <p:nvSpPr>
          <p:cNvPr id="11" name="矩形: 圆角 10">
            <a:extLst>
              <a:ext uri="{FF2B5EF4-FFF2-40B4-BE49-F238E27FC236}">
                <a16:creationId xmlns:a16="http://schemas.microsoft.com/office/drawing/2014/main" id="{1E01B517-6477-41A7-A4CE-3DA0EEE85457}"/>
              </a:ext>
            </a:extLst>
          </p:cNvPr>
          <p:cNvSpPr/>
          <p:nvPr/>
        </p:nvSpPr>
        <p:spPr>
          <a:xfrm>
            <a:off x="772997" y="1972733"/>
            <a:ext cx="5392059"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b="1" u="sng">
                <a:solidFill>
                  <a:schemeClr val="tx1"/>
                </a:solidFill>
                <a:latin typeface="Times New Roman" panose="02020603050405020304" pitchFamily="18" charset="0"/>
                <a:cs typeface="Times New Roman" panose="02020603050405020304" pitchFamily="18" charset="0"/>
              </a:rPr>
              <a:t>localCSE(fun):</a:t>
            </a:r>
          </a:p>
          <a:p>
            <a:pPr>
              <a:lnSpc>
                <a:spcPct val="120000"/>
              </a:lnSpc>
            </a:pPr>
            <a:r>
              <a:rPr lang="en-US" altLang="zh-CN" sz="1400">
                <a:solidFill>
                  <a:schemeClr val="tx1"/>
                </a:solidFill>
                <a:latin typeface="Consolas" panose="020B0609020204030204" pitchFamily="49" charset="0"/>
              </a:rPr>
              <a:t>  for each block </a:t>
            </a:r>
          </a:p>
          <a:p>
            <a:pPr>
              <a:lnSpc>
                <a:spcPct val="120000"/>
              </a:lnSpc>
            </a:pPr>
            <a:r>
              <a:rPr lang="en-US" altLang="zh-CN" sz="1400">
                <a:solidFill>
                  <a:schemeClr val="tx1"/>
                </a:solidFill>
                <a:latin typeface="Consolas" panose="020B0609020204030204" pitchFamily="49" charset="0"/>
              </a:rPr>
              <a:t>    for each inst</a:t>
            </a:r>
          </a:p>
          <a:p>
            <a:pPr>
              <a:lnSpc>
                <a:spcPct val="120000"/>
              </a:lnSpc>
            </a:pPr>
            <a:r>
              <a:rPr lang="en-US" altLang="zh-CN" sz="1400">
                <a:solidFill>
                  <a:schemeClr val="tx1"/>
                </a:solidFill>
                <a:latin typeface="Consolas" panose="020B0609020204030204" pitchFamily="49" charset="0"/>
              </a:rPr>
              <a:t>      if find commom sub-expression preinst</a:t>
            </a:r>
          </a:p>
          <a:p>
            <a:pPr>
              <a:lnSpc>
                <a:spcPct val="120000"/>
              </a:lnSpc>
            </a:pPr>
            <a:r>
              <a:rPr lang="en-US" altLang="zh-CN" sz="1400">
                <a:solidFill>
                  <a:schemeClr val="tx1"/>
                </a:solidFill>
                <a:latin typeface="Consolas" panose="020B0609020204030204" pitchFamily="49" charset="0"/>
              </a:rPr>
              <a:t>        inst-&gt;replace_all_use_with(preinst)</a:t>
            </a:r>
          </a:p>
          <a:p>
            <a:pPr>
              <a:lnSpc>
                <a:spcPct val="120000"/>
              </a:lnSpc>
            </a:pPr>
            <a:r>
              <a:rPr lang="en-US" altLang="zh-CN" sz="1400">
                <a:solidFill>
                  <a:schemeClr val="tx1"/>
                </a:solidFill>
                <a:latin typeface="Consolas" panose="020B0609020204030204" pitchFamily="49" charset="0"/>
              </a:rPr>
              <a:t>        delete inst</a:t>
            </a:r>
          </a:p>
          <a:p>
            <a:pPr>
              <a:lnSpc>
                <a:spcPct val="120000"/>
              </a:lnSpc>
            </a:pPr>
            <a:r>
              <a:rPr lang="en-US" altLang="zh-CN" sz="1400">
                <a:solidFill>
                  <a:schemeClr val="tx1"/>
                </a:solidFill>
                <a:latin typeface="Consolas" panose="020B0609020204030204" pitchFamily="49" charset="0"/>
              </a:rPr>
              <a:t>        deleted-&gt;True</a:t>
            </a:r>
          </a:p>
          <a:p>
            <a:pPr>
              <a:lnSpc>
                <a:spcPct val="120000"/>
              </a:lnSpc>
            </a:pPr>
            <a:endParaRPr lang="en-US" altLang="zh-CN" sz="1400">
              <a:solidFill>
                <a:schemeClr val="tx1"/>
              </a:solidFill>
              <a:latin typeface="Consolas" panose="020B0609020204030204" pitchFamily="49" charset="0"/>
            </a:endParaRPr>
          </a:p>
          <a:p>
            <a:pPr>
              <a:lnSpc>
                <a:spcPct val="120000"/>
              </a:lnSpc>
            </a:pPr>
            <a:r>
              <a:rPr lang="en-US" altLang="zh-CN" sz="1400" b="1" u="sng">
                <a:solidFill>
                  <a:schemeClr val="tx1"/>
                </a:solidFill>
                <a:latin typeface="Times New Roman" panose="02020603050405020304" pitchFamily="18" charset="0"/>
                <a:cs typeface="Times New Roman" panose="02020603050405020304" pitchFamily="18" charset="0"/>
              </a:rPr>
              <a:t>globalCSE(fun): </a:t>
            </a:r>
          </a:p>
          <a:p>
            <a:pPr>
              <a:lnSpc>
                <a:spcPct val="120000"/>
              </a:lnSpc>
            </a:pPr>
            <a:r>
              <a:rPr lang="en-US" altLang="zh-CN" sz="1400">
                <a:solidFill>
                  <a:schemeClr val="tx1"/>
                </a:solidFill>
                <a:latin typeface="Consolas" panose="020B0609020204030204" pitchFamily="49" charset="0"/>
              </a:rPr>
              <a:t>  calculate gen and kill</a:t>
            </a:r>
          </a:p>
          <a:p>
            <a:pPr>
              <a:lnSpc>
                <a:spcPct val="120000"/>
              </a:lnSpc>
            </a:pPr>
            <a:r>
              <a:rPr lang="en-US" altLang="zh-CN" sz="1400">
                <a:solidFill>
                  <a:schemeClr val="tx1"/>
                </a:solidFill>
                <a:latin typeface="Consolas" panose="020B0609020204030204" pitchFamily="49" charset="0"/>
              </a:rPr>
              <a:t>  calculate IN and OUT</a:t>
            </a:r>
          </a:p>
          <a:p>
            <a:pPr>
              <a:lnSpc>
                <a:spcPct val="120000"/>
              </a:lnSpc>
            </a:pPr>
            <a:r>
              <a:rPr lang="en-US" altLang="zh-CN" sz="1400">
                <a:solidFill>
                  <a:schemeClr val="tx1"/>
                </a:solidFill>
                <a:latin typeface="Consolas" panose="020B0609020204030204" pitchFamily="49" charset="0"/>
              </a:rPr>
              <a:t>  find source instruction for each expression</a:t>
            </a:r>
          </a:p>
          <a:p>
            <a:pPr>
              <a:lnSpc>
                <a:spcPct val="120000"/>
              </a:lnSpc>
            </a:pPr>
            <a:r>
              <a:rPr lang="en-US" altLang="zh-CN" sz="1400">
                <a:solidFill>
                  <a:schemeClr val="tx1"/>
                </a:solidFill>
                <a:latin typeface="Consolas" panose="020B0609020204030204" pitchFamily="49" charset="0"/>
              </a:rPr>
              <a:t>  find global commom sub-expression and replace</a:t>
            </a:r>
          </a:p>
        </p:txBody>
      </p:sp>
      <p:sp>
        <p:nvSpPr>
          <p:cNvPr id="12" name="矩形: 圆角 11">
            <a:extLst>
              <a:ext uri="{FF2B5EF4-FFF2-40B4-BE49-F238E27FC236}">
                <a16:creationId xmlns:a16="http://schemas.microsoft.com/office/drawing/2014/main" id="{E4C55B75-13D7-4705-B91F-AD06A5112477}"/>
              </a:ext>
            </a:extLst>
          </p:cNvPr>
          <p:cNvSpPr/>
          <p:nvPr/>
        </p:nvSpPr>
        <p:spPr>
          <a:xfrm>
            <a:off x="6562947" y="1972733"/>
            <a:ext cx="4811901"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b="1" u="sng">
                <a:solidFill>
                  <a:schemeClr val="tx1"/>
                </a:solidFill>
                <a:latin typeface="Times New Roman" panose="02020603050405020304" pitchFamily="18" charset="0"/>
                <a:cs typeface="Times New Roman" panose="02020603050405020304" pitchFamily="18" charset="0"/>
              </a:rPr>
              <a:t>execute():</a:t>
            </a:r>
          </a:p>
          <a:p>
            <a:pPr>
              <a:lnSpc>
                <a:spcPct val="120000"/>
              </a:lnSpc>
            </a:pPr>
            <a:r>
              <a:rPr lang="en-US" altLang="zh-CN" sz="1400">
                <a:solidFill>
                  <a:schemeClr val="tx1"/>
                </a:solidFill>
                <a:latin typeface="Consolas" panose="020B0609020204030204" pitchFamily="49" charset="0"/>
              </a:rPr>
              <a:t>  for each function fun in module</a:t>
            </a:r>
          </a:p>
          <a:p>
            <a:pPr>
              <a:lnSpc>
                <a:spcPct val="120000"/>
              </a:lnSpc>
            </a:pPr>
            <a:r>
              <a:rPr lang="en-US" altLang="zh-CN" sz="1400">
                <a:solidFill>
                  <a:schemeClr val="tx1"/>
                </a:solidFill>
                <a:latin typeface="Consolas" panose="020B0609020204030204" pitchFamily="49" charset="0"/>
              </a:rPr>
              <a:t>    do </a:t>
            </a:r>
          </a:p>
          <a:p>
            <a:pPr>
              <a:lnSpc>
                <a:spcPct val="120000"/>
              </a:lnSpc>
            </a:pPr>
            <a:r>
              <a:rPr lang="en-US" altLang="zh-CN" sz="1400">
                <a:solidFill>
                  <a:schemeClr val="tx1"/>
                </a:solidFill>
                <a:latin typeface="Consolas" panose="020B0609020204030204" pitchFamily="49" charset="0"/>
              </a:rPr>
              <a:t>      deleted&lt;-False</a:t>
            </a:r>
          </a:p>
          <a:p>
            <a:pPr>
              <a:lnSpc>
                <a:spcPct val="120000"/>
              </a:lnSpc>
            </a:pPr>
            <a:r>
              <a:rPr lang="en-US" altLang="zh-CN" sz="1400">
                <a:solidFill>
                  <a:schemeClr val="tx1"/>
                </a:solidFill>
                <a:latin typeface="Consolas" panose="020B0609020204030204" pitchFamily="49" charset="0"/>
              </a:rPr>
              <a:t>      localCSE(fun)</a:t>
            </a:r>
          </a:p>
          <a:p>
            <a:pPr>
              <a:lnSpc>
                <a:spcPct val="120000"/>
              </a:lnSpc>
            </a:pPr>
            <a:r>
              <a:rPr lang="en-US" altLang="zh-CN" sz="1400">
                <a:solidFill>
                  <a:schemeClr val="tx1"/>
                </a:solidFill>
                <a:latin typeface="Consolas" panose="020B0609020204030204" pitchFamily="49" charset="0"/>
              </a:rPr>
              <a:t>      globalCSE(fun)</a:t>
            </a:r>
          </a:p>
          <a:p>
            <a:pPr>
              <a:lnSpc>
                <a:spcPct val="120000"/>
              </a:lnSpc>
            </a:pPr>
            <a:r>
              <a:rPr lang="en-US" altLang="zh-CN" sz="1400">
                <a:solidFill>
                  <a:schemeClr val="tx1"/>
                </a:solidFill>
                <a:latin typeface="Consolas" panose="020B0609020204030204" pitchFamily="49" charset="0"/>
              </a:rPr>
              <a:t>    while deleted</a:t>
            </a:r>
          </a:p>
        </p:txBody>
      </p:sp>
    </p:spTree>
    <p:extLst>
      <p:ext uri="{BB962C8B-B14F-4D97-AF65-F5344CB8AC3E}">
        <p14:creationId xmlns:p14="http://schemas.microsoft.com/office/powerpoint/2010/main" val="32030040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效果展示</a:t>
            </a:r>
          </a:p>
        </p:txBody>
      </p:sp>
      <p:sp>
        <p:nvSpPr>
          <p:cNvPr id="17" name="矩形: 圆角 16">
            <a:extLst>
              <a:ext uri="{FF2B5EF4-FFF2-40B4-BE49-F238E27FC236}">
                <a16:creationId xmlns:a16="http://schemas.microsoft.com/office/drawing/2014/main" id="{26B3C7C7-966F-4CD4-B89B-FC1FAACDDA74}"/>
              </a:ext>
            </a:extLst>
          </p:cNvPr>
          <p:cNvSpPr/>
          <p:nvPr/>
        </p:nvSpPr>
        <p:spPr>
          <a:xfrm>
            <a:off x="4326467" y="364334"/>
            <a:ext cx="7466465" cy="6088062"/>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a:solidFill>
                  <a:schemeClr val="accent1">
                    <a:lumMod val="50000"/>
                  </a:schemeClr>
                </a:solidFill>
                <a:latin typeface="Consolas" panose="020B0609020204030204" pitchFamily="49" charset="0"/>
              </a:rPr>
              <a:t>define i32 @main() {                              </a:t>
            </a:r>
            <a:r>
              <a:rPr lang="zh-CN" altLang="en-US" sz="1600" b="1">
                <a:solidFill>
                  <a:schemeClr val="accent1">
                    <a:lumMod val="50000"/>
                  </a:schemeClr>
                </a:solidFill>
                <a:latin typeface="微软雅黑" panose="020B0503020204020204" pitchFamily="34" charset="-122"/>
                <a:ea typeface="微软雅黑" panose="020B0503020204020204" pitchFamily="34" charset="-122"/>
              </a:rPr>
              <a:t>仅经过</a:t>
            </a:r>
            <a:r>
              <a:rPr lang="en-US" altLang="zh-CN" sz="1600" b="1">
                <a:solidFill>
                  <a:schemeClr val="accent1">
                    <a:lumMod val="50000"/>
                  </a:schemeClr>
                </a:solidFill>
                <a:latin typeface="微软雅黑" panose="020B0503020204020204" pitchFamily="34" charset="-122"/>
                <a:ea typeface="微软雅黑" panose="020B0503020204020204" pitchFamily="34" charset="-122"/>
              </a:rPr>
              <a:t>CSE</a:t>
            </a:r>
            <a:r>
              <a:rPr lang="zh-CN" altLang="en-US" sz="1600" b="1">
                <a:solidFill>
                  <a:schemeClr val="accent1">
                    <a:lumMod val="50000"/>
                  </a:schemeClr>
                </a:solidFill>
                <a:latin typeface="微软雅黑" panose="020B0503020204020204" pitchFamily="34" charset="-122"/>
                <a:ea typeface="微软雅黑" panose="020B0503020204020204" pitchFamily="34" charset="-122"/>
              </a:rPr>
              <a:t>优化</a:t>
            </a:r>
            <a:endParaRPr lang="en-US" altLang="zh-CN" sz="1600" b="1">
              <a:solidFill>
                <a:schemeClr val="accent1">
                  <a:lumMod val="50000"/>
                </a:schemeClr>
              </a:solidFill>
              <a:latin typeface="微软雅黑" panose="020B0503020204020204" pitchFamily="34" charset="-122"/>
              <a:ea typeface="微软雅黑" panose="020B0503020204020204" pitchFamily="34" charset="-122"/>
            </a:endParaRPr>
          </a:p>
          <a:p>
            <a:pPr>
              <a:lnSpc>
                <a:spcPct val="120000"/>
              </a:lnSpc>
            </a:pPr>
            <a:r>
              <a:rPr lang="en-US" altLang="zh-CN" sz="1600">
                <a:solidFill>
                  <a:schemeClr val="accent1">
                    <a:lumMod val="50000"/>
                  </a:schemeClr>
                </a:solidFill>
                <a:latin typeface="Consolas" panose="020B0609020204030204" pitchFamily="49" charset="0"/>
              </a:rPr>
              <a:t>label_entry:</a:t>
            </a:r>
          </a:p>
          <a:p>
            <a:pPr>
              <a:lnSpc>
                <a:spcPct val="120000"/>
              </a:lnSpc>
            </a:pPr>
            <a:r>
              <a:rPr lang="en-US" altLang="zh-CN" sz="1600">
                <a:solidFill>
                  <a:schemeClr val="accent1">
                    <a:lumMod val="50000"/>
                  </a:schemeClr>
                </a:solidFill>
                <a:latin typeface="Consolas" panose="020B0609020204030204" pitchFamily="49" charset="0"/>
              </a:rPr>
              <a:t>  %op8 = add i32 1, 5</a:t>
            </a:r>
          </a:p>
          <a:p>
            <a:pPr>
              <a:lnSpc>
                <a:spcPct val="120000"/>
              </a:lnSpc>
            </a:pPr>
            <a:r>
              <a:rPr lang="en-US" altLang="zh-CN" sz="1600">
                <a:solidFill>
                  <a:schemeClr val="accent1">
                    <a:lumMod val="50000"/>
                  </a:schemeClr>
                </a:solidFill>
                <a:latin typeface="Consolas" panose="020B0609020204030204" pitchFamily="49" charset="0"/>
              </a:rPr>
              <a:t>  %op15 = sitofp i32 1 to float</a:t>
            </a:r>
          </a:p>
          <a:p>
            <a:pPr>
              <a:lnSpc>
                <a:spcPct val="120000"/>
              </a:lnSpc>
            </a:pPr>
            <a:r>
              <a:rPr lang="en-US" altLang="zh-CN" sz="1600">
                <a:solidFill>
                  <a:schemeClr val="accent1">
                    <a:lumMod val="50000"/>
                  </a:schemeClr>
                </a:solidFill>
                <a:latin typeface="Consolas" panose="020B0609020204030204" pitchFamily="49" charset="0"/>
              </a:rPr>
              <a:t>  %op16 = fmul float 0x4011333340000000, %op15</a:t>
            </a:r>
          </a:p>
          <a:p>
            <a:pPr>
              <a:lnSpc>
                <a:spcPct val="120000"/>
              </a:lnSpc>
            </a:pPr>
            <a:r>
              <a:rPr lang="en-US" altLang="zh-CN" sz="1600">
                <a:solidFill>
                  <a:schemeClr val="accent1">
                    <a:lumMod val="50000"/>
                  </a:schemeClr>
                </a:solidFill>
                <a:latin typeface="Consolas" panose="020B0609020204030204" pitchFamily="49" charset="0"/>
              </a:rPr>
              <a:t>  %op22 = icmp ne i32 %op8, 0</a:t>
            </a:r>
          </a:p>
          <a:p>
            <a:pPr>
              <a:lnSpc>
                <a:spcPct val="120000"/>
              </a:lnSpc>
            </a:pPr>
            <a:r>
              <a:rPr lang="en-US" altLang="zh-CN" sz="1600">
                <a:solidFill>
                  <a:schemeClr val="accent1">
                    <a:lumMod val="50000"/>
                  </a:schemeClr>
                </a:solidFill>
                <a:latin typeface="Consolas" panose="020B0609020204030204" pitchFamily="49" charset="0"/>
              </a:rPr>
              <a:t>  br i1 %op22, label %label24, label %label31</a:t>
            </a:r>
          </a:p>
          <a:p>
            <a:pPr>
              <a:lnSpc>
                <a:spcPct val="120000"/>
              </a:lnSpc>
            </a:pPr>
            <a:r>
              <a:rPr lang="en-US" altLang="zh-CN" sz="1600">
                <a:solidFill>
                  <a:schemeClr val="accent1">
                    <a:lumMod val="50000"/>
                  </a:schemeClr>
                </a:solidFill>
                <a:latin typeface="Consolas" panose="020B0609020204030204" pitchFamily="49" charset="0"/>
              </a:rPr>
              <a:t>label_ret:			; preds = %label42</a:t>
            </a:r>
          </a:p>
          <a:p>
            <a:pPr>
              <a:lnSpc>
                <a:spcPct val="120000"/>
              </a:lnSpc>
            </a:pPr>
            <a:r>
              <a:rPr lang="en-US" altLang="zh-CN" sz="1600">
                <a:solidFill>
                  <a:schemeClr val="accent1">
                    <a:lumMod val="50000"/>
                  </a:schemeClr>
                </a:solidFill>
                <a:latin typeface="Consolas" panose="020B0609020204030204" pitchFamily="49" charset="0"/>
              </a:rPr>
              <a:t>  ret i32 %op45</a:t>
            </a:r>
          </a:p>
          <a:p>
            <a:pPr>
              <a:lnSpc>
                <a:spcPct val="120000"/>
              </a:lnSpc>
            </a:pPr>
            <a:r>
              <a:rPr lang="en-US" altLang="zh-CN" sz="1600">
                <a:solidFill>
                  <a:schemeClr val="accent1">
                    <a:lumMod val="50000"/>
                  </a:schemeClr>
                </a:solidFill>
                <a:latin typeface="Consolas" panose="020B0609020204030204" pitchFamily="49" charset="0"/>
              </a:rPr>
              <a:t>label24:				; preds = %label_entry</a:t>
            </a:r>
          </a:p>
          <a:p>
            <a:pPr>
              <a:lnSpc>
                <a:spcPct val="120000"/>
              </a:lnSpc>
            </a:pPr>
            <a:r>
              <a:rPr lang="en-US" altLang="zh-CN" sz="1600">
                <a:solidFill>
                  <a:schemeClr val="accent1">
                    <a:lumMod val="50000"/>
                  </a:schemeClr>
                </a:solidFill>
                <a:latin typeface="Consolas" panose="020B0609020204030204" pitchFamily="49" charset="0"/>
              </a:rPr>
              <a:t>  %op27 = mul i32 1, 5</a:t>
            </a:r>
          </a:p>
          <a:p>
            <a:pPr>
              <a:lnSpc>
                <a:spcPct val="120000"/>
              </a:lnSpc>
            </a:pPr>
            <a:r>
              <a:rPr lang="en-US" altLang="zh-CN" sz="1600">
                <a:solidFill>
                  <a:schemeClr val="accent1">
                    <a:lumMod val="50000"/>
                  </a:schemeClr>
                </a:solidFill>
                <a:latin typeface="Consolas" panose="020B0609020204030204" pitchFamily="49" charset="0"/>
              </a:rPr>
              <a:t>  br label %label42</a:t>
            </a:r>
          </a:p>
          <a:p>
            <a:pPr>
              <a:lnSpc>
                <a:spcPct val="120000"/>
              </a:lnSpc>
            </a:pPr>
            <a:r>
              <a:rPr lang="en-US" altLang="zh-CN" sz="1600">
                <a:solidFill>
                  <a:schemeClr val="accent1">
                    <a:lumMod val="50000"/>
                  </a:schemeClr>
                </a:solidFill>
                <a:latin typeface="Consolas" panose="020B0609020204030204" pitchFamily="49" charset="0"/>
              </a:rPr>
              <a:t>label31:				; preds = %label_entry</a:t>
            </a:r>
          </a:p>
          <a:p>
            <a:pPr>
              <a:lnSpc>
                <a:spcPct val="120000"/>
              </a:lnSpc>
            </a:pPr>
            <a:r>
              <a:rPr lang="en-US" altLang="zh-CN" sz="1600">
                <a:solidFill>
                  <a:schemeClr val="accent1">
                    <a:lumMod val="50000"/>
                  </a:schemeClr>
                </a:solidFill>
                <a:latin typeface="Consolas" panose="020B0609020204030204" pitchFamily="49" charset="0"/>
              </a:rPr>
              <a:t>  %op35 = fsub float %op15, %op16</a:t>
            </a:r>
          </a:p>
          <a:p>
            <a:pPr>
              <a:lnSpc>
                <a:spcPct val="120000"/>
              </a:lnSpc>
            </a:pPr>
            <a:r>
              <a:rPr lang="en-US" altLang="zh-CN" sz="1600">
                <a:solidFill>
                  <a:schemeClr val="accent1">
                    <a:lumMod val="50000"/>
                  </a:schemeClr>
                </a:solidFill>
                <a:latin typeface="Consolas" panose="020B0609020204030204" pitchFamily="49" charset="0"/>
              </a:rPr>
              <a:t>  %op36 = fptosi float %op35 to i32</a:t>
            </a:r>
          </a:p>
          <a:p>
            <a:pPr>
              <a:lnSpc>
                <a:spcPct val="120000"/>
              </a:lnSpc>
            </a:pPr>
            <a:r>
              <a:rPr lang="en-US" altLang="zh-CN" sz="1600">
                <a:solidFill>
                  <a:schemeClr val="accent1">
                    <a:lumMod val="50000"/>
                  </a:schemeClr>
                </a:solidFill>
                <a:latin typeface="Consolas" panose="020B0609020204030204" pitchFamily="49" charset="0"/>
              </a:rPr>
              <a:t>  br label %label42</a:t>
            </a:r>
          </a:p>
          <a:p>
            <a:pPr>
              <a:lnSpc>
                <a:spcPct val="120000"/>
              </a:lnSpc>
            </a:pPr>
            <a:r>
              <a:rPr lang="en-US" altLang="zh-CN" sz="1600">
                <a:solidFill>
                  <a:schemeClr val="accent1">
                    <a:lumMod val="50000"/>
                  </a:schemeClr>
                </a:solidFill>
                <a:latin typeface="Consolas" panose="020B0609020204030204" pitchFamily="49" charset="0"/>
              </a:rPr>
              <a:t>label42:				; preds = %label24, %label31</a:t>
            </a:r>
          </a:p>
          <a:p>
            <a:pPr>
              <a:lnSpc>
                <a:spcPct val="120000"/>
              </a:lnSpc>
            </a:pPr>
            <a:r>
              <a:rPr lang="en-US" altLang="zh-CN" sz="1600">
                <a:solidFill>
                  <a:schemeClr val="accent1">
                    <a:lumMod val="50000"/>
                  </a:schemeClr>
                </a:solidFill>
                <a:latin typeface="Consolas" panose="020B0609020204030204" pitchFamily="49" charset="0"/>
              </a:rPr>
              <a:t>  %op45 = add i32 %op46, %op46</a:t>
            </a:r>
          </a:p>
          <a:p>
            <a:pPr>
              <a:lnSpc>
                <a:spcPct val="120000"/>
              </a:lnSpc>
            </a:pPr>
            <a:r>
              <a:rPr lang="en-US" altLang="zh-CN" sz="1600">
                <a:solidFill>
                  <a:schemeClr val="accent1">
                    <a:lumMod val="50000"/>
                  </a:schemeClr>
                </a:solidFill>
                <a:latin typeface="Consolas" panose="020B0609020204030204" pitchFamily="49" charset="0"/>
              </a:rPr>
              <a:t>  br label %label_ret</a:t>
            </a:r>
          </a:p>
          <a:p>
            <a:pPr>
              <a:lnSpc>
                <a:spcPct val="120000"/>
              </a:lnSpc>
            </a:pPr>
            <a:r>
              <a:rPr lang="en-US" altLang="zh-CN" sz="1600">
                <a:solidFill>
                  <a:schemeClr val="accent1">
                    <a:lumMod val="50000"/>
                  </a:schemeClr>
                </a:solidFill>
                <a:latin typeface="Consolas" panose="020B0609020204030204" pitchFamily="49" charset="0"/>
              </a:rPr>
              <a:t>}</a:t>
            </a:r>
            <a:endParaRPr lang="zh-CN" altLang="en-US" sz="1600">
              <a:solidFill>
                <a:schemeClr val="accent1">
                  <a:lumMod val="50000"/>
                </a:schemeClr>
              </a:solidFill>
              <a:latin typeface="Consolas" panose="020B0609020204030204" pitchFamily="49" charset="0"/>
            </a:endParaRPr>
          </a:p>
        </p:txBody>
      </p:sp>
      <p:sp>
        <p:nvSpPr>
          <p:cNvPr id="8" name="矩形: 圆角 7">
            <a:extLst>
              <a:ext uri="{FF2B5EF4-FFF2-40B4-BE49-F238E27FC236}">
                <a16:creationId xmlns:a16="http://schemas.microsoft.com/office/drawing/2014/main" id="{88EC9D88-38E0-4886-BD3F-F983DFD9DA76}"/>
              </a:ext>
            </a:extLst>
          </p:cNvPr>
          <p:cNvSpPr/>
          <p:nvPr/>
        </p:nvSpPr>
        <p:spPr>
          <a:xfrm>
            <a:off x="770467" y="2151329"/>
            <a:ext cx="3217333"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a:solidFill>
                  <a:schemeClr val="accent6">
                    <a:lumMod val="50000"/>
                  </a:schemeClr>
                </a:solidFill>
                <a:latin typeface="Consolas" panose="020B0609020204030204" pitchFamily="49" charset="0"/>
              </a:rPr>
              <a:t>int main() {</a:t>
            </a:r>
          </a:p>
          <a:p>
            <a:pPr>
              <a:lnSpc>
                <a:spcPct val="120000"/>
              </a:lnSpc>
            </a:pPr>
            <a:r>
              <a:rPr lang="en-US" altLang="zh-CN" sz="1400">
                <a:solidFill>
                  <a:schemeClr val="accent6">
                    <a:lumMod val="50000"/>
                  </a:schemeClr>
                </a:solidFill>
                <a:latin typeface="Consolas" panose="020B0609020204030204" pitchFamily="49" charset="0"/>
              </a:rPr>
              <a:t>    int x, y;</a:t>
            </a:r>
          </a:p>
          <a:p>
            <a:pPr>
              <a:lnSpc>
                <a:spcPct val="120000"/>
              </a:lnSpc>
            </a:pPr>
            <a:r>
              <a:rPr lang="en-US" altLang="zh-CN" sz="1400">
                <a:solidFill>
                  <a:schemeClr val="accent6">
                    <a:lumMod val="50000"/>
                  </a:schemeClr>
                </a:solidFill>
                <a:latin typeface="Consolas" panose="020B0609020204030204" pitchFamily="49" charset="0"/>
              </a:rPr>
              <a:t>    int a = 1, b = 5;</a:t>
            </a:r>
          </a:p>
          <a:p>
            <a:pPr>
              <a:lnSpc>
                <a:spcPct val="120000"/>
              </a:lnSpc>
            </a:pPr>
            <a:r>
              <a:rPr lang="en-US" altLang="zh-CN" sz="1400">
                <a:solidFill>
                  <a:schemeClr val="accent6">
                    <a:lumMod val="50000"/>
                  </a:schemeClr>
                </a:solidFill>
                <a:latin typeface="Consolas" panose="020B0609020204030204" pitchFamily="49" charset="0"/>
              </a:rPr>
              <a:t>    int c = a + b;</a:t>
            </a:r>
          </a:p>
          <a:p>
            <a:pPr>
              <a:lnSpc>
                <a:spcPct val="120000"/>
              </a:lnSpc>
            </a:pPr>
            <a:r>
              <a:rPr lang="en-US" altLang="zh-CN" sz="1400">
                <a:solidFill>
                  <a:schemeClr val="accent6">
                    <a:lumMod val="50000"/>
                  </a:schemeClr>
                </a:solidFill>
                <a:latin typeface="Consolas" panose="020B0609020204030204" pitchFamily="49" charset="0"/>
              </a:rPr>
              <a:t>    int d = a + b;</a:t>
            </a:r>
          </a:p>
          <a:p>
            <a:pPr>
              <a:lnSpc>
                <a:spcPct val="120000"/>
              </a:lnSpc>
            </a:pPr>
            <a:r>
              <a:rPr lang="en-US" altLang="zh-CN" sz="1400">
                <a:solidFill>
                  <a:schemeClr val="accent6">
                    <a:lumMod val="50000"/>
                  </a:schemeClr>
                </a:solidFill>
                <a:latin typeface="Consolas" panose="020B0609020204030204" pitchFamily="49" charset="0"/>
              </a:rPr>
              <a:t>    float e = 4.3 * a;</a:t>
            </a:r>
          </a:p>
          <a:p>
            <a:pPr>
              <a:lnSpc>
                <a:spcPct val="120000"/>
              </a:lnSpc>
            </a:pPr>
            <a:r>
              <a:rPr lang="en-US" altLang="zh-CN" sz="1400">
                <a:solidFill>
                  <a:schemeClr val="accent6">
                    <a:lumMod val="50000"/>
                  </a:schemeClr>
                </a:solidFill>
                <a:latin typeface="Consolas" panose="020B0609020204030204" pitchFamily="49" charset="0"/>
              </a:rPr>
              <a:t>    int flag = a + b;</a:t>
            </a:r>
          </a:p>
          <a:p>
            <a:pPr>
              <a:lnSpc>
                <a:spcPct val="120000"/>
              </a:lnSpc>
            </a:pPr>
            <a:r>
              <a:rPr lang="en-US" altLang="zh-CN" sz="1400">
                <a:solidFill>
                  <a:schemeClr val="accent6">
                    <a:lumMod val="50000"/>
                  </a:schemeClr>
                </a:solidFill>
                <a:latin typeface="Consolas" panose="020B0609020204030204" pitchFamily="49" charset="0"/>
              </a:rPr>
              <a:t>    if (flag) {</a:t>
            </a:r>
          </a:p>
          <a:p>
            <a:pPr>
              <a:lnSpc>
                <a:spcPct val="120000"/>
              </a:lnSpc>
            </a:pPr>
            <a:r>
              <a:rPr lang="en-US" altLang="zh-CN" sz="1400">
                <a:solidFill>
                  <a:schemeClr val="accent6">
                    <a:lumMod val="50000"/>
                  </a:schemeClr>
                </a:solidFill>
                <a:latin typeface="Consolas" panose="020B0609020204030204" pitchFamily="49" charset="0"/>
              </a:rPr>
              <a:t>        x = a * b;</a:t>
            </a:r>
          </a:p>
          <a:p>
            <a:pPr>
              <a:lnSpc>
                <a:spcPct val="120000"/>
              </a:lnSpc>
            </a:pPr>
            <a:r>
              <a:rPr lang="en-US" altLang="zh-CN" sz="1400">
                <a:solidFill>
                  <a:schemeClr val="accent6">
                    <a:lumMod val="50000"/>
                  </a:schemeClr>
                </a:solidFill>
                <a:latin typeface="Consolas" panose="020B0609020204030204" pitchFamily="49" charset="0"/>
              </a:rPr>
              <a:t>        y = a * b;</a:t>
            </a:r>
          </a:p>
          <a:p>
            <a:pPr>
              <a:lnSpc>
                <a:spcPct val="120000"/>
              </a:lnSpc>
            </a:pPr>
            <a:r>
              <a:rPr lang="en-US" altLang="zh-CN" sz="1400">
                <a:solidFill>
                  <a:schemeClr val="accent6">
                    <a:lumMod val="50000"/>
                  </a:schemeClr>
                </a:solidFill>
                <a:latin typeface="Consolas" panose="020B0609020204030204" pitchFamily="49" charset="0"/>
              </a:rPr>
              <a:t>    } else {</a:t>
            </a:r>
          </a:p>
          <a:p>
            <a:pPr>
              <a:lnSpc>
                <a:spcPct val="120000"/>
              </a:lnSpc>
            </a:pPr>
            <a:r>
              <a:rPr lang="en-US" altLang="zh-CN" sz="1400">
                <a:solidFill>
                  <a:schemeClr val="accent6">
                    <a:lumMod val="50000"/>
                  </a:schemeClr>
                </a:solidFill>
                <a:latin typeface="Consolas" panose="020B0609020204030204" pitchFamily="49" charset="0"/>
              </a:rPr>
              <a:t>        x = a - e;</a:t>
            </a:r>
          </a:p>
          <a:p>
            <a:pPr>
              <a:lnSpc>
                <a:spcPct val="120000"/>
              </a:lnSpc>
            </a:pPr>
            <a:r>
              <a:rPr lang="en-US" altLang="zh-CN" sz="1400">
                <a:solidFill>
                  <a:schemeClr val="accent6">
                    <a:lumMod val="50000"/>
                  </a:schemeClr>
                </a:solidFill>
                <a:latin typeface="Consolas" panose="020B0609020204030204" pitchFamily="49" charset="0"/>
              </a:rPr>
              <a:t>        y = a - e;</a:t>
            </a:r>
          </a:p>
          <a:p>
            <a:pPr>
              <a:lnSpc>
                <a:spcPct val="120000"/>
              </a:lnSpc>
            </a:pPr>
            <a:r>
              <a:rPr lang="en-US" altLang="zh-CN" sz="1400">
                <a:solidFill>
                  <a:schemeClr val="accent6">
                    <a:lumMod val="50000"/>
                  </a:schemeClr>
                </a:solidFill>
                <a:latin typeface="Consolas" panose="020B0609020204030204" pitchFamily="49" charset="0"/>
              </a:rPr>
              <a:t>    }</a:t>
            </a:r>
          </a:p>
          <a:p>
            <a:pPr>
              <a:lnSpc>
                <a:spcPct val="120000"/>
              </a:lnSpc>
            </a:pPr>
            <a:r>
              <a:rPr lang="en-US" altLang="zh-CN" sz="1400">
                <a:solidFill>
                  <a:schemeClr val="accent6">
                    <a:lumMod val="50000"/>
                  </a:schemeClr>
                </a:solidFill>
                <a:latin typeface="Consolas" panose="020B0609020204030204" pitchFamily="49" charset="0"/>
              </a:rPr>
              <a:t>    return x + y;</a:t>
            </a:r>
          </a:p>
          <a:p>
            <a:pPr>
              <a:lnSpc>
                <a:spcPct val="120000"/>
              </a:lnSpc>
            </a:pPr>
            <a:r>
              <a:rPr lang="en-US" altLang="zh-CN" sz="1400">
                <a:solidFill>
                  <a:schemeClr val="accent6">
                    <a:lumMod val="50000"/>
                  </a:schemeClr>
                </a:solidFill>
                <a:latin typeface="Consolas" panose="020B0609020204030204" pitchFamily="49" charset="0"/>
              </a:rPr>
              <a:t>}</a:t>
            </a:r>
            <a:endParaRPr lang="zh-CN" altLang="en-US" sz="1400">
              <a:solidFill>
                <a:schemeClr val="tx1"/>
              </a:solidFill>
              <a:latin typeface="Consolas" panose="020B0609020204030204" pitchFamily="49" charset="0"/>
            </a:endParaRPr>
          </a:p>
        </p:txBody>
      </p:sp>
      <p:sp>
        <p:nvSpPr>
          <p:cNvPr id="12" name="文本框 11">
            <a:extLst>
              <a:ext uri="{FF2B5EF4-FFF2-40B4-BE49-F238E27FC236}">
                <a16:creationId xmlns:a16="http://schemas.microsoft.com/office/drawing/2014/main" id="{B4F07918-3BA2-4607-B6E0-5F1F573E772F}"/>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公共子表达式删除</a:t>
            </a:r>
          </a:p>
        </p:txBody>
      </p:sp>
    </p:spTree>
    <p:extLst>
      <p:ext uri="{BB962C8B-B14F-4D97-AF65-F5344CB8AC3E}">
        <p14:creationId xmlns:p14="http://schemas.microsoft.com/office/powerpoint/2010/main" val="34689598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646878"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死代码消除</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问题引入</a:t>
            </a:r>
          </a:p>
        </p:txBody>
      </p:sp>
      <p:sp>
        <p:nvSpPr>
          <p:cNvPr id="3" name="矩形: 圆角 2">
            <a:extLst>
              <a:ext uri="{FF2B5EF4-FFF2-40B4-BE49-F238E27FC236}">
                <a16:creationId xmlns:a16="http://schemas.microsoft.com/office/drawing/2014/main" id="{5BEC6CDC-B43C-4861-87F6-494FC233673C}"/>
              </a:ext>
            </a:extLst>
          </p:cNvPr>
          <p:cNvSpPr/>
          <p:nvPr/>
        </p:nvSpPr>
        <p:spPr>
          <a:xfrm>
            <a:off x="770468" y="1972733"/>
            <a:ext cx="2222764"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000">
                <a:solidFill>
                  <a:schemeClr val="tx1"/>
                </a:solidFill>
                <a:latin typeface="Consolas" panose="020B0609020204030204" pitchFamily="49" charset="0"/>
              </a:rPr>
              <a:t>int foo() {</a:t>
            </a:r>
          </a:p>
          <a:p>
            <a:pPr>
              <a:lnSpc>
                <a:spcPct val="120000"/>
              </a:lnSpc>
            </a:pPr>
            <a:r>
              <a:rPr lang="en-US" altLang="zh-CN" sz="2000">
                <a:solidFill>
                  <a:schemeClr val="tx1"/>
                </a:solidFill>
                <a:latin typeface="Consolas" panose="020B0609020204030204" pitchFamily="49" charset="0"/>
              </a:rPr>
              <a:t>    return 1;</a:t>
            </a:r>
          </a:p>
          <a:p>
            <a:pPr>
              <a:lnSpc>
                <a:spcPct val="120000"/>
              </a:lnSpc>
            </a:pPr>
            <a:r>
              <a:rPr lang="en-US" altLang="zh-CN" sz="2000">
                <a:solidFill>
                  <a:schemeClr val="tx1"/>
                </a:solidFill>
                <a:latin typeface="Consolas" panose="020B0609020204030204" pitchFamily="49" charset="0"/>
              </a:rPr>
              <a:t>}</a:t>
            </a:r>
          </a:p>
          <a:p>
            <a:pPr>
              <a:lnSpc>
                <a:spcPct val="120000"/>
              </a:lnSpc>
            </a:pPr>
            <a:endParaRPr lang="en-US" altLang="zh-CN" sz="2000">
              <a:solidFill>
                <a:schemeClr val="tx1"/>
              </a:solidFill>
              <a:latin typeface="Consolas" panose="020B0609020204030204" pitchFamily="49" charset="0"/>
            </a:endParaRPr>
          </a:p>
          <a:p>
            <a:pPr>
              <a:lnSpc>
                <a:spcPct val="120000"/>
              </a:lnSpc>
            </a:pPr>
            <a:r>
              <a:rPr lang="en-US" altLang="zh-CN" sz="2000">
                <a:solidFill>
                  <a:schemeClr val="tx1"/>
                </a:solidFill>
                <a:latin typeface="Consolas" panose="020B0609020204030204" pitchFamily="49" charset="0"/>
              </a:rPr>
              <a:t>int main() {</a:t>
            </a:r>
          </a:p>
          <a:p>
            <a:pPr>
              <a:lnSpc>
                <a:spcPct val="120000"/>
              </a:lnSpc>
            </a:pPr>
            <a:r>
              <a:rPr lang="en-US" altLang="zh-CN" sz="2000">
                <a:solidFill>
                  <a:schemeClr val="tx1"/>
                </a:solidFill>
                <a:latin typeface="Consolas" panose="020B0609020204030204" pitchFamily="49" charset="0"/>
              </a:rPr>
              <a:t>    foo();</a:t>
            </a:r>
          </a:p>
          <a:p>
            <a:pPr>
              <a:lnSpc>
                <a:spcPct val="120000"/>
              </a:lnSpc>
            </a:pPr>
            <a:r>
              <a:rPr lang="en-US" altLang="zh-CN" sz="2000">
                <a:solidFill>
                  <a:schemeClr val="tx1"/>
                </a:solidFill>
                <a:latin typeface="Consolas" panose="020B0609020204030204" pitchFamily="49" charset="0"/>
              </a:rPr>
              <a:t>    return 0;</a:t>
            </a:r>
          </a:p>
          <a:p>
            <a:pPr>
              <a:lnSpc>
                <a:spcPct val="120000"/>
              </a:lnSpc>
            </a:pPr>
            <a:r>
              <a:rPr lang="en-US" altLang="zh-CN" sz="2000">
                <a:solidFill>
                  <a:schemeClr val="tx1"/>
                </a:solidFill>
                <a:latin typeface="Consolas" panose="020B0609020204030204" pitchFamily="49" charset="0"/>
              </a:rPr>
              <a:t>}</a:t>
            </a:r>
            <a:endParaRPr lang="zh-CN" altLang="en-US" sz="2000">
              <a:solidFill>
                <a:schemeClr val="tx1"/>
              </a:solidFill>
              <a:latin typeface="Consolas" panose="020B0609020204030204" pitchFamily="49" charset="0"/>
            </a:endParaRPr>
          </a:p>
        </p:txBody>
      </p:sp>
      <p:sp>
        <p:nvSpPr>
          <p:cNvPr id="7" name="文本框 6">
            <a:extLst>
              <a:ext uri="{FF2B5EF4-FFF2-40B4-BE49-F238E27FC236}">
                <a16:creationId xmlns:a16="http://schemas.microsoft.com/office/drawing/2014/main" id="{5FABEF85-1BDD-42D2-ACEB-D2BB306416F4}"/>
              </a:ext>
            </a:extLst>
          </p:cNvPr>
          <p:cNvSpPr txBox="1"/>
          <p:nvPr/>
        </p:nvSpPr>
        <p:spPr>
          <a:xfrm>
            <a:off x="3467797" y="1954094"/>
            <a:ext cx="7953735" cy="4071436"/>
          </a:xfrm>
          <a:prstGeom prst="rect">
            <a:avLst/>
          </a:prstGeom>
          <a:noFill/>
        </p:spPr>
        <p:txBody>
          <a:bodyPr wrap="square">
            <a:spAutoFit/>
          </a:bodyPr>
          <a:lstStyle/>
          <a:p>
            <a:pPr>
              <a:lnSpc>
                <a:spcPct val="200000"/>
              </a:lnSpc>
            </a:pPr>
            <a:r>
              <a:rPr lang="zh-CN" altLang="en-US" sz="2000" b="1">
                <a:latin typeface="微软雅黑" panose="020B0503020204020204" pitchFamily="34" charset="-122"/>
                <a:ea typeface="微软雅黑" panose="020B0503020204020204" pitchFamily="34" charset="-122"/>
              </a:rPr>
              <a:t>无用的指令</a:t>
            </a:r>
            <a:r>
              <a:rPr lang="zh-CN" altLang="en-US"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a:p>
            <a:pPr marL="800100" lvl="1" indent="-342900">
              <a:lnSpc>
                <a:spcPct val="200000"/>
              </a:lnSpc>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对 </a:t>
            </a:r>
            <a:r>
              <a:rPr lang="en-US" altLang="zh-CN">
                <a:latin typeface="微软雅黑" panose="020B0503020204020204" pitchFamily="34" charset="-122"/>
                <a:ea typeface="微软雅黑" panose="020B0503020204020204" pitchFamily="34" charset="-122"/>
              </a:rPr>
              <a:t>foo </a:t>
            </a:r>
            <a:r>
              <a:rPr lang="zh-CN" altLang="en-US">
                <a:latin typeface="微软雅黑" panose="020B0503020204020204" pitchFamily="34" charset="-122"/>
                <a:ea typeface="微软雅黑" panose="020B0503020204020204" pitchFamily="34" charset="-122"/>
              </a:rPr>
              <a:t>函数的调用可以消除</a:t>
            </a:r>
          </a:p>
          <a:p>
            <a:pPr>
              <a:lnSpc>
                <a:spcPct val="200000"/>
              </a:lnSpc>
            </a:pPr>
            <a:r>
              <a:rPr lang="zh-CN" altLang="en-US" sz="2000" b="1">
                <a:latin typeface="微软雅黑" panose="020B0503020204020204" pitchFamily="34" charset="-122"/>
                <a:ea typeface="微软雅黑" panose="020B0503020204020204" pitchFamily="34" charset="-122"/>
              </a:rPr>
              <a:t>无用的控制流</a:t>
            </a:r>
            <a:r>
              <a:rPr lang="zh-CN" altLang="en-US" sz="2000">
                <a:latin typeface="微软雅黑" panose="020B0503020204020204" pitchFamily="34" charset="-122"/>
                <a:ea typeface="微软雅黑" panose="020B0503020204020204" pitchFamily="34" charset="-122"/>
              </a:rPr>
              <a:t>：</a:t>
            </a:r>
          </a:p>
          <a:p>
            <a:pPr marL="800100" lvl="1" indent="-342900">
              <a:lnSpc>
                <a:spcPct val="200000"/>
              </a:lnSpc>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向空基本块的跳转（空基本块可能经过其他优化后产生）</a:t>
            </a:r>
          </a:p>
          <a:p>
            <a:pPr>
              <a:lnSpc>
                <a:spcPct val="200000"/>
              </a:lnSpc>
            </a:pPr>
            <a:r>
              <a:rPr lang="zh-CN" altLang="en-US" sz="2000" b="1">
                <a:latin typeface="微软雅黑" panose="020B0503020204020204" pitchFamily="34" charset="-122"/>
                <a:ea typeface="微软雅黑" panose="020B0503020204020204" pitchFamily="34" charset="-122"/>
              </a:rPr>
              <a:t>不可达基本块</a:t>
            </a:r>
            <a:r>
              <a:rPr lang="zh-CN" altLang="en-US" sz="2000">
                <a:latin typeface="微软雅黑" panose="020B0503020204020204" pitchFamily="34" charset="-122"/>
                <a:ea typeface="微软雅黑" panose="020B0503020204020204" pitchFamily="34" charset="-122"/>
              </a:rPr>
              <a:t>：</a:t>
            </a:r>
          </a:p>
          <a:p>
            <a:pPr marL="800100" lvl="1" indent="-342900">
              <a:lnSpc>
                <a:spcPct val="200000"/>
              </a:lnSpc>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从入口基本块开始深度优先或广度优先遍历后继基本块，没有遍历到的基本块都是不可达的</a:t>
            </a:r>
            <a:endParaRPr lang="zh-CN" altLang="en-US" sz="16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92102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BFC93016-B2E6-4193-B9F7-A7ED9A2F6D21}"/>
              </a:ext>
            </a:extLst>
          </p:cNvPr>
          <p:cNvSpPr/>
          <p:nvPr/>
        </p:nvSpPr>
        <p:spPr>
          <a:xfrm>
            <a:off x="0" y="0"/>
            <a:ext cx="2827867"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DCAD7B4B-FFF4-44F0-9997-564C69610158}"/>
              </a:ext>
            </a:extLst>
          </p:cNvPr>
          <p:cNvSpPr txBox="1"/>
          <p:nvPr/>
        </p:nvSpPr>
        <p:spPr>
          <a:xfrm>
            <a:off x="614675" y="2828835"/>
            <a:ext cx="1598516" cy="1200329"/>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13D55E2B-42BE-4613-8AC5-C2B493E9B969}"/>
              </a:ext>
            </a:extLst>
          </p:cNvPr>
          <p:cNvGrpSpPr/>
          <p:nvPr/>
        </p:nvGrpSpPr>
        <p:grpSpPr>
          <a:xfrm>
            <a:off x="3809726" y="1515646"/>
            <a:ext cx="6473045" cy="815332"/>
            <a:chOff x="3275405" y="1834273"/>
            <a:chExt cx="6473045" cy="815332"/>
          </a:xfrm>
        </p:grpSpPr>
        <p:grpSp>
          <p:nvGrpSpPr>
            <p:cNvPr id="8" name="组合 7">
              <a:extLst>
                <a:ext uri="{FF2B5EF4-FFF2-40B4-BE49-F238E27FC236}">
                  <a16:creationId xmlns:a16="http://schemas.microsoft.com/office/drawing/2014/main" id="{56142324-EA4D-435B-BC3E-F0D5EDFCBF79}"/>
                </a:ext>
              </a:extLst>
            </p:cNvPr>
            <p:cNvGrpSpPr/>
            <p:nvPr/>
          </p:nvGrpSpPr>
          <p:grpSpPr>
            <a:xfrm>
              <a:off x="3275405" y="1834273"/>
              <a:ext cx="824155" cy="815332"/>
              <a:chOff x="3275405" y="1482166"/>
              <a:chExt cx="824155" cy="815332"/>
            </a:xfrm>
          </p:grpSpPr>
          <p:sp>
            <p:nvSpPr>
              <p:cNvPr id="7" name="半闭框 6">
                <a:extLst>
                  <a:ext uri="{FF2B5EF4-FFF2-40B4-BE49-F238E27FC236}">
                    <a16:creationId xmlns:a16="http://schemas.microsoft.com/office/drawing/2014/main" id="{21A91026-78D1-4F58-A325-FAB147EDEE78}"/>
                  </a:ext>
                </a:extLst>
              </p:cNvPr>
              <p:cNvSpPr/>
              <p:nvPr/>
            </p:nvSpPr>
            <p:spPr>
              <a:xfrm>
                <a:off x="3275405" y="1482166"/>
                <a:ext cx="764689" cy="755570"/>
              </a:xfrm>
              <a:prstGeom prst="halfFrame">
                <a:avLst>
                  <a:gd name="adj1" fmla="val 9748"/>
                  <a:gd name="adj2" fmla="val 880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a:extLst>
                  <a:ext uri="{FF2B5EF4-FFF2-40B4-BE49-F238E27FC236}">
                    <a16:creationId xmlns:a16="http://schemas.microsoft.com/office/drawing/2014/main" id="{9B817782-8E3D-401E-B656-973E1F705947}"/>
                  </a:ext>
                </a:extLst>
              </p:cNvPr>
              <p:cNvSpPr/>
              <p:nvPr/>
            </p:nvSpPr>
            <p:spPr>
              <a:xfrm>
                <a:off x="3334871" y="1541929"/>
                <a:ext cx="764689" cy="75556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微软雅黑" panose="020B0503020204020204" pitchFamily="34" charset="-122"/>
                    <a:ea typeface="微软雅黑" panose="020B0503020204020204" pitchFamily="34" charset="-122"/>
                  </a:rPr>
                  <a:t>1</a:t>
                </a:r>
                <a:endParaRPr lang="zh-CN" altLang="en-US" sz="3200" b="1">
                  <a:latin typeface="微软雅黑" panose="020B0503020204020204" pitchFamily="34" charset="-122"/>
                  <a:ea typeface="微软雅黑" panose="020B0503020204020204" pitchFamily="34" charset="-122"/>
                </a:endParaRPr>
              </a:p>
            </p:txBody>
          </p:sp>
        </p:grpSp>
        <p:sp>
          <p:nvSpPr>
            <p:cNvPr id="10" name="文本框 9">
              <a:extLst>
                <a:ext uri="{FF2B5EF4-FFF2-40B4-BE49-F238E27FC236}">
                  <a16:creationId xmlns:a16="http://schemas.microsoft.com/office/drawing/2014/main" id="{196E6561-61A6-4E1B-8C69-CC570B558E8B}"/>
                </a:ext>
              </a:extLst>
            </p:cNvPr>
            <p:cNvSpPr txBox="1"/>
            <p:nvPr/>
          </p:nvSpPr>
          <p:spPr>
            <a:xfrm>
              <a:off x="4287291" y="1943004"/>
              <a:ext cx="5461159" cy="646331"/>
            </a:xfrm>
            <a:prstGeom prst="rect">
              <a:avLst/>
            </a:prstGeom>
            <a:noFill/>
          </p:spPr>
          <p:txBody>
            <a:bodyPr wrap="square" rtlCol="0">
              <a:spAutoFit/>
            </a:bodyPr>
            <a:lstStyle/>
            <a:p>
              <a:r>
                <a:rPr lang="zh-CN" altLang="en-US" sz="3600" b="1">
                  <a:latin typeface="微软雅黑" panose="020B0503020204020204" pitchFamily="34" charset="-122"/>
                  <a:ea typeface="微软雅黑" panose="020B0503020204020204" pitchFamily="34" charset="-122"/>
                </a:rPr>
                <a:t>稀疏条件常量传播 </a:t>
              </a:r>
              <a:r>
                <a:rPr lang="en-US" altLang="zh-CN" sz="3200" b="1">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CCP</a:t>
              </a:r>
              <a:endParaRPr lang="zh-CN" altLang="en-US" sz="36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2" name="组合 11">
            <a:extLst>
              <a:ext uri="{FF2B5EF4-FFF2-40B4-BE49-F238E27FC236}">
                <a16:creationId xmlns:a16="http://schemas.microsoft.com/office/drawing/2014/main" id="{79834791-C03A-43B3-A014-4474B5963904}"/>
              </a:ext>
            </a:extLst>
          </p:cNvPr>
          <p:cNvGrpSpPr/>
          <p:nvPr/>
        </p:nvGrpSpPr>
        <p:grpSpPr>
          <a:xfrm>
            <a:off x="3809726" y="2828835"/>
            <a:ext cx="6227243" cy="815332"/>
            <a:chOff x="3275405" y="3013865"/>
            <a:chExt cx="6227243" cy="815332"/>
          </a:xfrm>
        </p:grpSpPr>
        <p:grpSp>
          <p:nvGrpSpPr>
            <p:cNvPr id="95" name="组合 94">
              <a:extLst>
                <a:ext uri="{FF2B5EF4-FFF2-40B4-BE49-F238E27FC236}">
                  <a16:creationId xmlns:a16="http://schemas.microsoft.com/office/drawing/2014/main" id="{782DC973-A3AE-4474-8A85-E211605263AA}"/>
                </a:ext>
              </a:extLst>
            </p:cNvPr>
            <p:cNvGrpSpPr/>
            <p:nvPr/>
          </p:nvGrpSpPr>
          <p:grpSpPr>
            <a:xfrm>
              <a:off x="3275405" y="3013865"/>
              <a:ext cx="824155" cy="815332"/>
              <a:chOff x="3275405" y="1482166"/>
              <a:chExt cx="824155" cy="815332"/>
            </a:xfrm>
          </p:grpSpPr>
          <p:sp>
            <p:nvSpPr>
              <p:cNvPr id="96" name="半闭框 95">
                <a:extLst>
                  <a:ext uri="{FF2B5EF4-FFF2-40B4-BE49-F238E27FC236}">
                    <a16:creationId xmlns:a16="http://schemas.microsoft.com/office/drawing/2014/main" id="{5109955D-7613-4DB7-BA84-BCEF1C054594}"/>
                  </a:ext>
                </a:extLst>
              </p:cNvPr>
              <p:cNvSpPr/>
              <p:nvPr/>
            </p:nvSpPr>
            <p:spPr>
              <a:xfrm>
                <a:off x="3275405" y="1482166"/>
                <a:ext cx="764689" cy="755570"/>
              </a:xfrm>
              <a:prstGeom prst="halfFrame">
                <a:avLst>
                  <a:gd name="adj1" fmla="val 9748"/>
                  <a:gd name="adj2" fmla="val 8805"/>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7" name="矩形 96">
                <a:extLst>
                  <a:ext uri="{FF2B5EF4-FFF2-40B4-BE49-F238E27FC236}">
                    <a16:creationId xmlns:a16="http://schemas.microsoft.com/office/drawing/2014/main" id="{6B805AD0-043A-48BD-826C-2E3BA7B97F8F}"/>
                  </a:ext>
                </a:extLst>
              </p:cNvPr>
              <p:cNvSpPr/>
              <p:nvPr/>
            </p:nvSpPr>
            <p:spPr>
              <a:xfrm>
                <a:off x="3334871" y="1541929"/>
                <a:ext cx="764689" cy="75556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微软雅黑" panose="020B0503020204020204" pitchFamily="34" charset="-122"/>
                    <a:ea typeface="微软雅黑" panose="020B0503020204020204" pitchFamily="34" charset="-122"/>
                  </a:rPr>
                  <a:t>2</a:t>
                </a:r>
                <a:endParaRPr lang="zh-CN" altLang="en-US" sz="3200" b="1">
                  <a:latin typeface="微软雅黑" panose="020B0503020204020204" pitchFamily="34" charset="-122"/>
                  <a:ea typeface="微软雅黑" panose="020B0503020204020204" pitchFamily="34" charset="-122"/>
                </a:endParaRPr>
              </a:p>
            </p:txBody>
          </p:sp>
        </p:grpSp>
        <p:sp>
          <p:nvSpPr>
            <p:cNvPr id="102" name="文本框 101">
              <a:extLst>
                <a:ext uri="{FF2B5EF4-FFF2-40B4-BE49-F238E27FC236}">
                  <a16:creationId xmlns:a16="http://schemas.microsoft.com/office/drawing/2014/main" id="{D82DE32D-922F-4924-8949-37553ED9773C}"/>
                </a:ext>
              </a:extLst>
            </p:cNvPr>
            <p:cNvSpPr txBox="1"/>
            <p:nvPr/>
          </p:nvSpPr>
          <p:spPr>
            <a:xfrm>
              <a:off x="4287292" y="3119975"/>
              <a:ext cx="5215356" cy="646331"/>
            </a:xfrm>
            <a:prstGeom prst="rect">
              <a:avLst/>
            </a:prstGeom>
            <a:noFill/>
          </p:spPr>
          <p:txBody>
            <a:bodyPr wrap="square" rtlCol="0">
              <a:spAutoFit/>
            </a:bodyPr>
            <a:lstStyle/>
            <a:p>
              <a:r>
                <a:rPr lang="zh-CN" altLang="en-US" sz="3600" b="1">
                  <a:latin typeface="微软雅黑" panose="020B0503020204020204" pitchFamily="34" charset="-122"/>
                  <a:ea typeface="微软雅黑" panose="020B0503020204020204" pitchFamily="34" charset="-122"/>
                </a:rPr>
                <a:t>公共子表达式删除 </a:t>
              </a:r>
              <a:r>
                <a:rPr lang="en-US" altLang="zh-CN" sz="3200" b="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SE</a:t>
              </a:r>
              <a:endParaRPr lang="zh-CN" altLang="en-US" sz="32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7" name="组合 36">
            <a:extLst>
              <a:ext uri="{FF2B5EF4-FFF2-40B4-BE49-F238E27FC236}">
                <a16:creationId xmlns:a16="http://schemas.microsoft.com/office/drawing/2014/main" id="{5A04CC4F-2FF3-4C62-9A3E-992B2D60FFB7}"/>
              </a:ext>
            </a:extLst>
          </p:cNvPr>
          <p:cNvGrpSpPr/>
          <p:nvPr/>
        </p:nvGrpSpPr>
        <p:grpSpPr>
          <a:xfrm>
            <a:off x="3809726" y="4142024"/>
            <a:ext cx="6473045" cy="815332"/>
            <a:chOff x="3275405" y="1834273"/>
            <a:chExt cx="6473045" cy="815332"/>
          </a:xfrm>
        </p:grpSpPr>
        <p:grpSp>
          <p:nvGrpSpPr>
            <p:cNvPr id="38" name="组合 37">
              <a:extLst>
                <a:ext uri="{FF2B5EF4-FFF2-40B4-BE49-F238E27FC236}">
                  <a16:creationId xmlns:a16="http://schemas.microsoft.com/office/drawing/2014/main" id="{A3464E81-CFD8-4FC9-9A67-3025D3D998E8}"/>
                </a:ext>
              </a:extLst>
            </p:cNvPr>
            <p:cNvGrpSpPr/>
            <p:nvPr/>
          </p:nvGrpSpPr>
          <p:grpSpPr>
            <a:xfrm>
              <a:off x="3275405" y="1834273"/>
              <a:ext cx="824155" cy="815332"/>
              <a:chOff x="3275405" y="1482166"/>
              <a:chExt cx="824155" cy="815332"/>
            </a:xfrm>
          </p:grpSpPr>
          <p:sp>
            <p:nvSpPr>
              <p:cNvPr id="40" name="半闭框 39">
                <a:extLst>
                  <a:ext uri="{FF2B5EF4-FFF2-40B4-BE49-F238E27FC236}">
                    <a16:creationId xmlns:a16="http://schemas.microsoft.com/office/drawing/2014/main" id="{335FB969-773B-46AA-928F-11C8706BEC50}"/>
                  </a:ext>
                </a:extLst>
              </p:cNvPr>
              <p:cNvSpPr/>
              <p:nvPr/>
            </p:nvSpPr>
            <p:spPr>
              <a:xfrm>
                <a:off x="3275405" y="1482166"/>
                <a:ext cx="764689" cy="755570"/>
              </a:xfrm>
              <a:prstGeom prst="halfFrame">
                <a:avLst>
                  <a:gd name="adj1" fmla="val 9748"/>
                  <a:gd name="adj2" fmla="val 880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矩形 40">
                <a:extLst>
                  <a:ext uri="{FF2B5EF4-FFF2-40B4-BE49-F238E27FC236}">
                    <a16:creationId xmlns:a16="http://schemas.microsoft.com/office/drawing/2014/main" id="{EF1A4431-755C-479F-B15C-41BAAAFF5F96}"/>
                  </a:ext>
                </a:extLst>
              </p:cNvPr>
              <p:cNvSpPr/>
              <p:nvPr/>
            </p:nvSpPr>
            <p:spPr>
              <a:xfrm>
                <a:off x="3334871" y="1541929"/>
                <a:ext cx="764689" cy="75556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微软雅黑" panose="020B0503020204020204" pitchFamily="34" charset="-122"/>
                    <a:ea typeface="微软雅黑" panose="020B0503020204020204" pitchFamily="34" charset="-122"/>
                  </a:rPr>
                  <a:t>3</a:t>
                </a:r>
                <a:endParaRPr lang="zh-CN" altLang="en-US" sz="3200" b="1">
                  <a:latin typeface="微软雅黑" panose="020B0503020204020204" pitchFamily="34" charset="-122"/>
                  <a:ea typeface="微软雅黑" panose="020B0503020204020204" pitchFamily="34" charset="-122"/>
                </a:endParaRPr>
              </a:p>
            </p:txBody>
          </p:sp>
        </p:grpSp>
        <p:sp>
          <p:nvSpPr>
            <p:cNvPr id="39" name="文本框 38">
              <a:extLst>
                <a:ext uri="{FF2B5EF4-FFF2-40B4-BE49-F238E27FC236}">
                  <a16:creationId xmlns:a16="http://schemas.microsoft.com/office/drawing/2014/main" id="{CC0FC0E8-0481-49DA-85D7-BE7970994C41}"/>
                </a:ext>
              </a:extLst>
            </p:cNvPr>
            <p:cNvSpPr txBox="1"/>
            <p:nvPr/>
          </p:nvSpPr>
          <p:spPr>
            <a:xfrm>
              <a:off x="4287291" y="1943004"/>
              <a:ext cx="5461159" cy="646331"/>
            </a:xfrm>
            <a:prstGeom prst="rect">
              <a:avLst/>
            </a:prstGeom>
            <a:noFill/>
          </p:spPr>
          <p:txBody>
            <a:bodyPr wrap="square" rtlCol="0">
              <a:spAutoFit/>
            </a:bodyPr>
            <a:lstStyle/>
            <a:p>
              <a:r>
                <a:rPr lang="zh-CN" altLang="en-US" sz="3600" b="1">
                  <a:latin typeface="微软雅黑" panose="020B0503020204020204" pitchFamily="34" charset="-122"/>
                  <a:ea typeface="微软雅黑" panose="020B0503020204020204" pitchFamily="34" charset="-122"/>
                </a:rPr>
                <a:t>死代码消除 </a:t>
              </a:r>
              <a:r>
                <a:rPr lang="en-US" altLang="zh-CN" sz="3200" b="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CE</a:t>
              </a:r>
              <a:endParaRPr lang="zh-CN" altLang="en-US" sz="3200" b="1">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42" name="图片 41">
            <a:extLst>
              <a:ext uri="{FF2B5EF4-FFF2-40B4-BE49-F238E27FC236}">
                <a16:creationId xmlns:a16="http://schemas.microsoft.com/office/drawing/2014/main" id="{A5971B96-8F8C-4095-A59A-DCC0C9A5A283}"/>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Tree>
    <p:extLst>
      <p:ext uri="{BB962C8B-B14F-4D97-AF65-F5344CB8AC3E}">
        <p14:creationId xmlns:p14="http://schemas.microsoft.com/office/powerpoint/2010/main" val="41349686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646878"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死代码消除</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实现：无用指令清除</a:t>
            </a:r>
          </a:p>
        </p:txBody>
      </p:sp>
      <p:sp>
        <p:nvSpPr>
          <p:cNvPr id="7" name="文本框 6">
            <a:extLst>
              <a:ext uri="{FF2B5EF4-FFF2-40B4-BE49-F238E27FC236}">
                <a16:creationId xmlns:a16="http://schemas.microsoft.com/office/drawing/2014/main" id="{5FABEF85-1BDD-42D2-ACEB-D2BB306416F4}"/>
              </a:ext>
            </a:extLst>
          </p:cNvPr>
          <p:cNvSpPr txBox="1"/>
          <p:nvPr/>
        </p:nvSpPr>
        <p:spPr>
          <a:xfrm>
            <a:off x="651407" y="4677154"/>
            <a:ext cx="10707156" cy="1670778"/>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如果一个指令是重要的，那么它的所有操作数也是重要的。</a:t>
            </a:r>
          </a:p>
          <a:p>
            <a:pPr marL="285750" indent="-285750">
              <a:lnSpc>
                <a:spcPct val="200000"/>
              </a:lnSpc>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如果一个指令是重要的，那么它的反向支配前线的基本块的最后的跳转语句也是重要的。</a:t>
            </a:r>
          </a:p>
          <a:p>
            <a:pPr marL="285750" indent="-285750">
              <a:lnSpc>
                <a:spcPct val="200000"/>
              </a:lnSpc>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重要指令相当于不能被消除的指令，从重要指令出发，进行控制流分析，就可以标记所有的重要指令。</a:t>
            </a:r>
            <a:endParaRPr lang="zh-CN" altLang="en-US" sz="1400">
              <a:latin typeface="微软雅黑" panose="020B0503020204020204" pitchFamily="34" charset="-122"/>
              <a:ea typeface="微软雅黑" panose="020B0503020204020204" pitchFamily="34" charset="-122"/>
            </a:endParaRPr>
          </a:p>
        </p:txBody>
      </p:sp>
      <p:graphicFrame>
        <p:nvGraphicFramePr>
          <p:cNvPr id="6" name="图示 5">
            <a:extLst>
              <a:ext uri="{FF2B5EF4-FFF2-40B4-BE49-F238E27FC236}">
                <a16:creationId xmlns:a16="http://schemas.microsoft.com/office/drawing/2014/main" id="{886000B9-A16F-487D-94E0-5ADCF4E65B37}"/>
              </a:ext>
            </a:extLst>
          </p:cNvPr>
          <p:cNvGraphicFramePr/>
          <p:nvPr>
            <p:extLst>
              <p:ext uri="{D42A27DB-BD31-4B8C-83A1-F6EECF244321}">
                <p14:modId xmlns:p14="http://schemas.microsoft.com/office/powerpoint/2010/main" val="1779109065"/>
              </p:ext>
            </p:extLst>
          </p:nvPr>
        </p:nvGraphicFramePr>
        <p:xfrm>
          <a:off x="2357052" y="1910888"/>
          <a:ext cx="7477896" cy="27376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04308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646878"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死代码消除</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实现：无用指令清除</a:t>
            </a:r>
          </a:p>
        </p:txBody>
      </p:sp>
      <p:sp>
        <p:nvSpPr>
          <p:cNvPr id="8" name="矩形: 圆角 7">
            <a:extLst>
              <a:ext uri="{FF2B5EF4-FFF2-40B4-BE49-F238E27FC236}">
                <a16:creationId xmlns:a16="http://schemas.microsoft.com/office/drawing/2014/main" id="{CBF0843F-494B-4846-9F4E-D3787DA22876}"/>
              </a:ext>
            </a:extLst>
          </p:cNvPr>
          <p:cNvSpPr/>
          <p:nvPr/>
        </p:nvSpPr>
        <p:spPr>
          <a:xfrm>
            <a:off x="5343524" y="521494"/>
            <a:ext cx="6379369" cy="5936455"/>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300">
                <a:solidFill>
                  <a:schemeClr val="tx1"/>
                </a:solidFill>
                <a:latin typeface="Consolas" panose="020B0609020204030204" pitchFamily="49" charset="0"/>
              </a:rPr>
              <a:t>void markPure(Module *module) {</a:t>
            </a:r>
          </a:p>
          <a:p>
            <a:pPr>
              <a:lnSpc>
                <a:spcPct val="120000"/>
              </a:lnSpc>
            </a:pPr>
            <a:r>
              <a:rPr lang="en-US" altLang="zh-CN" sz="1300">
                <a:solidFill>
                  <a:schemeClr val="tx1"/>
                </a:solidFill>
                <a:latin typeface="Consolas" panose="020B0609020204030204" pitchFamily="49" charset="0"/>
              </a:rPr>
              <a:t>    is_pure.clear();</a:t>
            </a:r>
          </a:p>
          <a:p>
            <a:pPr>
              <a:lnSpc>
                <a:spcPct val="120000"/>
              </a:lnSpc>
            </a:pPr>
            <a:r>
              <a:rPr lang="en-US" altLang="zh-CN" sz="1300">
                <a:solidFill>
                  <a:schemeClr val="tx1"/>
                </a:solidFill>
                <a:latin typeface="Consolas" panose="020B0609020204030204" pitchFamily="49" charset="0"/>
              </a:rPr>
              <a:t>    auto functions = module-&gt;get_functions();</a:t>
            </a:r>
          </a:p>
          <a:p>
            <a:pPr>
              <a:lnSpc>
                <a:spcPct val="120000"/>
              </a:lnSpc>
            </a:pPr>
            <a:r>
              <a:rPr lang="en-US" altLang="zh-CN" sz="1300">
                <a:solidFill>
                  <a:schemeClr val="tx1"/>
                </a:solidFill>
                <a:latin typeface="Consolas" panose="020B0609020204030204" pitchFamily="49" charset="0"/>
              </a:rPr>
              <a:t>    vector&lt;Function *&gt; work_list;</a:t>
            </a:r>
          </a:p>
          <a:p>
            <a:pPr>
              <a:lnSpc>
                <a:spcPct val="120000"/>
              </a:lnSpc>
            </a:pPr>
            <a:r>
              <a:rPr lang="en-US" altLang="zh-CN" sz="1300">
                <a:solidFill>
                  <a:schemeClr val="tx1"/>
                </a:solidFill>
                <a:latin typeface="Consolas" panose="020B0609020204030204" pitchFamily="49" charset="0"/>
              </a:rPr>
              <a:t>   </a:t>
            </a:r>
            <a:r>
              <a:rPr lang="zh-CN" altLang="en-US" sz="1300">
                <a:solidFill>
                  <a:schemeClr val="tx1"/>
                </a:solidFill>
                <a:latin typeface="Consolas" panose="020B0609020204030204" pitchFamily="49" charset="0"/>
              </a:rPr>
              <a:t> </a:t>
            </a:r>
            <a:r>
              <a:rPr lang="en-US" altLang="zh-CN" sz="1300">
                <a:solidFill>
                  <a:schemeClr val="tx1"/>
                </a:solidFill>
                <a:latin typeface="Consolas" panose="020B0609020204030204" pitchFamily="49" charset="0"/>
              </a:rPr>
              <a:t>for (auto *f : functions) {</a:t>
            </a:r>
          </a:p>
          <a:p>
            <a:pPr>
              <a:lnSpc>
                <a:spcPct val="120000"/>
              </a:lnSpc>
            </a:pPr>
            <a:r>
              <a:rPr lang="en-US" altLang="zh-CN" sz="1300">
                <a:solidFill>
                  <a:schemeClr val="tx1"/>
                </a:solidFill>
                <a:latin typeface="Consolas" panose="020B0609020204030204" pitchFamily="49" charset="0"/>
              </a:rPr>
              <a:t>        is_pure[f] = markPureInside(f);</a:t>
            </a:r>
          </a:p>
          <a:p>
            <a:pPr>
              <a:lnSpc>
                <a:spcPct val="120000"/>
              </a:lnSpc>
            </a:pPr>
            <a:r>
              <a:rPr lang="en-US" altLang="zh-CN" sz="1300">
                <a:solidFill>
                  <a:schemeClr val="tx1"/>
                </a:solidFill>
                <a:latin typeface="Consolas" panose="020B0609020204030204" pitchFamily="49" charset="0"/>
              </a:rPr>
              <a:t>        if (!is_pure[f]) {</a:t>
            </a:r>
          </a:p>
          <a:p>
            <a:pPr>
              <a:lnSpc>
                <a:spcPct val="120000"/>
              </a:lnSpc>
            </a:pPr>
            <a:r>
              <a:rPr lang="en-US" altLang="zh-CN" sz="1300">
                <a:solidFill>
                  <a:schemeClr val="tx1"/>
                </a:solidFill>
                <a:latin typeface="Consolas" panose="020B0609020204030204" pitchFamily="49" charset="0"/>
              </a:rPr>
              <a:t>            work_list.push_back(f);</a:t>
            </a:r>
          </a:p>
          <a:p>
            <a:pPr>
              <a:lnSpc>
                <a:spcPct val="120000"/>
              </a:lnSpc>
            </a:pPr>
            <a:r>
              <a:rPr lang="en-US" altLang="zh-CN" sz="1300">
                <a:solidFill>
                  <a:schemeClr val="tx1"/>
                </a:solidFill>
                <a:latin typeface="Consolas" panose="020B0609020204030204" pitchFamily="49" charset="0"/>
              </a:rPr>
              <a:t>        }</a:t>
            </a:r>
          </a:p>
          <a:p>
            <a:pPr>
              <a:lnSpc>
                <a:spcPct val="120000"/>
              </a:lnSpc>
            </a:pPr>
            <a:r>
              <a:rPr lang="en-US" altLang="zh-CN" sz="1300">
                <a:solidFill>
                  <a:schemeClr val="tx1"/>
                </a:solidFill>
                <a:latin typeface="Consolas" panose="020B0609020204030204" pitchFamily="49" charset="0"/>
              </a:rPr>
              <a:t>    }</a:t>
            </a:r>
          </a:p>
          <a:p>
            <a:pPr>
              <a:lnSpc>
                <a:spcPct val="120000"/>
              </a:lnSpc>
            </a:pPr>
            <a:r>
              <a:rPr lang="en-US" altLang="zh-CN" sz="1300">
                <a:solidFill>
                  <a:schemeClr val="tx1"/>
                </a:solidFill>
                <a:latin typeface="Consolas" panose="020B0609020204030204" pitchFamily="49" charset="0"/>
              </a:rPr>
              <a:t>   </a:t>
            </a:r>
            <a:r>
              <a:rPr lang="zh-CN" altLang="en-US" sz="1300">
                <a:solidFill>
                  <a:schemeClr val="tx1"/>
                </a:solidFill>
                <a:latin typeface="Consolas" panose="020B0609020204030204" pitchFamily="49" charset="0"/>
              </a:rPr>
              <a:t> </a:t>
            </a:r>
            <a:r>
              <a:rPr lang="en-US" altLang="zh-CN" sz="1300">
                <a:solidFill>
                  <a:schemeClr val="tx1"/>
                </a:solidFill>
                <a:latin typeface="Consolas" panose="020B0609020204030204" pitchFamily="49" charset="0"/>
              </a:rPr>
              <a:t>for (auto i = 0; i &lt; work_list.size(); i++) {</a:t>
            </a:r>
          </a:p>
          <a:p>
            <a:pPr>
              <a:lnSpc>
                <a:spcPct val="120000"/>
              </a:lnSpc>
            </a:pPr>
            <a:r>
              <a:rPr lang="en-US" altLang="zh-CN" sz="1300">
                <a:solidFill>
                  <a:schemeClr val="tx1"/>
                </a:solidFill>
                <a:latin typeface="Consolas" panose="020B0609020204030204" pitchFamily="49" charset="0"/>
              </a:rPr>
              <a:t>        auto *callee_function = work_list[i];</a:t>
            </a:r>
          </a:p>
          <a:p>
            <a:pPr>
              <a:lnSpc>
                <a:spcPct val="120000"/>
              </a:lnSpc>
            </a:pPr>
            <a:r>
              <a:rPr lang="en-US" altLang="zh-CN" sz="1300">
                <a:solidFill>
                  <a:schemeClr val="tx1"/>
                </a:solidFill>
                <a:latin typeface="Consolas" panose="020B0609020204030204" pitchFamily="49" charset="0"/>
              </a:rPr>
              <a:t>        for (auto &amp;use : callee_function-&gt;get_use_list()) {</a:t>
            </a:r>
          </a:p>
          <a:p>
            <a:pPr>
              <a:lnSpc>
                <a:spcPct val="120000"/>
              </a:lnSpc>
            </a:pPr>
            <a:r>
              <a:rPr lang="en-US" altLang="zh-CN" sz="1300">
                <a:solidFill>
                  <a:schemeClr val="tx1"/>
                </a:solidFill>
                <a:latin typeface="Consolas" panose="020B0609020204030204" pitchFamily="49" charset="0"/>
              </a:rPr>
              <a:t>            auto *call_inst = dynamic_cast&lt;CallInst *&gt;(use.val_);</a:t>
            </a:r>
          </a:p>
          <a:p>
            <a:pPr>
              <a:lnSpc>
                <a:spcPct val="120000"/>
              </a:lnSpc>
            </a:pPr>
            <a:r>
              <a:rPr lang="en-US" altLang="zh-CN" sz="1300">
                <a:solidFill>
                  <a:schemeClr val="tx1"/>
                </a:solidFill>
                <a:latin typeface="Consolas" panose="020B0609020204030204" pitchFamily="49" charset="0"/>
              </a:rPr>
              <a:t>            auto *caller_function = call_inst-&gt;get_function();</a:t>
            </a:r>
          </a:p>
          <a:p>
            <a:pPr>
              <a:lnSpc>
                <a:spcPct val="120000"/>
              </a:lnSpc>
            </a:pPr>
            <a:r>
              <a:rPr lang="en-US" altLang="zh-CN" sz="1300">
                <a:solidFill>
                  <a:schemeClr val="tx1"/>
                </a:solidFill>
                <a:latin typeface="Consolas" panose="020B0609020204030204" pitchFamily="49" charset="0"/>
              </a:rPr>
              <a:t>            if (is_pure[caller_function]) {</a:t>
            </a:r>
          </a:p>
          <a:p>
            <a:pPr>
              <a:lnSpc>
                <a:spcPct val="120000"/>
              </a:lnSpc>
            </a:pPr>
            <a:r>
              <a:rPr lang="en-US" altLang="zh-CN" sz="1300">
                <a:solidFill>
                  <a:schemeClr val="tx1"/>
                </a:solidFill>
                <a:latin typeface="Consolas" panose="020B0609020204030204" pitchFamily="49" charset="0"/>
              </a:rPr>
              <a:t>                is_pure[caller_function] = false;</a:t>
            </a:r>
          </a:p>
          <a:p>
            <a:pPr>
              <a:lnSpc>
                <a:spcPct val="120000"/>
              </a:lnSpc>
            </a:pPr>
            <a:r>
              <a:rPr lang="en-US" altLang="zh-CN" sz="1300">
                <a:solidFill>
                  <a:schemeClr val="tx1"/>
                </a:solidFill>
                <a:latin typeface="Consolas" panose="020B0609020204030204" pitchFamily="49" charset="0"/>
              </a:rPr>
              <a:t>                work_list.push_back(caller_function);</a:t>
            </a:r>
          </a:p>
          <a:p>
            <a:pPr>
              <a:lnSpc>
                <a:spcPct val="120000"/>
              </a:lnSpc>
            </a:pPr>
            <a:r>
              <a:rPr lang="en-US" altLang="zh-CN" sz="1300">
                <a:solidFill>
                  <a:schemeClr val="tx1"/>
                </a:solidFill>
                <a:latin typeface="Consolas" panose="020B0609020204030204" pitchFamily="49" charset="0"/>
              </a:rPr>
              <a:t>            }</a:t>
            </a:r>
          </a:p>
          <a:p>
            <a:pPr>
              <a:lnSpc>
                <a:spcPct val="120000"/>
              </a:lnSpc>
            </a:pPr>
            <a:r>
              <a:rPr lang="en-US" altLang="zh-CN" sz="1300">
                <a:solidFill>
                  <a:schemeClr val="tx1"/>
                </a:solidFill>
                <a:latin typeface="Consolas" panose="020B0609020204030204" pitchFamily="49" charset="0"/>
              </a:rPr>
              <a:t>        }</a:t>
            </a:r>
          </a:p>
          <a:p>
            <a:pPr>
              <a:lnSpc>
                <a:spcPct val="120000"/>
              </a:lnSpc>
            </a:pPr>
            <a:r>
              <a:rPr lang="en-US" altLang="zh-CN" sz="1300">
                <a:solidFill>
                  <a:schemeClr val="tx1"/>
                </a:solidFill>
                <a:latin typeface="Consolas" panose="020B0609020204030204" pitchFamily="49" charset="0"/>
              </a:rPr>
              <a:t>    }</a:t>
            </a:r>
          </a:p>
          <a:p>
            <a:pPr>
              <a:lnSpc>
                <a:spcPct val="120000"/>
              </a:lnSpc>
            </a:pPr>
            <a:r>
              <a:rPr lang="en-US" altLang="zh-CN" sz="1300">
                <a:solidFill>
                  <a:schemeClr val="tx1"/>
                </a:solidFill>
                <a:latin typeface="Consolas" panose="020B0609020204030204" pitchFamily="49" charset="0"/>
              </a:rPr>
              <a:t>}</a:t>
            </a:r>
            <a:endParaRPr lang="zh-CN" altLang="en-US" sz="1300">
              <a:solidFill>
                <a:schemeClr val="tx1"/>
              </a:solidFill>
              <a:latin typeface="Consolas" panose="020B0609020204030204" pitchFamily="49" charset="0"/>
            </a:endParaRPr>
          </a:p>
        </p:txBody>
      </p:sp>
      <p:sp>
        <p:nvSpPr>
          <p:cNvPr id="11" name="文本框 10">
            <a:extLst>
              <a:ext uri="{FF2B5EF4-FFF2-40B4-BE49-F238E27FC236}">
                <a16:creationId xmlns:a16="http://schemas.microsoft.com/office/drawing/2014/main" id="{04033F99-CF8E-4B97-9B8A-A75E45C50ED8}"/>
              </a:ext>
            </a:extLst>
          </p:cNvPr>
          <p:cNvSpPr txBox="1"/>
          <p:nvPr/>
        </p:nvSpPr>
        <p:spPr>
          <a:xfrm>
            <a:off x="1090331" y="1856022"/>
            <a:ext cx="3230033" cy="658257"/>
          </a:xfrm>
          <a:prstGeom prst="rect">
            <a:avLst/>
          </a:prstGeom>
          <a:noFill/>
        </p:spPr>
        <p:txBody>
          <a:bodyPr wrap="square">
            <a:spAutoFit/>
          </a:bodyPr>
          <a:lstStyle/>
          <a:p>
            <a:pPr>
              <a:lnSpc>
                <a:spcPct val="120000"/>
              </a:lnSpc>
            </a:pPr>
            <a:r>
              <a:rPr lang="zh-CN" altLang="en-US" sz="1600" b="1">
                <a:solidFill>
                  <a:schemeClr val="tx1"/>
                </a:solidFill>
                <a:latin typeface="微软雅黑" panose="020B0503020204020204" pitchFamily="34" charset="-122"/>
                <a:ea typeface="微软雅黑" panose="020B0503020204020204" pitchFamily="34" charset="-122"/>
              </a:rPr>
              <a:t>先考虑函数本身有无副作用，并将 </a:t>
            </a:r>
            <a:r>
              <a:rPr lang="en-US" altLang="zh-CN" sz="1600" b="1">
                <a:solidFill>
                  <a:schemeClr val="tx1"/>
                </a:solidFill>
                <a:latin typeface="微软雅黑" panose="020B0503020204020204" pitchFamily="34" charset="-122"/>
                <a:ea typeface="微软雅黑" panose="020B0503020204020204" pitchFamily="34" charset="-122"/>
              </a:rPr>
              <a:t>worklists </a:t>
            </a:r>
            <a:r>
              <a:rPr lang="zh-CN" altLang="en-US" sz="1600" b="1">
                <a:solidFill>
                  <a:schemeClr val="tx1"/>
                </a:solidFill>
                <a:latin typeface="微软雅黑" panose="020B0503020204020204" pitchFamily="34" charset="-122"/>
                <a:ea typeface="微软雅黑" panose="020B0503020204020204" pitchFamily="34" charset="-122"/>
              </a:rPr>
              <a:t>初始化为非纯函数</a:t>
            </a:r>
          </a:p>
        </p:txBody>
      </p:sp>
      <p:sp>
        <p:nvSpPr>
          <p:cNvPr id="14" name="矩形 13">
            <a:extLst>
              <a:ext uri="{FF2B5EF4-FFF2-40B4-BE49-F238E27FC236}">
                <a16:creationId xmlns:a16="http://schemas.microsoft.com/office/drawing/2014/main" id="{82A76DD7-BFB6-434E-AD3E-F79CFFA74AB3}"/>
              </a:ext>
            </a:extLst>
          </p:cNvPr>
          <p:cNvSpPr/>
          <p:nvPr/>
        </p:nvSpPr>
        <p:spPr>
          <a:xfrm flipH="1">
            <a:off x="5763348" y="1829228"/>
            <a:ext cx="3373507" cy="14244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52C89788-960C-466B-AF86-D3BA8F955B68}"/>
              </a:ext>
            </a:extLst>
          </p:cNvPr>
          <p:cNvCxnSpPr>
            <a:cxnSpLocks/>
            <a:stCxn id="14" idx="3"/>
          </p:cNvCxnSpPr>
          <p:nvPr/>
        </p:nvCxnSpPr>
        <p:spPr>
          <a:xfrm flipH="1">
            <a:off x="1128713" y="2541463"/>
            <a:ext cx="463463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9" name="矩形 18">
            <a:extLst>
              <a:ext uri="{FF2B5EF4-FFF2-40B4-BE49-F238E27FC236}">
                <a16:creationId xmlns:a16="http://schemas.microsoft.com/office/drawing/2014/main" id="{9D921486-F54A-4FC1-AEAE-3BE41F8BE511}"/>
              </a:ext>
            </a:extLst>
          </p:cNvPr>
          <p:cNvSpPr/>
          <p:nvPr/>
        </p:nvSpPr>
        <p:spPr>
          <a:xfrm flipH="1">
            <a:off x="5763347" y="3282553"/>
            <a:ext cx="5736486" cy="26181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54F19D07-23FC-4D66-8962-7F1AD1F0BE52}"/>
              </a:ext>
            </a:extLst>
          </p:cNvPr>
          <p:cNvSpPr txBox="1"/>
          <p:nvPr/>
        </p:nvSpPr>
        <p:spPr>
          <a:xfrm>
            <a:off x="1088980" y="4182998"/>
            <a:ext cx="4451307" cy="362792"/>
          </a:xfrm>
          <a:prstGeom prst="rect">
            <a:avLst/>
          </a:prstGeom>
          <a:noFill/>
        </p:spPr>
        <p:txBody>
          <a:bodyPr wrap="square">
            <a:spAutoFit/>
          </a:bodyPr>
          <a:lstStyle/>
          <a:p>
            <a:pPr>
              <a:lnSpc>
                <a:spcPct val="120000"/>
              </a:lnSpc>
            </a:pPr>
            <a:r>
              <a:rPr lang="zh-CN" altLang="en-US" sz="1600" b="1">
                <a:solidFill>
                  <a:schemeClr val="tx1"/>
                </a:solidFill>
                <a:latin typeface="微软雅黑" panose="020B0503020204020204" pitchFamily="34" charset="-122"/>
                <a:ea typeface="微软雅黑" panose="020B0503020204020204" pitchFamily="34" charset="-122"/>
              </a:rPr>
              <a:t>考虑非纯函数调用的「传染」，宽度优先搜索</a:t>
            </a:r>
          </a:p>
        </p:txBody>
      </p:sp>
      <p:cxnSp>
        <p:nvCxnSpPr>
          <p:cNvPr id="21" name="直接连接符 20">
            <a:extLst>
              <a:ext uri="{FF2B5EF4-FFF2-40B4-BE49-F238E27FC236}">
                <a16:creationId xmlns:a16="http://schemas.microsoft.com/office/drawing/2014/main" id="{42D53DDF-0DF0-40C1-959A-D16FB9E97846}"/>
              </a:ext>
            </a:extLst>
          </p:cNvPr>
          <p:cNvCxnSpPr>
            <a:cxnSpLocks/>
          </p:cNvCxnSpPr>
          <p:nvPr/>
        </p:nvCxnSpPr>
        <p:spPr>
          <a:xfrm flipH="1">
            <a:off x="1127362" y="4575537"/>
            <a:ext cx="463463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27393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646878"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死代码消除</a:t>
            </a:r>
          </a:p>
        </p:txBody>
      </p:sp>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实现：无用控制流清除</a:t>
            </a:r>
          </a:p>
        </p:txBody>
      </p:sp>
      <p:sp>
        <p:nvSpPr>
          <p:cNvPr id="7" name="文本框 6">
            <a:extLst>
              <a:ext uri="{FF2B5EF4-FFF2-40B4-BE49-F238E27FC236}">
                <a16:creationId xmlns:a16="http://schemas.microsoft.com/office/drawing/2014/main" id="{5FABEF85-1BDD-42D2-ACEB-D2BB306416F4}"/>
              </a:ext>
            </a:extLst>
          </p:cNvPr>
          <p:cNvSpPr txBox="1"/>
          <p:nvPr/>
        </p:nvSpPr>
        <p:spPr>
          <a:xfrm>
            <a:off x="710677" y="1967814"/>
            <a:ext cx="3234793" cy="369332"/>
          </a:xfrm>
          <a:prstGeom prst="rect">
            <a:avLst/>
          </a:prstGeom>
          <a:noFill/>
        </p:spPr>
        <p:txBody>
          <a:bodyPr wrap="square">
            <a:spAutoFit/>
          </a:bodyPr>
          <a:lstStyle/>
          <a:p>
            <a:r>
              <a:rPr lang="zh-CN" altLang="en-US">
                <a:latin typeface="微软雅黑" panose="020B0503020204020204" pitchFamily="34" charset="-122"/>
                <a:ea typeface="微软雅黑" panose="020B0503020204020204" pitchFamily="34" charset="-122"/>
              </a:rPr>
              <a:t>难点：维护 </a:t>
            </a:r>
            <a:r>
              <a:rPr lang="en-US" altLang="zh-CN">
                <a:latin typeface="微软雅黑" panose="020B0503020204020204" pitchFamily="34" charset="-122"/>
                <a:ea typeface="微软雅黑" panose="020B0503020204020204" pitchFamily="34" charset="-122"/>
              </a:rPr>
              <a:t>bb </a:t>
            </a:r>
            <a:r>
              <a:rPr lang="zh-CN" altLang="en-US">
                <a:latin typeface="微软雅黑" panose="020B0503020204020204" pitchFamily="34" charset="-122"/>
                <a:ea typeface="微软雅黑" panose="020B0503020204020204" pitchFamily="34" charset="-122"/>
              </a:rPr>
              <a:t>前驱后继关系</a:t>
            </a:r>
            <a:endParaRPr lang="zh-CN" altLang="en-US" sz="140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AE9F113-C065-464F-888C-1F4A99632EE5}"/>
              </a:ext>
            </a:extLst>
          </p:cNvPr>
          <p:cNvPicPr>
            <a:picLocks noChangeAspect="1"/>
          </p:cNvPicPr>
          <p:nvPr/>
        </p:nvPicPr>
        <p:blipFill>
          <a:blip r:embed="rId2"/>
          <a:stretch>
            <a:fillRect/>
          </a:stretch>
        </p:blipFill>
        <p:spPr>
          <a:xfrm>
            <a:off x="609599" y="2808369"/>
            <a:ext cx="3537132" cy="3486329"/>
          </a:xfrm>
          <a:prstGeom prst="rect">
            <a:avLst/>
          </a:prstGeom>
        </p:spPr>
      </p:pic>
      <p:pic>
        <p:nvPicPr>
          <p:cNvPr id="4" name="图片 3">
            <a:extLst>
              <a:ext uri="{FF2B5EF4-FFF2-40B4-BE49-F238E27FC236}">
                <a16:creationId xmlns:a16="http://schemas.microsoft.com/office/drawing/2014/main" id="{6E5BF505-7FFD-4D2D-8577-EF7BDF72C120}"/>
              </a:ext>
            </a:extLst>
          </p:cNvPr>
          <p:cNvPicPr>
            <a:picLocks noChangeAspect="1"/>
          </p:cNvPicPr>
          <p:nvPr/>
        </p:nvPicPr>
        <p:blipFill>
          <a:blip r:embed="rId3"/>
          <a:stretch>
            <a:fillRect/>
          </a:stretch>
        </p:blipFill>
        <p:spPr>
          <a:xfrm>
            <a:off x="4110141" y="1787864"/>
            <a:ext cx="3956253" cy="3467278"/>
          </a:xfrm>
          <a:prstGeom prst="rect">
            <a:avLst/>
          </a:prstGeom>
        </p:spPr>
      </p:pic>
      <p:pic>
        <p:nvPicPr>
          <p:cNvPr id="8" name="图片 7">
            <a:extLst>
              <a:ext uri="{FF2B5EF4-FFF2-40B4-BE49-F238E27FC236}">
                <a16:creationId xmlns:a16="http://schemas.microsoft.com/office/drawing/2014/main" id="{48AE36E0-F29E-4FB5-9159-72EE9E4677B9}"/>
              </a:ext>
            </a:extLst>
          </p:cNvPr>
          <p:cNvPicPr>
            <a:picLocks noChangeAspect="1"/>
          </p:cNvPicPr>
          <p:nvPr/>
        </p:nvPicPr>
        <p:blipFill>
          <a:blip r:embed="rId4"/>
          <a:stretch>
            <a:fillRect/>
          </a:stretch>
        </p:blipFill>
        <p:spPr>
          <a:xfrm>
            <a:off x="8343087" y="2777666"/>
            <a:ext cx="3232316" cy="2470277"/>
          </a:xfrm>
          <a:prstGeom prst="rect">
            <a:avLst/>
          </a:prstGeom>
        </p:spPr>
      </p:pic>
      <p:pic>
        <p:nvPicPr>
          <p:cNvPr id="11" name="图片 10">
            <a:extLst>
              <a:ext uri="{FF2B5EF4-FFF2-40B4-BE49-F238E27FC236}">
                <a16:creationId xmlns:a16="http://schemas.microsoft.com/office/drawing/2014/main" id="{40B8DBE4-D903-4973-B66F-B722DF9DF85B}"/>
              </a:ext>
            </a:extLst>
          </p:cNvPr>
          <p:cNvPicPr>
            <a:picLocks noChangeAspect="1"/>
          </p:cNvPicPr>
          <p:nvPr/>
        </p:nvPicPr>
        <p:blipFill>
          <a:blip r:embed="rId5">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13" name="文本框 12">
            <a:extLst>
              <a:ext uri="{FF2B5EF4-FFF2-40B4-BE49-F238E27FC236}">
                <a16:creationId xmlns:a16="http://schemas.microsoft.com/office/drawing/2014/main" id="{A98A0E21-C512-47E6-950A-AD45FF1E5AF8}"/>
              </a:ext>
            </a:extLst>
          </p:cNvPr>
          <p:cNvSpPr txBox="1"/>
          <p:nvPr/>
        </p:nvSpPr>
        <p:spPr>
          <a:xfrm>
            <a:off x="4663631" y="5228352"/>
            <a:ext cx="2744704" cy="523220"/>
          </a:xfrm>
          <a:prstGeom prst="rect">
            <a:avLst/>
          </a:prstGeom>
          <a:noFill/>
        </p:spPr>
        <p:txBody>
          <a:bodyPr wrap="square">
            <a:spAutoFit/>
          </a:bodyPr>
          <a:lstStyle/>
          <a:p>
            <a:pPr algn="dist"/>
            <a:r>
              <a:rPr lang="zh-CN" altLang="en-US" sz="1400">
                <a:latin typeface="微软雅黑" panose="020B0503020204020204" pitchFamily="34" charset="-122"/>
                <a:ea typeface="微软雅黑" panose="020B0503020204020204" pitchFamily="34" charset="-122"/>
              </a:rPr>
              <a:t>注：需要保证 B</a:t>
            </a:r>
            <a:r>
              <a:rPr lang="zh-CN" altLang="en-US" sz="1400" baseline="-25000">
                <a:latin typeface="微软雅黑" panose="020B0503020204020204" pitchFamily="34" charset="-122"/>
                <a:ea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rPr>
              <a:t> 没有 </a:t>
            </a:r>
            <a:r>
              <a:rPr lang="en-US" altLang="zh-CN" sz="1400">
                <a:latin typeface="微软雅黑" panose="020B0503020204020204" pitchFamily="34" charset="-122"/>
                <a:ea typeface="微软雅黑" panose="020B0503020204020204" pitchFamily="34" charset="-122"/>
              </a:rPr>
              <a:t>φ</a:t>
            </a:r>
            <a:r>
              <a:rPr lang="zh-CN" altLang="en-US" sz="1400">
                <a:latin typeface="微软雅黑" panose="020B0503020204020204" pitchFamily="34" charset="-122"/>
                <a:ea typeface="微软雅黑" panose="020B0503020204020204" pitchFamily="34" charset="-122"/>
              </a:rPr>
              <a:t> 指令同时以 B</a:t>
            </a:r>
            <a:r>
              <a:rPr lang="zh-CN" altLang="en-US" sz="1400" baseline="-250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 和 B</a:t>
            </a:r>
            <a:r>
              <a:rPr lang="zh-CN" altLang="en-US" sz="1400" baseline="-250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 的前驱为操作数</a:t>
            </a:r>
          </a:p>
        </p:txBody>
      </p:sp>
    </p:spTree>
    <p:extLst>
      <p:ext uri="{BB962C8B-B14F-4D97-AF65-F5344CB8AC3E}">
        <p14:creationId xmlns:p14="http://schemas.microsoft.com/office/powerpoint/2010/main" val="10550713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40B8DBE4-D903-4973-B66F-B722DF9DF85B}"/>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646878"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死代码消除</a:t>
            </a:r>
          </a:p>
        </p:txBody>
      </p:sp>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实现：无用控制流清除</a:t>
            </a:r>
          </a:p>
        </p:txBody>
      </p:sp>
      <p:sp>
        <p:nvSpPr>
          <p:cNvPr id="12" name="文本框 11">
            <a:extLst>
              <a:ext uri="{FF2B5EF4-FFF2-40B4-BE49-F238E27FC236}">
                <a16:creationId xmlns:a16="http://schemas.microsoft.com/office/drawing/2014/main" id="{C678A149-3001-47A0-B263-F2E6DC0CEE8A}"/>
              </a:ext>
            </a:extLst>
          </p:cNvPr>
          <p:cNvSpPr txBox="1"/>
          <p:nvPr/>
        </p:nvSpPr>
        <p:spPr>
          <a:xfrm>
            <a:off x="712092" y="1886681"/>
            <a:ext cx="11149708" cy="961289"/>
          </a:xfrm>
          <a:prstGeom prst="rect">
            <a:avLst/>
          </a:prstGeom>
          <a:noFill/>
        </p:spPr>
        <p:txBody>
          <a:bodyPr wrap="square">
            <a:spAutoFit/>
          </a:bodyPr>
          <a:lstStyle/>
          <a:p>
            <a:pPr>
              <a:lnSpc>
                <a:spcPct val="150000"/>
              </a:lnSpc>
            </a:pPr>
            <a:r>
              <a:rPr lang="zh-CN" altLang="en-US" sz="2000">
                <a:latin typeface="微软雅黑" panose="020B0503020204020204" pitchFamily="34" charset="-122"/>
                <a:ea typeface="微软雅黑" panose="020B0503020204020204" pitchFamily="34" charset="-122"/>
              </a:rPr>
              <a:t>重点：局部数组相当于取别名，因此一旦左值是重要变量，就要标记所有的对该局部数组的 store 指令为重要变量。但如果局部数组没有用到，是可以被消除的。</a:t>
            </a:r>
          </a:p>
        </p:txBody>
      </p:sp>
      <p:sp>
        <p:nvSpPr>
          <p:cNvPr id="14" name="矩形: 圆角 13">
            <a:extLst>
              <a:ext uri="{FF2B5EF4-FFF2-40B4-BE49-F238E27FC236}">
                <a16:creationId xmlns:a16="http://schemas.microsoft.com/office/drawing/2014/main" id="{AF333298-AAD1-4EBC-AFAE-79CB3A2DB387}"/>
              </a:ext>
            </a:extLst>
          </p:cNvPr>
          <p:cNvSpPr/>
          <p:nvPr/>
        </p:nvSpPr>
        <p:spPr>
          <a:xfrm>
            <a:off x="724346" y="3326067"/>
            <a:ext cx="8978454" cy="2659868"/>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20000"/>
              </a:lnSpc>
            </a:pPr>
            <a:r>
              <a:rPr lang="zh-CN" altLang="en-US" sz="1600" b="1">
                <a:solidFill>
                  <a:srgbClr val="002060"/>
                </a:solidFill>
                <a:latin typeface="微软雅黑" panose="020B0503020204020204" pitchFamily="34" charset="-122"/>
                <a:ea typeface="微软雅黑" panose="020B0503020204020204" pitchFamily="34" charset="-122"/>
              </a:rPr>
              <a:t>还原 </a:t>
            </a:r>
            <a:r>
              <a:rPr lang="en-US" altLang="zh-CN" sz="1600" b="1">
                <a:solidFill>
                  <a:srgbClr val="002060"/>
                </a:solidFill>
                <a:latin typeface="微软雅黑" panose="020B0503020204020204" pitchFamily="34" charset="-122"/>
                <a:ea typeface="微软雅黑" panose="020B0503020204020204" pitchFamily="34" charset="-122"/>
              </a:rPr>
              <a:t>store </a:t>
            </a:r>
            <a:r>
              <a:rPr lang="zh-CN" altLang="en-US" sz="1600" b="1">
                <a:solidFill>
                  <a:srgbClr val="002060"/>
                </a:solidFill>
                <a:latin typeface="微软雅黑" panose="020B0503020204020204" pitchFamily="34" charset="-122"/>
                <a:ea typeface="微软雅黑" panose="020B0503020204020204" pitchFamily="34" charset="-122"/>
              </a:rPr>
              <a:t>指令的左值</a:t>
            </a:r>
            <a:endParaRPr lang="en-US" altLang="zh-CN" sz="1600" b="1">
              <a:solidFill>
                <a:srgbClr val="002060"/>
              </a:solidFill>
              <a:latin typeface="微软雅黑" panose="020B0503020204020204" pitchFamily="34" charset="-122"/>
              <a:ea typeface="微软雅黑" panose="020B0503020204020204" pitchFamily="34" charset="-122"/>
            </a:endParaRPr>
          </a:p>
          <a:p>
            <a:pPr>
              <a:lnSpc>
                <a:spcPct val="120000"/>
              </a:lnSpc>
            </a:pPr>
            <a:r>
              <a:rPr lang="en-US" altLang="zh-CN" sz="1600">
                <a:solidFill>
                  <a:schemeClr val="tx1"/>
                </a:solidFill>
                <a:latin typeface="Consolas" panose="020B0609020204030204" pitchFamily="49" charset="0"/>
              </a:rPr>
              <a:t>AllocaInst *store_to_alloca(Instruction *inst) {</a:t>
            </a:r>
          </a:p>
          <a:p>
            <a:pPr>
              <a:lnSpc>
                <a:spcPct val="120000"/>
              </a:lnSpc>
            </a:pPr>
            <a:r>
              <a:rPr lang="en-US" altLang="zh-CN" sz="1600">
                <a:solidFill>
                  <a:schemeClr val="tx1"/>
                </a:solidFill>
                <a:latin typeface="Consolas" panose="020B0609020204030204" pitchFamily="49" charset="0"/>
              </a:rPr>
              <a:t>    Value *lval_runner = inst-&gt;get_operand(1);</a:t>
            </a:r>
          </a:p>
          <a:p>
            <a:pPr>
              <a:lnSpc>
                <a:spcPct val="120000"/>
              </a:lnSpc>
            </a:pPr>
            <a:r>
              <a:rPr lang="en-US" altLang="zh-CN" sz="1600">
                <a:solidFill>
                  <a:schemeClr val="tx1"/>
                </a:solidFill>
                <a:latin typeface="Consolas" panose="020B0609020204030204" pitchFamily="49" charset="0"/>
              </a:rPr>
              <a:t>    while (auto *gep_inst = dynamic_cast&lt;GetElementPtrInst *&gt;(lval_runner)) {</a:t>
            </a:r>
          </a:p>
          <a:p>
            <a:pPr>
              <a:lnSpc>
                <a:spcPct val="120000"/>
              </a:lnSpc>
            </a:pPr>
            <a:r>
              <a:rPr lang="en-US" altLang="zh-CN" sz="1600">
                <a:solidFill>
                  <a:schemeClr val="tx1"/>
                </a:solidFill>
                <a:latin typeface="Consolas" panose="020B0609020204030204" pitchFamily="49" charset="0"/>
              </a:rPr>
              <a:t>        lval_runner = gep_inst-&gt;get_operand(0);</a:t>
            </a:r>
          </a:p>
          <a:p>
            <a:pPr>
              <a:lnSpc>
                <a:spcPct val="120000"/>
              </a:lnSpc>
            </a:pPr>
            <a:r>
              <a:rPr lang="en-US" altLang="zh-CN" sz="1600">
                <a:solidFill>
                  <a:schemeClr val="tx1"/>
                </a:solidFill>
                <a:latin typeface="Consolas" panose="020B0609020204030204" pitchFamily="49" charset="0"/>
              </a:rPr>
              <a:t>    }</a:t>
            </a:r>
          </a:p>
          <a:p>
            <a:pPr>
              <a:lnSpc>
                <a:spcPct val="120000"/>
              </a:lnSpc>
            </a:pPr>
            <a:r>
              <a:rPr lang="en-US" altLang="zh-CN" sz="1600">
                <a:solidFill>
                  <a:schemeClr val="tx1"/>
                </a:solidFill>
                <a:latin typeface="Consolas" panose="020B0609020204030204" pitchFamily="49" charset="0"/>
              </a:rPr>
              <a:t>    return dynamic_cast&lt;AllocaInst *&gt;(lval_runner);</a:t>
            </a:r>
          </a:p>
          <a:p>
            <a:pPr>
              <a:lnSpc>
                <a:spcPct val="120000"/>
              </a:lnSpc>
            </a:pPr>
            <a:r>
              <a:rPr lang="en-US" altLang="zh-CN" sz="1600">
                <a:solidFill>
                  <a:schemeClr val="tx1"/>
                </a:solidFill>
                <a:latin typeface="Consolas" panose="020B0609020204030204" pitchFamily="49" charset="0"/>
              </a:rPr>
              <a:t>}</a:t>
            </a:r>
            <a:endParaRPr lang="zh-CN" altLang="en-US" sz="1600">
              <a:solidFill>
                <a:schemeClr val="tx1"/>
              </a:solidFill>
              <a:latin typeface="Consolas" panose="020B0609020204030204" pitchFamily="49" charset="0"/>
            </a:endParaRPr>
          </a:p>
        </p:txBody>
      </p:sp>
      <p:sp>
        <p:nvSpPr>
          <p:cNvPr id="16" name="文本框 15">
            <a:extLst>
              <a:ext uri="{FF2B5EF4-FFF2-40B4-BE49-F238E27FC236}">
                <a16:creationId xmlns:a16="http://schemas.microsoft.com/office/drawing/2014/main" id="{BC85C7CF-8584-4F86-949E-01AEE48E486B}"/>
              </a:ext>
            </a:extLst>
          </p:cNvPr>
          <p:cNvSpPr txBox="1"/>
          <p:nvPr/>
        </p:nvSpPr>
        <p:spPr>
          <a:xfrm>
            <a:off x="9710149" y="4179139"/>
            <a:ext cx="2337918" cy="953723"/>
          </a:xfrm>
          <a:prstGeom prst="rect">
            <a:avLst/>
          </a:prstGeom>
          <a:noFill/>
        </p:spPr>
        <p:txBody>
          <a:bodyPr wrap="square">
            <a:spAutoFit/>
          </a:bodyPr>
          <a:lstStyle/>
          <a:p>
            <a:pPr>
              <a:lnSpc>
                <a:spcPct val="120000"/>
              </a:lnSpc>
            </a:pPr>
            <a:r>
              <a:rPr lang="en-US" altLang="zh-CN" sz="1600" b="1">
                <a:solidFill>
                  <a:schemeClr val="tx1"/>
                </a:solidFill>
                <a:latin typeface="微软雅黑" panose="020B0503020204020204" pitchFamily="34" charset="-122"/>
                <a:ea typeface="微软雅黑" panose="020B0503020204020204" pitchFamily="34" charset="-122"/>
              </a:rPr>
              <a:t>lval </a:t>
            </a:r>
            <a:r>
              <a:rPr lang="zh-CN" altLang="en-US" sz="1600" b="1">
                <a:solidFill>
                  <a:schemeClr val="tx1"/>
                </a:solidFill>
                <a:latin typeface="微软雅黑" panose="020B0503020204020204" pitchFamily="34" charset="-122"/>
                <a:ea typeface="微软雅黑" panose="020B0503020204020204" pitchFamily="34" charset="-122"/>
              </a:rPr>
              <a:t>无法转换为 </a:t>
            </a:r>
            <a:r>
              <a:rPr lang="en-US" altLang="zh-CN" sz="1600" b="1">
                <a:solidFill>
                  <a:schemeClr val="tx1"/>
                </a:solidFill>
                <a:latin typeface="微软雅黑" panose="020B0503020204020204" pitchFamily="34" charset="-122"/>
                <a:ea typeface="微软雅黑" panose="020B0503020204020204" pitchFamily="34" charset="-122"/>
              </a:rPr>
              <a:t>alloca </a:t>
            </a:r>
            <a:r>
              <a:rPr lang="zh-CN" altLang="en-US" sz="1600" b="1">
                <a:solidFill>
                  <a:schemeClr val="tx1"/>
                </a:solidFill>
                <a:latin typeface="微软雅黑" panose="020B0503020204020204" pitchFamily="34" charset="-122"/>
                <a:ea typeface="微软雅黑" panose="020B0503020204020204" pitchFamily="34" charset="-122"/>
              </a:rPr>
              <a:t>指令说明是非局部的，有副作用</a:t>
            </a:r>
          </a:p>
        </p:txBody>
      </p:sp>
      <p:sp>
        <p:nvSpPr>
          <p:cNvPr id="17" name="矩形 16">
            <a:extLst>
              <a:ext uri="{FF2B5EF4-FFF2-40B4-BE49-F238E27FC236}">
                <a16:creationId xmlns:a16="http://schemas.microsoft.com/office/drawing/2014/main" id="{E96C2F20-6B38-4C29-89F8-4F8C4D46E41F}"/>
              </a:ext>
            </a:extLst>
          </p:cNvPr>
          <p:cNvSpPr/>
          <p:nvPr/>
        </p:nvSpPr>
        <p:spPr>
          <a:xfrm flipH="1">
            <a:off x="3958628" y="4399902"/>
            <a:ext cx="5244638" cy="293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连接符: 肘形 22">
            <a:extLst>
              <a:ext uri="{FF2B5EF4-FFF2-40B4-BE49-F238E27FC236}">
                <a16:creationId xmlns:a16="http://schemas.microsoft.com/office/drawing/2014/main" id="{CB971712-7E13-4DE0-A8A0-8A8840756E1C}"/>
              </a:ext>
            </a:extLst>
          </p:cNvPr>
          <p:cNvCxnSpPr>
            <a:cxnSpLocks/>
            <a:stCxn id="17" idx="2"/>
          </p:cNvCxnSpPr>
          <p:nvPr/>
        </p:nvCxnSpPr>
        <p:spPr>
          <a:xfrm rot="16200000" flipH="1">
            <a:off x="8950297" y="2324503"/>
            <a:ext cx="542152" cy="5280853"/>
          </a:xfrm>
          <a:prstGeom prst="bentConnector2">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92036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646878"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死代码消除</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效果展示</a:t>
            </a:r>
          </a:p>
        </p:txBody>
      </p:sp>
      <p:sp>
        <p:nvSpPr>
          <p:cNvPr id="17" name="矩形: 圆角 16">
            <a:extLst>
              <a:ext uri="{FF2B5EF4-FFF2-40B4-BE49-F238E27FC236}">
                <a16:creationId xmlns:a16="http://schemas.microsoft.com/office/drawing/2014/main" id="{26B3C7C7-966F-4CD4-B89B-FC1FAACDDA74}"/>
              </a:ext>
            </a:extLst>
          </p:cNvPr>
          <p:cNvSpPr/>
          <p:nvPr/>
        </p:nvSpPr>
        <p:spPr>
          <a:xfrm>
            <a:off x="4326467" y="421616"/>
            <a:ext cx="7466465" cy="5852184"/>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a:solidFill>
                  <a:schemeClr val="accent1">
                    <a:lumMod val="50000"/>
                  </a:schemeClr>
                </a:solidFill>
                <a:latin typeface="Consolas" panose="020B0609020204030204" pitchFamily="49" charset="0"/>
              </a:rPr>
              <a:t>define i32 @main() {                                     </a:t>
            </a:r>
            <a:r>
              <a:rPr lang="zh-CN" altLang="en-US" sz="1600" b="1">
                <a:solidFill>
                  <a:schemeClr val="accent1">
                    <a:lumMod val="50000"/>
                  </a:schemeClr>
                </a:solidFill>
                <a:latin typeface="微软雅黑" panose="020B0503020204020204" pitchFamily="34" charset="-122"/>
                <a:ea typeface="微软雅黑" panose="020B0503020204020204" pitchFamily="34" charset="-122"/>
              </a:rPr>
              <a:t>优化前</a:t>
            </a:r>
            <a:endParaRPr lang="en-US" altLang="zh-CN" sz="1600" b="1">
              <a:solidFill>
                <a:schemeClr val="accent1">
                  <a:lumMod val="50000"/>
                </a:schemeClr>
              </a:solidFill>
              <a:latin typeface="微软雅黑" panose="020B0503020204020204" pitchFamily="34" charset="-122"/>
              <a:ea typeface="微软雅黑" panose="020B0503020204020204" pitchFamily="34" charset="-122"/>
            </a:endParaRPr>
          </a:p>
          <a:p>
            <a:pPr>
              <a:lnSpc>
                <a:spcPct val="120000"/>
              </a:lnSpc>
            </a:pPr>
            <a:r>
              <a:rPr lang="en-US" altLang="zh-CN" sz="1600">
                <a:solidFill>
                  <a:schemeClr val="accent1">
                    <a:lumMod val="50000"/>
                  </a:schemeClr>
                </a:solidFill>
                <a:latin typeface="Consolas" panose="020B0609020204030204" pitchFamily="49" charset="0"/>
              </a:rPr>
              <a:t>label_entry:</a:t>
            </a:r>
          </a:p>
          <a:p>
            <a:pPr>
              <a:lnSpc>
                <a:spcPct val="120000"/>
              </a:lnSpc>
            </a:pPr>
            <a:r>
              <a:rPr lang="en-US" altLang="zh-CN" sz="1600">
                <a:solidFill>
                  <a:schemeClr val="accent1">
                    <a:lumMod val="50000"/>
                  </a:schemeClr>
                </a:solidFill>
                <a:latin typeface="Consolas" panose="020B0609020204030204" pitchFamily="49" charset="0"/>
              </a:rPr>
              <a:t>  br label %label4</a:t>
            </a:r>
          </a:p>
          <a:p>
            <a:pPr>
              <a:lnSpc>
                <a:spcPct val="120000"/>
              </a:lnSpc>
            </a:pPr>
            <a:r>
              <a:rPr lang="en-US" altLang="zh-CN" sz="1600">
                <a:solidFill>
                  <a:schemeClr val="accent1">
                    <a:lumMod val="50000"/>
                  </a:schemeClr>
                </a:solidFill>
                <a:latin typeface="Consolas" panose="020B0609020204030204" pitchFamily="49" charset="0"/>
              </a:rPr>
              <a:t>label_ret:			; preds = %label14</a:t>
            </a:r>
          </a:p>
          <a:p>
            <a:pPr>
              <a:lnSpc>
                <a:spcPct val="120000"/>
              </a:lnSpc>
            </a:pPr>
            <a:r>
              <a:rPr lang="en-US" altLang="zh-CN" sz="1600">
                <a:solidFill>
                  <a:schemeClr val="accent1">
                    <a:lumMod val="50000"/>
                  </a:schemeClr>
                </a:solidFill>
                <a:latin typeface="Consolas" panose="020B0609020204030204" pitchFamily="49" charset="0"/>
              </a:rPr>
              <a:t>  ret i32 3</a:t>
            </a:r>
          </a:p>
          <a:p>
            <a:pPr>
              <a:lnSpc>
                <a:spcPct val="120000"/>
              </a:lnSpc>
            </a:pPr>
            <a:r>
              <a:rPr lang="en-US" altLang="zh-CN" sz="1600">
                <a:solidFill>
                  <a:schemeClr val="accent1">
                    <a:lumMod val="50000"/>
                  </a:schemeClr>
                </a:solidFill>
                <a:latin typeface="Consolas" panose="020B0609020204030204" pitchFamily="49" charset="0"/>
              </a:rPr>
              <a:t>label4:				; preds = %label_entry,%label9</a:t>
            </a:r>
          </a:p>
          <a:p>
            <a:pPr>
              <a:lnSpc>
                <a:spcPct val="120000"/>
              </a:lnSpc>
            </a:pPr>
            <a:r>
              <a:rPr lang="en-US" altLang="zh-CN" sz="1600">
                <a:solidFill>
                  <a:schemeClr val="accent1">
                    <a:lumMod val="50000"/>
                  </a:schemeClr>
                </a:solidFill>
                <a:latin typeface="Consolas" panose="020B0609020204030204" pitchFamily="49" charset="0"/>
              </a:rPr>
              <a:t>  %op15 = phi i32 [ 0, %label_entry ], [ %op13, %label9 ]</a:t>
            </a:r>
          </a:p>
          <a:p>
            <a:pPr>
              <a:lnSpc>
                <a:spcPct val="120000"/>
              </a:lnSpc>
            </a:pPr>
            <a:r>
              <a:rPr lang="en-US" altLang="zh-CN" sz="1600">
                <a:solidFill>
                  <a:schemeClr val="accent1">
                    <a:lumMod val="50000"/>
                  </a:schemeClr>
                </a:solidFill>
                <a:latin typeface="Consolas" panose="020B0609020204030204" pitchFamily="49" charset="0"/>
              </a:rPr>
              <a:t>  %op6 = icmp slt i32 %op15, 100000</a:t>
            </a:r>
          </a:p>
          <a:p>
            <a:pPr>
              <a:lnSpc>
                <a:spcPct val="120000"/>
              </a:lnSpc>
            </a:pPr>
            <a:r>
              <a:rPr lang="en-US" altLang="zh-CN" sz="1600">
                <a:solidFill>
                  <a:schemeClr val="accent1">
                    <a:lumMod val="50000"/>
                  </a:schemeClr>
                </a:solidFill>
                <a:latin typeface="Consolas" panose="020B0609020204030204" pitchFamily="49" charset="0"/>
              </a:rPr>
              <a:t>  %op7 = zext i1 %op6 to i32</a:t>
            </a:r>
          </a:p>
          <a:p>
            <a:pPr>
              <a:lnSpc>
                <a:spcPct val="120000"/>
              </a:lnSpc>
            </a:pPr>
            <a:r>
              <a:rPr lang="en-US" altLang="zh-CN" sz="1600">
                <a:solidFill>
                  <a:schemeClr val="accent1">
                    <a:lumMod val="50000"/>
                  </a:schemeClr>
                </a:solidFill>
                <a:latin typeface="Consolas" panose="020B0609020204030204" pitchFamily="49" charset="0"/>
              </a:rPr>
              <a:t>  %op8 = icmp ne i32 %op7, 0</a:t>
            </a:r>
          </a:p>
          <a:p>
            <a:pPr>
              <a:lnSpc>
                <a:spcPct val="120000"/>
              </a:lnSpc>
            </a:pPr>
            <a:r>
              <a:rPr lang="en-US" altLang="zh-CN" sz="1600">
                <a:solidFill>
                  <a:schemeClr val="accent1">
                    <a:lumMod val="50000"/>
                  </a:schemeClr>
                </a:solidFill>
                <a:latin typeface="Consolas" panose="020B0609020204030204" pitchFamily="49" charset="0"/>
              </a:rPr>
              <a:t>  br i1 %op8, label %label9, label %label14</a:t>
            </a:r>
          </a:p>
          <a:p>
            <a:pPr>
              <a:lnSpc>
                <a:spcPct val="120000"/>
              </a:lnSpc>
            </a:pPr>
            <a:r>
              <a:rPr lang="en-US" altLang="zh-CN" sz="1600">
                <a:solidFill>
                  <a:schemeClr val="accent1">
                    <a:lumMod val="50000"/>
                  </a:schemeClr>
                </a:solidFill>
                <a:latin typeface="Consolas" panose="020B0609020204030204" pitchFamily="49" charset="0"/>
              </a:rPr>
              <a:t>label9:				; preds = %label4</a:t>
            </a:r>
          </a:p>
          <a:p>
            <a:pPr>
              <a:lnSpc>
                <a:spcPct val="120000"/>
              </a:lnSpc>
            </a:pPr>
            <a:r>
              <a:rPr lang="en-US" altLang="zh-CN" sz="1600">
                <a:solidFill>
                  <a:schemeClr val="accent1">
                    <a:lumMod val="50000"/>
                  </a:schemeClr>
                </a:solidFill>
                <a:latin typeface="Consolas" panose="020B0609020204030204" pitchFamily="49" charset="0"/>
              </a:rPr>
              <a:t>  %op10 = call i32 @foo1()  </a:t>
            </a:r>
            <a:endParaRPr lang="zh-CN" altLang="en-US" sz="1600">
              <a:solidFill>
                <a:schemeClr val="accent1">
                  <a:lumMod val="50000"/>
                </a:schemeClr>
              </a:solidFill>
              <a:latin typeface="Consolas" panose="020B0609020204030204" pitchFamily="49" charset="0"/>
            </a:endParaRPr>
          </a:p>
          <a:p>
            <a:pPr>
              <a:lnSpc>
                <a:spcPct val="120000"/>
              </a:lnSpc>
            </a:pPr>
            <a:r>
              <a:rPr lang="zh-CN" altLang="en-US" sz="1600">
                <a:solidFill>
                  <a:schemeClr val="accent1">
                    <a:lumMod val="50000"/>
                  </a:schemeClr>
                </a:solidFill>
                <a:latin typeface="Consolas" panose="020B0609020204030204" pitchFamily="49" charset="0"/>
              </a:rPr>
              <a:t>  </a:t>
            </a:r>
            <a:r>
              <a:rPr lang="en-US" altLang="zh-CN" sz="1600">
                <a:solidFill>
                  <a:schemeClr val="accent1">
                    <a:lumMod val="50000"/>
                  </a:schemeClr>
                </a:solidFill>
                <a:latin typeface="Consolas" panose="020B0609020204030204" pitchFamily="49" charset="0"/>
              </a:rPr>
              <a:t>%op11 = call i32 @foo2()  </a:t>
            </a:r>
            <a:endParaRPr lang="zh-CN" altLang="en-US" sz="1600">
              <a:solidFill>
                <a:schemeClr val="accent1">
                  <a:lumMod val="50000"/>
                </a:schemeClr>
              </a:solidFill>
              <a:latin typeface="Consolas" panose="020B0609020204030204" pitchFamily="49" charset="0"/>
            </a:endParaRPr>
          </a:p>
          <a:p>
            <a:pPr>
              <a:lnSpc>
                <a:spcPct val="120000"/>
              </a:lnSpc>
            </a:pPr>
            <a:r>
              <a:rPr lang="zh-CN" altLang="en-US" sz="1600">
                <a:solidFill>
                  <a:schemeClr val="accent1">
                    <a:lumMod val="50000"/>
                  </a:schemeClr>
                </a:solidFill>
                <a:latin typeface="Consolas" panose="020B0609020204030204" pitchFamily="49" charset="0"/>
              </a:rPr>
              <a:t>  </a:t>
            </a:r>
            <a:r>
              <a:rPr lang="en-US" altLang="zh-CN" sz="1600">
                <a:solidFill>
                  <a:schemeClr val="accent1">
                    <a:lumMod val="50000"/>
                  </a:schemeClr>
                </a:solidFill>
                <a:latin typeface="Consolas" panose="020B0609020204030204" pitchFamily="49" charset="0"/>
              </a:rPr>
              <a:t>%op13 = add i32 %op15, 1</a:t>
            </a:r>
          </a:p>
          <a:p>
            <a:pPr>
              <a:lnSpc>
                <a:spcPct val="120000"/>
              </a:lnSpc>
            </a:pPr>
            <a:r>
              <a:rPr lang="en-US" altLang="zh-CN" sz="1600">
                <a:solidFill>
                  <a:schemeClr val="accent1">
                    <a:lumMod val="50000"/>
                  </a:schemeClr>
                </a:solidFill>
                <a:latin typeface="Consolas" panose="020B0609020204030204" pitchFamily="49" charset="0"/>
              </a:rPr>
              <a:t>  br label %label4</a:t>
            </a:r>
          </a:p>
          <a:p>
            <a:pPr>
              <a:lnSpc>
                <a:spcPct val="120000"/>
              </a:lnSpc>
            </a:pPr>
            <a:r>
              <a:rPr lang="en-US" altLang="zh-CN" sz="1600">
                <a:solidFill>
                  <a:schemeClr val="accent1">
                    <a:lumMod val="50000"/>
                  </a:schemeClr>
                </a:solidFill>
                <a:latin typeface="Consolas" panose="020B0609020204030204" pitchFamily="49" charset="0"/>
              </a:rPr>
              <a:t>label14:				; preds = %label4</a:t>
            </a:r>
          </a:p>
          <a:p>
            <a:pPr>
              <a:lnSpc>
                <a:spcPct val="120000"/>
              </a:lnSpc>
            </a:pPr>
            <a:r>
              <a:rPr lang="en-US" altLang="zh-CN" sz="1600">
                <a:solidFill>
                  <a:schemeClr val="accent1">
                    <a:lumMod val="50000"/>
                  </a:schemeClr>
                </a:solidFill>
                <a:latin typeface="Consolas" panose="020B0609020204030204" pitchFamily="49" charset="0"/>
              </a:rPr>
              <a:t>  br label %label_ret</a:t>
            </a:r>
          </a:p>
          <a:p>
            <a:pPr>
              <a:lnSpc>
                <a:spcPct val="120000"/>
              </a:lnSpc>
            </a:pPr>
            <a:r>
              <a:rPr lang="en-US" altLang="zh-CN" sz="1600">
                <a:solidFill>
                  <a:schemeClr val="accent1">
                    <a:lumMod val="50000"/>
                  </a:schemeClr>
                </a:solidFill>
                <a:latin typeface="Consolas" panose="020B0609020204030204" pitchFamily="49" charset="0"/>
              </a:rPr>
              <a:t>}</a:t>
            </a:r>
            <a:endParaRPr lang="zh-CN" altLang="en-US" sz="1600">
              <a:solidFill>
                <a:schemeClr val="accent1">
                  <a:lumMod val="50000"/>
                </a:schemeClr>
              </a:solidFill>
              <a:latin typeface="Consolas" panose="020B0609020204030204" pitchFamily="49" charset="0"/>
            </a:endParaRPr>
          </a:p>
        </p:txBody>
      </p:sp>
      <p:sp>
        <p:nvSpPr>
          <p:cNvPr id="8" name="矩形: 圆角 7">
            <a:extLst>
              <a:ext uri="{FF2B5EF4-FFF2-40B4-BE49-F238E27FC236}">
                <a16:creationId xmlns:a16="http://schemas.microsoft.com/office/drawing/2014/main" id="{88EC9D88-38E0-4886-BD3F-F983DFD9DA76}"/>
              </a:ext>
            </a:extLst>
          </p:cNvPr>
          <p:cNvSpPr/>
          <p:nvPr/>
        </p:nvSpPr>
        <p:spPr>
          <a:xfrm>
            <a:off x="770467" y="1972733"/>
            <a:ext cx="3217333"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a:solidFill>
                  <a:schemeClr val="accent6">
                    <a:lumMod val="50000"/>
                  </a:schemeClr>
                </a:solidFill>
                <a:latin typeface="Consolas" panose="020B0609020204030204" pitchFamily="49" charset="0"/>
              </a:rPr>
              <a:t>int b = 1;</a:t>
            </a:r>
          </a:p>
          <a:p>
            <a:pPr>
              <a:lnSpc>
                <a:spcPct val="120000"/>
              </a:lnSpc>
            </a:pPr>
            <a:r>
              <a:rPr lang="en-US" altLang="zh-CN" sz="1600">
                <a:solidFill>
                  <a:schemeClr val="accent6">
                    <a:lumMod val="50000"/>
                  </a:schemeClr>
                </a:solidFill>
                <a:latin typeface="Consolas" panose="020B0609020204030204" pitchFamily="49" charset="0"/>
              </a:rPr>
              <a:t>int foo1() { return 0; }</a:t>
            </a:r>
          </a:p>
          <a:p>
            <a:pPr>
              <a:lnSpc>
                <a:spcPct val="120000"/>
              </a:lnSpc>
            </a:pPr>
            <a:r>
              <a:rPr lang="en-US" altLang="zh-CN" sz="1600">
                <a:solidFill>
                  <a:schemeClr val="accent6">
                    <a:lumMod val="50000"/>
                  </a:schemeClr>
                </a:solidFill>
                <a:latin typeface="Consolas" panose="020B0609020204030204" pitchFamily="49" charset="0"/>
              </a:rPr>
              <a:t>int foo2() { b = b + 1; }</a:t>
            </a:r>
          </a:p>
          <a:p>
            <a:pPr>
              <a:lnSpc>
                <a:spcPct val="120000"/>
              </a:lnSpc>
            </a:pPr>
            <a:r>
              <a:rPr lang="en-US" altLang="zh-CN" sz="1600">
                <a:solidFill>
                  <a:schemeClr val="accent6">
                    <a:lumMod val="50000"/>
                  </a:schemeClr>
                </a:solidFill>
                <a:latin typeface="Consolas" panose="020B0609020204030204" pitchFamily="49" charset="0"/>
              </a:rPr>
              <a:t>int main() {</a:t>
            </a:r>
          </a:p>
          <a:p>
            <a:pPr>
              <a:lnSpc>
                <a:spcPct val="120000"/>
              </a:lnSpc>
            </a:pPr>
            <a:r>
              <a:rPr lang="en-US" altLang="zh-CN" sz="1600">
                <a:solidFill>
                  <a:schemeClr val="accent6">
                    <a:lumMod val="50000"/>
                  </a:schemeClr>
                </a:solidFill>
                <a:latin typeface="Consolas" panose="020B0609020204030204" pitchFamily="49" charset="0"/>
              </a:rPr>
              <a:t>    int i = 0;</a:t>
            </a:r>
          </a:p>
          <a:p>
            <a:pPr>
              <a:lnSpc>
                <a:spcPct val="120000"/>
              </a:lnSpc>
            </a:pPr>
            <a:r>
              <a:rPr lang="en-US" altLang="zh-CN" sz="1600">
                <a:solidFill>
                  <a:schemeClr val="accent6">
                    <a:lumMod val="50000"/>
                  </a:schemeClr>
                </a:solidFill>
                <a:latin typeface="Consolas" panose="020B0609020204030204" pitchFamily="49" charset="0"/>
              </a:rPr>
              <a:t>    int mark = 1;</a:t>
            </a:r>
          </a:p>
          <a:p>
            <a:pPr>
              <a:lnSpc>
                <a:spcPct val="120000"/>
              </a:lnSpc>
            </a:pPr>
            <a:r>
              <a:rPr lang="en-US" altLang="zh-CN" sz="1600">
                <a:solidFill>
                  <a:schemeClr val="accent6">
                    <a:lumMod val="50000"/>
                  </a:schemeClr>
                </a:solidFill>
                <a:latin typeface="Consolas" panose="020B0609020204030204" pitchFamily="49" charset="0"/>
              </a:rPr>
              <a:t>    while (i &lt; 100000) {</a:t>
            </a:r>
          </a:p>
          <a:p>
            <a:pPr>
              <a:lnSpc>
                <a:spcPct val="120000"/>
              </a:lnSpc>
            </a:pPr>
            <a:r>
              <a:rPr lang="en-US" altLang="zh-CN" sz="1600">
                <a:solidFill>
                  <a:schemeClr val="accent6">
                    <a:lumMod val="50000"/>
                  </a:schemeClr>
                </a:solidFill>
                <a:latin typeface="Consolas" panose="020B0609020204030204" pitchFamily="49" charset="0"/>
              </a:rPr>
              <a:t>        foo1();</a:t>
            </a:r>
          </a:p>
          <a:p>
            <a:pPr>
              <a:lnSpc>
                <a:spcPct val="120000"/>
              </a:lnSpc>
            </a:pPr>
            <a:r>
              <a:rPr lang="en-US" altLang="zh-CN" sz="1600">
                <a:solidFill>
                  <a:schemeClr val="accent6">
                    <a:lumMod val="50000"/>
                  </a:schemeClr>
                </a:solidFill>
                <a:latin typeface="Consolas" panose="020B0609020204030204" pitchFamily="49" charset="0"/>
              </a:rPr>
              <a:t>        foo2();</a:t>
            </a:r>
          </a:p>
          <a:p>
            <a:pPr>
              <a:lnSpc>
                <a:spcPct val="120000"/>
              </a:lnSpc>
            </a:pPr>
            <a:r>
              <a:rPr lang="en-US" altLang="zh-CN" sz="1600">
                <a:solidFill>
                  <a:schemeClr val="accent6">
                    <a:lumMod val="50000"/>
                  </a:schemeClr>
                </a:solidFill>
                <a:latin typeface="Consolas" panose="020B0609020204030204" pitchFamily="49" charset="0"/>
              </a:rPr>
              <a:t>        i = i + 1;</a:t>
            </a:r>
          </a:p>
          <a:p>
            <a:pPr>
              <a:lnSpc>
                <a:spcPct val="120000"/>
              </a:lnSpc>
            </a:pPr>
            <a:r>
              <a:rPr lang="en-US" altLang="zh-CN" sz="1600">
                <a:solidFill>
                  <a:schemeClr val="accent6">
                    <a:lumMod val="50000"/>
                  </a:schemeClr>
                </a:solidFill>
                <a:latin typeface="Consolas" panose="020B0609020204030204" pitchFamily="49" charset="0"/>
              </a:rPr>
              <a:t>    }</a:t>
            </a:r>
          </a:p>
          <a:p>
            <a:pPr>
              <a:lnSpc>
                <a:spcPct val="120000"/>
              </a:lnSpc>
            </a:pPr>
            <a:r>
              <a:rPr lang="en-US" altLang="zh-CN" sz="1600">
                <a:solidFill>
                  <a:schemeClr val="accent6">
                    <a:lumMod val="50000"/>
                  </a:schemeClr>
                </a:solidFill>
                <a:latin typeface="Consolas" panose="020B0609020204030204" pitchFamily="49" charset="0"/>
              </a:rPr>
              <a:t>    return 3;</a:t>
            </a:r>
          </a:p>
          <a:p>
            <a:pPr>
              <a:lnSpc>
                <a:spcPct val="120000"/>
              </a:lnSpc>
            </a:pPr>
            <a:r>
              <a:rPr lang="en-US" altLang="zh-CN" sz="1600">
                <a:solidFill>
                  <a:schemeClr val="accent6">
                    <a:lumMod val="50000"/>
                  </a:schemeClr>
                </a:solidFill>
                <a:latin typeface="Consolas" panose="020B0609020204030204" pitchFamily="49" charset="0"/>
              </a:rPr>
              <a:t>}</a:t>
            </a:r>
            <a:endParaRPr lang="zh-CN" altLang="en-US" sz="1600">
              <a:solidFill>
                <a:schemeClr val="tx1"/>
              </a:solidFill>
              <a:latin typeface="Consolas" panose="020B0609020204030204" pitchFamily="49" charset="0"/>
            </a:endParaRPr>
          </a:p>
        </p:txBody>
      </p:sp>
      <p:sp>
        <p:nvSpPr>
          <p:cNvPr id="12" name="矩形 11">
            <a:extLst>
              <a:ext uri="{FF2B5EF4-FFF2-40B4-BE49-F238E27FC236}">
                <a16:creationId xmlns:a16="http://schemas.microsoft.com/office/drawing/2014/main" id="{0E5B8C7E-99B9-4E2A-AE5D-3942DC3D8241}"/>
              </a:ext>
            </a:extLst>
          </p:cNvPr>
          <p:cNvSpPr/>
          <p:nvPr/>
        </p:nvSpPr>
        <p:spPr>
          <a:xfrm flipH="1">
            <a:off x="4622800" y="4112797"/>
            <a:ext cx="2954867" cy="581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21C874AD-0A1D-4424-8B9B-F4A39154A26A}"/>
              </a:ext>
            </a:extLst>
          </p:cNvPr>
          <p:cNvSpPr txBox="1"/>
          <p:nvPr/>
        </p:nvSpPr>
        <p:spPr>
          <a:xfrm>
            <a:off x="7577667" y="4221929"/>
            <a:ext cx="1062858" cy="362792"/>
          </a:xfrm>
          <a:prstGeom prst="rect">
            <a:avLst/>
          </a:prstGeom>
          <a:noFill/>
        </p:spPr>
        <p:txBody>
          <a:bodyPr wrap="square">
            <a:spAutoFit/>
          </a:bodyPr>
          <a:lstStyle/>
          <a:p>
            <a:pPr>
              <a:lnSpc>
                <a:spcPct val="120000"/>
              </a:lnSpc>
            </a:pPr>
            <a:r>
              <a:rPr lang="zh-CN" altLang="en-US" sz="1600" b="1">
                <a:solidFill>
                  <a:schemeClr val="tx1"/>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30014916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646878"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死代码消除</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效果展示</a:t>
            </a:r>
          </a:p>
        </p:txBody>
      </p:sp>
      <p:sp>
        <p:nvSpPr>
          <p:cNvPr id="17" name="矩形: 圆角 16">
            <a:extLst>
              <a:ext uri="{FF2B5EF4-FFF2-40B4-BE49-F238E27FC236}">
                <a16:creationId xmlns:a16="http://schemas.microsoft.com/office/drawing/2014/main" id="{26B3C7C7-966F-4CD4-B89B-FC1FAACDDA74}"/>
              </a:ext>
            </a:extLst>
          </p:cNvPr>
          <p:cNvSpPr/>
          <p:nvPr/>
        </p:nvSpPr>
        <p:spPr>
          <a:xfrm>
            <a:off x="216501" y="1954413"/>
            <a:ext cx="5134431" cy="431938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200">
                <a:solidFill>
                  <a:schemeClr val="accent1">
                    <a:lumMod val="50000"/>
                  </a:schemeClr>
                </a:solidFill>
                <a:latin typeface="Consolas" panose="020B0609020204030204" pitchFamily="49" charset="0"/>
              </a:rPr>
              <a:t>define i32 @main() {                             </a:t>
            </a:r>
            <a:r>
              <a:rPr lang="zh-CN" altLang="en-US" sz="1200" b="1">
                <a:solidFill>
                  <a:schemeClr val="accent1">
                    <a:lumMod val="50000"/>
                  </a:schemeClr>
                </a:solidFill>
                <a:latin typeface="微软雅黑" panose="020B0503020204020204" pitchFamily="34" charset="-122"/>
                <a:ea typeface="微软雅黑" panose="020B0503020204020204" pitchFamily="34" charset="-122"/>
              </a:rPr>
              <a:t>优化前</a:t>
            </a:r>
            <a:endParaRPr lang="en-US" altLang="zh-CN" sz="1200" b="1">
              <a:solidFill>
                <a:schemeClr val="accent1">
                  <a:lumMod val="50000"/>
                </a:schemeClr>
              </a:solidFill>
              <a:latin typeface="微软雅黑" panose="020B0503020204020204" pitchFamily="34" charset="-122"/>
              <a:ea typeface="微软雅黑" panose="020B0503020204020204" pitchFamily="34" charset="-122"/>
            </a:endParaRPr>
          </a:p>
          <a:p>
            <a:pPr>
              <a:lnSpc>
                <a:spcPct val="120000"/>
              </a:lnSpc>
            </a:pPr>
            <a:r>
              <a:rPr lang="en-US" altLang="zh-CN" sz="1200">
                <a:solidFill>
                  <a:schemeClr val="accent1">
                    <a:lumMod val="50000"/>
                  </a:schemeClr>
                </a:solidFill>
                <a:latin typeface="Consolas" panose="020B0609020204030204" pitchFamily="49" charset="0"/>
              </a:rPr>
              <a:t>label_entry:</a:t>
            </a:r>
          </a:p>
          <a:p>
            <a:pPr>
              <a:lnSpc>
                <a:spcPct val="120000"/>
              </a:lnSpc>
            </a:pPr>
            <a:r>
              <a:rPr lang="en-US" altLang="zh-CN" sz="1200">
                <a:solidFill>
                  <a:schemeClr val="accent1">
                    <a:lumMod val="50000"/>
                  </a:schemeClr>
                </a:solidFill>
                <a:latin typeface="Consolas" panose="020B0609020204030204" pitchFamily="49" charset="0"/>
              </a:rPr>
              <a:t>  br label %label4</a:t>
            </a:r>
          </a:p>
          <a:p>
            <a:pPr>
              <a:lnSpc>
                <a:spcPct val="120000"/>
              </a:lnSpc>
            </a:pPr>
            <a:r>
              <a:rPr lang="en-US" altLang="zh-CN" sz="1200">
                <a:solidFill>
                  <a:schemeClr val="accent1">
                    <a:lumMod val="50000"/>
                  </a:schemeClr>
                </a:solidFill>
                <a:latin typeface="Consolas" panose="020B0609020204030204" pitchFamily="49" charset="0"/>
              </a:rPr>
              <a:t>label_ret:		; preds = %label14</a:t>
            </a:r>
          </a:p>
          <a:p>
            <a:pPr>
              <a:lnSpc>
                <a:spcPct val="120000"/>
              </a:lnSpc>
            </a:pPr>
            <a:r>
              <a:rPr lang="en-US" altLang="zh-CN" sz="1200">
                <a:solidFill>
                  <a:schemeClr val="accent1">
                    <a:lumMod val="50000"/>
                  </a:schemeClr>
                </a:solidFill>
                <a:latin typeface="Consolas" panose="020B0609020204030204" pitchFamily="49" charset="0"/>
              </a:rPr>
              <a:t>  ret i32 3</a:t>
            </a:r>
          </a:p>
          <a:p>
            <a:pPr>
              <a:lnSpc>
                <a:spcPct val="120000"/>
              </a:lnSpc>
            </a:pPr>
            <a:r>
              <a:rPr lang="en-US" altLang="zh-CN" sz="1200">
                <a:solidFill>
                  <a:schemeClr val="accent1">
                    <a:lumMod val="50000"/>
                  </a:schemeClr>
                </a:solidFill>
                <a:latin typeface="Consolas" panose="020B0609020204030204" pitchFamily="49" charset="0"/>
              </a:rPr>
              <a:t>label4:		; preds = %label_entry,%label9</a:t>
            </a:r>
          </a:p>
          <a:p>
            <a:pPr>
              <a:lnSpc>
                <a:spcPct val="120000"/>
              </a:lnSpc>
            </a:pPr>
            <a:r>
              <a:rPr lang="en-US" altLang="zh-CN" sz="1200">
                <a:solidFill>
                  <a:schemeClr val="accent1">
                    <a:lumMod val="50000"/>
                  </a:schemeClr>
                </a:solidFill>
                <a:latin typeface="Consolas" panose="020B0609020204030204" pitchFamily="49" charset="0"/>
              </a:rPr>
              <a:t>  %op15 = phi i32 [ 0, %label_entry ], [ %op13, %label9 ]</a:t>
            </a:r>
          </a:p>
          <a:p>
            <a:pPr>
              <a:lnSpc>
                <a:spcPct val="120000"/>
              </a:lnSpc>
            </a:pPr>
            <a:r>
              <a:rPr lang="en-US" altLang="zh-CN" sz="1200">
                <a:solidFill>
                  <a:schemeClr val="accent1">
                    <a:lumMod val="50000"/>
                  </a:schemeClr>
                </a:solidFill>
                <a:latin typeface="Consolas" panose="020B0609020204030204" pitchFamily="49" charset="0"/>
              </a:rPr>
              <a:t>  %op6 = icmp slt i32 %op15, 100000</a:t>
            </a:r>
          </a:p>
          <a:p>
            <a:pPr>
              <a:lnSpc>
                <a:spcPct val="120000"/>
              </a:lnSpc>
            </a:pPr>
            <a:r>
              <a:rPr lang="en-US" altLang="zh-CN" sz="1200">
                <a:solidFill>
                  <a:schemeClr val="accent1">
                    <a:lumMod val="50000"/>
                  </a:schemeClr>
                </a:solidFill>
                <a:latin typeface="Consolas" panose="020B0609020204030204" pitchFamily="49" charset="0"/>
              </a:rPr>
              <a:t>  %op7 = zext i1 %op6 to i32</a:t>
            </a:r>
          </a:p>
          <a:p>
            <a:pPr>
              <a:lnSpc>
                <a:spcPct val="120000"/>
              </a:lnSpc>
            </a:pPr>
            <a:r>
              <a:rPr lang="en-US" altLang="zh-CN" sz="1200">
                <a:solidFill>
                  <a:schemeClr val="accent1">
                    <a:lumMod val="50000"/>
                  </a:schemeClr>
                </a:solidFill>
                <a:latin typeface="Consolas" panose="020B0609020204030204" pitchFamily="49" charset="0"/>
              </a:rPr>
              <a:t>  %op8 = icmp ne i32 %op7, 0</a:t>
            </a:r>
          </a:p>
          <a:p>
            <a:pPr>
              <a:lnSpc>
                <a:spcPct val="120000"/>
              </a:lnSpc>
            </a:pPr>
            <a:r>
              <a:rPr lang="en-US" altLang="zh-CN" sz="1200">
                <a:solidFill>
                  <a:schemeClr val="accent1">
                    <a:lumMod val="50000"/>
                  </a:schemeClr>
                </a:solidFill>
                <a:latin typeface="Consolas" panose="020B0609020204030204" pitchFamily="49" charset="0"/>
              </a:rPr>
              <a:t>  br i1 %op8, label %label9, label %label14</a:t>
            </a:r>
          </a:p>
          <a:p>
            <a:pPr>
              <a:lnSpc>
                <a:spcPct val="120000"/>
              </a:lnSpc>
            </a:pPr>
            <a:r>
              <a:rPr lang="en-US" altLang="zh-CN" sz="1200">
                <a:solidFill>
                  <a:schemeClr val="accent1">
                    <a:lumMod val="50000"/>
                  </a:schemeClr>
                </a:solidFill>
                <a:latin typeface="Consolas" panose="020B0609020204030204" pitchFamily="49" charset="0"/>
              </a:rPr>
              <a:t>label9:		; preds = %label4</a:t>
            </a:r>
          </a:p>
          <a:p>
            <a:pPr>
              <a:lnSpc>
                <a:spcPct val="120000"/>
              </a:lnSpc>
            </a:pPr>
            <a:r>
              <a:rPr lang="en-US" altLang="zh-CN" sz="1200">
                <a:solidFill>
                  <a:schemeClr val="accent1">
                    <a:lumMod val="50000"/>
                  </a:schemeClr>
                </a:solidFill>
                <a:latin typeface="Consolas" panose="020B0609020204030204" pitchFamily="49" charset="0"/>
              </a:rPr>
              <a:t>  %op10 = call i32 @foo1()  # </a:t>
            </a:r>
            <a:r>
              <a:rPr lang="zh-CN" altLang="en-US" sz="1200">
                <a:solidFill>
                  <a:schemeClr val="accent1">
                    <a:lumMod val="50000"/>
                  </a:schemeClr>
                </a:solidFill>
                <a:latin typeface="Consolas" panose="020B0609020204030204" pitchFamily="49" charset="0"/>
              </a:rPr>
              <a:t>函数调用</a:t>
            </a:r>
          </a:p>
          <a:p>
            <a:pPr>
              <a:lnSpc>
                <a:spcPct val="120000"/>
              </a:lnSpc>
            </a:pPr>
            <a:r>
              <a:rPr lang="zh-CN" altLang="en-US" sz="1200">
                <a:solidFill>
                  <a:schemeClr val="accent1">
                    <a:lumMod val="50000"/>
                  </a:schemeClr>
                </a:solidFill>
                <a:latin typeface="Consolas" panose="020B0609020204030204" pitchFamily="49" charset="0"/>
              </a:rPr>
              <a:t>  </a:t>
            </a:r>
            <a:r>
              <a:rPr lang="en-US" altLang="zh-CN" sz="1200">
                <a:solidFill>
                  <a:schemeClr val="accent1">
                    <a:lumMod val="50000"/>
                  </a:schemeClr>
                </a:solidFill>
                <a:latin typeface="Consolas" panose="020B0609020204030204" pitchFamily="49" charset="0"/>
              </a:rPr>
              <a:t>%op11 = call i32 @foo2()  # </a:t>
            </a:r>
            <a:r>
              <a:rPr lang="zh-CN" altLang="en-US" sz="1200">
                <a:solidFill>
                  <a:schemeClr val="accent1">
                    <a:lumMod val="50000"/>
                  </a:schemeClr>
                </a:solidFill>
                <a:latin typeface="Consolas" panose="020B0609020204030204" pitchFamily="49" charset="0"/>
              </a:rPr>
              <a:t>函数调用</a:t>
            </a:r>
          </a:p>
          <a:p>
            <a:pPr>
              <a:lnSpc>
                <a:spcPct val="120000"/>
              </a:lnSpc>
            </a:pPr>
            <a:r>
              <a:rPr lang="zh-CN" altLang="en-US" sz="1200">
                <a:solidFill>
                  <a:schemeClr val="accent1">
                    <a:lumMod val="50000"/>
                  </a:schemeClr>
                </a:solidFill>
                <a:latin typeface="Consolas" panose="020B0609020204030204" pitchFamily="49" charset="0"/>
              </a:rPr>
              <a:t>  </a:t>
            </a:r>
            <a:r>
              <a:rPr lang="en-US" altLang="zh-CN" sz="1200">
                <a:solidFill>
                  <a:schemeClr val="accent1">
                    <a:lumMod val="50000"/>
                  </a:schemeClr>
                </a:solidFill>
                <a:latin typeface="Consolas" panose="020B0609020204030204" pitchFamily="49" charset="0"/>
              </a:rPr>
              <a:t>%op13 = add i32 %op15, 1</a:t>
            </a:r>
          </a:p>
          <a:p>
            <a:pPr>
              <a:lnSpc>
                <a:spcPct val="120000"/>
              </a:lnSpc>
            </a:pPr>
            <a:r>
              <a:rPr lang="en-US" altLang="zh-CN" sz="1200">
                <a:solidFill>
                  <a:schemeClr val="accent1">
                    <a:lumMod val="50000"/>
                  </a:schemeClr>
                </a:solidFill>
                <a:latin typeface="Consolas" panose="020B0609020204030204" pitchFamily="49" charset="0"/>
              </a:rPr>
              <a:t>  br label %label4</a:t>
            </a:r>
          </a:p>
          <a:p>
            <a:pPr>
              <a:lnSpc>
                <a:spcPct val="120000"/>
              </a:lnSpc>
            </a:pPr>
            <a:r>
              <a:rPr lang="en-US" altLang="zh-CN" sz="1200">
                <a:solidFill>
                  <a:schemeClr val="accent1">
                    <a:lumMod val="50000"/>
                  </a:schemeClr>
                </a:solidFill>
                <a:latin typeface="Consolas" panose="020B0609020204030204" pitchFamily="49" charset="0"/>
              </a:rPr>
              <a:t>label14:		; preds = %label4</a:t>
            </a:r>
          </a:p>
          <a:p>
            <a:pPr>
              <a:lnSpc>
                <a:spcPct val="120000"/>
              </a:lnSpc>
            </a:pPr>
            <a:r>
              <a:rPr lang="en-US" altLang="zh-CN" sz="1200">
                <a:solidFill>
                  <a:schemeClr val="accent1">
                    <a:lumMod val="50000"/>
                  </a:schemeClr>
                </a:solidFill>
                <a:latin typeface="Consolas" panose="020B0609020204030204" pitchFamily="49" charset="0"/>
              </a:rPr>
              <a:t>  br label %label_ret</a:t>
            </a:r>
          </a:p>
          <a:p>
            <a:pPr>
              <a:lnSpc>
                <a:spcPct val="120000"/>
              </a:lnSpc>
            </a:pPr>
            <a:r>
              <a:rPr lang="en-US" altLang="zh-CN" sz="1200">
                <a:solidFill>
                  <a:schemeClr val="accent1">
                    <a:lumMod val="50000"/>
                  </a:schemeClr>
                </a:solidFill>
                <a:latin typeface="Consolas" panose="020B0609020204030204" pitchFamily="49" charset="0"/>
              </a:rPr>
              <a:t>}</a:t>
            </a:r>
            <a:endParaRPr lang="zh-CN" altLang="en-US" sz="1200">
              <a:solidFill>
                <a:schemeClr val="accent1">
                  <a:lumMod val="50000"/>
                </a:schemeClr>
              </a:solidFill>
              <a:latin typeface="Consolas" panose="020B0609020204030204" pitchFamily="49" charset="0"/>
            </a:endParaRPr>
          </a:p>
        </p:txBody>
      </p:sp>
      <p:sp>
        <p:nvSpPr>
          <p:cNvPr id="11" name="矩形: 圆角 10">
            <a:extLst>
              <a:ext uri="{FF2B5EF4-FFF2-40B4-BE49-F238E27FC236}">
                <a16:creationId xmlns:a16="http://schemas.microsoft.com/office/drawing/2014/main" id="{0C90285D-BCE1-4313-B2B5-9E8FB7E9072B}"/>
              </a:ext>
            </a:extLst>
          </p:cNvPr>
          <p:cNvSpPr/>
          <p:nvPr/>
        </p:nvSpPr>
        <p:spPr>
          <a:xfrm>
            <a:off x="5482725" y="1189872"/>
            <a:ext cx="6504937" cy="508392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a:solidFill>
                  <a:schemeClr val="accent1">
                    <a:lumMod val="50000"/>
                  </a:schemeClr>
                </a:solidFill>
                <a:latin typeface="Consolas" panose="020B0609020204030204" pitchFamily="49" charset="0"/>
              </a:rPr>
              <a:t>define i32 @main() {                            </a:t>
            </a:r>
            <a:r>
              <a:rPr lang="zh-CN" altLang="en-US" sz="1600" b="1">
                <a:solidFill>
                  <a:schemeClr val="accent1">
                    <a:lumMod val="50000"/>
                  </a:schemeClr>
                </a:solidFill>
                <a:latin typeface="微软雅黑" panose="020B0503020204020204" pitchFamily="34" charset="-122"/>
                <a:ea typeface="微软雅黑" panose="020B0503020204020204" pitchFamily="34" charset="-122"/>
              </a:rPr>
              <a:t>优化后</a:t>
            </a:r>
            <a:endParaRPr lang="en-US" altLang="zh-CN" sz="1600" b="1">
              <a:solidFill>
                <a:schemeClr val="accent1">
                  <a:lumMod val="50000"/>
                </a:schemeClr>
              </a:solidFill>
              <a:latin typeface="微软雅黑" panose="020B0503020204020204" pitchFamily="34" charset="-122"/>
              <a:ea typeface="微软雅黑" panose="020B0503020204020204" pitchFamily="34" charset="-122"/>
            </a:endParaRPr>
          </a:p>
          <a:p>
            <a:pPr>
              <a:lnSpc>
                <a:spcPct val="120000"/>
              </a:lnSpc>
            </a:pPr>
            <a:r>
              <a:rPr lang="en-US" altLang="zh-CN" sz="1600">
                <a:solidFill>
                  <a:schemeClr val="accent1">
                    <a:lumMod val="50000"/>
                  </a:schemeClr>
                </a:solidFill>
                <a:latin typeface="Consolas" panose="020B0609020204030204" pitchFamily="49" charset="0"/>
              </a:rPr>
              <a:t>label_entry:</a:t>
            </a:r>
          </a:p>
          <a:p>
            <a:pPr>
              <a:lnSpc>
                <a:spcPct val="120000"/>
              </a:lnSpc>
            </a:pPr>
            <a:r>
              <a:rPr lang="en-US" altLang="zh-CN" sz="1600">
                <a:solidFill>
                  <a:schemeClr val="accent1">
                    <a:lumMod val="50000"/>
                  </a:schemeClr>
                </a:solidFill>
                <a:latin typeface="Consolas" panose="020B0609020204030204" pitchFamily="49" charset="0"/>
              </a:rPr>
              <a:t>  br label %label4</a:t>
            </a:r>
          </a:p>
          <a:p>
            <a:pPr>
              <a:lnSpc>
                <a:spcPct val="120000"/>
              </a:lnSpc>
            </a:pPr>
            <a:r>
              <a:rPr lang="en-US" altLang="zh-CN" sz="1600">
                <a:solidFill>
                  <a:schemeClr val="accent1">
                    <a:lumMod val="50000"/>
                  </a:schemeClr>
                </a:solidFill>
                <a:latin typeface="Consolas" panose="020B0609020204030204" pitchFamily="49" charset="0"/>
              </a:rPr>
              <a:t>label_ret:		; preds = %label4</a:t>
            </a:r>
          </a:p>
          <a:p>
            <a:pPr>
              <a:lnSpc>
                <a:spcPct val="120000"/>
              </a:lnSpc>
            </a:pPr>
            <a:r>
              <a:rPr lang="en-US" altLang="zh-CN" sz="1600">
                <a:solidFill>
                  <a:schemeClr val="accent1">
                    <a:lumMod val="50000"/>
                  </a:schemeClr>
                </a:solidFill>
                <a:latin typeface="Consolas" panose="020B0609020204030204" pitchFamily="49" charset="0"/>
              </a:rPr>
              <a:t>  ret i32 3</a:t>
            </a:r>
          </a:p>
          <a:p>
            <a:pPr>
              <a:lnSpc>
                <a:spcPct val="120000"/>
              </a:lnSpc>
            </a:pPr>
            <a:r>
              <a:rPr lang="en-US" altLang="zh-CN" sz="1600">
                <a:solidFill>
                  <a:schemeClr val="accent1">
                    <a:lumMod val="50000"/>
                  </a:schemeClr>
                </a:solidFill>
                <a:latin typeface="Consolas" panose="020B0609020204030204" pitchFamily="49" charset="0"/>
              </a:rPr>
              <a:t>label4:			; preds = %label_entry,%label9</a:t>
            </a:r>
          </a:p>
          <a:p>
            <a:pPr>
              <a:lnSpc>
                <a:spcPct val="120000"/>
              </a:lnSpc>
            </a:pPr>
            <a:r>
              <a:rPr lang="en-US" altLang="zh-CN" sz="1600">
                <a:solidFill>
                  <a:schemeClr val="accent1">
                    <a:lumMod val="50000"/>
                  </a:schemeClr>
                </a:solidFill>
                <a:latin typeface="Consolas" panose="020B0609020204030204" pitchFamily="49" charset="0"/>
              </a:rPr>
              <a:t>  %op15 = phi i32 [0,%label_entry],[%op13,%label9]</a:t>
            </a:r>
          </a:p>
          <a:p>
            <a:pPr>
              <a:lnSpc>
                <a:spcPct val="120000"/>
              </a:lnSpc>
            </a:pPr>
            <a:r>
              <a:rPr lang="en-US" altLang="zh-CN" sz="1600">
                <a:solidFill>
                  <a:schemeClr val="accent1">
                    <a:lumMod val="50000"/>
                  </a:schemeClr>
                </a:solidFill>
                <a:latin typeface="Consolas" panose="020B0609020204030204" pitchFamily="49" charset="0"/>
              </a:rPr>
              <a:t>  %op6 = icmp slt i32 %op15, 100000</a:t>
            </a:r>
          </a:p>
          <a:p>
            <a:pPr>
              <a:lnSpc>
                <a:spcPct val="120000"/>
              </a:lnSpc>
            </a:pPr>
            <a:r>
              <a:rPr lang="en-US" altLang="zh-CN" sz="1600">
                <a:solidFill>
                  <a:schemeClr val="accent1">
                    <a:lumMod val="50000"/>
                  </a:schemeClr>
                </a:solidFill>
                <a:latin typeface="Consolas" panose="020B0609020204030204" pitchFamily="49" charset="0"/>
              </a:rPr>
              <a:t>  %op7 = zext i1 %op6 to i32</a:t>
            </a:r>
          </a:p>
          <a:p>
            <a:pPr>
              <a:lnSpc>
                <a:spcPct val="120000"/>
              </a:lnSpc>
            </a:pPr>
            <a:r>
              <a:rPr lang="en-US" altLang="zh-CN" sz="1600">
                <a:solidFill>
                  <a:schemeClr val="accent1">
                    <a:lumMod val="50000"/>
                  </a:schemeClr>
                </a:solidFill>
                <a:latin typeface="Consolas" panose="020B0609020204030204" pitchFamily="49" charset="0"/>
              </a:rPr>
              <a:t>  %op8 = icmp ne i32 %op7, 0</a:t>
            </a:r>
          </a:p>
          <a:p>
            <a:pPr>
              <a:lnSpc>
                <a:spcPct val="120000"/>
              </a:lnSpc>
            </a:pPr>
            <a:r>
              <a:rPr lang="en-US" altLang="zh-CN" sz="1600">
                <a:solidFill>
                  <a:schemeClr val="accent1">
                    <a:lumMod val="50000"/>
                  </a:schemeClr>
                </a:solidFill>
                <a:latin typeface="Consolas" panose="020B0609020204030204" pitchFamily="49" charset="0"/>
              </a:rPr>
              <a:t>  br i1 %op8, label %label9, label %label_ret</a:t>
            </a:r>
          </a:p>
          <a:p>
            <a:pPr>
              <a:lnSpc>
                <a:spcPct val="120000"/>
              </a:lnSpc>
            </a:pPr>
            <a:r>
              <a:rPr lang="en-US" altLang="zh-CN" sz="1600">
                <a:solidFill>
                  <a:schemeClr val="accent1">
                    <a:lumMod val="50000"/>
                  </a:schemeClr>
                </a:solidFill>
                <a:latin typeface="Consolas" panose="020B0609020204030204" pitchFamily="49" charset="0"/>
              </a:rPr>
              <a:t>label9:			; preds = %label4</a:t>
            </a:r>
          </a:p>
          <a:p>
            <a:pPr>
              <a:lnSpc>
                <a:spcPct val="120000"/>
              </a:lnSpc>
            </a:pPr>
            <a:r>
              <a:rPr lang="en-US" altLang="zh-CN" sz="1600">
                <a:solidFill>
                  <a:schemeClr val="accent1">
                    <a:lumMod val="50000"/>
                  </a:schemeClr>
                </a:solidFill>
                <a:latin typeface="Consolas" panose="020B0609020204030204" pitchFamily="49" charset="0"/>
              </a:rPr>
              <a:t>  %op11 = call i32 @foo2() </a:t>
            </a:r>
            <a:endParaRPr lang="zh-CN" altLang="en-US" sz="1600">
              <a:solidFill>
                <a:schemeClr val="accent1">
                  <a:lumMod val="50000"/>
                </a:schemeClr>
              </a:solidFill>
              <a:latin typeface="Consolas" panose="020B0609020204030204" pitchFamily="49" charset="0"/>
            </a:endParaRPr>
          </a:p>
          <a:p>
            <a:pPr>
              <a:lnSpc>
                <a:spcPct val="120000"/>
              </a:lnSpc>
            </a:pPr>
            <a:r>
              <a:rPr lang="zh-CN" altLang="en-US" sz="1600">
                <a:solidFill>
                  <a:schemeClr val="accent1">
                    <a:lumMod val="50000"/>
                  </a:schemeClr>
                </a:solidFill>
                <a:latin typeface="Consolas" panose="020B0609020204030204" pitchFamily="49" charset="0"/>
              </a:rPr>
              <a:t>  </a:t>
            </a:r>
            <a:r>
              <a:rPr lang="en-US" altLang="zh-CN" sz="1600">
                <a:solidFill>
                  <a:schemeClr val="accent1">
                    <a:lumMod val="50000"/>
                  </a:schemeClr>
                </a:solidFill>
                <a:latin typeface="Consolas" panose="020B0609020204030204" pitchFamily="49" charset="0"/>
              </a:rPr>
              <a:t>%op13 = add i32 %op15, 1</a:t>
            </a:r>
          </a:p>
          <a:p>
            <a:pPr>
              <a:lnSpc>
                <a:spcPct val="120000"/>
              </a:lnSpc>
            </a:pPr>
            <a:r>
              <a:rPr lang="en-US" altLang="zh-CN" sz="1600">
                <a:solidFill>
                  <a:schemeClr val="accent1">
                    <a:lumMod val="50000"/>
                  </a:schemeClr>
                </a:solidFill>
                <a:latin typeface="Consolas" panose="020B0609020204030204" pitchFamily="49" charset="0"/>
              </a:rPr>
              <a:t>  br label %label4</a:t>
            </a:r>
          </a:p>
          <a:p>
            <a:pPr>
              <a:lnSpc>
                <a:spcPct val="120000"/>
              </a:lnSpc>
            </a:pPr>
            <a:r>
              <a:rPr lang="en-US" altLang="zh-CN" sz="1600">
                <a:solidFill>
                  <a:schemeClr val="accent1">
                    <a:lumMod val="50000"/>
                  </a:schemeClr>
                </a:solidFill>
                <a:latin typeface="Consolas" panose="020B0609020204030204" pitchFamily="49" charset="0"/>
              </a:rPr>
              <a:t>}</a:t>
            </a:r>
            <a:endParaRPr lang="zh-CN" altLang="en-US" sz="1600">
              <a:solidFill>
                <a:schemeClr val="accent1">
                  <a:lumMod val="50000"/>
                </a:schemeClr>
              </a:solidFill>
              <a:latin typeface="Consolas" panose="020B0609020204030204" pitchFamily="49" charset="0"/>
            </a:endParaRPr>
          </a:p>
        </p:txBody>
      </p:sp>
      <p:sp>
        <p:nvSpPr>
          <p:cNvPr id="12" name="矩形 11">
            <a:extLst>
              <a:ext uri="{FF2B5EF4-FFF2-40B4-BE49-F238E27FC236}">
                <a16:creationId xmlns:a16="http://schemas.microsoft.com/office/drawing/2014/main" id="{392B9958-8B71-4FC9-A674-9ECD82452B32}"/>
              </a:ext>
            </a:extLst>
          </p:cNvPr>
          <p:cNvSpPr/>
          <p:nvPr/>
        </p:nvSpPr>
        <p:spPr>
          <a:xfrm flipH="1">
            <a:off x="5820543" y="4944533"/>
            <a:ext cx="2832389" cy="291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266FFCB9-51CF-4E25-8C61-D06F2E2D96F6}"/>
              </a:ext>
            </a:extLst>
          </p:cNvPr>
          <p:cNvSpPr txBox="1"/>
          <p:nvPr/>
        </p:nvSpPr>
        <p:spPr>
          <a:xfrm>
            <a:off x="8652932" y="4905675"/>
            <a:ext cx="2034466" cy="362792"/>
          </a:xfrm>
          <a:prstGeom prst="rect">
            <a:avLst/>
          </a:prstGeom>
          <a:noFill/>
        </p:spPr>
        <p:txBody>
          <a:bodyPr wrap="square">
            <a:spAutoFit/>
          </a:bodyPr>
          <a:lstStyle/>
          <a:p>
            <a:pPr>
              <a:lnSpc>
                <a:spcPct val="120000"/>
              </a:lnSpc>
            </a:pPr>
            <a:r>
              <a:rPr lang="en-US" altLang="zh-CN" sz="1600" b="1">
                <a:solidFill>
                  <a:schemeClr val="tx1"/>
                </a:solidFill>
                <a:latin typeface="微软雅黑" panose="020B0503020204020204" pitchFamily="34" charset="-122"/>
                <a:ea typeface="微软雅黑" panose="020B0503020204020204" pitchFamily="34" charset="-122"/>
              </a:rPr>
              <a:t>foo1 </a:t>
            </a:r>
            <a:r>
              <a:rPr lang="zh-CN" altLang="en-US" sz="1600" b="1">
                <a:solidFill>
                  <a:schemeClr val="tx1"/>
                </a:solidFill>
                <a:latin typeface="微软雅黑" panose="020B0503020204020204" pitchFamily="34" charset="-122"/>
                <a:ea typeface="微软雅黑" panose="020B0503020204020204" pitchFamily="34" charset="-122"/>
              </a:rPr>
              <a:t>调用被消除</a:t>
            </a:r>
          </a:p>
        </p:txBody>
      </p:sp>
    </p:spTree>
    <p:extLst>
      <p:ext uri="{BB962C8B-B14F-4D97-AF65-F5344CB8AC3E}">
        <p14:creationId xmlns:p14="http://schemas.microsoft.com/office/powerpoint/2010/main" val="22239126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最终优化效果展示</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30607"/>
            <a:ext cx="7459131" cy="5355312"/>
          </a:xfrm>
          <a:prstGeom prst="rect">
            <a:avLst/>
          </a:prstGeom>
          <a:noFill/>
        </p:spPr>
        <p:txBody>
          <a:bodyPr wrap="square">
            <a:spAutoFit/>
          </a:bodyPr>
          <a:lstStyle/>
          <a:p>
            <a:r>
              <a:rPr lang="en-US" altLang="zh-CN">
                <a:latin typeface="Consolas" panose="020B0609020204030204" pitchFamily="49" charset="0"/>
              </a:rPr>
              <a:t>===========TEST START===========</a:t>
            </a:r>
          </a:p>
          <a:p>
            <a:r>
              <a:rPr lang="en-US" altLang="zh-CN">
                <a:latin typeface="Consolas" panose="020B0609020204030204" pitchFamily="49" charset="0"/>
              </a:rPr>
              <a:t>now in ./Test_H/Medium_H/</a:t>
            </a:r>
          </a:p>
          <a:p>
            <a:r>
              <a:rPr lang="en-US" altLang="zh-CN">
                <a:latin typeface="Consolas" panose="020B0609020204030204" pitchFamily="49" charset="0"/>
              </a:rPr>
              <a:t>-----------OPT RESULT-----------</a:t>
            </a:r>
          </a:p>
          <a:p>
            <a:r>
              <a:rPr lang="en-US" altLang="zh-CN">
                <a:latin typeface="Consolas" panose="020B0609020204030204" pitchFamily="49" charset="0"/>
              </a:rPr>
              <a:t>40 cases in this dir</a:t>
            </a:r>
          </a:p>
          <a:p>
            <a:r>
              <a:rPr lang="en-US" altLang="zh-CN">
                <a:latin typeface="Consolas" panose="020B0609020204030204" pitchFamily="49" charset="0"/>
              </a:rPr>
              <a:t>40 cases passed</a:t>
            </a:r>
          </a:p>
          <a:p>
            <a:r>
              <a:rPr lang="en-US" altLang="zh-CN">
                <a:latin typeface="Consolas" panose="020B0609020204030204" pitchFamily="49" charset="0"/>
              </a:rPr>
              <a:t>optimization options: -dce -sccp –cse</a:t>
            </a:r>
          </a:p>
          <a:p>
            <a:r>
              <a:rPr lang="en-US" altLang="zh-CN">
                <a:latin typeface="Consolas" panose="020B0609020204030204" pitchFamily="49" charset="0"/>
              </a:rPr>
              <a:t>Line:</a:t>
            </a:r>
          </a:p>
          <a:p>
            <a:r>
              <a:rPr lang="en-US" altLang="zh-CN">
                <a:latin typeface="Consolas" panose="020B0609020204030204" pitchFamily="49" charset="0"/>
              </a:rPr>
              <a:t>	total 3240 lines to 2560 lines, rate: 21%</a:t>
            </a:r>
          </a:p>
          <a:p>
            <a:r>
              <a:rPr lang="en-US" altLang="zh-CN">
                <a:latin typeface="Consolas" panose="020B0609020204030204" pitchFamily="49" charset="0"/>
              </a:rPr>
              <a:t>	37 cases better than no-opt</a:t>
            </a:r>
          </a:p>
          <a:p>
            <a:r>
              <a:rPr lang="en-US" altLang="zh-CN">
                <a:latin typeface="Consolas" panose="020B0609020204030204" pitchFamily="49" charset="0"/>
              </a:rPr>
              <a:t>	27 cases 10% better than no-opt</a:t>
            </a:r>
          </a:p>
          <a:p>
            <a:r>
              <a:rPr lang="en-US" altLang="zh-CN">
                <a:latin typeface="Consolas" panose="020B0609020204030204" pitchFamily="49" charset="0"/>
              </a:rPr>
              <a:t>	12 cases 20% better than no-opt</a:t>
            </a:r>
          </a:p>
          <a:p>
            <a:r>
              <a:rPr lang="en-US" altLang="zh-CN">
                <a:latin typeface="Consolas" panose="020B0609020204030204" pitchFamily="49" charset="0"/>
              </a:rPr>
              <a:t>	best opt-rate is 84%, testcase: if_complex_expr</a:t>
            </a:r>
          </a:p>
          <a:p>
            <a:r>
              <a:rPr lang="en-US" altLang="zh-CN">
                <a:latin typeface="Consolas" panose="020B0609020204030204" pitchFamily="49" charset="0"/>
              </a:rPr>
              <a:t>Time:</a:t>
            </a:r>
          </a:p>
          <a:p>
            <a:r>
              <a:rPr lang="en-US" altLang="zh-CN">
                <a:latin typeface="Consolas" panose="020B0609020204030204" pitchFamily="49" charset="0"/>
              </a:rPr>
              <a:t>	total 0.09s to 0.07s, rate: 19%</a:t>
            </a:r>
          </a:p>
          <a:p>
            <a:r>
              <a:rPr lang="en-US" altLang="zh-CN">
                <a:latin typeface="Consolas" panose="020B0609020204030204" pitchFamily="49" charset="0"/>
              </a:rPr>
              <a:t>	34 cases better than no-opt</a:t>
            </a:r>
          </a:p>
          <a:p>
            <a:r>
              <a:rPr lang="en-US" altLang="zh-CN">
                <a:latin typeface="Consolas" panose="020B0609020204030204" pitchFamily="49" charset="0"/>
              </a:rPr>
              <a:t>	25 cases 10% better than no-opt</a:t>
            </a:r>
          </a:p>
          <a:p>
            <a:r>
              <a:rPr lang="en-US" altLang="zh-CN">
                <a:latin typeface="Consolas" panose="020B0609020204030204" pitchFamily="49" charset="0"/>
              </a:rPr>
              <a:t>	19 cases 20% better than no-opt</a:t>
            </a:r>
          </a:p>
          <a:p>
            <a:r>
              <a:rPr lang="en-US" altLang="zh-CN">
                <a:latin typeface="Consolas" panose="020B0609020204030204" pitchFamily="49" charset="0"/>
              </a:rPr>
              <a:t>	best opt-rate is 45%, testcase: decl_after_return ============TEST END============</a:t>
            </a:r>
            <a:endParaRPr lang="zh-CN" altLang="en-US">
              <a:latin typeface="Consolas" panose="020B0609020204030204" pitchFamily="49" charset="0"/>
              <a:ea typeface="微软雅黑" panose="020B0503020204020204" pitchFamily="34" charset="-122"/>
            </a:endParaRPr>
          </a:p>
        </p:txBody>
      </p:sp>
      <p:sp>
        <p:nvSpPr>
          <p:cNvPr id="3" name="文本框 2">
            <a:extLst>
              <a:ext uri="{FF2B5EF4-FFF2-40B4-BE49-F238E27FC236}">
                <a16:creationId xmlns:a16="http://schemas.microsoft.com/office/drawing/2014/main" id="{798E07D7-75A4-45D9-8333-FB099C1E270C}"/>
              </a:ext>
            </a:extLst>
          </p:cNvPr>
          <p:cNvSpPr txBox="1"/>
          <p:nvPr/>
        </p:nvSpPr>
        <p:spPr>
          <a:xfrm>
            <a:off x="8153400" y="2828836"/>
            <a:ext cx="3708400" cy="1200329"/>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使用</a:t>
            </a:r>
            <a:r>
              <a:rPr lang="zh-CN" altLang="en-US" b="1">
                <a:latin typeface="微软雅黑" panose="020B0503020204020204" pitchFamily="34" charset="-122"/>
                <a:ea typeface="微软雅黑" panose="020B0503020204020204" pitchFamily="34" charset="-122"/>
              </a:rPr>
              <a:t>代码行数</a:t>
            </a:r>
            <a:r>
              <a:rPr lang="zh-CN" altLang="en-US">
                <a:latin typeface="微软雅黑" panose="020B0503020204020204" pitchFamily="34" charset="-122"/>
                <a:ea typeface="微软雅黑" panose="020B0503020204020204" pitchFamily="34" charset="-122"/>
              </a:rPr>
              <a:t>和</a:t>
            </a:r>
            <a:r>
              <a:rPr lang="zh-CN" altLang="en-US" b="1">
                <a:latin typeface="微软雅黑" panose="020B0503020204020204" pitchFamily="34" charset="-122"/>
                <a:ea typeface="微软雅黑" panose="020B0503020204020204" pitchFamily="34" charset="-122"/>
              </a:rPr>
              <a:t>运行时间</a:t>
            </a:r>
            <a:r>
              <a:rPr lang="zh-CN" altLang="en-US">
                <a:latin typeface="微软雅黑" panose="020B0503020204020204" pitchFamily="34" charset="-122"/>
                <a:ea typeface="微软雅黑" panose="020B0503020204020204" pitchFamily="34" charset="-122"/>
              </a:rPr>
              <a:t>两个指标作为优化分析指标</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这里展示的是 </a:t>
            </a:r>
            <a:r>
              <a:rPr lang="en-US" altLang="zh-CN">
                <a:latin typeface="微软雅黑" panose="020B0503020204020204" pitchFamily="34" charset="-122"/>
                <a:ea typeface="微软雅黑" panose="020B0503020204020204" pitchFamily="34" charset="-122"/>
              </a:rPr>
              <a:t>eval.sh </a:t>
            </a:r>
            <a:r>
              <a:rPr lang="zh-CN" altLang="en-US">
                <a:latin typeface="微软雅黑" panose="020B0503020204020204" pitchFamily="34" charset="-122"/>
                <a:ea typeface="微软雅黑" panose="020B0503020204020204" pitchFamily="34" charset="-122"/>
              </a:rPr>
              <a:t>的部分输出</a:t>
            </a:r>
          </a:p>
        </p:txBody>
      </p:sp>
    </p:spTree>
    <p:extLst>
      <p:ext uri="{BB962C8B-B14F-4D97-AF65-F5344CB8AC3E}">
        <p14:creationId xmlns:p14="http://schemas.microsoft.com/office/powerpoint/2010/main" val="21581924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最终优化效果展示</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30607"/>
            <a:ext cx="7459131" cy="5355312"/>
          </a:xfrm>
          <a:prstGeom prst="rect">
            <a:avLst/>
          </a:prstGeom>
          <a:noFill/>
        </p:spPr>
        <p:txBody>
          <a:bodyPr wrap="square">
            <a:spAutoFit/>
          </a:bodyPr>
          <a:lstStyle/>
          <a:p>
            <a:r>
              <a:rPr lang="en-US" altLang="zh-CN">
                <a:latin typeface="Consolas" panose="020B0609020204030204" pitchFamily="49" charset="0"/>
              </a:rPr>
              <a:t>===========TEST START===========</a:t>
            </a:r>
          </a:p>
          <a:p>
            <a:r>
              <a:rPr lang="en-US" altLang="zh-CN">
                <a:latin typeface="Consolas" panose="020B0609020204030204" pitchFamily="49" charset="0"/>
              </a:rPr>
              <a:t>now in ./Test_H/Hard_H/</a:t>
            </a:r>
          </a:p>
          <a:p>
            <a:r>
              <a:rPr lang="en-US" altLang="zh-CN">
                <a:latin typeface="Consolas" panose="020B0609020204030204" pitchFamily="49" charset="0"/>
              </a:rPr>
              <a:t>-----------OPT RESULT-----------</a:t>
            </a:r>
          </a:p>
          <a:p>
            <a:r>
              <a:rPr lang="en-US" altLang="zh-CN">
                <a:latin typeface="Consolas" panose="020B0609020204030204" pitchFamily="49" charset="0"/>
              </a:rPr>
              <a:t>10 cases in this dir</a:t>
            </a:r>
          </a:p>
          <a:p>
            <a:r>
              <a:rPr lang="en-US" altLang="zh-CN">
                <a:latin typeface="Consolas" panose="020B0609020204030204" pitchFamily="49" charset="0"/>
              </a:rPr>
              <a:t>10 cases passed</a:t>
            </a:r>
          </a:p>
          <a:p>
            <a:r>
              <a:rPr lang="en-US" altLang="zh-CN">
                <a:latin typeface="Consolas" panose="020B0609020204030204" pitchFamily="49" charset="0"/>
              </a:rPr>
              <a:t>optimization options: -dce -sccp -cse</a:t>
            </a:r>
          </a:p>
          <a:p>
            <a:r>
              <a:rPr lang="en-US" altLang="zh-CN">
                <a:latin typeface="Consolas" panose="020B0609020204030204" pitchFamily="49" charset="0"/>
              </a:rPr>
              <a:t>Line:</a:t>
            </a:r>
          </a:p>
          <a:p>
            <a:r>
              <a:rPr lang="en-US" altLang="zh-CN">
                <a:latin typeface="Consolas" panose="020B0609020204030204" pitchFamily="49" charset="0"/>
              </a:rPr>
              <a:t>	total 3751 lines to 3333 lines, rate: 12%</a:t>
            </a:r>
          </a:p>
          <a:p>
            <a:r>
              <a:rPr lang="en-US" altLang="zh-CN">
                <a:latin typeface="Consolas" panose="020B0609020204030204" pitchFamily="49" charset="0"/>
              </a:rPr>
              <a:t>	10 cases better than no-opt</a:t>
            </a:r>
          </a:p>
          <a:p>
            <a:r>
              <a:rPr lang="en-US" altLang="zh-CN">
                <a:latin typeface="Consolas" panose="020B0609020204030204" pitchFamily="49" charset="0"/>
              </a:rPr>
              <a:t>	6 cases 10% better than no-opt</a:t>
            </a:r>
          </a:p>
          <a:p>
            <a:r>
              <a:rPr lang="en-US" altLang="zh-CN">
                <a:latin typeface="Consolas" panose="020B0609020204030204" pitchFamily="49" charset="0"/>
              </a:rPr>
              <a:t>	1 cases 20% better than no-opt</a:t>
            </a:r>
          </a:p>
          <a:p>
            <a:r>
              <a:rPr lang="en-US" altLang="zh-CN">
                <a:latin typeface="Consolas" panose="020B0609020204030204" pitchFamily="49" charset="0"/>
              </a:rPr>
              <a:t>	best opt-rate is 26%, testcase: conv</a:t>
            </a:r>
          </a:p>
          <a:p>
            <a:r>
              <a:rPr lang="en-US" altLang="zh-CN">
                <a:latin typeface="Consolas" panose="020B0609020204030204" pitchFamily="49" charset="0"/>
              </a:rPr>
              <a:t>Time:</a:t>
            </a:r>
          </a:p>
          <a:p>
            <a:r>
              <a:rPr lang="en-US" altLang="zh-CN">
                <a:latin typeface="Consolas" panose="020B0609020204030204" pitchFamily="49" charset="0"/>
              </a:rPr>
              <a:t>	total 41.63s to 37.25s, rate: 11%</a:t>
            </a:r>
          </a:p>
          <a:p>
            <a:r>
              <a:rPr lang="en-US" altLang="zh-CN">
                <a:latin typeface="Consolas" panose="020B0609020204030204" pitchFamily="49" charset="0"/>
              </a:rPr>
              <a:t>	6 cases better than no-opt</a:t>
            </a:r>
          </a:p>
          <a:p>
            <a:r>
              <a:rPr lang="en-US" altLang="zh-CN">
                <a:latin typeface="Consolas" panose="020B0609020204030204" pitchFamily="49" charset="0"/>
              </a:rPr>
              <a:t>	3 cases 10% better than no-opt</a:t>
            </a:r>
          </a:p>
          <a:p>
            <a:r>
              <a:rPr lang="en-US" altLang="zh-CN">
                <a:latin typeface="Consolas" panose="020B0609020204030204" pitchFamily="49" charset="0"/>
              </a:rPr>
              <a:t>	3 cases 20% better than no-opt</a:t>
            </a:r>
          </a:p>
          <a:p>
            <a:r>
              <a:rPr lang="en-US" altLang="zh-CN">
                <a:latin typeface="Consolas" panose="020B0609020204030204" pitchFamily="49" charset="0"/>
              </a:rPr>
              <a:t>	best opt-rate is 46%, testcase: percolation</a:t>
            </a:r>
          </a:p>
          <a:p>
            <a:r>
              <a:rPr lang="en-US" altLang="zh-CN">
                <a:latin typeface="Consolas" panose="020B0609020204030204" pitchFamily="49" charset="0"/>
              </a:rPr>
              <a:t>============TEST END============</a:t>
            </a:r>
            <a:endParaRPr lang="zh-CN" altLang="en-US">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A1FFB288-9E8B-4640-9B5C-53B6CB6100FB}"/>
              </a:ext>
            </a:extLst>
          </p:cNvPr>
          <p:cNvSpPr txBox="1"/>
          <p:nvPr/>
        </p:nvSpPr>
        <p:spPr>
          <a:xfrm>
            <a:off x="7662332" y="3244334"/>
            <a:ext cx="369993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其他目录也普遍有</a:t>
            </a:r>
            <a:r>
              <a:rPr lang="en-US" altLang="zh-CN" b="1">
                <a:latin typeface="微软雅黑" panose="020B0503020204020204" pitchFamily="34" charset="-122"/>
                <a:ea typeface="微软雅黑" panose="020B0503020204020204" pitchFamily="34" charset="-122"/>
              </a:rPr>
              <a:t>10%</a:t>
            </a:r>
            <a:r>
              <a:rPr lang="zh-CN" altLang="en-US">
                <a:latin typeface="微软雅黑" panose="020B0503020204020204" pitchFamily="34" charset="-122"/>
                <a:ea typeface="微软雅黑" panose="020B0503020204020204" pitchFamily="34" charset="-122"/>
              </a:rPr>
              <a:t>到</a:t>
            </a:r>
            <a:r>
              <a:rPr lang="en-US" altLang="zh-CN" b="1">
                <a:latin typeface="微软雅黑" panose="020B0503020204020204" pitchFamily="34" charset="-122"/>
                <a:ea typeface="微软雅黑" panose="020B0503020204020204" pitchFamily="34" charset="-122"/>
              </a:rPr>
              <a:t>20%</a:t>
            </a:r>
            <a:r>
              <a:rPr lang="zh-CN" altLang="en-US">
                <a:latin typeface="微软雅黑" panose="020B0503020204020204" pitchFamily="34" charset="-122"/>
                <a:ea typeface="微软雅黑" panose="020B0503020204020204" pitchFamily="34" charset="-122"/>
              </a:rPr>
              <a:t>提升</a:t>
            </a:r>
          </a:p>
        </p:txBody>
      </p:sp>
    </p:spTree>
    <p:extLst>
      <p:ext uri="{BB962C8B-B14F-4D97-AF65-F5344CB8AC3E}">
        <p14:creationId xmlns:p14="http://schemas.microsoft.com/office/powerpoint/2010/main" val="17966284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最终优化效果分析</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537553"/>
            <a:ext cx="10769598" cy="3782895"/>
          </a:xfrm>
          <a:prstGeom prst="rect">
            <a:avLst/>
          </a:prstGeom>
          <a:noFill/>
        </p:spPr>
        <p:txBody>
          <a:bodyPr wrap="square">
            <a:spAutoFit/>
          </a:bodyPr>
          <a:lstStyle/>
          <a:p>
            <a:pPr>
              <a:lnSpc>
                <a:spcPct val="150000"/>
              </a:lnSpc>
            </a:pPr>
            <a:r>
              <a:rPr lang="zh-CN" altLang="en-US" sz="2400" b="1">
                <a:latin typeface="微软雅黑" panose="020B0503020204020204" pitchFamily="34" charset="-122"/>
                <a:ea typeface="微软雅黑" panose="020B0503020204020204" pitchFamily="34" charset="-122"/>
              </a:rPr>
              <a:t>行数</a:t>
            </a:r>
            <a:endParaRPr lang="en-US" altLang="zh-CN" sz="2400" b="1">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常量传播，</a:t>
            </a:r>
            <a:r>
              <a:rPr lang="en-US" altLang="zh-CN">
                <a:latin typeface="微软雅黑" panose="020B0503020204020204" pitchFamily="34" charset="-122"/>
                <a:ea typeface="微软雅黑" panose="020B0503020204020204" pitchFamily="34" charset="-122"/>
              </a:rPr>
              <a:t>CSE </a:t>
            </a:r>
            <a:r>
              <a:rPr lang="zh-CN" altLang="en-US">
                <a:latin typeface="微软雅黑" panose="020B0503020204020204" pitchFamily="34" charset="-122"/>
                <a:ea typeface="微软雅黑" panose="020B0503020204020204" pitchFamily="34" charset="-122"/>
              </a:rPr>
              <a:t>大约 </a:t>
            </a:r>
            <a:r>
              <a:rPr lang="en-US" altLang="zh-CN">
                <a:latin typeface="微软雅黑" panose="020B0503020204020204" pitchFamily="34" charset="-122"/>
                <a:ea typeface="微软雅黑" panose="020B0503020204020204" pitchFamily="34" charset="-122"/>
              </a:rPr>
              <a:t>4% </a:t>
            </a:r>
            <a:r>
              <a:rPr lang="zh-CN" altLang="en-US">
                <a:latin typeface="微软雅黑" panose="020B0503020204020204" pitchFamily="34" charset="-122"/>
                <a:ea typeface="微软雅黑" panose="020B0503020204020204" pitchFamily="34" charset="-122"/>
              </a:rPr>
              <a:t>代码消减</a:t>
            </a:r>
            <a:endParaRPr lang="en-US" altLang="zh-CN">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a:latin typeface="微软雅黑" panose="020B0503020204020204" pitchFamily="34" charset="-122"/>
                <a:ea typeface="微软雅黑" panose="020B0503020204020204" pitchFamily="34" charset="-122"/>
              </a:rPr>
              <a:t>DCE </a:t>
            </a:r>
            <a:r>
              <a:rPr lang="zh-CN" altLang="en-US">
                <a:latin typeface="微软雅黑" panose="020B0503020204020204" pitchFamily="34" charset="-122"/>
                <a:ea typeface="微软雅黑" panose="020B0503020204020204" pitchFamily="34" charset="-122"/>
              </a:rPr>
              <a:t>接近 </a:t>
            </a:r>
            <a:r>
              <a:rPr lang="en-US" altLang="zh-CN">
                <a:latin typeface="微软雅黑" panose="020B0503020204020204" pitchFamily="34" charset="-122"/>
                <a:ea typeface="微软雅黑" panose="020B0503020204020204" pitchFamily="34" charset="-122"/>
              </a:rPr>
              <a:t>10% </a:t>
            </a:r>
            <a:r>
              <a:rPr lang="zh-CN" altLang="en-US">
                <a:latin typeface="微软雅黑" panose="020B0503020204020204" pitchFamily="34" charset="-122"/>
                <a:ea typeface="微软雅黑" panose="020B0503020204020204" pitchFamily="34" charset="-122"/>
              </a:rPr>
              <a:t>代码消减</a:t>
            </a:r>
            <a:endParaRPr lang="en-US" altLang="zh-CN">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综合能达到接近 </a:t>
            </a:r>
            <a:r>
              <a:rPr lang="en-US" altLang="zh-CN">
                <a:latin typeface="微软雅黑" panose="020B0503020204020204" pitchFamily="34" charset="-122"/>
                <a:ea typeface="微软雅黑" panose="020B0503020204020204" pitchFamily="34" charset="-122"/>
              </a:rPr>
              <a:t>20% </a:t>
            </a:r>
            <a:r>
              <a:rPr lang="zh-CN" altLang="en-US">
                <a:latin typeface="微软雅黑" panose="020B0503020204020204" pitchFamily="34" charset="-122"/>
                <a:ea typeface="微软雅黑" panose="020B0503020204020204" pitchFamily="34" charset="-122"/>
              </a:rPr>
              <a:t>代码消减</a:t>
            </a:r>
            <a:endParaRPr lang="en-US" altLang="zh-CN">
              <a:latin typeface="微软雅黑" panose="020B0503020204020204" pitchFamily="34" charset="-122"/>
              <a:ea typeface="微软雅黑" panose="020B0503020204020204" pitchFamily="34" charset="-122"/>
            </a:endParaRPr>
          </a:p>
          <a:p>
            <a:pPr>
              <a:lnSpc>
                <a:spcPct val="150000"/>
              </a:lnSpc>
            </a:pPr>
            <a:r>
              <a:rPr lang="zh-CN" altLang="en-US" sz="2400" b="1">
                <a:latin typeface="微软雅黑" panose="020B0503020204020204" pitchFamily="34" charset="-122"/>
                <a:ea typeface="微软雅黑" panose="020B0503020204020204" pitchFamily="34" charset="-122"/>
              </a:rPr>
              <a:t>性能</a:t>
            </a:r>
            <a:endParaRPr lang="en-US" altLang="zh-CN" sz="2400" b="1">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a:latin typeface="微软雅黑" panose="020B0503020204020204" pitchFamily="34" charset="-122"/>
                <a:ea typeface="微软雅黑" panose="020B0503020204020204" pitchFamily="34" charset="-122"/>
              </a:rPr>
              <a:t>DCE </a:t>
            </a:r>
            <a:r>
              <a:rPr lang="zh-CN" altLang="en-US">
                <a:latin typeface="微软雅黑" panose="020B0503020204020204" pitchFamily="34" charset="-122"/>
                <a:ea typeface="微软雅黑" panose="020B0503020204020204" pitchFamily="34" charset="-122"/>
              </a:rPr>
              <a:t>主要消减无用控制流，性能提升约 </a:t>
            </a:r>
            <a:r>
              <a:rPr lang="en-US" altLang="zh-CN">
                <a:latin typeface="微软雅黑" panose="020B0503020204020204" pitchFamily="34" charset="-122"/>
                <a:ea typeface="微软雅黑" panose="020B0503020204020204" pitchFamily="34" charset="-122"/>
              </a:rPr>
              <a:t>5%</a:t>
            </a:r>
          </a:p>
          <a:p>
            <a:pPr marL="800100" lvl="1" indent="-342900">
              <a:lnSpc>
                <a:spcPct val="150000"/>
              </a:lnSpc>
              <a:buFont typeface="Wingdings" panose="05000000000000000000" pitchFamily="2" charset="2"/>
              <a:buChar char="Ø"/>
            </a:pPr>
            <a:r>
              <a:rPr lang="en-US" altLang="zh-CN">
                <a:latin typeface="微软雅黑" panose="020B0503020204020204" pitchFamily="34" charset="-122"/>
                <a:ea typeface="微软雅黑" panose="020B0503020204020204" pitchFamily="34" charset="-122"/>
              </a:rPr>
              <a:t>CSE </a:t>
            </a:r>
            <a:r>
              <a:rPr lang="zh-CN" altLang="en-US">
                <a:latin typeface="微软雅黑" panose="020B0503020204020204" pitchFamily="34" charset="-122"/>
                <a:ea typeface="微软雅黑" panose="020B0503020204020204" pitchFamily="34" charset="-122"/>
              </a:rPr>
              <a:t>优化适用于数组计算，重复函数调用等，</a:t>
            </a:r>
            <a:r>
              <a:rPr lang="en-US" altLang="zh-CN">
                <a:latin typeface="微软雅黑" panose="020B0503020204020204" pitchFamily="34" charset="-122"/>
                <a:ea typeface="微软雅黑" panose="020B0503020204020204" pitchFamily="34" charset="-122"/>
              </a:rPr>
              <a:t>HARD_H </a:t>
            </a:r>
            <a:r>
              <a:rPr lang="zh-CN" altLang="en-US">
                <a:latin typeface="微软雅黑" panose="020B0503020204020204" pitchFamily="34" charset="-122"/>
                <a:ea typeface="微软雅黑" panose="020B0503020204020204" pitchFamily="34" charset="-122"/>
              </a:rPr>
              <a:t>上 </a:t>
            </a:r>
            <a:r>
              <a:rPr lang="en-US" altLang="zh-CN">
                <a:latin typeface="微软雅黑" panose="020B0503020204020204" pitchFamily="34" charset="-122"/>
                <a:ea typeface="微软雅黑" panose="020B0503020204020204" pitchFamily="34" charset="-122"/>
              </a:rPr>
              <a:t>10% </a:t>
            </a:r>
            <a:r>
              <a:rPr lang="zh-CN" altLang="en-US">
                <a:latin typeface="微软雅黑" panose="020B0503020204020204" pitchFamily="34" charset="-122"/>
                <a:ea typeface="微软雅黑" panose="020B0503020204020204" pitchFamily="34" charset="-122"/>
              </a:rPr>
              <a:t>的性能提升基本由 </a:t>
            </a:r>
            <a:r>
              <a:rPr lang="en-US" altLang="zh-CN">
                <a:latin typeface="微软雅黑" panose="020B0503020204020204" pitchFamily="34" charset="-122"/>
                <a:ea typeface="微软雅黑" panose="020B0503020204020204" pitchFamily="34" charset="-122"/>
              </a:rPr>
              <a:t>CSE </a:t>
            </a:r>
            <a:r>
              <a:rPr lang="zh-CN" altLang="en-US">
                <a:latin typeface="微软雅黑" panose="020B0503020204020204" pitchFamily="34" charset="-122"/>
                <a:ea typeface="微软雅黑" panose="020B0503020204020204" pitchFamily="34" charset="-122"/>
              </a:rPr>
              <a:t>贡献</a:t>
            </a:r>
            <a:endParaRPr lang="en-US" altLang="zh-CN">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a:latin typeface="微软雅黑" panose="020B0503020204020204" pitchFamily="34" charset="-122"/>
                <a:ea typeface="微软雅黑" panose="020B0503020204020204" pitchFamily="34" charset="-122"/>
              </a:rPr>
              <a:t>SCCP </a:t>
            </a:r>
            <a:r>
              <a:rPr lang="zh-CN" altLang="en-US">
                <a:latin typeface="微软雅黑" panose="020B0503020204020204" pitchFamily="34" charset="-122"/>
                <a:ea typeface="微软雅黑" panose="020B0503020204020204" pitchFamily="34" charset="-122"/>
              </a:rPr>
              <a:t>优化取决于样例本身是否容易被常量传播，在特殊样例上有很好的优化效果</a:t>
            </a:r>
          </a:p>
        </p:txBody>
      </p:sp>
    </p:spTree>
    <p:extLst>
      <p:ext uri="{BB962C8B-B14F-4D97-AF65-F5344CB8AC3E}">
        <p14:creationId xmlns:p14="http://schemas.microsoft.com/office/powerpoint/2010/main" val="2013633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4408579"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其他：框架中的 </a:t>
            </a:r>
            <a:r>
              <a:rPr lang="en-US" altLang="zh-CN" sz="3200" b="1">
                <a:latin typeface="微软雅黑" panose="020B0503020204020204" pitchFamily="34" charset="-122"/>
                <a:ea typeface="微软雅黑" panose="020B0503020204020204" pitchFamily="34" charset="-122"/>
              </a:rPr>
              <a:t>Bug</a:t>
            </a:r>
            <a:endParaRPr lang="zh-CN" altLang="en-US" sz="3200" b="1">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7DBBA3F-593F-4171-B51B-14D8D7B64967}"/>
              </a:ext>
            </a:extLst>
          </p:cNvPr>
          <p:cNvPicPr>
            <a:picLocks noChangeAspect="1"/>
          </p:cNvPicPr>
          <p:nvPr/>
        </p:nvPicPr>
        <p:blipFill>
          <a:blip r:embed="rId2"/>
          <a:stretch>
            <a:fillRect/>
          </a:stretch>
        </p:blipFill>
        <p:spPr>
          <a:xfrm>
            <a:off x="572102" y="1170385"/>
            <a:ext cx="8865056" cy="5143764"/>
          </a:xfrm>
          <a:prstGeom prst="rect">
            <a:avLst/>
          </a:prstGeom>
        </p:spPr>
      </p:pic>
    </p:spTree>
    <p:extLst>
      <p:ext uri="{BB962C8B-B14F-4D97-AF65-F5344CB8AC3E}">
        <p14:creationId xmlns:p14="http://schemas.microsoft.com/office/powerpoint/2010/main" val="16066642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236510"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常量传播</a:t>
            </a:r>
          </a:p>
        </p:txBody>
      </p:sp>
      <p:sp>
        <p:nvSpPr>
          <p:cNvPr id="9" name="文本框 8">
            <a:extLst>
              <a:ext uri="{FF2B5EF4-FFF2-40B4-BE49-F238E27FC236}">
                <a16:creationId xmlns:a16="http://schemas.microsoft.com/office/drawing/2014/main" id="{6ADA3FFB-A6B7-4BC6-9689-DB9D8C93D549}"/>
              </a:ext>
            </a:extLst>
          </p:cNvPr>
          <p:cNvSpPr txBox="1"/>
          <p:nvPr/>
        </p:nvSpPr>
        <p:spPr>
          <a:xfrm>
            <a:off x="694269" y="2307475"/>
            <a:ext cx="9144000" cy="224305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a:latin typeface="微软雅黑" panose="020B0503020204020204" pitchFamily="34" charset="-122"/>
                <a:ea typeface="微软雅黑" panose="020B0503020204020204" pitchFamily="34" charset="-122"/>
              </a:rPr>
              <a:t>SCP</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Sparse Constant Propagation</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 </a:t>
            </a:r>
          </a:p>
          <a:p>
            <a:pPr marL="342900" indent="-342900">
              <a:lnSpc>
                <a:spcPct val="150000"/>
              </a:lnSpc>
              <a:buFont typeface="Arial" panose="020B0604020202020204" pitchFamily="34" charset="0"/>
              <a:buChar char="•"/>
            </a:pPr>
            <a:r>
              <a:rPr lang="en-US" altLang="zh-CN" sz="2400">
                <a:latin typeface="微软雅黑" panose="020B0503020204020204" pitchFamily="34" charset="-122"/>
                <a:ea typeface="微软雅黑" panose="020B0503020204020204" pitchFamily="34" charset="-122"/>
              </a:rPr>
              <a:t>SCCP</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Sparse Condition Constant Propagation</a:t>
            </a:r>
            <a:r>
              <a:rPr lang="zh-CN" altLang="en-US" sz="2400">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400">
                <a:latin typeface="微软雅黑" panose="020B0503020204020204" pitchFamily="34" charset="-122"/>
                <a:ea typeface="微软雅黑" panose="020B0503020204020204" pitchFamily="34" charset="-122"/>
              </a:rPr>
              <a:t>Sparse</a:t>
            </a:r>
            <a:r>
              <a:rPr lang="zh-CN" altLang="en-US" sz="2400">
                <a:latin typeface="微软雅黑" panose="020B0503020204020204" pitchFamily="34" charset="-122"/>
                <a:ea typeface="微软雅黑" panose="020B0503020204020204" pitchFamily="34" charset="-122"/>
              </a:rPr>
              <a:t>：稀疏，指 </a:t>
            </a:r>
            <a:r>
              <a:rPr lang="en-US" altLang="zh-CN" sz="2400">
                <a:latin typeface="微软雅黑" panose="020B0503020204020204" pitchFamily="34" charset="-122"/>
                <a:ea typeface="微软雅黑" panose="020B0503020204020204" pitchFamily="34" charset="-122"/>
              </a:rPr>
              <a:t>SSA </a:t>
            </a:r>
            <a:r>
              <a:rPr lang="zh-CN" altLang="en-US" sz="2400">
                <a:latin typeface="微软雅黑" panose="020B0503020204020204" pitchFamily="34" charset="-122"/>
                <a:ea typeface="微软雅黑" panose="020B0503020204020204" pitchFamily="34" charset="-122"/>
              </a:rPr>
              <a:t>图，比 </a:t>
            </a:r>
            <a:r>
              <a:rPr lang="en-US" altLang="zh-CN" sz="2400">
                <a:latin typeface="微软雅黑" panose="020B0503020204020204" pitchFamily="34" charset="-122"/>
                <a:ea typeface="微软雅黑" panose="020B0503020204020204" pitchFamily="34" charset="-122"/>
              </a:rPr>
              <a:t>CFG </a:t>
            </a:r>
            <a:r>
              <a:rPr lang="zh-CN" altLang="en-US" sz="2400">
                <a:latin typeface="微软雅黑" panose="020B0503020204020204" pitchFamily="34" charset="-122"/>
                <a:ea typeface="微软雅黑" panose="020B0503020204020204" pitchFamily="34" charset="-122"/>
              </a:rPr>
              <a:t>的定值引用关系更简单</a:t>
            </a:r>
            <a:endParaRPr lang="en-US" altLang="zh-CN" sz="240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400">
                <a:latin typeface="微软雅黑" panose="020B0503020204020204" pitchFamily="34" charset="-122"/>
                <a:ea typeface="微软雅黑" panose="020B0503020204020204" pitchFamily="34" charset="-122"/>
              </a:rPr>
              <a:t>Condition</a:t>
            </a:r>
            <a:r>
              <a:rPr lang="zh-CN" altLang="en-US" sz="2400">
                <a:latin typeface="微软雅黑" panose="020B0503020204020204" pitchFamily="34" charset="-122"/>
                <a:ea typeface="微软雅黑" panose="020B0503020204020204" pitchFamily="34" charset="-122"/>
              </a:rPr>
              <a:t>：条件 </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Tree>
    <p:extLst>
      <p:ext uri="{BB962C8B-B14F-4D97-AF65-F5344CB8AC3E}">
        <p14:creationId xmlns:p14="http://schemas.microsoft.com/office/powerpoint/2010/main" val="34489049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236510"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参考文献</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537553"/>
            <a:ext cx="10769598" cy="1815882"/>
          </a:xfrm>
          <a:prstGeom prst="rect">
            <a:avLst/>
          </a:prstGeom>
          <a:noFill/>
        </p:spPr>
        <p:txBody>
          <a:bodyPr wrap="square">
            <a:spAutoFit/>
          </a:bodyPr>
          <a:lstStyle/>
          <a:p>
            <a:r>
              <a:rPr lang="en-US" altLang="zh-CN" sz="1600">
                <a:latin typeface="Times New Roman" panose="02020603050405020304" pitchFamily="18" charset="0"/>
                <a:ea typeface="楷体" panose="02010609060101010101" pitchFamily="49" charset="-122"/>
                <a:cs typeface="Times New Roman" panose="02020603050405020304" pitchFamily="18" charset="0"/>
              </a:rPr>
              <a:t>[1]  </a:t>
            </a:r>
            <a:r>
              <a:rPr lang="en-US" altLang="zh-CN" sz="1600">
                <a:latin typeface="Times New Roman" panose="02020603050405020304" pitchFamily="18" charset="0"/>
                <a:ea typeface="楷体" panose="02010609060101010101" pitchFamily="49" charset="-122"/>
                <a:cs typeface="Times New Roman" panose="02020603050405020304" pitchFamily="18" charset="0"/>
                <a:hlinkClick r:id="rId3"/>
              </a:rPr>
              <a:t>Constant propagation on SSA form - EPFL</a:t>
            </a:r>
            <a:r>
              <a:rPr lang="en-US" altLang="zh-CN" sz="1600">
                <a:latin typeface="Times New Roman" panose="02020603050405020304" pitchFamily="18" charset="0"/>
                <a:ea typeface="楷体" panose="02010609060101010101" pitchFamily="49" charset="-122"/>
                <a:cs typeface="Times New Roman" panose="02020603050405020304" pitchFamily="18" charset="0"/>
              </a:rPr>
              <a:t>(Accessed: January 10, 2023)</a:t>
            </a:r>
          </a:p>
          <a:p>
            <a:r>
              <a:rPr lang="en-US" altLang="zh-CN" sz="1600">
                <a:latin typeface="Times New Roman" panose="02020603050405020304" pitchFamily="18" charset="0"/>
                <a:ea typeface="楷体" panose="02010609060101010101" pitchFamily="49" charset="-122"/>
                <a:cs typeface="Times New Roman" panose="02020603050405020304" pitchFamily="18" charset="0"/>
              </a:rPr>
              <a:t>[2]  </a:t>
            </a:r>
            <a:r>
              <a:rPr lang="en-US" altLang="zh-CN" sz="1600">
                <a:latin typeface="Times New Roman" panose="02020603050405020304" pitchFamily="18" charset="0"/>
                <a:ea typeface="楷体" panose="02010609060101010101" pitchFamily="49" charset="-122"/>
                <a:cs typeface="Times New Roman" panose="02020603050405020304" pitchFamily="18" charset="0"/>
                <a:hlinkClick r:id="rId4"/>
              </a:rPr>
              <a:t>SCCP(</a:t>
            </a:r>
            <a:r>
              <a:rPr lang="zh-CN" altLang="en-US" sz="1600">
                <a:latin typeface="Times New Roman" panose="02020603050405020304" pitchFamily="18" charset="0"/>
                <a:ea typeface="楷体" panose="02010609060101010101" pitchFamily="49" charset="-122"/>
                <a:cs typeface="Times New Roman" panose="02020603050405020304" pitchFamily="18" charset="0"/>
                <a:hlinkClick r:id="rId4"/>
              </a:rPr>
              <a:t>稀疏条件传播</a:t>
            </a:r>
            <a:r>
              <a:rPr lang="en-US" altLang="zh-CN" sz="1600">
                <a:latin typeface="Times New Roman" panose="02020603050405020304" pitchFamily="18" charset="0"/>
                <a:ea typeface="楷体" panose="02010609060101010101" pitchFamily="49" charset="-122"/>
                <a:cs typeface="Times New Roman" panose="02020603050405020304" pitchFamily="18" charset="0"/>
                <a:hlinkClick r:id="rId4"/>
              </a:rPr>
              <a:t>), </a:t>
            </a:r>
            <a:r>
              <a:rPr lang="zh-CN" altLang="en-US" sz="1600">
                <a:latin typeface="Times New Roman" panose="02020603050405020304" pitchFamily="18" charset="0"/>
                <a:ea typeface="楷体" panose="02010609060101010101" pitchFamily="49" charset="-122"/>
                <a:cs typeface="Times New Roman" panose="02020603050405020304" pitchFamily="18" charset="0"/>
                <a:hlinkClick r:id="rId4"/>
              </a:rPr>
              <a:t>知乎专栏</a:t>
            </a:r>
            <a:r>
              <a:rPr lang="en-US" altLang="zh-CN" sz="1600">
                <a:latin typeface="Times New Roman" panose="02020603050405020304" pitchFamily="18" charset="0"/>
                <a:ea typeface="楷体" panose="02010609060101010101" pitchFamily="49" charset="-122"/>
                <a:cs typeface="Times New Roman" panose="02020603050405020304" pitchFamily="18" charset="0"/>
              </a:rPr>
              <a:t>(Accessed: January 10, 2023)</a:t>
            </a:r>
          </a:p>
          <a:p>
            <a:r>
              <a:rPr lang="en-US" altLang="zh-CN" sz="1600">
                <a:latin typeface="Times New Roman" panose="02020603050405020304" pitchFamily="18" charset="0"/>
                <a:ea typeface="楷体" panose="02010609060101010101" pitchFamily="49" charset="-122"/>
                <a:cs typeface="Times New Roman" panose="02020603050405020304" pitchFamily="18" charset="0"/>
              </a:rPr>
              <a:t>[3]  Muchnick, S.S. (2014) Advanced compiler design and implementation. Amsterdam etc.: Morgan Kaufmann Publishers an imprint of Elsevier.</a:t>
            </a:r>
          </a:p>
          <a:p>
            <a:r>
              <a:rPr lang="en-US" altLang="zh-CN" sz="1600">
                <a:latin typeface="Times New Roman" panose="02020603050405020304" pitchFamily="18" charset="0"/>
                <a:ea typeface="楷体" panose="02010609060101010101" pitchFamily="49" charset="-122"/>
                <a:cs typeface="Times New Roman" panose="02020603050405020304" pitchFamily="18" charset="0"/>
              </a:rPr>
              <a:t>[4]  </a:t>
            </a:r>
            <a:r>
              <a:rPr lang="en-US" altLang="zh-CN" sz="1600">
                <a:latin typeface="Times New Roman" panose="02020603050405020304" pitchFamily="18" charset="0"/>
                <a:ea typeface="楷体" panose="02010609060101010101" pitchFamily="49" charset="-122"/>
                <a:cs typeface="Times New Roman" panose="02020603050405020304" pitchFamily="18" charset="0"/>
                <a:hlinkClick r:id="rId5"/>
              </a:rPr>
              <a:t>Dead-Clean-SCCP (no date) Comp 512: Advanced compiler construction</a:t>
            </a:r>
            <a:r>
              <a:rPr lang="en-US" altLang="zh-CN" sz="1600">
                <a:latin typeface="Times New Roman" panose="02020603050405020304" pitchFamily="18" charset="0"/>
                <a:ea typeface="楷体" panose="02010609060101010101" pitchFamily="49" charset="-122"/>
                <a:cs typeface="Times New Roman" panose="02020603050405020304" pitchFamily="18" charset="0"/>
              </a:rPr>
              <a:t>(Accessed: January 10, 2023).</a:t>
            </a:r>
          </a:p>
          <a:p>
            <a:r>
              <a:rPr lang="en-US" altLang="zh-CN" sz="1600">
                <a:latin typeface="Times New Roman" panose="02020603050405020304" pitchFamily="18" charset="0"/>
                <a:ea typeface="楷体" panose="02010609060101010101" pitchFamily="49" charset="-122"/>
                <a:cs typeface="Times New Roman" panose="02020603050405020304" pitchFamily="18" charset="0"/>
              </a:rPr>
              <a:t>[5]  Cooper, K.D. and Torczon, L. (no date) “10.2 Eliminating Useless and Unreachable Code,” in Engineering a Compiler 2nd edition, pp. 544–551.</a:t>
            </a:r>
          </a:p>
        </p:txBody>
      </p:sp>
    </p:spTree>
    <p:extLst>
      <p:ext uri="{BB962C8B-B14F-4D97-AF65-F5344CB8AC3E}">
        <p14:creationId xmlns:p14="http://schemas.microsoft.com/office/powerpoint/2010/main" val="42938221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236510"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常量传播</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问题引入</a:t>
            </a:r>
          </a:p>
        </p:txBody>
      </p:sp>
      <p:sp>
        <p:nvSpPr>
          <p:cNvPr id="3" name="矩形: 圆角 2">
            <a:extLst>
              <a:ext uri="{FF2B5EF4-FFF2-40B4-BE49-F238E27FC236}">
                <a16:creationId xmlns:a16="http://schemas.microsoft.com/office/drawing/2014/main" id="{5BEC6CDC-B43C-4861-87F6-494FC233673C}"/>
              </a:ext>
            </a:extLst>
          </p:cNvPr>
          <p:cNvSpPr/>
          <p:nvPr/>
        </p:nvSpPr>
        <p:spPr>
          <a:xfrm>
            <a:off x="770467" y="1972733"/>
            <a:ext cx="4741333"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400">
                <a:solidFill>
                  <a:schemeClr val="tx1"/>
                </a:solidFill>
                <a:latin typeface="Consolas" panose="020B0609020204030204" pitchFamily="49" charset="0"/>
              </a:rPr>
              <a:t>  i0 </a:t>
            </a:r>
            <a:r>
              <a:rPr lang="zh-CN" altLang="en-US" sz="2400">
                <a:solidFill>
                  <a:srgbClr val="C00000"/>
                </a:solidFill>
                <a:latin typeface="Consolas" panose="020B0609020204030204" pitchFamily="49" charset="0"/>
              </a:rPr>
              <a:t>←</a:t>
            </a:r>
            <a:r>
              <a:rPr lang="zh-CN" altLang="en-US" sz="2400">
                <a:solidFill>
                  <a:schemeClr val="tx1"/>
                </a:solidFill>
                <a:latin typeface="Consolas" panose="020B0609020204030204" pitchFamily="49" charset="0"/>
              </a:rPr>
              <a:t> </a:t>
            </a:r>
            <a:r>
              <a:rPr lang="en-US" altLang="zh-CN" sz="2400">
                <a:solidFill>
                  <a:schemeClr val="accent6">
                    <a:lumMod val="50000"/>
                  </a:schemeClr>
                </a:solidFill>
                <a:latin typeface="Consolas" panose="020B0609020204030204" pitchFamily="49" charset="0"/>
              </a:rPr>
              <a:t>12</a:t>
            </a:r>
          </a:p>
          <a:p>
            <a:pPr>
              <a:lnSpc>
                <a:spcPct val="120000"/>
              </a:lnSpc>
            </a:pPr>
            <a:r>
              <a:rPr lang="en-US" altLang="zh-CN" sz="2400">
                <a:solidFill>
                  <a:schemeClr val="tx1"/>
                </a:solidFill>
                <a:latin typeface="Consolas" panose="020B0609020204030204" pitchFamily="49" charset="0"/>
              </a:rPr>
              <a:t>  </a:t>
            </a:r>
            <a:r>
              <a:rPr lang="en-US" altLang="zh-CN" sz="2400">
                <a:solidFill>
                  <a:srgbClr val="7030A0"/>
                </a:solidFill>
                <a:latin typeface="Consolas" panose="020B0609020204030204" pitchFamily="49" charset="0"/>
              </a:rPr>
              <a:t>while</a:t>
            </a:r>
            <a:r>
              <a:rPr lang="en-US" altLang="zh-CN" sz="2400">
                <a:solidFill>
                  <a:schemeClr val="tx1"/>
                </a:solidFill>
                <a:latin typeface="Consolas" panose="020B0609020204030204" pitchFamily="49" charset="0"/>
              </a:rPr>
              <a:t> (…)</a:t>
            </a:r>
          </a:p>
          <a:p>
            <a:pPr>
              <a:lnSpc>
                <a:spcPct val="120000"/>
              </a:lnSpc>
            </a:pPr>
            <a:r>
              <a:rPr lang="en-US" altLang="zh-CN" sz="2400">
                <a:solidFill>
                  <a:schemeClr val="tx1"/>
                </a:solidFill>
                <a:latin typeface="Consolas" panose="020B0609020204030204" pitchFamily="49" charset="0"/>
              </a:rPr>
              <a:t>	  i1 </a:t>
            </a:r>
            <a:r>
              <a:rPr lang="zh-CN" altLang="en-US" sz="2400">
                <a:solidFill>
                  <a:srgbClr val="C00000"/>
                </a:solidFill>
                <a:latin typeface="Consolas" panose="020B0609020204030204" pitchFamily="49" charset="0"/>
              </a:rPr>
              <a:t>←</a:t>
            </a:r>
            <a:r>
              <a:rPr lang="zh-CN" altLang="en-US" sz="2400">
                <a:solidFill>
                  <a:schemeClr val="tx1"/>
                </a:solidFill>
                <a:latin typeface="Consolas" panose="020B0609020204030204" pitchFamily="49" charset="0"/>
              </a:rPr>
              <a:t> </a:t>
            </a:r>
            <a:r>
              <a:rPr lang="en-US" altLang="zh-CN" sz="2400">
                <a:solidFill>
                  <a:schemeClr val="tx1"/>
                </a:solidFill>
                <a:latin typeface="Consolas" panose="020B0609020204030204" pitchFamily="49" charset="0"/>
              </a:rPr>
              <a:t>φ(i0, i3)</a:t>
            </a:r>
          </a:p>
          <a:p>
            <a:pPr>
              <a:lnSpc>
                <a:spcPct val="120000"/>
              </a:lnSpc>
            </a:pPr>
            <a:r>
              <a:rPr lang="en-US" altLang="zh-CN" sz="2400">
                <a:solidFill>
                  <a:schemeClr val="tx1"/>
                </a:solidFill>
                <a:latin typeface="Consolas" panose="020B0609020204030204" pitchFamily="49" charset="0"/>
              </a:rPr>
              <a:t>	  x  </a:t>
            </a:r>
            <a:r>
              <a:rPr lang="zh-CN" altLang="en-US" sz="2400">
                <a:solidFill>
                  <a:srgbClr val="C00000"/>
                </a:solidFill>
                <a:latin typeface="Consolas" panose="020B0609020204030204" pitchFamily="49" charset="0"/>
              </a:rPr>
              <a:t>←</a:t>
            </a:r>
            <a:r>
              <a:rPr lang="zh-CN" altLang="en-US" sz="2400">
                <a:solidFill>
                  <a:schemeClr val="tx1"/>
                </a:solidFill>
                <a:latin typeface="Consolas" panose="020B0609020204030204" pitchFamily="49" charset="0"/>
              </a:rPr>
              <a:t> </a:t>
            </a:r>
            <a:r>
              <a:rPr lang="en-US" altLang="zh-CN" sz="2400">
                <a:solidFill>
                  <a:schemeClr val="tx1"/>
                </a:solidFill>
                <a:latin typeface="Consolas" panose="020B0609020204030204" pitchFamily="49" charset="0"/>
              </a:rPr>
              <a:t>i1 * </a:t>
            </a:r>
            <a:r>
              <a:rPr lang="en-US" altLang="zh-CN" sz="2400">
                <a:solidFill>
                  <a:schemeClr val="accent6">
                    <a:lumMod val="50000"/>
                  </a:schemeClr>
                </a:solidFill>
                <a:latin typeface="Consolas" panose="020B0609020204030204" pitchFamily="49" charset="0"/>
              </a:rPr>
              <a:t>17</a:t>
            </a:r>
            <a:endParaRPr lang="en-US" altLang="zh-CN" sz="2400">
              <a:solidFill>
                <a:schemeClr val="tx1"/>
              </a:solidFill>
              <a:latin typeface="Consolas" panose="020B0609020204030204" pitchFamily="49" charset="0"/>
            </a:endParaRPr>
          </a:p>
          <a:p>
            <a:pPr>
              <a:lnSpc>
                <a:spcPct val="120000"/>
              </a:lnSpc>
            </a:pPr>
            <a:r>
              <a:rPr lang="en-US" altLang="zh-CN" sz="2400">
                <a:solidFill>
                  <a:schemeClr val="tx1"/>
                </a:solidFill>
                <a:latin typeface="Consolas" panose="020B0609020204030204" pitchFamily="49" charset="0"/>
              </a:rPr>
              <a:t>	  j  </a:t>
            </a:r>
            <a:r>
              <a:rPr lang="zh-CN" altLang="en-US" sz="2400">
                <a:solidFill>
                  <a:srgbClr val="C00000"/>
                </a:solidFill>
                <a:latin typeface="Consolas" panose="020B0609020204030204" pitchFamily="49" charset="0"/>
              </a:rPr>
              <a:t>←</a:t>
            </a:r>
            <a:r>
              <a:rPr lang="zh-CN" altLang="en-US" sz="2400">
                <a:solidFill>
                  <a:schemeClr val="tx1"/>
                </a:solidFill>
                <a:latin typeface="Consolas" panose="020B0609020204030204" pitchFamily="49" charset="0"/>
              </a:rPr>
              <a:t> </a:t>
            </a:r>
            <a:r>
              <a:rPr lang="en-US" altLang="zh-CN" sz="2400">
                <a:solidFill>
                  <a:schemeClr val="tx1"/>
                </a:solidFill>
                <a:latin typeface="Consolas" panose="020B0609020204030204" pitchFamily="49" charset="0"/>
              </a:rPr>
              <a:t>i1</a:t>
            </a:r>
          </a:p>
          <a:p>
            <a:pPr>
              <a:lnSpc>
                <a:spcPct val="120000"/>
              </a:lnSpc>
            </a:pPr>
            <a:r>
              <a:rPr lang="en-US" altLang="zh-CN" sz="2400">
                <a:solidFill>
                  <a:schemeClr val="tx1"/>
                </a:solidFill>
                <a:latin typeface="Consolas" panose="020B0609020204030204" pitchFamily="49" charset="0"/>
              </a:rPr>
              <a:t>	  i2 </a:t>
            </a:r>
            <a:r>
              <a:rPr lang="zh-CN" altLang="en-US" sz="2400">
                <a:solidFill>
                  <a:srgbClr val="C00000"/>
                </a:solidFill>
                <a:latin typeface="Consolas" panose="020B0609020204030204" pitchFamily="49" charset="0"/>
              </a:rPr>
              <a:t>←</a:t>
            </a:r>
            <a:r>
              <a:rPr lang="zh-CN" altLang="en-US" sz="2400">
                <a:solidFill>
                  <a:schemeClr val="tx1"/>
                </a:solidFill>
                <a:latin typeface="Consolas" panose="020B0609020204030204" pitchFamily="49" charset="0"/>
              </a:rPr>
              <a:t> </a:t>
            </a:r>
            <a:r>
              <a:rPr lang="en-US" altLang="zh-CN" sz="2400">
                <a:solidFill>
                  <a:schemeClr val="tx1"/>
                </a:solidFill>
                <a:latin typeface="Consolas" panose="020B0609020204030204" pitchFamily="49" charset="0"/>
              </a:rPr>
              <a:t>…</a:t>
            </a:r>
          </a:p>
          <a:p>
            <a:pPr>
              <a:lnSpc>
                <a:spcPct val="120000"/>
              </a:lnSpc>
            </a:pPr>
            <a:r>
              <a:rPr lang="en-US" altLang="zh-CN" sz="2400">
                <a:solidFill>
                  <a:schemeClr val="tx1"/>
                </a:solidFill>
                <a:latin typeface="Consolas" panose="020B0609020204030204" pitchFamily="49" charset="0"/>
              </a:rPr>
              <a:t>	  ……</a:t>
            </a:r>
          </a:p>
          <a:p>
            <a:pPr>
              <a:lnSpc>
                <a:spcPct val="120000"/>
              </a:lnSpc>
            </a:pPr>
            <a:r>
              <a:rPr lang="en-US" altLang="zh-CN" sz="2400">
                <a:solidFill>
                  <a:schemeClr val="tx1"/>
                </a:solidFill>
                <a:latin typeface="Consolas" panose="020B0609020204030204" pitchFamily="49" charset="0"/>
              </a:rPr>
              <a:t>	  i3 </a:t>
            </a:r>
            <a:r>
              <a:rPr lang="zh-CN" altLang="en-US" sz="2400">
                <a:solidFill>
                  <a:srgbClr val="C00000"/>
                </a:solidFill>
                <a:latin typeface="Consolas" panose="020B0609020204030204" pitchFamily="49" charset="0"/>
              </a:rPr>
              <a:t>←</a:t>
            </a:r>
            <a:r>
              <a:rPr lang="zh-CN" altLang="en-US" sz="2400">
                <a:solidFill>
                  <a:schemeClr val="tx1"/>
                </a:solidFill>
                <a:latin typeface="Consolas" panose="020B0609020204030204" pitchFamily="49" charset="0"/>
              </a:rPr>
              <a:t> </a:t>
            </a:r>
            <a:r>
              <a:rPr lang="en-US" altLang="zh-CN" sz="2400">
                <a:solidFill>
                  <a:schemeClr val="tx1"/>
                </a:solidFill>
                <a:latin typeface="Consolas" panose="020B0609020204030204" pitchFamily="49" charset="0"/>
              </a:rPr>
              <a:t>j</a:t>
            </a:r>
            <a:endParaRPr lang="zh-CN" altLang="en-US" sz="2400">
              <a:solidFill>
                <a:schemeClr val="tx1"/>
              </a:solidFill>
              <a:latin typeface="Consolas" panose="020B0609020204030204" pitchFamily="49" charset="0"/>
            </a:endParaRPr>
          </a:p>
        </p:txBody>
      </p:sp>
      <p:sp>
        <p:nvSpPr>
          <p:cNvPr id="7" name="文本框 6">
            <a:extLst>
              <a:ext uri="{FF2B5EF4-FFF2-40B4-BE49-F238E27FC236}">
                <a16:creationId xmlns:a16="http://schemas.microsoft.com/office/drawing/2014/main" id="{5FABEF85-1BDD-42D2-ACEB-D2BB306416F4}"/>
              </a:ext>
            </a:extLst>
          </p:cNvPr>
          <p:cNvSpPr txBox="1"/>
          <p:nvPr/>
        </p:nvSpPr>
        <p:spPr>
          <a:xfrm>
            <a:off x="5799667" y="2117359"/>
            <a:ext cx="6011332" cy="2623282"/>
          </a:xfrm>
          <a:prstGeom prst="rect">
            <a:avLst/>
          </a:prstGeom>
          <a:noFill/>
        </p:spPr>
        <p:txBody>
          <a:bodyPr wrap="square">
            <a:spAutoFit/>
          </a:bodyPr>
          <a:lstStyle/>
          <a:p>
            <a:pPr>
              <a:lnSpc>
                <a:spcPct val="150000"/>
              </a:lnSpc>
            </a:pPr>
            <a:r>
              <a:rPr lang="zh-CN" altLang="en-US" sz="2400">
                <a:latin typeface="微软雅黑" panose="020B0503020204020204" pitchFamily="34" charset="-122"/>
                <a:ea typeface="微软雅黑" panose="020B0503020204020204" pitchFamily="34" charset="-122"/>
              </a:rPr>
              <a:t>无论从哪条路径，</a:t>
            </a:r>
            <a:r>
              <a:rPr lang="en-US" altLang="zh-CN" sz="2400">
                <a:latin typeface="微软雅黑" panose="020B0503020204020204" pitchFamily="34" charset="-122"/>
                <a:ea typeface="微软雅黑" panose="020B0503020204020204" pitchFamily="34" charset="-122"/>
              </a:rPr>
              <a:t>i1 </a:t>
            </a:r>
            <a:r>
              <a:rPr lang="zh-CN" altLang="en-US" sz="2400">
                <a:latin typeface="微软雅黑" panose="020B0503020204020204" pitchFamily="34" charset="-122"/>
                <a:ea typeface="微软雅黑" panose="020B0503020204020204" pitchFamily="34" charset="-122"/>
              </a:rPr>
              <a:t>的定值都是 </a:t>
            </a:r>
            <a:r>
              <a:rPr lang="en-US" altLang="zh-CN" sz="2400">
                <a:latin typeface="微软雅黑" panose="020B0503020204020204" pitchFamily="34" charset="-122"/>
                <a:ea typeface="微软雅黑" panose="020B0503020204020204" pitchFamily="34" charset="-122"/>
              </a:rPr>
              <a:t>12</a:t>
            </a:r>
            <a:r>
              <a:rPr lang="zh-CN" altLang="en-US" sz="2400">
                <a:latin typeface="微软雅黑" panose="020B0503020204020204" pitchFamily="34" charset="-122"/>
                <a:ea typeface="微软雅黑" panose="020B0503020204020204" pitchFamily="34" charset="-122"/>
              </a:rPr>
              <a:t>，因此 </a:t>
            </a:r>
            <a:r>
              <a:rPr lang="en-US" altLang="zh-CN" sz="2400">
                <a:latin typeface="微软雅黑" panose="020B0503020204020204" pitchFamily="34" charset="-122"/>
                <a:ea typeface="微软雅黑" panose="020B0503020204020204" pitchFamily="34" charset="-122"/>
              </a:rPr>
              <a:t>i1 </a:t>
            </a:r>
            <a:r>
              <a:rPr lang="zh-CN" altLang="en-US" sz="2400">
                <a:latin typeface="微软雅黑" panose="020B0503020204020204" pitchFamily="34" charset="-122"/>
                <a:ea typeface="微软雅黑" panose="020B0503020204020204" pitchFamily="34" charset="-122"/>
              </a:rPr>
              <a:t>可以由 </a:t>
            </a:r>
            <a:r>
              <a:rPr lang="en-US" altLang="zh-CN" sz="2400">
                <a:latin typeface="微软雅黑" panose="020B0503020204020204" pitchFamily="34" charset="-122"/>
                <a:ea typeface="微软雅黑" panose="020B0503020204020204" pitchFamily="34" charset="-122"/>
              </a:rPr>
              <a:t>12 </a:t>
            </a:r>
            <a:r>
              <a:rPr lang="zh-CN" altLang="en-US" sz="2400">
                <a:latin typeface="微软雅黑" panose="020B0503020204020204" pitchFamily="34" charset="-122"/>
                <a:ea typeface="微软雅黑" panose="020B0503020204020204" pitchFamily="34" charset="-122"/>
              </a:rPr>
              <a:t>替换。</a:t>
            </a:r>
            <a:endParaRPr lang="en-US" altLang="zh-CN" sz="2400">
              <a:latin typeface="微软雅黑" panose="020B0503020204020204" pitchFamily="34" charset="-122"/>
              <a:ea typeface="微软雅黑" panose="020B0503020204020204" pitchFamily="34" charset="-122"/>
            </a:endParaRPr>
          </a:p>
          <a:p>
            <a:pPr>
              <a:lnSpc>
                <a:spcPct val="150000"/>
              </a:lnSpc>
            </a:pPr>
            <a:endParaRPr lang="en-US" altLang="zh-CN" sz="2400">
              <a:latin typeface="微软雅黑" panose="020B0503020204020204" pitchFamily="34" charset="-122"/>
              <a:ea typeface="微软雅黑" panose="020B0503020204020204" pitchFamily="34" charset="-122"/>
            </a:endParaRPr>
          </a:p>
          <a:p>
            <a:pPr>
              <a:lnSpc>
                <a:spcPct val="150000"/>
              </a:lnSpc>
            </a:pPr>
            <a:r>
              <a:rPr lang="zh-CN" altLang="en-US" sz="2000" b="1">
                <a:latin typeface="微软雅黑" panose="020B0503020204020204" pitchFamily="34" charset="-122"/>
                <a:ea typeface="微软雅黑" panose="020B0503020204020204" pitchFamily="34" charset="-122"/>
              </a:rPr>
              <a:t>目标：力求判定对一个特定变量的所有赋值在某个特定程序点是否总是给定相同的常数值。</a:t>
            </a:r>
          </a:p>
        </p:txBody>
      </p:sp>
    </p:spTree>
    <p:extLst>
      <p:ext uri="{BB962C8B-B14F-4D97-AF65-F5344CB8AC3E}">
        <p14:creationId xmlns:p14="http://schemas.microsoft.com/office/powerpoint/2010/main" val="14292112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236510"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常量传播</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原理介绍</a:t>
            </a:r>
          </a:p>
        </p:txBody>
      </p:sp>
      <p:sp>
        <p:nvSpPr>
          <p:cNvPr id="3" name="矩形: 圆角 2">
            <a:extLst>
              <a:ext uri="{FF2B5EF4-FFF2-40B4-BE49-F238E27FC236}">
                <a16:creationId xmlns:a16="http://schemas.microsoft.com/office/drawing/2014/main" id="{5BEC6CDC-B43C-4861-87F6-494FC233673C}"/>
              </a:ext>
            </a:extLst>
          </p:cNvPr>
          <p:cNvSpPr/>
          <p:nvPr/>
        </p:nvSpPr>
        <p:spPr>
          <a:xfrm>
            <a:off x="770467" y="1972733"/>
            <a:ext cx="4741333"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400">
                <a:solidFill>
                  <a:schemeClr val="tx1"/>
                </a:solidFill>
                <a:latin typeface="Consolas" panose="020B0609020204030204" pitchFamily="49" charset="0"/>
              </a:rPr>
              <a:t>{}(TOP)</a:t>
            </a:r>
          </a:p>
          <a:p>
            <a:pPr algn="ctr">
              <a:lnSpc>
                <a:spcPct val="120000"/>
              </a:lnSpc>
            </a:pPr>
            <a:endParaRPr lang="en-US" altLang="zh-CN" sz="2400">
              <a:solidFill>
                <a:schemeClr val="tx1"/>
              </a:solidFill>
              <a:latin typeface="Consolas" panose="020B0609020204030204" pitchFamily="49" charset="0"/>
            </a:endParaRPr>
          </a:p>
          <a:p>
            <a:pPr algn="ctr">
              <a:lnSpc>
                <a:spcPct val="120000"/>
              </a:lnSpc>
            </a:pPr>
            <a:r>
              <a:rPr lang="en-US" altLang="zh-CN" sz="2400">
                <a:solidFill>
                  <a:schemeClr val="tx1"/>
                </a:solidFill>
                <a:latin typeface="Consolas" panose="020B0609020204030204" pitchFamily="49" charset="0"/>
              </a:rPr>
              <a:t>… {-1}  {0}  {1}  {4.3} …</a:t>
            </a:r>
          </a:p>
          <a:p>
            <a:pPr algn="ctr">
              <a:lnSpc>
                <a:spcPct val="120000"/>
              </a:lnSpc>
            </a:pPr>
            <a:endParaRPr lang="en-US" altLang="zh-CN" sz="2400">
              <a:solidFill>
                <a:schemeClr val="tx1"/>
              </a:solidFill>
              <a:latin typeface="Consolas" panose="020B0609020204030204" pitchFamily="49" charset="0"/>
            </a:endParaRPr>
          </a:p>
          <a:p>
            <a:pPr algn="ctr">
              <a:lnSpc>
                <a:spcPct val="120000"/>
              </a:lnSpc>
            </a:pPr>
            <a:r>
              <a:rPr lang="en-US" altLang="zh-CN" sz="2400">
                <a:solidFill>
                  <a:schemeClr val="tx1"/>
                </a:solidFill>
                <a:latin typeface="Consolas" panose="020B0609020204030204" pitchFamily="49" charset="0"/>
              </a:rPr>
              <a:t>{}(BOT)</a:t>
            </a:r>
            <a:endParaRPr lang="zh-CN" altLang="en-US" sz="2400">
              <a:solidFill>
                <a:schemeClr val="tx1"/>
              </a:solidFill>
              <a:latin typeface="Consolas" panose="020B0609020204030204" pitchFamily="49" charset="0"/>
            </a:endParaRPr>
          </a:p>
        </p:txBody>
      </p:sp>
      <p:sp>
        <p:nvSpPr>
          <p:cNvPr id="7" name="文本框 6">
            <a:extLst>
              <a:ext uri="{FF2B5EF4-FFF2-40B4-BE49-F238E27FC236}">
                <a16:creationId xmlns:a16="http://schemas.microsoft.com/office/drawing/2014/main" id="{5FABEF85-1BDD-42D2-ACEB-D2BB306416F4}"/>
              </a:ext>
            </a:extLst>
          </p:cNvPr>
          <p:cNvSpPr txBox="1"/>
          <p:nvPr/>
        </p:nvSpPr>
        <p:spPr>
          <a:xfrm>
            <a:off x="5540355" y="1906885"/>
            <a:ext cx="6535381" cy="304423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将指令的状态映射到格上，初始为 </a:t>
            </a:r>
            <a:r>
              <a:rPr lang="en-US" altLang="zh-CN" sz="2000">
                <a:latin typeface="微软雅黑" panose="020B0503020204020204" pitchFamily="34" charset="-122"/>
                <a:ea typeface="微软雅黑" panose="020B0503020204020204" pitchFamily="34" charset="-122"/>
              </a:rPr>
              <a:t>TOP </a:t>
            </a:r>
            <a:r>
              <a:rPr lang="zh-CN" altLang="en-US" sz="2000">
                <a:latin typeface="微软雅黑" panose="020B0503020204020204" pitchFamily="34" charset="-122"/>
                <a:ea typeface="微软雅黑" panose="020B0503020204020204" pitchFamily="34" charset="-122"/>
              </a:rPr>
              <a:t>状态（未知）</a:t>
            </a:r>
            <a:endParaRPr lang="en-US" altLang="zh-CN" sz="2000" b="1">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维护 </a:t>
            </a:r>
            <a:r>
              <a:rPr lang="en-US" altLang="zh-CN" sz="2000">
                <a:latin typeface="微软雅黑" panose="020B0503020204020204" pitchFamily="34" charset="-122"/>
                <a:ea typeface="微软雅黑" panose="020B0503020204020204" pitchFamily="34" charset="-122"/>
              </a:rPr>
              <a:t>WorkList</a:t>
            </a:r>
            <a:r>
              <a:rPr lang="zh-CN" altLang="en-US" sz="2000">
                <a:latin typeface="微软雅黑" panose="020B0503020204020204" pitchFamily="34" charset="-122"/>
                <a:ea typeface="微软雅黑" panose="020B0503020204020204" pitchFamily="34" charset="-122"/>
              </a:rPr>
              <a:t>，遍历所有指令：</a:t>
            </a:r>
            <a:endParaRPr lang="en-US" altLang="zh-CN" sz="200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对于可以常量折叠的指令（一元</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二元运算或比较指令，且操作数均为常数），将指令状态标记为 </a:t>
            </a:r>
            <a:r>
              <a:rPr lang="en-US" altLang="zh-CN">
                <a:latin typeface="微软雅黑" panose="020B0503020204020204" pitchFamily="34" charset="-122"/>
                <a:ea typeface="微软雅黑" panose="020B0503020204020204" pitchFamily="34" charset="-122"/>
              </a:rPr>
              <a:t>Constant</a:t>
            </a:r>
          </a:p>
          <a:p>
            <a:pPr marL="800100" lvl="1" indent="-342900">
              <a:lnSpc>
                <a:spcPct val="150000"/>
              </a:lnSpc>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对于确定结果未知的指令设为 </a:t>
            </a:r>
            <a:r>
              <a:rPr lang="en-US" altLang="zh-CN">
                <a:latin typeface="微软雅黑" panose="020B0503020204020204" pitchFamily="34" charset="-122"/>
                <a:ea typeface="微软雅黑" panose="020B0503020204020204" pitchFamily="34" charset="-122"/>
              </a:rPr>
              <a:t>BOT </a:t>
            </a:r>
            <a:r>
              <a:rPr lang="zh-CN" altLang="en-US">
                <a:latin typeface="微软雅黑" panose="020B0503020204020204" pitchFamily="34" charset="-122"/>
                <a:ea typeface="微软雅黑" panose="020B0503020204020204" pitchFamily="34" charset="-122"/>
              </a:rPr>
              <a:t>状态（</a:t>
            </a:r>
            <a:r>
              <a:rPr lang="en-US" altLang="zh-CN">
                <a:latin typeface="微软雅黑" panose="020B0503020204020204" pitchFamily="34" charset="-122"/>
                <a:ea typeface="微软雅黑" panose="020B0503020204020204" pitchFamily="34" charset="-122"/>
              </a:rPr>
              <a:t>call, load </a:t>
            </a:r>
            <a:r>
              <a:rPr lang="zh-CN" altLang="en-US">
                <a:latin typeface="微软雅黑" panose="020B0503020204020204" pitchFamily="34" charset="-122"/>
                <a:ea typeface="微软雅黑" panose="020B0503020204020204" pitchFamily="34" charset="-122"/>
              </a:rPr>
              <a:t>等）</a:t>
            </a:r>
            <a:endParaRPr lang="en-US" altLang="zh-CN">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如果某个指令的状态发生变化，则所有用到该指令的指令都推入 </a:t>
            </a:r>
            <a:r>
              <a:rPr lang="en-US" altLang="zh-CN">
                <a:latin typeface="微软雅黑" panose="020B0503020204020204" pitchFamily="34" charset="-122"/>
                <a:ea typeface="微软雅黑" panose="020B0503020204020204" pitchFamily="34" charset="-122"/>
              </a:rPr>
              <a:t>WorkList</a:t>
            </a:r>
            <a:r>
              <a:rPr lang="zh-CN" altLang="en-US">
                <a:latin typeface="微软雅黑" panose="020B0503020204020204" pitchFamily="34" charset="-122"/>
                <a:ea typeface="微软雅黑" panose="020B0503020204020204" pitchFamily="34" charset="-122"/>
              </a:rPr>
              <a:t>，重新计算状态</a:t>
            </a:r>
            <a:endParaRPr lang="en-US" altLang="zh-CN" sz="2000">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26D6CB36-5363-4509-8139-124B024FFA7F}"/>
              </a:ext>
            </a:extLst>
          </p:cNvPr>
          <p:cNvGrpSpPr/>
          <p:nvPr/>
        </p:nvGrpSpPr>
        <p:grpSpPr>
          <a:xfrm>
            <a:off x="1715326" y="3462868"/>
            <a:ext cx="2753707" cy="491067"/>
            <a:chOff x="1715326" y="3462868"/>
            <a:chExt cx="2753707" cy="491067"/>
          </a:xfrm>
        </p:grpSpPr>
        <p:cxnSp>
          <p:nvCxnSpPr>
            <p:cNvPr id="6" name="直接箭头连接符 5">
              <a:extLst>
                <a:ext uri="{FF2B5EF4-FFF2-40B4-BE49-F238E27FC236}">
                  <a16:creationId xmlns:a16="http://schemas.microsoft.com/office/drawing/2014/main" id="{DBF85C86-B58A-4FCD-A9DE-DF5B0F58E484}"/>
                </a:ext>
              </a:extLst>
            </p:cNvPr>
            <p:cNvCxnSpPr/>
            <p:nvPr/>
          </p:nvCxnSpPr>
          <p:spPr>
            <a:xfrm flipH="1">
              <a:off x="1715326" y="3462868"/>
              <a:ext cx="841607" cy="491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0274B225-8EAD-4C93-A83E-D9A4C13C2F56}"/>
                </a:ext>
              </a:extLst>
            </p:cNvPr>
            <p:cNvCxnSpPr>
              <a:cxnSpLocks/>
            </p:cNvCxnSpPr>
            <p:nvPr/>
          </p:nvCxnSpPr>
          <p:spPr>
            <a:xfrm flipH="1">
              <a:off x="2624667" y="3462868"/>
              <a:ext cx="262466" cy="491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9C6DD753-E1C7-4176-ACFD-2EECA804F0B1}"/>
                </a:ext>
              </a:extLst>
            </p:cNvPr>
            <p:cNvCxnSpPr>
              <a:cxnSpLocks/>
            </p:cNvCxnSpPr>
            <p:nvPr/>
          </p:nvCxnSpPr>
          <p:spPr>
            <a:xfrm>
              <a:off x="3627426" y="3462868"/>
              <a:ext cx="841607" cy="491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C6F552E-15F9-4961-9E0B-76D0D1648D87}"/>
                </a:ext>
              </a:extLst>
            </p:cNvPr>
            <p:cNvCxnSpPr>
              <a:cxnSpLocks/>
            </p:cNvCxnSpPr>
            <p:nvPr/>
          </p:nvCxnSpPr>
          <p:spPr>
            <a:xfrm>
              <a:off x="3297226" y="3462868"/>
              <a:ext cx="262466" cy="491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20" name="直接箭头连接符 19">
            <a:extLst>
              <a:ext uri="{FF2B5EF4-FFF2-40B4-BE49-F238E27FC236}">
                <a16:creationId xmlns:a16="http://schemas.microsoft.com/office/drawing/2014/main" id="{469A0114-7EF8-48BF-B98A-C456D3107474}"/>
              </a:ext>
            </a:extLst>
          </p:cNvPr>
          <p:cNvCxnSpPr/>
          <p:nvPr/>
        </p:nvCxnSpPr>
        <p:spPr>
          <a:xfrm flipH="1" flipV="1">
            <a:off x="1715326" y="4377267"/>
            <a:ext cx="841607" cy="491067"/>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BBDDCFE-89E8-47DC-858F-03712CDD602D}"/>
              </a:ext>
            </a:extLst>
          </p:cNvPr>
          <p:cNvCxnSpPr>
            <a:cxnSpLocks/>
          </p:cNvCxnSpPr>
          <p:nvPr/>
        </p:nvCxnSpPr>
        <p:spPr>
          <a:xfrm flipH="1" flipV="1">
            <a:off x="2624667" y="4377267"/>
            <a:ext cx="262466" cy="491067"/>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0ACEFE85-6BCF-4B5D-8D56-0E818B758627}"/>
              </a:ext>
            </a:extLst>
          </p:cNvPr>
          <p:cNvCxnSpPr>
            <a:cxnSpLocks/>
          </p:cNvCxnSpPr>
          <p:nvPr/>
        </p:nvCxnSpPr>
        <p:spPr>
          <a:xfrm flipV="1">
            <a:off x="3627426" y="4377267"/>
            <a:ext cx="841607" cy="491067"/>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16701211-AAEF-4B25-8505-F99BAD7D724D}"/>
              </a:ext>
            </a:extLst>
          </p:cNvPr>
          <p:cNvCxnSpPr>
            <a:cxnSpLocks/>
          </p:cNvCxnSpPr>
          <p:nvPr/>
        </p:nvCxnSpPr>
        <p:spPr>
          <a:xfrm flipV="1">
            <a:off x="3297226" y="4377267"/>
            <a:ext cx="262466" cy="491067"/>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8938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236510"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常量传播</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原理介绍</a:t>
            </a:r>
          </a:p>
        </p:txBody>
      </p:sp>
      <p:sp>
        <p:nvSpPr>
          <p:cNvPr id="3" name="矩形: 圆角 2">
            <a:extLst>
              <a:ext uri="{FF2B5EF4-FFF2-40B4-BE49-F238E27FC236}">
                <a16:creationId xmlns:a16="http://schemas.microsoft.com/office/drawing/2014/main" id="{5BEC6CDC-B43C-4861-87F6-494FC233673C}"/>
              </a:ext>
            </a:extLst>
          </p:cNvPr>
          <p:cNvSpPr/>
          <p:nvPr/>
        </p:nvSpPr>
        <p:spPr>
          <a:xfrm>
            <a:off x="770467" y="1972733"/>
            <a:ext cx="4741333"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400">
                <a:solidFill>
                  <a:schemeClr val="tx1"/>
                </a:solidFill>
                <a:latin typeface="Consolas" panose="020B0609020204030204" pitchFamily="49" charset="0"/>
              </a:rPr>
              <a:t>{}(TOP)</a:t>
            </a:r>
          </a:p>
          <a:p>
            <a:pPr algn="ctr">
              <a:lnSpc>
                <a:spcPct val="120000"/>
              </a:lnSpc>
            </a:pPr>
            <a:endParaRPr lang="en-US" altLang="zh-CN" sz="2400">
              <a:solidFill>
                <a:schemeClr val="tx1"/>
              </a:solidFill>
              <a:latin typeface="Consolas" panose="020B0609020204030204" pitchFamily="49" charset="0"/>
            </a:endParaRPr>
          </a:p>
          <a:p>
            <a:pPr algn="ctr">
              <a:lnSpc>
                <a:spcPct val="120000"/>
              </a:lnSpc>
            </a:pPr>
            <a:r>
              <a:rPr lang="en-US" altLang="zh-CN" sz="2400">
                <a:solidFill>
                  <a:schemeClr val="tx1"/>
                </a:solidFill>
                <a:latin typeface="Consolas" panose="020B0609020204030204" pitchFamily="49" charset="0"/>
              </a:rPr>
              <a:t>… {-1}  {0}  {1}  {4.3} …</a:t>
            </a:r>
          </a:p>
          <a:p>
            <a:pPr algn="ctr">
              <a:lnSpc>
                <a:spcPct val="120000"/>
              </a:lnSpc>
            </a:pPr>
            <a:endParaRPr lang="en-US" altLang="zh-CN" sz="2400">
              <a:solidFill>
                <a:schemeClr val="tx1"/>
              </a:solidFill>
              <a:latin typeface="Consolas" panose="020B0609020204030204" pitchFamily="49" charset="0"/>
            </a:endParaRPr>
          </a:p>
          <a:p>
            <a:pPr algn="ctr">
              <a:lnSpc>
                <a:spcPct val="120000"/>
              </a:lnSpc>
            </a:pPr>
            <a:r>
              <a:rPr lang="en-US" altLang="zh-CN" sz="2400">
                <a:solidFill>
                  <a:schemeClr val="tx1"/>
                </a:solidFill>
                <a:latin typeface="Consolas" panose="020B0609020204030204" pitchFamily="49" charset="0"/>
              </a:rPr>
              <a:t>{}(BOT)</a:t>
            </a:r>
            <a:endParaRPr lang="zh-CN" altLang="en-US" sz="2400">
              <a:solidFill>
                <a:schemeClr val="tx1"/>
              </a:solidFill>
              <a:latin typeface="Consolas" panose="020B0609020204030204" pitchFamily="49" charset="0"/>
            </a:endParaRPr>
          </a:p>
        </p:txBody>
      </p:sp>
      <p:sp>
        <p:nvSpPr>
          <p:cNvPr id="7" name="文本框 6">
            <a:extLst>
              <a:ext uri="{FF2B5EF4-FFF2-40B4-BE49-F238E27FC236}">
                <a16:creationId xmlns:a16="http://schemas.microsoft.com/office/drawing/2014/main" id="{5FABEF85-1BDD-42D2-ACEB-D2BB306416F4}"/>
              </a:ext>
            </a:extLst>
          </p:cNvPr>
          <p:cNvSpPr txBox="1"/>
          <p:nvPr/>
        </p:nvSpPr>
        <p:spPr>
          <a:xfrm>
            <a:off x="5540355" y="2717523"/>
            <a:ext cx="6535381" cy="142295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指令状态变化一定是 </a:t>
            </a:r>
            <a:r>
              <a:rPr lang="en-US" altLang="zh-CN" sz="2000">
                <a:latin typeface="微软雅黑" panose="020B0503020204020204" pitchFamily="34" charset="-122"/>
                <a:ea typeface="微软雅黑" panose="020B0503020204020204" pitchFamily="34" charset="-122"/>
              </a:rPr>
              <a:t>TOP </a:t>
            </a:r>
            <a:r>
              <a:rPr lang="zh-CN" altLang="en-US" sz="2000">
                <a:latin typeface="微软雅黑" panose="020B0503020204020204" pitchFamily="34" charset="-122"/>
                <a:ea typeface="微软雅黑" panose="020B0503020204020204" pitchFamily="34" charset="-122"/>
              </a:rPr>
              <a:t>到 </a:t>
            </a:r>
            <a:r>
              <a:rPr lang="en-US" altLang="zh-CN" sz="2000">
                <a:latin typeface="微软雅黑" panose="020B0503020204020204" pitchFamily="34" charset="-122"/>
                <a:ea typeface="微软雅黑" panose="020B0503020204020204" pitchFamily="34" charset="-122"/>
              </a:rPr>
              <a:t>BOT </a:t>
            </a:r>
            <a:r>
              <a:rPr lang="zh-CN" altLang="en-US" sz="2000">
                <a:latin typeface="微软雅黑" panose="020B0503020204020204" pitchFamily="34" charset="-122"/>
                <a:ea typeface="微软雅黑" panose="020B0503020204020204" pitchFamily="34" charset="-122"/>
              </a:rPr>
              <a:t>的方向，至多只能变化两次（保证算法不会死循环）</a:t>
            </a:r>
            <a:endParaRPr lang="en-US" altLang="zh-CN" sz="200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a:latin typeface="微软雅黑" panose="020B0503020204020204" pitchFamily="34" charset="-122"/>
                <a:ea typeface="微软雅黑" panose="020B0503020204020204" pitchFamily="34" charset="-122"/>
              </a:rPr>
              <a:t>φ </a:t>
            </a:r>
            <a:r>
              <a:rPr lang="zh-CN" altLang="en-US">
                <a:latin typeface="微软雅黑" panose="020B0503020204020204" pitchFamily="34" charset="-122"/>
                <a:ea typeface="微软雅黑" panose="020B0503020204020204" pitchFamily="34" charset="-122"/>
              </a:rPr>
              <a:t>指令的状态计算是所有操作数的交</a:t>
            </a:r>
            <a:endParaRPr lang="en-US" altLang="zh-CN">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26D6CB36-5363-4509-8139-124B024FFA7F}"/>
              </a:ext>
            </a:extLst>
          </p:cNvPr>
          <p:cNvGrpSpPr/>
          <p:nvPr/>
        </p:nvGrpSpPr>
        <p:grpSpPr>
          <a:xfrm>
            <a:off x="1715326" y="3462868"/>
            <a:ext cx="2753707" cy="491067"/>
            <a:chOff x="1715326" y="3462868"/>
            <a:chExt cx="2753707" cy="491067"/>
          </a:xfrm>
        </p:grpSpPr>
        <p:cxnSp>
          <p:nvCxnSpPr>
            <p:cNvPr id="6" name="直接箭头连接符 5">
              <a:extLst>
                <a:ext uri="{FF2B5EF4-FFF2-40B4-BE49-F238E27FC236}">
                  <a16:creationId xmlns:a16="http://schemas.microsoft.com/office/drawing/2014/main" id="{DBF85C86-B58A-4FCD-A9DE-DF5B0F58E484}"/>
                </a:ext>
              </a:extLst>
            </p:cNvPr>
            <p:cNvCxnSpPr/>
            <p:nvPr/>
          </p:nvCxnSpPr>
          <p:spPr>
            <a:xfrm flipH="1">
              <a:off x="1715326" y="3462868"/>
              <a:ext cx="841607" cy="491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0274B225-8EAD-4C93-A83E-D9A4C13C2F56}"/>
                </a:ext>
              </a:extLst>
            </p:cNvPr>
            <p:cNvCxnSpPr>
              <a:cxnSpLocks/>
            </p:cNvCxnSpPr>
            <p:nvPr/>
          </p:nvCxnSpPr>
          <p:spPr>
            <a:xfrm flipH="1">
              <a:off x="2624667" y="3462868"/>
              <a:ext cx="262466" cy="491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9C6DD753-E1C7-4176-ACFD-2EECA804F0B1}"/>
                </a:ext>
              </a:extLst>
            </p:cNvPr>
            <p:cNvCxnSpPr>
              <a:cxnSpLocks/>
            </p:cNvCxnSpPr>
            <p:nvPr/>
          </p:nvCxnSpPr>
          <p:spPr>
            <a:xfrm>
              <a:off x="3627426" y="3462868"/>
              <a:ext cx="841607" cy="491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C6F552E-15F9-4961-9E0B-76D0D1648D87}"/>
                </a:ext>
              </a:extLst>
            </p:cNvPr>
            <p:cNvCxnSpPr>
              <a:cxnSpLocks/>
            </p:cNvCxnSpPr>
            <p:nvPr/>
          </p:nvCxnSpPr>
          <p:spPr>
            <a:xfrm>
              <a:off x="3297226" y="3462868"/>
              <a:ext cx="262466" cy="491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20" name="直接箭头连接符 19">
            <a:extLst>
              <a:ext uri="{FF2B5EF4-FFF2-40B4-BE49-F238E27FC236}">
                <a16:creationId xmlns:a16="http://schemas.microsoft.com/office/drawing/2014/main" id="{469A0114-7EF8-48BF-B98A-C456D3107474}"/>
              </a:ext>
            </a:extLst>
          </p:cNvPr>
          <p:cNvCxnSpPr/>
          <p:nvPr/>
        </p:nvCxnSpPr>
        <p:spPr>
          <a:xfrm flipH="1" flipV="1">
            <a:off x="1715326" y="4377267"/>
            <a:ext cx="841607" cy="491067"/>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BBDDCFE-89E8-47DC-858F-03712CDD602D}"/>
              </a:ext>
            </a:extLst>
          </p:cNvPr>
          <p:cNvCxnSpPr>
            <a:cxnSpLocks/>
          </p:cNvCxnSpPr>
          <p:nvPr/>
        </p:nvCxnSpPr>
        <p:spPr>
          <a:xfrm flipH="1" flipV="1">
            <a:off x="2624667" y="4377267"/>
            <a:ext cx="262466" cy="491067"/>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0ACEFE85-6BCF-4B5D-8D56-0E818B758627}"/>
              </a:ext>
            </a:extLst>
          </p:cNvPr>
          <p:cNvCxnSpPr>
            <a:cxnSpLocks/>
          </p:cNvCxnSpPr>
          <p:nvPr/>
        </p:nvCxnSpPr>
        <p:spPr>
          <a:xfrm flipV="1">
            <a:off x="3627426" y="4377267"/>
            <a:ext cx="841607" cy="491067"/>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16701211-AAEF-4B25-8505-F99BAD7D724D}"/>
              </a:ext>
            </a:extLst>
          </p:cNvPr>
          <p:cNvCxnSpPr>
            <a:cxnSpLocks/>
          </p:cNvCxnSpPr>
          <p:nvPr/>
        </p:nvCxnSpPr>
        <p:spPr>
          <a:xfrm flipV="1">
            <a:off x="3297226" y="4377267"/>
            <a:ext cx="262466" cy="491067"/>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4729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236510"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常量传播</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效果展示</a:t>
            </a:r>
          </a:p>
        </p:txBody>
      </p:sp>
      <p:sp>
        <p:nvSpPr>
          <p:cNvPr id="3" name="矩形: 圆角 2">
            <a:extLst>
              <a:ext uri="{FF2B5EF4-FFF2-40B4-BE49-F238E27FC236}">
                <a16:creationId xmlns:a16="http://schemas.microsoft.com/office/drawing/2014/main" id="{5BEC6CDC-B43C-4861-87F6-494FC233673C}"/>
              </a:ext>
            </a:extLst>
          </p:cNvPr>
          <p:cNvSpPr/>
          <p:nvPr/>
        </p:nvSpPr>
        <p:spPr>
          <a:xfrm>
            <a:off x="770467" y="1972733"/>
            <a:ext cx="4741333"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a:solidFill>
                  <a:schemeClr val="accent6">
                    <a:lumMod val="50000"/>
                  </a:schemeClr>
                </a:solidFill>
                <a:latin typeface="Consolas" panose="020B0609020204030204" pitchFamily="49" charset="0"/>
              </a:rPr>
              <a:t>int</a:t>
            </a:r>
            <a:r>
              <a:rPr lang="en-US" altLang="zh-CN">
                <a:solidFill>
                  <a:schemeClr val="tx1"/>
                </a:solidFill>
                <a:latin typeface="Consolas" panose="020B0609020204030204" pitchFamily="49" charset="0"/>
              </a:rPr>
              <a:t> </a:t>
            </a:r>
            <a:r>
              <a:rPr lang="en-US" altLang="zh-CN">
                <a:solidFill>
                  <a:srgbClr val="0070C0"/>
                </a:solidFill>
                <a:latin typeface="Consolas" panose="020B0609020204030204" pitchFamily="49" charset="0"/>
              </a:rPr>
              <a:t>main</a:t>
            </a:r>
            <a:r>
              <a:rPr lang="en-US" altLang="zh-CN">
                <a:solidFill>
                  <a:schemeClr val="tx1"/>
                </a:solidFill>
                <a:latin typeface="Consolas" panose="020B0609020204030204" pitchFamily="49" charset="0"/>
              </a:rPr>
              <a:t>() {</a:t>
            </a:r>
          </a:p>
          <a:p>
            <a:pPr>
              <a:lnSpc>
                <a:spcPct val="120000"/>
              </a:lnSpc>
            </a:pP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int</a:t>
            </a:r>
            <a:r>
              <a:rPr lang="en-US" altLang="zh-CN">
                <a:solidFill>
                  <a:schemeClr val="tx1"/>
                </a:solidFill>
                <a:latin typeface="Consolas" panose="020B0609020204030204" pitchFamily="49" charset="0"/>
              </a:rPr>
              <a:t> i </a:t>
            </a:r>
            <a:r>
              <a:rPr lang="en-US" altLang="zh-CN">
                <a:solidFill>
                  <a:srgbClr val="C00000"/>
                </a:solidFill>
                <a:latin typeface="Consolas" panose="020B0609020204030204" pitchFamily="49" charset="0"/>
              </a:rPr>
              <a:t>=</a:t>
            </a: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12</a:t>
            </a:r>
            <a:r>
              <a:rPr lang="en-US" altLang="zh-CN">
                <a:solidFill>
                  <a:schemeClr val="tx1"/>
                </a:solidFill>
                <a:latin typeface="Consolas" panose="020B0609020204030204" pitchFamily="49" charset="0"/>
              </a:rPr>
              <a:t>;</a:t>
            </a:r>
          </a:p>
          <a:p>
            <a:pPr>
              <a:lnSpc>
                <a:spcPct val="120000"/>
              </a:lnSpc>
            </a:pP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int</a:t>
            </a:r>
            <a:r>
              <a:rPr lang="en-US" altLang="zh-CN">
                <a:solidFill>
                  <a:schemeClr val="tx1"/>
                </a:solidFill>
                <a:latin typeface="Consolas" panose="020B0609020204030204" pitchFamily="49" charset="0"/>
              </a:rPr>
              <a:t> count </a:t>
            </a:r>
            <a:r>
              <a:rPr lang="en-US" altLang="zh-CN">
                <a:solidFill>
                  <a:srgbClr val="C00000"/>
                </a:solidFill>
                <a:latin typeface="Consolas" panose="020B0609020204030204" pitchFamily="49" charset="0"/>
              </a:rPr>
              <a:t>=</a:t>
            </a: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10</a:t>
            </a:r>
            <a:r>
              <a:rPr lang="en-US" altLang="zh-CN">
                <a:solidFill>
                  <a:schemeClr val="tx1"/>
                </a:solidFill>
                <a:latin typeface="Consolas" panose="020B0609020204030204" pitchFamily="49" charset="0"/>
              </a:rPr>
              <a:t>;</a:t>
            </a:r>
          </a:p>
          <a:p>
            <a:pPr>
              <a:lnSpc>
                <a:spcPct val="120000"/>
              </a:lnSpc>
            </a:pPr>
            <a:r>
              <a:rPr lang="en-US" altLang="zh-CN">
                <a:solidFill>
                  <a:schemeClr val="tx1"/>
                </a:solidFill>
                <a:latin typeface="Consolas" panose="020B0609020204030204" pitchFamily="49" charset="0"/>
              </a:rPr>
              <a:t>	</a:t>
            </a:r>
            <a:r>
              <a:rPr lang="en-US" altLang="zh-CN">
                <a:solidFill>
                  <a:srgbClr val="7030A0"/>
                </a:solidFill>
                <a:latin typeface="Consolas" panose="020B0609020204030204" pitchFamily="49" charset="0"/>
              </a:rPr>
              <a:t>while</a:t>
            </a:r>
            <a:r>
              <a:rPr lang="en-US" altLang="zh-CN">
                <a:solidFill>
                  <a:schemeClr val="tx1"/>
                </a:solidFill>
                <a:latin typeface="Consolas" panose="020B0609020204030204" pitchFamily="49" charset="0"/>
              </a:rPr>
              <a:t> (count </a:t>
            </a:r>
            <a:r>
              <a:rPr lang="en-US" altLang="zh-CN">
                <a:solidFill>
                  <a:srgbClr val="C00000"/>
                </a:solidFill>
                <a:latin typeface="Consolas" panose="020B0609020204030204" pitchFamily="49" charset="0"/>
              </a:rPr>
              <a:t>&gt;</a:t>
            </a: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0</a:t>
            </a:r>
            <a:r>
              <a:rPr lang="en-US" altLang="zh-CN">
                <a:solidFill>
                  <a:schemeClr val="tx1"/>
                </a:solidFill>
                <a:latin typeface="Consolas" panose="020B0609020204030204" pitchFamily="49" charset="0"/>
              </a:rPr>
              <a:t>) {</a:t>
            </a:r>
          </a:p>
          <a:p>
            <a:pPr>
              <a:lnSpc>
                <a:spcPct val="120000"/>
              </a:lnSpc>
            </a:pP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int</a:t>
            </a:r>
            <a:r>
              <a:rPr lang="en-US" altLang="zh-CN">
                <a:solidFill>
                  <a:schemeClr val="tx1"/>
                </a:solidFill>
                <a:latin typeface="Consolas" panose="020B0609020204030204" pitchFamily="49" charset="0"/>
              </a:rPr>
              <a:t> x </a:t>
            </a:r>
            <a:r>
              <a:rPr lang="en-US" altLang="zh-CN">
                <a:solidFill>
                  <a:srgbClr val="C00000"/>
                </a:solidFill>
                <a:latin typeface="Consolas" panose="020B0609020204030204" pitchFamily="49" charset="0"/>
              </a:rPr>
              <a:t>=</a:t>
            </a:r>
            <a:r>
              <a:rPr lang="en-US" altLang="zh-CN">
                <a:solidFill>
                  <a:schemeClr val="tx1"/>
                </a:solidFill>
                <a:latin typeface="Consolas" panose="020B0609020204030204" pitchFamily="49" charset="0"/>
              </a:rPr>
              <a:t> i * </a:t>
            </a:r>
            <a:r>
              <a:rPr lang="en-US" altLang="zh-CN">
                <a:solidFill>
                  <a:schemeClr val="accent6">
                    <a:lumMod val="50000"/>
                  </a:schemeClr>
                </a:solidFill>
                <a:latin typeface="Consolas" panose="020B0609020204030204" pitchFamily="49" charset="0"/>
              </a:rPr>
              <a:t>17</a:t>
            </a:r>
            <a:r>
              <a:rPr lang="en-US" altLang="zh-CN">
                <a:solidFill>
                  <a:schemeClr val="tx1"/>
                </a:solidFill>
                <a:latin typeface="Consolas" panose="020B0609020204030204" pitchFamily="49" charset="0"/>
              </a:rPr>
              <a:t>;</a:t>
            </a:r>
          </a:p>
          <a:p>
            <a:pPr>
              <a:lnSpc>
                <a:spcPct val="120000"/>
              </a:lnSpc>
            </a:pP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int</a:t>
            </a:r>
            <a:r>
              <a:rPr lang="en-US" altLang="zh-CN">
                <a:solidFill>
                  <a:schemeClr val="tx1"/>
                </a:solidFill>
                <a:latin typeface="Consolas" panose="020B0609020204030204" pitchFamily="49" charset="0"/>
              </a:rPr>
              <a:t> j </a:t>
            </a:r>
            <a:r>
              <a:rPr lang="en-US" altLang="zh-CN">
                <a:solidFill>
                  <a:srgbClr val="C00000"/>
                </a:solidFill>
                <a:latin typeface="Consolas" panose="020B0609020204030204" pitchFamily="49" charset="0"/>
              </a:rPr>
              <a:t>=</a:t>
            </a:r>
            <a:r>
              <a:rPr lang="en-US" altLang="zh-CN">
                <a:solidFill>
                  <a:schemeClr val="tx1"/>
                </a:solidFill>
                <a:latin typeface="Consolas" panose="020B0609020204030204" pitchFamily="49" charset="0"/>
              </a:rPr>
              <a:t> i;</a:t>
            </a:r>
          </a:p>
          <a:p>
            <a:pPr>
              <a:lnSpc>
                <a:spcPct val="120000"/>
              </a:lnSpc>
            </a:pPr>
            <a:r>
              <a:rPr lang="en-US" altLang="zh-CN">
                <a:solidFill>
                  <a:schemeClr val="tx1"/>
                </a:solidFill>
                <a:latin typeface="Consolas" panose="020B0609020204030204" pitchFamily="49" charset="0"/>
              </a:rPr>
              <a:t>		i </a:t>
            </a:r>
            <a:r>
              <a:rPr lang="en-US" altLang="zh-CN">
                <a:solidFill>
                  <a:srgbClr val="C00000"/>
                </a:solidFill>
                <a:latin typeface="Consolas" panose="020B0609020204030204" pitchFamily="49" charset="0"/>
              </a:rPr>
              <a:t>=</a:t>
            </a:r>
            <a:r>
              <a:rPr lang="en-US" altLang="zh-CN">
                <a:solidFill>
                  <a:schemeClr val="tx1"/>
                </a:solidFill>
                <a:latin typeface="Consolas" panose="020B0609020204030204" pitchFamily="49" charset="0"/>
              </a:rPr>
              <a:t> x;</a:t>
            </a:r>
          </a:p>
          <a:p>
            <a:pPr>
              <a:lnSpc>
                <a:spcPct val="120000"/>
              </a:lnSpc>
            </a:pPr>
            <a:r>
              <a:rPr lang="en-US" altLang="zh-CN">
                <a:solidFill>
                  <a:schemeClr val="tx1"/>
                </a:solidFill>
                <a:latin typeface="Consolas" panose="020B0609020204030204" pitchFamily="49" charset="0"/>
              </a:rPr>
              <a:t>		i </a:t>
            </a:r>
            <a:r>
              <a:rPr lang="en-US" altLang="zh-CN">
                <a:solidFill>
                  <a:srgbClr val="C00000"/>
                </a:solidFill>
                <a:latin typeface="Consolas" panose="020B0609020204030204" pitchFamily="49" charset="0"/>
              </a:rPr>
              <a:t>=</a:t>
            </a:r>
            <a:r>
              <a:rPr lang="en-US" altLang="zh-CN">
                <a:solidFill>
                  <a:schemeClr val="tx1"/>
                </a:solidFill>
                <a:latin typeface="Consolas" panose="020B0609020204030204" pitchFamily="49" charset="0"/>
              </a:rPr>
              <a:t> j;</a:t>
            </a:r>
          </a:p>
          <a:p>
            <a:pPr>
              <a:lnSpc>
                <a:spcPct val="120000"/>
              </a:lnSpc>
            </a:pPr>
            <a:r>
              <a:rPr lang="en-US" altLang="zh-CN">
                <a:solidFill>
                  <a:schemeClr val="tx1"/>
                </a:solidFill>
                <a:latin typeface="Consolas" panose="020B0609020204030204" pitchFamily="49" charset="0"/>
              </a:rPr>
              <a:t>		count</a:t>
            </a:r>
            <a:r>
              <a:rPr lang="en-US" altLang="zh-CN">
                <a:solidFill>
                  <a:srgbClr val="C00000"/>
                </a:solidFill>
                <a:latin typeface="Consolas" panose="020B0609020204030204" pitchFamily="49" charset="0"/>
              </a:rPr>
              <a:t>--</a:t>
            </a:r>
            <a:r>
              <a:rPr lang="en-US" altLang="zh-CN">
                <a:solidFill>
                  <a:schemeClr val="tx1"/>
                </a:solidFill>
                <a:latin typeface="Consolas" panose="020B0609020204030204" pitchFamily="49" charset="0"/>
              </a:rPr>
              <a:t>;</a:t>
            </a:r>
          </a:p>
          <a:p>
            <a:pPr>
              <a:lnSpc>
                <a:spcPct val="120000"/>
              </a:lnSpc>
            </a:pPr>
            <a:r>
              <a:rPr lang="en-US" altLang="zh-CN">
                <a:solidFill>
                  <a:schemeClr val="tx1"/>
                </a:solidFill>
                <a:latin typeface="Consolas" panose="020B0609020204030204" pitchFamily="49" charset="0"/>
              </a:rPr>
              <a:t>	}</a:t>
            </a:r>
          </a:p>
          <a:p>
            <a:pPr>
              <a:lnSpc>
                <a:spcPct val="120000"/>
              </a:lnSpc>
            </a:pPr>
            <a:r>
              <a:rPr lang="en-US" altLang="zh-CN">
                <a:solidFill>
                  <a:schemeClr val="tx1"/>
                </a:solidFill>
                <a:latin typeface="Consolas" panose="020B0609020204030204" pitchFamily="49" charset="0"/>
              </a:rPr>
              <a:t>	</a:t>
            </a:r>
            <a:r>
              <a:rPr lang="en-US" altLang="zh-CN">
                <a:solidFill>
                  <a:srgbClr val="7030A0"/>
                </a:solidFill>
                <a:latin typeface="Consolas" panose="020B0609020204030204" pitchFamily="49" charset="0"/>
              </a:rPr>
              <a:t>return</a:t>
            </a:r>
            <a:r>
              <a:rPr lang="en-US" altLang="zh-CN">
                <a:solidFill>
                  <a:schemeClr val="tx1"/>
                </a:solidFill>
                <a:latin typeface="Consolas" panose="020B0609020204030204" pitchFamily="49" charset="0"/>
              </a:rPr>
              <a:t> i;</a:t>
            </a:r>
          </a:p>
          <a:p>
            <a:pPr>
              <a:lnSpc>
                <a:spcPct val="120000"/>
              </a:lnSpc>
            </a:pPr>
            <a:r>
              <a:rPr lang="en-US" altLang="zh-CN">
                <a:solidFill>
                  <a:schemeClr val="tx1"/>
                </a:solidFill>
                <a:latin typeface="Consolas" panose="020B0609020204030204" pitchFamily="49" charset="0"/>
              </a:rPr>
              <a:t>}</a:t>
            </a:r>
            <a:endParaRPr lang="zh-CN" altLang="en-US">
              <a:solidFill>
                <a:schemeClr val="tx1"/>
              </a:solidFill>
              <a:latin typeface="Consolas" panose="020B0609020204030204" pitchFamily="49" charset="0"/>
            </a:endParaRPr>
          </a:p>
        </p:txBody>
      </p:sp>
    </p:spTree>
    <p:extLst>
      <p:ext uri="{BB962C8B-B14F-4D97-AF65-F5344CB8AC3E}">
        <p14:creationId xmlns:p14="http://schemas.microsoft.com/office/powerpoint/2010/main" val="8128652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236510"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常量传播</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效果展示</a:t>
            </a:r>
          </a:p>
        </p:txBody>
      </p:sp>
      <p:sp>
        <p:nvSpPr>
          <p:cNvPr id="3" name="矩形: 圆角 2">
            <a:extLst>
              <a:ext uri="{FF2B5EF4-FFF2-40B4-BE49-F238E27FC236}">
                <a16:creationId xmlns:a16="http://schemas.microsoft.com/office/drawing/2014/main" id="{5BEC6CDC-B43C-4861-87F6-494FC233673C}"/>
              </a:ext>
            </a:extLst>
          </p:cNvPr>
          <p:cNvSpPr/>
          <p:nvPr/>
        </p:nvSpPr>
        <p:spPr>
          <a:xfrm>
            <a:off x="772998" y="1972733"/>
            <a:ext cx="3723588"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a:solidFill>
                  <a:schemeClr val="accent6">
                    <a:lumMod val="50000"/>
                  </a:schemeClr>
                </a:solidFill>
                <a:latin typeface="Consolas" panose="020B0609020204030204" pitchFamily="49" charset="0"/>
              </a:rPr>
              <a:t>int</a:t>
            </a:r>
            <a:r>
              <a:rPr lang="en-US" altLang="zh-CN" sz="1400">
                <a:solidFill>
                  <a:schemeClr val="tx1"/>
                </a:solidFill>
                <a:latin typeface="Consolas" panose="020B0609020204030204" pitchFamily="49" charset="0"/>
              </a:rPr>
              <a:t> </a:t>
            </a:r>
            <a:r>
              <a:rPr lang="en-US" altLang="zh-CN" sz="1400">
                <a:solidFill>
                  <a:srgbClr val="0070C0"/>
                </a:solidFill>
                <a:latin typeface="Consolas" panose="020B0609020204030204" pitchFamily="49" charset="0"/>
              </a:rPr>
              <a:t>main</a:t>
            </a:r>
            <a:r>
              <a:rPr lang="en-US" altLang="zh-CN" sz="1400">
                <a:solidFill>
                  <a:schemeClr val="tx1"/>
                </a:solidFill>
                <a:latin typeface="Consolas" panose="020B0609020204030204" pitchFamily="49" charset="0"/>
              </a:rPr>
              <a:t>() {</a:t>
            </a:r>
          </a:p>
          <a:p>
            <a:pPr>
              <a:lnSpc>
                <a:spcPct val="120000"/>
              </a:lnSpc>
            </a:pPr>
            <a:r>
              <a:rPr lang="en-US" altLang="zh-CN" sz="1400">
                <a:solidFill>
                  <a:schemeClr val="tx1"/>
                </a:solidFill>
                <a:latin typeface="Consolas" panose="020B0609020204030204" pitchFamily="49" charset="0"/>
              </a:rPr>
              <a:t>	</a:t>
            </a:r>
            <a:r>
              <a:rPr lang="en-US" altLang="zh-CN" sz="1400">
                <a:solidFill>
                  <a:schemeClr val="accent6">
                    <a:lumMod val="50000"/>
                  </a:schemeClr>
                </a:solidFill>
                <a:latin typeface="Consolas" panose="020B0609020204030204" pitchFamily="49" charset="0"/>
              </a:rPr>
              <a:t>int</a:t>
            </a:r>
            <a:r>
              <a:rPr lang="en-US" altLang="zh-CN" sz="1400">
                <a:solidFill>
                  <a:schemeClr val="tx1"/>
                </a:solidFill>
                <a:latin typeface="Consolas" panose="020B0609020204030204" pitchFamily="49" charset="0"/>
              </a:rPr>
              <a:t> i </a:t>
            </a:r>
            <a:r>
              <a:rPr lang="en-US" altLang="zh-CN" sz="1400">
                <a:solidFill>
                  <a:srgbClr val="C00000"/>
                </a:solidFill>
                <a:latin typeface="Consolas" panose="020B0609020204030204" pitchFamily="49" charset="0"/>
              </a:rPr>
              <a:t>=</a:t>
            </a:r>
            <a:r>
              <a:rPr lang="en-US" altLang="zh-CN" sz="1400">
                <a:solidFill>
                  <a:schemeClr val="tx1"/>
                </a:solidFill>
                <a:latin typeface="Consolas" panose="020B0609020204030204" pitchFamily="49" charset="0"/>
              </a:rPr>
              <a:t> </a:t>
            </a:r>
            <a:r>
              <a:rPr lang="en-US" altLang="zh-CN" sz="1400">
                <a:solidFill>
                  <a:schemeClr val="accent6">
                    <a:lumMod val="50000"/>
                  </a:schemeClr>
                </a:solidFill>
                <a:latin typeface="Consolas" panose="020B0609020204030204" pitchFamily="49" charset="0"/>
              </a:rPr>
              <a:t>12</a:t>
            </a:r>
            <a:r>
              <a:rPr lang="en-US" altLang="zh-CN" sz="1400">
                <a:solidFill>
                  <a:schemeClr val="tx1"/>
                </a:solidFill>
                <a:latin typeface="Consolas" panose="020B0609020204030204" pitchFamily="49" charset="0"/>
              </a:rPr>
              <a:t>;</a:t>
            </a:r>
          </a:p>
          <a:p>
            <a:pPr>
              <a:lnSpc>
                <a:spcPct val="120000"/>
              </a:lnSpc>
            </a:pPr>
            <a:r>
              <a:rPr lang="en-US" altLang="zh-CN" sz="1400">
                <a:solidFill>
                  <a:schemeClr val="tx1"/>
                </a:solidFill>
                <a:latin typeface="Consolas" panose="020B0609020204030204" pitchFamily="49" charset="0"/>
              </a:rPr>
              <a:t>	</a:t>
            </a:r>
            <a:r>
              <a:rPr lang="en-US" altLang="zh-CN" sz="1400">
                <a:solidFill>
                  <a:schemeClr val="accent6">
                    <a:lumMod val="50000"/>
                  </a:schemeClr>
                </a:solidFill>
                <a:latin typeface="Consolas" panose="020B0609020204030204" pitchFamily="49" charset="0"/>
              </a:rPr>
              <a:t>int</a:t>
            </a:r>
            <a:r>
              <a:rPr lang="en-US" altLang="zh-CN" sz="1400">
                <a:solidFill>
                  <a:schemeClr val="tx1"/>
                </a:solidFill>
                <a:latin typeface="Consolas" panose="020B0609020204030204" pitchFamily="49" charset="0"/>
              </a:rPr>
              <a:t> count </a:t>
            </a:r>
            <a:r>
              <a:rPr lang="en-US" altLang="zh-CN" sz="1400">
                <a:solidFill>
                  <a:srgbClr val="C00000"/>
                </a:solidFill>
                <a:latin typeface="Consolas" panose="020B0609020204030204" pitchFamily="49" charset="0"/>
              </a:rPr>
              <a:t>=</a:t>
            </a:r>
            <a:r>
              <a:rPr lang="en-US" altLang="zh-CN" sz="1400">
                <a:solidFill>
                  <a:schemeClr val="tx1"/>
                </a:solidFill>
                <a:latin typeface="Consolas" panose="020B0609020204030204" pitchFamily="49" charset="0"/>
              </a:rPr>
              <a:t> </a:t>
            </a:r>
            <a:r>
              <a:rPr lang="en-US" altLang="zh-CN" sz="1400">
                <a:solidFill>
                  <a:schemeClr val="accent6">
                    <a:lumMod val="50000"/>
                  </a:schemeClr>
                </a:solidFill>
                <a:latin typeface="Consolas" panose="020B0609020204030204" pitchFamily="49" charset="0"/>
              </a:rPr>
              <a:t>10</a:t>
            </a:r>
            <a:r>
              <a:rPr lang="en-US" altLang="zh-CN" sz="1400">
                <a:solidFill>
                  <a:schemeClr val="tx1"/>
                </a:solidFill>
                <a:latin typeface="Consolas" panose="020B0609020204030204" pitchFamily="49" charset="0"/>
              </a:rPr>
              <a:t>;</a:t>
            </a:r>
          </a:p>
          <a:p>
            <a:pPr>
              <a:lnSpc>
                <a:spcPct val="120000"/>
              </a:lnSpc>
            </a:pPr>
            <a:r>
              <a:rPr lang="en-US" altLang="zh-CN" sz="1400">
                <a:solidFill>
                  <a:schemeClr val="tx1"/>
                </a:solidFill>
                <a:latin typeface="Consolas" panose="020B0609020204030204" pitchFamily="49" charset="0"/>
              </a:rPr>
              <a:t>	</a:t>
            </a:r>
            <a:r>
              <a:rPr lang="en-US" altLang="zh-CN" sz="1400">
                <a:solidFill>
                  <a:srgbClr val="7030A0"/>
                </a:solidFill>
                <a:latin typeface="Consolas" panose="020B0609020204030204" pitchFamily="49" charset="0"/>
              </a:rPr>
              <a:t>while</a:t>
            </a:r>
            <a:r>
              <a:rPr lang="en-US" altLang="zh-CN" sz="1400">
                <a:solidFill>
                  <a:schemeClr val="tx1"/>
                </a:solidFill>
                <a:latin typeface="Consolas" panose="020B0609020204030204" pitchFamily="49" charset="0"/>
              </a:rPr>
              <a:t> (count </a:t>
            </a:r>
            <a:r>
              <a:rPr lang="en-US" altLang="zh-CN" sz="1400">
                <a:solidFill>
                  <a:srgbClr val="C00000"/>
                </a:solidFill>
                <a:latin typeface="Consolas" panose="020B0609020204030204" pitchFamily="49" charset="0"/>
              </a:rPr>
              <a:t>&gt;</a:t>
            </a:r>
            <a:r>
              <a:rPr lang="en-US" altLang="zh-CN" sz="1400">
                <a:solidFill>
                  <a:schemeClr val="tx1"/>
                </a:solidFill>
                <a:latin typeface="Consolas" panose="020B0609020204030204" pitchFamily="49" charset="0"/>
              </a:rPr>
              <a:t> </a:t>
            </a:r>
            <a:r>
              <a:rPr lang="en-US" altLang="zh-CN" sz="1400">
                <a:solidFill>
                  <a:schemeClr val="accent6">
                    <a:lumMod val="50000"/>
                  </a:schemeClr>
                </a:solidFill>
                <a:latin typeface="Consolas" panose="020B0609020204030204" pitchFamily="49" charset="0"/>
              </a:rPr>
              <a:t>0</a:t>
            </a:r>
            <a:r>
              <a:rPr lang="en-US" altLang="zh-CN" sz="1400">
                <a:solidFill>
                  <a:schemeClr val="tx1"/>
                </a:solidFill>
                <a:latin typeface="Consolas" panose="020B0609020204030204" pitchFamily="49" charset="0"/>
              </a:rPr>
              <a:t>) {</a:t>
            </a:r>
          </a:p>
          <a:p>
            <a:pPr>
              <a:lnSpc>
                <a:spcPct val="120000"/>
              </a:lnSpc>
            </a:pPr>
            <a:r>
              <a:rPr lang="en-US" altLang="zh-CN" sz="1400">
                <a:solidFill>
                  <a:schemeClr val="tx1"/>
                </a:solidFill>
                <a:latin typeface="Consolas" panose="020B0609020204030204" pitchFamily="49" charset="0"/>
              </a:rPr>
              <a:t>		</a:t>
            </a:r>
            <a:r>
              <a:rPr lang="en-US" altLang="zh-CN" sz="1400">
                <a:solidFill>
                  <a:schemeClr val="accent6">
                    <a:lumMod val="50000"/>
                  </a:schemeClr>
                </a:solidFill>
                <a:latin typeface="Consolas" panose="020B0609020204030204" pitchFamily="49" charset="0"/>
              </a:rPr>
              <a:t>int</a:t>
            </a:r>
            <a:r>
              <a:rPr lang="en-US" altLang="zh-CN" sz="1400">
                <a:solidFill>
                  <a:schemeClr val="tx1"/>
                </a:solidFill>
                <a:latin typeface="Consolas" panose="020B0609020204030204" pitchFamily="49" charset="0"/>
              </a:rPr>
              <a:t> x </a:t>
            </a:r>
            <a:r>
              <a:rPr lang="en-US" altLang="zh-CN" sz="1400">
                <a:solidFill>
                  <a:srgbClr val="C00000"/>
                </a:solidFill>
                <a:latin typeface="Consolas" panose="020B0609020204030204" pitchFamily="49" charset="0"/>
              </a:rPr>
              <a:t>=</a:t>
            </a:r>
            <a:r>
              <a:rPr lang="en-US" altLang="zh-CN" sz="1400">
                <a:solidFill>
                  <a:schemeClr val="tx1"/>
                </a:solidFill>
                <a:latin typeface="Consolas" panose="020B0609020204030204" pitchFamily="49" charset="0"/>
              </a:rPr>
              <a:t> i * </a:t>
            </a:r>
            <a:r>
              <a:rPr lang="en-US" altLang="zh-CN" sz="1400">
                <a:solidFill>
                  <a:schemeClr val="accent6">
                    <a:lumMod val="50000"/>
                  </a:schemeClr>
                </a:solidFill>
                <a:latin typeface="Consolas" panose="020B0609020204030204" pitchFamily="49" charset="0"/>
              </a:rPr>
              <a:t>17</a:t>
            </a:r>
            <a:r>
              <a:rPr lang="en-US" altLang="zh-CN" sz="1400">
                <a:solidFill>
                  <a:schemeClr val="tx1"/>
                </a:solidFill>
                <a:latin typeface="Consolas" panose="020B0609020204030204" pitchFamily="49" charset="0"/>
              </a:rPr>
              <a:t>;</a:t>
            </a:r>
          </a:p>
          <a:p>
            <a:pPr>
              <a:lnSpc>
                <a:spcPct val="120000"/>
              </a:lnSpc>
            </a:pPr>
            <a:r>
              <a:rPr lang="en-US" altLang="zh-CN" sz="1400">
                <a:solidFill>
                  <a:schemeClr val="tx1"/>
                </a:solidFill>
                <a:latin typeface="Consolas" panose="020B0609020204030204" pitchFamily="49" charset="0"/>
              </a:rPr>
              <a:t>		</a:t>
            </a:r>
            <a:r>
              <a:rPr lang="en-US" altLang="zh-CN" sz="1400">
                <a:solidFill>
                  <a:schemeClr val="accent6">
                    <a:lumMod val="50000"/>
                  </a:schemeClr>
                </a:solidFill>
                <a:latin typeface="Consolas" panose="020B0609020204030204" pitchFamily="49" charset="0"/>
              </a:rPr>
              <a:t>int</a:t>
            </a:r>
            <a:r>
              <a:rPr lang="en-US" altLang="zh-CN" sz="1400">
                <a:solidFill>
                  <a:schemeClr val="tx1"/>
                </a:solidFill>
                <a:latin typeface="Consolas" panose="020B0609020204030204" pitchFamily="49" charset="0"/>
              </a:rPr>
              <a:t> j </a:t>
            </a:r>
            <a:r>
              <a:rPr lang="en-US" altLang="zh-CN" sz="1400">
                <a:solidFill>
                  <a:srgbClr val="C00000"/>
                </a:solidFill>
                <a:latin typeface="Consolas" panose="020B0609020204030204" pitchFamily="49" charset="0"/>
              </a:rPr>
              <a:t>=</a:t>
            </a:r>
            <a:r>
              <a:rPr lang="en-US" altLang="zh-CN" sz="1400">
                <a:solidFill>
                  <a:schemeClr val="tx1"/>
                </a:solidFill>
                <a:latin typeface="Consolas" panose="020B0609020204030204" pitchFamily="49" charset="0"/>
              </a:rPr>
              <a:t> i;</a:t>
            </a:r>
          </a:p>
          <a:p>
            <a:pPr>
              <a:lnSpc>
                <a:spcPct val="120000"/>
              </a:lnSpc>
            </a:pPr>
            <a:r>
              <a:rPr lang="en-US" altLang="zh-CN" sz="1400">
                <a:solidFill>
                  <a:schemeClr val="tx1"/>
                </a:solidFill>
                <a:latin typeface="Consolas" panose="020B0609020204030204" pitchFamily="49" charset="0"/>
              </a:rPr>
              <a:t>		i </a:t>
            </a:r>
            <a:r>
              <a:rPr lang="en-US" altLang="zh-CN" sz="1400">
                <a:solidFill>
                  <a:srgbClr val="C00000"/>
                </a:solidFill>
                <a:latin typeface="Consolas" panose="020B0609020204030204" pitchFamily="49" charset="0"/>
              </a:rPr>
              <a:t>=</a:t>
            </a:r>
            <a:r>
              <a:rPr lang="en-US" altLang="zh-CN" sz="1400">
                <a:solidFill>
                  <a:schemeClr val="tx1"/>
                </a:solidFill>
                <a:latin typeface="Consolas" panose="020B0609020204030204" pitchFamily="49" charset="0"/>
              </a:rPr>
              <a:t> x;</a:t>
            </a:r>
          </a:p>
          <a:p>
            <a:pPr>
              <a:lnSpc>
                <a:spcPct val="120000"/>
              </a:lnSpc>
            </a:pPr>
            <a:r>
              <a:rPr lang="en-US" altLang="zh-CN" sz="1400">
                <a:solidFill>
                  <a:schemeClr val="tx1"/>
                </a:solidFill>
                <a:latin typeface="Consolas" panose="020B0609020204030204" pitchFamily="49" charset="0"/>
              </a:rPr>
              <a:t>		i </a:t>
            </a:r>
            <a:r>
              <a:rPr lang="en-US" altLang="zh-CN" sz="1400">
                <a:solidFill>
                  <a:srgbClr val="C00000"/>
                </a:solidFill>
                <a:latin typeface="Consolas" panose="020B0609020204030204" pitchFamily="49" charset="0"/>
              </a:rPr>
              <a:t>=</a:t>
            </a:r>
            <a:r>
              <a:rPr lang="en-US" altLang="zh-CN" sz="1400">
                <a:solidFill>
                  <a:schemeClr val="tx1"/>
                </a:solidFill>
                <a:latin typeface="Consolas" panose="020B0609020204030204" pitchFamily="49" charset="0"/>
              </a:rPr>
              <a:t> j;</a:t>
            </a:r>
          </a:p>
          <a:p>
            <a:pPr>
              <a:lnSpc>
                <a:spcPct val="120000"/>
              </a:lnSpc>
            </a:pPr>
            <a:r>
              <a:rPr lang="en-US" altLang="zh-CN" sz="1400">
                <a:solidFill>
                  <a:schemeClr val="tx1"/>
                </a:solidFill>
                <a:latin typeface="Consolas" panose="020B0609020204030204" pitchFamily="49" charset="0"/>
              </a:rPr>
              <a:t>		count</a:t>
            </a:r>
            <a:r>
              <a:rPr lang="en-US" altLang="zh-CN" sz="1400">
                <a:solidFill>
                  <a:srgbClr val="C00000"/>
                </a:solidFill>
                <a:latin typeface="Consolas" panose="020B0609020204030204" pitchFamily="49" charset="0"/>
              </a:rPr>
              <a:t>--</a:t>
            </a:r>
            <a:r>
              <a:rPr lang="en-US" altLang="zh-CN" sz="1400">
                <a:solidFill>
                  <a:schemeClr val="tx1"/>
                </a:solidFill>
                <a:latin typeface="Consolas" panose="020B0609020204030204" pitchFamily="49" charset="0"/>
              </a:rPr>
              <a:t>;</a:t>
            </a:r>
          </a:p>
          <a:p>
            <a:pPr>
              <a:lnSpc>
                <a:spcPct val="120000"/>
              </a:lnSpc>
            </a:pPr>
            <a:r>
              <a:rPr lang="en-US" altLang="zh-CN" sz="1400">
                <a:solidFill>
                  <a:schemeClr val="tx1"/>
                </a:solidFill>
                <a:latin typeface="Consolas" panose="020B0609020204030204" pitchFamily="49" charset="0"/>
              </a:rPr>
              <a:t>	}</a:t>
            </a:r>
          </a:p>
          <a:p>
            <a:pPr>
              <a:lnSpc>
                <a:spcPct val="120000"/>
              </a:lnSpc>
            </a:pPr>
            <a:r>
              <a:rPr lang="en-US" altLang="zh-CN" sz="1400">
                <a:solidFill>
                  <a:schemeClr val="tx1"/>
                </a:solidFill>
                <a:latin typeface="Consolas" panose="020B0609020204030204" pitchFamily="49" charset="0"/>
              </a:rPr>
              <a:t>	</a:t>
            </a:r>
            <a:r>
              <a:rPr lang="en-US" altLang="zh-CN" sz="1400">
                <a:solidFill>
                  <a:srgbClr val="7030A0"/>
                </a:solidFill>
                <a:latin typeface="Consolas" panose="020B0609020204030204" pitchFamily="49" charset="0"/>
              </a:rPr>
              <a:t>return</a:t>
            </a:r>
            <a:r>
              <a:rPr lang="en-US" altLang="zh-CN" sz="1400">
                <a:solidFill>
                  <a:schemeClr val="tx1"/>
                </a:solidFill>
                <a:latin typeface="Consolas" panose="020B0609020204030204" pitchFamily="49" charset="0"/>
              </a:rPr>
              <a:t> i;</a:t>
            </a:r>
          </a:p>
          <a:p>
            <a:pPr>
              <a:lnSpc>
                <a:spcPct val="120000"/>
              </a:lnSpc>
            </a:pPr>
            <a:r>
              <a:rPr lang="en-US" altLang="zh-CN" sz="1400">
                <a:solidFill>
                  <a:schemeClr val="tx1"/>
                </a:solidFill>
                <a:latin typeface="Consolas" panose="020B0609020204030204" pitchFamily="49" charset="0"/>
              </a:rPr>
              <a:t>}</a:t>
            </a:r>
            <a:endParaRPr lang="zh-CN" altLang="en-US" sz="1400">
              <a:solidFill>
                <a:schemeClr val="tx1"/>
              </a:solidFill>
              <a:latin typeface="Consolas" panose="020B0609020204030204" pitchFamily="49" charset="0"/>
            </a:endParaRPr>
          </a:p>
        </p:txBody>
      </p:sp>
      <p:sp>
        <p:nvSpPr>
          <p:cNvPr id="17" name="矩形: 圆角 16">
            <a:extLst>
              <a:ext uri="{FF2B5EF4-FFF2-40B4-BE49-F238E27FC236}">
                <a16:creationId xmlns:a16="http://schemas.microsoft.com/office/drawing/2014/main" id="{26B3C7C7-966F-4CD4-B89B-FC1FAACDDA74}"/>
              </a:ext>
            </a:extLst>
          </p:cNvPr>
          <p:cNvSpPr/>
          <p:nvPr/>
        </p:nvSpPr>
        <p:spPr>
          <a:xfrm>
            <a:off x="4819063" y="575034"/>
            <a:ext cx="6973869" cy="5698765"/>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a:solidFill>
                  <a:schemeClr val="accent1">
                    <a:lumMod val="50000"/>
                  </a:schemeClr>
                </a:solidFill>
                <a:latin typeface="Consolas" panose="020B0609020204030204" pitchFamily="49" charset="0"/>
              </a:rPr>
              <a:t>define i32 @main() {</a:t>
            </a:r>
          </a:p>
          <a:p>
            <a:pPr>
              <a:lnSpc>
                <a:spcPct val="120000"/>
              </a:lnSpc>
            </a:pPr>
            <a:r>
              <a:rPr lang="en-US" altLang="zh-CN" sz="1600">
                <a:solidFill>
                  <a:schemeClr val="accent1">
                    <a:lumMod val="50000"/>
                  </a:schemeClr>
                </a:solidFill>
                <a:latin typeface="Consolas" panose="020B0609020204030204" pitchFamily="49" charset="0"/>
              </a:rPr>
              <a:t>label_entry:</a:t>
            </a:r>
          </a:p>
          <a:p>
            <a:pPr>
              <a:lnSpc>
                <a:spcPct val="120000"/>
              </a:lnSpc>
            </a:pPr>
            <a:r>
              <a:rPr lang="en-US" altLang="zh-CN" sz="1600">
                <a:solidFill>
                  <a:schemeClr val="accent1">
                    <a:lumMod val="50000"/>
                  </a:schemeClr>
                </a:solidFill>
                <a:latin typeface="Consolas" panose="020B0609020204030204" pitchFamily="49" charset="0"/>
              </a:rPr>
              <a:t>    br label %label6</a:t>
            </a:r>
          </a:p>
          <a:p>
            <a:pPr>
              <a:lnSpc>
                <a:spcPct val="120000"/>
              </a:lnSpc>
            </a:pPr>
            <a:r>
              <a:rPr lang="en-US" altLang="zh-CN" sz="1600">
                <a:solidFill>
                  <a:schemeClr val="accent1">
                    <a:lumMod val="50000"/>
                  </a:schemeClr>
                </a:solidFill>
                <a:latin typeface="Consolas" panose="020B0609020204030204" pitchFamily="49" charset="0"/>
              </a:rPr>
              <a:t>label_ret:			; preds = %label19</a:t>
            </a:r>
          </a:p>
          <a:p>
            <a:pPr>
              <a:lnSpc>
                <a:spcPct val="120000"/>
              </a:lnSpc>
            </a:pPr>
            <a:r>
              <a:rPr lang="en-US" altLang="zh-CN" sz="1600">
                <a:solidFill>
                  <a:schemeClr val="accent1">
                    <a:lumMod val="50000"/>
                  </a:schemeClr>
                </a:solidFill>
                <a:latin typeface="Consolas" panose="020B0609020204030204" pitchFamily="49" charset="0"/>
              </a:rPr>
              <a:t>    ret i32 12</a:t>
            </a:r>
          </a:p>
          <a:p>
            <a:pPr>
              <a:lnSpc>
                <a:spcPct val="120000"/>
              </a:lnSpc>
            </a:pPr>
            <a:r>
              <a:rPr lang="en-US" altLang="zh-CN" sz="1600">
                <a:solidFill>
                  <a:schemeClr val="accent1">
                    <a:lumMod val="50000"/>
                  </a:schemeClr>
                </a:solidFill>
                <a:latin typeface="Consolas" panose="020B0609020204030204" pitchFamily="49" charset="0"/>
              </a:rPr>
              <a:t>label6:				; preds = %label_entry</a:t>
            </a:r>
          </a:p>
          <a:p>
            <a:pPr>
              <a:lnSpc>
                <a:spcPct val="120000"/>
              </a:lnSpc>
            </a:pPr>
            <a:r>
              <a:rPr lang="en-US" altLang="zh-CN" sz="1600">
                <a:solidFill>
                  <a:schemeClr val="accent1">
                    <a:lumMod val="50000"/>
                  </a:schemeClr>
                </a:solidFill>
                <a:latin typeface="Consolas" panose="020B0609020204030204" pitchFamily="49" charset="0"/>
              </a:rPr>
              <a:t>%label11</a:t>
            </a:r>
          </a:p>
          <a:p>
            <a:pPr>
              <a:lnSpc>
                <a:spcPct val="120000"/>
              </a:lnSpc>
            </a:pPr>
            <a:r>
              <a:rPr lang="en-US" altLang="zh-CN" sz="1600">
                <a:solidFill>
                  <a:schemeClr val="accent1">
                    <a:lumMod val="50000"/>
                  </a:schemeClr>
                </a:solidFill>
                <a:latin typeface="Consolas" panose="020B0609020204030204" pitchFamily="49" charset="0"/>
              </a:rPr>
              <a:t>    %op21 = phi i32 [10, %label_entry], [%op18, %label11]</a:t>
            </a:r>
          </a:p>
          <a:p>
            <a:pPr>
              <a:lnSpc>
                <a:spcPct val="120000"/>
              </a:lnSpc>
            </a:pPr>
            <a:r>
              <a:rPr lang="en-US" altLang="zh-CN" sz="1600">
                <a:solidFill>
                  <a:schemeClr val="accent1">
                    <a:lumMod val="50000"/>
                  </a:schemeClr>
                </a:solidFill>
                <a:latin typeface="Consolas" panose="020B0609020204030204" pitchFamily="49" charset="0"/>
              </a:rPr>
              <a:t>    %op8 = icmp sgt i32 %op21, 0</a:t>
            </a:r>
          </a:p>
          <a:p>
            <a:pPr>
              <a:lnSpc>
                <a:spcPct val="120000"/>
              </a:lnSpc>
            </a:pPr>
            <a:r>
              <a:rPr lang="en-US" altLang="zh-CN" sz="1600">
                <a:solidFill>
                  <a:schemeClr val="accent1">
                    <a:lumMod val="50000"/>
                  </a:schemeClr>
                </a:solidFill>
                <a:latin typeface="Consolas" panose="020B0609020204030204" pitchFamily="49" charset="0"/>
              </a:rPr>
              <a:t>    %op9 = zext i1 %op8 to i32</a:t>
            </a:r>
          </a:p>
          <a:p>
            <a:pPr>
              <a:lnSpc>
                <a:spcPct val="120000"/>
              </a:lnSpc>
            </a:pPr>
            <a:r>
              <a:rPr lang="en-US" altLang="zh-CN" sz="1600">
                <a:solidFill>
                  <a:schemeClr val="accent1">
                    <a:lumMod val="50000"/>
                  </a:schemeClr>
                </a:solidFill>
                <a:latin typeface="Consolas" panose="020B0609020204030204" pitchFamily="49" charset="0"/>
              </a:rPr>
              <a:t>    %op10 = icmp ne i32 %op9, 0</a:t>
            </a:r>
          </a:p>
          <a:p>
            <a:pPr>
              <a:lnSpc>
                <a:spcPct val="120000"/>
              </a:lnSpc>
            </a:pPr>
            <a:r>
              <a:rPr lang="en-US" altLang="zh-CN" sz="1600">
                <a:solidFill>
                  <a:schemeClr val="accent1">
                    <a:lumMod val="50000"/>
                  </a:schemeClr>
                </a:solidFill>
                <a:latin typeface="Consolas" panose="020B0609020204030204" pitchFamily="49" charset="0"/>
              </a:rPr>
              <a:t>    br i1 %op10, label %label11, label %label19</a:t>
            </a:r>
          </a:p>
          <a:p>
            <a:pPr>
              <a:lnSpc>
                <a:spcPct val="120000"/>
              </a:lnSpc>
            </a:pPr>
            <a:r>
              <a:rPr lang="en-US" altLang="zh-CN" sz="1600">
                <a:solidFill>
                  <a:schemeClr val="accent1">
                    <a:lumMod val="50000"/>
                  </a:schemeClr>
                </a:solidFill>
                <a:latin typeface="Consolas" panose="020B0609020204030204" pitchFamily="49" charset="0"/>
              </a:rPr>
              <a:t>label11:				; preds = %label6</a:t>
            </a:r>
          </a:p>
          <a:p>
            <a:pPr>
              <a:lnSpc>
                <a:spcPct val="120000"/>
              </a:lnSpc>
            </a:pPr>
            <a:r>
              <a:rPr lang="en-US" altLang="zh-CN" sz="1600">
                <a:solidFill>
                  <a:schemeClr val="accent1">
                    <a:lumMod val="50000"/>
                  </a:schemeClr>
                </a:solidFill>
                <a:latin typeface="Consolas" panose="020B0609020204030204" pitchFamily="49" charset="0"/>
              </a:rPr>
              <a:t>    %op18 = sub i32 %op21, 1</a:t>
            </a:r>
          </a:p>
          <a:p>
            <a:pPr>
              <a:lnSpc>
                <a:spcPct val="120000"/>
              </a:lnSpc>
            </a:pPr>
            <a:r>
              <a:rPr lang="en-US" altLang="zh-CN" sz="1600">
                <a:solidFill>
                  <a:schemeClr val="accent1">
                    <a:lumMod val="50000"/>
                  </a:schemeClr>
                </a:solidFill>
                <a:latin typeface="Consolas" panose="020B0609020204030204" pitchFamily="49" charset="0"/>
              </a:rPr>
              <a:t>    br label %label6</a:t>
            </a:r>
          </a:p>
          <a:p>
            <a:pPr>
              <a:lnSpc>
                <a:spcPct val="120000"/>
              </a:lnSpc>
            </a:pPr>
            <a:r>
              <a:rPr lang="en-US" altLang="zh-CN" sz="1600">
                <a:solidFill>
                  <a:schemeClr val="accent1">
                    <a:lumMod val="50000"/>
                  </a:schemeClr>
                </a:solidFill>
                <a:latin typeface="Consolas" panose="020B0609020204030204" pitchFamily="49" charset="0"/>
              </a:rPr>
              <a:t>label19:				; preds = %label6</a:t>
            </a:r>
          </a:p>
          <a:p>
            <a:pPr>
              <a:lnSpc>
                <a:spcPct val="120000"/>
              </a:lnSpc>
            </a:pPr>
            <a:r>
              <a:rPr lang="en-US" altLang="zh-CN" sz="1600">
                <a:solidFill>
                  <a:schemeClr val="accent1">
                    <a:lumMod val="50000"/>
                  </a:schemeClr>
                </a:solidFill>
                <a:latin typeface="Consolas" panose="020B0609020204030204" pitchFamily="49" charset="0"/>
              </a:rPr>
              <a:t>    br label %label_ret</a:t>
            </a:r>
          </a:p>
          <a:p>
            <a:pPr>
              <a:lnSpc>
                <a:spcPct val="120000"/>
              </a:lnSpc>
            </a:pPr>
            <a:r>
              <a:rPr lang="en-US" altLang="zh-CN" sz="1600">
                <a:solidFill>
                  <a:schemeClr val="accent1">
                    <a:lumMod val="50000"/>
                  </a:schemeClr>
                </a:solidFill>
                <a:latin typeface="Consolas" panose="020B0609020204030204" pitchFamily="49" charset="0"/>
              </a:rPr>
              <a:t>}</a:t>
            </a:r>
            <a:endParaRPr lang="zh-CN" altLang="en-US" sz="160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12152369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稀疏条件常量传播</a:t>
            </a:r>
          </a:p>
        </p:txBody>
      </p:sp>
      <p:pic>
        <p:nvPicPr>
          <p:cNvPr id="10" name="图片 9">
            <a:extLst>
              <a:ext uri="{FF2B5EF4-FFF2-40B4-BE49-F238E27FC236}">
                <a16:creationId xmlns:a16="http://schemas.microsoft.com/office/drawing/2014/main" id="{D4A46287-073D-4A16-8AA0-B423B1F2CE30}"/>
              </a:ext>
            </a:extLst>
          </p:cNvPr>
          <p:cNvPicPr>
            <a:picLocks noChangeAspect="1"/>
          </p:cNvPicPr>
          <p:nvPr/>
        </p:nvPicPr>
        <p:blipFill>
          <a:blip r:embed="rId2">
            <a:clrChange>
              <a:clrFrom>
                <a:srgbClr val="FFFFFF"/>
              </a:clrFrom>
              <a:clrTo>
                <a:srgbClr val="FFFFFF">
                  <a:alpha val="0"/>
                </a:srgbClr>
              </a:clrTo>
            </a:clrChange>
            <a:alphaModFix amt="5000"/>
            <a:extLst>
              <a:ext uri="{28A0092B-C50C-407E-A947-70E740481C1C}">
                <a14:useLocalDpi xmlns:a14="http://schemas.microsoft.com/office/drawing/2010/main" val="0"/>
              </a:ext>
            </a:extLst>
          </a:blip>
          <a:stretch>
            <a:fillRect/>
          </a:stretch>
        </p:blipFill>
        <p:spPr>
          <a:xfrm>
            <a:off x="3325780" y="-292894"/>
            <a:ext cx="7150894" cy="7150894"/>
          </a:xfrm>
          <a:prstGeom prst="rect">
            <a:avLst/>
          </a:prstGeom>
        </p:spPr>
      </p:pic>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概念介绍</a:t>
            </a:r>
          </a:p>
        </p:txBody>
      </p:sp>
      <p:sp>
        <p:nvSpPr>
          <p:cNvPr id="3" name="矩形: 圆角 2">
            <a:extLst>
              <a:ext uri="{FF2B5EF4-FFF2-40B4-BE49-F238E27FC236}">
                <a16:creationId xmlns:a16="http://schemas.microsoft.com/office/drawing/2014/main" id="{5BEC6CDC-B43C-4861-87F6-494FC233673C}"/>
              </a:ext>
            </a:extLst>
          </p:cNvPr>
          <p:cNvSpPr/>
          <p:nvPr/>
        </p:nvSpPr>
        <p:spPr>
          <a:xfrm>
            <a:off x="770468" y="1972733"/>
            <a:ext cx="3462168"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400">
                <a:solidFill>
                  <a:schemeClr val="tx1"/>
                </a:solidFill>
                <a:latin typeface="Consolas" panose="020B0609020204030204" pitchFamily="49" charset="0"/>
              </a:rPr>
              <a:t>  i </a:t>
            </a:r>
            <a:r>
              <a:rPr lang="zh-CN" altLang="en-US" sz="2400">
                <a:solidFill>
                  <a:srgbClr val="C00000"/>
                </a:solidFill>
                <a:latin typeface="Consolas" panose="020B0609020204030204" pitchFamily="49" charset="0"/>
              </a:rPr>
              <a:t>←</a:t>
            </a:r>
            <a:r>
              <a:rPr lang="zh-CN" altLang="en-US" sz="2400">
                <a:solidFill>
                  <a:schemeClr val="tx1"/>
                </a:solidFill>
                <a:latin typeface="Consolas" panose="020B0609020204030204" pitchFamily="49" charset="0"/>
              </a:rPr>
              <a:t> </a:t>
            </a:r>
            <a:r>
              <a:rPr lang="en-US" altLang="zh-CN" sz="2400">
                <a:solidFill>
                  <a:schemeClr val="accent6">
                    <a:lumMod val="50000"/>
                  </a:schemeClr>
                </a:solidFill>
                <a:latin typeface="Consolas" panose="020B0609020204030204" pitchFamily="49" charset="0"/>
              </a:rPr>
              <a:t>17</a:t>
            </a:r>
          </a:p>
          <a:p>
            <a:pPr>
              <a:lnSpc>
                <a:spcPct val="120000"/>
              </a:lnSpc>
            </a:pPr>
            <a:r>
              <a:rPr lang="en-US" altLang="zh-CN" sz="2400">
                <a:solidFill>
                  <a:schemeClr val="tx1"/>
                </a:solidFill>
                <a:latin typeface="Consolas" panose="020B0609020204030204" pitchFamily="49" charset="0"/>
              </a:rPr>
              <a:t>  </a:t>
            </a:r>
            <a:r>
              <a:rPr lang="en-US" altLang="zh-CN" sz="2400">
                <a:solidFill>
                  <a:srgbClr val="7030A0"/>
                </a:solidFill>
                <a:latin typeface="Consolas" panose="020B0609020204030204" pitchFamily="49" charset="0"/>
              </a:rPr>
              <a:t>if</a:t>
            </a:r>
            <a:r>
              <a:rPr lang="en-US" altLang="zh-CN" sz="2400">
                <a:solidFill>
                  <a:schemeClr val="tx1"/>
                </a:solidFill>
                <a:latin typeface="Consolas" panose="020B0609020204030204" pitchFamily="49" charset="0"/>
              </a:rPr>
              <a:t> (i </a:t>
            </a:r>
            <a:r>
              <a:rPr lang="en-US" altLang="zh-CN" sz="2400">
                <a:solidFill>
                  <a:srgbClr val="C00000"/>
                </a:solidFill>
                <a:latin typeface="Consolas" panose="020B0609020204030204" pitchFamily="49" charset="0"/>
              </a:rPr>
              <a:t>&gt;</a:t>
            </a:r>
            <a:r>
              <a:rPr lang="en-US" altLang="zh-CN" sz="2400">
                <a:solidFill>
                  <a:schemeClr val="tx1"/>
                </a:solidFill>
                <a:latin typeface="Consolas" panose="020B0609020204030204" pitchFamily="49" charset="0"/>
              </a:rPr>
              <a:t> </a:t>
            </a:r>
            <a:r>
              <a:rPr lang="en-US" altLang="zh-CN" sz="2400">
                <a:solidFill>
                  <a:schemeClr val="accent6">
                    <a:lumMod val="50000"/>
                  </a:schemeClr>
                </a:solidFill>
                <a:latin typeface="Consolas" panose="020B0609020204030204" pitchFamily="49" charset="0"/>
              </a:rPr>
              <a:t>0</a:t>
            </a:r>
            <a:r>
              <a:rPr lang="en-US" altLang="zh-CN" sz="2400">
                <a:solidFill>
                  <a:schemeClr val="tx1"/>
                </a:solidFill>
                <a:latin typeface="Consolas" panose="020B0609020204030204" pitchFamily="49" charset="0"/>
              </a:rPr>
              <a:t>)</a:t>
            </a:r>
          </a:p>
          <a:p>
            <a:pPr>
              <a:lnSpc>
                <a:spcPct val="120000"/>
              </a:lnSpc>
            </a:pPr>
            <a:r>
              <a:rPr lang="en-US" altLang="zh-CN" sz="2400">
                <a:solidFill>
                  <a:schemeClr val="tx1"/>
                </a:solidFill>
                <a:latin typeface="Consolas" panose="020B0609020204030204" pitchFamily="49" charset="0"/>
              </a:rPr>
              <a:t>      j1 </a:t>
            </a:r>
            <a:r>
              <a:rPr lang="zh-CN" altLang="en-US" sz="2400">
                <a:solidFill>
                  <a:srgbClr val="C00000"/>
                </a:solidFill>
                <a:latin typeface="Consolas" panose="020B0609020204030204" pitchFamily="49" charset="0"/>
              </a:rPr>
              <a:t>←</a:t>
            </a:r>
            <a:r>
              <a:rPr lang="zh-CN" altLang="en-US" sz="2400">
                <a:solidFill>
                  <a:schemeClr val="tx1"/>
                </a:solidFill>
                <a:latin typeface="Consolas" panose="020B0609020204030204" pitchFamily="49" charset="0"/>
              </a:rPr>
              <a:t> </a:t>
            </a:r>
            <a:r>
              <a:rPr lang="en-US" altLang="zh-CN" sz="2400">
                <a:solidFill>
                  <a:schemeClr val="accent6">
                    <a:lumMod val="50000"/>
                  </a:schemeClr>
                </a:solidFill>
                <a:latin typeface="Consolas" panose="020B0609020204030204" pitchFamily="49" charset="0"/>
              </a:rPr>
              <a:t>10</a:t>
            </a:r>
          </a:p>
          <a:p>
            <a:pPr>
              <a:lnSpc>
                <a:spcPct val="120000"/>
              </a:lnSpc>
            </a:pPr>
            <a:r>
              <a:rPr lang="en-US" altLang="zh-CN" sz="2400">
                <a:solidFill>
                  <a:schemeClr val="tx1"/>
                </a:solidFill>
                <a:latin typeface="Consolas" panose="020B0609020204030204" pitchFamily="49" charset="0"/>
              </a:rPr>
              <a:t>  </a:t>
            </a:r>
            <a:r>
              <a:rPr lang="en-US" altLang="zh-CN" sz="2400">
                <a:solidFill>
                  <a:srgbClr val="7030A0"/>
                </a:solidFill>
                <a:latin typeface="Consolas" panose="020B0609020204030204" pitchFamily="49" charset="0"/>
              </a:rPr>
              <a:t>else</a:t>
            </a:r>
          </a:p>
          <a:p>
            <a:pPr>
              <a:lnSpc>
                <a:spcPct val="120000"/>
              </a:lnSpc>
            </a:pPr>
            <a:r>
              <a:rPr lang="en-US" altLang="zh-CN" sz="2400">
                <a:solidFill>
                  <a:schemeClr val="tx1"/>
                </a:solidFill>
                <a:latin typeface="Consolas" panose="020B0609020204030204" pitchFamily="49" charset="0"/>
              </a:rPr>
              <a:t>      j2 </a:t>
            </a:r>
            <a:r>
              <a:rPr lang="zh-CN" altLang="en-US" sz="2400">
                <a:solidFill>
                  <a:srgbClr val="C00000"/>
                </a:solidFill>
                <a:latin typeface="Consolas" panose="020B0609020204030204" pitchFamily="49" charset="0"/>
              </a:rPr>
              <a:t>←</a:t>
            </a:r>
            <a:r>
              <a:rPr lang="zh-CN" altLang="en-US" sz="2400">
                <a:solidFill>
                  <a:schemeClr val="tx1"/>
                </a:solidFill>
                <a:latin typeface="Consolas" panose="020B0609020204030204" pitchFamily="49" charset="0"/>
              </a:rPr>
              <a:t> </a:t>
            </a:r>
            <a:r>
              <a:rPr lang="en-US" altLang="zh-CN" sz="2400">
                <a:solidFill>
                  <a:schemeClr val="accent6">
                    <a:lumMod val="50000"/>
                  </a:schemeClr>
                </a:solidFill>
                <a:latin typeface="Consolas" panose="020B0609020204030204" pitchFamily="49" charset="0"/>
              </a:rPr>
              <a:t>20</a:t>
            </a:r>
          </a:p>
          <a:p>
            <a:pPr>
              <a:lnSpc>
                <a:spcPct val="120000"/>
              </a:lnSpc>
            </a:pPr>
            <a:r>
              <a:rPr lang="en-US" altLang="zh-CN" sz="2400">
                <a:solidFill>
                  <a:schemeClr val="tx1"/>
                </a:solidFill>
                <a:latin typeface="Consolas" panose="020B0609020204030204" pitchFamily="49" charset="0"/>
              </a:rPr>
              <a:t>  j3</a:t>
            </a:r>
            <a:r>
              <a:rPr lang="zh-CN" altLang="en-US" sz="2400">
                <a:solidFill>
                  <a:schemeClr val="tx1"/>
                </a:solidFill>
                <a:latin typeface="Consolas" panose="020B0609020204030204" pitchFamily="49" charset="0"/>
              </a:rPr>
              <a:t> </a:t>
            </a:r>
            <a:r>
              <a:rPr lang="zh-CN" altLang="en-US" sz="2400">
                <a:solidFill>
                  <a:srgbClr val="C00000"/>
                </a:solidFill>
                <a:latin typeface="Consolas" panose="020B0609020204030204" pitchFamily="49" charset="0"/>
              </a:rPr>
              <a:t>←</a:t>
            </a:r>
            <a:r>
              <a:rPr lang="zh-CN" altLang="en-US" sz="2400">
                <a:solidFill>
                  <a:schemeClr val="tx1"/>
                </a:solidFill>
                <a:latin typeface="Consolas" panose="020B0609020204030204" pitchFamily="49" charset="0"/>
              </a:rPr>
              <a:t> </a:t>
            </a:r>
            <a:r>
              <a:rPr lang="en-US" altLang="zh-CN" sz="2400">
                <a:solidFill>
                  <a:schemeClr val="tx1"/>
                </a:solidFill>
                <a:latin typeface="Consolas" panose="020B0609020204030204" pitchFamily="49" charset="0"/>
              </a:rPr>
              <a:t>φ(j1, j2)</a:t>
            </a:r>
          </a:p>
          <a:p>
            <a:pPr>
              <a:lnSpc>
                <a:spcPct val="120000"/>
              </a:lnSpc>
            </a:pPr>
            <a:r>
              <a:rPr lang="en-US" altLang="zh-CN" sz="2400">
                <a:solidFill>
                  <a:schemeClr val="tx1"/>
                </a:solidFill>
                <a:latin typeface="Consolas" panose="020B0609020204030204" pitchFamily="49" charset="0"/>
              </a:rPr>
              <a:t>  j  </a:t>
            </a:r>
            <a:r>
              <a:rPr lang="zh-CN" altLang="en-US" sz="2400">
                <a:solidFill>
                  <a:srgbClr val="C00000"/>
                </a:solidFill>
                <a:latin typeface="Consolas" panose="020B0609020204030204" pitchFamily="49" charset="0"/>
              </a:rPr>
              <a:t>←</a:t>
            </a:r>
            <a:r>
              <a:rPr lang="zh-CN" altLang="en-US" sz="2400">
                <a:solidFill>
                  <a:schemeClr val="tx1"/>
                </a:solidFill>
                <a:latin typeface="Consolas" panose="020B0609020204030204" pitchFamily="49" charset="0"/>
              </a:rPr>
              <a:t> </a:t>
            </a:r>
            <a:r>
              <a:rPr lang="en-US" altLang="zh-CN" sz="2400">
                <a:solidFill>
                  <a:schemeClr val="tx1"/>
                </a:solidFill>
                <a:latin typeface="Consolas" panose="020B0609020204030204" pitchFamily="49" charset="0"/>
              </a:rPr>
              <a:t>j3 * </a:t>
            </a:r>
            <a:r>
              <a:rPr lang="en-US" altLang="zh-CN" sz="2400">
                <a:solidFill>
                  <a:schemeClr val="accent6">
                    <a:lumMod val="50000"/>
                  </a:schemeClr>
                </a:solidFill>
                <a:latin typeface="Consolas" panose="020B0609020204030204" pitchFamily="49" charset="0"/>
              </a:rPr>
              <a:t>17</a:t>
            </a:r>
            <a:endParaRPr lang="zh-CN" altLang="en-US" sz="2400">
              <a:solidFill>
                <a:schemeClr val="accent6">
                  <a:lumMod val="50000"/>
                </a:schemeClr>
              </a:solidFill>
              <a:latin typeface="Consolas" panose="020B0609020204030204" pitchFamily="49" charset="0"/>
            </a:endParaRPr>
          </a:p>
        </p:txBody>
      </p:sp>
      <p:sp>
        <p:nvSpPr>
          <p:cNvPr id="7" name="文本框 6">
            <a:extLst>
              <a:ext uri="{FF2B5EF4-FFF2-40B4-BE49-F238E27FC236}">
                <a16:creationId xmlns:a16="http://schemas.microsoft.com/office/drawing/2014/main" id="{5FABEF85-1BDD-42D2-ACEB-D2BB306416F4}"/>
              </a:ext>
            </a:extLst>
          </p:cNvPr>
          <p:cNvSpPr txBox="1"/>
          <p:nvPr/>
        </p:nvSpPr>
        <p:spPr>
          <a:xfrm>
            <a:off x="4440025" y="2348192"/>
            <a:ext cx="7370974" cy="2161617"/>
          </a:xfrm>
          <a:prstGeom prst="rect">
            <a:avLst/>
          </a:prstGeom>
          <a:noFill/>
        </p:spPr>
        <p:txBody>
          <a:bodyPr wrap="square">
            <a:spAutoFit/>
          </a:bodyPr>
          <a:lstStyle/>
          <a:p>
            <a:pPr>
              <a:lnSpc>
                <a:spcPct val="150000"/>
              </a:lnSpc>
            </a:pPr>
            <a:r>
              <a:rPr lang="zh-CN" altLang="en-US" sz="2400">
                <a:latin typeface="微软雅黑" panose="020B0503020204020204" pitchFamily="34" charset="-122"/>
                <a:ea typeface="微软雅黑" panose="020B0503020204020204" pitchFamily="34" charset="-122"/>
              </a:rPr>
              <a:t>条件：如果跳转语句的条件操作数是常量，则可以忽略无用控制流</a:t>
            </a:r>
            <a:endParaRPr lang="en-US" altLang="zh-CN" sz="2400">
              <a:latin typeface="微软雅黑" panose="020B0503020204020204" pitchFamily="34" charset="-122"/>
              <a:ea typeface="微软雅黑" panose="020B0503020204020204" pitchFamily="34" charset="-122"/>
            </a:endParaRPr>
          </a:p>
          <a:p>
            <a:pPr>
              <a:lnSpc>
                <a:spcPct val="150000"/>
              </a:lnSpc>
            </a:pPr>
            <a:endParaRPr lang="en-US" altLang="zh-CN" sz="2400">
              <a:latin typeface="微软雅黑" panose="020B0503020204020204" pitchFamily="34" charset="-122"/>
              <a:ea typeface="微软雅黑" panose="020B0503020204020204" pitchFamily="34" charset="-122"/>
            </a:endParaRPr>
          </a:p>
          <a:p>
            <a:pPr>
              <a:lnSpc>
                <a:spcPct val="150000"/>
              </a:lnSpc>
            </a:pPr>
            <a:r>
              <a:rPr lang="en-US" altLang="zh-CN" sz="2000" b="1">
                <a:latin typeface="微软雅黑" panose="020B0503020204020204" pitchFamily="34" charset="-122"/>
                <a:ea typeface="微软雅黑" panose="020B0503020204020204" pitchFamily="34" charset="-122"/>
              </a:rPr>
              <a:t>i &gt; 0 </a:t>
            </a:r>
            <a:r>
              <a:rPr lang="zh-CN" altLang="en-US" sz="2000" b="1">
                <a:latin typeface="微软雅黑" panose="020B0503020204020204" pitchFamily="34" charset="-122"/>
                <a:ea typeface="微软雅黑" panose="020B0503020204020204" pitchFamily="34" charset="-122"/>
              </a:rPr>
              <a:t>恒成立，因此条件操作数恒真，说明只需要进入 </a:t>
            </a:r>
            <a:r>
              <a:rPr lang="en-US" altLang="zh-CN" sz="2000" b="1">
                <a:latin typeface="微软雅黑" panose="020B0503020204020204" pitchFamily="34" charset="-122"/>
                <a:ea typeface="微软雅黑" panose="020B0503020204020204" pitchFamily="34" charset="-122"/>
              </a:rPr>
              <a:t>true_bb</a:t>
            </a:r>
            <a:endParaRPr lang="zh-CN" altLang="en-US" sz="20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1817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4379</Words>
  <Application>Microsoft Office PowerPoint</Application>
  <PresentationFormat>宽屏</PresentationFormat>
  <Paragraphs>601</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等线</vt:lpstr>
      <vt:lpstr>等线 Light</vt:lpstr>
      <vt:lpstr>微软雅黑</vt:lpstr>
      <vt:lpstr>Arial</vt:lpstr>
      <vt:lpstr>Cambria Math</vt:lpstr>
      <vt:lpstr>Consolas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HuangRuixuan</dc:creator>
  <cp:lastModifiedBy>HuangRuixuan</cp:lastModifiedBy>
  <cp:revision>22</cp:revision>
  <dcterms:created xsi:type="dcterms:W3CDTF">2023-01-13T06:18:13Z</dcterms:created>
  <dcterms:modified xsi:type="dcterms:W3CDTF">2023-01-13T09:29:09Z</dcterms:modified>
</cp:coreProperties>
</file>