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09" autoAdjust="0"/>
    <p:restoredTop sz="94660"/>
  </p:normalViewPr>
  <p:slideViewPr>
    <p:cSldViewPr snapToGrid="0">
      <p:cViewPr>
        <p:scale>
          <a:sx n="150" d="100"/>
          <a:sy n="150" d="100"/>
        </p:scale>
        <p:origin x="-556" y="-5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F58B-599A-4E08-84F5-770B6AA4D09A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856-22F6-4E91-A1D4-7B8CAF27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24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F58B-599A-4E08-84F5-770B6AA4D09A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856-22F6-4E91-A1D4-7B8CAF27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71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F58B-599A-4E08-84F5-770B6AA4D09A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856-22F6-4E91-A1D4-7B8CAF27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28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F58B-599A-4E08-84F5-770B6AA4D09A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856-22F6-4E91-A1D4-7B8CAF27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28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F58B-599A-4E08-84F5-770B6AA4D09A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856-22F6-4E91-A1D4-7B8CAF27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F58B-599A-4E08-84F5-770B6AA4D09A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856-22F6-4E91-A1D4-7B8CAF27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6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F58B-599A-4E08-84F5-770B6AA4D09A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856-22F6-4E91-A1D4-7B8CAF27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4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F58B-599A-4E08-84F5-770B6AA4D09A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856-22F6-4E91-A1D4-7B8CAF27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3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F58B-599A-4E08-84F5-770B6AA4D09A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856-22F6-4E91-A1D4-7B8CAF27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17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F58B-599A-4E08-84F5-770B6AA4D09A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856-22F6-4E91-A1D4-7B8CAF27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22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F58B-599A-4E08-84F5-770B6AA4D09A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856-22F6-4E91-A1D4-7B8CAF27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0F58B-599A-4E08-84F5-770B6AA4D09A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AA856-22F6-4E91-A1D4-7B8CAF27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94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9FA5F7F-BA17-4922-9A1F-5CFFA8284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794" y="22755"/>
            <a:ext cx="860852" cy="544984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065E867-18E3-4674-8265-760928C12AAA}"/>
              </a:ext>
            </a:extLst>
          </p:cNvPr>
          <p:cNvCxnSpPr/>
          <p:nvPr/>
        </p:nvCxnSpPr>
        <p:spPr>
          <a:xfrm>
            <a:off x="3881437" y="0"/>
            <a:ext cx="0" cy="10691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9CF0385-2A0E-4E80-828B-000EF1AB941A}"/>
              </a:ext>
            </a:extLst>
          </p:cNvPr>
          <p:cNvSpPr txBox="1"/>
          <p:nvPr/>
        </p:nvSpPr>
        <p:spPr>
          <a:xfrm>
            <a:off x="-34925" y="0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/>
              <a:t>二极管恒压降模型</a:t>
            </a:r>
          </a:p>
        </p:txBody>
      </p:sp>
      <p:pic>
        <p:nvPicPr>
          <p:cNvPr id="178" name="Picture 22">
            <a:extLst>
              <a:ext uri="{FF2B5EF4-FFF2-40B4-BE49-F238E27FC236}">
                <a16:creationId xmlns:a16="http://schemas.microsoft.com/office/drawing/2014/main" id="{5F5F3D5F-6737-46B7-B5D5-AB4E9AF02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4" y="215444"/>
            <a:ext cx="716860" cy="66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Picture 23">
            <a:extLst>
              <a:ext uri="{FF2B5EF4-FFF2-40B4-BE49-F238E27FC236}">
                <a16:creationId xmlns:a16="http://schemas.microsoft.com/office/drawing/2014/main" id="{B48276D7-F9A0-41D2-9699-1F80E03FE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47" y="286344"/>
            <a:ext cx="676023" cy="3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" name="文本框 182">
            <a:extLst>
              <a:ext uri="{FF2B5EF4-FFF2-40B4-BE49-F238E27FC236}">
                <a16:creationId xmlns:a16="http://schemas.microsoft.com/office/drawing/2014/main" id="{1F64681D-5F1E-4562-ADA6-4B213E16E95A}"/>
              </a:ext>
            </a:extLst>
          </p:cNvPr>
          <p:cNvSpPr txBox="1"/>
          <p:nvPr/>
        </p:nvSpPr>
        <p:spPr>
          <a:xfrm>
            <a:off x="742779" y="544984"/>
            <a:ext cx="977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/>
              <a:t>硅二极管约为</a:t>
            </a:r>
            <a:r>
              <a:rPr lang="en-US" altLang="zh-CN" sz="800"/>
              <a:t>0.7V</a:t>
            </a:r>
          </a:p>
          <a:p>
            <a:r>
              <a:rPr lang="zh-CN" altLang="en-US" sz="800"/>
              <a:t>锗二极管约为</a:t>
            </a:r>
            <a:r>
              <a:rPr lang="en-US" altLang="zh-CN" sz="800"/>
              <a:t>0.2V</a:t>
            </a: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C7C23E9F-399D-4C38-A830-5B44B7DE76C6}"/>
              </a:ext>
            </a:extLst>
          </p:cNvPr>
          <p:cNvSpPr txBox="1"/>
          <p:nvPr/>
        </p:nvSpPr>
        <p:spPr>
          <a:xfrm>
            <a:off x="970477" y="0"/>
            <a:ext cx="12604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/>
              <a:t>判断二极管是否导通可用假设法</a:t>
            </a:r>
            <a:endParaRPr lang="en-US" altLang="zh-CN" sz="80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C8DBE83-5136-4FE8-9F3E-2D2F37B30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9051" y="26346"/>
            <a:ext cx="789576" cy="1082787"/>
          </a:xfrm>
          <a:prstGeom prst="rect">
            <a:avLst/>
          </a:prstGeom>
        </p:spPr>
      </p:pic>
      <p:sp>
        <p:nvSpPr>
          <p:cNvPr id="187" name="文本框 186">
            <a:extLst>
              <a:ext uri="{FF2B5EF4-FFF2-40B4-BE49-F238E27FC236}">
                <a16:creationId xmlns:a16="http://schemas.microsoft.com/office/drawing/2014/main" id="{5DC763B4-A886-4F25-BC54-5C3CF4E9EF61}"/>
              </a:ext>
            </a:extLst>
          </p:cNvPr>
          <p:cNvSpPr txBox="1"/>
          <p:nvPr/>
        </p:nvSpPr>
        <p:spPr>
          <a:xfrm>
            <a:off x="2424642" y="544984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/>
              <a:t>小信号模型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67443FF2-684A-4E8F-8F58-65A2FAD2AABC}"/>
                  </a:ext>
                </a:extLst>
              </p:cNvPr>
              <p:cNvSpPr txBox="1"/>
              <p:nvPr/>
            </p:nvSpPr>
            <p:spPr>
              <a:xfrm>
                <a:off x="1652010" y="666447"/>
                <a:ext cx="13670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𝑫𝑫</m:t>
                          </m:r>
                        </m:sub>
                      </m:sSub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altLang="zh-CN" sz="800" b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𝟓𝟎𝟎𝟎</m:t>
                      </m:r>
                    </m:oMath>
                  </m:oMathPara>
                </a14:m>
                <a:endParaRPr lang="zh-CN" altLang="en-US" sz="800" b="1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67443FF2-684A-4E8F-8F58-65A2FAD2A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10" y="666447"/>
                <a:ext cx="136704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031F431F-346B-4FE6-9BD4-FF2D7E511B45}"/>
                  </a:ext>
                </a:extLst>
              </p:cNvPr>
              <p:cNvSpPr txBox="1"/>
              <p:nvPr/>
            </p:nvSpPr>
            <p:spPr>
              <a:xfrm>
                <a:off x="1355137" y="263638"/>
                <a:ext cx="818109" cy="346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𝟐𝟔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𝒎𝑽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𝒎𝑨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800" b="1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031F431F-346B-4FE6-9BD4-FF2D7E511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137" y="263638"/>
                <a:ext cx="818109" cy="346954"/>
              </a:xfrm>
              <a:prstGeom prst="rect">
                <a:avLst/>
              </a:prstGeom>
              <a:blipFill>
                <a:blip r:embed="rId7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3C927FF2-742A-4E39-BED8-8C859C680E69}"/>
                  </a:ext>
                </a:extLst>
              </p:cNvPr>
              <p:cNvSpPr txBox="1"/>
              <p:nvPr/>
            </p:nvSpPr>
            <p:spPr>
              <a:xfrm>
                <a:off x="1821769" y="911020"/>
                <a:ext cx="1061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800" b="1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3C927FF2-742A-4E39-BED8-8C859C680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769" y="911020"/>
                <a:ext cx="1061380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750353FE-5DC3-41C7-8C49-1074D54105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43" y="1018742"/>
            <a:ext cx="1724475" cy="979423"/>
          </a:xfrm>
          <a:prstGeom prst="rect">
            <a:avLst/>
          </a:prstGeom>
        </p:spPr>
      </p:pic>
      <p:sp>
        <p:nvSpPr>
          <p:cNvPr id="199" name="文本框 198">
            <a:extLst>
              <a:ext uri="{FF2B5EF4-FFF2-40B4-BE49-F238E27FC236}">
                <a16:creationId xmlns:a16="http://schemas.microsoft.com/office/drawing/2014/main" id="{7707CE33-D6CD-4096-B8A5-679337908914}"/>
              </a:ext>
            </a:extLst>
          </p:cNvPr>
          <p:cNvSpPr txBox="1"/>
          <p:nvPr/>
        </p:nvSpPr>
        <p:spPr>
          <a:xfrm>
            <a:off x="-30461" y="841927"/>
            <a:ext cx="128135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1"/>
              <a:t>BJT           </a:t>
            </a:r>
            <a:r>
              <a:rPr lang="zh-CN" altLang="en-US" sz="800" b="1"/>
              <a:t>右下方是</a:t>
            </a:r>
            <a:r>
              <a:rPr lang="en-US" altLang="zh-CN" sz="800" b="1"/>
              <a:t>MOS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0DC100B9-65FD-4AE9-96D7-4D3B084F48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13622" y="1138144"/>
            <a:ext cx="1626700" cy="49173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7976F64-DA4E-4425-A761-6A19A554BA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6133" y="1658890"/>
            <a:ext cx="752918" cy="478181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065AC165-E053-43C0-8A6F-B8380B054F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41785" y="1652112"/>
            <a:ext cx="797073" cy="491735"/>
          </a:xfrm>
          <a:prstGeom prst="rect">
            <a:avLst/>
          </a:prstGeom>
        </p:spPr>
      </p:pic>
      <p:pic>
        <p:nvPicPr>
          <p:cNvPr id="203" name="Picture 4" descr="未命名">
            <a:extLst>
              <a:ext uri="{FF2B5EF4-FFF2-40B4-BE49-F238E27FC236}">
                <a16:creationId xmlns:a16="http://schemas.microsoft.com/office/drawing/2014/main" id="{70002920-4D52-41C8-BE8B-FC0D070BC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2" y="2074332"/>
            <a:ext cx="1518490" cy="102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" name="文本框 204">
            <a:extLst>
              <a:ext uri="{FF2B5EF4-FFF2-40B4-BE49-F238E27FC236}">
                <a16:creationId xmlns:a16="http://schemas.microsoft.com/office/drawing/2014/main" id="{0022C50A-B0B7-483E-BCEE-38FEA8A69B40}"/>
              </a:ext>
            </a:extLst>
          </p:cNvPr>
          <p:cNvSpPr txBox="1"/>
          <p:nvPr/>
        </p:nvSpPr>
        <p:spPr>
          <a:xfrm>
            <a:off x="1400870" y="1721273"/>
            <a:ext cx="12813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 b="1"/>
              <a:t>左下方：示例</a:t>
            </a:r>
            <a:endParaRPr lang="en-US" altLang="zh-CN" sz="800" b="1"/>
          </a:p>
          <a:p>
            <a:r>
              <a:rPr lang="en-US" altLang="zh-CN" sz="800" b="1"/>
              <a:t>Y=~(AB)</a:t>
            </a: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C0DC9925-C4F8-415D-8DD1-84324332E5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40610" y="2199454"/>
            <a:ext cx="670824" cy="75634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23BE426A-6F4B-4DBA-93F6-291347771F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01858" y="2228465"/>
            <a:ext cx="633844" cy="669180"/>
          </a:xfrm>
          <a:prstGeom prst="rect">
            <a:avLst/>
          </a:prstGeom>
        </p:spPr>
      </p:pic>
      <p:sp>
        <p:nvSpPr>
          <p:cNvPr id="207" name="文本框 206">
            <a:extLst>
              <a:ext uri="{FF2B5EF4-FFF2-40B4-BE49-F238E27FC236}">
                <a16:creationId xmlns:a16="http://schemas.microsoft.com/office/drawing/2014/main" id="{962F50AE-74F7-4A27-9B09-0438720C6ABE}"/>
              </a:ext>
            </a:extLst>
          </p:cNvPr>
          <p:cNvSpPr txBox="1"/>
          <p:nvPr/>
        </p:nvSpPr>
        <p:spPr>
          <a:xfrm>
            <a:off x="1311034" y="2122210"/>
            <a:ext cx="12813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 b="1"/>
              <a:t>漏极开路门</a:t>
            </a:r>
            <a:endParaRPr lang="en-US" altLang="zh-CN" sz="800" b="1"/>
          </a:p>
          <a:p>
            <a:r>
              <a:rPr lang="en-US" altLang="zh-CN" sz="800" b="1"/>
              <a:t>L=~(AB)~(CD)</a:t>
            </a: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69B15792-CE0E-43C9-BE45-DDE188108D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35702" y="2143847"/>
            <a:ext cx="849342" cy="1057300"/>
          </a:xfrm>
          <a:prstGeom prst="rect">
            <a:avLst/>
          </a:prstGeom>
        </p:spPr>
      </p:pic>
      <p:sp>
        <p:nvSpPr>
          <p:cNvPr id="209" name="文本框 208">
            <a:extLst>
              <a:ext uri="{FF2B5EF4-FFF2-40B4-BE49-F238E27FC236}">
                <a16:creationId xmlns:a16="http://schemas.microsoft.com/office/drawing/2014/main" id="{CCB9C2FB-EF5A-4C3A-9D62-FDD94F2096E6}"/>
              </a:ext>
            </a:extLst>
          </p:cNvPr>
          <p:cNvSpPr txBox="1"/>
          <p:nvPr/>
        </p:nvSpPr>
        <p:spPr>
          <a:xfrm>
            <a:off x="-34925" y="3007300"/>
            <a:ext cx="3797300" cy="423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100" b="0" i="1"/>
              <a:t>v</a:t>
            </a:r>
            <a:r>
              <a:rPr kumimoji="1" lang="en-US" altLang="zh-CN" sz="900" b="0" i="1"/>
              <a:t>i</a:t>
            </a:r>
            <a:r>
              <a:rPr lang="en-US" altLang="zh-CN" sz="1000"/>
              <a:t> </a:t>
            </a:r>
            <a:r>
              <a:rPr kumimoji="1" lang="en-US" altLang="zh-CN" sz="1100" b="0"/>
              <a:t>= </a:t>
            </a:r>
            <a:r>
              <a:rPr kumimoji="1" lang="en-US" altLang="zh-CN" sz="800" b="0"/>
              <a:t>0</a:t>
            </a:r>
            <a:r>
              <a:rPr kumimoji="1" lang="zh-CN" altLang="en-US" sz="800" b="0"/>
              <a:t>～</a:t>
            </a:r>
            <a:r>
              <a:rPr kumimoji="1" lang="en-US" altLang="zh-CN" sz="800" b="0"/>
              <a:t>V</a:t>
            </a:r>
            <a:r>
              <a:rPr kumimoji="1" lang="en-US" altLang="zh-CN" sz="900" b="0"/>
              <a:t>dd</a:t>
            </a:r>
            <a:r>
              <a:rPr kumimoji="1" lang="zh-CN" altLang="en-US" sz="900" b="0"/>
              <a:t>，</a:t>
            </a:r>
            <a:r>
              <a:rPr lang="zh-CN" altLang="en-US" sz="1000"/>
              <a:t>当</a:t>
            </a:r>
            <a:r>
              <a:rPr lang="en-US" altLang="zh-CN" sz="1000"/>
              <a:t>C=0V</a:t>
            </a:r>
            <a:r>
              <a:rPr lang="zh-CN" altLang="en-US" sz="1000"/>
              <a:t>，</a:t>
            </a:r>
            <a:r>
              <a:rPr lang="en-US" altLang="zh-CN" sz="1000"/>
              <a:t>\C =V</a:t>
            </a:r>
            <a:r>
              <a:rPr lang="en-US" altLang="zh-CN" sz="800"/>
              <a:t>DD</a:t>
            </a:r>
            <a:r>
              <a:rPr lang="zh-CN" altLang="en-US" sz="1000"/>
              <a:t>时，</a:t>
            </a:r>
            <a:r>
              <a:rPr lang="en-US" altLang="zh-CN" sz="900"/>
              <a:t>T1</a:t>
            </a:r>
            <a:r>
              <a:rPr lang="zh-CN" altLang="en-US" sz="900"/>
              <a:t>、</a:t>
            </a:r>
            <a:r>
              <a:rPr lang="en-US" altLang="zh-CN" sz="900"/>
              <a:t>T2</a:t>
            </a:r>
            <a:r>
              <a:rPr lang="zh-CN" altLang="en-US" sz="900"/>
              <a:t>截止，传输门断开</a:t>
            </a:r>
            <a:endParaRPr lang="en-US" altLang="zh-CN" sz="900"/>
          </a:p>
          <a:p>
            <a:r>
              <a:rPr lang="zh-CN" altLang="en-US" sz="1000"/>
              <a:t>当</a:t>
            </a:r>
            <a:r>
              <a:rPr lang="en-US" altLang="zh-CN" sz="1000"/>
              <a:t>C=V</a:t>
            </a:r>
            <a:r>
              <a:rPr lang="en-US" altLang="zh-CN" sz="800"/>
              <a:t>DD</a:t>
            </a:r>
            <a:r>
              <a:rPr lang="zh-CN" altLang="en-US" sz="1000"/>
              <a:t>，</a:t>
            </a:r>
            <a:r>
              <a:rPr lang="en-US" altLang="zh-CN" sz="1000"/>
              <a:t>\C =0V</a:t>
            </a:r>
            <a:r>
              <a:rPr lang="zh-CN" altLang="en-US" sz="1000"/>
              <a:t>时，</a:t>
            </a:r>
            <a:r>
              <a:rPr lang="en-US" altLang="zh-CN" sz="900"/>
              <a:t>T1</a:t>
            </a:r>
            <a:r>
              <a:rPr lang="zh-CN" altLang="en-US" sz="900"/>
              <a:t>、</a:t>
            </a:r>
            <a:r>
              <a:rPr lang="en-US" altLang="zh-CN" sz="900"/>
              <a:t>T2</a:t>
            </a:r>
            <a:r>
              <a:rPr lang="zh-CN" altLang="en-US" sz="900"/>
              <a:t>至少有一个导通，传输门导通，</a:t>
            </a:r>
            <a:r>
              <a:rPr kumimoji="1" lang="en-US" altLang="zh-CN" sz="1050" b="1" i="1"/>
              <a:t>v</a:t>
            </a:r>
            <a:r>
              <a:rPr kumimoji="1" lang="en-US" altLang="zh-CN" sz="800" b="1" i="1"/>
              <a:t>o</a:t>
            </a:r>
            <a:r>
              <a:rPr kumimoji="1" lang="en-US" altLang="zh-CN" sz="1050" b="1" i="1"/>
              <a:t> </a:t>
            </a:r>
            <a:r>
              <a:rPr kumimoji="1" lang="en-US" altLang="zh-CN" sz="1050" b="1"/>
              <a:t>= </a:t>
            </a:r>
            <a:r>
              <a:rPr kumimoji="1" lang="en-US" altLang="zh-CN" sz="1050" b="1" i="1"/>
              <a:t>v</a:t>
            </a:r>
            <a:r>
              <a:rPr kumimoji="1" lang="en-US" altLang="zh-CN" sz="800" b="1" i="1"/>
              <a:t>i</a:t>
            </a:r>
            <a:endParaRPr lang="zh-CN" altLang="en-US" sz="800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2D9A544C-1429-48D9-9F88-C32C14C7E26C}"/>
              </a:ext>
            </a:extLst>
          </p:cNvPr>
          <p:cNvCxnSpPr/>
          <p:nvPr/>
        </p:nvCxnSpPr>
        <p:spPr>
          <a:xfrm>
            <a:off x="29343" y="3399367"/>
            <a:ext cx="3809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A62CDB2-F2D2-4DB3-8458-781DB4AF2612}"/>
              </a:ext>
            </a:extLst>
          </p:cNvPr>
          <p:cNvSpPr txBox="1"/>
          <p:nvPr/>
        </p:nvSpPr>
        <p:spPr>
          <a:xfrm>
            <a:off x="0" y="3393740"/>
            <a:ext cx="3835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格雷码原理：若二进制码表示为</a:t>
            </a:r>
            <a:r>
              <a:rPr lang="en-US" altLang="zh-CN" sz="800"/>
              <a:t>: </a:t>
            </a:r>
            <a:r>
              <a:rPr lang="fr-FR" altLang="zh-CN" sz="800"/>
              <a:t>B[N-1:0]; </a:t>
            </a:r>
            <a:r>
              <a:rPr lang="zh-CN" altLang="en-US" sz="800"/>
              <a:t>相应地</a:t>
            </a:r>
            <a:r>
              <a:rPr lang="en-US" altLang="zh-CN" sz="800"/>
              <a:t>, </a:t>
            </a:r>
            <a:r>
              <a:rPr lang="zh-CN" altLang="en-US" sz="800"/>
              <a:t>则二进制格雷码表示为</a:t>
            </a:r>
            <a:r>
              <a:rPr lang="en-US" altLang="zh-CN" sz="800"/>
              <a:t>: </a:t>
            </a:r>
            <a:r>
              <a:rPr lang="fr-FR" altLang="zh-CN" sz="800"/>
              <a:t>G[N-1:0].</a:t>
            </a:r>
          </a:p>
          <a:p>
            <a:r>
              <a:rPr lang="zh-CN" altLang="en-US" sz="800"/>
              <a:t>其中最高位保留</a:t>
            </a:r>
            <a:r>
              <a:rPr lang="en-US" altLang="zh-CN" sz="800"/>
              <a:t>: </a:t>
            </a:r>
            <a:r>
              <a:rPr lang="fr-FR" altLang="zh-CN" sz="800"/>
              <a:t>G[N-1] = B[N-1]; </a:t>
            </a:r>
            <a:r>
              <a:rPr lang="zh-CN" altLang="en-US" sz="800"/>
              <a:t>其他各位</a:t>
            </a:r>
            <a:r>
              <a:rPr lang="en-US" altLang="zh-CN" sz="800"/>
              <a:t>: </a:t>
            </a:r>
            <a:r>
              <a:rPr lang="fr-FR" altLang="zh-CN" sz="800"/>
              <a:t>G[i] = B[i+1] </a:t>
            </a:r>
            <a:r>
              <a:rPr lang="fr-FR" altLang="zh-CN" sz="800" b="1"/>
              <a:t>xor</a:t>
            </a:r>
            <a:r>
              <a:rPr lang="fr-FR" altLang="zh-CN" sz="800"/>
              <a:t> B[i]. (i = 0, 1, 2, ..., n-2)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2AFF06-3FEE-4AC2-B9D0-6C72FC3D68F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" y="3692883"/>
            <a:ext cx="1311034" cy="2130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82E8B5-043A-4414-B766-7E8261B66BF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05428" y="3677626"/>
            <a:ext cx="458446" cy="34990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C117976-DB30-43BC-9D16-CA9B75EEA6A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21803" y="3679584"/>
            <a:ext cx="866988" cy="41835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8BB3A41-BC9F-4852-8B6A-093395D5E86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02908" y="3677690"/>
            <a:ext cx="706588" cy="43642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31BF7EC-5B59-4088-9853-1FD065E3D58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959" y="3905979"/>
            <a:ext cx="969275" cy="88404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8299652-6A90-47D1-B195-F11B4A3B33E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82684" y="4097940"/>
            <a:ext cx="998504" cy="43642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9AA64F9-98AA-4278-B4E7-F61A6F7B7179}"/>
              </a:ext>
            </a:extLst>
          </p:cNvPr>
          <p:cNvSpPr txBox="1"/>
          <p:nvPr/>
        </p:nvSpPr>
        <p:spPr>
          <a:xfrm>
            <a:off x="906776" y="4508767"/>
            <a:ext cx="956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/>
              <a:t>注意看高电平有效还是低电平有效</a:t>
            </a:r>
            <a:endParaRPr lang="en-US" altLang="zh-CN" sz="70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415D520-35BB-4C17-9D29-755B7C808907}"/>
              </a:ext>
            </a:extLst>
          </p:cNvPr>
          <p:cNvSpPr txBox="1"/>
          <p:nvPr/>
        </p:nvSpPr>
        <p:spPr>
          <a:xfrm>
            <a:off x="1915682" y="4102916"/>
            <a:ext cx="1965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/>
              <a:t>D</a:t>
            </a:r>
            <a:r>
              <a:rPr lang="zh-CN" altLang="en-US" sz="700"/>
              <a:t>触发器：</a:t>
            </a:r>
            <a:r>
              <a:rPr lang="en-US" altLang="zh-CN" sz="700"/>
              <a:t>Q[n+1]=D; T</a:t>
            </a:r>
            <a:r>
              <a:rPr lang="zh-CN" altLang="en-US" sz="700"/>
              <a:t>触发器：</a:t>
            </a:r>
            <a:r>
              <a:rPr lang="en-US" altLang="zh-CN" sz="700"/>
              <a:t>Q[n+1]=Q[n]^T</a:t>
            </a:r>
          </a:p>
          <a:p>
            <a:r>
              <a:rPr lang="en-US" altLang="zh-CN" sz="700"/>
              <a:t>JK</a:t>
            </a:r>
            <a:r>
              <a:rPr lang="zh-CN" altLang="en-US" sz="700"/>
              <a:t>触发器：</a:t>
            </a:r>
            <a:r>
              <a:rPr lang="en-US" altLang="zh-CN" sz="700"/>
              <a:t>Q[n+1]=J\Q[n]+\K Q[n]</a:t>
            </a:r>
            <a:r>
              <a:rPr lang="zh-CN" altLang="en-US" sz="700"/>
              <a:t>；激励</a:t>
            </a:r>
            <a:r>
              <a:rPr lang="en-US" altLang="zh-CN" sz="700"/>
              <a:t>: Z=f(X, Q), </a:t>
            </a:r>
            <a:r>
              <a:rPr lang="zh-CN" altLang="en-US" sz="700"/>
              <a:t>状态方程：</a:t>
            </a:r>
            <a:r>
              <a:rPr lang="en-US" altLang="zh-CN" sz="700"/>
              <a:t>Q[n+1]=f(Z, Q[n]), </a:t>
            </a:r>
            <a:r>
              <a:rPr lang="zh-CN" altLang="en-US" sz="700"/>
              <a:t>输出方程：</a:t>
            </a:r>
            <a:r>
              <a:rPr lang="en-US" altLang="zh-CN" sz="700"/>
              <a:t>Y=f(X,Q), Mealy; Y=f(Q), Moore</a:t>
            </a:r>
            <a:r>
              <a:rPr lang="zh-CN" altLang="en-US" sz="700"/>
              <a:t>。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324BF0F-9A1E-4452-8ADE-2794DDAEBF80}"/>
              </a:ext>
            </a:extLst>
          </p:cNvPr>
          <p:cNvSpPr txBox="1"/>
          <p:nvPr/>
        </p:nvSpPr>
        <p:spPr>
          <a:xfrm>
            <a:off x="3345548" y="3628069"/>
            <a:ext cx="54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/>
              <a:t>输入</a:t>
            </a:r>
            <a:r>
              <a:rPr lang="en-US" altLang="zh-CN" sz="700"/>
              <a:t>X,</a:t>
            </a:r>
            <a:r>
              <a:rPr lang="zh-CN" altLang="en-US" sz="700"/>
              <a:t>输出</a:t>
            </a:r>
            <a:r>
              <a:rPr lang="en-US" altLang="zh-CN" sz="700"/>
              <a:t>Y,</a:t>
            </a:r>
            <a:r>
              <a:rPr lang="zh-CN" altLang="en-US" sz="700"/>
              <a:t>状态</a:t>
            </a:r>
            <a:r>
              <a:rPr lang="en-US" altLang="zh-CN" sz="700"/>
              <a:t>Q,</a:t>
            </a:r>
            <a:r>
              <a:rPr lang="zh-CN" altLang="en-US" sz="700"/>
              <a:t>组合电路输出</a:t>
            </a:r>
            <a:r>
              <a:rPr lang="en-US" altLang="zh-CN" sz="700"/>
              <a:t>Z</a:t>
            </a:r>
            <a:endParaRPr lang="zh-CN" altLang="en-US" sz="70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067CF59-5825-4D6C-A9BB-7F2C57271BB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530474" y="4604768"/>
            <a:ext cx="1324933" cy="56294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50720F6-F218-419B-82C8-74B811BF716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720678" y="4588374"/>
            <a:ext cx="796445" cy="25392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CB48E42-F311-4AD1-9558-1DA78163EEA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980" y="4790021"/>
            <a:ext cx="1083635" cy="848779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F2B40873-A452-4B9C-BC62-F57736A41F5B}"/>
              </a:ext>
            </a:extLst>
          </p:cNvPr>
          <p:cNvSpPr txBox="1"/>
          <p:nvPr/>
        </p:nvSpPr>
        <p:spPr>
          <a:xfrm>
            <a:off x="1036270" y="4815617"/>
            <a:ext cx="1494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/>
              <a:t>检测自启动 检查状态能否化简</a:t>
            </a:r>
            <a:endParaRPr lang="en-US" altLang="zh-CN" sz="700"/>
          </a:p>
          <a:p>
            <a:r>
              <a:rPr lang="en-US" altLang="zh-CN" sz="700"/>
              <a:t>74x194</a:t>
            </a:r>
            <a:r>
              <a:rPr lang="zh-CN" altLang="en-US" sz="700"/>
              <a:t>功能表</a:t>
            </a:r>
            <a:endParaRPr lang="en-US" altLang="zh-CN" sz="70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423F37E-AD25-44E0-98F8-40F278A82C5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93622" y="5060532"/>
            <a:ext cx="1440000" cy="76291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2907F28-26C6-4CED-99D9-3AAD8E10CE1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5468" y="5857034"/>
            <a:ext cx="1595143" cy="984816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E8B9E0EA-5A0F-4239-B9F9-02582262E834}"/>
              </a:ext>
            </a:extLst>
          </p:cNvPr>
          <p:cNvSpPr txBox="1"/>
          <p:nvPr/>
        </p:nvSpPr>
        <p:spPr>
          <a:xfrm>
            <a:off x="0" y="5647889"/>
            <a:ext cx="5048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/>
              <a:t>74x161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73271CD6-D54B-4FA6-8B29-945F3A439CE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553459" y="5167716"/>
            <a:ext cx="1281721" cy="780564"/>
          </a:xfrm>
          <a:prstGeom prst="rect">
            <a:avLst/>
          </a:prstGeom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933F4221-C22E-4CF0-A4B4-1FA23AC15FB6}"/>
              </a:ext>
            </a:extLst>
          </p:cNvPr>
          <p:cNvSpPr txBox="1"/>
          <p:nvPr/>
        </p:nvSpPr>
        <p:spPr>
          <a:xfrm>
            <a:off x="1561998" y="5926249"/>
            <a:ext cx="1494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/>
              <a:t>用</a:t>
            </a:r>
            <a:r>
              <a:rPr lang="en-US" altLang="zh-CN" sz="700"/>
              <a:t>N</a:t>
            </a:r>
            <a:r>
              <a:rPr lang="zh-CN" altLang="en-US" sz="700"/>
              <a:t>进制计数器构成</a:t>
            </a:r>
            <a:r>
              <a:rPr lang="en-US" altLang="zh-CN" sz="700"/>
              <a:t>M</a:t>
            </a:r>
            <a:r>
              <a:rPr lang="zh-CN" altLang="en-US" sz="700"/>
              <a:t>进制计数器</a:t>
            </a:r>
          </a:p>
          <a:p>
            <a:r>
              <a:rPr lang="zh-CN" altLang="en-US" sz="700"/>
              <a:t>若</a:t>
            </a:r>
            <a:r>
              <a:rPr lang="en-US" altLang="zh-CN" sz="700"/>
              <a:t>M &lt; N </a:t>
            </a:r>
            <a:r>
              <a:rPr lang="zh-CN" altLang="en-US" sz="700"/>
              <a:t>，可在计数过程中设法跳过</a:t>
            </a:r>
            <a:r>
              <a:rPr lang="en-US" altLang="zh-CN" sz="700"/>
              <a:t>N-M</a:t>
            </a:r>
            <a:r>
              <a:rPr lang="zh-CN" altLang="en-US" sz="700"/>
              <a:t>个多余状态</a:t>
            </a:r>
          </a:p>
          <a:p>
            <a:r>
              <a:rPr lang="zh-CN" altLang="en-US" sz="700"/>
              <a:t>  反馈清零法，简称清零法</a:t>
            </a:r>
          </a:p>
          <a:p>
            <a:r>
              <a:rPr lang="zh-CN" altLang="en-US" sz="700"/>
              <a:t>  反馈置数法，简称置数法</a:t>
            </a:r>
          </a:p>
          <a:p>
            <a:r>
              <a:rPr lang="zh-CN" altLang="en-US" sz="700"/>
              <a:t>若</a:t>
            </a:r>
            <a:r>
              <a:rPr lang="en-US" altLang="zh-CN" sz="700"/>
              <a:t>M &gt; N</a:t>
            </a:r>
            <a:r>
              <a:rPr lang="zh-CN" altLang="en-US" sz="700"/>
              <a:t>，用多片</a:t>
            </a:r>
            <a:r>
              <a:rPr lang="en-US" altLang="zh-CN" sz="700"/>
              <a:t>N</a:t>
            </a:r>
            <a:r>
              <a:rPr lang="zh-CN" altLang="en-US" sz="700"/>
              <a:t>进制计数器级连，配合清零</a:t>
            </a:r>
            <a:r>
              <a:rPr lang="en-US" altLang="zh-CN" sz="700"/>
              <a:t>/</a:t>
            </a:r>
            <a:r>
              <a:rPr lang="zh-CN" altLang="en-US" sz="700"/>
              <a:t>置数法构成</a:t>
            </a:r>
            <a:endParaRPr lang="en-US" altLang="zh-CN" sz="700"/>
          </a:p>
          <a:p>
            <a:r>
              <a:rPr lang="zh-CN" altLang="en-US" sz="700"/>
              <a:t>←置数，根据</a:t>
            </a:r>
            <a:r>
              <a:rPr lang="en-US" altLang="zh-CN" sz="700"/>
              <a:t>D</a:t>
            </a:r>
            <a:r>
              <a:rPr lang="zh-CN" altLang="en-US" sz="700"/>
              <a:t>来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3BFD8FCB-0333-4E49-8EE9-7E24D2209519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5468" y="6850940"/>
            <a:ext cx="1942367" cy="10929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3D2C1E7E-0FE2-487D-A1F8-1F84C6FF5FF7}"/>
              </a:ext>
            </a:extLst>
          </p:cNvPr>
          <p:cNvSpPr txBox="1"/>
          <p:nvPr/>
        </p:nvSpPr>
        <p:spPr>
          <a:xfrm>
            <a:off x="1566545" y="6841850"/>
            <a:ext cx="23048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700">
                <a:highlight>
                  <a:srgbClr val="FFFF00"/>
                </a:highlight>
              </a:rPr>
              <a:t>置零条件：某个时钟周期后，左边</a:t>
            </a:r>
            <a:r>
              <a:rPr lang="en-US" altLang="zh-CN" sz="700">
                <a:highlight>
                  <a:srgbClr val="FFFF00"/>
                </a:highlight>
              </a:rPr>
              <a:t>Q3-Q0=0101</a:t>
            </a:r>
            <a:r>
              <a:rPr lang="zh-CN" altLang="en-US" sz="700">
                <a:highlight>
                  <a:srgbClr val="FFFF00"/>
                </a:highlight>
              </a:rPr>
              <a:t>，计算到</a:t>
            </a:r>
            <a:r>
              <a:rPr lang="en-US" altLang="zh-CN" sz="700">
                <a:highlight>
                  <a:srgbClr val="FFFF00"/>
                </a:highlight>
              </a:rPr>
              <a:t>5</a:t>
            </a:r>
            <a:r>
              <a:rPr lang="zh-CN" altLang="en-US" sz="700">
                <a:highlight>
                  <a:srgbClr val="FFFF00"/>
                </a:highlight>
              </a:rPr>
              <a:t>，右边</a:t>
            </a:r>
            <a:r>
              <a:rPr lang="en-US" altLang="zh-CN" sz="700">
                <a:highlight>
                  <a:srgbClr val="FFFF00"/>
                </a:highlight>
              </a:rPr>
              <a:t>TC=1</a:t>
            </a:r>
            <a:r>
              <a:rPr lang="zh-CN" altLang="en-US" sz="700">
                <a:highlight>
                  <a:srgbClr val="FFFF00"/>
                </a:highlight>
              </a:rPr>
              <a:t>，计算到</a:t>
            </a:r>
            <a:r>
              <a:rPr lang="en-US" altLang="zh-CN" sz="700">
                <a:highlight>
                  <a:srgbClr val="FFFF00"/>
                </a:highlight>
              </a:rPr>
              <a:t>9</a:t>
            </a:r>
            <a:r>
              <a:rPr lang="zh-CN" altLang="en-US" sz="700">
                <a:highlight>
                  <a:srgbClr val="FFFF00"/>
                </a:highlight>
              </a:rPr>
              <a:t>，此时与非输出为</a:t>
            </a:r>
            <a:r>
              <a:rPr lang="en-US" altLang="zh-CN" sz="700">
                <a:highlight>
                  <a:srgbClr val="FFFF00"/>
                </a:highlight>
              </a:rPr>
              <a:t>1</a:t>
            </a:r>
            <a:r>
              <a:rPr lang="zh-CN" altLang="en-US" sz="700">
                <a:highlight>
                  <a:srgbClr val="FFFF00"/>
                </a:highlight>
              </a:rPr>
              <a:t>，等到下一个时钟周期，</a:t>
            </a:r>
            <a:r>
              <a:rPr lang="en-US" altLang="zh-CN" sz="700">
                <a:highlight>
                  <a:srgbClr val="FFFF00"/>
                </a:highlight>
              </a:rPr>
              <a:t>PE</a:t>
            </a:r>
            <a:r>
              <a:rPr lang="zh-CN" altLang="en-US" sz="700">
                <a:highlight>
                  <a:srgbClr val="FFFF00"/>
                </a:highlight>
              </a:rPr>
              <a:t>把左边</a:t>
            </a:r>
            <a:r>
              <a:rPr lang="en-US" altLang="zh-CN" sz="700">
                <a:highlight>
                  <a:srgbClr val="FFFF00"/>
                </a:highlight>
              </a:rPr>
              <a:t>74x160</a:t>
            </a:r>
            <a:r>
              <a:rPr lang="zh-CN" altLang="en-US" sz="700">
                <a:highlight>
                  <a:srgbClr val="FFFF00"/>
                </a:highlight>
              </a:rPr>
              <a:t>清零，同时右边从</a:t>
            </a:r>
            <a:r>
              <a:rPr lang="en-US" altLang="zh-CN" sz="700">
                <a:highlight>
                  <a:srgbClr val="FFFF00"/>
                </a:highlight>
              </a:rPr>
              <a:t>9</a:t>
            </a:r>
            <a:r>
              <a:rPr lang="zh-CN" altLang="en-US" sz="700">
                <a:highlight>
                  <a:srgbClr val="FFFF00"/>
                </a:highlight>
              </a:rPr>
              <a:t>翻到</a:t>
            </a:r>
            <a:r>
              <a:rPr lang="en-US" altLang="zh-CN" sz="700">
                <a:highlight>
                  <a:srgbClr val="FFFF00"/>
                </a:highlight>
              </a:rPr>
              <a:t>0</a:t>
            </a:r>
            <a:r>
              <a:rPr lang="zh-CN" altLang="en-US" sz="700">
                <a:highlight>
                  <a:srgbClr val="FFFF00"/>
                </a:highlight>
              </a:rPr>
              <a:t>，因此正好完成</a:t>
            </a:r>
            <a:r>
              <a:rPr lang="en-US" altLang="zh-CN" sz="700">
                <a:highlight>
                  <a:srgbClr val="FFFF00"/>
                </a:highlight>
              </a:rPr>
              <a:t>60</a:t>
            </a:r>
            <a:r>
              <a:rPr lang="zh-CN" altLang="en-US" sz="700">
                <a:highlight>
                  <a:srgbClr val="FFFF00"/>
                </a:highlight>
              </a:rPr>
              <a:t>个周期（</a:t>
            </a:r>
            <a:r>
              <a:rPr lang="en-US" altLang="zh-CN" sz="700">
                <a:highlight>
                  <a:srgbClr val="FFFF00"/>
                </a:highlight>
              </a:rPr>
              <a:t>0-59</a:t>
            </a:r>
            <a:r>
              <a:rPr lang="zh-CN" altLang="en-US" sz="700">
                <a:highlight>
                  <a:srgbClr val="FFFF00"/>
                </a:highlight>
              </a:rPr>
              <a:t>，且</a:t>
            </a:r>
            <a:r>
              <a:rPr lang="en-US" altLang="zh-CN" sz="700">
                <a:highlight>
                  <a:srgbClr val="FFFF00"/>
                </a:highlight>
              </a:rPr>
              <a:t>59</a:t>
            </a:r>
            <a:r>
              <a:rPr lang="zh-CN" altLang="en-US" sz="700">
                <a:highlight>
                  <a:srgbClr val="FFFF00"/>
                </a:highlight>
              </a:rPr>
              <a:t>持续一个周期）。 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D9B4CA1E-DEE9-413B-B01E-1F15AAE49E2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041548" y="7339108"/>
            <a:ext cx="1800000" cy="9498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D658A6CE-5712-4258-BF65-03DB406563F9}"/>
              </a:ext>
            </a:extLst>
          </p:cNvPr>
          <p:cNvSpPr txBox="1"/>
          <p:nvPr/>
        </p:nvSpPr>
        <p:spPr>
          <a:xfrm>
            <a:off x="-25210" y="7938661"/>
            <a:ext cx="21470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700"/>
              <a:t>如果是异步清零：在组合信号成立时立刻成立，就必须等到第</a:t>
            </a:r>
            <a:r>
              <a:rPr lang="en-US" altLang="zh-CN" sz="700"/>
              <a:t>60</a:t>
            </a:r>
            <a:r>
              <a:rPr lang="zh-CN" altLang="en-US" sz="700"/>
              <a:t>个周期（</a:t>
            </a:r>
            <a:r>
              <a:rPr lang="en-US" altLang="zh-CN" sz="700"/>
              <a:t>0-60</a:t>
            </a:r>
            <a:r>
              <a:rPr lang="zh-CN" altLang="en-US" sz="700"/>
              <a:t>，且</a:t>
            </a:r>
            <a:r>
              <a:rPr lang="en-US" altLang="zh-CN" sz="700"/>
              <a:t>60</a:t>
            </a:r>
            <a:r>
              <a:rPr lang="zh-CN" altLang="en-US" sz="700"/>
              <a:t>只持续一瞬间），因此取左边</a:t>
            </a:r>
            <a:r>
              <a:rPr lang="en-US" altLang="zh-CN" sz="700"/>
              <a:t>Q3-1=0110</a:t>
            </a:r>
            <a:r>
              <a:rPr lang="zh-CN" altLang="en-US" sz="700"/>
              <a:t>，</a:t>
            </a:r>
            <a:r>
              <a:rPr lang="en-US" altLang="zh-CN" sz="700"/>
              <a:t>C</a:t>
            </a:r>
            <a:r>
              <a:rPr lang="zh-CN" altLang="en-US" sz="700"/>
              <a:t>必须在</a:t>
            </a:r>
            <a:r>
              <a:rPr lang="en-US" altLang="zh-CN" sz="700"/>
              <a:t>59</a:t>
            </a:r>
            <a:r>
              <a:rPr lang="zh-CN" altLang="en-US" sz="700"/>
              <a:t>时就给出，且只持续一个时钟周期，因此取左边</a:t>
            </a:r>
            <a:r>
              <a:rPr lang="en-US" altLang="zh-CN" sz="700"/>
              <a:t>Q3-1=0101,</a:t>
            </a:r>
            <a:r>
              <a:rPr lang="zh-CN" altLang="en-US" sz="700"/>
              <a:t>且右边</a:t>
            </a:r>
            <a:r>
              <a:rPr lang="en-US" altLang="zh-CN" sz="700"/>
              <a:t>C</a:t>
            </a:r>
            <a:r>
              <a:rPr lang="zh-CN" altLang="en-US" sz="700"/>
              <a:t>有效</a:t>
            </a:r>
            <a:r>
              <a:rPr lang="en-US" altLang="zh-CN" sz="700"/>
              <a:t>(Q3-Q0=9)</a:t>
            </a:r>
            <a:r>
              <a:rPr lang="zh-CN" altLang="en-US" sz="700"/>
              <a:t>。 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C5CADF1E-51EB-42CC-B39A-E2A319E39620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5468" y="8528941"/>
            <a:ext cx="1800000" cy="9866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23C381DD-1B58-43B2-B3A0-D1CF792B2FC5}"/>
              </a:ext>
            </a:extLst>
          </p:cNvPr>
          <p:cNvSpPr txBox="1"/>
          <p:nvPr/>
        </p:nvSpPr>
        <p:spPr>
          <a:xfrm>
            <a:off x="1786040" y="8391338"/>
            <a:ext cx="208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由于</a:t>
            </a:r>
            <a:r>
              <a:rPr lang="en-US" altLang="zh-CN" sz="800"/>
              <a:t>74</a:t>
            </a:r>
            <a:r>
              <a:rPr lang="zh-CN" altLang="en-US" sz="800"/>
              <a:t>1</a:t>
            </a:r>
            <a:r>
              <a:rPr lang="en-US" altLang="zh-CN" sz="800"/>
              <a:t>60</a:t>
            </a:r>
            <a:r>
              <a:rPr lang="zh-CN" altLang="en-US" sz="800"/>
              <a:t>为</a:t>
            </a:r>
            <a:r>
              <a:rPr lang="en-US" altLang="zh-CN" sz="800"/>
              <a:t>10</a:t>
            </a:r>
            <a:r>
              <a:rPr lang="zh-CN" altLang="en-US" sz="800"/>
              <a:t>进制计数器，因此计数周期为</a:t>
            </a:r>
            <a:r>
              <a:rPr lang="en-US" altLang="zh-CN" sz="800"/>
              <a:t> 0b‘10 * 10 + 0b’1000 +1 = 2*10 + 8 +1 =29</a:t>
            </a:r>
            <a:r>
              <a:rPr lang="zh-CN" altLang="en-US" sz="800"/>
              <a:t>，所以是</a:t>
            </a:r>
            <a:r>
              <a:rPr lang="en-US" altLang="zh-CN" sz="800"/>
              <a:t>29</a:t>
            </a:r>
            <a:r>
              <a:rPr lang="zh-CN" altLang="en-US" sz="800"/>
              <a:t>进制计数器。            ↓环形计数器</a:t>
            </a:r>
            <a:endParaRPr lang="en-US" altLang="zh-CN" sz="800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134E5E7E-CEDD-41C0-B914-14EB7A0B2A17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869871" y="8847672"/>
            <a:ext cx="1948376" cy="11776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602769B9-B91E-40C1-AC6B-94CC418CFC45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t="14904"/>
          <a:stretch/>
        </p:blipFill>
        <p:spPr>
          <a:xfrm>
            <a:off x="33142" y="9553669"/>
            <a:ext cx="1800000" cy="10831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A07AB356-E2F0-49A2-8947-4198F02A0ED7}"/>
              </a:ext>
            </a:extLst>
          </p:cNvPr>
          <p:cNvSpPr txBox="1"/>
          <p:nvPr/>
        </p:nvSpPr>
        <p:spPr>
          <a:xfrm>
            <a:off x="1786040" y="9995823"/>
            <a:ext cx="2085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←扭环形计数器    </a:t>
            </a:r>
            <a:endParaRPr lang="en-US" altLang="zh-CN" sz="800"/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AE310ECF-4B2A-45AA-A03F-A4FAE295BC1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898161" y="6079"/>
            <a:ext cx="2323679" cy="1623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5D13C869-8D1C-410F-982A-83742D2F1CF8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221840" y="-3827"/>
            <a:ext cx="1337835" cy="764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67B6A0A7-E7E2-4A17-830C-9B7583C9898F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3898161" y="1658890"/>
            <a:ext cx="1831637" cy="11931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E657AFD2-948D-433F-B858-64179E5DF990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b="20193"/>
          <a:stretch/>
        </p:blipFill>
        <p:spPr>
          <a:xfrm>
            <a:off x="6238563" y="787535"/>
            <a:ext cx="766399" cy="801198"/>
          </a:xfrm>
          <a:prstGeom prst="rect">
            <a:avLst/>
          </a:prstGeom>
          <a:ln>
            <a:noFill/>
          </a:ln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68B0ACAD-F5E7-4258-93A9-63CC2C184998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652853" y="1660373"/>
            <a:ext cx="1889251" cy="11916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8E018DDA-C34A-4793-96C7-2616B5EDABDF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t="84162" r="19743"/>
          <a:stretch/>
        </p:blipFill>
        <p:spPr>
          <a:xfrm>
            <a:off x="7021685" y="1126465"/>
            <a:ext cx="537990" cy="139068"/>
          </a:xfrm>
          <a:prstGeom prst="rect">
            <a:avLst/>
          </a:prstGeom>
          <a:ln>
            <a:noFill/>
          </a:ln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5F8800F4-BE3D-4C21-9DA2-CB4841AD5F1F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3895554" y="2867281"/>
            <a:ext cx="1800000" cy="1367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0365FE3-B707-41EF-967A-DC6E390DB5B4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5685292" y="2866634"/>
            <a:ext cx="1856807" cy="1367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A0C72937-94D4-4328-B0E6-EA9C44A2BBBE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3895554" y="4249157"/>
            <a:ext cx="1800000" cy="1283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B9590A54-0068-40A9-AB94-740C7BD50EBE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5709670" y="4348000"/>
            <a:ext cx="1800000" cy="1147273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0AD52EF3-62BB-433A-B53B-63EEAF980351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3921327" y="5577304"/>
            <a:ext cx="1800000" cy="1264546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CE8BE5D2-02C4-4BDA-A704-63960BB03FFA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5733076" y="5524581"/>
            <a:ext cx="1800000" cy="1355775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693279FD-3510-442E-9C76-AEA23D5E3C97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913979" y="6847088"/>
            <a:ext cx="1800000" cy="1299349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046A822A-FA34-49C6-9A8E-6E1F51B42C6F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5729798" y="6919628"/>
            <a:ext cx="1800000" cy="147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7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1654</TotalTime>
  <Words>585</Words>
  <Application>Microsoft Office PowerPoint</Application>
  <PresentationFormat>自定义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瑞轩</dc:creator>
  <cp:lastModifiedBy>黄 瑞轩</cp:lastModifiedBy>
  <cp:revision>7</cp:revision>
  <dcterms:created xsi:type="dcterms:W3CDTF">2022-01-02T02:03:12Z</dcterms:created>
  <dcterms:modified xsi:type="dcterms:W3CDTF">2022-01-08T14:17:21Z</dcterms:modified>
</cp:coreProperties>
</file>