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09" autoAdjust="0"/>
    <p:restoredTop sz="94660"/>
  </p:normalViewPr>
  <p:slideViewPr>
    <p:cSldViewPr snapToGrid="0">
      <p:cViewPr>
        <p:scale>
          <a:sx n="300" d="100"/>
          <a:sy n="300" d="100"/>
        </p:scale>
        <p:origin x="-3104" y="-1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F58B-599A-4E08-84F5-770B6AA4D09A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A856-22F6-4E91-A1D4-7B8CAF27C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24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F58B-599A-4E08-84F5-770B6AA4D09A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A856-22F6-4E91-A1D4-7B8CAF27C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71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F58B-599A-4E08-84F5-770B6AA4D09A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A856-22F6-4E91-A1D4-7B8CAF27C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28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F58B-599A-4E08-84F5-770B6AA4D09A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A856-22F6-4E91-A1D4-7B8CAF27C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28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F58B-599A-4E08-84F5-770B6AA4D09A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A856-22F6-4E91-A1D4-7B8CAF27C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0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F58B-599A-4E08-84F5-770B6AA4D09A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A856-22F6-4E91-A1D4-7B8CAF27C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46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F58B-599A-4E08-84F5-770B6AA4D09A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A856-22F6-4E91-A1D4-7B8CAF27C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4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F58B-599A-4E08-84F5-770B6AA4D09A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A856-22F6-4E91-A1D4-7B8CAF27C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83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F58B-599A-4E08-84F5-770B6AA4D09A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A856-22F6-4E91-A1D4-7B8CAF27C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17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F58B-599A-4E08-84F5-770B6AA4D09A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A856-22F6-4E91-A1D4-7B8CAF27C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22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F58B-599A-4E08-84F5-770B6AA4D09A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A856-22F6-4E91-A1D4-7B8CAF27C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0F58B-599A-4E08-84F5-770B6AA4D09A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AA856-22F6-4E91-A1D4-7B8CAF27C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94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8.png"/><Relationship Id="rId21" Type="http://schemas.openxmlformats.org/officeDocument/2006/relationships/image" Target="../media/image23.png"/><Relationship Id="rId42" Type="http://schemas.openxmlformats.org/officeDocument/2006/relationships/image" Target="../media/image44.png"/><Relationship Id="rId47" Type="http://schemas.openxmlformats.org/officeDocument/2006/relationships/image" Target="../media/image49.png"/><Relationship Id="rId63" Type="http://schemas.openxmlformats.org/officeDocument/2006/relationships/image" Target="../media/image57.png"/><Relationship Id="rId68" Type="http://schemas.openxmlformats.org/officeDocument/2006/relationships/image" Target="../media/image62.png"/><Relationship Id="rId84" Type="http://schemas.openxmlformats.org/officeDocument/2006/relationships/image" Target="../media/image78.png"/><Relationship Id="rId89" Type="http://schemas.openxmlformats.org/officeDocument/2006/relationships/image" Target="../media/image83.png"/><Relationship Id="rId16" Type="http://schemas.openxmlformats.org/officeDocument/2006/relationships/image" Target="../media/image18.png"/><Relationship Id="rId11" Type="http://schemas.openxmlformats.org/officeDocument/2006/relationships/image" Target="../media/image13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53" Type="http://schemas.openxmlformats.org/officeDocument/2006/relationships/image" Target="../media/image55.png"/><Relationship Id="rId58" Type="http://schemas.openxmlformats.org/officeDocument/2006/relationships/image" Target="../media/image2.wmf"/><Relationship Id="rId74" Type="http://schemas.openxmlformats.org/officeDocument/2006/relationships/image" Target="../media/image68.png"/><Relationship Id="rId79" Type="http://schemas.openxmlformats.org/officeDocument/2006/relationships/image" Target="../media/image73.png"/><Relationship Id="rId5" Type="http://schemas.openxmlformats.org/officeDocument/2006/relationships/image" Target="../media/image7.png"/><Relationship Id="rId90" Type="http://schemas.openxmlformats.org/officeDocument/2006/relationships/image" Target="../media/image84.png"/><Relationship Id="rId95" Type="http://schemas.openxmlformats.org/officeDocument/2006/relationships/image" Target="../media/image89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43" Type="http://schemas.openxmlformats.org/officeDocument/2006/relationships/image" Target="../media/image45.png"/><Relationship Id="rId48" Type="http://schemas.openxmlformats.org/officeDocument/2006/relationships/image" Target="../media/image50.png"/><Relationship Id="rId64" Type="http://schemas.openxmlformats.org/officeDocument/2006/relationships/image" Target="../media/image58.png"/><Relationship Id="rId69" Type="http://schemas.openxmlformats.org/officeDocument/2006/relationships/image" Target="../media/image63.png"/><Relationship Id="rId8" Type="http://schemas.openxmlformats.org/officeDocument/2006/relationships/image" Target="../media/image10.png"/><Relationship Id="rId51" Type="http://schemas.openxmlformats.org/officeDocument/2006/relationships/image" Target="../media/image53.png"/><Relationship Id="rId72" Type="http://schemas.openxmlformats.org/officeDocument/2006/relationships/image" Target="../media/image66.png"/><Relationship Id="rId80" Type="http://schemas.openxmlformats.org/officeDocument/2006/relationships/image" Target="../media/image74.png"/><Relationship Id="rId85" Type="http://schemas.openxmlformats.org/officeDocument/2006/relationships/image" Target="../media/image79.png"/><Relationship Id="rId93" Type="http://schemas.openxmlformats.org/officeDocument/2006/relationships/image" Target="../media/image87.png"/><Relationship Id="rId3" Type="http://schemas.openxmlformats.org/officeDocument/2006/relationships/image" Target="../media/image5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46" Type="http://schemas.openxmlformats.org/officeDocument/2006/relationships/image" Target="../media/image48.png"/><Relationship Id="rId59" Type="http://schemas.openxmlformats.org/officeDocument/2006/relationships/oleObject" Target="../embeddings/oleObject3.bin"/><Relationship Id="rId67" Type="http://schemas.openxmlformats.org/officeDocument/2006/relationships/image" Target="../media/image61.png"/><Relationship Id="rId20" Type="http://schemas.openxmlformats.org/officeDocument/2006/relationships/image" Target="../media/image22.png"/><Relationship Id="rId41" Type="http://schemas.openxmlformats.org/officeDocument/2006/relationships/image" Target="../media/image43.png"/><Relationship Id="rId54" Type="http://schemas.openxmlformats.org/officeDocument/2006/relationships/image" Target="../media/image56.png"/><Relationship Id="rId62" Type="http://schemas.openxmlformats.org/officeDocument/2006/relationships/image" Target="../media/image4.wmf"/><Relationship Id="rId70" Type="http://schemas.openxmlformats.org/officeDocument/2006/relationships/image" Target="../media/image64.png"/><Relationship Id="rId75" Type="http://schemas.openxmlformats.org/officeDocument/2006/relationships/image" Target="../media/image69.png"/><Relationship Id="rId83" Type="http://schemas.openxmlformats.org/officeDocument/2006/relationships/image" Target="../media/image77.png"/><Relationship Id="rId88" Type="http://schemas.openxmlformats.org/officeDocument/2006/relationships/image" Target="../media/image82.png"/><Relationship Id="rId91" Type="http://schemas.openxmlformats.org/officeDocument/2006/relationships/image" Target="../media/image85.png"/><Relationship Id="rId96" Type="http://schemas.openxmlformats.org/officeDocument/2006/relationships/image" Target="../media/image90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49" Type="http://schemas.openxmlformats.org/officeDocument/2006/relationships/image" Target="../media/image51.png"/><Relationship Id="rId57" Type="http://schemas.openxmlformats.org/officeDocument/2006/relationships/oleObject" Target="../embeddings/oleObject2.bin"/><Relationship Id="rId10" Type="http://schemas.openxmlformats.org/officeDocument/2006/relationships/image" Target="../media/image12.png"/><Relationship Id="rId31" Type="http://schemas.openxmlformats.org/officeDocument/2006/relationships/image" Target="../media/image33.png"/><Relationship Id="rId44" Type="http://schemas.openxmlformats.org/officeDocument/2006/relationships/image" Target="../media/image46.png"/><Relationship Id="rId52" Type="http://schemas.openxmlformats.org/officeDocument/2006/relationships/image" Target="../media/image54.png"/><Relationship Id="rId60" Type="http://schemas.openxmlformats.org/officeDocument/2006/relationships/image" Target="../media/image3.wmf"/><Relationship Id="rId65" Type="http://schemas.openxmlformats.org/officeDocument/2006/relationships/image" Target="../media/image59.png"/><Relationship Id="rId73" Type="http://schemas.openxmlformats.org/officeDocument/2006/relationships/image" Target="../media/image67.png"/><Relationship Id="rId78" Type="http://schemas.openxmlformats.org/officeDocument/2006/relationships/image" Target="../media/image72.png"/><Relationship Id="rId81" Type="http://schemas.openxmlformats.org/officeDocument/2006/relationships/image" Target="../media/image75.png"/><Relationship Id="rId86" Type="http://schemas.openxmlformats.org/officeDocument/2006/relationships/image" Target="../media/image80.png"/><Relationship Id="rId94" Type="http://schemas.openxmlformats.org/officeDocument/2006/relationships/image" Target="../media/image88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9" Type="http://schemas.openxmlformats.org/officeDocument/2006/relationships/image" Target="../media/image41.png"/><Relationship Id="rId34" Type="http://schemas.openxmlformats.org/officeDocument/2006/relationships/image" Target="../media/image36.png"/><Relationship Id="rId50" Type="http://schemas.openxmlformats.org/officeDocument/2006/relationships/image" Target="../media/image52.png"/><Relationship Id="rId55" Type="http://schemas.openxmlformats.org/officeDocument/2006/relationships/oleObject" Target="../embeddings/oleObject1.bin"/><Relationship Id="rId76" Type="http://schemas.openxmlformats.org/officeDocument/2006/relationships/image" Target="../media/image70.png"/><Relationship Id="rId7" Type="http://schemas.openxmlformats.org/officeDocument/2006/relationships/image" Target="../media/image9.png"/><Relationship Id="rId71" Type="http://schemas.openxmlformats.org/officeDocument/2006/relationships/image" Target="../media/image65.png"/><Relationship Id="rId92" Type="http://schemas.openxmlformats.org/officeDocument/2006/relationships/image" Target="../media/image86.png"/><Relationship Id="rId2" Type="http://schemas.openxmlformats.org/officeDocument/2006/relationships/slideLayout" Target="../slideLayouts/slideLayout1.xml"/><Relationship Id="rId29" Type="http://schemas.openxmlformats.org/officeDocument/2006/relationships/image" Target="../media/image31.png"/><Relationship Id="rId24" Type="http://schemas.openxmlformats.org/officeDocument/2006/relationships/image" Target="../media/image26.png"/><Relationship Id="rId40" Type="http://schemas.openxmlformats.org/officeDocument/2006/relationships/image" Target="../media/image42.png"/><Relationship Id="rId45" Type="http://schemas.openxmlformats.org/officeDocument/2006/relationships/image" Target="../media/image47.png"/><Relationship Id="rId66" Type="http://schemas.openxmlformats.org/officeDocument/2006/relationships/image" Target="../media/image60.png"/><Relationship Id="rId87" Type="http://schemas.openxmlformats.org/officeDocument/2006/relationships/image" Target="../media/image81.png"/><Relationship Id="rId61" Type="http://schemas.openxmlformats.org/officeDocument/2006/relationships/oleObject" Target="../embeddings/oleObject4.bin"/><Relationship Id="rId82" Type="http://schemas.openxmlformats.org/officeDocument/2006/relationships/image" Target="../media/image76.png"/><Relationship Id="rId19" Type="http://schemas.openxmlformats.org/officeDocument/2006/relationships/image" Target="../media/image21.png"/><Relationship Id="rId14" Type="http://schemas.openxmlformats.org/officeDocument/2006/relationships/image" Target="../media/image16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Relationship Id="rId56" Type="http://schemas.openxmlformats.org/officeDocument/2006/relationships/image" Target="../media/image1.wmf"/><Relationship Id="rId77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图片 264">
            <a:extLst>
              <a:ext uri="{FF2B5EF4-FFF2-40B4-BE49-F238E27FC236}">
                <a16:creationId xmlns:a16="http://schemas.microsoft.com/office/drawing/2014/main" id="{6AD207FE-B7DB-43CF-8434-7FA8833F9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285" y="9392003"/>
            <a:ext cx="1150221" cy="867783"/>
          </a:xfrm>
          <a:prstGeom prst="rect">
            <a:avLst/>
          </a:prstGeom>
        </p:spPr>
      </p:pic>
      <p:pic>
        <p:nvPicPr>
          <p:cNvPr id="260" name="图片 259">
            <a:extLst>
              <a:ext uri="{FF2B5EF4-FFF2-40B4-BE49-F238E27FC236}">
                <a16:creationId xmlns:a16="http://schemas.microsoft.com/office/drawing/2014/main" id="{35F9BD00-CFB2-47A1-B2FC-38174B8BF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484" y="9512673"/>
            <a:ext cx="1440000" cy="1138394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CFA1BD7C-EB1A-4BAF-AF63-99FF82760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418" y="6575134"/>
            <a:ext cx="1255059" cy="831792"/>
          </a:xfrm>
          <a:prstGeom prst="rect">
            <a:avLst/>
          </a:prstGeom>
        </p:spPr>
      </p:pic>
      <p:pic>
        <p:nvPicPr>
          <p:cNvPr id="210" name="图片 209">
            <a:extLst>
              <a:ext uri="{FF2B5EF4-FFF2-40B4-BE49-F238E27FC236}">
                <a16:creationId xmlns:a16="http://schemas.microsoft.com/office/drawing/2014/main" id="{844CF8D9-F8B5-4599-9465-16C22573B0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2055" y="6113172"/>
            <a:ext cx="789724" cy="554839"/>
          </a:xfrm>
          <a:prstGeom prst="rect">
            <a:avLst/>
          </a:prstGeom>
        </p:spPr>
      </p:pic>
      <p:pic>
        <p:nvPicPr>
          <p:cNvPr id="208" name="图片 207">
            <a:extLst>
              <a:ext uri="{FF2B5EF4-FFF2-40B4-BE49-F238E27FC236}">
                <a16:creationId xmlns:a16="http://schemas.microsoft.com/office/drawing/2014/main" id="{7CF48EA8-086B-4740-808E-15E541C2F7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1988" y="6104154"/>
            <a:ext cx="1308168" cy="571938"/>
          </a:xfrm>
          <a:prstGeom prst="rect">
            <a:avLst/>
          </a:prstGeom>
        </p:spPr>
      </p:pic>
      <p:pic>
        <p:nvPicPr>
          <p:cNvPr id="197" name="图片 196">
            <a:extLst>
              <a:ext uri="{FF2B5EF4-FFF2-40B4-BE49-F238E27FC236}">
                <a16:creationId xmlns:a16="http://schemas.microsoft.com/office/drawing/2014/main" id="{EC77155E-6858-4484-BBAC-E37B3372B1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7571" y="5050840"/>
            <a:ext cx="1212104" cy="778578"/>
          </a:xfrm>
          <a:prstGeom prst="rect">
            <a:avLst/>
          </a:prstGeom>
        </p:spPr>
      </p:pic>
      <p:pic>
        <p:nvPicPr>
          <p:cNvPr id="192" name="图片 191">
            <a:extLst>
              <a:ext uri="{FF2B5EF4-FFF2-40B4-BE49-F238E27FC236}">
                <a16:creationId xmlns:a16="http://schemas.microsoft.com/office/drawing/2014/main" id="{6D4F35E6-B2DB-4B53-9A0D-EA63CFE158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6147" y="5103068"/>
            <a:ext cx="995300" cy="674122"/>
          </a:xfrm>
          <a:prstGeom prst="rect">
            <a:avLst/>
          </a:prstGeom>
        </p:spPr>
      </p:pic>
      <p:pic>
        <p:nvPicPr>
          <p:cNvPr id="188" name="图片 187">
            <a:extLst>
              <a:ext uri="{FF2B5EF4-FFF2-40B4-BE49-F238E27FC236}">
                <a16:creationId xmlns:a16="http://schemas.microsoft.com/office/drawing/2014/main" id="{48E8F1A6-0CBF-4464-9505-33AD69C34E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1246" y="4224248"/>
            <a:ext cx="972738" cy="674122"/>
          </a:xfrm>
          <a:prstGeom prst="rect">
            <a:avLst/>
          </a:prstGeom>
        </p:spPr>
      </p:pic>
      <p:pic>
        <p:nvPicPr>
          <p:cNvPr id="179" name="图片 178">
            <a:extLst>
              <a:ext uri="{FF2B5EF4-FFF2-40B4-BE49-F238E27FC236}">
                <a16:creationId xmlns:a16="http://schemas.microsoft.com/office/drawing/2014/main" id="{B89C025A-BDA9-4CE4-A491-CD44679CBD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19699" y="3676479"/>
            <a:ext cx="1185823" cy="863722"/>
          </a:xfrm>
          <a:prstGeom prst="rect">
            <a:avLst/>
          </a:prstGeom>
        </p:spPr>
      </p:pic>
      <p:pic>
        <p:nvPicPr>
          <p:cNvPr id="175" name="图片 174">
            <a:extLst>
              <a:ext uri="{FF2B5EF4-FFF2-40B4-BE49-F238E27FC236}">
                <a16:creationId xmlns:a16="http://schemas.microsoft.com/office/drawing/2014/main" id="{B256B51B-D0A9-4924-9019-5A52AE1A32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98419" y="3615709"/>
            <a:ext cx="1169248" cy="720000"/>
          </a:xfrm>
          <a:prstGeom prst="rect">
            <a:avLst/>
          </a:prstGeom>
        </p:spPr>
      </p:pic>
      <p:pic>
        <p:nvPicPr>
          <p:cNvPr id="154" name="图片 153">
            <a:extLst>
              <a:ext uri="{FF2B5EF4-FFF2-40B4-BE49-F238E27FC236}">
                <a16:creationId xmlns:a16="http://schemas.microsoft.com/office/drawing/2014/main" id="{CC804C9C-84A3-4166-ABEF-08029346148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19565" y="1620711"/>
            <a:ext cx="807222" cy="762469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F245E485-CCD6-41F4-827E-55563502A84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571" y="5984199"/>
            <a:ext cx="1166979" cy="631856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971A5F22-AF4E-463D-A9B1-1E56252E33F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12676" y="5279049"/>
            <a:ext cx="1440000" cy="662811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DFE155F6-0112-4F1F-9260-F74BAB6E89D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85795" y="4242690"/>
            <a:ext cx="749405" cy="902088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F1B928C4-0CBD-4DE9-9192-9583AFA417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4264939"/>
            <a:ext cx="1440000" cy="85907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47D3C55-C64F-4FFE-9AF0-B9A7AC897B0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55677" y="2195399"/>
            <a:ext cx="752535" cy="869084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E24D2954-0CE0-4F07-B232-10CFAB0EB33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9081" y="2179189"/>
            <a:ext cx="1322182" cy="79225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9DC0727-CD81-4E26-8582-B47AE753015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936925" y="182033"/>
            <a:ext cx="881297" cy="829933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2276A7F4-1BBE-4FF0-A5C6-8E5372A41004}"/>
              </a:ext>
            </a:extLst>
          </p:cNvPr>
          <p:cNvSpPr/>
          <p:nvPr/>
        </p:nvSpPr>
        <p:spPr>
          <a:xfrm>
            <a:off x="2444750" y="340783"/>
            <a:ext cx="1398984" cy="23071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D884BB2-398F-46C2-9A0D-DBB1F6980DF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27776" y="42333"/>
            <a:ext cx="1689555" cy="1007533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065E867-18E3-4674-8265-760928C12AAA}"/>
              </a:ext>
            </a:extLst>
          </p:cNvPr>
          <p:cNvCxnSpPr/>
          <p:nvPr/>
        </p:nvCxnSpPr>
        <p:spPr>
          <a:xfrm>
            <a:off x="3881437" y="0"/>
            <a:ext cx="0" cy="10691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9773A54-46C9-479E-BD69-212A58D6FE0D}"/>
              </a:ext>
            </a:extLst>
          </p:cNvPr>
          <p:cNvSpPr txBox="1"/>
          <p:nvPr/>
        </p:nvSpPr>
        <p:spPr>
          <a:xfrm>
            <a:off x="-34525" y="0"/>
            <a:ext cx="39159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共射放大电路                                 直流：               估算</a:t>
            </a:r>
            <a:r>
              <a:rPr lang="en-US" altLang="zh-CN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点：</a:t>
            </a:r>
            <a:endParaRPr lang="en-US" altLang="zh-CN" sz="1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zh-CN" altLang="en-US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1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700" b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，电容断路</a:t>
            </a:r>
            <a:endParaRPr lang="en-US" altLang="zh-CN" sz="1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zh-CN" altLang="en-US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1000" b="0" i="0">
                <a:solidFill>
                  <a:srgbClr val="333333"/>
                </a:solidFill>
                <a:effectLst/>
                <a:latin typeface="Helvetica Neue"/>
              </a:rPr>
              <a:t>　</a:t>
            </a:r>
            <a:endParaRPr lang="zh-CN" altLang="en-US" sz="1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8990E3A-554D-4C91-B27C-DF49831DFD92}"/>
                  </a:ext>
                </a:extLst>
              </p:cNvPr>
              <p:cNvSpPr txBox="1"/>
              <p:nvPr/>
            </p:nvSpPr>
            <p:spPr>
              <a:xfrm>
                <a:off x="2802467" y="381310"/>
                <a:ext cx="1057021" cy="1647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𝐵𝐸𝑄</m:t>
                          </m:r>
                        </m:sub>
                      </m:sSub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𝐸𝑄</m:t>
                          </m:r>
                        </m:sub>
                      </m:sSub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sz="100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8990E3A-554D-4C91-B27C-DF49831DF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467" y="381310"/>
                <a:ext cx="1057021" cy="164789"/>
              </a:xfrm>
              <a:prstGeom prst="rect">
                <a:avLst/>
              </a:prstGeom>
              <a:blipFill>
                <a:blip r:embed="rId22"/>
                <a:stretch>
                  <a:fillRect l="-2890" b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C9003ED4-9DEF-4138-8ECC-9F8B591131F5}"/>
              </a:ext>
            </a:extLst>
          </p:cNvPr>
          <p:cNvSpPr txBox="1"/>
          <p:nvPr/>
        </p:nvSpPr>
        <p:spPr>
          <a:xfrm>
            <a:off x="2377573" y="294427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/>
              <a:t>下半圈</a:t>
            </a:r>
            <a:endParaRPr lang="en-US" altLang="zh-CN" sz="800" b="1"/>
          </a:p>
          <a:p>
            <a:r>
              <a:rPr lang="en-US" altLang="zh-CN" sz="800" b="1"/>
              <a:t>KVL</a:t>
            </a:r>
            <a:endParaRPr lang="zh-CN" altLang="en-US" sz="800" b="1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63BC2ED-A80B-4B73-B798-66788EFDF4F2}"/>
              </a:ext>
            </a:extLst>
          </p:cNvPr>
          <p:cNvSpPr txBox="1"/>
          <p:nvPr/>
        </p:nvSpPr>
        <p:spPr>
          <a:xfrm>
            <a:off x="2396043" y="55622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/>
              <a:t>VB</a:t>
            </a:r>
            <a:r>
              <a:rPr lang="zh-CN" altLang="en-US" sz="800" b="1"/>
              <a:t>处</a:t>
            </a:r>
            <a:endParaRPr lang="en-US" altLang="zh-CN" sz="800" b="1"/>
          </a:p>
          <a:p>
            <a:r>
              <a:rPr lang="en-US" altLang="zh-CN" sz="800" b="1"/>
              <a:t>KCL</a:t>
            </a:r>
            <a:endParaRPr lang="zh-CN" altLang="en-US" sz="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AA2503A-410D-4849-B9DF-0F8524CF8683}"/>
                  </a:ext>
                </a:extLst>
              </p:cNvPr>
              <p:cNvSpPr txBox="1"/>
              <p:nvPr/>
            </p:nvSpPr>
            <p:spPr>
              <a:xfrm>
                <a:off x="2786802" y="571876"/>
                <a:ext cx="1047723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𝑐𝑐</m:t>
                              </m:r>
                            </m:sub>
                          </m:s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𝐵𝑄</m:t>
                          </m:r>
                        </m:sub>
                      </m:sSub>
                    </m:oMath>
                  </m:oMathPara>
                </a14:m>
                <a:endParaRPr lang="en-US" altLang="zh-CN" sz="900" b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AA2503A-410D-4849-B9DF-0F8524CF8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802" y="571876"/>
                <a:ext cx="1047723" cy="282641"/>
              </a:xfrm>
              <a:prstGeom prst="rect">
                <a:avLst/>
              </a:prstGeom>
              <a:blipFill>
                <a:blip r:embed="rId23"/>
                <a:stretch>
                  <a:fillRect l="-2326" t="-4348" r="-2326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1230E87C-E576-41D8-9602-97FB105FD6FA}"/>
              </a:ext>
            </a:extLst>
          </p:cNvPr>
          <p:cNvSpPr/>
          <p:nvPr/>
        </p:nvSpPr>
        <p:spPr>
          <a:xfrm>
            <a:off x="2444750" y="571656"/>
            <a:ext cx="1398984" cy="32524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836AA2D-3765-4216-98EA-BE97E85719BB}"/>
              </a:ext>
            </a:extLst>
          </p:cNvPr>
          <p:cNvSpPr/>
          <p:nvPr/>
        </p:nvSpPr>
        <p:spPr>
          <a:xfrm>
            <a:off x="3636433" y="612027"/>
            <a:ext cx="176911" cy="221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00D94E9-CA93-4B1E-B7BA-36A8526C6456}"/>
                  </a:ext>
                </a:extLst>
              </p:cNvPr>
              <p:cNvSpPr txBox="1"/>
              <p:nvPr/>
            </p:nvSpPr>
            <p:spPr>
              <a:xfrm>
                <a:off x="2459957" y="927408"/>
                <a:ext cx="1383777" cy="148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𝐶𝐸𝑄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𝑐𝑐</m:t>
                          </m:r>
                        </m:sub>
                      </m:sSub>
                      <m:r>
                        <a:rPr lang="en-US" altLang="zh-CN" sz="9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9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9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900" b="0" i="0" smtClean="0">
                              <a:latin typeface="Cambria Math" panose="02040503050406030204" pitchFamily="18" charset="0"/>
                            </a:rPr>
                            <m:t>CQ</m:t>
                          </m:r>
                        </m:sub>
                      </m:sSub>
                      <m:sSub>
                        <m:sSubPr>
                          <m:ctrlPr>
                            <a:rPr lang="en-US" altLang="zh-CN" sz="9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9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9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zh-CN" sz="9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9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9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900" b="0" i="0" smtClean="0">
                              <a:latin typeface="Cambria Math" panose="02040503050406030204" pitchFamily="18" charset="0"/>
                            </a:rPr>
                            <m:t>EQ</m:t>
                          </m:r>
                        </m:sub>
                      </m:sSub>
                      <m:sSub>
                        <m:sSubPr>
                          <m:ctrlPr>
                            <a:rPr lang="en-US" altLang="zh-CN" sz="9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9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9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zh-CN" altLang="en-US" sz="90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00D94E9-CA93-4B1E-B7BA-36A8526C6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957" y="927408"/>
                <a:ext cx="1383777" cy="148759"/>
              </a:xfrm>
              <a:prstGeom prst="rect">
                <a:avLst/>
              </a:prstGeom>
              <a:blipFill>
                <a:blip r:embed="rId24"/>
                <a:stretch>
                  <a:fillRect l="-1762" r="-441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00C45D05-9118-496E-A270-450863ED45D1}"/>
              </a:ext>
            </a:extLst>
          </p:cNvPr>
          <p:cNvSpPr txBox="1"/>
          <p:nvPr/>
        </p:nvSpPr>
        <p:spPr>
          <a:xfrm>
            <a:off x="-12867" y="986711"/>
            <a:ext cx="15632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/>
              <a:t>交流通路：</a:t>
            </a:r>
            <a:r>
              <a:rPr lang="en-US" altLang="zh-CN" sz="800" b="1"/>
              <a:t>Vcc</a:t>
            </a:r>
            <a:r>
              <a:rPr lang="zh-CN" altLang="en-US" sz="800" b="1"/>
              <a:t>接地，电容短路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E6C2206B-9954-42D6-B630-99120746A24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9081" y="1202155"/>
            <a:ext cx="1511300" cy="6960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53C9D4A-9531-4DF4-8AFA-B4C69CCE0528}"/>
                  </a:ext>
                </a:extLst>
              </p:cNvPr>
              <p:cNvSpPr txBox="1"/>
              <p:nvPr/>
            </p:nvSpPr>
            <p:spPr>
              <a:xfrm>
                <a:off x="1634457" y="1106386"/>
                <a:ext cx="1940083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𝐾𝑉𝐿</m:t>
                      </m:r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𝑏𝑒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90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53C9D4A-9531-4DF4-8AFA-B4C69CCE0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457" y="1106386"/>
                <a:ext cx="1940083" cy="138499"/>
              </a:xfrm>
              <a:prstGeom prst="rect">
                <a:avLst/>
              </a:prstGeom>
              <a:blipFill>
                <a:blip r:embed="rId26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E1D6B2B-D88E-4AEC-B33A-0BFE6D47A48C}"/>
                  </a:ext>
                </a:extLst>
              </p:cNvPr>
              <p:cNvSpPr txBox="1"/>
              <p:nvPr/>
            </p:nvSpPr>
            <p:spPr>
              <a:xfrm>
                <a:off x="1564954" y="1270055"/>
                <a:ext cx="584647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CN" altLang="en-US" sz="90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E1D6B2B-D88E-4AEC-B33A-0BFE6D47A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954" y="1270055"/>
                <a:ext cx="584647" cy="138499"/>
              </a:xfrm>
              <a:prstGeom prst="rect">
                <a:avLst/>
              </a:prstGeom>
              <a:blipFill>
                <a:blip r:embed="rId27"/>
                <a:stretch>
                  <a:fillRect l="-4167" r="-1042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C033EF43-0FD3-45D3-8032-E4E0C25C74CC}"/>
              </a:ext>
            </a:extLst>
          </p:cNvPr>
          <p:cNvSpPr txBox="1"/>
          <p:nvPr/>
        </p:nvSpPr>
        <p:spPr>
          <a:xfrm>
            <a:off x="2097853" y="1244885"/>
            <a:ext cx="13356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/>
              <a:t>求放大倍数时认为没有</a:t>
            </a:r>
            <a:r>
              <a:rPr lang="en-US" altLang="zh-CN" sz="800" b="1"/>
              <a:t>Rsi</a:t>
            </a:r>
            <a:endParaRPr lang="zh-CN" altLang="en-US" sz="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D85E097-27B7-4CF3-9813-69D515C2D4B3}"/>
                  </a:ext>
                </a:extLst>
              </p:cNvPr>
              <p:cNvSpPr txBox="1"/>
              <p:nvPr/>
            </p:nvSpPr>
            <p:spPr>
              <a:xfrm>
                <a:off x="3367808" y="1267206"/>
                <a:ext cx="492507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90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D85E097-27B7-4CF3-9813-69D515C2D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808" y="1267206"/>
                <a:ext cx="492507" cy="138499"/>
              </a:xfrm>
              <a:prstGeom prst="rect">
                <a:avLst/>
              </a:prstGeom>
              <a:blipFill>
                <a:blip r:embed="rId28"/>
                <a:stretch>
                  <a:fillRect l="-3704" r="-2469" b="-2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6532BDB-5890-4538-9E17-9E7969211FF4}"/>
                  </a:ext>
                </a:extLst>
              </p:cNvPr>
              <p:cNvSpPr txBox="1"/>
              <p:nvPr/>
            </p:nvSpPr>
            <p:spPr>
              <a:xfrm>
                <a:off x="1529264" y="1417599"/>
                <a:ext cx="1696618" cy="2938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𝑏𝑒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90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6532BDB-5890-4538-9E17-9E7969211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264" y="1417599"/>
                <a:ext cx="1696618" cy="293863"/>
              </a:xfrm>
              <a:prstGeom prst="rect">
                <a:avLst/>
              </a:prstGeom>
              <a:blipFill>
                <a:blip r:embed="rId29"/>
                <a:stretch>
                  <a:fillRect t="-2083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6820A73-13E9-4F1C-9F36-3EAD8FE60A15}"/>
                  </a:ext>
                </a:extLst>
              </p:cNvPr>
              <p:cNvSpPr txBox="1"/>
              <p:nvPr/>
            </p:nvSpPr>
            <p:spPr>
              <a:xfrm>
                <a:off x="1529264" y="1698026"/>
                <a:ext cx="1682768" cy="26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//[</m:t>
                      </m:r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𝑏𝑒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90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6820A73-13E9-4F1C-9F36-3EAD8FE60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264" y="1698026"/>
                <a:ext cx="1682768" cy="260071"/>
              </a:xfrm>
              <a:prstGeom prst="rect">
                <a:avLst/>
              </a:prstGeom>
              <a:blipFill>
                <a:blip r:embed="rId30"/>
                <a:stretch>
                  <a:fillRect r="-108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3740CFC3-EA01-4999-87D0-2CC5DE42F5E5}"/>
              </a:ext>
            </a:extLst>
          </p:cNvPr>
          <p:cNvSpPr txBox="1"/>
          <p:nvPr/>
        </p:nvSpPr>
        <p:spPr>
          <a:xfrm>
            <a:off x="-34525" y="1910101"/>
            <a:ext cx="39805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求输出电阻：去掉</a:t>
            </a:r>
            <a:r>
              <a:rPr lang="en-US" altLang="zh-CN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600" b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600" b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，在</a:t>
            </a:r>
            <a:r>
              <a:rPr lang="en-US" altLang="zh-CN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600" b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原来的位置加测试电压</a:t>
            </a:r>
            <a:r>
              <a:rPr lang="en-US" altLang="zh-CN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600" b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，此时</a:t>
            </a:r>
            <a:r>
              <a:rPr lang="en-US" altLang="zh-CN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KVL</a:t>
            </a:r>
            <a:r>
              <a:rPr lang="zh-CN" altLang="en-US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得</a:t>
            </a:r>
            <a:r>
              <a:rPr lang="en-US" altLang="zh-CN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i_b=0, Ro=Rc</a:t>
            </a:r>
            <a:endParaRPr lang="zh-CN" altLang="en-US" sz="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015531D-7575-4359-BAEE-5969C9590209}"/>
              </a:ext>
            </a:extLst>
          </p:cNvPr>
          <p:cNvCxnSpPr/>
          <p:nvPr/>
        </p:nvCxnSpPr>
        <p:spPr>
          <a:xfrm>
            <a:off x="39081" y="2117079"/>
            <a:ext cx="379544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3939425C-8D0F-4670-B74F-DF0600D87BAC}"/>
              </a:ext>
            </a:extLst>
          </p:cNvPr>
          <p:cNvSpPr txBox="1"/>
          <p:nvPr/>
        </p:nvSpPr>
        <p:spPr>
          <a:xfrm>
            <a:off x="-34526" y="2090017"/>
            <a:ext cx="3915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共集                             直流：                  估算</a:t>
            </a:r>
            <a:r>
              <a:rPr lang="en-US" altLang="zh-CN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点：</a:t>
            </a:r>
            <a:r>
              <a:rPr lang="zh-CN" altLang="en-US" sz="1000" b="0" i="0">
                <a:solidFill>
                  <a:srgbClr val="333333"/>
                </a:solidFill>
                <a:effectLst/>
                <a:latin typeface="Helvetica Neue"/>
              </a:rPr>
              <a:t>　</a:t>
            </a:r>
            <a:endParaRPr lang="zh-CN" altLang="en-US" sz="1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73FAB6C-D740-4D15-B93F-5CF825F69945}"/>
                  </a:ext>
                </a:extLst>
              </p:cNvPr>
              <p:cNvSpPr txBox="1"/>
              <p:nvPr/>
            </p:nvSpPr>
            <p:spPr>
              <a:xfrm>
                <a:off x="1872827" y="2342449"/>
                <a:ext cx="2019720" cy="148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zh-CN" sz="9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 sz="9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↻</m:t>
                      </m:r>
                      <m:r>
                        <m:rPr>
                          <m:sty m:val="p"/>
                        </m:rPr>
                        <a:rPr lang="en-US" altLang="zh-CN" sz="9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lang="en-US" altLang="zh-CN" sz="9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m:rPr>
                          <m:sty m:val="p"/>
                        </m:rPr>
                        <a:rPr lang="en-US" altLang="zh-CN" sz="900" b="0" i="0" smtClean="0">
                          <a:latin typeface="Cambria Math" panose="02040503050406030204" pitchFamily="18" charset="0"/>
                        </a:rPr>
                        <m:t>KVL</m:t>
                      </m:r>
                      <m:r>
                        <a:rPr lang="en-US" altLang="zh-CN" sz="900" b="0" i="0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9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9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900" b="0" i="0" smtClean="0">
                              <a:latin typeface="Cambria Math" panose="02040503050406030204" pitchFamily="18" charset="0"/>
                            </a:rPr>
                            <m:t>BQ</m:t>
                          </m:r>
                        </m:sub>
                      </m:sSub>
                      <m:sSub>
                        <m:sSubPr>
                          <m:ctrlPr>
                            <a:rPr lang="en-US" altLang="zh-CN" sz="9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9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9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altLang="zh-CN" sz="9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9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9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900" b="0" i="0" smtClean="0">
                              <a:latin typeface="Cambria Math" panose="02040503050406030204" pitchFamily="18" charset="0"/>
                            </a:rPr>
                            <m:t>BEQ</m:t>
                          </m:r>
                        </m:sub>
                      </m:sSub>
                      <m:r>
                        <a:rPr lang="en-US" altLang="zh-CN" sz="9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9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9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900" b="0" i="0" smtClean="0">
                              <a:latin typeface="Cambria Math" panose="02040503050406030204" pitchFamily="18" charset="0"/>
                            </a:rPr>
                            <m:t>EQ</m:t>
                          </m:r>
                        </m:sub>
                      </m:sSub>
                      <m:sSub>
                        <m:sSubPr>
                          <m:ctrlPr>
                            <a:rPr lang="en-US" altLang="zh-CN" sz="9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9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9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US" altLang="zh-CN" sz="9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9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9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900" b="0" i="0" smtClean="0">
                              <a:latin typeface="Cambria Math" panose="02040503050406030204" pitchFamily="18" charset="0"/>
                            </a:rPr>
                            <m:t>cc</m:t>
                          </m:r>
                        </m:sub>
                      </m:sSub>
                    </m:oMath>
                  </m:oMathPara>
                </a14:m>
                <a:endParaRPr lang="zh-CN" altLang="en-US" sz="900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73FAB6C-D740-4D15-B93F-5CF825F69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827" y="2342449"/>
                <a:ext cx="2019720" cy="148759"/>
              </a:xfrm>
              <a:prstGeom prst="rect">
                <a:avLst/>
              </a:prstGeom>
              <a:blipFill>
                <a:blip r:embed="rId31"/>
                <a:stretch>
                  <a:fillRect l="-1506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5D415C3F-12DF-4FD7-800B-7DFB6A599C45}"/>
                  </a:ext>
                </a:extLst>
              </p:cNvPr>
              <p:cNvSpPr txBox="1"/>
              <p:nvPr/>
            </p:nvSpPr>
            <p:spPr>
              <a:xfrm>
                <a:off x="1857277" y="2507418"/>
                <a:ext cx="1620508" cy="148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9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9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zh-CN" sz="9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US" altLang="zh-CN" sz="9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900" b="0" i="0" smtClean="0">
                          <a:latin typeface="Cambria Math" panose="02040503050406030204" pitchFamily="18" charset="0"/>
                        </a:rPr>
                        <m:t>KVL</m:t>
                      </m:r>
                      <m:r>
                        <a:rPr lang="en-US" altLang="zh-CN" sz="900" b="0" i="0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𝐶𝐸𝑄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9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9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900" b="0" i="0" smtClean="0">
                              <a:latin typeface="Cambria Math" panose="02040503050406030204" pitchFamily="18" charset="0"/>
                            </a:rPr>
                            <m:t>cc</m:t>
                          </m:r>
                        </m:sub>
                      </m:sSub>
                      <m:r>
                        <a:rPr lang="en-US" altLang="zh-CN" sz="9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9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9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900" b="0" i="0" smtClean="0">
                              <a:latin typeface="Cambria Math" panose="02040503050406030204" pitchFamily="18" charset="0"/>
                            </a:rPr>
                            <m:t>EQ</m:t>
                          </m:r>
                        </m:sub>
                      </m:sSub>
                      <m:sSub>
                        <m:sSubPr>
                          <m:ctrlPr>
                            <a:rPr lang="en-US" altLang="zh-CN" sz="9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9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9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zh-CN" altLang="en-US" sz="90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5D415C3F-12DF-4FD7-800B-7DFB6A599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277" y="2507418"/>
                <a:ext cx="1620508" cy="148759"/>
              </a:xfrm>
              <a:prstGeom prst="rect">
                <a:avLst/>
              </a:prstGeom>
              <a:blipFill>
                <a:blip r:embed="rId32"/>
                <a:stretch>
                  <a:fillRect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2CEE8D1-B82F-478D-8A20-D7805CF2BDFC}"/>
                  </a:ext>
                </a:extLst>
              </p:cNvPr>
              <p:cNvSpPr txBox="1"/>
              <p:nvPr/>
            </p:nvSpPr>
            <p:spPr>
              <a:xfrm>
                <a:off x="1839725" y="2644886"/>
                <a:ext cx="143789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b="1"/>
                  <a:t>交流通路：令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>
                        <m: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altLang="zh-CN" sz="800" b="1" i="1" smtClean="0">
                        <a:latin typeface="Cambria Math" panose="02040503050406030204" pitchFamily="18" charset="0"/>
                      </a:rPr>
                      <m:t>//</m:t>
                    </m:r>
                    <m:sSub>
                      <m:sSubPr>
                        <m:ctrlP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endParaRPr lang="zh-CN" altLang="en-US" sz="800" b="1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2CEE8D1-B82F-478D-8A20-D7805CF2B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725" y="2644886"/>
                <a:ext cx="1437894" cy="215444"/>
              </a:xfrm>
              <a:prstGeom prst="rect">
                <a:avLst/>
              </a:prstGeom>
              <a:blipFill>
                <a:blip r:embed="rId3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图片 42">
            <a:extLst>
              <a:ext uri="{FF2B5EF4-FFF2-40B4-BE49-F238E27FC236}">
                <a16:creationId xmlns:a16="http://schemas.microsoft.com/office/drawing/2014/main" id="{A72B0F02-4A8E-4787-97CC-C63DEDBB7199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113994" y="2851353"/>
            <a:ext cx="1745494" cy="7922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19C73D4-7C22-4139-8EAA-15892FE9C6E9}"/>
                  </a:ext>
                </a:extLst>
              </p:cNvPr>
              <p:cNvSpPr txBox="1"/>
              <p:nvPr/>
            </p:nvSpPr>
            <p:spPr>
              <a:xfrm>
                <a:off x="50142" y="2966925"/>
                <a:ext cx="1748620" cy="2991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𝑏𝑒</m:t>
                              </m:r>
                            </m:sub>
                          </m:s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  <m:r>
                        <a:rPr lang="zh-CN" altLang="en-US" sz="900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90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19C73D4-7C22-4139-8EAA-15892FE9C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2" y="2966925"/>
                <a:ext cx="1748620" cy="299121"/>
              </a:xfrm>
              <a:prstGeom prst="rect">
                <a:avLst/>
              </a:prstGeom>
              <a:blipFill>
                <a:blip r:embed="rId35"/>
                <a:stretch>
                  <a:fillRect l="-1394" t="-2041" r="-1394" b="-16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573B0909-08FE-4939-9C7A-9064F5D8D4B8}"/>
                  </a:ext>
                </a:extLst>
              </p:cNvPr>
              <p:cNvSpPr txBox="1"/>
              <p:nvPr/>
            </p:nvSpPr>
            <p:spPr>
              <a:xfrm>
                <a:off x="72055" y="3266046"/>
                <a:ext cx="1634357" cy="26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//[</m:t>
                      </m:r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𝑏𝑒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bSup>
                        <m:sSubSup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90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573B0909-08FE-4939-9C7A-9064F5D8D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5" y="3266046"/>
                <a:ext cx="1634357" cy="260071"/>
              </a:xfrm>
              <a:prstGeom prst="rect">
                <a:avLst/>
              </a:prstGeom>
              <a:blipFill>
                <a:blip r:embed="rId36"/>
                <a:stretch>
                  <a:fillRect l="-1493" r="-2612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椭圆 46">
            <a:extLst>
              <a:ext uri="{FF2B5EF4-FFF2-40B4-BE49-F238E27FC236}">
                <a16:creationId xmlns:a16="http://schemas.microsoft.com/office/drawing/2014/main" id="{A3F395A2-C5EB-4AA9-9ECC-D7B3B59A61A9}"/>
              </a:ext>
            </a:extLst>
          </p:cNvPr>
          <p:cNvSpPr/>
          <p:nvPr/>
        </p:nvSpPr>
        <p:spPr>
          <a:xfrm>
            <a:off x="2854815" y="3177117"/>
            <a:ext cx="520912" cy="52091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0D8F801A-EB79-496F-AA78-40B6505CDC5C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3326266" y="3626213"/>
            <a:ext cx="543900" cy="4853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5E134B3-95F3-49E6-8DE8-39047F39232E}"/>
                  </a:ext>
                </a:extLst>
              </p:cNvPr>
              <p:cNvSpPr txBox="1"/>
              <p:nvPr/>
            </p:nvSpPr>
            <p:spPr>
              <a:xfrm>
                <a:off x="54153" y="3581578"/>
                <a:ext cx="1494640" cy="260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𝑏𝑒</m:t>
                              </m:r>
                            </m:sub>
                          </m:s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//</m:t>
                          </m:r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90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5E134B3-95F3-49E6-8DE8-39047F392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" y="3581578"/>
                <a:ext cx="1494640" cy="260841"/>
              </a:xfrm>
              <a:prstGeom prst="rect">
                <a:avLst/>
              </a:prstGeom>
              <a:blipFill>
                <a:blip r:embed="rId38"/>
                <a:stretch>
                  <a:fillRect l="-1633" r="-408" b="-2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AEBDA6E-F503-480D-B856-84F6B12DF8CA}"/>
                  </a:ext>
                </a:extLst>
              </p:cNvPr>
              <p:cNvSpPr txBox="1"/>
              <p:nvPr/>
            </p:nvSpPr>
            <p:spPr>
              <a:xfrm>
                <a:off x="1548793" y="3677369"/>
                <a:ext cx="1819601" cy="260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CN" altLang="en-US" sz="900"/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AEBDA6E-F503-480D-B856-84F6B12DF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793" y="3677369"/>
                <a:ext cx="1819601" cy="260841"/>
              </a:xfrm>
              <a:prstGeom prst="rect">
                <a:avLst/>
              </a:prstGeom>
              <a:blipFill>
                <a:blip r:embed="rId39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74D65D56-E335-4AF1-87FF-6943B8A0B33C}"/>
                  </a:ext>
                </a:extLst>
              </p:cNvPr>
              <p:cNvSpPr txBox="1"/>
              <p:nvPr/>
            </p:nvSpPr>
            <p:spPr>
              <a:xfrm>
                <a:off x="54153" y="3870194"/>
                <a:ext cx="1233799" cy="2863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//</m:t>
                      </m:r>
                      <m:f>
                        <m:f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𝑏𝑒</m:t>
                              </m:r>
                            </m:sub>
                          </m:s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//</m:t>
                          </m:r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zh-CN" altLang="en-US" sz="900"/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74D65D56-E335-4AF1-87FF-6943B8A0B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" y="3870194"/>
                <a:ext cx="1233799" cy="286360"/>
              </a:xfrm>
              <a:prstGeom prst="rect">
                <a:avLst/>
              </a:prstGeom>
              <a:blipFill>
                <a:blip r:embed="rId40"/>
                <a:stretch>
                  <a:fillRect l="-1980" t="-4255" r="-990" b="-19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761E1FB-9517-4256-AA81-9B2F7DF02F67}"/>
                  </a:ext>
                </a:extLst>
              </p:cNvPr>
              <p:cNvSpPr txBox="1"/>
              <p:nvPr/>
            </p:nvSpPr>
            <p:spPr>
              <a:xfrm>
                <a:off x="1284160" y="3898854"/>
                <a:ext cx="438866" cy="2605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∼</m:t>
                      </m:r>
                      <m:f>
                        <m:f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𝑏𝑒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altLang="zh-CN" sz="900" b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761E1FB-9517-4256-AA81-9B2F7DF02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160" y="3898854"/>
                <a:ext cx="438866" cy="260521"/>
              </a:xfrm>
              <a:prstGeom prst="rect">
                <a:avLst/>
              </a:prstGeom>
              <a:blipFill>
                <a:blip r:embed="rId41"/>
                <a:stretch>
                  <a:fillRect l="-1389" r="-6944" b="-2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>
            <a:extLst>
              <a:ext uri="{FF2B5EF4-FFF2-40B4-BE49-F238E27FC236}">
                <a16:creationId xmlns:a16="http://schemas.microsoft.com/office/drawing/2014/main" id="{B2876B41-6ABF-4B29-AF93-7089A006E759}"/>
              </a:ext>
            </a:extLst>
          </p:cNvPr>
          <p:cNvSpPr txBox="1"/>
          <p:nvPr/>
        </p:nvSpPr>
        <p:spPr>
          <a:xfrm>
            <a:off x="1660676" y="3963905"/>
            <a:ext cx="21210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求输出电阻</a:t>
            </a:r>
            <a:r>
              <a:rPr lang="zh-CN" altLang="en-US" sz="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：（此时不再有</a:t>
            </a:r>
            <a:r>
              <a:rPr lang="en-US" altLang="zh-CN" sz="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i_e = (1+β)i_b</a:t>
            </a:r>
            <a:r>
              <a:rPr lang="zh-CN" altLang="en-US" sz="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zh-CN" altLang="en-US" sz="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E9697ED-7670-457F-9119-8192A660CB0A}"/>
              </a:ext>
            </a:extLst>
          </p:cNvPr>
          <p:cNvCxnSpPr/>
          <p:nvPr/>
        </p:nvCxnSpPr>
        <p:spPr>
          <a:xfrm>
            <a:off x="50142" y="4215810"/>
            <a:ext cx="3793592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E44AAEC-567F-476A-968A-05D26502B0B5}"/>
              </a:ext>
            </a:extLst>
          </p:cNvPr>
          <p:cNvSpPr txBox="1"/>
          <p:nvPr/>
        </p:nvSpPr>
        <p:spPr>
          <a:xfrm>
            <a:off x="-45795" y="4198609"/>
            <a:ext cx="3915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共基                               直流：                      估算</a:t>
            </a:r>
            <a:r>
              <a:rPr lang="en-US" altLang="zh-CN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点：近似</a:t>
            </a:r>
            <a:r>
              <a:rPr lang="en-US" altLang="zh-CN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I_B=0</a:t>
            </a:r>
            <a:endParaRPr lang="zh-CN" altLang="en-US" sz="1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55AD467-61D0-4047-A1ED-BCA189732F2E}"/>
                  </a:ext>
                </a:extLst>
              </p:cNvPr>
              <p:cNvSpPr txBox="1"/>
              <p:nvPr/>
            </p:nvSpPr>
            <p:spPr>
              <a:xfrm>
                <a:off x="2191761" y="4409775"/>
                <a:ext cx="1559658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𝑐𝑐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900" b="0" i="0" smtClean="0">
                          <a:latin typeface="Cambria Math" panose="02040503050406030204" pitchFamily="18" charset="0"/>
                        </a:rPr>
                        <m:t>use</m:t>
                      </m:r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zh-CN" altLang="en-US" sz="900"/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55AD467-61D0-4047-A1ED-BCA189732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761" y="4409775"/>
                <a:ext cx="1559658" cy="282641"/>
              </a:xfrm>
              <a:prstGeom prst="rect">
                <a:avLst/>
              </a:prstGeom>
              <a:blipFill>
                <a:blip r:embed="rId42"/>
                <a:stretch>
                  <a:fillRect l="-1176" t="-2128" r="-2745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BB3D844-9DA7-465D-BDE1-156F40EADEA1}"/>
                  </a:ext>
                </a:extLst>
              </p:cNvPr>
              <p:cNvSpPr txBox="1"/>
              <p:nvPr/>
            </p:nvSpPr>
            <p:spPr>
              <a:xfrm>
                <a:off x="2200621" y="4716833"/>
                <a:ext cx="1478353" cy="2853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𝐸𝑄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𝐵𝐸𝑄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𝐵𝑄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𝐸𝑄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zh-CN" altLang="en-US" sz="90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BB3D844-9DA7-465D-BDE1-156F40EAD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621" y="4716833"/>
                <a:ext cx="1478353" cy="285335"/>
              </a:xfrm>
              <a:prstGeom prst="rect">
                <a:avLst/>
              </a:prstGeom>
              <a:blipFill>
                <a:blip r:embed="rId43"/>
                <a:stretch>
                  <a:fillRect l="-1646" t="-2128" r="-2058" b="-19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D1245A5-52CA-49CD-B84A-B102B5FACBF8}"/>
                  </a:ext>
                </a:extLst>
              </p:cNvPr>
              <p:cNvSpPr txBox="1"/>
              <p:nvPr/>
            </p:nvSpPr>
            <p:spPr>
              <a:xfrm>
                <a:off x="2199599" y="4993714"/>
                <a:ext cx="1379929" cy="148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𝐶𝐸𝑄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𝑐𝑐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𝐶𝑄</m:t>
                          </m:r>
                        </m:sub>
                      </m:sSub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𝐸𝑄</m:t>
                          </m:r>
                        </m:sub>
                      </m:sSub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sz="900"/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D1245A5-52CA-49CD-B84A-B102B5FAC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599" y="4993714"/>
                <a:ext cx="1379929" cy="148246"/>
              </a:xfrm>
              <a:prstGeom prst="rect">
                <a:avLst/>
              </a:prstGeom>
              <a:blipFill>
                <a:blip r:embed="rId44"/>
                <a:stretch>
                  <a:fillRect l="-1770" r="-44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28D1C46F-4262-4CDA-A686-BCC9834777CC}"/>
              </a:ext>
            </a:extLst>
          </p:cNvPr>
          <p:cNvSpPr txBox="1"/>
          <p:nvPr/>
        </p:nvSpPr>
        <p:spPr>
          <a:xfrm>
            <a:off x="-34526" y="5136069"/>
            <a:ext cx="13195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如不近似，</a:t>
            </a:r>
            <a:r>
              <a:rPr lang="en-US" altLang="zh-CN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V_B</a:t>
            </a:r>
            <a:r>
              <a:rPr lang="zh-CN" altLang="en-US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处</a:t>
            </a:r>
            <a:r>
              <a:rPr lang="en-US" altLang="zh-CN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KCL</a:t>
            </a:r>
            <a:r>
              <a:rPr lang="zh-CN" altLang="en-US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E80F7E4-4B0A-42B4-A5E3-642DA71ED13F}"/>
                  </a:ext>
                </a:extLst>
              </p:cNvPr>
              <p:cNvSpPr txBox="1"/>
              <p:nvPr/>
            </p:nvSpPr>
            <p:spPr>
              <a:xfrm>
                <a:off x="1127549" y="5135769"/>
                <a:ext cx="1229567" cy="253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𝑐𝑐</m:t>
                              </m:r>
                            </m:sub>
                          </m:s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𝐵𝐸𝑄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800"/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E80F7E4-4B0A-42B4-A5E3-642DA71ED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549" y="5135769"/>
                <a:ext cx="1229567" cy="253596"/>
              </a:xfrm>
              <a:prstGeom prst="rect">
                <a:avLst/>
              </a:prstGeom>
              <a:blipFill>
                <a:blip r:embed="rId45"/>
                <a:stretch>
                  <a:fillRect l="-1485" r="-990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文本框 67">
            <a:extLst>
              <a:ext uri="{FF2B5EF4-FFF2-40B4-BE49-F238E27FC236}">
                <a16:creationId xmlns:a16="http://schemas.microsoft.com/office/drawing/2014/main" id="{CD35C700-BD33-4412-AFFB-E9FF4476D2B3}"/>
              </a:ext>
            </a:extLst>
          </p:cNvPr>
          <p:cNvSpPr txBox="1"/>
          <p:nvPr/>
        </p:nvSpPr>
        <p:spPr>
          <a:xfrm>
            <a:off x="2375990" y="5129743"/>
            <a:ext cx="1476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交流等效：</a:t>
            </a:r>
            <a:r>
              <a:rPr lang="en-US" altLang="zh-CN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R_b1,b2</a:t>
            </a:r>
            <a:r>
              <a:rPr lang="zh-CN" altLang="en-US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均被短路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8FDBD59F-05D8-4674-B3C9-8272E14292D3}"/>
                  </a:ext>
                </a:extLst>
              </p:cNvPr>
              <p:cNvSpPr txBox="1"/>
              <p:nvPr/>
            </p:nvSpPr>
            <p:spPr>
              <a:xfrm>
                <a:off x="50142" y="5363568"/>
                <a:ext cx="1198661" cy="261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𝑏𝑒</m:t>
                              </m:r>
                            </m:sub>
                          </m:sSub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sSubSup>
                            <m:sSubSup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𝑏𝑒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800" b="0"/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8FDBD59F-05D8-4674-B3C9-8272E1429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2" y="5363568"/>
                <a:ext cx="1198661" cy="261225"/>
              </a:xfrm>
              <a:prstGeom prst="rect">
                <a:avLst/>
              </a:prstGeom>
              <a:blipFill>
                <a:blip r:embed="rId46"/>
                <a:stretch>
                  <a:fillRect l="-1523" t="-4651" r="-1015" b="-9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8B403EB0-2D40-416F-A0EA-3FA84B952EEE}"/>
                  </a:ext>
                </a:extLst>
              </p:cNvPr>
              <p:cNvSpPr txBox="1"/>
              <p:nvPr/>
            </p:nvSpPr>
            <p:spPr>
              <a:xfrm>
                <a:off x="23663" y="5656437"/>
                <a:ext cx="2417328" cy="328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7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75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7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75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7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7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75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75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7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75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75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75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7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7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75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7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7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75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75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7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75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7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7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7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75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75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7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75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75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  <m:r>
                        <a:rPr lang="en-US" altLang="zh-CN" sz="75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7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7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75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7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7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75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75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7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75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7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75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75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7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75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75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7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75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750" b="0" i="1" smtClean="0">
                                      <a:latin typeface="Cambria Math" panose="02040503050406030204" pitchFamily="18" charset="0"/>
                                    </a:rPr>
                                    <m:t>𝑏𝑒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CN" sz="7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75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7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750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altLang="zh-CN" sz="75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sz="75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7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7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7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750" i="1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altLang="zh-CN" sz="750" b="0" i="1" smtClean="0">
                                  <a:latin typeface="Cambria Math" panose="02040503050406030204" pitchFamily="18" charset="0"/>
                                </a:rPr>
                                <m:t>𝑏𝑒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75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75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en-US" altLang="zh-CN" sz="750" b="0" i="1" smtClean="0">
                          <a:latin typeface="Cambria Math" panose="02040503050406030204" pitchFamily="18" charset="0"/>
                        </a:rPr>
                        <m:t>//</m:t>
                      </m:r>
                      <m:sSub>
                        <m:sSubPr>
                          <m:ctrlPr>
                            <a:rPr lang="en-US" altLang="zh-CN" sz="7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75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75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altLang="zh-CN" sz="750" b="0"/>
              </a:p>
            </p:txBody>
          </p:sp>
        </mc:Choice>
        <mc:Fallback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8B403EB0-2D40-416F-A0EA-3FA84B952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3" y="5656437"/>
                <a:ext cx="2417328" cy="328616"/>
              </a:xfrm>
              <a:prstGeom prst="rect">
                <a:avLst/>
              </a:prstGeom>
              <a:blipFill>
                <a:blip r:embed="rId47"/>
                <a:stretch>
                  <a:fillRect l="-505" b="-9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本框 72">
            <a:extLst>
              <a:ext uri="{FF2B5EF4-FFF2-40B4-BE49-F238E27FC236}">
                <a16:creationId xmlns:a16="http://schemas.microsoft.com/office/drawing/2014/main" id="{83F3B945-AC53-41EB-882D-A76FA24D40E0}"/>
              </a:ext>
            </a:extLst>
          </p:cNvPr>
          <p:cNvSpPr txBox="1"/>
          <p:nvPr/>
        </p:nvSpPr>
        <p:spPr>
          <a:xfrm>
            <a:off x="-35432" y="5908975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输出电阻：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72DC4D4D-E2D2-4066-AE5A-AE83C863BA0C}"/>
                  </a:ext>
                </a:extLst>
              </p:cNvPr>
              <p:cNvSpPr txBox="1"/>
              <p:nvPr/>
            </p:nvSpPr>
            <p:spPr>
              <a:xfrm>
                <a:off x="1474616" y="6029610"/>
                <a:ext cx="1626086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𝐾𝑉𝐿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:0=</m:t>
                      </m:r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𝑏𝑒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//</m:t>
                      </m:r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800" b="0"/>
              </a:p>
            </p:txBody>
          </p:sp>
        </mc:Choice>
        <mc:Fallback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72DC4D4D-E2D2-4066-AE5A-AE83C863B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616" y="6029610"/>
                <a:ext cx="1626086" cy="123111"/>
              </a:xfrm>
              <a:prstGeom prst="rect">
                <a:avLst/>
              </a:prstGeom>
              <a:blipFill>
                <a:blip r:embed="rId48"/>
                <a:stretch>
                  <a:fillRect l="-1124" r="-2247" b="-4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F6A5E6A-1CB7-4961-93BA-747599CA71AC}"/>
                  </a:ext>
                </a:extLst>
              </p:cNvPr>
              <p:cNvSpPr txBox="1"/>
              <p:nvPr/>
            </p:nvSpPr>
            <p:spPr>
              <a:xfrm>
                <a:off x="2939797" y="6146089"/>
                <a:ext cx="9149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altLang="zh-CN" sz="800" b="0"/>
              </a:p>
            </p:txBody>
          </p:sp>
        </mc:Choice>
        <mc:Fallback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F6A5E6A-1CB7-4961-93BA-747599CA7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797" y="6146089"/>
                <a:ext cx="914994" cy="123111"/>
              </a:xfrm>
              <a:prstGeom prst="rect">
                <a:avLst/>
              </a:prstGeom>
              <a:blipFill>
                <a:blip r:embed="rId49"/>
                <a:stretch>
                  <a:fillRect l="-1333" r="-66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0196036E-C6C2-4979-819F-4ECCEF8C24E9}"/>
                  </a:ext>
                </a:extLst>
              </p:cNvPr>
              <p:cNvSpPr txBox="1"/>
              <p:nvPr/>
            </p:nvSpPr>
            <p:spPr>
              <a:xfrm>
                <a:off x="1237589" y="6302712"/>
                <a:ext cx="1370312" cy="27238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𝑏𝑒</m:t>
                          </m:r>
                        </m:sub>
                      </m:sSub>
                      <m:r>
                        <a:rPr lang="zh-CN" altLang="en-US" sz="800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200</m:t>
                      </m:r>
                      <m:r>
                        <m:rPr>
                          <m:sty m:val="p"/>
                        </m:rPr>
                        <a:rPr lang="en-US" altLang="zh-CN" sz="8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+(1+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  <m:d>
                            <m:d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𝑚𝑉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𝐸𝑄</m:t>
                              </m:r>
                            </m:sub>
                          </m:s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𝑚𝐴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800" b="0"/>
              </a:p>
            </p:txBody>
          </p:sp>
        </mc:Choice>
        <mc:Fallback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0196036E-C6C2-4979-819F-4ECCEF8C2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589" y="6302712"/>
                <a:ext cx="1370312" cy="272382"/>
              </a:xfrm>
              <a:prstGeom prst="rect">
                <a:avLst/>
              </a:prstGeom>
              <a:blipFill>
                <a:blip r:embed="rId50"/>
                <a:stretch>
                  <a:fillRect r="-2203" b="-12766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C1820038-1733-40D7-A078-428279DEADEC}"/>
                  </a:ext>
                </a:extLst>
              </p:cNvPr>
              <p:cNvSpPr txBox="1"/>
              <p:nvPr/>
            </p:nvSpPr>
            <p:spPr>
              <a:xfrm>
                <a:off x="2620783" y="6323807"/>
                <a:ext cx="1237198" cy="251287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𝑣𝑠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·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·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800" b="0"/>
              </a:p>
            </p:txBody>
          </p:sp>
        </mc:Choice>
        <mc:Fallback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C1820038-1733-40D7-A078-428279DEA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783" y="6323807"/>
                <a:ext cx="1237198" cy="251287"/>
              </a:xfrm>
              <a:prstGeom prst="rect">
                <a:avLst/>
              </a:prstGeom>
              <a:blipFill>
                <a:blip r:embed="rId51"/>
                <a:stretch>
                  <a:fillRect l="-976" b="-6818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6866D434-FAD7-474A-802C-A2FECE88FDD0}"/>
              </a:ext>
            </a:extLst>
          </p:cNvPr>
          <p:cNvCxnSpPr>
            <a:cxnSpLocks/>
          </p:cNvCxnSpPr>
          <p:nvPr/>
        </p:nvCxnSpPr>
        <p:spPr>
          <a:xfrm>
            <a:off x="23663" y="6631930"/>
            <a:ext cx="1170137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87CB5592-3B54-47BC-B7AD-66682899A611}"/>
              </a:ext>
            </a:extLst>
          </p:cNvPr>
          <p:cNvSpPr txBox="1"/>
          <p:nvPr/>
        </p:nvSpPr>
        <p:spPr>
          <a:xfrm>
            <a:off x="-26575" y="6651249"/>
            <a:ext cx="476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BJT</a:t>
            </a:r>
            <a:r>
              <a:rPr lang="zh-CN" altLang="en-US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B34BB08-2FD6-49D7-8D31-CE50750E3BB5}"/>
              </a:ext>
            </a:extLst>
          </p:cNvPr>
          <p:cNvCxnSpPr/>
          <p:nvPr/>
        </p:nvCxnSpPr>
        <p:spPr>
          <a:xfrm>
            <a:off x="97367" y="7471833"/>
            <a:ext cx="1030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269FCF16-F404-426A-AB79-22E55B1F5C5A}"/>
              </a:ext>
            </a:extLst>
          </p:cNvPr>
          <p:cNvCxnSpPr>
            <a:cxnSpLocks/>
          </p:cNvCxnSpPr>
          <p:nvPr/>
        </p:nvCxnSpPr>
        <p:spPr>
          <a:xfrm flipV="1">
            <a:off x="171451" y="6836833"/>
            <a:ext cx="0" cy="709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11B024DB-600C-4DC1-B09D-7B6260537837}"/>
              </a:ext>
            </a:extLst>
          </p:cNvPr>
          <p:cNvSpPr txBox="1"/>
          <p:nvPr/>
        </p:nvSpPr>
        <p:spPr>
          <a:xfrm>
            <a:off x="136931" y="6747511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9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12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4AC61A5-FA82-48D7-991B-2EC32C38B781}"/>
              </a:ext>
            </a:extLst>
          </p:cNvPr>
          <p:cNvSpPr txBox="1"/>
          <p:nvPr/>
        </p:nvSpPr>
        <p:spPr>
          <a:xfrm>
            <a:off x="907743" y="7437545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9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endParaRPr lang="zh-CN" altLang="en-US" sz="12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9FB62513-5142-4EAC-85CA-6C80CE5B6A05}"/>
              </a:ext>
            </a:extLst>
          </p:cNvPr>
          <p:cNvCxnSpPr>
            <a:cxnSpLocks/>
          </p:cNvCxnSpPr>
          <p:nvPr/>
        </p:nvCxnSpPr>
        <p:spPr>
          <a:xfrm>
            <a:off x="171451" y="7471833"/>
            <a:ext cx="239182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094F6240-4538-43A4-878B-5A9F4D4092A8}"/>
              </a:ext>
            </a:extLst>
          </p:cNvPr>
          <p:cNvSpPr/>
          <p:nvPr/>
        </p:nvSpPr>
        <p:spPr>
          <a:xfrm>
            <a:off x="393090" y="6934200"/>
            <a:ext cx="433917" cy="537633"/>
          </a:xfrm>
          <a:custGeom>
            <a:avLst/>
            <a:gdLst>
              <a:gd name="connsiteX0" fmla="*/ 0 w 433917"/>
              <a:gd name="connsiteY0" fmla="*/ 537633 h 537633"/>
              <a:gd name="connsiteX1" fmla="*/ 194734 w 433917"/>
              <a:gd name="connsiteY1" fmla="*/ 474133 h 537633"/>
              <a:gd name="connsiteX2" fmla="*/ 364067 w 433917"/>
              <a:gd name="connsiteY2" fmla="*/ 198967 h 537633"/>
              <a:gd name="connsiteX3" fmla="*/ 433917 w 433917"/>
              <a:gd name="connsiteY3" fmla="*/ 0 h 537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917" h="537633">
                <a:moveTo>
                  <a:pt x="0" y="537633"/>
                </a:moveTo>
                <a:cubicBezTo>
                  <a:pt x="67028" y="534105"/>
                  <a:pt x="134056" y="530577"/>
                  <a:pt x="194734" y="474133"/>
                </a:cubicBezTo>
                <a:cubicBezTo>
                  <a:pt x="255412" y="417689"/>
                  <a:pt x="324203" y="277989"/>
                  <a:pt x="364067" y="198967"/>
                </a:cubicBezTo>
                <a:cubicBezTo>
                  <a:pt x="403931" y="119945"/>
                  <a:pt x="418924" y="59972"/>
                  <a:pt x="433917" y="0"/>
                </a:cubicBezTo>
              </a:path>
            </a:pathLst>
          </a:cu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C78EE646-3E2D-40EB-8342-9CEEEE29528B}"/>
              </a:ext>
            </a:extLst>
          </p:cNvPr>
          <p:cNvCxnSpPr/>
          <p:nvPr/>
        </p:nvCxnSpPr>
        <p:spPr>
          <a:xfrm flipH="1" flipV="1">
            <a:off x="171451" y="7048500"/>
            <a:ext cx="810682" cy="423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F8B33550-A515-4F47-8E6B-FCA3B470A60B}"/>
              </a:ext>
            </a:extLst>
          </p:cNvPr>
          <p:cNvSpPr txBox="1"/>
          <p:nvPr/>
        </p:nvSpPr>
        <p:spPr>
          <a:xfrm>
            <a:off x="495419" y="7170728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sz="12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F040376C-1C34-4E72-8B75-5774DB9E1D75}"/>
              </a:ext>
            </a:extLst>
          </p:cNvPr>
          <p:cNvCxnSpPr/>
          <p:nvPr/>
        </p:nvCxnSpPr>
        <p:spPr>
          <a:xfrm flipH="1">
            <a:off x="166381" y="7307722"/>
            <a:ext cx="4933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CBC35BBA-865E-4732-85D6-21235FFA2805}"/>
              </a:ext>
            </a:extLst>
          </p:cNvPr>
          <p:cNvCxnSpPr>
            <a:cxnSpLocks/>
          </p:cNvCxnSpPr>
          <p:nvPr/>
        </p:nvCxnSpPr>
        <p:spPr>
          <a:xfrm>
            <a:off x="662174" y="7307722"/>
            <a:ext cx="0" cy="1699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D4C8FAD-DC60-4204-8D61-5C627F526509}"/>
              </a:ext>
            </a:extLst>
          </p:cNvPr>
          <p:cNvSpPr txBox="1"/>
          <p:nvPr/>
        </p:nvSpPr>
        <p:spPr>
          <a:xfrm>
            <a:off x="467310" y="7428445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9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endParaRPr lang="zh-CN" altLang="en-US" sz="12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22326854-28C3-422F-8E1D-254F7490BAE8}"/>
              </a:ext>
            </a:extLst>
          </p:cNvPr>
          <p:cNvSpPr txBox="1"/>
          <p:nvPr/>
        </p:nvSpPr>
        <p:spPr>
          <a:xfrm>
            <a:off x="98406" y="7110305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7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endParaRPr lang="zh-CN" altLang="en-US" sz="105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B42CE3B-00B1-4EAE-BD2E-0CC143B4B65E}"/>
              </a:ext>
            </a:extLst>
          </p:cNvPr>
          <p:cNvSpPr txBox="1"/>
          <p:nvPr/>
        </p:nvSpPr>
        <p:spPr>
          <a:xfrm>
            <a:off x="97367" y="6900792"/>
            <a:ext cx="5084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altLang="zh-CN" sz="1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/R</a:t>
            </a:r>
            <a:r>
              <a:rPr lang="en-US" altLang="zh-CN" sz="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1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EE5586A9-E917-4779-8695-76445F43F83C}"/>
              </a:ext>
            </a:extLst>
          </p:cNvPr>
          <p:cNvCxnSpPr>
            <a:cxnSpLocks/>
          </p:cNvCxnSpPr>
          <p:nvPr/>
        </p:nvCxnSpPr>
        <p:spPr>
          <a:xfrm flipV="1">
            <a:off x="334433" y="7497234"/>
            <a:ext cx="0" cy="17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5150E44-1248-4AF7-9C86-156971793B62}"/>
              </a:ext>
            </a:extLst>
          </p:cNvPr>
          <p:cNvSpPr txBox="1"/>
          <p:nvPr/>
        </p:nvSpPr>
        <p:spPr>
          <a:xfrm>
            <a:off x="-40333" y="7643849"/>
            <a:ext cx="11464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截止失真：</a:t>
            </a:r>
            <a:endParaRPr lang="en-US" altLang="zh-CN" sz="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输入失真→输出失真</a:t>
            </a:r>
            <a:endParaRPr lang="en-US" altLang="zh-CN" sz="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点选的太低，</a:t>
            </a:r>
            <a:endParaRPr lang="en-US" altLang="zh-CN" sz="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增大</a:t>
            </a:r>
            <a:r>
              <a:rPr lang="en-US" altLang="zh-CN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r>
              <a:rPr lang="zh-CN" altLang="en-US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或者减小</a:t>
            </a:r>
            <a:r>
              <a:rPr lang="en-US" altLang="zh-CN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R_b</a:t>
            </a:r>
          </a:p>
          <a:p>
            <a:endParaRPr lang="en-US" altLang="zh-CN" sz="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710472CD-83F1-4F0C-BE27-099687690549}"/>
              </a:ext>
            </a:extLst>
          </p:cNvPr>
          <p:cNvCxnSpPr/>
          <p:nvPr/>
        </p:nvCxnSpPr>
        <p:spPr>
          <a:xfrm>
            <a:off x="1259762" y="7461290"/>
            <a:ext cx="1030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1107C0B-C61D-428D-A7E5-472F45F2027F}"/>
              </a:ext>
            </a:extLst>
          </p:cNvPr>
          <p:cNvCxnSpPr>
            <a:cxnSpLocks/>
          </p:cNvCxnSpPr>
          <p:nvPr/>
        </p:nvCxnSpPr>
        <p:spPr>
          <a:xfrm flipV="1">
            <a:off x="1333846" y="6826290"/>
            <a:ext cx="0" cy="709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45481A7-7994-45D2-81F7-072775C36B66}"/>
              </a:ext>
            </a:extLst>
          </p:cNvPr>
          <p:cNvSpPr txBox="1"/>
          <p:nvPr/>
        </p:nvSpPr>
        <p:spPr>
          <a:xfrm>
            <a:off x="2070138" y="7427002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9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endParaRPr lang="zh-CN" altLang="en-US" sz="12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D8A7ACF0-9BDD-46D3-9B12-9CE911302227}"/>
              </a:ext>
            </a:extLst>
          </p:cNvPr>
          <p:cNvCxnSpPr/>
          <p:nvPr/>
        </p:nvCxnSpPr>
        <p:spPr>
          <a:xfrm flipH="1" flipV="1">
            <a:off x="1333846" y="7037957"/>
            <a:ext cx="810682" cy="423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C31E7BE8-02B4-4AF2-80BC-18F5ADCC0400}"/>
              </a:ext>
            </a:extLst>
          </p:cNvPr>
          <p:cNvSpPr txBox="1"/>
          <p:nvPr/>
        </p:nvSpPr>
        <p:spPr>
          <a:xfrm>
            <a:off x="1860497" y="7031985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9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=I</a:t>
            </a:r>
            <a:r>
              <a:rPr lang="en-US" altLang="zh-CN" sz="9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endParaRPr lang="zh-CN" altLang="en-US" sz="12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358A94B8-BEAD-416E-A800-6754EDEC0F55}"/>
              </a:ext>
            </a:extLst>
          </p:cNvPr>
          <p:cNvCxnSpPr>
            <a:cxnSpLocks/>
          </p:cNvCxnSpPr>
          <p:nvPr/>
        </p:nvCxnSpPr>
        <p:spPr>
          <a:xfrm flipH="1">
            <a:off x="1346401" y="7244302"/>
            <a:ext cx="36001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D7C8A9C6-2F40-451A-8ED1-52C3794B7941}"/>
              </a:ext>
            </a:extLst>
          </p:cNvPr>
          <p:cNvCxnSpPr>
            <a:cxnSpLocks/>
          </p:cNvCxnSpPr>
          <p:nvPr/>
        </p:nvCxnSpPr>
        <p:spPr>
          <a:xfrm>
            <a:off x="1723026" y="7237263"/>
            <a:ext cx="0" cy="2104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C4F6F0A4-14B3-49A5-8484-037FF82F889F}"/>
              </a:ext>
            </a:extLst>
          </p:cNvPr>
          <p:cNvSpPr txBox="1"/>
          <p:nvPr/>
        </p:nvSpPr>
        <p:spPr>
          <a:xfrm>
            <a:off x="1548681" y="7389608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9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CEQ</a:t>
            </a:r>
            <a:endParaRPr lang="zh-CN" altLang="en-US" sz="12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0248B5C2-3248-41E1-A2CC-80413D4CAA7F}"/>
              </a:ext>
            </a:extLst>
          </p:cNvPr>
          <p:cNvSpPr txBox="1"/>
          <p:nvPr/>
        </p:nvSpPr>
        <p:spPr>
          <a:xfrm>
            <a:off x="1063944" y="7085688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7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cQ</a:t>
            </a:r>
            <a:endParaRPr lang="zh-CN" altLang="en-US" sz="105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F7DB56BD-190F-47C9-8AAF-6A176D8EF510}"/>
              </a:ext>
            </a:extLst>
          </p:cNvPr>
          <p:cNvSpPr txBox="1"/>
          <p:nvPr/>
        </p:nvSpPr>
        <p:spPr>
          <a:xfrm>
            <a:off x="907390" y="6904639"/>
            <a:ext cx="490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altLang="zh-CN" sz="1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/R</a:t>
            </a:r>
            <a:r>
              <a:rPr lang="en-US" altLang="zh-CN" sz="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08982D89-1C24-439F-A2C8-F8C2193F7F68}"/>
              </a:ext>
            </a:extLst>
          </p:cNvPr>
          <p:cNvCxnSpPr>
            <a:cxnSpLocks/>
          </p:cNvCxnSpPr>
          <p:nvPr/>
        </p:nvCxnSpPr>
        <p:spPr>
          <a:xfrm flipV="1">
            <a:off x="1462187" y="7140720"/>
            <a:ext cx="17604" cy="490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24A0D138-EC4D-43F4-A2AD-7FE192015FF5}"/>
              </a:ext>
            </a:extLst>
          </p:cNvPr>
          <p:cNvSpPr txBox="1"/>
          <p:nvPr/>
        </p:nvSpPr>
        <p:spPr>
          <a:xfrm>
            <a:off x="1281458" y="6648598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9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2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任意多边形: 形状 123">
            <a:extLst>
              <a:ext uri="{FF2B5EF4-FFF2-40B4-BE49-F238E27FC236}">
                <a16:creationId xmlns:a16="http://schemas.microsoft.com/office/drawing/2014/main" id="{7AC3A686-8B34-493B-99D3-C253284E50E2}"/>
              </a:ext>
            </a:extLst>
          </p:cNvPr>
          <p:cNvSpPr/>
          <p:nvPr/>
        </p:nvSpPr>
        <p:spPr>
          <a:xfrm>
            <a:off x="1331383" y="6861734"/>
            <a:ext cx="872067" cy="599516"/>
          </a:xfrm>
          <a:custGeom>
            <a:avLst/>
            <a:gdLst>
              <a:gd name="connsiteX0" fmla="*/ 0 w 872067"/>
              <a:gd name="connsiteY0" fmla="*/ 599516 h 599516"/>
              <a:gd name="connsiteX1" fmla="*/ 173567 w 872067"/>
              <a:gd name="connsiteY1" fmla="*/ 131733 h 599516"/>
              <a:gd name="connsiteX2" fmla="*/ 338667 w 872067"/>
              <a:gd name="connsiteY2" fmla="*/ 15316 h 599516"/>
              <a:gd name="connsiteX3" fmla="*/ 872067 w 872067"/>
              <a:gd name="connsiteY3" fmla="*/ 4733 h 599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2067" h="599516">
                <a:moveTo>
                  <a:pt x="0" y="599516"/>
                </a:moveTo>
                <a:cubicBezTo>
                  <a:pt x="58561" y="414308"/>
                  <a:pt x="117123" y="229100"/>
                  <a:pt x="173567" y="131733"/>
                </a:cubicBezTo>
                <a:cubicBezTo>
                  <a:pt x="230012" y="34366"/>
                  <a:pt x="222250" y="36483"/>
                  <a:pt x="338667" y="15316"/>
                </a:cubicBezTo>
                <a:cubicBezTo>
                  <a:pt x="455084" y="-5851"/>
                  <a:pt x="663575" y="-559"/>
                  <a:pt x="872067" y="473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任意多边形: 形状 126">
            <a:extLst>
              <a:ext uri="{FF2B5EF4-FFF2-40B4-BE49-F238E27FC236}">
                <a16:creationId xmlns:a16="http://schemas.microsoft.com/office/drawing/2014/main" id="{AFC73D3B-CFD9-49DE-A339-E04D13C4CCF1}"/>
              </a:ext>
            </a:extLst>
          </p:cNvPr>
          <p:cNvSpPr/>
          <p:nvPr/>
        </p:nvSpPr>
        <p:spPr>
          <a:xfrm>
            <a:off x="1333500" y="7050482"/>
            <a:ext cx="861483" cy="412885"/>
          </a:xfrm>
          <a:custGeom>
            <a:avLst/>
            <a:gdLst>
              <a:gd name="connsiteX0" fmla="*/ 0 w 861483"/>
              <a:gd name="connsiteY0" fmla="*/ 412885 h 412885"/>
              <a:gd name="connsiteX1" fmla="*/ 91017 w 861483"/>
              <a:gd name="connsiteY1" fmla="*/ 141951 h 412885"/>
              <a:gd name="connsiteX2" fmla="*/ 230717 w 861483"/>
              <a:gd name="connsiteY2" fmla="*/ 17068 h 412885"/>
              <a:gd name="connsiteX3" fmla="*/ 861483 w 861483"/>
              <a:gd name="connsiteY3" fmla="*/ 4368 h 4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483" h="412885">
                <a:moveTo>
                  <a:pt x="0" y="412885"/>
                </a:moveTo>
                <a:cubicBezTo>
                  <a:pt x="26282" y="310402"/>
                  <a:pt x="52564" y="207920"/>
                  <a:pt x="91017" y="141951"/>
                </a:cubicBezTo>
                <a:cubicBezTo>
                  <a:pt x="129470" y="75982"/>
                  <a:pt x="102306" y="39998"/>
                  <a:pt x="230717" y="17068"/>
                </a:cubicBezTo>
                <a:cubicBezTo>
                  <a:pt x="359128" y="-5862"/>
                  <a:pt x="610305" y="-747"/>
                  <a:pt x="861483" y="43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任意多边形: 形状 127">
            <a:extLst>
              <a:ext uri="{FF2B5EF4-FFF2-40B4-BE49-F238E27FC236}">
                <a16:creationId xmlns:a16="http://schemas.microsoft.com/office/drawing/2014/main" id="{DD7CF2AA-DBA0-41CD-88E2-33D36C8EF4A6}"/>
              </a:ext>
            </a:extLst>
          </p:cNvPr>
          <p:cNvSpPr/>
          <p:nvPr/>
        </p:nvSpPr>
        <p:spPr>
          <a:xfrm>
            <a:off x="1331383" y="7239090"/>
            <a:ext cx="859367" cy="226393"/>
          </a:xfrm>
          <a:custGeom>
            <a:avLst/>
            <a:gdLst>
              <a:gd name="connsiteX0" fmla="*/ 0 w 859367"/>
              <a:gd name="connsiteY0" fmla="*/ 226393 h 226393"/>
              <a:gd name="connsiteX1" fmla="*/ 35984 w 859367"/>
              <a:gd name="connsiteY1" fmla="*/ 112093 h 226393"/>
              <a:gd name="connsiteX2" fmla="*/ 146050 w 859367"/>
              <a:gd name="connsiteY2" fmla="*/ 10493 h 226393"/>
              <a:gd name="connsiteX3" fmla="*/ 859367 w 859367"/>
              <a:gd name="connsiteY3" fmla="*/ 8377 h 226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9367" h="226393">
                <a:moveTo>
                  <a:pt x="0" y="226393"/>
                </a:moveTo>
                <a:cubicBezTo>
                  <a:pt x="5821" y="187234"/>
                  <a:pt x="11642" y="148076"/>
                  <a:pt x="35984" y="112093"/>
                </a:cubicBezTo>
                <a:cubicBezTo>
                  <a:pt x="60326" y="76110"/>
                  <a:pt x="8820" y="27779"/>
                  <a:pt x="146050" y="10493"/>
                </a:cubicBezTo>
                <a:cubicBezTo>
                  <a:pt x="283281" y="-6793"/>
                  <a:pt x="571324" y="792"/>
                  <a:pt x="859367" y="83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任意多边形: 形状 128">
            <a:extLst>
              <a:ext uri="{FF2B5EF4-FFF2-40B4-BE49-F238E27FC236}">
                <a16:creationId xmlns:a16="http://schemas.microsoft.com/office/drawing/2014/main" id="{5270167C-760B-414D-AC28-E6111D627BCF}"/>
              </a:ext>
            </a:extLst>
          </p:cNvPr>
          <p:cNvSpPr/>
          <p:nvPr/>
        </p:nvSpPr>
        <p:spPr>
          <a:xfrm>
            <a:off x="1331383" y="7401983"/>
            <a:ext cx="865717" cy="61384"/>
          </a:xfrm>
          <a:custGeom>
            <a:avLst/>
            <a:gdLst>
              <a:gd name="connsiteX0" fmla="*/ 0 w 865717"/>
              <a:gd name="connsiteY0" fmla="*/ 61384 h 61384"/>
              <a:gd name="connsiteX1" fmla="*/ 44450 w 865717"/>
              <a:gd name="connsiteY1" fmla="*/ 10584 h 61384"/>
              <a:gd name="connsiteX2" fmla="*/ 95250 w 865717"/>
              <a:gd name="connsiteY2" fmla="*/ 0 h 61384"/>
              <a:gd name="connsiteX3" fmla="*/ 577850 w 865717"/>
              <a:gd name="connsiteY3" fmla="*/ 6350 h 61384"/>
              <a:gd name="connsiteX4" fmla="*/ 865717 w 865717"/>
              <a:gd name="connsiteY4" fmla="*/ 14817 h 61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5717" h="61384">
                <a:moveTo>
                  <a:pt x="0" y="61384"/>
                </a:moveTo>
                <a:cubicBezTo>
                  <a:pt x="14287" y="41099"/>
                  <a:pt x="28575" y="20815"/>
                  <a:pt x="44450" y="10584"/>
                </a:cubicBezTo>
                <a:cubicBezTo>
                  <a:pt x="60325" y="353"/>
                  <a:pt x="95250" y="0"/>
                  <a:pt x="95250" y="0"/>
                </a:cubicBezTo>
                <a:lnTo>
                  <a:pt x="577850" y="6350"/>
                </a:lnTo>
                <a:cubicBezTo>
                  <a:pt x="706261" y="8819"/>
                  <a:pt x="785989" y="11818"/>
                  <a:pt x="865717" y="148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C6F2B0C8-C5DE-4458-A241-E7EAB0D24D60}"/>
              </a:ext>
            </a:extLst>
          </p:cNvPr>
          <p:cNvSpPr txBox="1"/>
          <p:nvPr/>
        </p:nvSpPr>
        <p:spPr>
          <a:xfrm>
            <a:off x="1074639" y="7660904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饱和失真：</a:t>
            </a:r>
            <a:endParaRPr lang="en-US" altLang="zh-CN" sz="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输出失真</a:t>
            </a:r>
            <a:endParaRPr lang="en-US" altLang="zh-CN" sz="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点选的太高，</a:t>
            </a:r>
            <a:endParaRPr lang="en-US" altLang="zh-CN" sz="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减小</a:t>
            </a:r>
            <a:r>
              <a:rPr lang="en-US" altLang="zh-CN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r>
              <a:rPr lang="zh-CN" altLang="en-US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或增大</a:t>
            </a:r>
            <a:r>
              <a:rPr lang="en-US" altLang="zh-CN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R_b</a:t>
            </a:r>
            <a:r>
              <a:rPr lang="zh-CN" altLang="en-US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或减小</a:t>
            </a:r>
            <a:r>
              <a:rPr lang="en-US" altLang="zh-CN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R_c</a:t>
            </a:r>
            <a:endParaRPr lang="zh-CN" altLang="en-US" sz="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44B96CEC-EEEA-4CDF-B3AB-094891493558}"/>
              </a:ext>
            </a:extLst>
          </p:cNvPr>
          <p:cNvSpPr txBox="1"/>
          <p:nvPr/>
        </p:nvSpPr>
        <p:spPr>
          <a:xfrm>
            <a:off x="2386856" y="6588811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zh-CN" altLang="en-US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峰</a:t>
            </a:r>
            <a:r>
              <a:rPr lang="en-US" altLang="zh-CN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峰值</a:t>
            </a:r>
            <a:r>
              <a:rPr lang="en-US" altLang="zh-CN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zh-CN" altLang="en-US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*最大值</a:t>
            </a:r>
            <a:endParaRPr lang="en-US" altLang="zh-CN" sz="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8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zh-CN" altLang="en-US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实际信号源要考虑内阻</a:t>
            </a:r>
            <a:endParaRPr lang="en-US" altLang="zh-CN" sz="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↓ 电压放大电路模型</a:t>
            </a:r>
          </a:p>
        </p:txBody>
      </p:sp>
      <p:pic>
        <p:nvPicPr>
          <p:cNvPr id="137" name="图片 136">
            <a:extLst>
              <a:ext uri="{FF2B5EF4-FFF2-40B4-BE49-F238E27FC236}">
                <a16:creationId xmlns:a16="http://schemas.microsoft.com/office/drawing/2014/main" id="{9798ACEA-9519-4157-A315-F4ADFD15F21B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2462582" y="7030690"/>
            <a:ext cx="1294933" cy="7371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4B83E9E9-9558-4223-A61C-AA8DDB155909}"/>
                  </a:ext>
                </a:extLst>
              </p:cNvPr>
              <p:cNvSpPr txBox="1"/>
              <p:nvPr/>
            </p:nvSpPr>
            <p:spPr>
              <a:xfrm>
                <a:off x="2703356" y="7805815"/>
                <a:ext cx="896977" cy="260841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900" b="0"/>
              </a:p>
            </p:txBody>
          </p:sp>
        </mc:Choice>
        <mc:Fallback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4B83E9E9-9558-4223-A61C-AA8DDB155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356" y="7805815"/>
                <a:ext cx="896977" cy="260841"/>
              </a:xfrm>
              <a:prstGeom prst="rect">
                <a:avLst/>
              </a:prstGeom>
              <a:blipFill>
                <a:blip r:embed="rId53"/>
                <a:stretch>
                  <a:fillRect l="-667" r="-3333" b="-8889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文本框 138">
            <a:extLst>
              <a:ext uri="{FF2B5EF4-FFF2-40B4-BE49-F238E27FC236}">
                <a16:creationId xmlns:a16="http://schemas.microsoft.com/office/drawing/2014/main" id="{C27178ED-6E7D-43E8-8454-2C8B6F81E161}"/>
              </a:ext>
            </a:extLst>
          </p:cNvPr>
          <p:cNvSpPr txBox="1"/>
          <p:nvPr/>
        </p:nvSpPr>
        <p:spPr>
          <a:xfrm>
            <a:off x="3813344" y="-19362"/>
            <a:ext cx="3915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集成运放</a:t>
            </a:r>
          </a:p>
        </p:txBody>
      </p:sp>
      <p:pic>
        <p:nvPicPr>
          <p:cNvPr id="141" name="图片 140">
            <a:extLst>
              <a:ext uri="{FF2B5EF4-FFF2-40B4-BE49-F238E27FC236}">
                <a16:creationId xmlns:a16="http://schemas.microsoft.com/office/drawing/2014/main" id="{7AE1847F-4F2B-4782-B5BB-FED5C38BDBD4}"/>
              </a:ext>
            </a:extLst>
          </p:cNvPr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3890265" y="200087"/>
            <a:ext cx="1096156" cy="620955"/>
          </a:xfrm>
          <a:prstGeom prst="rect">
            <a:avLst/>
          </a:prstGeom>
        </p:spPr>
      </p:pic>
      <p:graphicFrame>
        <p:nvGraphicFramePr>
          <p:cNvPr id="142" name="对象 141">
            <a:extLst>
              <a:ext uri="{FF2B5EF4-FFF2-40B4-BE49-F238E27FC236}">
                <a16:creationId xmlns:a16="http://schemas.microsoft.com/office/drawing/2014/main" id="{9245E2DD-A9C3-4B59-8DC2-9D13EE04E9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967618"/>
              </p:ext>
            </p:extLst>
          </p:nvPr>
        </p:nvGraphicFramePr>
        <p:xfrm>
          <a:off x="4465699" y="155629"/>
          <a:ext cx="546098" cy="142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55" imgW="876240" imgH="228600" progId="Equation.DSMT4">
                  <p:embed/>
                </p:oleObj>
              </mc:Choice>
              <mc:Fallback>
                <p:oleObj name="Equation" r:id="rId55" imgW="876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4465699" y="155629"/>
                        <a:ext cx="546098" cy="142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" name="对象 142">
            <a:extLst>
              <a:ext uri="{FF2B5EF4-FFF2-40B4-BE49-F238E27FC236}">
                <a16:creationId xmlns:a16="http://schemas.microsoft.com/office/drawing/2014/main" id="{3C0FF7A4-43D6-4B91-B0CF-E1D16F1DF1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409779"/>
              </p:ext>
            </p:extLst>
          </p:nvPr>
        </p:nvGraphicFramePr>
        <p:xfrm>
          <a:off x="4438343" y="40746"/>
          <a:ext cx="1890712" cy="14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57" imgW="3035160" imgH="228600" progId="Equation.DSMT4">
                  <p:embed/>
                </p:oleObj>
              </mc:Choice>
              <mc:Fallback>
                <p:oleObj name="Equation" r:id="rId57" imgW="3035160" imgH="228600" progId="Equation.DSMT4">
                  <p:embed/>
                  <p:pic>
                    <p:nvPicPr>
                      <p:cNvPr id="142" name="对象 141">
                        <a:extLst>
                          <a:ext uri="{FF2B5EF4-FFF2-40B4-BE49-F238E27FC236}">
                            <a16:creationId xmlns:a16="http://schemas.microsoft.com/office/drawing/2014/main" id="{9245E2DD-A9C3-4B59-8DC2-9D13EE04E9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4438343" y="40746"/>
                        <a:ext cx="1890712" cy="14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对象 143">
            <a:extLst>
              <a:ext uri="{FF2B5EF4-FFF2-40B4-BE49-F238E27FC236}">
                <a16:creationId xmlns:a16="http://schemas.microsoft.com/office/drawing/2014/main" id="{7628217E-B22B-4CDA-813C-1EDA39099D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488848"/>
              </p:ext>
            </p:extLst>
          </p:nvPr>
        </p:nvGraphicFramePr>
        <p:xfrm>
          <a:off x="5166664" y="182243"/>
          <a:ext cx="1099024" cy="138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59" imgW="1600200" imgH="203040" progId="Equation.DSMT4">
                  <p:embed/>
                </p:oleObj>
              </mc:Choice>
              <mc:Fallback>
                <p:oleObj name="Equation" r:id="rId59" imgW="1600200" imgH="203040" progId="Equation.DSMT4">
                  <p:embed/>
                  <p:pic>
                    <p:nvPicPr>
                      <p:cNvPr id="143" name="对象 142">
                        <a:extLst>
                          <a:ext uri="{FF2B5EF4-FFF2-40B4-BE49-F238E27FC236}">
                            <a16:creationId xmlns:a16="http://schemas.microsoft.com/office/drawing/2014/main" id="{3C0FF7A4-43D6-4B91-B0CF-E1D16F1DF1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5166664" y="182243"/>
                        <a:ext cx="1099024" cy="1384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对象 144">
            <a:extLst>
              <a:ext uri="{FF2B5EF4-FFF2-40B4-BE49-F238E27FC236}">
                <a16:creationId xmlns:a16="http://schemas.microsoft.com/office/drawing/2014/main" id="{E87470CC-E140-456E-B067-5FC9AEC885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111945"/>
              </p:ext>
            </p:extLst>
          </p:nvPr>
        </p:nvGraphicFramePr>
        <p:xfrm>
          <a:off x="4622800" y="341958"/>
          <a:ext cx="20383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61" imgW="2971800" imgH="1104840" progId="Equation.DSMT4">
                  <p:embed/>
                </p:oleObj>
              </mc:Choice>
              <mc:Fallback>
                <p:oleObj name="Equation" r:id="rId61" imgW="2971800" imgH="1104840" progId="Equation.DSMT4">
                  <p:embed/>
                  <p:pic>
                    <p:nvPicPr>
                      <p:cNvPr id="144" name="对象 143">
                        <a:extLst>
                          <a:ext uri="{FF2B5EF4-FFF2-40B4-BE49-F238E27FC236}">
                            <a16:creationId xmlns:a16="http://schemas.microsoft.com/office/drawing/2014/main" id="{7628217E-B22B-4CDA-813C-1EDA39099D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4622800" y="341958"/>
                        <a:ext cx="2038350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7" name="图片 146">
            <a:extLst>
              <a:ext uri="{FF2B5EF4-FFF2-40B4-BE49-F238E27FC236}">
                <a16:creationId xmlns:a16="http://schemas.microsoft.com/office/drawing/2014/main" id="{8E321196-8FBC-46E0-BD6E-592F3D7DD6A5}"/>
              </a:ext>
            </a:extLst>
          </p:cNvPr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>
            <a:off x="6402906" y="20252"/>
            <a:ext cx="538344" cy="361738"/>
          </a:xfrm>
          <a:prstGeom prst="rect">
            <a:avLst/>
          </a:prstGeom>
        </p:spPr>
      </p:pic>
      <p:pic>
        <p:nvPicPr>
          <p:cNvPr id="149" name="图片 148">
            <a:extLst>
              <a:ext uri="{FF2B5EF4-FFF2-40B4-BE49-F238E27FC236}">
                <a16:creationId xmlns:a16="http://schemas.microsoft.com/office/drawing/2014/main" id="{0565BB36-0A62-4A0B-ABD4-54B045CB6043}"/>
              </a:ext>
            </a:extLst>
          </p:cNvPr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>
            <a:off x="7015101" y="40746"/>
            <a:ext cx="474361" cy="3270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885B86AF-8874-492D-935B-72AA9C4CAD48}"/>
                  </a:ext>
                </a:extLst>
              </p:cNvPr>
              <p:cNvSpPr txBox="1"/>
              <p:nvPr/>
            </p:nvSpPr>
            <p:spPr>
              <a:xfrm>
                <a:off x="3843734" y="829330"/>
                <a:ext cx="3915961" cy="973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运放电路分析方法</a:t>
                </a:r>
                <a:endParaRPr lang="en-US" altLang="zh-CN" sz="1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1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虚短：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zh-CN" sz="1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𝒗𝒐</m:t>
                        </m:r>
                      </m:sub>
                    </m:sSub>
                    <m:d>
                      <m:dPr>
                        <m:ctrlP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1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𝒗𝒐</m:t>
                        </m:r>
                      </m:sub>
                    </m:sSub>
                  </m:oMath>
                </a14:m>
                <a:r>
                  <a:rPr lang="zh-CN" altLang="en-US" sz="1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很大</a:t>
                </a:r>
                <a:r>
                  <a:rPr lang="en-US" altLang="zh-CN" sz="1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1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线性区</a:t>
                </a:r>
                <a:r>
                  <a:rPr lang="en-US" altLang="zh-CN" sz="1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1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altLang="zh-CN" sz="1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1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虚断：因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→∞, </m:t>
                    </m:r>
                    <m:sSub>
                      <m:sSubPr>
                        <m:ctrlP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sz="1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1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en-US" sz="1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 放大倍数恒定：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𝑳</m:t>
                        </m:r>
                      </m:sub>
                    </m:sSub>
                    <m:r>
                      <a:rPr lang="en-US" altLang="zh-CN" sz="1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𝑳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𝒐</m:t>
                            </m:r>
                          </m:sub>
                        </m:sSub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𝑳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zh-CN" sz="1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𝒐</m:t>
                        </m:r>
                      </m:sub>
                    </m:sSub>
                  </m:oMath>
                </a14:m>
                <a:endParaRPr lang="en-US" altLang="zh-CN" sz="1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1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工作曲线：线性区很窄，例：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𝒐𝒎</m:t>
                        </m:r>
                      </m:sub>
                    </m:sSub>
                    <m:r>
                      <a:rPr lang="en-US" altLang="zh-CN" sz="1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𝟏𝟓</m:t>
                    </m:r>
                    <m:r>
                      <a:rPr lang="en-US" altLang="zh-CN" sz="1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𝑽</m:t>
                    </m:r>
                    <m:r>
                      <a:rPr lang="en-US" altLang="zh-CN" sz="1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𝒊𝒎</m:t>
                        </m:r>
                      </m:sub>
                    </m:sSub>
                    <m:r>
                      <a:rPr lang="en-US" altLang="zh-CN" sz="1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𝟏𝟓</m:t>
                    </m:r>
                    <m:r>
                      <a:rPr lang="en-US" altLang="zh-CN" sz="1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𝝁</m:t>
                    </m:r>
                    <m:r>
                      <a:rPr lang="en-US" altLang="zh-CN" sz="1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𝑽</m:t>
                    </m:r>
                    <m:r>
                      <a:rPr lang="en-US" altLang="zh-CN" sz="1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zh-CN" altLang="en-US" sz="1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1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</m:oMath>
                </a14:m>
                <a:endParaRPr lang="en-US" altLang="zh-CN" sz="1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1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𝒊𝒎</m:t>
                        </m:r>
                      </m:sub>
                    </m:sSub>
                  </m:oMath>
                </a14:m>
                <a:r>
                  <a:rPr lang="zh-CN" altLang="en-US" sz="1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时饱和，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zh-CN" sz="1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𝒐𝒎</m:t>
                        </m:r>
                      </m:sub>
                    </m:sSub>
                  </m:oMath>
                </a14:m>
                <a:r>
                  <a:rPr lang="zh-CN" altLang="en-US" sz="1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en-US" sz="1000" b="1" u="sng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885B86AF-8874-492D-935B-72AA9C4CA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734" y="829330"/>
                <a:ext cx="3915961" cy="973152"/>
              </a:xfrm>
              <a:prstGeom prst="rect">
                <a:avLst/>
              </a:prstGeom>
              <a:blipFill>
                <a:blip r:embed="rId6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2" name="图片 151">
            <a:extLst>
              <a:ext uri="{FF2B5EF4-FFF2-40B4-BE49-F238E27FC236}">
                <a16:creationId xmlns:a16="http://schemas.microsoft.com/office/drawing/2014/main" id="{1A455CE7-FCD7-4968-80AA-3E75A95CE99A}"/>
              </a:ext>
            </a:extLst>
          </p:cNvPr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>
            <a:off x="6691314" y="432026"/>
            <a:ext cx="791668" cy="553667"/>
          </a:xfrm>
          <a:prstGeom prst="rect">
            <a:avLst/>
          </a:prstGeom>
        </p:spPr>
      </p:pic>
      <p:pic>
        <p:nvPicPr>
          <p:cNvPr id="156" name="图片 155">
            <a:extLst>
              <a:ext uri="{FF2B5EF4-FFF2-40B4-BE49-F238E27FC236}">
                <a16:creationId xmlns:a16="http://schemas.microsoft.com/office/drawing/2014/main" id="{795133B6-D141-4597-A0B4-DAEDBD576775}"/>
              </a:ext>
            </a:extLst>
          </p:cNvPr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4726787" y="1816176"/>
            <a:ext cx="1428819" cy="6187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D673EF87-9DCE-4123-92C8-0FF576583B45}"/>
                  </a:ext>
                </a:extLst>
              </p:cNvPr>
              <p:cNvSpPr txBox="1"/>
              <p:nvPr/>
            </p:nvSpPr>
            <p:spPr>
              <a:xfrm>
                <a:off x="6155606" y="1738958"/>
                <a:ext cx="1394164" cy="5987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altLang="zh-CN" sz="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8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zh-CN" altLang="en-US" sz="800" b="1"/>
                  <a:t>，开环时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zh-CN" sz="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800" b="1" i="1" smtClean="0">
                        <a:latin typeface="Cambria Math" panose="02040503050406030204" pitchFamily="18" charset="0"/>
                      </a:rPr>
                      <m:t>𝑨</m:t>
                    </m:r>
                    <m:sSub>
                      <m:sSubPr>
                        <m:ctrlP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endParaRPr lang="en-US" altLang="zh-CN" sz="800" b="1"/>
              </a:p>
              <a:p>
                <a:r>
                  <a:rPr lang="zh-CN" altLang="en-US" sz="800" b="1"/>
                  <a:t>反馈：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US" altLang="zh-CN" sz="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800" b="1" i="1" smtClean="0">
                        <a:latin typeface="Cambria Math" panose="02040503050406030204" pitchFamily="18" charset="0"/>
                      </a:rPr>
                      <m:t>𝑭</m:t>
                    </m:r>
                    <m:sSub>
                      <m:sSubPr>
                        <m:ctrlP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zh-CN" sz="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800" b="1" i="1" smtClean="0">
                        <a:latin typeface="Cambria Math" panose="02040503050406030204" pitchFamily="18" charset="0"/>
                      </a:rPr>
                      <m:t>𝑭𝑨</m:t>
                    </m:r>
                    <m:sSub>
                      <m:sSubPr>
                        <m:ctrlP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endParaRPr lang="en-US" altLang="zh-CN" sz="800" b="1"/>
              </a:p>
              <a:p>
                <a:r>
                  <a:rPr lang="zh-CN" altLang="en-US" sz="800" b="1"/>
                  <a:t>闭环：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US" altLang="zh-CN" sz="8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800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US" altLang="zh-CN" sz="8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sSub>
                          <m:sSubPr>
                            <m:ctrlPr>
                              <a:rPr lang="en-US" altLang="zh-CN" sz="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8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8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  <m: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8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den>
                    </m:f>
                    <m:r>
                      <a:rPr lang="en-US" altLang="zh-CN" sz="8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num>
                      <m:den>
                        <m: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  <m:t>𝑨𝑭</m:t>
                        </m:r>
                      </m:den>
                    </m:f>
                  </m:oMath>
                </a14:m>
                <a:endParaRPr lang="en-US" altLang="zh-CN" sz="800" b="1"/>
              </a:p>
              <a:p>
                <a:r>
                  <a:rPr lang="zh-CN" altLang="en-US" sz="800" b="1"/>
                  <a:t>判断正负反馈：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800" b="1"/>
                  <a:t>瞬时极性法</a:t>
                </a:r>
              </a:p>
            </p:txBody>
          </p:sp>
        </mc:Choice>
        <mc:Fallback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D673EF87-9DCE-4123-92C8-0FF576583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606" y="1738958"/>
                <a:ext cx="1394164" cy="598754"/>
              </a:xfrm>
              <a:prstGeom prst="rect">
                <a:avLst/>
              </a:prstGeom>
              <a:blipFill>
                <a:blip r:embed="rId68"/>
                <a:stretch>
                  <a:fillRect l="-4825" t="-5102" r="-2193" b="-10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文本框 158">
            <a:extLst>
              <a:ext uri="{FF2B5EF4-FFF2-40B4-BE49-F238E27FC236}">
                <a16:creationId xmlns:a16="http://schemas.microsoft.com/office/drawing/2014/main" id="{554B9755-0EFF-4B8A-A0A9-146BE4916BB1}"/>
              </a:ext>
            </a:extLst>
          </p:cNvPr>
          <p:cNvSpPr txBox="1"/>
          <p:nvPr/>
        </p:nvSpPr>
        <p:spPr>
          <a:xfrm>
            <a:off x="3926024" y="2463620"/>
            <a:ext cx="355695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b="1"/>
              <a:t>电压反馈：</a:t>
            </a:r>
            <a:r>
              <a:rPr lang="zh-CN" altLang="en-US" sz="800"/>
              <a:t>反馈信号的大小与输出电压成比例，反馈电路直接从输出端引出，将输出电压“短路”，反馈信号为零；</a:t>
            </a:r>
            <a:r>
              <a:rPr lang="zh-CN" altLang="en-US" sz="800" b="1"/>
              <a:t>电流反馈：</a:t>
            </a:r>
            <a:r>
              <a:rPr lang="zh-CN" altLang="en-US" sz="800"/>
              <a:t>反馈信号的大小与输出电流成比例，反馈电路从负载电阻靠“地”端引出，将输出电压“短路”，反馈信号仍然存在。</a:t>
            </a:r>
          </a:p>
          <a:p>
            <a:endParaRPr lang="zh-CN" altLang="en-US" sz="800"/>
          </a:p>
        </p:txBody>
      </p:sp>
      <p:pic>
        <p:nvPicPr>
          <p:cNvPr id="161" name="图片 160">
            <a:extLst>
              <a:ext uri="{FF2B5EF4-FFF2-40B4-BE49-F238E27FC236}">
                <a16:creationId xmlns:a16="http://schemas.microsoft.com/office/drawing/2014/main" id="{8C6BA5BB-2EAF-49D9-91CD-DDF99B165D19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133719" y="898409"/>
            <a:ext cx="386875" cy="335448"/>
          </a:xfrm>
          <a:prstGeom prst="rect">
            <a:avLst/>
          </a:prstGeom>
        </p:spPr>
      </p:pic>
      <p:pic>
        <p:nvPicPr>
          <p:cNvPr id="163" name="图片 162">
            <a:extLst>
              <a:ext uri="{FF2B5EF4-FFF2-40B4-BE49-F238E27FC236}">
                <a16:creationId xmlns:a16="http://schemas.microsoft.com/office/drawing/2014/main" id="{E8D434C0-2FDC-494A-85D6-8BE0C732B82F}"/>
              </a:ext>
            </a:extLst>
          </p:cNvPr>
          <p:cNvPicPr>
            <a:picLocks noChangeAspect="1"/>
          </p:cNvPicPr>
          <p:nvPr/>
        </p:nvPicPr>
        <p:blipFill>
          <a:blip r:embed="rId70"/>
          <a:stretch>
            <a:fillRect/>
          </a:stretch>
        </p:blipFill>
        <p:spPr>
          <a:xfrm>
            <a:off x="3917078" y="2834802"/>
            <a:ext cx="1061888" cy="780907"/>
          </a:xfrm>
          <a:prstGeom prst="rect">
            <a:avLst/>
          </a:prstGeom>
        </p:spPr>
      </p:pic>
      <p:sp>
        <p:nvSpPr>
          <p:cNvPr id="164" name="文本框 163">
            <a:extLst>
              <a:ext uri="{FF2B5EF4-FFF2-40B4-BE49-F238E27FC236}">
                <a16:creationId xmlns:a16="http://schemas.microsoft.com/office/drawing/2014/main" id="{07F6CA29-AD2C-48DA-B486-0D3059585CEA}"/>
              </a:ext>
            </a:extLst>
          </p:cNvPr>
          <p:cNvSpPr txBox="1"/>
          <p:nvPr/>
        </p:nvSpPr>
        <p:spPr>
          <a:xfrm>
            <a:off x="3951628" y="3492598"/>
            <a:ext cx="73960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b="1"/>
              <a:t>电流并联负反馈</a:t>
            </a:r>
            <a:endParaRPr lang="zh-CN" altLang="en-US" sz="800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D22E1AE2-5C8E-4538-BB92-D0C3E05428F2}"/>
              </a:ext>
            </a:extLst>
          </p:cNvPr>
          <p:cNvSpPr txBox="1"/>
          <p:nvPr/>
        </p:nvSpPr>
        <p:spPr>
          <a:xfrm>
            <a:off x="5065764" y="2861659"/>
            <a:ext cx="230023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b="1"/>
              <a:t>线性应用：虚断、虚短、引入负反馈</a:t>
            </a:r>
            <a:endParaRPr lang="zh-CN" altLang="en-US" sz="800"/>
          </a:p>
        </p:txBody>
      </p:sp>
      <p:pic>
        <p:nvPicPr>
          <p:cNvPr id="167" name="图片 166">
            <a:extLst>
              <a:ext uri="{FF2B5EF4-FFF2-40B4-BE49-F238E27FC236}">
                <a16:creationId xmlns:a16="http://schemas.microsoft.com/office/drawing/2014/main" id="{2A9855E0-AF1B-41C2-B265-423D7964134D}"/>
              </a:ext>
            </a:extLst>
          </p:cNvPr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>
            <a:off x="4965039" y="2996853"/>
            <a:ext cx="1102727" cy="646755"/>
          </a:xfrm>
          <a:prstGeom prst="rect">
            <a:avLst/>
          </a:prstGeom>
        </p:spPr>
      </p:pic>
      <p:sp>
        <p:nvSpPr>
          <p:cNvPr id="168" name="文本框 167">
            <a:extLst>
              <a:ext uri="{FF2B5EF4-FFF2-40B4-BE49-F238E27FC236}">
                <a16:creationId xmlns:a16="http://schemas.microsoft.com/office/drawing/2014/main" id="{3A2EF233-E790-467F-BBCE-682E98748E0E}"/>
              </a:ext>
            </a:extLst>
          </p:cNvPr>
          <p:cNvSpPr txBox="1"/>
          <p:nvPr/>
        </p:nvSpPr>
        <p:spPr>
          <a:xfrm>
            <a:off x="5062589" y="3002927"/>
            <a:ext cx="46508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b="1"/>
              <a:t>同相比例</a:t>
            </a:r>
            <a:endParaRPr lang="zh-CN" altLang="en-US" sz="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7BE31E5C-1AA8-4BCE-BD84-53C8A3306300}"/>
                  </a:ext>
                </a:extLst>
              </p:cNvPr>
              <p:cNvSpPr txBox="1"/>
              <p:nvPr/>
            </p:nvSpPr>
            <p:spPr>
              <a:xfrm>
                <a:off x="6033144" y="3029421"/>
                <a:ext cx="1516625" cy="648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800"/>
                  <a:t>虚断：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800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800" b="0"/>
              </a:p>
              <a:p>
                <a:r>
                  <a:rPr lang="zh-CN" altLang="en-US" sz="800"/>
                  <a:t>虚短：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7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7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7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7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7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7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7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7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7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7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CN" sz="7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7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7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7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7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7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7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7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80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=∞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//</m:t>
                              </m:r>
                              <m:sSub>
                                <m:sSubPr>
                                  <m:ctrlP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800"/>
              </a:p>
            </p:txBody>
          </p:sp>
        </mc:Choice>
        <mc:Fallback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7BE31E5C-1AA8-4BCE-BD84-53C8A3306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144" y="3029421"/>
                <a:ext cx="1516625" cy="648832"/>
              </a:xfrm>
              <a:prstGeom prst="rect">
                <a:avLst/>
              </a:prstGeom>
              <a:blipFill>
                <a:blip r:embed="rId72"/>
                <a:stretch>
                  <a:fillRect l="-4435" t="-106604" r="-22984" b="-20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1" name="图片 170">
            <a:extLst>
              <a:ext uri="{FF2B5EF4-FFF2-40B4-BE49-F238E27FC236}">
                <a16:creationId xmlns:a16="http://schemas.microsoft.com/office/drawing/2014/main" id="{EDB3F9BF-93E5-4FFC-B14A-0A4C8A0C0798}"/>
              </a:ext>
            </a:extLst>
          </p:cNvPr>
          <p:cNvPicPr>
            <a:picLocks noChangeAspect="1"/>
          </p:cNvPicPr>
          <p:nvPr/>
        </p:nvPicPr>
        <p:blipFill>
          <a:blip r:embed="rId73"/>
          <a:stretch>
            <a:fillRect/>
          </a:stretch>
        </p:blipFill>
        <p:spPr>
          <a:xfrm>
            <a:off x="3919778" y="3639443"/>
            <a:ext cx="719077" cy="380107"/>
          </a:xfrm>
          <a:prstGeom prst="rect">
            <a:avLst/>
          </a:prstGeom>
        </p:spPr>
      </p:pic>
      <p:sp>
        <p:nvSpPr>
          <p:cNvPr id="172" name="文本框 171">
            <a:extLst>
              <a:ext uri="{FF2B5EF4-FFF2-40B4-BE49-F238E27FC236}">
                <a16:creationId xmlns:a16="http://schemas.microsoft.com/office/drawing/2014/main" id="{E4490E8E-D70E-431F-9E8A-87DB56C9AFB1}"/>
              </a:ext>
            </a:extLst>
          </p:cNvPr>
          <p:cNvSpPr txBox="1"/>
          <p:nvPr/>
        </p:nvSpPr>
        <p:spPr>
          <a:xfrm>
            <a:off x="3926023" y="4029133"/>
            <a:ext cx="539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b="1"/>
              <a:t>电压跟随器</a:t>
            </a:r>
            <a:endParaRPr lang="zh-CN" altLang="en-US" sz="80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CB1D733D-6EBA-4F7E-B644-035818839059}"/>
              </a:ext>
            </a:extLst>
          </p:cNvPr>
          <p:cNvSpPr txBox="1"/>
          <p:nvPr/>
        </p:nvSpPr>
        <p:spPr>
          <a:xfrm>
            <a:off x="4653101" y="3681628"/>
            <a:ext cx="539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b="1"/>
              <a:t>反相比例</a:t>
            </a:r>
            <a:endParaRPr lang="zh-CN" altLang="en-US" sz="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A1D6DB27-1BA5-4AEF-ACCE-8AD56E932AAE}"/>
                  </a:ext>
                </a:extLst>
              </p:cNvPr>
              <p:cNvSpPr txBox="1"/>
              <p:nvPr/>
            </p:nvSpPr>
            <p:spPr>
              <a:xfrm>
                <a:off x="5638988" y="3692607"/>
                <a:ext cx="571529" cy="619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800" b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800" b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800" b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//</m:t>
                      </m:r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800"/>
              </a:p>
            </p:txBody>
          </p:sp>
        </mc:Choice>
        <mc:Fallback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A1D6DB27-1BA5-4AEF-ACCE-8AD56E932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988" y="3692607"/>
                <a:ext cx="571529" cy="619913"/>
              </a:xfrm>
              <a:prstGeom prst="rect">
                <a:avLst/>
              </a:prstGeom>
              <a:blipFill>
                <a:blip r:embed="rId74"/>
                <a:stretch>
                  <a:fillRect l="-5319" t="-1980" r="-4255" b="-6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文本框 176">
            <a:extLst>
              <a:ext uri="{FF2B5EF4-FFF2-40B4-BE49-F238E27FC236}">
                <a16:creationId xmlns:a16="http://schemas.microsoft.com/office/drawing/2014/main" id="{CD289CF1-BE51-47EE-8197-0D12546CCC1F}"/>
              </a:ext>
            </a:extLst>
          </p:cNvPr>
          <p:cNvSpPr txBox="1"/>
          <p:nvPr/>
        </p:nvSpPr>
        <p:spPr>
          <a:xfrm>
            <a:off x="6329055" y="3678876"/>
            <a:ext cx="539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b="1"/>
              <a:t>加法</a:t>
            </a:r>
            <a:endParaRPr lang="zh-CN" altLang="en-US" sz="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5CB83D2F-1DEA-4B81-999E-0AA976427DD2}"/>
                  </a:ext>
                </a:extLst>
              </p:cNvPr>
              <p:cNvSpPr txBox="1"/>
              <p:nvPr/>
            </p:nvSpPr>
            <p:spPr>
              <a:xfrm>
                <a:off x="6329055" y="4540201"/>
                <a:ext cx="1192395" cy="409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8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zh-CN" sz="800"/>
                  <a:t>//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800"/>
                  <a:t>//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zh-CN" altLang="en-US" sz="800"/>
              </a:p>
            </p:txBody>
          </p:sp>
        </mc:Choice>
        <mc:Fallback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5CB83D2F-1DEA-4B81-999E-0AA976427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055" y="4540201"/>
                <a:ext cx="1192395" cy="409664"/>
              </a:xfrm>
              <a:prstGeom prst="rect">
                <a:avLst/>
              </a:prstGeom>
              <a:blipFill>
                <a:blip r:embed="rId75"/>
                <a:stretch>
                  <a:fillRect l="-3061" b="-13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文本框 180">
            <a:extLst>
              <a:ext uri="{FF2B5EF4-FFF2-40B4-BE49-F238E27FC236}">
                <a16:creationId xmlns:a16="http://schemas.microsoft.com/office/drawing/2014/main" id="{192121EB-C49E-4760-8993-7349D35B9C31}"/>
              </a:ext>
            </a:extLst>
          </p:cNvPr>
          <p:cNvSpPr txBox="1"/>
          <p:nvPr/>
        </p:nvSpPr>
        <p:spPr>
          <a:xfrm>
            <a:off x="3920735" y="4159375"/>
            <a:ext cx="539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b="1"/>
              <a:t>减法</a:t>
            </a:r>
            <a:endParaRPr lang="zh-CN" altLang="en-US" sz="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1B89C193-2943-49EA-A042-12B5F7409D0E}"/>
                  </a:ext>
                </a:extLst>
              </p:cNvPr>
              <p:cNvSpPr txBox="1"/>
              <p:nvPr/>
            </p:nvSpPr>
            <p:spPr>
              <a:xfrm>
                <a:off x="4703695" y="4330651"/>
                <a:ext cx="1447467" cy="6608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800" b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altLang="zh-CN" sz="800" b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800"/>
              </a:p>
            </p:txBody>
          </p:sp>
        </mc:Choice>
        <mc:Fallback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1B89C193-2943-49EA-A042-12B5F7409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695" y="4330651"/>
                <a:ext cx="1447467" cy="660822"/>
              </a:xfrm>
              <a:prstGeom prst="rect">
                <a:avLst/>
              </a:prstGeom>
              <a:blipFill>
                <a:blip r:embed="rId76"/>
                <a:stretch>
                  <a:fillRect t="-917" b="-1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B3EF9210-046C-4682-A631-12B20D435F42}"/>
              </a:ext>
            </a:extLst>
          </p:cNvPr>
          <p:cNvCxnSpPr/>
          <p:nvPr/>
        </p:nvCxnSpPr>
        <p:spPr>
          <a:xfrm>
            <a:off x="4647726" y="4316159"/>
            <a:ext cx="1666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本框 188">
            <a:extLst>
              <a:ext uri="{FF2B5EF4-FFF2-40B4-BE49-F238E27FC236}">
                <a16:creationId xmlns:a16="http://schemas.microsoft.com/office/drawing/2014/main" id="{6523B8F8-60F8-480D-9215-C4555D99AA95}"/>
              </a:ext>
            </a:extLst>
          </p:cNvPr>
          <p:cNvSpPr txBox="1"/>
          <p:nvPr/>
        </p:nvSpPr>
        <p:spPr>
          <a:xfrm>
            <a:off x="3926023" y="4979957"/>
            <a:ext cx="119185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b="1">
                <a:solidFill>
                  <a:srgbClr val="FF0000"/>
                </a:solidFill>
              </a:rPr>
              <a:t>多个电源用叠加定理也可</a:t>
            </a:r>
            <a:endParaRPr lang="zh-CN" altLang="en-US" sz="800">
              <a:solidFill>
                <a:srgbClr val="FF0000"/>
              </a:solidFill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14572334-0415-4D5D-95F1-D3A0DBE798F3}"/>
              </a:ext>
            </a:extLst>
          </p:cNvPr>
          <p:cNvSpPr txBox="1"/>
          <p:nvPr/>
        </p:nvSpPr>
        <p:spPr>
          <a:xfrm>
            <a:off x="3920734" y="5105169"/>
            <a:ext cx="539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b="1"/>
              <a:t>积分</a:t>
            </a:r>
            <a:endParaRPr lang="zh-CN" altLang="en-US" sz="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8E894DB9-66E9-4B8C-A219-495828BBE511}"/>
                  </a:ext>
                </a:extLst>
              </p:cNvPr>
              <p:cNvSpPr txBox="1"/>
              <p:nvPr/>
            </p:nvSpPr>
            <p:spPr>
              <a:xfrm>
                <a:off x="4713365" y="5130397"/>
                <a:ext cx="1903691" cy="295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800"/>
              </a:p>
            </p:txBody>
          </p:sp>
        </mc:Choice>
        <mc:Fallback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8E894DB9-66E9-4B8C-A219-495828BBE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365" y="5130397"/>
                <a:ext cx="1903691" cy="295594"/>
              </a:xfrm>
              <a:prstGeom prst="rect">
                <a:avLst/>
              </a:prstGeom>
              <a:blipFill>
                <a:blip r:embed="rId77"/>
                <a:stretch>
                  <a:fillRect t="-175000" b="-25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文本框 194">
            <a:extLst>
              <a:ext uri="{FF2B5EF4-FFF2-40B4-BE49-F238E27FC236}">
                <a16:creationId xmlns:a16="http://schemas.microsoft.com/office/drawing/2014/main" id="{19E155A3-B61E-4666-A2EB-5483A1ADBB99}"/>
              </a:ext>
            </a:extLst>
          </p:cNvPr>
          <p:cNvSpPr txBox="1"/>
          <p:nvPr/>
        </p:nvSpPr>
        <p:spPr>
          <a:xfrm>
            <a:off x="6421476" y="5027233"/>
            <a:ext cx="5396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b="1"/>
              <a:t>微分</a:t>
            </a:r>
            <a:endParaRPr lang="zh-CN" altLang="en-US" sz="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3B086AE1-8907-40D7-9B49-C80BC0162B56}"/>
                  </a:ext>
                </a:extLst>
              </p:cNvPr>
              <p:cNvSpPr txBox="1"/>
              <p:nvPr/>
            </p:nvSpPr>
            <p:spPr>
              <a:xfrm>
                <a:off x="4726787" y="5519756"/>
                <a:ext cx="1903691" cy="2337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zh-CN" altLang="en-US" sz="800"/>
              </a:p>
            </p:txBody>
          </p:sp>
        </mc:Choice>
        <mc:Fallback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3B086AE1-8907-40D7-9B49-C80BC0162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787" y="5519756"/>
                <a:ext cx="1903691" cy="233718"/>
              </a:xfrm>
              <a:prstGeom prst="rect">
                <a:avLst/>
              </a:prstGeom>
              <a:blipFill>
                <a:blip r:embed="rId78"/>
                <a:stretch>
                  <a:fillRect t="-2564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EB9BF8EC-14A2-4233-9947-BA845839F812}"/>
              </a:ext>
            </a:extLst>
          </p:cNvPr>
          <p:cNvCxnSpPr/>
          <p:nvPr/>
        </p:nvCxnSpPr>
        <p:spPr>
          <a:xfrm>
            <a:off x="3926023" y="5820745"/>
            <a:ext cx="3563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CBF6CA57-36B6-4764-AA6A-34928F7C9365}"/>
              </a:ext>
            </a:extLst>
          </p:cNvPr>
          <p:cNvSpPr txBox="1"/>
          <p:nvPr/>
        </p:nvSpPr>
        <p:spPr>
          <a:xfrm>
            <a:off x="3934361" y="5858865"/>
            <a:ext cx="3199358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b="1"/>
              <a:t>非线性：正反馈，虚断成立，虚短不成立（</a:t>
            </a:r>
            <a:r>
              <a:rPr lang="en-US" altLang="zh-CN" sz="800" b="1"/>
              <a:t>vp</a:t>
            </a:r>
            <a:r>
              <a:rPr lang="zh-CN" altLang="en-US" sz="800" b="1"/>
              <a:t>≠</a:t>
            </a:r>
            <a:r>
              <a:rPr lang="en-US" altLang="zh-CN" sz="800" b="1"/>
              <a:t>vn</a:t>
            </a:r>
            <a:r>
              <a:rPr lang="zh-CN" altLang="en-US" sz="800" b="1"/>
              <a:t>）</a:t>
            </a:r>
            <a:endParaRPr lang="en-US" altLang="zh-CN" sz="800" b="1"/>
          </a:p>
          <a:p>
            <a:r>
              <a:rPr lang="zh-CN" altLang="en-US" sz="800"/>
              <a:t>可通过调换运放同相</a:t>
            </a:r>
            <a:r>
              <a:rPr lang="en-US" altLang="zh-CN" sz="800"/>
              <a:t>/</a:t>
            </a:r>
            <a:r>
              <a:rPr lang="zh-CN" altLang="en-US" sz="800"/>
              <a:t>反相端，来改变跳变方向</a:t>
            </a:r>
            <a:endParaRPr lang="en-US" altLang="zh-CN" sz="800"/>
          </a:p>
          <a:p>
            <a:endParaRPr lang="en-US" altLang="zh-CN" sz="800"/>
          </a:p>
          <a:p>
            <a:endParaRPr lang="en-US" altLang="zh-CN" sz="800"/>
          </a:p>
          <a:p>
            <a:endParaRPr lang="en-US" altLang="zh-CN" sz="800"/>
          </a:p>
          <a:p>
            <a:endParaRPr lang="en-US" altLang="zh-CN" sz="800"/>
          </a:p>
          <a:p>
            <a:r>
              <a:rPr lang="zh-CN" altLang="en-US" sz="800"/>
              <a:t>输入限幅                                                         输出限幅</a:t>
            </a:r>
          </a:p>
          <a:p>
            <a:endParaRPr lang="zh-CN" altLang="en-US" sz="800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D484D73B-4C79-4BA7-842D-3857A8164E43}"/>
              </a:ext>
            </a:extLst>
          </p:cNvPr>
          <p:cNvSpPr txBox="1"/>
          <p:nvPr/>
        </p:nvSpPr>
        <p:spPr>
          <a:xfrm>
            <a:off x="6661150" y="5853025"/>
            <a:ext cx="84897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b="1"/>
              <a:t>单门限电压比较器</a:t>
            </a:r>
            <a:endParaRPr lang="zh-CN" altLang="en-US" sz="800"/>
          </a:p>
        </p:txBody>
      </p:sp>
      <p:pic>
        <p:nvPicPr>
          <p:cNvPr id="204" name="图片 203">
            <a:extLst>
              <a:ext uri="{FF2B5EF4-FFF2-40B4-BE49-F238E27FC236}">
                <a16:creationId xmlns:a16="http://schemas.microsoft.com/office/drawing/2014/main" id="{B3840ABD-67CF-4978-8F3B-9C01C5CE8FE9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6743166" y="5988315"/>
            <a:ext cx="717578" cy="511504"/>
          </a:xfrm>
          <a:prstGeom prst="rect">
            <a:avLst/>
          </a:prstGeom>
        </p:spPr>
      </p:pic>
      <p:pic>
        <p:nvPicPr>
          <p:cNvPr id="206" name="图片 205">
            <a:extLst>
              <a:ext uri="{FF2B5EF4-FFF2-40B4-BE49-F238E27FC236}">
                <a16:creationId xmlns:a16="http://schemas.microsoft.com/office/drawing/2014/main" id="{3FB5D7AA-3CDC-432E-B57E-72EFFA696D58}"/>
              </a:ext>
            </a:extLst>
          </p:cNvPr>
          <p:cNvPicPr>
            <a:picLocks noChangeAspect="1"/>
          </p:cNvPicPr>
          <p:nvPr/>
        </p:nvPicPr>
        <p:blipFill>
          <a:blip r:embed="rId80"/>
          <a:stretch>
            <a:fillRect/>
          </a:stretch>
        </p:blipFill>
        <p:spPr>
          <a:xfrm>
            <a:off x="6033144" y="5980347"/>
            <a:ext cx="789723" cy="571938"/>
          </a:xfrm>
          <a:prstGeom prst="rect">
            <a:avLst/>
          </a:prstGeom>
        </p:spPr>
      </p:pic>
      <p:pic>
        <p:nvPicPr>
          <p:cNvPr id="212" name="图片 211">
            <a:extLst>
              <a:ext uri="{FF2B5EF4-FFF2-40B4-BE49-F238E27FC236}">
                <a16:creationId xmlns:a16="http://schemas.microsoft.com/office/drawing/2014/main" id="{45B3C722-9651-450E-88AB-8FDFA05EE2AD}"/>
              </a:ext>
            </a:extLst>
          </p:cNvPr>
          <p:cNvPicPr>
            <a:picLocks noChangeAspect="1"/>
          </p:cNvPicPr>
          <p:nvPr/>
        </p:nvPicPr>
        <p:blipFill>
          <a:blip r:embed="rId81"/>
          <a:stretch>
            <a:fillRect/>
          </a:stretch>
        </p:blipFill>
        <p:spPr>
          <a:xfrm>
            <a:off x="3935096" y="6721378"/>
            <a:ext cx="644971" cy="680605"/>
          </a:xfrm>
          <a:prstGeom prst="rect">
            <a:avLst/>
          </a:prstGeom>
        </p:spPr>
      </p:pic>
      <p:cxnSp>
        <p:nvCxnSpPr>
          <p:cNvPr id="214" name="连接符: 肘形 213">
            <a:extLst>
              <a:ext uri="{FF2B5EF4-FFF2-40B4-BE49-F238E27FC236}">
                <a16:creationId xmlns:a16="http://schemas.microsoft.com/office/drawing/2014/main" id="{9EF2854C-3D76-4CD3-9958-2021BC9E83FB}"/>
              </a:ext>
            </a:extLst>
          </p:cNvPr>
          <p:cNvCxnSpPr>
            <a:cxnSpLocks/>
          </p:cNvCxnSpPr>
          <p:nvPr/>
        </p:nvCxnSpPr>
        <p:spPr>
          <a:xfrm flipV="1">
            <a:off x="3934361" y="6721378"/>
            <a:ext cx="2133405" cy="726350"/>
          </a:xfrm>
          <a:prstGeom prst="bentConnector3">
            <a:avLst>
              <a:gd name="adj1" fmla="val 330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连接符: 肘形 218">
            <a:extLst>
              <a:ext uri="{FF2B5EF4-FFF2-40B4-BE49-F238E27FC236}">
                <a16:creationId xmlns:a16="http://schemas.microsoft.com/office/drawing/2014/main" id="{4AB064A7-DF5F-4C76-8027-5E67BC7A272B}"/>
              </a:ext>
            </a:extLst>
          </p:cNvPr>
          <p:cNvCxnSpPr/>
          <p:nvPr/>
        </p:nvCxnSpPr>
        <p:spPr>
          <a:xfrm flipV="1">
            <a:off x="4638855" y="6555212"/>
            <a:ext cx="2866667" cy="1661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文本框 219">
            <a:extLst>
              <a:ext uri="{FF2B5EF4-FFF2-40B4-BE49-F238E27FC236}">
                <a16:creationId xmlns:a16="http://schemas.microsoft.com/office/drawing/2014/main" id="{9DFEF580-37BD-49FC-9913-711B1D7F346E}"/>
              </a:ext>
            </a:extLst>
          </p:cNvPr>
          <p:cNvSpPr txBox="1"/>
          <p:nvPr/>
        </p:nvSpPr>
        <p:spPr>
          <a:xfrm>
            <a:off x="6966915" y="6594269"/>
            <a:ext cx="84897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b="1"/>
              <a:t>迟滞比较器</a:t>
            </a:r>
            <a:endParaRPr lang="zh-CN" altLang="en-US" sz="800"/>
          </a:p>
        </p:txBody>
      </p:sp>
      <p:pic>
        <p:nvPicPr>
          <p:cNvPr id="222" name="图片 221">
            <a:extLst>
              <a:ext uri="{FF2B5EF4-FFF2-40B4-BE49-F238E27FC236}">
                <a16:creationId xmlns:a16="http://schemas.microsoft.com/office/drawing/2014/main" id="{E0AC73FC-0151-4538-BF9D-BBFDC3241021}"/>
              </a:ext>
            </a:extLst>
          </p:cNvPr>
          <p:cNvPicPr>
            <a:picLocks noChangeAspect="1"/>
          </p:cNvPicPr>
          <p:nvPr/>
        </p:nvPicPr>
        <p:blipFill>
          <a:blip r:embed="rId82"/>
          <a:stretch>
            <a:fillRect/>
          </a:stretch>
        </p:blipFill>
        <p:spPr>
          <a:xfrm>
            <a:off x="4651489" y="6752453"/>
            <a:ext cx="1210897" cy="5920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94B825D9-A7FD-4059-A940-475BB655970F}"/>
                  </a:ext>
                </a:extLst>
              </p:cNvPr>
              <p:cNvSpPr txBox="1"/>
              <p:nvPr/>
            </p:nvSpPr>
            <p:spPr>
              <a:xfrm>
                <a:off x="4413439" y="7325716"/>
                <a:ext cx="1903691" cy="2505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𝑅𝐸𝐹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zh-CN" altLang="en-US" sz="800"/>
              </a:p>
            </p:txBody>
          </p:sp>
        </mc:Choice>
        <mc:Fallback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94B825D9-A7FD-4059-A940-475BB6559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439" y="7325716"/>
                <a:ext cx="1903691" cy="250581"/>
              </a:xfrm>
              <a:prstGeom prst="rect">
                <a:avLst/>
              </a:prstGeom>
              <a:blipFill>
                <a:blip r:embed="rId83"/>
                <a:stretch>
                  <a:fillRect t="-4878" b="-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4330E5F9-8DCD-4A61-8E06-8A4878A94561}"/>
                  </a:ext>
                </a:extLst>
              </p:cNvPr>
              <p:cNvSpPr txBox="1"/>
              <p:nvPr/>
            </p:nvSpPr>
            <p:spPr>
              <a:xfrm>
                <a:off x="6067766" y="7366044"/>
                <a:ext cx="1903691" cy="2654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𝑂𝐻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800" b="0" i="1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𝑂𝐿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800"/>
              </a:p>
            </p:txBody>
          </p:sp>
        </mc:Choice>
        <mc:Fallback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4330E5F9-8DCD-4A61-8E06-8A4878A94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766" y="7366044"/>
                <a:ext cx="1903691" cy="265457"/>
              </a:xfrm>
              <a:prstGeom prst="rect">
                <a:avLst/>
              </a:prstGeom>
              <a:blipFill>
                <a:blip r:embed="rId8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文本框 226">
            <a:extLst>
              <a:ext uri="{FF2B5EF4-FFF2-40B4-BE49-F238E27FC236}">
                <a16:creationId xmlns:a16="http://schemas.microsoft.com/office/drawing/2014/main" id="{2650BEC2-1F03-4D44-AFD0-2C9DFF8FB3EB}"/>
              </a:ext>
            </a:extLst>
          </p:cNvPr>
          <p:cNvSpPr txBox="1"/>
          <p:nvPr/>
        </p:nvSpPr>
        <p:spPr>
          <a:xfrm>
            <a:off x="3952656" y="7587192"/>
            <a:ext cx="108812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b="1"/>
              <a:t>方波和锯齿波产生电路</a:t>
            </a:r>
            <a:endParaRPr lang="zh-CN" altLang="en-US" sz="800"/>
          </a:p>
        </p:txBody>
      </p:sp>
      <p:pic>
        <p:nvPicPr>
          <p:cNvPr id="229" name="图片 228">
            <a:extLst>
              <a:ext uri="{FF2B5EF4-FFF2-40B4-BE49-F238E27FC236}">
                <a16:creationId xmlns:a16="http://schemas.microsoft.com/office/drawing/2014/main" id="{F951D38C-9E86-49A4-AD7D-E377A86429C4}"/>
              </a:ext>
            </a:extLst>
          </p:cNvPr>
          <p:cNvPicPr>
            <a:picLocks noChangeAspect="1"/>
          </p:cNvPicPr>
          <p:nvPr/>
        </p:nvPicPr>
        <p:blipFill>
          <a:blip r:embed="rId85"/>
          <a:stretch>
            <a:fillRect/>
          </a:stretch>
        </p:blipFill>
        <p:spPr>
          <a:xfrm>
            <a:off x="3923239" y="7721198"/>
            <a:ext cx="1579034" cy="8099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C1DB3A99-3964-4614-B2E2-A19DE2A768F6}"/>
                  </a:ext>
                </a:extLst>
              </p:cNvPr>
              <p:cNvSpPr txBox="1"/>
              <p:nvPr/>
            </p:nvSpPr>
            <p:spPr>
              <a:xfrm>
                <a:off x="5533190" y="7704001"/>
                <a:ext cx="1903691" cy="818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800" i="1" smtClean="0">
                        <a:latin typeface="Cambria Math" panose="02040503050406030204" pitchFamily="18" charset="0"/>
                      </a:rPr>
                      <m:t>①</m:t>
                    </m:r>
                  </m:oMath>
                </a14:m>
                <a:r>
                  <a:rPr lang="zh-CN" altLang="en-US" sz="800"/>
                  <a:t> </a:t>
                </a:r>
                <a:r>
                  <a:rPr lang="en-US" altLang="zh-CN" sz="800"/>
                  <a:t>A1</a:t>
                </a:r>
                <a:r>
                  <a:rPr lang="zh-CN" altLang="en-US" sz="800"/>
                  <a:t>虚断，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zh-CN" altLang="en-US" sz="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800"/>
                  <a:t>得</a:t>
                </a:r>
                <a:r>
                  <a:rPr lang="en-US" altLang="zh-CN" sz="800"/>
                  <a:t>v_p1</a:t>
                </a:r>
              </a:p>
              <a:p>
                <a:r>
                  <a:rPr lang="zh-CN" altLang="en-US" sz="800"/>
                  <a:t>②</a:t>
                </a:r>
                <a:r>
                  <a:rPr lang="en-US" altLang="zh-CN" sz="800"/>
                  <a:t>vo</a:t>
                </a:r>
                <a:r>
                  <a:rPr lang="zh-CN" altLang="en-US" sz="800"/>
                  <a:t>视为比较器输入，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sSub>
                          <m:sSubPr>
                            <m:ctrlPr>
                              <a:rPr lang="en-US" altLang="zh-CN" sz="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  <m:r>
                          <a:rPr lang="en-US" altLang="zh-CN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sz="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±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800" b="0"/>
              </a:p>
              <a:p>
                <a:r>
                  <a:rPr lang="zh-CN" altLang="en-US" sz="800"/>
                  <a:t>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b>
                    </m:sSub>
                    <m:r>
                      <a:rPr lang="en-US" altLang="zh-CN" sz="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800"/>
                  <a:t>，③上电噪声使得</a:t>
                </a:r>
                <a:r>
                  <a:rPr lang="en-US" altLang="zh-CN" sz="800"/>
                  <a:t>vo=±VZ</a:t>
                </a:r>
              </a:p>
              <a:p>
                <a:r>
                  <a:rPr lang="en-US" altLang="zh-CN" sz="800"/>
                  <a:t>C</a:t>
                </a:r>
                <a:r>
                  <a:rPr lang="zh-CN" altLang="en-US" sz="800"/>
                  <a:t>开始充电，</a:t>
                </a:r>
                <a:r>
                  <a:rPr lang="en-US" altLang="zh-CN" sz="800"/>
                  <a:t>vo</a:t>
                </a:r>
                <a:r>
                  <a:rPr lang="zh-CN" altLang="en-US" sz="800"/>
                  <a:t>↓，斜率</a:t>
                </a:r>
                <a14:m>
                  <m:oMath xmlns:m="http://schemas.openxmlformats.org/officeDocument/2006/math">
                    <m:r>
                      <a:rPr lang="en-US" altLang="zh-CN" sz="8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altLang="zh-CN" sz="800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800"/>
                  <a:t>，达到</a:t>
                </a:r>
                <a:r>
                  <a:rPr lang="en-US" altLang="zh-CN" sz="800"/>
                  <a:t>v(T-)</a:t>
                </a:r>
                <a:r>
                  <a:rPr lang="zh-CN" altLang="en-US" sz="800"/>
                  <a:t>时</a:t>
                </a:r>
                <a:r>
                  <a:rPr lang="en-US" altLang="zh-CN" sz="800"/>
                  <a:t>vo1</a:t>
                </a:r>
                <a:r>
                  <a:rPr lang="zh-CN" altLang="en-US" sz="800"/>
                  <a:t>翻转，</a:t>
                </a:r>
                <a:r>
                  <a:rPr lang="en-US" altLang="zh-CN" sz="800"/>
                  <a:t>……</a:t>
                </a:r>
                <a:endParaRPr lang="zh-CN" altLang="en-US" sz="800"/>
              </a:p>
            </p:txBody>
          </p:sp>
        </mc:Choice>
        <mc:Fallback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C1DB3A99-3964-4614-B2E2-A19DE2A76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190" y="7704001"/>
                <a:ext cx="1903691" cy="818622"/>
              </a:xfrm>
              <a:prstGeom prst="rect">
                <a:avLst/>
              </a:prstGeom>
              <a:blipFill>
                <a:blip r:embed="rId86"/>
                <a:stretch>
                  <a:fillRect l="-3526" t="-2239" r="-2885" b="-7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2" name="图片 231">
            <a:extLst>
              <a:ext uri="{FF2B5EF4-FFF2-40B4-BE49-F238E27FC236}">
                <a16:creationId xmlns:a16="http://schemas.microsoft.com/office/drawing/2014/main" id="{41F83652-6374-499A-BBFA-CC518729190F}"/>
              </a:ext>
            </a:extLst>
          </p:cNvPr>
          <p:cNvPicPr>
            <a:picLocks noChangeAspect="1"/>
          </p:cNvPicPr>
          <p:nvPr/>
        </p:nvPicPr>
        <p:blipFill rotWithShape="1">
          <a:blip r:embed="rId87"/>
          <a:srcRect r="56299"/>
          <a:stretch/>
        </p:blipFill>
        <p:spPr>
          <a:xfrm>
            <a:off x="6064949" y="8533274"/>
            <a:ext cx="588675" cy="594851"/>
          </a:xfrm>
          <a:prstGeom prst="rect">
            <a:avLst/>
          </a:prstGeom>
        </p:spPr>
      </p:pic>
      <p:pic>
        <p:nvPicPr>
          <p:cNvPr id="234" name="图片 233">
            <a:extLst>
              <a:ext uri="{FF2B5EF4-FFF2-40B4-BE49-F238E27FC236}">
                <a16:creationId xmlns:a16="http://schemas.microsoft.com/office/drawing/2014/main" id="{3F6DFBB7-4668-4182-ADFC-9ED53B4DFFF5}"/>
              </a:ext>
            </a:extLst>
          </p:cNvPr>
          <p:cNvPicPr>
            <a:picLocks noChangeAspect="1"/>
          </p:cNvPicPr>
          <p:nvPr/>
        </p:nvPicPr>
        <p:blipFill>
          <a:blip r:embed="rId88"/>
          <a:stretch>
            <a:fillRect/>
          </a:stretch>
        </p:blipFill>
        <p:spPr>
          <a:xfrm>
            <a:off x="3943699" y="8564357"/>
            <a:ext cx="2038946" cy="809960"/>
          </a:xfrm>
          <a:prstGeom prst="rect">
            <a:avLst/>
          </a:prstGeom>
        </p:spPr>
      </p:pic>
      <p:pic>
        <p:nvPicPr>
          <p:cNvPr id="236" name="图片 235">
            <a:extLst>
              <a:ext uri="{FF2B5EF4-FFF2-40B4-BE49-F238E27FC236}">
                <a16:creationId xmlns:a16="http://schemas.microsoft.com/office/drawing/2014/main" id="{6883E538-953E-4532-AED9-E129F618E038}"/>
              </a:ext>
            </a:extLst>
          </p:cNvPr>
          <p:cNvPicPr>
            <a:picLocks noChangeAspect="1"/>
          </p:cNvPicPr>
          <p:nvPr/>
        </p:nvPicPr>
        <p:blipFill>
          <a:blip r:embed="rId89"/>
          <a:stretch>
            <a:fillRect/>
          </a:stretch>
        </p:blipFill>
        <p:spPr>
          <a:xfrm>
            <a:off x="6691313" y="8481077"/>
            <a:ext cx="853066" cy="883601"/>
          </a:xfrm>
          <a:prstGeom prst="rect">
            <a:avLst/>
          </a:prstGeom>
        </p:spPr>
      </p:pic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C33B6360-A6CC-4441-8158-6991C03C7E00}"/>
              </a:ext>
            </a:extLst>
          </p:cNvPr>
          <p:cNvCxnSpPr/>
          <p:nvPr/>
        </p:nvCxnSpPr>
        <p:spPr>
          <a:xfrm flipH="1" flipV="1">
            <a:off x="5819775" y="9128125"/>
            <a:ext cx="871538" cy="10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1D97154E-7367-4355-A22D-1C227D365A86}"/>
              </a:ext>
            </a:extLst>
          </p:cNvPr>
          <p:cNvCxnSpPr/>
          <p:nvPr/>
        </p:nvCxnSpPr>
        <p:spPr>
          <a:xfrm flipV="1">
            <a:off x="6581775" y="8416925"/>
            <a:ext cx="0" cy="14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BAF8B96B-9310-442E-A3E6-8489F729D71D}"/>
                  </a:ext>
                </a:extLst>
              </p:cNvPr>
              <p:cNvSpPr txBox="1"/>
              <p:nvPr/>
            </p:nvSpPr>
            <p:spPr>
              <a:xfrm>
                <a:off x="5166664" y="9308149"/>
                <a:ext cx="1903691" cy="3745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800" i="1" smtClean="0">
                          <a:latin typeface="Cambria Math" panose="02040503050406030204" pitchFamily="18" charset="0"/>
                        </a:rPr>
                        <m:t>放电</m:t>
                      </m:r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CN" altLang="en-US" sz="800" i="1">
                          <a:latin typeface="Cambria Math" panose="02040503050406030204" pitchFamily="18" charset="0"/>
                        </a:rPr>
                        <m:t>充电</m:t>
                      </m:r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800"/>
              </a:p>
              <a:p>
                <a:r>
                  <a:rPr lang="zh-CN" altLang="en-US" sz="800"/>
                  <a:t>←最长转换时间：</a:t>
                </a:r>
                <a:r>
                  <a:rPr lang="en-US" altLang="zh-CN" sz="800"/>
                  <a:t>n*T</a:t>
                </a:r>
                <a:r>
                  <a:rPr lang="en-US" altLang="zh-CN" sz="500"/>
                  <a:t>CLK</a:t>
                </a:r>
                <a:endParaRPr lang="en-US" altLang="zh-CN" sz="800"/>
              </a:p>
            </p:txBody>
          </p:sp>
        </mc:Choice>
        <mc:Fallback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BAF8B96B-9310-442E-A3E6-8489F729D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664" y="9308149"/>
                <a:ext cx="1903691" cy="374526"/>
              </a:xfrm>
              <a:prstGeom prst="rect">
                <a:avLst/>
              </a:prstGeom>
              <a:blipFill>
                <a:blip r:embed="rId90"/>
                <a:stretch>
                  <a:fillRect l="-3526" t="-1639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6" name="文本框 245">
            <a:extLst>
              <a:ext uri="{FF2B5EF4-FFF2-40B4-BE49-F238E27FC236}">
                <a16:creationId xmlns:a16="http://schemas.microsoft.com/office/drawing/2014/main" id="{825D14D7-BFEB-4F76-8EBF-B3B43A78389D}"/>
              </a:ext>
            </a:extLst>
          </p:cNvPr>
          <p:cNvSpPr txBox="1"/>
          <p:nvPr/>
        </p:nvSpPr>
        <p:spPr>
          <a:xfrm>
            <a:off x="5884642" y="6810630"/>
            <a:ext cx="37509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b="1"/>
              <a:t>找</a:t>
            </a:r>
            <a:r>
              <a:rPr lang="en-US" altLang="zh-CN" sz="800" b="1"/>
              <a:t>vp=vn</a:t>
            </a:r>
            <a:r>
              <a:rPr lang="zh-CN" altLang="en-US" sz="800" b="1"/>
              <a:t>临界条件求出</a:t>
            </a:r>
            <a:r>
              <a:rPr lang="en-US" altLang="zh-CN" sz="800" b="1"/>
              <a:t>vT(+-)</a:t>
            </a:r>
            <a:endParaRPr lang="zh-CN" altLang="en-US" sz="800"/>
          </a:p>
        </p:txBody>
      </p: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D674918A-8286-4850-89D9-2D4F4522BEAC}"/>
              </a:ext>
            </a:extLst>
          </p:cNvPr>
          <p:cNvCxnSpPr/>
          <p:nvPr/>
        </p:nvCxnSpPr>
        <p:spPr>
          <a:xfrm>
            <a:off x="23663" y="8228624"/>
            <a:ext cx="378968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0" name="图片 249">
            <a:extLst>
              <a:ext uri="{FF2B5EF4-FFF2-40B4-BE49-F238E27FC236}">
                <a16:creationId xmlns:a16="http://schemas.microsoft.com/office/drawing/2014/main" id="{7252433E-6E7D-434E-8BDF-01A095989D71}"/>
              </a:ext>
            </a:extLst>
          </p:cNvPr>
          <p:cNvPicPr>
            <a:picLocks noChangeAspect="1"/>
          </p:cNvPicPr>
          <p:nvPr/>
        </p:nvPicPr>
        <p:blipFill>
          <a:blip r:embed="rId91"/>
          <a:stretch>
            <a:fillRect/>
          </a:stretch>
        </p:blipFill>
        <p:spPr>
          <a:xfrm>
            <a:off x="32282" y="8241929"/>
            <a:ext cx="2115529" cy="1049211"/>
          </a:xfrm>
          <a:prstGeom prst="rect">
            <a:avLst/>
          </a:prstGeom>
        </p:spPr>
      </p:pic>
      <p:sp>
        <p:nvSpPr>
          <p:cNvPr id="251" name="文本框 250">
            <a:extLst>
              <a:ext uri="{FF2B5EF4-FFF2-40B4-BE49-F238E27FC236}">
                <a16:creationId xmlns:a16="http://schemas.microsoft.com/office/drawing/2014/main" id="{48DAF158-66F4-4EAA-94F7-C8AB644C7033}"/>
              </a:ext>
            </a:extLst>
          </p:cNvPr>
          <p:cNvSpPr txBox="1"/>
          <p:nvPr/>
        </p:nvSpPr>
        <p:spPr>
          <a:xfrm>
            <a:off x="-19632" y="8201311"/>
            <a:ext cx="8851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倒</a:t>
            </a:r>
            <a:r>
              <a:rPr lang="en-US" altLang="zh-CN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型网络</a:t>
            </a:r>
            <a:r>
              <a:rPr lang="en-US" altLang="zh-CN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DAC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B802C6D1-10D9-4F86-B470-F974853B45DD}"/>
                  </a:ext>
                </a:extLst>
              </p:cNvPr>
              <p:cNvSpPr txBox="1"/>
              <p:nvPr/>
            </p:nvSpPr>
            <p:spPr>
              <a:xfrm>
                <a:off x="1877825" y="8216515"/>
                <a:ext cx="2073302" cy="924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不管开关如何设置，电阻网络的电特性不变，</a:t>
                </a:r>
                <a:r>
                  <a:rPr lang="en-US" altLang="zh-CN" sz="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端口等效电阻都是</a:t>
                </a:r>
                <a:r>
                  <a:rPr lang="en-US" altLang="zh-CN" sz="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𝑅𝐸𝐹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altLang="zh-CN" sz="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=0~3</m:t>
                      </m:r>
                    </m:oMath>
                  </m:oMathPara>
                </a14:m>
                <a:endParaRPr lang="en-US" altLang="zh-CN" sz="8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𝑅𝐸𝐹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zh-CN" altLang="en-US" sz="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是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𝐵𝑖𝑛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𝐷𝑒𝑐</m:t>
                      </m:r>
                      <m:r>
                        <a:rPr lang="zh-CN" altLang="en-US" sz="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的结果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和寄存器配合可以制作阶梯波形产生电路</a:t>
                </a:r>
                <a:endParaRPr lang="en-US" altLang="zh-CN" sz="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B802C6D1-10D9-4F86-B470-F974853B4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825" y="8216515"/>
                <a:ext cx="2073302" cy="924420"/>
              </a:xfrm>
              <a:prstGeom prst="rect">
                <a:avLst/>
              </a:prstGeom>
              <a:blipFill>
                <a:blip r:embed="rId92"/>
                <a:stretch>
                  <a:fillRect b="-1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" name="文本框 252">
            <a:extLst>
              <a:ext uri="{FF2B5EF4-FFF2-40B4-BE49-F238E27FC236}">
                <a16:creationId xmlns:a16="http://schemas.microsoft.com/office/drawing/2014/main" id="{DA50D20A-4962-47CB-BA34-42D317A48CDA}"/>
              </a:ext>
            </a:extLst>
          </p:cNvPr>
          <p:cNvSpPr txBox="1"/>
          <p:nvPr/>
        </p:nvSpPr>
        <p:spPr>
          <a:xfrm>
            <a:off x="1856654" y="9089149"/>
            <a:ext cx="2073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只舍不入量化方式</a:t>
            </a:r>
            <a:r>
              <a: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rPr>
              <a:t>：取量化单位</a:t>
            </a:r>
            <a:r>
              <a:rPr lang="en-US" altLang="zh-CN" sz="80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rPr>
              <a:t>，量化中把不足</a:t>
            </a:r>
            <a:r>
              <a:rPr lang="en-US" altLang="zh-CN" sz="80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rPr>
              <a:t>部分舍弃，其最大量化误差为</a:t>
            </a:r>
            <a:r>
              <a:rPr lang="en-US" altLang="zh-CN" sz="80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四舍五入量化方式</a:t>
            </a:r>
            <a:r>
              <a: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rPr>
              <a:t>：取量化单位为</a:t>
            </a:r>
            <a:r>
              <a:rPr lang="en-US" altLang="zh-CN" sz="80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rPr>
              <a:t>，量化中将不足半个</a:t>
            </a:r>
            <a:r>
              <a:rPr lang="en-US" altLang="zh-CN" sz="80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rPr>
              <a:t>部分舍去，对于等于或大于半个</a:t>
            </a:r>
            <a:r>
              <a:rPr lang="en-US" altLang="zh-CN" sz="80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rPr>
              <a:t>的部分按一个量化单位处理。其最大量化误差为</a:t>
            </a:r>
            <a:r>
              <a:rPr lang="en-US" altLang="zh-CN" sz="800">
                <a:latin typeface="Times New Roman" panose="02020603050405020304" pitchFamily="18" charset="0"/>
                <a:cs typeface="Times New Roman" panose="02020603050405020304" pitchFamily="18" charset="0"/>
              </a:rPr>
              <a:t>1/2 Δ </a:t>
            </a:r>
            <a:r>
              <a: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rPr>
              <a:t>。  </a:t>
            </a:r>
            <a:r>
              <a:rPr lang="zh-CN" altLang="en-US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量化→编码</a:t>
            </a:r>
          </a:p>
        </p:txBody>
      </p:sp>
      <p:pic>
        <p:nvPicPr>
          <p:cNvPr id="255" name="图片 254">
            <a:extLst>
              <a:ext uri="{FF2B5EF4-FFF2-40B4-BE49-F238E27FC236}">
                <a16:creationId xmlns:a16="http://schemas.microsoft.com/office/drawing/2014/main" id="{E30627BE-2F30-4E47-A96B-B4DF1E3754B1}"/>
              </a:ext>
            </a:extLst>
          </p:cNvPr>
          <p:cNvPicPr>
            <a:picLocks noChangeAspect="1"/>
          </p:cNvPicPr>
          <p:nvPr/>
        </p:nvPicPr>
        <p:blipFill>
          <a:blip r:embed="rId93"/>
          <a:stretch>
            <a:fillRect/>
          </a:stretch>
        </p:blipFill>
        <p:spPr>
          <a:xfrm>
            <a:off x="32282" y="9283985"/>
            <a:ext cx="1193267" cy="1332234"/>
          </a:xfrm>
          <a:prstGeom prst="rect">
            <a:avLst/>
          </a:prstGeom>
        </p:spPr>
      </p:pic>
      <p:sp>
        <p:nvSpPr>
          <p:cNvPr id="256" name="文本框 255">
            <a:extLst>
              <a:ext uri="{FF2B5EF4-FFF2-40B4-BE49-F238E27FC236}">
                <a16:creationId xmlns:a16="http://schemas.microsoft.com/office/drawing/2014/main" id="{846F612B-E897-4BB5-B757-923747DD3296}"/>
              </a:ext>
            </a:extLst>
          </p:cNvPr>
          <p:cNvSpPr txBox="1"/>
          <p:nvPr/>
        </p:nvSpPr>
        <p:spPr>
          <a:xfrm>
            <a:off x="1133424" y="9244424"/>
            <a:ext cx="9687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并行比较</a:t>
            </a:r>
            <a:r>
              <a:rPr lang="en-US" altLang="zh-CN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  <a:r>
              <a:rPr lang="zh-CN" altLang="en-US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rPr>
              <a:t>电阻分压网络将参考电压</a:t>
            </a:r>
            <a:r>
              <a:rPr lang="en-US" altLang="zh-CN" sz="8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rPr>
              <a:t>分成</a:t>
            </a:r>
            <a:r>
              <a:rPr lang="en-US" altLang="zh-CN" sz="8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rPr>
              <a:t>个等级电压，比较器同时将输入模拟电压</a:t>
            </a:r>
            <a:r>
              <a:rPr lang="en-US" altLang="zh-CN" sz="800"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8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rPr>
              <a:t>个等级电压比较，触发器在每个时钟保存比较结果，优先编码器对触发器状态编码</a:t>
            </a:r>
          </a:p>
          <a:p>
            <a:endParaRPr lang="en-US" altLang="zh-CN" sz="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8" name="图片 257">
            <a:extLst>
              <a:ext uri="{FF2B5EF4-FFF2-40B4-BE49-F238E27FC236}">
                <a16:creationId xmlns:a16="http://schemas.microsoft.com/office/drawing/2014/main" id="{8CB5510D-67E1-44A6-8FC5-2A855D88EB7D}"/>
              </a:ext>
            </a:extLst>
          </p:cNvPr>
          <p:cNvPicPr>
            <a:picLocks noChangeAspect="1"/>
          </p:cNvPicPr>
          <p:nvPr/>
        </p:nvPicPr>
        <p:blipFill>
          <a:blip r:embed="rId94"/>
          <a:stretch>
            <a:fillRect/>
          </a:stretch>
        </p:blipFill>
        <p:spPr>
          <a:xfrm>
            <a:off x="2191666" y="9843737"/>
            <a:ext cx="1535018" cy="848076"/>
          </a:xfrm>
          <a:prstGeom prst="rect">
            <a:avLst/>
          </a:prstGeom>
        </p:spPr>
      </p:pic>
      <p:sp>
        <p:nvSpPr>
          <p:cNvPr id="261" name="文本框 260">
            <a:extLst>
              <a:ext uri="{FF2B5EF4-FFF2-40B4-BE49-F238E27FC236}">
                <a16:creationId xmlns:a16="http://schemas.microsoft.com/office/drawing/2014/main" id="{1C961AD4-F303-4B03-8982-123F31C7A874}"/>
              </a:ext>
            </a:extLst>
          </p:cNvPr>
          <p:cNvSpPr txBox="1"/>
          <p:nvPr/>
        </p:nvSpPr>
        <p:spPr>
          <a:xfrm>
            <a:off x="3839873" y="9299579"/>
            <a:ext cx="863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逐次比较</a:t>
            </a:r>
            <a:r>
              <a:rPr lang="en-US" altLang="zh-CN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  <a:endParaRPr lang="zh-CN" altLang="en-US" sz="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6E5700DD-2383-487A-BFA3-8E9C02C58EDD}"/>
                  </a:ext>
                </a:extLst>
              </p:cNvPr>
              <p:cNvSpPr txBox="1"/>
              <p:nvPr/>
            </p:nvSpPr>
            <p:spPr>
              <a:xfrm>
                <a:off x="5173211" y="9689998"/>
                <a:ext cx="2469435" cy="1013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750"/>
                  <a:t>0.  </a:t>
                </a:r>
                <a:r>
                  <a:rPr lang="zh-CN" altLang="en-US" sz="750"/>
                  <a:t>数据寄存器清零</a:t>
                </a:r>
              </a:p>
              <a:p>
                <a:r>
                  <a:rPr lang="en-US" altLang="zh-CN" sz="750"/>
                  <a:t>1.  </a:t>
                </a:r>
                <a:r>
                  <a:rPr lang="zh-CN" altLang="en-US" sz="750"/>
                  <a:t>最高位置</a:t>
                </a:r>
                <a:r>
                  <a:rPr lang="en-US" altLang="zh-CN" sz="750"/>
                  <a:t>1</a:t>
                </a:r>
              </a:p>
              <a:p>
                <a:r>
                  <a:rPr lang="zh-CN" altLang="en-US" sz="750"/>
                  <a:t>若</a:t>
                </a:r>
                <a:r>
                  <a:rPr lang="fr-FR" altLang="zh-CN" sz="750"/>
                  <a:t>vO &gt; vI ,</a:t>
                </a:r>
                <a:r>
                  <a:rPr lang="zh-CN" altLang="en-US" sz="750"/>
                  <a:t>则清</a:t>
                </a:r>
                <a:r>
                  <a:rPr lang="en-US" altLang="zh-CN" sz="750"/>
                  <a:t>0, </a:t>
                </a:r>
                <a:r>
                  <a:rPr lang="zh-CN" altLang="en-US" sz="750"/>
                  <a:t>否则保留</a:t>
                </a:r>
              </a:p>
              <a:p>
                <a:r>
                  <a:rPr lang="en-US" altLang="zh-CN" sz="750"/>
                  <a:t>2.  </a:t>
                </a:r>
                <a:r>
                  <a:rPr lang="zh-CN" altLang="en-US" sz="750"/>
                  <a:t>次高位置</a:t>
                </a:r>
                <a:r>
                  <a:rPr lang="en-US" altLang="zh-CN" sz="750"/>
                  <a:t>1</a:t>
                </a:r>
              </a:p>
              <a:p>
                <a:r>
                  <a:rPr lang="zh-CN" altLang="en-US" sz="750" u="sng"/>
                  <a:t>若</a:t>
                </a:r>
                <a:r>
                  <a:rPr lang="fr-FR" altLang="zh-CN" sz="750" u="sng"/>
                  <a:t>vO &gt; vI ,</a:t>
                </a:r>
                <a:r>
                  <a:rPr lang="zh-CN" altLang="en-US" sz="750" u="sng"/>
                  <a:t>则清</a:t>
                </a:r>
                <a:r>
                  <a:rPr lang="en-US" altLang="zh-CN" sz="750" u="sng"/>
                  <a:t>0, </a:t>
                </a:r>
                <a:r>
                  <a:rPr lang="zh-CN" altLang="en-US" sz="750" u="sng"/>
                  <a:t>否则保留</a:t>
                </a:r>
                <a:endParaRPr lang="en-US" altLang="zh-CN" sz="750" u="sng"/>
              </a:p>
              <a:p>
                <a:r>
                  <a:rPr lang="en-US" altLang="zh-CN" sz="75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7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75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75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sz="750" i="1" smtClean="0">
                        <a:latin typeface="Cambria Math" panose="02040503050406030204" pitchFamily="18" charset="0"/>
                      </a:rPr>
                      <m:t> = 1, </m:t>
                    </m:r>
                    <m:sSub>
                      <m:sSubPr>
                        <m:ctrlPr>
                          <a:rPr lang="en-US" altLang="zh-CN" sz="7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75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75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750"/>
                  <a:t>打开</a:t>
                </a:r>
                <a:r>
                  <a:rPr lang="en-US" altLang="zh-CN" sz="75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7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75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75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750" i="1" smtClean="0">
                        <a:latin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en-US" altLang="zh-CN" sz="7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75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75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altLang="zh-CN" sz="75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7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75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75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75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75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7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75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nary>
                      <m:naryPr>
                        <m:ctrlPr>
                          <a:rPr lang="en-US" altLang="zh-CN" sz="75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75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altLang="zh-CN" sz="7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75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7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en-US" altLang="zh-CN" sz="75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75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7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75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75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75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  <m:r>
                          <a:rPr lang="en-US" altLang="zh-CN" sz="75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zh-CN" sz="75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75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7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75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75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7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7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75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75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750" b="0" i="1" smtClean="0">
                                <a:latin typeface="Cambria Math" panose="02040503050406030204" pitchFamily="18" charset="0"/>
                              </a:rPr>
                              <m:t>𝑅𝐶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sz="750"/>
              </a:p>
              <a:p>
                <a:r>
                  <a:rPr lang="en-US" altLang="zh-CN" sz="750"/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7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75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7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750" b="0" i="1" smtClean="0">
                        <a:latin typeface="Cambria Math" panose="02040503050406030204" pitchFamily="18" charset="0"/>
                      </a:rPr>
                      <m:t>→−</m:t>
                    </m:r>
                    <m:sSub>
                      <m:sSubPr>
                        <m:ctrlPr>
                          <a:rPr lang="en-US" altLang="zh-CN" sz="7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75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750" b="0" i="1" smtClean="0">
                            <a:latin typeface="Cambria Math" panose="02040503050406030204" pitchFamily="18" charset="0"/>
                          </a:rPr>
                          <m:t>𝑅𝐸𝐹</m:t>
                        </m:r>
                      </m:sub>
                    </m:sSub>
                    <m:r>
                      <a:rPr lang="en-US" altLang="zh-CN" sz="75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7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75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75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altLang="zh-CN" sz="75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75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7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75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nary>
                      <m:naryPr>
                        <m:ctrlPr>
                          <a:rPr lang="en-US" altLang="zh-CN" sz="75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75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altLang="zh-CN" sz="7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75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7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altLang="zh-CN" sz="75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7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75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750" b="0" i="1" smtClean="0">
                                    <a:latin typeface="Cambria Math" panose="02040503050406030204" pitchFamily="18" charset="0"/>
                                  </a:rPr>
                                  <m:t>𝑅𝐸𝐹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75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  <m:r>
                          <a:rPr lang="en-US" altLang="zh-CN" sz="75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altLang="zh-CN" sz="75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75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7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75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75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num>
                      <m:den>
                        <m:r>
                          <a:rPr lang="en-US" altLang="zh-CN" sz="750" b="0" i="1" smtClean="0"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  <m:sSub>
                      <m:sSubPr>
                        <m:ctrlPr>
                          <a:rPr lang="en-US" altLang="zh-CN" sz="7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7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7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750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altLang="zh-CN" sz="7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7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7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75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75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7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75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7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7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75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75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7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75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750" b="0" i="1" smtClean="0">
                                <a:latin typeface="Cambria Math" panose="02040503050406030204" pitchFamily="18" charset="0"/>
                              </a:rPr>
                              <m:t>𝑅𝐸𝐹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750"/>
              </a:p>
            </p:txBody>
          </p:sp>
        </mc:Choice>
        <mc:Fallback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6E5700DD-2383-487A-BFA3-8E9C02C58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211" y="9689998"/>
                <a:ext cx="2469435" cy="1013932"/>
              </a:xfrm>
              <a:prstGeom prst="rect">
                <a:avLst/>
              </a:prstGeom>
              <a:blipFill>
                <a:blip r:embed="rId95"/>
                <a:stretch>
                  <a:fillRect b="-27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F79CCF5C-0D6F-40DA-B4B3-A8D32662F326}"/>
                  </a:ext>
                </a:extLst>
              </p:cNvPr>
              <p:cNvSpPr txBox="1"/>
              <p:nvPr/>
            </p:nvSpPr>
            <p:spPr>
              <a:xfrm>
                <a:off x="5824635" y="9741433"/>
                <a:ext cx="2469435" cy="2705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75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75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7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7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7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7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7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750" b="0" i="1" smtClean="0">
                            <a:latin typeface="Cambria Math" panose="02040503050406030204" pitchFamily="18" charset="0"/>
                          </a:rPr>
                          <m:t>𝐶𝐿𝐾</m:t>
                        </m:r>
                      </m:sub>
                    </m:sSub>
                    <m:r>
                      <a:rPr lang="en-US" altLang="zh-CN" sz="75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75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7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75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7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7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75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75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7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75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750" b="0" i="1" smtClean="0">
                                <a:latin typeface="Cambria Math" panose="02040503050406030204" pitchFamily="18" charset="0"/>
                              </a:rPr>
                              <m:t>𝐶𝐿𝐾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7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75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750" b="0" i="1" smtClean="0">
                                <a:latin typeface="Cambria Math" panose="02040503050406030204" pitchFamily="18" charset="0"/>
                              </a:rPr>
                              <m:t>𝑅𝐸𝐹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750"/>
                  <a:t> </a:t>
                </a:r>
              </a:p>
            </p:txBody>
          </p:sp>
        </mc:Choice>
        <mc:Fallback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F79CCF5C-0D6F-40DA-B4B3-A8D32662F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635" y="9741433"/>
                <a:ext cx="2469435" cy="270587"/>
              </a:xfrm>
              <a:prstGeom prst="rect">
                <a:avLst/>
              </a:prstGeom>
              <a:blipFill>
                <a:blip r:embed="rId9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41E34073-5B14-4E1A-BFDB-F76F8FD5FF28}"/>
              </a:ext>
            </a:extLst>
          </p:cNvPr>
          <p:cNvCxnSpPr/>
          <p:nvPr/>
        </p:nvCxnSpPr>
        <p:spPr>
          <a:xfrm flipH="1" flipV="1">
            <a:off x="6428005" y="9950102"/>
            <a:ext cx="57030" cy="31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278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1495</TotalTime>
  <Words>1194</Words>
  <Application>Microsoft Office PowerPoint</Application>
  <PresentationFormat>自定义</PresentationFormat>
  <Paragraphs>139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Helvetica Neue</vt:lpstr>
      <vt:lpstr>楷体</vt:lpstr>
      <vt:lpstr>Arial</vt:lpstr>
      <vt:lpstr>Calibri</vt:lpstr>
      <vt:lpstr>Calibri Light</vt:lpstr>
      <vt:lpstr>Cambria Math</vt:lpstr>
      <vt:lpstr>Times New Roman</vt:lpstr>
      <vt:lpstr>Office 主题​​</vt:lpstr>
      <vt:lpstr>MathType 6.0 Equation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瑞轩</dc:creator>
  <cp:lastModifiedBy>黄 瑞轩</cp:lastModifiedBy>
  <cp:revision>4</cp:revision>
  <dcterms:created xsi:type="dcterms:W3CDTF">2022-01-02T02:03:12Z</dcterms:created>
  <dcterms:modified xsi:type="dcterms:W3CDTF">2022-01-03T02:59:11Z</dcterms:modified>
</cp:coreProperties>
</file>