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6" r:id="rId2"/>
    <p:sldId id="570" r:id="rId3"/>
    <p:sldId id="568" r:id="rId4"/>
    <p:sldId id="569" r:id="rId5"/>
    <p:sldId id="259" r:id="rId6"/>
    <p:sldId id="258" r:id="rId7"/>
    <p:sldId id="257" r:id="rId8"/>
    <p:sldId id="575" r:id="rId9"/>
    <p:sldId id="261" r:id="rId10"/>
    <p:sldId id="260" r:id="rId11"/>
    <p:sldId id="262" r:id="rId12"/>
    <p:sldId id="263" r:id="rId13"/>
    <p:sldId id="265" r:id="rId14"/>
    <p:sldId id="264" r:id="rId15"/>
    <p:sldId id="266" r:id="rId16"/>
    <p:sldId id="267" r:id="rId17"/>
    <p:sldId id="268" r:id="rId18"/>
    <p:sldId id="574" r:id="rId19"/>
    <p:sldId id="484" r:id="rId20"/>
    <p:sldId id="415" r:id="rId21"/>
    <p:sldId id="416" r:id="rId22"/>
    <p:sldId id="411" r:id="rId23"/>
    <p:sldId id="412" r:id="rId24"/>
    <p:sldId id="565" r:id="rId25"/>
    <p:sldId id="566" r:id="rId26"/>
    <p:sldId id="567"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14" autoAdjust="0"/>
    <p:restoredTop sz="94660"/>
  </p:normalViewPr>
  <p:slideViewPr>
    <p:cSldViewPr snapToGrid="0">
      <p:cViewPr varScale="1">
        <p:scale>
          <a:sx n="112" d="100"/>
          <a:sy n="112" d="100"/>
        </p:scale>
        <p:origin x="91" y="37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3EF8AC-36CA-4B4B-8982-0C4CB91638C9}" type="datetimeFigureOut">
              <a:rPr lang="en-US" smtClean="0"/>
              <a:t>1/6/2022</a:t>
            </a:fld>
            <a:endParaRPr 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E49F85-A037-46B0-A1BD-DCFAC1A07877}" type="slidenum">
              <a:rPr lang="en-US" smtClean="0"/>
              <a:t>‹#›</a:t>
            </a:fld>
            <a:endParaRPr lang="en-US"/>
          </a:p>
        </p:txBody>
      </p:sp>
    </p:spTree>
    <p:extLst>
      <p:ext uri="{BB962C8B-B14F-4D97-AF65-F5344CB8AC3E}">
        <p14:creationId xmlns:p14="http://schemas.microsoft.com/office/powerpoint/2010/main" val="30907090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txBox="1">
            <a:spLocks noGrp="1" noChangeArrowheads="1"/>
          </p:cNvSpPr>
          <p:nvPr/>
        </p:nvSpPr>
        <p:spPr bwMode="auto">
          <a:xfrm>
            <a:off x="4024736" y="9721374"/>
            <a:ext cx="3077739" cy="5116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0523" tIns="50262" rIns="100523" bIns="50262" anchor="b"/>
          <a:lstStyle>
            <a:lvl1pPr defTabSz="928688">
              <a:defRPr baseline="-25000">
                <a:solidFill>
                  <a:schemeClr val="tx1"/>
                </a:solidFill>
                <a:latin typeface="Arial" panose="020B0604020202020204" pitchFamily="34" charset="0"/>
                <a:ea typeface="宋体" panose="02010600030101010101" pitchFamily="2" charset="-122"/>
              </a:defRPr>
            </a:lvl1pPr>
            <a:lvl2pPr marL="742950" indent="-285750" defTabSz="928688">
              <a:defRPr baseline="-25000">
                <a:solidFill>
                  <a:schemeClr val="tx1"/>
                </a:solidFill>
                <a:latin typeface="Arial" panose="020B0604020202020204" pitchFamily="34" charset="0"/>
                <a:ea typeface="宋体" panose="02010600030101010101" pitchFamily="2" charset="-122"/>
              </a:defRPr>
            </a:lvl2pPr>
            <a:lvl3pPr marL="1143000" indent="-228600" defTabSz="928688">
              <a:defRPr baseline="-25000">
                <a:solidFill>
                  <a:schemeClr val="tx1"/>
                </a:solidFill>
                <a:latin typeface="Arial" panose="020B0604020202020204" pitchFamily="34" charset="0"/>
                <a:ea typeface="宋体" panose="02010600030101010101" pitchFamily="2" charset="-122"/>
              </a:defRPr>
            </a:lvl3pPr>
            <a:lvl4pPr marL="1600200" indent="-228600" defTabSz="928688">
              <a:defRPr baseline="-25000">
                <a:solidFill>
                  <a:schemeClr val="tx1"/>
                </a:solidFill>
                <a:latin typeface="Arial" panose="020B0604020202020204" pitchFamily="34" charset="0"/>
                <a:ea typeface="宋体" panose="02010600030101010101" pitchFamily="2" charset="-122"/>
              </a:defRPr>
            </a:lvl4pPr>
            <a:lvl5pPr marL="2057400" indent="-228600" defTabSz="928688">
              <a:defRPr baseline="-25000">
                <a:solidFill>
                  <a:schemeClr val="tx1"/>
                </a:solidFill>
                <a:latin typeface="Arial" panose="020B0604020202020204" pitchFamily="34" charset="0"/>
                <a:ea typeface="宋体" panose="02010600030101010101" pitchFamily="2" charset="-122"/>
              </a:defRPr>
            </a:lvl5pPr>
            <a:lvl6pPr marL="2514600" indent="-228600" defTabSz="928688"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6pPr>
            <a:lvl7pPr marL="2971800" indent="-228600" defTabSz="928688"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7pPr>
            <a:lvl8pPr marL="3429000" indent="-228600" defTabSz="928688"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8pPr>
            <a:lvl9pPr marL="3886200" indent="-228600" defTabSz="928688"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9pPr>
          </a:lstStyle>
          <a:p>
            <a:pPr algn="r" defTabSz="1006048">
              <a:defRPr/>
            </a:pPr>
            <a:fld id="{512F977D-5B08-4AD4-9E32-084B4A57EE0B}" type="slidenum">
              <a:rPr lang="zh-CN" altLang="en-US" sz="1300" baseline="0">
                <a:solidFill>
                  <a:srgbClr val="000000"/>
                </a:solidFill>
                <a:latin typeface="Garamond" panose="02020404030301010803" pitchFamily="18" charset="0"/>
              </a:rPr>
              <a:pPr algn="r" defTabSz="1006048">
                <a:defRPr/>
              </a:pPr>
              <a:t>18</a:t>
            </a:fld>
            <a:endParaRPr lang="en-US" altLang="zh-CN" sz="1300" baseline="0">
              <a:solidFill>
                <a:srgbClr val="000000"/>
              </a:solidFill>
              <a:latin typeface="Garamond" panose="02020404030301010803" pitchFamily="18" charset="0"/>
            </a:endParaRPr>
          </a:p>
        </p:txBody>
      </p:sp>
      <p:sp>
        <p:nvSpPr>
          <p:cNvPr id="33795" name="Rectangle 2"/>
          <p:cNvSpPr>
            <a:spLocks noGrp="1" noRot="1" noChangeAspect="1" noChangeArrowheads="1" noTextEdit="1"/>
          </p:cNvSpPr>
          <p:nvPr>
            <p:ph type="sldImg"/>
          </p:nvPr>
        </p:nvSpPr>
        <p:spPr>
          <a:xfrm>
            <a:off x="141288" y="766763"/>
            <a:ext cx="6824662" cy="3840162"/>
          </a:xfrm>
        </p:spPr>
      </p:sp>
      <p:sp>
        <p:nvSpPr>
          <p:cNvPr id="33796" name="Rectangle 3"/>
          <p:cNvSpPr>
            <a:spLocks noGrp="1" noChangeArrowheads="1"/>
          </p:cNvSpPr>
          <p:nvPr>
            <p:ph type="body" idx="1"/>
          </p:nvPr>
        </p:nvSpPr>
        <p:spPr>
          <a:xfrm>
            <a:off x="946997" y="4860687"/>
            <a:ext cx="5208482" cy="4604861"/>
          </a:xfrm>
          <a:noFill/>
        </p:spPr>
        <p:txBody>
          <a:bodyPr lIns="100523" tIns="50262" rIns="100523" bIns="50262" anchor="t"/>
          <a:lstStyle/>
          <a:p>
            <a:pPr eaLnBrk="1" hangingPunct="1"/>
            <a:endParaRPr lang="zh-CN" altLang="en-US"/>
          </a:p>
        </p:txBody>
      </p:sp>
    </p:spTree>
    <p:extLst>
      <p:ext uri="{BB962C8B-B14F-4D97-AF65-F5344CB8AC3E}">
        <p14:creationId xmlns:p14="http://schemas.microsoft.com/office/powerpoint/2010/main" val="34155661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txBox="1">
            <a:spLocks noGrp="1" noChangeArrowheads="1"/>
          </p:cNvSpPr>
          <p:nvPr/>
        </p:nvSpPr>
        <p:spPr bwMode="auto">
          <a:xfrm>
            <a:off x="5625143" y="6459539"/>
            <a:ext cx="4303082"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088" tIns="46544" rIns="93088" bIns="46544" anchor="b"/>
          <a:lstStyle>
            <a:lvl1pPr defTabSz="930275">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defTabSz="930275">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defTabSz="930275">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defTabSz="930275">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defTabSz="930275">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defTabSz="930275"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defTabSz="930275"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defTabSz="930275"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defTabSz="930275"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marL="0" marR="0" lvl="0" indent="0" algn="r" defTabSz="930275" rtl="0" eaLnBrk="0" fontAlgn="base" latinLnBrk="0" hangingPunct="0">
              <a:lnSpc>
                <a:spcPct val="100000"/>
              </a:lnSpc>
              <a:spcBef>
                <a:spcPct val="0"/>
              </a:spcBef>
              <a:spcAft>
                <a:spcPct val="0"/>
              </a:spcAft>
              <a:buClrTx/>
              <a:buSzTx/>
              <a:buFontTx/>
              <a:buNone/>
              <a:tabLst/>
              <a:defRPr/>
            </a:pPr>
            <a:fld id="{55327C34-C641-4100-93D8-0F91E49AC283}" type="slidenum">
              <a:rPr kumimoji="0" lang="zh-CN" altLang="en-US" sz="1200" b="0" i="0" u="none" strike="noStrike" kern="1200" cap="none" spc="0" normalizeH="0" baseline="0" noProof="0">
                <a:ln>
                  <a:noFill/>
                </a:ln>
                <a:solidFill>
                  <a:srgbClr val="000000"/>
                </a:solidFill>
                <a:effectLst/>
                <a:uLnTx/>
                <a:uFillTx/>
                <a:latin typeface="Garamond" panose="02020404030301010803" pitchFamily="18" charset="0"/>
                <a:ea typeface="宋体" panose="02010600030101010101" pitchFamily="2" charset="-122"/>
                <a:cs typeface="+mn-cs"/>
              </a:rPr>
              <a:pPr marL="0" marR="0" lvl="0" indent="0" algn="r" defTabSz="930275" rtl="0" eaLnBrk="0" fontAlgn="base" latinLnBrk="0" hangingPunct="0">
                <a:lnSpc>
                  <a:spcPct val="100000"/>
                </a:lnSpc>
                <a:spcBef>
                  <a:spcPct val="0"/>
                </a:spcBef>
                <a:spcAft>
                  <a:spcPct val="0"/>
                </a:spcAft>
                <a:buClrTx/>
                <a:buSzTx/>
                <a:buFontTx/>
                <a:buNone/>
                <a:tabLst/>
                <a:defRPr/>
              </a:pPr>
              <a:t>19</a:t>
            </a:fld>
            <a:endParaRPr kumimoji="0" lang="en-US" altLang="zh-CN" sz="1200" b="0" i="0" u="none" strike="noStrike" kern="1200" cap="none" spc="0" normalizeH="0" baseline="0" noProof="0">
              <a:ln>
                <a:noFill/>
              </a:ln>
              <a:solidFill>
                <a:srgbClr val="000000"/>
              </a:solidFill>
              <a:effectLst/>
              <a:uLnTx/>
              <a:uFillTx/>
              <a:latin typeface="Garamond" panose="02020404030301010803" pitchFamily="18" charset="0"/>
              <a:ea typeface="宋体" panose="02010600030101010101" pitchFamily="2" charset="-122"/>
              <a:cs typeface="+mn-cs"/>
            </a:endParaRPr>
          </a:p>
        </p:txBody>
      </p:sp>
      <p:sp>
        <p:nvSpPr>
          <p:cNvPr id="18435" name="Rectangle 2"/>
          <p:cNvSpPr>
            <a:spLocks noGrp="1" noRot="1" noChangeAspect="1" noChangeArrowheads="1" noTextEdit="1"/>
          </p:cNvSpPr>
          <p:nvPr>
            <p:ph type="sldImg"/>
          </p:nvPr>
        </p:nvSpPr>
        <p:spPr>
          <a:xfrm>
            <a:off x="2698750" y="509588"/>
            <a:ext cx="4533900" cy="2551112"/>
          </a:xfrm>
        </p:spPr>
      </p:sp>
      <p:sp>
        <p:nvSpPr>
          <p:cNvPr id="18436" name="Rectangle 3"/>
          <p:cNvSpPr>
            <a:spLocks noGrp="1" noChangeArrowheads="1"/>
          </p:cNvSpPr>
          <p:nvPr>
            <p:ph type="body" idx="1"/>
          </p:nvPr>
        </p:nvSpPr>
        <p:spPr>
          <a:xfrm>
            <a:off x="1323658" y="3228976"/>
            <a:ext cx="7280911" cy="3059113"/>
          </a:xfrm>
          <a:noFill/>
        </p:spPr>
        <p:txBody>
          <a:bodyPr lIns="93088" tIns="46544" rIns="93088" bIns="46544" anchor="t"/>
          <a:lstStyle/>
          <a:p>
            <a:pPr eaLnBrk="1" hangingPunct="1"/>
            <a:endParaRPr lang="zh-CN" altLang="en-US"/>
          </a:p>
        </p:txBody>
      </p:sp>
    </p:spTree>
    <p:extLst>
      <p:ext uri="{BB962C8B-B14F-4D97-AF65-F5344CB8AC3E}">
        <p14:creationId xmlns:p14="http://schemas.microsoft.com/office/powerpoint/2010/main" val="21417928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77DE7ED3-F08B-42E1-9FA3-46A86819226E}" type="slidenum">
              <a:rPr kumimoji="0" lang="zh-CN" altLang="en-US" sz="1200" b="0" i="0" u="none" strike="noStrike" kern="1200" cap="none" spc="0" normalizeH="0" baseline="-2500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a:t>
            </a:fld>
            <a:endParaRPr kumimoji="0" lang="en-US" altLang="zh-CN" sz="1200" b="0" i="0" u="none" strike="noStrike" kern="1200" cap="none" spc="0" normalizeH="0" baseline="-2500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27750650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77DE7ED3-F08B-42E1-9FA3-46A86819226E}" type="slidenum">
              <a:rPr kumimoji="0" lang="zh-CN" altLang="en-US" sz="1200" b="0" i="0" u="none" strike="noStrike" kern="1200" cap="none" spc="0" normalizeH="0" baseline="-2500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21</a:t>
            </a:fld>
            <a:endParaRPr kumimoji="0" lang="en-US" altLang="zh-CN" sz="1200" b="0" i="0" u="none" strike="noStrike" kern="1200" cap="none" spc="0" normalizeH="0" baseline="-2500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32441689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77DE7ED3-F08B-42E1-9FA3-46A86819226E}" type="slidenum">
              <a:rPr kumimoji="0" lang="zh-CN" altLang="en-US" sz="1200" b="0" i="0" u="none" strike="noStrike" kern="1200" cap="none" spc="0" normalizeH="0" baseline="-2500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22</a:t>
            </a:fld>
            <a:endParaRPr kumimoji="0" lang="en-US" altLang="zh-CN" sz="1200" b="0" i="0" u="none" strike="noStrike" kern="1200" cap="none" spc="0" normalizeH="0" baseline="-2500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27028707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77DE7ED3-F08B-42E1-9FA3-46A86819226E}" type="slidenum">
              <a:rPr kumimoji="0" lang="zh-CN" altLang="en-US" sz="1200" b="0" i="0" u="none" strike="noStrike" kern="1200" cap="none" spc="0" normalizeH="0" baseline="-2500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23</a:t>
            </a:fld>
            <a:endParaRPr kumimoji="0" lang="en-US" altLang="zh-CN" sz="1200" b="0" i="0" u="none" strike="noStrike" kern="1200" cap="none" spc="0" normalizeH="0" baseline="-2500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40498728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77DE7ED3-F08B-42E1-9FA3-46A86819226E}" type="slidenum">
              <a:rPr kumimoji="0" lang="zh-CN" altLang="en-US" sz="1200" b="0" i="0" u="none" strike="noStrike" kern="1200" cap="none" spc="0" normalizeH="0" baseline="-2500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24</a:t>
            </a:fld>
            <a:endParaRPr kumimoji="0" lang="en-US" altLang="zh-CN" sz="1200" b="0" i="0" u="none" strike="noStrike" kern="1200" cap="none" spc="0" normalizeH="0" baseline="-2500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17680982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15AEE5-9228-4AFE-9CAB-66AF86D69CB1}"/>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a:p>
        </p:txBody>
      </p:sp>
      <p:sp>
        <p:nvSpPr>
          <p:cNvPr id="3" name="副标题 2">
            <a:extLst>
              <a:ext uri="{FF2B5EF4-FFF2-40B4-BE49-F238E27FC236}">
                <a16:creationId xmlns:a16="http://schemas.microsoft.com/office/drawing/2014/main" id="{B3C6168E-451E-4852-B351-90C8EF141E0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a:p>
        </p:txBody>
      </p:sp>
      <p:sp>
        <p:nvSpPr>
          <p:cNvPr id="4" name="日期占位符 3">
            <a:extLst>
              <a:ext uri="{FF2B5EF4-FFF2-40B4-BE49-F238E27FC236}">
                <a16:creationId xmlns:a16="http://schemas.microsoft.com/office/drawing/2014/main" id="{6ED57E34-8A69-43F1-9D0B-D8A97BC14A45}"/>
              </a:ext>
            </a:extLst>
          </p:cNvPr>
          <p:cNvSpPr>
            <a:spLocks noGrp="1"/>
          </p:cNvSpPr>
          <p:nvPr>
            <p:ph type="dt" sz="half" idx="10"/>
          </p:nvPr>
        </p:nvSpPr>
        <p:spPr/>
        <p:txBody>
          <a:bodyPr/>
          <a:lstStyle/>
          <a:p>
            <a:fld id="{768CD3E0-B2EB-4C2B-BB20-9A4D59AE1583}" type="datetimeFigureOut">
              <a:rPr lang="en-US" smtClean="0"/>
              <a:t>1/6/2022</a:t>
            </a:fld>
            <a:endParaRPr lang="en-US"/>
          </a:p>
        </p:txBody>
      </p:sp>
      <p:sp>
        <p:nvSpPr>
          <p:cNvPr id="5" name="页脚占位符 4">
            <a:extLst>
              <a:ext uri="{FF2B5EF4-FFF2-40B4-BE49-F238E27FC236}">
                <a16:creationId xmlns:a16="http://schemas.microsoft.com/office/drawing/2014/main" id="{CFA73E74-B3C9-434A-8F2B-91F00DD5116F}"/>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59E53A12-E628-424A-AB0A-AE551668F82D}"/>
              </a:ext>
            </a:extLst>
          </p:cNvPr>
          <p:cNvSpPr>
            <a:spLocks noGrp="1"/>
          </p:cNvSpPr>
          <p:nvPr>
            <p:ph type="sldNum" sz="quarter" idx="12"/>
          </p:nvPr>
        </p:nvSpPr>
        <p:spPr/>
        <p:txBody>
          <a:bodyPr/>
          <a:lstStyle/>
          <a:p>
            <a:fld id="{7996C7E0-D362-440A-B6F8-21D6292F5CCF}" type="slidenum">
              <a:rPr lang="en-US" smtClean="0"/>
              <a:t>‹#›</a:t>
            </a:fld>
            <a:endParaRPr lang="en-US"/>
          </a:p>
        </p:txBody>
      </p:sp>
    </p:spTree>
    <p:extLst>
      <p:ext uri="{BB962C8B-B14F-4D97-AF65-F5344CB8AC3E}">
        <p14:creationId xmlns:p14="http://schemas.microsoft.com/office/powerpoint/2010/main" val="2354455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F5BFF7-0AAF-40E4-9646-CB278E43DF96}"/>
              </a:ext>
            </a:extLst>
          </p:cNvPr>
          <p:cNvSpPr>
            <a:spLocks noGrp="1"/>
          </p:cNvSpPr>
          <p:nvPr>
            <p:ph type="title"/>
          </p:nvPr>
        </p:nvSpPr>
        <p:spPr>
          <a:xfrm>
            <a:off x="838200" y="365125"/>
            <a:ext cx="10515600" cy="783737"/>
          </a:xfrm>
        </p:spPr>
        <p:txBody>
          <a:bodyPr/>
          <a:lstStyle/>
          <a:p>
            <a:r>
              <a:rPr lang="zh-CN" altLang="en-US"/>
              <a:t>单击此处编辑母版标题样式</a:t>
            </a:r>
            <a:endParaRPr lang="en-US"/>
          </a:p>
        </p:txBody>
      </p:sp>
      <p:sp>
        <p:nvSpPr>
          <p:cNvPr id="3" name="内容占位符 2">
            <a:extLst>
              <a:ext uri="{FF2B5EF4-FFF2-40B4-BE49-F238E27FC236}">
                <a16:creationId xmlns:a16="http://schemas.microsoft.com/office/drawing/2014/main" id="{1879E6C0-469D-4A6C-8810-B772014A5AB7}"/>
              </a:ext>
            </a:extLst>
          </p:cNvPr>
          <p:cNvSpPr>
            <a:spLocks noGrp="1"/>
          </p:cNvSpPr>
          <p:nvPr>
            <p:ph idx="1"/>
          </p:nvPr>
        </p:nvSpPr>
        <p:spPr>
          <a:xfrm>
            <a:off x="838200" y="1324708"/>
            <a:ext cx="10515600" cy="4852255"/>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a:extLst>
              <a:ext uri="{FF2B5EF4-FFF2-40B4-BE49-F238E27FC236}">
                <a16:creationId xmlns:a16="http://schemas.microsoft.com/office/drawing/2014/main" id="{F200167F-ED52-4185-8A67-1993E17E11C6}"/>
              </a:ext>
            </a:extLst>
          </p:cNvPr>
          <p:cNvSpPr>
            <a:spLocks noGrp="1"/>
          </p:cNvSpPr>
          <p:nvPr>
            <p:ph type="dt" sz="half" idx="10"/>
          </p:nvPr>
        </p:nvSpPr>
        <p:spPr/>
        <p:txBody>
          <a:bodyPr/>
          <a:lstStyle/>
          <a:p>
            <a:fld id="{768CD3E0-B2EB-4C2B-BB20-9A4D59AE1583}" type="datetimeFigureOut">
              <a:rPr lang="en-US" smtClean="0"/>
              <a:t>1/6/2022</a:t>
            </a:fld>
            <a:endParaRPr lang="en-US"/>
          </a:p>
        </p:txBody>
      </p:sp>
      <p:sp>
        <p:nvSpPr>
          <p:cNvPr id="5" name="页脚占位符 4">
            <a:extLst>
              <a:ext uri="{FF2B5EF4-FFF2-40B4-BE49-F238E27FC236}">
                <a16:creationId xmlns:a16="http://schemas.microsoft.com/office/drawing/2014/main" id="{04E8E022-CEDE-4B50-A7F3-4E2B4FE090D2}"/>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507B3BE8-CA35-4A55-B85C-A7F05D85B119}"/>
              </a:ext>
            </a:extLst>
          </p:cNvPr>
          <p:cNvSpPr>
            <a:spLocks noGrp="1"/>
          </p:cNvSpPr>
          <p:nvPr>
            <p:ph type="sldNum" sz="quarter" idx="12"/>
          </p:nvPr>
        </p:nvSpPr>
        <p:spPr/>
        <p:txBody>
          <a:bodyPr/>
          <a:lstStyle/>
          <a:p>
            <a:fld id="{7996C7E0-D362-440A-B6F8-21D6292F5CCF}" type="slidenum">
              <a:rPr lang="en-US" smtClean="0"/>
              <a:t>‹#›</a:t>
            </a:fld>
            <a:endParaRPr lang="en-US"/>
          </a:p>
        </p:txBody>
      </p:sp>
    </p:spTree>
    <p:extLst>
      <p:ext uri="{BB962C8B-B14F-4D97-AF65-F5344CB8AC3E}">
        <p14:creationId xmlns:p14="http://schemas.microsoft.com/office/powerpoint/2010/main" val="11065504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E431F5-CC2E-4DF5-A3EF-8A8D0A1EAE0F}"/>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a:p>
        </p:txBody>
      </p:sp>
      <p:sp>
        <p:nvSpPr>
          <p:cNvPr id="3" name="文本占位符 2">
            <a:extLst>
              <a:ext uri="{FF2B5EF4-FFF2-40B4-BE49-F238E27FC236}">
                <a16:creationId xmlns:a16="http://schemas.microsoft.com/office/drawing/2014/main" id="{6C3653CF-9442-41BE-8E6D-6690F46BA3F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14F3C1EF-8232-4192-8D36-3414FCE371CE}"/>
              </a:ext>
            </a:extLst>
          </p:cNvPr>
          <p:cNvSpPr>
            <a:spLocks noGrp="1"/>
          </p:cNvSpPr>
          <p:nvPr>
            <p:ph type="dt" sz="half" idx="10"/>
          </p:nvPr>
        </p:nvSpPr>
        <p:spPr/>
        <p:txBody>
          <a:bodyPr/>
          <a:lstStyle/>
          <a:p>
            <a:fld id="{768CD3E0-B2EB-4C2B-BB20-9A4D59AE1583}" type="datetimeFigureOut">
              <a:rPr lang="en-US" smtClean="0"/>
              <a:t>1/6/2022</a:t>
            </a:fld>
            <a:endParaRPr lang="en-US"/>
          </a:p>
        </p:txBody>
      </p:sp>
      <p:sp>
        <p:nvSpPr>
          <p:cNvPr id="5" name="页脚占位符 4">
            <a:extLst>
              <a:ext uri="{FF2B5EF4-FFF2-40B4-BE49-F238E27FC236}">
                <a16:creationId xmlns:a16="http://schemas.microsoft.com/office/drawing/2014/main" id="{FAD097D7-C1BD-484D-BC4D-1A5B9F3AD1F6}"/>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05699F94-A8A6-4467-95CE-BE713C6EA0EE}"/>
              </a:ext>
            </a:extLst>
          </p:cNvPr>
          <p:cNvSpPr>
            <a:spLocks noGrp="1"/>
          </p:cNvSpPr>
          <p:nvPr>
            <p:ph type="sldNum" sz="quarter" idx="12"/>
          </p:nvPr>
        </p:nvSpPr>
        <p:spPr/>
        <p:txBody>
          <a:bodyPr/>
          <a:lstStyle/>
          <a:p>
            <a:fld id="{7996C7E0-D362-440A-B6F8-21D6292F5CCF}" type="slidenum">
              <a:rPr lang="en-US" smtClean="0"/>
              <a:t>‹#›</a:t>
            </a:fld>
            <a:endParaRPr lang="en-US"/>
          </a:p>
        </p:txBody>
      </p:sp>
    </p:spTree>
    <p:extLst>
      <p:ext uri="{BB962C8B-B14F-4D97-AF65-F5344CB8AC3E}">
        <p14:creationId xmlns:p14="http://schemas.microsoft.com/office/powerpoint/2010/main" val="26816971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76C694-8A16-4F8C-A3B4-B61A91ACB994}"/>
              </a:ext>
            </a:extLst>
          </p:cNvPr>
          <p:cNvSpPr>
            <a:spLocks noGrp="1"/>
          </p:cNvSpPr>
          <p:nvPr>
            <p:ph type="title"/>
          </p:nvPr>
        </p:nvSpPr>
        <p:spPr>
          <a:xfrm>
            <a:off x="838200" y="365126"/>
            <a:ext cx="10515600" cy="842352"/>
          </a:xfrm>
        </p:spPr>
        <p:txBody>
          <a:bodyPr/>
          <a:lstStyle/>
          <a:p>
            <a:r>
              <a:rPr lang="zh-CN" altLang="en-US"/>
              <a:t>单击此处编辑母版标题样式</a:t>
            </a:r>
            <a:endParaRPr lang="en-US" dirty="0"/>
          </a:p>
        </p:txBody>
      </p:sp>
      <p:sp>
        <p:nvSpPr>
          <p:cNvPr id="3" name="内容占位符 2">
            <a:extLst>
              <a:ext uri="{FF2B5EF4-FFF2-40B4-BE49-F238E27FC236}">
                <a16:creationId xmlns:a16="http://schemas.microsoft.com/office/drawing/2014/main" id="{2AA19FED-6F5B-4FCA-A21C-AC0FD0568692}"/>
              </a:ext>
            </a:extLst>
          </p:cNvPr>
          <p:cNvSpPr>
            <a:spLocks noGrp="1"/>
          </p:cNvSpPr>
          <p:nvPr>
            <p:ph sz="half" idx="1"/>
          </p:nvPr>
        </p:nvSpPr>
        <p:spPr>
          <a:xfrm>
            <a:off x="838200" y="1386865"/>
            <a:ext cx="5181600" cy="479009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内容占位符 3">
            <a:extLst>
              <a:ext uri="{FF2B5EF4-FFF2-40B4-BE49-F238E27FC236}">
                <a16:creationId xmlns:a16="http://schemas.microsoft.com/office/drawing/2014/main" id="{F71FE5B5-0474-425F-89BA-B5117777CCAA}"/>
              </a:ext>
            </a:extLst>
          </p:cNvPr>
          <p:cNvSpPr>
            <a:spLocks noGrp="1"/>
          </p:cNvSpPr>
          <p:nvPr>
            <p:ph sz="half" idx="2"/>
          </p:nvPr>
        </p:nvSpPr>
        <p:spPr>
          <a:xfrm>
            <a:off x="6172200" y="1386865"/>
            <a:ext cx="5181600" cy="479009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日期占位符 4">
            <a:extLst>
              <a:ext uri="{FF2B5EF4-FFF2-40B4-BE49-F238E27FC236}">
                <a16:creationId xmlns:a16="http://schemas.microsoft.com/office/drawing/2014/main" id="{F5587A0B-F40C-4D13-A8FD-0243D7E30F38}"/>
              </a:ext>
            </a:extLst>
          </p:cNvPr>
          <p:cNvSpPr>
            <a:spLocks noGrp="1"/>
          </p:cNvSpPr>
          <p:nvPr>
            <p:ph type="dt" sz="half" idx="10"/>
          </p:nvPr>
        </p:nvSpPr>
        <p:spPr/>
        <p:txBody>
          <a:bodyPr/>
          <a:lstStyle/>
          <a:p>
            <a:fld id="{768CD3E0-B2EB-4C2B-BB20-9A4D59AE1583}" type="datetimeFigureOut">
              <a:rPr lang="en-US" smtClean="0"/>
              <a:t>1/6/2022</a:t>
            </a:fld>
            <a:endParaRPr lang="en-US"/>
          </a:p>
        </p:txBody>
      </p:sp>
      <p:sp>
        <p:nvSpPr>
          <p:cNvPr id="6" name="页脚占位符 5">
            <a:extLst>
              <a:ext uri="{FF2B5EF4-FFF2-40B4-BE49-F238E27FC236}">
                <a16:creationId xmlns:a16="http://schemas.microsoft.com/office/drawing/2014/main" id="{38E46AC2-A1EF-4C55-9A5B-C440C71BD2FB}"/>
              </a:ext>
            </a:extLst>
          </p:cNvPr>
          <p:cNvSpPr>
            <a:spLocks noGrp="1"/>
          </p:cNvSpPr>
          <p:nvPr>
            <p:ph type="ftr" sz="quarter" idx="11"/>
          </p:nvPr>
        </p:nvSpPr>
        <p:spPr/>
        <p:txBody>
          <a:bodyPr/>
          <a:lstStyle/>
          <a:p>
            <a:endParaRPr lang="en-US"/>
          </a:p>
        </p:txBody>
      </p:sp>
      <p:sp>
        <p:nvSpPr>
          <p:cNvPr id="7" name="灯片编号占位符 6">
            <a:extLst>
              <a:ext uri="{FF2B5EF4-FFF2-40B4-BE49-F238E27FC236}">
                <a16:creationId xmlns:a16="http://schemas.microsoft.com/office/drawing/2014/main" id="{B2A09C0D-4C56-4242-BCAE-0612781DD3C8}"/>
              </a:ext>
            </a:extLst>
          </p:cNvPr>
          <p:cNvSpPr>
            <a:spLocks noGrp="1"/>
          </p:cNvSpPr>
          <p:nvPr>
            <p:ph type="sldNum" sz="quarter" idx="12"/>
          </p:nvPr>
        </p:nvSpPr>
        <p:spPr/>
        <p:txBody>
          <a:bodyPr/>
          <a:lstStyle/>
          <a:p>
            <a:fld id="{7996C7E0-D362-440A-B6F8-21D6292F5CCF}" type="slidenum">
              <a:rPr lang="en-US" smtClean="0"/>
              <a:t>‹#›</a:t>
            </a:fld>
            <a:endParaRPr lang="en-US"/>
          </a:p>
        </p:txBody>
      </p:sp>
    </p:spTree>
    <p:extLst>
      <p:ext uri="{BB962C8B-B14F-4D97-AF65-F5344CB8AC3E}">
        <p14:creationId xmlns:p14="http://schemas.microsoft.com/office/powerpoint/2010/main" val="3016847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26CECDBB-A73F-4962-958F-6E6DF573A73A}"/>
              </a:ext>
            </a:extLst>
          </p:cNvPr>
          <p:cNvSpPr>
            <a:spLocks noGrp="1"/>
          </p:cNvSpPr>
          <p:nvPr>
            <p:ph type="dt" sz="half" idx="10"/>
          </p:nvPr>
        </p:nvSpPr>
        <p:spPr/>
        <p:txBody>
          <a:bodyPr/>
          <a:lstStyle/>
          <a:p>
            <a:fld id="{768CD3E0-B2EB-4C2B-BB20-9A4D59AE1583}" type="datetimeFigureOut">
              <a:rPr lang="en-US" smtClean="0"/>
              <a:t>1/6/2022</a:t>
            </a:fld>
            <a:endParaRPr lang="en-US"/>
          </a:p>
        </p:txBody>
      </p:sp>
      <p:sp>
        <p:nvSpPr>
          <p:cNvPr id="3" name="页脚占位符 2">
            <a:extLst>
              <a:ext uri="{FF2B5EF4-FFF2-40B4-BE49-F238E27FC236}">
                <a16:creationId xmlns:a16="http://schemas.microsoft.com/office/drawing/2014/main" id="{7FBAB2A0-7EDD-4AEA-8C66-2A3111E34594}"/>
              </a:ext>
            </a:extLst>
          </p:cNvPr>
          <p:cNvSpPr>
            <a:spLocks noGrp="1"/>
          </p:cNvSpPr>
          <p:nvPr>
            <p:ph type="ftr" sz="quarter" idx="11"/>
          </p:nvPr>
        </p:nvSpPr>
        <p:spPr/>
        <p:txBody>
          <a:bodyPr/>
          <a:lstStyle/>
          <a:p>
            <a:endParaRPr lang="en-US"/>
          </a:p>
        </p:txBody>
      </p:sp>
      <p:sp>
        <p:nvSpPr>
          <p:cNvPr id="4" name="灯片编号占位符 3">
            <a:extLst>
              <a:ext uri="{FF2B5EF4-FFF2-40B4-BE49-F238E27FC236}">
                <a16:creationId xmlns:a16="http://schemas.microsoft.com/office/drawing/2014/main" id="{0FE6C6E8-D340-4F9F-B9D8-3024F6184903}"/>
              </a:ext>
            </a:extLst>
          </p:cNvPr>
          <p:cNvSpPr>
            <a:spLocks noGrp="1"/>
          </p:cNvSpPr>
          <p:nvPr>
            <p:ph type="sldNum" sz="quarter" idx="12"/>
          </p:nvPr>
        </p:nvSpPr>
        <p:spPr/>
        <p:txBody>
          <a:bodyPr/>
          <a:lstStyle/>
          <a:p>
            <a:fld id="{7996C7E0-D362-440A-B6F8-21D6292F5CCF}" type="slidenum">
              <a:rPr lang="en-US" smtClean="0"/>
              <a:t>‹#›</a:t>
            </a:fld>
            <a:endParaRPr lang="en-US"/>
          </a:p>
        </p:txBody>
      </p:sp>
    </p:spTree>
    <p:extLst>
      <p:ext uri="{BB962C8B-B14F-4D97-AF65-F5344CB8AC3E}">
        <p14:creationId xmlns:p14="http://schemas.microsoft.com/office/powerpoint/2010/main" val="349749131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FBAC3DB3-BE72-4D74-BD1C-0F14B5BCBFA8}"/>
              </a:ext>
            </a:extLst>
          </p:cNvPr>
          <p:cNvSpPr>
            <a:spLocks noGrp="1"/>
          </p:cNvSpPr>
          <p:nvPr>
            <p:ph type="title"/>
          </p:nvPr>
        </p:nvSpPr>
        <p:spPr>
          <a:xfrm>
            <a:off x="838200" y="365126"/>
            <a:ext cx="10515600" cy="818906"/>
          </a:xfrm>
          <a:prstGeom prst="rect">
            <a:avLst/>
          </a:prstGeom>
        </p:spPr>
        <p:txBody>
          <a:bodyPr vert="horz" lIns="91440" tIns="45720" rIns="91440" bIns="45720" rtlCol="0" anchor="ctr">
            <a:normAutofit/>
          </a:bodyPr>
          <a:lstStyle/>
          <a:p>
            <a:r>
              <a:rPr lang="zh-CN" altLang="en-US"/>
              <a:t>单击此处编辑母版标题样式</a:t>
            </a:r>
            <a:endParaRPr lang="en-US"/>
          </a:p>
        </p:txBody>
      </p:sp>
      <p:sp>
        <p:nvSpPr>
          <p:cNvPr id="3" name="文本占位符 2">
            <a:extLst>
              <a:ext uri="{FF2B5EF4-FFF2-40B4-BE49-F238E27FC236}">
                <a16:creationId xmlns:a16="http://schemas.microsoft.com/office/drawing/2014/main" id="{EE94B196-B7AE-4F4E-A563-2FDDA98308DA}"/>
              </a:ext>
            </a:extLst>
          </p:cNvPr>
          <p:cNvSpPr>
            <a:spLocks noGrp="1"/>
          </p:cNvSpPr>
          <p:nvPr>
            <p:ph type="body" idx="1"/>
          </p:nvPr>
        </p:nvSpPr>
        <p:spPr>
          <a:xfrm>
            <a:off x="838200" y="1406769"/>
            <a:ext cx="10515600" cy="4770194"/>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a:extLst>
              <a:ext uri="{FF2B5EF4-FFF2-40B4-BE49-F238E27FC236}">
                <a16:creationId xmlns:a16="http://schemas.microsoft.com/office/drawing/2014/main" id="{066F1390-500C-4770-9C38-011A160AD38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8CD3E0-B2EB-4C2B-BB20-9A4D59AE1583}" type="datetimeFigureOut">
              <a:rPr lang="en-US" smtClean="0"/>
              <a:t>1/6/2022</a:t>
            </a:fld>
            <a:endParaRPr lang="en-US"/>
          </a:p>
        </p:txBody>
      </p:sp>
      <p:sp>
        <p:nvSpPr>
          <p:cNvPr id="5" name="页脚占位符 4">
            <a:extLst>
              <a:ext uri="{FF2B5EF4-FFF2-40B4-BE49-F238E27FC236}">
                <a16:creationId xmlns:a16="http://schemas.microsoft.com/office/drawing/2014/main" id="{20D53E11-4275-4AE7-9687-BA59C909A77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灯片编号占位符 5">
            <a:extLst>
              <a:ext uri="{FF2B5EF4-FFF2-40B4-BE49-F238E27FC236}">
                <a16:creationId xmlns:a16="http://schemas.microsoft.com/office/drawing/2014/main" id="{09930AF2-F40E-48D8-AA69-11A75D3C2FC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996C7E0-D362-440A-B6F8-21D6292F5CCF}" type="slidenum">
              <a:rPr lang="en-US" smtClean="0"/>
              <a:t>‹#›</a:t>
            </a:fld>
            <a:endParaRPr lang="en-US"/>
          </a:p>
        </p:txBody>
      </p:sp>
    </p:spTree>
    <p:extLst>
      <p:ext uri="{BB962C8B-B14F-4D97-AF65-F5344CB8AC3E}">
        <p14:creationId xmlns:p14="http://schemas.microsoft.com/office/powerpoint/2010/main" val="21872748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5" r:id="rId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5.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338D4ED-EB79-435D-8E4B-CA2C4B67A8E8}"/>
              </a:ext>
            </a:extLst>
          </p:cNvPr>
          <p:cNvSpPr>
            <a:spLocks noGrp="1"/>
          </p:cNvSpPr>
          <p:nvPr>
            <p:ph type="ctrTitle"/>
          </p:nvPr>
        </p:nvSpPr>
        <p:spPr/>
        <p:txBody>
          <a:bodyPr/>
          <a:lstStyle/>
          <a:p>
            <a:r>
              <a:rPr lang="en-US"/>
              <a:t>ICS </a:t>
            </a:r>
            <a:r>
              <a:rPr lang="zh-CN" altLang="en-US"/>
              <a:t>复习</a:t>
            </a:r>
            <a:endParaRPr lang="en-US" dirty="0"/>
          </a:p>
        </p:txBody>
      </p:sp>
      <p:sp>
        <p:nvSpPr>
          <p:cNvPr id="5" name="副标题 4">
            <a:extLst>
              <a:ext uri="{FF2B5EF4-FFF2-40B4-BE49-F238E27FC236}">
                <a16:creationId xmlns:a16="http://schemas.microsoft.com/office/drawing/2014/main" id="{1C4B7428-6B89-426C-BD89-BBA089F277EF}"/>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1673648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DBBCB92-3033-4EF2-ABC2-3F28DF50F8FD}"/>
              </a:ext>
            </a:extLst>
          </p:cNvPr>
          <p:cNvSpPr>
            <a:spLocks noGrp="1"/>
          </p:cNvSpPr>
          <p:nvPr>
            <p:ph type="title"/>
          </p:nvPr>
        </p:nvSpPr>
        <p:spPr/>
        <p:txBody>
          <a:bodyPr/>
          <a:lstStyle/>
          <a:p>
            <a:r>
              <a:rPr lang="en-US" b="1" dirty="0"/>
              <a:t>The state machine</a:t>
            </a:r>
            <a:endParaRPr lang="en-US" dirty="0"/>
          </a:p>
        </p:txBody>
      </p:sp>
      <p:pic>
        <p:nvPicPr>
          <p:cNvPr id="7" name="内容占位符 4">
            <a:extLst>
              <a:ext uri="{FF2B5EF4-FFF2-40B4-BE49-F238E27FC236}">
                <a16:creationId xmlns:a16="http://schemas.microsoft.com/office/drawing/2014/main" id="{097817A4-76DB-49B2-BEC9-ADC5FBB6FDBB}"/>
              </a:ext>
            </a:extLst>
          </p:cNvPr>
          <p:cNvPicPr>
            <a:picLocks noGrp="1" noChangeAspect="1"/>
          </p:cNvPicPr>
          <p:nvPr>
            <p:ph sz="half" idx="1"/>
          </p:nvPr>
        </p:nvPicPr>
        <p:blipFill>
          <a:blip r:embed="rId2"/>
          <a:stretch>
            <a:fillRect/>
          </a:stretch>
        </p:blipFill>
        <p:spPr>
          <a:xfrm>
            <a:off x="725348" y="1442066"/>
            <a:ext cx="3919698" cy="4789488"/>
          </a:xfrm>
        </p:spPr>
      </p:pic>
      <p:pic>
        <p:nvPicPr>
          <p:cNvPr id="8" name="内容占位符 7">
            <a:extLst>
              <a:ext uri="{FF2B5EF4-FFF2-40B4-BE49-F238E27FC236}">
                <a16:creationId xmlns:a16="http://schemas.microsoft.com/office/drawing/2014/main" id="{240F305A-20ED-44DC-AE76-1CE37C7AC15D}"/>
              </a:ext>
            </a:extLst>
          </p:cNvPr>
          <p:cNvPicPr>
            <a:picLocks noGrp="1" noChangeAspect="1"/>
          </p:cNvPicPr>
          <p:nvPr>
            <p:ph sz="half" idx="2"/>
          </p:nvPr>
        </p:nvPicPr>
        <p:blipFill>
          <a:blip r:embed="rId3"/>
          <a:stretch>
            <a:fillRect/>
          </a:stretch>
        </p:blipFill>
        <p:spPr>
          <a:xfrm>
            <a:off x="5397998" y="1442066"/>
            <a:ext cx="4109633" cy="4789488"/>
          </a:xfrm>
        </p:spPr>
      </p:pic>
      <p:sp>
        <p:nvSpPr>
          <p:cNvPr id="3" name="文本框 2">
            <a:extLst>
              <a:ext uri="{FF2B5EF4-FFF2-40B4-BE49-F238E27FC236}">
                <a16:creationId xmlns:a16="http://schemas.microsoft.com/office/drawing/2014/main" id="{BD29B6C6-D237-4836-82FD-685CE15803CA}"/>
              </a:ext>
            </a:extLst>
          </p:cNvPr>
          <p:cNvSpPr txBox="1"/>
          <p:nvPr/>
        </p:nvSpPr>
        <p:spPr>
          <a:xfrm>
            <a:off x="4262959" y="1187559"/>
            <a:ext cx="1373774" cy="1815882"/>
          </a:xfrm>
          <a:prstGeom prst="rect">
            <a:avLst/>
          </a:prstGeom>
          <a:noFill/>
        </p:spPr>
        <p:txBody>
          <a:bodyPr wrap="none" rtlCol="0">
            <a:spAutoFit/>
          </a:bodyPr>
          <a:lstStyle/>
          <a:p>
            <a:pPr marL="285750" indent="-285750">
              <a:buFont typeface="Arial" panose="020B0604020202020204" pitchFamily="34" charset="0"/>
              <a:buChar char="•"/>
            </a:pPr>
            <a:r>
              <a:rPr lang="en-US" sz="2800" dirty="0">
                <a:solidFill>
                  <a:srgbClr val="FF0000"/>
                </a:solidFill>
              </a:rPr>
              <a:t>[INT]</a:t>
            </a:r>
          </a:p>
          <a:p>
            <a:pPr marL="285750" indent="-285750">
              <a:buFont typeface="Arial" panose="020B0604020202020204" pitchFamily="34" charset="0"/>
              <a:buChar char="•"/>
            </a:pPr>
            <a:r>
              <a:rPr lang="en-US" sz="2800" dirty="0">
                <a:solidFill>
                  <a:srgbClr val="FF0000"/>
                </a:solidFill>
              </a:rPr>
              <a:t>[ACV]</a:t>
            </a:r>
          </a:p>
          <a:p>
            <a:pPr marL="285750" indent="-285750">
              <a:buFont typeface="Arial" panose="020B0604020202020204" pitchFamily="34" charset="0"/>
              <a:buChar char="•"/>
            </a:pPr>
            <a:r>
              <a:rPr lang="en-US" sz="2800" dirty="0">
                <a:solidFill>
                  <a:srgbClr val="FF0000"/>
                </a:solidFill>
              </a:rPr>
              <a:t>set CC</a:t>
            </a:r>
          </a:p>
          <a:p>
            <a:pPr marL="285750" indent="-285750">
              <a:buFont typeface="Arial" panose="020B0604020202020204" pitchFamily="34" charset="0"/>
              <a:buChar char="•"/>
            </a:pPr>
            <a:endParaRPr lang="en-US" sz="2800" dirty="0">
              <a:solidFill>
                <a:srgbClr val="FF0000"/>
              </a:solidFill>
            </a:endParaRPr>
          </a:p>
        </p:txBody>
      </p:sp>
      <p:grpSp>
        <p:nvGrpSpPr>
          <p:cNvPr id="6" name="组合 5">
            <a:extLst>
              <a:ext uri="{FF2B5EF4-FFF2-40B4-BE49-F238E27FC236}">
                <a16:creationId xmlns:a16="http://schemas.microsoft.com/office/drawing/2014/main" id="{FBD3DFF9-5300-41C6-9AC4-81CD4F587B64}"/>
              </a:ext>
            </a:extLst>
          </p:cNvPr>
          <p:cNvGrpSpPr/>
          <p:nvPr/>
        </p:nvGrpSpPr>
        <p:grpSpPr>
          <a:xfrm>
            <a:off x="9803383" y="1074761"/>
            <a:ext cx="914400" cy="5257800"/>
            <a:chOff x="7543800" y="1143000"/>
            <a:chExt cx="914400" cy="5257800"/>
          </a:xfrm>
        </p:grpSpPr>
        <p:sp>
          <p:nvSpPr>
            <p:cNvPr id="9" name="Line 5">
              <a:extLst>
                <a:ext uri="{FF2B5EF4-FFF2-40B4-BE49-F238E27FC236}">
                  <a16:creationId xmlns:a16="http://schemas.microsoft.com/office/drawing/2014/main" id="{9BD565C2-2864-46E7-A6B8-514C958483BF}"/>
                </a:ext>
              </a:extLst>
            </p:cNvPr>
            <p:cNvSpPr>
              <a:spLocks noChangeShapeType="1"/>
            </p:cNvSpPr>
            <p:nvPr/>
          </p:nvSpPr>
          <p:spPr bwMode="auto">
            <a:xfrm>
              <a:off x="8077200" y="1905000"/>
              <a:ext cx="0" cy="381000"/>
            </a:xfrm>
            <a:prstGeom prst="line">
              <a:avLst/>
            </a:prstGeom>
            <a:noFill/>
            <a:ln w="38100">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defRPr/>
              </a:pPr>
              <a:endParaRPr lang="zh-CN" altLang="en-US" baseline="-25000">
                <a:solidFill>
                  <a:srgbClr val="000000"/>
                </a:solidFill>
                <a:latin typeface="Arial" panose="020B0604020202020204" pitchFamily="34" charset="0"/>
                <a:ea typeface="宋体" panose="02010600030101010101" pitchFamily="2" charset="-122"/>
              </a:endParaRPr>
            </a:p>
          </p:txBody>
        </p:sp>
        <p:sp>
          <p:nvSpPr>
            <p:cNvPr id="10" name="Line 6">
              <a:extLst>
                <a:ext uri="{FF2B5EF4-FFF2-40B4-BE49-F238E27FC236}">
                  <a16:creationId xmlns:a16="http://schemas.microsoft.com/office/drawing/2014/main" id="{54A2E3AA-D95C-479B-B01E-4C0D3D2A2739}"/>
                </a:ext>
              </a:extLst>
            </p:cNvPr>
            <p:cNvSpPr>
              <a:spLocks noChangeShapeType="1"/>
            </p:cNvSpPr>
            <p:nvPr/>
          </p:nvSpPr>
          <p:spPr bwMode="auto">
            <a:xfrm>
              <a:off x="8101013" y="2743200"/>
              <a:ext cx="0" cy="381000"/>
            </a:xfrm>
            <a:prstGeom prst="line">
              <a:avLst/>
            </a:prstGeom>
            <a:noFill/>
            <a:ln w="38100">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defRPr/>
              </a:pPr>
              <a:endParaRPr lang="zh-CN" altLang="en-US" baseline="-25000">
                <a:solidFill>
                  <a:srgbClr val="000000"/>
                </a:solidFill>
                <a:latin typeface="Arial" panose="020B0604020202020204" pitchFamily="34" charset="0"/>
                <a:ea typeface="宋体" panose="02010600030101010101" pitchFamily="2" charset="-122"/>
              </a:endParaRPr>
            </a:p>
          </p:txBody>
        </p:sp>
        <p:sp>
          <p:nvSpPr>
            <p:cNvPr id="11" name="Line 7">
              <a:extLst>
                <a:ext uri="{FF2B5EF4-FFF2-40B4-BE49-F238E27FC236}">
                  <a16:creationId xmlns:a16="http://schemas.microsoft.com/office/drawing/2014/main" id="{CDBEC9CD-49FD-42F8-BF0D-6ACF304B6E25}"/>
                </a:ext>
              </a:extLst>
            </p:cNvPr>
            <p:cNvSpPr>
              <a:spLocks noChangeShapeType="1"/>
            </p:cNvSpPr>
            <p:nvPr/>
          </p:nvSpPr>
          <p:spPr bwMode="auto">
            <a:xfrm>
              <a:off x="8077200" y="3581400"/>
              <a:ext cx="0" cy="381000"/>
            </a:xfrm>
            <a:prstGeom prst="line">
              <a:avLst/>
            </a:prstGeom>
            <a:noFill/>
            <a:ln w="38100">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defRPr/>
              </a:pPr>
              <a:endParaRPr lang="zh-CN" altLang="en-US" baseline="-25000">
                <a:solidFill>
                  <a:srgbClr val="000000"/>
                </a:solidFill>
                <a:latin typeface="Arial" panose="020B0604020202020204" pitchFamily="34" charset="0"/>
                <a:ea typeface="宋体" panose="02010600030101010101" pitchFamily="2" charset="-122"/>
              </a:endParaRPr>
            </a:p>
          </p:txBody>
        </p:sp>
        <p:sp>
          <p:nvSpPr>
            <p:cNvPr id="12" name="Line 8">
              <a:extLst>
                <a:ext uri="{FF2B5EF4-FFF2-40B4-BE49-F238E27FC236}">
                  <a16:creationId xmlns:a16="http://schemas.microsoft.com/office/drawing/2014/main" id="{626E5B51-9F7A-4AE9-8A2B-56BE3EAF18CB}"/>
                </a:ext>
              </a:extLst>
            </p:cNvPr>
            <p:cNvSpPr>
              <a:spLocks noChangeShapeType="1"/>
            </p:cNvSpPr>
            <p:nvPr/>
          </p:nvSpPr>
          <p:spPr bwMode="auto">
            <a:xfrm>
              <a:off x="8056563" y="4419600"/>
              <a:ext cx="0" cy="381000"/>
            </a:xfrm>
            <a:prstGeom prst="line">
              <a:avLst/>
            </a:prstGeom>
            <a:noFill/>
            <a:ln w="38100">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defRPr/>
              </a:pPr>
              <a:endParaRPr lang="zh-CN" altLang="en-US" baseline="-25000">
                <a:solidFill>
                  <a:srgbClr val="000000"/>
                </a:solidFill>
                <a:latin typeface="Arial" panose="020B0604020202020204" pitchFamily="34" charset="0"/>
                <a:ea typeface="宋体" panose="02010600030101010101" pitchFamily="2" charset="-122"/>
              </a:endParaRPr>
            </a:p>
          </p:txBody>
        </p:sp>
        <p:sp>
          <p:nvSpPr>
            <p:cNvPr id="13" name="Line 9">
              <a:extLst>
                <a:ext uri="{FF2B5EF4-FFF2-40B4-BE49-F238E27FC236}">
                  <a16:creationId xmlns:a16="http://schemas.microsoft.com/office/drawing/2014/main" id="{A52D196E-51B3-40F6-84C5-C4FF88F6907D}"/>
                </a:ext>
              </a:extLst>
            </p:cNvPr>
            <p:cNvSpPr>
              <a:spLocks noChangeShapeType="1"/>
            </p:cNvSpPr>
            <p:nvPr/>
          </p:nvSpPr>
          <p:spPr bwMode="auto">
            <a:xfrm>
              <a:off x="8070850" y="5257800"/>
              <a:ext cx="0" cy="381000"/>
            </a:xfrm>
            <a:prstGeom prst="line">
              <a:avLst/>
            </a:prstGeom>
            <a:noFill/>
            <a:ln w="38100">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defRPr/>
              </a:pPr>
              <a:endParaRPr lang="zh-CN" altLang="en-US" baseline="-25000">
                <a:solidFill>
                  <a:srgbClr val="000000"/>
                </a:solidFill>
                <a:latin typeface="Arial" panose="020B0604020202020204" pitchFamily="34" charset="0"/>
                <a:ea typeface="宋体" panose="02010600030101010101" pitchFamily="2" charset="-122"/>
              </a:endParaRPr>
            </a:p>
          </p:txBody>
        </p:sp>
        <p:sp>
          <p:nvSpPr>
            <p:cNvPr id="14" name="Text Box 10">
              <a:extLst>
                <a:ext uri="{FF2B5EF4-FFF2-40B4-BE49-F238E27FC236}">
                  <a16:creationId xmlns:a16="http://schemas.microsoft.com/office/drawing/2014/main" id="{731880DA-44E0-403A-95BC-07E3EBC595E0}"/>
                </a:ext>
              </a:extLst>
            </p:cNvPr>
            <p:cNvSpPr txBox="1">
              <a:spLocks noChangeArrowheads="1"/>
            </p:cNvSpPr>
            <p:nvPr/>
          </p:nvSpPr>
          <p:spPr bwMode="auto">
            <a:xfrm>
              <a:off x="7772400" y="3124200"/>
              <a:ext cx="685800" cy="466725"/>
            </a:xfrm>
            <a:prstGeom prst="rect">
              <a:avLst/>
            </a:prstGeom>
            <a:solidFill>
              <a:schemeClr val="bg1"/>
            </a:solidFill>
            <a:ln w="9525">
              <a:solidFill>
                <a:schemeClr val="accent2"/>
              </a:solidFill>
              <a:miter lim="800000"/>
              <a:headEnd/>
              <a:tailEnd/>
            </a:ln>
            <a:effectLst>
              <a:outerShdw dist="35921" dir="2700000" algn="ctr" rotWithShape="0">
                <a:srgbClr val="336699"/>
              </a:outerShdw>
            </a:effectLst>
          </p:spPr>
          <p:txBody>
            <a:bodyPr>
              <a:spAutoFit/>
            </a:bodyPr>
            <a:lstStyle/>
            <a:p>
              <a:pPr algn="ctr" eaLnBrk="0" fontAlgn="base" hangingPunct="0">
                <a:spcBef>
                  <a:spcPct val="0"/>
                </a:spcBef>
                <a:spcAft>
                  <a:spcPct val="0"/>
                </a:spcAft>
                <a:defRPr/>
              </a:pPr>
              <a:r>
                <a:rPr lang="en-US" sz="2400">
                  <a:solidFill>
                    <a:srgbClr val="333399"/>
                  </a:solidFill>
                  <a:latin typeface="Arial" charset="0"/>
                  <a:ea typeface="黑体"/>
                </a:rPr>
                <a:t>EA</a:t>
              </a:r>
            </a:p>
          </p:txBody>
        </p:sp>
        <p:sp>
          <p:nvSpPr>
            <p:cNvPr id="15" name="Text Box 11">
              <a:extLst>
                <a:ext uri="{FF2B5EF4-FFF2-40B4-BE49-F238E27FC236}">
                  <a16:creationId xmlns:a16="http://schemas.microsoft.com/office/drawing/2014/main" id="{6960DBA8-51EE-4542-8EA7-E0F51417A031}"/>
                </a:ext>
              </a:extLst>
            </p:cNvPr>
            <p:cNvSpPr txBox="1">
              <a:spLocks noChangeArrowheads="1"/>
            </p:cNvSpPr>
            <p:nvPr/>
          </p:nvSpPr>
          <p:spPr bwMode="auto">
            <a:xfrm>
              <a:off x="7772400" y="3962400"/>
              <a:ext cx="685800" cy="466725"/>
            </a:xfrm>
            <a:prstGeom prst="rect">
              <a:avLst/>
            </a:prstGeom>
            <a:solidFill>
              <a:schemeClr val="bg1"/>
            </a:solidFill>
            <a:ln w="9525">
              <a:solidFill>
                <a:schemeClr val="accent2"/>
              </a:solidFill>
              <a:miter lim="800000"/>
              <a:headEnd/>
              <a:tailEnd/>
            </a:ln>
            <a:effectLst>
              <a:outerShdw dist="35921" dir="2700000" algn="ctr" rotWithShape="0">
                <a:srgbClr val="336699"/>
              </a:outerShdw>
            </a:effectLst>
          </p:spPr>
          <p:txBody>
            <a:bodyPr>
              <a:spAutoFit/>
            </a:bodyPr>
            <a:lstStyle/>
            <a:p>
              <a:pPr algn="ctr" eaLnBrk="0" fontAlgn="base" hangingPunct="0">
                <a:spcBef>
                  <a:spcPct val="0"/>
                </a:spcBef>
                <a:spcAft>
                  <a:spcPct val="0"/>
                </a:spcAft>
                <a:defRPr/>
              </a:pPr>
              <a:r>
                <a:rPr lang="en-US" sz="2400">
                  <a:solidFill>
                    <a:srgbClr val="333399"/>
                  </a:solidFill>
                  <a:latin typeface="Arial" charset="0"/>
                  <a:ea typeface="黑体"/>
                </a:rPr>
                <a:t>OP</a:t>
              </a:r>
            </a:p>
          </p:txBody>
        </p:sp>
        <p:sp>
          <p:nvSpPr>
            <p:cNvPr id="16" name="Text Box 12">
              <a:extLst>
                <a:ext uri="{FF2B5EF4-FFF2-40B4-BE49-F238E27FC236}">
                  <a16:creationId xmlns:a16="http://schemas.microsoft.com/office/drawing/2014/main" id="{0FA69394-2EF8-4660-8FF4-1A9800A99E5E}"/>
                </a:ext>
              </a:extLst>
            </p:cNvPr>
            <p:cNvSpPr txBox="1">
              <a:spLocks noChangeArrowheads="1"/>
            </p:cNvSpPr>
            <p:nvPr/>
          </p:nvSpPr>
          <p:spPr bwMode="auto">
            <a:xfrm>
              <a:off x="7772400" y="4800600"/>
              <a:ext cx="685800" cy="466725"/>
            </a:xfrm>
            <a:prstGeom prst="rect">
              <a:avLst/>
            </a:prstGeom>
            <a:solidFill>
              <a:schemeClr val="bg1"/>
            </a:solidFill>
            <a:ln w="9525">
              <a:solidFill>
                <a:schemeClr val="accent2"/>
              </a:solidFill>
              <a:miter lim="800000"/>
              <a:headEnd/>
              <a:tailEnd/>
            </a:ln>
            <a:effectLst>
              <a:outerShdw dist="35921" dir="2700000" algn="ctr" rotWithShape="0">
                <a:srgbClr val="336699"/>
              </a:outerShdw>
            </a:effectLst>
          </p:spPr>
          <p:txBody>
            <a:bodyPr>
              <a:spAutoFit/>
            </a:bodyPr>
            <a:lstStyle/>
            <a:p>
              <a:pPr algn="ctr" eaLnBrk="0" fontAlgn="base" hangingPunct="0">
                <a:spcBef>
                  <a:spcPct val="0"/>
                </a:spcBef>
                <a:spcAft>
                  <a:spcPct val="0"/>
                </a:spcAft>
                <a:defRPr/>
              </a:pPr>
              <a:r>
                <a:rPr lang="en-US" sz="2400">
                  <a:solidFill>
                    <a:srgbClr val="333399"/>
                  </a:solidFill>
                  <a:latin typeface="Arial" charset="0"/>
                  <a:ea typeface="黑体"/>
                </a:rPr>
                <a:t>EX</a:t>
              </a:r>
            </a:p>
          </p:txBody>
        </p:sp>
        <p:sp>
          <p:nvSpPr>
            <p:cNvPr id="17" name="Line 13">
              <a:extLst>
                <a:ext uri="{FF2B5EF4-FFF2-40B4-BE49-F238E27FC236}">
                  <a16:creationId xmlns:a16="http://schemas.microsoft.com/office/drawing/2014/main" id="{63152F1E-9536-48FD-B7F1-4F8D1E1B7AD8}"/>
                </a:ext>
              </a:extLst>
            </p:cNvPr>
            <p:cNvSpPr>
              <a:spLocks noChangeShapeType="1"/>
            </p:cNvSpPr>
            <p:nvPr/>
          </p:nvSpPr>
          <p:spPr bwMode="auto">
            <a:xfrm>
              <a:off x="8077200" y="6096000"/>
              <a:ext cx="0" cy="30480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defRPr/>
              </a:pPr>
              <a:endParaRPr lang="zh-CN" altLang="en-US" baseline="-25000">
                <a:solidFill>
                  <a:srgbClr val="000000"/>
                </a:solidFill>
                <a:latin typeface="Arial" panose="020B0604020202020204" pitchFamily="34" charset="0"/>
                <a:ea typeface="宋体" panose="02010600030101010101" pitchFamily="2" charset="-122"/>
              </a:endParaRPr>
            </a:p>
          </p:txBody>
        </p:sp>
        <p:sp>
          <p:nvSpPr>
            <p:cNvPr id="18" name="Line 14">
              <a:extLst>
                <a:ext uri="{FF2B5EF4-FFF2-40B4-BE49-F238E27FC236}">
                  <a16:creationId xmlns:a16="http://schemas.microsoft.com/office/drawing/2014/main" id="{2D568D33-BD5E-4AF3-B24D-14134A8581EF}"/>
                </a:ext>
              </a:extLst>
            </p:cNvPr>
            <p:cNvSpPr>
              <a:spLocks noChangeShapeType="1"/>
            </p:cNvSpPr>
            <p:nvPr/>
          </p:nvSpPr>
          <p:spPr bwMode="auto">
            <a:xfrm flipH="1">
              <a:off x="7543800" y="6400800"/>
              <a:ext cx="533400"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defRPr/>
              </a:pPr>
              <a:endParaRPr lang="zh-CN" altLang="en-US" baseline="-25000">
                <a:solidFill>
                  <a:srgbClr val="000000"/>
                </a:solidFill>
                <a:latin typeface="Arial" panose="020B0604020202020204" pitchFamily="34" charset="0"/>
                <a:ea typeface="宋体" panose="02010600030101010101" pitchFamily="2" charset="-122"/>
              </a:endParaRPr>
            </a:p>
          </p:txBody>
        </p:sp>
        <p:sp>
          <p:nvSpPr>
            <p:cNvPr id="19" name="Line 15">
              <a:extLst>
                <a:ext uri="{FF2B5EF4-FFF2-40B4-BE49-F238E27FC236}">
                  <a16:creationId xmlns:a16="http://schemas.microsoft.com/office/drawing/2014/main" id="{C1712C5C-0830-4902-B00C-AED18932234F}"/>
                </a:ext>
              </a:extLst>
            </p:cNvPr>
            <p:cNvSpPr>
              <a:spLocks noChangeShapeType="1"/>
            </p:cNvSpPr>
            <p:nvPr/>
          </p:nvSpPr>
          <p:spPr bwMode="auto">
            <a:xfrm flipV="1">
              <a:off x="7543800" y="1143000"/>
              <a:ext cx="0" cy="525780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defRPr/>
              </a:pPr>
              <a:endParaRPr lang="zh-CN" altLang="en-US" baseline="-25000">
                <a:solidFill>
                  <a:srgbClr val="000000"/>
                </a:solidFill>
                <a:latin typeface="Arial" panose="020B0604020202020204" pitchFamily="34" charset="0"/>
                <a:ea typeface="宋体" panose="02010600030101010101" pitchFamily="2" charset="-122"/>
              </a:endParaRPr>
            </a:p>
          </p:txBody>
        </p:sp>
        <p:sp>
          <p:nvSpPr>
            <p:cNvPr id="20" name="Line 16">
              <a:extLst>
                <a:ext uri="{FF2B5EF4-FFF2-40B4-BE49-F238E27FC236}">
                  <a16:creationId xmlns:a16="http://schemas.microsoft.com/office/drawing/2014/main" id="{9765EC62-4D93-4647-B318-C6CE2A9BE7B4}"/>
                </a:ext>
              </a:extLst>
            </p:cNvPr>
            <p:cNvSpPr>
              <a:spLocks noChangeShapeType="1"/>
            </p:cNvSpPr>
            <p:nvPr/>
          </p:nvSpPr>
          <p:spPr bwMode="auto">
            <a:xfrm>
              <a:off x="7543800" y="1143000"/>
              <a:ext cx="533400"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defRPr/>
              </a:pPr>
              <a:endParaRPr lang="zh-CN" altLang="en-US" baseline="-25000">
                <a:solidFill>
                  <a:srgbClr val="000000"/>
                </a:solidFill>
                <a:latin typeface="Arial" panose="020B0604020202020204" pitchFamily="34" charset="0"/>
                <a:ea typeface="宋体" panose="02010600030101010101" pitchFamily="2" charset="-122"/>
              </a:endParaRPr>
            </a:p>
          </p:txBody>
        </p:sp>
        <p:sp>
          <p:nvSpPr>
            <p:cNvPr id="21" name="Line 17">
              <a:extLst>
                <a:ext uri="{FF2B5EF4-FFF2-40B4-BE49-F238E27FC236}">
                  <a16:creationId xmlns:a16="http://schemas.microsoft.com/office/drawing/2014/main" id="{7DF8122B-182A-4149-BC7A-D91EB56754DF}"/>
                </a:ext>
              </a:extLst>
            </p:cNvPr>
            <p:cNvSpPr>
              <a:spLocks noChangeShapeType="1"/>
            </p:cNvSpPr>
            <p:nvPr/>
          </p:nvSpPr>
          <p:spPr bwMode="auto">
            <a:xfrm>
              <a:off x="8077200" y="1143000"/>
              <a:ext cx="0" cy="304800"/>
            </a:xfrm>
            <a:prstGeom prst="line">
              <a:avLst/>
            </a:prstGeom>
            <a:noFill/>
            <a:ln w="38100">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defRPr/>
              </a:pPr>
              <a:endParaRPr lang="zh-CN" altLang="en-US" baseline="-25000">
                <a:solidFill>
                  <a:srgbClr val="000000"/>
                </a:solidFill>
                <a:latin typeface="Arial" panose="020B0604020202020204" pitchFamily="34" charset="0"/>
                <a:ea typeface="宋体" panose="02010600030101010101" pitchFamily="2" charset="-122"/>
              </a:endParaRPr>
            </a:p>
          </p:txBody>
        </p:sp>
        <p:sp>
          <p:nvSpPr>
            <p:cNvPr id="22" name="Text Box 18">
              <a:extLst>
                <a:ext uri="{FF2B5EF4-FFF2-40B4-BE49-F238E27FC236}">
                  <a16:creationId xmlns:a16="http://schemas.microsoft.com/office/drawing/2014/main" id="{C7FE4DAC-238F-4196-9132-A916945128B7}"/>
                </a:ext>
              </a:extLst>
            </p:cNvPr>
            <p:cNvSpPr txBox="1">
              <a:spLocks noChangeArrowheads="1"/>
            </p:cNvSpPr>
            <p:nvPr/>
          </p:nvSpPr>
          <p:spPr bwMode="auto">
            <a:xfrm>
              <a:off x="7772400" y="5638800"/>
              <a:ext cx="685800" cy="466725"/>
            </a:xfrm>
            <a:prstGeom prst="rect">
              <a:avLst/>
            </a:prstGeom>
            <a:solidFill>
              <a:schemeClr val="bg1"/>
            </a:solidFill>
            <a:ln w="9525">
              <a:solidFill>
                <a:schemeClr val="accent2"/>
              </a:solidFill>
              <a:miter lim="800000"/>
              <a:headEnd/>
              <a:tailEnd/>
            </a:ln>
            <a:effectLst>
              <a:outerShdw dist="35921" dir="2700000" algn="ctr" rotWithShape="0">
                <a:srgbClr val="336699"/>
              </a:outerShdw>
            </a:effectLst>
          </p:spPr>
          <p:txBody>
            <a:bodyPr>
              <a:spAutoFit/>
            </a:bodyPr>
            <a:lstStyle/>
            <a:p>
              <a:pPr algn="ctr" eaLnBrk="0" fontAlgn="base" hangingPunct="0">
                <a:spcBef>
                  <a:spcPct val="0"/>
                </a:spcBef>
                <a:spcAft>
                  <a:spcPct val="0"/>
                </a:spcAft>
                <a:defRPr/>
              </a:pPr>
              <a:r>
                <a:rPr lang="en-US" sz="2400">
                  <a:solidFill>
                    <a:srgbClr val="333399"/>
                  </a:solidFill>
                  <a:latin typeface="Arial" charset="0"/>
                  <a:ea typeface="黑体"/>
                </a:rPr>
                <a:t>S</a:t>
              </a:r>
            </a:p>
          </p:txBody>
        </p:sp>
        <p:sp>
          <p:nvSpPr>
            <p:cNvPr id="23" name="Text Box 19">
              <a:extLst>
                <a:ext uri="{FF2B5EF4-FFF2-40B4-BE49-F238E27FC236}">
                  <a16:creationId xmlns:a16="http://schemas.microsoft.com/office/drawing/2014/main" id="{31029D17-7BE1-4C57-8097-A4656FE5A9EB}"/>
                </a:ext>
              </a:extLst>
            </p:cNvPr>
            <p:cNvSpPr txBox="1">
              <a:spLocks noChangeArrowheads="1"/>
            </p:cNvSpPr>
            <p:nvPr/>
          </p:nvSpPr>
          <p:spPr bwMode="auto">
            <a:xfrm>
              <a:off x="7772400" y="1447800"/>
              <a:ext cx="685800" cy="466725"/>
            </a:xfrm>
            <a:prstGeom prst="rect">
              <a:avLst/>
            </a:prstGeom>
            <a:solidFill>
              <a:schemeClr val="accent2"/>
            </a:solidFill>
            <a:ln w="9525">
              <a:solidFill>
                <a:schemeClr val="accent2"/>
              </a:solidFill>
              <a:miter lim="800000"/>
              <a:headEnd/>
              <a:tailEnd/>
            </a:ln>
            <a:effectLst>
              <a:outerShdw dist="35921" dir="2700000" algn="ctr" rotWithShape="0">
                <a:srgbClr val="336699"/>
              </a:outerShdw>
            </a:effectLst>
          </p:spPr>
          <p:txBody>
            <a:bodyPr>
              <a:spAutoFit/>
            </a:bodyPr>
            <a:lstStyle/>
            <a:p>
              <a:pPr algn="ctr" eaLnBrk="0" fontAlgn="base" hangingPunct="0">
                <a:spcBef>
                  <a:spcPct val="0"/>
                </a:spcBef>
                <a:spcAft>
                  <a:spcPct val="0"/>
                </a:spcAft>
                <a:defRPr/>
              </a:pPr>
              <a:r>
                <a:rPr lang="en-US" sz="2400" b="1">
                  <a:solidFill>
                    <a:srgbClr val="FFFFFF"/>
                  </a:solidFill>
                  <a:latin typeface="Arial" charset="0"/>
                  <a:ea typeface="黑体"/>
                </a:rPr>
                <a:t>F</a:t>
              </a:r>
            </a:p>
          </p:txBody>
        </p:sp>
        <p:sp>
          <p:nvSpPr>
            <p:cNvPr id="24" name="Text Box 4">
              <a:extLst>
                <a:ext uri="{FF2B5EF4-FFF2-40B4-BE49-F238E27FC236}">
                  <a16:creationId xmlns:a16="http://schemas.microsoft.com/office/drawing/2014/main" id="{38E44F06-3814-499C-9013-7BA39BD400F5}"/>
                </a:ext>
              </a:extLst>
            </p:cNvPr>
            <p:cNvSpPr txBox="1">
              <a:spLocks noChangeArrowheads="1"/>
            </p:cNvSpPr>
            <p:nvPr/>
          </p:nvSpPr>
          <p:spPr bwMode="auto">
            <a:xfrm>
              <a:off x="7772400" y="2286000"/>
              <a:ext cx="685800" cy="466725"/>
            </a:xfrm>
            <a:prstGeom prst="rect">
              <a:avLst/>
            </a:prstGeom>
            <a:solidFill>
              <a:schemeClr val="bg1"/>
            </a:solidFill>
            <a:ln w="9525">
              <a:solidFill>
                <a:schemeClr val="accent2"/>
              </a:solidFill>
              <a:miter lim="800000"/>
              <a:headEnd/>
              <a:tailEnd/>
            </a:ln>
            <a:effectLst>
              <a:outerShdw dist="35921" dir="2700000" algn="ctr" rotWithShape="0">
                <a:srgbClr val="336699"/>
              </a:outerShdw>
            </a:effectLst>
          </p:spPr>
          <p:txBody>
            <a:bodyPr>
              <a:spAutoFit/>
            </a:bodyPr>
            <a:lstStyle/>
            <a:p>
              <a:pPr algn="ctr" eaLnBrk="0" fontAlgn="base" hangingPunct="0">
                <a:spcBef>
                  <a:spcPct val="0"/>
                </a:spcBef>
                <a:spcAft>
                  <a:spcPct val="0"/>
                </a:spcAft>
                <a:defRPr/>
              </a:pPr>
              <a:r>
                <a:rPr lang="en-US" sz="2400">
                  <a:solidFill>
                    <a:srgbClr val="333399"/>
                  </a:solidFill>
                  <a:latin typeface="Arial" charset="0"/>
                  <a:ea typeface="黑体"/>
                </a:rPr>
                <a:t>D</a:t>
              </a:r>
            </a:p>
          </p:txBody>
        </p:sp>
      </p:grpSp>
    </p:spTree>
    <p:extLst>
      <p:ext uri="{BB962C8B-B14F-4D97-AF65-F5344CB8AC3E}">
        <p14:creationId xmlns:p14="http://schemas.microsoft.com/office/powerpoint/2010/main" val="41391578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379935-21B3-4FD4-BCF0-38B38C0BA40F}"/>
              </a:ext>
            </a:extLst>
          </p:cNvPr>
          <p:cNvSpPr>
            <a:spLocks noGrp="1"/>
          </p:cNvSpPr>
          <p:nvPr>
            <p:ph type="title"/>
          </p:nvPr>
        </p:nvSpPr>
        <p:spPr/>
        <p:txBody>
          <a:bodyPr/>
          <a:lstStyle/>
          <a:p>
            <a:r>
              <a:rPr lang="en-US" b="1" dirty="0"/>
              <a:t>The state machine</a:t>
            </a:r>
          </a:p>
        </p:txBody>
      </p:sp>
      <p:sp>
        <p:nvSpPr>
          <p:cNvPr id="3" name="内容占位符 2">
            <a:extLst>
              <a:ext uri="{FF2B5EF4-FFF2-40B4-BE49-F238E27FC236}">
                <a16:creationId xmlns:a16="http://schemas.microsoft.com/office/drawing/2014/main" id="{D49434EC-E44E-460D-9370-887EACA9BC5D}"/>
              </a:ext>
            </a:extLst>
          </p:cNvPr>
          <p:cNvSpPr>
            <a:spLocks noGrp="1"/>
          </p:cNvSpPr>
          <p:nvPr>
            <p:ph sz="half" idx="1"/>
          </p:nvPr>
        </p:nvSpPr>
        <p:spPr/>
        <p:txBody>
          <a:bodyPr/>
          <a:lstStyle/>
          <a:p>
            <a:r>
              <a:rPr lang="en-US" dirty="0"/>
              <a:t>The state machine describes what happens during each</a:t>
            </a:r>
            <a:r>
              <a:rPr lang="en-US" b="1" dirty="0">
                <a:solidFill>
                  <a:srgbClr val="FF0000"/>
                </a:solidFill>
              </a:rPr>
              <a:t> clock cycle </a:t>
            </a:r>
            <a:r>
              <a:rPr lang="en-US" dirty="0"/>
              <a:t>in which the computer is running. </a:t>
            </a:r>
          </a:p>
          <a:p>
            <a:r>
              <a:rPr lang="en-US" dirty="0"/>
              <a:t>Each state is </a:t>
            </a:r>
            <a:r>
              <a:rPr lang="en-US" b="1" dirty="0"/>
              <a:t>active for exactly </a:t>
            </a:r>
            <a:r>
              <a:rPr lang="en-US" b="1" dirty="0">
                <a:solidFill>
                  <a:srgbClr val="FF0000"/>
                </a:solidFill>
              </a:rPr>
              <a:t>one clock cycle</a:t>
            </a:r>
            <a:r>
              <a:rPr lang="en-US" dirty="0">
                <a:solidFill>
                  <a:srgbClr val="FF0000"/>
                </a:solidFill>
              </a:rPr>
              <a:t> </a:t>
            </a:r>
            <a:r>
              <a:rPr lang="en-US" dirty="0"/>
              <a:t>before control passes to the next state.</a:t>
            </a:r>
          </a:p>
          <a:p>
            <a:r>
              <a:rPr lang="en-US" dirty="0"/>
              <a:t>Each node in the state machine corresponds to the </a:t>
            </a:r>
            <a:r>
              <a:rPr lang="en-US" b="1" dirty="0"/>
              <a:t>activity</a:t>
            </a:r>
            <a:r>
              <a:rPr lang="en-US" dirty="0"/>
              <a:t> that the processor carries out during a single clock cycle.</a:t>
            </a:r>
          </a:p>
        </p:txBody>
      </p:sp>
      <p:pic>
        <p:nvPicPr>
          <p:cNvPr id="5" name="内容占位符 4">
            <a:extLst>
              <a:ext uri="{FF2B5EF4-FFF2-40B4-BE49-F238E27FC236}">
                <a16:creationId xmlns:a16="http://schemas.microsoft.com/office/drawing/2014/main" id="{0A1BB3B0-A9F8-4EFB-B31B-CF3452218191}"/>
              </a:ext>
            </a:extLst>
          </p:cNvPr>
          <p:cNvPicPr>
            <a:picLocks noGrp="1" noChangeAspect="1"/>
          </p:cNvPicPr>
          <p:nvPr>
            <p:ph sz="half" idx="2"/>
          </p:nvPr>
        </p:nvPicPr>
        <p:blipFill>
          <a:blip r:embed="rId2"/>
          <a:stretch>
            <a:fillRect/>
          </a:stretch>
        </p:blipFill>
        <p:spPr>
          <a:xfrm>
            <a:off x="6803151" y="1387475"/>
            <a:ext cx="3919698" cy="4789488"/>
          </a:xfrm>
        </p:spPr>
      </p:pic>
    </p:spTree>
    <p:extLst>
      <p:ext uri="{BB962C8B-B14F-4D97-AF65-F5344CB8AC3E}">
        <p14:creationId xmlns:p14="http://schemas.microsoft.com/office/powerpoint/2010/main" val="10511213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33130EC-3C9A-4167-8F90-740504B9BE9D}"/>
              </a:ext>
            </a:extLst>
          </p:cNvPr>
          <p:cNvSpPr>
            <a:spLocks noGrp="1"/>
          </p:cNvSpPr>
          <p:nvPr>
            <p:ph type="title"/>
          </p:nvPr>
        </p:nvSpPr>
        <p:spPr/>
        <p:txBody>
          <a:bodyPr/>
          <a:lstStyle/>
          <a:p>
            <a:r>
              <a:rPr lang="en-US" b="1" dirty="0"/>
              <a:t>The state machine</a:t>
            </a:r>
          </a:p>
        </p:txBody>
      </p:sp>
      <p:sp>
        <p:nvSpPr>
          <p:cNvPr id="3" name="内容占位符 2">
            <a:extLst>
              <a:ext uri="{FF2B5EF4-FFF2-40B4-BE49-F238E27FC236}">
                <a16:creationId xmlns:a16="http://schemas.microsoft.com/office/drawing/2014/main" id="{1A7E43D4-9124-404A-A795-5F979385B18A}"/>
              </a:ext>
            </a:extLst>
          </p:cNvPr>
          <p:cNvSpPr>
            <a:spLocks noGrp="1"/>
          </p:cNvSpPr>
          <p:nvPr>
            <p:ph sz="half" idx="1"/>
          </p:nvPr>
        </p:nvSpPr>
        <p:spPr/>
        <p:txBody>
          <a:bodyPr>
            <a:normAutofit fontScale="92500" lnSpcReduction="20000"/>
          </a:bodyPr>
          <a:lstStyle/>
          <a:p>
            <a:r>
              <a:rPr lang="en-US" dirty="0"/>
              <a:t>the </a:t>
            </a:r>
            <a:r>
              <a:rPr lang="en-US" b="1" dirty="0">
                <a:solidFill>
                  <a:srgbClr val="FF0000"/>
                </a:solidFill>
              </a:rPr>
              <a:t>FETCH</a:t>
            </a:r>
            <a:r>
              <a:rPr lang="en-US" dirty="0"/>
              <a:t> phase of the instruction cycle</a:t>
            </a:r>
          </a:p>
          <a:p>
            <a:pPr lvl="1"/>
            <a:r>
              <a:rPr lang="en-US" dirty="0"/>
              <a:t>In </a:t>
            </a:r>
            <a:r>
              <a:rPr lang="en-US" b="1" dirty="0">
                <a:solidFill>
                  <a:srgbClr val="FF0000"/>
                </a:solidFill>
              </a:rPr>
              <a:t>state 18</a:t>
            </a:r>
            <a:r>
              <a:rPr lang="en-US" dirty="0"/>
              <a:t>, the </a:t>
            </a:r>
            <a:r>
              <a:rPr lang="en-US" b="1" dirty="0"/>
              <a:t>MAR</a:t>
            </a:r>
            <a:r>
              <a:rPr lang="en-US" dirty="0"/>
              <a:t> is loaded with the address contained in </a:t>
            </a:r>
            <a:r>
              <a:rPr lang="en-US" b="1" dirty="0"/>
              <a:t>PC</a:t>
            </a:r>
            <a:r>
              <a:rPr lang="en-US" dirty="0"/>
              <a:t>, and the PC is </a:t>
            </a:r>
            <a:r>
              <a:rPr lang="en-US" b="1" dirty="0"/>
              <a:t>incremented</a:t>
            </a:r>
            <a:r>
              <a:rPr lang="en-US" dirty="0"/>
              <a:t> in reparation for the FETCH of the next LC-3 instruction after the current instruction finishes its instruction cycle. </a:t>
            </a:r>
          </a:p>
          <a:p>
            <a:pPr lvl="1"/>
            <a:r>
              <a:rPr lang="en-US" dirty="0"/>
              <a:t>If the content of </a:t>
            </a:r>
            <a:r>
              <a:rPr lang="en-US" b="1" dirty="0"/>
              <a:t>MAR</a:t>
            </a:r>
            <a:r>
              <a:rPr lang="en-US" dirty="0"/>
              <a:t> specifies privileged memory, and PSR[15] = 1, indicating User mode, the access of the instruction will not be allowed. That would be an </a:t>
            </a:r>
            <a:r>
              <a:rPr lang="en-US" dirty="0">
                <a:solidFill>
                  <a:srgbClr val="FF0000"/>
                </a:solidFill>
              </a:rPr>
              <a:t>access control violation</a:t>
            </a:r>
            <a:r>
              <a:rPr lang="en-US" dirty="0"/>
              <a:t>, so </a:t>
            </a:r>
            <a:r>
              <a:rPr lang="en-US" b="1" dirty="0">
                <a:solidFill>
                  <a:srgbClr val="FF0000"/>
                </a:solidFill>
                <a:highlight>
                  <a:srgbClr val="FFFF00"/>
                </a:highlight>
              </a:rPr>
              <a:t>ACV</a:t>
            </a:r>
            <a:r>
              <a:rPr lang="en-US" dirty="0"/>
              <a:t> is set. </a:t>
            </a:r>
          </a:p>
          <a:p>
            <a:pPr lvl="1"/>
            <a:r>
              <a:rPr lang="en-US" dirty="0"/>
              <a:t>Finally, if there is no interrupt request present (</a:t>
            </a:r>
            <a:r>
              <a:rPr lang="en-US" b="1" dirty="0">
                <a:solidFill>
                  <a:srgbClr val="FF0000"/>
                </a:solidFill>
                <a:highlight>
                  <a:srgbClr val="FFFF00"/>
                </a:highlight>
              </a:rPr>
              <a:t>INT</a:t>
            </a:r>
            <a:r>
              <a:rPr lang="en-US" dirty="0"/>
              <a:t> = 0), the flow passes to </a:t>
            </a:r>
            <a:r>
              <a:rPr lang="en-US" b="1" dirty="0"/>
              <a:t>state 33</a:t>
            </a:r>
            <a:r>
              <a:rPr lang="en-US" dirty="0"/>
              <a:t>. Or else, the flow passes to </a:t>
            </a:r>
            <a:r>
              <a:rPr lang="en-US" b="1" dirty="0"/>
              <a:t>state 49</a:t>
            </a:r>
            <a:r>
              <a:rPr lang="en-US" dirty="0"/>
              <a:t>. </a:t>
            </a:r>
          </a:p>
        </p:txBody>
      </p:sp>
      <p:pic>
        <p:nvPicPr>
          <p:cNvPr id="5" name="内容占位符 4">
            <a:extLst>
              <a:ext uri="{FF2B5EF4-FFF2-40B4-BE49-F238E27FC236}">
                <a16:creationId xmlns:a16="http://schemas.microsoft.com/office/drawing/2014/main" id="{033B37C9-40BC-4B16-9606-2F2716990353}"/>
              </a:ext>
            </a:extLst>
          </p:cNvPr>
          <p:cNvPicPr>
            <a:picLocks noGrp="1" noChangeAspect="1"/>
          </p:cNvPicPr>
          <p:nvPr>
            <p:ph sz="half" idx="2"/>
          </p:nvPr>
        </p:nvPicPr>
        <p:blipFill>
          <a:blip r:embed="rId2"/>
          <a:stretch>
            <a:fillRect/>
          </a:stretch>
        </p:blipFill>
        <p:spPr>
          <a:xfrm>
            <a:off x="6803151" y="1387475"/>
            <a:ext cx="3919698" cy="4789488"/>
          </a:xfrm>
        </p:spPr>
      </p:pic>
    </p:spTree>
    <p:extLst>
      <p:ext uri="{BB962C8B-B14F-4D97-AF65-F5344CB8AC3E}">
        <p14:creationId xmlns:p14="http://schemas.microsoft.com/office/powerpoint/2010/main" val="25027160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33130EC-3C9A-4167-8F90-740504B9BE9D}"/>
              </a:ext>
            </a:extLst>
          </p:cNvPr>
          <p:cNvSpPr>
            <a:spLocks noGrp="1"/>
          </p:cNvSpPr>
          <p:nvPr>
            <p:ph type="title"/>
          </p:nvPr>
        </p:nvSpPr>
        <p:spPr/>
        <p:txBody>
          <a:bodyPr/>
          <a:lstStyle/>
          <a:p>
            <a:r>
              <a:rPr lang="en-US"/>
              <a:t>The state machine</a:t>
            </a:r>
            <a:endParaRPr lang="en-US" dirty="0"/>
          </a:p>
        </p:txBody>
      </p:sp>
      <p:sp>
        <p:nvSpPr>
          <p:cNvPr id="3" name="内容占位符 2">
            <a:extLst>
              <a:ext uri="{FF2B5EF4-FFF2-40B4-BE49-F238E27FC236}">
                <a16:creationId xmlns:a16="http://schemas.microsoft.com/office/drawing/2014/main" id="{1A7E43D4-9124-404A-A795-5F979385B18A}"/>
              </a:ext>
            </a:extLst>
          </p:cNvPr>
          <p:cNvSpPr>
            <a:spLocks noGrp="1"/>
          </p:cNvSpPr>
          <p:nvPr>
            <p:ph sz="half" idx="1"/>
          </p:nvPr>
        </p:nvSpPr>
        <p:spPr/>
        <p:txBody>
          <a:bodyPr>
            <a:normAutofit fontScale="77500" lnSpcReduction="20000"/>
          </a:bodyPr>
          <a:lstStyle/>
          <a:p>
            <a:r>
              <a:rPr lang="en-US" dirty="0"/>
              <a:t>the </a:t>
            </a:r>
            <a:r>
              <a:rPr lang="en-US" b="1" dirty="0">
                <a:solidFill>
                  <a:srgbClr val="FF0000"/>
                </a:solidFill>
              </a:rPr>
              <a:t>FETCH</a:t>
            </a:r>
            <a:r>
              <a:rPr lang="en-US" dirty="0"/>
              <a:t> phase of the instruction cycle</a:t>
            </a:r>
          </a:p>
          <a:p>
            <a:pPr lvl="1"/>
            <a:r>
              <a:rPr lang="en-US" dirty="0"/>
              <a:t>From </a:t>
            </a:r>
            <a:r>
              <a:rPr lang="en-US" b="1" dirty="0"/>
              <a:t>state 33</a:t>
            </a:r>
            <a:r>
              <a:rPr lang="en-US" dirty="0"/>
              <a:t>, control passes to </a:t>
            </a:r>
            <a:r>
              <a:rPr lang="en-US" b="1" dirty="0"/>
              <a:t>state 60 </a:t>
            </a:r>
            <a:r>
              <a:rPr lang="en-US" dirty="0"/>
              <a:t>if the processor is trying to access privileged memory while in User mode, or to </a:t>
            </a:r>
            <a:r>
              <a:rPr lang="en-US" b="1" dirty="0"/>
              <a:t>state 28</a:t>
            </a:r>
            <a:r>
              <a:rPr lang="en-US" dirty="0"/>
              <a:t>, if the memory access is allowed, that is, if there is no ACV violation.</a:t>
            </a:r>
          </a:p>
          <a:p>
            <a:pPr lvl="1"/>
            <a:r>
              <a:rPr lang="en-US" dirty="0"/>
              <a:t>In </a:t>
            </a:r>
            <a:r>
              <a:rPr lang="en-US" b="1" dirty="0"/>
              <a:t>state 28, </a:t>
            </a:r>
            <a:r>
              <a:rPr lang="en-US" dirty="0"/>
              <a:t>since the MAR contains the address of the instruction to be processed, this instruction is read from memory and loaded into the MDR. Since this memory access can </a:t>
            </a:r>
            <a:r>
              <a:rPr lang="en-US" b="1" dirty="0">
                <a:solidFill>
                  <a:srgbClr val="FF0000"/>
                </a:solidFill>
              </a:rPr>
              <a:t>take multiple cycles</a:t>
            </a:r>
            <a:r>
              <a:rPr lang="en-US" dirty="0"/>
              <a:t>, this state continues to execute until a </a:t>
            </a:r>
            <a:r>
              <a:rPr lang="en-US" b="1" dirty="0">
                <a:solidFill>
                  <a:srgbClr val="FF0000"/>
                </a:solidFill>
              </a:rPr>
              <a:t>ready signal </a:t>
            </a:r>
            <a:r>
              <a:rPr lang="en-US" dirty="0"/>
              <a:t>from the memory (</a:t>
            </a:r>
            <a:r>
              <a:rPr lang="en-US" b="1" dirty="0">
                <a:solidFill>
                  <a:srgbClr val="FF0000"/>
                </a:solidFill>
              </a:rPr>
              <a:t>R</a:t>
            </a:r>
            <a:r>
              <a:rPr lang="en-US" dirty="0"/>
              <a:t>) is asserted, indicating that the memory access has completed. Thus, the MDR contains the valid contents of the memory location specified by MAR. </a:t>
            </a:r>
          </a:p>
          <a:p>
            <a:pPr lvl="1"/>
            <a:r>
              <a:rPr lang="en-US" dirty="0"/>
              <a:t>The state machine then moves on to </a:t>
            </a:r>
            <a:r>
              <a:rPr lang="en-US" b="1" dirty="0">
                <a:solidFill>
                  <a:srgbClr val="FF0000"/>
                </a:solidFill>
              </a:rPr>
              <a:t>state 30</a:t>
            </a:r>
            <a:r>
              <a:rPr lang="en-US" dirty="0"/>
              <a:t>, where the instruction is loaded into the instruction register (</a:t>
            </a:r>
            <a:r>
              <a:rPr lang="en-US" b="1" dirty="0"/>
              <a:t>IR</a:t>
            </a:r>
            <a:r>
              <a:rPr lang="en-US" dirty="0"/>
              <a:t>), completing the </a:t>
            </a:r>
            <a:r>
              <a:rPr lang="en-US" b="1" dirty="0">
                <a:solidFill>
                  <a:srgbClr val="FF0000"/>
                </a:solidFill>
              </a:rPr>
              <a:t>fetch</a:t>
            </a:r>
            <a:r>
              <a:rPr lang="en-US" dirty="0"/>
              <a:t> phase of the </a:t>
            </a:r>
            <a:r>
              <a:rPr lang="en-US" b="1" dirty="0">
                <a:solidFill>
                  <a:srgbClr val="FF0000"/>
                </a:solidFill>
              </a:rPr>
              <a:t>instruction cycle</a:t>
            </a:r>
            <a:r>
              <a:rPr lang="en-US" dirty="0"/>
              <a:t>.</a:t>
            </a:r>
          </a:p>
        </p:txBody>
      </p:sp>
      <p:pic>
        <p:nvPicPr>
          <p:cNvPr id="5" name="内容占位符 4">
            <a:extLst>
              <a:ext uri="{FF2B5EF4-FFF2-40B4-BE49-F238E27FC236}">
                <a16:creationId xmlns:a16="http://schemas.microsoft.com/office/drawing/2014/main" id="{033B37C9-40BC-4B16-9606-2F2716990353}"/>
              </a:ext>
            </a:extLst>
          </p:cNvPr>
          <p:cNvPicPr>
            <a:picLocks noGrp="1" noChangeAspect="1"/>
          </p:cNvPicPr>
          <p:nvPr>
            <p:ph sz="half" idx="2"/>
          </p:nvPr>
        </p:nvPicPr>
        <p:blipFill>
          <a:blip r:embed="rId2"/>
          <a:stretch>
            <a:fillRect/>
          </a:stretch>
        </p:blipFill>
        <p:spPr>
          <a:xfrm>
            <a:off x="6803151" y="1387475"/>
            <a:ext cx="3919698" cy="4789488"/>
          </a:xfrm>
        </p:spPr>
      </p:pic>
    </p:spTree>
    <p:extLst>
      <p:ext uri="{BB962C8B-B14F-4D97-AF65-F5344CB8AC3E}">
        <p14:creationId xmlns:p14="http://schemas.microsoft.com/office/powerpoint/2010/main" val="1500986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33130EC-3C9A-4167-8F90-740504B9BE9D}"/>
              </a:ext>
            </a:extLst>
          </p:cNvPr>
          <p:cNvSpPr>
            <a:spLocks noGrp="1"/>
          </p:cNvSpPr>
          <p:nvPr>
            <p:ph type="title"/>
          </p:nvPr>
        </p:nvSpPr>
        <p:spPr/>
        <p:txBody>
          <a:bodyPr/>
          <a:lstStyle/>
          <a:p>
            <a:r>
              <a:rPr lang="en-US" b="1" dirty="0"/>
              <a:t>The state machine</a:t>
            </a:r>
          </a:p>
        </p:txBody>
      </p:sp>
      <p:sp>
        <p:nvSpPr>
          <p:cNvPr id="3" name="内容占位符 2">
            <a:extLst>
              <a:ext uri="{FF2B5EF4-FFF2-40B4-BE49-F238E27FC236}">
                <a16:creationId xmlns:a16="http://schemas.microsoft.com/office/drawing/2014/main" id="{1A7E43D4-9124-404A-A795-5F979385B18A}"/>
              </a:ext>
            </a:extLst>
          </p:cNvPr>
          <p:cNvSpPr>
            <a:spLocks noGrp="1"/>
          </p:cNvSpPr>
          <p:nvPr>
            <p:ph sz="half" idx="1"/>
          </p:nvPr>
        </p:nvSpPr>
        <p:spPr/>
        <p:txBody>
          <a:bodyPr/>
          <a:lstStyle/>
          <a:p>
            <a:r>
              <a:rPr lang="en-US" dirty="0"/>
              <a:t>The state machine then moves to </a:t>
            </a:r>
            <a:r>
              <a:rPr lang="en-US" b="1" dirty="0"/>
              <a:t>state 32</a:t>
            </a:r>
            <a:r>
              <a:rPr lang="en-US" dirty="0"/>
              <a:t>, where </a:t>
            </a:r>
            <a:r>
              <a:rPr lang="en-US" b="1" dirty="0">
                <a:solidFill>
                  <a:srgbClr val="FF0000"/>
                </a:solidFill>
              </a:rPr>
              <a:t>DECODE</a:t>
            </a:r>
            <a:r>
              <a:rPr lang="en-US" dirty="0"/>
              <a:t> takes place.</a:t>
            </a:r>
          </a:p>
          <a:p>
            <a:pPr lvl="1"/>
            <a:r>
              <a:rPr lang="en-US" dirty="0"/>
              <a:t>there are 16 arcs emanating from state 32, each one corresponding to bits [15:12] of the LC-3 instruction.</a:t>
            </a:r>
          </a:p>
          <a:p>
            <a:pPr lvl="1"/>
            <a:r>
              <a:rPr lang="en-US" dirty="0"/>
              <a:t>the arc from </a:t>
            </a:r>
            <a:r>
              <a:rPr lang="en-US" b="1" dirty="0"/>
              <a:t>the last state </a:t>
            </a:r>
            <a:r>
              <a:rPr lang="en-US" dirty="0"/>
              <a:t>of each instruction cycle (i.e., the state that completes the processing of that LC-3 instruction) takes us to </a:t>
            </a:r>
            <a:r>
              <a:rPr lang="en-US" b="1" dirty="0"/>
              <a:t>state 18</a:t>
            </a:r>
          </a:p>
        </p:txBody>
      </p:sp>
      <p:pic>
        <p:nvPicPr>
          <p:cNvPr id="5" name="内容占位符 4">
            <a:extLst>
              <a:ext uri="{FF2B5EF4-FFF2-40B4-BE49-F238E27FC236}">
                <a16:creationId xmlns:a16="http://schemas.microsoft.com/office/drawing/2014/main" id="{033B37C9-40BC-4B16-9606-2F2716990353}"/>
              </a:ext>
            </a:extLst>
          </p:cNvPr>
          <p:cNvPicPr>
            <a:picLocks noGrp="1" noChangeAspect="1"/>
          </p:cNvPicPr>
          <p:nvPr>
            <p:ph sz="half" idx="2"/>
          </p:nvPr>
        </p:nvPicPr>
        <p:blipFill>
          <a:blip r:embed="rId2"/>
          <a:stretch>
            <a:fillRect/>
          </a:stretch>
        </p:blipFill>
        <p:spPr>
          <a:xfrm>
            <a:off x="6803151" y="1387475"/>
            <a:ext cx="3919698" cy="4789488"/>
          </a:xfrm>
        </p:spPr>
      </p:pic>
    </p:spTree>
    <p:extLst>
      <p:ext uri="{BB962C8B-B14F-4D97-AF65-F5344CB8AC3E}">
        <p14:creationId xmlns:p14="http://schemas.microsoft.com/office/powerpoint/2010/main" val="4000220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33130EC-3C9A-4167-8F90-740504B9BE9D}"/>
              </a:ext>
            </a:extLst>
          </p:cNvPr>
          <p:cNvSpPr>
            <a:spLocks noGrp="1"/>
          </p:cNvSpPr>
          <p:nvPr>
            <p:ph type="title"/>
          </p:nvPr>
        </p:nvSpPr>
        <p:spPr/>
        <p:txBody>
          <a:bodyPr/>
          <a:lstStyle/>
          <a:p>
            <a:r>
              <a:rPr lang="en-US" b="1" dirty="0"/>
              <a:t>The data path</a:t>
            </a:r>
          </a:p>
        </p:txBody>
      </p:sp>
      <p:pic>
        <p:nvPicPr>
          <p:cNvPr id="9" name="内容占位符 6">
            <a:extLst>
              <a:ext uri="{FF2B5EF4-FFF2-40B4-BE49-F238E27FC236}">
                <a16:creationId xmlns:a16="http://schemas.microsoft.com/office/drawing/2014/main" id="{1047EE93-CCD1-4D08-AD06-7671DAA99F84}"/>
              </a:ext>
            </a:extLst>
          </p:cNvPr>
          <p:cNvPicPr>
            <a:picLocks noGrp="1" noChangeAspect="1"/>
          </p:cNvPicPr>
          <p:nvPr>
            <p:ph sz="half" idx="1"/>
          </p:nvPr>
        </p:nvPicPr>
        <p:blipFill>
          <a:blip r:embed="rId2"/>
          <a:stretch>
            <a:fillRect/>
          </a:stretch>
        </p:blipFill>
        <p:spPr>
          <a:xfrm>
            <a:off x="5229393" y="1387475"/>
            <a:ext cx="3637817" cy="4789488"/>
          </a:xfrm>
        </p:spPr>
      </p:pic>
      <p:pic>
        <p:nvPicPr>
          <p:cNvPr id="10" name="内容占位符 9">
            <a:extLst>
              <a:ext uri="{FF2B5EF4-FFF2-40B4-BE49-F238E27FC236}">
                <a16:creationId xmlns:a16="http://schemas.microsoft.com/office/drawing/2014/main" id="{05BF29D0-D77A-4A06-8D19-F98B686B8DDE}"/>
              </a:ext>
            </a:extLst>
          </p:cNvPr>
          <p:cNvPicPr>
            <a:picLocks noGrp="1" noChangeAspect="1"/>
          </p:cNvPicPr>
          <p:nvPr>
            <p:ph sz="half" idx="2"/>
          </p:nvPr>
        </p:nvPicPr>
        <p:blipFill>
          <a:blip r:embed="rId3"/>
          <a:stretch>
            <a:fillRect/>
          </a:stretch>
        </p:blipFill>
        <p:spPr>
          <a:xfrm>
            <a:off x="8784259" y="1387475"/>
            <a:ext cx="2653790" cy="4789488"/>
          </a:xfrm>
        </p:spPr>
      </p:pic>
      <p:sp>
        <p:nvSpPr>
          <p:cNvPr id="3" name="文本框 2">
            <a:extLst>
              <a:ext uri="{FF2B5EF4-FFF2-40B4-BE49-F238E27FC236}">
                <a16:creationId xmlns:a16="http://schemas.microsoft.com/office/drawing/2014/main" id="{E7C32822-49BC-4098-AA25-3AC49CA62748}"/>
              </a:ext>
            </a:extLst>
          </p:cNvPr>
          <p:cNvSpPr txBox="1"/>
          <p:nvPr/>
        </p:nvSpPr>
        <p:spPr>
          <a:xfrm>
            <a:off x="213358" y="1387475"/>
            <a:ext cx="5050303" cy="4893647"/>
          </a:xfrm>
          <a:prstGeom prst="rect">
            <a:avLst/>
          </a:prstGeom>
          <a:noFill/>
        </p:spPr>
        <p:txBody>
          <a:bodyPr wrap="square" rtlCol="0">
            <a:spAutoFit/>
          </a:bodyPr>
          <a:lstStyle/>
          <a:p>
            <a:pPr marL="285750" indent="-285750">
              <a:buFont typeface="Arial" panose="020B0604020202020204" pitchFamily="34" charset="0"/>
              <a:buChar char="•"/>
            </a:pPr>
            <a:r>
              <a:rPr lang="en-US" sz="2400" dirty="0"/>
              <a:t>The </a:t>
            </a:r>
            <a:r>
              <a:rPr lang="en-US" sz="2400" b="1" dirty="0"/>
              <a:t>data path </a:t>
            </a:r>
            <a:r>
              <a:rPr lang="en-US" sz="2400" dirty="0"/>
              <a:t>consists of </a:t>
            </a:r>
            <a:r>
              <a:rPr lang="en-US" sz="2400" b="1" dirty="0">
                <a:solidFill>
                  <a:srgbClr val="FF0000"/>
                </a:solidFill>
              </a:rPr>
              <a:t>all components</a:t>
            </a:r>
            <a:r>
              <a:rPr lang="en-US" sz="2400" dirty="0"/>
              <a:t> that actually </a:t>
            </a:r>
            <a:r>
              <a:rPr lang="en-US" sz="2400" b="1" dirty="0">
                <a:solidFill>
                  <a:srgbClr val="FF0000"/>
                </a:solidFill>
                <a:highlight>
                  <a:srgbClr val="FFFF00"/>
                </a:highlight>
              </a:rPr>
              <a:t>process the information</a:t>
            </a:r>
            <a:r>
              <a:rPr lang="en-US" sz="2400" dirty="0"/>
              <a:t> during each clock cycle—</a:t>
            </a:r>
          </a:p>
          <a:p>
            <a:pPr marL="742950" lvl="1" indent="-285750">
              <a:buFont typeface="Arial" panose="020B0604020202020204" pitchFamily="34" charset="0"/>
              <a:buChar char="•"/>
            </a:pPr>
            <a:r>
              <a:rPr lang="en-US" sz="2400" dirty="0"/>
              <a:t>the </a:t>
            </a:r>
            <a:r>
              <a:rPr lang="en-US" sz="2400" b="1" dirty="0"/>
              <a:t>functional units </a:t>
            </a:r>
            <a:r>
              <a:rPr lang="en-US" sz="2400" dirty="0"/>
              <a:t>that operate on the information, </a:t>
            </a:r>
          </a:p>
          <a:p>
            <a:pPr marL="742950" lvl="1" indent="-285750">
              <a:buFont typeface="Arial" panose="020B0604020202020204" pitchFamily="34" charset="0"/>
              <a:buChar char="•"/>
            </a:pPr>
            <a:r>
              <a:rPr lang="en-US" sz="2400" dirty="0"/>
              <a:t>the </a:t>
            </a:r>
            <a:r>
              <a:rPr lang="en-US" sz="2400" b="1" dirty="0"/>
              <a:t>registers</a:t>
            </a:r>
            <a:r>
              <a:rPr lang="en-US" sz="2400" dirty="0"/>
              <a:t> that store information at the end of one cycle so it will be available for further use in subsequent cycles, </a:t>
            </a:r>
          </a:p>
          <a:p>
            <a:pPr marL="742950" lvl="1" indent="-285750">
              <a:buFont typeface="Arial" panose="020B0604020202020204" pitchFamily="34" charset="0"/>
              <a:buChar char="•"/>
            </a:pPr>
            <a:r>
              <a:rPr lang="en-US" sz="2400" dirty="0"/>
              <a:t>and the </a:t>
            </a:r>
            <a:r>
              <a:rPr lang="en-US" sz="2400" b="1" dirty="0"/>
              <a:t>buses and wires</a:t>
            </a:r>
            <a:r>
              <a:rPr lang="en-US" sz="2400" dirty="0"/>
              <a:t> that carry information from one point to another in the data path.</a:t>
            </a:r>
          </a:p>
        </p:txBody>
      </p:sp>
    </p:spTree>
    <p:extLst>
      <p:ext uri="{BB962C8B-B14F-4D97-AF65-F5344CB8AC3E}">
        <p14:creationId xmlns:p14="http://schemas.microsoft.com/office/powerpoint/2010/main" val="12472010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33130EC-3C9A-4167-8F90-740504B9BE9D}"/>
              </a:ext>
            </a:extLst>
          </p:cNvPr>
          <p:cNvSpPr>
            <a:spLocks noGrp="1"/>
          </p:cNvSpPr>
          <p:nvPr>
            <p:ph type="title"/>
          </p:nvPr>
        </p:nvSpPr>
        <p:spPr/>
        <p:txBody>
          <a:bodyPr/>
          <a:lstStyle/>
          <a:p>
            <a:r>
              <a:rPr lang="en-US" b="1" dirty="0"/>
              <a:t>The data path</a:t>
            </a:r>
          </a:p>
        </p:txBody>
      </p:sp>
      <p:pic>
        <p:nvPicPr>
          <p:cNvPr id="9" name="内容占位符 6">
            <a:extLst>
              <a:ext uri="{FF2B5EF4-FFF2-40B4-BE49-F238E27FC236}">
                <a16:creationId xmlns:a16="http://schemas.microsoft.com/office/drawing/2014/main" id="{1047EE93-CCD1-4D08-AD06-7671DAA99F84}"/>
              </a:ext>
            </a:extLst>
          </p:cNvPr>
          <p:cNvPicPr>
            <a:picLocks noGrp="1" noChangeAspect="1"/>
          </p:cNvPicPr>
          <p:nvPr>
            <p:ph sz="half" idx="1"/>
          </p:nvPr>
        </p:nvPicPr>
        <p:blipFill>
          <a:blip r:embed="rId2"/>
          <a:stretch>
            <a:fillRect/>
          </a:stretch>
        </p:blipFill>
        <p:spPr>
          <a:xfrm>
            <a:off x="1610091" y="1387475"/>
            <a:ext cx="3637817" cy="4789488"/>
          </a:xfrm>
        </p:spPr>
      </p:pic>
      <p:sp>
        <p:nvSpPr>
          <p:cNvPr id="4" name="内容占位符 3">
            <a:extLst>
              <a:ext uri="{FF2B5EF4-FFF2-40B4-BE49-F238E27FC236}">
                <a16:creationId xmlns:a16="http://schemas.microsoft.com/office/drawing/2014/main" id="{52C9C61F-EB18-4DDB-9A1F-53D2F6647F56}"/>
              </a:ext>
            </a:extLst>
          </p:cNvPr>
          <p:cNvSpPr>
            <a:spLocks noGrp="1"/>
          </p:cNvSpPr>
          <p:nvPr>
            <p:ph sz="half" idx="2"/>
          </p:nvPr>
        </p:nvSpPr>
        <p:spPr/>
        <p:txBody>
          <a:bodyPr>
            <a:normAutofit fontScale="92500" lnSpcReduction="10000"/>
          </a:bodyPr>
          <a:lstStyle/>
          <a:p>
            <a:r>
              <a:rPr lang="en-US" b="1" dirty="0"/>
              <a:t>LD.PC </a:t>
            </a:r>
            <a:r>
              <a:rPr lang="en-US" dirty="0"/>
              <a:t>(p134)</a:t>
            </a:r>
          </a:p>
          <a:p>
            <a:pPr lvl="1"/>
            <a:r>
              <a:rPr lang="en-US" dirty="0"/>
              <a:t>In order for the PC to be, the finite state machine must assert the PCMUX select lines to choose the output of the box labeled +1 and must also </a:t>
            </a:r>
            <a:r>
              <a:rPr lang="en-US" b="1" dirty="0">
                <a:highlight>
                  <a:srgbClr val="FFFF00"/>
                </a:highlight>
              </a:rPr>
              <a:t>assert</a:t>
            </a:r>
            <a:r>
              <a:rPr lang="en-US" dirty="0"/>
              <a:t> the LD.PC signal to </a:t>
            </a:r>
            <a:r>
              <a:rPr lang="en-US" b="1" dirty="0">
                <a:solidFill>
                  <a:srgbClr val="FF0000"/>
                </a:solidFill>
              </a:rPr>
              <a:t>load the output of the PCMUX into </a:t>
            </a:r>
            <a:r>
              <a:rPr lang="en-US" dirty="0"/>
              <a:t>the PC at the end of the current cycle.</a:t>
            </a:r>
          </a:p>
          <a:p>
            <a:r>
              <a:rPr lang="en-US" b="1" dirty="0"/>
              <a:t>ALUK</a:t>
            </a:r>
          </a:p>
          <a:p>
            <a:pPr lvl="1"/>
            <a:r>
              <a:rPr lang="en-US" dirty="0"/>
              <a:t>ALUK consists of two bits, it can have one of four values. Which value it has during any particular clock cycle depends on whether the ALU is required to ADD, AND, NOT, or simply pass one of its inputs to the output during that clock cycle (PASSA).</a:t>
            </a:r>
          </a:p>
        </p:txBody>
      </p:sp>
    </p:spTree>
    <p:extLst>
      <p:ext uri="{BB962C8B-B14F-4D97-AF65-F5344CB8AC3E}">
        <p14:creationId xmlns:p14="http://schemas.microsoft.com/office/powerpoint/2010/main" val="4798738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FAAB86-2D2E-496A-9B32-3102A2F1BC64}"/>
              </a:ext>
            </a:extLst>
          </p:cNvPr>
          <p:cNvSpPr>
            <a:spLocks noGrp="1"/>
          </p:cNvSpPr>
          <p:nvPr>
            <p:ph type="title"/>
          </p:nvPr>
        </p:nvSpPr>
        <p:spPr/>
        <p:txBody>
          <a:bodyPr>
            <a:normAutofit fontScale="90000"/>
          </a:bodyPr>
          <a:lstStyle/>
          <a:p>
            <a:r>
              <a:rPr lang="en-US" b="1" dirty="0"/>
              <a:t>Additional logic required to provide control signals</a:t>
            </a:r>
          </a:p>
        </p:txBody>
      </p:sp>
      <p:pic>
        <p:nvPicPr>
          <p:cNvPr id="5" name="内容占位符 4">
            <a:extLst>
              <a:ext uri="{FF2B5EF4-FFF2-40B4-BE49-F238E27FC236}">
                <a16:creationId xmlns:a16="http://schemas.microsoft.com/office/drawing/2014/main" id="{FE23FDBD-0108-4E15-9B05-66BBB254A719}"/>
              </a:ext>
            </a:extLst>
          </p:cNvPr>
          <p:cNvPicPr>
            <a:picLocks noGrp="1" noChangeAspect="1"/>
          </p:cNvPicPr>
          <p:nvPr>
            <p:ph idx="1"/>
          </p:nvPr>
        </p:nvPicPr>
        <p:blipFill>
          <a:blip r:embed="rId2"/>
          <a:stretch>
            <a:fillRect/>
          </a:stretch>
        </p:blipFill>
        <p:spPr>
          <a:xfrm>
            <a:off x="3129280" y="1323975"/>
            <a:ext cx="5303053" cy="5507702"/>
          </a:xfrm>
        </p:spPr>
      </p:pic>
    </p:spTree>
    <p:extLst>
      <p:ext uri="{BB962C8B-B14F-4D97-AF65-F5344CB8AC3E}">
        <p14:creationId xmlns:p14="http://schemas.microsoft.com/office/powerpoint/2010/main" val="29866274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日期占位符 1"/>
          <p:cNvSpPr>
            <a:spLocks noGrp="1"/>
          </p:cNvSpPr>
          <p:nvPr>
            <p:ph type="dt" sz="quarter" idx="10"/>
          </p:nvPr>
        </p:nvSpPr>
        <p:spPr>
          <a:noFill/>
        </p:spPr>
        <p:txBody>
          <a:bodyPr/>
          <a:lstStyle>
            <a:lvl1pPr>
              <a:spcBef>
                <a:spcPct val="20000"/>
              </a:spcBef>
              <a:buFont typeface="Wingdings" panose="05000000000000000000" pitchFamily="2" charset="2"/>
              <a:buChar char="n"/>
              <a:defRPr sz="2400" b="1">
                <a:solidFill>
                  <a:schemeClr val="tx1"/>
                </a:solidFill>
                <a:latin typeface="Arial" panose="020B0604020202020204" pitchFamily="34" charset="0"/>
                <a:ea typeface="黑体" panose="02010609060101010101" pitchFamily="49" charset="-122"/>
              </a:defRPr>
            </a:lvl1pPr>
            <a:lvl2pPr marL="742950" indent="-285750">
              <a:spcBef>
                <a:spcPct val="20000"/>
              </a:spcBef>
              <a:buFont typeface="Wingdings" panose="05000000000000000000" pitchFamily="2" charset="2"/>
              <a:buChar char="l"/>
              <a:defRPr sz="2000" b="1">
                <a:solidFill>
                  <a:schemeClr val="tx1"/>
                </a:solidFill>
                <a:latin typeface="Arial" panose="020B0604020202020204" pitchFamily="34" charset="0"/>
                <a:ea typeface="楷体_GB2312" pitchFamily="49" charset="-122"/>
              </a:defRPr>
            </a:lvl2pPr>
            <a:lvl3pPr marL="1143000" indent="-228600">
              <a:spcBef>
                <a:spcPct val="20000"/>
              </a:spcBef>
              <a:buFont typeface="Gungsuh" pitchFamily="18" charset="-127"/>
              <a:buChar char="-"/>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None/>
              <a:defRPr/>
            </a:pPr>
            <a:fld id="{D306EA52-8FC1-47BF-A46D-CA8873A3D0D2}" type="datetime1">
              <a:rPr lang="zh-CN" altLang="en-US" sz="1400" b="0">
                <a:solidFill>
                  <a:srgbClr val="000000"/>
                </a:solidFill>
                <a:ea typeface="宋体" panose="02010600030101010101" pitchFamily="2" charset="-122"/>
              </a:rPr>
              <a:pPr fontAlgn="base">
                <a:spcBef>
                  <a:spcPct val="0"/>
                </a:spcBef>
                <a:spcAft>
                  <a:spcPct val="0"/>
                </a:spcAft>
                <a:buNone/>
                <a:defRPr/>
              </a:pPr>
              <a:t>2022/1/6</a:t>
            </a:fld>
            <a:endParaRPr lang="en-US" altLang="zh-CN" sz="1400" b="0">
              <a:solidFill>
                <a:srgbClr val="000000"/>
              </a:solidFill>
              <a:ea typeface="宋体" panose="02010600030101010101" pitchFamily="2" charset="-122"/>
            </a:endParaRPr>
          </a:p>
        </p:txBody>
      </p:sp>
      <p:sp>
        <p:nvSpPr>
          <p:cNvPr id="32771" name="灯片编号占位符 3"/>
          <p:cNvSpPr>
            <a:spLocks noGrp="1"/>
          </p:cNvSpPr>
          <p:nvPr>
            <p:ph type="sldNum" sz="quarter" idx="12"/>
          </p:nvPr>
        </p:nvSpPr>
        <p:spPr>
          <a:noFill/>
        </p:spPr>
        <p:txBody>
          <a:bodyPr/>
          <a:lstStyle>
            <a:lvl1pPr>
              <a:spcBef>
                <a:spcPct val="20000"/>
              </a:spcBef>
              <a:buFont typeface="Wingdings" panose="05000000000000000000" pitchFamily="2" charset="2"/>
              <a:buChar char="n"/>
              <a:defRPr sz="2400" b="1">
                <a:solidFill>
                  <a:schemeClr val="tx1"/>
                </a:solidFill>
                <a:latin typeface="Arial" panose="020B0604020202020204" pitchFamily="34" charset="0"/>
                <a:ea typeface="黑体" panose="02010609060101010101" pitchFamily="49" charset="-122"/>
              </a:defRPr>
            </a:lvl1pPr>
            <a:lvl2pPr marL="742950" indent="-285750">
              <a:spcBef>
                <a:spcPct val="20000"/>
              </a:spcBef>
              <a:buFont typeface="Wingdings" panose="05000000000000000000" pitchFamily="2" charset="2"/>
              <a:buChar char="l"/>
              <a:defRPr sz="2000" b="1">
                <a:solidFill>
                  <a:schemeClr val="tx1"/>
                </a:solidFill>
                <a:latin typeface="Arial" panose="020B0604020202020204" pitchFamily="34" charset="0"/>
                <a:ea typeface="楷体_GB2312" pitchFamily="49" charset="-122"/>
              </a:defRPr>
            </a:lvl2pPr>
            <a:lvl3pPr marL="1143000" indent="-228600">
              <a:spcBef>
                <a:spcPct val="20000"/>
              </a:spcBef>
              <a:buFont typeface="Gungsuh" pitchFamily="18" charset="-127"/>
              <a:buChar char="-"/>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None/>
              <a:defRPr/>
            </a:pPr>
            <a:fld id="{91FC4822-C864-48FC-A21D-B38AD80DED1D}" type="slidenum">
              <a:rPr lang="en-US" altLang="zh-CN" sz="1400" b="0">
                <a:solidFill>
                  <a:srgbClr val="000000"/>
                </a:solidFill>
                <a:ea typeface="宋体" panose="02010600030101010101" pitchFamily="2" charset="-122"/>
              </a:rPr>
              <a:pPr fontAlgn="base">
                <a:spcBef>
                  <a:spcPct val="0"/>
                </a:spcBef>
                <a:spcAft>
                  <a:spcPct val="0"/>
                </a:spcAft>
                <a:buNone/>
                <a:defRPr/>
              </a:pPr>
              <a:t>18</a:t>
            </a:fld>
            <a:endParaRPr lang="en-US" altLang="zh-CN" sz="1400" b="0">
              <a:solidFill>
                <a:srgbClr val="000000"/>
              </a:solidFill>
              <a:ea typeface="宋体" panose="02010600030101010101" pitchFamily="2" charset="-122"/>
            </a:endParaRPr>
          </a:p>
        </p:txBody>
      </p:sp>
      <p:sp>
        <p:nvSpPr>
          <p:cNvPr id="32772" name="Rectangle 2"/>
          <p:cNvSpPr>
            <a:spLocks noGrp="1" noChangeArrowheads="1"/>
          </p:cNvSpPr>
          <p:nvPr>
            <p:ph type="title" idx="4294967295"/>
          </p:nvPr>
        </p:nvSpPr>
        <p:spPr/>
        <p:txBody>
          <a:bodyPr>
            <a:noAutofit/>
          </a:bodyPr>
          <a:lstStyle/>
          <a:p>
            <a:r>
              <a:rPr lang="en-US" altLang="zh-CN" sz="3200" b="1" dirty="0">
                <a:ea typeface="宋体" panose="02010600030101010101" pitchFamily="2" charset="-122"/>
              </a:rPr>
              <a:t>Instruction Cycle (chapter 4.3 &amp; chapter 5.6)</a:t>
            </a:r>
            <a:br>
              <a:rPr lang="en-US" altLang="zh-CN" sz="3200" dirty="0">
                <a:ea typeface="宋体" panose="02010600030101010101" pitchFamily="2" charset="-122"/>
              </a:rPr>
            </a:br>
            <a:r>
              <a:rPr lang="en-US" altLang="zh-CN" sz="3200" dirty="0">
                <a:ea typeface="宋体" panose="02010600030101010101" pitchFamily="2" charset="-122"/>
              </a:rPr>
              <a:t>-----including 6 phases, each phase requiring 0 or more steps.</a:t>
            </a:r>
          </a:p>
        </p:txBody>
      </p:sp>
      <p:sp>
        <p:nvSpPr>
          <p:cNvPr id="47109" name="Text Box 5"/>
          <p:cNvSpPr txBox="1">
            <a:spLocks noChangeArrowheads="1"/>
          </p:cNvSpPr>
          <p:nvPr/>
        </p:nvSpPr>
        <p:spPr bwMode="auto">
          <a:xfrm>
            <a:off x="3238500" y="2438401"/>
            <a:ext cx="4343400" cy="466725"/>
          </a:xfrm>
          <a:prstGeom prst="rect">
            <a:avLst/>
          </a:prstGeom>
          <a:solidFill>
            <a:schemeClr val="bg1"/>
          </a:solidFill>
          <a:ln w="9525">
            <a:solidFill>
              <a:schemeClr val="accent2"/>
            </a:solidFill>
            <a:miter lim="800000"/>
            <a:headEnd/>
            <a:tailEnd/>
          </a:ln>
          <a:effectLst>
            <a:outerShdw dist="35921" dir="2700000" algn="ctr" rotWithShape="0">
              <a:srgbClr val="336699"/>
            </a:outerShdw>
          </a:effectLst>
        </p:spPr>
        <p:txBody>
          <a:bodyPr>
            <a:spAutoFit/>
          </a:bodyPr>
          <a:lstStyle/>
          <a:p>
            <a:pPr eaLnBrk="0" fontAlgn="base" hangingPunct="0">
              <a:spcBef>
                <a:spcPct val="0"/>
              </a:spcBef>
              <a:spcAft>
                <a:spcPct val="0"/>
              </a:spcAft>
              <a:defRPr/>
            </a:pPr>
            <a:r>
              <a:rPr lang="en-US" sz="2400">
                <a:solidFill>
                  <a:srgbClr val="333399"/>
                </a:solidFill>
                <a:latin typeface="Arial" charset="0"/>
                <a:ea typeface="黑体"/>
              </a:rPr>
              <a:t>Decode instruction</a:t>
            </a:r>
          </a:p>
        </p:txBody>
      </p:sp>
      <p:sp>
        <p:nvSpPr>
          <p:cNvPr id="32774" name="Line 18"/>
          <p:cNvSpPr>
            <a:spLocks noChangeShapeType="1"/>
          </p:cNvSpPr>
          <p:nvPr/>
        </p:nvSpPr>
        <p:spPr bwMode="auto">
          <a:xfrm>
            <a:off x="3848100" y="2057400"/>
            <a:ext cx="0" cy="381000"/>
          </a:xfrm>
          <a:prstGeom prst="line">
            <a:avLst/>
          </a:prstGeom>
          <a:noFill/>
          <a:ln w="38100">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defRPr/>
            </a:pPr>
            <a:endParaRPr lang="zh-CN" altLang="en-US" baseline="-25000">
              <a:solidFill>
                <a:srgbClr val="000000"/>
              </a:solidFill>
              <a:latin typeface="Arial" panose="020B0604020202020204" pitchFamily="34" charset="0"/>
              <a:ea typeface="宋体" panose="02010600030101010101" pitchFamily="2" charset="-122"/>
            </a:endParaRPr>
          </a:p>
        </p:txBody>
      </p:sp>
      <p:sp>
        <p:nvSpPr>
          <p:cNvPr id="32775" name="Line 19"/>
          <p:cNvSpPr>
            <a:spLocks noChangeShapeType="1"/>
          </p:cNvSpPr>
          <p:nvPr/>
        </p:nvSpPr>
        <p:spPr bwMode="auto">
          <a:xfrm>
            <a:off x="3848100" y="2895600"/>
            <a:ext cx="0" cy="381000"/>
          </a:xfrm>
          <a:prstGeom prst="line">
            <a:avLst/>
          </a:prstGeom>
          <a:noFill/>
          <a:ln w="38100">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defRPr/>
            </a:pPr>
            <a:endParaRPr lang="zh-CN" altLang="en-US" baseline="-25000">
              <a:solidFill>
                <a:srgbClr val="000000"/>
              </a:solidFill>
              <a:latin typeface="Arial" panose="020B0604020202020204" pitchFamily="34" charset="0"/>
              <a:ea typeface="宋体" panose="02010600030101010101" pitchFamily="2" charset="-122"/>
            </a:endParaRPr>
          </a:p>
        </p:txBody>
      </p:sp>
      <p:sp>
        <p:nvSpPr>
          <p:cNvPr id="32776" name="Line 20"/>
          <p:cNvSpPr>
            <a:spLocks noChangeShapeType="1"/>
          </p:cNvSpPr>
          <p:nvPr/>
        </p:nvSpPr>
        <p:spPr bwMode="auto">
          <a:xfrm>
            <a:off x="3848100" y="3733800"/>
            <a:ext cx="0" cy="381000"/>
          </a:xfrm>
          <a:prstGeom prst="line">
            <a:avLst/>
          </a:prstGeom>
          <a:noFill/>
          <a:ln w="38100">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defRPr/>
            </a:pPr>
            <a:endParaRPr lang="zh-CN" altLang="en-US" baseline="-25000">
              <a:solidFill>
                <a:srgbClr val="000000"/>
              </a:solidFill>
              <a:latin typeface="Arial" panose="020B0604020202020204" pitchFamily="34" charset="0"/>
              <a:ea typeface="宋体" panose="02010600030101010101" pitchFamily="2" charset="-122"/>
            </a:endParaRPr>
          </a:p>
        </p:txBody>
      </p:sp>
      <p:sp>
        <p:nvSpPr>
          <p:cNvPr id="32777" name="Line 21"/>
          <p:cNvSpPr>
            <a:spLocks noChangeShapeType="1"/>
          </p:cNvSpPr>
          <p:nvPr/>
        </p:nvSpPr>
        <p:spPr bwMode="auto">
          <a:xfrm>
            <a:off x="3848100" y="4572000"/>
            <a:ext cx="0" cy="381000"/>
          </a:xfrm>
          <a:prstGeom prst="line">
            <a:avLst/>
          </a:prstGeom>
          <a:noFill/>
          <a:ln w="38100">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defRPr/>
            </a:pPr>
            <a:endParaRPr lang="zh-CN" altLang="en-US" baseline="-25000">
              <a:solidFill>
                <a:srgbClr val="000000"/>
              </a:solidFill>
              <a:latin typeface="Arial" panose="020B0604020202020204" pitchFamily="34" charset="0"/>
              <a:ea typeface="宋体" panose="02010600030101010101" pitchFamily="2" charset="-122"/>
            </a:endParaRPr>
          </a:p>
        </p:txBody>
      </p:sp>
      <p:sp>
        <p:nvSpPr>
          <p:cNvPr id="32778" name="Line 22"/>
          <p:cNvSpPr>
            <a:spLocks noChangeShapeType="1"/>
          </p:cNvSpPr>
          <p:nvPr/>
        </p:nvSpPr>
        <p:spPr bwMode="auto">
          <a:xfrm>
            <a:off x="3848100" y="5410200"/>
            <a:ext cx="0" cy="381000"/>
          </a:xfrm>
          <a:prstGeom prst="line">
            <a:avLst/>
          </a:prstGeom>
          <a:noFill/>
          <a:ln w="38100">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defRPr/>
            </a:pPr>
            <a:endParaRPr lang="zh-CN" altLang="en-US" baseline="-25000">
              <a:solidFill>
                <a:srgbClr val="000000"/>
              </a:solidFill>
              <a:latin typeface="Arial" panose="020B0604020202020204" pitchFamily="34" charset="0"/>
              <a:ea typeface="宋体" panose="02010600030101010101" pitchFamily="2" charset="-122"/>
            </a:endParaRPr>
          </a:p>
        </p:txBody>
      </p:sp>
      <p:sp>
        <p:nvSpPr>
          <p:cNvPr id="47110" name="Text Box 6"/>
          <p:cNvSpPr txBox="1">
            <a:spLocks noChangeArrowheads="1"/>
          </p:cNvSpPr>
          <p:nvPr/>
        </p:nvSpPr>
        <p:spPr bwMode="auto">
          <a:xfrm>
            <a:off x="3238500" y="3276601"/>
            <a:ext cx="4343400" cy="466725"/>
          </a:xfrm>
          <a:prstGeom prst="rect">
            <a:avLst/>
          </a:prstGeom>
          <a:solidFill>
            <a:schemeClr val="bg1"/>
          </a:solidFill>
          <a:ln w="9525">
            <a:solidFill>
              <a:schemeClr val="accent2"/>
            </a:solidFill>
            <a:miter lim="800000"/>
            <a:headEnd/>
            <a:tailEnd/>
          </a:ln>
          <a:effectLst>
            <a:outerShdw dist="35921" dir="2700000" algn="ctr" rotWithShape="0">
              <a:srgbClr val="336699"/>
            </a:outerShdw>
          </a:effectLst>
        </p:spPr>
        <p:txBody>
          <a:bodyPr>
            <a:spAutoFit/>
          </a:bodyPr>
          <a:lstStyle/>
          <a:p>
            <a:pPr eaLnBrk="0" fontAlgn="base" hangingPunct="0">
              <a:spcBef>
                <a:spcPct val="0"/>
              </a:spcBef>
              <a:spcAft>
                <a:spcPct val="0"/>
              </a:spcAft>
              <a:defRPr/>
            </a:pPr>
            <a:r>
              <a:rPr lang="en-US" sz="2400">
                <a:solidFill>
                  <a:srgbClr val="333399"/>
                </a:solidFill>
                <a:latin typeface="Arial" charset="0"/>
                <a:ea typeface="黑体"/>
              </a:rPr>
              <a:t>Evaluate address</a:t>
            </a:r>
          </a:p>
        </p:txBody>
      </p:sp>
      <p:sp>
        <p:nvSpPr>
          <p:cNvPr id="47111" name="Text Box 7"/>
          <p:cNvSpPr txBox="1">
            <a:spLocks noChangeArrowheads="1"/>
          </p:cNvSpPr>
          <p:nvPr/>
        </p:nvSpPr>
        <p:spPr bwMode="auto">
          <a:xfrm>
            <a:off x="3238500" y="4114801"/>
            <a:ext cx="4343400" cy="466725"/>
          </a:xfrm>
          <a:prstGeom prst="rect">
            <a:avLst/>
          </a:prstGeom>
          <a:solidFill>
            <a:schemeClr val="bg1"/>
          </a:solidFill>
          <a:ln w="9525">
            <a:solidFill>
              <a:schemeClr val="accent2"/>
            </a:solidFill>
            <a:miter lim="800000"/>
            <a:headEnd/>
            <a:tailEnd/>
          </a:ln>
          <a:effectLst>
            <a:outerShdw dist="35921" dir="2700000" algn="ctr" rotWithShape="0">
              <a:srgbClr val="336699"/>
            </a:outerShdw>
          </a:effectLst>
        </p:spPr>
        <p:txBody>
          <a:bodyPr>
            <a:spAutoFit/>
          </a:bodyPr>
          <a:lstStyle/>
          <a:p>
            <a:pPr eaLnBrk="0" fontAlgn="base" hangingPunct="0">
              <a:spcBef>
                <a:spcPct val="0"/>
              </a:spcBef>
              <a:spcAft>
                <a:spcPct val="0"/>
              </a:spcAft>
              <a:defRPr/>
            </a:pPr>
            <a:r>
              <a:rPr lang="en-US" sz="2400">
                <a:solidFill>
                  <a:srgbClr val="333399"/>
                </a:solidFill>
                <a:latin typeface="Arial" charset="0"/>
                <a:ea typeface="黑体"/>
              </a:rPr>
              <a:t>Fetch operands from memory</a:t>
            </a:r>
          </a:p>
        </p:txBody>
      </p:sp>
      <p:sp>
        <p:nvSpPr>
          <p:cNvPr id="47112" name="Text Box 8"/>
          <p:cNvSpPr txBox="1">
            <a:spLocks noChangeArrowheads="1"/>
          </p:cNvSpPr>
          <p:nvPr/>
        </p:nvSpPr>
        <p:spPr bwMode="auto">
          <a:xfrm>
            <a:off x="3238500" y="4953001"/>
            <a:ext cx="4343400" cy="466725"/>
          </a:xfrm>
          <a:prstGeom prst="rect">
            <a:avLst/>
          </a:prstGeom>
          <a:solidFill>
            <a:schemeClr val="bg1"/>
          </a:solidFill>
          <a:ln w="9525">
            <a:solidFill>
              <a:schemeClr val="accent2"/>
            </a:solidFill>
            <a:miter lim="800000"/>
            <a:headEnd/>
            <a:tailEnd/>
          </a:ln>
          <a:effectLst>
            <a:outerShdw dist="35921" dir="2700000" algn="ctr" rotWithShape="0">
              <a:srgbClr val="336699"/>
            </a:outerShdw>
          </a:effectLst>
        </p:spPr>
        <p:txBody>
          <a:bodyPr>
            <a:spAutoFit/>
          </a:bodyPr>
          <a:lstStyle/>
          <a:p>
            <a:pPr eaLnBrk="0" fontAlgn="base" hangingPunct="0">
              <a:spcBef>
                <a:spcPct val="0"/>
              </a:spcBef>
              <a:spcAft>
                <a:spcPct val="0"/>
              </a:spcAft>
              <a:defRPr/>
            </a:pPr>
            <a:r>
              <a:rPr lang="en-US" sz="2400">
                <a:solidFill>
                  <a:srgbClr val="333399"/>
                </a:solidFill>
                <a:latin typeface="Arial" charset="0"/>
                <a:ea typeface="黑体"/>
              </a:rPr>
              <a:t>Execute operation</a:t>
            </a:r>
          </a:p>
        </p:txBody>
      </p:sp>
      <p:sp>
        <p:nvSpPr>
          <p:cNvPr id="32782" name="Line 25"/>
          <p:cNvSpPr>
            <a:spLocks noChangeShapeType="1"/>
          </p:cNvSpPr>
          <p:nvPr/>
        </p:nvSpPr>
        <p:spPr bwMode="auto">
          <a:xfrm>
            <a:off x="3848100" y="6248400"/>
            <a:ext cx="0" cy="30480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defRPr/>
            </a:pPr>
            <a:endParaRPr lang="zh-CN" altLang="en-US" baseline="-25000">
              <a:solidFill>
                <a:srgbClr val="000000"/>
              </a:solidFill>
              <a:latin typeface="Arial" panose="020B0604020202020204" pitchFamily="34" charset="0"/>
              <a:ea typeface="宋体" panose="02010600030101010101" pitchFamily="2" charset="-122"/>
            </a:endParaRPr>
          </a:p>
        </p:txBody>
      </p:sp>
      <p:sp>
        <p:nvSpPr>
          <p:cNvPr id="32783" name="Line 26"/>
          <p:cNvSpPr>
            <a:spLocks noChangeShapeType="1"/>
          </p:cNvSpPr>
          <p:nvPr/>
        </p:nvSpPr>
        <p:spPr bwMode="auto">
          <a:xfrm flipH="1">
            <a:off x="3009900" y="6553200"/>
            <a:ext cx="838200"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defRPr/>
            </a:pPr>
            <a:endParaRPr lang="zh-CN" altLang="en-US" baseline="-25000">
              <a:solidFill>
                <a:srgbClr val="000000"/>
              </a:solidFill>
              <a:latin typeface="Arial" panose="020B0604020202020204" pitchFamily="34" charset="0"/>
              <a:ea typeface="宋体" panose="02010600030101010101" pitchFamily="2" charset="-122"/>
            </a:endParaRPr>
          </a:p>
        </p:txBody>
      </p:sp>
      <p:sp>
        <p:nvSpPr>
          <p:cNvPr id="32784" name="Line 27"/>
          <p:cNvSpPr>
            <a:spLocks noChangeShapeType="1"/>
          </p:cNvSpPr>
          <p:nvPr/>
        </p:nvSpPr>
        <p:spPr bwMode="auto">
          <a:xfrm flipV="1">
            <a:off x="3009900" y="1295400"/>
            <a:ext cx="0" cy="525780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defRPr/>
            </a:pPr>
            <a:endParaRPr lang="zh-CN" altLang="en-US" baseline="-25000">
              <a:solidFill>
                <a:srgbClr val="000000"/>
              </a:solidFill>
              <a:latin typeface="Arial" panose="020B0604020202020204" pitchFamily="34" charset="0"/>
              <a:ea typeface="宋体" panose="02010600030101010101" pitchFamily="2" charset="-122"/>
            </a:endParaRPr>
          </a:p>
        </p:txBody>
      </p:sp>
      <p:sp>
        <p:nvSpPr>
          <p:cNvPr id="32785" name="Line 28"/>
          <p:cNvSpPr>
            <a:spLocks noChangeShapeType="1"/>
          </p:cNvSpPr>
          <p:nvPr/>
        </p:nvSpPr>
        <p:spPr bwMode="auto">
          <a:xfrm>
            <a:off x="3009900" y="1295400"/>
            <a:ext cx="838200"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defRPr/>
            </a:pPr>
            <a:endParaRPr lang="zh-CN" altLang="en-US" baseline="-25000">
              <a:solidFill>
                <a:srgbClr val="000000"/>
              </a:solidFill>
              <a:latin typeface="Arial" panose="020B0604020202020204" pitchFamily="34" charset="0"/>
              <a:ea typeface="宋体" panose="02010600030101010101" pitchFamily="2" charset="-122"/>
            </a:endParaRPr>
          </a:p>
        </p:txBody>
      </p:sp>
      <p:sp>
        <p:nvSpPr>
          <p:cNvPr id="32786" name="Line 29"/>
          <p:cNvSpPr>
            <a:spLocks noChangeShapeType="1"/>
          </p:cNvSpPr>
          <p:nvPr/>
        </p:nvSpPr>
        <p:spPr bwMode="auto">
          <a:xfrm>
            <a:off x="3848100" y="1295400"/>
            <a:ext cx="0" cy="304800"/>
          </a:xfrm>
          <a:prstGeom prst="line">
            <a:avLst/>
          </a:prstGeom>
          <a:noFill/>
          <a:ln w="38100">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defRPr/>
            </a:pPr>
            <a:endParaRPr lang="zh-CN" altLang="en-US" baseline="-25000">
              <a:solidFill>
                <a:srgbClr val="000000"/>
              </a:solidFill>
              <a:latin typeface="Arial" panose="020B0604020202020204" pitchFamily="34" charset="0"/>
              <a:ea typeface="宋体" panose="02010600030101010101" pitchFamily="2" charset="-122"/>
            </a:endParaRPr>
          </a:p>
        </p:txBody>
      </p:sp>
      <p:sp>
        <p:nvSpPr>
          <p:cNvPr id="47113" name="Text Box 9"/>
          <p:cNvSpPr txBox="1">
            <a:spLocks noChangeArrowheads="1"/>
          </p:cNvSpPr>
          <p:nvPr/>
        </p:nvSpPr>
        <p:spPr bwMode="auto">
          <a:xfrm>
            <a:off x="3238500" y="5791201"/>
            <a:ext cx="4343400" cy="466725"/>
          </a:xfrm>
          <a:prstGeom prst="rect">
            <a:avLst/>
          </a:prstGeom>
          <a:solidFill>
            <a:schemeClr val="bg1"/>
          </a:solidFill>
          <a:ln w="9525">
            <a:solidFill>
              <a:schemeClr val="accent2"/>
            </a:solidFill>
            <a:miter lim="800000"/>
            <a:headEnd/>
            <a:tailEnd/>
          </a:ln>
          <a:effectLst>
            <a:outerShdw dist="35921" dir="2700000" algn="ctr" rotWithShape="0">
              <a:srgbClr val="336699"/>
            </a:outerShdw>
          </a:effectLst>
        </p:spPr>
        <p:txBody>
          <a:bodyPr>
            <a:spAutoFit/>
          </a:bodyPr>
          <a:lstStyle/>
          <a:p>
            <a:pPr eaLnBrk="0" fontAlgn="base" hangingPunct="0">
              <a:spcBef>
                <a:spcPct val="0"/>
              </a:spcBef>
              <a:spcAft>
                <a:spcPct val="0"/>
              </a:spcAft>
              <a:defRPr/>
            </a:pPr>
            <a:r>
              <a:rPr lang="en-US" sz="2400">
                <a:solidFill>
                  <a:srgbClr val="333399"/>
                </a:solidFill>
                <a:latin typeface="Arial" charset="0"/>
                <a:ea typeface="黑体"/>
              </a:rPr>
              <a:t>Store result</a:t>
            </a:r>
          </a:p>
        </p:txBody>
      </p:sp>
      <p:sp>
        <p:nvSpPr>
          <p:cNvPr id="47108" name="Text Box 4"/>
          <p:cNvSpPr txBox="1">
            <a:spLocks noChangeArrowheads="1"/>
          </p:cNvSpPr>
          <p:nvPr/>
        </p:nvSpPr>
        <p:spPr bwMode="auto">
          <a:xfrm>
            <a:off x="3238500" y="1600201"/>
            <a:ext cx="4343400" cy="466725"/>
          </a:xfrm>
          <a:prstGeom prst="rect">
            <a:avLst/>
          </a:prstGeom>
          <a:solidFill>
            <a:schemeClr val="bg1"/>
          </a:solidFill>
          <a:ln w="9525">
            <a:solidFill>
              <a:schemeClr val="accent2"/>
            </a:solidFill>
            <a:miter lim="800000"/>
            <a:headEnd/>
            <a:tailEnd/>
          </a:ln>
          <a:effectLst>
            <a:outerShdw dist="35921" dir="2700000" algn="ctr" rotWithShape="0">
              <a:srgbClr val="336699"/>
            </a:outerShdw>
          </a:effectLst>
        </p:spPr>
        <p:txBody>
          <a:bodyPr>
            <a:spAutoFit/>
          </a:bodyPr>
          <a:lstStyle/>
          <a:p>
            <a:pPr eaLnBrk="0" fontAlgn="base" hangingPunct="0">
              <a:spcBef>
                <a:spcPct val="0"/>
              </a:spcBef>
              <a:spcAft>
                <a:spcPct val="0"/>
              </a:spcAft>
              <a:defRPr/>
            </a:pPr>
            <a:r>
              <a:rPr lang="en-US" sz="2400">
                <a:solidFill>
                  <a:srgbClr val="333399"/>
                </a:solidFill>
                <a:latin typeface="Arial" charset="0"/>
                <a:ea typeface="黑体"/>
              </a:rPr>
              <a:t>Fetch instruction from memory</a:t>
            </a:r>
          </a:p>
        </p:txBody>
      </p:sp>
      <p:grpSp>
        <p:nvGrpSpPr>
          <p:cNvPr id="21" name="组合 20"/>
          <p:cNvGrpSpPr/>
          <p:nvPr/>
        </p:nvGrpSpPr>
        <p:grpSpPr>
          <a:xfrm>
            <a:off x="9067800" y="1143000"/>
            <a:ext cx="914400" cy="5257800"/>
            <a:chOff x="7543800" y="1143000"/>
            <a:chExt cx="914400" cy="5257800"/>
          </a:xfrm>
        </p:grpSpPr>
        <p:sp>
          <p:nvSpPr>
            <p:cNvPr id="22" name="Line 5"/>
            <p:cNvSpPr>
              <a:spLocks noChangeShapeType="1"/>
            </p:cNvSpPr>
            <p:nvPr/>
          </p:nvSpPr>
          <p:spPr bwMode="auto">
            <a:xfrm>
              <a:off x="8077200" y="1905000"/>
              <a:ext cx="0" cy="381000"/>
            </a:xfrm>
            <a:prstGeom prst="line">
              <a:avLst/>
            </a:prstGeom>
            <a:noFill/>
            <a:ln w="38100">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defRPr/>
              </a:pPr>
              <a:endParaRPr lang="zh-CN" altLang="en-US" baseline="-25000">
                <a:solidFill>
                  <a:srgbClr val="000000"/>
                </a:solidFill>
                <a:latin typeface="Arial" panose="020B0604020202020204" pitchFamily="34" charset="0"/>
                <a:ea typeface="宋体" panose="02010600030101010101" pitchFamily="2" charset="-122"/>
              </a:endParaRPr>
            </a:p>
          </p:txBody>
        </p:sp>
        <p:sp>
          <p:nvSpPr>
            <p:cNvPr id="23" name="Line 6"/>
            <p:cNvSpPr>
              <a:spLocks noChangeShapeType="1"/>
            </p:cNvSpPr>
            <p:nvPr/>
          </p:nvSpPr>
          <p:spPr bwMode="auto">
            <a:xfrm>
              <a:off x="8101013" y="2743200"/>
              <a:ext cx="0" cy="381000"/>
            </a:xfrm>
            <a:prstGeom prst="line">
              <a:avLst/>
            </a:prstGeom>
            <a:noFill/>
            <a:ln w="38100">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defRPr/>
              </a:pPr>
              <a:endParaRPr lang="zh-CN" altLang="en-US" baseline="-25000">
                <a:solidFill>
                  <a:srgbClr val="000000"/>
                </a:solidFill>
                <a:latin typeface="Arial" panose="020B0604020202020204" pitchFamily="34" charset="0"/>
                <a:ea typeface="宋体" panose="02010600030101010101" pitchFamily="2" charset="-122"/>
              </a:endParaRPr>
            </a:p>
          </p:txBody>
        </p:sp>
        <p:sp>
          <p:nvSpPr>
            <p:cNvPr id="24" name="Line 7"/>
            <p:cNvSpPr>
              <a:spLocks noChangeShapeType="1"/>
            </p:cNvSpPr>
            <p:nvPr/>
          </p:nvSpPr>
          <p:spPr bwMode="auto">
            <a:xfrm>
              <a:off x="8077200" y="3581400"/>
              <a:ext cx="0" cy="381000"/>
            </a:xfrm>
            <a:prstGeom prst="line">
              <a:avLst/>
            </a:prstGeom>
            <a:noFill/>
            <a:ln w="38100">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defRPr/>
              </a:pPr>
              <a:endParaRPr lang="zh-CN" altLang="en-US" baseline="-25000">
                <a:solidFill>
                  <a:srgbClr val="000000"/>
                </a:solidFill>
                <a:latin typeface="Arial" panose="020B0604020202020204" pitchFamily="34" charset="0"/>
                <a:ea typeface="宋体" panose="02010600030101010101" pitchFamily="2" charset="-122"/>
              </a:endParaRPr>
            </a:p>
          </p:txBody>
        </p:sp>
        <p:sp>
          <p:nvSpPr>
            <p:cNvPr id="25" name="Line 8"/>
            <p:cNvSpPr>
              <a:spLocks noChangeShapeType="1"/>
            </p:cNvSpPr>
            <p:nvPr/>
          </p:nvSpPr>
          <p:spPr bwMode="auto">
            <a:xfrm>
              <a:off x="8056563" y="4419600"/>
              <a:ext cx="0" cy="381000"/>
            </a:xfrm>
            <a:prstGeom prst="line">
              <a:avLst/>
            </a:prstGeom>
            <a:noFill/>
            <a:ln w="38100">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defRPr/>
              </a:pPr>
              <a:endParaRPr lang="zh-CN" altLang="en-US" baseline="-25000">
                <a:solidFill>
                  <a:srgbClr val="000000"/>
                </a:solidFill>
                <a:latin typeface="Arial" panose="020B0604020202020204" pitchFamily="34" charset="0"/>
                <a:ea typeface="宋体" panose="02010600030101010101" pitchFamily="2" charset="-122"/>
              </a:endParaRPr>
            </a:p>
          </p:txBody>
        </p:sp>
        <p:sp>
          <p:nvSpPr>
            <p:cNvPr id="26" name="Line 9"/>
            <p:cNvSpPr>
              <a:spLocks noChangeShapeType="1"/>
            </p:cNvSpPr>
            <p:nvPr/>
          </p:nvSpPr>
          <p:spPr bwMode="auto">
            <a:xfrm>
              <a:off x="8070850" y="5257800"/>
              <a:ext cx="0" cy="381000"/>
            </a:xfrm>
            <a:prstGeom prst="line">
              <a:avLst/>
            </a:prstGeom>
            <a:noFill/>
            <a:ln w="38100">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defRPr/>
              </a:pPr>
              <a:endParaRPr lang="zh-CN" altLang="en-US" baseline="-25000">
                <a:solidFill>
                  <a:srgbClr val="000000"/>
                </a:solidFill>
                <a:latin typeface="Arial" panose="020B0604020202020204" pitchFamily="34" charset="0"/>
                <a:ea typeface="宋体" panose="02010600030101010101" pitchFamily="2" charset="-122"/>
              </a:endParaRPr>
            </a:p>
          </p:txBody>
        </p:sp>
        <p:sp>
          <p:nvSpPr>
            <p:cNvPr id="27" name="Text Box 10"/>
            <p:cNvSpPr txBox="1">
              <a:spLocks noChangeArrowheads="1"/>
            </p:cNvSpPr>
            <p:nvPr/>
          </p:nvSpPr>
          <p:spPr bwMode="auto">
            <a:xfrm>
              <a:off x="7772400" y="3124200"/>
              <a:ext cx="685800" cy="466725"/>
            </a:xfrm>
            <a:prstGeom prst="rect">
              <a:avLst/>
            </a:prstGeom>
            <a:solidFill>
              <a:schemeClr val="bg1"/>
            </a:solidFill>
            <a:ln w="9525">
              <a:solidFill>
                <a:schemeClr val="accent2"/>
              </a:solidFill>
              <a:miter lim="800000"/>
              <a:headEnd/>
              <a:tailEnd/>
            </a:ln>
            <a:effectLst>
              <a:outerShdw dist="35921" dir="2700000" algn="ctr" rotWithShape="0">
                <a:srgbClr val="336699"/>
              </a:outerShdw>
            </a:effectLst>
          </p:spPr>
          <p:txBody>
            <a:bodyPr>
              <a:spAutoFit/>
            </a:bodyPr>
            <a:lstStyle/>
            <a:p>
              <a:pPr algn="ctr" eaLnBrk="0" fontAlgn="base" hangingPunct="0">
                <a:spcBef>
                  <a:spcPct val="0"/>
                </a:spcBef>
                <a:spcAft>
                  <a:spcPct val="0"/>
                </a:spcAft>
                <a:defRPr/>
              </a:pPr>
              <a:r>
                <a:rPr lang="en-US" sz="2400">
                  <a:solidFill>
                    <a:srgbClr val="333399"/>
                  </a:solidFill>
                  <a:latin typeface="Arial" charset="0"/>
                  <a:ea typeface="黑体"/>
                </a:rPr>
                <a:t>EA</a:t>
              </a:r>
            </a:p>
          </p:txBody>
        </p:sp>
        <p:sp>
          <p:nvSpPr>
            <p:cNvPr id="28" name="Text Box 11"/>
            <p:cNvSpPr txBox="1">
              <a:spLocks noChangeArrowheads="1"/>
            </p:cNvSpPr>
            <p:nvPr/>
          </p:nvSpPr>
          <p:spPr bwMode="auto">
            <a:xfrm>
              <a:off x="7772400" y="3962400"/>
              <a:ext cx="685800" cy="466725"/>
            </a:xfrm>
            <a:prstGeom prst="rect">
              <a:avLst/>
            </a:prstGeom>
            <a:solidFill>
              <a:schemeClr val="bg1"/>
            </a:solidFill>
            <a:ln w="9525">
              <a:solidFill>
                <a:schemeClr val="accent2"/>
              </a:solidFill>
              <a:miter lim="800000"/>
              <a:headEnd/>
              <a:tailEnd/>
            </a:ln>
            <a:effectLst>
              <a:outerShdw dist="35921" dir="2700000" algn="ctr" rotWithShape="0">
                <a:srgbClr val="336699"/>
              </a:outerShdw>
            </a:effectLst>
          </p:spPr>
          <p:txBody>
            <a:bodyPr>
              <a:spAutoFit/>
            </a:bodyPr>
            <a:lstStyle/>
            <a:p>
              <a:pPr algn="ctr" eaLnBrk="0" fontAlgn="base" hangingPunct="0">
                <a:spcBef>
                  <a:spcPct val="0"/>
                </a:spcBef>
                <a:spcAft>
                  <a:spcPct val="0"/>
                </a:spcAft>
                <a:defRPr/>
              </a:pPr>
              <a:r>
                <a:rPr lang="en-US" sz="2400">
                  <a:solidFill>
                    <a:srgbClr val="333399"/>
                  </a:solidFill>
                  <a:latin typeface="Arial" charset="0"/>
                  <a:ea typeface="黑体"/>
                </a:rPr>
                <a:t>OP</a:t>
              </a:r>
            </a:p>
          </p:txBody>
        </p:sp>
        <p:sp>
          <p:nvSpPr>
            <p:cNvPr id="29" name="Text Box 12"/>
            <p:cNvSpPr txBox="1">
              <a:spLocks noChangeArrowheads="1"/>
            </p:cNvSpPr>
            <p:nvPr/>
          </p:nvSpPr>
          <p:spPr bwMode="auto">
            <a:xfrm>
              <a:off x="7772400" y="4800600"/>
              <a:ext cx="685800" cy="466725"/>
            </a:xfrm>
            <a:prstGeom prst="rect">
              <a:avLst/>
            </a:prstGeom>
            <a:solidFill>
              <a:schemeClr val="bg1"/>
            </a:solidFill>
            <a:ln w="9525">
              <a:solidFill>
                <a:schemeClr val="accent2"/>
              </a:solidFill>
              <a:miter lim="800000"/>
              <a:headEnd/>
              <a:tailEnd/>
            </a:ln>
            <a:effectLst>
              <a:outerShdw dist="35921" dir="2700000" algn="ctr" rotWithShape="0">
                <a:srgbClr val="336699"/>
              </a:outerShdw>
            </a:effectLst>
          </p:spPr>
          <p:txBody>
            <a:bodyPr>
              <a:spAutoFit/>
            </a:bodyPr>
            <a:lstStyle/>
            <a:p>
              <a:pPr algn="ctr" eaLnBrk="0" fontAlgn="base" hangingPunct="0">
                <a:spcBef>
                  <a:spcPct val="0"/>
                </a:spcBef>
                <a:spcAft>
                  <a:spcPct val="0"/>
                </a:spcAft>
                <a:defRPr/>
              </a:pPr>
              <a:r>
                <a:rPr lang="en-US" sz="2400">
                  <a:solidFill>
                    <a:srgbClr val="333399"/>
                  </a:solidFill>
                  <a:latin typeface="Arial" charset="0"/>
                  <a:ea typeface="黑体"/>
                </a:rPr>
                <a:t>EX</a:t>
              </a:r>
            </a:p>
          </p:txBody>
        </p:sp>
        <p:sp>
          <p:nvSpPr>
            <p:cNvPr id="30" name="Line 13"/>
            <p:cNvSpPr>
              <a:spLocks noChangeShapeType="1"/>
            </p:cNvSpPr>
            <p:nvPr/>
          </p:nvSpPr>
          <p:spPr bwMode="auto">
            <a:xfrm>
              <a:off x="8077200" y="6096000"/>
              <a:ext cx="0" cy="30480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defRPr/>
              </a:pPr>
              <a:endParaRPr lang="zh-CN" altLang="en-US" baseline="-25000">
                <a:solidFill>
                  <a:srgbClr val="000000"/>
                </a:solidFill>
                <a:latin typeface="Arial" panose="020B0604020202020204" pitchFamily="34" charset="0"/>
                <a:ea typeface="宋体" panose="02010600030101010101" pitchFamily="2" charset="-122"/>
              </a:endParaRPr>
            </a:p>
          </p:txBody>
        </p:sp>
        <p:sp>
          <p:nvSpPr>
            <p:cNvPr id="31" name="Line 14"/>
            <p:cNvSpPr>
              <a:spLocks noChangeShapeType="1"/>
            </p:cNvSpPr>
            <p:nvPr/>
          </p:nvSpPr>
          <p:spPr bwMode="auto">
            <a:xfrm flipH="1">
              <a:off x="7543800" y="6400800"/>
              <a:ext cx="533400"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defRPr/>
              </a:pPr>
              <a:endParaRPr lang="zh-CN" altLang="en-US" baseline="-25000">
                <a:solidFill>
                  <a:srgbClr val="000000"/>
                </a:solidFill>
                <a:latin typeface="Arial" panose="020B0604020202020204" pitchFamily="34" charset="0"/>
                <a:ea typeface="宋体" panose="02010600030101010101" pitchFamily="2" charset="-122"/>
              </a:endParaRPr>
            </a:p>
          </p:txBody>
        </p:sp>
        <p:sp>
          <p:nvSpPr>
            <p:cNvPr id="32" name="Line 15"/>
            <p:cNvSpPr>
              <a:spLocks noChangeShapeType="1"/>
            </p:cNvSpPr>
            <p:nvPr/>
          </p:nvSpPr>
          <p:spPr bwMode="auto">
            <a:xfrm flipV="1">
              <a:off x="7543800" y="1143000"/>
              <a:ext cx="0" cy="525780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defRPr/>
              </a:pPr>
              <a:endParaRPr lang="zh-CN" altLang="en-US" baseline="-25000">
                <a:solidFill>
                  <a:srgbClr val="000000"/>
                </a:solidFill>
                <a:latin typeface="Arial" panose="020B0604020202020204" pitchFamily="34" charset="0"/>
                <a:ea typeface="宋体" panose="02010600030101010101" pitchFamily="2" charset="-122"/>
              </a:endParaRPr>
            </a:p>
          </p:txBody>
        </p:sp>
        <p:sp>
          <p:nvSpPr>
            <p:cNvPr id="33" name="Line 16"/>
            <p:cNvSpPr>
              <a:spLocks noChangeShapeType="1"/>
            </p:cNvSpPr>
            <p:nvPr/>
          </p:nvSpPr>
          <p:spPr bwMode="auto">
            <a:xfrm>
              <a:off x="7543800" y="1143000"/>
              <a:ext cx="533400"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defRPr/>
              </a:pPr>
              <a:endParaRPr lang="zh-CN" altLang="en-US" baseline="-25000">
                <a:solidFill>
                  <a:srgbClr val="000000"/>
                </a:solidFill>
                <a:latin typeface="Arial" panose="020B0604020202020204" pitchFamily="34" charset="0"/>
                <a:ea typeface="宋体" panose="02010600030101010101" pitchFamily="2" charset="-122"/>
              </a:endParaRPr>
            </a:p>
          </p:txBody>
        </p:sp>
        <p:sp>
          <p:nvSpPr>
            <p:cNvPr id="34" name="Line 17"/>
            <p:cNvSpPr>
              <a:spLocks noChangeShapeType="1"/>
            </p:cNvSpPr>
            <p:nvPr/>
          </p:nvSpPr>
          <p:spPr bwMode="auto">
            <a:xfrm>
              <a:off x="8077200" y="1143000"/>
              <a:ext cx="0" cy="304800"/>
            </a:xfrm>
            <a:prstGeom prst="line">
              <a:avLst/>
            </a:prstGeom>
            <a:noFill/>
            <a:ln w="38100">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defRPr/>
              </a:pPr>
              <a:endParaRPr lang="zh-CN" altLang="en-US" baseline="-25000">
                <a:solidFill>
                  <a:srgbClr val="000000"/>
                </a:solidFill>
                <a:latin typeface="Arial" panose="020B0604020202020204" pitchFamily="34" charset="0"/>
                <a:ea typeface="宋体" panose="02010600030101010101" pitchFamily="2" charset="-122"/>
              </a:endParaRPr>
            </a:p>
          </p:txBody>
        </p:sp>
        <p:sp>
          <p:nvSpPr>
            <p:cNvPr id="35" name="Text Box 18"/>
            <p:cNvSpPr txBox="1">
              <a:spLocks noChangeArrowheads="1"/>
            </p:cNvSpPr>
            <p:nvPr/>
          </p:nvSpPr>
          <p:spPr bwMode="auto">
            <a:xfrm>
              <a:off x="7772400" y="5638800"/>
              <a:ext cx="685800" cy="466725"/>
            </a:xfrm>
            <a:prstGeom prst="rect">
              <a:avLst/>
            </a:prstGeom>
            <a:solidFill>
              <a:schemeClr val="bg1"/>
            </a:solidFill>
            <a:ln w="9525">
              <a:solidFill>
                <a:schemeClr val="accent2"/>
              </a:solidFill>
              <a:miter lim="800000"/>
              <a:headEnd/>
              <a:tailEnd/>
            </a:ln>
            <a:effectLst>
              <a:outerShdw dist="35921" dir="2700000" algn="ctr" rotWithShape="0">
                <a:srgbClr val="336699"/>
              </a:outerShdw>
            </a:effectLst>
          </p:spPr>
          <p:txBody>
            <a:bodyPr>
              <a:spAutoFit/>
            </a:bodyPr>
            <a:lstStyle/>
            <a:p>
              <a:pPr algn="ctr" eaLnBrk="0" fontAlgn="base" hangingPunct="0">
                <a:spcBef>
                  <a:spcPct val="0"/>
                </a:spcBef>
                <a:spcAft>
                  <a:spcPct val="0"/>
                </a:spcAft>
                <a:defRPr/>
              </a:pPr>
              <a:r>
                <a:rPr lang="en-US" sz="2400">
                  <a:solidFill>
                    <a:srgbClr val="333399"/>
                  </a:solidFill>
                  <a:latin typeface="Arial" charset="0"/>
                  <a:ea typeface="黑体"/>
                </a:rPr>
                <a:t>S</a:t>
              </a:r>
            </a:p>
          </p:txBody>
        </p:sp>
        <p:sp>
          <p:nvSpPr>
            <p:cNvPr id="36" name="Text Box 19"/>
            <p:cNvSpPr txBox="1">
              <a:spLocks noChangeArrowheads="1"/>
            </p:cNvSpPr>
            <p:nvPr/>
          </p:nvSpPr>
          <p:spPr bwMode="auto">
            <a:xfrm>
              <a:off x="7772400" y="1447800"/>
              <a:ext cx="685800" cy="466725"/>
            </a:xfrm>
            <a:prstGeom prst="rect">
              <a:avLst/>
            </a:prstGeom>
            <a:solidFill>
              <a:schemeClr val="accent2"/>
            </a:solidFill>
            <a:ln w="9525">
              <a:solidFill>
                <a:schemeClr val="accent2"/>
              </a:solidFill>
              <a:miter lim="800000"/>
              <a:headEnd/>
              <a:tailEnd/>
            </a:ln>
            <a:effectLst>
              <a:outerShdw dist="35921" dir="2700000" algn="ctr" rotWithShape="0">
                <a:srgbClr val="336699"/>
              </a:outerShdw>
            </a:effectLst>
          </p:spPr>
          <p:txBody>
            <a:bodyPr>
              <a:spAutoFit/>
            </a:bodyPr>
            <a:lstStyle/>
            <a:p>
              <a:pPr algn="ctr" eaLnBrk="0" fontAlgn="base" hangingPunct="0">
                <a:spcBef>
                  <a:spcPct val="0"/>
                </a:spcBef>
                <a:spcAft>
                  <a:spcPct val="0"/>
                </a:spcAft>
                <a:defRPr/>
              </a:pPr>
              <a:r>
                <a:rPr lang="en-US" sz="2400" b="1">
                  <a:solidFill>
                    <a:srgbClr val="FFFFFF"/>
                  </a:solidFill>
                  <a:latin typeface="Arial" charset="0"/>
                  <a:ea typeface="黑体"/>
                </a:rPr>
                <a:t>F</a:t>
              </a:r>
            </a:p>
          </p:txBody>
        </p:sp>
        <p:sp>
          <p:nvSpPr>
            <p:cNvPr id="37" name="Text Box 4"/>
            <p:cNvSpPr txBox="1">
              <a:spLocks noChangeArrowheads="1"/>
            </p:cNvSpPr>
            <p:nvPr/>
          </p:nvSpPr>
          <p:spPr bwMode="auto">
            <a:xfrm>
              <a:off x="7772400" y="2286000"/>
              <a:ext cx="685800" cy="466725"/>
            </a:xfrm>
            <a:prstGeom prst="rect">
              <a:avLst/>
            </a:prstGeom>
            <a:solidFill>
              <a:schemeClr val="bg1"/>
            </a:solidFill>
            <a:ln w="9525">
              <a:solidFill>
                <a:schemeClr val="accent2"/>
              </a:solidFill>
              <a:miter lim="800000"/>
              <a:headEnd/>
              <a:tailEnd/>
            </a:ln>
            <a:effectLst>
              <a:outerShdw dist="35921" dir="2700000" algn="ctr" rotWithShape="0">
                <a:srgbClr val="336699"/>
              </a:outerShdw>
            </a:effectLst>
          </p:spPr>
          <p:txBody>
            <a:bodyPr>
              <a:spAutoFit/>
            </a:bodyPr>
            <a:lstStyle/>
            <a:p>
              <a:pPr algn="ctr" eaLnBrk="0" fontAlgn="base" hangingPunct="0">
                <a:spcBef>
                  <a:spcPct val="0"/>
                </a:spcBef>
                <a:spcAft>
                  <a:spcPct val="0"/>
                </a:spcAft>
                <a:defRPr/>
              </a:pPr>
              <a:r>
                <a:rPr lang="en-US" sz="2400">
                  <a:solidFill>
                    <a:srgbClr val="333399"/>
                  </a:solidFill>
                  <a:latin typeface="Arial" charset="0"/>
                  <a:ea typeface="黑体"/>
                </a:rPr>
                <a:t>D</a:t>
              </a:r>
            </a:p>
          </p:txBody>
        </p:sp>
      </p:grpSp>
    </p:spTree>
    <p:extLst>
      <p:ext uri="{BB962C8B-B14F-4D97-AF65-F5344CB8AC3E}">
        <p14:creationId xmlns:p14="http://schemas.microsoft.com/office/powerpoint/2010/main" val="29440378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2"/>
          <p:cNvSpPr>
            <a:spLocks noGrp="1" noChangeArrowheads="1"/>
          </p:cNvSpPr>
          <p:nvPr>
            <p:ph type="title" idx="4294967295"/>
          </p:nvPr>
        </p:nvSpPr>
        <p:spPr>
          <a:xfrm>
            <a:off x="0" y="365125"/>
            <a:ext cx="10515600" cy="819150"/>
          </a:xfrm>
        </p:spPr>
        <p:txBody>
          <a:bodyPr/>
          <a:lstStyle/>
          <a:p>
            <a:r>
              <a:rPr lang="en-US" altLang="zh-CN" dirty="0">
                <a:ea typeface="宋体" panose="02010600030101010101" pitchFamily="2" charset="-122"/>
              </a:rPr>
              <a:t>NOT (Register)</a:t>
            </a:r>
          </a:p>
        </p:txBody>
      </p:sp>
      <p:pic>
        <p:nvPicPr>
          <p:cNvPr id="17414" name="Picture 4" descr="ch05-0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1" y="1143001"/>
            <a:ext cx="7313613" cy="66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5" name="Picture 5" descr="ch05-06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78928" y="2057401"/>
            <a:ext cx="2413000" cy="411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 name="直接箭头连接符 2"/>
          <p:cNvCxnSpPr/>
          <p:nvPr/>
        </p:nvCxnSpPr>
        <p:spPr bwMode="auto">
          <a:xfrm>
            <a:off x="3832842" y="5589588"/>
            <a:ext cx="720725" cy="0"/>
          </a:xfrm>
          <a:prstGeom prst="straightConnector1">
            <a:avLst/>
          </a:prstGeom>
          <a:ln w="28575">
            <a:headEnd type="none" w="med" len="med"/>
            <a:tailEnd type="triangle"/>
          </a:ln>
        </p:spPr>
        <p:style>
          <a:lnRef idx="2">
            <a:schemeClr val="dk1"/>
          </a:lnRef>
          <a:fillRef idx="0">
            <a:schemeClr val="dk1"/>
          </a:fillRef>
          <a:effectRef idx="1">
            <a:schemeClr val="dk1"/>
          </a:effectRef>
          <a:fontRef idx="minor">
            <a:schemeClr val="tx1"/>
          </a:fontRef>
        </p:style>
      </p:cxnSp>
      <p:sp>
        <p:nvSpPr>
          <p:cNvPr id="11" name="文本框 10"/>
          <p:cNvSpPr txBox="1"/>
          <p:nvPr/>
        </p:nvSpPr>
        <p:spPr>
          <a:xfrm>
            <a:off x="3440728" y="5075238"/>
            <a:ext cx="738188" cy="461962"/>
          </a:xfrm>
          <a:prstGeom prst="rect">
            <a:avLst/>
          </a:prstGeom>
          <a:solidFill>
            <a:schemeClr val="bg1"/>
          </a:solidFill>
        </p:spPr>
        <p:txBody>
          <a:bodyPr wrap="none">
            <a:spAutoFit/>
          </a:bodyPr>
          <a:lstStyle/>
          <a:p>
            <a:pPr eaLnBrk="0" fontAlgn="base" hangingPunct="0">
              <a:spcBef>
                <a:spcPct val="0"/>
              </a:spcBef>
              <a:spcAft>
                <a:spcPct val="0"/>
              </a:spcAft>
              <a:defRPr/>
            </a:pPr>
            <a:r>
              <a:rPr lang="en-US" altLang="zh-CN" sz="2400" b="1" dirty="0">
                <a:solidFill>
                  <a:srgbClr val="C00000"/>
                </a:solidFill>
                <a:effectLst>
                  <a:outerShdw blurRad="38100" dist="38100" dir="2700000" algn="tl">
                    <a:srgbClr val="000000">
                      <a:alpha val="43137"/>
                    </a:srgbClr>
                  </a:outerShdw>
                </a:effectLst>
                <a:latin typeface="Miriam Fixed" panose="020B0509050101010101" pitchFamily="49" charset="-79"/>
                <a:ea typeface="MingLiU" panose="02020509000000000000" pitchFamily="49" charset="-120"/>
                <a:cs typeface="Miriam Fixed" panose="020B0509050101010101" pitchFamily="49" charset="-79"/>
              </a:rPr>
              <a:t>NOT</a:t>
            </a:r>
            <a:endParaRPr lang="zh-CN" altLang="en-US" sz="2400" b="1" dirty="0">
              <a:solidFill>
                <a:srgbClr val="C00000"/>
              </a:solidFill>
              <a:effectLst>
                <a:outerShdw blurRad="38100" dist="38100" dir="2700000" algn="tl">
                  <a:srgbClr val="000000">
                    <a:alpha val="43137"/>
                  </a:srgbClr>
                </a:outerShdw>
              </a:effectLst>
              <a:latin typeface="Miriam Fixed" panose="020B0509050101010101" pitchFamily="49" charset="-79"/>
              <a:ea typeface="MingLiU" panose="02020509000000000000" pitchFamily="49" charset="-120"/>
              <a:cs typeface="Miriam Fixed" panose="020B0509050101010101" pitchFamily="49" charset="-79"/>
            </a:endParaRPr>
          </a:p>
        </p:txBody>
      </p:sp>
      <p:sp>
        <p:nvSpPr>
          <p:cNvPr id="17418" name="等腰三角形 4"/>
          <p:cNvSpPr>
            <a:spLocks noChangeArrowheads="1"/>
          </p:cNvSpPr>
          <p:nvPr/>
        </p:nvSpPr>
        <p:spPr bwMode="auto">
          <a:xfrm rot="5400000" flipH="1">
            <a:off x="4466254" y="5540376"/>
            <a:ext cx="104775" cy="98425"/>
          </a:xfrm>
          <a:prstGeom prst="triangle">
            <a:avLst>
              <a:gd name="adj" fmla="val 50000"/>
            </a:avLst>
          </a:prstGeom>
          <a:solidFill>
            <a:schemeClr val="bg1"/>
          </a:solidFill>
          <a:ln w="9525" algn="ctr">
            <a:solidFill>
              <a:schemeClr val="tx1"/>
            </a:solidFill>
            <a:round/>
            <a:headEnd/>
            <a:tailEnd/>
          </a:ln>
        </p:spPr>
        <p:txBody>
          <a:bodyPr/>
          <a:lstStyle>
            <a:lvl1pPr>
              <a:spcBef>
                <a:spcPct val="20000"/>
              </a:spcBef>
              <a:buFont typeface="Wingdings" panose="05000000000000000000" pitchFamily="2" charset="2"/>
              <a:buChar char="n"/>
              <a:defRPr sz="2400" b="1">
                <a:solidFill>
                  <a:schemeClr val="tx1"/>
                </a:solidFill>
                <a:latin typeface="Arial" panose="020B0604020202020204" pitchFamily="34" charset="0"/>
                <a:ea typeface="黑体" panose="02010609060101010101" pitchFamily="49" charset="-122"/>
              </a:defRPr>
            </a:lvl1pPr>
            <a:lvl2pPr marL="742950" indent="-285750">
              <a:spcBef>
                <a:spcPct val="20000"/>
              </a:spcBef>
              <a:buFont typeface="Wingdings" panose="05000000000000000000" pitchFamily="2" charset="2"/>
              <a:buChar char="l"/>
              <a:defRPr sz="2000" b="1">
                <a:solidFill>
                  <a:schemeClr val="tx1"/>
                </a:solidFill>
                <a:latin typeface="Arial" panose="020B0604020202020204" pitchFamily="34" charset="0"/>
                <a:ea typeface="楷体_GB2312" pitchFamily="49" charset="-122"/>
              </a:defRPr>
            </a:lvl2pPr>
            <a:lvl3pPr marL="1143000" indent="-228600">
              <a:spcBef>
                <a:spcPct val="20000"/>
              </a:spcBef>
              <a:buFont typeface="Gungsuh" pitchFamily="18" charset="-127"/>
              <a:buChar char="-"/>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None/>
              <a:defRPr/>
            </a:pPr>
            <a:endParaRPr lang="zh-CN" altLang="en-US" sz="1800" b="0" baseline="-25000">
              <a:solidFill>
                <a:srgbClr val="000000"/>
              </a:solidFill>
              <a:ea typeface="宋体" panose="02010600030101010101" pitchFamily="2" charset="-122"/>
            </a:endParaRPr>
          </a:p>
        </p:txBody>
      </p:sp>
      <p:pic>
        <p:nvPicPr>
          <p:cNvPr id="5" name="图片 4">
            <a:extLst>
              <a:ext uri="{FF2B5EF4-FFF2-40B4-BE49-F238E27FC236}">
                <a16:creationId xmlns:a16="http://schemas.microsoft.com/office/drawing/2014/main" id="{29AB365F-A4D6-49E2-9F0B-63117404B09A}"/>
              </a:ext>
            </a:extLst>
          </p:cNvPr>
          <p:cNvPicPr>
            <a:picLocks noChangeAspect="1"/>
          </p:cNvPicPr>
          <p:nvPr/>
        </p:nvPicPr>
        <p:blipFill>
          <a:blip r:embed="rId5"/>
          <a:stretch>
            <a:fillRect/>
          </a:stretch>
        </p:blipFill>
        <p:spPr>
          <a:xfrm>
            <a:off x="8129587" y="1940719"/>
            <a:ext cx="3171825" cy="3514725"/>
          </a:xfrm>
          <a:prstGeom prst="rect">
            <a:avLst/>
          </a:prstGeom>
        </p:spPr>
      </p:pic>
      <p:pic>
        <p:nvPicPr>
          <p:cNvPr id="6" name="图片 5">
            <a:extLst>
              <a:ext uri="{FF2B5EF4-FFF2-40B4-BE49-F238E27FC236}">
                <a16:creationId xmlns:a16="http://schemas.microsoft.com/office/drawing/2014/main" id="{CDBBCF0F-687A-4194-9906-677CB36663A0}"/>
              </a:ext>
            </a:extLst>
          </p:cNvPr>
          <p:cNvPicPr>
            <a:picLocks noChangeAspect="1"/>
          </p:cNvPicPr>
          <p:nvPr/>
        </p:nvPicPr>
        <p:blipFill>
          <a:blip r:embed="rId6"/>
          <a:stretch>
            <a:fillRect/>
          </a:stretch>
        </p:blipFill>
        <p:spPr>
          <a:xfrm>
            <a:off x="8504238" y="5446712"/>
            <a:ext cx="428625" cy="285750"/>
          </a:xfrm>
          <a:prstGeom prst="rect">
            <a:avLst/>
          </a:prstGeom>
        </p:spPr>
      </p:pic>
      <p:pic>
        <p:nvPicPr>
          <p:cNvPr id="7" name="图片 6">
            <a:extLst>
              <a:ext uri="{FF2B5EF4-FFF2-40B4-BE49-F238E27FC236}">
                <a16:creationId xmlns:a16="http://schemas.microsoft.com/office/drawing/2014/main" id="{1766A46C-CC4F-4E0B-A751-F83FAE07843D}"/>
              </a:ext>
            </a:extLst>
          </p:cNvPr>
          <p:cNvPicPr>
            <a:picLocks noChangeAspect="1"/>
          </p:cNvPicPr>
          <p:nvPr/>
        </p:nvPicPr>
        <p:blipFill>
          <a:blip r:embed="rId7"/>
          <a:stretch>
            <a:fillRect/>
          </a:stretch>
        </p:blipFill>
        <p:spPr>
          <a:xfrm>
            <a:off x="7370764" y="5711825"/>
            <a:ext cx="1771650" cy="781050"/>
          </a:xfrm>
          <a:prstGeom prst="rect">
            <a:avLst/>
          </a:prstGeom>
        </p:spPr>
      </p:pic>
    </p:spTree>
    <p:extLst>
      <p:ext uri="{BB962C8B-B14F-4D97-AF65-F5344CB8AC3E}">
        <p14:creationId xmlns:p14="http://schemas.microsoft.com/office/powerpoint/2010/main" val="5105324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63287B-3DFA-4FC5-8A90-EE78ABC500CD}"/>
              </a:ext>
            </a:extLst>
          </p:cNvPr>
          <p:cNvSpPr>
            <a:spLocks noGrp="1"/>
          </p:cNvSpPr>
          <p:nvPr>
            <p:ph type="title"/>
          </p:nvPr>
        </p:nvSpPr>
        <p:spPr/>
        <p:txBody>
          <a:bodyPr/>
          <a:lstStyle/>
          <a:p>
            <a:r>
              <a:rPr lang="en-US" b="1" dirty="0"/>
              <a:t>Important parts</a:t>
            </a:r>
          </a:p>
        </p:txBody>
      </p:sp>
      <p:sp>
        <p:nvSpPr>
          <p:cNvPr id="3" name="内容占位符 2">
            <a:extLst>
              <a:ext uri="{FF2B5EF4-FFF2-40B4-BE49-F238E27FC236}">
                <a16:creationId xmlns:a16="http://schemas.microsoft.com/office/drawing/2014/main" id="{64CB5F4B-1F81-431C-B895-6286F7FFEE00}"/>
              </a:ext>
            </a:extLst>
          </p:cNvPr>
          <p:cNvSpPr>
            <a:spLocks noGrp="1"/>
          </p:cNvSpPr>
          <p:nvPr>
            <p:ph idx="1"/>
          </p:nvPr>
        </p:nvSpPr>
        <p:spPr/>
        <p:txBody>
          <a:bodyPr/>
          <a:lstStyle/>
          <a:p>
            <a:r>
              <a:rPr lang="en-US" dirty="0"/>
              <a:t>Appendix A</a:t>
            </a:r>
          </a:p>
          <a:p>
            <a:pPr lvl="1"/>
            <a:r>
              <a:rPr lang="en-US" dirty="0"/>
              <a:t>Exclude exception</a:t>
            </a:r>
          </a:p>
          <a:p>
            <a:r>
              <a:rPr lang="en-US" dirty="0"/>
              <a:t>Appendix C</a:t>
            </a:r>
          </a:p>
          <a:p>
            <a:pPr lvl="1"/>
            <a:r>
              <a:rPr lang="en-US" dirty="0"/>
              <a:t>Exclude exception</a:t>
            </a:r>
          </a:p>
          <a:p>
            <a:pPr lvl="1"/>
            <a:endParaRPr lang="en-US" dirty="0"/>
          </a:p>
        </p:txBody>
      </p:sp>
    </p:spTree>
    <p:extLst>
      <p:ext uri="{BB962C8B-B14F-4D97-AF65-F5344CB8AC3E}">
        <p14:creationId xmlns:p14="http://schemas.microsoft.com/office/powerpoint/2010/main" val="2026970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图片 16">
            <a:extLst>
              <a:ext uri="{FF2B5EF4-FFF2-40B4-BE49-F238E27FC236}">
                <a16:creationId xmlns:a16="http://schemas.microsoft.com/office/drawing/2014/main" id="{CF4571A2-DF45-4EF6-BE26-009D9C9DC260}"/>
              </a:ext>
            </a:extLst>
          </p:cNvPr>
          <p:cNvPicPr>
            <a:picLocks noChangeAspect="1"/>
          </p:cNvPicPr>
          <p:nvPr/>
        </p:nvPicPr>
        <p:blipFill>
          <a:blip r:embed="rId3"/>
          <a:stretch>
            <a:fillRect/>
          </a:stretch>
        </p:blipFill>
        <p:spPr>
          <a:xfrm>
            <a:off x="73127" y="3153253"/>
            <a:ext cx="2105025" cy="2809875"/>
          </a:xfrm>
          <a:prstGeom prst="rect">
            <a:avLst/>
          </a:prstGeom>
        </p:spPr>
      </p:pic>
      <p:sp>
        <p:nvSpPr>
          <p:cNvPr id="294" name="文本框 293"/>
          <p:cNvSpPr txBox="1"/>
          <p:nvPr/>
        </p:nvSpPr>
        <p:spPr>
          <a:xfrm>
            <a:off x="9850649" y="2480017"/>
            <a:ext cx="441232" cy="246221"/>
          </a:xfrm>
          <a:prstGeom prst="rect">
            <a:avLst/>
          </a:prstGeom>
          <a:noFill/>
        </p:spPr>
        <p:txBody>
          <a:bodyPr wrap="square" rtlCol="0">
            <a:spAutoFit/>
          </a:bodyPr>
          <a:lstStyle/>
          <a:p>
            <a:pPr eaLnBrk="0" fontAlgn="base" hangingPunct="0">
              <a:spcBef>
                <a:spcPct val="0"/>
              </a:spcBef>
              <a:spcAft>
                <a:spcPct val="0"/>
              </a:spcAft>
              <a:defRPr/>
            </a:pPr>
            <a:r>
              <a:rPr lang="en-US" altLang="zh-CN" sz="1000" dirty="0">
                <a:solidFill>
                  <a:srgbClr val="000000"/>
                </a:solidFill>
                <a:latin typeface="Arial" panose="020B0604020202020204" pitchFamily="34" charset="0"/>
                <a:ea typeface="宋体" panose="02010600030101010101" pitchFamily="2" charset="-122"/>
              </a:rPr>
              <a:t>SR1</a:t>
            </a:r>
            <a:endParaRPr lang="zh-CN" altLang="en-US" sz="1000" dirty="0">
              <a:solidFill>
                <a:srgbClr val="000000"/>
              </a:solidFill>
              <a:latin typeface="Arial" panose="020B0604020202020204" pitchFamily="34" charset="0"/>
              <a:ea typeface="宋体" panose="02010600030101010101" pitchFamily="2" charset="-122"/>
            </a:endParaRPr>
          </a:p>
        </p:txBody>
      </p:sp>
      <p:cxnSp>
        <p:nvCxnSpPr>
          <p:cNvPr id="59" name="直接连接符 58"/>
          <p:cNvCxnSpPr/>
          <p:nvPr/>
        </p:nvCxnSpPr>
        <p:spPr bwMode="auto">
          <a:xfrm flipV="1">
            <a:off x="9058561" y="4676296"/>
            <a:ext cx="0" cy="324000"/>
          </a:xfrm>
          <a:prstGeom prst="line">
            <a:avLst/>
          </a:prstGeom>
          <a:solidFill>
            <a:schemeClr val="accent1"/>
          </a:solidFill>
          <a:ln w="381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10" name="等腰三角形 209"/>
          <p:cNvSpPr/>
          <p:nvPr/>
        </p:nvSpPr>
        <p:spPr bwMode="auto">
          <a:xfrm rot="5400000">
            <a:off x="8849518" y="4995395"/>
            <a:ext cx="119168" cy="133129"/>
          </a:xfrm>
          <a:prstGeom prst="triangl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defRPr/>
            </a:pPr>
            <a:endParaRPr lang="zh-CN" altLang="en-US" baseline="-25000">
              <a:solidFill>
                <a:srgbClr val="000000"/>
              </a:solidFill>
              <a:latin typeface="Arial" charset="0"/>
              <a:ea typeface="宋体" pitchFamily="2" charset="-122"/>
            </a:endParaRPr>
          </a:p>
        </p:txBody>
      </p:sp>
      <p:sp>
        <p:nvSpPr>
          <p:cNvPr id="58" name="等腰三角形 57"/>
          <p:cNvSpPr/>
          <p:nvPr/>
        </p:nvSpPr>
        <p:spPr bwMode="auto">
          <a:xfrm flipV="1">
            <a:off x="8968078" y="5000297"/>
            <a:ext cx="180969" cy="148657"/>
          </a:xfrm>
          <a:prstGeom prst="triangl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defRPr/>
            </a:pPr>
            <a:endParaRPr lang="zh-CN" altLang="en-US" baseline="-25000">
              <a:solidFill>
                <a:srgbClr val="000000"/>
              </a:solidFill>
              <a:latin typeface="Arial" charset="0"/>
              <a:ea typeface="宋体" pitchFamily="2" charset="-122"/>
            </a:endParaRPr>
          </a:p>
        </p:txBody>
      </p:sp>
      <p:grpSp>
        <p:nvGrpSpPr>
          <p:cNvPr id="274" name="组合 273"/>
          <p:cNvGrpSpPr/>
          <p:nvPr/>
        </p:nvGrpSpPr>
        <p:grpSpPr>
          <a:xfrm>
            <a:off x="8986553" y="4712844"/>
            <a:ext cx="396344" cy="215444"/>
            <a:chOff x="7272000" y="2565484"/>
            <a:chExt cx="396344" cy="215444"/>
          </a:xfrm>
        </p:grpSpPr>
        <p:cxnSp>
          <p:nvCxnSpPr>
            <p:cNvPr id="275" name="直接连接符 274"/>
            <p:cNvCxnSpPr/>
            <p:nvPr/>
          </p:nvCxnSpPr>
          <p:spPr bwMode="auto">
            <a:xfrm flipH="1">
              <a:off x="7272000" y="2626896"/>
              <a:ext cx="144000" cy="10800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76" name="文本框 275"/>
            <p:cNvSpPr txBox="1"/>
            <p:nvPr/>
          </p:nvSpPr>
          <p:spPr>
            <a:xfrm>
              <a:off x="7308344" y="2565484"/>
              <a:ext cx="360000" cy="215444"/>
            </a:xfrm>
            <a:prstGeom prst="rect">
              <a:avLst/>
            </a:prstGeom>
            <a:noFill/>
          </p:spPr>
          <p:txBody>
            <a:bodyPr wrap="square" rtlCol="0">
              <a:spAutoFit/>
            </a:bodyPr>
            <a:lstStyle/>
            <a:p>
              <a:pPr eaLnBrk="0" fontAlgn="base" hangingPunct="0">
                <a:spcBef>
                  <a:spcPct val="0"/>
                </a:spcBef>
                <a:spcAft>
                  <a:spcPct val="0"/>
                </a:spcAft>
                <a:defRPr/>
              </a:pPr>
              <a:r>
                <a:rPr lang="en-US" altLang="zh-CN" sz="1200" baseline="-25000" dirty="0">
                  <a:solidFill>
                    <a:srgbClr val="000000"/>
                  </a:solidFill>
                  <a:latin typeface="Arial" panose="020B0604020202020204" pitchFamily="34" charset="0"/>
                  <a:ea typeface="宋体" panose="02010600030101010101" pitchFamily="2" charset="-122"/>
                </a:rPr>
                <a:t>16</a:t>
              </a:r>
              <a:endParaRPr lang="zh-CN" altLang="en-US" sz="1200" baseline="-25000" dirty="0">
                <a:solidFill>
                  <a:srgbClr val="000000"/>
                </a:solidFill>
                <a:latin typeface="Arial" panose="020B0604020202020204" pitchFamily="34" charset="0"/>
                <a:ea typeface="宋体" panose="02010600030101010101" pitchFamily="2" charset="-122"/>
              </a:endParaRPr>
            </a:p>
          </p:txBody>
        </p:sp>
      </p:grpSp>
      <p:cxnSp>
        <p:nvCxnSpPr>
          <p:cNvPr id="208" name="直接连接符 207"/>
          <p:cNvCxnSpPr/>
          <p:nvPr/>
        </p:nvCxnSpPr>
        <p:spPr bwMode="auto">
          <a:xfrm>
            <a:off x="9057698" y="5144344"/>
            <a:ext cx="1726" cy="144000"/>
          </a:xfrm>
          <a:prstGeom prst="line">
            <a:avLst/>
          </a:prstGeom>
          <a:solidFill>
            <a:schemeClr val="accent1"/>
          </a:solidFill>
          <a:ln w="412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157" name="组合 156"/>
          <p:cNvGrpSpPr/>
          <p:nvPr/>
        </p:nvGrpSpPr>
        <p:grpSpPr>
          <a:xfrm>
            <a:off x="8194467" y="2543542"/>
            <a:ext cx="360039" cy="119168"/>
            <a:chOff x="5292080" y="3452075"/>
            <a:chExt cx="360039" cy="119168"/>
          </a:xfrm>
        </p:grpSpPr>
        <p:sp>
          <p:nvSpPr>
            <p:cNvPr id="158" name="等腰三角形 157"/>
            <p:cNvSpPr/>
            <p:nvPr/>
          </p:nvSpPr>
          <p:spPr bwMode="auto">
            <a:xfrm rot="5400000">
              <a:off x="5525971" y="3445094"/>
              <a:ext cx="119168" cy="133129"/>
            </a:xfrm>
            <a:prstGeom prst="triangl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defRPr/>
              </a:pPr>
              <a:endParaRPr lang="zh-CN" altLang="en-US" baseline="-25000">
                <a:solidFill>
                  <a:srgbClr val="000000"/>
                </a:solidFill>
                <a:latin typeface="Arial" charset="0"/>
                <a:ea typeface="宋体" pitchFamily="2" charset="-122"/>
              </a:endParaRPr>
            </a:p>
          </p:txBody>
        </p:sp>
        <p:cxnSp>
          <p:nvCxnSpPr>
            <p:cNvPr id="159" name="直接连接符 158"/>
            <p:cNvCxnSpPr/>
            <p:nvPr/>
          </p:nvCxnSpPr>
          <p:spPr bwMode="auto">
            <a:xfrm rot="5400000">
              <a:off x="5405536" y="3405478"/>
              <a:ext cx="0" cy="226911"/>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293" name="文本框 292"/>
          <p:cNvSpPr txBox="1"/>
          <p:nvPr/>
        </p:nvSpPr>
        <p:spPr>
          <a:xfrm>
            <a:off x="7834425" y="2480017"/>
            <a:ext cx="441232" cy="246221"/>
          </a:xfrm>
          <a:prstGeom prst="rect">
            <a:avLst/>
          </a:prstGeom>
          <a:noFill/>
        </p:spPr>
        <p:txBody>
          <a:bodyPr wrap="square" rtlCol="0">
            <a:spAutoFit/>
          </a:bodyPr>
          <a:lstStyle/>
          <a:p>
            <a:pPr eaLnBrk="0" fontAlgn="base" hangingPunct="0">
              <a:spcBef>
                <a:spcPct val="0"/>
              </a:spcBef>
              <a:spcAft>
                <a:spcPct val="0"/>
              </a:spcAft>
              <a:defRPr/>
            </a:pPr>
            <a:r>
              <a:rPr lang="en-US" altLang="zh-CN" sz="1000" dirty="0">
                <a:solidFill>
                  <a:srgbClr val="000000"/>
                </a:solidFill>
                <a:latin typeface="Arial" panose="020B0604020202020204" pitchFamily="34" charset="0"/>
                <a:ea typeface="宋体" panose="02010600030101010101" pitchFamily="2" charset="-122"/>
              </a:rPr>
              <a:t>SR2</a:t>
            </a:r>
            <a:endParaRPr lang="zh-CN" altLang="en-US" sz="1000" dirty="0">
              <a:solidFill>
                <a:srgbClr val="000000"/>
              </a:solidFill>
              <a:latin typeface="Arial" panose="020B0604020202020204" pitchFamily="34" charset="0"/>
              <a:ea typeface="宋体" panose="02010600030101010101" pitchFamily="2" charset="-122"/>
            </a:endParaRPr>
          </a:p>
        </p:txBody>
      </p:sp>
      <p:grpSp>
        <p:nvGrpSpPr>
          <p:cNvPr id="346" name="组合 345"/>
          <p:cNvGrpSpPr/>
          <p:nvPr/>
        </p:nvGrpSpPr>
        <p:grpSpPr>
          <a:xfrm>
            <a:off x="8194553" y="2547151"/>
            <a:ext cx="360000" cy="221857"/>
            <a:chOff x="5898218" y="3494595"/>
            <a:chExt cx="360000" cy="221857"/>
          </a:xfrm>
        </p:grpSpPr>
        <p:cxnSp>
          <p:nvCxnSpPr>
            <p:cNvPr id="347" name="直接连接符 346"/>
            <p:cNvCxnSpPr/>
            <p:nvPr/>
          </p:nvCxnSpPr>
          <p:spPr bwMode="auto">
            <a:xfrm flipH="1">
              <a:off x="5959620" y="3494595"/>
              <a:ext cx="144000" cy="10800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48" name="文本框 347"/>
            <p:cNvSpPr txBox="1"/>
            <p:nvPr/>
          </p:nvSpPr>
          <p:spPr>
            <a:xfrm>
              <a:off x="5898218" y="3501008"/>
              <a:ext cx="360000" cy="215444"/>
            </a:xfrm>
            <a:prstGeom prst="rect">
              <a:avLst/>
            </a:prstGeom>
            <a:noFill/>
          </p:spPr>
          <p:txBody>
            <a:bodyPr wrap="square" rtlCol="0">
              <a:spAutoFit/>
            </a:bodyPr>
            <a:lstStyle/>
            <a:p>
              <a:pPr eaLnBrk="0" fontAlgn="base" hangingPunct="0">
                <a:spcBef>
                  <a:spcPct val="0"/>
                </a:spcBef>
                <a:spcAft>
                  <a:spcPct val="0"/>
                </a:spcAft>
                <a:defRPr/>
              </a:pPr>
              <a:r>
                <a:rPr lang="en-US" altLang="zh-CN" sz="1200" baseline="-25000" dirty="0">
                  <a:solidFill>
                    <a:srgbClr val="000000"/>
                  </a:solidFill>
                  <a:latin typeface="Arial" panose="020B0604020202020204" pitchFamily="34" charset="0"/>
                  <a:ea typeface="宋体" panose="02010600030101010101" pitchFamily="2" charset="-122"/>
                </a:rPr>
                <a:t>3</a:t>
              </a:r>
              <a:endParaRPr lang="zh-CN" altLang="en-US" sz="1200" baseline="-25000" dirty="0">
                <a:solidFill>
                  <a:srgbClr val="000000"/>
                </a:solidFill>
                <a:latin typeface="Arial" panose="020B0604020202020204" pitchFamily="34" charset="0"/>
                <a:ea typeface="宋体" panose="02010600030101010101" pitchFamily="2" charset="-122"/>
              </a:endParaRPr>
            </a:p>
          </p:txBody>
        </p:sp>
      </p:grpSp>
      <p:grpSp>
        <p:nvGrpSpPr>
          <p:cNvPr id="2" name="组合 1"/>
          <p:cNvGrpSpPr/>
          <p:nvPr/>
        </p:nvGrpSpPr>
        <p:grpSpPr>
          <a:xfrm>
            <a:off x="7222466" y="3920177"/>
            <a:ext cx="1105129" cy="119168"/>
            <a:chOff x="5698465" y="3920177"/>
            <a:chExt cx="1105129" cy="119168"/>
          </a:xfrm>
        </p:grpSpPr>
        <p:cxnSp>
          <p:nvCxnSpPr>
            <p:cNvPr id="88" name="直接连接符 87"/>
            <p:cNvCxnSpPr/>
            <p:nvPr/>
          </p:nvCxnSpPr>
          <p:spPr bwMode="auto">
            <a:xfrm rot="5400000">
              <a:off x="6184465" y="3501035"/>
              <a:ext cx="0" cy="972000"/>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7" name="等腰三角形 86"/>
            <p:cNvSpPr/>
            <p:nvPr/>
          </p:nvSpPr>
          <p:spPr bwMode="auto">
            <a:xfrm rot="5400000">
              <a:off x="6677446" y="3913196"/>
              <a:ext cx="119168" cy="133129"/>
            </a:xfrm>
            <a:prstGeom prst="triangl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defRPr/>
              </a:pPr>
              <a:endParaRPr lang="zh-CN" altLang="en-US" baseline="-25000">
                <a:solidFill>
                  <a:srgbClr val="000000"/>
                </a:solidFill>
                <a:latin typeface="Arial" charset="0"/>
                <a:ea typeface="宋体" pitchFamily="2" charset="-122"/>
              </a:endParaRPr>
            </a:p>
          </p:txBody>
        </p:sp>
      </p:grpSp>
      <p:sp>
        <p:nvSpPr>
          <p:cNvPr id="28" name="流程图: 手动操作 27"/>
          <p:cNvSpPr/>
          <p:nvPr/>
        </p:nvSpPr>
        <p:spPr bwMode="auto">
          <a:xfrm>
            <a:off x="8266473" y="3892236"/>
            <a:ext cx="684016" cy="184837"/>
          </a:xfrm>
          <a:prstGeom prst="flowChartManualOperation">
            <a:avLst/>
          </a:prstGeom>
          <a:solidFill>
            <a:srgbClr val="FF0000"/>
          </a:solidFill>
          <a:ln w="12700" cap="flat" cmpd="sng" algn="ctr">
            <a:solidFill>
              <a:schemeClr val="tx1"/>
            </a:solidFill>
            <a:prstDash val="solid"/>
            <a:round/>
            <a:headEnd type="none" w="med" len="med"/>
            <a:tailEnd type="none" w="med" len="med"/>
          </a:ln>
          <a:effectLst/>
        </p:spPr>
        <p:txBody>
          <a:bodyPr vert="horz" wrap="none" lIns="0" tIns="0" rIns="0" bIns="0" numCol="1" rtlCol="0" anchor="t" anchorCtr="0" compatLnSpc="1">
            <a:prstTxWarp prst="textNoShape">
              <a:avLst/>
            </a:prstTxWarp>
          </a:bodyPr>
          <a:lstStyle/>
          <a:p>
            <a:pPr algn="ctr" fontAlgn="base">
              <a:spcBef>
                <a:spcPct val="0"/>
              </a:spcBef>
              <a:spcAft>
                <a:spcPct val="0"/>
              </a:spcAft>
              <a:defRPr/>
            </a:pPr>
            <a:r>
              <a:rPr lang="en-US" altLang="zh-CN" sz="1000" b="1" dirty="0">
                <a:solidFill>
                  <a:srgbClr val="FFFFFF"/>
                </a:solidFill>
                <a:latin typeface="Arial"/>
                <a:ea typeface="微软雅黑" panose="020B0503020204020204" pitchFamily="34" charset="-122"/>
                <a:cs typeface="Times New Roman" panose="02020603050405020304" pitchFamily="18" charset="0"/>
              </a:rPr>
              <a:t>SR2MUX</a:t>
            </a:r>
            <a:endParaRPr lang="zh-CN" altLang="en-US" sz="1000" b="1" dirty="0">
              <a:solidFill>
                <a:srgbClr val="FFFFFF"/>
              </a:solidFill>
              <a:latin typeface="Arial"/>
              <a:ea typeface="微软雅黑" panose="020B0503020204020204" pitchFamily="34" charset="-122"/>
              <a:cs typeface="Times New Roman" panose="02020603050405020304" pitchFamily="18" charset="0"/>
            </a:endParaRPr>
          </a:p>
        </p:txBody>
      </p:sp>
      <p:cxnSp>
        <p:nvCxnSpPr>
          <p:cNvPr id="99" name="直接连接符 98"/>
          <p:cNvCxnSpPr/>
          <p:nvPr/>
        </p:nvCxnSpPr>
        <p:spPr bwMode="auto">
          <a:xfrm>
            <a:off x="8696233" y="4064193"/>
            <a:ext cx="2289" cy="242621"/>
          </a:xfrm>
          <a:prstGeom prst="line">
            <a:avLst/>
          </a:prstGeom>
          <a:solidFill>
            <a:schemeClr val="accent1"/>
          </a:solidFill>
          <a:ln w="4127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299" name="组合 298"/>
          <p:cNvGrpSpPr/>
          <p:nvPr/>
        </p:nvGrpSpPr>
        <p:grpSpPr>
          <a:xfrm>
            <a:off x="8615627" y="4017787"/>
            <a:ext cx="396344" cy="215444"/>
            <a:chOff x="7272000" y="2565484"/>
            <a:chExt cx="396344" cy="215444"/>
          </a:xfrm>
        </p:grpSpPr>
        <p:cxnSp>
          <p:nvCxnSpPr>
            <p:cNvPr id="300" name="直接连接符 299"/>
            <p:cNvCxnSpPr/>
            <p:nvPr/>
          </p:nvCxnSpPr>
          <p:spPr bwMode="auto">
            <a:xfrm flipH="1">
              <a:off x="7272000" y="2626896"/>
              <a:ext cx="144000" cy="10800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01" name="文本框 300"/>
            <p:cNvSpPr txBox="1"/>
            <p:nvPr/>
          </p:nvSpPr>
          <p:spPr>
            <a:xfrm>
              <a:off x="7308344" y="2565484"/>
              <a:ext cx="360000" cy="215444"/>
            </a:xfrm>
            <a:prstGeom prst="rect">
              <a:avLst/>
            </a:prstGeom>
            <a:noFill/>
          </p:spPr>
          <p:txBody>
            <a:bodyPr wrap="square" rtlCol="0">
              <a:spAutoFit/>
            </a:bodyPr>
            <a:lstStyle/>
            <a:p>
              <a:pPr eaLnBrk="0" fontAlgn="base" hangingPunct="0">
                <a:spcBef>
                  <a:spcPct val="0"/>
                </a:spcBef>
                <a:spcAft>
                  <a:spcPct val="0"/>
                </a:spcAft>
                <a:defRPr/>
              </a:pPr>
              <a:r>
                <a:rPr lang="en-US" altLang="zh-CN" sz="1200" baseline="-25000" dirty="0">
                  <a:solidFill>
                    <a:srgbClr val="000000"/>
                  </a:solidFill>
                  <a:latin typeface="Arial" panose="020B0604020202020204" pitchFamily="34" charset="0"/>
                  <a:ea typeface="宋体" panose="02010600030101010101" pitchFamily="2" charset="-122"/>
                </a:rPr>
                <a:t>16</a:t>
              </a:r>
              <a:endParaRPr lang="zh-CN" altLang="en-US" sz="1200" baseline="-25000" dirty="0">
                <a:solidFill>
                  <a:srgbClr val="000000"/>
                </a:solidFill>
                <a:latin typeface="Arial" panose="020B0604020202020204" pitchFamily="34" charset="0"/>
                <a:ea typeface="宋体" panose="02010600030101010101" pitchFamily="2" charset="-122"/>
              </a:endParaRPr>
            </a:p>
          </p:txBody>
        </p:sp>
      </p:grpSp>
      <p:grpSp>
        <p:nvGrpSpPr>
          <p:cNvPr id="342" name="组合 341"/>
          <p:cNvGrpSpPr/>
          <p:nvPr/>
        </p:nvGrpSpPr>
        <p:grpSpPr>
          <a:xfrm>
            <a:off x="7864499" y="3697740"/>
            <a:ext cx="360000" cy="221857"/>
            <a:chOff x="5898218" y="3494595"/>
            <a:chExt cx="360000" cy="221857"/>
          </a:xfrm>
        </p:grpSpPr>
        <p:cxnSp>
          <p:nvCxnSpPr>
            <p:cNvPr id="303" name="直接连接符 302"/>
            <p:cNvCxnSpPr/>
            <p:nvPr/>
          </p:nvCxnSpPr>
          <p:spPr bwMode="auto">
            <a:xfrm flipH="1">
              <a:off x="5959620" y="3494595"/>
              <a:ext cx="144000" cy="10800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04" name="文本框 303"/>
            <p:cNvSpPr txBox="1"/>
            <p:nvPr/>
          </p:nvSpPr>
          <p:spPr>
            <a:xfrm>
              <a:off x="5898218" y="3501008"/>
              <a:ext cx="360000" cy="215444"/>
            </a:xfrm>
            <a:prstGeom prst="rect">
              <a:avLst/>
            </a:prstGeom>
            <a:noFill/>
          </p:spPr>
          <p:txBody>
            <a:bodyPr wrap="square" rtlCol="0">
              <a:spAutoFit/>
            </a:bodyPr>
            <a:lstStyle/>
            <a:p>
              <a:pPr eaLnBrk="0" fontAlgn="base" hangingPunct="0">
                <a:spcBef>
                  <a:spcPct val="0"/>
                </a:spcBef>
                <a:spcAft>
                  <a:spcPct val="0"/>
                </a:spcAft>
                <a:defRPr/>
              </a:pPr>
              <a:r>
                <a:rPr lang="en-US" altLang="zh-CN" sz="1200" baseline="-25000" dirty="0">
                  <a:solidFill>
                    <a:srgbClr val="000000"/>
                  </a:solidFill>
                  <a:latin typeface="Arial" panose="020B0604020202020204" pitchFamily="34" charset="0"/>
                  <a:ea typeface="宋体" panose="02010600030101010101" pitchFamily="2" charset="-122"/>
                </a:rPr>
                <a:t>16</a:t>
              </a:r>
              <a:endParaRPr lang="zh-CN" altLang="en-US" sz="1200" baseline="-25000" dirty="0">
                <a:solidFill>
                  <a:srgbClr val="000000"/>
                </a:solidFill>
                <a:latin typeface="Arial" panose="020B0604020202020204" pitchFamily="34" charset="0"/>
                <a:ea typeface="宋体" panose="02010600030101010101" pitchFamily="2" charset="-122"/>
              </a:endParaRPr>
            </a:p>
          </p:txBody>
        </p:sp>
      </p:grpSp>
      <p:grpSp>
        <p:nvGrpSpPr>
          <p:cNvPr id="162" name="组合 161"/>
          <p:cNvGrpSpPr/>
          <p:nvPr/>
        </p:nvGrpSpPr>
        <p:grpSpPr>
          <a:xfrm>
            <a:off x="8662217" y="3056080"/>
            <a:ext cx="396344" cy="215444"/>
            <a:chOff x="7272000" y="2565484"/>
            <a:chExt cx="396344" cy="215444"/>
          </a:xfrm>
        </p:grpSpPr>
        <p:sp>
          <p:nvSpPr>
            <p:cNvPr id="164" name="文本框 163"/>
            <p:cNvSpPr txBox="1"/>
            <p:nvPr/>
          </p:nvSpPr>
          <p:spPr>
            <a:xfrm>
              <a:off x="7308344" y="2565484"/>
              <a:ext cx="360000" cy="215444"/>
            </a:xfrm>
            <a:prstGeom prst="rect">
              <a:avLst/>
            </a:prstGeom>
            <a:noFill/>
          </p:spPr>
          <p:txBody>
            <a:bodyPr wrap="square" rtlCol="0">
              <a:spAutoFit/>
            </a:bodyPr>
            <a:lstStyle/>
            <a:p>
              <a:pPr eaLnBrk="0" fontAlgn="base" hangingPunct="0">
                <a:spcBef>
                  <a:spcPct val="0"/>
                </a:spcBef>
                <a:spcAft>
                  <a:spcPct val="0"/>
                </a:spcAft>
                <a:defRPr/>
              </a:pPr>
              <a:r>
                <a:rPr lang="en-US" altLang="zh-CN" sz="1200" baseline="-25000" dirty="0">
                  <a:solidFill>
                    <a:srgbClr val="000000"/>
                  </a:solidFill>
                  <a:latin typeface="Arial" panose="020B0604020202020204" pitchFamily="34" charset="0"/>
                  <a:ea typeface="宋体" panose="02010600030101010101" pitchFamily="2" charset="-122"/>
                </a:rPr>
                <a:t>16</a:t>
              </a:r>
              <a:endParaRPr lang="zh-CN" altLang="en-US" sz="1200" baseline="-25000" dirty="0">
                <a:solidFill>
                  <a:srgbClr val="000000"/>
                </a:solidFill>
                <a:latin typeface="Arial" panose="020B0604020202020204" pitchFamily="34" charset="0"/>
                <a:ea typeface="宋体" panose="02010600030101010101" pitchFamily="2" charset="-122"/>
              </a:endParaRPr>
            </a:p>
          </p:txBody>
        </p:sp>
        <p:cxnSp>
          <p:nvCxnSpPr>
            <p:cNvPr id="163" name="直接连接符 162"/>
            <p:cNvCxnSpPr/>
            <p:nvPr/>
          </p:nvCxnSpPr>
          <p:spPr bwMode="auto">
            <a:xfrm flipH="1">
              <a:off x="7272000" y="2626896"/>
              <a:ext cx="144000" cy="10800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cxnSp>
        <p:nvCxnSpPr>
          <p:cNvPr id="127" name="直接连接符 126"/>
          <p:cNvCxnSpPr/>
          <p:nvPr/>
        </p:nvCxnSpPr>
        <p:spPr bwMode="auto">
          <a:xfrm rot="5400000">
            <a:off x="7336482" y="1553144"/>
            <a:ext cx="1726" cy="4089600"/>
          </a:xfrm>
          <a:prstGeom prst="line">
            <a:avLst/>
          </a:prstGeom>
          <a:solidFill>
            <a:schemeClr val="accent1"/>
          </a:solidFill>
          <a:ln w="412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8" name="直接连接符 37"/>
          <p:cNvCxnSpPr/>
          <p:nvPr/>
        </p:nvCxnSpPr>
        <p:spPr bwMode="auto">
          <a:xfrm>
            <a:off x="8727138" y="2768048"/>
            <a:ext cx="1726" cy="1152000"/>
          </a:xfrm>
          <a:prstGeom prst="line">
            <a:avLst/>
          </a:prstGeom>
          <a:solidFill>
            <a:schemeClr val="accent1"/>
          </a:solidFill>
          <a:ln w="4127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283" name="组合 282"/>
          <p:cNvGrpSpPr/>
          <p:nvPr/>
        </p:nvGrpSpPr>
        <p:grpSpPr>
          <a:xfrm>
            <a:off x="4450049" y="3398698"/>
            <a:ext cx="396344" cy="215444"/>
            <a:chOff x="7272000" y="2565484"/>
            <a:chExt cx="396344" cy="215444"/>
          </a:xfrm>
        </p:grpSpPr>
        <p:cxnSp>
          <p:nvCxnSpPr>
            <p:cNvPr id="284" name="直接连接符 283"/>
            <p:cNvCxnSpPr/>
            <p:nvPr/>
          </p:nvCxnSpPr>
          <p:spPr bwMode="auto">
            <a:xfrm flipH="1">
              <a:off x="7272000" y="2626896"/>
              <a:ext cx="144000" cy="10800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85" name="文本框 284"/>
            <p:cNvSpPr txBox="1"/>
            <p:nvPr/>
          </p:nvSpPr>
          <p:spPr>
            <a:xfrm>
              <a:off x="7308344" y="2565484"/>
              <a:ext cx="360000" cy="215444"/>
            </a:xfrm>
            <a:prstGeom prst="rect">
              <a:avLst/>
            </a:prstGeom>
            <a:noFill/>
          </p:spPr>
          <p:txBody>
            <a:bodyPr wrap="square" rtlCol="0">
              <a:spAutoFit/>
            </a:bodyPr>
            <a:lstStyle/>
            <a:p>
              <a:pPr eaLnBrk="0" fontAlgn="base" hangingPunct="0">
                <a:spcBef>
                  <a:spcPct val="0"/>
                </a:spcBef>
                <a:spcAft>
                  <a:spcPct val="0"/>
                </a:spcAft>
                <a:defRPr/>
              </a:pPr>
              <a:r>
                <a:rPr lang="en-US" altLang="zh-CN" sz="1200" baseline="-25000" dirty="0">
                  <a:solidFill>
                    <a:srgbClr val="000000"/>
                  </a:solidFill>
                  <a:latin typeface="Arial" panose="020B0604020202020204" pitchFamily="34" charset="0"/>
                  <a:ea typeface="宋体" panose="02010600030101010101" pitchFamily="2" charset="-122"/>
                </a:rPr>
                <a:t>16</a:t>
              </a:r>
              <a:endParaRPr lang="zh-CN" altLang="en-US" sz="1200" baseline="-25000" dirty="0">
                <a:solidFill>
                  <a:srgbClr val="000000"/>
                </a:solidFill>
                <a:latin typeface="Arial" panose="020B0604020202020204" pitchFamily="34" charset="0"/>
                <a:ea typeface="宋体" panose="02010600030101010101" pitchFamily="2" charset="-122"/>
              </a:endParaRPr>
            </a:p>
          </p:txBody>
        </p:sp>
      </p:grpSp>
      <p:cxnSp>
        <p:nvCxnSpPr>
          <p:cNvPr id="178" name="直接连接符 177"/>
          <p:cNvCxnSpPr/>
          <p:nvPr/>
        </p:nvCxnSpPr>
        <p:spPr bwMode="auto">
          <a:xfrm flipV="1">
            <a:off x="4119659" y="3272128"/>
            <a:ext cx="1726" cy="396000"/>
          </a:xfrm>
          <a:prstGeom prst="line">
            <a:avLst/>
          </a:prstGeom>
          <a:solidFill>
            <a:schemeClr val="accent1"/>
          </a:solidFill>
          <a:ln w="4127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9" name="直接连接符 178"/>
          <p:cNvCxnSpPr/>
          <p:nvPr/>
        </p:nvCxnSpPr>
        <p:spPr bwMode="auto">
          <a:xfrm flipV="1">
            <a:off x="4325224" y="3272104"/>
            <a:ext cx="1726" cy="684000"/>
          </a:xfrm>
          <a:prstGeom prst="line">
            <a:avLst/>
          </a:prstGeom>
          <a:solidFill>
            <a:schemeClr val="accent1"/>
          </a:solidFill>
          <a:ln w="4127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0" name="直接连接符 179"/>
          <p:cNvCxnSpPr/>
          <p:nvPr/>
        </p:nvCxnSpPr>
        <p:spPr bwMode="auto">
          <a:xfrm flipV="1">
            <a:off x="4530789" y="3272104"/>
            <a:ext cx="1726" cy="972000"/>
          </a:xfrm>
          <a:prstGeom prst="line">
            <a:avLst/>
          </a:prstGeom>
          <a:solidFill>
            <a:schemeClr val="accent1"/>
          </a:solidFill>
          <a:ln w="4127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1" name="直接连接符 180"/>
          <p:cNvCxnSpPr/>
          <p:nvPr/>
        </p:nvCxnSpPr>
        <p:spPr bwMode="auto">
          <a:xfrm flipV="1">
            <a:off x="4736355" y="3272104"/>
            <a:ext cx="1726" cy="396000"/>
          </a:xfrm>
          <a:prstGeom prst="line">
            <a:avLst/>
          </a:prstGeom>
          <a:solidFill>
            <a:schemeClr val="accent1"/>
          </a:solidFill>
          <a:ln w="4127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66" name="文本框 265"/>
          <p:cNvSpPr txBox="1"/>
          <p:nvPr/>
        </p:nvSpPr>
        <p:spPr>
          <a:xfrm>
            <a:off x="2721857" y="3427154"/>
            <a:ext cx="610398" cy="276999"/>
          </a:xfrm>
          <a:prstGeom prst="rect">
            <a:avLst/>
          </a:prstGeom>
          <a:noFill/>
        </p:spPr>
        <p:txBody>
          <a:bodyPr wrap="square" rtlCol="0">
            <a:spAutoFit/>
          </a:bodyPr>
          <a:lstStyle/>
          <a:p>
            <a:pPr eaLnBrk="0" fontAlgn="base" hangingPunct="0">
              <a:spcBef>
                <a:spcPct val="0"/>
              </a:spcBef>
              <a:spcAft>
                <a:spcPct val="0"/>
              </a:spcAft>
              <a:defRPr/>
            </a:pPr>
            <a:r>
              <a:rPr lang="en-US" altLang="zh-CN" sz="1200" b="1" dirty="0">
                <a:solidFill>
                  <a:srgbClr val="000000"/>
                </a:solidFill>
                <a:latin typeface="Arial" panose="020B0604020202020204" pitchFamily="34" charset="0"/>
                <a:ea typeface="宋体" panose="02010600030101010101" pitchFamily="2" charset="-122"/>
              </a:rPr>
              <a:t>[10:0]</a:t>
            </a:r>
            <a:endParaRPr lang="zh-CN" altLang="en-US" sz="1200" b="1" dirty="0">
              <a:solidFill>
                <a:srgbClr val="000000"/>
              </a:solidFill>
              <a:latin typeface="Arial" panose="020B0604020202020204" pitchFamily="34" charset="0"/>
              <a:ea typeface="宋体" panose="02010600030101010101" pitchFamily="2" charset="-122"/>
            </a:endParaRPr>
          </a:p>
        </p:txBody>
      </p:sp>
      <p:grpSp>
        <p:nvGrpSpPr>
          <p:cNvPr id="277" name="组合 276"/>
          <p:cNvGrpSpPr/>
          <p:nvPr/>
        </p:nvGrpSpPr>
        <p:grpSpPr>
          <a:xfrm>
            <a:off x="4035649" y="3398698"/>
            <a:ext cx="396344" cy="215444"/>
            <a:chOff x="7272000" y="2565484"/>
            <a:chExt cx="396344" cy="215444"/>
          </a:xfrm>
        </p:grpSpPr>
        <p:cxnSp>
          <p:nvCxnSpPr>
            <p:cNvPr id="278" name="直接连接符 277"/>
            <p:cNvCxnSpPr/>
            <p:nvPr/>
          </p:nvCxnSpPr>
          <p:spPr bwMode="auto">
            <a:xfrm flipH="1">
              <a:off x="7272000" y="2626896"/>
              <a:ext cx="144000" cy="10800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79" name="文本框 278"/>
            <p:cNvSpPr txBox="1"/>
            <p:nvPr/>
          </p:nvSpPr>
          <p:spPr>
            <a:xfrm>
              <a:off x="7308344" y="2565484"/>
              <a:ext cx="360000" cy="215444"/>
            </a:xfrm>
            <a:prstGeom prst="rect">
              <a:avLst/>
            </a:prstGeom>
            <a:noFill/>
          </p:spPr>
          <p:txBody>
            <a:bodyPr wrap="square" rtlCol="0">
              <a:spAutoFit/>
            </a:bodyPr>
            <a:lstStyle/>
            <a:p>
              <a:pPr eaLnBrk="0" fontAlgn="base" hangingPunct="0">
                <a:spcBef>
                  <a:spcPct val="0"/>
                </a:spcBef>
                <a:spcAft>
                  <a:spcPct val="0"/>
                </a:spcAft>
                <a:defRPr/>
              </a:pPr>
              <a:r>
                <a:rPr lang="en-US" altLang="zh-CN" sz="1200" baseline="-25000" dirty="0">
                  <a:solidFill>
                    <a:srgbClr val="000000"/>
                  </a:solidFill>
                  <a:latin typeface="Arial" panose="020B0604020202020204" pitchFamily="34" charset="0"/>
                  <a:ea typeface="宋体" panose="02010600030101010101" pitchFamily="2" charset="-122"/>
                </a:rPr>
                <a:t>16</a:t>
              </a:r>
              <a:endParaRPr lang="zh-CN" altLang="en-US" sz="1200" baseline="-25000" dirty="0">
                <a:solidFill>
                  <a:srgbClr val="000000"/>
                </a:solidFill>
                <a:latin typeface="Arial" panose="020B0604020202020204" pitchFamily="34" charset="0"/>
                <a:ea typeface="宋体" panose="02010600030101010101" pitchFamily="2" charset="-122"/>
              </a:endParaRPr>
            </a:p>
          </p:txBody>
        </p:sp>
      </p:grpSp>
      <p:grpSp>
        <p:nvGrpSpPr>
          <p:cNvPr id="280" name="组合 279"/>
          <p:cNvGrpSpPr/>
          <p:nvPr/>
        </p:nvGrpSpPr>
        <p:grpSpPr>
          <a:xfrm>
            <a:off x="4234025" y="3398698"/>
            <a:ext cx="396344" cy="215444"/>
            <a:chOff x="7272000" y="2565484"/>
            <a:chExt cx="396344" cy="215444"/>
          </a:xfrm>
        </p:grpSpPr>
        <p:cxnSp>
          <p:nvCxnSpPr>
            <p:cNvPr id="281" name="直接连接符 280"/>
            <p:cNvCxnSpPr/>
            <p:nvPr/>
          </p:nvCxnSpPr>
          <p:spPr bwMode="auto">
            <a:xfrm flipH="1">
              <a:off x="7272000" y="2626896"/>
              <a:ext cx="144000" cy="10800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82" name="文本框 281"/>
            <p:cNvSpPr txBox="1"/>
            <p:nvPr/>
          </p:nvSpPr>
          <p:spPr>
            <a:xfrm>
              <a:off x="7308344" y="2565484"/>
              <a:ext cx="360000" cy="215444"/>
            </a:xfrm>
            <a:prstGeom prst="rect">
              <a:avLst/>
            </a:prstGeom>
            <a:noFill/>
          </p:spPr>
          <p:txBody>
            <a:bodyPr wrap="square" rtlCol="0">
              <a:spAutoFit/>
            </a:bodyPr>
            <a:lstStyle/>
            <a:p>
              <a:pPr eaLnBrk="0" fontAlgn="base" hangingPunct="0">
                <a:spcBef>
                  <a:spcPct val="0"/>
                </a:spcBef>
                <a:spcAft>
                  <a:spcPct val="0"/>
                </a:spcAft>
                <a:defRPr/>
              </a:pPr>
              <a:r>
                <a:rPr lang="en-US" altLang="zh-CN" sz="1200" baseline="-25000" dirty="0">
                  <a:solidFill>
                    <a:srgbClr val="000000"/>
                  </a:solidFill>
                  <a:latin typeface="Arial" panose="020B0604020202020204" pitchFamily="34" charset="0"/>
                  <a:ea typeface="宋体" panose="02010600030101010101" pitchFamily="2" charset="-122"/>
                </a:rPr>
                <a:t>16</a:t>
              </a:r>
              <a:endParaRPr lang="zh-CN" altLang="en-US" sz="1200" baseline="-25000" dirty="0">
                <a:solidFill>
                  <a:srgbClr val="000000"/>
                </a:solidFill>
                <a:latin typeface="Arial" panose="020B0604020202020204" pitchFamily="34" charset="0"/>
                <a:ea typeface="宋体" panose="02010600030101010101" pitchFamily="2" charset="-122"/>
              </a:endParaRPr>
            </a:p>
          </p:txBody>
        </p:sp>
      </p:grpSp>
      <p:sp>
        <p:nvSpPr>
          <p:cNvPr id="182" name="矩形 181"/>
          <p:cNvSpPr/>
          <p:nvPr/>
        </p:nvSpPr>
        <p:spPr bwMode="auto">
          <a:xfrm>
            <a:off x="3255563" y="3560136"/>
            <a:ext cx="677722" cy="216000"/>
          </a:xfrm>
          <a:prstGeom prst="rect">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108000" tIns="0" rIns="91440" bIns="0" numCol="1" rtlCol="0" anchor="ctr" anchorCtr="0" compatLnSpc="1">
            <a:prstTxWarp prst="textNoShape">
              <a:avLst/>
            </a:prstTxWarp>
          </a:bodyPr>
          <a:lstStyle/>
          <a:p>
            <a:pPr algn="ctr" fontAlgn="base">
              <a:spcBef>
                <a:spcPct val="0"/>
              </a:spcBef>
              <a:spcAft>
                <a:spcPct val="0"/>
              </a:spcAft>
              <a:defRPr/>
            </a:pPr>
            <a:r>
              <a:rPr lang="en-US" altLang="zh-CN" sz="1200" b="1" dirty="0">
                <a:solidFill>
                  <a:srgbClr val="000000"/>
                </a:solidFill>
                <a:latin typeface="Arial" charset="0"/>
                <a:ea typeface="宋体" panose="02010600030101010101" pitchFamily="2" charset="-122"/>
              </a:rPr>
              <a:t>SEXT</a:t>
            </a:r>
            <a:endParaRPr lang="zh-CN" altLang="en-US" sz="1200" b="1" dirty="0">
              <a:solidFill>
                <a:srgbClr val="000000"/>
              </a:solidFill>
              <a:latin typeface="Arial" charset="0"/>
              <a:ea typeface="宋体" panose="02010600030101010101" pitchFamily="2" charset="-122"/>
            </a:endParaRPr>
          </a:p>
        </p:txBody>
      </p:sp>
      <p:sp>
        <p:nvSpPr>
          <p:cNvPr id="183" name="矩形 182"/>
          <p:cNvSpPr/>
          <p:nvPr/>
        </p:nvSpPr>
        <p:spPr bwMode="auto">
          <a:xfrm>
            <a:off x="3257276" y="3849918"/>
            <a:ext cx="677722" cy="216000"/>
          </a:xfrm>
          <a:prstGeom prst="rect">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108000" tIns="0" rIns="91440" bIns="0" numCol="1" rtlCol="0" anchor="ctr" anchorCtr="0" compatLnSpc="1">
            <a:prstTxWarp prst="textNoShape">
              <a:avLst/>
            </a:prstTxWarp>
          </a:bodyPr>
          <a:lstStyle/>
          <a:p>
            <a:pPr algn="ctr" fontAlgn="base">
              <a:spcBef>
                <a:spcPct val="0"/>
              </a:spcBef>
              <a:spcAft>
                <a:spcPct val="0"/>
              </a:spcAft>
              <a:defRPr/>
            </a:pPr>
            <a:r>
              <a:rPr lang="en-US" altLang="zh-CN" sz="1200" b="1" dirty="0">
                <a:solidFill>
                  <a:srgbClr val="000000"/>
                </a:solidFill>
                <a:latin typeface="Arial" charset="0"/>
                <a:ea typeface="宋体" panose="02010600030101010101" pitchFamily="2" charset="-122"/>
              </a:rPr>
              <a:t>SEXT</a:t>
            </a:r>
            <a:endParaRPr lang="zh-CN" altLang="en-US" sz="1200" b="1" dirty="0">
              <a:solidFill>
                <a:srgbClr val="000000"/>
              </a:solidFill>
              <a:latin typeface="Arial" charset="0"/>
              <a:ea typeface="宋体" panose="02010600030101010101" pitchFamily="2" charset="-122"/>
            </a:endParaRPr>
          </a:p>
        </p:txBody>
      </p:sp>
      <p:sp>
        <p:nvSpPr>
          <p:cNvPr id="184" name="矩形 183"/>
          <p:cNvSpPr/>
          <p:nvPr/>
        </p:nvSpPr>
        <p:spPr bwMode="auto">
          <a:xfrm>
            <a:off x="3257276" y="4137950"/>
            <a:ext cx="677722" cy="216000"/>
          </a:xfrm>
          <a:prstGeom prst="rect">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108000" tIns="0" rIns="91440" bIns="0" numCol="1" rtlCol="0" anchor="ctr" anchorCtr="0" compatLnSpc="1">
            <a:prstTxWarp prst="textNoShape">
              <a:avLst/>
            </a:prstTxWarp>
          </a:bodyPr>
          <a:lstStyle/>
          <a:p>
            <a:pPr algn="ctr" fontAlgn="base">
              <a:spcBef>
                <a:spcPct val="0"/>
              </a:spcBef>
              <a:spcAft>
                <a:spcPct val="0"/>
              </a:spcAft>
              <a:defRPr/>
            </a:pPr>
            <a:r>
              <a:rPr lang="en-US" altLang="zh-CN" sz="1200" b="1" dirty="0">
                <a:solidFill>
                  <a:srgbClr val="000000"/>
                </a:solidFill>
                <a:latin typeface="Arial" charset="0"/>
                <a:ea typeface="宋体" panose="02010600030101010101" pitchFamily="2" charset="-122"/>
              </a:rPr>
              <a:t>SEXT</a:t>
            </a:r>
            <a:endParaRPr lang="zh-CN" altLang="en-US" sz="1200" b="1" dirty="0">
              <a:solidFill>
                <a:srgbClr val="000000"/>
              </a:solidFill>
              <a:latin typeface="Arial" charset="0"/>
              <a:ea typeface="宋体" panose="02010600030101010101" pitchFamily="2" charset="-122"/>
            </a:endParaRPr>
          </a:p>
        </p:txBody>
      </p:sp>
      <p:cxnSp>
        <p:nvCxnSpPr>
          <p:cNvPr id="188" name="直接连接符 187"/>
          <p:cNvCxnSpPr/>
          <p:nvPr/>
        </p:nvCxnSpPr>
        <p:spPr bwMode="auto">
          <a:xfrm rot="16200000">
            <a:off x="3001431" y="3993950"/>
            <a:ext cx="1726" cy="504000"/>
          </a:xfrm>
          <a:prstGeom prst="line">
            <a:avLst/>
          </a:prstGeom>
          <a:solidFill>
            <a:schemeClr val="accent1"/>
          </a:solidFill>
          <a:ln w="412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9" name="直接连接符 188"/>
          <p:cNvCxnSpPr/>
          <p:nvPr/>
        </p:nvCxnSpPr>
        <p:spPr bwMode="auto">
          <a:xfrm rot="16200000">
            <a:off x="3002644" y="3705918"/>
            <a:ext cx="1726" cy="504000"/>
          </a:xfrm>
          <a:prstGeom prst="line">
            <a:avLst/>
          </a:prstGeom>
          <a:solidFill>
            <a:schemeClr val="accent1"/>
          </a:solidFill>
          <a:ln w="412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0" name="直接连接符 189"/>
          <p:cNvCxnSpPr/>
          <p:nvPr/>
        </p:nvCxnSpPr>
        <p:spPr bwMode="auto">
          <a:xfrm rot="16200000">
            <a:off x="3002644" y="3416136"/>
            <a:ext cx="1726" cy="504000"/>
          </a:xfrm>
          <a:prstGeom prst="line">
            <a:avLst/>
          </a:prstGeom>
          <a:solidFill>
            <a:schemeClr val="accent1"/>
          </a:solidFill>
          <a:ln w="412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2" name="直接连接符 191"/>
          <p:cNvCxnSpPr/>
          <p:nvPr/>
        </p:nvCxnSpPr>
        <p:spPr bwMode="auto">
          <a:xfrm rot="16200000">
            <a:off x="4037171" y="3570936"/>
            <a:ext cx="1726" cy="194400"/>
          </a:xfrm>
          <a:prstGeom prst="line">
            <a:avLst/>
          </a:prstGeom>
          <a:solidFill>
            <a:schemeClr val="accent1"/>
          </a:solidFill>
          <a:ln w="412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3" name="直接连接符 192"/>
          <p:cNvCxnSpPr/>
          <p:nvPr/>
        </p:nvCxnSpPr>
        <p:spPr bwMode="auto">
          <a:xfrm rot="16200000">
            <a:off x="4145171" y="3752718"/>
            <a:ext cx="1726" cy="410400"/>
          </a:xfrm>
          <a:prstGeom prst="line">
            <a:avLst/>
          </a:prstGeom>
          <a:solidFill>
            <a:schemeClr val="accent1"/>
          </a:solidFill>
          <a:ln w="412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4" name="直接连接符 193"/>
          <p:cNvCxnSpPr/>
          <p:nvPr/>
        </p:nvCxnSpPr>
        <p:spPr bwMode="auto">
          <a:xfrm rot="16200000">
            <a:off x="4245971" y="3939950"/>
            <a:ext cx="1726" cy="612000"/>
          </a:xfrm>
          <a:prstGeom prst="line">
            <a:avLst/>
          </a:prstGeom>
          <a:solidFill>
            <a:schemeClr val="accent1"/>
          </a:solidFill>
          <a:ln w="412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67" name="文本框 266"/>
          <p:cNvSpPr txBox="1"/>
          <p:nvPr/>
        </p:nvSpPr>
        <p:spPr>
          <a:xfrm>
            <a:off x="2721857" y="3715186"/>
            <a:ext cx="610398" cy="276999"/>
          </a:xfrm>
          <a:prstGeom prst="rect">
            <a:avLst/>
          </a:prstGeom>
          <a:noFill/>
        </p:spPr>
        <p:txBody>
          <a:bodyPr wrap="square" rtlCol="0">
            <a:spAutoFit/>
          </a:bodyPr>
          <a:lstStyle/>
          <a:p>
            <a:pPr eaLnBrk="0" fontAlgn="base" hangingPunct="0">
              <a:spcBef>
                <a:spcPct val="0"/>
              </a:spcBef>
              <a:spcAft>
                <a:spcPct val="0"/>
              </a:spcAft>
              <a:defRPr/>
            </a:pPr>
            <a:r>
              <a:rPr lang="en-US" altLang="zh-CN" sz="1200" b="1" dirty="0">
                <a:solidFill>
                  <a:srgbClr val="000000"/>
                </a:solidFill>
                <a:latin typeface="Arial" panose="020B0604020202020204" pitchFamily="34" charset="0"/>
                <a:ea typeface="宋体" panose="02010600030101010101" pitchFamily="2" charset="-122"/>
              </a:rPr>
              <a:t>[8:0]</a:t>
            </a:r>
            <a:endParaRPr lang="zh-CN" altLang="en-US" sz="1200" b="1" dirty="0">
              <a:solidFill>
                <a:srgbClr val="000000"/>
              </a:solidFill>
              <a:latin typeface="Arial" panose="020B0604020202020204" pitchFamily="34" charset="0"/>
              <a:ea typeface="宋体" panose="02010600030101010101" pitchFamily="2" charset="-122"/>
            </a:endParaRPr>
          </a:p>
        </p:txBody>
      </p:sp>
      <p:sp>
        <p:nvSpPr>
          <p:cNvPr id="268" name="文本框 267"/>
          <p:cNvSpPr txBox="1"/>
          <p:nvPr/>
        </p:nvSpPr>
        <p:spPr>
          <a:xfrm>
            <a:off x="2721857" y="4003218"/>
            <a:ext cx="610398" cy="276999"/>
          </a:xfrm>
          <a:prstGeom prst="rect">
            <a:avLst/>
          </a:prstGeom>
          <a:noFill/>
        </p:spPr>
        <p:txBody>
          <a:bodyPr wrap="square" rtlCol="0">
            <a:spAutoFit/>
          </a:bodyPr>
          <a:lstStyle/>
          <a:p>
            <a:pPr eaLnBrk="0" fontAlgn="base" hangingPunct="0">
              <a:spcBef>
                <a:spcPct val="0"/>
              </a:spcBef>
              <a:spcAft>
                <a:spcPct val="0"/>
              </a:spcAft>
              <a:defRPr/>
            </a:pPr>
            <a:r>
              <a:rPr lang="en-US" altLang="zh-CN" sz="1200" b="1" dirty="0">
                <a:solidFill>
                  <a:srgbClr val="000000"/>
                </a:solidFill>
                <a:latin typeface="Arial" panose="020B0604020202020204" pitchFamily="34" charset="0"/>
                <a:ea typeface="宋体" panose="02010600030101010101" pitchFamily="2" charset="-122"/>
              </a:rPr>
              <a:t>[5:0]</a:t>
            </a:r>
            <a:endParaRPr lang="zh-CN" altLang="en-US" sz="1200" b="1" dirty="0">
              <a:solidFill>
                <a:srgbClr val="000000"/>
              </a:solidFill>
              <a:latin typeface="Arial" panose="020B0604020202020204" pitchFamily="34" charset="0"/>
              <a:ea typeface="宋体" panose="02010600030101010101" pitchFamily="2" charset="-122"/>
            </a:endParaRPr>
          </a:p>
        </p:txBody>
      </p:sp>
      <p:sp>
        <p:nvSpPr>
          <p:cNvPr id="269" name="文本框 268"/>
          <p:cNvSpPr txBox="1"/>
          <p:nvPr/>
        </p:nvSpPr>
        <p:spPr>
          <a:xfrm>
            <a:off x="2721857" y="4291250"/>
            <a:ext cx="610398" cy="276999"/>
          </a:xfrm>
          <a:prstGeom prst="rect">
            <a:avLst/>
          </a:prstGeom>
          <a:noFill/>
        </p:spPr>
        <p:txBody>
          <a:bodyPr wrap="square" rtlCol="0">
            <a:spAutoFit/>
          </a:bodyPr>
          <a:lstStyle/>
          <a:p>
            <a:pPr eaLnBrk="0" fontAlgn="base" hangingPunct="0">
              <a:spcBef>
                <a:spcPct val="0"/>
              </a:spcBef>
              <a:spcAft>
                <a:spcPct val="0"/>
              </a:spcAft>
              <a:defRPr/>
            </a:pPr>
            <a:r>
              <a:rPr lang="en-US" altLang="zh-CN" sz="1200" b="1" dirty="0">
                <a:solidFill>
                  <a:srgbClr val="000000"/>
                </a:solidFill>
                <a:latin typeface="Arial" panose="020B0604020202020204" pitchFamily="34" charset="0"/>
                <a:ea typeface="宋体" panose="02010600030101010101" pitchFamily="2" charset="-122"/>
              </a:rPr>
              <a:t>[4:0]</a:t>
            </a:r>
            <a:endParaRPr lang="zh-CN" altLang="en-US" sz="1200" b="1" dirty="0">
              <a:solidFill>
                <a:srgbClr val="000000"/>
              </a:solidFill>
              <a:latin typeface="Arial" panose="020B0604020202020204" pitchFamily="34" charset="0"/>
              <a:ea typeface="宋体" panose="02010600030101010101" pitchFamily="2" charset="-122"/>
            </a:endParaRPr>
          </a:p>
        </p:txBody>
      </p:sp>
      <p:grpSp>
        <p:nvGrpSpPr>
          <p:cNvPr id="7" name="组合 6"/>
          <p:cNvGrpSpPr/>
          <p:nvPr/>
        </p:nvGrpSpPr>
        <p:grpSpPr>
          <a:xfrm>
            <a:off x="2750294" y="3740160"/>
            <a:ext cx="5750850" cy="900072"/>
            <a:chOff x="1226294" y="3740160"/>
            <a:chExt cx="5750850" cy="900072"/>
          </a:xfrm>
        </p:grpSpPr>
        <p:cxnSp>
          <p:nvCxnSpPr>
            <p:cNvPr id="200" name="直接连接符 199"/>
            <p:cNvCxnSpPr/>
            <p:nvPr/>
          </p:nvCxnSpPr>
          <p:spPr bwMode="auto">
            <a:xfrm rot="16200000">
              <a:off x="5086281" y="1859144"/>
              <a:ext cx="1726" cy="3780000"/>
            </a:xfrm>
            <a:prstGeom prst="line">
              <a:avLst/>
            </a:prstGeom>
            <a:solidFill>
              <a:schemeClr val="accent1"/>
            </a:solidFill>
            <a:ln w="412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5" name="直接连接符 174"/>
            <p:cNvCxnSpPr/>
            <p:nvPr/>
          </p:nvCxnSpPr>
          <p:spPr bwMode="auto">
            <a:xfrm>
              <a:off x="6956208" y="3740176"/>
              <a:ext cx="2289" cy="180000"/>
            </a:xfrm>
            <a:prstGeom prst="line">
              <a:avLst/>
            </a:prstGeom>
            <a:solidFill>
              <a:schemeClr val="accent1"/>
            </a:solidFill>
            <a:ln w="4127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9" name="矩形 148"/>
            <p:cNvSpPr/>
            <p:nvPr/>
          </p:nvSpPr>
          <p:spPr bwMode="auto">
            <a:xfrm>
              <a:off x="1733276" y="4424232"/>
              <a:ext cx="677722" cy="216000"/>
            </a:xfrm>
            <a:prstGeom prst="rect">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108000" tIns="0" rIns="91440" bIns="0" numCol="1" rtlCol="0" anchor="ctr" anchorCtr="0" compatLnSpc="1">
              <a:prstTxWarp prst="textNoShape">
                <a:avLst/>
              </a:prstTxWarp>
            </a:bodyPr>
            <a:lstStyle/>
            <a:p>
              <a:pPr algn="ctr" fontAlgn="base">
                <a:spcBef>
                  <a:spcPct val="0"/>
                </a:spcBef>
                <a:spcAft>
                  <a:spcPct val="0"/>
                </a:spcAft>
                <a:defRPr/>
              </a:pPr>
              <a:r>
                <a:rPr lang="en-US" altLang="zh-CN" sz="1200" b="1" dirty="0">
                  <a:solidFill>
                    <a:srgbClr val="000000"/>
                  </a:solidFill>
                  <a:latin typeface="Arial" charset="0"/>
                  <a:ea typeface="宋体" panose="02010600030101010101" pitchFamily="2" charset="-122"/>
                </a:rPr>
                <a:t>SEXT</a:t>
              </a:r>
              <a:endParaRPr lang="zh-CN" altLang="en-US" sz="1200" b="1" dirty="0">
                <a:solidFill>
                  <a:srgbClr val="000000"/>
                </a:solidFill>
                <a:latin typeface="Arial" charset="0"/>
                <a:ea typeface="宋体" panose="02010600030101010101" pitchFamily="2" charset="-122"/>
              </a:endParaRPr>
            </a:p>
          </p:txBody>
        </p:sp>
        <p:cxnSp>
          <p:nvCxnSpPr>
            <p:cNvPr id="199" name="直接连接符 198"/>
            <p:cNvCxnSpPr/>
            <p:nvPr/>
          </p:nvCxnSpPr>
          <p:spPr bwMode="auto">
            <a:xfrm rot="10800000">
              <a:off x="3214082" y="3740160"/>
              <a:ext cx="1726" cy="792000"/>
            </a:xfrm>
            <a:prstGeom prst="line">
              <a:avLst/>
            </a:prstGeom>
            <a:solidFill>
              <a:schemeClr val="accent1"/>
            </a:solidFill>
            <a:ln w="412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7" name="直接连接符 246"/>
            <p:cNvCxnSpPr/>
            <p:nvPr/>
          </p:nvCxnSpPr>
          <p:spPr bwMode="auto">
            <a:xfrm rot="16200000">
              <a:off x="1477431" y="4280232"/>
              <a:ext cx="1726" cy="504000"/>
            </a:xfrm>
            <a:prstGeom prst="line">
              <a:avLst/>
            </a:prstGeom>
            <a:solidFill>
              <a:schemeClr val="accent1"/>
            </a:solidFill>
            <a:ln w="412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8" name="直接连接符 197"/>
            <p:cNvCxnSpPr/>
            <p:nvPr/>
          </p:nvCxnSpPr>
          <p:spPr bwMode="auto">
            <a:xfrm rot="16200000">
              <a:off x="2822531" y="4130832"/>
              <a:ext cx="1726" cy="802800"/>
            </a:xfrm>
            <a:prstGeom prst="line">
              <a:avLst/>
            </a:prstGeom>
            <a:solidFill>
              <a:schemeClr val="accent1"/>
            </a:solidFill>
            <a:ln w="412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cxnSp>
        <p:nvCxnSpPr>
          <p:cNvPr id="62" name="直接连接符 61"/>
          <p:cNvCxnSpPr/>
          <p:nvPr/>
        </p:nvCxnSpPr>
        <p:spPr bwMode="auto">
          <a:xfrm>
            <a:off x="9634625" y="5360336"/>
            <a:ext cx="0" cy="540000"/>
          </a:xfrm>
          <a:prstGeom prst="line">
            <a:avLst/>
          </a:prstGeom>
          <a:solidFill>
            <a:schemeClr val="accent1"/>
          </a:solidFill>
          <a:ln w="4127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5" name="直接连接符 64"/>
          <p:cNvCxnSpPr/>
          <p:nvPr/>
        </p:nvCxnSpPr>
        <p:spPr bwMode="auto">
          <a:xfrm>
            <a:off x="8554505" y="5324336"/>
            <a:ext cx="0" cy="576000"/>
          </a:xfrm>
          <a:prstGeom prst="line">
            <a:avLst/>
          </a:prstGeom>
          <a:solidFill>
            <a:schemeClr val="accent1"/>
          </a:solidFill>
          <a:ln w="41275" cap="flat" cmpd="sng" algn="ctr">
            <a:solidFill>
              <a:schemeClr val="tx1"/>
            </a:solidFill>
            <a:prstDash val="solid"/>
            <a:round/>
            <a:headEnd type="triangl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7" name="矩形 66"/>
          <p:cNvSpPr/>
          <p:nvPr/>
        </p:nvSpPr>
        <p:spPr bwMode="auto">
          <a:xfrm>
            <a:off x="8036153" y="5900336"/>
            <a:ext cx="950400" cy="576064"/>
          </a:xfrm>
          <a:prstGeom prst="rect">
            <a:avLst/>
          </a:prstGeom>
          <a:solidFill>
            <a:schemeClr val="bg1"/>
          </a:solid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defRPr/>
            </a:pPr>
            <a:r>
              <a:rPr lang="en-US" altLang="zh-CN" sz="1200" b="1" dirty="0">
                <a:solidFill>
                  <a:srgbClr val="000000"/>
                </a:solidFill>
                <a:latin typeface="Arial" panose="020B0604020202020204" pitchFamily="34" charset="0"/>
                <a:ea typeface="宋体" panose="02010600030101010101" pitchFamily="2" charset="-122"/>
              </a:rPr>
              <a:t>INPUT</a:t>
            </a:r>
            <a:endParaRPr lang="zh-CN" altLang="en-US" sz="1200" b="1" dirty="0">
              <a:solidFill>
                <a:srgbClr val="000000"/>
              </a:solidFill>
              <a:latin typeface="Arial" panose="020B0604020202020204" pitchFamily="34" charset="0"/>
              <a:ea typeface="宋体" panose="02010600030101010101" pitchFamily="2" charset="-122"/>
            </a:endParaRPr>
          </a:p>
        </p:txBody>
      </p:sp>
      <p:cxnSp>
        <p:nvCxnSpPr>
          <p:cNvPr id="358" name="直接连接符 357"/>
          <p:cNvCxnSpPr/>
          <p:nvPr/>
        </p:nvCxnSpPr>
        <p:spPr bwMode="auto">
          <a:xfrm>
            <a:off x="6360233" y="5919928"/>
            <a:ext cx="0" cy="288000"/>
          </a:xfrm>
          <a:prstGeom prst="line">
            <a:avLst/>
          </a:prstGeom>
          <a:solidFill>
            <a:schemeClr val="accent1"/>
          </a:solidFill>
          <a:ln w="412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7" name="直接连接符 356"/>
          <p:cNvCxnSpPr/>
          <p:nvPr/>
        </p:nvCxnSpPr>
        <p:spPr bwMode="auto">
          <a:xfrm rot="16200000">
            <a:off x="6124265" y="5968436"/>
            <a:ext cx="0" cy="468000"/>
          </a:xfrm>
          <a:prstGeom prst="line">
            <a:avLst/>
          </a:prstGeom>
          <a:solidFill>
            <a:schemeClr val="accent1"/>
          </a:solidFill>
          <a:ln w="41275" cap="flat" cmpd="sng" algn="ctr">
            <a:solidFill>
              <a:schemeClr val="tx1"/>
            </a:solidFill>
            <a:prstDash val="solid"/>
            <a:round/>
            <a:headEnd type="triangl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385" name="组合 384"/>
          <p:cNvGrpSpPr/>
          <p:nvPr/>
        </p:nvGrpSpPr>
        <p:grpSpPr>
          <a:xfrm flipH="1">
            <a:off x="5894150" y="6565995"/>
            <a:ext cx="360039" cy="119168"/>
            <a:chOff x="5292080" y="3452075"/>
            <a:chExt cx="360039" cy="119168"/>
          </a:xfrm>
        </p:grpSpPr>
        <p:sp>
          <p:nvSpPr>
            <p:cNvPr id="386" name="等腰三角形 385"/>
            <p:cNvSpPr/>
            <p:nvPr/>
          </p:nvSpPr>
          <p:spPr bwMode="auto">
            <a:xfrm rot="5400000">
              <a:off x="5525971" y="3445094"/>
              <a:ext cx="119168" cy="133129"/>
            </a:xfrm>
            <a:prstGeom prst="triangl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defRPr/>
              </a:pPr>
              <a:endParaRPr lang="zh-CN" altLang="en-US" baseline="-25000">
                <a:solidFill>
                  <a:srgbClr val="000000"/>
                </a:solidFill>
                <a:latin typeface="Arial" charset="0"/>
                <a:ea typeface="宋体" pitchFamily="2" charset="-122"/>
              </a:endParaRPr>
            </a:p>
          </p:txBody>
        </p:sp>
        <p:cxnSp>
          <p:nvCxnSpPr>
            <p:cNvPr id="387" name="直接连接符 386"/>
            <p:cNvCxnSpPr/>
            <p:nvPr/>
          </p:nvCxnSpPr>
          <p:spPr bwMode="auto">
            <a:xfrm rot="5400000">
              <a:off x="5405536" y="3405478"/>
              <a:ext cx="0" cy="226911"/>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388" name="文本框 387"/>
          <p:cNvSpPr txBox="1"/>
          <p:nvPr/>
        </p:nvSpPr>
        <p:spPr>
          <a:xfrm>
            <a:off x="6189830" y="6517651"/>
            <a:ext cx="995646" cy="246221"/>
          </a:xfrm>
          <a:prstGeom prst="rect">
            <a:avLst/>
          </a:prstGeom>
          <a:noFill/>
        </p:spPr>
        <p:txBody>
          <a:bodyPr wrap="square" rtlCol="0">
            <a:spAutoFit/>
          </a:bodyPr>
          <a:lstStyle/>
          <a:p>
            <a:pPr eaLnBrk="0" fontAlgn="base" hangingPunct="0">
              <a:spcBef>
                <a:spcPct val="0"/>
              </a:spcBef>
              <a:spcAft>
                <a:spcPct val="0"/>
              </a:spcAft>
              <a:defRPr/>
            </a:pPr>
            <a:r>
              <a:rPr lang="en-US" altLang="zh-CN" sz="1000" dirty="0">
                <a:solidFill>
                  <a:srgbClr val="000000"/>
                </a:solidFill>
                <a:latin typeface="Arial" panose="020B0604020202020204" pitchFamily="34" charset="0"/>
                <a:ea typeface="宋体" panose="02010600030101010101" pitchFamily="2" charset="-122"/>
              </a:rPr>
              <a:t>MEM.EN,R,W</a:t>
            </a:r>
            <a:endParaRPr lang="zh-CN" altLang="en-US" sz="1000" dirty="0">
              <a:solidFill>
                <a:srgbClr val="000000"/>
              </a:solidFill>
              <a:latin typeface="Arial" panose="020B0604020202020204" pitchFamily="34" charset="0"/>
              <a:ea typeface="宋体" panose="02010600030101010101" pitchFamily="2" charset="-122"/>
            </a:endParaRPr>
          </a:p>
        </p:txBody>
      </p:sp>
      <p:grpSp>
        <p:nvGrpSpPr>
          <p:cNvPr id="418" name="组合 417"/>
          <p:cNvGrpSpPr/>
          <p:nvPr/>
        </p:nvGrpSpPr>
        <p:grpSpPr>
          <a:xfrm>
            <a:off x="6269207" y="5930003"/>
            <a:ext cx="396344" cy="215444"/>
            <a:chOff x="7272000" y="2565484"/>
            <a:chExt cx="396344" cy="215444"/>
          </a:xfrm>
        </p:grpSpPr>
        <p:cxnSp>
          <p:nvCxnSpPr>
            <p:cNvPr id="419" name="直接连接符 418"/>
            <p:cNvCxnSpPr/>
            <p:nvPr/>
          </p:nvCxnSpPr>
          <p:spPr bwMode="auto">
            <a:xfrm flipH="1">
              <a:off x="7272000" y="2626896"/>
              <a:ext cx="144000" cy="10800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20" name="文本框 419"/>
            <p:cNvSpPr txBox="1"/>
            <p:nvPr/>
          </p:nvSpPr>
          <p:spPr>
            <a:xfrm>
              <a:off x="7308344" y="2565484"/>
              <a:ext cx="360000" cy="215444"/>
            </a:xfrm>
            <a:prstGeom prst="rect">
              <a:avLst/>
            </a:prstGeom>
            <a:noFill/>
          </p:spPr>
          <p:txBody>
            <a:bodyPr wrap="square" rtlCol="0">
              <a:spAutoFit/>
            </a:bodyPr>
            <a:lstStyle/>
            <a:p>
              <a:pPr eaLnBrk="0" fontAlgn="base" hangingPunct="0">
                <a:spcBef>
                  <a:spcPct val="0"/>
                </a:spcBef>
                <a:spcAft>
                  <a:spcPct val="0"/>
                </a:spcAft>
                <a:defRPr/>
              </a:pPr>
              <a:r>
                <a:rPr lang="en-US" altLang="zh-CN" sz="1200" baseline="-25000" dirty="0">
                  <a:solidFill>
                    <a:srgbClr val="000000"/>
                  </a:solidFill>
                  <a:latin typeface="Arial" panose="020B0604020202020204" pitchFamily="34" charset="0"/>
                  <a:ea typeface="宋体" panose="02010600030101010101" pitchFamily="2" charset="-122"/>
                </a:rPr>
                <a:t>16</a:t>
              </a:r>
              <a:endParaRPr lang="zh-CN" altLang="en-US" sz="1200" baseline="-25000" dirty="0">
                <a:solidFill>
                  <a:srgbClr val="000000"/>
                </a:solidFill>
                <a:latin typeface="Arial" panose="020B0604020202020204" pitchFamily="34" charset="0"/>
                <a:ea typeface="宋体" panose="02010600030101010101" pitchFamily="2" charset="-122"/>
              </a:endParaRPr>
            </a:p>
          </p:txBody>
        </p:sp>
      </p:grpSp>
      <p:cxnSp>
        <p:nvCxnSpPr>
          <p:cNvPr id="137" name="直接连接符 136"/>
          <p:cNvCxnSpPr/>
          <p:nvPr/>
        </p:nvCxnSpPr>
        <p:spPr bwMode="auto">
          <a:xfrm flipV="1">
            <a:off x="6178241" y="1748544"/>
            <a:ext cx="1726" cy="144000"/>
          </a:xfrm>
          <a:prstGeom prst="line">
            <a:avLst/>
          </a:prstGeom>
          <a:solidFill>
            <a:schemeClr val="accent1"/>
          </a:solidFill>
          <a:ln w="4127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151" name="组合 150"/>
          <p:cNvGrpSpPr/>
          <p:nvPr/>
        </p:nvGrpSpPr>
        <p:grpSpPr>
          <a:xfrm>
            <a:off x="5458163" y="1941680"/>
            <a:ext cx="360039" cy="119168"/>
            <a:chOff x="5292080" y="3452075"/>
            <a:chExt cx="360039" cy="119168"/>
          </a:xfrm>
        </p:grpSpPr>
        <p:sp>
          <p:nvSpPr>
            <p:cNvPr id="152" name="等腰三角形 151"/>
            <p:cNvSpPr/>
            <p:nvPr/>
          </p:nvSpPr>
          <p:spPr bwMode="auto">
            <a:xfrm rot="5400000">
              <a:off x="5525971" y="3445094"/>
              <a:ext cx="119168" cy="133129"/>
            </a:xfrm>
            <a:prstGeom prst="triangl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defRPr/>
              </a:pPr>
              <a:endParaRPr lang="zh-CN" altLang="en-US" baseline="-25000">
                <a:solidFill>
                  <a:srgbClr val="000000"/>
                </a:solidFill>
                <a:latin typeface="Arial" charset="0"/>
                <a:ea typeface="宋体" pitchFamily="2" charset="-122"/>
              </a:endParaRPr>
            </a:p>
          </p:txBody>
        </p:sp>
        <p:cxnSp>
          <p:nvCxnSpPr>
            <p:cNvPr id="153" name="直接连接符 152"/>
            <p:cNvCxnSpPr/>
            <p:nvPr/>
          </p:nvCxnSpPr>
          <p:spPr bwMode="auto">
            <a:xfrm rot="5400000">
              <a:off x="5405536" y="3405478"/>
              <a:ext cx="0" cy="226911"/>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54" name="组合 153"/>
          <p:cNvGrpSpPr/>
          <p:nvPr/>
        </p:nvGrpSpPr>
        <p:grpSpPr>
          <a:xfrm>
            <a:off x="5458162" y="1592352"/>
            <a:ext cx="360039" cy="119168"/>
            <a:chOff x="5292080" y="3452075"/>
            <a:chExt cx="360039" cy="119168"/>
          </a:xfrm>
        </p:grpSpPr>
        <p:sp>
          <p:nvSpPr>
            <p:cNvPr id="155" name="等腰三角形 154"/>
            <p:cNvSpPr/>
            <p:nvPr/>
          </p:nvSpPr>
          <p:spPr bwMode="auto">
            <a:xfrm rot="5400000">
              <a:off x="5525971" y="3445094"/>
              <a:ext cx="119168" cy="133129"/>
            </a:xfrm>
            <a:prstGeom prst="triangl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defRPr/>
              </a:pPr>
              <a:endParaRPr lang="zh-CN" altLang="en-US" baseline="-25000">
                <a:solidFill>
                  <a:srgbClr val="000000"/>
                </a:solidFill>
                <a:latin typeface="Arial" charset="0"/>
                <a:ea typeface="宋体" pitchFamily="2" charset="-122"/>
              </a:endParaRPr>
            </a:p>
          </p:txBody>
        </p:sp>
        <p:cxnSp>
          <p:nvCxnSpPr>
            <p:cNvPr id="156" name="直接连接符 155"/>
            <p:cNvCxnSpPr/>
            <p:nvPr/>
          </p:nvCxnSpPr>
          <p:spPr bwMode="auto">
            <a:xfrm rot="5400000">
              <a:off x="5405536" y="3405478"/>
              <a:ext cx="0" cy="226911"/>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3" name="灯片编号占位符 2"/>
          <p:cNvSpPr>
            <a:spLocks noGrp="1"/>
          </p:cNvSpPr>
          <p:nvPr>
            <p:ph type="sldNum" sz="quarter" idx="12"/>
          </p:nvPr>
        </p:nvSpPr>
        <p:spPr/>
        <p:txBody>
          <a:bodyPr/>
          <a:lstStyle/>
          <a:p>
            <a:fld id="{0DE9E528-1FB2-4ADD-81AD-0CADE8E681E0}" type="slidenum">
              <a:rPr lang="en-US" altLang="zh-CN" smtClean="0"/>
              <a:pPr/>
              <a:t>20</a:t>
            </a:fld>
            <a:endParaRPr lang="en-US" altLang="zh-CN" dirty="0"/>
          </a:p>
        </p:txBody>
      </p:sp>
      <p:grpSp>
        <p:nvGrpSpPr>
          <p:cNvPr id="54" name="组合 53"/>
          <p:cNvGrpSpPr/>
          <p:nvPr/>
        </p:nvGrpSpPr>
        <p:grpSpPr>
          <a:xfrm>
            <a:off x="4308737" y="5347152"/>
            <a:ext cx="180969" cy="402036"/>
            <a:chOff x="2185214" y="1412776"/>
            <a:chExt cx="180969" cy="402036"/>
          </a:xfrm>
        </p:grpSpPr>
        <p:sp>
          <p:nvSpPr>
            <p:cNvPr id="55" name="等腰三角形 54"/>
            <p:cNvSpPr/>
            <p:nvPr/>
          </p:nvSpPr>
          <p:spPr bwMode="auto">
            <a:xfrm>
              <a:off x="2185214" y="1412776"/>
              <a:ext cx="180969" cy="148657"/>
            </a:xfrm>
            <a:prstGeom prst="triangl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defRPr/>
              </a:pPr>
              <a:endParaRPr lang="zh-CN" altLang="en-US" baseline="-25000">
                <a:solidFill>
                  <a:srgbClr val="000000"/>
                </a:solidFill>
                <a:latin typeface="Arial" charset="0"/>
                <a:ea typeface="宋体" pitchFamily="2" charset="-122"/>
              </a:endParaRPr>
            </a:p>
          </p:txBody>
        </p:sp>
        <p:cxnSp>
          <p:nvCxnSpPr>
            <p:cNvPr id="56" name="直接连接符 55"/>
            <p:cNvCxnSpPr/>
            <p:nvPr/>
          </p:nvCxnSpPr>
          <p:spPr bwMode="auto">
            <a:xfrm>
              <a:off x="2275698" y="1561433"/>
              <a:ext cx="0" cy="253379"/>
            </a:xfrm>
            <a:prstGeom prst="line">
              <a:avLst/>
            </a:prstGeom>
            <a:solidFill>
              <a:schemeClr val="accent1"/>
            </a:solidFill>
            <a:ln w="381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68" name="矩形 67"/>
          <p:cNvSpPr/>
          <p:nvPr/>
        </p:nvSpPr>
        <p:spPr bwMode="auto">
          <a:xfrm>
            <a:off x="9156180" y="5900336"/>
            <a:ext cx="950400" cy="576064"/>
          </a:xfrm>
          <a:prstGeom prst="rect">
            <a:avLst/>
          </a:prstGeom>
          <a:solidFill>
            <a:schemeClr val="bg1"/>
          </a:solid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defRPr/>
            </a:pPr>
            <a:r>
              <a:rPr lang="en-US" altLang="zh-CN" sz="1200" b="1" dirty="0">
                <a:solidFill>
                  <a:srgbClr val="000000"/>
                </a:solidFill>
                <a:latin typeface="Arial" panose="020B0604020202020204" pitchFamily="34" charset="0"/>
                <a:ea typeface="宋体" panose="02010600030101010101" pitchFamily="2" charset="-122"/>
              </a:rPr>
              <a:t>OUTPUT</a:t>
            </a:r>
            <a:endParaRPr lang="zh-CN" altLang="en-US" sz="1200" b="1" dirty="0">
              <a:solidFill>
                <a:srgbClr val="000000"/>
              </a:solidFill>
              <a:latin typeface="Arial" panose="020B0604020202020204" pitchFamily="34" charset="0"/>
              <a:ea typeface="宋体" panose="02010600030101010101" pitchFamily="2" charset="-122"/>
            </a:endParaRPr>
          </a:p>
        </p:txBody>
      </p:sp>
      <p:sp>
        <p:nvSpPr>
          <p:cNvPr id="69" name="矩形 68"/>
          <p:cNvSpPr/>
          <p:nvPr/>
        </p:nvSpPr>
        <p:spPr bwMode="auto">
          <a:xfrm>
            <a:off x="4916528" y="5651907"/>
            <a:ext cx="950400" cy="1101059"/>
          </a:xfrm>
          <a:prstGeom prst="rect">
            <a:avLst/>
          </a:prstGeom>
          <a:solidFill>
            <a:srgbClr val="FF9900"/>
          </a:solid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defRPr/>
            </a:pPr>
            <a:r>
              <a:rPr lang="en-US" altLang="zh-CN" sz="1200" b="1" dirty="0">
                <a:solidFill>
                  <a:srgbClr val="000000"/>
                </a:solidFill>
                <a:latin typeface="Arial" panose="020B0604020202020204" pitchFamily="34" charset="0"/>
                <a:ea typeface="宋体" panose="02010600030101010101" pitchFamily="2" charset="-122"/>
              </a:rPr>
              <a:t>MEMORY</a:t>
            </a:r>
            <a:endParaRPr lang="zh-CN" altLang="en-US" sz="1200" b="1" dirty="0">
              <a:solidFill>
                <a:srgbClr val="000000"/>
              </a:solidFill>
              <a:latin typeface="Arial" panose="020B0604020202020204" pitchFamily="34" charset="0"/>
              <a:ea typeface="宋体" panose="02010600030101010101" pitchFamily="2" charset="-122"/>
            </a:endParaRPr>
          </a:p>
        </p:txBody>
      </p:sp>
      <p:sp>
        <p:nvSpPr>
          <p:cNvPr id="95" name="梯形 94"/>
          <p:cNvSpPr/>
          <p:nvPr/>
        </p:nvSpPr>
        <p:spPr bwMode="auto">
          <a:xfrm>
            <a:off x="3945993" y="3056080"/>
            <a:ext cx="972000" cy="227440"/>
          </a:xfrm>
          <a:prstGeom prst="trapezoid">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algn="ctr" fontAlgn="base">
              <a:spcBef>
                <a:spcPct val="0"/>
              </a:spcBef>
              <a:spcAft>
                <a:spcPct val="0"/>
              </a:spcAft>
              <a:defRPr/>
            </a:pPr>
            <a:r>
              <a:rPr lang="en-US" altLang="zh-CN" sz="1000" b="1" dirty="0">
                <a:solidFill>
                  <a:srgbClr val="FFFFFF"/>
                </a:solidFill>
                <a:latin typeface="Arial" charset="0"/>
                <a:ea typeface="宋体" pitchFamily="2" charset="-122"/>
              </a:rPr>
              <a:t>MUX</a:t>
            </a:r>
            <a:endParaRPr lang="zh-CN" altLang="en-US" sz="1000" b="1" dirty="0">
              <a:solidFill>
                <a:srgbClr val="FFFFFF"/>
              </a:solidFill>
              <a:latin typeface="Arial" charset="0"/>
              <a:ea typeface="宋体" pitchFamily="2" charset="-122"/>
            </a:endParaRPr>
          </a:p>
        </p:txBody>
      </p:sp>
      <p:sp>
        <p:nvSpPr>
          <p:cNvPr id="96" name="梯形 95"/>
          <p:cNvSpPr/>
          <p:nvPr/>
        </p:nvSpPr>
        <p:spPr bwMode="auto">
          <a:xfrm>
            <a:off x="5188803" y="3056080"/>
            <a:ext cx="773415" cy="227440"/>
          </a:xfrm>
          <a:prstGeom prst="trapezoid">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algn="ctr" fontAlgn="base">
              <a:spcBef>
                <a:spcPct val="0"/>
              </a:spcBef>
              <a:spcAft>
                <a:spcPct val="0"/>
              </a:spcAft>
              <a:defRPr/>
            </a:pPr>
            <a:r>
              <a:rPr lang="en-US" altLang="zh-CN" sz="1000" b="1" dirty="0">
                <a:solidFill>
                  <a:srgbClr val="FFFFFF"/>
                </a:solidFill>
                <a:latin typeface="Arial" charset="0"/>
                <a:ea typeface="宋体" pitchFamily="2" charset="-122"/>
              </a:rPr>
              <a:t>MUX</a:t>
            </a:r>
            <a:endParaRPr lang="zh-CN" altLang="en-US" sz="1000" b="1" dirty="0">
              <a:solidFill>
                <a:srgbClr val="FFFFFF"/>
              </a:solidFill>
              <a:latin typeface="Arial" charset="0"/>
              <a:ea typeface="宋体" pitchFamily="2" charset="-122"/>
            </a:endParaRPr>
          </a:p>
        </p:txBody>
      </p:sp>
      <p:sp>
        <p:nvSpPr>
          <p:cNvPr id="106" name="矩形 105"/>
          <p:cNvSpPr/>
          <p:nvPr/>
        </p:nvSpPr>
        <p:spPr bwMode="auto">
          <a:xfrm>
            <a:off x="4060359" y="5684384"/>
            <a:ext cx="677722" cy="216000"/>
          </a:xfrm>
          <a:prstGeom prst="rect">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108000" tIns="36000" rIns="91440" bIns="45720" numCol="1" rtlCol="0" anchor="ctr" anchorCtr="0" compatLnSpc="1">
            <a:prstTxWarp prst="textNoShape">
              <a:avLst/>
            </a:prstTxWarp>
          </a:bodyPr>
          <a:lstStyle/>
          <a:p>
            <a:pPr algn="ctr" fontAlgn="base">
              <a:spcBef>
                <a:spcPct val="0"/>
              </a:spcBef>
              <a:spcAft>
                <a:spcPct val="0"/>
              </a:spcAft>
              <a:defRPr/>
            </a:pPr>
            <a:r>
              <a:rPr lang="en-US" altLang="zh-CN" sz="1200" b="1" dirty="0">
                <a:solidFill>
                  <a:srgbClr val="000000"/>
                </a:solidFill>
                <a:latin typeface="Arial" charset="0"/>
                <a:ea typeface="宋体" panose="02010600030101010101" pitchFamily="2" charset="-122"/>
              </a:rPr>
              <a:t>MDR</a:t>
            </a:r>
            <a:endParaRPr lang="zh-CN" altLang="en-US" sz="1200" b="1" dirty="0">
              <a:solidFill>
                <a:srgbClr val="000000"/>
              </a:solidFill>
              <a:latin typeface="Arial" charset="0"/>
              <a:ea typeface="宋体" panose="02010600030101010101" pitchFamily="2" charset="-122"/>
            </a:endParaRPr>
          </a:p>
        </p:txBody>
      </p:sp>
      <p:cxnSp>
        <p:nvCxnSpPr>
          <p:cNvPr id="136" name="直接连接符 135"/>
          <p:cNvCxnSpPr/>
          <p:nvPr/>
        </p:nvCxnSpPr>
        <p:spPr bwMode="auto">
          <a:xfrm flipV="1">
            <a:off x="6394265" y="2099704"/>
            <a:ext cx="1726" cy="324000"/>
          </a:xfrm>
          <a:prstGeom prst="line">
            <a:avLst/>
          </a:prstGeom>
          <a:solidFill>
            <a:schemeClr val="accent1"/>
          </a:solidFill>
          <a:ln w="4127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0" name="直接连接符 139"/>
          <p:cNvCxnSpPr/>
          <p:nvPr/>
        </p:nvCxnSpPr>
        <p:spPr bwMode="auto">
          <a:xfrm rot="10800000">
            <a:off x="4882098" y="1075872"/>
            <a:ext cx="1726" cy="1224000"/>
          </a:xfrm>
          <a:prstGeom prst="line">
            <a:avLst/>
          </a:prstGeom>
          <a:solidFill>
            <a:schemeClr val="accent1"/>
          </a:solidFill>
          <a:ln w="412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1" name="直接连接符 140"/>
          <p:cNvCxnSpPr/>
          <p:nvPr/>
        </p:nvCxnSpPr>
        <p:spPr bwMode="auto">
          <a:xfrm flipV="1">
            <a:off x="5960491" y="2108560"/>
            <a:ext cx="1726" cy="198000"/>
          </a:xfrm>
          <a:prstGeom prst="line">
            <a:avLst/>
          </a:prstGeom>
          <a:solidFill>
            <a:schemeClr val="accent1"/>
          </a:solidFill>
          <a:ln w="4127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2" name="直接连接符 141"/>
          <p:cNvCxnSpPr/>
          <p:nvPr/>
        </p:nvCxnSpPr>
        <p:spPr bwMode="auto">
          <a:xfrm flipV="1">
            <a:off x="6176515" y="2108560"/>
            <a:ext cx="1726" cy="313200"/>
          </a:xfrm>
          <a:prstGeom prst="line">
            <a:avLst/>
          </a:prstGeom>
          <a:solidFill>
            <a:schemeClr val="accent1"/>
          </a:solidFill>
          <a:ln w="4127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4" name="直接连接符 143"/>
          <p:cNvCxnSpPr/>
          <p:nvPr/>
        </p:nvCxnSpPr>
        <p:spPr bwMode="auto">
          <a:xfrm flipV="1">
            <a:off x="5600451" y="2804080"/>
            <a:ext cx="1726" cy="252000"/>
          </a:xfrm>
          <a:prstGeom prst="line">
            <a:avLst/>
          </a:prstGeom>
          <a:solidFill>
            <a:schemeClr val="accent1"/>
          </a:solidFill>
          <a:ln w="4127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7" name="直接连接符 146"/>
          <p:cNvCxnSpPr/>
          <p:nvPr/>
        </p:nvCxnSpPr>
        <p:spPr bwMode="auto">
          <a:xfrm flipV="1">
            <a:off x="5314145" y="2386600"/>
            <a:ext cx="1726" cy="216000"/>
          </a:xfrm>
          <a:prstGeom prst="line">
            <a:avLst/>
          </a:prstGeom>
          <a:solidFill>
            <a:schemeClr val="accent1"/>
          </a:solidFill>
          <a:ln w="4127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8" name="椭圆 147"/>
          <p:cNvSpPr/>
          <p:nvPr/>
        </p:nvSpPr>
        <p:spPr bwMode="auto">
          <a:xfrm>
            <a:off x="5299882" y="2359138"/>
            <a:ext cx="45719" cy="48870"/>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defRPr/>
            </a:pPr>
            <a:endParaRPr lang="zh-CN" altLang="en-US" baseline="-25000">
              <a:solidFill>
                <a:srgbClr val="000000"/>
              </a:solidFill>
              <a:latin typeface="Arial" charset="0"/>
              <a:ea typeface="宋体" pitchFamily="2" charset="-122"/>
            </a:endParaRPr>
          </a:p>
        </p:txBody>
      </p:sp>
      <p:cxnSp>
        <p:nvCxnSpPr>
          <p:cNvPr id="173" name="直接连接符 172"/>
          <p:cNvCxnSpPr/>
          <p:nvPr/>
        </p:nvCxnSpPr>
        <p:spPr bwMode="auto">
          <a:xfrm flipV="1">
            <a:off x="5314145" y="3272104"/>
            <a:ext cx="1726" cy="327600"/>
          </a:xfrm>
          <a:prstGeom prst="line">
            <a:avLst/>
          </a:prstGeom>
          <a:solidFill>
            <a:schemeClr val="accent1"/>
          </a:solidFill>
          <a:ln w="4127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6" name="直接连接符 175"/>
          <p:cNvCxnSpPr/>
          <p:nvPr/>
        </p:nvCxnSpPr>
        <p:spPr bwMode="auto">
          <a:xfrm flipV="1">
            <a:off x="5024387" y="2804072"/>
            <a:ext cx="1726" cy="180000"/>
          </a:xfrm>
          <a:prstGeom prst="line">
            <a:avLst/>
          </a:prstGeom>
          <a:solidFill>
            <a:schemeClr val="accent1"/>
          </a:solidFill>
          <a:ln w="4127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7" name="直接连接符 176"/>
          <p:cNvCxnSpPr/>
          <p:nvPr/>
        </p:nvCxnSpPr>
        <p:spPr bwMode="auto">
          <a:xfrm rot="16200000">
            <a:off x="4734681" y="2684409"/>
            <a:ext cx="1726" cy="597600"/>
          </a:xfrm>
          <a:prstGeom prst="line">
            <a:avLst/>
          </a:prstGeom>
          <a:solidFill>
            <a:schemeClr val="accent1"/>
          </a:solidFill>
          <a:ln w="412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6" name="直接连接符 185"/>
          <p:cNvCxnSpPr/>
          <p:nvPr/>
        </p:nvCxnSpPr>
        <p:spPr bwMode="auto">
          <a:xfrm rot="10800000">
            <a:off x="2742173" y="2638432"/>
            <a:ext cx="1726" cy="2073600"/>
          </a:xfrm>
          <a:prstGeom prst="line">
            <a:avLst/>
          </a:prstGeom>
          <a:solidFill>
            <a:schemeClr val="accent1"/>
          </a:solidFill>
          <a:ln w="412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28" name="矩形 227"/>
          <p:cNvSpPr/>
          <p:nvPr/>
        </p:nvSpPr>
        <p:spPr bwMode="auto">
          <a:xfrm>
            <a:off x="7330369" y="4712265"/>
            <a:ext cx="360040" cy="345625"/>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eaVert" wrap="square" lIns="108000" tIns="0" rIns="91440" bIns="45720" numCol="1" rtlCol="0" anchor="ctr" anchorCtr="0" compatLnSpc="1">
            <a:prstTxWarp prst="textNoShape">
              <a:avLst/>
            </a:prstTxWarp>
          </a:bodyPr>
          <a:lstStyle/>
          <a:p>
            <a:pPr algn="ctr" fontAlgn="base">
              <a:spcBef>
                <a:spcPct val="0"/>
              </a:spcBef>
              <a:spcAft>
                <a:spcPct val="0"/>
              </a:spcAft>
              <a:defRPr/>
            </a:pPr>
            <a:r>
              <a:rPr lang="en-US" altLang="zh-CN" sz="2400" b="1" baseline="-25000" dirty="0">
                <a:solidFill>
                  <a:srgbClr val="000000"/>
                </a:solidFill>
                <a:latin typeface="Arial" charset="0"/>
                <a:ea typeface="宋体" panose="02010600030101010101" pitchFamily="2" charset="-122"/>
              </a:rPr>
              <a:t>…</a:t>
            </a:r>
            <a:endParaRPr lang="zh-CN" altLang="en-US" sz="2400" b="1" baseline="-25000" dirty="0">
              <a:solidFill>
                <a:srgbClr val="000000"/>
              </a:solidFill>
              <a:latin typeface="Arial" charset="0"/>
              <a:ea typeface="宋体" panose="02010600030101010101" pitchFamily="2" charset="-122"/>
            </a:endParaRPr>
          </a:p>
        </p:txBody>
      </p:sp>
      <p:cxnSp>
        <p:nvCxnSpPr>
          <p:cNvPr id="239" name="直接连接符 238"/>
          <p:cNvCxnSpPr/>
          <p:nvPr/>
        </p:nvCxnSpPr>
        <p:spPr bwMode="auto">
          <a:xfrm>
            <a:off x="4196447" y="5908126"/>
            <a:ext cx="0" cy="324000"/>
          </a:xfrm>
          <a:prstGeom prst="line">
            <a:avLst/>
          </a:prstGeom>
          <a:solidFill>
            <a:schemeClr val="accent1"/>
          </a:solidFill>
          <a:ln w="41275" cap="flat" cmpd="sng" algn="ctr">
            <a:solidFill>
              <a:schemeClr val="tx1"/>
            </a:solidFill>
            <a:prstDash val="solid"/>
            <a:round/>
            <a:headEnd type="triangl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1" name="直接连接符 240"/>
          <p:cNvCxnSpPr/>
          <p:nvPr/>
        </p:nvCxnSpPr>
        <p:spPr bwMode="auto">
          <a:xfrm flipV="1">
            <a:off x="4378041" y="6368472"/>
            <a:ext cx="0" cy="216000"/>
          </a:xfrm>
          <a:prstGeom prst="line">
            <a:avLst/>
          </a:prstGeom>
          <a:solidFill>
            <a:schemeClr val="accent1"/>
          </a:solidFill>
          <a:ln w="4127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2" name="直接连接符 241"/>
          <p:cNvCxnSpPr/>
          <p:nvPr/>
        </p:nvCxnSpPr>
        <p:spPr bwMode="auto">
          <a:xfrm rot="16200000">
            <a:off x="4630281" y="6315335"/>
            <a:ext cx="1726" cy="540000"/>
          </a:xfrm>
          <a:prstGeom prst="line">
            <a:avLst/>
          </a:prstGeom>
          <a:solidFill>
            <a:schemeClr val="accent1"/>
          </a:solidFill>
          <a:ln w="412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4" name="直接连接符 243"/>
          <p:cNvCxnSpPr/>
          <p:nvPr/>
        </p:nvCxnSpPr>
        <p:spPr bwMode="auto">
          <a:xfrm rot="16200000">
            <a:off x="3260994" y="6026858"/>
            <a:ext cx="1726" cy="1080000"/>
          </a:xfrm>
          <a:prstGeom prst="line">
            <a:avLst/>
          </a:prstGeom>
          <a:solidFill>
            <a:schemeClr val="accent1"/>
          </a:solidFill>
          <a:ln w="412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261" name="组合 260"/>
          <p:cNvGrpSpPr/>
          <p:nvPr/>
        </p:nvGrpSpPr>
        <p:grpSpPr>
          <a:xfrm>
            <a:off x="4810201" y="2595652"/>
            <a:ext cx="1008000" cy="244405"/>
            <a:chOff x="2843920" y="2392507"/>
            <a:chExt cx="1008000" cy="244405"/>
          </a:xfrm>
        </p:grpSpPr>
        <p:sp>
          <p:nvSpPr>
            <p:cNvPr id="94" name="梯形 93"/>
            <p:cNvSpPr/>
            <p:nvPr/>
          </p:nvSpPr>
          <p:spPr bwMode="auto">
            <a:xfrm>
              <a:off x="2843920" y="2392507"/>
              <a:ext cx="1008000" cy="232989"/>
            </a:xfrm>
            <a:prstGeom prst="trapezoid">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0" rIns="91440" bIns="216000" numCol="1" rtlCol="0" anchor="ctr" anchorCtr="0" compatLnSpc="1">
              <a:prstTxWarp prst="textNoShape">
                <a:avLst/>
              </a:prstTxWarp>
            </a:bodyPr>
            <a:lstStyle/>
            <a:p>
              <a:pPr algn="ctr" fontAlgn="base">
                <a:spcBef>
                  <a:spcPct val="0"/>
                </a:spcBef>
                <a:spcAft>
                  <a:spcPct val="0"/>
                </a:spcAft>
                <a:defRPr/>
              </a:pPr>
              <a:r>
                <a:rPr lang="en-US" altLang="zh-CN" sz="2000" b="1" baseline="-25000" dirty="0">
                  <a:solidFill>
                    <a:srgbClr val="FFFFFF"/>
                  </a:solidFill>
                  <a:latin typeface="Arial" charset="0"/>
                  <a:ea typeface="宋体" panose="02010600030101010101" pitchFamily="2" charset="-122"/>
                </a:rPr>
                <a:t>+</a:t>
              </a:r>
              <a:endParaRPr lang="zh-CN" altLang="en-US" sz="2000" b="1" baseline="-25000" dirty="0">
                <a:solidFill>
                  <a:srgbClr val="FFFFFF"/>
                </a:solidFill>
                <a:latin typeface="Arial" charset="0"/>
                <a:ea typeface="宋体" panose="02010600030101010101" pitchFamily="2" charset="-122"/>
              </a:endParaRPr>
            </a:p>
          </p:txBody>
        </p:sp>
        <p:sp>
          <p:nvSpPr>
            <p:cNvPr id="257" name="等腰三角形 256"/>
            <p:cNvSpPr/>
            <p:nvPr/>
          </p:nvSpPr>
          <p:spPr bwMode="auto">
            <a:xfrm>
              <a:off x="3249397" y="2545331"/>
              <a:ext cx="197047" cy="91581"/>
            </a:xfrm>
            <a:prstGeom prst="triangle">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defRPr/>
              </a:pPr>
              <a:endParaRPr lang="zh-CN" altLang="en-US" baseline="-25000">
                <a:solidFill>
                  <a:srgbClr val="000000"/>
                </a:solidFill>
                <a:latin typeface="Arial" charset="0"/>
                <a:ea typeface="宋体" pitchFamily="2" charset="-122"/>
              </a:endParaRPr>
            </a:p>
          </p:txBody>
        </p:sp>
        <p:cxnSp>
          <p:nvCxnSpPr>
            <p:cNvPr id="259" name="直接连接符 258"/>
            <p:cNvCxnSpPr/>
            <p:nvPr/>
          </p:nvCxnSpPr>
          <p:spPr bwMode="auto">
            <a:xfrm flipV="1">
              <a:off x="3249397" y="2545331"/>
              <a:ext cx="98524" cy="91581"/>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0" name="直接连接符 259"/>
            <p:cNvCxnSpPr/>
            <p:nvPr/>
          </p:nvCxnSpPr>
          <p:spPr bwMode="auto">
            <a:xfrm flipH="1" flipV="1">
              <a:off x="3347864" y="2545331"/>
              <a:ext cx="98524" cy="91581"/>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cxnSp>
        <p:nvCxnSpPr>
          <p:cNvPr id="265" name="直接连接符 264"/>
          <p:cNvCxnSpPr/>
          <p:nvPr/>
        </p:nvCxnSpPr>
        <p:spPr bwMode="auto">
          <a:xfrm>
            <a:off x="3782637" y="1111864"/>
            <a:ext cx="1726" cy="324000"/>
          </a:xfrm>
          <a:prstGeom prst="line">
            <a:avLst/>
          </a:prstGeom>
          <a:solidFill>
            <a:schemeClr val="accent1"/>
          </a:solidFill>
          <a:ln w="412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271" name="组合 270"/>
          <p:cNvGrpSpPr/>
          <p:nvPr/>
        </p:nvGrpSpPr>
        <p:grpSpPr>
          <a:xfrm>
            <a:off x="7185476" y="2176846"/>
            <a:ext cx="396344" cy="215444"/>
            <a:chOff x="7272000" y="2565484"/>
            <a:chExt cx="396344" cy="215444"/>
          </a:xfrm>
        </p:grpSpPr>
        <p:cxnSp>
          <p:nvCxnSpPr>
            <p:cNvPr id="272" name="直接连接符 271"/>
            <p:cNvCxnSpPr/>
            <p:nvPr/>
          </p:nvCxnSpPr>
          <p:spPr bwMode="auto">
            <a:xfrm flipH="1">
              <a:off x="7272000" y="2626896"/>
              <a:ext cx="144000" cy="10800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73" name="文本框 272"/>
            <p:cNvSpPr txBox="1"/>
            <p:nvPr/>
          </p:nvSpPr>
          <p:spPr>
            <a:xfrm>
              <a:off x="7308344" y="2565484"/>
              <a:ext cx="360000" cy="215444"/>
            </a:xfrm>
            <a:prstGeom prst="rect">
              <a:avLst/>
            </a:prstGeom>
            <a:noFill/>
          </p:spPr>
          <p:txBody>
            <a:bodyPr wrap="square" rtlCol="0">
              <a:spAutoFit/>
            </a:bodyPr>
            <a:lstStyle/>
            <a:p>
              <a:pPr eaLnBrk="0" fontAlgn="base" hangingPunct="0">
                <a:spcBef>
                  <a:spcPct val="0"/>
                </a:spcBef>
                <a:spcAft>
                  <a:spcPct val="0"/>
                </a:spcAft>
                <a:defRPr/>
              </a:pPr>
              <a:r>
                <a:rPr lang="en-US" altLang="zh-CN" sz="1200" baseline="-25000" dirty="0">
                  <a:solidFill>
                    <a:srgbClr val="000000"/>
                  </a:solidFill>
                  <a:latin typeface="Arial" panose="020B0604020202020204" pitchFamily="34" charset="0"/>
                  <a:ea typeface="宋体" panose="02010600030101010101" pitchFamily="2" charset="-122"/>
                </a:rPr>
                <a:t>16</a:t>
              </a:r>
              <a:endParaRPr lang="zh-CN" altLang="en-US" sz="1200" baseline="-25000" dirty="0">
                <a:solidFill>
                  <a:srgbClr val="000000"/>
                </a:solidFill>
                <a:latin typeface="Arial" panose="020B0604020202020204" pitchFamily="34" charset="0"/>
                <a:ea typeface="宋体" panose="02010600030101010101" pitchFamily="2" charset="-122"/>
              </a:endParaRPr>
            </a:p>
          </p:txBody>
        </p:sp>
      </p:grpSp>
      <p:grpSp>
        <p:nvGrpSpPr>
          <p:cNvPr id="286" name="组合 285"/>
          <p:cNvGrpSpPr/>
          <p:nvPr/>
        </p:nvGrpSpPr>
        <p:grpSpPr>
          <a:xfrm>
            <a:off x="4666073" y="3398698"/>
            <a:ext cx="396344" cy="215444"/>
            <a:chOff x="7272000" y="2565484"/>
            <a:chExt cx="396344" cy="215444"/>
          </a:xfrm>
        </p:grpSpPr>
        <p:cxnSp>
          <p:nvCxnSpPr>
            <p:cNvPr id="287" name="直接连接符 286"/>
            <p:cNvCxnSpPr/>
            <p:nvPr/>
          </p:nvCxnSpPr>
          <p:spPr bwMode="auto">
            <a:xfrm flipH="1">
              <a:off x="7272000" y="2626896"/>
              <a:ext cx="144000" cy="10800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88" name="文本框 287"/>
            <p:cNvSpPr txBox="1"/>
            <p:nvPr/>
          </p:nvSpPr>
          <p:spPr>
            <a:xfrm>
              <a:off x="7308344" y="2565484"/>
              <a:ext cx="360000" cy="215444"/>
            </a:xfrm>
            <a:prstGeom prst="rect">
              <a:avLst/>
            </a:prstGeom>
            <a:noFill/>
          </p:spPr>
          <p:txBody>
            <a:bodyPr wrap="square" rtlCol="0">
              <a:spAutoFit/>
            </a:bodyPr>
            <a:lstStyle/>
            <a:p>
              <a:pPr eaLnBrk="0" fontAlgn="base" hangingPunct="0">
                <a:spcBef>
                  <a:spcPct val="0"/>
                </a:spcBef>
                <a:spcAft>
                  <a:spcPct val="0"/>
                </a:spcAft>
                <a:defRPr/>
              </a:pPr>
              <a:r>
                <a:rPr lang="en-US" altLang="zh-CN" sz="1200" baseline="-25000" dirty="0">
                  <a:solidFill>
                    <a:srgbClr val="000000"/>
                  </a:solidFill>
                  <a:latin typeface="Arial" panose="020B0604020202020204" pitchFamily="34" charset="0"/>
                  <a:ea typeface="宋体" panose="02010600030101010101" pitchFamily="2" charset="-122"/>
                </a:rPr>
                <a:t>16</a:t>
              </a:r>
              <a:endParaRPr lang="zh-CN" altLang="en-US" sz="1200" baseline="-25000" dirty="0">
                <a:solidFill>
                  <a:srgbClr val="000000"/>
                </a:solidFill>
                <a:latin typeface="Arial" panose="020B0604020202020204" pitchFamily="34" charset="0"/>
                <a:ea typeface="宋体" panose="02010600030101010101" pitchFamily="2" charset="-122"/>
              </a:endParaRPr>
            </a:p>
          </p:txBody>
        </p:sp>
      </p:grpSp>
      <p:grpSp>
        <p:nvGrpSpPr>
          <p:cNvPr id="310" name="组合 309"/>
          <p:cNvGrpSpPr/>
          <p:nvPr/>
        </p:nvGrpSpPr>
        <p:grpSpPr>
          <a:xfrm>
            <a:off x="5233468" y="3371360"/>
            <a:ext cx="396344" cy="215444"/>
            <a:chOff x="7272000" y="2565484"/>
            <a:chExt cx="396344" cy="215444"/>
          </a:xfrm>
        </p:grpSpPr>
        <p:cxnSp>
          <p:nvCxnSpPr>
            <p:cNvPr id="311" name="直接连接符 310"/>
            <p:cNvCxnSpPr/>
            <p:nvPr/>
          </p:nvCxnSpPr>
          <p:spPr bwMode="auto">
            <a:xfrm flipH="1">
              <a:off x="7272000" y="2626896"/>
              <a:ext cx="144000" cy="10800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12" name="文本框 311"/>
            <p:cNvSpPr txBox="1"/>
            <p:nvPr/>
          </p:nvSpPr>
          <p:spPr>
            <a:xfrm>
              <a:off x="7308344" y="2565484"/>
              <a:ext cx="360000" cy="215444"/>
            </a:xfrm>
            <a:prstGeom prst="rect">
              <a:avLst/>
            </a:prstGeom>
            <a:noFill/>
          </p:spPr>
          <p:txBody>
            <a:bodyPr wrap="square" rtlCol="0">
              <a:spAutoFit/>
            </a:bodyPr>
            <a:lstStyle/>
            <a:p>
              <a:pPr eaLnBrk="0" fontAlgn="base" hangingPunct="0">
                <a:spcBef>
                  <a:spcPct val="0"/>
                </a:spcBef>
                <a:spcAft>
                  <a:spcPct val="0"/>
                </a:spcAft>
                <a:defRPr/>
              </a:pPr>
              <a:r>
                <a:rPr lang="en-US" altLang="zh-CN" sz="1200" baseline="-25000" dirty="0">
                  <a:solidFill>
                    <a:srgbClr val="000000"/>
                  </a:solidFill>
                  <a:latin typeface="Arial" panose="020B0604020202020204" pitchFamily="34" charset="0"/>
                  <a:ea typeface="宋体" panose="02010600030101010101" pitchFamily="2" charset="-122"/>
                </a:rPr>
                <a:t>16</a:t>
              </a:r>
              <a:endParaRPr lang="zh-CN" altLang="en-US" sz="1200" baseline="-25000" dirty="0">
                <a:solidFill>
                  <a:srgbClr val="000000"/>
                </a:solidFill>
                <a:latin typeface="Arial" panose="020B0604020202020204" pitchFamily="34" charset="0"/>
                <a:ea typeface="宋体" panose="02010600030101010101" pitchFamily="2" charset="-122"/>
              </a:endParaRPr>
            </a:p>
          </p:txBody>
        </p:sp>
      </p:grpSp>
      <p:grpSp>
        <p:nvGrpSpPr>
          <p:cNvPr id="331" name="组合 330"/>
          <p:cNvGrpSpPr/>
          <p:nvPr/>
        </p:nvGrpSpPr>
        <p:grpSpPr>
          <a:xfrm>
            <a:off x="2678425" y="5000296"/>
            <a:ext cx="396344" cy="215444"/>
            <a:chOff x="7272000" y="2565484"/>
            <a:chExt cx="396344" cy="215444"/>
          </a:xfrm>
        </p:grpSpPr>
        <p:cxnSp>
          <p:nvCxnSpPr>
            <p:cNvPr id="332" name="直接连接符 331"/>
            <p:cNvCxnSpPr/>
            <p:nvPr/>
          </p:nvCxnSpPr>
          <p:spPr bwMode="auto">
            <a:xfrm flipH="1">
              <a:off x="7272000" y="2626896"/>
              <a:ext cx="144000" cy="10800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33" name="文本框 332"/>
            <p:cNvSpPr txBox="1"/>
            <p:nvPr/>
          </p:nvSpPr>
          <p:spPr>
            <a:xfrm>
              <a:off x="7308344" y="2565484"/>
              <a:ext cx="360000" cy="215444"/>
            </a:xfrm>
            <a:prstGeom prst="rect">
              <a:avLst/>
            </a:prstGeom>
            <a:noFill/>
          </p:spPr>
          <p:txBody>
            <a:bodyPr wrap="square" rtlCol="0">
              <a:spAutoFit/>
            </a:bodyPr>
            <a:lstStyle/>
            <a:p>
              <a:pPr eaLnBrk="0" fontAlgn="base" hangingPunct="0">
                <a:spcBef>
                  <a:spcPct val="0"/>
                </a:spcBef>
                <a:spcAft>
                  <a:spcPct val="0"/>
                </a:spcAft>
                <a:defRPr/>
              </a:pPr>
              <a:r>
                <a:rPr lang="en-US" altLang="zh-CN" sz="1200" baseline="-25000" dirty="0">
                  <a:solidFill>
                    <a:srgbClr val="000000"/>
                  </a:solidFill>
                  <a:latin typeface="Arial" panose="020B0604020202020204" pitchFamily="34" charset="0"/>
                  <a:ea typeface="宋体" panose="02010600030101010101" pitchFamily="2" charset="-122"/>
                </a:rPr>
                <a:t>16</a:t>
              </a:r>
              <a:endParaRPr lang="zh-CN" altLang="en-US" sz="1200" baseline="-25000" dirty="0">
                <a:solidFill>
                  <a:srgbClr val="000000"/>
                </a:solidFill>
                <a:latin typeface="Arial" panose="020B0604020202020204" pitchFamily="34" charset="0"/>
                <a:ea typeface="宋体" panose="02010600030101010101" pitchFamily="2" charset="-122"/>
              </a:endParaRPr>
            </a:p>
          </p:txBody>
        </p:sp>
      </p:grpSp>
      <p:sp>
        <p:nvSpPr>
          <p:cNvPr id="334" name="文本框 333"/>
          <p:cNvSpPr txBox="1"/>
          <p:nvPr/>
        </p:nvSpPr>
        <p:spPr>
          <a:xfrm>
            <a:off x="6241065" y="3032136"/>
            <a:ext cx="913705" cy="246221"/>
          </a:xfrm>
          <a:prstGeom prst="rect">
            <a:avLst/>
          </a:prstGeom>
          <a:noFill/>
        </p:spPr>
        <p:txBody>
          <a:bodyPr wrap="square" rtlCol="0">
            <a:spAutoFit/>
          </a:bodyPr>
          <a:lstStyle/>
          <a:p>
            <a:pPr eaLnBrk="0" fontAlgn="base" hangingPunct="0">
              <a:spcBef>
                <a:spcPct val="0"/>
              </a:spcBef>
              <a:spcAft>
                <a:spcPct val="0"/>
              </a:spcAft>
              <a:defRPr/>
            </a:pPr>
            <a:r>
              <a:rPr lang="en-US" altLang="zh-CN" sz="1000" dirty="0">
                <a:solidFill>
                  <a:srgbClr val="000000"/>
                </a:solidFill>
                <a:latin typeface="Arial" panose="020B0604020202020204" pitchFamily="34" charset="0"/>
                <a:ea typeface="宋体" panose="02010600030101010101" pitchFamily="2" charset="-122"/>
              </a:rPr>
              <a:t>ADDR1MUX</a:t>
            </a:r>
            <a:endParaRPr lang="zh-CN" altLang="en-US" sz="1000" dirty="0">
              <a:solidFill>
                <a:srgbClr val="000000"/>
              </a:solidFill>
              <a:latin typeface="Arial" panose="020B0604020202020204" pitchFamily="34" charset="0"/>
              <a:ea typeface="宋体" panose="02010600030101010101" pitchFamily="2" charset="-122"/>
            </a:endParaRPr>
          </a:p>
        </p:txBody>
      </p:sp>
      <p:grpSp>
        <p:nvGrpSpPr>
          <p:cNvPr id="335" name="组合 334"/>
          <p:cNvGrpSpPr/>
          <p:nvPr/>
        </p:nvGrpSpPr>
        <p:grpSpPr>
          <a:xfrm flipH="1">
            <a:off x="5943248" y="3101884"/>
            <a:ext cx="360039" cy="119168"/>
            <a:chOff x="5292080" y="3452075"/>
            <a:chExt cx="360039" cy="119168"/>
          </a:xfrm>
        </p:grpSpPr>
        <p:sp>
          <p:nvSpPr>
            <p:cNvPr id="336" name="等腰三角形 335"/>
            <p:cNvSpPr/>
            <p:nvPr/>
          </p:nvSpPr>
          <p:spPr bwMode="auto">
            <a:xfrm rot="5400000">
              <a:off x="5525971" y="3445094"/>
              <a:ext cx="119168" cy="133129"/>
            </a:xfrm>
            <a:prstGeom prst="triangl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defRPr/>
              </a:pPr>
              <a:endParaRPr lang="zh-CN" altLang="en-US" baseline="-25000">
                <a:solidFill>
                  <a:srgbClr val="000000"/>
                </a:solidFill>
                <a:latin typeface="Arial" charset="0"/>
                <a:ea typeface="宋体" pitchFamily="2" charset="-122"/>
              </a:endParaRPr>
            </a:p>
          </p:txBody>
        </p:sp>
        <p:cxnSp>
          <p:nvCxnSpPr>
            <p:cNvPr id="337" name="直接连接符 336"/>
            <p:cNvCxnSpPr/>
            <p:nvPr/>
          </p:nvCxnSpPr>
          <p:spPr bwMode="auto">
            <a:xfrm rot="5400000">
              <a:off x="5405536" y="3405478"/>
              <a:ext cx="0" cy="226911"/>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343" name="组合 342"/>
          <p:cNvGrpSpPr/>
          <p:nvPr/>
        </p:nvGrpSpPr>
        <p:grpSpPr>
          <a:xfrm>
            <a:off x="5419814" y="1945790"/>
            <a:ext cx="360000" cy="217408"/>
            <a:chOff x="5898218" y="3494595"/>
            <a:chExt cx="360000" cy="217408"/>
          </a:xfrm>
        </p:grpSpPr>
        <p:cxnSp>
          <p:nvCxnSpPr>
            <p:cNvPr id="344" name="直接连接符 343"/>
            <p:cNvCxnSpPr/>
            <p:nvPr/>
          </p:nvCxnSpPr>
          <p:spPr bwMode="auto">
            <a:xfrm flipH="1">
              <a:off x="5959620" y="3494595"/>
              <a:ext cx="144000" cy="10800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45" name="文本框 344"/>
            <p:cNvSpPr txBox="1"/>
            <p:nvPr/>
          </p:nvSpPr>
          <p:spPr>
            <a:xfrm>
              <a:off x="5898218" y="3496559"/>
              <a:ext cx="360000" cy="215444"/>
            </a:xfrm>
            <a:prstGeom prst="rect">
              <a:avLst/>
            </a:prstGeom>
            <a:noFill/>
          </p:spPr>
          <p:txBody>
            <a:bodyPr wrap="square" rtlCol="0">
              <a:spAutoFit/>
            </a:bodyPr>
            <a:lstStyle/>
            <a:p>
              <a:pPr eaLnBrk="0" fontAlgn="base" hangingPunct="0">
                <a:spcBef>
                  <a:spcPct val="0"/>
                </a:spcBef>
                <a:spcAft>
                  <a:spcPct val="0"/>
                </a:spcAft>
                <a:defRPr/>
              </a:pPr>
              <a:r>
                <a:rPr lang="en-US" altLang="zh-CN" sz="1200" baseline="-25000" dirty="0">
                  <a:solidFill>
                    <a:srgbClr val="000000"/>
                  </a:solidFill>
                  <a:latin typeface="Arial" panose="020B0604020202020204" pitchFamily="34" charset="0"/>
                  <a:ea typeface="宋体" panose="02010600030101010101" pitchFamily="2" charset="-122"/>
                </a:rPr>
                <a:t>2</a:t>
              </a:r>
              <a:endParaRPr lang="zh-CN" altLang="en-US" sz="1200" baseline="-25000" dirty="0">
                <a:solidFill>
                  <a:srgbClr val="000000"/>
                </a:solidFill>
                <a:latin typeface="Arial" panose="020B0604020202020204" pitchFamily="34" charset="0"/>
                <a:ea typeface="宋体" panose="02010600030101010101" pitchFamily="2" charset="-122"/>
              </a:endParaRPr>
            </a:p>
          </p:txBody>
        </p:sp>
      </p:grpSp>
      <p:sp>
        <p:nvSpPr>
          <p:cNvPr id="93" name="梯形 92"/>
          <p:cNvSpPr/>
          <p:nvPr/>
        </p:nvSpPr>
        <p:spPr bwMode="auto">
          <a:xfrm>
            <a:off x="5764867" y="1892536"/>
            <a:ext cx="773415" cy="227440"/>
          </a:xfrm>
          <a:prstGeom prst="trapezoid">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72000" rIns="91440" bIns="72000" numCol="1" rtlCol="0" anchor="ctr" anchorCtr="0" compatLnSpc="1">
            <a:prstTxWarp prst="textNoShape">
              <a:avLst/>
            </a:prstTxWarp>
          </a:bodyPr>
          <a:lstStyle/>
          <a:p>
            <a:pPr algn="ctr" fontAlgn="base">
              <a:spcBef>
                <a:spcPct val="0"/>
              </a:spcBef>
              <a:spcAft>
                <a:spcPct val="0"/>
              </a:spcAft>
              <a:defRPr/>
            </a:pPr>
            <a:r>
              <a:rPr lang="en-US" altLang="zh-CN" sz="1000" b="1" dirty="0">
                <a:solidFill>
                  <a:srgbClr val="FFFFFF"/>
                </a:solidFill>
                <a:latin typeface="Arial" charset="0"/>
                <a:ea typeface="宋体" panose="02010600030101010101" pitchFamily="2" charset="-122"/>
              </a:rPr>
              <a:t>PCMUX</a:t>
            </a:r>
            <a:endParaRPr lang="zh-CN" altLang="en-US" sz="1000" b="1" dirty="0">
              <a:solidFill>
                <a:srgbClr val="FFFFFF"/>
              </a:solidFill>
              <a:latin typeface="Arial" charset="0"/>
              <a:ea typeface="宋体" panose="02010600030101010101" pitchFamily="2" charset="-122"/>
            </a:endParaRPr>
          </a:p>
        </p:txBody>
      </p:sp>
      <p:cxnSp>
        <p:nvCxnSpPr>
          <p:cNvPr id="131" name="直接连接符 130"/>
          <p:cNvCxnSpPr/>
          <p:nvPr/>
        </p:nvCxnSpPr>
        <p:spPr bwMode="auto">
          <a:xfrm>
            <a:off x="6890663" y="1424500"/>
            <a:ext cx="1726" cy="396000"/>
          </a:xfrm>
          <a:prstGeom prst="line">
            <a:avLst/>
          </a:prstGeom>
          <a:solidFill>
            <a:schemeClr val="accent1"/>
          </a:solidFill>
          <a:ln w="4127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2" name="矩形 131"/>
          <p:cNvSpPr/>
          <p:nvPr/>
        </p:nvSpPr>
        <p:spPr bwMode="auto">
          <a:xfrm>
            <a:off x="6757467" y="1831944"/>
            <a:ext cx="356878" cy="198522"/>
          </a:xfrm>
          <a:prstGeom prst="re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108000" tIns="72000" rIns="91440" bIns="45720" numCol="1" rtlCol="0" anchor="ctr" anchorCtr="0" compatLnSpc="1">
            <a:prstTxWarp prst="textNoShape">
              <a:avLst/>
            </a:prstTxWarp>
          </a:bodyPr>
          <a:lstStyle/>
          <a:p>
            <a:pPr algn="ctr" fontAlgn="base">
              <a:spcBef>
                <a:spcPct val="0"/>
              </a:spcBef>
              <a:spcAft>
                <a:spcPct val="0"/>
              </a:spcAft>
              <a:defRPr/>
            </a:pPr>
            <a:r>
              <a:rPr lang="en-US" altLang="zh-CN" sz="1000" b="1" dirty="0">
                <a:solidFill>
                  <a:srgbClr val="FFFFFF"/>
                </a:solidFill>
                <a:latin typeface="Arial" charset="0"/>
                <a:ea typeface="宋体" panose="02010600030101010101" pitchFamily="2" charset="-122"/>
              </a:rPr>
              <a:t>+1</a:t>
            </a:r>
            <a:endParaRPr lang="zh-CN" altLang="en-US" sz="1000" b="1" dirty="0">
              <a:solidFill>
                <a:srgbClr val="FFFFFF"/>
              </a:solidFill>
              <a:latin typeface="Arial" charset="0"/>
              <a:ea typeface="宋体" panose="02010600030101010101" pitchFamily="2" charset="-122"/>
            </a:endParaRPr>
          </a:p>
        </p:txBody>
      </p:sp>
      <p:cxnSp>
        <p:nvCxnSpPr>
          <p:cNvPr id="133" name="直接连接符 132"/>
          <p:cNvCxnSpPr/>
          <p:nvPr/>
        </p:nvCxnSpPr>
        <p:spPr bwMode="auto">
          <a:xfrm rot="16200000">
            <a:off x="6549024" y="1084719"/>
            <a:ext cx="1726" cy="720000"/>
          </a:xfrm>
          <a:prstGeom prst="line">
            <a:avLst/>
          </a:prstGeom>
          <a:solidFill>
            <a:schemeClr val="accent1"/>
          </a:solidFill>
          <a:ln w="412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4" name="直接连接符 133"/>
          <p:cNvCxnSpPr/>
          <p:nvPr/>
        </p:nvCxnSpPr>
        <p:spPr bwMode="auto">
          <a:xfrm rot="16200000">
            <a:off x="6646241" y="2137145"/>
            <a:ext cx="1726" cy="540000"/>
          </a:xfrm>
          <a:prstGeom prst="line">
            <a:avLst/>
          </a:prstGeom>
          <a:solidFill>
            <a:schemeClr val="accent1"/>
          </a:solidFill>
          <a:ln w="412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5" name="直接连接符 134"/>
          <p:cNvCxnSpPr/>
          <p:nvPr/>
        </p:nvCxnSpPr>
        <p:spPr bwMode="auto">
          <a:xfrm>
            <a:off x="6898321" y="2012008"/>
            <a:ext cx="1726" cy="396000"/>
          </a:xfrm>
          <a:prstGeom prst="line">
            <a:avLst/>
          </a:prstGeom>
          <a:solidFill>
            <a:schemeClr val="accent1"/>
          </a:solidFill>
          <a:ln w="412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68" name="椭圆 167"/>
          <p:cNvSpPr/>
          <p:nvPr/>
        </p:nvSpPr>
        <p:spPr bwMode="auto">
          <a:xfrm>
            <a:off x="6852603" y="1423034"/>
            <a:ext cx="45719" cy="48870"/>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defRPr/>
            </a:pPr>
            <a:endParaRPr lang="zh-CN" altLang="en-US" baseline="-25000">
              <a:solidFill>
                <a:srgbClr val="000000"/>
              </a:solidFill>
              <a:latin typeface="Arial" charset="0"/>
              <a:ea typeface="宋体" pitchFamily="2" charset="-122"/>
            </a:endParaRPr>
          </a:p>
        </p:txBody>
      </p:sp>
      <p:grpSp>
        <p:nvGrpSpPr>
          <p:cNvPr id="313" name="组合 312"/>
          <p:cNvGrpSpPr/>
          <p:nvPr/>
        </p:nvGrpSpPr>
        <p:grpSpPr>
          <a:xfrm>
            <a:off x="6837792" y="2176846"/>
            <a:ext cx="396344" cy="215444"/>
            <a:chOff x="7272000" y="2565484"/>
            <a:chExt cx="396344" cy="215444"/>
          </a:xfrm>
        </p:grpSpPr>
        <p:cxnSp>
          <p:nvCxnSpPr>
            <p:cNvPr id="314" name="直接连接符 313"/>
            <p:cNvCxnSpPr/>
            <p:nvPr/>
          </p:nvCxnSpPr>
          <p:spPr bwMode="auto">
            <a:xfrm flipH="1">
              <a:off x="7272000" y="2626896"/>
              <a:ext cx="144000" cy="10800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15" name="文本框 314"/>
            <p:cNvSpPr txBox="1"/>
            <p:nvPr/>
          </p:nvSpPr>
          <p:spPr>
            <a:xfrm>
              <a:off x="7308344" y="2565484"/>
              <a:ext cx="360000" cy="215444"/>
            </a:xfrm>
            <a:prstGeom prst="rect">
              <a:avLst/>
            </a:prstGeom>
            <a:noFill/>
          </p:spPr>
          <p:txBody>
            <a:bodyPr wrap="square" rtlCol="0">
              <a:spAutoFit/>
            </a:bodyPr>
            <a:lstStyle/>
            <a:p>
              <a:pPr eaLnBrk="0" fontAlgn="base" hangingPunct="0">
                <a:spcBef>
                  <a:spcPct val="0"/>
                </a:spcBef>
                <a:spcAft>
                  <a:spcPct val="0"/>
                </a:spcAft>
                <a:defRPr/>
              </a:pPr>
              <a:r>
                <a:rPr lang="en-US" altLang="zh-CN" sz="1200" baseline="-25000" dirty="0">
                  <a:solidFill>
                    <a:srgbClr val="000000"/>
                  </a:solidFill>
                  <a:latin typeface="Arial" panose="020B0604020202020204" pitchFamily="34" charset="0"/>
                  <a:ea typeface="宋体" panose="02010600030101010101" pitchFamily="2" charset="-122"/>
                </a:rPr>
                <a:t>16</a:t>
              </a:r>
              <a:endParaRPr lang="zh-CN" altLang="en-US" sz="1200" baseline="-25000" dirty="0">
                <a:solidFill>
                  <a:srgbClr val="000000"/>
                </a:solidFill>
                <a:latin typeface="Arial" panose="020B0604020202020204" pitchFamily="34" charset="0"/>
                <a:ea typeface="宋体" panose="02010600030101010101" pitchFamily="2" charset="-122"/>
              </a:endParaRPr>
            </a:p>
          </p:txBody>
        </p:sp>
      </p:grpSp>
      <p:grpSp>
        <p:nvGrpSpPr>
          <p:cNvPr id="50" name="组合 49"/>
          <p:cNvGrpSpPr/>
          <p:nvPr/>
        </p:nvGrpSpPr>
        <p:grpSpPr>
          <a:xfrm>
            <a:off x="3693017" y="1429908"/>
            <a:ext cx="180969" cy="402036"/>
            <a:chOff x="2185214" y="1412776"/>
            <a:chExt cx="180969" cy="402036"/>
          </a:xfrm>
        </p:grpSpPr>
        <p:sp>
          <p:nvSpPr>
            <p:cNvPr id="47" name="等腰三角形 46"/>
            <p:cNvSpPr/>
            <p:nvPr/>
          </p:nvSpPr>
          <p:spPr bwMode="auto">
            <a:xfrm>
              <a:off x="2185214" y="1412776"/>
              <a:ext cx="180969" cy="148657"/>
            </a:xfrm>
            <a:prstGeom prst="triangl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defRPr/>
              </a:pPr>
              <a:endParaRPr lang="zh-CN" altLang="en-US" baseline="-25000">
                <a:solidFill>
                  <a:srgbClr val="000000"/>
                </a:solidFill>
                <a:latin typeface="Arial" charset="0"/>
                <a:ea typeface="宋体" pitchFamily="2" charset="-122"/>
              </a:endParaRPr>
            </a:p>
          </p:txBody>
        </p:sp>
        <p:cxnSp>
          <p:nvCxnSpPr>
            <p:cNvPr id="49" name="直接连接符 48"/>
            <p:cNvCxnSpPr/>
            <p:nvPr/>
          </p:nvCxnSpPr>
          <p:spPr bwMode="auto">
            <a:xfrm>
              <a:off x="2275698" y="1561433"/>
              <a:ext cx="0" cy="253379"/>
            </a:xfrm>
            <a:prstGeom prst="line">
              <a:avLst/>
            </a:prstGeom>
            <a:solidFill>
              <a:schemeClr val="accent1"/>
            </a:solidFill>
            <a:ln w="381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92" name="梯形 91"/>
          <p:cNvSpPr/>
          <p:nvPr/>
        </p:nvSpPr>
        <p:spPr bwMode="auto">
          <a:xfrm>
            <a:off x="3274397" y="1820528"/>
            <a:ext cx="988993" cy="236862"/>
          </a:xfrm>
          <a:prstGeom prst="trapezoid">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algn="ctr" fontAlgn="base">
              <a:spcBef>
                <a:spcPct val="0"/>
              </a:spcBef>
              <a:spcAft>
                <a:spcPct val="0"/>
              </a:spcAft>
              <a:defRPr/>
            </a:pPr>
            <a:r>
              <a:rPr lang="en-US" altLang="zh-CN" sz="1000" b="1" dirty="0">
                <a:solidFill>
                  <a:srgbClr val="FFFFFF"/>
                </a:solidFill>
                <a:latin typeface="Arial" charset="0"/>
                <a:ea typeface="宋体" pitchFamily="2" charset="-122"/>
              </a:rPr>
              <a:t>MARMUX</a:t>
            </a:r>
            <a:endParaRPr lang="zh-CN" altLang="en-US" sz="1000" b="1" dirty="0">
              <a:solidFill>
                <a:srgbClr val="FFFFFF"/>
              </a:solidFill>
              <a:latin typeface="Arial" charset="0"/>
              <a:ea typeface="宋体" pitchFamily="2" charset="-122"/>
            </a:endParaRPr>
          </a:p>
        </p:txBody>
      </p:sp>
      <p:cxnSp>
        <p:nvCxnSpPr>
          <p:cNvPr id="138" name="直接连接符 137"/>
          <p:cNvCxnSpPr/>
          <p:nvPr/>
        </p:nvCxnSpPr>
        <p:spPr bwMode="auto">
          <a:xfrm rot="16200000">
            <a:off x="5425881" y="1747544"/>
            <a:ext cx="1726" cy="1080000"/>
          </a:xfrm>
          <a:prstGeom prst="line">
            <a:avLst/>
          </a:prstGeom>
          <a:solidFill>
            <a:schemeClr val="accent1"/>
          </a:solidFill>
          <a:ln w="412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9" name="直接连接符 138"/>
          <p:cNvCxnSpPr/>
          <p:nvPr/>
        </p:nvCxnSpPr>
        <p:spPr bwMode="auto">
          <a:xfrm rot="16200000">
            <a:off x="4615881" y="1717129"/>
            <a:ext cx="1726" cy="1368000"/>
          </a:xfrm>
          <a:prstGeom prst="line">
            <a:avLst/>
          </a:prstGeom>
          <a:solidFill>
            <a:schemeClr val="accent1"/>
          </a:solidFill>
          <a:ln w="412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3" name="直接连接符 142"/>
          <p:cNvCxnSpPr/>
          <p:nvPr/>
        </p:nvCxnSpPr>
        <p:spPr bwMode="auto">
          <a:xfrm flipV="1">
            <a:off x="3945993" y="2048040"/>
            <a:ext cx="1726" cy="360000"/>
          </a:xfrm>
          <a:prstGeom prst="line">
            <a:avLst/>
          </a:prstGeom>
          <a:solidFill>
            <a:schemeClr val="accent1"/>
          </a:solidFill>
          <a:ln w="4127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5" name="直接连接符 144"/>
          <p:cNvCxnSpPr/>
          <p:nvPr/>
        </p:nvCxnSpPr>
        <p:spPr bwMode="auto">
          <a:xfrm flipV="1">
            <a:off x="4450049" y="2975144"/>
            <a:ext cx="1726" cy="100800"/>
          </a:xfrm>
          <a:prstGeom prst="line">
            <a:avLst/>
          </a:prstGeom>
          <a:solidFill>
            <a:schemeClr val="accent1"/>
          </a:solidFill>
          <a:ln w="412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6" name="直接连接符 145"/>
          <p:cNvCxnSpPr/>
          <p:nvPr/>
        </p:nvCxnSpPr>
        <p:spPr bwMode="auto">
          <a:xfrm rot="16200000">
            <a:off x="5745282" y="1969129"/>
            <a:ext cx="1726" cy="864000"/>
          </a:xfrm>
          <a:prstGeom prst="line">
            <a:avLst/>
          </a:prstGeom>
          <a:solidFill>
            <a:schemeClr val="accent1"/>
          </a:solidFill>
          <a:ln w="412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9" name="直接连接符 168"/>
          <p:cNvCxnSpPr/>
          <p:nvPr/>
        </p:nvCxnSpPr>
        <p:spPr bwMode="auto">
          <a:xfrm rot="16200000">
            <a:off x="7078281" y="1246719"/>
            <a:ext cx="1726" cy="396000"/>
          </a:xfrm>
          <a:prstGeom prst="line">
            <a:avLst/>
          </a:prstGeom>
          <a:solidFill>
            <a:schemeClr val="accent1"/>
          </a:solidFill>
          <a:ln w="412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0" name="直接连接符 169"/>
          <p:cNvCxnSpPr/>
          <p:nvPr/>
        </p:nvCxnSpPr>
        <p:spPr bwMode="auto">
          <a:xfrm rot="10800000">
            <a:off x="7258361" y="1436127"/>
            <a:ext cx="1726" cy="2052000"/>
          </a:xfrm>
          <a:prstGeom prst="line">
            <a:avLst/>
          </a:prstGeom>
          <a:solidFill>
            <a:schemeClr val="accent1"/>
          </a:solidFill>
          <a:ln w="412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1" name="直接连接符 170"/>
          <p:cNvCxnSpPr/>
          <p:nvPr/>
        </p:nvCxnSpPr>
        <p:spPr bwMode="auto">
          <a:xfrm rot="16200000">
            <a:off x="6538281" y="2749264"/>
            <a:ext cx="1726" cy="1476000"/>
          </a:xfrm>
          <a:prstGeom prst="line">
            <a:avLst/>
          </a:prstGeom>
          <a:solidFill>
            <a:schemeClr val="accent1"/>
          </a:solidFill>
          <a:ln w="412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2" name="直接连接符 171"/>
          <p:cNvCxnSpPr/>
          <p:nvPr/>
        </p:nvCxnSpPr>
        <p:spPr bwMode="auto">
          <a:xfrm flipV="1">
            <a:off x="5816475" y="3272104"/>
            <a:ext cx="1726" cy="219600"/>
          </a:xfrm>
          <a:prstGeom prst="line">
            <a:avLst/>
          </a:prstGeom>
          <a:solidFill>
            <a:schemeClr val="accent1"/>
          </a:solidFill>
          <a:ln w="4127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85" name="矩形 184"/>
          <p:cNvSpPr/>
          <p:nvPr/>
        </p:nvSpPr>
        <p:spPr bwMode="auto">
          <a:xfrm>
            <a:off x="3255563" y="2552048"/>
            <a:ext cx="677722" cy="216000"/>
          </a:xfrm>
          <a:prstGeom prst="rect">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108000" tIns="0" rIns="91440" bIns="0" numCol="1" rtlCol="0" anchor="ctr" anchorCtr="0" compatLnSpc="1">
            <a:prstTxWarp prst="textNoShape">
              <a:avLst/>
            </a:prstTxWarp>
          </a:bodyPr>
          <a:lstStyle/>
          <a:p>
            <a:pPr algn="ctr" fontAlgn="base">
              <a:spcBef>
                <a:spcPct val="0"/>
              </a:spcBef>
              <a:spcAft>
                <a:spcPct val="0"/>
              </a:spcAft>
              <a:defRPr/>
            </a:pPr>
            <a:r>
              <a:rPr lang="en-US" altLang="zh-CN" sz="1200" b="1" dirty="0">
                <a:solidFill>
                  <a:srgbClr val="000000"/>
                </a:solidFill>
                <a:latin typeface="Arial" charset="0"/>
                <a:ea typeface="宋体" panose="02010600030101010101" pitchFamily="2" charset="-122"/>
              </a:rPr>
              <a:t>SEXT</a:t>
            </a:r>
            <a:endParaRPr lang="zh-CN" altLang="en-US" sz="1200" b="1" dirty="0">
              <a:solidFill>
                <a:srgbClr val="000000"/>
              </a:solidFill>
              <a:latin typeface="Arial" charset="0"/>
              <a:ea typeface="宋体" panose="02010600030101010101" pitchFamily="2" charset="-122"/>
            </a:endParaRPr>
          </a:p>
        </p:txBody>
      </p:sp>
      <p:cxnSp>
        <p:nvCxnSpPr>
          <p:cNvPr id="191" name="直接连接符 190"/>
          <p:cNvCxnSpPr/>
          <p:nvPr/>
        </p:nvCxnSpPr>
        <p:spPr bwMode="auto">
          <a:xfrm rot="16200000">
            <a:off x="3002644" y="2408048"/>
            <a:ext cx="1726" cy="504000"/>
          </a:xfrm>
          <a:prstGeom prst="line">
            <a:avLst/>
          </a:prstGeom>
          <a:solidFill>
            <a:schemeClr val="accent1"/>
          </a:solidFill>
          <a:ln w="412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5" name="直接连接符 194"/>
          <p:cNvCxnSpPr/>
          <p:nvPr/>
        </p:nvCxnSpPr>
        <p:spPr bwMode="auto">
          <a:xfrm rot="10800000">
            <a:off x="3585954" y="2047944"/>
            <a:ext cx="1726" cy="504000"/>
          </a:xfrm>
          <a:prstGeom prst="line">
            <a:avLst/>
          </a:prstGeom>
          <a:solidFill>
            <a:schemeClr val="accent1"/>
          </a:solidFill>
          <a:ln w="4127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248" name="组合 247"/>
          <p:cNvGrpSpPr/>
          <p:nvPr/>
        </p:nvGrpSpPr>
        <p:grpSpPr>
          <a:xfrm>
            <a:off x="2937882" y="1878792"/>
            <a:ext cx="360039" cy="119168"/>
            <a:chOff x="5292080" y="3452075"/>
            <a:chExt cx="360039" cy="119168"/>
          </a:xfrm>
        </p:grpSpPr>
        <p:sp>
          <p:nvSpPr>
            <p:cNvPr id="249" name="等腰三角形 248"/>
            <p:cNvSpPr/>
            <p:nvPr/>
          </p:nvSpPr>
          <p:spPr bwMode="auto">
            <a:xfrm rot="5400000">
              <a:off x="5525971" y="3445094"/>
              <a:ext cx="119168" cy="133129"/>
            </a:xfrm>
            <a:prstGeom prst="triangl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defRPr/>
              </a:pPr>
              <a:endParaRPr lang="zh-CN" altLang="en-US" baseline="-25000">
                <a:solidFill>
                  <a:srgbClr val="000000"/>
                </a:solidFill>
                <a:latin typeface="Arial" charset="0"/>
                <a:ea typeface="宋体" pitchFamily="2" charset="-122"/>
              </a:endParaRPr>
            </a:p>
          </p:txBody>
        </p:sp>
        <p:cxnSp>
          <p:nvCxnSpPr>
            <p:cNvPr id="250" name="直接连接符 249"/>
            <p:cNvCxnSpPr/>
            <p:nvPr/>
          </p:nvCxnSpPr>
          <p:spPr bwMode="auto">
            <a:xfrm rot="5400000">
              <a:off x="5405536" y="3405478"/>
              <a:ext cx="0" cy="226911"/>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251" name="组合 250"/>
          <p:cNvGrpSpPr/>
          <p:nvPr/>
        </p:nvGrpSpPr>
        <p:grpSpPr>
          <a:xfrm>
            <a:off x="3369931" y="1424744"/>
            <a:ext cx="360039" cy="119168"/>
            <a:chOff x="5292080" y="3452075"/>
            <a:chExt cx="360039" cy="119168"/>
          </a:xfrm>
        </p:grpSpPr>
        <p:sp>
          <p:nvSpPr>
            <p:cNvPr id="252" name="等腰三角形 251"/>
            <p:cNvSpPr/>
            <p:nvPr/>
          </p:nvSpPr>
          <p:spPr bwMode="auto">
            <a:xfrm rot="5400000">
              <a:off x="5525971" y="3445094"/>
              <a:ext cx="119168" cy="133129"/>
            </a:xfrm>
            <a:prstGeom prst="triangl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defRPr/>
              </a:pPr>
              <a:endParaRPr lang="zh-CN" altLang="en-US" baseline="-25000">
                <a:solidFill>
                  <a:srgbClr val="000000"/>
                </a:solidFill>
                <a:latin typeface="Arial" charset="0"/>
                <a:ea typeface="宋体" pitchFamily="2" charset="-122"/>
              </a:endParaRPr>
            </a:p>
          </p:txBody>
        </p:sp>
        <p:cxnSp>
          <p:nvCxnSpPr>
            <p:cNvPr id="253" name="直接连接符 252"/>
            <p:cNvCxnSpPr/>
            <p:nvPr/>
          </p:nvCxnSpPr>
          <p:spPr bwMode="auto">
            <a:xfrm rot="5400000">
              <a:off x="5405536" y="3405478"/>
              <a:ext cx="0" cy="226911"/>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270" name="文本框 269"/>
          <p:cNvSpPr txBox="1"/>
          <p:nvPr/>
        </p:nvSpPr>
        <p:spPr>
          <a:xfrm>
            <a:off x="2721857" y="2419042"/>
            <a:ext cx="610398" cy="276999"/>
          </a:xfrm>
          <a:prstGeom prst="rect">
            <a:avLst/>
          </a:prstGeom>
          <a:noFill/>
        </p:spPr>
        <p:txBody>
          <a:bodyPr wrap="square" rtlCol="0">
            <a:spAutoFit/>
          </a:bodyPr>
          <a:lstStyle/>
          <a:p>
            <a:pPr eaLnBrk="0" fontAlgn="base" hangingPunct="0">
              <a:spcBef>
                <a:spcPct val="0"/>
              </a:spcBef>
              <a:spcAft>
                <a:spcPct val="0"/>
              </a:spcAft>
              <a:defRPr/>
            </a:pPr>
            <a:r>
              <a:rPr lang="en-US" altLang="zh-CN" sz="1200" b="1" dirty="0">
                <a:solidFill>
                  <a:srgbClr val="000000"/>
                </a:solidFill>
                <a:latin typeface="Arial" panose="020B0604020202020204" pitchFamily="34" charset="0"/>
                <a:ea typeface="宋体" panose="02010600030101010101" pitchFamily="2" charset="-122"/>
              </a:rPr>
              <a:t>[7:0]</a:t>
            </a:r>
            <a:endParaRPr lang="zh-CN" altLang="en-US" sz="1200" b="1" dirty="0">
              <a:solidFill>
                <a:srgbClr val="000000"/>
              </a:solidFill>
              <a:latin typeface="Arial" panose="020B0604020202020204" pitchFamily="34" charset="0"/>
              <a:ea typeface="宋体" panose="02010600030101010101" pitchFamily="2" charset="-122"/>
            </a:endParaRPr>
          </a:p>
        </p:txBody>
      </p:sp>
      <p:sp>
        <p:nvSpPr>
          <p:cNvPr id="308" name="文本框 307"/>
          <p:cNvSpPr txBox="1"/>
          <p:nvPr/>
        </p:nvSpPr>
        <p:spPr>
          <a:xfrm>
            <a:off x="2311257" y="1369700"/>
            <a:ext cx="1130680" cy="246221"/>
          </a:xfrm>
          <a:prstGeom prst="rect">
            <a:avLst/>
          </a:prstGeom>
          <a:noFill/>
        </p:spPr>
        <p:txBody>
          <a:bodyPr wrap="square" rtlCol="0">
            <a:spAutoFit/>
          </a:bodyPr>
          <a:lstStyle/>
          <a:p>
            <a:pPr algn="r" eaLnBrk="0" fontAlgn="base" hangingPunct="0">
              <a:spcBef>
                <a:spcPct val="0"/>
              </a:spcBef>
              <a:spcAft>
                <a:spcPct val="0"/>
              </a:spcAft>
              <a:defRPr/>
            </a:pPr>
            <a:r>
              <a:rPr lang="en-US" altLang="zh-CN" sz="1000" dirty="0" err="1">
                <a:solidFill>
                  <a:srgbClr val="000000"/>
                </a:solidFill>
                <a:latin typeface="Arial" panose="020B0604020202020204" pitchFamily="34" charset="0"/>
                <a:ea typeface="宋体" panose="02010600030101010101" pitchFamily="2" charset="-122"/>
              </a:rPr>
              <a:t>GateMARMUX</a:t>
            </a:r>
            <a:endParaRPr lang="zh-CN" altLang="en-US" sz="1000" dirty="0">
              <a:solidFill>
                <a:srgbClr val="000000"/>
              </a:solidFill>
              <a:latin typeface="Arial" panose="020B0604020202020204" pitchFamily="34" charset="0"/>
              <a:ea typeface="宋体" panose="02010600030101010101" pitchFamily="2" charset="-122"/>
            </a:endParaRPr>
          </a:p>
        </p:txBody>
      </p:sp>
      <p:sp>
        <p:nvSpPr>
          <p:cNvPr id="309" name="文本框 308"/>
          <p:cNvSpPr txBox="1"/>
          <p:nvPr/>
        </p:nvSpPr>
        <p:spPr>
          <a:xfrm>
            <a:off x="4835141" y="1546910"/>
            <a:ext cx="695029" cy="246221"/>
          </a:xfrm>
          <a:prstGeom prst="rect">
            <a:avLst/>
          </a:prstGeom>
          <a:noFill/>
        </p:spPr>
        <p:txBody>
          <a:bodyPr wrap="square" rtlCol="0">
            <a:spAutoFit/>
          </a:bodyPr>
          <a:lstStyle/>
          <a:p>
            <a:pPr algn="r" eaLnBrk="0" fontAlgn="base" hangingPunct="0">
              <a:spcBef>
                <a:spcPct val="0"/>
              </a:spcBef>
              <a:spcAft>
                <a:spcPct val="0"/>
              </a:spcAft>
              <a:defRPr/>
            </a:pPr>
            <a:r>
              <a:rPr lang="en-US" altLang="zh-CN" sz="1000" dirty="0">
                <a:solidFill>
                  <a:srgbClr val="000000"/>
                </a:solidFill>
                <a:latin typeface="Arial" panose="020B0604020202020204" pitchFamily="34" charset="0"/>
                <a:ea typeface="宋体" panose="02010600030101010101" pitchFamily="2" charset="-122"/>
              </a:rPr>
              <a:t>LD.PC</a:t>
            </a:r>
            <a:endParaRPr lang="zh-CN" altLang="en-US" sz="1000" dirty="0">
              <a:solidFill>
                <a:srgbClr val="000000"/>
              </a:solidFill>
              <a:latin typeface="Arial" panose="020B0604020202020204" pitchFamily="34" charset="0"/>
              <a:ea typeface="宋体" panose="02010600030101010101" pitchFamily="2" charset="-122"/>
            </a:endParaRPr>
          </a:p>
        </p:txBody>
      </p:sp>
      <p:grpSp>
        <p:nvGrpSpPr>
          <p:cNvPr id="316" name="组合 315"/>
          <p:cNvGrpSpPr/>
          <p:nvPr/>
        </p:nvGrpSpPr>
        <p:grpSpPr>
          <a:xfrm>
            <a:off x="4805052" y="2014654"/>
            <a:ext cx="396344" cy="215444"/>
            <a:chOff x="7272000" y="2565484"/>
            <a:chExt cx="396344" cy="215444"/>
          </a:xfrm>
        </p:grpSpPr>
        <p:cxnSp>
          <p:nvCxnSpPr>
            <p:cNvPr id="317" name="直接连接符 316"/>
            <p:cNvCxnSpPr/>
            <p:nvPr/>
          </p:nvCxnSpPr>
          <p:spPr bwMode="auto">
            <a:xfrm flipH="1">
              <a:off x="7272000" y="2626896"/>
              <a:ext cx="144000" cy="10800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18" name="文本框 317"/>
            <p:cNvSpPr txBox="1"/>
            <p:nvPr/>
          </p:nvSpPr>
          <p:spPr>
            <a:xfrm>
              <a:off x="7308344" y="2565484"/>
              <a:ext cx="360000" cy="215444"/>
            </a:xfrm>
            <a:prstGeom prst="rect">
              <a:avLst/>
            </a:prstGeom>
            <a:noFill/>
          </p:spPr>
          <p:txBody>
            <a:bodyPr wrap="square" rtlCol="0">
              <a:spAutoFit/>
            </a:bodyPr>
            <a:lstStyle/>
            <a:p>
              <a:pPr eaLnBrk="0" fontAlgn="base" hangingPunct="0">
                <a:spcBef>
                  <a:spcPct val="0"/>
                </a:spcBef>
                <a:spcAft>
                  <a:spcPct val="0"/>
                </a:spcAft>
                <a:defRPr/>
              </a:pPr>
              <a:r>
                <a:rPr lang="en-US" altLang="zh-CN" sz="1200" baseline="-25000" dirty="0">
                  <a:solidFill>
                    <a:srgbClr val="000000"/>
                  </a:solidFill>
                  <a:latin typeface="Arial" panose="020B0604020202020204" pitchFamily="34" charset="0"/>
                  <a:ea typeface="宋体" panose="02010600030101010101" pitchFamily="2" charset="-122"/>
                </a:rPr>
                <a:t>16</a:t>
              </a:r>
              <a:endParaRPr lang="zh-CN" altLang="en-US" sz="1200" baseline="-25000" dirty="0">
                <a:solidFill>
                  <a:srgbClr val="000000"/>
                </a:solidFill>
                <a:latin typeface="Arial" panose="020B0604020202020204" pitchFamily="34" charset="0"/>
                <a:ea typeface="宋体" panose="02010600030101010101" pitchFamily="2" charset="-122"/>
              </a:endParaRPr>
            </a:p>
          </p:txBody>
        </p:sp>
      </p:grpSp>
      <p:grpSp>
        <p:nvGrpSpPr>
          <p:cNvPr id="319" name="组合 318"/>
          <p:cNvGrpSpPr/>
          <p:nvPr/>
        </p:nvGrpSpPr>
        <p:grpSpPr>
          <a:xfrm>
            <a:off x="3874548" y="2176846"/>
            <a:ext cx="396344" cy="215444"/>
            <a:chOff x="7272000" y="2565484"/>
            <a:chExt cx="396344" cy="215444"/>
          </a:xfrm>
        </p:grpSpPr>
        <p:cxnSp>
          <p:nvCxnSpPr>
            <p:cNvPr id="320" name="直接连接符 319"/>
            <p:cNvCxnSpPr/>
            <p:nvPr/>
          </p:nvCxnSpPr>
          <p:spPr bwMode="auto">
            <a:xfrm flipH="1">
              <a:off x="7272000" y="2626896"/>
              <a:ext cx="144000" cy="10800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21" name="文本框 320"/>
            <p:cNvSpPr txBox="1"/>
            <p:nvPr/>
          </p:nvSpPr>
          <p:spPr>
            <a:xfrm>
              <a:off x="7308344" y="2565484"/>
              <a:ext cx="360000" cy="215444"/>
            </a:xfrm>
            <a:prstGeom prst="rect">
              <a:avLst/>
            </a:prstGeom>
            <a:noFill/>
          </p:spPr>
          <p:txBody>
            <a:bodyPr wrap="square" rtlCol="0">
              <a:spAutoFit/>
            </a:bodyPr>
            <a:lstStyle/>
            <a:p>
              <a:pPr eaLnBrk="0" fontAlgn="base" hangingPunct="0">
                <a:spcBef>
                  <a:spcPct val="0"/>
                </a:spcBef>
                <a:spcAft>
                  <a:spcPct val="0"/>
                </a:spcAft>
                <a:defRPr/>
              </a:pPr>
              <a:r>
                <a:rPr lang="en-US" altLang="zh-CN" sz="1200" baseline="-25000" dirty="0">
                  <a:solidFill>
                    <a:srgbClr val="000000"/>
                  </a:solidFill>
                  <a:latin typeface="Arial" panose="020B0604020202020204" pitchFamily="34" charset="0"/>
                  <a:ea typeface="宋体" panose="02010600030101010101" pitchFamily="2" charset="-122"/>
                </a:rPr>
                <a:t>16</a:t>
              </a:r>
              <a:endParaRPr lang="zh-CN" altLang="en-US" sz="1200" baseline="-25000" dirty="0">
                <a:solidFill>
                  <a:srgbClr val="000000"/>
                </a:solidFill>
                <a:latin typeface="Arial" panose="020B0604020202020204" pitchFamily="34" charset="0"/>
                <a:ea typeface="宋体" panose="02010600030101010101" pitchFamily="2" charset="-122"/>
              </a:endParaRPr>
            </a:p>
          </p:txBody>
        </p:sp>
      </p:grpSp>
      <p:grpSp>
        <p:nvGrpSpPr>
          <p:cNvPr id="322" name="组合 321"/>
          <p:cNvGrpSpPr/>
          <p:nvPr/>
        </p:nvGrpSpPr>
        <p:grpSpPr>
          <a:xfrm>
            <a:off x="3507416" y="2176846"/>
            <a:ext cx="396344" cy="215444"/>
            <a:chOff x="7272000" y="2565484"/>
            <a:chExt cx="396344" cy="215444"/>
          </a:xfrm>
        </p:grpSpPr>
        <p:cxnSp>
          <p:nvCxnSpPr>
            <p:cNvPr id="323" name="直接连接符 322"/>
            <p:cNvCxnSpPr/>
            <p:nvPr/>
          </p:nvCxnSpPr>
          <p:spPr bwMode="auto">
            <a:xfrm flipH="1">
              <a:off x="7272000" y="2626896"/>
              <a:ext cx="144000" cy="10800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24" name="文本框 323"/>
            <p:cNvSpPr txBox="1"/>
            <p:nvPr/>
          </p:nvSpPr>
          <p:spPr>
            <a:xfrm>
              <a:off x="7308344" y="2565484"/>
              <a:ext cx="360000" cy="215444"/>
            </a:xfrm>
            <a:prstGeom prst="rect">
              <a:avLst/>
            </a:prstGeom>
            <a:noFill/>
          </p:spPr>
          <p:txBody>
            <a:bodyPr wrap="square" rtlCol="0">
              <a:spAutoFit/>
            </a:bodyPr>
            <a:lstStyle/>
            <a:p>
              <a:pPr eaLnBrk="0" fontAlgn="base" hangingPunct="0">
                <a:spcBef>
                  <a:spcPct val="0"/>
                </a:spcBef>
                <a:spcAft>
                  <a:spcPct val="0"/>
                </a:spcAft>
                <a:defRPr/>
              </a:pPr>
              <a:r>
                <a:rPr lang="en-US" altLang="zh-CN" sz="1200" baseline="-25000" dirty="0">
                  <a:solidFill>
                    <a:srgbClr val="000000"/>
                  </a:solidFill>
                  <a:latin typeface="Arial" panose="020B0604020202020204" pitchFamily="34" charset="0"/>
                  <a:ea typeface="宋体" panose="02010600030101010101" pitchFamily="2" charset="-122"/>
                </a:rPr>
                <a:t>16</a:t>
              </a:r>
              <a:endParaRPr lang="zh-CN" altLang="en-US" sz="1200" baseline="-25000" dirty="0">
                <a:solidFill>
                  <a:srgbClr val="000000"/>
                </a:solidFill>
                <a:latin typeface="Arial" panose="020B0604020202020204" pitchFamily="34" charset="0"/>
                <a:ea typeface="宋体" panose="02010600030101010101" pitchFamily="2" charset="-122"/>
              </a:endParaRPr>
            </a:p>
          </p:txBody>
        </p:sp>
      </p:grpSp>
      <p:grpSp>
        <p:nvGrpSpPr>
          <p:cNvPr id="338" name="组合 337"/>
          <p:cNvGrpSpPr/>
          <p:nvPr/>
        </p:nvGrpSpPr>
        <p:grpSpPr>
          <a:xfrm>
            <a:off x="3604240" y="3105493"/>
            <a:ext cx="360039" cy="119168"/>
            <a:chOff x="5292080" y="3452075"/>
            <a:chExt cx="360039" cy="119168"/>
          </a:xfrm>
        </p:grpSpPr>
        <p:sp>
          <p:nvSpPr>
            <p:cNvPr id="339" name="等腰三角形 338"/>
            <p:cNvSpPr/>
            <p:nvPr/>
          </p:nvSpPr>
          <p:spPr bwMode="auto">
            <a:xfrm rot="5400000">
              <a:off x="5525971" y="3445094"/>
              <a:ext cx="119168" cy="133129"/>
            </a:xfrm>
            <a:prstGeom prst="triangl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defRPr/>
              </a:pPr>
              <a:endParaRPr lang="zh-CN" altLang="en-US" baseline="-25000">
                <a:solidFill>
                  <a:srgbClr val="000000"/>
                </a:solidFill>
                <a:latin typeface="Arial" charset="0"/>
                <a:ea typeface="宋体" pitchFamily="2" charset="-122"/>
              </a:endParaRPr>
            </a:p>
          </p:txBody>
        </p:sp>
        <p:cxnSp>
          <p:nvCxnSpPr>
            <p:cNvPr id="340" name="直接连接符 339"/>
            <p:cNvCxnSpPr/>
            <p:nvPr/>
          </p:nvCxnSpPr>
          <p:spPr bwMode="auto">
            <a:xfrm rot="5400000">
              <a:off x="5405536" y="3405478"/>
              <a:ext cx="0" cy="226911"/>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341" name="文本框 340"/>
          <p:cNvSpPr txBox="1"/>
          <p:nvPr/>
        </p:nvSpPr>
        <p:spPr>
          <a:xfrm>
            <a:off x="2660717" y="3046346"/>
            <a:ext cx="991968" cy="246221"/>
          </a:xfrm>
          <a:prstGeom prst="rect">
            <a:avLst/>
          </a:prstGeom>
          <a:noFill/>
        </p:spPr>
        <p:txBody>
          <a:bodyPr wrap="square" rtlCol="0">
            <a:spAutoFit/>
          </a:bodyPr>
          <a:lstStyle/>
          <a:p>
            <a:pPr algn="r" eaLnBrk="0" fontAlgn="base" hangingPunct="0">
              <a:spcBef>
                <a:spcPct val="0"/>
              </a:spcBef>
              <a:spcAft>
                <a:spcPct val="0"/>
              </a:spcAft>
              <a:defRPr/>
            </a:pPr>
            <a:r>
              <a:rPr lang="en-US" altLang="zh-CN" sz="1000" dirty="0">
                <a:solidFill>
                  <a:srgbClr val="000000"/>
                </a:solidFill>
                <a:latin typeface="Arial" panose="020B0604020202020204" pitchFamily="34" charset="0"/>
                <a:ea typeface="宋体" panose="02010600030101010101" pitchFamily="2" charset="-122"/>
              </a:rPr>
              <a:t>ADDR2MUX</a:t>
            </a:r>
            <a:endParaRPr lang="zh-CN" altLang="en-US" sz="1000" dirty="0">
              <a:solidFill>
                <a:srgbClr val="000000"/>
              </a:solidFill>
              <a:latin typeface="Arial" panose="020B0604020202020204" pitchFamily="34" charset="0"/>
              <a:ea typeface="宋体" panose="02010600030101010101" pitchFamily="2" charset="-122"/>
            </a:endParaRPr>
          </a:p>
        </p:txBody>
      </p:sp>
      <p:grpSp>
        <p:nvGrpSpPr>
          <p:cNvPr id="325" name="组合 324"/>
          <p:cNvGrpSpPr/>
          <p:nvPr/>
        </p:nvGrpSpPr>
        <p:grpSpPr>
          <a:xfrm>
            <a:off x="6109967" y="2176846"/>
            <a:ext cx="396344" cy="215444"/>
            <a:chOff x="7272000" y="2565484"/>
            <a:chExt cx="396344" cy="215444"/>
          </a:xfrm>
        </p:grpSpPr>
        <p:cxnSp>
          <p:nvCxnSpPr>
            <p:cNvPr id="326" name="直接连接符 325"/>
            <p:cNvCxnSpPr/>
            <p:nvPr/>
          </p:nvCxnSpPr>
          <p:spPr bwMode="auto">
            <a:xfrm flipH="1">
              <a:off x="7272000" y="2626896"/>
              <a:ext cx="144000" cy="10800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27" name="文本框 326"/>
            <p:cNvSpPr txBox="1"/>
            <p:nvPr/>
          </p:nvSpPr>
          <p:spPr>
            <a:xfrm>
              <a:off x="7308344" y="2565484"/>
              <a:ext cx="360000" cy="215444"/>
            </a:xfrm>
            <a:prstGeom prst="rect">
              <a:avLst/>
            </a:prstGeom>
            <a:noFill/>
          </p:spPr>
          <p:txBody>
            <a:bodyPr wrap="square" rtlCol="0">
              <a:spAutoFit/>
            </a:bodyPr>
            <a:lstStyle/>
            <a:p>
              <a:pPr eaLnBrk="0" fontAlgn="base" hangingPunct="0">
                <a:spcBef>
                  <a:spcPct val="0"/>
                </a:spcBef>
                <a:spcAft>
                  <a:spcPct val="0"/>
                </a:spcAft>
                <a:defRPr/>
              </a:pPr>
              <a:r>
                <a:rPr lang="en-US" altLang="zh-CN" sz="1200" baseline="-25000" dirty="0">
                  <a:solidFill>
                    <a:srgbClr val="000000"/>
                  </a:solidFill>
                  <a:latin typeface="Arial" panose="020B0604020202020204" pitchFamily="34" charset="0"/>
                  <a:ea typeface="宋体" panose="02010600030101010101" pitchFamily="2" charset="-122"/>
                </a:rPr>
                <a:t>16</a:t>
              </a:r>
              <a:endParaRPr lang="zh-CN" altLang="en-US" sz="1200" baseline="-25000" dirty="0">
                <a:solidFill>
                  <a:srgbClr val="000000"/>
                </a:solidFill>
                <a:latin typeface="Arial" panose="020B0604020202020204" pitchFamily="34" charset="0"/>
                <a:ea typeface="宋体" panose="02010600030101010101" pitchFamily="2" charset="-122"/>
              </a:endParaRPr>
            </a:p>
          </p:txBody>
        </p:sp>
      </p:grpSp>
      <p:grpSp>
        <p:nvGrpSpPr>
          <p:cNvPr id="364" name="组合 363"/>
          <p:cNvGrpSpPr/>
          <p:nvPr/>
        </p:nvGrpSpPr>
        <p:grpSpPr>
          <a:xfrm>
            <a:off x="3694282" y="5732800"/>
            <a:ext cx="360039" cy="119168"/>
            <a:chOff x="5292080" y="3452075"/>
            <a:chExt cx="360039" cy="119168"/>
          </a:xfrm>
        </p:grpSpPr>
        <p:sp>
          <p:nvSpPr>
            <p:cNvPr id="365" name="等腰三角形 364"/>
            <p:cNvSpPr/>
            <p:nvPr/>
          </p:nvSpPr>
          <p:spPr bwMode="auto">
            <a:xfrm rot="5400000">
              <a:off x="5525971" y="3445094"/>
              <a:ext cx="119168" cy="133129"/>
            </a:xfrm>
            <a:prstGeom prst="triangl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defRPr/>
              </a:pPr>
              <a:endParaRPr lang="zh-CN" altLang="en-US" baseline="-25000">
                <a:solidFill>
                  <a:srgbClr val="000000"/>
                </a:solidFill>
                <a:latin typeface="Arial" charset="0"/>
                <a:ea typeface="宋体" pitchFamily="2" charset="-122"/>
              </a:endParaRPr>
            </a:p>
          </p:txBody>
        </p:sp>
        <p:cxnSp>
          <p:nvCxnSpPr>
            <p:cNvPr id="366" name="直接连接符 365"/>
            <p:cNvCxnSpPr/>
            <p:nvPr/>
          </p:nvCxnSpPr>
          <p:spPr bwMode="auto">
            <a:xfrm rot="5400000">
              <a:off x="5405536" y="3405478"/>
              <a:ext cx="0" cy="226911"/>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367" name="文本框 366"/>
          <p:cNvSpPr txBox="1"/>
          <p:nvPr/>
        </p:nvSpPr>
        <p:spPr>
          <a:xfrm>
            <a:off x="3081897" y="5669275"/>
            <a:ext cx="744104" cy="246221"/>
          </a:xfrm>
          <a:prstGeom prst="rect">
            <a:avLst/>
          </a:prstGeom>
          <a:noFill/>
        </p:spPr>
        <p:txBody>
          <a:bodyPr wrap="square" rtlCol="0">
            <a:spAutoFit/>
          </a:bodyPr>
          <a:lstStyle/>
          <a:p>
            <a:pPr eaLnBrk="0" fontAlgn="base" hangingPunct="0">
              <a:spcBef>
                <a:spcPct val="0"/>
              </a:spcBef>
              <a:spcAft>
                <a:spcPct val="0"/>
              </a:spcAft>
              <a:defRPr/>
            </a:pPr>
            <a:r>
              <a:rPr lang="en-US" altLang="zh-CN" sz="1000" dirty="0">
                <a:solidFill>
                  <a:srgbClr val="000000"/>
                </a:solidFill>
                <a:latin typeface="Arial" panose="020B0604020202020204" pitchFamily="34" charset="0"/>
                <a:ea typeface="宋体" panose="02010600030101010101" pitchFamily="2" charset="-122"/>
              </a:rPr>
              <a:t>LD.MDR</a:t>
            </a:r>
            <a:endParaRPr lang="zh-CN" altLang="en-US" sz="1000" dirty="0">
              <a:solidFill>
                <a:srgbClr val="000000"/>
              </a:solidFill>
              <a:latin typeface="Arial" panose="020B0604020202020204" pitchFamily="34" charset="0"/>
              <a:ea typeface="宋体" panose="02010600030101010101" pitchFamily="2" charset="-122"/>
            </a:endParaRPr>
          </a:p>
        </p:txBody>
      </p:sp>
      <p:sp>
        <p:nvSpPr>
          <p:cNvPr id="392" name="梯形 391"/>
          <p:cNvSpPr/>
          <p:nvPr/>
        </p:nvSpPr>
        <p:spPr bwMode="auto">
          <a:xfrm>
            <a:off x="3711065" y="6122668"/>
            <a:ext cx="773415" cy="227440"/>
          </a:xfrm>
          <a:prstGeom prst="trapezoid">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algn="ctr" fontAlgn="base">
              <a:spcBef>
                <a:spcPct val="0"/>
              </a:spcBef>
              <a:spcAft>
                <a:spcPct val="0"/>
              </a:spcAft>
              <a:defRPr/>
            </a:pPr>
            <a:r>
              <a:rPr lang="en-US" altLang="zh-CN" sz="1000" b="1" dirty="0">
                <a:solidFill>
                  <a:srgbClr val="FFFFFF"/>
                </a:solidFill>
                <a:latin typeface="Arial" charset="0"/>
                <a:ea typeface="宋体" pitchFamily="2" charset="-122"/>
              </a:rPr>
              <a:t>MUX</a:t>
            </a:r>
            <a:endParaRPr lang="zh-CN" altLang="en-US" sz="1000" b="1" dirty="0">
              <a:solidFill>
                <a:srgbClr val="FFFFFF"/>
              </a:solidFill>
              <a:latin typeface="Arial" charset="0"/>
              <a:ea typeface="宋体" pitchFamily="2" charset="-122"/>
            </a:endParaRPr>
          </a:p>
        </p:txBody>
      </p:sp>
      <p:cxnSp>
        <p:nvCxnSpPr>
          <p:cNvPr id="393" name="直接连接符 392"/>
          <p:cNvCxnSpPr/>
          <p:nvPr/>
        </p:nvCxnSpPr>
        <p:spPr bwMode="auto">
          <a:xfrm flipV="1">
            <a:off x="3801977" y="6368448"/>
            <a:ext cx="0" cy="208800"/>
          </a:xfrm>
          <a:prstGeom prst="line">
            <a:avLst/>
          </a:prstGeom>
          <a:solidFill>
            <a:schemeClr val="accent1"/>
          </a:solidFill>
          <a:ln w="4127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4" name="直接连接符 393"/>
          <p:cNvCxnSpPr/>
          <p:nvPr/>
        </p:nvCxnSpPr>
        <p:spPr bwMode="auto">
          <a:xfrm>
            <a:off x="2721857" y="5351128"/>
            <a:ext cx="0" cy="1224000"/>
          </a:xfrm>
          <a:prstGeom prst="line">
            <a:avLst/>
          </a:prstGeom>
          <a:solidFill>
            <a:schemeClr val="accent1"/>
          </a:solidFill>
          <a:ln w="412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5" name="直接连接符 394"/>
          <p:cNvCxnSpPr/>
          <p:nvPr/>
        </p:nvCxnSpPr>
        <p:spPr bwMode="auto">
          <a:xfrm>
            <a:off x="4628495" y="5904000"/>
            <a:ext cx="0" cy="309600"/>
          </a:xfrm>
          <a:prstGeom prst="line">
            <a:avLst/>
          </a:prstGeom>
          <a:solidFill>
            <a:schemeClr val="accent1"/>
          </a:solidFill>
          <a:ln w="412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6" name="直接连接符 395"/>
          <p:cNvCxnSpPr/>
          <p:nvPr/>
        </p:nvCxnSpPr>
        <p:spPr bwMode="auto">
          <a:xfrm rot="5400000" flipH="1">
            <a:off x="4772479" y="6058435"/>
            <a:ext cx="0" cy="288000"/>
          </a:xfrm>
          <a:prstGeom prst="line">
            <a:avLst/>
          </a:prstGeom>
          <a:solidFill>
            <a:schemeClr val="accent1"/>
          </a:solidFill>
          <a:ln w="41275" cap="flat" cmpd="sng" algn="ctr">
            <a:solidFill>
              <a:schemeClr val="tx1"/>
            </a:solidFill>
            <a:prstDash val="solid"/>
            <a:round/>
            <a:headEnd type="triangl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400" name="组合 399"/>
          <p:cNvGrpSpPr/>
          <p:nvPr/>
        </p:nvGrpSpPr>
        <p:grpSpPr>
          <a:xfrm>
            <a:off x="3361252" y="6173636"/>
            <a:ext cx="360039" cy="119168"/>
            <a:chOff x="5292080" y="3452075"/>
            <a:chExt cx="360039" cy="119168"/>
          </a:xfrm>
        </p:grpSpPr>
        <p:sp>
          <p:nvSpPr>
            <p:cNvPr id="401" name="等腰三角形 400"/>
            <p:cNvSpPr/>
            <p:nvPr/>
          </p:nvSpPr>
          <p:spPr bwMode="auto">
            <a:xfrm rot="5400000">
              <a:off x="5525971" y="3445094"/>
              <a:ext cx="119168" cy="133129"/>
            </a:xfrm>
            <a:prstGeom prst="triangl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defRPr/>
              </a:pPr>
              <a:endParaRPr lang="zh-CN" altLang="en-US" baseline="-25000">
                <a:solidFill>
                  <a:srgbClr val="000000"/>
                </a:solidFill>
                <a:latin typeface="Arial" charset="0"/>
                <a:ea typeface="宋体" pitchFamily="2" charset="-122"/>
              </a:endParaRPr>
            </a:p>
          </p:txBody>
        </p:sp>
        <p:cxnSp>
          <p:nvCxnSpPr>
            <p:cNvPr id="402" name="直接连接符 401"/>
            <p:cNvCxnSpPr/>
            <p:nvPr/>
          </p:nvCxnSpPr>
          <p:spPr bwMode="auto">
            <a:xfrm rot="5400000">
              <a:off x="5405536" y="3405478"/>
              <a:ext cx="0" cy="226911"/>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403" name="文本框 402"/>
          <p:cNvSpPr txBox="1"/>
          <p:nvPr/>
        </p:nvSpPr>
        <p:spPr>
          <a:xfrm>
            <a:off x="2818917" y="6110111"/>
            <a:ext cx="695029" cy="246221"/>
          </a:xfrm>
          <a:prstGeom prst="rect">
            <a:avLst/>
          </a:prstGeom>
          <a:noFill/>
        </p:spPr>
        <p:txBody>
          <a:bodyPr wrap="square" rtlCol="0">
            <a:spAutoFit/>
          </a:bodyPr>
          <a:lstStyle/>
          <a:p>
            <a:pPr eaLnBrk="0" fontAlgn="base" hangingPunct="0">
              <a:spcBef>
                <a:spcPct val="0"/>
              </a:spcBef>
              <a:spcAft>
                <a:spcPct val="0"/>
              </a:spcAft>
              <a:defRPr/>
            </a:pPr>
            <a:r>
              <a:rPr lang="en-US" altLang="zh-CN" sz="1000" dirty="0">
                <a:solidFill>
                  <a:srgbClr val="000000"/>
                </a:solidFill>
                <a:latin typeface="Arial" panose="020B0604020202020204" pitchFamily="34" charset="0"/>
                <a:ea typeface="宋体" panose="02010600030101010101" pitchFamily="2" charset="-122"/>
              </a:rPr>
              <a:t>MIO.EN</a:t>
            </a:r>
            <a:endParaRPr lang="zh-CN" altLang="en-US" sz="1000" dirty="0">
              <a:solidFill>
                <a:srgbClr val="000000"/>
              </a:solidFill>
              <a:latin typeface="Arial" panose="020B0604020202020204" pitchFamily="34" charset="0"/>
              <a:ea typeface="宋体" panose="02010600030101010101" pitchFamily="2" charset="-122"/>
            </a:endParaRPr>
          </a:p>
        </p:txBody>
      </p:sp>
      <p:grpSp>
        <p:nvGrpSpPr>
          <p:cNvPr id="404" name="组合 403"/>
          <p:cNvGrpSpPr/>
          <p:nvPr/>
        </p:nvGrpSpPr>
        <p:grpSpPr>
          <a:xfrm>
            <a:off x="3950459" y="5380465"/>
            <a:ext cx="360039" cy="119168"/>
            <a:chOff x="5292080" y="3452075"/>
            <a:chExt cx="360039" cy="119168"/>
          </a:xfrm>
        </p:grpSpPr>
        <p:sp>
          <p:nvSpPr>
            <p:cNvPr id="405" name="等腰三角形 404"/>
            <p:cNvSpPr/>
            <p:nvPr/>
          </p:nvSpPr>
          <p:spPr bwMode="auto">
            <a:xfrm rot="5400000">
              <a:off x="5525971" y="3445094"/>
              <a:ext cx="119168" cy="133129"/>
            </a:xfrm>
            <a:prstGeom prst="triangl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defRPr/>
              </a:pPr>
              <a:endParaRPr lang="zh-CN" altLang="en-US" baseline="-25000">
                <a:solidFill>
                  <a:srgbClr val="000000"/>
                </a:solidFill>
                <a:latin typeface="Arial" charset="0"/>
                <a:ea typeface="宋体" pitchFamily="2" charset="-122"/>
              </a:endParaRPr>
            </a:p>
          </p:txBody>
        </p:sp>
        <p:cxnSp>
          <p:nvCxnSpPr>
            <p:cNvPr id="406" name="直接连接符 405"/>
            <p:cNvCxnSpPr/>
            <p:nvPr/>
          </p:nvCxnSpPr>
          <p:spPr bwMode="auto">
            <a:xfrm rot="5400000">
              <a:off x="5405536" y="3405478"/>
              <a:ext cx="0" cy="226911"/>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407" name="文本框 406"/>
          <p:cNvSpPr txBox="1"/>
          <p:nvPr/>
        </p:nvSpPr>
        <p:spPr>
          <a:xfrm>
            <a:off x="3153907" y="5333968"/>
            <a:ext cx="842646" cy="246221"/>
          </a:xfrm>
          <a:prstGeom prst="rect">
            <a:avLst/>
          </a:prstGeom>
          <a:noFill/>
        </p:spPr>
        <p:txBody>
          <a:bodyPr wrap="square" rtlCol="0">
            <a:spAutoFit/>
          </a:bodyPr>
          <a:lstStyle/>
          <a:p>
            <a:pPr algn="r" eaLnBrk="0" fontAlgn="base" hangingPunct="0">
              <a:spcBef>
                <a:spcPct val="0"/>
              </a:spcBef>
              <a:spcAft>
                <a:spcPct val="0"/>
              </a:spcAft>
              <a:defRPr/>
            </a:pPr>
            <a:r>
              <a:rPr lang="en-US" altLang="zh-CN" sz="1000" dirty="0" err="1">
                <a:solidFill>
                  <a:srgbClr val="000000"/>
                </a:solidFill>
                <a:latin typeface="Arial" panose="020B0604020202020204" pitchFamily="34" charset="0"/>
                <a:ea typeface="宋体" panose="02010600030101010101" pitchFamily="2" charset="-122"/>
              </a:rPr>
              <a:t>GateMDR</a:t>
            </a:r>
            <a:endParaRPr lang="zh-CN" altLang="en-US" sz="1000" dirty="0">
              <a:solidFill>
                <a:srgbClr val="000000"/>
              </a:solidFill>
              <a:latin typeface="Arial" panose="020B0604020202020204" pitchFamily="34" charset="0"/>
              <a:ea typeface="宋体" panose="02010600030101010101" pitchFamily="2" charset="-122"/>
            </a:endParaRPr>
          </a:p>
        </p:txBody>
      </p:sp>
      <p:grpSp>
        <p:nvGrpSpPr>
          <p:cNvPr id="412" name="组合 411"/>
          <p:cNvGrpSpPr/>
          <p:nvPr/>
        </p:nvGrpSpPr>
        <p:grpSpPr>
          <a:xfrm>
            <a:off x="3698743" y="1170445"/>
            <a:ext cx="396344" cy="215444"/>
            <a:chOff x="7272000" y="2565484"/>
            <a:chExt cx="396344" cy="215444"/>
          </a:xfrm>
        </p:grpSpPr>
        <p:cxnSp>
          <p:nvCxnSpPr>
            <p:cNvPr id="413" name="直接连接符 412"/>
            <p:cNvCxnSpPr/>
            <p:nvPr/>
          </p:nvCxnSpPr>
          <p:spPr bwMode="auto">
            <a:xfrm flipH="1">
              <a:off x="7272000" y="2626896"/>
              <a:ext cx="144000" cy="10800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14" name="文本框 413"/>
            <p:cNvSpPr txBox="1"/>
            <p:nvPr/>
          </p:nvSpPr>
          <p:spPr>
            <a:xfrm>
              <a:off x="7308344" y="2565484"/>
              <a:ext cx="360000" cy="215444"/>
            </a:xfrm>
            <a:prstGeom prst="rect">
              <a:avLst/>
            </a:prstGeom>
            <a:noFill/>
          </p:spPr>
          <p:txBody>
            <a:bodyPr wrap="square" rtlCol="0">
              <a:spAutoFit/>
            </a:bodyPr>
            <a:lstStyle/>
            <a:p>
              <a:pPr eaLnBrk="0" fontAlgn="base" hangingPunct="0">
                <a:spcBef>
                  <a:spcPct val="0"/>
                </a:spcBef>
                <a:spcAft>
                  <a:spcPct val="0"/>
                </a:spcAft>
                <a:defRPr/>
              </a:pPr>
              <a:r>
                <a:rPr lang="en-US" altLang="zh-CN" sz="1200" baseline="-25000" dirty="0">
                  <a:solidFill>
                    <a:srgbClr val="000000"/>
                  </a:solidFill>
                  <a:latin typeface="Arial" panose="020B0604020202020204" pitchFamily="34" charset="0"/>
                  <a:ea typeface="宋体" panose="02010600030101010101" pitchFamily="2" charset="-122"/>
                </a:rPr>
                <a:t>16</a:t>
              </a:r>
              <a:endParaRPr lang="zh-CN" altLang="en-US" sz="1200" baseline="-25000" dirty="0">
                <a:solidFill>
                  <a:srgbClr val="000000"/>
                </a:solidFill>
                <a:latin typeface="Arial" panose="020B0604020202020204" pitchFamily="34" charset="0"/>
                <a:ea typeface="宋体" panose="02010600030101010101" pitchFamily="2" charset="-122"/>
              </a:endParaRPr>
            </a:p>
          </p:txBody>
        </p:sp>
      </p:grpSp>
      <p:grpSp>
        <p:nvGrpSpPr>
          <p:cNvPr id="421" name="组合 420"/>
          <p:cNvGrpSpPr/>
          <p:nvPr/>
        </p:nvGrpSpPr>
        <p:grpSpPr>
          <a:xfrm>
            <a:off x="2658212" y="5442899"/>
            <a:ext cx="396344" cy="215444"/>
            <a:chOff x="7272000" y="2565484"/>
            <a:chExt cx="396344" cy="215444"/>
          </a:xfrm>
        </p:grpSpPr>
        <p:cxnSp>
          <p:nvCxnSpPr>
            <p:cNvPr id="422" name="直接连接符 421"/>
            <p:cNvCxnSpPr/>
            <p:nvPr/>
          </p:nvCxnSpPr>
          <p:spPr bwMode="auto">
            <a:xfrm flipH="1">
              <a:off x="7272000" y="2626896"/>
              <a:ext cx="144000" cy="10800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23" name="文本框 422"/>
            <p:cNvSpPr txBox="1"/>
            <p:nvPr/>
          </p:nvSpPr>
          <p:spPr>
            <a:xfrm>
              <a:off x="7308344" y="2565484"/>
              <a:ext cx="360000" cy="215444"/>
            </a:xfrm>
            <a:prstGeom prst="rect">
              <a:avLst/>
            </a:prstGeom>
            <a:noFill/>
          </p:spPr>
          <p:txBody>
            <a:bodyPr wrap="square" rtlCol="0">
              <a:spAutoFit/>
            </a:bodyPr>
            <a:lstStyle/>
            <a:p>
              <a:pPr eaLnBrk="0" fontAlgn="base" hangingPunct="0">
                <a:spcBef>
                  <a:spcPct val="0"/>
                </a:spcBef>
                <a:spcAft>
                  <a:spcPct val="0"/>
                </a:spcAft>
                <a:defRPr/>
              </a:pPr>
              <a:r>
                <a:rPr lang="en-US" altLang="zh-CN" sz="1200" baseline="-25000" dirty="0">
                  <a:solidFill>
                    <a:srgbClr val="000000"/>
                  </a:solidFill>
                  <a:latin typeface="Arial" panose="020B0604020202020204" pitchFamily="34" charset="0"/>
                  <a:ea typeface="宋体" panose="02010600030101010101" pitchFamily="2" charset="-122"/>
                </a:rPr>
                <a:t>16</a:t>
              </a:r>
              <a:endParaRPr lang="zh-CN" altLang="en-US" sz="1200" baseline="-25000" dirty="0">
                <a:solidFill>
                  <a:srgbClr val="000000"/>
                </a:solidFill>
                <a:latin typeface="Arial" panose="020B0604020202020204" pitchFamily="34" charset="0"/>
                <a:ea typeface="宋体" panose="02010600030101010101" pitchFamily="2" charset="-122"/>
              </a:endParaRPr>
            </a:p>
          </p:txBody>
        </p:sp>
      </p:grpSp>
      <p:grpSp>
        <p:nvGrpSpPr>
          <p:cNvPr id="424" name="组合 423"/>
          <p:cNvGrpSpPr/>
          <p:nvPr/>
        </p:nvGrpSpPr>
        <p:grpSpPr>
          <a:xfrm>
            <a:off x="4502204" y="6542015"/>
            <a:ext cx="360000" cy="221857"/>
            <a:chOff x="5898218" y="3494595"/>
            <a:chExt cx="360000" cy="221857"/>
          </a:xfrm>
        </p:grpSpPr>
        <p:cxnSp>
          <p:nvCxnSpPr>
            <p:cNvPr id="425" name="直接连接符 424"/>
            <p:cNvCxnSpPr/>
            <p:nvPr/>
          </p:nvCxnSpPr>
          <p:spPr bwMode="auto">
            <a:xfrm flipH="1">
              <a:off x="5959620" y="3494595"/>
              <a:ext cx="144000" cy="10800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26" name="文本框 425"/>
            <p:cNvSpPr txBox="1"/>
            <p:nvPr/>
          </p:nvSpPr>
          <p:spPr>
            <a:xfrm>
              <a:off x="5898218" y="3501008"/>
              <a:ext cx="360000" cy="215444"/>
            </a:xfrm>
            <a:prstGeom prst="rect">
              <a:avLst/>
            </a:prstGeom>
            <a:noFill/>
          </p:spPr>
          <p:txBody>
            <a:bodyPr wrap="square" rtlCol="0">
              <a:spAutoFit/>
            </a:bodyPr>
            <a:lstStyle/>
            <a:p>
              <a:pPr eaLnBrk="0" fontAlgn="base" hangingPunct="0">
                <a:spcBef>
                  <a:spcPct val="0"/>
                </a:spcBef>
                <a:spcAft>
                  <a:spcPct val="0"/>
                </a:spcAft>
                <a:defRPr/>
              </a:pPr>
              <a:r>
                <a:rPr lang="en-US" altLang="zh-CN" sz="1200" baseline="-25000" dirty="0">
                  <a:solidFill>
                    <a:srgbClr val="000000"/>
                  </a:solidFill>
                  <a:latin typeface="Arial" panose="020B0604020202020204" pitchFamily="34" charset="0"/>
                  <a:ea typeface="宋体" panose="02010600030101010101" pitchFamily="2" charset="-122"/>
                </a:rPr>
                <a:t>16</a:t>
              </a:r>
              <a:endParaRPr lang="zh-CN" altLang="en-US" sz="1200" baseline="-25000" dirty="0">
                <a:solidFill>
                  <a:srgbClr val="000000"/>
                </a:solidFill>
                <a:latin typeface="Arial" panose="020B0604020202020204" pitchFamily="34" charset="0"/>
                <a:ea typeface="宋体" panose="02010600030101010101" pitchFamily="2" charset="-122"/>
              </a:endParaRPr>
            </a:p>
          </p:txBody>
        </p:sp>
      </p:grpSp>
      <p:sp>
        <p:nvSpPr>
          <p:cNvPr id="5" name="流程图: 手动操作 4"/>
          <p:cNvSpPr/>
          <p:nvPr/>
        </p:nvSpPr>
        <p:spPr bwMode="auto">
          <a:xfrm>
            <a:off x="8518561" y="4289586"/>
            <a:ext cx="1080000" cy="390640"/>
          </a:xfrm>
          <a:prstGeom prst="flowChartManualOperation">
            <a:avLst/>
          </a:prstGeom>
          <a:solidFill>
            <a:srgbClr val="FF0000"/>
          </a:solidFill>
          <a:ln w="12700" cap="flat" cmpd="sng" algn="ctr">
            <a:solidFill>
              <a:schemeClr val="tx1"/>
            </a:solidFill>
            <a:prstDash val="solid"/>
            <a:round/>
            <a:headEnd type="none" w="med" len="med"/>
            <a:tailEnd type="none" w="med" len="med"/>
          </a:ln>
          <a:effectLst/>
        </p:spPr>
        <p:txBody>
          <a:bodyPr vert="horz" wrap="square" lIns="91440" tIns="144000" rIns="91440" bIns="144000" numCol="1" rtlCol="0" anchor="t" anchorCtr="0" compatLnSpc="1">
            <a:prstTxWarp prst="textNoShape">
              <a:avLst/>
            </a:prstTxWarp>
          </a:bodyPr>
          <a:lstStyle/>
          <a:p>
            <a:pPr algn="ctr" fontAlgn="base">
              <a:spcBef>
                <a:spcPct val="0"/>
              </a:spcBef>
              <a:spcAft>
                <a:spcPct val="0"/>
              </a:spcAft>
              <a:defRPr/>
            </a:pPr>
            <a:r>
              <a:rPr lang="en-US" altLang="zh-CN" sz="1400" b="1" dirty="0">
                <a:solidFill>
                  <a:srgbClr val="FFFFFF"/>
                </a:solidFill>
                <a:latin typeface="微软雅黑" panose="020B0503020204020204" pitchFamily="34" charset="-122"/>
                <a:ea typeface="微软雅黑" panose="020B0503020204020204" pitchFamily="34" charset="-122"/>
              </a:rPr>
              <a:t>ALU</a:t>
            </a:r>
            <a:endParaRPr lang="zh-CN" altLang="en-US" sz="1400" b="1" dirty="0">
              <a:solidFill>
                <a:srgbClr val="FFFFFF"/>
              </a:solidFill>
              <a:latin typeface="微软雅黑" panose="020B0503020204020204" pitchFamily="34" charset="-122"/>
              <a:ea typeface="微软雅黑" panose="020B0503020204020204" pitchFamily="34" charset="-122"/>
            </a:endParaRPr>
          </a:p>
        </p:txBody>
      </p:sp>
      <p:sp>
        <p:nvSpPr>
          <p:cNvPr id="10" name="等腰三角形 9"/>
          <p:cNvSpPr/>
          <p:nvPr/>
        </p:nvSpPr>
        <p:spPr bwMode="auto">
          <a:xfrm flipV="1">
            <a:off x="8915089" y="4289586"/>
            <a:ext cx="199657" cy="139368"/>
          </a:xfrm>
          <a:prstGeom prst="triangle">
            <a:avLst/>
          </a:prstGeom>
          <a:solidFill>
            <a:schemeClr val="bg1"/>
          </a:solidFill>
          <a:ln w="127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defRPr/>
            </a:pPr>
            <a:endParaRPr lang="zh-CN" altLang="en-US" sz="1400" baseline="-25000">
              <a:solidFill>
                <a:srgbClr val="000000"/>
              </a:solidFill>
              <a:latin typeface="Arial" charset="0"/>
              <a:ea typeface="宋体" pitchFamily="2" charset="-122"/>
            </a:endParaRPr>
          </a:p>
        </p:txBody>
      </p:sp>
      <p:sp>
        <p:nvSpPr>
          <p:cNvPr id="12" name="文本框 11"/>
          <p:cNvSpPr txBox="1"/>
          <p:nvPr/>
        </p:nvSpPr>
        <p:spPr>
          <a:xfrm>
            <a:off x="8610742" y="4280216"/>
            <a:ext cx="102592" cy="184666"/>
          </a:xfrm>
          <a:prstGeom prst="rect">
            <a:avLst/>
          </a:prstGeom>
          <a:noFill/>
        </p:spPr>
        <p:txBody>
          <a:bodyPr wrap="none" lIns="0" tIns="0" rIns="0" bIns="0" rtlCol="0">
            <a:noAutofit/>
          </a:bodyPr>
          <a:lstStyle/>
          <a:p>
            <a:pPr eaLnBrk="0" fontAlgn="base" hangingPunct="0">
              <a:spcBef>
                <a:spcPct val="0"/>
              </a:spcBef>
              <a:spcAft>
                <a:spcPct val="0"/>
              </a:spcAft>
              <a:defRPr/>
            </a:pPr>
            <a:r>
              <a:rPr lang="en-US" altLang="zh-CN" sz="1200" b="1" baseline="-25000" dirty="0">
                <a:solidFill>
                  <a:srgbClr val="FFFFFF"/>
                </a:solidFill>
                <a:latin typeface="Arial" panose="020B0604020202020204" pitchFamily="34" charset="0"/>
                <a:ea typeface="宋体" panose="02010600030101010101" pitchFamily="2" charset="-122"/>
              </a:rPr>
              <a:t>A</a:t>
            </a:r>
            <a:endParaRPr lang="zh-CN" altLang="en-US" sz="1200" b="1" baseline="-25000" dirty="0">
              <a:solidFill>
                <a:srgbClr val="FFFFFF"/>
              </a:solidFill>
              <a:latin typeface="Arial" panose="020B0604020202020204" pitchFamily="34" charset="0"/>
              <a:ea typeface="宋体" panose="02010600030101010101" pitchFamily="2" charset="-122"/>
            </a:endParaRPr>
          </a:p>
        </p:txBody>
      </p:sp>
      <p:sp>
        <p:nvSpPr>
          <p:cNvPr id="13" name="文本框 12"/>
          <p:cNvSpPr txBox="1"/>
          <p:nvPr/>
        </p:nvSpPr>
        <p:spPr>
          <a:xfrm>
            <a:off x="9343344" y="4289554"/>
            <a:ext cx="102592" cy="184666"/>
          </a:xfrm>
          <a:prstGeom prst="rect">
            <a:avLst/>
          </a:prstGeom>
          <a:noFill/>
        </p:spPr>
        <p:txBody>
          <a:bodyPr wrap="none" lIns="0" tIns="0" rIns="0" bIns="0" rtlCol="0">
            <a:noAutofit/>
          </a:bodyPr>
          <a:lstStyle/>
          <a:p>
            <a:pPr eaLnBrk="0" fontAlgn="base" hangingPunct="0">
              <a:spcBef>
                <a:spcPct val="0"/>
              </a:spcBef>
              <a:spcAft>
                <a:spcPct val="0"/>
              </a:spcAft>
              <a:defRPr/>
            </a:pPr>
            <a:r>
              <a:rPr lang="en-US" altLang="zh-CN" sz="1200" b="1" baseline="-25000" dirty="0">
                <a:solidFill>
                  <a:srgbClr val="FFFFFF"/>
                </a:solidFill>
                <a:latin typeface="Arial" panose="020B0604020202020204" pitchFamily="34" charset="0"/>
                <a:ea typeface="宋体" panose="02010600030101010101" pitchFamily="2" charset="-122"/>
              </a:rPr>
              <a:t>B</a:t>
            </a:r>
            <a:endParaRPr lang="zh-CN" altLang="en-US" sz="1200" b="1" baseline="-25000" dirty="0">
              <a:solidFill>
                <a:srgbClr val="FFFFFF"/>
              </a:solidFill>
              <a:latin typeface="Arial" panose="020B0604020202020204" pitchFamily="34" charset="0"/>
              <a:ea typeface="宋体" panose="02010600030101010101" pitchFamily="2" charset="-122"/>
            </a:endParaRPr>
          </a:p>
        </p:txBody>
      </p:sp>
      <p:cxnSp>
        <p:nvCxnSpPr>
          <p:cNvPr id="15" name="直接连接符 14"/>
          <p:cNvCxnSpPr/>
          <p:nvPr/>
        </p:nvCxnSpPr>
        <p:spPr bwMode="auto">
          <a:xfrm>
            <a:off x="8914425" y="4298836"/>
            <a:ext cx="99828" cy="139368"/>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直接连接符 23"/>
          <p:cNvCxnSpPr/>
          <p:nvPr/>
        </p:nvCxnSpPr>
        <p:spPr bwMode="auto">
          <a:xfrm flipH="1">
            <a:off x="9021835" y="4298836"/>
            <a:ext cx="92793" cy="139368"/>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22" name="等腰三角形 221"/>
          <p:cNvSpPr/>
          <p:nvPr/>
        </p:nvSpPr>
        <p:spPr bwMode="auto">
          <a:xfrm rot="5400000">
            <a:off x="8489478" y="4370396"/>
            <a:ext cx="119168" cy="133129"/>
          </a:xfrm>
          <a:prstGeom prst="triangl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defRPr/>
            </a:pPr>
            <a:endParaRPr lang="zh-CN" altLang="en-US" baseline="-25000">
              <a:solidFill>
                <a:srgbClr val="000000"/>
              </a:solidFill>
              <a:latin typeface="Arial" charset="0"/>
              <a:ea typeface="宋体" pitchFamily="2" charset="-122"/>
            </a:endParaRPr>
          </a:p>
        </p:txBody>
      </p:sp>
      <p:sp>
        <p:nvSpPr>
          <p:cNvPr id="295" name="文本框 294"/>
          <p:cNvSpPr txBox="1"/>
          <p:nvPr/>
        </p:nvSpPr>
        <p:spPr>
          <a:xfrm>
            <a:off x="7944017" y="4250020"/>
            <a:ext cx="547664" cy="246221"/>
          </a:xfrm>
          <a:prstGeom prst="rect">
            <a:avLst/>
          </a:prstGeom>
          <a:noFill/>
        </p:spPr>
        <p:txBody>
          <a:bodyPr wrap="square" rtlCol="0">
            <a:spAutoFit/>
          </a:bodyPr>
          <a:lstStyle/>
          <a:p>
            <a:pPr eaLnBrk="0" fontAlgn="base" hangingPunct="0">
              <a:spcBef>
                <a:spcPct val="0"/>
              </a:spcBef>
              <a:spcAft>
                <a:spcPct val="0"/>
              </a:spcAft>
              <a:defRPr/>
            </a:pPr>
            <a:r>
              <a:rPr lang="en-US" altLang="zh-CN" sz="1000" dirty="0">
                <a:solidFill>
                  <a:srgbClr val="000000"/>
                </a:solidFill>
                <a:latin typeface="Arial" panose="020B0604020202020204" pitchFamily="34" charset="0"/>
                <a:ea typeface="宋体" panose="02010600030101010101" pitchFamily="2" charset="-122"/>
              </a:rPr>
              <a:t>ALUK</a:t>
            </a:r>
            <a:endParaRPr lang="zh-CN" altLang="en-US" sz="1000" dirty="0">
              <a:solidFill>
                <a:srgbClr val="000000"/>
              </a:solidFill>
              <a:latin typeface="Arial" panose="020B0604020202020204" pitchFamily="34" charset="0"/>
              <a:ea typeface="宋体" panose="02010600030101010101" pitchFamily="2" charset="-122"/>
            </a:endParaRPr>
          </a:p>
        </p:txBody>
      </p:sp>
      <p:grpSp>
        <p:nvGrpSpPr>
          <p:cNvPr id="376" name="组合 375"/>
          <p:cNvGrpSpPr/>
          <p:nvPr/>
        </p:nvGrpSpPr>
        <p:grpSpPr>
          <a:xfrm>
            <a:off x="7782090" y="4397738"/>
            <a:ext cx="360000" cy="221857"/>
            <a:chOff x="5898218" y="3494595"/>
            <a:chExt cx="360000" cy="221857"/>
          </a:xfrm>
        </p:grpSpPr>
        <p:cxnSp>
          <p:nvCxnSpPr>
            <p:cNvPr id="377" name="直接连接符 376"/>
            <p:cNvCxnSpPr/>
            <p:nvPr/>
          </p:nvCxnSpPr>
          <p:spPr bwMode="auto">
            <a:xfrm flipH="1">
              <a:off x="5959620" y="3494595"/>
              <a:ext cx="144000" cy="10800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78" name="文本框 377"/>
            <p:cNvSpPr txBox="1"/>
            <p:nvPr/>
          </p:nvSpPr>
          <p:spPr>
            <a:xfrm>
              <a:off x="5898218" y="3501008"/>
              <a:ext cx="360000" cy="215444"/>
            </a:xfrm>
            <a:prstGeom prst="rect">
              <a:avLst/>
            </a:prstGeom>
            <a:noFill/>
          </p:spPr>
          <p:txBody>
            <a:bodyPr wrap="square" rtlCol="0">
              <a:spAutoFit/>
            </a:bodyPr>
            <a:lstStyle/>
            <a:p>
              <a:pPr eaLnBrk="0" fontAlgn="base" hangingPunct="0">
                <a:spcBef>
                  <a:spcPct val="0"/>
                </a:spcBef>
                <a:spcAft>
                  <a:spcPct val="0"/>
                </a:spcAft>
                <a:defRPr/>
              </a:pPr>
              <a:r>
                <a:rPr lang="en-US" altLang="zh-CN" sz="1200" baseline="-25000" dirty="0">
                  <a:solidFill>
                    <a:srgbClr val="000000"/>
                  </a:solidFill>
                  <a:latin typeface="Arial" panose="020B0604020202020204" pitchFamily="34" charset="0"/>
                  <a:ea typeface="宋体" panose="02010600030101010101" pitchFamily="2" charset="-122"/>
                </a:rPr>
                <a:t>2</a:t>
              </a:r>
              <a:endParaRPr lang="zh-CN" altLang="en-US" sz="1200" baseline="-25000" dirty="0">
                <a:solidFill>
                  <a:srgbClr val="000000"/>
                </a:solidFill>
                <a:latin typeface="Arial" panose="020B0604020202020204" pitchFamily="34" charset="0"/>
                <a:ea typeface="宋体" panose="02010600030101010101" pitchFamily="2" charset="-122"/>
              </a:endParaRPr>
            </a:p>
          </p:txBody>
        </p:sp>
      </p:grpSp>
      <p:sp>
        <p:nvSpPr>
          <p:cNvPr id="70" name="矩形 69"/>
          <p:cNvSpPr/>
          <p:nvPr/>
        </p:nvSpPr>
        <p:spPr bwMode="auto">
          <a:xfrm>
            <a:off x="6270598" y="3915536"/>
            <a:ext cx="950556" cy="1233418"/>
          </a:xfrm>
          <a:prstGeom prst="rect">
            <a:avLst/>
          </a:prstGeom>
          <a:solidFill>
            <a:srgbClr val="CC0000"/>
          </a:solidFill>
          <a:ln w="762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defRPr/>
            </a:pPr>
            <a:r>
              <a:rPr lang="en-US" altLang="zh-CN" sz="1200" b="1" dirty="0">
                <a:solidFill>
                  <a:srgbClr val="FFFFFF"/>
                </a:solidFill>
                <a:latin typeface="微软雅黑" panose="020B0503020204020204" pitchFamily="34" charset="-122"/>
                <a:ea typeface="微软雅黑" panose="020B0503020204020204" pitchFamily="34" charset="-122"/>
              </a:rPr>
              <a:t>FINITE STATE MACHINE</a:t>
            </a:r>
            <a:endParaRPr lang="zh-CN" altLang="en-US" sz="1200" b="1" dirty="0">
              <a:solidFill>
                <a:srgbClr val="FFFFFF"/>
              </a:solidFill>
              <a:latin typeface="微软雅黑" panose="020B0503020204020204" pitchFamily="34" charset="-122"/>
              <a:ea typeface="微软雅黑" panose="020B0503020204020204" pitchFamily="34" charset="-122"/>
            </a:endParaRPr>
          </a:p>
        </p:txBody>
      </p:sp>
      <p:grpSp>
        <p:nvGrpSpPr>
          <p:cNvPr id="111" name="组合 110"/>
          <p:cNvGrpSpPr/>
          <p:nvPr/>
        </p:nvGrpSpPr>
        <p:grpSpPr>
          <a:xfrm>
            <a:off x="5207425" y="4218424"/>
            <a:ext cx="394752" cy="277817"/>
            <a:chOff x="2731971" y="4365104"/>
            <a:chExt cx="327861" cy="216000"/>
          </a:xfrm>
        </p:grpSpPr>
        <p:sp>
          <p:nvSpPr>
            <p:cNvPr id="108" name="矩形 107"/>
            <p:cNvSpPr/>
            <p:nvPr/>
          </p:nvSpPr>
          <p:spPr bwMode="auto">
            <a:xfrm>
              <a:off x="2731971" y="4365104"/>
              <a:ext cx="111837" cy="216000"/>
            </a:xfrm>
            <a:prstGeom prst="rect">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108000" tIns="72000" rIns="91440" bIns="45720" numCol="1" rtlCol="0" anchor="ctr" anchorCtr="0" compatLnSpc="1">
              <a:prstTxWarp prst="textNoShape">
                <a:avLst/>
              </a:prstTxWarp>
            </a:bodyPr>
            <a:lstStyle/>
            <a:p>
              <a:pPr algn="ctr" fontAlgn="base">
                <a:spcBef>
                  <a:spcPct val="0"/>
                </a:spcBef>
                <a:spcAft>
                  <a:spcPct val="0"/>
                </a:spcAft>
                <a:defRPr/>
              </a:pPr>
              <a:r>
                <a:rPr lang="en-US" altLang="zh-CN" sz="1000" b="1" dirty="0">
                  <a:solidFill>
                    <a:srgbClr val="000000"/>
                  </a:solidFill>
                  <a:latin typeface="Arial" charset="0"/>
                  <a:ea typeface="宋体" pitchFamily="2" charset="-122"/>
                </a:rPr>
                <a:t>N</a:t>
              </a:r>
              <a:endParaRPr lang="zh-CN" altLang="en-US" sz="1000" b="1" dirty="0">
                <a:solidFill>
                  <a:srgbClr val="000000"/>
                </a:solidFill>
                <a:latin typeface="Arial" charset="0"/>
                <a:ea typeface="宋体" pitchFamily="2" charset="-122"/>
              </a:endParaRPr>
            </a:p>
          </p:txBody>
        </p:sp>
        <p:sp>
          <p:nvSpPr>
            <p:cNvPr id="109" name="矩形 108"/>
            <p:cNvSpPr/>
            <p:nvPr/>
          </p:nvSpPr>
          <p:spPr bwMode="auto">
            <a:xfrm>
              <a:off x="2839983" y="4365104"/>
              <a:ext cx="111837" cy="216000"/>
            </a:xfrm>
            <a:prstGeom prst="rect">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108000" tIns="72000" rIns="91440" bIns="45720" numCol="1" rtlCol="0" anchor="ctr" anchorCtr="0" compatLnSpc="1">
              <a:prstTxWarp prst="textNoShape">
                <a:avLst/>
              </a:prstTxWarp>
            </a:bodyPr>
            <a:lstStyle/>
            <a:p>
              <a:pPr algn="ctr" fontAlgn="base">
                <a:spcBef>
                  <a:spcPct val="0"/>
                </a:spcBef>
                <a:spcAft>
                  <a:spcPct val="0"/>
                </a:spcAft>
                <a:defRPr/>
              </a:pPr>
              <a:r>
                <a:rPr lang="en-US" altLang="zh-CN" sz="1000" b="1" dirty="0">
                  <a:solidFill>
                    <a:srgbClr val="000000"/>
                  </a:solidFill>
                  <a:latin typeface="Arial" charset="0"/>
                  <a:ea typeface="宋体" pitchFamily="2" charset="-122"/>
                </a:rPr>
                <a:t>Z</a:t>
              </a:r>
              <a:endParaRPr lang="zh-CN" altLang="en-US" sz="1000" b="1" dirty="0">
                <a:solidFill>
                  <a:srgbClr val="000000"/>
                </a:solidFill>
                <a:latin typeface="Arial" charset="0"/>
                <a:ea typeface="宋体" pitchFamily="2" charset="-122"/>
              </a:endParaRPr>
            </a:p>
          </p:txBody>
        </p:sp>
        <p:sp>
          <p:nvSpPr>
            <p:cNvPr id="110" name="矩形 109"/>
            <p:cNvSpPr/>
            <p:nvPr/>
          </p:nvSpPr>
          <p:spPr bwMode="auto">
            <a:xfrm>
              <a:off x="2947995" y="4365104"/>
              <a:ext cx="111837" cy="216000"/>
            </a:xfrm>
            <a:prstGeom prst="rect">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108000" tIns="72000" rIns="91440" bIns="45720" numCol="1" rtlCol="0" anchor="ctr" anchorCtr="0" compatLnSpc="1">
              <a:prstTxWarp prst="textNoShape">
                <a:avLst/>
              </a:prstTxWarp>
            </a:bodyPr>
            <a:lstStyle/>
            <a:p>
              <a:pPr algn="ctr" fontAlgn="base">
                <a:spcBef>
                  <a:spcPct val="0"/>
                </a:spcBef>
                <a:spcAft>
                  <a:spcPct val="0"/>
                </a:spcAft>
                <a:defRPr/>
              </a:pPr>
              <a:r>
                <a:rPr lang="en-US" altLang="zh-CN" sz="1000" b="1" dirty="0">
                  <a:solidFill>
                    <a:srgbClr val="000000"/>
                  </a:solidFill>
                  <a:latin typeface="Arial" charset="0"/>
                  <a:ea typeface="宋体" pitchFamily="2" charset="-122"/>
                </a:rPr>
                <a:t>P</a:t>
              </a:r>
              <a:endParaRPr lang="zh-CN" altLang="en-US" sz="1000" b="1" dirty="0">
                <a:solidFill>
                  <a:srgbClr val="000000"/>
                </a:solidFill>
                <a:latin typeface="Arial" charset="0"/>
                <a:ea typeface="宋体" pitchFamily="2" charset="-122"/>
              </a:endParaRPr>
            </a:p>
          </p:txBody>
        </p:sp>
      </p:grpSp>
      <p:cxnSp>
        <p:nvCxnSpPr>
          <p:cNvPr id="203" name="直接连接符 202"/>
          <p:cNvCxnSpPr/>
          <p:nvPr/>
        </p:nvCxnSpPr>
        <p:spPr bwMode="auto">
          <a:xfrm flipV="1">
            <a:off x="2742173" y="4928288"/>
            <a:ext cx="1726" cy="360000"/>
          </a:xfrm>
          <a:prstGeom prst="line">
            <a:avLst/>
          </a:prstGeom>
          <a:solidFill>
            <a:schemeClr val="accent1"/>
          </a:solidFill>
          <a:ln w="4127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6" name="直接连接符 205"/>
          <p:cNvCxnSpPr/>
          <p:nvPr/>
        </p:nvCxnSpPr>
        <p:spPr bwMode="auto">
          <a:xfrm flipV="1">
            <a:off x="5407332" y="4472728"/>
            <a:ext cx="0" cy="244800"/>
          </a:xfrm>
          <a:prstGeom prst="line">
            <a:avLst/>
          </a:prstGeom>
          <a:solidFill>
            <a:schemeClr val="accent1"/>
          </a:solidFill>
          <a:ln w="4127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7" name="直接连接符 206"/>
          <p:cNvCxnSpPr/>
          <p:nvPr/>
        </p:nvCxnSpPr>
        <p:spPr bwMode="auto">
          <a:xfrm rot="16200000">
            <a:off x="5932514" y="4021887"/>
            <a:ext cx="1726" cy="662400"/>
          </a:xfrm>
          <a:prstGeom prst="line">
            <a:avLst/>
          </a:prstGeom>
          <a:solidFill>
            <a:schemeClr val="accent1"/>
          </a:solidFill>
          <a:ln w="4127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212" name="组合 211"/>
          <p:cNvGrpSpPr/>
          <p:nvPr/>
        </p:nvGrpSpPr>
        <p:grpSpPr>
          <a:xfrm>
            <a:off x="7258362" y="4072576"/>
            <a:ext cx="360039" cy="119168"/>
            <a:chOff x="5292080" y="3452075"/>
            <a:chExt cx="360039" cy="119168"/>
          </a:xfrm>
        </p:grpSpPr>
        <p:sp>
          <p:nvSpPr>
            <p:cNvPr id="213" name="等腰三角形 212"/>
            <p:cNvSpPr/>
            <p:nvPr/>
          </p:nvSpPr>
          <p:spPr bwMode="auto">
            <a:xfrm rot="5400000">
              <a:off x="5525971" y="3445094"/>
              <a:ext cx="119168" cy="133129"/>
            </a:xfrm>
            <a:prstGeom prst="triangl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defRPr/>
              </a:pPr>
              <a:endParaRPr lang="zh-CN" altLang="en-US" baseline="-25000">
                <a:solidFill>
                  <a:srgbClr val="000000"/>
                </a:solidFill>
                <a:latin typeface="Arial" charset="0"/>
                <a:ea typeface="宋体" pitchFamily="2" charset="-122"/>
              </a:endParaRPr>
            </a:p>
          </p:txBody>
        </p:sp>
        <p:cxnSp>
          <p:nvCxnSpPr>
            <p:cNvPr id="214" name="直接连接符 213"/>
            <p:cNvCxnSpPr/>
            <p:nvPr/>
          </p:nvCxnSpPr>
          <p:spPr bwMode="auto">
            <a:xfrm rot="5400000">
              <a:off x="5405536" y="3405478"/>
              <a:ext cx="0" cy="226911"/>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218" name="组合 217"/>
          <p:cNvGrpSpPr/>
          <p:nvPr/>
        </p:nvGrpSpPr>
        <p:grpSpPr>
          <a:xfrm>
            <a:off x="7258362" y="4224976"/>
            <a:ext cx="360039" cy="119168"/>
            <a:chOff x="5292080" y="3452075"/>
            <a:chExt cx="360039" cy="119168"/>
          </a:xfrm>
        </p:grpSpPr>
        <p:sp>
          <p:nvSpPr>
            <p:cNvPr id="219" name="等腰三角形 218"/>
            <p:cNvSpPr/>
            <p:nvPr/>
          </p:nvSpPr>
          <p:spPr bwMode="auto">
            <a:xfrm rot="5400000">
              <a:off x="5525971" y="3445094"/>
              <a:ext cx="119168" cy="133129"/>
            </a:xfrm>
            <a:prstGeom prst="triangl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defRPr/>
              </a:pPr>
              <a:endParaRPr lang="zh-CN" altLang="en-US" baseline="-25000">
                <a:solidFill>
                  <a:srgbClr val="000000"/>
                </a:solidFill>
                <a:latin typeface="Arial" charset="0"/>
                <a:ea typeface="宋体" pitchFamily="2" charset="-122"/>
              </a:endParaRPr>
            </a:p>
          </p:txBody>
        </p:sp>
        <p:cxnSp>
          <p:nvCxnSpPr>
            <p:cNvPr id="220" name="直接连接符 219"/>
            <p:cNvCxnSpPr/>
            <p:nvPr/>
          </p:nvCxnSpPr>
          <p:spPr bwMode="auto">
            <a:xfrm rot="5400000">
              <a:off x="5405536" y="3405478"/>
              <a:ext cx="0" cy="226911"/>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cxnSp>
        <p:nvCxnSpPr>
          <p:cNvPr id="223" name="直接连接符 222"/>
          <p:cNvCxnSpPr/>
          <p:nvPr/>
        </p:nvCxnSpPr>
        <p:spPr bwMode="auto">
          <a:xfrm rot="5400000">
            <a:off x="7870497" y="3832234"/>
            <a:ext cx="0" cy="1224000"/>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224" name="组合 223"/>
          <p:cNvGrpSpPr/>
          <p:nvPr/>
        </p:nvGrpSpPr>
        <p:grpSpPr>
          <a:xfrm>
            <a:off x="7258362" y="4529776"/>
            <a:ext cx="360039" cy="119168"/>
            <a:chOff x="5292080" y="3452075"/>
            <a:chExt cx="360039" cy="119168"/>
          </a:xfrm>
        </p:grpSpPr>
        <p:sp>
          <p:nvSpPr>
            <p:cNvPr id="225" name="等腰三角形 224"/>
            <p:cNvSpPr/>
            <p:nvPr/>
          </p:nvSpPr>
          <p:spPr bwMode="auto">
            <a:xfrm rot="5400000">
              <a:off x="5525971" y="3445094"/>
              <a:ext cx="119168" cy="133129"/>
            </a:xfrm>
            <a:prstGeom prst="triangl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defRPr/>
              </a:pPr>
              <a:endParaRPr lang="zh-CN" altLang="en-US" baseline="-25000">
                <a:solidFill>
                  <a:srgbClr val="000000"/>
                </a:solidFill>
                <a:latin typeface="Arial" charset="0"/>
                <a:ea typeface="宋体" pitchFamily="2" charset="-122"/>
              </a:endParaRPr>
            </a:p>
          </p:txBody>
        </p:sp>
        <p:cxnSp>
          <p:nvCxnSpPr>
            <p:cNvPr id="226" name="直接连接符 225"/>
            <p:cNvCxnSpPr/>
            <p:nvPr/>
          </p:nvCxnSpPr>
          <p:spPr bwMode="auto">
            <a:xfrm rot="5400000">
              <a:off x="5405536" y="3405478"/>
              <a:ext cx="0" cy="226911"/>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1" name="组合 10"/>
          <p:cNvGrpSpPr/>
          <p:nvPr/>
        </p:nvGrpSpPr>
        <p:grpSpPr>
          <a:xfrm>
            <a:off x="4882097" y="4004728"/>
            <a:ext cx="1368000" cy="828000"/>
            <a:chOff x="3358097" y="4004728"/>
            <a:chExt cx="1368000" cy="828000"/>
          </a:xfrm>
        </p:grpSpPr>
        <p:cxnSp>
          <p:nvCxnSpPr>
            <p:cNvPr id="263" name="直接连接符 262"/>
            <p:cNvCxnSpPr/>
            <p:nvPr/>
          </p:nvCxnSpPr>
          <p:spPr bwMode="auto">
            <a:xfrm rot="10800000">
              <a:off x="3366482" y="4004728"/>
              <a:ext cx="1726" cy="828000"/>
            </a:xfrm>
            <a:prstGeom prst="line">
              <a:avLst/>
            </a:prstGeom>
            <a:solidFill>
              <a:schemeClr val="accent1"/>
            </a:solidFill>
            <a:ln w="412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4" name="直接连接符 263"/>
            <p:cNvCxnSpPr/>
            <p:nvPr/>
          </p:nvCxnSpPr>
          <p:spPr bwMode="auto">
            <a:xfrm rot="16200000">
              <a:off x="4041234" y="3321927"/>
              <a:ext cx="1726" cy="1368000"/>
            </a:xfrm>
            <a:prstGeom prst="line">
              <a:avLst/>
            </a:prstGeom>
            <a:solidFill>
              <a:schemeClr val="accent1"/>
            </a:solidFill>
            <a:ln w="4127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8" name="组合 7"/>
          <p:cNvGrpSpPr/>
          <p:nvPr/>
        </p:nvGrpSpPr>
        <p:grpSpPr>
          <a:xfrm>
            <a:off x="5591945" y="4941169"/>
            <a:ext cx="695029" cy="318229"/>
            <a:chOff x="4067944" y="4941168"/>
            <a:chExt cx="695029" cy="318229"/>
          </a:xfrm>
        </p:grpSpPr>
        <p:grpSp>
          <p:nvGrpSpPr>
            <p:cNvPr id="360" name="组合 359"/>
            <p:cNvGrpSpPr/>
            <p:nvPr/>
          </p:nvGrpSpPr>
          <p:grpSpPr>
            <a:xfrm>
              <a:off x="4349249" y="4941168"/>
              <a:ext cx="360039" cy="119168"/>
              <a:chOff x="5292080" y="3452075"/>
              <a:chExt cx="360039" cy="119168"/>
            </a:xfrm>
          </p:grpSpPr>
          <p:sp>
            <p:nvSpPr>
              <p:cNvPr id="361" name="等腰三角形 360"/>
              <p:cNvSpPr/>
              <p:nvPr/>
            </p:nvSpPr>
            <p:spPr bwMode="auto">
              <a:xfrm rot="5400000">
                <a:off x="5525971" y="3445094"/>
                <a:ext cx="119168" cy="133129"/>
              </a:xfrm>
              <a:prstGeom prst="triangl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defRPr/>
                </a:pPr>
                <a:endParaRPr lang="zh-CN" altLang="en-US" baseline="-25000">
                  <a:solidFill>
                    <a:srgbClr val="000000"/>
                  </a:solidFill>
                  <a:latin typeface="Arial" charset="0"/>
                  <a:ea typeface="宋体" pitchFamily="2" charset="-122"/>
                </a:endParaRPr>
              </a:p>
            </p:txBody>
          </p:sp>
          <p:cxnSp>
            <p:nvCxnSpPr>
              <p:cNvPr id="362" name="直接连接符 361"/>
              <p:cNvCxnSpPr/>
              <p:nvPr/>
            </p:nvCxnSpPr>
            <p:spPr bwMode="auto">
              <a:xfrm rot="5400000">
                <a:off x="5405536" y="3405478"/>
                <a:ext cx="0" cy="226911"/>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363" name="文本框 362"/>
            <p:cNvSpPr txBox="1"/>
            <p:nvPr/>
          </p:nvSpPr>
          <p:spPr>
            <a:xfrm>
              <a:off x="4067944" y="5013176"/>
              <a:ext cx="695029" cy="246221"/>
            </a:xfrm>
            <a:prstGeom prst="rect">
              <a:avLst/>
            </a:prstGeom>
            <a:noFill/>
          </p:spPr>
          <p:txBody>
            <a:bodyPr wrap="square" rtlCol="0">
              <a:spAutoFit/>
            </a:bodyPr>
            <a:lstStyle/>
            <a:p>
              <a:pPr algn="r" eaLnBrk="0" fontAlgn="base" hangingPunct="0">
                <a:spcBef>
                  <a:spcPct val="0"/>
                </a:spcBef>
                <a:spcAft>
                  <a:spcPct val="0"/>
                </a:spcAft>
                <a:defRPr/>
              </a:pPr>
              <a:r>
                <a:rPr lang="en-US" altLang="zh-CN" sz="1000" dirty="0">
                  <a:solidFill>
                    <a:srgbClr val="000000"/>
                  </a:solidFill>
                  <a:latin typeface="Arial" panose="020B0604020202020204" pitchFamily="34" charset="0"/>
                  <a:ea typeface="宋体" panose="02010600030101010101" pitchFamily="2" charset="-122"/>
                </a:rPr>
                <a:t>RUN</a:t>
              </a:r>
              <a:endParaRPr lang="zh-CN" altLang="en-US" sz="1000" dirty="0">
                <a:solidFill>
                  <a:srgbClr val="000000"/>
                </a:solidFill>
                <a:latin typeface="Arial" panose="020B0604020202020204" pitchFamily="34" charset="0"/>
                <a:ea typeface="宋体" panose="02010600030101010101" pitchFamily="2" charset="-122"/>
              </a:endParaRPr>
            </a:p>
          </p:txBody>
        </p:sp>
      </p:grpSp>
      <p:grpSp>
        <p:nvGrpSpPr>
          <p:cNvPr id="6" name="组合 5"/>
          <p:cNvGrpSpPr/>
          <p:nvPr/>
        </p:nvGrpSpPr>
        <p:grpSpPr>
          <a:xfrm>
            <a:off x="1590046" y="4705523"/>
            <a:ext cx="794285" cy="246221"/>
            <a:chOff x="66045" y="4705522"/>
            <a:chExt cx="794285" cy="246221"/>
          </a:xfrm>
        </p:grpSpPr>
        <p:grpSp>
          <p:nvGrpSpPr>
            <p:cNvPr id="381" name="组合 380"/>
            <p:cNvGrpSpPr/>
            <p:nvPr/>
          </p:nvGrpSpPr>
          <p:grpSpPr>
            <a:xfrm>
              <a:off x="500291" y="4760252"/>
              <a:ext cx="360039" cy="119168"/>
              <a:chOff x="5292080" y="3452075"/>
              <a:chExt cx="360039" cy="119168"/>
            </a:xfrm>
          </p:grpSpPr>
          <p:sp>
            <p:nvSpPr>
              <p:cNvPr id="382" name="等腰三角形 381"/>
              <p:cNvSpPr/>
              <p:nvPr/>
            </p:nvSpPr>
            <p:spPr bwMode="auto">
              <a:xfrm rot="5400000">
                <a:off x="5525971" y="3445094"/>
                <a:ext cx="119168" cy="133129"/>
              </a:xfrm>
              <a:prstGeom prst="triangl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defRPr/>
                </a:pPr>
                <a:endParaRPr lang="zh-CN" altLang="en-US" baseline="-25000">
                  <a:solidFill>
                    <a:srgbClr val="000000"/>
                  </a:solidFill>
                  <a:latin typeface="Arial" charset="0"/>
                  <a:ea typeface="宋体" pitchFamily="2" charset="-122"/>
                </a:endParaRPr>
              </a:p>
            </p:txBody>
          </p:sp>
          <p:cxnSp>
            <p:nvCxnSpPr>
              <p:cNvPr id="383" name="直接连接符 382"/>
              <p:cNvCxnSpPr/>
              <p:nvPr/>
            </p:nvCxnSpPr>
            <p:spPr bwMode="auto">
              <a:xfrm rot="5400000">
                <a:off x="5405536" y="3405478"/>
                <a:ext cx="0" cy="226911"/>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384" name="文本框 383"/>
            <p:cNvSpPr txBox="1"/>
            <p:nvPr/>
          </p:nvSpPr>
          <p:spPr>
            <a:xfrm>
              <a:off x="66045" y="4705522"/>
              <a:ext cx="520464" cy="246221"/>
            </a:xfrm>
            <a:prstGeom prst="rect">
              <a:avLst/>
            </a:prstGeom>
            <a:noFill/>
          </p:spPr>
          <p:txBody>
            <a:bodyPr wrap="square" rtlCol="0">
              <a:spAutoFit/>
            </a:bodyPr>
            <a:lstStyle/>
            <a:p>
              <a:pPr algn="r" eaLnBrk="0" fontAlgn="base" hangingPunct="0">
                <a:spcBef>
                  <a:spcPct val="0"/>
                </a:spcBef>
                <a:spcAft>
                  <a:spcPct val="0"/>
                </a:spcAft>
                <a:defRPr/>
              </a:pPr>
              <a:r>
                <a:rPr lang="en-US" altLang="zh-CN" sz="1000" dirty="0">
                  <a:solidFill>
                    <a:srgbClr val="000000"/>
                  </a:solidFill>
                  <a:latin typeface="Arial" panose="020B0604020202020204" pitchFamily="34" charset="0"/>
                  <a:ea typeface="宋体" panose="02010600030101010101" pitchFamily="2" charset="-122"/>
                </a:rPr>
                <a:t>LD.IR</a:t>
              </a:r>
              <a:endParaRPr lang="zh-CN" altLang="en-US" sz="1000" dirty="0">
                <a:solidFill>
                  <a:srgbClr val="000000"/>
                </a:solidFill>
                <a:latin typeface="Arial" panose="020B0604020202020204" pitchFamily="34" charset="0"/>
                <a:ea typeface="宋体" panose="02010600030101010101" pitchFamily="2" charset="-122"/>
              </a:endParaRPr>
            </a:p>
          </p:txBody>
        </p:sp>
      </p:grpSp>
      <p:cxnSp>
        <p:nvCxnSpPr>
          <p:cNvPr id="262" name="直接连接符 261"/>
          <p:cNvCxnSpPr/>
          <p:nvPr/>
        </p:nvCxnSpPr>
        <p:spPr bwMode="auto">
          <a:xfrm rot="16200000">
            <a:off x="3988347" y="3913064"/>
            <a:ext cx="1726" cy="1814400"/>
          </a:xfrm>
          <a:prstGeom prst="line">
            <a:avLst/>
          </a:prstGeom>
          <a:solidFill>
            <a:schemeClr val="accent1"/>
          </a:solidFill>
          <a:ln w="412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7" name="矩形 106"/>
          <p:cNvSpPr/>
          <p:nvPr/>
        </p:nvSpPr>
        <p:spPr bwMode="auto">
          <a:xfrm>
            <a:off x="2404175" y="4712264"/>
            <a:ext cx="677722" cy="216000"/>
          </a:xfrm>
          <a:prstGeom prst="rect">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108000" tIns="72000" rIns="91440" bIns="45720" numCol="1" rtlCol="0" anchor="ctr" anchorCtr="0" compatLnSpc="1">
            <a:prstTxWarp prst="textNoShape">
              <a:avLst/>
            </a:prstTxWarp>
          </a:bodyPr>
          <a:lstStyle/>
          <a:p>
            <a:pPr algn="ctr" fontAlgn="base">
              <a:spcBef>
                <a:spcPct val="0"/>
              </a:spcBef>
              <a:spcAft>
                <a:spcPct val="0"/>
              </a:spcAft>
              <a:defRPr/>
            </a:pPr>
            <a:r>
              <a:rPr lang="en-US" altLang="zh-CN" sz="1200" b="1" dirty="0">
                <a:solidFill>
                  <a:srgbClr val="000000"/>
                </a:solidFill>
                <a:latin typeface="Arial" charset="0"/>
                <a:ea typeface="宋体" panose="02010600030101010101" pitchFamily="2" charset="-122"/>
              </a:rPr>
              <a:t>IR</a:t>
            </a:r>
            <a:endParaRPr lang="zh-CN" altLang="en-US" sz="1200" b="1" dirty="0">
              <a:solidFill>
                <a:srgbClr val="000000"/>
              </a:solidFill>
              <a:latin typeface="Arial" charset="0"/>
              <a:ea typeface="宋体" panose="02010600030101010101" pitchFamily="2" charset="-122"/>
            </a:endParaRPr>
          </a:p>
        </p:txBody>
      </p:sp>
      <p:sp>
        <p:nvSpPr>
          <p:cNvPr id="4" name="矩形 3"/>
          <p:cNvSpPr/>
          <p:nvPr/>
        </p:nvSpPr>
        <p:spPr bwMode="auto">
          <a:xfrm>
            <a:off x="8583361" y="1543912"/>
            <a:ext cx="950400" cy="1209906"/>
          </a:xfrm>
          <a:prstGeom prst="rect">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defRPr/>
            </a:pPr>
            <a:endParaRPr lang="zh-CN" altLang="en-US" baseline="-25000">
              <a:solidFill>
                <a:srgbClr val="000000"/>
              </a:solidFill>
              <a:latin typeface="Arial" charset="0"/>
              <a:ea typeface="宋体" pitchFamily="2" charset="-122"/>
            </a:endParaRPr>
          </a:p>
        </p:txBody>
      </p:sp>
      <p:cxnSp>
        <p:nvCxnSpPr>
          <p:cNvPr id="40" name="直接连接符 39"/>
          <p:cNvCxnSpPr/>
          <p:nvPr/>
        </p:nvCxnSpPr>
        <p:spPr bwMode="auto">
          <a:xfrm>
            <a:off x="9390942" y="2768136"/>
            <a:ext cx="1" cy="792000"/>
          </a:xfrm>
          <a:prstGeom prst="line">
            <a:avLst/>
          </a:prstGeom>
          <a:solidFill>
            <a:schemeClr val="accent1"/>
          </a:solidFill>
          <a:ln w="412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0" name="直接连接符 59"/>
          <p:cNvCxnSpPr/>
          <p:nvPr/>
        </p:nvCxnSpPr>
        <p:spPr bwMode="auto">
          <a:xfrm flipH="1">
            <a:off x="9054770" y="1111864"/>
            <a:ext cx="7582" cy="468000"/>
          </a:xfrm>
          <a:prstGeom prst="line">
            <a:avLst/>
          </a:prstGeom>
          <a:solidFill>
            <a:schemeClr val="accent1"/>
          </a:solidFill>
          <a:ln w="4127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161" name="组合 160"/>
          <p:cNvGrpSpPr/>
          <p:nvPr/>
        </p:nvGrpSpPr>
        <p:grpSpPr>
          <a:xfrm>
            <a:off x="9310289" y="3056080"/>
            <a:ext cx="396344" cy="215444"/>
            <a:chOff x="7272000" y="2565484"/>
            <a:chExt cx="396344" cy="215444"/>
          </a:xfrm>
        </p:grpSpPr>
        <p:cxnSp>
          <p:nvCxnSpPr>
            <p:cNvPr id="114" name="直接连接符 113"/>
            <p:cNvCxnSpPr/>
            <p:nvPr/>
          </p:nvCxnSpPr>
          <p:spPr bwMode="auto">
            <a:xfrm flipH="1">
              <a:off x="7272000" y="2626896"/>
              <a:ext cx="144000" cy="10800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5" name="文本框 114"/>
            <p:cNvSpPr txBox="1"/>
            <p:nvPr/>
          </p:nvSpPr>
          <p:spPr>
            <a:xfrm>
              <a:off x="7308344" y="2565484"/>
              <a:ext cx="360000" cy="215444"/>
            </a:xfrm>
            <a:prstGeom prst="rect">
              <a:avLst/>
            </a:prstGeom>
            <a:noFill/>
          </p:spPr>
          <p:txBody>
            <a:bodyPr wrap="square" rtlCol="0">
              <a:spAutoFit/>
            </a:bodyPr>
            <a:lstStyle/>
            <a:p>
              <a:pPr eaLnBrk="0" fontAlgn="base" hangingPunct="0">
                <a:spcBef>
                  <a:spcPct val="0"/>
                </a:spcBef>
                <a:spcAft>
                  <a:spcPct val="0"/>
                </a:spcAft>
                <a:defRPr/>
              </a:pPr>
              <a:r>
                <a:rPr lang="en-US" altLang="zh-CN" sz="1200" baseline="-25000" dirty="0">
                  <a:solidFill>
                    <a:srgbClr val="000000"/>
                  </a:solidFill>
                  <a:latin typeface="Arial" panose="020B0604020202020204" pitchFamily="34" charset="0"/>
                  <a:ea typeface="宋体" panose="02010600030101010101" pitchFamily="2" charset="-122"/>
                </a:rPr>
                <a:t>16</a:t>
              </a:r>
              <a:endParaRPr lang="zh-CN" altLang="en-US" sz="1200" baseline="-25000" dirty="0">
                <a:solidFill>
                  <a:srgbClr val="000000"/>
                </a:solidFill>
                <a:latin typeface="Arial" panose="020B0604020202020204" pitchFamily="34" charset="0"/>
                <a:ea typeface="宋体" panose="02010600030101010101" pitchFamily="2" charset="-122"/>
              </a:endParaRPr>
            </a:p>
          </p:txBody>
        </p:sp>
      </p:grpSp>
      <p:grpSp>
        <p:nvGrpSpPr>
          <p:cNvPr id="229" name="组合 228"/>
          <p:cNvGrpSpPr/>
          <p:nvPr/>
        </p:nvGrpSpPr>
        <p:grpSpPr>
          <a:xfrm>
            <a:off x="8227213" y="2153305"/>
            <a:ext cx="360039" cy="119168"/>
            <a:chOff x="5292080" y="3452075"/>
            <a:chExt cx="360039" cy="119168"/>
          </a:xfrm>
        </p:grpSpPr>
        <p:sp>
          <p:nvSpPr>
            <p:cNvPr id="230" name="等腰三角形 229"/>
            <p:cNvSpPr/>
            <p:nvPr/>
          </p:nvSpPr>
          <p:spPr bwMode="auto">
            <a:xfrm rot="5400000">
              <a:off x="5525971" y="3445094"/>
              <a:ext cx="119168" cy="133129"/>
            </a:xfrm>
            <a:prstGeom prst="triangl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defRPr/>
              </a:pPr>
              <a:endParaRPr lang="zh-CN" altLang="en-US" baseline="-25000">
                <a:solidFill>
                  <a:srgbClr val="000000"/>
                </a:solidFill>
                <a:latin typeface="Arial" charset="0"/>
                <a:ea typeface="宋体" pitchFamily="2" charset="-122"/>
              </a:endParaRPr>
            </a:p>
          </p:txBody>
        </p:sp>
        <p:cxnSp>
          <p:nvCxnSpPr>
            <p:cNvPr id="231" name="直接连接符 230"/>
            <p:cNvCxnSpPr/>
            <p:nvPr/>
          </p:nvCxnSpPr>
          <p:spPr bwMode="auto">
            <a:xfrm rot="5400000">
              <a:off x="5405536" y="3405478"/>
              <a:ext cx="0" cy="226911"/>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232" name="组合 231"/>
          <p:cNvGrpSpPr/>
          <p:nvPr/>
        </p:nvGrpSpPr>
        <p:grpSpPr>
          <a:xfrm>
            <a:off x="8227213" y="1615920"/>
            <a:ext cx="360039" cy="119168"/>
            <a:chOff x="5292080" y="3452075"/>
            <a:chExt cx="360039" cy="119168"/>
          </a:xfrm>
        </p:grpSpPr>
        <p:sp>
          <p:nvSpPr>
            <p:cNvPr id="233" name="等腰三角形 232"/>
            <p:cNvSpPr/>
            <p:nvPr/>
          </p:nvSpPr>
          <p:spPr bwMode="auto">
            <a:xfrm rot="5400000">
              <a:off x="5525971" y="3445094"/>
              <a:ext cx="119168" cy="133129"/>
            </a:xfrm>
            <a:prstGeom prst="triangl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defRPr/>
              </a:pPr>
              <a:endParaRPr lang="zh-CN" altLang="en-US" baseline="-25000">
                <a:solidFill>
                  <a:srgbClr val="000000"/>
                </a:solidFill>
                <a:latin typeface="Arial" charset="0"/>
                <a:ea typeface="宋体" pitchFamily="2" charset="-122"/>
              </a:endParaRPr>
            </a:p>
          </p:txBody>
        </p:sp>
        <p:cxnSp>
          <p:nvCxnSpPr>
            <p:cNvPr id="234" name="直接连接符 233"/>
            <p:cNvCxnSpPr/>
            <p:nvPr/>
          </p:nvCxnSpPr>
          <p:spPr bwMode="auto">
            <a:xfrm rot="5400000">
              <a:off x="5405536" y="3405478"/>
              <a:ext cx="0" cy="226911"/>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235" name="组合 234"/>
          <p:cNvGrpSpPr/>
          <p:nvPr/>
        </p:nvGrpSpPr>
        <p:grpSpPr>
          <a:xfrm flipH="1">
            <a:off x="9543246" y="2552024"/>
            <a:ext cx="360039" cy="119168"/>
            <a:chOff x="5292080" y="3452075"/>
            <a:chExt cx="360039" cy="119168"/>
          </a:xfrm>
        </p:grpSpPr>
        <p:sp>
          <p:nvSpPr>
            <p:cNvPr id="236" name="等腰三角形 235"/>
            <p:cNvSpPr/>
            <p:nvPr/>
          </p:nvSpPr>
          <p:spPr bwMode="auto">
            <a:xfrm rot="5400000">
              <a:off x="5525971" y="3445094"/>
              <a:ext cx="119168" cy="133129"/>
            </a:xfrm>
            <a:prstGeom prst="triangl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defRPr/>
              </a:pPr>
              <a:endParaRPr lang="zh-CN" altLang="en-US" baseline="-25000">
                <a:solidFill>
                  <a:srgbClr val="000000"/>
                </a:solidFill>
                <a:latin typeface="Arial" charset="0"/>
                <a:ea typeface="宋体" pitchFamily="2" charset="-122"/>
              </a:endParaRPr>
            </a:p>
          </p:txBody>
        </p:sp>
        <p:cxnSp>
          <p:nvCxnSpPr>
            <p:cNvPr id="237" name="直接连接符 236"/>
            <p:cNvCxnSpPr/>
            <p:nvPr/>
          </p:nvCxnSpPr>
          <p:spPr bwMode="auto">
            <a:xfrm rot="5400000">
              <a:off x="5405536" y="3405478"/>
              <a:ext cx="0" cy="226911"/>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291" name="文本框 290"/>
          <p:cNvSpPr txBox="1"/>
          <p:nvPr/>
        </p:nvSpPr>
        <p:spPr>
          <a:xfrm>
            <a:off x="7906433" y="1572500"/>
            <a:ext cx="441232" cy="246221"/>
          </a:xfrm>
          <a:prstGeom prst="rect">
            <a:avLst/>
          </a:prstGeom>
          <a:noFill/>
        </p:spPr>
        <p:txBody>
          <a:bodyPr wrap="square" rtlCol="0">
            <a:spAutoFit/>
          </a:bodyPr>
          <a:lstStyle/>
          <a:p>
            <a:pPr eaLnBrk="0" fontAlgn="base" hangingPunct="0">
              <a:spcBef>
                <a:spcPct val="0"/>
              </a:spcBef>
              <a:spcAft>
                <a:spcPct val="0"/>
              </a:spcAft>
              <a:defRPr/>
            </a:pPr>
            <a:r>
              <a:rPr lang="en-US" altLang="zh-CN" sz="1000" dirty="0">
                <a:solidFill>
                  <a:srgbClr val="000000"/>
                </a:solidFill>
                <a:latin typeface="Arial" panose="020B0604020202020204" pitchFamily="34" charset="0"/>
                <a:ea typeface="宋体" panose="02010600030101010101" pitchFamily="2" charset="-122"/>
              </a:rPr>
              <a:t>DR</a:t>
            </a:r>
            <a:endParaRPr lang="zh-CN" altLang="en-US" sz="1000" dirty="0">
              <a:solidFill>
                <a:srgbClr val="000000"/>
              </a:solidFill>
              <a:latin typeface="Arial" panose="020B0604020202020204" pitchFamily="34" charset="0"/>
              <a:ea typeface="宋体" panose="02010600030101010101" pitchFamily="2" charset="-122"/>
            </a:endParaRPr>
          </a:p>
        </p:txBody>
      </p:sp>
      <p:sp>
        <p:nvSpPr>
          <p:cNvPr id="292" name="文本框 291"/>
          <p:cNvSpPr txBox="1"/>
          <p:nvPr/>
        </p:nvSpPr>
        <p:spPr>
          <a:xfrm>
            <a:off x="7618402" y="2089780"/>
            <a:ext cx="695029" cy="246221"/>
          </a:xfrm>
          <a:prstGeom prst="rect">
            <a:avLst/>
          </a:prstGeom>
          <a:noFill/>
        </p:spPr>
        <p:txBody>
          <a:bodyPr wrap="square" rtlCol="0">
            <a:spAutoFit/>
          </a:bodyPr>
          <a:lstStyle/>
          <a:p>
            <a:pPr eaLnBrk="0" fontAlgn="base" hangingPunct="0">
              <a:spcBef>
                <a:spcPct val="0"/>
              </a:spcBef>
              <a:spcAft>
                <a:spcPct val="0"/>
              </a:spcAft>
              <a:defRPr/>
            </a:pPr>
            <a:r>
              <a:rPr lang="en-US" altLang="zh-CN" sz="1000" dirty="0">
                <a:solidFill>
                  <a:srgbClr val="000000"/>
                </a:solidFill>
                <a:latin typeface="Arial" panose="020B0604020202020204" pitchFamily="34" charset="0"/>
                <a:ea typeface="宋体" panose="02010600030101010101" pitchFamily="2" charset="-122"/>
              </a:rPr>
              <a:t>LD.REG</a:t>
            </a:r>
            <a:endParaRPr lang="zh-CN" altLang="en-US" sz="1000" dirty="0">
              <a:solidFill>
                <a:srgbClr val="000000"/>
              </a:solidFill>
              <a:latin typeface="Arial" panose="020B0604020202020204" pitchFamily="34" charset="0"/>
              <a:ea typeface="宋体" panose="02010600030101010101" pitchFamily="2" charset="-122"/>
            </a:endParaRPr>
          </a:p>
        </p:txBody>
      </p:sp>
      <p:sp>
        <p:nvSpPr>
          <p:cNvPr id="296" name="文本框 295"/>
          <p:cNvSpPr txBox="1"/>
          <p:nvPr/>
        </p:nvSpPr>
        <p:spPr>
          <a:xfrm>
            <a:off x="8806874" y="1705104"/>
            <a:ext cx="580473" cy="461665"/>
          </a:xfrm>
          <a:prstGeom prst="rect">
            <a:avLst/>
          </a:prstGeom>
          <a:noFill/>
        </p:spPr>
        <p:txBody>
          <a:bodyPr wrap="square" rtlCol="0">
            <a:spAutoFit/>
          </a:bodyPr>
          <a:lstStyle/>
          <a:p>
            <a:pPr algn="ctr" eaLnBrk="0" fontAlgn="base" hangingPunct="0">
              <a:spcBef>
                <a:spcPct val="0"/>
              </a:spcBef>
              <a:spcAft>
                <a:spcPct val="0"/>
              </a:spcAft>
              <a:defRPr/>
            </a:pPr>
            <a:r>
              <a:rPr lang="en-US" altLang="zh-CN" sz="1200" b="1" dirty="0">
                <a:solidFill>
                  <a:srgbClr val="000000"/>
                </a:solidFill>
                <a:latin typeface="Arial" panose="020B0604020202020204" pitchFamily="34" charset="0"/>
                <a:ea typeface="宋体" panose="02010600030101010101" pitchFamily="2" charset="-122"/>
              </a:rPr>
              <a:t>REG FILE</a:t>
            </a:r>
            <a:endParaRPr lang="zh-CN" altLang="en-US" sz="1200" b="1" dirty="0">
              <a:solidFill>
                <a:srgbClr val="000000"/>
              </a:solidFill>
              <a:latin typeface="Arial" panose="020B0604020202020204" pitchFamily="34" charset="0"/>
              <a:ea typeface="宋体" panose="02010600030101010101" pitchFamily="2" charset="-122"/>
            </a:endParaRPr>
          </a:p>
        </p:txBody>
      </p:sp>
      <p:sp>
        <p:nvSpPr>
          <p:cNvPr id="297" name="文本框 296"/>
          <p:cNvSpPr txBox="1"/>
          <p:nvPr/>
        </p:nvSpPr>
        <p:spPr>
          <a:xfrm>
            <a:off x="9130570" y="2408008"/>
            <a:ext cx="527777" cy="400110"/>
          </a:xfrm>
          <a:prstGeom prst="rect">
            <a:avLst/>
          </a:prstGeom>
          <a:noFill/>
        </p:spPr>
        <p:txBody>
          <a:bodyPr wrap="square" rtlCol="0">
            <a:spAutoFit/>
          </a:bodyPr>
          <a:lstStyle/>
          <a:p>
            <a:pPr eaLnBrk="0" fontAlgn="base" hangingPunct="0">
              <a:spcBef>
                <a:spcPct val="0"/>
              </a:spcBef>
              <a:spcAft>
                <a:spcPct val="0"/>
              </a:spcAft>
              <a:defRPr/>
            </a:pPr>
            <a:r>
              <a:rPr lang="en-US" altLang="zh-CN" sz="1000" dirty="0">
                <a:solidFill>
                  <a:srgbClr val="000000"/>
                </a:solidFill>
                <a:latin typeface="Arial" panose="020B0604020202020204" pitchFamily="34" charset="0"/>
                <a:ea typeface="宋体" panose="02010600030101010101" pitchFamily="2" charset="-122"/>
              </a:rPr>
              <a:t>SR1</a:t>
            </a:r>
          </a:p>
          <a:p>
            <a:pPr eaLnBrk="0" fontAlgn="base" hangingPunct="0">
              <a:spcBef>
                <a:spcPct val="0"/>
              </a:spcBef>
              <a:spcAft>
                <a:spcPct val="0"/>
              </a:spcAft>
              <a:defRPr/>
            </a:pPr>
            <a:r>
              <a:rPr lang="en-US" altLang="zh-CN" sz="1000" dirty="0">
                <a:solidFill>
                  <a:srgbClr val="000000"/>
                </a:solidFill>
                <a:latin typeface="Arial" panose="020B0604020202020204" pitchFamily="34" charset="0"/>
                <a:ea typeface="宋体" panose="02010600030101010101" pitchFamily="2" charset="-122"/>
              </a:rPr>
              <a:t>OUT</a:t>
            </a:r>
            <a:endParaRPr lang="zh-CN" altLang="en-US" sz="1000" dirty="0">
              <a:solidFill>
                <a:srgbClr val="000000"/>
              </a:solidFill>
              <a:latin typeface="Arial" panose="020B0604020202020204" pitchFamily="34" charset="0"/>
              <a:ea typeface="宋体" panose="02010600030101010101" pitchFamily="2" charset="-122"/>
            </a:endParaRPr>
          </a:p>
        </p:txBody>
      </p:sp>
      <p:sp>
        <p:nvSpPr>
          <p:cNvPr id="298" name="文本框 297"/>
          <p:cNvSpPr txBox="1"/>
          <p:nvPr/>
        </p:nvSpPr>
        <p:spPr>
          <a:xfrm>
            <a:off x="8602793" y="2408008"/>
            <a:ext cx="527777" cy="400110"/>
          </a:xfrm>
          <a:prstGeom prst="rect">
            <a:avLst/>
          </a:prstGeom>
          <a:noFill/>
        </p:spPr>
        <p:txBody>
          <a:bodyPr wrap="square" rtlCol="0">
            <a:spAutoFit/>
          </a:bodyPr>
          <a:lstStyle/>
          <a:p>
            <a:pPr eaLnBrk="0" fontAlgn="base" hangingPunct="0">
              <a:spcBef>
                <a:spcPct val="0"/>
              </a:spcBef>
              <a:spcAft>
                <a:spcPct val="0"/>
              </a:spcAft>
              <a:defRPr/>
            </a:pPr>
            <a:r>
              <a:rPr lang="en-US" altLang="zh-CN" sz="1000" dirty="0">
                <a:solidFill>
                  <a:srgbClr val="000000"/>
                </a:solidFill>
                <a:latin typeface="Arial" panose="020B0604020202020204" pitchFamily="34" charset="0"/>
                <a:ea typeface="宋体" panose="02010600030101010101" pitchFamily="2" charset="-122"/>
              </a:rPr>
              <a:t>SR2</a:t>
            </a:r>
          </a:p>
          <a:p>
            <a:pPr eaLnBrk="0" fontAlgn="base" hangingPunct="0">
              <a:spcBef>
                <a:spcPct val="0"/>
              </a:spcBef>
              <a:spcAft>
                <a:spcPct val="0"/>
              </a:spcAft>
              <a:defRPr/>
            </a:pPr>
            <a:r>
              <a:rPr lang="en-US" altLang="zh-CN" sz="1000" dirty="0">
                <a:solidFill>
                  <a:srgbClr val="000000"/>
                </a:solidFill>
                <a:latin typeface="Arial" panose="020B0604020202020204" pitchFamily="34" charset="0"/>
                <a:ea typeface="宋体" panose="02010600030101010101" pitchFamily="2" charset="-122"/>
              </a:rPr>
              <a:t>OUT</a:t>
            </a:r>
            <a:endParaRPr lang="zh-CN" altLang="en-US" sz="1000" dirty="0">
              <a:solidFill>
                <a:srgbClr val="000000"/>
              </a:solidFill>
              <a:latin typeface="Arial" panose="020B0604020202020204" pitchFamily="34" charset="0"/>
              <a:ea typeface="宋体" panose="02010600030101010101" pitchFamily="2" charset="-122"/>
            </a:endParaRPr>
          </a:p>
        </p:txBody>
      </p:sp>
      <p:grpSp>
        <p:nvGrpSpPr>
          <p:cNvPr id="349" name="组合 348"/>
          <p:cNvGrpSpPr/>
          <p:nvPr/>
        </p:nvGrpSpPr>
        <p:grpSpPr>
          <a:xfrm>
            <a:off x="9634665" y="2557774"/>
            <a:ext cx="360000" cy="221857"/>
            <a:chOff x="5898218" y="3494595"/>
            <a:chExt cx="360000" cy="221857"/>
          </a:xfrm>
        </p:grpSpPr>
        <p:cxnSp>
          <p:nvCxnSpPr>
            <p:cNvPr id="350" name="直接连接符 349"/>
            <p:cNvCxnSpPr/>
            <p:nvPr/>
          </p:nvCxnSpPr>
          <p:spPr bwMode="auto">
            <a:xfrm flipH="1">
              <a:off x="5959620" y="3494595"/>
              <a:ext cx="144000" cy="10800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51" name="文本框 350"/>
            <p:cNvSpPr txBox="1"/>
            <p:nvPr/>
          </p:nvSpPr>
          <p:spPr>
            <a:xfrm>
              <a:off x="5898218" y="3501008"/>
              <a:ext cx="360000" cy="215444"/>
            </a:xfrm>
            <a:prstGeom prst="rect">
              <a:avLst/>
            </a:prstGeom>
            <a:noFill/>
          </p:spPr>
          <p:txBody>
            <a:bodyPr wrap="square" rtlCol="0">
              <a:spAutoFit/>
            </a:bodyPr>
            <a:lstStyle/>
            <a:p>
              <a:pPr eaLnBrk="0" fontAlgn="base" hangingPunct="0">
                <a:spcBef>
                  <a:spcPct val="0"/>
                </a:spcBef>
                <a:spcAft>
                  <a:spcPct val="0"/>
                </a:spcAft>
                <a:defRPr/>
              </a:pPr>
              <a:r>
                <a:rPr lang="en-US" altLang="zh-CN" sz="1200" baseline="-25000" dirty="0">
                  <a:solidFill>
                    <a:srgbClr val="000000"/>
                  </a:solidFill>
                  <a:latin typeface="Arial" panose="020B0604020202020204" pitchFamily="34" charset="0"/>
                  <a:ea typeface="宋体" panose="02010600030101010101" pitchFamily="2" charset="-122"/>
                </a:rPr>
                <a:t>3</a:t>
              </a:r>
              <a:endParaRPr lang="zh-CN" altLang="en-US" sz="1200" baseline="-25000" dirty="0">
                <a:solidFill>
                  <a:srgbClr val="000000"/>
                </a:solidFill>
                <a:latin typeface="Arial" panose="020B0604020202020204" pitchFamily="34" charset="0"/>
                <a:ea typeface="宋体" panose="02010600030101010101" pitchFamily="2" charset="-122"/>
              </a:endParaRPr>
            </a:p>
          </p:txBody>
        </p:sp>
      </p:grpSp>
      <p:grpSp>
        <p:nvGrpSpPr>
          <p:cNvPr id="352" name="组合 351"/>
          <p:cNvGrpSpPr/>
          <p:nvPr/>
        </p:nvGrpSpPr>
        <p:grpSpPr>
          <a:xfrm>
            <a:off x="8219955" y="1625005"/>
            <a:ext cx="360000" cy="221857"/>
            <a:chOff x="5898218" y="3494595"/>
            <a:chExt cx="360000" cy="221857"/>
          </a:xfrm>
        </p:grpSpPr>
        <p:cxnSp>
          <p:nvCxnSpPr>
            <p:cNvPr id="353" name="直接连接符 352"/>
            <p:cNvCxnSpPr/>
            <p:nvPr/>
          </p:nvCxnSpPr>
          <p:spPr bwMode="auto">
            <a:xfrm flipH="1">
              <a:off x="5959620" y="3494595"/>
              <a:ext cx="144000" cy="10800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54" name="文本框 353"/>
            <p:cNvSpPr txBox="1"/>
            <p:nvPr/>
          </p:nvSpPr>
          <p:spPr>
            <a:xfrm>
              <a:off x="5898218" y="3501008"/>
              <a:ext cx="360000" cy="215444"/>
            </a:xfrm>
            <a:prstGeom prst="rect">
              <a:avLst/>
            </a:prstGeom>
            <a:noFill/>
          </p:spPr>
          <p:txBody>
            <a:bodyPr wrap="square" rtlCol="0">
              <a:spAutoFit/>
            </a:bodyPr>
            <a:lstStyle/>
            <a:p>
              <a:pPr eaLnBrk="0" fontAlgn="base" hangingPunct="0">
                <a:spcBef>
                  <a:spcPct val="0"/>
                </a:spcBef>
                <a:spcAft>
                  <a:spcPct val="0"/>
                </a:spcAft>
                <a:defRPr/>
              </a:pPr>
              <a:r>
                <a:rPr lang="en-US" altLang="zh-CN" sz="1200" baseline="-25000" dirty="0">
                  <a:solidFill>
                    <a:srgbClr val="000000"/>
                  </a:solidFill>
                  <a:latin typeface="Arial" panose="020B0604020202020204" pitchFamily="34" charset="0"/>
                  <a:ea typeface="宋体" panose="02010600030101010101" pitchFamily="2" charset="-122"/>
                </a:rPr>
                <a:t>3</a:t>
              </a:r>
              <a:endParaRPr lang="zh-CN" altLang="en-US" sz="1200" baseline="-25000" dirty="0">
                <a:solidFill>
                  <a:srgbClr val="000000"/>
                </a:solidFill>
                <a:latin typeface="Arial" panose="020B0604020202020204" pitchFamily="34" charset="0"/>
                <a:ea typeface="宋体" panose="02010600030101010101" pitchFamily="2" charset="-122"/>
              </a:endParaRPr>
            </a:p>
          </p:txBody>
        </p:sp>
      </p:grpSp>
      <p:grpSp>
        <p:nvGrpSpPr>
          <p:cNvPr id="409" name="组合 408"/>
          <p:cNvGrpSpPr/>
          <p:nvPr/>
        </p:nvGrpSpPr>
        <p:grpSpPr>
          <a:xfrm>
            <a:off x="8986553" y="1111864"/>
            <a:ext cx="396344" cy="215444"/>
            <a:chOff x="7272000" y="2565484"/>
            <a:chExt cx="396344" cy="215444"/>
          </a:xfrm>
        </p:grpSpPr>
        <p:cxnSp>
          <p:nvCxnSpPr>
            <p:cNvPr id="410" name="直接连接符 409"/>
            <p:cNvCxnSpPr/>
            <p:nvPr/>
          </p:nvCxnSpPr>
          <p:spPr bwMode="auto">
            <a:xfrm flipH="1">
              <a:off x="7272000" y="2626896"/>
              <a:ext cx="144000" cy="10800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11" name="文本框 410"/>
            <p:cNvSpPr txBox="1"/>
            <p:nvPr/>
          </p:nvSpPr>
          <p:spPr>
            <a:xfrm>
              <a:off x="7308344" y="2565484"/>
              <a:ext cx="360000" cy="215444"/>
            </a:xfrm>
            <a:prstGeom prst="rect">
              <a:avLst/>
            </a:prstGeom>
            <a:noFill/>
          </p:spPr>
          <p:txBody>
            <a:bodyPr wrap="square" rtlCol="0">
              <a:spAutoFit/>
            </a:bodyPr>
            <a:lstStyle/>
            <a:p>
              <a:pPr eaLnBrk="0" fontAlgn="base" hangingPunct="0">
                <a:spcBef>
                  <a:spcPct val="0"/>
                </a:spcBef>
                <a:spcAft>
                  <a:spcPct val="0"/>
                </a:spcAft>
                <a:defRPr/>
              </a:pPr>
              <a:r>
                <a:rPr lang="en-US" altLang="zh-CN" sz="1200" baseline="-25000" dirty="0">
                  <a:solidFill>
                    <a:srgbClr val="000000"/>
                  </a:solidFill>
                  <a:latin typeface="Arial" panose="020B0604020202020204" pitchFamily="34" charset="0"/>
                  <a:ea typeface="宋体" panose="02010600030101010101" pitchFamily="2" charset="-122"/>
                </a:rPr>
                <a:t>16</a:t>
              </a:r>
              <a:endParaRPr lang="zh-CN" altLang="en-US" sz="1200" baseline="-25000" dirty="0">
                <a:solidFill>
                  <a:srgbClr val="000000"/>
                </a:solidFill>
                <a:latin typeface="Arial" panose="020B0604020202020204" pitchFamily="34" charset="0"/>
                <a:ea typeface="宋体" panose="02010600030101010101" pitchFamily="2" charset="-122"/>
              </a:endParaRPr>
            </a:p>
          </p:txBody>
        </p:sp>
      </p:grpSp>
      <p:cxnSp>
        <p:nvCxnSpPr>
          <p:cNvPr id="35" name="直接连接符 34"/>
          <p:cNvCxnSpPr/>
          <p:nvPr/>
        </p:nvCxnSpPr>
        <p:spPr bwMode="auto">
          <a:xfrm>
            <a:off x="9390942" y="3613228"/>
            <a:ext cx="1" cy="684000"/>
          </a:xfrm>
          <a:prstGeom prst="line">
            <a:avLst/>
          </a:prstGeom>
          <a:solidFill>
            <a:schemeClr val="accent1"/>
          </a:solidFill>
          <a:ln w="4127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4" name="椭圆 123"/>
          <p:cNvSpPr/>
          <p:nvPr/>
        </p:nvSpPr>
        <p:spPr bwMode="auto">
          <a:xfrm>
            <a:off x="9363281" y="3562247"/>
            <a:ext cx="55320" cy="48870"/>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defRPr/>
            </a:pPr>
            <a:endParaRPr lang="zh-CN" altLang="en-US" baseline="-25000">
              <a:solidFill>
                <a:srgbClr val="000000"/>
              </a:solidFill>
              <a:latin typeface="Arial" charset="0"/>
              <a:ea typeface="宋体" pitchFamily="2" charset="-122"/>
            </a:endParaRPr>
          </a:p>
        </p:txBody>
      </p:sp>
      <p:sp>
        <p:nvSpPr>
          <p:cNvPr id="306" name="文本框 305"/>
          <p:cNvSpPr txBox="1"/>
          <p:nvPr/>
        </p:nvSpPr>
        <p:spPr>
          <a:xfrm>
            <a:off x="9219314" y="4951514"/>
            <a:ext cx="830621" cy="246221"/>
          </a:xfrm>
          <a:prstGeom prst="rect">
            <a:avLst/>
          </a:prstGeom>
          <a:noFill/>
        </p:spPr>
        <p:txBody>
          <a:bodyPr wrap="square" rtlCol="0">
            <a:spAutoFit/>
          </a:bodyPr>
          <a:lstStyle/>
          <a:p>
            <a:pPr eaLnBrk="0" fontAlgn="base" hangingPunct="0">
              <a:spcBef>
                <a:spcPct val="0"/>
              </a:spcBef>
              <a:spcAft>
                <a:spcPct val="0"/>
              </a:spcAft>
              <a:defRPr/>
            </a:pPr>
            <a:r>
              <a:rPr lang="en-US" altLang="zh-CN" sz="1000" dirty="0" err="1">
                <a:solidFill>
                  <a:srgbClr val="000000"/>
                </a:solidFill>
                <a:latin typeface="Arial" panose="020B0604020202020204" pitchFamily="34" charset="0"/>
                <a:ea typeface="宋体" panose="02010600030101010101" pitchFamily="2" charset="-122"/>
              </a:rPr>
              <a:t>GateALU</a:t>
            </a:r>
            <a:endParaRPr lang="zh-CN" altLang="en-US" sz="1000" dirty="0">
              <a:solidFill>
                <a:srgbClr val="000000"/>
              </a:solidFill>
              <a:latin typeface="Arial" panose="020B0604020202020204" pitchFamily="34" charset="0"/>
              <a:ea typeface="宋体" panose="02010600030101010101" pitchFamily="2" charset="-122"/>
            </a:endParaRPr>
          </a:p>
        </p:txBody>
      </p:sp>
      <p:cxnSp>
        <p:nvCxnSpPr>
          <p:cNvPr id="211" name="直接连接符 210"/>
          <p:cNvCxnSpPr/>
          <p:nvPr/>
        </p:nvCxnSpPr>
        <p:spPr bwMode="auto">
          <a:xfrm rot="5400000">
            <a:off x="8050537" y="4277233"/>
            <a:ext cx="0" cy="1584000"/>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2" name="矩形 111"/>
          <p:cNvSpPr/>
          <p:nvPr/>
        </p:nvSpPr>
        <p:spPr bwMode="auto">
          <a:xfrm>
            <a:off x="5068471" y="4712288"/>
            <a:ext cx="677722" cy="216000"/>
          </a:xfrm>
          <a:prstGeom prst="rect">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108000" tIns="72000" rIns="91440" bIns="45720" numCol="1" rtlCol="0" anchor="ctr" anchorCtr="0" compatLnSpc="1">
            <a:prstTxWarp prst="textNoShape">
              <a:avLst/>
            </a:prstTxWarp>
          </a:bodyPr>
          <a:lstStyle/>
          <a:p>
            <a:pPr algn="ctr" fontAlgn="base">
              <a:spcBef>
                <a:spcPct val="0"/>
              </a:spcBef>
              <a:spcAft>
                <a:spcPct val="0"/>
              </a:spcAft>
              <a:defRPr/>
            </a:pPr>
            <a:r>
              <a:rPr lang="en-US" altLang="zh-CN" sz="1100" b="1" dirty="0">
                <a:solidFill>
                  <a:srgbClr val="000000"/>
                </a:solidFill>
                <a:latin typeface="Arial" charset="0"/>
                <a:ea typeface="宋体" panose="02010600030101010101" pitchFamily="2" charset="-122"/>
              </a:rPr>
              <a:t>LOGIC</a:t>
            </a:r>
            <a:endParaRPr lang="zh-CN" altLang="en-US" sz="1100" b="1" dirty="0">
              <a:solidFill>
                <a:srgbClr val="000000"/>
              </a:solidFill>
              <a:latin typeface="Arial" charset="0"/>
              <a:ea typeface="宋体" panose="02010600030101010101" pitchFamily="2" charset="-122"/>
            </a:endParaRPr>
          </a:p>
        </p:txBody>
      </p:sp>
      <p:cxnSp>
        <p:nvCxnSpPr>
          <p:cNvPr id="205" name="直接连接符 204"/>
          <p:cNvCxnSpPr/>
          <p:nvPr/>
        </p:nvCxnSpPr>
        <p:spPr bwMode="auto">
          <a:xfrm flipV="1">
            <a:off x="5406469" y="4919128"/>
            <a:ext cx="1726" cy="324000"/>
          </a:xfrm>
          <a:prstGeom prst="line">
            <a:avLst/>
          </a:prstGeom>
          <a:solidFill>
            <a:schemeClr val="accent1"/>
          </a:solidFill>
          <a:ln w="4127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328" name="组合 327"/>
          <p:cNvGrpSpPr/>
          <p:nvPr/>
        </p:nvGrpSpPr>
        <p:grpSpPr>
          <a:xfrm>
            <a:off x="5337474" y="5000876"/>
            <a:ext cx="396344" cy="215444"/>
            <a:chOff x="7272000" y="2565484"/>
            <a:chExt cx="396344" cy="215444"/>
          </a:xfrm>
        </p:grpSpPr>
        <p:cxnSp>
          <p:nvCxnSpPr>
            <p:cNvPr id="329" name="直接连接符 328"/>
            <p:cNvCxnSpPr/>
            <p:nvPr/>
          </p:nvCxnSpPr>
          <p:spPr bwMode="auto">
            <a:xfrm flipH="1">
              <a:off x="7272000" y="2626896"/>
              <a:ext cx="144000" cy="10800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30" name="文本框 329"/>
            <p:cNvSpPr txBox="1"/>
            <p:nvPr/>
          </p:nvSpPr>
          <p:spPr>
            <a:xfrm>
              <a:off x="7308344" y="2565484"/>
              <a:ext cx="360000" cy="215444"/>
            </a:xfrm>
            <a:prstGeom prst="rect">
              <a:avLst/>
            </a:prstGeom>
            <a:noFill/>
          </p:spPr>
          <p:txBody>
            <a:bodyPr wrap="square" rtlCol="0">
              <a:spAutoFit/>
            </a:bodyPr>
            <a:lstStyle/>
            <a:p>
              <a:pPr eaLnBrk="0" fontAlgn="base" hangingPunct="0">
                <a:spcBef>
                  <a:spcPct val="0"/>
                </a:spcBef>
                <a:spcAft>
                  <a:spcPct val="0"/>
                </a:spcAft>
                <a:defRPr/>
              </a:pPr>
              <a:r>
                <a:rPr lang="en-US" altLang="zh-CN" sz="1200" baseline="-25000" dirty="0">
                  <a:solidFill>
                    <a:srgbClr val="000000"/>
                  </a:solidFill>
                  <a:latin typeface="Arial" panose="020B0604020202020204" pitchFamily="34" charset="0"/>
                  <a:ea typeface="宋体" panose="02010600030101010101" pitchFamily="2" charset="-122"/>
                </a:rPr>
                <a:t>16</a:t>
              </a:r>
              <a:endParaRPr lang="zh-CN" altLang="en-US" sz="1200" baseline="-25000" dirty="0">
                <a:solidFill>
                  <a:srgbClr val="000000"/>
                </a:solidFill>
                <a:latin typeface="Arial" panose="020B0604020202020204" pitchFamily="34" charset="0"/>
                <a:ea typeface="宋体" panose="02010600030101010101" pitchFamily="2" charset="-122"/>
              </a:endParaRPr>
            </a:p>
          </p:txBody>
        </p:sp>
      </p:grpSp>
      <p:grpSp>
        <p:nvGrpSpPr>
          <p:cNvPr id="9" name="组合 8"/>
          <p:cNvGrpSpPr/>
          <p:nvPr/>
        </p:nvGrpSpPr>
        <p:grpSpPr>
          <a:xfrm>
            <a:off x="5231905" y="3717033"/>
            <a:ext cx="695029" cy="504055"/>
            <a:chOff x="3707904" y="3717032"/>
            <a:chExt cx="695029" cy="504055"/>
          </a:xfrm>
        </p:grpSpPr>
        <p:grpSp>
          <p:nvGrpSpPr>
            <p:cNvPr id="359" name="组合 358"/>
            <p:cNvGrpSpPr/>
            <p:nvPr/>
          </p:nvGrpSpPr>
          <p:grpSpPr>
            <a:xfrm rot="5400000" flipV="1">
              <a:off x="3684324" y="3981484"/>
              <a:ext cx="360039" cy="119168"/>
              <a:chOff x="5292080" y="3452075"/>
              <a:chExt cx="360039" cy="119168"/>
            </a:xfrm>
          </p:grpSpPr>
          <p:sp>
            <p:nvSpPr>
              <p:cNvPr id="368" name="等腰三角形 367"/>
              <p:cNvSpPr/>
              <p:nvPr/>
            </p:nvSpPr>
            <p:spPr bwMode="auto">
              <a:xfrm rot="5400000">
                <a:off x="5525971" y="3445094"/>
                <a:ext cx="119168" cy="133129"/>
              </a:xfrm>
              <a:prstGeom prst="triangl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defRPr/>
                </a:pPr>
                <a:endParaRPr lang="zh-CN" altLang="en-US" baseline="-25000">
                  <a:solidFill>
                    <a:srgbClr val="000000"/>
                  </a:solidFill>
                  <a:latin typeface="Arial" charset="0"/>
                  <a:ea typeface="宋体" pitchFamily="2" charset="-122"/>
                </a:endParaRPr>
              </a:p>
            </p:txBody>
          </p:sp>
          <p:cxnSp>
            <p:nvCxnSpPr>
              <p:cNvPr id="369" name="直接连接符 368"/>
              <p:cNvCxnSpPr/>
              <p:nvPr/>
            </p:nvCxnSpPr>
            <p:spPr bwMode="auto">
              <a:xfrm rot="5400000">
                <a:off x="5405536" y="3405478"/>
                <a:ext cx="0" cy="226911"/>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370" name="文本框 369"/>
            <p:cNvSpPr txBox="1"/>
            <p:nvPr/>
          </p:nvSpPr>
          <p:spPr>
            <a:xfrm>
              <a:off x="3707904" y="3717032"/>
              <a:ext cx="695029" cy="246221"/>
            </a:xfrm>
            <a:prstGeom prst="rect">
              <a:avLst/>
            </a:prstGeom>
            <a:noFill/>
          </p:spPr>
          <p:txBody>
            <a:bodyPr wrap="square" rtlCol="0">
              <a:spAutoFit/>
            </a:bodyPr>
            <a:lstStyle/>
            <a:p>
              <a:pPr algn="r" eaLnBrk="0" fontAlgn="base" hangingPunct="0">
                <a:spcBef>
                  <a:spcPct val="0"/>
                </a:spcBef>
                <a:spcAft>
                  <a:spcPct val="0"/>
                </a:spcAft>
                <a:defRPr/>
              </a:pPr>
              <a:r>
                <a:rPr lang="en-US" altLang="zh-CN" sz="1000" dirty="0">
                  <a:solidFill>
                    <a:srgbClr val="000000"/>
                  </a:solidFill>
                  <a:latin typeface="Arial" panose="020B0604020202020204" pitchFamily="34" charset="0"/>
                  <a:ea typeface="宋体" panose="02010600030101010101" pitchFamily="2" charset="-122"/>
                </a:rPr>
                <a:t>LD.CC</a:t>
              </a:r>
              <a:endParaRPr lang="zh-CN" altLang="en-US" sz="1000" dirty="0">
                <a:solidFill>
                  <a:srgbClr val="000000"/>
                </a:solidFill>
                <a:latin typeface="Arial" panose="020B0604020202020204" pitchFamily="34" charset="0"/>
                <a:ea typeface="宋体" panose="02010600030101010101" pitchFamily="2" charset="-122"/>
              </a:endParaRPr>
            </a:p>
          </p:txBody>
        </p:sp>
      </p:grpSp>
      <p:sp>
        <p:nvSpPr>
          <p:cNvPr id="375" name="矩形 374"/>
          <p:cNvSpPr/>
          <p:nvPr/>
        </p:nvSpPr>
        <p:spPr bwMode="auto">
          <a:xfrm>
            <a:off x="1692481" y="692696"/>
            <a:ext cx="8896977" cy="6089104"/>
          </a:xfrm>
          <a:prstGeom prst="rect">
            <a:avLst/>
          </a:prstGeom>
          <a:solidFill>
            <a:schemeClr val="bg1">
              <a:alpha val="90000"/>
            </a:schemeClr>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defRPr/>
            </a:pPr>
            <a:endParaRPr lang="zh-CN" altLang="en-US" baseline="-25000">
              <a:solidFill>
                <a:srgbClr val="000000"/>
              </a:solidFill>
              <a:latin typeface="Arial" charset="0"/>
              <a:ea typeface="宋体" pitchFamily="2" charset="-122"/>
            </a:endParaRPr>
          </a:p>
        </p:txBody>
      </p:sp>
      <p:grpSp>
        <p:nvGrpSpPr>
          <p:cNvPr id="51" name="组合 50"/>
          <p:cNvGrpSpPr/>
          <p:nvPr/>
        </p:nvGrpSpPr>
        <p:grpSpPr>
          <a:xfrm>
            <a:off x="6087757" y="1213012"/>
            <a:ext cx="180969" cy="402036"/>
            <a:chOff x="2185214" y="1412776"/>
            <a:chExt cx="180969" cy="402036"/>
          </a:xfrm>
        </p:grpSpPr>
        <p:sp>
          <p:nvSpPr>
            <p:cNvPr id="52" name="等腰三角形 51"/>
            <p:cNvSpPr/>
            <p:nvPr/>
          </p:nvSpPr>
          <p:spPr bwMode="auto">
            <a:xfrm>
              <a:off x="2185214" y="1412776"/>
              <a:ext cx="180969" cy="148657"/>
            </a:xfrm>
            <a:prstGeom prst="triangl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defRPr/>
              </a:pPr>
              <a:endParaRPr lang="zh-CN" altLang="en-US" baseline="-25000">
                <a:solidFill>
                  <a:srgbClr val="000000"/>
                </a:solidFill>
                <a:latin typeface="Arial" charset="0"/>
                <a:ea typeface="宋体" pitchFamily="2" charset="-122"/>
              </a:endParaRPr>
            </a:p>
          </p:txBody>
        </p:sp>
        <p:cxnSp>
          <p:nvCxnSpPr>
            <p:cNvPr id="53" name="直接连接符 52"/>
            <p:cNvCxnSpPr/>
            <p:nvPr/>
          </p:nvCxnSpPr>
          <p:spPr bwMode="auto">
            <a:xfrm>
              <a:off x="2275698" y="1561433"/>
              <a:ext cx="0" cy="253379"/>
            </a:xfrm>
            <a:prstGeom prst="line">
              <a:avLst/>
            </a:prstGeom>
            <a:solidFill>
              <a:schemeClr val="accent1"/>
            </a:solidFill>
            <a:ln w="381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04" name="矩形 103"/>
          <p:cNvSpPr/>
          <p:nvPr/>
        </p:nvSpPr>
        <p:spPr bwMode="auto">
          <a:xfrm>
            <a:off x="5818201" y="1543936"/>
            <a:ext cx="677722" cy="216000"/>
          </a:xfrm>
          <a:prstGeom prst="rect">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108000" tIns="36000" rIns="91440" bIns="45720" numCol="1" rtlCol="0" anchor="ctr" anchorCtr="0" compatLnSpc="1">
            <a:prstTxWarp prst="textNoShape">
              <a:avLst/>
            </a:prstTxWarp>
          </a:bodyPr>
          <a:lstStyle/>
          <a:p>
            <a:pPr algn="ctr" fontAlgn="base">
              <a:spcBef>
                <a:spcPct val="0"/>
              </a:spcBef>
              <a:spcAft>
                <a:spcPct val="0"/>
              </a:spcAft>
              <a:defRPr/>
            </a:pPr>
            <a:r>
              <a:rPr lang="en-US" altLang="zh-CN" sz="1000" b="1" dirty="0">
                <a:solidFill>
                  <a:srgbClr val="000000"/>
                </a:solidFill>
                <a:latin typeface="Arial" charset="0"/>
                <a:ea typeface="宋体" pitchFamily="2" charset="-122"/>
              </a:rPr>
              <a:t>PC</a:t>
            </a:r>
            <a:endParaRPr lang="zh-CN" altLang="en-US" sz="1000" b="1" dirty="0">
              <a:solidFill>
                <a:srgbClr val="000000"/>
              </a:solidFill>
              <a:latin typeface="Arial" charset="0"/>
              <a:ea typeface="宋体" pitchFamily="2" charset="-122"/>
            </a:endParaRPr>
          </a:p>
        </p:txBody>
      </p:sp>
      <p:grpSp>
        <p:nvGrpSpPr>
          <p:cNvPr id="254" name="组合 253"/>
          <p:cNvGrpSpPr/>
          <p:nvPr/>
        </p:nvGrpSpPr>
        <p:grpSpPr>
          <a:xfrm>
            <a:off x="5746195" y="1255880"/>
            <a:ext cx="360039" cy="119168"/>
            <a:chOff x="5292080" y="3452075"/>
            <a:chExt cx="360039" cy="119168"/>
          </a:xfrm>
        </p:grpSpPr>
        <p:sp>
          <p:nvSpPr>
            <p:cNvPr id="255" name="等腰三角形 254"/>
            <p:cNvSpPr/>
            <p:nvPr/>
          </p:nvSpPr>
          <p:spPr bwMode="auto">
            <a:xfrm rot="5400000">
              <a:off x="5525971" y="3445094"/>
              <a:ext cx="119168" cy="133129"/>
            </a:xfrm>
            <a:prstGeom prst="triangl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defRPr/>
              </a:pPr>
              <a:endParaRPr lang="zh-CN" altLang="en-US" baseline="-25000">
                <a:solidFill>
                  <a:srgbClr val="000000"/>
                </a:solidFill>
                <a:latin typeface="Arial" charset="0"/>
                <a:ea typeface="宋体" pitchFamily="2" charset="-122"/>
              </a:endParaRPr>
            </a:p>
          </p:txBody>
        </p:sp>
        <p:cxnSp>
          <p:nvCxnSpPr>
            <p:cNvPr id="256" name="直接连接符 255"/>
            <p:cNvCxnSpPr/>
            <p:nvPr/>
          </p:nvCxnSpPr>
          <p:spPr bwMode="auto">
            <a:xfrm rot="5400000">
              <a:off x="5405536" y="3405478"/>
              <a:ext cx="0" cy="226911"/>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cxnSp>
        <p:nvCxnSpPr>
          <p:cNvPr id="42" name="直接连接符 41"/>
          <p:cNvCxnSpPr/>
          <p:nvPr/>
        </p:nvCxnSpPr>
        <p:spPr bwMode="auto">
          <a:xfrm>
            <a:off x="2146673" y="1039856"/>
            <a:ext cx="8344800" cy="0"/>
          </a:xfrm>
          <a:prstGeom prst="line">
            <a:avLst/>
          </a:prstGeom>
          <a:solidFill>
            <a:schemeClr val="accent1"/>
          </a:solidFill>
          <a:ln w="127000" cap="flat" cmpd="sng" algn="ctr">
            <a:solidFill>
              <a:schemeClr val="tx1"/>
            </a:solidFill>
            <a:prstDash val="solid"/>
            <a:round/>
            <a:headEnd type="triangl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5" name="直接连接符 354"/>
          <p:cNvCxnSpPr/>
          <p:nvPr/>
        </p:nvCxnSpPr>
        <p:spPr bwMode="auto">
          <a:xfrm>
            <a:off x="6173268" y="1060966"/>
            <a:ext cx="1726" cy="144000"/>
          </a:xfrm>
          <a:prstGeom prst="line">
            <a:avLst/>
          </a:prstGeom>
          <a:solidFill>
            <a:schemeClr val="accent1"/>
          </a:solidFill>
          <a:ln w="412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4" name="直接连接符 43"/>
          <p:cNvCxnSpPr/>
          <p:nvPr/>
        </p:nvCxnSpPr>
        <p:spPr bwMode="auto">
          <a:xfrm>
            <a:off x="10495841" y="980728"/>
            <a:ext cx="2881" cy="4370400"/>
          </a:xfrm>
          <a:prstGeom prst="line">
            <a:avLst/>
          </a:prstGeom>
          <a:solidFill>
            <a:schemeClr val="accent1"/>
          </a:solidFill>
          <a:ln w="1270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3" name="直接连接符 42"/>
          <p:cNvCxnSpPr/>
          <p:nvPr/>
        </p:nvCxnSpPr>
        <p:spPr bwMode="auto">
          <a:xfrm>
            <a:off x="2145793" y="5288328"/>
            <a:ext cx="8344800" cy="0"/>
          </a:xfrm>
          <a:prstGeom prst="line">
            <a:avLst/>
          </a:prstGeom>
          <a:solidFill>
            <a:schemeClr val="accent1"/>
          </a:solidFill>
          <a:ln w="127000" cap="flat" cmpd="sng" algn="ctr">
            <a:solidFill>
              <a:schemeClr val="tx1"/>
            </a:solidFill>
            <a:prstDash val="solid"/>
            <a:round/>
            <a:headEnd type="triangl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5" name="矩形 104"/>
          <p:cNvSpPr/>
          <p:nvPr/>
        </p:nvSpPr>
        <p:spPr bwMode="auto">
          <a:xfrm>
            <a:off x="6038169" y="5684384"/>
            <a:ext cx="676800" cy="216000"/>
          </a:xfrm>
          <a:prstGeom prst="rect">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108000" tIns="72000" rIns="91440" bIns="45720" numCol="1" rtlCol="0" anchor="ctr" anchorCtr="0" compatLnSpc="1">
            <a:prstTxWarp prst="textNoShape">
              <a:avLst/>
            </a:prstTxWarp>
          </a:bodyPr>
          <a:lstStyle/>
          <a:p>
            <a:pPr algn="ctr" fontAlgn="base">
              <a:spcBef>
                <a:spcPct val="0"/>
              </a:spcBef>
              <a:spcAft>
                <a:spcPct val="0"/>
              </a:spcAft>
              <a:defRPr/>
            </a:pPr>
            <a:r>
              <a:rPr lang="en-US" altLang="zh-CN" sz="1200" b="1" dirty="0">
                <a:solidFill>
                  <a:srgbClr val="000000"/>
                </a:solidFill>
                <a:latin typeface="Arial" charset="0"/>
                <a:ea typeface="宋体" panose="02010600030101010101" pitchFamily="2" charset="-122"/>
              </a:rPr>
              <a:t>MAR</a:t>
            </a:r>
            <a:endParaRPr lang="zh-CN" altLang="en-US" sz="1200" b="1" dirty="0">
              <a:solidFill>
                <a:srgbClr val="000000"/>
              </a:solidFill>
              <a:latin typeface="Arial" charset="0"/>
              <a:ea typeface="宋体" panose="02010600030101010101" pitchFamily="2" charset="-122"/>
            </a:endParaRPr>
          </a:p>
        </p:txBody>
      </p:sp>
      <p:cxnSp>
        <p:nvCxnSpPr>
          <p:cNvPr id="356" name="直接连接符 355"/>
          <p:cNvCxnSpPr/>
          <p:nvPr/>
        </p:nvCxnSpPr>
        <p:spPr bwMode="auto">
          <a:xfrm>
            <a:off x="6360233" y="5360336"/>
            <a:ext cx="0" cy="352800"/>
          </a:xfrm>
          <a:prstGeom prst="line">
            <a:avLst/>
          </a:prstGeom>
          <a:solidFill>
            <a:schemeClr val="accent1"/>
          </a:solidFill>
          <a:ln w="4127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371" name="组合 370"/>
          <p:cNvGrpSpPr/>
          <p:nvPr/>
        </p:nvGrpSpPr>
        <p:grpSpPr>
          <a:xfrm flipH="1">
            <a:off x="6754307" y="5732800"/>
            <a:ext cx="360039" cy="119168"/>
            <a:chOff x="5292080" y="3452075"/>
            <a:chExt cx="360039" cy="119168"/>
          </a:xfrm>
        </p:grpSpPr>
        <p:sp>
          <p:nvSpPr>
            <p:cNvPr id="372" name="等腰三角形 371"/>
            <p:cNvSpPr/>
            <p:nvPr/>
          </p:nvSpPr>
          <p:spPr bwMode="auto">
            <a:xfrm rot="5400000">
              <a:off x="5525971" y="3445094"/>
              <a:ext cx="119168" cy="133129"/>
            </a:xfrm>
            <a:prstGeom prst="triangl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defRPr/>
              </a:pPr>
              <a:endParaRPr lang="zh-CN" altLang="en-US" baseline="-25000">
                <a:solidFill>
                  <a:srgbClr val="000000"/>
                </a:solidFill>
                <a:latin typeface="Arial" charset="0"/>
                <a:ea typeface="宋体" pitchFamily="2" charset="-122"/>
              </a:endParaRPr>
            </a:p>
          </p:txBody>
        </p:sp>
        <p:cxnSp>
          <p:nvCxnSpPr>
            <p:cNvPr id="373" name="直接连接符 372"/>
            <p:cNvCxnSpPr/>
            <p:nvPr/>
          </p:nvCxnSpPr>
          <p:spPr bwMode="auto">
            <a:xfrm rot="5400000">
              <a:off x="5405536" y="3405478"/>
              <a:ext cx="0" cy="226911"/>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415" name="组合 414"/>
          <p:cNvGrpSpPr/>
          <p:nvPr/>
        </p:nvGrpSpPr>
        <p:grpSpPr>
          <a:xfrm>
            <a:off x="6269207" y="5378888"/>
            <a:ext cx="396344" cy="215444"/>
            <a:chOff x="7272000" y="2565484"/>
            <a:chExt cx="396344" cy="215444"/>
          </a:xfrm>
        </p:grpSpPr>
        <p:cxnSp>
          <p:nvCxnSpPr>
            <p:cNvPr id="416" name="直接连接符 415"/>
            <p:cNvCxnSpPr/>
            <p:nvPr/>
          </p:nvCxnSpPr>
          <p:spPr bwMode="auto">
            <a:xfrm flipH="1">
              <a:off x="7272000" y="2626896"/>
              <a:ext cx="144000" cy="10800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17" name="文本框 416"/>
            <p:cNvSpPr txBox="1"/>
            <p:nvPr/>
          </p:nvSpPr>
          <p:spPr>
            <a:xfrm>
              <a:off x="7308344" y="2565484"/>
              <a:ext cx="360000" cy="215444"/>
            </a:xfrm>
            <a:prstGeom prst="rect">
              <a:avLst/>
            </a:prstGeom>
            <a:noFill/>
          </p:spPr>
          <p:txBody>
            <a:bodyPr wrap="square" rtlCol="0">
              <a:spAutoFit/>
            </a:bodyPr>
            <a:lstStyle/>
            <a:p>
              <a:pPr eaLnBrk="0" fontAlgn="base" hangingPunct="0">
                <a:spcBef>
                  <a:spcPct val="0"/>
                </a:spcBef>
                <a:spcAft>
                  <a:spcPct val="0"/>
                </a:spcAft>
                <a:defRPr/>
              </a:pPr>
              <a:r>
                <a:rPr lang="en-US" altLang="zh-CN" sz="1200" baseline="-25000" dirty="0">
                  <a:solidFill>
                    <a:srgbClr val="000000"/>
                  </a:solidFill>
                  <a:latin typeface="Arial" panose="020B0604020202020204" pitchFamily="34" charset="0"/>
                  <a:ea typeface="宋体" panose="02010600030101010101" pitchFamily="2" charset="-122"/>
                </a:rPr>
                <a:t>16</a:t>
              </a:r>
              <a:endParaRPr lang="zh-CN" altLang="en-US" sz="1200" baseline="-25000" dirty="0">
                <a:solidFill>
                  <a:srgbClr val="000000"/>
                </a:solidFill>
                <a:latin typeface="Arial" panose="020B0604020202020204" pitchFamily="34" charset="0"/>
                <a:ea typeface="宋体" panose="02010600030101010101" pitchFamily="2" charset="-122"/>
              </a:endParaRPr>
            </a:p>
          </p:txBody>
        </p:sp>
      </p:grpSp>
      <p:sp>
        <p:nvSpPr>
          <p:cNvPr id="374" name="文本框 373"/>
          <p:cNvSpPr txBox="1"/>
          <p:nvPr/>
        </p:nvSpPr>
        <p:spPr>
          <a:xfrm>
            <a:off x="7111295" y="5669275"/>
            <a:ext cx="723130" cy="246221"/>
          </a:xfrm>
          <a:prstGeom prst="rect">
            <a:avLst/>
          </a:prstGeom>
          <a:noFill/>
        </p:spPr>
        <p:txBody>
          <a:bodyPr wrap="square" rtlCol="0">
            <a:spAutoFit/>
          </a:bodyPr>
          <a:lstStyle/>
          <a:p>
            <a:pPr eaLnBrk="0" fontAlgn="base" hangingPunct="0">
              <a:spcBef>
                <a:spcPct val="0"/>
              </a:spcBef>
              <a:spcAft>
                <a:spcPct val="0"/>
              </a:spcAft>
              <a:defRPr/>
            </a:pPr>
            <a:r>
              <a:rPr lang="en-US" altLang="zh-CN" sz="1000" dirty="0">
                <a:solidFill>
                  <a:srgbClr val="000000"/>
                </a:solidFill>
                <a:latin typeface="Arial" panose="020B0604020202020204" pitchFamily="34" charset="0"/>
                <a:ea typeface="宋体" panose="02010600030101010101" pitchFamily="2" charset="-122"/>
              </a:rPr>
              <a:t>LD.MAR</a:t>
            </a:r>
            <a:endParaRPr lang="zh-CN" altLang="en-US" sz="1000" dirty="0">
              <a:solidFill>
                <a:srgbClr val="000000"/>
              </a:solidFill>
              <a:latin typeface="Arial" panose="020B0604020202020204" pitchFamily="34" charset="0"/>
              <a:ea typeface="宋体" panose="02010600030101010101" pitchFamily="2" charset="-122"/>
            </a:endParaRPr>
          </a:p>
        </p:txBody>
      </p:sp>
      <p:sp>
        <p:nvSpPr>
          <p:cNvPr id="379" name="Rectangle 2"/>
          <p:cNvSpPr txBox="1">
            <a:spLocks noChangeArrowheads="1"/>
          </p:cNvSpPr>
          <p:nvPr/>
        </p:nvSpPr>
        <p:spPr bwMode="auto">
          <a:xfrm>
            <a:off x="1703388" y="71439"/>
            <a:ext cx="8839200" cy="765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800" b="1">
                <a:solidFill>
                  <a:schemeClr val="accent2"/>
                </a:solidFill>
                <a:latin typeface="+mj-lt"/>
                <a:ea typeface="+mj-ea"/>
                <a:cs typeface="+mj-cs"/>
              </a:defRPr>
            </a:lvl1pPr>
            <a:lvl2pPr algn="l" rtl="0" eaLnBrk="0" fontAlgn="base" hangingPunct="0">
              <a:spcBef>
                <a:spcPct val="0"/>
              </a:spcBef>
              <a:spcAft>
                <a:spcPct val="0"/>
              </a:spcAft>
              <a:defRPr sz="2800" b="1">
                <a:solidFill>
                  <a:schemeClr val="accent2"/>
                </a:solidFill>
                <a:latin typeface="Arial" charset="0"/>
                <a:ea typeface="黑体" pitchFamily="2" charset="-122"/>
              </a:defRPr>
            </a:lvl2pPr>
            <a:lvl3pPr algn="l" rtl="0" eaLnBrk="0" fontAlgn="base" hangingPunct="0">
              <a:spcBef>
                <a:spcPct val="0"/>
              </a:spcBef>
              <a:spcAft>
                <a:spcPct val="0"/>
              </a:spcAft>
              <a:defRPr sz="2800" b="1">
                <a:solidFill>
                  <a:schemeClr val="accent2"/>
                </a:solidFill>
                <a:latin typeface="Arial" charset="0"/>
                <a:ea typeface="黑体" pitchFamily="2" charset="-122"/>
              </a:defRPr>
            </a:lvl3pPr>
            <a:lvl4pPr algn="l" rtl="0" eaLnBrk="0" fontAlgn="base" hangingPunct="0">
              <a:spcBef>
                <a:spcPct val="0"/>
              </a:spcBef>
              <a:spcAft>
                <a:spcPct val="0"/>
              </a:spcAft>
              <a:defRPr sz="2800" b="1">
                <a:solidFill>
                  <a:schemeClr val="accent2"/>
                </a:solidFill>
                <a:latin typeface="Arial" charset="0"/>
                <a:ea typeface="黑体" pitchFamily="2" charset="-122"/>
              </a:defRPr>
            </a:lvl4pPr>
            <a:lvl5pPr algn="l" rtl="0" eaLnBrk="0" fontAlgn="base" hangingPunct="0">
              <a:spcBef>
                <a:spcPct val="0"/>
              </a:spcBef>
              <a:spcAft>
                <a:spcPct val="0"/>
              </a:spcAft>
              <a:defRPr sz="2800" b="1">
                <a:solidFill>
                  <a:schemeClr val="accent2"/>
                </a:solidFill>
                <a:latin typeface="Arial" charset="0"/>
                <a:ea typeface="黑体" pitchFamily="2" charset="-122"/>
              </a:defRPr>
            </a:lvl5pPr>
            <a:lvl6pPr marL="457200" algn="l" rtl="0" eaLnBrk="0" fontAlgn="base" hangingPunct="0">
              <a:spcBef>
                <a:spcPct val="0"/>
              </a:spcBef>
              <a:spcAft>
                <a:spcPct val="0"/>
              </a:spcAft>
              <a:defRPr sz="2800" b="1">
                <a:solidFill>
                  <a:schemeClr val="accent2"/>
                </a:solidFill>
                <a:latin typeface="Arial" charset="0"/>
                <a:ea typeface="黑体" pitchFamily="2" charset="-122"/>
              </a:defRPr>
            </a:lvl6pPr>
            <a:lvl7pPr marL="914400" algn="l" rtl="0" eaLnBrk="0" fontAlgn="base" hangingPunct="0">
              <a:spcBef>
                <a:spcPct val="0"/>
              </a:spcBef>
              <a:spcAft>
                <a:spcPct val="0"/>
              </a:spcAft>
              <a:defRPr sz="2800" b="1">
                <a:solidFill>
                  <a:schemeClr val="accent2"/>
                </a:solidFill>
                <a:latin typeface="Arial" charset="0"/>
                <a:ea typeface="黑体" pitchFamily="2" charset="-122"/>
              </a:defRPr>
            </a:lvl7pPr>
            <a:lvl8pPr marL="1371600" algn="l" rtl="0" eaLnBrk="0" fontAlgn="base" hangingPunct="0">
              <a:spcBef>
                <a:spcPct val="0"/>
              </a:spcBef>
              <a:spcAft>
                <a:spcPct val="0"/>
              </a:spcAft>
              <a:defRPr sz="2800" b="1">
                <a:solidFill>
                  <a:schemeClr val="accent2"/>
                </a:solidFill>
                <a:latin typeface="Arial" charset="0"/>
                <a:ea typeface="黑体" pitchFamily="2" charset="-122"/>
              </a:defRPr>
            </a:lvl8pPr>
            <a:lvl9pPr marL="1828800" algn="l" rtl="0" eaLnBrk="0" fontAlgn="base" hangingPunct="0">
              <a:spcBef>
                <a:spcPct val="0"/>
              </a:spcBef>
              <a:spcAft>
                <a:spcPct val="0"/>
              </a:spcAft>
              <a:defRPr sz="2800" b="1">
                <a:solidFill>
                  <a:schemeClr val="accent2"/>
                </a:solidFill>
                <a:latin typeface="Arial" charset="0"/>
                <a:ea typeface="黑体" pitchFamily="2" charset="-122"/>
              </a:defRPr>
            </a:lvl9pPr>
          </a:lstStyle>
          <a:p>
            <a:pPr>
              <a:defRPr/>
            </a:pPr>
            <a:r>
              <a:rPr lang="en-US" altLang="zh-CN" kern="0" dirty="0">
                <a:solidFill>
                  <a:srgbClr val="333399"/>
                </a:solidFill>
                <a:latin typeface="Arial"/>
                <a:ea typeface="宋体" panose="02010600030101010101" pitchFamily="2" charset="-122"/>
              </a:rPr>
              <a:t>NOT (Register):</a:t>
            </a:r>
          </a:p>
        </p:txBody>
      </p:sp>
      <p:grpSp>
        <p:nvGrpSpPr>
          <p:cNvPr id="436" name="组合 435"/>
          <p:cNvGrpSpPr/>
          <p:nvPr/>
        </p:nvGrpSpPr>
        <p:grpSpPr>
          <a:xfrm rot="16200000">
            <a:off x="7786812" y="-1998928"/>
            <a:ext cx="569421" cy="4942139"/>
            <a:chOff x="7543800" y="1143000"/>
            <a:chExt cx="813273" cy="5257800"/>
          </a:xfrm>
        </p:grpSpPr>
        <p:sp>
          <p:nvSpPr>
            <p:cNvPr id="437" name="Line 5"/>
            <p:cNvSpPr>
              <a:spLocks noChangeShapeType="1"/>
            </p:cNvSpPr>
            <p:nvPr/>
          </p:nvSpPr>
          <p:spPr bwMode="auto">
            <a:xfrm>
              <a:off x="8077200" y="1905000"/>
              <a:ext cx="0" cy="381000"/>
            </a:xfrm>
            <a:prstGeom prst="line">
              <a:avLst/>
            </a:prstGeom>
            <a:noFill/>
            <a:ln w="38100">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defRPr/>
              </a:pPr>
              <a:endParaRPr lang="zh-CN" altLang="en-US" sz="1400" baseline="-25000">
                <a:solidFill>
                  <a:srgbClr val="000000"/>
                </a:solidFill>
                <a:latin typeface="Arial" panose="020B0604020202020204" pitchFamily="34" charset="0"/>
                <a:ea typeface="宋体" panose="02010600030101010101" pitchFamily="2" charset="-122"/>
              </a:endParaRPr>
            </a:p>
          </p:txBody>
        </p:sp>
        <p:sp>
          <p:nvSpPr>
            <p:cNvPr id="438" name="Line 6"/>
            <p:cNvSpPr>
              <a:spLocks noChangeShapeType="1"/>
            </p:cNvSpPr>
            <p:nvPr/>
          </p:nvSpPr>
          <p:spPr bwMode="auto">
            <a:xfrm>
              <a:off x="8101013" y="2743200"/>
              <a:ext cx="0" cy="381000"/>
            </a:xfrm>
            <a:prstGeom prst="line">
              <a:avLst/>
            </a:prstGeom>
            <a:noFill/>
            <a:ln w="38100">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defRPr/>
              </a:pPr>
              <a:endParaRPr lang="zh-CN" altLang="en-US" sz="1400" baseline="-25000">
                <a:solidFill>
                  <a:srgbClr val="000000"/>
                </a:solidFill>
                <a:latin typeface="Arial" panose="020B0604020202020204" pitchFamily="34" charset="0"/>
                <a:ea typeface="宋体" panose="02010600030101010101" pitchFamily="2" charset="-122"/>
              </a:endParaRPr>
            </a:p>
          </p:txBody>
        </p:sp>
        <p:sp>
          <p:nvSpPr>
            <p:cNvPr id="439" name="Line 7"/>
            <p:cNvSpPr>
              <a:spLocks noChangeShapeType="1"/>
            </p:cNvSpPr>
            <p:nvPr/>
          </p:nvSpPr>
          <p:spPr bwMode="auto">
            <a:xfrm>
              <a:off x="8077200" y="3581400"/>
              <a:ext cx="0" cy="381000"/>
            </a:xfrm>
            <a:prstGeom prst="line">
              <a:avLst/>
            </a:prstGeom>
            <a:noFill/>
            <a:ln w="38100">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defRPr/>
              </a:pPr>
              <a:endParaRPr lang="zh-CN" altLang="en-US" sz="1400" baseline="-25000">
                <a:solidFill>
                  <a:srgbClr val="000000"/>
                </a:solidFill>
                <a:latin typeface="Arial" panose="020B0604020202020204" pitchFamily="34" charset="0"/>
                <a:ea typeface="宋体" panose="02010600030101010101" pitchFamily="2" charset="-122"/>
              </a:endParaRPr>
            </a:p>
          </p:txBody>
        </p:sp>
        <p:sp>
          <p:nvSpPr>
            <p:cNvPr id="440" name="Line 8"/>
            <p:cNvSpPr>
              <a:spLocks noChangeShapeType="1"/>
            </p:cNvSpPr>
            <p:nvPr/>
          </p:nvSpPr>
          <p:spPr bwMode="auto">
            <a:xfrm>
              <a:off x="8056563" y="4419600"/>
              <a:ext cx="0" cy="381000"/>
            </a:xfrm>
            <a:prstGeom prst="line">
              <a:avLst/>
            </a:prstGeom>
            <a:noFill/>
            <a:ln w="38100">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defRPr/>
              </a:pPr>
              <a:endParaRPr lang="zh-CN" altLang="en-US" sz="1400" baseline="-25000">
                <a:solidFill>
                  <a:srgbClr val="000000"/>
                </a:solidFill>
                <a:latin typeface="Arial" panose="020B0604020202020204" pitchFamily="34" charset="0"/>
                <a:ea typeface="宋体" panose="02010600030101010101" pitchFamily="2" charset="-122"/>
              </a:endParaRPr>
            </a:p>
          </p:txBody>
        </p:sp>
        <p:sp>
          <p:nvSpPr>
            <p:cNvPr id="441" name="Line 9"/>
            <p:cNvSpPr>
              <a:spLocks noChangeShapeType="1"/>
            </p:cNvSpPr>
            <p:nvPr/>
          </p:nvSpPr>
          <p:spPr bwMode="auto">
            <a:xfrm>
              <a:off x="8070850" y="5257800"/>
              <a:ext cx="0" cy="381000"/>
            </a:xfrm>
            <a:prstGeom prst="line">
              <a:avLst/>
            </a:prstGeom>
            <a:noFill/>
            <a:ln w="38100">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defRPr/>
              </a:pPr>
              <a:endParaRPr lang="zh-CN" altLang="en-US" sz="1400" baseline="-25000">
                <a:solidFill>
                  <a:srgbClr val="000000"/>
                </a:solidFill>
                <a:latin typeface="Arial" panose="020B0604020202020204" pitchFamily="34" charset="0"/>
                <a:ea typeface="宋体" panose="02010600030101010101" pitchFamily="2" charset="-122"/>
              </a:endParaRPr>
            </a:p>
          </p:txBody>
        </p:sp>
        <p:sp>
          <p:nvSpPr>
            <p:cNvPr id="442" name="Text Box 10"/>
            <p:cNvSpPr txBox="1">
              <a:spLocks noChangeArrowheads="1"/>
            </p:cNvSpPr>
            <p:nvPr/>
          </p:nvSpPr>
          <p:spPr bwMode="auto">
            <a:xfrm rot="5400000">
              <a:off x="7897198" y="3137773"/>
              <a:ext cx="480169" cy="439581"/>
            </a:xfrm>
            <a:prstGeom prst="rect">
              <a:avLst/>
            </a:prstGeom>
            <a:solidFill>
              <a:schemeClr val="bg1"/>
            </a:solidFill>
            <a:ln w="9525">
              <a:solidFill>
                <a:schemeClr val="accent2"/>
              </a:solidFill>
              <a:miter lim="800000"/>
              <a:headEnd/>
              <a:tailEnd/>
            </a:ln>
            <a:effectLst>
              <a:outerShdw dist="35921" dir="2700000" algn="ctr" rotWithShape="0">
                <a:srgbClr val="336699"/>
              </a:outerShdw>
            </a:effectLst>
          </p:spPr>
          <p:txBody>
            <a:bodyPr>
              <a:spAutoFit/>
            </a:bodyPr>
            <a:lstStyle/>
            <a:p>
              <a:pPr algn="ctr" eaLnBrk="0" fontAlgn="base" hangingPunct="0">
                <a:spcBef>
                  <a:spcPct val="0"/>
                </a:spcBef>
                <a:spcAft>
                  <a:spcPct val="0"/>
                </a:spcAft>
                <a:defRPr/>
              </a:pPr>
              <a:r>
                <a:rPr lang="en-US" sz="1400">
                  <a:solidFill>
                    <a:srgbClr val="333399"/>
                  </a:solidFill>
                  <a:latin typeface="Arial" charset="0"/>
                  <a:ea typeface="黑体"/>
                </a:rPr>
                <a:t>EA</a:t>
              </a:r>
            </a:p>
          </p:txBody>
        </p:sp>
        <p:sp>
          <p:nvSpPr>
            <p:cNvPr id="443" name="Text Box 11"/>
            <p:cNvSpPr txBox="1">
              <a:spLocks noChangeArrowheads="1"/>
            </p:cNvSpPr>
            <p:nvPr/>
          </p:nvSpPr>
          <p:spPr bwMode="auto">
            <a:xfrm rot="5400000">
              <a:off x="7897194" y="3975973"/>
              <a:ext cx="480169" cy="439581"/>
            </a:xfrm>
            <a:prstGeom prst="rect">
              <a:avLst/>
            </a:prstGeom>
            <a:solidFill>
              <a:schemeClr val="bg1"/>
            </a:solidFill>
            <a:ln w="9525">
              <a:solidFill>
                <a:schemeClr val="accent2"/>
              </a:solidFill>
              <a:miter lim="800000"/>
              <a:headEnd/>
              <a:tailEnd/>
            </a:ln>
            <a:effectLst>
              <a:outerShdw dist="35921" dir="2700000" algn="ctr" rotWithShape="0">
                <a:srgbClr val="336699"/>
              </a:outerShdw>
            </a:effectLst>
          </p:spPr>
          <p:txBody>
            <a:bodyPr>
              <a:spAutoFit/>
            </a:bodyPr>
            <a:lstStyle/>
            <a:p>
              <a:pPr algn="ctr" eaLnBrk="0" fontAlgn="base" hangingPunct="0">
                <a:spcBef>
                  <a:spcPct val="0"/>
                </a:spcBef>
                <a:spcAft>
                  <a:spcPct val="0"/>
                </a:spcAft>
                <a:defRPr/>
              </a:pPr>
              <a:r>
                <a:rPr lang="en-US" sz="1400" dirty="0">
                  <a:solidFill>
                    <a:srgbClr val="333399"/>
                  </a:solidFill>
                  <a:latin typeface="Arial" charset="0"/>
                  <a:ea typeface="黑体"/>
                </a:rPr>
                <a:t>OP</a:t>
              </a:r>
            </a:p>
          </p:txBody>
        </p:sp>
        <p:sp>
          <p:nvSpPr>
            <p:cNvPr id="444" name="Text Box 12"/>
            <p:cNvSpPr txBox="1">
              <a:spLocks noChangeArrowheads="1"/>
            </p:cNvSpPr>
            <p:nvPr/>
          </p:nvSpPr>
          <p:spPr bwMode="auto">
            <a:xfrm rot="5400000">
              <a:off x="7897194" y="4814173"/>
              <a:ext cx="480169" cy="439581"/>
            </a:xfrm>
            <a:prstGeom prst="rect">
              <a:avLst/>
            </a:prstGeom>
            <a:solidFill>
              <a:schemeClr val="bg1"/>
            </a:solidFill>
            <a:ln w="9525">
              <a:solidFill>
                <a:schemeClr val="accent2"/>
              </a:solidFill>
              <a:miter lim="800000"/>
              <a:headEnd/>
              <a:tailEnd/>
            </a:ln>
            <a:effectLst>
              <a:outerShdw dist="35921" dir="2700000" algn="ctr" rotWithShape="0">
                <a:srgbClr val="336699"/>
              </a:outerShdw>
            </a:effectLst>
          </p:spPr>
          <p:txBody>
            <a:bodyPr>
              <a:spAutoFit/>
            </a:bodyPr>
            <a:lstStyle/>
            <a:p>
              <a:pPr algn="ctr" eaLnBrk="0" fontAlgn="base" hangingPunct="0">
                <a:spcBef>
                  <a:spcPct val="0"/>
                </a:spcBef>
                <a:spcAft>
                  <a:spcPct val="0"/>
                </a:spcAft>
                <a:defRPr/>
              </a:pPr>
              <a:r>
                <a:rPr lang="en-US" sz="1400">
                  <a:solidFill>
                    <a:srgbClr val="333399"/>
                  </a:solidFill>
                  <a:latin typeface="Arial" charset="0"/>
                  <a:ea typeface="黑体"/>
                </a:rPr>
                <a:t>EX</a:t>
              </a:r>
            </a:p>
          </p:txBody>
        </p:sp>
        <p:sp>
          <p:nvSpPr>
            <p:cNvPr id="445" name="Line 13"/>
            <p:cNvSpPr>
              <a:spLocks noChangeShapeType="1"/>
            </p:cNvSpPr>
            <p:nvPr/>
          </p:nvSpPr>
          <p:spPr bwMode="auto">
            <a:xfrm>
              <a:off x="8077200" y="6096000"/>
              <a:ext cx="0" cy="30480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defRPr/>
              </a:pPr>
              <a:endParaRPr lang="zh-CN" altLang="en-US" sz="1400" baseline="-25000">
                <a:solidFill>
                  <a:srgbClr val="000000"/>
                </a:solidFill>
                <a:latin typeface="Arial" panose="020B0604020202020204" pitchFamily="34" charset="0"/>
                <a:ea typeface="宋体" panose="02010600030101010101" pitchFamily="2" charset="-122"/>
              </a:endParaRPr>
            </a:p>
          </p:txBody>
        </p:sp>
        <p:sp>
          <p:nvSpPr>
            <p:cNvPr id="446" name="Line 14"/>
            <p:cNvSpPr>
              <a:spLocks noChangeShapeType="1"/>
            </p:cNvSpPr>
            <p:nvPr/>
          </p:nvSpPr>
          <p:spPr bwMode="auto">
            <a:xfrm flipH="1">
              <a:off x="7543800" y="6400800"/>
              <a:ext cx="533400"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defRPr/>
              </a:pPr>
              <a:endParaRPr lang="zh-CN" altLang="en-US" sz="1400" baseline="-25000">
                <a:solidFill>
                  <a:srgbClr val="000000"/>
                </a:solidFill>
                <a:latin typeface="Arial" panose="020B0604020202020204" pitchFamily="34" charset="0"/>
                <a:ea typeface="宋体" panose="02010600030101010101" pitchFamily="2" charset="-122"/>
              </a:endParaRPr>
            </a:p>
          </p:txBody>
        </p:sp>
        <p:sp>
          <p:nvSpPr>
            <p:cNvPr id="447" name="Line 15"/>
            <p:cNvSpPr>
              <a:spLocks noChangeShapeType="1"/>
            </p:cNvSpPr>
            <p:nvPr/>
          </p:nvSpPr>
          <p:spPr bwMode="auto">
            <a:xfrm flipV="1">
              <a:off x="7543800" y="1143000"/>
              <a:ext cx="0" cy="525780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defRPr/>
              </a:pPr>
              <a:endParaRPr lang="zh-CN" altLang="en-US" sz="1400" baseline="-25000">
                <a:solidFill>
                  <a:srgbClr val="000000"/>
                </a:solidFill>
                <a:latin typeface="Arial" panose="020B0604020202020204" pitchFamily="34" charset="0"/>
                <a:ea typeface="宋体" panose="02010600030101010101" pitchFamily="2" charset="-122"/>
              </a:endParaRPr>
            </a:p>
          </p:txBody>
        </p:sp>
        <p:sp>
          <p:nvSpPr>
            <p:cNvPr id="448" name="Line 16"/>
            <p:cNvSpPr>
              <a:spLocks noChangeShapeType="1"/>
            </p:cNvSpPr>
            <p:nvPr/>
          </p:nvSpPr>
          <p:spPr bwMode="auto">
            <a:xfrm>
              <a:off x="7543800" y="1143000"/>
              <a:ext cx="533400"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defRPr/>
              </a:pPr>
              <a:endParaRPr lang="zh-CN" altLang="en-US" sz="1400" baseline="-25000">
                <a:solidFill>
                  <a:srgbClr val="000000"/>
                </a:solidFill>
                <a:latin typeface="Arial" panose="020B0604020202020204" pitchFamily="34" charset="0"/>
                <a:ea typeface="宋体" panose="02010600030101010101" pitchFamily="2" charset="-122"/>
              </a:endParaRPr>
            </a:p>
          </p:txBody>
        </p:sp>
        <p:sp>
          <p:nvSpPr>
            <p:cNvPr id="449" name="Line 17"/>
            <p:cNvSpPr>
              <a:spLocks noChangeShapeType="1"/>
            </p:cNvSpPr>
            <p:nvPr/>
          </p:nvSpPr>
          <p:spPr bwMode="auto">
            <a:xfrm>
              <a:off x="8077200" y="1143000"/>
              <a:ext cx="0" cy="304800"/>
            </a:xfrm>
            <a:prstGeom prst="line">
              <a:avLst/>
            </a:prstGeom>
            <a:noFill/>
            <a:ln w="38100">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defRPr/>
              </a:pPr>
              <a:endParaRPr lang="zh-CN" altLang="en-US" sz="1400" baseline="-25000">
                <a:solidFill>
                  <a:srgbClr val="000000"/>
                </a:solidFill>
                <a:latin typeface="Arial" panose="020B0604020202020204" pitchFamily="34" charset="0"/>
                <a:ea typeface="宋体" panose="02010600030101010101" pitchFamily="2" charset="-122"/>
              </a:endParaRPr>
            </a:p>
          </p:txBody>
        </p:sp>
        <p:sp>
          <p:nvSpPr>
            <p:cNvPr id="450" name="Text Box 18"/>
            <p:cNvSpPr txBox="1">
              <a:spLocks noChangeArrowheads="1"/>
            </p:cNvSpPr>
            <p:nvPr/>
          </p:nvSpPr>
          <p:spPr bwMode="auto">
            <a:xfrm rot="5400000">
              <a:off x="7897194" y="5652372"/>
              <a:ext cx="480169" cy="439581"/>
            </a:xfrm>
            <a:prstGeom prst="rect">
              <a:avLst/>
            </a:prstGeom>
            <a:solidFill>
              <a:schemeClr val="bg1"/>
            </a:solidFill>
            <a:ln w="9525">
              <a:solidFill>
                <a:schemeClr val="accent2"/>
              </a:solidFill>
              <a:miter lim="800000"/>
              <a:headEnd/>
              <a:tailEnd/>
            </a:ln>
            <a:effectLst>
              <a:outerShdw dist="35921" dir="2700000" algn="ctr" rotWithShape="0">
                <a:srgbClr val="336699"/>
              </a:outerShdw>
            </a:effectLst>
          </p:spPr>
          <p:txBody>
            <a:bodyPr>
              <a:spAutoFit/>
            </a:bodyPr>
            <a:lstStyle/>
            <a:p>
              <a:pPr algn="ctr" eaLnBrk="0" fontAlgn="base" hangingPunct="0">
                <a:spcBef>
                  <a:spcPct val="0"/>
                </a:spcBef>
                <a:spcAft>
                  <a:spcPct val="0"/>
                </a:spcAft>
                <a:defRPr/>
              </a:pPr>
              <a:r>
                <a:rPr lang="en-US" sz="1400">
                  <a:solidFill>
                    <a:srgbClr val="333399"/>
                  </a:solidFill>
                  <a:latin typeface="Arial" charset="0"/>
                  <a:ea typeface="黑体"/>
                </a:rPr>
                <a:t>S</a:t>
              </a:r>
            </a:p>
          </p:txBody>
        </p:sp>
        <p:sp>
          <p:nvSpPr>
            <p:cNvPr id="451" name="Text Box 19"/>
            <p:cNvSpPr txBox="1">
              <a:spLocks noChangeArrowheads="1"/>
            </p:cNvSpPr>
            <p:nvPr/>
          </p:nvSpPr>
          <p:spPr bwMode="auto">
            <a:xfrm rot="5400000">
              <a:off x="7897194" y="1461372"/>
              <a:ext cx="480169" cy="439581"/>
            </a:xfrm>
            <a:prstGeom prst="rect">
              <a:avLst/>
            </a:prstGeom>
            <a:solidFill>
              <a:schemeClr val="accent2"/>
            </a:solidFill>
            <a:ln w="9525">
              <a:solidFill>
                <a:schemeClr val="accent2"/>
              </a:solidFill>
              <a:miter lim="800000"/>
              <a:headEnd/>
              <a:tailEnd/>
            </a:ln>
            <a:effectLst>
              <a:outerShdw dist="35921" dir="2700000" algn="ctr" rotWithShape="0">
                <a:srgbClr val="336699"/>
              </a:outerShdw>
            </a:effectLst>
          </p:spPr>
          <p:txBody>
            <a:bodyPr>
              <a:spAutoFit/>
            </a:bodyPr>
            <a:lstStyle/>
            <a:p>
              <a:pPr algn="ctr" eaLnBrk="0" fontAlgn="base" hangingPunct="0">
                <a:spcBef>
                  <a:spcPct val="0"/>
                </a:spcBef>
                <a:spcAft>
                  <a:spcPct val="0"/>
                </a:spcAft>
                <a:defRPr/>
              </a:pPr>
              <a:r>
                <a:rPr lang="en-US" sz="1400" b="1" dirty="0">
                  <a:solidFill>
                    <a:srgbClr val="FFFFFF"/>
                  </a:solidFill>
                  <a:latin typeface="Arial" charset="0"/>
                  <a:ea typeface="黑体"/>
                </a:rPr>
                <a:t>F</a:t>
              </a:r>
            </a:p>
          </p:txBody>
        </p:sp>
        <p:sp>
          <p:nvSpPr>
            <p:cNvPr id="452" name="Text Box 4"/>
            <p:cNvSpPr txBox="1">
              <a:spLocks noChangeArrowheads="1"/>
            </p:cNvSpPr>
            <p:nvPr/>
          </p:nvSpPr>
          <p:spPr bwMode="auto">
            <a:xfrm rot="5400000">
              <a:off x="7897194" y="2299573"/>
              <a:ext cx="480169" cy="439581"/>
            </a:xfrm>
            <a:prstGeom prst="rect">
              <a:avLst/>
            </a:prstGeom>
            <a:solidFill>
              <a:schemeClr val="bg1"/>
            </a:solidFill>
            <a:ln w="9525">
              <a:solidFill>
                <a:schemeClr val="accent2"/>
              </a:solidFill>
              <a:miter lim="800000"/>
              <a:headEnd/>
              <a:tailEnd/>
            </a:ln>
            <a:effectLst>
              <a:outerShdw dist="35921" dir="2700000" algn="ctr" rotWithShape="0">
                <a:srgbClr val="336699"/>
              </a:outerShdw>
            </a:effectLst>
          </p:spPr>
          <p:txBody>
            <a:bodyPr>
              <a:spAutoFit/>
            </a:bodyPr>
            <a:lstStyle/>
            <a:p>
              <a:pPr algn="ctr" eaLnBrk="0" fontAlgn="base" hangingPunct="0">
                <a:spcBef>
                  <a:spcPct val="0"/>
                </a:spcBef>
                <a:spcAft>
                  <a:spcPct val="0"/>
                </a:spcAft>
                <a:defRPr/>
              </a:pPr>
              <a:r>
                <a:rPr lang="en-US" sz="1400">
                  <a:solidFill>
                    <a:srgbClr val="333399"/>
                  </a:solidFill>
                  <a:latin typeface="Arial" charset="0"/>
                  <a:ea typeface="黑体"/>
                </a:rPr>
                <a:t>D</a:t>
              </a:r>
            </a:p>
          </p:txBody>
        </p:sp>
      </p:grpSp>
      <p:sp>
        <p:nvSpPr>
          <p:cNvPr id="307" name="文本框 306"/>
          <p:cNvSpPr txBox="1"/>
          <p:nvPr/>
        </p:nvSpPr>
        <p:spPr>
          <a:xfrm>
            <a:off x="5093657" y="1209383"/>
            <a:ext cx="698632" cy="246221"/>
          </a:xfrm>
          <a:prstGeom prst="rect">
            <a:avLst/>
          </a:prstGeom>
          <a:noFill/>
        </p:spPr>
        <p:txBody>
          <a:bodyPr wrap="square" rtlCol="0">
            <a:spAutoFit/>
          </a:bodyPr>
          <a:lstStyle/>
          <a:p>
            <a:pPr algn="r" eaLnBrk="0" fontAlgn="base" hangingPunct="0">
              <a:spcBef>
                <a:spcPct val="0"/>
              </a:spcBef>
              <a:spcAft>
                <a:spcPct val="0"/>
              </a:spcAft>
              <a:defRPr/>
            </a:pPr>
            <a:r>
              <a:rPr lang="en-US" altLang="zh-CN" sz="1000" dirty="0" err="1">
                <a:solidFill>
                  <a:srgbClr val="000000"/>
                </a:solidFill>
                <a:latin typeface="Arial" panose="020B0604020202020204" pitchFamily="34" charset="0"/>
                <a:ea typeface="宋体" panose="02010600030101010101" pitchFamily="2" charset="-122"/>
              </a:rPr>
              <a:t>GatePC</a:t>
            </a:r>
            <a:endParaRPr lang="zh-CN" altLang="en-US" sz="1000" dirty="0">
              <a:solidFill>
                <a:srgbClr val="000000"/>
              </a:solidFill>
              <a:latin typeface="Arial" panose="020B0604020202020204" pitchFamily="34" charset="0"/>
              <a:ea typeface="宋体" panose="02010600030101010101" pitchFamily="2" charset="-122"/>
            </a:endParaRPr>
          </a:p>
        </p:txBody>
      </p:sp>
      <p:sp>
        <p:nvSpPr>
          <p:cNvPr id="16" name="矩形 15">
            <a:extLst>
              <a:ext uri="{FF2B5EF4-FFF2-40B4-BE49-F238E27FC236}">
                <a16:creationId xmlns:a16="http://schemas.microsoft.com/office/drawing/2014/main" id="{83196D97-F34A-487B-BC0E-59A2F8411803}"/>
              </a:ext>
            </a:extLst>
          </p:cNvPr>
          <p:cNvSpPr/>
          <p:nvPr/>
        </p:nvSpPr>
        <p:spPr>
          <a:xfrm>
            <a:off x="461253" y="2076066"/>
            <a:ext cx="1672061" cy="923330"/>
          </a:xfrm>
          <a:prstGeom prst="rect">
            <a:avLst/>
          </a:prstGeom>
        </p:spPr>
        <p:txBody>
          <a:bodyPr wrap="none">
            <a:spAutoFit/>
          </a:bodyPr>
          <a:lstStyle/>
          <a:p>
            <a:r>
              <a:rPr lang="en-US" b="1" dirty="0">
                <a:latin typeface="STIXGeneral-Regular"/>
              </a:rPr>
              <a:t>State 18</a:t>
            </a:r>
          </a:p>
          <a:p>
            <a:r>
              <a:rPr lang="en-US" dirty="0" err="1">
                <a:latin typeface="STIXGeneral-Regular"/>
              </a:rPr>
              <a:t>GatePC</a:t>
            </a:r>
            <a:r>
              <a:rPr lang="en-US" dirty="0">
                <a:latin typeface="STIXGeneral-Regular"/>
              </a:rPr>
              <a:t> = YES</a:t>
            </a:r>
          </a:p>
          <a:p>
            <a:r>
              <a:rPr lang="en-US" dirty="0">
                <a:latin typeface="STIXGeneral-Regular"/>
              </a:rPr>
              <a:t>LD.MAR = LOAD</a:t>
            </a:r>
            <a:endParaRPr lang="en-US" dirty="0"/>
          </a:p>
        </p:txBody>
      </p:sp>
    </p:spTree>
    <p:extLst>
      <p:ext uri="{BB962C8B-B14F-4D97-AF65-F5344CB8AC3E}">
        <p14:creationId xmlns:p14="http://schemas.microsoft.com/office/powerpoint/2010/main" val="18317074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图片 15">
            <a:extLst>
              <a:ext uri="{FF2B5EF4-FFF2-40B4-BE49-F238E27FC236}">
                <a16:creationId xmlns:a16="http://schemas.microsoft.com/office/drawing/2014/main" id="{DCBDCB9C-68E9-4382-99A3-F3BC0038F15F}"/>
              </a:ext>
            </a:extLst>
          </p:cNvPr>
          <p:cNvPicPr>
            <a:picLocks noChangeAspect="1"/>
          </p:cNvPicPr>
          <p:nvPr/>
        </p:nvPicPr>
        <p:blipFill>
          <a:blip r:embed="rId3"/>
          <a:stretch>
            <a:fillRect/>
          </a:stretch>
        </p:blipFill>
        <p:spPr>
          <a:xfrm>
            <a:off x="61995" y="4003218"/>
            <a:ext cx="2105025" cy="2809875"/>
          </a:xfrm>
          <a:prstGeom prst="rect">
            <a:avLst/>
          </a:prstGeom>
        </p:spPr>
      </p:pic>
      <p:sp>
        <p:nvSpPr>
          <p:cNvPr id="307" name="文本框 306"/>
          <p:cNvSpPr txBox="1"/>
          <p:nvPr/>
        </p:nvSpPr>
        <p:spPr>
          <a:xfrm>
            <a:off x="5093657" y="1209383"/>
            <a:ext cx="698632" cy="246221"/>
          </a:xfrm>
          <a:prstGeom prst="rect">
            <a:avLst/>
          </a:prstGeom>
          <a:noFill/>
        </p:spPr>
        <p:txBody>
          <a:bodyPr wrap="square" rtlCol="0">
            <a:spAutoFit/>
          </a:bodyPr>
          <a:lstStyle/>
          <a:p>
            <a:pPr algn="r" eaLnBrk="0" fontAlgn="base" hangingPunct="0">
              <a:spcBef>
                <a:spcPct val="0"/>
              </a:spcBef>
              <a:spcAft>
                <a:spcPct val="0"/>
              </a:spcAft>
              <a:defRPr/>
            </a:pPr>
            <a:r>
              <a:rPr lang="en-US" altLang="zh-CN" sz="1000" dirty="0" err="1">
                <a:solidFill>
                  <a:srgbClr val="000000"/>
                </a:solidFill>
                <a:latin typeface="Arial" panose="020B0604020202020204" pitchFamily="34" charset="0"/>
                <a:ea typeface="宋体" panose="02010600030101010101" pitchFamily="2" charset="-122"/>
              </a:rPr>
              <a:t>GatePC</a:t>
            </a:r>
            <a:endParaRPr lang="zh-CN" altLang="en-US" sz="1000" dirty="0">
              <a:solidFill>
                <a:srgbClr val="000000"/>
              </a:solidFill>
              <a:latin typeface="Arial" panose="020B0604020202020204" pitchFamily="34" charset="0"/>
              <a:ea typeface="宋体" panose="02010600030101010101" pitchFamily="2" charset="-122"/>
            </a:endParaRPr>
          </a:p>
        </p:txBody>
      </p:sp>
      <p:cxnSp>
        <p:nvCxnSpPr>
          <p:cNvPr id="395" name="直接连接符 394"/>
          <p:cNvCxnSpPr/>
          <p:nvPr/>
        </p:nvCxnSpPr>
        <p:spPr bwMode="auto">
          <a:xfrm>
            <a:off x="4628495" y="5904000"/>
            <a:ext cx="0" cy="309600"/>
          </a:xfrm>
          <a:prstGeom prst="line">
            <a:avLst/>
          </a:prstGeom>
          <a:solidFill>
            <a:schemeClr val="accent1"/>
          </a:solidFill>
          <a:ln w="412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6" name="直接连接符 395"/>
          <p:cNvCxnSpPr/>
          <p:nvPr/>
        </p:nvCxnSpPr>
        <p:spPr bwMode="auto">
          <a:xfrm rot="5400000" flipH="1">
            <a:off x="4772479" y="6058435"/>
            <a:ext cx="0" cy="288000"/>
          </a:xfrm>
          <a:prstGeom prst="line">
            <a:avLst/>
          </a:prstGeom>
          <a:solidFill>
            <a:schemeClr val="accent1"/>
          </a:solidFill>
          <a:ln w="41275" cap="flat" cmpd="sng" algn="ctr">
            <a:solidFill>
              <a:schemeClr val="tx1"/>
            </a:solidFill>
            <a:prstDash val="solid"/>
            <a:round/>
            <a:headEnd type="triangl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371" name="组合 370"/>
          <p:cNvGrpSpPr/>
          <p:nvPr/>
        </p:nvGrpSpPr>
        <p:grpSpPr>
          <a:xfrm flipH="1">
            <a:off x="6754307" y="5732800"/>
            <a:ext cx="360039" cy="119168"/>
            <a:chOff x="5292080" y="3452075"/>
            <a:chExt cx="360039" cy="119168"/>
          </a:xfrm>
        </p:grpSpPr>
        <p:sp>
          <p:nvSpPr>
            <p:cNvPr id="372" name="等腰三角形 371"/>
            <p:cNvSpPr/>
            <p:nvPr/>
          </p:nvSpPr>
          <p:spPr bwMode="auto">
            <a:xfrm rot="5400000">
              <a:off x="5525971" y="3445094"/>
              <a:ext cx="119168" cy="133129"/>
            </a:xfrm>
            <a:prstGeom prst="triangl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defRPr/>
              </a:pPr>
              <a:endParaRPr lang="zh-CN" altLang="en-US" baseline="-25000">
                <a:solidFill>
                  <a:srgbClr val="000000"/>
                </a:solidFill>
                <a:latin typeface="Arial" charset="0"/>
                <a:ea typeface="宋体" pitchFamily="2" charset="-122"/>
              </a:endParaRPr>
            </a:p>
          </p:txBody>
        </p:sp>
        <p:cxnSp>
          <p:nvCxnSpPr>
            <p:cNvPr id="373" name="直接连接符 372"/>
            <p:cNvCxnSpPr/>
            <p:nvPr/>
          </p:nvCxnSpPr>
          <p:spPr bwMode="auto">
            <a:xfrm rot="5400000">
              <a:off x="5405536" y="3405478"/>
              <a:ext cx="0" cy="226911"/>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cxnSp>
        <p:nvCxnSpPr>
          <p:cNvPr id="356" name="直接连接符 355"/>
          <p:cNvCxnSpPr/>
          <p:nvPr/>
        </p:nvCxnSpPr>
        <p:spPr bwMode="auto">
          <a:xfrm>
            <a:off x="6360233" y="5360336"/>
            <a:ext cx="0" cy="352800"/>
          </a:xfrm>
          <a:prstGeom prst="line">
            <a:avLst/>
          </a:prstGeom>
          <a:solidFill>
            <a:schemeClr val="accent1"/>
          </a:solidFill>
          <a:ln w="4127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415" name="组合 414"/>
          <p:cNvGrpSpPr/>
          <p:nvPr/>
        </p:nvGrpSpPr>
        <p:grpSpPr>
          <a:xfrm>
            <a:off x="6269207" y="5378888"/>
            <a:ext cx="396344" cy="215444"/>
            <a:chOff x="7272000" y="2565484"/>
            <a:chExt cx="396344" cy="215444"/>
          </a:xfrm>
        </p:grpSpPr>
        <p:cxnSp>
          <p:nvCxnSpPr>
            <p:cNvPr id="416" name="直接连接符 415"/>
            <p:cNvCxnSpPr/>
            <p:nvPr/>
          </p:nvCxnSpPr>
          <p:spPr bwMode="auto">
            <a:xfrm flipH="1">
              <a:off x="7272000" y="2626896"/>
              <a:ext cx="144000" cy="10800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17" name="文本框 416"/>
            <p:cNvSpPr txBox="1"/>
            <p:nvPr/>
          </p:nvSpPr>
          <p:spPr>
            <a:xfrm>
              <a:off x="7308344" y="2565484"/>
              <a:ext cx="360000" cy="215444"/>
            </a:xfrm>
            <a:prstGeom prst="rect">
              <a:avLst/>
            </a:prstGeom>
            <a:noFill/>
          </p:spPr>
          <p:txBody>
            <a:bodyPr wrap="square" rtlCol="0">
              <a:spAutoFit/>
            </a:bodyPr>
            <a:lstStyle/>
            <a:p>
              <a:pPr eaLnBrk="0" fontAlgn="base" hangingPunct="0">
                <a:spcBef>
                  <a:spcPct val="0"/>
                </a:spcBef>
                <a:spcAft>
                  <a:spcPct val="0"/>
                </a:spcAft>
                <a:defRPr/>
              </a:pPr>
              <a:r>
                <a:rPr lang="en-US" altLang="zh-CN" sz="1200" baseline="-25000" dirty="0">
                  <a:solidFill>
                    <a:srgbClr val="000000"/>
                  </a:solidFill>
                  <a:latin typeface="Arial" panose="020B0604020202020204" pitchFamily="34" charset="0"/>
                  <a:ea typeface="宋体" panose="02010600030101010101" pitchFamily="2" charset="-122"/>
                </a:rPr>
                <a:t>16</a:t>
              </a:r>
              <a:endParaRPr lang="zh-CN" altLang="en-US" sz="1200" baseline="-25000" dirty="0">
                <a:solidFill>
                  <a:srgbClr val="000000"/>
                </a:solidFill>
                <a:latin typeface="Arial" panose="020B0604020202020204" pitchFamily="34" charset="0"/>
                <a:ea typeface="宋体" panose="02010600030101010101" pitchFamily="2" charset="-122"/>
              </a:endParaRPr>
            </a:p>
          </p:txBody>
        </p:sp>
      </p:grpSp>
      <p:cxnSp>
        <p:nvCxnSpPr>
          <p:cNvPr id="393" name="直接连接符 392"/>
          <p:cNvCxnSpPr/>
          <p:nvPr/>
        </p:nvCxnSpPr>
        <p:spPr bwMode="auto">
          <a:xfrm flipV="1">
            <a:off x="3801977" y="6368448"/>
            <a:ext cx="0" cy="208800"/>
          </a:xfrm>
          <a:prstGeom prst="line">
            <a:avLst/>
          </a:prstGeom>
          <a:solidFill>
            <a:schemeClr val="accent1"/>
          </a:solidFill>
          <a:ln w="4127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54" name="组合 53"/>
          <p:cNvGrpSpPr/>
          <p:nvPr/>
        </p:nvGrpSpPr>
        <p:grpSpPr>
          <a:xfrm>
            <a:off x="4308737" y="5347152"/>
            <a:ext cx="180969" cy="402036"/>
            <a:chOff x="2185214" y="1412776"/>
            <a:chExt cx="180969" cy="402036"/>
          </a:xfrm>
        </p:grpSpPr>
        <p:sp>
          <p:nvSpPr>
            <p:cNvPr id="55" name="等腰三角形 54"/>
            <p:cNvSpPr/>
            <p:nvPr/>
          </p:nvSpPr>
          <p:spPr bwMode="auto">
            <a:xfrm>
              <a:off x="2185214" y="1412776"/>
              <a:ext cx="180969" cy="148657"/>
            </a:xfrm>
            <a:prstGeom prst="triangl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defRPr/>
              </a:pPr>
              <a:endParaRPr lang="zh-CN" altLang="en-US" baseline="-25000">
                <a:solidFill>
                  <a:srgbClr val="000000"/>
                </a:solidFill>
                <a:latin typeface="Arial" charset="0"/>
                <a:ea typeface="宋体" pitchFamily="2" charset="-122"/>
              </a:endParaRPr>
            </a:p>
          </p:txBody>
        </p:sp>
        <p:cxnSp>
          <p:nvCxnSpPr>
            <p:cNvPr id="56" name="直接连接符 55"/>
            <p:cNvCxnSpPr/>
            <p:nvPr/>
          </p:nvCxnSpPr>
          <p:spPr bwMode="auto">
            <a:xfrm>
              <a:off x="2275698" y="1561433"/>
              <a:ext cx="0" cy="253379"/>
            </a:xfrm>
            <a:prstGeom prst="line">
              <a:avLst/>
            </a:prstGeom>
            <a:solidFill>
              <a:schemeClr val="accent1"/>
            </a:solidFill>
            <a:ln w="381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404" name="组合 403"/>
          <p:cNvGrpSpPr/>
          <p:nvPr/>
        </p:nvGrpSpPr>
        <p:grpSpPr>
          <a:xfrm>
            <a:off x="3950459" y="5380465"/>
            <a:ext cx="360039" cy="119168"/>
            <a:chOff x="5292080" y="3452075"/>
            <a:chExt cx="360039" cy="119168"/>
          </a:xfrm>
        </p:grpSpPr>
        <p:sp>
          <p:nvSpPr>
            <p:cNvPr id="405" name="等腰三角形 404"/>
            <p:cNvSpPr/>
            <p:nvPr/>
          </p:nvSpPr>
          <p:spPr bwMode="auto">
            <a:xfrm rot="5400000">
              <a:off x="5525971" y="3445094"/>
              <a:ext cx="119168" cy="133129"/>
            </a:xfrm>
            <a:prstGeom prst="triangl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defRPr/>
              </a:pPr>
              <a:endParaRPr lang="zh-CN" altLang="en-US" baseline="-25000">
                <a:solidFill>
                  <a:srgbClr val="000000"/>
                </a:solidFill>
                <a:latin typeface="Arial" charset="0"/>
                <a:ea typeface="宋体" pitchFamily="2" charset="-122"/>
              </a:endParaRPr>
            </a:p>
          </p:txBody>
        </p:sp>
        <p:cxnSp>
          <p:nvCxnSpPr>
            <p:cNvPr id="406" name="直接连接符 405"/>
            <p:cNvCxnSpPr/>
            <p:nvPr/>
          </p:nvCxnSpPr>
          <p:spPr bwMode="auto">
            <a:xfrm rot="5400000">
              <a:off x="5405536" y="3405478"/>
              <a:ext cx="0" cy="226911"/>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cxnSp>
        <p:nvCxnSpPr>
          <p:cNvPr id="142" name="直接连接符 141"/>
          <p:cNvCxnSpPr/>
          <p:nvPr/>
        </p:nvCxnSpPr>
        <p:spPr bwMode="auto">
          <a:xfrm flipV="1">
            <a:off x="6176515" y="2108560"/>
            <a:ext cx="1726" cy="313200"/>
          </a:xfrm>
          <a:prstGeom prst="line">
            <a:avLst/>
          </a:prstGeom>
          <a:solidFill>
            <a:schemeClr val="accent1"/>
          </a:solidFill>
          <a:ln w="4127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8" name="椭圆 147"/>
          <p:cNvSpPr/>
          <p:nvPr/>
        </p:nvSpPr>
        <p:spPr bwMode="auto">
          <a:xfrm>
            <a:off x="5299882" y="2359138"/>
            <a:ext cx="45719" cy="48870"/>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defRPr/>
            </a:pPr>
            <a:endParaRPr lang="zh-CN" altLang="en-US" baseline="-25000">
              <a:solidFill>
                <a:srgbClr val="000000"/>
              </a:solidFill>
              <a:latin typeface="Arial" charset="0"/>
              <a:ea typeface="宋体" pitchFamily="2" charset="-122"/>
            </a:endParaRPr>
          </a:p>
        </p:txBody>
      </p:sp>
      <p:cxnSp>
        <p:nvCxnSpPr>
          <p:cNvPr id="147" name="直接连接符 146"/>
          <p:cNvCxnSpPr/>
          <p:nvPr/>
        </p:nvCxnSpPr>
        <p:spPr bwMode="auto">
          <a:xfrm flipV="1">
            <a:off x="5314145" y="2386600"/>
            <a:ext cx="1726" cy="216000"/>
          </a:xfrm>
          <a:prstGeom prst="line">
            <a:avLst/>
          </a:prstGeom>
          <a:solidFill>
            <a:schemeClr val="accent1"/>
          </a:solidFill>
          <a:ln w="4127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6" name="直接连接符 145"/>
          <p:cNvCxnSpPr/>
          <p:nvPr/>
        </p:nvCxnSpPr>
        <p:spPr bwMode="auto">
          <a:xfrm rot="16200000">
            <a:off x="5745282" y="1969129"/>
            <a:ext cx="1726" cy="864000"/>
          </a:xfrm>
          <a:prstGeom prst="line">
            <a:avLst/>
          </a:prstGeom>
          <a:solidFill>
            <a:schemeClr val="accent1"/>
          </a:solidFill>
          <a:ln w="412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325" name="组合 324"/>
          <p:cNvGrpSpPr/>
          <p:nvPr/>
        </p:nvGrpSpPr>
        <p:grpSpPr>
          <a:xfrm>
            <a:off x="6109967" y="2176846"/>
            <a:ext cx="396344" cy="215444"/>
            <a:chOff x="7272000" y="2565484"/>
            <a:chExt cx="396344" cy="215444"/>
          </a:xfrm>
        </p:grpSpPr>
        <p:cxnSp>
          <p:nvCxnSpPr>
            <p:cNvPr id="326" name="直接连接符 325"/>
            <p:cNvCxnSpPr/>
            <p:nvPr/>
          </p:nvCxnSpPr>
          <p:spPr bwMode="auto">
            <a:xfrm flipH="1">
              <a:off x="7272000" y="2626896"/>
              <a:ext cx="144000" cy="10800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27" name="文本框 326"/>
            <p:cNvSpPr txBox="1"/>
            <p:nvPr/>
          </p:nvSpPr>
          <p:spPr>
            <a:xfrm>
              <a:off x="7308344" y="2565484"/>
              <a:ext cx="360000" cy="215444"/>
            </a:xfrm>
            <a:prstGeom prst="rect">
              <a:avLst/>
            </a:prstGeom>
            <a:noFill/>
          </p:spPr>
          <p:txBody>
            <a:bodyPr wrap="square" rtlCol="0">
              <a:spAutoFit/>
            </a:bodyPr>
            <a:lstStyle/>
            <a:p>
              <a:pPr eaLnBrk="0" fontAlgn="base" hangingPunct="0">
                <a:spcBef>
                  <a:spcPct val="0"/>
                </a:spcBef>
                <a:spcAft>
                  <a:spcPct val="0"/>
                </a:spcAft>
                <a:defRPr/>
              </a:pPr>
              <a:r>
                <a:rPr lang="en-US" altLang="zh-CN" sz="1200" baseline="-25000" dirty="0">
                  <a:solidFill>
                    <a:srgbClr val="000000"/>
                  </a:solidFill>
                  <a:latin typeface="Arial" panose="020B0604020202020204" pitchFamily="34" charset="0"/>
                  <a:ea typeface="宋体" panose="02010600030101010101" pitchFamily="2" charset="-122"/>
                </a:rPr>
                <a:t>16</a:t>
              </a:r>
              <a:endParaRPr lang="zh-CN" altLang="en-US" sz="1200" baseline="-25000" dirty="0">
                <a:solidFill>
                  <a:srgbClr val="000000"/>
                </a:solidFill>
                <a:latin typeface="Arial" panose="020B0604020202020204" pitchFamily="34" charset="0"/>
                <a:ea typeface="宋体" panose="02010600030101010101" pitchFamily="2" charset="-122"/>
              </a:endParaRPr>
            </a:p>
          </p:txBody>
        </p:sp>
      </p:grpSp>
      <p:cxnSp>
        <p:nvCxnSpPr>
          <p:cNvPr id="141" name="直接连接符 140"/>
          <p:cNvCxnSpPr/>
          <p:nvPr/>
        </p:nvCxnSpPr>
        <p:spPr bwMode="auto">
          <a:xfrm flipV="1">
            <a:off x="5960491" y="2108560"/>
            <a:ext cx="1726" cy="198000"/>
          </a:xfrm>
          <a:prstGeom prst="line">
            <a:avLst/>
          </a:prstGeom>
          <a:solidFill>
            <a:schemeClr val="accent1"/>
          </a:solidFill>
          <a:ln w="4127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51" name="组合 50"/>
          <p:cNvGrpSpPr/>
          <p:nvPr/>
        </p:nvGrpSpPr>
        <p:grpSpPr>
          <a:xfrm>
            <a:off x="6087757" y="1213012"/>
            <a:ext cx="180969" cy="402036"/>
            <a:chOff x="2185214" y="1412776"/>
            <a:chExt cx="180969" cy="402036"/>
          </a:xfrm>
        </p:grpSpPr>
        <p:sp>
          <p:nvSpPr>
            <p:cNvPr id="52" name="等腰三角形 51"/>
            <p:cNvSpPr/>
            <p:nvPr/>
          </p:nvSpPr>
          <p:spPr bwMode="auto">
            <a:xfrm>
              <a:off x="2185214" y="1412776"/>
              <a:ext cx="180969" cy="148657"/>
            </a:xfrm>
            <a:prstGeom prst="triangl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defRPr/>
              </a:pPr>
              <a:endParaRPr lang="zh-CN" altLang="en-US" baseline="-25000">
                <a:solidFill>
                  <a:srgbClr val="000000"/>
                </a:solidFill>
                <a:latin typeface="Arial" charset="0"/>
                <a:ea typeface="宋体" pitchFamily="2" charset="-122"/>
              </a:endParaRPr>
            </a:p>
          </p:txBody>
        </p:sp>
        <p:cxnSp>
          <p:nvCxnSpPr>
            <p:cNvPr id="53" name="直接连接符 52"/>
            <p:cNvCxnSpPr/>
            <p:nvPr/>
          </p:nvCxnSpPr>
          <p:spPr bwMode="auto">
            <a:xfrm>
              <a:off x="2275698" y="1561433"/>
              <a:ext cx="0" cy="253379"/>
            </a:xfrm>
            <a:prstGeom prst="line">
              <a:avLst/>
            </a:prstGeom>
            <a:solidFill>
              <a:schemeClr val="accent1"/>
            </a:solidFill>
            <a:ln w="381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254" name="组合 253"/>
          <p:cNvGrpSpPr/>
          <p:nvPr/>
        </p:nvGrpSpPr>
        <p:grpSpPr>
          <a:xfrm>
            <a:off x="5746195" y="1255880"/>
            <a:ext cx="360039" cy="119168"/>
            <a:chOff x="5292080" y="3452075"/>
            <a:chExt cx="360039" cy="119168"/>
          </a:xfrm>
        </p:grpSpPr>
        <p:sp>
          <p:nvSpPr>
            <p:cNvPr id="255" name="等腰三角形 254"/>
            <p:cNvSpPr/>
            <p:nvPr/>
          </p:nvSpPr>
          <p:spPr bwMode="auto">
            <a:xfrm rot="5400000">
              <a:off x="5525971" y="3445094"/>
              <a:ext cx="119168" cy="133129"/>
            </a:xfrm>
            <a:prstGeom prst="triangl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defRPr/>
              </a:pPr>
              <a:endParaRPr lang="zh-CN" altLang="en-US" baseline="-25000">
                <a:solidFill>
                  <a:srgbClr val="000000"/>
                </a:solidFill>
                <a:latin typeface="Arial" charset="0"/>
                <a:ea typeface="宋体" pitchFamily="2" charset="-122"/>
              </a:endParaRPr>
            </a:p>
          </p:txBody>
        </p:sp>
        <p:cxnSp>
          <p:nvCxnSpPr>
            <p:cNvPr id="256" name="直接连接符 255"/>
            <p:cNvCxnSpPr/>
            <p:nvPr/>
          </p:nvCxnSpPr>
          <p:spPr bwMode="auto">
            <a:xfrm rot="5400000">
              <a:off x="5405536" y="3405478"/>
              <a:ext cx="0" cy="226911"/>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cxnSp>
        <p:nvCxnSpPr>
          <p:cNvPr id="355" name="直接连接符 354"/>
          <p:cNvCxnSpPr/>
          <p:nvPr/>
        </p:nvCxnSpPr>
        <p:spPr bwMode="auto">
          <a:xfrm>
            <a:off x="6173268" y="1060966"/>
            <a:ext cx="1726" cy="144000"/>
          </a:xfrm>
          <a:prstGeom prst="line">
            <a:avLst/>
          </a:prstGeom>
          <a:solidFill>
            <a:schemeClr val="accent1"/>
          </a:solidFill>
          <a:ln w="412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9" name="直接连接符 168"/>
          <p:cNvCxnSpPr/>
          <p:nvPr/>
        </p:nvCxnSpPr>
        <p:spPr bwMode="auto">
          <a:xfrm rot="16200000">
            <a:off x="7078281" y="1246719"/>
            <a:ext cx="1726" cy="396000"/>
          </a:xfrm>
          <a:prstGeom prst="line">
            <a:avLst/>
          </a:prstGeom>
          <a:solidFill>
            <a:schemeClr val="accent1"/>
          </a:solidFill>
          <a:ln w="412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157" name="组合 156"/>
          <p:cNvGrpSpPr/>
          <p:nvPr/>
        </p:nvGrpSpPr>
        <p:grpSpPr>
          <a:xfrm>
            <a:off x="8194467" y="2543542"/>
            <a:ext cx="360039" cy="119168"/>
            <a:chOff x="5292080" y="3452075"/>
            <a:chExt cx="360039" cy="119168"/>
          </a:xfrm>
        </p:grpSpPr>
        <p:sp>
          <p:nvSpPr>
            <p:cNvPr id="158" name="等腰三角形 157"/>
            <p:cNvSpPr/>
            <p:nvPr/>
          </p:nvSpPr>
          <p:spPr bwMode="auto">
            <a:xfrm rot="5400000">
              <a:off x="5525971" y="3445094"/>
              <a:ext cx="119168" cy="133129"/>
            </a:xfrm>
            <a:prstGeom prst="triangl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defRPr/>
              </a:pPr>
              <a:endParaRPr lang="zh-CN" altLang="en-US" baseline="-25000">
                <a:solidFill>
                  <a:srgbClr val="000000"/>
                </a:solidFill>
                <a:latin typeface="Arial" charset="0"/>
                <a:ea typeface="宋体" pitchFamily="2" charset="-122"/>
              </a:endParaRPr>
            </a:p>
          </p:txBody>
        </p:sp>
        <p:cxnSp>
          <p:nvCxnSpPr>
            <p:cNvPr id="159" name="直接连接符 158"/>
            <p:cNvCxnSpPr/>
            <p:nvPr/>
          </p:nvCxnSpPr>
          <p:spPr bwMode="auto">
            <a:xfrm rot="5400000">
              <a:off x="5405536" y="3405478"/>
              <a:ext cx="0" cy="226911"/>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293" name="文本框 292"/>
          <p:cNvSpPr txBox="1"/>
          <p:nvPr/>
        </p:nvSpPr>
        <p:spPr>
          <a:xfrm>
            <a:off x="7834425" y="2480017"/>
            <a:ext cx="441232" cy="246221"/>
          </a:xfrm>
          <a:prstGeom prst="rect">
            <a:avLst/>
          </a:prstGeom>
          <a:noFill/>
        </p:spPr>
        <p:txBody>
          <a:bodyPr wrap="square" rtlCol="0">
            <a:spAutoFit/>
          </a:bodyPr>
          <a:lstStyle/>
          <a:p>
            <a:pPr eaLnBrk="0" fontAlgn="base" hangingPunct="0">
              <a:spcBef>
                <a:spcPct val="0"/>
              </a:spcBef>
              <a:spcAft>
                <a:spcPct val="0"/>
              </a:spcAft>
              <a:defRPr/>
            </a:pPr>
            <a:r>
              <a:rPr lang="en-US" altLang="zh-CN" sz="1000" dirty="0">
                <a:solidFill>
                  <a:srgbClr val="000000"/>
                </a:solidFill>
                <a:latin typeface="Arial" panose="020B0604020202020204" pitchFamily="34" charset="0"/>
                <a:ea typeface="宋体" panose="02010600030101010101" pitchFamily="2" charset="-122"/>
              </a:rPr>
              <a:t>SR2</a:t>
            </a:r>
            <a:endParaRPr lang="zh-CN" altLang="en-US" sz="1000" dirty="0">
              <a:solidFill>
                <a:srgbClr val="000000"/>
              </a:solidFill>
              <a:latin typeface="Arial" panose="020B0604020202020204" pitchFamily="34" charset="0"/>
              <a:ea typeface="宋体" panose="02010600030101010101" pitchFamily="2" charset="-122"/>
            </a:endParaRPr>
          </a:p>
        </p:txBody>
      </p:sp>
      <p:grpSp>
        <p:nvGrpSpPr>
          <p:cNvPr id="346" name="组合 345"/>
          <p:cNvGrpSpPr/>
          <p:nvPr/>
        </p:nvGrpSpPr>
        <p:grpSpPr>
          <a:xfrm>
            <a:off x="8194553" y="2547151"/>
            <a:ext cx="360000" cy="221857"/>
            <a:chOff x="5898218" y="3494595"/>
            <a:chExt cx="360000" cy="221857"/>
          </a:xfrm>
        </p:grpSpPr>
        <p:cxnSp>
          <p:nvCxnSpPr>
            <p:cNvPr id="347" name="直接连接符 346"/>
            <p:cNvCxnSpPr/>
            <p:nvPr/>
          </p:nvCxnSpPr>
          <p:spPr bwMode="auto">
            <a:xfrm flipH="1">
              <a:off x="5959620" y="3494595"/>
              <a:ext cx="144000" cy="10800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48" name="文本框 347"/>
            <p:cNvSpPr txBox="1"/>
            <p:nvPr/>
          </p:nvSpPr>
          <p:spPr>
            <a:xfrm>
              <a:off x="5898218" y="3501008"/>
              <a:ext cx="360000" cy="215444"/>
            </a:xfrm>
            <a:prstGeom prst="rect">
              <a:avLst/>
            </a:prstGeom>
            <a:noFill/>
          </p:spPr>
          <p:txBody>
            <a:bodyPr wrap="square" rtlCol="0">
              <a:spAutoFit/>
            </a:bodyPr>
            <a:lstStyle/>
            <a:p>
              <a:pPr eaLnBrk="0" fontAlgn="base" hangingPunct="0">
                <a:spcBef>
                  <a:spcPct val="0"/>
                </a:spcBef>
                <a:spcAft>
                  <a:spcPct val="0"/>
                </a:spcAft>
                <a:defRPr/>
              </a:pPr>
              <a:r>
                <a:rPr lang="en-US" altLang="zh-CN" sz="1200" baseline="-25000" dirty="0">
                  <a:solidFill>
                    <a:srgbClr val="000000"/>
                  </a:solidFill>
                  <a:latin typeface="Arial" panose="020B0604020202020204" pitchFamily="34" charset="0"/>
                  <a:ea typeface="宋体" panose="02010600030101010101" pitchFamily="2" charset="-122"/>
                </a:rPr>
                <a:t>3</a:t>
              </a:r>
              <a:endParaRPr lang="zh-CN" altLang="en-US" sz="1200" baseline="-25000" dirty="0">
                <a:solidFill>
                  <a:srgbClr val="000000"/>
                </a:solidFill>
                <a:latin typeface="Arial" panose="020B0604020202020204" pitchFamily="34" charset="0"/>
                <a:ea typeface="宋体" panose="02010600030101010101" pitchFamily="2" charset="-122"/>
              </a:endParaRPr>
            </a:p>
          </p:txBody>
        </p:sp>
      </p:grpSp>
      <p:grpSp>
        <p:nvGrpSpPr>
          <p:cNvPr id="2" name="组合 1"/>
          <p:cNvGrpSpPr/>
          <p:nvPr/>
        </p:nvGrpSpPr>
        <p:grpSpPr>
          <a:xfrm>
            <a:off x="7222466" y="3920177"/>
            <a:ext cx="1105129" cy="119168"/>
            <a:chOff x="5698465" y="3920177"/>
            <a:chExt cx="1105129" cy="119168"/>
          </a:xfrm>
        </p:grpSpPr>
        <p:cxnSp>
          <p:nvCxnSpPr>
            <p:cNvPr id="88" name="直接连接符 87"/>
            <p:cNvCxnSpPr/>
            <p:nvPr/>
          </p:nvCxnSpPr>
          <p:spPr bwMode="auto">
            <a:xfrm rot="5400000">
              <a:off x="6184465" y="3501035"/>
              <a:ext cx="0" cy="972000"/>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7" name="等腰三角形 86"/>
            <p:cNvSpPr/>
            <p:nvPr/>
          </p:nvSpPr>
          <p:spPr bwMode="auto">
            <a:xfrm rot="5400000">
              <a:off x="6677446" y="3913196"/>
              <a:ext cx="119168" cy="133129"/>
            </a:xfrm>
            <a:prstGeom prst="triangl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defRPr/>
              </a:pPr>
              <a:endParaRPr lang="zh-CN" altLang="en-US" baseline="-25000">
                <a:solidFill>
                  <a:srgbClr val="000000"/>
                </a:solidFill>
                <a:latin typeface="Arial" charset="0"/>
                <a:ea typeface="宋体" pitchFamily="2" charset="-122"/>
              </a:endParaRPr>
            </a:p>
          </p:txBody>
        </p:sp>
      </p:grpSp>
      <p:sp>
        <p:nvSpPr>
          <p:cNvPr id="28" name="流程图: 手动操作 27"/>
          <p:cNvSpPr/>
          <p:nvPr/>
        </p:nvSpPr>
        <p:spPr bwMode="auto">
          <a:xfrm>
            <a:off x="8266473" y="3892236"/>
            <a:ext cx="684016" cy="184837"/>
          </a:xfrm>
          <a:prstGeom prst="flowChartManualOperation">
            <a:avLst/>
          </a:prstGeom>
          <a:solidFill>
            <a:srgbClr val="FF0000"/>
          </a:solidFill>
          <a:ln w="12700" cap="flat" cmpd="sng" algn="ctr">
            <a:solidFill>
              <a:schemeClr val="tx1"/>
            </a:solidFill>
            <a:prstDash val="solid"/>
            <a:round/>
            <a:headEnd type="none" w="med" len="med"/>
            <a:tailEnd type="none" w="med" len="med"/>
          </a:ln>
          <a:effectLst/>
        </p:spPr>
        <p:txBody>
          <a:bodyPr vert="horz" wrap="none" lIns="0" tIns="0" rIns="0" bIns="0" numCol="1" rtlCol="0" anchor="t" anchorCtr="0" compatLnSpc="1">
            <a:prstTxWarp prst="textNoShape">
              <a:avLst/>
            </a:prstTxWarp>
          </a:bodyPr>
          <a:lstStyle/>
          <a:p>
            <a:pPr algn="ctr" fontAlgn="base">
              <a:spcBef>
                <a:spcPct val="0"/>
              </a:spcBef>
              <a:spcAft>
                <a:spcPct val="0"/>
              </a:spcAft>
              <a:defRPr/>
            </a:pPr>
            <a:r>
              <a:rPr lang="en-US" altLang="zh-CN" sz="1000" b="1" dirty="0">
                <a:solidFill>
                  <a:srgbClr val="FFFFFF"/>
                </a:solidFill>
                <a:latin typeface="Arial"/>
                <a:ea typeface="微软雅黑" panose="020B0503020204020204" pitchFamily="34" charset="-122"/>
                <a:cs typeface="Times New Roman" panose="02020603050405020304" pitchFamily="18" charset="0"/>
              </a:rPr>
              <a:t>SR2MUX</a:t>
            </a:r>
            <a:endParaRPr lang="zh-CN" altLang="en-US" sz="1000" b="1" dirty="0">
              <a:solidFill>
                <a:srgbClr val="FFFFFF"/>
              </a:solidFill>
              <a:latin typeface="Arial"/>
              <a:ea typeface="微软雅黑" panose="020B0503020204020204" pitchFamily="34" charset="-122"/>
              <a:cs typeface="Times New Roman" panose="02020603050405020304" pitchFamily="18" charset="0"/>
            </a:endParaRPr>
          </a:p>
        </p:txBody>
      </p:sp>
      <p:cxnSp>
        <p:nvCxnSpPr>
          <p:cNvPr id="99" name="直接连接符 98"/>
          <p:cNvCxnSpPr/>
          <p:nvPr/>
        </p:nvCxnSpPr>
        <p:spPr bwMode="auto">
          <a:xfrm>
            <a:off x="8696233" y="4064193"/>
            <a:ext cx="2289" cy="242621"/>
          </a:xfrm>
          <a:prstGeom prst="line">
            <a:avLst/>
          </a:prstGeom>
          <a:solidFill>
            <a:schemeClr val="accent1"/>
          </a:solidFill>
          <a:ln w="4127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299" name="组合 298"/>
          <p:cNvGrpSpPr/>
          <p:nvPr/>
        </p:nvGrpSpPr>
        <p:grpSpPr>
          <a:xfrm>
            <a:off x="8615627" y="4017787"/>
            <a:ext cx="396344" cy="215444"/>
            <a:chOff x="7272000" y="2565484"/>
            <a:chExt cx="396344" cy="215444"/>
          </a:xfrm>
        </p:grpSpPr>
        <p:cxnSp>
          <p:nvCxnSpPr>
            <p:cNvPr id="300" name="直接连接符 299"/>
            <p:cNvCxnSpPr/>
            <p:nvPr/>
          </p:nvCxnSpPr>
          <p:spPr bwMode="auto">
            <a:xfrm flipH="1">
              <a:off x="7272000" y="2626896"/>
              <a:ext cx="144000" cy="10800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01" name="文本框 300"/>
            <p:cNvSpPr txBox="1"/>
            <p:nvPr/>
          </p:nvSpPr>
          <p:spPr>
            <a:xfrm>
              <a:off x="7308344" y="2565484"/>
              <a:ext cx="360000" cy="215444"/>
            </a:xfrm>
            <a:prstGeom prst="rect">
              <a:avLst/>
            </a:prstGeom>
            <a:noFill/>
          </p:spPr>
          <p:txBody>
            <a:bodyPr wrap="square" rtlCol="0">
              <a:spAutoFit/>
            </a:bodyPr>
            <a:lstStyle/>
            <a:p>
              <a:pPr eaLnBrk="0" fontAlgn="base" hangingPunct="0">
                <a:spcBef>
                  <a:spcPct val="0"/>
                </a:spcBef>
                <a:spcAft>
                  <a:spcPct val="0"/>
                </a:spcAft>
                <a:defRPr/>
              </a:pPr>
              <a:r>
                <a:rPr lang="en-US" altLang="zh-CN" sz="1200" baseline="-25000" dirty="0">
                  <a:solidFill>
                    <a:srgbClr val="000000"/>
                  </a:solidFill>
                  <a:latin typeface="Arial" panose="020B0604020202020204" pitchFamily="34" charset="0"/>
                  <a:ea typeface="宋体" panose="02010600030101010101" pitchFamily="2" charset="-122"/>
                </a:rPr>
                <a:t>16</a:t>
              </a:r>
              <a:endParaRPr lang="zh-CN" altLang="en-US" sz="1200" baseline="-25000" dirty="0">
                <a:solidFill>
                  <a:srgbClr val="000000"/>
                </a:solidFill>
                <a:latin typeface="Arial" panose="020B0604020202020204" pitchFamily="34" charset="0"/>
                <a:ea typeface="宋体" panose="02010600030101010101" pitchFamily="2" charset="-122"/>
              </a:endParaRPr>
            </a:p>
          </p:txBody>
        </p:sp>
      </p:grpSp>
      <p:grpSp>
        <p:nvGrpSpPr>
          <p:cNvPr id="342" name="组合 341"/>
          <p:cNvGrpSpPr/>
          <p:nvPr/>
        </p:nvGrpSpPr>
        <p:grpSpPr>
          <a:xfrm>
            <a:off x="7864499" y="3697740"/>
            <a:ext cx="360000" cy="221857"/>
            <a:chOff x="5898218" y="3494595"/>
            <a:chExt cx="360000" cy="221857"/>
          </a:xfrm>
        </p:grpSpPr>
        <p:cxnSp>
          <p:nvCxnSpPr>
            <p:cNvPr id="303" name="直接连接符 302"/>
            <p:cNvCxnSpPr/>
            <p:nvPr/>
          </p:nvCxnSpPr>
          <p:spPr bwMode="auto">
            <a:xfrm flipH="1">
              <a:off x="5959620" y="3494595"/>
              <a:ext cx="144000" cy="10800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04" name="文本框 303"/>
            <p:cNvSpPr txBox="1"/>
            <p:nvPr/>
          </p:nvSpPr>
          <p:spPr>
            <a:xfrm>
              <a:off x="5898218" y="3501008"/>
              <a:ext cx="360000" cy="215444"/>
            </a:xfrm>
            <a:prstGeom prst="rect">
              <a:avLst/>
            </a:prstGeom>
            <a:noFill/>
          </p:spPr>
          <p:txBody>
            <a:bodyPr wrap="square" rtlCol="0">
              <a:spAutoFit/>
            </a:bodyPr>
            <a:lstStyle/>
            <a:p>
              <a:pPr eaLnBrk="0" fontAlgn="base" hangingPunct="0">
                <a:spcBef>
                  <a:spcPct val="0"/>
                </a:spcBef>
                <a:spcAft>
                  <a:spcPct val="0"/>
                </a:spcAft>
                <a:defRPr/>
              </a:pPr>
              <a:r>
                <a:rPr lang="en-US" altLang="zh-CN" sz="1200" baseline="-25000" dirty="0">
                  <a:solidFill>
                    <a:srgbClr val="000000"/>
                  </a:solidFill>
                  <a:latin typeface="Arial" panose="020B0604020202020204" pitchFamily="34" charset="0"/>
                  <a:ea typeface="宋体" panose="02010600030101010101" pitchFamily="2" charset="-122"/>
                </a:rPr>
                <a:t>16</a:t>
              </a:r>
              <a:endParaRPr lang="zh-CN" altLang="en-US" sz="1200" baseline="-25000" dirty="0">
                <a:solidFill>
                  <a:srgbClr val="000000"/>
                </a:solidFill>
                <a:latin typeface="Arial" panose="020B0604020202020204" pitchFamily="34" charset="0"/>
                <a:ea typeface="宋体" panose="02010600030101010101" pitchFamily="2" charset="-122"/>
              </a:endParaRPr>
            </a:p>
          </p:txBody>
        </p:sp>
      </p:grpSp>
      <p:grpSp>
        <p:nvGrpSpPr>
          <p:cNvPr id="162" name="组合 161"/>
          <p:cNvGrpSpPr/>
          <p:nvPr/>
        </p:nvGrpSpPr>
        <p:grpSpPr>
          <a:xfrm>
            <a:off x="8662217" y="3056080"/>
            <a:ext cx="396344" cy="215444"/>
            <a:chOff x="7272000" y="2565484"/>
            <a:chExt cx="396344" cy="215444"/>
          </a:xfrm>
        </p:grpSpPr>
        <p:sp>
          <p:nvSpPr>
            <p:cNvPr id="164" name="文本框 163"/>
            <p:cNvSpPr txBox="1"/>
            <p:nvPr/>
          </p:nvSpPr>
          <p:spPr>
            <a:xfrm>
              <a:off x="7308344" y="2565484"/>
              <a:ext cx="360000" cy="215444"/>
            </a:xfrm>
            <a:prstGeom prst="rect">
              <a:avLst/>
            </a:prstGeom>
            <a:noFill/>
          </p:spPr>
          <p:txBody>
            <a:bodyPr wrap="square" rtlCol="0">
              <a:spAutoFit/>
            </a:bodyPr>
            <a:lstStyle/>
            <a:p>
              <a:pPr eaLnBrk="0" fontAlgn="base" hangingPunct="0">
                <a:spcBef>
                  <a:spcPct val="0"/>
                </a:spcBef>
                <a:spcAft>
                  <a:spcPct val="0"/>
                </a:spcAft>
                <a:defRPr/>
              </a:pPr>
              <a:r>
                <a:rPr lang="en-US" altLang="zh-CN" sz="1200" baseline="-25000" dirty="0">
                  <a:solidFill>
                    <a:srgbClr val="000000"/>
                  </a:solidFill>
                  <a:latin typeface="Arial" panose="020B0604020202020204" pitchFamily="34" charset="0"/>
                  <a:ea typeface="宋体" panose="02010600030101010101" pitchFamily="2" charset="-122"/>
                </a:rPr>
                <a:t>16</a:t>
              </a:r>
              <a:endParaRPr lang="zh-CN" altLang="en-US" sz="1200" baseline="-25000" dirty="0">
                <a:solidFill>
                  <a:srgbClr val="000000"/>
                </a:solidFill>
                <a:latin typeface="Arial" panose="020B0604020202020204" pitchFamily="34" charset="0"/>
                <a:ea typeface="宋体" panose="02010600030101010101" pitchFamily="2" charset="-122"/>
              </a:endParaRPr>
            </a:p>
          </p:txBody>
        </p:sp>
        <p:cxnSp>
          <p:nvCxnSpPr>
            <p:cNvPr id="163" name="直接连接符 162"/>
            <p:cNvCxnSpPr/>
            <p:nvPr/>
          </p:nvCxnSpPr>
          <p:spPr bwMode="auto">
            <a:xfrm flipH="1">
              <a:off x="7272000" y="2626896"/>
              <a:ext cx="144000" cy="10800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cxnSp>
        <p:nvCxnSpPr>
          <p:cNvPr id="127" name="直接连接符 126"/>
          <p:cNvCxnSpPr/>
          <p:nvPr/>
        </p:nvCxnSpPr>
        <p:spPr bwMode="auto">
          <a:xfrm rot="5400000">
            <a:off x="7336482" y="1553144"/>
            <a:ext cx="1726" cy="4089600"/>
          </a:xfrm>
          <a:prstGeom prst="line">
            <a:avLst/>
          </a:prstGeom>
          <a:solidFill>
            <a:schemeClr val="accent1"/>
          </a:solidFill>
          <a:ln w="412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8" name="直接连接符 37"/>
          <p:cNvCxnSpPr/>
          <p:nvPr/>
        </p:nvCxnSpPr>
        <p:spPr bwMode="auto">
          <a:xfrm>
            <a:off x="8727138" y="2768048"/>
            <a:ext cx="1726" cy="1152000"/>
          </a:xfrm>
          <a:prstGeom prst="line">
            <a:avLst/>
          </a:prstGeom>
          <a:solidFill>
            <a:schemeClr val="accent1"/>
          </a:solidFill>
          <a:ln w="4127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283" name="组合 282"/>
          <p:cNvGrpSpPr/>
          <p:nvPr/>
        </p:nvGrpSpPr>
        <p:grpSpPr>
          <a:xfrm>
            <a:off x="4450049" y="3398698"/>
            <a:ext cx="396344" cy="215444"/>
            <a:chOff x="7272000" y="2565484"/>
            <a:chExt cx="396344" cy="215444"/>
          </a:xfrm>
        </p:grpSpPr>
        <p:cxnSp>
          <p:nvCxnSpPr>
            <p:cNvPr id="284" name="直接连接符 283"/>
            <p:cNvCxnSpPr/>
            <p:nvPr/>
          </p:nvCxnSpPr>
          <p:spPr bwMode="auto">
            <a:xfrm flipH="1">
              <a:off x="7272000" y="2626896"/>
              <a:ext cx="144000" cy="10800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85" name="文本框 284"/>
            <p:cNvSpPr txBox="1"/>
            <p:nvPr/>
          </p:nvSpPr>
          <p:spPr>
            <a:xfrm>
              <a:off x="7308344" y="2565484"/>
              <a:ext cx="360000" cy="215444"/>
            </a:xfrm>
            <a:prstGeom prst="rect">
              <a:avLst/>
            </a:prstGeom>
            <a:noFill/>
          </p:spPr>
          <p:txBody>
            <a:bodyPr wrap="square" rtlCol="0">
              <a:spAutoFit/>
            </a:bodyPr>
            <a:lstStyle/>
            <a:p>
              <a:pPr eaLnBrk="0" fontAlgn="base" hangingPunct="0">
                <a:spcBef>
                  <a:spcPct val="0"/>
                </a:spcBef>
                <a:spcAft>
                  <a:spcPct val="0"/>
                </a:spcAft>
                <a:defRPr/>
              </a:pPr>
              <a:r>
                <a:rPr lang="en-US" altLang="zh-CN" sz="1200" baseline="-25000" dirty="0">
                  <a:solidFill>
                    <a:srgbClr val="000000"/>
                  </a:solidFill>
                  <a:latin typeface="Arial" panose="020B0604020202020204" pitchFamily="34" charset="0"/>
                  <a:ea typeface="宋体" panose="02010600030101010101" pitchFamily="2" charset="-122"/>
                </a:rPr>
                <a:t>16</a:t>
              </a:r>
              <a:endParaRPr lang="zh-CN" altLang="en-US" sz="1200" baseline="-25000" dirty="0">
                <a:solidFill>
                  <a:srgbClr val="000000"/>
                </a:solidFill>
                <a:latin typeface="Arial" panose="020B0604020202020204" pitchFamily="34" charset="0"/>
                <a:ea typeface="宋体" panose="02010600030101010101" pitchFamily="2" charset="-122"/>
              </a:endParaRPr>
            </a:p>
          </p:txBody>
        </p:sp>
      </p:grpSp>
      <p:cxnSp>
        <p:nvCxnSpPr>
          <p:cNvPr id="178" name="直接连接符 177"/>
          <p:cNvCxnSpPr/>
          <p:nvPr/>
        </p:nvCxnSpPr>
        <p:spPr bwMode="auto">
          <a:xfrm flipV="1">
            <a:off x="4119659" y="3272128"/>
            <a:ext cx="1726" cy="396000"/>
          </a:xfrm>
          <a:prstGeom prst="line">
            <a:avLst/>
          </a:prstGeom>
          <a:solidFill>
            <a:schemeClr val="accent1"/>
          </a:solidFill>
          <a:ln w="4127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9" name="直接连接符 178"/>
          <p:cNvCxnSpPr/>
          <p:nvPr/>
        </p:nvCxnSpPr>
        <p:spPr bwMode="auto">
          <a:xfrm flipV="1">
            <a:off x="4325224" y="3272104"/>
            <a:ext cx="1726" cy="684000"/>
          </a:xfrm>
          <a:prstGeom prst="line">
            <a:avLst/>
          </a:prstGeom>
          <a:solidFill>
            <a:schemeClr val="accent1"/>
          </a:solidFill>
          <a:ln w="4127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0" name="直接连接符 179"/>
          <p:cNvCxnSpPr/>
          <p:nvPr/>
        </p:nvCxnSpPr>
        <p:spPr bwMode="auto">
          <a:xfrm flipV="1">
            <a:off x="4530789" y="3272104"/>
            <a:ext cx="1726" cy="972000"/>
          </a:xfrm>
          <a:prstGeom prst="line">
            <a:avLst/>
          </a:prstGeom>
          <a:solidFill>
            <a:schemeClr val="accent1"/>
          </a:solidFill>
          <a:ln w="4127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1" name="直接连接符 180"/>
          <p:cNvCxnSpPr/>
          <p:nvPr/>
        </p:nvCxnSpPr>
        <p:spPr bwMode="auto">
          <a:xfrm flipV="1">
            <a:off x="4736355" y="3272104"/>
            <a:ext cx="1726" cy="396000"/>
          </a:xfrm>
          <a:prstGeom prst="line">
            <a:avLst/>
          </a:prstGeom>
          <a:solidFill>
            <a:schemeClr val="accent1"/>
          </a:solidFill>
          <a:ln w="4127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66" name="文本框 265"/>
          <p:cNvSpPr txBox="1"/>
          <p:nvPr/>
        </p:nvSpPr>
        <p:spPr>
          <a:xfrm>
            <a:off x="2721857" y="3427154"/>
            <a:ext cx="610398" cy="276999"/>
          </a:xfrm>
          <a:prstGeom prst="rect">
            <a:avLst/>
          </a:prstGeom>
          <a:noFill/>
        </p:spPr>
        <p:txBody>
          <a:bodyPr wrap="square" rtlCol="0">
            <a:spAutoFit/>
          </a:bodyPr>
          <a:lstStyle/>
          <a:p>
            <a:pPr eaLnBrk="0" fontAlgn="base" hangingPunct="0">
              <a:spcBef>
                <a:spcPct val="0"/>
              </a:spcBef>
              <a:spcAft>
                <a:spcPct val="0"/>
              </a:spcAft>
              <a:defRPr/>
            </a:pPr>
            <a:r>
              <a:rPr lang="en-US" altLang="zh-CN" sz="1200" b="1" dirty="0">
                <a:solidFill>
                  <a:srgbClr val="000000"/>
                </a:solidFill>
                <a:latin typeface="Arial" panose="020B0604020202020204" pitchFamily="34" charset="0"/>
                <a:ea typeface="宋体" panose="02010600030101010101" pitchFamily="2" charset="-122"/>
              </a:rPr>
              <a:t>[10:0]</a:t>
            </a:r>
            <a:endParaRPr lang="zh-CN" altLang="en-US" sz="1200" b="1" dirty="0">
              <a:solidFill>
                <a:srgbClr val="000000"/>
              </a:solidFill>
              <a:latin typeface="Arial" panose="020B0604020202020204" pitchFamily="34" charset="0"/>
              <a:ea typeface="宋体" panose="02010600030101010101" pitchFamily="2" charset="-122"/>
            </a:endParaRPr>
          </a:p>
        </p:txBody>
      </p:sp>
      <p:grpSp>
        <p:nvGrpSpPr>
          <p:cNvPr id="277" name="组合 276"/>
          <p:cNvGrpSpPr/>
          <p:nvPr/>
        </p:nvGrpSpPr>
        <p:grpSpPr>
          <a:xfrm>
            <a:off x="4035649" y="3398698"/>
            <a:ext cx="396344" cy="215444"/>
            <a:chOff x="7272000" y="2565484"/>
            <a:chExt cx="396344" cy="215444"/>
          </a:xfrm>
        </p:grpSpPr>
        <p:cxnSp>
          <p:nvCxnSpPr>
            <p:cNvPr id="278" name="直接连接符 277"/>
            <p:cNvCxnSpPr/>
            <p:nvPr/>
          </p:nvCxnSpPr>
          <p:spPr bwMode="auto">
            <a:xfrm flipH="1">
              <a:off x="7272000" y="2626896"/>
              <a:ext cx="144000" cy="10800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79" name="文本框 278"/>
            <p:cNvSpPr txBox="1"/>
            <p:nvPr/>
          </p:nvSpPr>
          <p:spPr>
            <a:xfrm>
              <a:off x="7308344" y="2565484"/>
              <a:ext cx="360000" cy="215444"/>
            </a:xfrm>
            <a:prstGeom prst="rect">
              <a:avLst/>
            </a:prstGeom>
            <a:noFill/>
          </p:spPr>
          <p:txBody>
            <a:bodyPr wrap="square" rtlCol="0">
              <a:spAutoFit/>
            </a:bodyPr>
            <a:lstStyle/>
            <a:p>
              <a:pPr eaLnBrk="0" fontAlgn="base" hangingPunct="0">
                <a:spcBef>
                  <a:spcPct val="0"/>
                </a:spcBef>
                <a:spcAft>
                  <a:spcPct val="0"/>
                </a:spcAft>
                <a:defRPr/>
              </a:pPr>
              <a:r>
                <a:rPr lang="en-US" altLang="zh-CN" sz="1200" baseline="-25000" dirty="0">
                  <a:solidFill>
                    <a:srgbClr val="000000"/>
                  </a:solidFill>
                  <a:latin typeface="Arial" panose="020B0604020202020204" pitchFamily="34" charset="0"/>
                  <a:ea typeface="宋体" panose="02010600030101010101" pitchFamily="2" charset="-122"/>
                </a:rPr>
                <a:t>16</a:t>
              </a:r>
              <a:endParaRPr lang="zh-CN" altLang="en-US" sz="1200" baseline="-25000" dirty="0">
                <a:solidFill>
                  <a:srgbClr val="000000"/>
                </a:solidFill>
                <a:latin typeface="Arial" panose="020B0604020202020204" pitchFamily="34" charset="0"/>
                <a:ea typeface="宋体" panose="02010600030101010101" pitchFamily="2" charset="-122"/>
              </a:endParaRPr>
            </a:p>
          </p:txBody>
        </p:sp>
      </p:grpSp>
      <p:grpSp>
        <p:nvGrpSpPr>
          <p:cNvPr id="280" name="组合 279"/>
          <p:cNvGrpSpPr/>
          <p:nvPr/>
        </p:nvGrpSpPr>
        <p:grpSpPr>
          <a:xfrm>
            <a:off x="4234025" y="3398698"/>
            <a:ext cx="396344" cy="215444"/>
            <a:chOff x="7272000" y="2565484"/>
            <a:chExt cx="396344" cy="215444"/>
          </a:xfrm>
        </p:grpSpPr>
        <p:cxnSp>
          <p:nvCxnSpPr>
            <p:cNvPr id="281" name="直接连接符 280"/>
            <p:cNvCxnSpPr/>
            <p:nvPr/>
          </p:nvCxnSpPr>
          <p:spPr bwMode="auto">
            <a:xfrm flipH="1">
              <a:off x="7272000" y="2626896"/>
              <a:ext cx="144000" cy="10800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82" name="文本框 281"/>
            <p:cNvSpPr txBox="1"/>
            <p:nvPr/>
          </p:nvSpPr>
          <p:spPr>
            <a:xfrm>
              <a:off x="7308344" y="2565484"/>
              <a:ext cx="360000" cy="215444"/>
            </a:xfrm>
            <a:prstGeom prst="rect">
              <a:avLst/>
            </a:prstGeom>
            <a:noFill/>
          </p:spPr>
          <p:txBody>
            <a:bodyPr wrap="square" rtlCol="0">
              <a:spAutoFit/>
            </a:bodyPr>
            <a:lstStyle/>
            <a:p>
              <a:pPr eaLnBrk="0" fontAlgn="base" hangingPunct="0">
                <a:spcBef>
                  <a:spcPct val="0"/>
                </a:spcBef>
                <a:spcAft>
                  <a:spcPct val="0"/>
                </a:spcAft>
                <a:defRPr/>
              </a:pPr>
              <a:r>
                <a:rPr lang="en-US" altLang="zh-CN" sz="1200" baseline="-25000" dirty="0">
                  <a:solidFill>
                    <a:srgbClr val="000000"/>
                  </a:solidFill>
                  <a:latin typeface="Arial" panose="020B0604020202020204" pitchFamily="34" charset="0"/>
                  <a:ea typeface="宋体" panose="02010600030101010101" pitchFamily="2" charset="-122"/>
                </a:rPr>
                <a:t>16</a:t>
              </a:r>
              <a:endParaRPr lang="zh-CN" altLang="en-US" sz="1200" baseline="-25000" dirty="0">
                <a:solidFill>
                  <a:srgbClr val="000000"/>
                </a:solidFill>
                <a:latin typeface="Arial" panose="020B0604020202020204" pitchFamily="34" charset="0"/>
                <a:ea typeface="宋体" panose="02010600030101010101" pitchFamily="2" charset="-122"/>
              </a:endParaRPr>
            </a:p>
          </p:txBody>
        </p:sp>
      </p:grpSp>
      <p:sp>
        <p:nvSpPr>
          <p:cNvPr id="182" name="矩形 181"/>
          <p:cNvSpPr/>
          <p:nvPr/>
        </p:nvSpPr>
        <p:spPr bwMode="auto">
          <a:xfrm>
            <a:off x="3255563" y="3560136"/>
            <a:ext cx="677722" cy="216000"/>
          </a:xfrm>
          <a:prstGeom prst="rect">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108000" tIns="0" rIns="91440" bIns="0" numCol="1" rtlCol="0" anchor="ctr" anchorCtr="0" compatLnSpc="1">
            <a:prstTxWarp prst="textNoShape">
              <a:avLst/>
            </a:prstTxWarp>
          </a:bodyPr>
          <a:lstStyle/>
          <a:p>
            <a:pPr algn="ctr" fontAlgn="base">
              <a:spcBef>
                <a:spcPct val="0"/>
              </a:spcBef>
              <a:spcAft>
                <a:spcPct val="0"/>
              </a:spcAft>
              <a:defRPr/>
            </a:pPr>
            <a:r>
              <a:rPr lang="en-US" altLang="zh-CN" sz="1200" b="1" dirty="0">
                <a:solidFill>
                  <a:srgbClr val="000000"/>
                </a:solidFill>
                <a:latin typeface="Arial" charset="0"/>
                <a:ea typeface="宋体" panose="02010600030101010101" pitchFamily="2" charset="-122"/>
              </a:rPr>
              <a:t>SEXT</a:t>
            </a:r>
            <a:endParaRPr lang="zh-CN" altLang="en-US" sz="1200" b="1" dirty="0">
              <a:solidFill>
                <a:srgbClr val="000000"/>
              </a:solidFill>
              <a:latin typeface="Arial" charset="0"/>
              <a:ea typeface="宋体" panose="02010600030101010101" pitchFamily="2" charset="-122"/>
            </a:endParaRPr>
          </a:p>
        </p:txBody>
      </p:sp>
      <p:sp>
        <p:nvSpPr>
          <p:cNvPr id="183" name="矩形 182"/>
          <p:cNvSpPr/>
          <p:nvPr/>
        </p:nvSpPr>
        <p:spPr bwMode="auto">
          <a:xfrm>
            <a:off x="3257276" y="3849918"/>
            <a:ext cx="677722" cy="216000"/>
          </a:xfrm>
          <a:prstGeom prst="rect">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108000" tIns="0" rIns="91440" bIns="0" numCol="1" rtlCol="0" anchor="ctr" anchorCtr="0" compatLnSpc="1">
            <a:prstTxWarp prst="textNoShape">
              <a:avLst/>
            </a:prstTxWarp>
          </a:bodyPr>
          <a:lstStyle/>
          <a:p>
            <a:pPr algn="ctr" fontAlgn="base">
              <a:spcBef>
                <a:spcPct val="0"/>
              </a:spcBef>
              <a:spcAft>
                <a:spcPct val="0"/>
              </a:spcAft>
              <a:defRPr/>
            </a:pPr>
            <a:r>
              <a:rPr lang="en-US" altLang="zh-CN" sz="1200" b="1" dirty="0">
                <a:solidFill>
                  <a:srgbClr val="000000"/>
                </a:solidFill>
                <a:latin typeface="Arial" charset="0"/>
                <a:ea typeface="宋体" panose="02010600030101010101" pitchFamily="2" charset="-122"/>
              </a:rPr>
              <a:t>SEXT</a:t>
            </a:r>
            <a:endParaRPr lang="zh-CN" altLang="en-US" sz="1200" b="1" dirty="0">
              <a:solidFill>
                <a:srgbClr val="000000"/>
              </a:solidFill>
              <a:latin typeface="Arial" charset="0"/>
              <a:ea typeface="宋体" panose="02010600030101010101" pitchFamily="2" charset="-122"/>
            </a:endParaRPr>
          </a:p>
        </p:txBody>
      </p:sp>
      <p:sp>
        <p:nvSpPr>
          <p:cNvPr id="184" name="矩形 183"/>
          <p:cNvSpPr/>
          <p:nvPr/>
        </p:nvSpPr>
        <p:spPr bwMode="auto">
          <a:xfrm>
            <a:off x="3257276" y="4137950"/>
            <a:ext cx="677722" cy="216000"/>
          </a:xfrm>
          <a:prstGeom prst="rect">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108000" tIns="0" rIns="91440" bIns="0" numCol="1" rtlCol="0" anchor="ctr" anchorCtr="0" compatLnSpc="1">
            <a:prstTxWarp prst="textNoShape">
              <a:avLst/>
            </a:prstTxWarp>
          </a:bodyPr>
          <a:lstStyle/>
          <a:p>
            <a:pPr algn="ctr" fontAlgn="base">
              <a:spcBef>
                <a:spcPct val="0"/>
              </a:spcBef>
              <a:spcAft>
                <a:spcPct val="0"/>
              </a:spcAft>
              <a:defRPr/>
            </a:pPr>
            <a:r>
              <a:rPr lang="en-US" altLang="zh-CN" sz="1200" b="1" dirty="0">
                <a:solidFill>
                  <a:srgbClr val="000000"/>
                </a:solidFill>
                <a:latin typeface="Arial" charset="0"/>
                <a:ea typeface="宋体" panose="02010600030101010101" pitchFamily="2" charset="-122"/>
              </a:rPr>
              <a:t>SEXT</a:t>
            </a:r>
            <a:endParaRPr lang="zh-CN" altLang="en-US" sz="1200" b="1" dirty="0">
              <a:solidFill>
                <a:srgbClr val="000000"/>
              </a:solidFill>
              <a:latin typeface="Arial" charset="0"/>
              <a:ea typeface="宋体" panose="02010600030101010101" pitchFamily="2" charset="-122"/>
            </a:endParaRPr>
          </a:p>
        </p:txBody>
      </p:sp>
      <p:cxnSp>
        <p:nvCxnSpPr>
          <p:cNvPr id="188" name="直接连接符 187"/>
          <p:cNvCxnSpPr/>
          <p:nvPr/>
        </p:nvCxnSpPr>
        <p:spPr bwMode="auto">
          <a:xfrm rot="16200000">
            <a:off x="3001431" y="3993950"/>
            <a:ext cx="1726" cy="504000"/>
          </a:xfrm>
          <a:prstGeom prst="line">
            <a:avLst/>
          </a:prstGeom>
          <a:solidFill>
            <a:schemeClr val="accent1"/>
          </a:solidFill>
          <a:ln w="412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9" name="直接连接符 188"/>
          <p:cNvCxnSpPr/>
          <p:nvPr/>
        </p:nvCxnSpPr>
        <p:spPr bwMode="auto">
          <a:xfrm rot="16200000">
            <a:off x="3002644" y="3705918"/>
            <a:ext cx="1726" cy="504000"/>
          </a:xfrm>
          <a:prstGeom prst="line">
            <a:avLst/>
          </a:prstGeom>
          <a:solidFill>
            <a:schemeClr val="accent1"/>
          </a:solidFill>
          <a:ln w="412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0" name="直接连接符 189"/>
          <p:cNvCxnSpPr/>
          <p:nvPr/>
        </p:nvCxnSpPr>
        <p:spPr bwMode="auto">
          <a:xfrm rot="16200000">
            <a:off x="3002644" y="3416136"/>
            <a:ext cx="1726" cy="504000"/>
          </a:xfrm>
          <a:prstGeom prst="line">
            <a:avLst/>
          </a:prstGeom>
          <a:solidFill>
            <a:schemeClr val="accent1"/>
          </a:solidFill>
          <a:ln w="412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2" name="直接连接符 191"/>
          <p:cNvCxnSpPr/>
          <p:nvPr/>
        </p:nvCxnSpPr>
        <p:spPr bwMode="auto">
          <a:xfrm rot="16200000">
            <a:off x="4037171" y="3570936"/>
            <a:ext cx="1726" cy="194400"/>
          </a:xfrm>
          <a:prstGeom prst="line">
            <a:avLst/>
          </a:prstGeom>
          <a:solidFill>
            <a:schemeClr val="accent1"/>
          </a:solidFill>
          <a:ln w="412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3" name="直接连接符 192"/>
          <p:cNvCxnSpPr/>
          <p:nvPr/>
        </p:nvCxnSpPr>
        <p:spPr bwMode="auto">
          <a:xfrm rot="16200000">
            <a:off x="4145171" y="3752718"/>
            <a:ext cx="1726" cy="410400"/>
          </a:xfrm>
          <a:prstGeom prst="line">
            <a:avLst/>
          </a:prstGeom>
          <a:solidFill>
            <a:schemeClr val="accent1"/>
          </a:solidFill>
          <a:ln w="412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4" name="直接连接符 193"/>
          <p:cNvCxnSpPr/>
          <p:nvPr/>
        </p:nvCxnSpPr>
        <p:spPr bwMode="auto">
          <a:xfrm rot="16200000">
            <a:off x="4245971" y="3939950"/>
            <a:ext cx="1726" cy="612000"/>
          </a:xfrm>
          <a:prstGeom prst="line">
            <a:avLst/>
          </a:prstGeom>
          <a:solidFill>
            <a:schemeClr val="accent1"/>
          </a:solidFill>
          <a:ln w="412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67" name="文本框 266"/>
          <p:cNvSpPr txBox="1"/>
          <p:nvPr/>
        </p:nvSpPr>
        <p:spPr>
          <a:xfrm>
            <a:off x="2721857" y="3715186"/>
            <a:ext cx="610398" cy="276999"/>
          </a:xfrm>
          <a:prstGeom prst="rect">
            <a:avLst/>
          </a:prstGeom>
          <a:noFill/>
        </p:spPr>
        <p:txBody>
          <a:bodyPr wrap="square" rtlCol="0">
            <a:spAutoFit/>
          </a:bodyPr>
          <a:lstStyle/>
          <a:p>
            <a:pPr eaLnBrk="0" fontAlgn="base" hangingPunct="0">
              <a:spcBef>
                <a:spcPct val="0"/>
              </a:spcBef>
              <a:spcAft>
                <a:spcPct val="0"/>
              </a:spcAft>
              <a:defRPr/>
            </a:pPr>
            <a:r>
              <a:rPr lang="en-US" altLang="zh-CN" sz="1200" b="1" dirty="0">
                <a:solidFill>
                  <a:srgbClr val="000000"/>
                </a:solidFill>
                <a:latin typeface="Arial" panose="020B0604020202020204" pitchFamily="34" charset="0"/>
                <a:ea typeface="宋体" panose="02010600030101010101" pitchFamily="2" charset="-122"/>
              </a:rPr>
              <a:t>[8:0]</a:t>
            </a:r>
            <a:endParaRPr lang="zh-CN" altLang="en-US" sz="1200" b="1" dirty="0">
              <a:solidFill>
                <a:srgbClr val="000000"/>
              </a:solidFill>
              <a:latin typeface="Arial" panose="020B0604020202020204" pitchFamily="34" charset="0"/>
              <a:ea typeface="宋体" panose="02010600030101010101" pitchFamily="2" charset="-122"/>
            </a:endParaRPr>
          </a:p>
        </p:txBody>
      </p:sp>
      <p:sp>
        <p:nvSpPr>
          <p:cNvPr id="268" name="文本框 267"/>
          <p:cNvSpPr txBox="1"/>
          <p:nvPr/>
        </p:nvSpPr>
        <p:spPr>
          <a:xfrm>
            <a:off x="2721857" y="4003218"/>
            <a:ext cx="610398" cy="276999"/>
          </a:xfrm>
          <a:prstGeom prst="rect">
            <a:avLst/>
          </a:prstGeom>
          <a:noFill/>
        </p:spPr>
        <p:txBody>
          <a:bodyPr wrap="square" rtlCol="0">
            <a:spAutoFit/>
          </a:bodyPr>
          <a:lstStyle/>
          <a:p>
            <a:pPr eaLnBrk="0" fontAlgn="base" hangingPunct="0">
              <a:spcBef>
                <a:spcPct val="0"/>
              </a:spcBef>
              <a:spcAft>
                <a:spcPct val="0"/>
              </a:spcAft>
              <a:defRPr/>
            </a:pPr>
            <a:r>
              <a:rPr lang="en-US" altLang="zh-CN" sz="1200" b="1" dirty="0">
                <a:solidFill>
                  <a:srgbClr val="000000"/>
                </a:solidFill>
                <a:latin typeface="Arial" panose="020B0604020202020204" pitchFamily="34" charset="0"/>
                <a:ea typeface="宋体" panose="02010600030101010101" pitchFamily="2" charset="-122"/>
              </a:rPr>
              <a:t>[5:0]</a:t>
            </a:r>
            <a:endParaRPr lang="zh-CN" altLang="en-US" sz="1200" b="1" dirty="0">
              <a:solidFill>
                <a:srgbClr val="000000"/>
              </a:solidFill>
              <a:latin typeface="Arial" panose="020B0604020202020204" pitchFamily="34" charset="0"/>
              <a:ea typeface="宋体" panose="02010600030101010101" pitchFamily="2" charset="-122"/>
            </a:endParaRPr>
          </a:p>
        </p:txBody>
      </p:sp>
      <p:sp>
        <p:nvSpPr>
          <p:cNvPr id="269" name="文本框 268"/>
          <p:cNvSpPr txBox="1"/>
          <p:nvPr/>
        </p:nvSpPr>
        <p:spPr>
          <a:xfrm>
            <a:off x="2721857" y="4291250"/>
            <a:ext cx="610398" cy="276999"/>
          </a:xfrm>
          <a:prstGeom prst="rect">
            <a:avLst/>
          </a:prstGeom>
          <a:noFill/>
        </p:spPr>
        <p:txBody>
          <a:bodyPr wrap="square" rtlCol="0">
            <a:spAutoFit/>
          </a:bodyPr>
          <a:lstStyle/>
          <a:p>
            <a:pPr eaLnBrk="0" fontAlgn="base" hangingPunct="0">
              <a:spcBef>
                <a:spcPct val="0"/>
              </a:spcBef>
              <a:spcAft>
                <a:spcPct val="0"/>
              </a:spcAft>
              <a:defRPr/>
            </a:pPr>
            <a:r>
              <a:rPr lang="en-US" altLang="zh-CN" sz="1200" b="1" dirty="0">
                <a:solidFill>
                  <a:srgbClr val="000000"/>
                </a:solidFill>
                <a:latin typeface="Arial" panose="020B0604020202020204" pitchFamily="34" charset="0"/>
                <a:ea typeface="宋体" panose="02010600030101010101" pitchFamily="2" charset="-122"/>
              </a:rPr>
              <a:t>[4:0]</a:t>
            </a:r>
            <a:endParaRPr lang="zh-CN" altLang="en-US" sz="1200" b="1" dirty="0">
              <a:solidFill>
                <a:srgbClr val="000000"/>
              </a:solidFill>
              <a:latin typeface="Arial" panose="020B0604020202020204" pitchFamily="34" charset="0"/>
              <a:ea typeface="宋体" panose="02010600030101010101" pitchFamily="2" charset="-122"/>
            </a:endParaRPr>
          </a:p>
        </p:txBody>
      </p:sp>
      <p:grpSp>
        <p:nvGrpSpPr>
          <p:cNvPr id="7" name="组合 6"/>
          <p:cNvGrpSpPr/>
          <p:nvPr/>
        </p:nvGrpSpPr>
        <p:grpSpPr>
          <a:xfrm>
            <a:off x="2750294" y="3740160"/>
            <a:ext cx="5750850" cy="900072"/>
            <a:chOff x="1226294" y="3740160"/>
            <a:chExt cx="5750850" cy="900072"/>
          </a:xfrm>
        </p:grpSpPr>
        <p:cxnSp>
          <p:nvCxnSpPr>
            <p:cNvPr id="200" name="直接连接符 199"/>
            <p:cNvCxnSpPr/>
            <p:nvPr/>
          </p:nvCxnSpPr>
          <p:spPr bwMode="auto">
            <a:xfrm rot="16200000">
              <a:off x="5086281" y="1859144"/>
              <a:ext cx="1726" cy="3780000"/>
            </a:xfrm>
            <a:prstGeom prst="line">
              <a:avLst/>
            </a:prstGeom>
            <a:solidFill>
              <a:schemeClr val="accent1"/>
            </a:solidFill>
            <a:ln w="412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5" name="直接连接符 174"/>
            <p:cNvCxnSpPr/>
            <p:nvPr/>
          </p:nvCxnSpPr>
          <p:spPr bwMode="auto">
            <a:xfrm>
              <a:off x="6956208" y="3740176"/>
              <a:ext cx="2289" cy="180000"/>
            </a:xfrm>
            <a:prstGeom prst="line">
              <a:avLst/>
            </a:prstGeom>
            <a:solidFill>
              <a:schemeClr val="accent1"/>
            </a:solidFill>
            <a:ln w="4127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9" name="矩形 148"/>
            <p:cNvSpPr/>
            <p:nvPr/>
          </p:nvSpPr>
          <p:spPr bwMode="auto">
            <a:xfrm>
              <a:off x="1733276" y="4424232"/>
              <a:ext cx="677722" cy="216000"/>
            </a:xfrm>
            <a:prstGeom prst="rect">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108000" tIns="0" rIns="91440" bIns="0" numCol="1" rtlCol="0" anchor="ctr" anchorCtr="0" compatLnSpc="1">
              <a:prstTxWarp prst="textNoShape">
                <a:avLst/>
              </a:prstTxWarp>
            </a:bodyPr>
            <a:lstStyle/>
            <a:p>
              <a:pPr algn="ctr" fontAlgn="base">
                <a:spcBef>
                  <a:spcPct val="0"/>
                </a:spcBef>
                <a:spcAft>
                  <a:spcPct val="0"/>
                </a:spcAft>
                <a:defRPr/>
              </a:pPr>
              <a:r>
                <a:rPr lang="en-US" altLang="zh-CN" sz="1200" b="1" dirty="0">
                  <a:solidFill>
                    <a:srgbClr val="000000"/>
                  </a:solidFill>
                  <a:latin typeface="Arial" charset="0"/>
                  <a:ea typeface="宋体" panose="02010600030101010101" pitchFamily="2" charset="-122"/>
                </a:rPr>
                <a:t>SEXT</a:t>
              </a:r>
              <a:endParaRPr lang="zh-CN" altLang="en-US" sz="1200" b="1" dirty="0">
                <a:solidFill>
                  <a:srgbClr val="000000"/>
                </a:solidFill>
                <a:latin typeface="Arial" charset="0"/>
                <a:ea typeface="宋体" panose="02010600030101010101" pitchFamily="2" charset="-122"/>
              </a:endParaRPr>
            </a:p>
          </p:txBody>
        </p:sp>
        <p:cxnSp>
          <p:nvCxnSpPr>
            <p:cNvPr id="199" name="直接连接符 198"/>
            <p:cNvCxnSpPr/>
            <p:nvPr/>
          </p:nvCxnSpPr>
          <p:spPr bwMode="auto">
            <a:xfrm rot="10800000">
              <a:off x="3214082" y="3740160"/>
              <a:ext cx="1726" cy="792000"/>
            </a:xfrm>
            <a:prstGeom prst="line">
              <a:avLst/>
            </a:prstGeom>
            <a:solidFill>
              <a:schemeClr val="accent1"/>
            </a:solidFill>
            <a:ln w="412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7" name="直接连接符 246"/>
            <p:cNvCxnSpPr/>
            <p:nvPr/>
          </p:nvCxnSpPr>
          <p:spPr bwMode="auto">
            <a:xfrm rot="16200000">
              <a:off x="1477431" y="4280232"/>
              <a:ext cx="1726" cy="504000"/>
            </a:xfrm>
            <a:prstGeom prst="line">
              <a:avLst/>
            </a:prstGeom>
            <a:solidFill>
              <a:schemeClr val="accent1"/>
            </a:solidFill>
            <a:ln w="412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8" name="直接连接符 197"/>
            <p:cNvCxnSpPr/>
            <p:nvPr/>
          </p:nvCxnSpPr>
          <p:spPr bwMode="auto">
            <a:xfrm rot="16200000">
              <a:off x="2822531" y="4130832"/>
              <a:ext cx="1726" cy="802800"/>
            </a:xfrm>
            <a:prstGeom prst="line">
              <a:avLst/>
            </a:prstGeom>
            <a:solidFill>
              <a:schemeClr val="accent1"/>
            </a:solidFill>
            <a:ln w="412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cxnSp>
        <p:nvCxnSpPr>
          <p:cNvPr id="62" name="直接连接符 61"/>
          <p:cNvCxnSpPr/>
          <p:nvPr/>
        </p:nvCxnSpPr>
        <p:spPr bwMode="auto">
          <a:xfrm>
            <a:off x="9634625" y="5360336"/>
            <a:ext cx="0" cy="540000"/>
          </a:xfrm>
          <a:prstGeom prst="line">
            <a:avLst/>
          </a:prstGeom>
          <a:solidFill>
            <a:schemeClr val="accent1"/>
          </a:solidFill>
          <a:ln w="4127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5" name="直接连接符 64"/>
          <p:cNvCxnSpPr/>
          <p:nvPr/>
        </p:nvCxnSpPr>
        <p:spPr bwMode="auto">
          <a:xfrm>
            <a:off x="8554505" y="5324336"/>
            <a:ext cx="0" cy="576000"/>
          </a:xfrm>
          <a:prstGeom prst="line">
            <a:avLst/>
          </a:prstGeom>
          <a:solidFill>
            <a:schemeClr val="accent1"/>
          </a:solidFill>
          <a:ln w="41275" cap="flat" cmpd="sng" algn="ctr">
            <a:solidFill>
              <a:schemeClr val="tx1"/>
            </a:solidFill>
            <a:prstDash val="solid"/>
            <a:round/>
            <a:headEnd type="triangl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7" name="矩形 66"/>
          <p:cNvSpPr/>
          <p:nvPr/>
        </p:nvSpPr>
        <p:spPr bwMode="auto">
          <a:xfrm>
            <a:off x="8036153" y="5900336"/>
            <a:ext cx="950400" cy="576064"/>
          </a:xfrm>
          <a:prstGeom prst="rect">
            <a:avLst/>
          </a:prstGeom>
          <a:solidFill>
            <a:schemeClr val="bg1"/>
          </a:solid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defRPr/>
            </a:pPr>
            <a:r>
              <a:rPr lang="en-US" altLang="zh-CN" sz="1200" b="1" dirty="0">
                <a:solidFill>
                  <a:srgbClr val="000000"/>
                </a:solidFill>
                <a:latin typeface="Arial" panose="020B0604020202020204" pitchFamily="34" charset="0"/>
                <a:ea typeface="宋体" panose="02010600030101010101" pitchFamily="2" charset="-122"/>
              </a:rPr>
              <a:t>INPUT</a:t>
            </a:r>
            <a:endParaRPr lang="zh-CN" altLang="en-US" sz="1200" b="1" dirty="0">
              <a:solidFill>
                <a:srgbClr val="000000"/>
              </a:solidFill>
              <a:latin typeface="Arial" panose="020B0604020202020204" pitchFamily="34" charset="0"/>
              <a:ea typeface="宋体" panose="02010600030101010101" pitchFamily="2" charset="-122"/>
            </a:endParaRPr>
          </a:p>
        </p:txBody>
      </p:sp>
      <p:sp>
        <p:nvSpPr>
          <p:cNvPr id="374" name="文本框 373"/>
          <p:cNvSpPr txBox="1"/>
          <p:nvPr/>
        </p:nvSpPr>
        <p:spPr>
          <a:xfrm>
            <a:off x="7111295" y="5669275"/>
            <a:ext cx="723130" cy="246221"/>
          </a:xfrm>
          <a:prstGeom prst="rect">
            <a:avLst/>
          </a:prstGeom>
          <a:noFill/>
        </p:spPr>
        <p:txBody>
          <a:bodyPr wrap="square" rtlCol="0">
            <a:spAutoFit/>
          </a:bodyPr>
          <a:lstStyle/>
          <a:p>
            <a:pPr eaLnBrk="0" fontAlgn="base" hangingPunct="0">
              <a:spcBef>
                <a:spcPct val="0"/>
              </a:spcBef>
              <a:spcAft>
                <a:spcPct val="0"/>
              </a:spcAft>
              <a:defRPr/>
            </a:pPr>
            <a:r>
              <a:rPr lang="en-US" altLang="zh-CN" sz="1000" dirty="0">
                <a:solidFill>
                  <a:srgbClr val="000000"/>
                </a:solidFill>
                <a:latin typeface="Arial" panose="020B0604020202020204" pitchFamily="34" charset="0"/>
                <a:ea typeface="宋体" panose="02010600030101010101" pitchFamily="2" charset="-122"/>
              </a:rPr>
              <a:t>LD.MAR</a:t>
            </a:r>
            <a:endParaRPr lang="zh-CN" altLang="en-US" sz="1000" dirty="0">
              <a:solidFill>
                <a:srgbClr val="000000"/>
              </a:solidFill>
              <a:latin typeface="Arial" panose="020B0604020202020204" pitchFamily="34" charset="0"/>
              <a:ea typeface="宋体" panose="02010600030101010101" pitchFamily="2" charset="-122"/>
            </a:endParaRPr>
          </a:p>
        </p:txBody>
      </p:sp>
      <p:sp>
        <p:nvSpPr>
          <p:cNvPr id="3" name="灯片编号占位符 2"/>
          <p:cNvSpPr>
            <a:spLocks noGrp="1"/>
          </p:cNvSpPr>
          <p:nvPr>
            <p:ph type="sldNum" sz="quarter" idx="12"/>
          </p:nvPr>
        </p:nvSpPr>
        <p:spPr/>
        <p:txBody>
          <a:bodyPr/>
          <a:lstStyle/>
          <a:p>
            <a:fld id="{0DE9E528-1FB2-4ADD-81AD-0CADE8E681E0}" type="slidenum">
              <a:rPr lang="en-US" altLang="zh-CN" smtClean="0"/>
              <a:pPr/>
              <a:t>21</a:t>
            </a:fld>
            <a:endParaRPr lang="en-US" altLang="zh-CN" dirty="0"/>
          </a:p>
        </p:txBody>
      </p:sp>
      <p:sp>
        <p:nvSpPr>
          <p:cNvPr id="68" name="矩形 67"/>
          <p:cNvSpPr/>
          <p:nvPr/>
        </p:nvSpPr>
        <p:spPr bwMode="auto">
          <a:xfrm>
            <a:off x="9156180" y="5900336"/>
            <a:ext cx="950400" cy="576064"/>
          </a:xfrm>
          <a:prstGeom prst="rect">
            <a:avLst/>
          </a:prstGeom>
          <a:solidFill>
            <a:schemeClr val="bg1"/>
          </a:solid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defRPr/>
            </a:pPr>
            <a:r>
              <a:rPr lang="en-US" altLang="zh-CN" sz="1200" b="1" dirty="0">
                <a:solidFill>
                  <a:srgbClr val="000000"/>
                </a:solidFill>
                <a:latin typeface="Arial" panose="020B0604020202020204" pitchFamily="34" charset="0"/>
                <a:ea typeface="宋体" panose="02010600030101010101" pitchFamily="2" charset="-122"/>
              </a:rPr>
              <a:t>OUTPUT</a:t>
            </a:r>
            <a:endParaRPr lang="zh-CN" altLang="en-US" sz="1200" b="1" dirty="0">
              <a:solidFill>
                <a:srgbClr val="000000"/>
              </a:solidFill>
              <a:latin typeface="Arial" panose="020B0604020202020204" pitchFamily="34" charset="0"/>
              <a:ea typeface="宋体" panose="02010600030101010101" pitchFamily="2" charset="-122"/>
            </a:endParaRPr>
          </a:p>
        </p:txBody>
      </p:sp>
      <p:sp>
        <p:nvSpPr>
          <p:cNvPr id="95" name="梯形 94"/>
          <p:cNvSpPr/>
          <p:nvPr/>
        </p:nvSpPr>
        <p:spPr bwMode="auto">
          <a:xfrm>
            <a:off x="3945993" y="3056080"/>
            <a:ext cx="972000" cy="227440"/>
          </a:xfrm>
          <a:prstGeom prst="trapezoid">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algn="ctr" fontAlgn="base">
              <a:spcBef>
                <a:spcPct val="0"/>
              </a:spcBef>
              <a:spcAft>
                <a:spcPct val="0"/>
              </a:spcAft>
              <a:defRPr/>
            </a:pPr>
            <a:r>
              <a:rPr lang="en-US" altLang="zh-CN" sz="1000" b="1" dirty="0">
                <a:solidFill>
                  <a:srgbClr val="FFFFFF"/>
                </a:solidFill>
                <a:latin typeface="Arial" charset="0"/>
                <a:ea typeface="宋体" pitchFamily="2" charset="-122"/>
              </a:rPr>
              <a:t>MUX</a:t>
            </a:r>
            <a:endParaRPr lang="zh-CN" altLang="en-US" sz="1000" b="1" dirty="0">
              <a:solidFill>
                <a:srgbClr val="FFFFFF"/>
              </a:solidFill>
              <a:latin typeface="Arial" charset="0"/>
              <a:ea typeface="宋体" pitchFamily="2" charset="-122"/>
            </a:endParaRPr>
          </a:p>
        </p:txBody>
      </p:sp>
      <p:sp>
        <p:nvSpPr>
          <p:cNvPr id="96" name="梯形 95"/>
          <p:cNvSpPr/>
          <p:nvPr/>
        </p:nvSpPr>
        <p:spPr bwMode="auto">
          <a:xfrm>
            <a:off x="5188803" y="3056080"/>
            <a:ext cx="773415" cy="227440"/>
          </a:xfrm>
          <a:prstGeom prst="trapezoid">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algn="ctr" fontAlgn="base">
              <a:spcBef>
                <a:spcPct val="0"/>
              </a:spcBef>
              <a:spcAft>
                <a:spcPct val="0"/>
              </a:spcAft>
              <a:defRPr/>
            </a:pPr>
            <a:r>
              <a:rPr lang="en-US" altLang="zh-CN" sz="1000" b="1" dirty="0">
                <a:solidFill>
                  <a:srgbClr val="FFFFFF"/>
                </a:solidFill>
                <a:latin typeface="Arial" charset="0"/>
                <a:ea typeface="宋体" pitchFamily="2" charset="-122"/>
              </a:rPr>
              <a:t>MUX</a:t>
            </a:r>
            <a:endParaRPr lang="zh-CN" altLang="en-US" sz="1000" b="1" dirty="0">
              <a:solidFill>
                <a:srgbClr val="FFFFFF"/>
              </a:solidFill>
              <a:latin typeface="Arial" charset="0"/>
              <a:ea typeface="宋体" pitchFamily="2" charset="-122"/>
            </a:endParaRPr>
          </a:p>
        </p:txBody>
      </p:sp>
      <p:cxnSp>
        <p:nvCxnSpPr>
          <p:cNvPr id="140" name="直接连接符 139"/>
          <p:cNvCxnSpPr/>
          <p:nvPr/>
        </p:nvCxnSpPr>
        <p:spPr bwMode="auto">
          <a:xfrm rot="10800000">
            <a:off x="4882098" y="1075872"/>
            <a:ext cx="1726" cy="1224000"/>
          </a:xfrm>
          <a:prstGeom prst="line">
            <a:avLst/>
          </a:prstGeom>
          <a:solidFill>
            <a:schemeClr val="accent1"/>
          </a:solidFill>
          <a:ln w="412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4" name="直接连接符 143"/>
          <p:cNvCxnSpPr/>
          <p:nvPr/>
        </p:nvCxnSpPr>
        <p:spPr bwMode="auto">
          <a:xfrm flipV="1">
            <a:off x="5600451" y="2804080"/>
            <a:ext cx="1726" cy="252000"/>
          </a:xfrm>
          <a:prstGeom prst="line">
            <a:avLst/>
          </a:prstGeom>
          <a:solidFill>
            <a:schemeClr val="accent1"/>
          </a:solidFill>
          <a:ln w="4127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3" name="直接连接符 172"/>
          <p:cNvCxnSpPr/>
          <p:nvPr/>
        </p:nvCxnSpPr>
        <p:spPr bwMode="auto">
          <a:xfrm flipV="1">
            <a:off x="5314145" y="3272104"/>
            <a:ext cx="1726" cy="327600"/>
          </a:xfrm>
          <a:prstGeom prst="line">
            <a:avLst/>
          </a:prstGeom>
          <a:solidFill>
            <a:schemeClr val="accent1"/>
          </a:solidFill>
          <a:ln w="4127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6" name="直接连接符 175"/>
          <p:cNvCxnSpPr/>
          <p:nvPr/>
        </p:nvCxnSpPr>
        <p:spPr bwMode="auto">
          <a:xfrm flipV="1">
            <a:off x="5024387" y="2804072"/>
            <a:ext cx="1726" cy="180000"/>
          </a:xfrm>
          <a:prstGeom prst="line">
            <a:avLst/>
          </a:prstGeom>
          <a:solidFill>
            <a:schemeClr val="accent1"/>
          </a:solidFill>
          <a:ln w="4127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7" name="直接连接符 176"/>
          <p:cNvCxnSpPr/>
          <p:nvPr/>
        </p:nvCxnSpPr>
        <p:spPr bwMode="auto">
          <a:xfrm rot="16200000">
            <a:off x="4734681" y="2684409"/>
            <a:ext cx="1726" cy="597600"/>
          </a:xfrm>
          <a:prstGeom prst="line">
            <a:avLst/>
          </a:prstGeom>
          <a:solidFill>
            <a:schemeClr val="accent1"/>
          </a:solidFill>
          <a:ln w="412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6" name="直接连接符 185"/>
          <p:cNvCxnSpPr/>
          <p:nvPr/>
        </p:nvCxnSpPr>
        <p:spPr bwMode="auto">
          <a:xfrm rot="10800000">
            <a:off x="2742173" y="2638432"/>
            <a:ext cx="1726" cy="2073600"/>
          </a:xfrm>
          <a:prstGeom prst="line">
            <a:avLst/>
          </a:prstGeom>
          <a:solidFill>
            <a:schemeClr val="accent1"/>
          </a:solidFill>
          <a:ln w="412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28" name="矩形 227"/>
          <p:cNvSpPr/>
          <p:nvPr/>
        </p:nvSpPr>
        <p:spPr bwMode="auto">
          <a:xfrm>
            <a:off x="7330369" y="4712265"/>
            <a:ext cx="360040" cy="345625"/>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eaVert" wrap="square" lIns="108000" tIns="0" rIns="91440" bIns="45720" numCol="1" rtlCol="0" anchor="ctr" anchorCtr="0" compatLnSpc="1">
            <a:prstTxWarp prst="textNoShape">
              <a:avLst/>
            </a:prstTxWarp>
          </a:bodyPr>
          <a:lstStyle/>
          <a:p>
            <a:pPr algn="ctr" fontAlgn="base">
              <a:spcBef>
                <a:spcPct val="0"/>
              </a:spcBef>
              <a:spcAft>
                <a:spcPct val="0"/>
              </a:spcAft>
              <a:defRPr/>
            </a:pPr>
            <a:r>
              <a:rPr lang="en-US" altLang="zh-CN" sz="2400" b="1" baseline="-25000" dirty="0">
                <a:solidFill>
                  <a:srgbClr val="000000"/>
                </a:solidFill>
                <a:latin typeface="Arial" charset="0"/>
                <a:ea typeface="宋体" panose="02010600030101010101" pitchFamily="2" charset="-122"/>
              </a:rPr>
              <a:t>…</a:t>
            </a:r>
            <a:endParaRPr lang="zh-CN" altLang="en-US" sz="2400" b="1" baseline="-25000" dirty="0">
              <a:solidFill>
                <a:srgbClr val="000000"/>
              </a:solidFill>
              <a:latin typeface="Arial" charset="0"/>
              <a:ea typeface="宋体" panose="02010600030101010101" pitchFamily="2" charset="-122"/>
            </a:endParaRPr>
          </a:p>
        </p:txBody>
      </p:sp>
      <p:cxnSp>
        <p:nvCxnSpPr>
          <p:cNvPr id="244" name="直接连接符 243"/>
          <p:cNvCxnSpPr/>
          <p:nvPr/>
        </p:nvCxnSpPr>
        <p:spPr bwMode="auto">
          <a:xfrm rot="16200000">
            <a:off x="3260994" y="6026858"/>
            <a:ext cx="1726" cy="1080000"/>
          </a:xfrm>
          <a:prstGeom prst="line">
            <a:avLst/>
          </a:prstGeom>
          <a:solidFill>
            <a:schemeClr val="accent1"/>
          </a:solidFill>
          <a:ln w="412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261" name="组合 260"/>
          <p:cNvGrpSpPr/>
          <p:nvPr/>
        </p:nvGrpSpPr>
        <p:grpSpPr>
          <a:xfrm>
            <a:off x="4810201" y="2595652"/>
            <a:ext cx="1008000" cy="244405"/>
            <a:chOff x="2843920" y="2392507"/>
            <a:chExt cx="1008000" cy="244405"/>
          </a:xfrm>
        </p:grpSpPr>
        <p:sp>
          <p:nvSpPr>
            <p:cNvPr id="94" name="梯形 93"/>
            <p:cNvSpPr/>
            <p:nvPr/>
          </p:nvSpPr>
          <p:spPr bwMode="auto">
            <a:xfrm>
              <a:off x="2843920" y="2392507"/>
              <a:ext cx="1008000" cy="232989"/>
            </a:xfrm>
            <a:prstGeom prst="trapezoid">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0" rIns="91440" bIns="216000" numCol="1" rtlCol="0" anchor="ctr" anchorCtr="0" compatLnSpc="1">
              <a:prstTxWarp prst="textNoShape">
                <a:avLst/>
              </a:prstTxWarp>
            </a:bodyPr>
            <a:lstStyle/>
            <a:p>
              <a:pPr algn="ctr" fontAlgn="base">
                <a:spcBef>
                  <a:spcPct val="0"/>
                </a:spcBef>
                <a:spcAft>
                  <a:spcPct val="0"/>
                </a:spcAft>
                <a:defRPr/>
              </a:pPr>
              <a:r>
                <a:rPr lang="en-US" altLang="zh-CN" sz="2000" b="1" baseline="-25000" dirty="0">
                  <a:solidFill>
                    <a:srgbClr val="FFFFFF"/>
                  </a:solidFill>
                  <a:latin typeface="Arial" charset="0"/>
                  <a:ea typeface="宋体" panose="02010600030101010101" pitchFamily="2" charset="-122"/>
                </a:rPr>
                <a:t>+</a:t>
              </a:r>
              <a:endParaRPr lang="zh-CN" altLang="en-US" sz="2000" b="1" baseline="-25000" dirty="0">
                <a:solidFill>
                  <a:srgbClr val="FFFFFF"/>
                </a:solidFill>
                <a:latin typeface="Arial" charset="0"/>
                <a:ea typeface="宋体" panose="02010600030101010101" pitchFamily="2" charset="-122"/>
              </a:endParaRPr>
            </a:p>
          </p:txBody>
        </p:sp>
        <p:sp>
          <p:nvSpPr>
            <p:cNvPr id="257" name="等腰三角形 256"/>
            <p:cNvSpPr/>
            <p:nvPr/>
          </p:nvSpPr>
          <p:spPr bwMode="auto">
            <a:xfrm>
              <a:off x="3249397" y="2545331"/>
              <a:ext cx="197047" cy="91581"/>
            </a:xfrm>
            <a:prstGeom prst="triangle">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defRPr/>
              </a:pPr>
              <a:endParaRPr lang="zh-CN" altLang="en-US" baseline="-25000">
                <a:solidFill>
                  <a:srgbClr val="000000"/>
                </a:solidFill>
                <a:latin typeface="Arial" charset="0"/>
                <a:ea typeface="宋体" pitchFamily="2" charset="-122"/>
              </a:endParaRPr>
            </a:p>
          </p:txBody>
        </p:sp>
        <p:cxnSp>
          <p:nvCxnSpPr>
            <p:cNvPr id="259" name="直接连接符 258"/>
            <p:cNvCxnSpPr/>
            <p:nvPr/>
          </p:nvCxnSpPr>
          <p:spPr bwMode="auto">
            <a:xfrm flipV="1">
              <a:off x="3249397" y="2545331"/>
              <a:ext cx="98524" cy="91581"/>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0" name="直接连接符 259"/>
            <p:cNvCxnSpPr/>
            <p:nvPr/>
          </p:nvCxnSpPr>
          <p:spPr bwMode="auto">
            <a:xfrm flipH="1" flipV="1">
              <a:off x="3347864" y="2545331"/>
              <a:ext cx="98524" cy="91581"/>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cxnSp>
        <p:nvCxnSpPr>
          <p:cNvPr id="265" name="直接连接符 264"/>
          <p:cNvCxnSpPr/>
          <p:nvPr/>
        </p:nvCxnSpPr>
        <p:spPr bwMode="auto">
          <a:xfrm>
            <a:off x="3782637" y="1111864"/>
            <a:ext cx="1726" cy="324000"/>
          </a:xfrm>
          <a:prstGeom prst="line">
            <a:avLst/>
          </a:prstGeom>
          <a:solidFill>
            <a:schemeClr val="accent1"/>
          </a:solidFill>
          <a:ln w="412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271" name="组合 270"/>
          <p:cNvGrpSpPr/>
          <p:nvPr/>
        </p:nvGrpSpPr>
        <p:grpSpPr>
          <a:xfrm>
            <a:off x="7185476" y="2176846"/>
            <a:ext cx="396344" cy="215444"/>
            <a:chOff x="7272000" y="2565484"/>
            <a:chExt cx="396344" cy="215444"/>
          </a:xfrm>
        </p:grpSpPr>
        <p:cxnSp>
          <p:nvCxnSpPr>
            <p:cNvPr id="272" name="直接连接符 271"/>
            <p:cNvCxnSpPr/>
            <p:nvPr/>
          </p:nvCxnSpPr>
          <p:spPr bwMode="auto">
            <a:xfrm flipH="1">
              <a:off x="7272000" y="2626896"/>
              <a:ext cx="144000" cy="10800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73" name="文本框 272"/>
            <p:cNvSpPr txBox="1"/>
            <p:nvPr/>
          </p:nvSpPr>
          <p:spPr>
            <a:xfrm>
              <a:off x="7308344" y="2565484"/>
              <a:ext cx="360000" cy="215444"/>
            </a:xfrm>
            <a:prstGeom prst="rect">
              <a:avLst/>
            </a:prstGeom>
            <a:noFill/>
          </p:spPr>
          <p:txBody>
            <a:bodyPr wrap="square" rtlCol="0">
              <a:spAutoFit/>
            </a:bodyPr>
            <a:lstStyle/>
            <a:p>
              <a:pPr eaLnBrk="0" fontAlgn="base" hangingPunct="0">
                <a:spcBef>
                  <a:spcPct val="0"/>
                </a:spcBef>
                <a:spcAft>
                  <a:spcPct val="0"/>
                </a:spcAft>
                <a:defRPr/>
              </a:pPr>
              <a:r>
                <a:rPr lang="en-US" altLang="zh-CN" sz="1200" baseline="-25000" dirty="0">
                  <a:solidFill>
                    <a:srgbClr val="000000"/>
                  </a:solidFill>
                  <a:latin typeface="Arial" panose="020B0604020202020204" pitchFamily="34" charset="0"/>
                  <a:ea typeface="宋体" panose="02010600030101010101" pitchFamily="2" charset="-122"/>
                </a:rPr>
                <a:t>16</a:t>
              </a:r>
              <a:endParaRPr lang="zh-CN" altLang="en-US" sz="1200" baseline="-25000" dirty="0">
                <a:solidFill>
                  <a:srgbClr val="000000"/>
                </a:solidFill>
                <a:latin typeface="Arial" panose="020B0604020202020204" pitchFamily="34" charset="0"/>
                <a:ea typeface="宋体" panose="02010600030101010101" pitchFamily="2" charset="-122"/>
              </a:endParaRPr>
            </a:p>
          </p:txBody>
        </p:sp>
      </p:grpSp>
      <p:grpSp>
        <p:nvGrpSpPr>
          <p:cNvPr id="286" name="组合 285"/>
          <p:cNvGrpSpPr/>
          <p:nvPr/>
        </p:nvGrpSpPr>
        <p:grpSpPr>
          <a:xfrm>
            <a:off x="4666073" y="3398698"/>
            <a:ext cx="396344" cy="215444"/>
            <a:chOff x="7272000" y="2565484"/>
            <a:chExt cx="396344" cy="215444"/>
          </a:xfrm>
        </p:grpSpPr>
        <p:cxnSp>
          <p:nvCxnSpPr>
            <p:cNvPr id="287" name="直接连接符 286"/>
            <p:cNvCxnSpPr/>
            <p:nvPr/>
          </p:nvCxnSpPr>
          <p:spPr bwMode="auto">
            <a:xfrm flipH="1">
              <a:off x="7272000" y="2626896"/>
              <a:ext cx="144000" cy="10800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88" name="文本框 287"/>
            <p:cNvSpPr txBox="1"/>
            <p:nvPr/>
          </p:nvSpPr>
          <p:spPr>
            <a:xfrm>
              <a:off x="7308344" y="2565484"/>
              <a:ext cx="360000" cy="215444"/>
            </a:xfrm>
            <a:prstGeom prst="rect">
              <a:avLst/>
            </a:prstGeom>
            <a:noFill/>
          </p:spPr>
          <p:txBody>
            <a:bodyPr wrap="square" rtlCol="0">
              <a:spAutoFit/>
            </a:bodyPr>
            <a:lstStyle/>
            <a:p>
              <a:pPr eaLnBrk="0" fontAlgn="base" hangingPunct="0">
                <a:spcBef>
                  <a:spcPct val="0"/>
                </a:spcBef>
                <a:spcAft>
                  <a:spcPct val="0"/>
                </a:spcAft>
                <a:defRPr/>
              </a:pPr>
              <a:r>
                <a:rPr lang="en-US" altLang="zh-CN" sz="1200" baseline="-25000" dirty="0">
                  <a:solidFill>
                    <a:srgbClr val="000000"/>
                  </a:solidFill>
                  <a:latin typeface="Arial" panose="020B0604020202020204" pitchFamily="34" charset="0"/>
                  <a:ea typeface="宋体" panose="02010600030101010101" pitchFamily="2" charset="-122"/>
                </a:rPr>
                <a:t>16</a:t>
              </a:r>
              <a:endParaRPr lang="zh-CN" altLang="en-US" sz="1200" baseline="-25000" dirty="0">
                <a:solidFill>
                  <a:srgbClr val="000000"/>
                </a:solidFill>
                <a:latin typeface="Arial" panose="020B0604020202020204" pitchFamily="34" charset="0"/>
                <a:ea typeface="宋体" panose="02010600030101010101" pitchFamily="2" charset="-122"/>
              </a:endParaRPr>
            </a:p>
          </p:txBody>
        </p:sp>
      </p:grpSp>
      <p:grpSp>
        <p:nvGrpSpPr>
          <p:cNvPr id="310" name="组合 309"/>
          <p:cNvGrpSpPr/>
          <p:nvPr/>
        </p:nvGrpSpPr>
        <p:grpSpPr>
          <a:xfrm>
            <a:off x="5233468" y="3371360"/>
            <a:ext cx="396344" cy="215444"/>
            <a:chOff x="7272000" y="2565484"/>
            <a:chExt cx="396344" cy="215444"/>
          </a:xfrm>
        </p:grpSpPr>
        <p:cxnSp>
          <p:nvCxnSpPr>
            <p:cNvPr id="311" name="直接连接符 310"/>
            <p:cNvCxnSpPr/>
            <p:nvPr/>
          </p:nvCxnSpPr>
          <p:spPr bwMode="auto">
            <a:xfrm flipH="1">
              <a:off x="7272000" y="2626896"/>
              <a:ext cx="144000" cy="10800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12" name="文本框 311"/>
            <p:cNvSpPr txBox="1"/>
            <p:nvPr/>
          </p:nvSpPr>
          <p:spPr>
            <a:xfrm>
              <a:off x="7308344" y="2565484"/>
              <a:ext cx="360000" cy="215444"/>
            </a:xfrm>
            <a:prstGeom prst="rect">
              <a:avLst/>
            </a:prstGeom>
            <a:noFill/>
          </p:spPr>
          <p:txBody>
            <a:bodyPr wrap="square" rtlCol="0">
              <a:spAutoFit/>
            </a:bodyPr>
            <a:lstStyle/>
            <a:p>
              <a:pPr eaLnBrk="0" fontAlgn="base" hangingPunct="0">
                <a:spcBef>
                  <a:spcPct val="0"/>
                </a:spcBef>
                <a:spcAft>
                  <a:spcPct val="0"/>
                </a:spcAft>
                <a:defRPr/>
              </a:pPr>
              <a:r>
                <a:rPr lang="en-US" altLang="zh-CN" sz="1200" baseline="-25000" dirty="0">
                  <a:solidFill>
                    <a:srgbClr val="000000"/>
                  </a:solidFill>
                  <a:latin typeface="Arial" panose="020B0604020202020204" pitchFamily="34" charset="0"/>
                  <a:ea typeface="宋体" panose="02010600030101010101" pitchFamily="2" charset="-122"/>
                </a:rPr>
                <a:t>16</a:t>
              </a:r>
              <a:endParaRPr lang="zh-CN" altLang="en-US" sz="1200" baseline="-25000" dirty="0">
                <a:solidFill>
                  <a:srgbClr val="000000"/>
                </a:solidFill>
                <a:latin typeface="Arial" panose="020B0604020202020204" pitchFamily="34" charset="0"/>
                <a:ea typeface="宋体" panose="02010600030101010101" pitchFamily="2" charset="-122"/>
              </a:endParaRPr>
            </a:p>
          </p:txBody>
        </p:sp>
      </p:grpSp>
      <p:grpSp>
        <p:nvGrpSpPr>
          <p:cNvPr id="331" name="组合 330"/>
          <p:cNvGrpSpPr/>
          <p:nvPr/>
        </p:nvGrpSpPr>
        <p:grpSpPr>
          <a:xfrm>
            <a:off x="2678425" y="5000296"/>
            <a:ext cx="396344" cy="215444"/>
            <a:chOff x="7272000" y="2565484"/>
            <a:chExt cx="396344" cy="215444"/>
          </a:xfrm>
        </p:grpSpPr>
        <p:cxnSp>
          <p:nvCxnSpPr>
            <p:cNvPr id="332" name="直接连接符 331"/>
            <p:cNvCxnSpPr/>
            <p:nvPr/>
          </p:nvCxnSpPr>
          <p:spPr bwMode="auto">
            <a:xfrm flipH="1">
              <a:off x="7272000" y="2626896"/>
              <a:ext cx="144000" cy="10800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33" name="文本框 332"/>
            <p:cNvSpPr txBox="1"/>
            <p:nvPr/>
          </p:nvSpPr>
          <p:spPr>
            <a:xfrm>
              <a:off x="7308344" y="2565484"/>
              <a:ext cx="360000" cy="215444"/>
            </a:xfrm>
            <a:prstGeom prst="rect">
              <a:avLst/>
            </a:prstGeom>
            <a:noFill/>
          </p:spPr>
          <p:txBody>
            <a:bodyPr wrap="square" rtlCol="0">
              <a:spAutoFit/>
            </a:bodyPr>
            <a:lstStyle/>
            <a:p>
              <a:pPr eaLnBrk="0" fontAlgn="base" hangingPunct="0">
                <a:spcBef>
                  <a:spcPct val="0"/>
                </a:spcBef>
                <a:spcAft>
                  <a:spcPct val="0"/>
                </a:spcAft>
                <a:defRPr/>
              </a:pPr>
              <a:r>
                <a:rPr lang="en-US" altLang="zh-CN" sz="1200" baseline="-25000" dirty="0">
                  <a:solidFill>
                    <a:srgbClr val="000000"/>
                  </a:solidFill>
                  <a:latin typeface="Arial" panose="020B0604020202020204" pitchFamily="34" charset="0"/>
                  <a:ea typeface="宋体" panose="02010600030101010101" pitchFamily="2" charset="-122"/>
                </a:rPr>
                <a:t>16</a:t>
              </a:r>
              <a:endParaRPr lang="zh-CN" altLang="en-US" sz="1200" baseline="-25000" dirty="0">
                <a:solidFill>
                  <a:srgbClr val="000000"/>
                </a:solidFill>
                <a:latin typeface="Arial" panose="020B0604020202020204" pitchFamily="34" charset="0"/>
                <a:ea typeface="宋体" panose="02010600030101010101" pitchFamily="2" charset="-122"/>
              </a:endParaRPr>
            </a:p>
          </p:txBody>
        </p:sp>
      </p:grpSp>
      <p:sp>
        <p:nvSpPr>
          <p:cNvPr id="334" name="文本框 333"/>
          <p:cNvSpPr txBox="1"/>
          <p:nvPr/>
        </p:nvSpPr>
        <p:spPr>
          <a:xfrm>
            <a:off x="6241065" y="3032136"/>
            <a:ext cx="913705" cy="246221"/>
          </a:xfrm>
          <a:prstGeom prst="rect">
            <a:avLst/>
          </a:prstGeom>
          <a:noFill/>
        </p:spPr>
        <p:txBody>
          <a:bodyPr wrap="square" rtlCol="0">
            <a:spAutoFit/>
          </a:bodyPr>
          <a:lstStyle/>
          <a:p>
            <a:pPr eaLnBrk="0" fontAlgn="base" hangingPunct="0">
              <a:spcBef>
                <a:spcPct val="0"/>
              </a:spcBef>
              <a:spcAft>
                <a:spcPct val="0"/>
              </a:spcAft>
              <a:defRPr/>
            </a:pPr>
            <a:r>
              <a:rPr lang="en-US" altLang="zh-CN" sz="1000" dirty="0">
                <a:solidFill>
                  <a:srgbClr val="000000"/>
                </a:solidFill>
                <a:latin typeface="Arial" panose="020B0604020202020204" pitchFamily="34" charset="0"/>
                <a:ea typeface="宋体" panose="02010600030101010101" pitchFamily="2" charset="-122"/>
              </a:rPr>
              <a:t>ADDR1MUX</a:t>
            </a:r>
            <a:endParaRPr lang="zh-CN" altLang="en-US" sz="1000" dirty="0">
              <a:solidFill>
                <a:srgbClr val="000000"/>
              </a:solidFill>
              <a:latin typeface="Arial" panose="020B0604020202020204" pitchFamily="34" charset="0"/>
              <a:ea typeface="宋体" panose="02010600030101010101" pitchFamily="2" charset="-122"/>
            </a:endParaRPr>
          </a:p>
        </p:txBody>
      </p:sp>
      <p:grpSp>
        <p:nvGrpSpPr>
          <p:cNvPr id="335" name="组合 334"/>
          <p:cNvGrpSpPr/>
          <p:nvPr/>
        </p:nvGrpSpPr>
        <p:grpSpPr>
          <a:xfrm flipH="1">
            <a:off x="5943248" y="3101884"/>
            <a:ext cx="360039" cy="119168"/>
            <a:chOff x="5292080" y="3452075"/>
            <a:chExt cx="360039" cy="119168"/>
          </a:xfrm>
        </p:grpSpPr>
        <p:sp>
          <p:nvSpPr>
            <p:cNvPr id="336" name="等腰三角形 335"/>
            <p:cNvSpPr/>
            <p:nvPr/>
          </p:nvSpPr>
          <p:spPr bwMode="auto">
            <a:xfrm rot="5400000">
              <a:off x="5525971" y="3445094"/>
              <a:ext cx="119168" cy="133129"/>
            </a:xfrm>
            <a:prstGeom prst="triangl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defRPr/>
              </a:pPr>
              <a:endParaRPr lang="zh-CN" altLang="en-US" baseline="-25000">
                <a:solidFill>
                  <a:srgbClr val="000000"/>
                </a:solidFill>
                <a:latin typeface="Arial" charset="0"/>
                <a:ea typeface="宋体" pitchFamily="2" charset="-122"/>
              </a:endParaRPr>
            </a:p>
          </p:txBody>
        </p:sp>
        <p:cxnSp>
          <p:nvCxnSpPr>
            <p:cNvPr id="337" name="直接连接符 336"/>
            <p:cNvCxnSpPr/>
            <p:nvPr/>
          </p:nvCxnSpPr>
          <p:spPr bwMode="auto">
            <a:xfrm rot="5400000">
              <a:off x="5405536" y="3405478"/>
              <a:ext cx="0" cy="226911"/>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50" name="组合 49"/>
          <p:cNvGrpSpPr/>
          <p:nvPr/>
        </p:nvGrpSpPr>
        <p:grpSpPr>
          <a:xfrm>
            <a:off x="3693017" y="1429908"/>
            <a:ext cx="180969" cy="402036"/>
            <a:chOff x="2185214" y="1412776"/>
            <a:chExt cx="180969" cy="402036"/>
          </a:xfrm>
        </p:grpSpPr>
        <p:sp>
          <p:nvSpPr>
            <p:cNvPr id="47" name="等腰三角形 46"/>
            <p:cNvSpPr/>
            <p:nvPr/>
          </p:nvSpPr>
          <p:spPr bwMode="auto">
            <a:xfrm>
              <a:off x="2185214" y="1412776"/>
              <a:ext cx="180969" cy="148657"/>
            </a:xfrm>
            <a:prstGeom prst="triangl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defRPr/>
              </a:pPr>
              <a:endParaRPr lang="zh-CN" altLang="en-US" baseline="-25000">
                <a:solidFill>
                  <a:srgbClr val="000000"/>
                </a:solidFill>
                <a:latin typeface="Arial" charset="0"/>
                <a:ea typeface="宋体" pitchFamily="2" charset="-122"/>
              </a:endParaRPr>
            </a:p>
          </p:txBody>
        </p:sp>
        <p:cxnSp>
          <p:nvCxnSpPr>
            <p:cNvPr id="49" name="直接连接符 48"/>
            <p:cNvCxnSpPr/>
            <p:nvPr/>
          </p:nvCxnSpPr>
          <p:spPr bwMode="auto">
            <a:xfrm>
              <a:off x="2275698" y="1561433"/>
              <a:ext cx="0" cy="253379"/>
            </a:xfrm>
            <a:prstGeom prst="line">
              <a:avLst/>
            </a:prstGeom>
            <a:solidFill>
              <a:schemeClr val="accent1"/>
            </a:solidFill>
            <a:ln w="381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92" name="梯形 91"/>
          <p:cNvSpPr/>
          <p:nvPr/>
        </p:nvSpPr>
        <p:spPr bwMode="auto">
          <a:xfrm>
            <a:off x="3274397" y="1820528"/>
            <a:ext cx="988993" cy="236862"/>
          </a:xfrm>
          <a:prstGeom prst="trapezoid">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algn="ctr" fontAlgn="base">
              <a:spcBef>
                <a:spcPct val="0"/>
              </a:spcBef>
              <a:spcAft>
                <a:spcPct val="0"/>
              </a:spcAft>
              <a:defRPr/>
            </a:pPr>
            <a:r>
              <a:rPr lang="en-US" altLang="zh-CN" sz="1000" b="1" dirty="0">
                <a:solidFill>
                  <a:srgbClr val="FFFFFF"/>
                </a:solidFill>
                <a:latin typeface="Arial" charset="0"/>
                <a:ea typeface="宋体" pitchFamily="2" charset="-122"/>
              </a:rPr>
              <a:t>MARMUX</a:t>
            </a:r>
            <a:endParaRPr lang="zh-CN" altLang="en-US" sz="1000" b="1" dirty="0">
              <a:solidFill>
                <a:srgbClr val="FFFFFF"/>
              </a:solidFill>
              <a:latin typeface="Arial" charset="0"/>
              <a:ea typeface="宋体" pitchFamily="2" charset="-122"/>
            </a:endParaRPr>
          </a:p>
        </p:txBody>
      </p:sp>
      <p:cxnSp>
        <p:nvCxnSpPr>
          <p:cNvPr id="138" name="直接连接符 137"/>
          <p:cNvCxnSpPr/>
          <p:nvPr/>
        </p:nvCxnSpPr>
        <p:spPr bwMode="auto">
          <a:xfrm rot="16200000">
            <a:off x="5425881" y="1747544"/>
            <a:ext cx="1726" cy="1080000"/>
          </a:xfrm>
          <a:prstGeom prst="line">
            <a:avLst/>
          </a:prstGeom>
          <a:solidFill>
            <a:schemeClr val="accent1"/>
          </a:solidFill>
          <a:ln w="412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9" name="直接连接符 138"/>
          <p:cNvCxnSpPr/>
          <p:nvPr/>
        </p:nvCxnSpPr>
        <p:spPr bwMode="auto">
          <a:xfrm rot="16200000">
            <a:off x="4615881" y="1717129"/>
            <a:ext cx="1726" cy="1368000"/>
          </a:xfrm>
          <a:prstGeom prst="line">
            <a:avLst/>
          </a:prstGeom>
          <a:solidFill>
            <a:schemeClr val="accent1"/>
          </a:solidFill>
          <a:ln w="412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3" name="直接连接符 142"/>
          <p:cNvCxnSpPr/>
          <p:nvPr/>
        </p:nvCxnSpPr>
        <p:spPr bwMode="auto">
          <a:xfrm flipV="1">
            <a:off x="3945993" y="2048040"/>
            <a:ext cx="1726" cy="360000"/>
          </a:xfrm>
          <a:prstGeom prst="line">
            <a:avLst/>
          </a:prstGeom>
          <a:solidFill>
            <a:schemeClr val="accent1"/>
          </a:solidFill>
          <a:ln w="4127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5" name="直接连接符 144"/>
          <p:cNvCxnSpPr/>
          <p:nvPr/>
        </p:nvCxnSpPr>
        <p:spPr bwMode="auto">
          <a:xfrm flipV="1">
            <a:off x="4450049" y="2975144"/>
            <a:ext cx="1726" cy="100800"/>
          </a:xfrm>
          <a:prstGeom prst="line">
            <a:avLst/>
          </a:prstGeom>
          <a:solidFill>
            <a:schemeClr val="accent1"/>
          </a:solidFill>
          <a:ln w="412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0" name="直接连接符 169"/>
          <p:cNvCxnSpPr/>
          <p:nvPr/>
        </p:nvCxnSpPr>
        <p:spPr bwMode="auto">
          <a:xfrm rot="10800000">
            <a:off x="7258361" y="1436127"/>
            <a:ext cx="1726" cy="2052000"/>
          </a:xfrm>
          <a:prstGeom prst="line">
            <a:avLst/>
          </a:prstGeom>
          <a:solidFill>
            <a:schemeClr val="accent1"/>
          </a:solidFill>
          <a:ln w="412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1" name="直接连接符 170"/>
          <p:cNvCxnSpPr/>
          <p:nvPr/>
        </p:nvCxnSpPr>
        <p:spPr bwMode="auto">
          <a:xfrm rot="16200000">
            <a:off x="6538281" y="2749264"/>
            <a:ext cx="1726" cy="1476000"/>
          </a:xfrm>
          <a:prstGeom prst="line">
            <a:avLst/>
          </a:prstGeom>
          <a:solidFill>
            <a:schemeClr val="accent1"/>
          </a:solidFill>
          <a:ln w="412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2" name="直接连接符 171"/>
          <p:cNvCxnSpPr/>
          <p:nvPr/>
        </p:nvCxnSpPr>
        <p:spPr bwMode="auto">
          <a:xfrm flipV="1">
            <a:off x="5816475" y="3272104"/>
            <a:ext cx="1726" cy="219600"/>
          </a:xfrm>
          <a:prstGeom prst="line">
            <a:avLst/>
          </a:prstGeom>
          <a:solidFill>
            <a:schemeClr val="accent1"/>
          </a:solidFill>
          <a:ln w="4127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85" name="矩形 184"/>
          <p:cNvSpPr/>
          <p:nvPr/>
        </p:nvSpPr>
        <p:spPr bwMode="auto">
          <a:xfrm>
            <a:off x="3255563" y="2552048"/>
            <a:ext cx="677722" cy="216000"/>
          </a:xfrm>
          <a:prstGeom prst="rect">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108000" tIns="0" rIns="91440" bIns="0" numCol="1" rtlCol="0" anchor="ctr" anchorCtr="0" compatLnSpc="1">
            <a:prstTxWarp prst="textNoShape">
              <a:avLst/>
            </a:prstTxWarp>
          </a:bodyPr>
          <a:lstStyle/>
          <a:p>
            <a:pPr algn="ctr" fontAlgn="base">
              <a:spcBef>
                <a:spcPct val="0"/>
              </a:spcBef>
              <a:spcAft>
                <a:spcPct val="0"/>
              </a:spcAft>
              <a:defRPr/>
            </a:pPr>
            <a:r>
              <a:rPr lang="en-US" altLang="zh-CN" sz="1200" b="1" dirty="0">
                <a:solidFill>
                  <a:srgbClr val="000000"/>
                </a:solidFill>
                <a:latin typeface="Arial" charset="0"/>
                <a:ea typeface="宋体" panose="02010600030101010101" pitchFamily="2" charset="-122"/>
              </a:rPr>
              <a:t>SEXT</a:t>
            </a:r>
            <a:endParaRPr lang="zh-CN" altLang="en-US" sz="1200" b="1" dirty="0">
              <a:solidFill>
                <a:srgbClr val="000000"/>
              </a:solidFill>
              <a:latin typeface="Arial" charset="0"/>
              <a:ea typeface="宋体" panose="02010600030101010101" pitchFamily="2" charset="-122"/>
            </a:endParaRPr>
          </a:p>
        </p:txBody>
      </p:sp>
      <p:cxnSp>
        <p:nvCxnSpPr>
          <p:cNvPr id="191" name="直接连接符 190"/>
          <p:cNvCxnSpPr/>
          <p:nvPr/>
        </p:nvCxnSpPr>
        <p:spPr bwMode="auto">
          <a:xfrm rot="16200000">
            <a:off x="3002644" y="2408048"/>
            <a:ext cx="1726" cy="504000"/>
          </a:xfrm>
          <a:prstGeom prst="line">
            <a:avLst/>
          </a:prstGeom>
          <a:solidFill>
            <a:schemeClr val="accent1"/>
          </a:solidFill>
          <a:ln w="412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5" name="直接连接符 194"/>
          <p:cNvCxnSpPr/>
          <p:nvPr/>
        </p:nvCxnSpPr>
        <p:spPr bwMode="auto">
          <a:xfrm rot="10800000">
            <a:off x="3585954" y="2047944"/>
            <a:ext cx="1726" cy="504000"/>
          </a:xfrm>
          <a:prstGeom prst="line">
            <a:avLst/>
          </a:prstGeom>
          <a:solidFill>
            <a:schemeClr val="accent1"/>
          </a:solidFill>
          <a:ln w="4127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248" name="组合 247"/>
          <p:cNvGrpSpPr/>
          <p:nvPr/>
        </p:nvGrpSpPr>
        <p:grpSpPr>
          <a:xfrm>
            <a:off x="2937882" y="1878792"/>
            <a:ext cx="360039" cy="119168"/>
            <a:chOff x="5292080" y="3452075"/>
            <a:chExt cx="360039" cy="119168"/>
          </a:xfrm>
        </p:grpSpPr>
        <p:sp>
          <p:nvSpPr>
            <p:cNvPr id="249" name="等腰三角形 248"/>
            <p:cNvSpPr/>
            <p:nvPr/>
          </p:nvSpPr>
          <p:spPr bwMode="auto">
            <a:xfrm rot="5400000">
              <a:off x="5525971" y="3445094"/>
              <a:ext cx="119168" cy="133129"/>
            </a:xfrm>
            <a:prstGeom prst="triangl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defRPr/>
              </a:pPr>
              <a:endParaRPr lang="zh-CN" altLang="en-US" baseline="-25000">
                <a:solidFill>
                  <a:srgbClr val="000000"/>
                </a:solidFill>
                <a:latin typeface="Arial" charset="0"/>
                <a:ea typeface="宋体" pitchFamily="2" charset="-122"/>
              </a:endParaRPr>
            </a:p>
          </p:txBody>
        </p:sp>
        <p:cxnSp>
          <p:nvCxnSpPr>
            <p:cNvPr id="250" name="直接连接符 249"/>
            <p:cNvCxnSpPr/>
            <p:nvPr/>
          </p:nvCxnSpPr>
          <p:spPr bwMode="auto">
            <a:xfrm rot="5400000">
              <a:off x="5405536" y="3405478"/>
              <a:ext cx="0" cy="226911"/>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251" name="组合 250"/>
          <p:cNvGrpSpPr/>
          <p:nvPr/>
        </p:nvGrpSpPr>
        <p:grpSpPr>
          <a:xfrm>
            <a:off x="3369931" y="1424744"/>
            <a:ext cx="360039" cy="119168"/>
            <a:chOff x="5292080" y="3452075"/>
            <a:chExt cx="360039" cy="119168"/>
          </a:xfrm>
        </p:grpSpPr>
        <p:sp>
          <p:nvSpPr>
            <p:cNvPr id="252" name="等腰三角形 251"/>
            <p:cNvSpPr/>
            <p:nvPr/>
          </p:nvSpPr>
          <p:spPr bwMode="auto">
            <a:xfrm rot="5400000">
              <a:off x="5525971" y="3445094"/>
              <a:ext cx="119168" cy="133129"/>
            </a:xfrm>
            <a:prstGeom prst="triangl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defRPr/>
              </a:pPr>
              <a:endParaRPr lang="zh-CN" altLang="en-US" baseline="-25000">
                <a:solidFill>
                  <a:srgbClr val="000000"/>
                </a:solidFill>
                <a:latin typeface="Arial" charset="0"/>
                <a:ea typeface="宋体" pitchFamily="2" charset="-122"/>
              </a:endParaRPr>
            </a:p>
          </p:txBody>
        </p:sp>
        <p:cxnSp>
          <p:nvCxnSpPr>
            <p:cNvPr id="253" name="直接连接符 252"/>
            <p:cNvCxnSpPr/>
            <p:nvPr/>
          </p:nvCxnSpPr>
          <p:spPr bwMode="auto">
            <a:xfrm rot="5400000">
              <a:off x="5405536" y="3405478"/>
              <a:ext cx="0" cy="226911"/>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270" name="文本框 269"/>
          <p:cNvSpPr txBox="1"/>
          <p:nvPr/>
        </p:nvSpPr>
        <p:spPr>
          <a:xfrm>
            <a:off x="2721857" y="2419042"/>
            <a:ext cx="610398" cy="276999"/>
          </a:xfrm>
          <a:prstGeom prst="rect">
            <a:avLst/>
          </a:prstGeom>
          <a:noFill/>
        </p:spPr>
        <p:txBody>
          <a:bodyPr wrap="square" rtlCol="0">
            <a:spAutoFit/>
          </a:bodyPr>
          <a:lstStyle/>
          <a:p>
            <a:pPr eaLnBrk="0" fontAlgn="base" hangingPunct="0">
              <a:spcBef>
                <a:spcPct val="0"/>
              </a:spcBef>
              <a:spcAft>
                <a:spcPct val="0"/>
              </a:spcAft>
              <a:defRPr/>
            </a:pPr>
            <a:r>
              <a:rPr lang="en-US" altLang="zh-CN" sz="1200" b="1" dirty="0">
                <a:solidFill>
                  <a:srgbClr val="000000"/>
                </a:solidFill>
                <a:latin typeface="Arial" panose="020B0604020202020204" pitchFamily="34" charset="0"/>
                <a:ea typeface="宋体" panose="02010600030101010101" pitchFamily="2" charset="-122"/>
              </a:rPr>
              <a:t>[7:0]</a:t>
            </a:r>
            <a:endParaRPr lang="zh-CN" altLang="en-US" sz="1200" b="1" dirty="0">
              <a:solidFill>
                <a:srgbClr val="000000"/>
              </a:solidFill>
              <a:latin typeface="Arial" panose="020B0604020202020204" pitchFamily="34" charset="0"/>
              <a:ea typeface="宋体" panose="02010600030101010101" pitchFamily="2" charset="-122"/>
            </a:endParaRPr>
          </a:p>
        </p:txBody>
      </p:sp>
      <p:sp>
        <p:nvSpPr>
          <p:cNvPr id="308" name="文本框 307"/>
          <p:cNvSpPr txBox="1"/>
          <p:nvPr/>
        </p:nvSpPr>
        <p:spPr>
          <a:xfrm>
            <a:off x="2311257" y="1369700"/>
            <a:ext cx="1130680" cy="246221"/>
          </a:xfrm>
          <a:prstGeom prst="rect">
            <a:avLst/>
          </a:prstGeom>
          <a:noFill/>
        </p:spPr>
        <p:txBody>
          <a:bodyPr wrap="square" rtlCol="0">
            <a:spAutoFit/>
          </a:bodyPr>
          <a:lstStyle/>
          <a:p>
            <a:pPr algn="r" eaLnBrk="0" fontAlgn="base" hangingPunct="0">
              <a:spcBef>
                <a:spcPct val="0"/>
              </a:spcBef>
              <a:spcAft>
                <a:spcPct val="0"/>
              </a:spcAft>
              <a:defRPr/>
            </a:pPr>
            <a:r>
              <a:rPr lang="en-US" altLang="zh-CN" sz="1000" dirty="0" err="1">
                <a:solidFill>
                  <a:srgbClr val="000000"/>
                </a:solidFill>
                <a:latin typeface="Arial" panose="020B0604020202020204" pitchFamily="34" charset="0"/>
                <a:ea typeface="宋体" panose="02010600030101010101" pitchFamily="2" charset="-122"/>
              </a:rPr>
              <a:t>GateMARMUX</a:t>
            </a:r>
            <a:endParaRPr lang="zh-CN" altLang="en-US" sz="1000" dirty="0">
              <a:solidFill>
                <a:srgbClr val="000000"/>
              </a:solidFill>
              <a:latin typeface="Arial" panose="020B0604020202020204" pitchFamily="34" charset="0"/>
              <a:ea typeface="宋体" panose="02010600030101010101" pitchFamily="2" charset="-122"/>
            </a:endParaRPr>
          </a:p>
        </p:txBody>
      </p:sp>
      <p:grpSp>
        <p:nvGrpSpPr>
          <p:cNvPr id="316" name="组合 315"/>
          <p:cNvGrpSpPr/>
          <p:nvPr/>
        </p:nvGrpSpPr>
        <p:grpSpPr>
          <a:xfrm>
            <a:off x="4805052" y="2014654"/>
            <a:ext cx="396344" cy="215444"/>
            <a:chOff x="7272000" y="2565484"/>
            <a:chExt cx="396344" cy="215444"/>
          </a:xfrm>
        </p:grpSpPr>
        <p:cxnSp>
          <p:nvCxnSpPr>
            <p:cNvPr id="317" name="直接连接符 316"/>
            <p:cNvCxnSpPr/>
            <p:nvPr/>
          </p:nvCxnSpPr>
          <p:spPr bwMode="auto">
            <a:xfrm flipH="1">
              <a:off x="7272000" y="2626896"/>
              <a:ext cx="144000" cy="10800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18" name="文本框 317"/>
            <p:cNvSpPr txBox="1"/>
            <p:nvPr/>
          </p:nvSpPr>
          <p:spPr>
            <a:xfrm>
              <a:off x="7308344" y="2565484"/>
              <a:ext cx="360000" cy="215444"/>
            </a:xfrm>
            <a:prstGeom prst="rect">
              <a:avLst/>
            </a:prstGeom>
            <a:noFill/>
          </p:spPr>
          <p:txBody>
            <a:bodyPr wrap="square" rtlCol="0">
              <a:spAutoFit/>
            </a:bodyPr>
            <a:lstStyle/>
            <a:p>
              <a:pPr eaLnBrk="0" fontAlgn="base" hangingPunct="0">
                <a:spcBef>
                  <a:spcPct val="0"/>
                </a:spcBef>
                <a:spcAft>
                  <a:spcPct val="0"/>
                </a:spcAft>
                <a:defRPr/>
              </a:pPr>
              <a:r>
                <a:rPr lang="en-US" altLang="zh-CN" sz="1200" baseline="-25000" dirty="0">
                  <a:solidFill>
                    <a:srgbClr val="000000"/>
                  </a:solidFill>
                  <a:latin typeface="Arial" panose="020B0604020202020204" pitchFamily="34" charset="0"/>
                  <a:ea typeface="宋体" panose="02010600030101010101" pitchFamily="2" charset="-122"/>
                </a:rPr>
                <a:t>16</a:t>
              </a:r>
              <a:endParaRPr lang="zh-CN" altLang="en-US" sz="1200" baseline="-25000" dirty="0">
                <a:solidFill>
                  <a:srgbClr val="000000"/>
                </a:solidFill>
                <a:latin typeface="Arial" panose="020B0604020202020204" pitchFamily="34" charset="0"/>
                <a:ea typeface="宋体" panose="02010600030101010101" pitchFamily="2" charset="-122"/>
              </a:endParaRPr>
            </a:p>
          </p:txBody>
        </p:sp>
      </p:grpSp>
      <p:grpSp>
        <p:nvGrpSpPr>
          <p:cNvPr id="319" name="组合 318"/>
          <p:cNvGrpSpPr/>
          <p:nvPr/>
        </p:nvGrpSpPr>
        <p:grpSpPr>
          <a:xfrm>
            <a:off x="3874548" y="2176846"/>
            <a:ext cx="396344" cy="215444"/>
            <a:chOff x="7272000" y="2565484"/>
            <a:chExt cx="396344" cy="215444"/>
          </a:xfrm>
        </p:grpSpPr>
        <p:cxnSp>
          <p:nvCxnSpPr>
            <p:cNvPr id="320" name="直接连接符 319"/>
            <p:cNvCxnSpPr/>
            <p:nvPr/>
          </p:nvCxnSpPr>
          <p:spPr bwMode="auto">
            <a:xfrm flipH="1">
              <a:off x="7272000" y="2626896"/>
              <a:ext cx="144000" cy="10800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21" name="文本框 320"/>
            <p:cNvSpPr txBox="1"/>
            <p:nvPr/>
          </p:nvSpPr>
          <p:spPr>
            <a:xfrm>
              <a:off x="7308344" y="2565484"/>
              <a:ext cx="360000" cy="215444"/>
            </a:xfrm>
            <a:prstGeom prst="rect">
              <a:avLst/>
            </a:prstGeom>
            <a:noFill/>
          </p:spPr>
          <p:txBody>
            <a:bodyPr wrap="square" rtlCol="0">
              <a:spAutoFit/>
            </a:bodyPr>
            <a:lstStyle/>
            <a:p>
              <a:pPr eaLnBrk="0" fontAlgn="base" hangingPunct="0">
                <a:spcBef>
                  <a:spcPct val="0"/>
                </a:spcBef>
                <a:spcAft>
                  <a:spcPct val="0"/>
                </a:spcAft>
                <a:defRPr/>
              </a:pPr>
              <a:r>
                <a:rPr lang="en-US" altLang="zh-CN" sz="1200" baseline="-25000" dirty="0">
                  <a:solidFill>
                    <a:srgbClr val="000000"/>
                  </a:solidFill>
                  <a:latin typeface="Arial" panose="020B0604020202020204" pitchFamily="34" charset="0"/>
                  <a:ea typeface="宋体" panose="02010600030101010101" pitchFamily="2" charset="-122"/>
                </a:rPr>
                <a:t>16</a:t>
              </a:r>
              <a:endParaRPr lang="zh-CN" altLang="en-US" sz="1200" baseline="-25000" dirty="0">
                <a:solidFill>
                  <a:srgbClr val="000000"/>
                </a:solidFill>
                <a:latin typeface="Arial" panose="020B0604020202020204" pitchFamily="34" charset="0"/>
                <a:ea typeface="宋体" panose="02010600030101010101" pitchFamily="2" charset="-122"/>
              </a:endParaRPr>
            </a:p>
          </p:txBody>
        </p:sp>
      </p:grpSp>
      <p:grpSp>
        <p:nvGrpSpPr>
          <p:cNvPr id="322" name="组合 321"/>
          <p:cNvGrpSpPr/>
          <p:nvPr/>
        </p:nvGrpSpPr>
        <p:grpSpPr>
          <a:xfrm>
            <a:off x="3507416" y="2176846"/>
            <a:ext cx="396344" cy="215444"/>
            <a:chOff x="7272000" y="2565484"/>
            <a:chExt cx="396344" cy="215444"/>
          </a:xfrm>
        </p:grpSpPr>
        <p:cxnSp>
          <p:nvCxnSpPr>
            <p:cNvPr id="323" name="直接连接符 322"/>
            <p:cNvCxnSpPr/>
            <p:nvPr/>
          </p:nvCxnSpPr>
          <p:spPr bwMode="auto">
            <a:xfrm flipH="1">
              <a:off x="7272000" y="2626896"/>
              <a:ext cx="144000" cy="10800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24" name="文本框 323"/>
            <p:cNvSpPr txBox="1"/>
            <p:nvPr/>
          </p:nvSpPr>
          <p:spPr>
            <a:xfrm>
              <a:off x="7308344" y="2565484"/>
              <a:ext cx="360000" cy="215444"/>
            </a:xfrm>
            <a:prstGeom prst="rect">
              <a:avLst/>
            </a:prstGeom>
            <a:noFill/>
          </p:spPr>
          <p:txBody>
            <a:bodyPr wrap="square" rtlCol="0">
              <a:spAutoFit/>
            </a:bodyPr>
            <a:lstStyle/>
            <a:p>
              <a:pPr eaLnBrk="0" fontAlgn="base" hangingPunct="0">
                <a:spcBef>
                  <a:spcPct val="0"/>
                </a:spcBef>
                <a:spcAft>
                  <a:spcPct val="0"/>
                </a:spcAft>
                <a:defRPr/>
              </a:pPr>
              <a:r>
                <a:rPr lang="en-US" altLang="zh-CN" sz="1200" baseline="-25000" dirty="0">
                  <a:solidFill>
                    <a:srgbClr val="000000"/>
                  </a:solidFill>
                  <a:latin typeface="Arial" panose="020B0604020202020204" pitchFamily="34" charset="0"/>
                  <a:ea typeface="宋体" panose="02010600030101010101" pitchFamily="2" charset="-122"/>
                </a:rPr>
                <a:t>16</a:t>
              </a:r>
              <a:endParaRPr lang="zh-CN" altLang="en-US" sz="1200" baseline="-25000" dirty="0">
                <a:solidFill>
                  <a:srgbClr val="000000"/>
                </a:solidFill>
                <a:latin typeface="Arial" panose="020B0604020202020204" pitchFamily="34" charset="0"/>
                <a:ea typeface="宋体" panose="02010600030101010101" pitchFamily="2" charset="-122"/>
              </a:endParaRPr>
            </a:p>
          </p:txBody>
        </p:sp>
      </p:grpSp>
      <p:grpSp>
        <p:nvGrpSpPr>
          <p:cNvPr id="338" name="组合 337"/>
          <p:cNvGrpSpPr/>
          <p:nvPr/>
        </p:nvGrpSpPr>
        <p:grpSpPr>
          <a:xfrm>
            <a:off x="3604240" y="3105493"/>
            <a:ext cx="360039" cy="119168"/>
            <a:chOff x="5292080" y="3452075"/>
            <a:chExt cx="360039" cy="119168"/>
          </a:xfrm>
        </p:grpSpPr>
        <p:sp>
          <p:nvSpPr>
            <p:cNvPr id="339" name="等腰三角形 338"/>
            <p:cNvSpPr/>
            <p:nvPr/>
          </p:nvSpPr>
          <p:spPr bwMode="auto">
            <a:xfrm rot="5400000">
              <a:off x="5525971" y="3445094"/>
              <a:ext cx="119168" cy="133129"/>
            </a:xfrm>
            <a:prstGeom prst="triangl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defRPr/>
              </a:pPr>
              <a:endParaRPr lang="zh-CN" altLang="en-US" baseline="-25000">
                <a:solidFill>
                  <a:srgbClr val="000000"/>
                </a:solidFill>
                <a:latin typeface="Arial" charset="0"/>
                <a:ea typeface="宋体" pitchFamily="2" charset="-122"/>
              </a:endParaRPr>
            </a:p>
          </p:txBody>
        </p:sp>
        <p:cxnSp>
          <p:nvCxnSpPr>
            <p:cNvPr id="340" name="直接连接符 339"/>
            <p:cNvCxnSpPr/>
            <p:nvPr/>
          </p:nvCxnSpPr>
          <p:spPr bwMode="auto">
            <a:xfrm rot="5400000">
              <a:off x="5405536" y="3405478"/>
              <a:ext cx="0" cy="226911"/>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341" name="文本框 340"/>
          <p:cNvSpPr txBox="1"/>
          <p:nvPr/>
        </p:nvSpPr>
        <p:spPr>
          <a:xfrm>
            <a:off x="2660717" y="3046346"/>
            <a:ext cx="991968" cy="246221"/>
          </a:xfrm>
          <a:prstGeom prst="rect">
            <a:avLst/>
          </a:prstGeom>
          <a:noFill/>
        </p:spPr>
        <p:txBody>
          <a:bodyPr wrap="square" rtlCol="0">
            <a:spAutoFit/>
          </a:bodyPr>
          <a:lstStyle/>
          <a:p>
            <a:pPr algn="r" eaLnBrk="0" fontAlgn="base" hangingPunct="0">
              <a:spcBef>
                <a:spcPct val="0"/>
              </a:spcBef>
              <a:spcAft>
                <a:spcPct val="0"/>
              </a:spcAft>
              <a:defRPr/>
            </a:pPr>
            <a:r>
              <a:rPr lang="en-US" altLang="zh-CN" sz="1000" dirty="0">
                <a:solidFill>
                  <a:srgbClr val="000000"/>
                </a:solidFill>
                <a:latin typeface="Arial" panose="020B0604020202020204" pitchFamily="34" charset="0"/>
                <a:ea typeface="宋体" panose="02010600030101010101" pitchFamily="2" charset="-122"/>
              </a:rPr>
              <a:t>ADDR2MUX</a:t>
            </a:r>
            <a:endParaRPr lang="zh-CN" altLang="en-US" sz="1000" dirty="0">
              <a:solidFill>
                <a:srgbClr val="000000"/>
              </a:solidFill>
              <a:latin typeface="Arial" panose="020B0604020202020204" pitchFamily="34" charset="0"/>
              <a:ea typeface="宋体" panose="02010600030101010101" pitchFamily="2" charset="-122"/>
            </a:endParaRPr>
          </a:p>
        </p:txBody>
      </p:sp>
      <p:cxnSp>
        <p:nvCxnSpPr>
          <p:cNvPr id="394" name="直接连接符 393"/>
          <p:cNvCxnSpPr/>
          <p:nvPr/>
        </p:nvCxnSpPr>
        <p:spPr bwMode="auto">
          <a:xfrm>
            <a:off x="2721857" y="5351128"/>
            <a:ext cx="0" cy="1224000"/>
          </a:xfrm>
          <a:prstGeom prst="line">
            <a:avLst/>
          </a:prstGeom>
          <a:solidFill>
            <a:schemeClr val="accent1"/>
          </a:solidFill>
          <a:ln w="412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07" name="文本框 406"/>
          <p:cNvSpPr txBox="1"/>
          <p:nvPr/>
        </p:nvSpPr>
        <p:spPr>
          <a:xfrm>
            <a:off x="3153907" y="5333968"/>
            <a:ext cx="842646" cy="246221"/>
          </a:xfrm>
          <a:prstGeom prst="rect">
            <a:avLst/>
          </a:prstGeom>
          <a:noFill/>
        </p:spPr>
        <p:txBody>
          <a:bodyPr wrap="square" rtlCol="0">
            <a:spAutoFit/>
          </a:bodyPr>
          <a:lstStyle/>
          <a:p>
            <a:pPr algn="r" eaLnBrk="0" fontAlgn="base" hangingPunct="0">
              <a:spcBef>
                <a:spcPct val="0"/>
              </a:spcBef>
              <a:spcAft>
                <a:spcPct val="0"/>
              </a:spcAft>
              <a:defRPr/>
            </a:pPr>
            <a:r>
              <a:rPr lang="en-US" altLang="zh-CN" sz="1000" dirty="0" err="1">
                <a:solidFill>
                  <a:srgbClr val="000000"/>
                </a:solidFill>
                <a:latin typeface="Arial" panose="020B0604020202020204" pitchFamily="34" charset="0"/>
                <a:ea typeface="宋体" panose="02010600030101010101" pitchFamily="2" charset="-122"/>
              </a:rPr>
              <a:t>GateMDR</a:t>
            </a:r>
            <a:endParaRPr lang="zh-CN" altLang="en-US" sz="1000" dirty="0">
              <a:solidFill>
                <a:srgbClr val="000000"/>
              </a:solidFill>
              <a:latin typeface="Arial" panose="020B0604020202020204" pitchFamily="34" charset="0"/>
              <a:ea typeface="宋体" panose="02010600030101010101" pitchFamily="2" charset="-122"/>
            </a:endParaRPr>
          </a:p>
        </p:txBody>
      </p:sp>
      <p:grpSp>
        <p:nvGrpSpPr>
          <p:cNvPr id="412" name="组合 411"/>
          <p:cNvGrpSpPr/>
          <p:nvPr/>
        </p:nvGrpSpPr>
        <p:grpSpPr>
          <a:xfrm>
            <a:off x="3698743" y="1170445"/>
            <a:ext cx="396344" cy="215444"/>
            <a:chOff x="7272000" y="2565484"/>
            <a:chExt cx="396344" cy="215444"/>
          </a:xfrm>
        </p:grpSpPr>
        <p:cxnSp>
          <p:nvCxnSpPr>
            <p:cNvPr id="413" name="直接连接符 412"/>
            <p:cNvCxnSpPr/>
            <p:nvPr/>
          </p:nvCxnSpPr>
          <p:spPr bwMode="auto">
            <a:xfrm flipH="1">
              <a:off x="7272000" y="2626896"/>
              <a:ext cx="144000" cy="10800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14" name="文本框 413"/>
            <p:cNvSpPr txBox="1"/>
            <p:nvPr/>
          </p:nvSpPr>
          <p:spPr>
            <a:xfrm>
              <a:off x="7308344" y="2565484"/>
              <a:ext cx="360000" cy="215444"/>
            </a:xfrm>
            <a:prstGeom prst="rect">
              <a:avLst/>
            </a:prstGeom>
            <a:noFill/>
          </p:spPr>
          <p:txBody>
            <a:bodyPr wrap="square" rtlCol="0">
              <a:spAutoFit/>
            </a:bodyPr>
            <a:lstStyle/>
            <a:p>
              <a:pPr eaLnBrk="0" fontAlgn="base" hangingPunct="0">
                <a:spcBef>
                  <a:spcPct val="0"/>
                </a:spcBef>
                <a:spcAft>
                  <a:spcPct val="0"/>
                </a:spcAft>
                <a:defRPr/>
              </a:pPr>
              <a:r>
                <a:rPr lang="en-US" altLang="zh-CN" sz="1200" baseline="-25000" dirty="0">
                  <a:solidFill>
                    <a:srgbClr val="000000"/>
                  </a:solidFill>
                  <a:latin typeface="Arial" panose="020B0604020202020204" pitchFamily="34" charset="0"/>
                  <a:ea typeface="宋体" panose="02010600030101010101" pitchFamily="2" charset="-122"/>
                </a:rPr>
                <a:t>16</a:t>
              </a:r>
              <a:endParaRPr lang="zh-CN" altLang="en-US" sz="1200" baseline="-25000" dirty="0">
                <a:solidFill>
                  <a:srgbClr val="000000"/>
                </a:solidFill>
                <a:latin typeface="Arial" panose="020B0604020202020204" pitchFamily="34" charset="0"/>
                <a:ea typeface="宋体" panose="02010600030101010101" pitchFamily="2" charset="-122"/>
              </a:endParaRPr>
            </a:p>
          </p:txBody>
        </p:sp>
      </p:grpSp>
      <p:grpSp>
        <p:nvGrpSpPr>
          <p:cNvPr id="421" name="组合 420"/>
          <p:cNvGrpSpPr/>
          <p:nvPr/>
        </p:nvGrpSpPr>
        <p:grpSpPr>
          <a:xfrm>
            <a:off x="2658212" y="5442899"/>
            <a:ext cx="396344" cy="215444"/>
            <a:chOff x="7272000" y="2565484"/>
            <a:chExt cx="396344" cy="215444"/>
          </a:xfrm>
        </p:grpSpPr>
        <p:cxnSp>
          <p:nvCxnSpPr>
            <p:cNvPr id="422" name="直接连接符 421"/>
            <p:cNvCxnSpPr/>
            <p:nvPr/>
          </p:nvCxnSpPr>
          <p:spPr bwMode="auto">
            <a:xfrm flipH="1">
              <a:off x="7272000" y="2626896"/>
              <a:ext cx="144000" cy="10800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23" name="文本框 422"/>
            <p:cNvSpPr txBox="1"/>
            <p:nvPr/>
          </p:nvSpPr>
          <p:spPr>
            <a:xfrm>
              <a:off x="7308344" y="2565484"/>
              <a:ext cx="360000" cy="215444"/>
            </a:xfrm>
            <a:prstGeom prst="rect">
              <a:avLst/>
            </a:prstGeom>
            <a:noFill/>
          </p:spPr>
          <p:txBody>
            <a:bodyPr wrap="square" rtlCol="0">
              <a:spAutoFit/>
            </a:bodyPr>
            <a:lstStyle/>
            <a:p>
              <a:pPr eaLnBrk="0" fontAlgn="base" hangingPunct="0">
                <a:spcBef>
                  <a:spcPct val="0"/>
                </a:spcBef>
                <a:spcAft>
                  <a:spcPct val="0"/>
                </a:spcAft>
                <a:defRPr/>
              </a:pPr>
              <a:r>
                <a:rPr lang="en-US" altLang="zh-CN" sz="1200" baseline="-25000" dirty="0">
                  <a:solidFill>
                    <a:srgbClr val="000000"/>
                  </a:solidFill>
                  <a:latin typeface="Arial" panose="020B0604020202020204" pitchFamily="34" charset="0"/>
                  <a:ea typeface="宋体" panose="02010600030101010101" pitchFamily="2" charset="-122"/>
                </a:rPr>
                <a:t>16</a:t>
              </a:r>
              <a:endParaRPr lang="zh-CN" altLang="en-US" sz="1200" baseline="-25000" dirty="0">
                <a:solidFill>
                  <a:srgbClr val="000000"/>
                </a:solidFill>
                <a:latin typeface="Arial" panose="020B0604020202020204" pitchFamily="34" charset="0"/>
                <a:ea typeface="宋体" panose="02010600030101010101" pitchFamily="2" charset="-122"/>
              </a:endParaRPr>
            </a:p>
          </p:txBody>
        </p:sp>
      </p:grpSp>
      <p:sp>
        <p:nvSpPr>
          <p:cNvPr id="5" name="流程图: 手动操作 4"/>
          <p:cNvSpPr/>
          <p:nvPr/>
        </p:nvSpPr>
        <p:spPr bwMode="auto">
          <a:xfrm>
            <a:off x="8518561" y="4289586"/>
            <a:ext cx="1080000" cy="390640"/>
          </a:xfrm>
          <a:prstGeom prst="flowChartManualOperation">
            <a:avLst/>
          </a:prstGeom>
          <a:solidFill>
            <a:srgbClr val="FF0000"/>
          </a:solidFill>
          <a:ln w="12700" cap="flat" cmpd="sng" algn="ctr">
            <a:solidFill>
              <a:schemeClr val="tx1"/>
            </a:solidFill>
            <a:prstDash val="solid"/>
            <a:round/>
            <a:headEnd type="none" w="med" len="med"/>
            <a:tailEnd type="none" w="med" len="med"/>
          </a:ln>
          <a:effectLst/>
        </p:spPr>
        <p:txBody>
          <a:bodyPr vert="horz" wrap="square" lIns="91440" tIns="144000" rIns="91440" bIns="144000" numCol="1" rtlCol="0" anchor="t" anchorCtr="0" compatLnSpc="1">
            <a:prstTxWarp prst="textNoShape">
              <a:avLst/>
            </a:prstTxWarp>
          </a:bodyPr>
          <a:lstStyle/>
          <a:p>
            <a:pPr algn="ctr" fontAlgn="base">
              <a:spcBef>
                <a:spcPct val="0"/>
              </a:spcBef>
              <a:spcAft>
                <a:spcPct val="0"/>
              </a:spcAft>
              <a:defRPr/>
            </a:pPr>
            <a:r>
              <a:rPr lang="en-US" altLang="zh-CN" sz="1400" b="1" dirty="0">
                <a:solidFill>
                  <a:srgbClr val="FFFFFF"/>
                </a:solidFill>
                <a:latin typeface="微软雅黑" panose="020B0503020204020204" pitchFamily="34" charset="-122"/>
                <a:ea typeface="微软雅黑" panose="020B0503020204020204" pitchFamily="34" charset="-122"/>
              </a:rPr>
              <a:t>ALU</a:t>
            </a:r>
            <a:endParaRPr lang="zh-CN" altLang="en-US" sz="1400" b="1" dirty="0">
              <a:solidFill>
                <a:srgbClr val="FFFFFF"/>
              </a:solidFill>
              <a:latin typeface="微软雅黑" panose="020B0503020204020204" pitchFamily="34" charset="-122"/>
              <a:ea typeface="微软雅黑" panose="020B0503020204020204" pitchFamily="34" charset="-122"/>
            </a:endParaRPr>
          </a:p>
        </p:txBody>
      </p:sp>
      <p:sp>
        <p:nvSpPr>
          <p:cNvPr id="10" name="等腰三角形 9"/>
          <p:cNvSpPr/>
          <p:nvPr/>
        </p:nvSpPr>
        <p:spPr bwMode="auto">
          <a:xfrm flipV="1">
            <a:off x="8915089" y="4289586"/>
            <a:ext cx="199657" cy="139368"/>
          </a:xfrm>
          <a:prstGeom prst="triangle">
            <a:avLst/>
          </a:prstGeom>
          <a:solidFill>
            <a:schemeClr val="bg1"/>
          </a:solidFill>
          <a:ln w="127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defRPr/>
            </a:pPr>
            <a:endParaRPr lang="zh-CN" altLang="en-US" sz="1400" baseline="-25000">
              <a:solidFill>
                <a:srgbClr val="000000"/>
              </a:solidFill>
              <a:latin typeface="Arial" charset="0"/>
              <a:ea typeface="宋体" pitchFamily="2" charset="-122"/>
            </a:endParaRPr>
          </a:p>
        </p:txBody>
      </p:sp>
      <p:sp>
        <p:nvSpPr>
          <p:cNvPr id="12" name="文本框 11"/>
          <p:cNvSpPr txBox="1"/>
          <p:nvPr/>
        </p:nvSpPr>
        <p:spPr>
          <a:xfrm>
            <a:off x="8610742" y="4280216"/>
            <a:ext cx="102592" cy="184666"/>
          </a:xfrm>
          <a:prstGeom prst="rect">
            <a:avLst/>
          </a:prstGeom>
          <a:noFill/>
        </p:spPr>
        <p:txBody>
          <a:bodyPr wrap="none" lIns="0" tIns="0" rIns="0" bIns="0" rtlCol="0">
            <a:noAutofit/>
          </a:bodyPr>
          <a:lstStyle/>
          <a:p>
            <a:pPr eaLnBrk="0" fontAlgn="base" hangingPunct="0">
              <a:spcBef>
                <a:spcPct val="0"/>
              </a:spcBef>
              <a:spcAft>
                <a:spcPct val="0"/>
              </a:spcAft>
              <a:defRPr/>
            </a:pPr>
            <a:r>
              <a:rPr lang="en-US" altLang="zh-CN" sz="1200" b="1" baseline="-25000" dirty="0">
                <a:solidFill>
                  <a:srgbClr val="FFFFFF"/>
                </a:solidFill>
                <a:latin typeface="Arial" panose="020B0604020202020204" pitchFamily="34" charset="0"/>
                <a:ea typeface="宋体" panose="02010600030101010101" pitchFamily="2" charset="-122"/>
              </a:rPr>
              <a:t>A</a:t>
            </a:r>
            <a:endParaRPr lang="zh-CN" altLang="en-US" sz="1200" b="1" baseline="-25000" dirty="0">
              <a:solidFill>
                <a:srgbClr val="FFFFFF"/>
              </a:solidFill>
              <a:latin typeface="Arial" panose="020B0604020202020204" pitchFamily="34" charset="0"/>
              <a:ea typeface="宋体" panose="02010600030101010101" pitchFamily="2" charset="-122"/>
            </a:endParaRPr>
          </a:p>
        </p:txBody>
      </p:sp>
      <p:sp>
        <p:nvSpPr>
          <p:cNvPr id="13" name="文本框 12"/>
          <p:cNvSpPr txBox="1"/>
          <p:nvPr/>
        </p:nvSpPr>
        <p:spPr>
          <a:xfrm>
            <a:off x="9343344" y="4289554"/>
            <a:ext cx="102592" cy="184666"/>
          </a:xfrm>
          <a:prstGeom prst="rect">
            <a:avLst/>
          </a:prstGeom>
          <a:noFill/>
        </p:spPr>
        <p:txBody>
          <a:bodyPr wrap="none" lIns="0" tIns="0" rIns="0" bIns="0" rtlCol="0">
            <a:noAutofit/>
          </a:bodyPr>
          <a:lstStyle/>
          <a:p>
            <a:pPr eaLnBrk="0" fontAlgn="base" hangingPunct="0">
              <a:spcBef>
                <a:spcPct val="0"/>
              </a:spcBef>
              <a:spcAft>
                <a:spcPct val="0"/>
              </a:spcAft>
              <a:defRPr/>
            </a:pPr>
            <a:r>
              <a:rPr lang="en-US" altLang="zh-CN" sz="1200" b="1" baseline="-25000" dirty="0">
                <a:solidFill>
                  <a:srgbClr val="FFFFFF"/>
                </a:solidFill>
                <a:latin typeface="Arial" panose="020B0604020202020204" pitchFamily="34" charset="0"/>
                <a:ea typeface="宋体" panose="02010600030101010101" pitchFamily="2" charset="-122"/>
              </a:rPr>
              <a:t>B</a:t>
            </a:r>
            <a:endParaRPr lang="zh-CN" altLang="en-US" sz="1200" b="1" baseline="-25000" dirty="0">
              <a:solidFill>
                <a:srgbClr val="FFFFFF"/>
              </a:solidFill>
              <a:latin typeface="Arial" panose="020B0604020202020204" pitchFamily="34" charset="0"/>
              <a:ea typeface="宋体" panose="02010600030101010101" pitchFamily="2" charset="-122"/>
            </a:endParaRPr>
          </a:p>
        </p:txBody>
      </p:sp>
      <p:cxnSp>
        <p:nvCxnSpPr>
          <p:cNvPr id="15" name="直接连接符 14"/>
          <p:cNvCxnSpPr/>
          <p:nvPr/>
        </p:nvCxnSpPr>
        <p:spPr bwMode="auto">
          <a:xfrm>
            <a:off x="8914425" y="4298836"/>
            <a:ext cx="99828" cy="139368"/>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直接连接符 23"/>
          <p:cNvCxnSpPr/>
          <p:nvPr/>
        </p:nvCxnSpPr>
        <p:spPr bwMode="auto">
          <a:xfrm flipH="1">
            <a:off x="9021835" y="4298836"/>
            <a:ext cx="92793" cy="139368"/>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22" name="等腰三角形 221"/>
          <p:cNvSpPr/>
          <p:nvPr/>
        </p:nvSpPr>
        <p:spPr bwMode="auto">
          <a:xfrm rot="5400000">
            <a:off x="8489478" y="4370396"/>
            <a:ext cx="119168" cy="133129"/>
          </a:xfrm>
          <a:prstGeom prst="triangl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defRPr/>
            </a:pPr>
            <a:endParaRPr lang="zh-CN" altLang="en-US" baseline="-25000">
              <a:solidFill>
                <a:srgbClr val="000000"/>
              </a:solidFill>
              <a:latin typeface="Arial" charset="0"/>
              <a:ea typeface="宋体" pitchFamily="2" charset="-122"/>
            </a:endParaRPr>
          </a:p>
        </p:txBody>
      </p:sp>
      <p:sp>
        <p:nvSpPr>
          <p:cNvPr id="295" name="文本框 294"/>
          <p:cNvSpPr txBox="1"/>
          <p:nvPr/>
        </p:nvSpPr>
        <p:spPr>
          <a:xfrm>
            <a:off x="7944017" y="4250020"/>
            <a:ext cx="547664" cy="246221"/>
          </a:xfrm>
          <a:prstGeom prst="rect">
            <a:avLst/>
          </a:prstGeom>
          <a:noFill/>
        </p:spPr>
        <p:txBody>
          <a:bodyPr wrap="square" rtlCol="0">
            <a:spAutoFit/>
          </a:bodyPr>
          <a:lstStyle/>
          <a:p>
            <a:pPr eaLnBrk="0" fontAlgn="base" hangingPunct="0">
              <a:spcBef>
                <a:spcPct val="0"/>
              </a:spcBef>
              <a:spcAft>
                <a:spcPct val="0"/>
              </a:spcAft>
              <a:defRPr/>
            </a:pPr>
            <a:r>
              <a:rPr lang="en-US" altLang="zh-CN" sz="1000" dirty="0">
                <a:solidFill>
                  <a:srgbClr val="000000"/>
                </a:solidFill>
                <a:latin typeface="Arial" panose="020B0604020202020204" pitchFamily="34" charset="0"/>
                <a:ea typeface="宋体" panose="02010600030101010101" pitchFamily="2" charset="-122"/>
              </a:rPr>
              <a:t>ALUK</a:t>
            </a:r>
            <a:endParaRPr lang="zh-CN" altLang="en-US" sz="1000" dirty="0">
              <a:solidFill>
                <a:srgbClr val="000000"/>
              </a:solidFill>
              <a:latin typeface="Arial" panose="020B0604020202020204" pitchFamily="34" charset="0"/>
              <a:ea typeface="宋体" panose="02010600030101010101" pitchFamily="2" charset="-122"/>
            </a:endParaRPr>
          </a:p>
        </p:txBody>
      </p:sp>
      <p:grpSp>
        <p:nvGrpSpPr>
          <p:cNvPr id="376" name="组合 375"/>
          <p:cNvGrpSpPr/>
          <p:nvPr/>
        </p:nvGrpSpPr>
        <p:grpSpPr>
          <a:xfrm>
            <a:off x="7782090" y="4397738"/>
            <a:ext cx="360000" cy="221857"/>
            <a:chOff x="5898218" y="3494595"/>
            <a:chExt cx="360000" cy="221857"/>
          </a:xfrm>
        </p:grpSpPr>
        <p:cxnSp>
          <p:nvCxnSpPr>
            <p:cNvPr id="377" name="直接连接符 376"/>
            <p:cNvCxnSpPr/>
            <p:nvPr/>
          </p:nvCxnSpPr>
          <p:spPr bwMode="auto">
            <a:xfrm flipH="1">
              <a:off x="5959620" y="3494595"/>
              <a:ext cx="144000" cy="10800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78" name="文本框 377"/>
            <p:cNvSpPr txBox="1"/>
            <p:nvPr/>
          </p:nvSpPr>
          <p:spPr>
            <a:xfrm>
              <a:off x="5898218" y="3501008"/>
              <a:ext cx="360000" cy="215444"/>
            </a:xfrm>
            <a:prstGeom prst="rect">
              <a:avLst/>
            </a:prstGeom>
            <a:noFill/>
          </p:spPr>
          <p:txBody>
            <a:bodyPr wrap="square" rtlCol="0">
              <a:spAutoFit/>
            </a:bodyPr>
            <a:lstStyle/>
            <a:p>
              <a:pPr eaLnBrk="0" fontAlgn="base" hangingPunct="0">
                <a:spcBef>
                  <a:spcPct val="0"/>
                </a:spcBef>
                <a:spcAft>
                  <a:spcPct val="0"/>
                </a:spcAft>
                <a:defRPr/>
              </a:pPr>
              <a:r>
                <a:rPr lang="en-US" altLang="zh-CN" sz="1200" baseline="-25000" dirty="0">
                  <a:solidFill>
                    <a:srgbClr val="000000"/>
                  </a:solidFill>
                  <a:latin typeface="Arial" panose="020B0604020202020204" pitchFamily="34" charset="0"/>
                  <a:ea typeface="宋体" panose="02010600030101010101" pitchFamily="2" charset="-122"/>
                </a:rPr>
                <a:t>2</a:t>
              </a:r>
              <a:endParaRPr lang="zh-CN" altLang="en-US" sz="1200" baseline="-25000" dirty="0">
                <a:solidFill>
                  <a:srgbClr val="000000"/>
                </a:solidFill>
                <a:latin typeface="Arial" panose="020B0604020202020204" pitchFamily="34" charset="0"/>
                <a:ea typeface="宋体" panose="02010600030101010101" pitchFamily="2" charset="-122"/>
              </a:endParaRPr>
            </a:p>
          </p:txBody>
        </p:sp>
      </p:grpSp>
      <p:sp>
        <p:nvSpPr>
          <p:cNvPr id="70" name="矩形 69"/>
          <p:cNvSpPr/>
          <p:nvPr/>
        </p:nvSpPr>
        <p:spPr bwMode="auto">
          <a:xfrm>
            <a:off x="6270598" y="3915536"/>
            <a:ext cx="950556" cy="1233418"/>
          </a:xfrm>
          <a:prstGeom prst="rect">
            <a:avLst/>
          </a:prstGeom>
          <a:solidFill>
            <a:srgbClr val="CC0000"/>
          </a:solidFill>
          <a:ln w="762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defRPr/>
            </a:pPr>
            <a:r>
              <a:rPr lang="en-US" altLang="zh-CN" sz="1200" b="1" dirty="0">
                <a:solidFill>
                  <a:srgbClr val="FFFFFF"/>
                </a:solidFill>
                <a:latin typeface="微软雅黑" panose="020B0503020204020204" pitchFamily="34" charset="-122"/>
                <a:ea typeface="微软雅黑" panose="020B0503020204020204" pitchFamily="34" charset="-122"/>
              </a:rPr>
              <a:t>FINITE STATE MACHINE</a:t>
            </a:r>
            <a:endParaRPr lang="zh-CN" altLang="en-US" sz="1200" b="1" dirty="0">
              <a:solidFill>
                <a:srgbClr val="FFFFFF"/>
              </a:solidFill>
              <a:latin typeface="微软雅黑" panose="020B0503020204020204" pitchFamily="34" charset="-122"/>
              <a:ea typeface="微软雅黑" panose="020B0503020204020204" pitchFamily="34" charset="-122"/>
            </a:endParaRPr>
          </a:p>
        </p:txBody>
      </p:sp>
      <p:grpSp>
        <p:nvGrpSpPr>
          <p:cNvPr id="111" name="组合 110"/>
          <p:cNvGrpSpPr/>
          <p:nvPr/>
        </p:nvGrpSpPr>
        <p:grpSpPr>
          <a:xfrm>
            <a:off x="5207425" y="4218424"/>
            <a:ext cx="394752" cy="277817"/>
            <a:chOff x="2731971" y="4365104"/>
            <a:chExt cx="327861" cy="216000"/>
          </a:xfrm>
        </p:grpSpPr>
        <p:sp>
          <p:nvSpPr>
            <p:cNvPr id="108" name="矩形 107"/>
            <p:cNvSpPr/>
            <p:nvPr/>
          </p:nvSpPr>
          <p:spPr bwMode="auto">
            <a:xfrm>
              <a:off x="2731971" y="4365104"/>
              <a:ext cx="111837" cy="216000"/>
            </a:xfrm>
            <a:prstGeom prst="rect">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108000" tIns="72000" rIns="91440" bIns="45720" numCol="1" rtlCol="0" anchor="ctr" anchorCtr="0" compatLnSpc="1">
              <a:prstTxWarp prst="textNoShape">
                <a:avLst/>
              </a:prstTxWarp>
            </a:bodyPr>
            <a:lstStyle/>
            <a:p>
              <a:pPr algn="ctr" fontAlgn="base">
                <a:spcBef>
                  <a:spcPct val="0"/>
                </a:spcBef>
                <a:spcAft>
                  <a:spcPct val="0"/>
                </a:spcAft>
                <a:defRPr/>
              </a:pPr>
              <a:r>
                <a:rPr lang="en-US" altLang="zh-CN" sz="1000" b="1" dirty="0">
                  <a:solidFill>
                    <a:srgbClr val="000000"/>
                  </a:solidFill>
                  <a:latin typeface="Arial" charset="0"/>
                  <a:ea typeface="宋体" pitchFamily="2" charset="-122"/>
                </a:rPr>
                <a:t>N</a:t>
              </a:r>
              <a:endParaRPr lang="zh-CN" altLang="en-US" sz="1000" b="1" dirty="0">
                <a:solidFill>
                  <a:srgbClr val="000000"/>
                </a:solidFill>
                <a:latin typeface="Arial" charset="0"/>
                <a:ea typeface="宋体" pitchFamily="2" charset="-122"/>
              </a:endParaRPr>
            </a:p>
          </p:txBody>
        </p:sp>
        <p:sp>
          <p:nvSpPr>
            <p:cNvPr id="109" name="矩形 108"/>
            <p:cNvSpPr/>
            <p:nvPr/>
          </p:nvSpPr>
          <p:spPr bwMode="auto">
            <a:xfrm>
              <a:off x="2839983" y="4365104"/>
              <a:ext cx="111837" cy="216000"/>
            </a:xfrm>
            <a:prstGeom prst="rect">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108000" tIns="72000" rIns="91440" bIns="45720" numCol="1" rtlCol="0" anchor="ctr" anchorCtr="0" compatLnSpc="1">
              <a:prstTxWarp prst="textNoShape">
                <a:avLst/>
              </a:prstTxWarp>
            </a:bodyPr>
            <a:lstStyle/>
            <a:p>
              <a:pPr algn="ctr" fontAlgn="base">
                <a:spcBef>
                  <a:spcPct val="0"/>
                </a:spcBef>
                <a:spcAft>
                  <a:spcPct val="0"/>
                </a:spcAft>
                <a:defRPr/>
              </a:pPr>
              <a:r>
                <a:rPr lang="en-US" altLang="zh-CN" sz="1000" b="1" dirty="0">
                  <a:solidFill>
                    <a:srgbClr val="000000"/>
                  </a:solidFill>
                  <a:latin typeface="Arial" charset="0"/>
                  <a:ea typeface="宋体" pitchFamily="2" charset="-122"/>
                </a:rPr>
                <a:t>Z</a:t>
              </a:r>
              <a:endParaRPr lang="zh-CN" altLang="en-US" sz="1000" b="1" dirty="0">
                <a:solidFill>
                  <a:srgbClr val="000000"/>
                </a:solidFill>
                <a:latin typeface="Arial" charset="0"/>
                <a:ea typeface="宋体" pitchFamily="2" charset="-122"/>
              </a:endParaRPr>
            </a:p>
          </p:txBody>
        </p:sp>
        <p:sp>
          <p:nvSpPr>
            <p:cNvPr id="110" name="矩形 109"/>
            <p:cNvSpPr/>
            <p:nvPr/>
          </p:nvSpPr>
          <p:spPr bwMode="auto">
            <a:xfrm>
              <a:off x="2947995" y="4365104"/>
              <a:ext cx="111837" cy="216000"/>
            </a:xfrm>
            <a:prstGeom prst="rect">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108000" tIns="72000" rIns="91440" bIns="45720" numCol="1" rtlCol="0" anchor="ctr" anchorCtr="0" compatLnSpc="1">
              <a:prstTxWarp prst="textNoShape">
                <a:avLst/>
              </a:prstTxWarp>
            </a:bodyPr>
            <a:lstStyle/>
            <a:p>
              <a:pPr algn="ctr" fontAlgn="base">
                <a:spcBef>
                  <a:spcPct val="0"/>
                </a:spcBef>
                <a:spcAft>
                  <a:spcPct val="0"/>
                </a:spcAft>
                <a:defRPr/>
              </a:pPr>
              <a:r>
                <a:rPr lang="en-US" altLang="zh-CN" sz="1000" b="1" dirty="0">
                  <a:solidFill>
                    <a:srgbClr val="000000"/>
                  </a:solidFill>
                  <a:latin typeface="Arial" charset="0"/>
                  <a:ea typeface="宋体" pitchFamily="2" charset="-122"/>
                </a:rPr>
                <a:t>P</a:t>
              </a:r>
              <a:endParaRPr lang="zh-CN" altLang="en-US" sz="1000" b="1" dirty="0">
                <a:solidFill>
                  <a:srgbClr val="000000"/>
                </a:solidFill>
                <a:latin typeface="Arial" charset="0"/>
                <a:ea typeface="宋体" pitchFamily="2" charset="-122"/>
              </a:endParaRPr>
            </a:p>
          </p:txBody>
        </p:sp>
      </p:grpSp>
      <p:cxnSp>
        <p:nvCxnSpPr>
          <p:cNvPr id="203" name="直接连接符 202"/>
          <p:cNvCxnSpPr/>
          <p:nvPr/>
        </p:nvCxnSpPr>
        <p:spPr bwMode="auto">
          <a:xfrm flipV="1">
            <a:off x="2742173" y="4928288"/>
            <a:ext cx="1726" cy="360000"/>
          </a:xfrm>
          <a:prstGeom prst="line">
            <a:avLst/>
          </a:prstGeom>
          <a:solidFill>
            <a:schemeClr val="accent1"/>
          </a:solidFill>
          <a:ln w="4127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6" name="直接连接符 205"/>
          <p:cNvCxnSpPr/>
          <p:nvPr/>
        </p:nvCxnSpPr>
        <p:spPr bwMode="auto">
          <a:xfrm flipV="1">
            <a:off x="5407332" y="4472728"/>
            <a:ext cx="0" cy="244800"/>
          </a:xfrm>
          <a:prstGeom prst="line">
            <a:avLst/>
          </a:prstGeom>
          <a:solidFill>
            <a:schemeClr val="accent1"/>
          </a:solidFill>
          <a:ln w="4127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7" name="直接连接符 206"/>
          <p:cNvCxnSpPr/>
          <p:nvPr/>
        </p:nvCxnSpPr>
        <p:spPr bwMode="auto">
          <a:xfrm rot="16200000">
            <a:off x="5932514" y="4021887"/>
            <a:ext cx="1726" cy="662400"/>
          </a:xfrm>
          <a:prstGeom prst="line">
            <a:avLst/>
          </a:prstGeom>
          <a:solidFill>
            <a:schemeClr val="accent1"/>
          </a:solidFill>
          <a:ln w="4127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212" name="组合 211"/>
          <p:cNvGrpSpPr/>
          <p:nvPr/>
        </p:nvGrpSpPr>
        <p:grpSpPr>
          <a:xfrm>
            <a:off x="7258362" y="4072576"/>
            <a:ext cx="360039" cy="119168"/>
            <a:chOff x="5292080" y="3452075"/>
            <a:chExt cx="360039" cy="119168"/>
          </a:xfrm>
        </p:grpSpPr>
        <p:sp>
          <p:nvSpPr>
            <p:cNvPr id="213" name="等腰三角形 212"/>
            <p:cNvSpPr/>
            <p:nvPr/>
          </p:nvSpPr>
          <p:spPr bwMode="auto">
            <a:xfrm rot="5400000">
              <a:off x="5525971" y="3445094"/>
              <a:ext cx="119168" cy="133129"/>
            </a:xfrm>
            <a:prstGeom prst="triangl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defRPr/>
              </a:pPr>
              <a:endParaRPr lang="zh-CN" altLang="en-US" baseline="-25000">
                <a:solidFill>
                  <a:srgbClr val="000000"/>
                </a:solidFill>
                <a:latin typeface="Arial" charset="0"/>
                <a:ea typeface="宋体" pitchFamily="2" charset="-122"/>
              </a:endParaRPr>
            </a:p>
          </p:txBody>
        </p:sp>
        <p:cxnSp>
          <p:nvCxnSpPr>
            <p:cNvPr id="214" name="直接连接符 213"/>
            <p:cNvCxnSpPr/>
            <p:nvPr/>
          </p:nvCxnSpPr>
          <p:spPr bwMode="auto">
            <a:xfrm rot="5400000">
              <a:off x="5405536" y="3405478"/>
              <a:ext cx="0" cy="226911"/>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218" name="组合 217"/>
          <p:cNvGrpSpPr/>
          <p:nvPr/>
        </p:nvGrpSpPr>
        <p:grpSpPr>
          <a:xfrm>
            <a:off x="7258362" y="4224976"/>
            <a:ext cx="360039" cy="119168"/>
            <a:chOff x="5292080" y="3452075"/>
            <a:chExt cx="360039" cy="119168"/>
          </a:xfrm>
        </p:grpSpPr>
        <p:sp>
          <p:nvSpPr>
            <p:cNvPr id="219" name="等腰三角形 218"/>
            <p:cNvSpPr/>
            <p:nvPr/>
          </p:nvSpPr>
          <p:spPr bwMode="auto">
            <a:xfrm rot="5400000">
              <a:off x="5525971" y="3445094"/>
              <a:ext cx="119168" cy="133129"/>
            </a:xfrm>
            <a:prstGeom prst="triangl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defRPr/>
              </a:pPr>
              <a:endParaRPr lang="zh-CN" altLang="en-US" baseline="-25000">
                <a:solidFill>
                  <a:srgbClr val="000000"/>
                </a:solidFill>
                <a:latin typeface="Arial" charset="0"/>
                <a:ea typeface="宋体" pitchFamily="2" charset="-122"/>
              </a:endParaRPr>
            </a:p>
          </p:txBody>
        </p:sp>
        <p:cxnSp>
          <p:nvCxnSpPr>
            <p:cNvPr id="220" name="直接连接符 219"/>
            <p:cNvCxnSpPr/>
            <p:nvPr/>
          </p:nvCxnSpPr>
          <p:spPr bwMode="auto">
            <a:xfrm rot="5400000">
              <a:off x="5405536" y="3405478"/>
              <a:ext cx="0" cy="226911"/>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cxnSp>
        <p:nvCxnSpPr>
          <p:cNvPr id="223" name="直接连接符 222"/>
          <p:cNvCxnSpPr/>
          <p:nvPr/>
        </p:nvCxnSpPr>
        <p:spPr bwMode="auto">
          <a:xfrm rot="5400000">
            <a:off x="7870497" y="3832234"/>
            <a:ext cx="0" cy="1224000"/>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224" name="组合 223"/>
          <p:cNvGrpSpPr/>
          <p:nvPr/>
        </p:nvGrpSpPr>
        <p:grpSpPr>
          <a:xfrm>
            <a:off x="7258362" y="4529776"/>
            <a:ext cx="360039" cy="119168"/>
            <a:chOff x="5292080" y="3452075"/>
            <a:chExt cx="360039" cy="119168"/>
          </a:xfrm>
        </p:grpSpPr>
        <p:sp>
          <p:nvSpPr>
            <p:cNvPr id="225" name="等腰三角形 224"/>
            <p:cNvSpPr/>
            <p:nvPr/>
          </p:nvSpPr>
          <p:spPr bwMode="auto">
            <a:xfrm rot="5400000">
              <a:off x="5525971" y="3445094"/>
              <a:ext cx="119168" cy="133129"/>
            </a:xfrm>
            <a:prstGeom prst="triangl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defRPr/>
              </a:pPr>
              <a:endParaRPr lang="zh-CN" altLang="en-US" baseline="-25000">
                <a:solidFill>
                  <a:srgbClr val="000000"/>
                </a:solidFill>
                <a:latin typeface="Arial" charset="0"/>
                <a:ea typeface="宋体" pitchFamily="2" charset="-122"/>
              </a:endParaRPr>
            </a:p>
          </p:txBody>
        </p:sp>
        <p:cxnSp>
          <p:nvCxnSpPr>
            <p:cNvPr id="226" name="直接连接符 225"/>
            <p:cNvCxnSpPr/>
            <p:nvPr/>
          </p:nvCxnSpPr>
          <p:spPr bwMode="auto">
            <a:xfrm rot="5400000">
              <a:off x="5405536" y="3405478"/>
              <a:ext cx="0" cy="226911"/>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1" name="组合 10"/>
          <p:cNvGrpSpPr/>
          <p:nvPr/>
        </p:nvGrpSpPr>
        <p:grpSpPr>
          <a:xfrm>
            <a:off x="4882097" y="4004728"/>
            <a:ext cx="1368000" cy="828000"/>
            <a:chOff x="3358097" y="4004728"/>
            <a:chExt cx="1368000" cy="828000"/>
          </a:xfrm>
        </p:grpSpPr>
        <p:cxnSp>
          <p:nvCxnSpPr>
            <p:cNvPr id="263" name="直接连接符 262"/>
            <p:cNvCxnSpPr/>
            <p:nvPr/>
          </p:nvCxnSpPr>
          <p:spPr bwMode="auto">
            <a:xfrm rot="10800000">
              <a:off x="3366482" y="4004728"/>
              <a:ext cx="1726" cy="828000"/>
            </a:xfrm>
            <a:prstGeom prst="line">
              <a:avLst/>
            </a:prstGeom>
            <a:solidFill>
              <a:schemeClr val="accent1"/>
            </a:solidFill>
            <a:ln w="412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4" name="直接连接符 263"/>
            <p:cNvCxnSpPr/>
            <p:nvPr/>
          </p:nvCxnSpPr>
          <p:spPr bwMode="auto">
            <a:xfrm rot="16200000">
              <a:off x="4041234" y="3321927"/>
              <a:ext cx="1726" cy="1368000"/>
            </a:xfrm>
            <a:prstGeom prst="line">
              <a:avLst/>
            </a:prstGeom>
            <a:solidFill>
              <a:schemeClr val="accent1"/>
            </a:solidFill>
            <a:ln w="4127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8" name="组合 7"/>
          <p:cNvGrpSpPr/>
          <p:nvPr/>
        </p:nvGrpSpPr>
        <p:grpSpPr>
          <a:xfrm>
            <a:off x="5591945" y="4941169"/>
            <a:ext cx="695029" cy="318229"/>
            <a:chOff x="4067944" y="4941168"/>
            <a:chExt cx="695029" cy="318229"/>
          </a:xfrm>
        </p:grpSpPr>
        <p:grpSp>
          <p:nvGrpSpPr>
            <p:cNvPr id="360" name="组合 359"/>
            <p:cNvGrpSpPr/>
            <p:nvPr/>
          </p:nvGrpSpPr>
          <p:grpSpPr>
            <a:xfrm>
              <a:off x="4349249" y="4941168"/>
              <a:ext cx="360039" cy="119168"/>
              <a:chOff x="5292080" y="3452075"/>
              <a:chExt cx="360039" cy="119168"/>
            </a:xfrm>
          </p:grpSpPr>
          <p:sp>
            <p:nvSpPr>
              <p:cNvPr id="361" name="等腰三角形 360"/>
              <p:cNvSpPr/>
              <p:nvPr/>
            </p:nvSpPr>
            <p:spPr bwMode="auto">
              <a:xfrm rot="5400000">
                <a:off x="5525971" y="3445094"/>
                <a:ext cx="119168" cy="133129"/>
              </a:xfrm>
              <a:prstGeom prst="triangl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defRPr/>
                </a:pPr>
                <a:endParaRPr lang="zh-CN" altLang="en-US" baseline="-25000">
                  <a:solidFill>
                    <a:srgbClr val="000000"/>
                  </a:solidFill>
                  <a:latin typeface="Arial" charset="0"/>
                  <a:ea typeface="宋体" pitchFamily="2" charset="-122"/>
                </a:endParaRPr>
              </a:p>
            </p:txBody>
          </p:sp>
          <p:cxnSp>
            <p:nvCxnSpPr>
              <p:cNvPr id="362" name="直接连接符 361"/>
              <p:cNvCxnSpPr/>
              <p:nvPr/>
            </p:nvCxnSpPr>
            <p:spPr bwMode="auto">
              <a:xfrm rot="5400000">
                <a:off x="5405536" y="3405478"/>
                <a:ext cx="0" cy="226911"/>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363" name="文本框 362"/>
            <p:cNvSpPr txBox="1"/>
            <p:nvPr/>
          </p:nvSpPr>
          <p:spPr>
            <a:xfrm>
              <a:off x="4067944" y="5013176"/>
              <a:ext cx="695029" cy="246221"/>
            </a:xfrm>
            <a:prstGeom prst="rect">
              <a:avLst/>
            </a:prstGeom>
            <a:noFill/>
          </p:spPr>
          <p:txBody>
            <a:bodyPr wrap="square" rtlCol="0">
              <a:spAutoFit/>
            </a:bodyPr>
            <a:lstStyle/>
            <a:p>
              <a:pPr algn="r" eaLnBrk="0" fontAlgn="base" hangingPunct="0">
                <a:spcBef>
                  <a:spcPct val="0"/>
                </a:spcBef>
                <a:spcAft>
                  <a:spcPct val="0"/>
                </a:spcAft>
                <a:defRPr/>
              </a:pPr>
              <a:r>
                <a:rPr lang="en-US" altLang="zh-CN" sz="1000" dirty="0">
                  <a:solidFill>
                    <a:srgbClr val="000000"/>
                  </a:solidFill>
                  <a:latin typeface="Arial" panose="020B0604020202020204" pitchFamily="34" charset="0"/>
                  <a:ea typeface="宋体" panose="02010600030101010101" pitchFamily="2" charset="-122"/>
                </a:rPr>
                <a:t>RUN</a:t>
              </a:r>
              <a:endParaRPr lang="zh-CN" altLang="en-US" sz="1000" dirty="0">
                <a:solidFill>
                  <a:srgbClr val="000000"/>
                </a:solidFill>
                <a:latin typeface="Arial" panose="020B0604020202020204" pitchFamily="34" charset="0"/>
                <a:ea typeface="宋体" panose="02010600030101010101" pitchFamily="2" charset="-122"/>
              </a:endParaRPr>
            </a:p>
          </p:txBody>
        </p:sp>
      </p:grpSp>
      <p:grpSp>
        <p:nvGrpSpPr>
          <p:cNvPr id="6" name="组合 5"/>
          <p:cNvGrpSpPr/>
          <p:nvPr/>
        </p:nvGrpSpPr>
        <p:grpSpPr>
          <a:xfrm>
            <a:off x="1590046" y="4705523"/>
            <a:ext cx="794285" cy="246221"/>
            <a:chOff x="66045" y="4705522"/>
            <a:chExt cx="794285" cy="246221"/>
          </a:xfrm>
        </p:grpSpPr>
        <p:grpSp>
          <p:nvGrpSpPr>
            <p:cNvPr id="381" name="组合 380"/>
            <p:cNvGrpSpPr/>
            <p:nvPr/>
          </p:nvGrpSpPr>
          <p:grpSpPr>
            <a:xfrm>
              <a:off x="500291" y="4760252"/>
              <a:ext cx="360039" cy="119168"/>
              <a:chOff x="5292080" y="3452075"/>
              <a:chExt cx="360039" cy="119168"/>
            </a:xfrm>
          </p:grpSpPr>
          <p:sp>
            <p:nvSpPr>
              <p:cNvPr id="382" name="等腰三角形 381"/>
              <p:cNvSpPr/>
              <p:nvPr/>
            </p:nvSpPr>
            <p:spPr bwMode="auto">
              <a:xfrm rot="5400000">
                <a:off x="5525971" y="3445094"/>
                <a:ext cx="119168" cy="133129"/>
              </a:xfrm>
              <a:prstGeom prst="triangl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defRPr/>
                </a:pPr>
                <a:endParaRPr lang="zh-CN" altLang="en-US" baseline="-25000">
                  <a:solidFill>
                    <a:srgbClr val="000000"/>
                  </a:solidFill>
                  <a:latin typeface="Arial" charset="0"/>
                  <a:ea typeface="宋体" pitchFamily="2" charset="-122"/>
                </a:endParaRPr>
              </a:p>
            </p:txBody>
          </p:sp>
          <p:cxnSp>
            <p:nvCxnSpPr>
              <p:cNvPr id="383" name="直接连接符 382"/>
              <p:cNvCxnSpPr/>
              <p:nvPr/>
            </p:nvCxnSpPr>
            <p:spPr bwMode="auto">
              <a:xfrm rot="5400000">
                <a:off x="5405536" y="3405478"/>
                <a:ext cx="0" cy="226911"/>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384" name="文本框 383"/>
            <p:cNvSpPr txBox="1"/>
            <p:nvPr/>
          </p:nvSpPr>
          <p:spPr>
            <a:xfrm>
              <a:off x="66045" y="4705522"/>
              <a:ext cx="520464" cy="246221"/>
            </a:xfrm>
            <a:prstGeom prst="rect">
              <a:avLst/>
            </a:prstGeom>
            <a:noFill/>
          </p:spPr>
          <p:txBody>
            <a:bodyPr wrap="square" rtlCol="0">
              <a:spAutoFit/>
            </a:bodyPr>
            <a:lstStyle/>
            <a:p>
              <a:pPr algn="r" eaLnBrk="0" fontAlgn="base" hangingPunct="0">
                <a:spcBef>
                  <a:spcPct val="0"/>
                </a:spcBef>
                <a:spcAft>
                  <a:spcPct val="0"/>
                </a:spcAft>
                <a:defRPr/>
              </a:pPr>
              <a:r>
                <a:rPr lang="en-US" altLang="zh-CN" sz="1000" dirty="0">
                  <a:solidFill>
                    <a:srgbClr val="000000"/>
                  </a:solidFill>
                  <a:latin typeface="Arial" panose="020B0604020202020204" pitchFamily="34" charset="0"/>
                  <a:ea typeface="宋体" panose="02010600030101010101" pitchFamily="2" charset="-122"/>
                </a:rPr>
                <a:t>LD.IR</a:t>
              </a:r>
              <a:endParaRPr lang="zh-CN" altLang="en-US" sz="1000" dirty="0">
                <a:solidFill>
                  <a:srgbClr val="000000"/>
                </a:solidFill>
                <a:latin typeface="Arial" panose="020B0604020202020204" pitchFamily="34" charset="0"/>
                <a:ea typeface="宋体" panose="02010600030101010101" pitchFamily="2" charset="-122"/>
              </a:endParaRPr>
            </a:p>
          </p:txBody>
        </p:sp>
      </p:grpSp>
      <p:cxnSp>
        <p:nvCxnSpPr>
          <p:cNvPr id="262" name="直接连接符 261"/>
          <p:cNvCxnSpPr/>
          <p:nvPr/>
        </p:nvCxnSpPr>
        <p:spPr bwMode="auto">
          <a:xfrm rot="16200000">
            <a:off x="3988347" y="3913064"/>
            <a:ext cx="1726" cy="1814400"/>
          </a:xfrm>
          <a:prstGeom prst="line">
            <a:avLst/>
          </a:prstGeom>
          <a:solidFill>
            <a:schemeClr val="accent1"/>
          </a:solidFill>
          <a:ln w="412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7" name="矩形 106"/>
          <p:cNvSpPr/>
          <p:nvPr/>
        </p:nvSpPr>
        <p:spPr bwMode="auto">
          <a:xfrm>
            <a:off x="2404175" y="4712264"/>
            <a:ext cx="677722" cy="216000"/>
          </a:xfrm>
          <a:prstGeom prst="rect">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108000" tIns="72000" rIns="91440" bIns="45720" numCol="1" rtlCol="0" anchor="ctr" anchorCtr="0" compatLnSpc="1">
            <a:prstTxWarp prst="textNoShape">
              <a:avLst/>
            </a:prstTxWarp>
          </a:bodyPr>
          <a:lstStyle/>
          <a:p>
            <a:pPr algn="ctr" fontAlgn="base">
              <a:spcBef>
                <a:spcPct val="0"/>
              </a:spcBef>
              <a:spcAft>
                <a:spcPct val="0"/>
              </a:spcAft>
              <a:defRPr/>
            </a:pPr>
            <a:r>
              <a:rPr lang="en-US" altLang="zh-CN" sz="1200" b="1" dirty="0">
                <a:solidFill>
                  <a:srgbClr val="000000"/>
                </a:solidFill>
                <a:latin typeface="Arial" charset="0"/>
                <a:ea typeface="宋体" panose="02010600030101010101" pitchFamily="2" charset="-122"/>
              </a:rPr>
              <a:t>IR</a:t>
            </a:r>
            <a:endParaRPr lang="zh-CN" altLang="en-US" sz="1200" b="1" dirty="0">
              <a:solidFill>
                <a:srgbClr val="000000"/>
              </a:solidFill>
              <a:latin typeface="Arial" charset="0"/>
              <a:ea typeface="宋体" panose="02010600030101010101" pitchFamily="2" charset="-122"/>
            </a:endParaRPr>
          </a:p>
        </p:txBody>
      </p:sp>
      <p:sp>
        <p:nvSpPr>
          <p:cNvPr id="4" name="矩形 3"/>
          <p:cNvSpPr/>
          <p:nvPr/>
        </p:nvSpPr>
        <p:spPr bwMode="auto">
          <a:xfrm>
            <a:off x="8583361" y="1543912"/>
            <a:ext cx="950400" cy="1209906"/>
          </a:xfrm>
          <a:prstGeom prst="rect">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defRPr/>
            </a:pPr>
            <a:endParaRPr lang="zh-CN" altLang="en-US" baseline="-25000">
              <a:solidFill>
                <a:srgbClr val="000000"/>
              </a:solidFill>
              <a:latin typeface="Arial" charset="0"/>
              <a:ea typeface="宋体" pitchFamily="2" charset="-122"/>
            </a:endParaRPr>
          </a:p>
        </p:txBody>
      </p:sp>
      <p:cxnSp>
        <p:nvCxnSpPr>
          <p:cNvPr id="40" name="直接连接符 39"/>
          <p:cNvCxnSpPr/>
          <p:nvPr/>
        </p:nvCxnSpPr>
        <p:spPr bwMode="auto">
          <a:xfrm>
            <a:off x="9390942" y="2768136"/>
            <a:ext cx="1" cy="792000"/>
          </a:xfrm>
          <a:prstGeom prst="line">
            <a:avLst/>
          </a:prstGeom>
          <a:solidFill>
            <a:schemeClr val="accent1"/>
          </a:solidFill>
          <a:ln w="412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0" name="直接连接符 59"/>
          <p:cNvCxnSpPr/>
          <p:nvPr/>
        </p:nvCxnSpPr>
        <p:spPr bwMode="auto">
          <a:xfrm flipH="1">
            <a:off x="9054770" y="1111864"/>
            <a:ext cx="7582" cy="468000"/>
          </a:xfrm>
          <a:prstGeom prst="line">
            <a:avLst/>
          </a:prstGeom>
          <a:solidFill>
            <a:schemeClr val="accent1"/>
          </a:solidFill>
          <a:ln w="4127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161" name="组合 160"/>
          <p:cNvGrpSpPr/>
          <p:nvPr/>
        </p:nvGrpSpPr>
        <p:grpSpPr>
          <a:xfrm>
            <a:off x="9310289" y="3056080"/>
            <a:ext cx="396344" cy="215444"/>
            <a:chOff x="7272000" y="2565484"/>
            <a:chExt cx="396344" cy="215444"/>
          </a:xfrm>
        </p:grpSpPr>
        <p:cxnSp>
          <p:nvCxnSpPr>
            <p:cNvPr id="114" name="直接连接符 113"/>
            <p:cNvCxnSpPr/>
            <p:nvPr/>
          </p:nvCxnSpPr>
          <p:spPr bwMode="auto">
            <a:xfrm flipH="1">
              <a:off x="7272000" y="2626896"/>
              <a:ext cx="144000" cy="10800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5" name="文本框 114"/>
            <p:cNvSpPr txBox="1"/>
            <p:nvPr/>
          </p:nvSpPr>
          <p:spPr>
            <a:xfrm>
              <a:off x="7308344" y="2565484"/>
              <a:ext cx="360000" cy="215444"/>
            </a:xfrm>
            <a:prstGeom prst="rect">
              <a:avLst/>
            </a:prstGeom>
            <a:noFill/>
          </p:spPr>
          <p:txBody>
            <a:bodyPr wrap="square" rtlCol="0">
              <a:spAutoFit/>
            </a:bodyPr>
            <a:lstStyle/>
            <a:p>
              <a:pPr eaLnBrk="0" fontAlgn="base" hangingPunct="0">
                <a:spcBef>
                  <a:spcPct val="0"/>
                </a:spcBef>
                <a:spcAft>
                  <a:spcPct val="0"/>
                </a:spcAft>
                <a:defRPr/>
              </a:pPr>
              <a:r>
                <a:rPr lang="en-US" altLang="zh-CN" sz="1200" baseline="-25000" dirty="0">
                  <a:solidFill>
                    <a:srgbClr val="000000"/>
                  </a:solidFill>
                  <a:latin typeface="Arial" panose="020B0604020202020204" pitchFamily="34" charset="0"/>
                  <a:ea typeface="宋体" panose="02010600030101010101" pitchFamily="2" charset="-122"/>
                </a:rPr>
                <a:t>16</a:t>
              </a:r>
              <a:endParaRPr lang="zh-CN" altLang="en-US" sz="1200" baseline="-25000" dirty="0">
                <a:solidFill>
                  <a:srgbClr val="000000"/>
                </a:solidFill>
                <a:latin typeface="Arial" panose="020B0604020202020204" pitchFamily="34" charset="0"/>
                <a:ea typeface="宋体" panose="02010600030101010101" pitchFamily="2" charset="-122"/>
              </a:endParaRPr>
            </a:p>
          </p:txBody>
        </p:sp>
      </p:grpSp>
      <p:grpSp>
        <p:nvGrpSpPr>
          <p:cNvPr id="229" name="组合 228"/>
          <p:cNvGrpSpPr/>
          <p:nvPr/>
        </p:nvGrpSpPr>
        <p:grpSpPr>
          <a:xfrm>
            <a:off x="8227213" y="2153305"/>
            <a:ext cx="360039" cy="119168"/>
            <a:chOff x="5292080" y="3452075"/>
            <a:chExt cx="360039" cy="119168"/>
          </a:xfrm>
        </p:grpSpPr>
        <p:sp>
          <p:nvSpPr>
            <p:cNvPr id="230" name="等腰三角形 229"/>
            <p:cNvSpPr/>
            <p:nvPr/>
          </p:nvSpPr>
          <p:spPr bwMode="auto">
            <a:xfrm rot="5400000">
              <a:off x="5525971" y="3445094"/>
              <a:ext cx="119168" cy="133129"/>
            </a:xfrm>
            <a:prstGeom prst="triangl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defRPr/>
              </a:pPr>
              <a:endParaRPr lang="zh-CN" altLang="en-US" baseline="-25000">
                <a:solidFill>
                  <a:srgbClr val="000000"/>
                </a:solidFill>
                <a:latin typeface="Arial" charset="0"/>
                <a:ea typeface="宋体" pitchFamily="2" charset="-122"/>
              </a:endParaRPr>
            </a:p>
          </p:txBody>
        </p:sp>
        <p:cxnSp>
          <p:nvCxnSpPr>
            <p:cNvPr id="231" name="直接连接符 230"/>
            <p:cNvCxnSpPr/>
            <p:nvPr/>
          </p:nvCxnSpPr>
          <p:spPr bwMode="auto">
            <a:xfrm rot="5400000">
              <a:off x="5405536" y="3405478"/>
              <a:ext cx="0" cy="226911"/>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232" name="组合 231"/>
          <p:cNvGrpSpPr/>
          <p:nvPr/>
        </p:nvGrpSpPr>
        <p:grpSpPr>
          <a:xfrm>
            <a:off x="8227213" y="1615920"/>
            <a:ext cx="360039" cy="119168"/>
            <a:chOff x="5292080" y="3452075"/>
            <a:chExt cx="360039" cy="119168"/>
          </a:xfrm>
        </p:grpSpPr>
        <p:sp>
          <p:nvSpPr>
            <p:cNvPr id="233" name="等腰三角形 232"/>
            <p:cNvSpPr/>
            <p:nvPr/>
          </p:nvSpPr>
          <p:spPr bwMode="auto">
            <a:xfrm rot="5400000">
              <a:off x="5525971" y="3445094"/>
              <a:ext cx="119168" cy="133129"/>
            </a:xfrm>
            <a:prstGeom prst="triangl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defRPr/>
              </a:pPr>
              <a:endParaRPr lang="zh-CN" altLang="en-US" baseline="-25000">
                <a:solidFill>
                  <a:srgbClr val="000000"/>
                </a:solidFill>
                <a:latin typeface="Arial" charset="0"/>
                <a:ea typeface="宋体" pitchFamily="2" charset="-122"/>
              </a:endParaRPr>
            </a:p>
          </p:txBody>
        </p:sp>
        <p:cxnSp>
          <p:nvCxnSpPr>
            <p:cNvPr id="234" name="直接连接符 233"/>
            <p:cNvCxnSpPr/>
            <p:nvPr/>
          </p:nvCxnSpPr>
          <p:spPr bwMode="auto">
            <a:xfrm rot="5400000">
              <a:off x="5405536" y="3405478"/>
              <a:ext cx="0" cy="226911"/>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235" name="组合 234"/>
          <p:cNvGrpSpPr/>
          <p:nvPr/>
        </p:nvGrpSpPr>
        <p:grpSpPr>
          <a:xfrm flipH="1">
            <a:off x="9543246" y="2552024"/>
            <a:ext cx="360039" cy="119168"/>
            <a:chOff x="5292080" y="3452075"/>
            <a:chExt cx="360039" cy="119168"/>
          </a:xfrm>
        </p:grpSpPr>
        <p:sp>
          <p:nvSpPr>
            <p:cNvPr id="236" name="等腰三角形 235"/>
            <p:cNvSpPr/>
            <p:nvPr/>
          </p:nvSpPr>
          <p:spPr bwMode="auto">
            <a:xfrm rot="5400000">
              <a:off x="5525971" y="3445094"/>
              <a:ext cx="119168" cy="133129"/>
            </a:xfrm>
            <a:prstGeom prst="triangl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defRPr/>
              </a:pPr>
              <a:endParaRPr lang="zh-CN" altLang="en-US" baseline="-25000">
                <a:solidFill>
                  <a:srgbClr val="000000"/>
                </a:solidFill>
                <a:latin typeface="Arial" charset="0"/>
                <a:ea typeface="宋体" pitchFamily="2" charset="-122"/>
              </a:endParaRPr>
            </a:p>
          </p:txBody>
        </p:sp>
        <p:cxnSp>
          <p:nvCxnSpPr>
            <p:cNvPr id="237" name="直接连接符 236"/>
            <p:cNvCxnSpPr/>
            <p:nvPr/>
          </p:nvCxnSpPr>
          <p:spPr bwMode="auto">
            <a:xfrm rot="5400000">
              <a:off x="5405536" y="3405478"/>
              <a:ext cx="0" cy="226911"/>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291" name="文本框 290"/>
          <p:cNvSpPr txBox="1"/>
          <p:nvPr/>
        </p:nvSpPr>
        <p:spPr>
          <a:xfrm>
            <a:off x="7906433" y="1572500"/>
            <a:ext cx="441232" cy="246221"/>
          </a:xfrm>
          <a:prstGeom prst="rect">
            <a:avLst/>
          </a:prstGeom>
          <a:noFill/>
        </p:spPr>
        <p:txBody>
          <a:bodyPr wrap="square" rtlCol="0">
            <a:spAutoFit/>
          </a:bodyPr>
          <a:lstStyle/>
          <a:p>
            <a:pPr eaLnBrk="0" fontAlgn="base" hangingPunct="0">
              <a:spcBef>
                <a:spcPct val="0"/>
              </a:spcBef>
              <a:spcAft>
                <a:spcPct val="0"/>
              </a:spcAft>
              <a:defRPr/>
            </a:pPr>
            <a:r>
              <a:rPr lang="en-US" altLang="zh-CN" sz="1000" dirty="0">
                <a:solidFill>
                  <a:srgbClr val="000000"/>
                </a:solidFill>
                <a:latin typeface="Arial" panose="020B0604020202020204" pitchFamily="34" charset="0"/>
                <a:ea typeface="宋体" panose="02010600030101010101" pitchFamily="2" charset="-122"/>
              </a:rPr>
              <a:t>DR</a:t>
            </a:r>
            <a:endParaRPr lang="zh-CN" altLang="en-US" sz="1000" dirty="0">
              <a:solidFill>
                <a:srgbClr val="000000"/>
              </a:solidFill>
              <a:latin typeface="Arial" panose="020B0604020202020204" pitchFamily="34" charset="0"/>
              <a:ea typeface="宋体" panose="02010600030101010101" pitchFamily="2" charset="-122"/>
            </a:endParaRPr>
          </a:p>
        </p:txBody>
      </p:sp>
      <p:sp>
        <p:nvSpPr>
          <p:cNvPr id="292" name="文本框 291"/>
          <p:cNvSpPr txBox="1"/>
          <p:nvPr/>
        </p:nvSpPr>
        <p:spPr>
          <a:xfrm>
            <a:off x="7618402" y="2089780"/>
            <a:ext cx="695029" cy="246221"/>
          </a:xfrm>
          <a:prstGeom prst="rect">
            <a:avLst/>
          </a:prstGeom>
          <a:noFill/>
        </p:spPr>
        <p:txBody>
          <a:bodyPr wrap="square" rtlCol="0">
            <a:spAutoFit/>
          </a:bodyPr>
          <a:lstStyle/>
          <a:p>
            <a:pPr eaLnBrk="0" fontAlgn="base" hangingPunct="0">
              <a:spcBef>
                <a:spcPct val="0"/>
              </a:spcBef>
              <a:spcAft>
                <a:spcPct val="0"/>
              </a:spcAft>
              <a:defRPr/>
            </a:pPr>
            <a:r>
              <a:rPr lang="en-US" altLang="zh-CN" sz="1000" dirty="0">
                <a:solidFill>
                  <a:srgbClr val="000000"/>
                </a:solidFill>
                <a:latin typeface="Arial" panose="020B0604020202020204" pitchFamily="34" charset="0"/>
                <a:ea typeface="宋体" panose="02010600030101010101" pitchFamily="2" charset="-122"/>
              </a:rPr>
              <a:t>LD.REG</a:t>
            </a:r>
            <a:endParaRPr lang="zh-CN" altLang="en-US" sz="1000" dirty="0">
              <a:solidFill>
                <a:srgbClr val="000000"/>
              </a:solidFill>
              <a:latin typeface="Arial" panose="020B0604020202020204" pitchFamily="34" charset="0"/>
              <a:ea typeface="宋体" panose="02010600030101010101" pitchFamily="2" charset="-122"/>
            </a:endParaRPr>
          </a:p>
        </p:txBody>
      </p:sp>
      <p:sp>
        <p:nvSpPr>
          <p:cNvPr id="296" name="文本框 295"/>
          <p:cNvSpPr txBox="1"/>
          <p:nvPr/>
        </p:nvSpPr>
        <p:spPr>
          <a:xfrm>
            <a:off x="8806874" y="1705104"/>
            <a:ext cx="580473" cy="461665"/>
          </a:xfrm>
          <a:prstGeom prst="rect">
            <a:avLst/>
          </a:prstGeom>
          <a:noFill/>
        </p:spPr>
        <p:txBody>
          <a:bodyPr wrap="square" rtlCol="0">
            <a:spAutoFit/>
          </a:bodyPr>
          <a:lstStyle/>
          <a:p>
            <a:pPr algn="ctr" eaLnBrk="0" fontAlgn="base" hangingPunct="0">
              <a:spcBef>
                <a:spcPct val="0"/>
              </a:spcBef>
              <a:spcAft>
                <a:spcPct val="0"/>
              </a:spcAft>
              <a:defRPr/>
            </a:pPr>
            <a:r>
              <a:rPr lang="en-US" altLang="zh-CN" sz="1200" b="1" dirty="0">
                <a:solidFill>
                  <a:srgbClr val="000000"/>
                </a:solidFill>
                <a:latin typeface="Arial" panose="020B0604020202020204" pitchFamily="34" charset="0"/>
                <a:ea typeface="宋体" panose="02010600030101010101" pitchFamily="2" charset="-122"/>
              </a:rPr>
              <a:t>REG FILE</a:t>
            </a:r>
            <a:endParaRPr lang="zh-CN" altLang="en-US" sz="1200" b="1" dirty="0">
              <a:solidFill>
                <a:srgbClr val="000000"/>
              </a:solidFill>
              <a:latin typeface="Arial" panose="020B0604020202020204" pitchFamily="34" charset="0"/>
              <a:ea typeface="宋体" panose="02010600030101010101" pitchFamily="2" charset="-122"/>
            </a:endParaRPr>
          </a:p>
        </p:txBody>
      </p:sp>
      <p:sp>
        <p:nvSpPr>
          <p:cNvPr id="297" name="文本框 296"/>
          <p:cNvSpPr txBox="1"/>
          <p:nvPr/>
        </p:nvSpPr>
        <p:spPr>
          <a:xfrm>
            <a:off x="9130570" y="2408008"/>
            <a:ext cx="527777" cy="400110"/>
          </a:xfrm>
          <a:prstGeom prst="rect">
            <a:avLst/>
          </a:prstGeom>
          <a:noFill/>
        </p:spPr>
        <p:txBody>
          <a:bodyPr wrap="square" rtlCol="0">
            <a:spAutoFit/>
          </a:bodyPr>
          <a:lstStyle/>
          <a:p>
            <a:pPr eaLnBrk="0" fontAlgn="base" hangingPunct="0">
              <a:spcBef>
                <a:spcPct val="0"/>
              </a:spcBef>
              <a:spcAft>
                <a:spcPct val="0"/>
              </a:spcAft>
              <a:defRPr/>
            </a:pPr>
            <a:r>
              <a:rPr lang="en-US" altLang="zh-CN" sz="1000" dirty="0">
                <a:solidFill>
                  <a:srgbClr val="000000"/>
                </a:solidFill>
                <a:latin typeface="Arial" panose="020B0604020202020204" pitchFamily="34" charset="0"/>
                <a:ea typeface="宋体" panose="02010600030101010101" pitchFamily="2" charset="-122"/>
              </a:rPr>
              <a:t>SR1</a:t>
            </a:r>
          </a:p>
          <a:p>
            <a:pPr eaLnBrk="0" fontAlgn="base" hangingPunct="0">
              <a:spcBef>
                <a:spcPct val="0"/>
              </a:spcBef>
              <a:spcAft>
                <a:spcPct val="0"/>
              </a:spcAft>
              <a:defRPr/>
            </a:pPr>
            <a:r>
              <a:rPr lang="en-US" altLang="zh-CN" sz="1000" dirty="0">
                <a:solidFill>
                  <a:srgbClr val="000000"/>
                </a:solidFill>
                <a:latin typeface="Arial" panose="020B0604020202020204" pitchFamily="34" charset="0"/>
                <a:ea typeface="宋体" panose="02010600030101010101" pitchFamily="2" charset="-122"/>
              </a:rPr>
              <a:t>OUT</a:t>
            </a:r>
            <a:endParaRPr lang="zh-CN" altLang="en-US" sz="1000" dirty="0">
              <a:solidFill>
                <a:srgbClr val="000000"/>
              </a:solidFill>
              <a:latin typeface="Arial" panose="020B0604020202020204" pitchFamily="34" charset="0"/>
              <a:ea typeface="宋体" panose="02010600030101010101" pitchFamily="2" charset="-122"/>
            </a:endParaRPr>
          </a:p>
        </p:txBody>
      </p:sp>
      <p:sp>
        <p:nvSpPr>
          <p:cNvPr id="298" name="文本框 297"/>
          <p:cNvSpPr txBox="1"/>
          <p:nvPr/>
        </p:nvSpPr>
        <p:spPr>
          <a:xfrm>
            <a:off x="8602793" y="2408008"/>
            <a:ext cx="527777" cy="400110"/>
          </a:xfrm>
          <a:prstGeom prst="rect">
            <a:avLst/>
          </a:prstGeom>
          <a:noFill/>
        </p:spPr>
        <p:txBody>
          <a:bodyPr wrap="square" rtlCol="0">
            <a:spAutoFit/>
          </a:bodyPr>
          <a:lstStyle/>
          <a:p>
            <a:pPr eaLnBrk="0" fontAlgn="base" hangingPunct="0">
              <a:spcBef>
                <a:spcPct val="0"/>
              </a:spcBef>
              <a:spcAft>
                <a:spcPct val="0"/>
              </a:spcAft>
              <a:defRPr/>
            </a:pPr>
            <a:r>
              <a:rPr lang="en-US" altLang="zh-CN" sz="1000" dirty="0">
                <a:solidFill>
                  <a:srgbClr val="000000"/>
                </a:solidFill>
                <a:latin typeface="Arial" panose="020B0604020202020204" pitchFamily="34" charset="0"/>
                <a:ea typeface="宋体" panose="02010600030101010101" pitchFamily="2" charset="-122"/>
              </a:rPr>
              <a:t>SR2</a:t>
            </a:r>
          </a:p>
          <a:p>
            <a:pPr eaLnBrk="0" fontAlgn="base" hangingPunct="0">
              <a:spcBef>
                <a:spcPct val="0"/>
              </a:spcBef>
              <a:spcAft>
                <a:spcPct val="0"/>
              </a:spcAft>
              <a:defRPr/>
            </a:pPr>
            <a:r>
              <a:rPr lang="en-US" altLang="zh-CN" sz="1000" dirty="0">
                <a:solidFill>
                  <a:srgbClr val="000000"/>
                </a:solidFill>
                <a:latin typeface="Arial" panose="020B0604020202020204" pitchFamily="34" charset="0"/>
                <a:ea typeface="宋体" panose="02010600030101010101" pitchFamily="2" charset="-122"/>
              </a:rPr>
              <a:t>OUT</a:t>
            </a:r>
            <a:endParaRPr lang="zh-CN" altLang="en-US" sz="1000" dirty="0">
              <a:solidFill>
                <a:srgbClr val="000000"/>
              </a:solidFill>
              <a:latin typeface="Arial" panose="020B0604020202020204" pitchFamily="34" charset="0"/>
              <a:ea typeface="宋体" panose="02010600030101010101" pitchFamily="2" charset="-122"/>
            </a:endParaRPr>
          </a:p>
        </p:txBody>
      </p:sp>
      <p:grpSp>
        <p:nvGrpSpPr>
          <p:cNvPr id="349" name="组合 348"/>
          <p:cNvGrpSpPr/>
          <p:nvPr/>
        </p:nvGrpSpPr>
        <p:grpSpPr>
          <a:xfrm>
            <a:off x="9634665" y="2557774"/>
            <a:ext cx="360000" cy="221857"/>
            <a:chOff x="5898218" y="3494595"/>
            <a:chExt cx="360000" cy="221857"/>
          </a:xfrm>
        </p:grpSpPr>
        <p:cxnSp>
          <p:nvCxnSpPr>
            <p:cNvPr id="350" name="直接连接符 349"/>
            <p:cNvCxnSpPr/>
            <p:nvPr/>
          </p:nvCxnSpPr>
          <p:spPr bwMode="auto">
            <a:xfrm flipH="1">
              <a:off x="5959620" y="3494595"/>
              <a:ext cx="144000" cy="10800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51" name="文本框 350"/>
            <p:cNvSpPr txBox="1"/>
            <p:nvPr/>
          </p:nvSpPr>
          <p:spPr>
            <a:xfrm>
              <a:off x="5898218" y="3501008"/>
              <a:ext cx="360000" cy="215444"/>
            </a:xfrm>
            <a:prstGeom prst="rect">
              <a:avLst/>
            </a:prstGeom>
            <a:noFill/>
          </p:spPr>
          <p:txBody>
            <a:bodyPr wrap="square" rtlCol="0">
              <a:spAutoFit/>
            </a:bodyPr>
            <a:lstStyle/>
            <a:p>
              <a:pPr eaLnBrk="0" fontAlgn="base" hangingPunct="0">
                <a:spcBef>
                  <a:spcPct val="0"/>
                </a:spcBef>
                <a:spcAft>
                  <a:spcPct val="0"/>
                </a:spcAft>
                <a:defRPr/>
              </a:pPr>
              <a:r>
                <a:rPr lang="en-US" altLang="zh-CN" sz="1200" baseline="-25000" dirty="0">
                  <a:solidFill>
                    <a:srgbClr val="000000"/>
                  </a:solidFill>
                  <a:latin typeface="Arial" panose="020B0604020202020204" pitchFamily="34" charset="0"/>
                  <a:ea typeface="宋体" panose="02010600030101010101" pitchFamily="2" charset="-122"/>
                </a:rPr>
                <a:t>3</a:t>
              </a:r>
              <a:endParaRPr lang="zh-CN" altLang="en-US" sz="1200" baseline="-25000" dirty="0">
                <a:solidFill>
                  <a:srgbClr val="000000"/>
                </a:solidFill>
                <a:latin typeface="Arial" panose="020B0604020202020204" pitchFamily="34" charset="0"/>
                <a:ea typeface="宋体" panose="02010600030101010101" pitchFamily="2" charset="-122"/>
              </a:endParaRPr>
            </a:p>
          </p:txBody>
        </p:sp>
      </p:grpSp>
      <p:grpSp>
        <p:nvGrpSpPr>
          <p:cNvPr id="352" name="组合 351"/>
          <p:cNvGrpSpPr/>
          <p:nvPr/>
        </p:nvGrpSpPr>
        <p:grpSpPr>
          <a:xfrm>
            <a:off x="8219955" y="1625005"/>
            <a:ext cx="360000" cy="221857"/>
            <a:chOff x="5898218" y="3494595"/>
            <a:chExt cx="360000" cy="221857"/>
          </a:xfrm>
        </p:grpSpPr>
        <p:cxnSp>
          <p:nvCxnSpPr>
            <p:cNvPr id="353" name="直接连接符 352"/>
            <p:cNvCxnSpPr/>
            <p:nvPr/>
          </p:nvCxnSpPr>
          <p:spPr bwMode="auto">
            <a:xfrm flipH="1">
              <a:off x="5959620" y="3494595"/>
              <a:ext cx="144000" cy="10800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54" name="文本框 353"/>
            <p:cNvSpPr txBox="1"/>
            <p:nvPr/>
          </p:nvSpPr>
          <p:spPr>
            <a:xfrm>
              <a:off x="5898218" y="3501008"/>
              <a:ext cx="360000" cy="215444"/>
            </a:xfrm>
            <a:prstGeom prst="rect">
              <a:avLst/>
            </a:prstGeom>
            <a:noFill/>
          </p:spPr>
          <p:txBody>
            <a:bodyPr wrap="square" rtlCol="0">
              <a:spAutoFit/>
            </a:bodyPr>
            <a:lstStyle/>
            <a:p>
              <a:pPr eaLnBrk="0" fontAlgn="base" hangingPunct="0">
                <a:spcBef>
                  <a:spcPct val="0"/>
                </a:spcBef>
                <a:spcAft>
                  <a:spcPct val="0"/>
                </a:spcAft>
                <a:defRPr/>
              </a:pPr>
              <a:r>
                <a:rPr lang="en-US" altLang="zh-CN" sz="1200" baseline="-25000" dirty="0">
                  <a:solidFill>
                    <a:srgbClr val="000000"/>
                  </a:solidFill>
                  <a:latin typeface="Arial" panose="020B0604020202020204" pitchFamily="34" charset="0"/>
                  <a:ea typeface="宋体" panose="02010600030101010101" pitchFamily="2" charset="-122"/>
                </a:rPr>
                <a:t>3</a:t>
              </a:r>
              <a:endParaRPr lang="zh-CN" altLang="en-US" sz="1200" baseline="-25000" dirty="0">
                <a:solidFill>
                  <a:srgbClr val="000000"/>
                </a:solidFill>
                <a:latin typeface="Arial" panose="020B0604020202020204" pitchFamily="34" charset="0"/>
                <a:ea typeface="宋体" panose="02010600030101010101" pitchFamily="2" charset="-122"/>
              </a:endParaRPr>
            </a:p>
          </p:txBody>
        </p:sp>
      </p:grpSp>
      <p:grpSp>
        <p:nvGrpSpPr>
          <p:cNvPr id="409" name="组合 408"/>
          <p:cNvGrpSpPr/>
          <p:nvPr/>
        </p:nvGrpSpPr>
        <p:grpSpPr>
          <a:xfrm>
            <a:off x="8986553" y="1111864"/>
            <a:ext cx="396344" cy="215444"/>
            <a:chOff x="7272000" y="2565484"/>
            <a:chExt cx="396344" cy="215444"/>
          </a:xfrm>
        </p:grpSpPr>
        <p:cxnSp>
          <p:nvCxnSpPr>
            <p:cNvPr id="410" name="直接连接符 409"/>
            <p:cNvCxnSpPr/>
            <p:nvPr/>
          </p:nvCxnSpPr>
          <p:spPr bwMode="auto">
            <a:xfrm flipH="1">
              <a:off x="7272000" y="2626896"/>
              <a:ext cx="144000" cy="10800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11" name="文本框 410"/>
            <p:cNvSpPr txBox="1"/>
            <p:nvPr/>
          </p:nvSpPr>
          <p:spPr>
            <a:xfrm>
              <a:off x="7308344" y="2565484"/>
              <a:ext cx="360000" cy="215444"/>
            </a:xfrm>
            <a:prstGeom prst="rect">
              <a:avLst/>
            </a:prstGeom>
            <a:noFill/>
          </p:spPr>
          <p:txBody>
            <a:bodyPr wrap="square" rtlCol="0">
              <a:spAutoFit/>
            </a:bodyPr>
            <a:lstStyle/>
            <a:p>
              <a:pPr eaLnBrk="0" fontAlgn="base" hangingPunct="0">
                <a:spcBef>
                  <a:spcPct val="0"/>
                </a:spcBef>
                <a:spcAft>
                  <a:spcPct val="0"/>
                </a:spcAft>
                <a:defRPr/>
              </a:pPr>
              <a:r>
                <a:rPr lang="en-US" altLang="zh-CN" sz="1200" baseline="-25000" dirty="0">
                  <a:solidFill>
                    <a:srgbClr val="000000"/>
                  </a:solidFill>
                  <a:latin typeface="Arial" panose="020B0604020202020204" pitchFamily="34" charset="0"/>
                  <a:ea typeface="宋体" panose="02010600030101010101" pitchFamily="2" charset="-122"/>
                </a:rPr>
                <a:t>16</a:t>
              </a:r>
              <a:endParaRPr lang="zh-CN" altLang="en-US" sz="1200" baseline="-25000" dirty="0">
                <a:solidFill>
                  <a:srgbClr val="000000"/>
                </a:solidFill>
                <a:latin typeface="Arial" panose="020B0604020202020204" pitchFamily="34" charset="0"/>
                <a:ea typeface="宋体" panose="02010600030101010101" pitchFamily="2" charset="-122"/>
              </a:endParaRPr>
            </a:p>
          </p:txBody>
        </p:sp>
      </p:grpSp>
      <p:cxnSp>
        <p:nvCxnSpPr>
          <p:cNvPr id="35" name="直接连接符 34"/>
          <p:cNvCxnSpPr/>
          <p:nvPr/>
        </p:nvCxnSpPr>
        <p:spPr bwMode="auto">
          <a:xfrm>
            <a:off x="9390942" y="3613228"/>
            <a:ext cx="1" cy="684000"/>
          </a:xfrm>
          <a:prstGeom prst="line">
            <a:avLst/>
          </a:prstGeom>
          <a:solidFill>
            <a:schemeClr val="accent1"/>
          </a:solidFill>
          <a:ln w="4127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4" name="椭圆 123"/>
          <p:cNvSpPr/>
          <p:nvPr/>
        </p:nvSpPr>
        <p:spPr bwMode="auto">
          <a:xfrm>
            <a:off x="9363281" y="3562247"/>
            <a:ext cx="55320" cy="48870"/>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defRPr/>
            </a:pPr>
            <a:endParaRPr lang="zh-CN" altLang="en-US" baseline="-25000">
              <a:solidFill>
                <a:srgbClr val="000000"/>
              </a:solidFill>
              <a:latin typeface="Arial" charset="0"/>
              <a:ea typeface="宋体" pitchFamily="2" charset="-122"/>
            </a:endParaRPr>
          </a:p>
        </p:txBody>
      </p:sp>
      <p:cxnSp>
        <p:nvCxnSpPr>
          <p:cNvPr id="59" name="直接连接符 58"/>
          <p:cNvCxnSpPr/>
          <p:nvPr/>
        </p:nvCxnSpPr>
        <p:spPr bwMode="auto">
          <a:xfrm flipV="1">
            <a:off x="9058561" y="4676296"/>
            <a:ext cx="0" cy="324000"/>
          </a:xfrm>
          <a:prstGeom prst="line">
            <a:avLst/>
          </a:prstGeom>
          <a:solidFill>
            <a:schemeClr val="accent1"/>
          </a:solidFill>
          <a:ln w="381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10" name="等腰三角形 209"/>
          <p:cNvSpPr/>
          <p:nvPr/>
        </p:nvSpPr>
        <p:spPr bwMode="auto">
          <a:xfrm rot="5400000">
            <a:off x="8849518" y="4995395"/>
            <a:ext cx="119168" cy="133129"/>
          </a:xfrm>
          <a:prstGeom prst="triangl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defRPr/>
            </a:pPr>
            <a:endParaRPr lang="zh-CN" altLang="en-US" baseline="-25000">
              <a:solidFill>
                <a:srgbClr val="000000"/>
              </a:solidFill>
              <a:latin typeface="Arial" charset="0"/>
              <a:ea typeface="宋体" pitchFamily="2" charset="-122"/>
            </a:endParaRPr>
          </a:p>
        </p:txBody>
      </p:sp>
      <p:cxnSp>
        <p:nvCxnSpPr>
          <p:cNvPr id="208" name="直接连接符 207"/>
          <p:cNvCxnSpPr/>
          <p:nvPr/>
        </p:nvCxnSpPr>
        <p:spPr bwMode="auto">
          <a:xfrm>
            <a:off x="9057698" y="5144344"/>
            <a:ext cx="1726" cy="144000"/>
          </a:xfrm>
          <a:prstGeom prst="line">
            <a:avLst/>
          </a:prstGeom>
          <a:solidFill>
            <a:schemeClr val="accent1"/>
          </a:solidFill>
          <a:ln w="412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8" name="等腰三角形 57"/>
          <p:cNvSpPr/>
          <p:nvPr/>
        </p:nvSpPr>
        <p:spPr bwMode="auto">
          <a:xfrm flipV="1">
            <a:off x="8968078" y="5000297"/>
            <a:ext cx="180969" cy="148657"/>
          </a:xfrm>
          <a:prstGeom prst="triangl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defRPr/>
            </a:pPr>
            <a:endParaRPr lang="zh-CN" altLang="en-US" baseline="-25000">
              <a:solidFill>
                <a:srgbClr val="000000"/>
              </a:solidFill>
              <a:latin typeface="Arial" charset="0"/>
              <a:ea typeface="宋体" pitchFamily="2" charset="-122"/>
            </a:endParaRPr>
          </a:p>
        </p:txBody>
      </p:sp>
      <p:grpSp>
        <p:nvGrpSpPr>
          <p:cNvPr id="274" name="组合 273"/>
          <p:cNvGrpSpPr/>
          <p:nvPr/>
        </p:nvGrpSpPr>
        <p:grpSpPr>
          <a:xfrm>
            <a:off x="8986553" y="4712844"/>
            <a:ext cx="396344" cy="215444"/>
            <a:chOff x="7272000" y="2565484"/>
            <a:chExt cx="396344" cy="215444"/>
          </a:xfrm>
        </p:grpSpPr>
        <p:cxnSp>
          <p:nvCxnSpPr>
            <p:cNvPr id="275" name="直接连接符 274"/>
            <p:cNvCxnSpPr/>
            <p:nvPr/>
          </p:nvCxnSpPr>
          <p:spPr bwMode="auto">
            <a:xfrm flipH="1">
              <a:off x="7272000" y="2626896"/>
              <a:ext cx="144000" cy="10800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76" name="文本框 275"/>
            <p:cNvSpPr txBox="1"/>
            <p:nvPr/>
          </p:nvSpPr>
          <p:spPr>
            <a:xfrm>
              <a:off x="7308344" y="2565484"/>
              <a:ext cx="360000" cy="215444"/>
            </a:xfrm>
            <a:prstGeom prst="rect">
              <a:avLst/>
            </a:prstGeom>
            <a:noFill/>
          </p:spPr>
          <p:txBody>
            <a:bodyPr wrap="square" rtlCol="0">
              <a:spAutoFit/>
            </a:bodyPr>
            <a:lstStyle/>
            <a:p>
              <a:pPr eaLnBrk="0" fontAlgn="base" hangingPunct="0">
                <a:spcBef>
                  <a:spcPct val="0"/>
                </a:spcBef>
                <a:spcAft>
                  <a:spcPct val="0"/>
                </a:spcAft>
                <a:defRPr/>
              </a:pPr>
              <a:r>
                <a:rPr lang="en-US" altLang="zh-CN" sz="1200" baseline="-25000" dirty="0">
                  <a:solidFill>
                    <a:srgbClr val="000000"/>
                  </a:solidFill>
                  <a:latin typeface="Arial" panose="020B0604020202020204" pitchFamily="34" charset="0"/>
                  <a:ea typeface="宋体" panose="02010600030101010101" pitchFamily="2" charset="-122"/>
                </a:rPr>
                <a:t>16</a:t>
              </a:r>
              <a:endParaRPr lang="zh-CN" altLang="en-US" sz="1200" baseline="-25000" dirty="0">
                <a:solidFill>
                  <a:srgbClr val="000000"/>
                </a:solidFill>
                <a:latin typeface="Arial" panose="020B0604020202020204" pitchFamily="34" charset="0"/>
                <a:ea typeface="宋体" panose="02010600030101010101" pitchFamily="2" charset="-122"/>
              </a:endParaRPr>
            </a:p>
          </p:txBody>
        </p:sp>
      </p:grpSp>
      <p:sp>
        <p:nvSpPr>
          <p:cNvPr id="306" name="文本框 305"/>
          <p:cNvSpPr txBox="1"/>
          <p:nvPr/>
        </p:nvSpPr>
        <p:spPr>
          <a:xfrm>
            <a:off x="9219314" y="4951514"/>
            <a:ext cx="830621" cy="246221"/>
          </a:xfrm>
          <a:prstGeom prst="rect">
            <a:avLst/>
          </a:prstGeom>
          <a:noFill/>
        </p:spPr>
        <p:txBody>
          <a:bodyPr wrap="square" rtlCol="0">
            <a:spAutoFit/>
          </a:bodyPr>
          <a:lstStyle/>
          <a:p>
            <a:pPr eaLnBrk="0" fontAlgn="base" hangingPunct="0">
              <a:spcBef>
                <a:spcPct val="0"/>
              </a:spcBef>
              <a:spcAft>
                <a:spcPct val="0"/>
              </a:spcAft>
              <a:defRPr/>
            </a:pPr>
            <a:r>
              <a:rPr lang="en-US" altLang="zh-CN" sz="1000" dirty="0" err="1">
                <a:solidFill>
                  <a:srgbClr val="000000"/>
                </a:solidFill>
                <a:latin typeface="Arial" panose="020B0604020202020204" pitchFamily="34" charset="0"/>
                <a:ea typeface="宋体" panose="02010600030101010101" pitchFamily="2" charset="-122"/>
              </a:rPr>
              <a:t>GateALU</a:t>
            </a:r>
            <a:endParaRPr lang="zh-CN" altLang="en-US" sz="1000" dirty="0">
              <a:solidFill>
                <a:srgbClr val="000000"/>
              </a:solidFill>
              <a:latin typeface="Arial" panose="020B0604020202020204" pitchFamily="34" charset="0"/>
              <a:ea typeface="宋体" panose="02010600030101010101" pitchFamily="2" charset="-122"/>
            </a:endParaRPr>
          </a:p>
        </p:txBody>
      </p:sp>
      <p:sp>
        <p:nvSpPr>
          <p:cNvPr id="294" name="文本框 293"/>
          <p:cNvSpPr txBox="1"/>
          <p:nvPr/>
        </p:nvSpPr>
        <p:spPr>
          <a:xfrm>
            <a:off x="9850649" y="2480017"/>
            <a:ext cx="441232" cy="246221"/>
          </a:xfrm>
          <a:prstGeom prst="rect">
            <a:avLst/>
          </a:prstGeom>
          <a:noFill/>
        </p:spPr>
        <p:txBody>
          <a:bodyPr wrap="square" rtlCol="0">
            <a:spAutoFit/>
          </a:bodyPr>
          <a:lstStyle/>
          <a:p>
            <a:pPr eaLnBrk="0" fontAlgn="base" hangingPunct="0">
              <a:spcBef>
                <a:spcPct val="0"/>
              </a:spcBef>
              <a:spcAft>
                <a:spcPct val="0"/>
              </a:spcAft>
              <a:defRPr/>
            </a:pPr>
            <a:r>
              <a:rPr lang="en-US" altLang="zh-CN" sz="1000" dirty="0">
                <a:solidFill>
                  <a:srgbClr val="000000"/>
                </a:solidFill>
                <a:latin typeface="Arial" panose="020B0604020202020204" pitchFamily="34" charset="0"/>
                <a:ea typeface="宋体" panose="02010600030101010101" pitchFamily="2" charset="-122"/>
              </a:rPr>
              <a:t>SR1</a:t>
            </a:r>
            <a:endParaRPr lang="zh-CN" altLang="en-US" sz="1000" dirty="0">
              <a:solidFill>
                <a:srgbClr val="000000"/>
              </a:solidFill>
              <a:latin typeface="Arial" panose="020B0604020202020204" pitchFamily="34" charset="0"/>
              <a:ea typeface="宋体" panose="02010600030101010101" pitchFamily="2" charset="-122"/>
            </a:endParaRPr>
          </a:p>
        </p:txBody>
      </p:sp>
      <p:cxnSp>
        <p:nvCxnSpPr>
          <p:cNvPr id="211" name="直接连接符 210"/>
          <p:cNvCxnSpPr/>
          <p:nvPr/>
        </p:nvCxnSpPr>
        <p:spPr bwMode="auto">
          <a:xfrm rot="5400000">
            <a:off x="8050537" y="4277233"/>
            <a:ext cx="0" cy="1584000"/>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2" name="矩形 111"/>
          <p:cNvSpPr/>
          <p:nvPr/>
        </p:nvSpPr>
        <p:spPr bwMode="auto">
          <a:xfrm>
            <a:off x="5068471" y="4712288"/>
            <a:ext cx="677722" cy="216000"/>
          </a:xfrm>
          <a:prstGeom prst="rect">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108000" tIns="72000" rIns="91440" bIns="45720" numCol="1" rtlCol="0" anchor="ctr" anchorCtr="0" compatLnSpc="1">
            <a:prstTxWarp prst="textNoShape">
              <a:avLst/>
            </a:prstTxWarp>
          </a:bodyPr>
          <a:lstStyle/>
          <a:p>
            <a:pPr algn="ctr" fontAlgn="base">
              <a:spcBef>
                <a:spcPct val="0"/>
              </a:spcBef>
              <a:spcAft>
                <a:spcPct val="0"/>
              </a:spcAft>
              <a:defRPr/>
            </a:pPr>
            <a:r>
              <a:rPr lang="en-US" altLang="zh-CN" sz="1100" b="1" dirty="0">
                <a:solidFill>
                  <a:srgbClr val="000000"/>
                </a:solidFill>
                <a:latin typeface="Arial" charset="0"/>
                <a:ea typeface="宋体" panose="02010600030101010101" pitchFamily="2" charset="-122"/>
              </a:rPr>
              <a:t>LOGIC</a:t>
            </a:r>
            <a:endParaRPr lang="zh-CN" altLang="en-US" sz="1100" b="1" dirty="0">
              <a:solidFill>
                <a:srgbClr val="000000"/>
              </a:solidFill>
              <a:latin typeface="Arial" charset="0"/>
              <a:ea typeface="宋体" panose="02010600030101010101" pitchFamily="2" charset="-122"/>
            </a:endParaRPr>
          </a:p>
        </p:txBody>
      </p:sp>
      <p:cxnSp>
        <p:nvCxnSpPr>
          <p:cNvPr id="205" name="直接连接符 204"/>
          <p:cNvCxnSpPr/>
          <p:nvPr/>
        </p:nvCxnSpPr>
        <p:spPr bwMode="auto">
          <a:xfrm flipV="1">
            <a:off x="5406469" y="4919128"/>
            <a:ext cx="1726" cy="324000"/>
          </a:xfrm>
          <a:prstGeom prst="line">
            <a:avLst/>
          </a:prstGeom>
          <a:solidFill>
            <a:schemeClr val="accent1"/>
          </a:solidFill>
          <a:ln w="4127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328" name="组合 327"/>
          <p:cNvGrpSpPr/>
          <p:nvPr/>
        </p:nvGrpSpPr>
        <p:grpSpPr>
          <a:xfrm>
            <a:off x="5337474" y="5000876"/>
            <a:ext cx="396344" cy="215444"/>
            <a:chOff x="7272000" y="2565484"/>
            <a:chExt cx="396344" cy="215444"/>
          </a:xfrm>
        </p:grpSpPr>
        <p:cxnSp>
          <p:nvCxnSpPr>
            <p:cNvPr id="329" name="直接连接符 328"/>
            <p:cNvCxnSpPr/>
            <p:nvPr/>
          </p:nvCxnSpPr>
          <p:spPr bwMode="auto">
            <a:xfrm flipH="1">
              <a:off x="7272000" y="2626896"/>
              <a:ext cx="144000" cy="10800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30" name="文本框 329"/>
            <p:cNvSpPr txBox="1"/>
            <p:nvPr/>
          </p:nvSpPr>
          <p:spPr>
            <a:xfrm>
              <a:off x="7308344" y="2565484"/>
              <a:ext cx="360000" cy="215444"/>
            </a:xfrm>
            <a:prstGeom prst="rect">
              <a:avLst/>
            </a:prstGeom>
            <a:noFill/>
          </p:spPr>
          <p:txBody>
            <a:bodyPr wrap="square" rtlCol="0">
              <a:spAutoFit/>
            </a:bodyPr>
            <a:lstStyle/>
            <a:p>
              <a:pPr eaLnBrk="0" fontAlgn="base" hangingPunct="0">
                <a:spcBef>
                  <a:spcPct val="0"/>
                </a:spcBef>
                <a:spcAft>
                  <a:spcPct val="0"/>
                </a:spcAft>
                <a:defRPr/>
              </a:pPr>
              <a:r>
                <a:rPr lang="en-US" altLang="zh-CN" sz="1200" baseline="-25000" dirty="0">
                  <a:solidFill>
                    <a:srgbClr val="000000"/>
                  </a:solidFill>
                  <a:latin typeface="Arial" panose="020B0604020202020204" pitchFamily="34" charset="0"/>
                  <a:ea typeface="宋体" panose="02010600030101010101" pitchFamily="2" charset="-122"/>
                </a:rPr>
                <a:t>16</a:t>
              </a:r>
              <a:endParaRPr lang="zh-CN" altLang="en-US" sz="1200" baseline="-25000" dirty="0">
                <a:solidFill>
                  <a:srgbClr val="000000"/>
                </a:solidFill>
                <a:latin typeface="Arial" panose="020B0604020202020204" pitchFamily="34" charset="0"/>
                <a:ea typeface="宋体" panose="02010600030101010101" pitchFamily="2" charset="-122"/>
              </a:endParaRPr>
            </a:p>
          </p:txBody>
        </p:sp>
      </p:grpSp>
      <p:grpSp>
        <p:nvGrpSpPr>
          <p:cNvPr id="9" name="组合 8"/>
          <p:cNvGrpSpPr/>
          <p:nvPr/>
        </p:nvGrpSpPr>
        <p:grpSpPr>
          <a:xfrm>
            <a:off x="5231905" y="3717033"/>
            <a:ext cx="695029" cy="504055"/>
            <a:chOff x="3707904" y="3717032"/>
            <a:chExt cx="695029" cy="504055"/>
          </a:xfrm>
        </p:grpSpPr>
        <p:grpSp>
          <p:nvGrpSpPr>
            <p:cNvPr id="359" name="组合 358"/>
            <p:cNvGrpSpPr/>
            <p:nvPr/>
          </p:nvGrpSpPr>
          <p:grpSpPr>
            <a:xfrm rot="5400000" flipV="1">
              <a:off x="3684324" y="3981484"/>
              <a:ext cx="360039" cy="119168"/>
              <a:chOff x="5292080" y="3452075"/>
              <a:chExt cx="360039" cy="119168"/>
            </a:xfrm>
          </p:grpSpPr>
          <p:sp>
            <p:nvSpPr>
              <p:cNvPr id="368" name="等腰三角形 367"/>
              <p:cNvSpPr/>
              <p:nvPr/>
            </p:nvSpPr>
            <p:spPr bwMode="auto">
              <a:xfrm rot="5400000">
                <a:off x="5525971" y="3445094"/>
                <a:ext cx="119168" cy="133129"/>
              </a:xfrm>
              <a:prstGeom prst="triangl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defRPr/>
                </a:pPr>
                <a:endParaRPr lang="zh-CN" altLang="en-US" baseline="-25000">
                  <a:solidFill>
                    <a:srgbClr val="000000"/>
                  </a:solidFill>
                  <a:latin typeface="Arial" charset="0"/>
                  <a:ea typeface="宋体" pitchFamily="2" charset="-122"/>
                </a:endParaRPr>
              </a:p>
            </p:txBody>
          </p:sp>
          <p:cxnSp>
            <p:nvCxnSpPr>
              <p:cNvPr id="369" name="直接连接符 368"/>
              <p:cNvCxnSpPr/>
              <p:nvPr/>
            </p:nvCxnSpPr>
            <p:spPr bwMode="auto">
              <a:xfrm rot="5400000">
                <a:off x="5405536" y="3405478"/>
                <a:ext cx="0" cy="226911"/>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370" name="文本框 369"/>
            <p:cNvSpPr txBox="1"/>
            <p:nvPr/>
          </p:nvSpPr>
          <p:spPr>
            <a:xfrm>
              <a:off x="3707904" y="3717032"/>
              <a:ext cx="695029" cy="246221"/>
            </a:xfrm>
            <a:prstGeom prst="rect">
              <a:avLst/>
            </a:prstGeom>
            <a:noFill/>
          </p:spPr>
          <p:txBody>
            <a:bodyPr wrap="square" rtlCol="0">
              <a:spAutoFit/>
            </a:bodyPr>
            <a:lstStyle/>
            <a:p>
              <a:pPr algn="r" eaLnBrk="0" fontAlgn="base" hangingPunct="0">
                <a:spcBef>
                  <a:spcPct val="0"/>
                </a:spcBef>
                <a:spcAft>
                  <a:spcPct val="0"/>
                </a:spcAft>
                <a:defRPr/>
              </a:pPr>
              <a:r>
                <a:rPr lang="en-US" altLang="zh-CN" sz="1000" dirty="0">
                  <a:solidFill>
                    <a:srgbClr val="000000"/>
                  </a:solidFill>
                  <a:latin typeface="Arial" panose="020B0604020202020204" pitchFamily="34" charset="0"/>
                  <a:ea typeface="宋体" panose="02010600030101010101" pitchFamily="2" charset="-122"/>
                </a:rPr>
                <a:t>LD.CC</a:t>
              </a:r>
              <a:endParaRPr lang="zh-CN" altLang="en-US" sz="1000" dirty="0">
                <a:solidFill>
                  <a:srgbClr val="000000"/>
                </a:solidFill>
                <a:latin typeface="Arial" panose="020B0604020202020204" pitchFamily="34" charset="0"/>
                <a:ea typeface="宋体" panose="02010600030101010101" pitchFamily="2" charset="-122"/>
              </a:endParaRPr>
            </a:p>
          </p:txBody>
        </p:sp>
      </p:grpSp>
      <p:sp>
        <p:nvSpPr>
          <p:cNvPr id="375" name="矩形 374"/>
          <p:cNvSpPr/>
          <p:nvPr/>
        </p:nvSpPr>
        <p:spPr bwMode="auto">
          <a:xfrm>
            <a:off x="1692481" y="692696"/>
            <a:ext cx="8896977" cy="6089104"/>
          </a:xfrm>
          <a:prstGeom prst="rect">
            <a:avLst/>
          </a:prstGeom>
          <a:solidFill>
            <a:schemeClr val="bg1">
              <a:alpha val="90000"/>
            </a:schemeClr>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defRPr/>
            </a:pPr>
            <a:endParaRPr lang="zh-CN" altLang="en-US" baseline="-25000">
              <a:solidFill>
                <a:srgbClr val="000000"/>
              </a:solidFill>
              <a:latin typeface="Arial" charset="0"/>
              <a:ea typeface="宋体" pitchFamily="2" charset="-122"/>
            </a:endParaRPr>
          </a:p>
        </p:txBody>
      </p:sp>
      <p:grpSp>
        <p:nvGrpSpPr>
          <p:cNvPr id="313" name="组合 312"/>
          <p:cNvGrpSpPr/>
          <p:nvPr/>
        </p:nvGrpSpPr>
        <p:grpSpPr>
          <a:xfrm>
            <a:off x="6837792" y="2176846"/>
            <a:ext cx="396344" cy="215444"/>
            <a:chOff x="7272000" y="2565484"/>
            <a:chExt cx="396344" cy="215444"/>
          </a:xfrm>
        </p:grpSpPr>
        <p:cxnSp>
          <p:nvCxnSpPr>
            <p:cNvPr id="314" name="直接连接符 313"/>
            <p:cNvCxnSpPr/>
            <p:nvPr/>
          </p:nvCxnSpPr>
          <p:spPr bwMode="auto">
            <a:xfrm flipH="1">
              <a:off x="7272000" y="2626896"/>
              <a:ext cx="144000" cy="10800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15" name="文本框 314"/>
            <p:cNvSpPr txBox="1"/>
            <p:nvPr/>
          </p:nvSpPr>
          <p:spPr>
            <a:xfrm>
              <a:off x="7308344" y="2565484"/>
              <a:ext cx="360000" cy="215444"/>
            </a:xfrm>
            <a:prstGeom prst="rect">
              <a:avLst/>
            </a:prstGeom>
            <a:noFill/>
          </p:spPr>
          <p:txBody>
            <a:bodyPr wrap="square" rtlCol="0">
              <a:spAutoFit/>
            </a:bodyPr>
            <a:lstStyle/>
            <a:p>
              <a:pPr eaLnBrk="0" fontAlgn="base" hangingPunct="0">
                <a:spcBef>
                  <a:spcPct val="0"/>
                </a:spcBef>
                <a:spcAft>
                  <a:spcPct val="0"/>
                </a:spcAft>
                <a:defRPr/>
              </a:pPr>
              <a:r>
                <a:rPr lang="en-US" altLang="zh-CN" sz="1200" baseline="-25000" dirty="0">
                  <a:solidFill>
                    <a:srgbClr val="000000"/>
                  </a:solidFill>
                  <a:latin typeface="Arial" panose="020B0604020202020204" pitchFamily="34" charset="0"/>
                  <a:ea typeface="宋体" panose="02010600030101010101" pitchFamily="2" charset="-122"/>
                </a:rPr>
                <a:t>16</a:t>
              </a:r>
              <a:endParaRPr lang="zh-CN" altLang="en-US" sz="1200" baseline="-25000" dirty="0">
                <a:solidFill>
                  <a:srgbClr val="000000"/>
                </a:solidFill>
                <a:latin typeface="Arial" panose="020B0604020202020204" pitchFamily="34" charset="0"/>
                <a:ea typeface="宋体" panose="02010600030101010101" pitchFamily="2" charset="-122"/>
              </a:endParaRPr>
            </a:p>
          </p:txBody>
        </p:sp>
      </p:grpSp>
      <p:cxnSp>
        <p:nvCxnSpPr>
          <p:cNvPr id="137" name="直接连接符 136"/>
          <p:cNvCxnSpPr/>
          <p:nvPr/>
        </p:nvCxnSpPr>
        <p:spPr bwMode="auto">
          <a:xfrm flipV="1">
            <a:off x="6178241" y="1748544"/>
            <a:ext cx="1726" cy="144000"/>
          </a:xfrm>
          <a:prstGeom prst="line">
            <a:avLst/>
          </a:prstGeom>
          <a:solidFill>
            <a:schemeClr val="accent1"/>
          </a:solidFill>
          <a:ln w="4127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151" name="组合 150"/>
          <p:cNvGrpSpPr/>
          <p:nvPr/>
        </p:nvGrpSpPr>
        <p:grpSpPr>
          <a:xfrm>
            <a:off x="5458163" y="1941680"/>
            <a:ext cx="360039" cy="119168"/>
            <a:chOff x="5292080" y="3452075"/>
            <a:chExt cx="360039" cy="119168"/>
          </a:xfrm>
        </p:grpSpPr>
        <p:sp>
          <p:nvSpPr>
            <p:cNvPr id="152" name="等腰三角形 151"/>
            <p:cNvSpPr/>
            <p:nvPr/>
          </p:nvSpPr>
          <p:spPr bwMode="auto">
            <a:xfrm rot="5400000">
              <a:off x="5525971" y="3445094"/>
              <a:ext cx="119168" cy="133129"/>
            </a:xfrm>
            <a:prstGeom prst="triangl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defRPr/>
              </a:pPr>
              <a:endParaRPr lang="zh-CN" altLang="en-US" baseline="-25000">
                <a:solidFill>
                  <a:srgbClr val="000000"/>
                </a:solidFill>
                <a:latin typeface="Arial" charset="0"/>
                <a:ea typeface="宋体" pitchFamily="2" charset="-122"/>
              </a:endParaRPr>
            </a:p>
          </p:txBody>
        </p:sp>
        <p:cxnSp>
          <p:nvCxnSpPr>
            <p:cNvPr id="153" name="直接连接符 152"/>
            <p:cNvCxnSpPr/>
            <p:nvPr/>
          </p:nvCxnSpPr>
          <p:spPr bwMode="auto">
            <a:xfrm rot="5400000">
              <a:off x="5405536" y="3405478"/>
              <a:ext cx="0" cy="226911"/>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54" name="组合 153"/>
          <p:cNvGrpSpPr/>
          <p:nvPr/>
        </p:nvGrpSpPr>
        <p:grpSpPr>
          <a:xfrm>
            <a:off x="5458162" y="1592352"/>
            <a:ext cx="360039" cy="119168"/>
            <a:chOff x="5292080" y="3452075"/>
            <a:chExt cx="360039" cy="119168"/>
          </a:xfrm>
        </p:grpSpPr>
        <p:sp>
          <p:nvSpPr>
            <p:cNvPr id="155" name="等腰三角形 154"/>
            <p:cNvSpPr/>
            <p:nvPr/>
          </p:nvSpPr>
          <p:spPr bwMode="auto">
            <a:xfrm rot="5400000">
              <a:off x="5525971" y="3445094"/>
              <a:ext cx="119168" cy="133129"/>
            </a:xfrm>
            <a:prstGeom prst="triangl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defRPr/>
              </a:pPr>
              <a:endParaRPr lang="zh-CN" altLang="en-US" baseline="-25000">
                <a:solidFill>
                  <a:srgbClr val="000000"/>
                </a:solidFill>
                <a:latin typeface="Arial" charset="0"/>
                <a:ea typeface="宋体" pitchFamily="2" charset="-122"/>
              </a:endParaRPr>
            </a:p>
          </p:txBody>
        </p:sp>
        <p:cxnSp>
          <p:nvCxnSpPr>
            <p:cNvPr id="156" name="直接连接符 155"/>
            <p:cNvCxnSpPr/>
            <p:nvPr/>
          </p:nvCxnSpPr>
          <p:spPr bwMode="auto">
            <a:xfrm rot="5400000">
              <a:off x="5405536" y="3405478"/>
              <a:ext cx="0" cy="226911"/>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04" name="矩形 103"/>
          <p:cNvSpPr/>
          <p:nvPr/>
        </p:nvSpPr>
        <p:spPr bwMode="auto">
          <a:xfrm>
            <a:off x="5818201" y="1543936"/>
            <a:ext cx="677722" cy="216000"/>
          </a:xfrm>
          <a:prstGeom prst="rect">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108000" tIns="36000" rIns="91440" bIns="45720" numCol="1" rtlCol="0" anchor="ctr" anchorCtr="0" compatLnSpc="1">
            <a:prstTxWarp prst="textNoShape">
              <a:avLst/>
            </a:prstTxWarp>
          </a:bodyPr>
          <a:lstStyle/>
          <a:p>
            <a:pPr algn="ctr" fontAlgn="base">
              <a:spcBef>
                <a:spcPct val="0"/>
              </a:spcBef>
              <a:spcAft>
                <a:spcPct val="0"/>
              </a:spcAft>
              <a:defRPr/>
            </a:pPr>
            <a:r>
              <a:rPr lang="en-US" altLang="zh-CN" sz="1000" b="1" dirty="0">
                <a:solidFill>
                  <a:srgbClr val="000000"/>
                </a:solidFill>
                <a:latin typeface="Arial" charset="0"/>
                <a:ea typeface="宋体" pitchFamily="2" charset="-122"/>
              </a:rPr>
              <a:t>PC</a:t>
            </a:r>
            <a:endParaRPr lang="zh-CN" altLang="en-US" sz="1000" b="1" dirty="0">
              <a:solidFill>
                <a:srgbClr val="000000"/>
              </a:solidFill>
              <a:latin typeface="Arial" charset="0"/>
              <a:ea typeface="宋体" pitchFamily="2" charset="-122"/>
            </a:endParaRPr>
          </a:p>
        </p:txBody>
      </p:sp>
      <p:cxnSp>
        <p:nvCxnSpPr>
          <p:cNvPr id="136" name="直接连接符 135"/>
          <p:cNvCxnSpPr/>
          <p:nvPr/>
        </p:nvCxnSpPr>
        <p:spPr bwMode="auto">
          <a:xfrm flipV="1">
            <a:off x="6394265" y="2099704"/>
            <a:ext cx="1726" cy="324000"/>
          </a:xfrm>
          <a:prstGeom prst="line">
            <a:avLst/>
          </a:prstGeom>
          <a:solidFill>
            <a:schemeClr val="accent1"/>
          </a:solidFill>
          <a:ln w="4127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343" name="组合 342"/>
          <p:cNvGrpSpPr/>
          <p:nvPr/>
        </p:nvGrpSpPr>
        <p:grpSpPr>
          <a:xfrm>
            <a:off x="5419814" y="1945790"/>
            <a:ext cx="360000" cy="217408"/>
            <a:chOff x="5898218" y="3494595"/>
            <a:chExt cx="360000" cy="217408"/>
          </a:xfrm>
        </p:grpSpPr>
        <p:cxnSp>
          <p:nvCxnSpPr>
            <p:cNvPr id="344" name="直接连接符 343"/>
            <p:cNvCxnSpPr/>
            <p:nvPr/>
          </p:nvCxnSpPr>
          <p:spPr bwMode="auto">
            <a:xfrm flipH="1">
              <a:off x="5959620" y="3494595"/>
              <a:ext cx="144000" cy="10800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45" name="文本框 344"/>
            <p:cNvSpPr txBox="1"/>
            <p:nvPr/>
          </p:nvSpPr>
          <p:spPr>
            <a:xfrm>
              <a:off x="5898218" y="3496559"/>
              <a:ext cx="360000" cy="215444"/>
            </a:xfrm>
            <a:prstGeom prst="rect">
              <a:avLst/>
            </a:prstGeom>
            <a:noFill/>
          </p:spPr>
          <p:txBody>
            <a:bodyPr wrap="square" rtlCol="0">
              <a:spAutoFit/>
            </a:bodyPr>
            <a:lstStyle/>
            <a:p>
              <a:pPr eaLnBrk="0" fontAlgn="base" hangingPunct="0">
                <a:spcBef>
                  <a:spcPct val="0"/>
                </a:spcBef>
                <a:spcAft>
                  <a:spcPct val="0"/>
                </a:spcAft>
                <a:defRPr/>
              </a:pPr>
              <a:r>
                <a:rPr lang="en-US" altLang="zh-CN" sz="1200" baseline="-25000" dirty="0">
                  <a:solidFill>
                    <a:srgbClr val="000000"/>
                  </a:solidFill>
                  <a:latin typeface="Arial" panose="020B0604020202020204" pitchFamily="34" charset="0"/>
                  <a:ea typeface="宋体" panose="02010600030101010101" pitchFamily="2" charset="-122"/>
                </a:rPr>
                <a:t>2</a:t>
              </a:r>
              <a:endParaRPr lang="zh-CN" altLang="en-US" sz="1200" baseline="-25000" dirty="0">
                <a:solidFill>
                  <a:srgbClr val="000000"/>
                </a:solidFill>
                <a:latin typeface="Arial" panose="020B0604020202020204" pitchFamily="34" charset="0"/>
                <a:ea typeface="宋体" panose="02010600030101010101" pitchFamily="2" charset="-122"/>
              </a:endParaRPr>
            </a:p>
          </p:txBody>
        </p:sp>
      </p:grpSp>
      <p:sp>
        <p:nvSpPr>
          <p:cNvPr id="93" name="梯形 92"/>
          <p:cNvSpPr/>
          <p:nvPr/>
        </p:nvSpPr>
        <p:spPr bwMode="auto">
          <a:xfrm>
            <a:off x="5764867" y="1892536"/>
            <a:ext cx="773415" cy="227440"/>
          </a:xfrm>
          <a:prstGeom prst="trapezoid">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72000" rIns="91440" bIns="72000" numCol="1" rtlCol="0" anchor="ctr" anchorCtr="0" compatLnSpc="1">
            <a:prstTxWarp prst="textNoShape">
              <a:avLst/>
            </a:prstTxWarp>
          </a:bodyPr>
          <a:lstStyle/>
          <a:p>
            <a:pPr algn="ctr" fontAlgn="base">
              <a:spcBef>
                <a:spcPct val="0"/>
              </a:spcBef>
              <a:spcAft>
                <a:spcPct val="0"/>
              </a:spcAft>
              <a:defRPr/>
            </a:pPr>
            <a:r>
              <a:rPr lang="en-US" altLang="zh-CN" sz="1000" b="1" dirty="0">
                <a:solidFill>
                  <a:srgbClr val="FFFFFF"/>
                </a:solidFill>
                <a:latin typeface="Arial" charset="0"/>
                <a:ea typeface="宋体" panose="02010600030101010101" pitchFamily="2" charset="-122"/>
              </a:rPr>
              <a:t>PCMUX</a:t>
            </a:r>
            <a:endParaRPr lang="zh-CN" altLang="en-US" sz="1000" b="1" dirty="0">
              <a:solidFill>
                <a:srgbClr val="FFFFFF"/>
              </a:solidFill>
              <a:latin typeface="Arial" charset="0"/>
              <a:ea typeface="宋体" panose="02010600030101010101" pitchFamily="2" charset="-122"/>
            </a:endParaRPr>
          </a:p>
        </p:txBody>
      </p:sp>
      <p:cxnSp>
        <p:nvCxnSpPr>
          <p:cNvPr id="131" name="直接连接符 130"/>
          <p:cNvCxnSpPr/>
          <p:nvPr/>
        </p:nvCxnSpPr>
        <p:spPr bwMode="auto">
          <a:xfrm>
            <a:off x="6890663" y="1424500"/>
            <a:ext cx="1726" cy="396000"/>
          </a:xfrm>
          <a:prstGeom prst="line">
            <a:avLst/>
          </a:prstGeom>
          <a:solidFill>
            <a:schemeClr val="accent1"/>
          </a:solidFill>
          <a:ln w="4127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2" name="矩形 131"/>
          <p:cNvSpPr/>
          <p:nvPr/>
        </p:nvSpPr>
        <p:spPr bwMode="auto">
          <a:xfrm>
            <a:off x="6757467" y="1831944"/>
            <a:ext cx="356878" cy="198522"/>
          </a:xfrm>
          <a:prstGeom prst="re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108000" tIns="72000" rIns="91440" bIns="45720" numCol="1" rtlCol="0" anchor="ctr" anchorCtr="0" compatLnSpc="1">
            <a:prstTxWarp prst="textNoShape">
              <a:avLst/>
            </a:prstTxWarp>
          </a:bodyPr>
          <a:lstStyle/>
          <a:p>
            <a:pPr algn="ctr" fontAlgn="base">
              <a:spcBef>
                <a:spcPct val="0"/>
              </a:spcBef>
              <a:spcAft>
                <a:spcPct val="0"/>
              </a:spcAft>
              <a:defRPr/>
            </a:pPr>
            <a:r>
              <a:rPr lang="en-US" altLang="zh-CN" sz="1000" b="1" dirty="0">
                <a:solidFill>
                  <a:srgbClr val="FFFFFF"/>
                </a:solidFill>
                <a:latin typeface="Arial" charset="0"/>
                <a:ea typeface="宋体" panose="02010600030101010101" pitchFamily="2" charset="-122"/>
              </a:rPr>
              <a:t>+1</a:t>
            </a:r>
            <a:endParaRPr lang="zh-CN" altLang="en-US" sz="1000" b="1" dirty="0">
              <a:solidFill>
                <a:srgbClr val="FFFFFF"/>
              </a:solidFill>
              <a:latin typeface="Arial" charset="0"/>
              <a:ea typeface="宋体" panose="02010600030101010101" pitchFamily="2" charset="-122"/>
            </a:endParaRPr>
          </a:p>
        </p:txBody>
      </p:sp>
      <p:cxnSp>
        <p:nvCxnSpPr>
          <p:cNvPr id="133" name="直接连接符 132"/>
          <p:cNvCxnSpPr/>
          <p:nvPr/>
        </p:nvCxnSpPr>
        <p:spPr bwMode="auto">
          <a:xfrm rot="16200000">
            <a:off x="6549024" y="1084719"/>
            <a:ext cx="1726" cy="720000"/>
          </a:xfrm>
          <a:prstGeom prst="line">
            <a:avLst/>
          </a:prstGeom>
          <a:solidFill>
            <a:schemeClr val="accent1"/>
          </a:solidFill>
          <a:ln w="412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4" name="直接连接符 133"/>
          <p:cNvCxnSpPr/>
          <p:nvPr/>
        </p:nvCxnSpPr>
        <p:spPr bwMode="auto">
          <a:xfrm rot="16200000">
            <a:off x="6646241" y="2137145"/>
            <a:ext cx="1726" cy="540000"/>
          </a:xfrm>
          <a:prstGeom prst="line">
            <a:avLst/>
          </a:prstGeom>
          <a:solidFill>
            <a:schemeClr val="accent1"/>
          </a:solidFill>
          <a:ln w="412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5" name="直接连接符 134"/>
          <p:cNvCxnSpPr/>
          <p:nvPr/>
        </p:nvCxnSpPr>
        <p:spPr bwMode="auto">
          <a:xfrm>
            <a:off x="6898321" y="2012008"/>
            <a:ext cx="1726" cy="396000"/>
          </a:xfrm>
          <a:prstGeom prst="line">
            <a:avLst/>
          </a:prstGeom>
          <a:solidFill>
            <a:schemeClr val="accent1"/>
          </a:solidFill>
          <a:ln w="412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68" name="椭圆 167"/>
          <p:cNvSpPr/>
          <p:nvPr/>
        </p:nvSpPr>
        <p:spPr bwMode="auto">
          <a:xfrm>
            <a:off x="6852603" y="1423034"/>
            <a:ext cx="45719" cy="48870"/>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defRPr/>
            </a:pPr>
            <a:endParaRPr lang="zh-CN" altLang="en-US" baseline="-25000">
              <a:solidFill>
                <a:srgbClr val="000000"/>
              </a:solidFill>
              <a:latin typeface="Arial" charset="0"/>
              <a:ea typeface="宋体" pitchFamily="2" charset="-122"/>
            </a:endParaRPr>
          </a:p>
        </p:txBody>
      </p:sp>
      <p:sp>
        <p:nvSpPr>
          <p:cNvPr id="309" name="文本框 308"/>
          <p:cNvSpPr txBox="1"/>
          <p:nvPr/>
        </p:nvSpPr>
        <p:spPr>
          <a:xfrm>
            <a:off x="4835141" y="1546910"/>
            <a:ext cx="695029" cy="246221"/>
          </a:xfrm>
          <a:prstGeom prst="rect">
            <a:avLst/>
          </a:prstGeom>
          <a:noFill/>
        </p:spPr>
        <p:txBody>
          <a:bodyPr wrap="square" rtlCol="0">
            <a:spAutoFit/>
          </a:bodyPr>
          <a:lstStyle/>
          <a:p>
            <a:pPr algn="r" eaLnBrk="0" fontAlgn="base" hangingPunct="0">
              <a:spcBef>
                <a:spcPct val="0"/>
              </a:spcBef>
              <a:spcAft>
                <a:spcPct val="0"/>
              </a:spcAft>
              <a:defRPr/>
            </a:pPr>
            <a:r>
              <a:rPr lang="en-US" altLang="zh-CN" sz="1000" dirty="0">
                <a:solidFill>
                  <a:srgbClr val="000000"/>
                </a:solidFill>
                <a:latin typeface="Arial" panose="020B0604020202020204" pitchFamily="34" charset="0"/>
                <a:ea typeface="宋体" panose="02010600030101010101" pitchFamily="2" charset="-122"/>
              </a:rPr>
              <a:t>LD.PC</a:t>
            </a:r>
            <a:endParaRPr lang="zh-CN" altLang="en-US" sz="1000" dirty="0">
              <a:solidFill>
                <a:srgbClr val="000000"/>
              </a:solidFill>
              <a:latin typeface="Arial" panose="020B0604020202020204" pitchFamily="34" charset="0"/>
              <a:ea typeface="宋体" panose="02010600030101010101" pitchFamily="2" charset="-122"/>
            </a:endParaRPr>
          </a:p>
        </p:txBody>
      </p:sp>
      <p:cxnSp>
        <p:nvCxnSpPr>
          <p:cNvPr id="379" name="直接连接符 378"/>
          <p:cNvCxnSpPr/>
          <p:nvPr/>
        </p:nvCxnSpPr>
        <p:spPr bwMode="auto">
          <a:xfrm flipV="1">
            <a:off x="6168008" y="1448792"/>
            <a:ext cx="1726" cy="108000"/>
          </a:xfrm>
          <a:prstGeom prst="line">
            <a:avLst/>
          </a:prstGeom>
          <a:solidFill>
            <a:schemeClr val="accent1"/>
          </a:solidFill>
          <a:ln w="412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8" name="直接连接符 357"/>
          <p:cNvCxnSpPr/>
          <p:nvPr/>
        </p:nvCxnSpPr>
        <p:spPr bwMode="auto">
          <a:xfrm>
            <a:off x="6360233" y="5919928"/>
            <a:ext cx="0" cy="288000"/>
          </a:xfrm>
          <a:prstGeom prst="line">
            <a:avLst/>
          </a:prstGeom>
          <a:solidFill>
            <a:schemeClr val="accent1"/>
          </a:solidFill>
          <a:ln w="412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7" name="直接连接符 356"/>
          <p:cNvCxnSpPr/>
          <p:nvPr/>
        </p:nvCxnSpPr>
        <p:spPr bwMode="auto">
          <a:xfrm rot="16200000">
            <a:off x="6124265" y="5968436"/>
            <a:ext cx="0" cy="468000"/>
          </a:xfrm>
          <a:prstGeom prst="line">
            <a:avLst/>
          </a:prstGeom>
          <a:solidFill>
            <a:schemeClr val="accent1"/>
          </a:solidFill>
          <a:ln w="41275" cap="flat" cmpd="sng" algn="ctr">
            <a:solidFill>
              <a:schemeClr val="tx1"/>
            </a:solidFill>
            <a:prstDash val="solid"/>
            <a:round/>
            <a:headEnd type="triangl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385" name="组合 384"/>
          <p:cNvGrpSpPr/>
          <p:nvPr/>
        </p:nvGrpSpPr>
        <p:grpSpPr>
          <a:xfrm flipH="1">
            <a:off x="5894150" y="6565995"/>
            <a:ext cx="360039" cy="119168"/>
            <a:chOff x="5292080" y="3452075"/>
            <a:chExt cx="360039" cy="119168"/>
          </a:xfrm>
        </p:grpSpPr>
        <p:sp>
          <p:nvSpPr>
            <p:cNvPr id="386" name="等腰三角形 385"/>
            <p:cNvSpPr/>
            <p:nvPr/>
          </p:nvSpPr>
          <p:spPr bwMode="auto">
            <a:xfrm rot="5400000">
              <a:off x="5525971" y="3445094"/>
              <a:ext cx="119168" cy="133129"/>
            </a:xfrm>
            <a:prstGeom prst="triangl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defRPr/>
              </a:pPr>
              <a:endParaRPr lang="zh-CN" altLang="en-US" baseline="-25000">
                <a:solidFill>
                  <a:srgbClr val="000000"/>
                </a:solidFill>
                <a:latin typeface="Arial" charset="0"/>
                <a:ea typeface="宋体" pitchFamily="2" charset="-122"/>
              </a:endParaRPr>
            </a:p>
          </p:txBody>
        </p:sp>
        <p:cxnSp>
          <p:nvCxnSpPr>
            <p:cNvPr id="387" name="直接连接符 386"/>
            <p:cNvCxnSpPr/>
            <p:nvPr/>
          </p:nvCxnSpPr>
          <p:spPr bwMode="auto">
            <a:xfrm rot="5400000">
              <a:off x="5405536" y="3405478"/>
              <a:ext cx="0" cy="226911"/>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388" name="文本框 387"/>
          <p:cNvSpPr txBox="1"/>
          <p:nvPr/>
        </p:nvSpPr>
        <p:spPr>
          <a:xfrm>
            <a:off x="6189830" y="6517651"/>
            <a:ext cx="995646" cy="246221"/>
          </a:xfrm>
          <a:prstGeom prst="rect">
            <a:avLst/>
          </a:prstGeom>
          <a:noFill/>
        </p:spPr>
        <p:txBody>
          <a:bodyPr wrap="square" rtlCol="0">
            <a:spAutoFit/>
          </a:bodyPr>
          <a:lstStyle/>
          <a:p>
            <a:pPr eaLnBrk="0" fontAlgn="base" hangingPunct="0">
              <a:spcBef>
                <a:spcPct val="0"/>
              </a:spcBef>
              <a:spcAft>
                <a:spcPct val="0"/>
              </a:spcAft>
              <a:defRPr/>
            </a:pPr>
            <a:r>
              <a:rPr lang="en-US" altLang="zh-CN" sz="1000" dirty="0">
                <a:solidFill>
                  <a:srgbClr val="000000"/>
                </a:solidFill>
                <a:latin typeface="Arial" panose="020B0604020202020204" pitchFamily="34" charset="0"/>
                <a:ea typeface="宋体" panose="02010600030101010101" pitchFamily="2" charset="-122"/>
              </a:rPr>
              <a:t>MEM.EN,R,W</a:t>
            </a:r>
            <a:endParaRPr lang="zh-CN" altLang="en-US" sz="1000" dirty="0">
              <a:solidFill>
                <a:srgbClr val="000000"/>
              </a:solidFill>
              <a:latin typeface="Arial" panose="020B0604020202020204" pitchFamily="34" charset="0"/>
              <a:ea typeface="宋体" panose="02010600030101010101" pitchFamily="2" charset="-122"/>
            </a:endParaRPr>
          </a:p>
        </p:txBody>
      </p:sp>
      <p:grpSp>
        <p:nvGrpSpPr>
          <p:cNvPr id="418" name="组合 417"/>
          <p:cNvGrpSpPr/>
          <p:nvPr/>
        </p:nvGrpSpPr>
        <p:grpSpPr>
          <a:xfrm>
            <a:off x="6269207" y="5930003"/>
            <a:ext cx="396344" cy="215444"/>
            <a:chOff x="7272000" y="2565484"/>
            <a:chExt cx="396344" cy="215444"/>
          </a:xfrm>
        </p:grpSpPr>
        <p:cxnSp>
          <p:nvCxnSpPr>
            <p:cNvPr id="419" name="直接连接符 418"/>
            <p:cNvCxnSpPr/>
            <p:nvPr/>
          </p:nvCxnSpPr>
          <p:spPr bwMode="auto">
            <a:xfrm flipH="1">
              <a:off x="7272000" y="2626896"/>
              <a:ext cx="144000" cy="10800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20" name="文本框 419"/>
            <p:cNvSpPr txBox="1"/>
            <p:nvPr/>
          </p:nvSpPr>
          <p:spPr>
            <a:xfrm>
              <a:off x="7308344" y="2565484"/>
              <a:ext cx="360000" cy="215444"/>
            </a:xfrm>
            <a:prstGeom prst="rect">
              <a:avLst/>
            </a:prstGeom>
            <a:noFill/>
          </p:spPr>
          <p:txBody>
            <a:bodyPr wrap="square" rtlCol="0">
              <a:spAutoFit/>
            </a:bodyPr>
            <a:lstStyle/>
            <a:p>
              <a:pPr eaLnBrk="0" fontAlgn="base" hangingPunct="0">
                <a:spcBef>
                  <a:spcPct val="0"/>
                </a:spcBef>
                <a:spcAft>
                  <a:spcPct val="0"/>
                </a:spcAft>
                <a:defRPr/>
              </a:pPr>
              <a:r>
                <a:rPr lang="en-US" altLang="zh-CN" sz="1200" baseline="-25000" dirty="0">
                  <a:solidFill>
                    <a:srgbClr val="000000"/>
                  </a:solidFill>
                  <a:latin typeface="Arial" panose="020B0604020202020204" pitchFamily="34" charset="0"/>
                  <a:ea typeface="宋体" panose="02010600030101010101" pitchFamily="2" charset="-122"/>
                </a:rPr>
                <a:t>16</a:t>
              </a:r>
              <a:endParaRPr lang="zh-CN" altLang="en-US" sz="1200" baseline="-25000" dirty="0">
                <a:solidFill>
                  <a:srgbClr val="000000"/>
                </a:solidFill>
                <a:latin typeface="Arial" panose="020B0604020202020204" pitchFamily="34" charset="0"/>
                <a:ea typeface="宋体" panose="02010600030101010101" pitchFamily="2" charset="-122"/>
              </a:endParaRPr>
            </a:p>
          </p:txBody>
        </p:sp>
      </p:grpSp>
      <p:sp>
        <p:nvSpPr>
          <p:cNvPr id="105" name="矩形 104"/>
          <p:cNvSpPr/>
          <p:nvPr/>
        </p:nvSpPr>
        <p:spPr bwMode="auto">
          <a:xfrm>
            <a:off x="6038169" y="5684384"/>
            <a:ext cx="676800" cy="216000"/>
          </a:xfrm>
          <a:prstGeom prst="rect">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108000" tIns="72000" rIns="91440" bIns="45720" numCol="1" rtlCol="0" anchor="ctr" anchorCtr="0" compatLnSpc="1">
            <a:prstTxWarp prst="textNoShape">
              <a:avLst/>
            </a:prstTxWarp>
          </a:bodyPr>
          <a:lstStyle/>
          <a:p>
            <a:pPr algn="ctr" fontAlgn="base">
              <a:spcBef>
                <a:spcPct val="0"/>
              </a:spcBef>
              <a:spcAft>
                <a:spcPct val="0"/>
              </a:spcAft>
              <a:defRPr/>
            </a:pPr>
            <a:r>
              <a:rPr lang="en-US" altLang="zh-CN" sz="1200" b="1" dirty="0">
                <a:solidFill>
                  <a:srgbClr val="000000"/>
                </a:solidFill>
                <a:latin typeface="Arial" charset="0"/>
                <a:ea typeface="宋体" panose="02010600030101010101" pitchFamily="2" charset="-122"/>
              </a:rPr>
              <a:t>MAR</a:t>
            </a:r>
            <a:endParaRPr lang="zh-CN" altLang="en-US" sz="1200" b="1" dirty="0">
              <a:solidFill>
                <a:srgbClr val="000000"/>
              </a:solidFill>
              <a:latin typeface="Arial" charset="0"/>
              <a:ea typeface="宋体" panose="02010600030101010101" pitchFamily="2" charset="-122"/>
            </a:endParaRPr>
          </a:p>
        </p:txBody>
      </p:sp>
      <p:sp>
        <p:nvSpPr>
          <p:cNvPr id="69" name="矩形 68"/>
          <p:cNvSpPr/>
          <p:nvPr/>
        </p:nvSpPr>
        <p:spPr bwMode="auto">
          <a:xfrm>
            <a:off x="4916528" y="5651907"/>
            <a:ext cx="950400" cy="1101059"/>
          </a:xfrm>
          <a:prstGeom prst="rect">
            <a:avLst/>
          </a:prstGeom>
          <a:solidFill>
            <a:srgbClr val="FF9900"/>
          </a:solid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defRPr/>
            </a:pPr>
            <a:r>
              <a:rPr lang="en-US" altLang="zh-CN" sz="1200" b="1" dirty="0">
                <a:solidFill>
                  <a:srgbClr val="000000"/>
                </a:solidFill>
                <a:latin typeface="Arial" panose="020B0604020202020204" pitchFamily="34" charset="0"/>
                <a:ea typeface="宋体" panose="02010600030101010101" pitchFamily="2" charset="-122"/>
              </a:rPr>
              <a:t>MEMORY</a:t>
            </a:r>
            <a:endParaRPr lang="zh-CN" altLang="en-US" sz="1200" b="1" dirty="0">
              <a:solidFill>
                <a:srgbClr val="000000"/>
              </a:solidFill>
              <a:latin typeface="Arial" panose="020B0604020202020204" pitchFamily="34" charset="0"/>
              <a:ea typeface="宋体" panose="02010600030101010101" pitchFamily="2" charset="-122"/>
            </a:endParaRPr>
          </a:p>
        </p:txBody>
      </p:sp>
      <p:sp>
        <p:nvSpPr>
          <p:cNvPr id="106" name="矩形 105"/>
          <p:cNvSpPr/>
          <p:nvPr/>
        </p:nvSpPr>
        <p:spPr bwMode="auto">
          <a:xfrm>
            <a:off x="4060359" y="5684384"/>
            <a:ext cx="677722" cy="216000"/>
          </a:xfrm>
          <a:prstGeom prst="rect">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108000" tIns="36000" rIns="91440" bIns="45720" numCol="1" rtlCol="0" anchor="ctr" anchorCtr="0" compatLnSpc="1">
            <a:prstTxWarp prst="textNoShape">
              <a:avLst/>
            </a:prstTxWarp>
          </a:bodyPr>
          <a:lstStyle/>
          <a:p>
            <a:pPr algn="ctr" fontAlgn="base">
              <a:spcBef>
                <a:spcPct val="0"/>
              </a:spcBef>
              <a:spcAft>
                <a:spcPct val="0"/>
              </a:spcAft>
              <a:defRPr/>
            </a:pPr>
            <a:r>
              <a:rPr lang="en-US" altLang="zh-CN" sz="1200" b="1" dirty="0">
                <a:solidFill>
                  <a:srgbClr val="000000"/>
                </a:solidFill>
                <a:latin typeface="Arial" charset="0"/>
                <a:ea typeface="宋体" panose="02010600030101010101" pitchFamily="2" charset="-122"/>
              </a:rPr>
              <a:t>MDR</a:t>
            </a:r>
            <a:endParaRPr lang="zh-CN" altLang="en-US" sz="1200" b="1" dirty="0">
              <a:solidFill>
                <a:srgbClr val="000000"/>
              </a:solidFill>
              <a:latin typeface="Arial" charset="0"/>
              <a:ea typeface="宋体" panose="02010600030101010101" pitchFamily="2" charset="-122"/>
            </a:endParaRPr>
          </a:p>
        </p:txBody>
      </p:sp>
      <p:cxnSp>
        <p:nvCxnSpPr>
          <p:cNvPr id="239" name="直接连接符 238"/>
          <p:cNvCxnSpPr/>
          <p:nvPr/>
        </p:nvCxnSpPr>
        <p:spPr bwMode="auto">
          <a:xfrm>
            <a:off x="4196447" y="5908126"/>
            <a:ext cx="0" cy="324000"/>
          </a:xfrm>
          <a:prstGeom prst="line">
            <a:avLst/>
          </a:prstGeom>
          <a:solidFill>
            <a:schemeClr val="accent1"/>
          </a:solidFill>
          <a:ln w="41275" cap="flat" cmpd="sng" algn="ctr">
            <a:solidFill>
              <a:schemeClr val="tx1"/>
            </a:solidFill>
            <a:prstDash val="solid"/>
            <a:round/>
            <a:headEnd type="triangl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1" name="直接连接符 240"/>
          <p:cNvCxnSpPr/>
          <p:nvPr/>
        </p:nvCxnSpPr>
        <p:spPr bwMode="auto">
          <a:xfrm flipV="1">
            <a:off x="4378041" y="6368472"/>
            <a:ext cx="0" cy="216000"/>
          </a:xfrm>
          <a:prstGeom prst="line">
            <a:avLst/>
          </a:prstGeom>
          <a:solidFill>
            <a:schemeClr val="accent1"/>
          </a:solidFill>
          <a:ln w="4127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2" name="直接连接符 241"/>
          <p:cNvCxnSpPr/>
          <p:nvPr/>
        </p:nvCxnSpPr>
        <p:spPr bwMode="auto">
          <a:xfrm rot="16200000">
            <a:off x="4630281" y="6315335"/>
            <a:ext cx="1726" cy="540000"/>
          </a:xfrm>
          <a:prstGeom prst="line">
            <a:avLst/>
          </a:prstGeom>
          <a:solidFill>
            <a:schemeClr val="accent1"/>
          </a:solidFill>
          <a:ln w="412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364" name="组合 363"/>
          <p:cNvGrpSpPr/>
          <p:nvPr/>
        </p:nvGrpSpPr>
        <p:grpSpPr>
          <a:xfrm>
            <a:off x="3694282" y="5732800"/>
            <a:ext cx="360039" cy="119168"/>
            <a:chOff x="5292080" y="3452075"/>
            <a:chExt cx="360039" cy="119168"/>
          </a:xfrm>
        </p:grpSpPr>
        <p:sp>
          <p:nvSpPr>
            <p:cNvPr id="365" name="等腰三角形 364"/>
            <p:cNvSpPr/>
            <p:nvPr/>
          </p:nvSpPr>
          <p:spPr bwMode="auto">
            <a:xfrm rot="5400000">
              <a:off x="5525971" y="3445094"/>
              <a:ext cx="119168" cy="133129"/>
            </a:xfrm>
            <a:prstGeom prst="triangl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defRPr/>
              </a:pPr>
              <a:endParaRPr lang="zh-CN" altLang="en-US" baseline="-25000">
                <a:solidFill>
                  <a:srgbClr val="000000"/>
                </a:solidFill>
                <a:latin typeface="Arial" charset="0"/>
                <a:ea typeface="宋体" pitchFamily="2" charset="-122"/>
              </a:endParaRPr>
            </a:p>
          </p:txBody>
        </p:sp>
        <p:cxnSp>
          <p:nvCxnSpPr>
            <p:cNvPr id="366" name="直接连接符 365"/>
            <p:cNvCxnSpPr/>
            <p:nvPr/>
          </p:nvCxnSpPr>
          <p:spPr bwMode="auto">
            <a:xfrm rot="5400000">
              <a:off x="5405536" y="3405478"/>
              <a:ext cx="0" cy="226911"/>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367" name="文本框 366"/>
          <p:cNvSpPr txBox="1"/>
          <p:nvPr/>
        </p:nvSpPr>
        <p:spPr>
          <a:xfrm>
            <a:off x="3081897" y="5669275"/>
            <a:ext cx="744104" cy="246221"/>
          </a:xfrm>
          <a:prstGeom prst="rect">
            <a:avLst/>
          </a:prstGeom>
          <a:noFill/>
        </p:spPr>
        <p:txBody>
          <a:bodyPr wrap="square" rtlCol="0">
            <a:spAutoFit/>
          </a:bodyPr>
          <a:lstStyle/>
          <a:p>
            <a:pPr eaLnBrk="0" fontAlgn="base" hangingPunct="0">
              <a:spcBef>
                <a:spcPct val="0"/>
              </a:spcBef>
              <a:spcAft>
                <a:spcPct val="0"/>
              </a:spcAft>
              <a:defRPr/>
            </a:pPr>
            <a:r>
              <a:rPr lang="en-US" altLang="zh-CN" sz="1000" dirty="0">
                <a:solidFill>
                  <a:srgbClr val="000000"/>
                </a:solidFill>
                <a:latin typeface="Arial" panose="020B0604020202020204" pitchFamily="34" charset="0"/>
                <a:ea typeface="宋体" panose="02010600030101010101" pitchFamily="2" charset="-122"/>
              </a:rPr>
              <a:t>LD.MDR</a:t>
            </a:r>
            <a:endParaRPr lang="zh-CN" altLang="en-US" sz="1000" dirty="0">
              <a:solidFill>
                <a:srgbClr val="000000"/>
              </a:solidFill>
              <a:latin typeface="Arial" panose="020B0604020202020204" pitchFamily="34" charset="0"/>
              <a:ea typeface="宋体" panose="02010600030101010101" pitchFamily="2" charset="-122"/>
            </a:endParaRPr>
          </a:p>
        </p:txBody>
      </p:sp>
      <p:sp>
        <p:nvSpPr>
          <p:cNvPr id="392" name="梯形 391"/>
          <p:cNvSpPr/>
          <p:nvPr/>
        </p:nvSpPr>
        <p:spPr bwMode="auto">
          <a:xfrm>
            <a:off x="3711065" y="6122668"/>
            <a:ext cx="773415" cy="227440"/>
          </a:xfrm>
          <a:prstGeom prst="trapezoid">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algn="ctr" fontAlgn="base">
              <a:spcBef>
                <a:spcPct val="0"/>
              </a:spcBef>
              <a:spcAft>
                <a:spcPct val="0"/>
              </a:spcAft>
              <a:defRPr/>
            </a:pPr>
            <a:r>
              <a:rPr lang="en-US" altLang="zh-CN" sz="1000" b="1" dirty="0">
                <a:solidFill>
                  <a:srgbClr val="FFFFFF"/>
                </a:solidFill>
                <a:latin typeface="Arial" charset="0"/>
                <a:ea typeface="宋体" pitchFamily="2" charset="-122"/>
              </a:rPr>
              <a:t>MUX</a:t>
            </a:r>
            <a:endParaRPr lang="zh-CN" altLang="en-US" sz="1000" b="1" dirty="0">
              <a:solidFill>
                <a:srgbClr val="FFFFFF"/>
              </a:solidFill>
              <a:latin typeface="Arial" charset="0"/>
              <a:ea typeface="宋体" pitchFamily="2" charset="-122"/>
            </a:endParaRPr>
          </a:p>
        </p:txBody>
      </p:sp>
      <p:grpSp>
        <p:nvGrpSpPr>
          <p:cNvPr id="400" name="组合 399"/>
          <p:cNvGrpSpPr/>
          <p:nvPr/>
        </p:nvGrpSpPr>
        <p:grpSpPr>
          <a:xfrm>
            <a:off x="3361252" y="6173636"/>
            <a:ext cx="360039" cy="119168"/>
            <a:chOff x="5292080" y="3452075"/>
            <a:chExt cx="360039" cy="119168"/>
          </a:xfrm>
        </p:grpSpPr>
        <p:sp>
          <p:nvSpPr>
            <p:cNvPr id="401" name="等腰三角形 400"/>
            <p:cNvSpPr/>
            <p:nvPr/>
          </p:nvSpPr>
          <p:spPr bwMode="auto">
            <a:xfrm rot="5400000">
              <a:off x="5525971" y="3445094"/>
              <a:ext cx="119168" cy="133129"/>
            </a:xfrm>
            <a:prstGeom prst="triangl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defRPr/>
              </a:pPr>
              <a:endParaRPr lang="zh-CN" altLang="en-US" baseline="-25000">
                <a:solidFill>
                  <a:srgbClr val="000000"/>
                </a:solidFill>
                <a:latin typeface="Arial" charset="0"/>
                <a:ea typeface="宋体" pitchFamily="2" charset="-122"/>
              </a:endParaRPr>
            </a:p>
          </p:txBody>
        </p:sp>
        <p:cxnSp>
          <p:nvCxnSpPr>
            <p:cNvPr id="402" name="直接连接符 401"/>
            <p:cNvCxnSpPr/>
            <p:nvPr/>
          </p:nvCxnSpPr>
          <p:spPr bwMode="auto">
            <a:xfrm rot="5400000">
              <a:off x="5405536" y="3405478"/>
              <a:ext cx="0" cy="226911"/>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424" name="组合 423"/>
          <p:cNvGrpSpPr/>
          <p:nvPr/>
        </p:nvGrpSpPr>
        <p:grpSpPr>
          <a:xfrm>
            <a:off x="4502204" y="6542015"/>
            <a:ext cx="360000" cy="221857"/>
            <a:chOff x="5898218" y="3494595"/>
            <a:chExt cx="360000" cy="221857"/>
          </a:xfrm>
        </p:grpSpPr>
        <p:cxnSp>
          <p:nvCxnSpPr>
            <p:cNvPr id="425" name="直接连接符 424"/>
            <p:cNvCxnSpPr/>
            <p:nvPr/>
          </p:nvCxnSpPr>
          <p:spPr bwMode="auto">
            <a:xfrm flipH="1">
              <a:off x="5959620" y="3494595"/>
              <a:ext cx="144000" cy="10800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26" name="文本框 425"/>
            <p:cNvSpPr txBox="1"/>
            <p:nvPr/>
          </p:nvSpPr>
          <p:spPr>
            <a:xfrm>
              <a:off x="5898218" y="3501008"/>
              <a:ext cx="360000" cy="215444"/>
            </a:xfrm>
            <a:prstGeom prst="rect">
              <a:avLst/>
            </a:prstGeom>
            <a:noFill/>
          </p:spPr>
          <p:txBody>
            <a:bodyPr wrap="square" rtlCol="0">
              <a:spAutoFit/>
            </a:bodyPr>
            <a:lstStyle/>
            <a:p>
              <a:pPr eaLnBrk="0" fontAlgn="base" hangingPunct="0">
                <a:spcBef>
                  <a:spcPct val="0"/>
                </a:spcBef>
                <a:spcAft>
                  <a:spcPct val="0"/>
                </a:spcAft>
                <a:defRPr/>
              </a:pPr>
              <a:r>
                <a:rPr lang="en-US" altLang="zh-CN" sz="1200" baseline="-25000" dirty="0">
                  <a:solidFill>
                    <a:srgbClr val="000000"/>
                  </a:solidFill>
                  <a:latin typeface="Arial" panose="020B0604020202020204" pitchFamily="34" charset="0"/>
                  <a:ea typeface="宋体" panose="02010600030101010101" pitchFamily="2" charset="-122"/>
                </a:rPr>
                <a:t>16</a:t>
              </a:r>
              <a:endParaRPr lang="zh-CN" altLang="en-US" sz="1200" baseline="-25000" dirty="0">
                <a:solidFill>
                  <a:srgbClr val="000000"/>
                </a:solidFill>
                <a:latin typeface="Arial" panose="020B0604020202020204" pitchFamily="34" charset="0"/>
                <a:ea typeface="宋体" panose="02010600030101010101" pitchFamily="2" charset="-122"/>
              </a:endParaRPr>
            </a:p>
          </p:txBody>
        </p:sp>
      </p:grpSp>
      <p:sp>
        <p:nvSpPr>
          <p:cNvPr id="403" name="文本框 402"/>
          <p:cNvSpPr txBox="1"/>
          <p:nvPr/>
        </p:nvSpPr>
        <p:spPr>
          <a:xfrm>
            <a:off x="2818917" y="6110111"/>
            <a:ext cx="695029" cy="246221"/>
          </a:xfrm>
          <a:prstGeom prst="rect">
            <a:avLst/>
          </a:prstGeom>
          <a:noFill/>
        </p:spPr>
        <p:txBody>
          <a:bodyPr wrap="square" rtlCol="0">
            <a:spAutoFit/>
          </a:bodyPr>
          <a:lstStyle/>
          <a:p>
            <a:pPr eaLnBrk="0" fontAlgn="base" hangingPunct="0">
              <a:spcBef>
                <a:spcPct val="0"/>
              </a:spcBef>
              <a:spcAft>
                <a:spcPct val="0"/>
              </a:spcAft>
              <a:defRPr/>
            </a:pPr>
            <a:r>
              <a:rPr lang="en-US" altLang="zh-CN" sz="1000" dirty="0">
                <a:solidFill>
                  <a:srgbClr val="000000"/>
                </a:solidFill>
                <a:latin typeface="Arial" panose="020B0604020202020204" pitchFamily="34" charset="0"/>
                <a:ea typeface="宋体" panose="02010600030101010101" pitchFamily="2" charset="-122"/>
              </a:rPr>
              <a:t>MIO.EN</a:t>
            </a:r>
            <a:endParaRPr lang="zh-CN" altLang="en-US" sz="1000" dirty="0">
              <a:solidFill>
                <a:srgbClr val="000000"/>
              </a:solidFill>
              <a:latin typeface="Arial" panose="020B0604020202020204" pitchFamily="34" charset="0"/>
              <a:ea typeface="宋体" panose="02010600030101010101" pitchFamily="2" charset="-122"/>
            </a:endParaRPr>
          </a:p>
        </p:txBody>
      </p:sp>
      <p:cxnSp>
        <p:nvCxnSpPr>
          <p:cNvPr id="42" name="直接连接符 41"/>
          <p:cNvCxnSpPr/>
          <p:nvPr/>
        </p:nvCxnSpPr>
        <p:spPr bwMode="auto">
          <a:xfrm>
            <a:off x="2146673" y="1039856"/>
            <a:ext cx="8344800" cy="0"/>
          </a:xfrm>
          <a:prstGeom prst="line">
            <a:avLst/>
          </a:prstGeom>
          <a:solidFill>
            <a:schemeClr val="accent1"/>
          </a:solidFill>
          <a:ln w="127000" cap="flat" cmpd="sng" algn="ctr">
            <a:solidFill>
              <a:schemeClr val="tx1"/>
            </a:solidFill>
            <a:prstDash val="solid"/>
            <a:round/>
            <a:headEnd type="triangl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4" name="直接连接符 43"/>
          <p:cNvCxnSpPr/>
          <p:nvPr/>
        </p:nvCxnSpPr>
        <p:spPr bwMode="auto">
          <a:xfrm>
            <a:off x="10495841" y="980728"/>
            <a:ext cx="2881" cy="4370400"/>
          </a:xfrm>
          <a:prstGeom prst="line">
            <a:avLst/>
          </a:prstGeom>
          <a:solidFill>
            <a:schemeClr val="accent1"/>
          </a:solidFill>
          <a:ln w="1270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3" name="直接连接符 42"/>
          <p:cNvCxnSpPr/>
          <p:nvPr/>
        </p:nvCxnSpPr>
        <p:spPr bwMode="auto">
          <a:xfrm>
            <a:off x="2145793" y="5288328"/>
            <a:ext cx="8344800" cy="0"/>
          </a:xfrm>
          <a:prstGeom prst="line">
            <a:avLst/>
          </a:prstGeom>
          <a:solidFill>
            <a:schemeClr val="accent1"/>
          </a:solidFill>
          <a:ln w="127000" cap="flat" cmpd="sng" algn="ctr">
            <a:solidFill>
              <a:schemeClr val="tx1"/>
            </a:solidFill>
            <a:prstDash val="solid"/>
            <a:round/>
            <a:headEnd type="triangl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89" name="Rectangle 2"/>
          <p:cNvSpPr txBox="1">
            <a:spLocks noChangeArrowheads="1"/>
          </p:cNvSpPr>
          <p:nvPr/>
        </p:nvSpPr>
        <p:spPr bwMode="auto">
          <a:xfrm>
            <a:off x="1703388" y="71439"/>
            <a:ext cx="8839200" cy="765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800" b="1">
                <a:solidFill>
                  <a:schemeClr val="accent2"/>
                </a:solidFill>
                <a:latin typeface="+mj-lt"/>
                <a:ea typeface="+mj-ea"/>
                <a:cs typeface="+mj-cs"/>
              </a:defRPr>
            </a:lvl1pPr>
            <a:lvl2pPr algn="l" rtl="0" eaLnBrk="0" fontAlgn="base" hangingPunct="0">
              <a:spcBef>
                <a:spcPct val="0"/>
              </a:spcBef>
              <a:spcAft>
                <a:spcPct val="0"/>
              </a:spcAft>
              <a:defRPr sz="2800" b="1">
                <a:solidFill>
                  <a:schemeClr val="accent2"/>
                </a:solidFill>
                <a:latin typeface="Arial" charset="0"/>
                <a:ea typeface="黑体" pitchFamily="2" charset="-122"/>
              </a:defRPr>
            </a:lvl2pPr>
            <a:lvl3pPr algn="l" rtl="0" eaLnBrk="0" fontAlgn="base" hangingPunct="0">
              <a:spcBef>
                <a:spcPct val="0"/>
              </a:spcBef>
              <a:spcAft>
                <a:spcPct val="0"/>
              </a:spcAft>
              <a:defRPr sz="2800" b="1">
                <a:solidFill>
                  <a:schemeClr val="accent2"/>
                </a:solidFill>
                <a:latin typeface="Arial" charset="0"/>
                <a:ea typeface="黑体" pitchFamily="2" charset="-122"/>
              </a:defRPr>
            </a:lvl3pPr>
            <a:lvl4pPr algn="l" rtl="0" eaLnBrk="0" fontAlgn="base" hangingPunct="0">
              <a:spcBef>
                <a:spcPct val="0"/>
              </a:spcBef>
              <a:spcAft>
                <a:spcPct val="0"/>
              </a:spcAft>
              <a:defRPr sz="2800" b="1">
                <a:solidFill>
                  <a:schemeClr val="accent2"/>
                </a:solidFill>
                <a:latin typeface="Arial" charset="0"/>
                <a:ea typeface="黑体" pitchFamily="2" charset="-122"/>
              </a:defRPr>
            </a:lvl4pPr>
            <a:lvl5pPr algn="l" rtl="0" eaLnBrk="0" fontAlgn="base" hangingPunct="0">
              <a:spcBef>
                <a:spcPct val="0"/>
              </a:spcBef>
              <a:spcAft>
                <a:spcPct val="0"/>
              </a:spcAft>
              <a:defRPr sz="2800" b="1">
                <a:solidFill>
                  <a:schemeClr val="accent2"/>
                </a:solidFill>
                <a:latin typeface="Arial" charset="0"/>
                <a:ea typeface="黑体" pitchFamily="2" charset="-122"/>
              </a:defRPr>
            </a:lvl5pPr>
            <a:lvl6pPr marL="457200" algn="l" rtl="0" eaLnBrk="0" fontAlgn="base" hangingPunct="0">
              <a:spcBef>
                <a:spcPct val="0"/>
              </a:spcBef>
              <a:spcAft>
                <a:spcPct val="0"/>
              </a:spcAft>
              <a:defRPr sz="2800" b="1">
                <a:solidFill>
                  <a:schemeClr val="accent2"/>
                </a:solidFill>
                <a:latin typeface="Arial" charset="0"/>
                <a:ea typeface="黑体" pitchFamily="2" charset="-122"/>
              </a:defRPr>
            </a:lvl6pPr>
            <a:lvl7pPr marL="914400" algn="l" rtl="0" eaLnBrk="0" fontAlgn="base" hangingPunct="0">
              <a:spcBef>
                <a:spcPct val="0"/>
              </a:spcBef>
              <a:spcAft>
                <a:spcPct val="0"/>
              </a:spcAft>
              <a:defRPr sz="2800" b="1">
                <a:solidFill>
                  <a:schemeClr val="accent2"/>
                </a:solidFill>
                <a:latin typeface="Arial" charset="0"/>
                <a:ea typeface="黑体" pitchFamily="2" charset="-122"/>
              </a:defRPr>
            </a:lvl7pPr>
            <a:lvl8pPr marL="1371600" algn="l" rtl="0" eaLnBrk="0" fontAlgn="base" hangingPunct="0">
              <a:spcBef>
                <a:spcPct val="0"/>
              </a:spcBef>
              <a:spcAft>
                <a:spcPct val="0"/>
              </a:spcAft>
              <a:defRPr sz="2800" b="1">
                <a:solidFill>
                  <a:schemeClr val="accent2"/>
                </a:solidFill>
                <a:latin typeface="Arial" charset="0"/>
                <a:ea typeface="黑体" pitchFamily="2" charset="-122"/>
              </a:defRPr>
            </a:lvl8pPr>
            <a:lvl9pPr marL="1828800" algn="l" rtl="0" eaLnBrk="0" fontAlgn="base" hangingPunct="0">
              <a:spcBef>
                <a:spcPct val="0"/>
              </a:spcBef>
              <a:spcAft>
                <a:spcPct val="0"/>
              </a:spcAft>
              <a:defRPr sz="2800" b="1">
                <a:solidFill>
                  <a:schemeClr val="accent2"/>
                </a:solidFill>
                <a:latin typeface="Arial" charset="0"/>
                <a:ea typeface="黑体" pitchFamily="2" charset="-122"/>
              </a:defRPr>
            </a:lvl9pPr>
          </a:lstStyle>
          <a:p>
            <a:pPr>
              <a:defRPr/>
            </a:pPr>
            <a:r>
              <a:rPr lang="en-US" altLang="zh-CN" kern="0" dirty="0">
                <a:solidFill>
                  <a:srgbClr val="333399"/>
                </a:solidFill>
                <a:latin typeface="Arial"/>
                <a:ea typeface="宋体" panose="02010600030101010101" pitchFamily="2" charset="-122"/>
              </a:rPr>
              <a:t>NOT (Register):</a:t>
            </a:r>
          </a:p>
        </p:txBody>
      </p:sp>
      <p:grpSp>
        <p:nvGrpSpPr>
          <p:cNvPr id="438" name="组合 437"/>
          <p:cNvGrpSpPr/>
          <p:nvPr/>
        </p:nvGrpSpPr>
        <p:grpSpPr>
          <a:xfrm rot="16200000">
            <a:off x="7786812" y="-1998928"/>
            <a:ext cx="569421" cy="4942139"/>
            <a:chOff x="7543800" y="1143000"/>
            <a:chExt cx="813273" cy="5257800"/>
          </a:xfrm>
        </p:grpSpPr>
        <p:sp>
          <p:nvSpPr>
            <p:cNvPr id="439" name="Line 5"/>
            <p:cNvSpPr>
              <a:spLocks noChangeShapeType="1"/>
            </p:cNvSpPr>
            <p:nvPr/>
          </p:nvSpPr>
          <p:spPr bwMode="auto">
            <a:xfrm>
              <a:off x="8077200" y="1905000"/>
              <a:ext cx="0" cy="381000"/>
            </a:xfrm>
            <a:prstGeom prst="line">
              <a:avLst/>
            </a:prstGeom>
            <a:noFill/>
            <a:ln w="38100">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defRPr/>
              </a:pPr>
              <a:endParaRPr lang="zh-CN" altLang="en-US" sz="1400" baseline="-25000">
                <a:solidFill>
                  <a:srgbClr val="000000"/>
                </a:solidFill>
                <a:latin typeface="Arial" panose="020B0604020202020204" pitchFamily="34" charset="0"/>
                <a:ea typeface="宋体" panose="02010600030101010101" pitchFamily="2" charset="-122"/>
              </a:endParaRPr>
            </a:p>
          </p:txBody>
        </p:sp>
        <p:sp>
          <p:nvSpPr>
            <p:cNvPr id="440" name="Line 6"/>
            <p:cNvSpPr>
              <a:spLocks noChangeShapeType="1"/>
            </p:cNvSpPr>
            <p:nvPr/>
          </p:nvSpPr>
          <p:spPr bwMode="auto">
            <a:xfrm>
              <a:off x="8101013" y="2743200"/>
              <a:ext cx="0" cy="381000"/>
            </a:xfrm>
            <a:prstGeom prst="line">
              <a:avLst/>
            </a:prstGeom>
            <a:noFill/>
            <a:ln w="38100">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defRPr/>
              </a:pPr>
              <a:endParaRPr lang="zh-CN" altLang="en-US" sz="1400" baseline="-25000">
                <a:solidFill>
                  <a:srgbClr val="000000"/>
                </a:solidFill>
                <a:latin typeface="Arial" panose="020B0604020202020204" pitchFamily="34" charset="0"/>
                <a:ea typeface="宋体" panose="02010600030101010101" pitchFamily="2" charset="-122"/>
              </a:endParaRPr>
            </a:p>
          </p:txBody>
        </p:sp>
        <p:sp>
          <p:nvSpPr>
            <p:cNvPr id="441" name="Line 7"/>
            <p:cNvSpPr>
              <a:spLocks noChangeShapeType="1"/>
            </p:cNvSpPr>
            <p:nvPr/>
          </p:nvSpPr>
          <p:spPr bwMode="auto">
            <a:xfrm>
              <a:off x="8077200" y="3581400"/>
              <a:ext cx="0" cy="381000"/>
            </a:xfrm>
            <a:prstGeom prst="line">
              <a:avLst/>
            </a:prstGeom>
            <a:noFill/>
            <a:ln w="38100">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defRPr/>
              </a:pPr>
              <a:endParaRPr lang="zh-CN" altLang="en-US" sz="1400" baseline="-25000">
                <a:solidFill>
                  <a:srgbClr val="000000"/>
                </a:solidFill>
                <a:latin typeface="Arial" panose="020B0604020202020204" pitchFamily="34" charset="0"/>
                <a:ea typeface="宋体" panose="02010600030101010101" pitchFamily="2" charset="-122"/>
              </a:endParaRPr>
            </a:p>
          </p:txBody>
        </p:sp>
        <p:sp>
          <p:nvSpPr>
            <p:cNvPr id="442" name="Line 8"/>
            <p:cNvSpPr>
              <a:spLocks noChangeShapeType="1"/>
            </p:cNvSpPr>
            <p:nvPr/>
          </p:nvSpPr>
          <p:spPr bwMode="auto">
            <a:xfrm>
              <a:off x="8056563" y="4419600"/>
              <a:ext cx="0" cy="381000"/>
            </a:xfrm>
            <a:prstGeom prst="line">
              <a:avLst/>
            </a:prstGeom>
            <a:noFill/>
            <a:ln w="38100">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defRPr/>
              </a:pPr>
              <a:endParaRPr lang="zh-CN" altLang="en-US" sz="1400" baseline="-25000">
                <a:solidFill>
                  <a:srgbClr val="000000"/>
                </a:solidFill>
                <a:latin typeface="Arial" panose="020B0604020202020204" pitchFamily="34" charset="0"/>
                <a:ea typeface="宋体" panose="02010600030101010101" pitchFamily="2" charset="-122"/>
              </a:endParaRPr>
            </a:p>
          </p:txBody>
        </p:sp>
        <p:sp>
          <p:nvSpPr>
            <p:cNvPr id="443" name="Line 9"/>
            <p:cNvSpPr>
              <a:spLocks noChangeShapeType="1"/>
            </p:cNvSpPr>
            <p:nvPr/>
          </p:nvSpPr>
          <p:spPr bwMode="auto">
            <a:xfrm>
              <a:off x="8070850" y="5257800"/>
              <a:ext cx="0" cy="381000"/>
            </a:xfrm>
            <a:prstGeom prst="line">
              <a:avLst/>
            </a:prstGeom>
            <a:noFill/>
            <a:ln w="38100">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defRPr/>
              </a:pPr>
              <a:endParaRPr lang="zh-CN" altLang="en-US" sz="1400" baseline="-25000">
                <a:solidFill>
                  <a:srgbClr val="000000"/>
                </a:solidFill>
                <a:latin typeface="Arial" panose="020B0604020202020204" pitchFamily="34" charset="0"/>
                <a:ea typeface="宋体" panose="02010600030101010101" pitchFamily="2" charset="-122"/>
              </a:endParaRPr>
            </a:p>
          </p:txBody>
        </p:sp>
        <p:sp>
          <p:nvSpPr>
            <p:cNvPr id="444" name="Text Box 10"/>
            <p:cNvSpPr txBox="1">
              <a:spLocks noChangeArrowheads="1"/>
            </p:cNvSpPr>
            <p:nvPr/>
          </p:nvSpPr>
          <p:spPr bwMode="auto">
            <a:xfrm rot="5400000">
              <a:off x="7897198" y="3137773"/>
              <a:ext cx="480169" cy="439581"/>
            </a:xfrm>
            <a:prstGeom prst="rect">
              <a:avLst/>
            </a:prstGeom>
            <a:solidFill>
              <a:schemeClr val="bg1"/>
            </a:solidFill>
            <a:ln w="9525">
              <a:solidFill>
                <a:schemeClr val="accent2"/>
              </a:solidFill>
              <a:miter lim="800000"/>
              <a:headEnd/>
              <a:tailEnd/>
            </a:ln>
            <a:effectLst>
              <a:outerShdw dist="35921" dir="2700000" algn="ctr" rotWithShape="0">
                <a:srgbClr val="336699"/>
              </a:outerShdw>
            </a:effectLst>
          </p:spPr>
          <p:txBody>
            <a:bodyPr>
              <a:spAutoFit/>
            </a:bodyPr>
            <a:lstStyle/>
            <a:p>
              <a:pPr algn="ctr" eaLnBrk="0" fontAlgn="base" hangingPunct="0">
                <a:spcBef>
                  <a:spcPct val="0"/>
                </a:spcBef>
                <a:spcAft>
                  <a:spcPct val="0"/>
                </a:spcAft>
                <a:defRPr/>
              </a:pPr>
              <a:r>
                <a:rPr lang="en-US" sz="1400">
                  <a:solidFill>
                    <a:srgbClr val="333399"/>
                  </a:solidFill>
                  <a:latin typeface="Arial" charset="0"/>
                  <a:ea typeface="黑体"/>
                </a:rPr>
                <a:t>EA</a:t>
              </a:r>
            </a:p>
          </p:txBody>
        </p:sp>
        <p:sp>
          <p:nvSpPr>
            <p:cNvPr id="445" name="Text Box 11"/>
            <p:cNvSpPr txBox="1">
              <a:spLocks noChangeArrowheads="1"/>
            </p:cNvSpPr>
            <p:nvPr/>
          </p:nvSpPr>
          <p:spPr bwMode="auto">
            <a:xfrm rot="5400000">
              <a:off x="7897194" y="3975973"/>
              <a:ext cx="480169" cy="439581"/>
            </a:xfrm>
            <a:prstGeom prst="rect">
              <a:avLst/>
            </a:prstGeom>
            <a:solidFill>
              <a:schemeClr val="bg1"/>
            </a:solidFill>
            <a:ln w="9525">
              <a:solidFill>
                <a:schemeClr val="accent2"/>
              </a:solidFill>
              <a:miter lim="800000"/>
              <a:headEnd/>
              <a:tailEnd/>
            </a:ln>
            <a:effectLst>
              <a:outerShdw dist="35921" dir="2700000" algn="ctr" rotWithShape="0">
                <a:srgbClr val="336699"/>
              </a:outerShdw>
            </a:effectLst>
          </p:spPr>
          <p:txBody>
            <a:bodyPr>
              <a:spAutoFit/>
            </a:bodyPr>
            <a:lstStyle/>
            <a:p>
              <a:pPr algn="ctr" eaLnBrk="0" fontAlgn="base" hangingPunct="0">
                <a:spcBef>
                  <a:spcPct val="0"/>
                </a:spcBef>
                <a:spcAft>
                  <a:spcPct val="0"/>
                </a:spcAft>
                <a:defRPr/>
              </a:pPr>
              <a:r>
                <a:rPr lang="en-US" sz="1400" dirty="0">
                  <a:solidFill>
                    <a:srgbClr val="333399"/>
                  </a:solidFill>
                  <a:latin typeface="Arial" charset="0"/>
                  <a:ea typeface="黑体"/>
                </a:rPr>
                <a:t>OP</a:t>
              </a:r>
            </a:p>
          </p:txBody>
        </p:sp>
        <p:sp>
          <p:nvSpPr>
            <p:cNvPr id="446" name="Text Box 12"/>
            <p:cNvSpPr txBox="1">
              <a:spLocks noChangeArrowheads="1"/>
            </p:cNvSpPr>
            <p:nvPr/>
          </p:nvSpPr>
          <p:spPr bwMode="auto">
            <a:xfrm rot="5400000">
              <a:off x="7897194" y="4814173"/>
              <a:ext cx="480169" cy="439581"/>
            </a:xfrm>
            <a:prstGeom prst="rect">
              <a:avLst/>
            </a:prstGeom>
            <a:solidFill>
              <a:schemeClr val="bg1"/>
            </a:solidFill>
            <a:ln w="9525">
              <a:solidFill>
                <a:schemeClr val="accent2"/>
              </a:solidFill>
              <a:miter lim="800000"/>
              <a:headEnd/>
              <a:tailEnd/>
            </a:ln>
            <a:effectLst>
              <a:outerShdw dist="35921" dir="2700000" algn="ctr" rotWithShape="0">
                <a:srgbClr val="336699"/>
              </a:outerShdw>
            </a:effectLst>
          </p:spPr>
          <p:txBody>
            <a:bodyPr>
              <a:spAutoFit/>
            </a:bodyPr>
            <a:lstStyle/>
            <a:p>
              <a:pPr algn="ctr" eaLnBrk="0" fontAlgn="base" hangingPunct="0">
                <a:spcBef>
                  <a:spcPct val="0"/>
                </a:spcBef>
                <a:spcAft>
                  <a:spcPct val="0"/>
                </a:spcAft>
                <a:defRPr/>
              </a:pPr>
              <a:r>
                <a:rPr lang="en-US" sz="1400">
                  <a:solidFill>
                    <a:srgbClr val="333399"/>
                  </a:solidFill>
                  <a:latin typeface="Arial" charset="0"/>
                  <a:ea typeface="黑体"/>
                </a:rPr>
                <a:t>EX</a:t>
              </a:r>
            </a:p>
          </p:txBody>
        </p:sp>
        <p:sp>
          <p:nvSpPr>
            <p:cNvPr id="447" name="Line 13"/>
            <p:cNvSpPr>
              <a:spLocks noChangeShapeType="1"/>
            </p:cNvSpPr>
            <p:nvPr/>
          </p:nvSpPr>
          <p:spPr bwMode="auto">
            <a:xfrm>
              <a:off x="8077200" y="6096000"/>
              <a:ext cx="0" cy="30480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defRPr/>
              </a:pPr>
              <a:endParaRPr lang="zh-CN" altLang="en-US" sz="1400" baseline="-25000">
                <a:solidFill>
                  <a:srgbClr val="000000"/>
                </a:solidFill>
                <a:latin typeface="Arial" panose="020B0604020202020204" pitchFamily="34" charset="0"/>
                <a:ea typeface="宋体" panose="02010600030101010101" pitchFamily="2" charset="-122"/>
              </a:endParaRPr>
            </a:p>
          </p:txBody>
        </p:sp>
        <p:sp>
          <p:nvSpPr>
            <p:cNvPr id="448" name="Line 14"/>
            <p:cNvSpPr>
              <a:spLocks noChangeShapeType="1"/>
            </p:cNvSpPr>
            <p:nvPr/>
          </p:nvSpPr>
          <p:spPr bwMode="auto">
            <a:xfrm flipH="1">
              <a:off x="7543800" y="6400800"/>
              <a:ext cx="533400"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defRPr/>
              </a:pPr>
              <a:endParaRPr lang="zh-CN" altLang="en-US" sz="1400" baseline="-25000">
                <a:solidFill>
                  <a:srgbClr val="000000"/>
                </a:solidFill>
                <a:latin typeface="Arial" panose="020B0604020202020204" pitchFamily="34" charset="0"/>
                <a:ea typeface="宋体" panose="02010600030101010101" pitchFamily="2" charset="-122"/>
              </a:endParaRPr>
            </a:p>
          </p:txBody>
        </p:sp>
        <p:sp>
          <p:nvSpPr>
            <p:cNvPr id="449" name="Line 15"/>
            <p:cNvSpPr>
              <a:spLocks noChangeShapeType="1"/>
            </p:cNvSpPr>
            <p:nvPr/>
          </p:nvSpPr>
          <p:spPr bwMode="auto">
            <a:xfrm flipV="1">
              <a:off x="7543800" y="1143000"/>
              <a:ext cx="0" cy="525780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defRPr/>
              </a:pPr>
              <a:endParaRPr lang="zh-CN" altLang="en-US" sz="1400" baseline="-25000">
                <a:solidFill>
                  <a:srgbClr val="000000"/>
                </a:solidFill>
                <a:latin typeface="Arial" panose="020B0604020202020204" pitchFamily="34" charset="0"/>
                <a:ea typeface="宋体" panose="02010600030101010101" pitchFamily="2" charset="-122"/>
              </a:endParaRPr>
            </a:p>
          </p:txBody>
        </p:sp>
        <p:sp>
          <p:nvSpPr>
            <p:cNvPr id="450" name="Line 16"/>
            <p:cNvSpPr>
              <a:spLocks noChangeShapeType="1"/>
            </p:cNvSpPr>
            <p:nvPr/>
          </p:nvSpPr>
          <p:spPr bwMode="auto">
            <a:xfrm>
              <a:off x="7543800" y="1143000"/>
              <a:ext cx="533400"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defRPr/>
              </a:pPr>
              <a:endParaRPr lang="zh-CN" altLang="en-US" sz="1400" baseline="-25000">
                <a:solidFill>
                  <a:srgbClr val="000000"/>
                </a:solidFill>
                <a:latin typeface="Arial" panose="020B0604020202020204" pitchFamily="34" charset="0"/>
                <a:ea typeface="宋体" panose="02010600030101010101" pitchFamily="2" charset="-122"/>
              </a:endParaRPr>
            </a:p>
          </p:txBody>
        </p:sp>
        <p:sp>
          <p:nvSpPr>
            <p:cNvPr id="451" name="Line 17"/>
            <p:cNvSpPr>
              <a:spLocks noChangeShapeType="1"/>
            </p:cNvSpPr>
            <p:nvPr/>
          </p:nvSpPr>
          <p:spPr bwMode="auto">
            <a:xfrm>
              <a:off x="8077200" y="1143000"/>
              <a:ext cx="0" cy="304800"/>
            </a:xfrm>
            <a:prstGeom prst="line">
              <a:avLst/>
            </a:prstGeom>
            <a:noFill/>
            <a:ln w="38100">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defRPr/>
              </a:pPr>
              <a:endParaRPr lang="zh-CN" altLang="en-US" sz="1400" baseline="-25000">
                <a:solidFill>
                  <a:srgbClr val="000000"/>
                </a:solidFill>
                <a:latin typeface="Arial" panose="020B0604020202020204" pitchFamily="34" charset="0"/>
                <a:ea typeface="宋体" panose="02010600030101010101" pitchFamily="2" charset="-122"/>
              </a:endParaRPr>
            </a:p>
          </p:txBody>
        </p:sp>
        <p:sp>
          <p:nvSpPr>
            <p:cNvPr id="452" name="Text Box 18"/>
            <p:cNvSpPr txBox="1">
              <a:spLocks noChangeArrowheads="1"/>
            </p:cNvSpPr>
            <p:nvPr/>
          </p:nvSpPr>
          <p:spPr bwMode="auto">
            <a:xfrm rot="5400000">
              <a:off x="7897194" y="5652372"/>
              <a:ext cx="480169" cy="439581"/>
            </a:xfrm>
            <a:prstGeom prst="rect">
              <a:avLst/>
            </a:prstGeom>
            <a:solidFill>
              <a:schemeClr val="bg1"/>
            </a:solidFill>
            <a:ln w="9525">
              <a:solidFill>
                <a:schemeClr val="accent2"/>
              </a:solidFill>
              <a:miter lim="800000"/>
              <a:headEnd/>
              <a:tailEnd/>
            </a:ln>
            <a:effectLst>
              <a:outerShdw dist="35921" dir="2700000" algn="ctr" rotWithShape="0">
                <a:srgbClr val="336699"/>
              </a:outerShdw>
            </a:effectLst>
          </p:spPr>
          <p:txBody>
            <a:bodyPr>
              <a:spAutoFit/>
            </a:bodyPr>
            <a:lstStyle/>
            <a:p>
              <a:pPr algn="ctr" eaLnBrk="0" fontAlgn="base" hangingPunct="0">
                <a:spcBef>
                  <a:spcPct val="0"/>
                </a:spcBef>
                <a:spcAft>
                  <a:spcPct val="0"/>
                </a:spcAft>
                <a:defRPr/>
              </a:pPr>
              <a:r>
                <a:rPr lang="en-US" sz="1400">
                  <a:solidFill>
                    <a:srgbClr val="333399"/>
                  </a:solidFill>
                  <a:latin typeface="Arial" charset="0"/>
                  <a:ea typeface="黑体"/>
                </a:rPr>
                <a:t>S</a:t>
              </a:r>
            </a:p>
          </p:txBody>
        </p:sp>
        <p:sp>
          <p:nvSpPr>
            <p:cNvPr id="453" name="Text Box 19"/>
            <p:cNvSpPr txBox="1">
              <a:spLocks noChangeArrowheads="1"/>
            </p:cNvSpPr>
            <p:nvPr/>
          </p:nvSpPr>
          <p:spPr bwMode="auto">
            <a:xfrm rot="5400000">
              <a:off x="7897194" y="1461372"/>
              <a:ext cx="480169" cy="439581"/>
            </a:xfrm>
            <a:prstGeom prst="rect">
              <a:avLst/>
            </a:prstGeom>
            <a:solidFill>
              <a:schemeClr val="accent2"/>
            </a:solidFill>
            <a:ln w="9525">
              <a:solidFill>
                <a:schemeClr val="accent2"/>
              </a:solidFill>
              <a:miter lim="800000"/>
              <a:headEnd/>
              <a:tailEnd/>
            </a:ln>
            <a:effectLst>
              <a:outerShdw dist="35921" dir="2700000" algn="ctr" rotWithShape="0">
                <a:srgbClr val="336699"/>
              </a:outerShdw>
            </a:effectLst>
          </p:spPr>
          <p:txBody>
            <a:bodyPr>
              <a:spAutoFit/>
            </a:bodyPr>
            <a:lstStyle/>
            <a:p>
              <a:pPr algn="ctr" eaLnBrk="0" fontAlgn="base" hangingPunct="0">
                <a:spcBef>
                  <a:spcPct val="0"/>
                </a:spcBef>
                <a:spcAft>
                  <a:spcPct val="0"/>
                </a:spcAft>
                <a:defRPr/>
              </a:pPr>
              <a:r>
                <a:rPr lang="en-US" sz="1400" b="1" dirty="0">
                  <a:solidFill>
                    <a:srgbClr val="FFFFFF"/>
                  </a:solidFill>
                  <a:latin typeface="Arial" charset="0"/>
                  <a:ea typeface="黑体"/>
                </a:rPr>
                <a:t>F</a:t>
              </a:r>
            </a:p>
          </p:txBody>
        </p:sp>
        <p:sp>
          <p:nvSpPr>
            <p:cNvPr id="454" name="Text Box 4"/>
            <p:cNvSpPr txBox="1">
              <a:spLocks noChangeArrowheads="1"/>
            </p:cNvSpPr>
            <p:nvPr/>
          </p:nvSpPr>
          <p:spPr bwMode="auto">
            <a:xfrm rot="5400000">
              <a:off x="7897194" y="2299573"/>
              <a:ext cx="480169" cy="439581"/>
            </a:xfrm>
            <a:prstGeom prst="rect">
              <a:avLst/>
            </a:prstGeom>
            <a:solidFill>
              <a:schemeClr val="bg1"/>
            </a:solidFill>
            <a:ln w="9525">
              <a:solidFill>
                <a:schemeClr val="accent2"/>
              </a:solidFill>
              <a:miter lim="800000"/>
              <a:headEnd/>
              <a:tailEnd/>
            </a:ln>
            <a:effectLst>
              <a:outerShdw dist="35921" dir="2700000" algn="ctr" rotWithShape="0">
                <a:srgbClr val="336699"/>
              </a:outerShdw>
            </a:effectLst>
          </p:spPr>
          <p:txBody>
            <a:bodyPr>
              <a:spAutoFit/>
            </a:bodyPr>
            <a:lstStyle/>
            <a:p>
              <a:pPr algn="ctr" eaLnBrk="0" fontAlgn="base" hangingPunct="0">
                <a:spcBef>
                  <a:spcPct val="0"/>
                </a:spcBef>
                <a:spcAft>
                  <a:spcPct val="0"/>
                </a:spcAft>
                <a:defRPr/>
              </a:pPr>
              <a:r>
                <a:rPr lang="en-US" sz="1400">
                  <a:solidFill>
                    <a:srgbClr val="333399"/>
                  </a:solidFill>
                  <a:latin typeface="Arial" charset="0"/>
                  <a:ea typeface="黑体"/>
                </a:rPr>
                <a:t>D</a:t>
              </a:r>
            </a:p>
          </p:txBody>
        </p:sp>
      </p:grpSp>
      <p:sp>
        <p:nvSpPr>
          <p:cNvPr id="380" name="矩形 379">
            <a:extLst>
              <a:ext uri="{FF2B5EF4-FFF2-40B4-BE49-F238E27FC236}">
                <a16:creationId xmlns:a16="http://schemas.microsoft.com/office/drawing/2014/main" id="{81D21B50-E3E6-4F26-A78C-E905573F054C}"/>
              </a:ext>
            </a:extLst>
          </p:cNvPr>
          <p:cNvSpPr/>
          <p:nvPr/>
        </p:nvSpPr>
        <p:spPr>
          <a:xfrm>
            <a:off x="461253" y="2076066"/>
            <a:ext cx="2031325" cy="2585323"/>
          </a:xfrm>
          <a:prstGeom prst="rect">
            <a:avLst/>
          </a:prstGeom>
        </p:spPr>
        <p:txBody>
          <a:bodyPr wrap="none">
            <a:spAutoFit/>
          </a:bodyPr>
          <a:lstStyle/>
          <a:p>
            <a:r>
              <a:rPr lang="zh-CN" altLang="en-US" b="1" dirty="0">
                <a:latin typeface="STIXGeneral-Regular"/>
              </a:rPr>
              <a:t>此处与教材不一致</a:t>
            </a:r>
            <a:endParaRPr lang="en-US" b="1" dirty="0">
              <a:latin typeface="STIXGeneral-Regular"/>
            </a:endParaRPr>
          </a:p>
          <a:p>
            <a:r>
              <a:rPr lang="en-US" altLang="zh-CN" b="1" dirty="0">
                <a:latin typeface="STIXGeneral-Regular"/>
              </a:rPr>
              <a:t>State 28</a:t>
            </a:r>
          </a:p>
          <a:p>
            <a:r>
              <a:rPr lang="en-US" dirty="0">
                <a:latin typeface="STIXGeneral-Regular"/>
              </a:rPr>
              <a:t>LD.PC = LOAD</a:t>
            </a:r>
          </a:p>
          <a:p>
            <a:r>
              <a:rPr lang="en-US" dirty="0">
                <a:latin typeface="STIXGeneral-Regular"/>
              </a:rPr>
              <a:t>LD.MDR = LOAD</a:t>
            </a:r>
          </a:p>
          <a:p>
            <a:r>
              <a:rPr lang="en-US" dirty="0">
                <a:latin typeface="STIXGeneral-Regular"/>
              </a:rPr>
              <a:t>MIO.EN = YES</a:t>
            </a:r>
          </a:p>
          <a:p>
            <a:r>
              <a:rPr lang="en-US" dirty="0">
                <a:latin typeface="STIXGeneral-Regular"/>
              </a:rPr>
              <a:t>PCMUX = PC + 1</a:t>
            </a:r>
          </a:p>
          <a:p>
            <a:endParaRPr lang="en-US" dirty="0">
              <a:latin typeface="STIXGeneral-Regular"/>
            </a:endParaRPr>
          </a:p>
          <a:p>
            <a:endParaRPr lang="en-US" dirty="0">
              <a:latin typeface="STIXGeneral-Regular"/>
            </a:endParaRPr>
          </a:p>
          <a:p>
            <a:endParaRPr lang="en-US" dirty="0"/>
          </a:p>
        </p:txBody>
      </p:sp>
    </p:spTree>
    <p:extLst>
      <p:ext uri="{BB962C8B-B14F-4D97-AF65-F5344CB8AC3E}">
        <p14:creationId xmlns:p14="http://schemas.microsoft.com/office/powerpoint/2010/main" val="29839462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9" name="组合 358"/>
          <p:cNvGrpSpPr/>
          <p:nvPr/>
        </p:nvGrpSpPr>
        <p:grpSpPr>
          <a:xfrm>
            <a:off x="5591945" y="4941169"/>
            <a:ext cx="695029" cy="318229"/>
            <a:chOff x="4067944" y="4941168"/>
            <a:chExt cx="695029" cy="318229"/>
          </a:xfrm>
        </p:grpSpPr>
        <p:grpSp>
          <p:nvGrpSpPr>
            <p:cNvPr id="368" name="组合 367"/>
            <p:cNvGrpSpPr/>
            <p:nvPr/>
          </p:nvGrpSpPr>
          <p:grpSpPr>
            <a:xfrm>
              <a:off x="4349249" y="4941168"/>
              <a:ext cx="360039" cy="119168"/>
              <a:chOff x="5292080" y="3452075"/>
              <a:chExt cx="360039" cy="119168"/>
            </a:xfrm>
          </p:grpSpPr>
          <p:sp>
            <p:nvSpPr>
              <p:cNvPr id="370" name="等腰三角形 369"/>
              <p:cNvSpPr/>
              <p:nvPr/>
            </p:nvSpPr>
            <p:spPr bwMode="auto">
              <a:xfrm rot="5400000">
                <a:off x="5525971" y="3445094"/>
                <a:ext cx="119168" cy="133129"/>
              </a:xfrm>
              <a:prstGeom prst="triangl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defRPr/>
                </a:pPr>
                <a:endParaRPr lang="zh-CN" altLang="en-US" baseline="-25000">
                  <a:solidFill>
                    <a:srgbClr val="000000"/>
                  </a:solidFill>
                  <a:latin typeface="Arial" charset="0"/>
                  <a:ea typeface="宋体" pitchFamily="2" charset="-122"/>
                </a:endParaRPr>
              </a:p>
            </p:txBody>
          </p:sp>
          <p:cxnSp>
            <p:nvCxnSpPr>
              <p:cNvPr id="375" name="直接连接符 374"/>
              <p:cNvCxnSpPr/>
              <p:nvPr/>
            </p:nvCxnSpPr>
            <p:spPr bwMode="auto">
              <a:xfrm rot="5400000">
                <a:off x="5405536" y="3405478"/>
                <a:ext cx="0" cy="226911"/>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369" name="文本框 368"/>
            <p:cNvSpPr txBox="1"/>
            <p:nvPr/>
          </p:nvSpPr>
          <p:spPr>
            <a:xfrm>
              <a:off x="4067944" y="5013176"/>
              <a:ext cx="695029" cy="246221"/>
            </a:xfrm>
            <a:prstGeom prst="rect">
              <a:avLst/>
            </a:prstGeom>
            <a:noFill/>
          </p:spPr>
          <p:txBody>
            <a:bodyPr wrap="square" rtlCol="0">
              <a:spAutoFit/>
            </a:bodyPr>
            <a:lstStyle/>
            <a:p>
              <a:pPr algn="r" eaLnBrk="0" fontAlgn="base" hangingPunct="0">
                <a:spcBef>
                  <a:spcPct val="0"/>
                </a:spcBef>
                <a:spcAft>
                  <a:spcPct val="0"/>
                </a:spcAft>
                <a:defRPr/>
              </a:pPr>
              <a:r>
                <a:rPr lang="en-US" altLang="zh-CN" sz="1000" dirty="0">
                  <a:solidFill>
                    <a:srgbClr val="000000"/>
                  </a:solidFill>
                  <a:latin typeface="Arial" panose="020B0604020202020204" pitchFamily="34" charset="0"/>
                  <a:ea typeface="宋体" panose="02010600030101010101" pitchFamily="2" charset="-122"/>
                </a:rPr>
                <a:t>RUN</a:t>
              </a:r>
              <a:endParaRPr lang="zh-CN" altLang="en-US" sz="1000" dirty="0">
                <a:solidFill>
                  <a:srgbClr val="000000"/>
                </a:solidFill>
                <a:latin typeface="Arial" panose="020B0604020202020204" pitchFamily="34" charset="0"/>
                <a:ea typeface="宋体" panose="02010600030101010101" pitchFamily="2" charset="-122"/>
              </a:endParaRPr>
            </a:p>
          </p:txBody>
        </p:sp>
      </p:grpSp>
      <p:grpSp>
        <p:nvGrpSpPr>
          <p:cNvPr id="379" name="组合 378"/>
          <p:cNvGrpSpPr/>
          <p:nvPr/>
        </p:nvGrpSpPr>
        <p:grpSpPr>
          <a:xfrm>
            <a:off x="5231905" y="3717033"/>
            <a:ext cx="695029" cy="504055"/>
            <a:chOff x="3707904" y="3717032"/>
            <a:chExt cx="695029" cy="504055"/>
          </a:xfrm>
        </p:grpSpPr>
        <p:grpSp>
          <p:nvGrpSpPr>
            <p:cNvPr id="380" name="组合 379"/>
            <p:cNvGrpSpPr/>
            <p:nvPr/>
          </p:nvGrpSpPr>
          <p:grpSpPr>
            <a:xfrm rot="5400000" flipV="1">
              <a:off x="3684324" y="3981484"/>
              <a:ext cx="360039" cy="119168"/>
              <a:chOff x="5292080" y="3452075"/>
              <a:chExt cx="360039" cy="119168"/>
            </a:xfrm>
          </p:grpSpPr>
          <p:sp>
            <p:nvSpPr>
              <p:cNvPr id="391" name="等腰三角形 390"/>
              <p:cNvSpPr/>
              <p:nvPr/>
            </p:nvSpPr>
            <p:spPr bwMode="auto">
              <a:xfrm rot="5400000">
                <a:off x="5525971" y="3445094"/>
                <a:ext cx="119168" cy="133129"/>
              </a:xfrm>
              <a:prstGeom prst="triangl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defRPr/>
                </a:pPr>
                <a:endParaRPr lang="zh-CN" altLang="en-US" baseline="-25000">
                  <a:solidFill>
                    <a:srgbClr val="000000"/>
                  </a:solidFill>
                  <a:latin typeface="Arial" charset="0"/>
                  <a:ea typeface="宋体" pitchFamily="2" charset="-122"/>
                </a:endParaRPr>
              </a:p>
            </p:txBody>
          </p:sp>
          <p:cxnSp>
            <p:nvCxnSpPr>
              <p:cNvPr id="397" name="直接连接符 396"/>
              <p:cNvCxnSpPr/>
              <p:nvPr/>
            </p:nvCxnSpPr>
            <p:spPr bwMode="auto">
              <a:xfrm rot="5400000">
                <a:off x="5405536" y="3405478"/>
                <a:ext cx="0" cy="226911"/>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390" name="文本框 389"/>
            <p:cNvSpPr txBox="1"/>
            <p:nvPr/>
          </p:nvSpPr>
          <p:spPr>
            <a:xfrm>
              <a:off x="3707904" y="3717032"/>
              <a:ext cx="695029" cy="246221"/>
            </a:xfrm>
            <a:prstGeom prst="rect">
              <a:avLst/>
            </a:prstGeom>
            <a:noFill/>
          </p:spPr>
          <p:txBody>
            <a:bodyPr wrap="square" rtlCol="0">
              <a:spAutoFit/>
            </a:bodyPr>
            <a:lstStyle/>
            <a:p>
              <a:pPr algn="r" eaLnBrk="0" fontAlgn="base" hangingPunct="0">
                <a:spcBef>
                  <a:spcPct val="0"/>
                </a:spcBef>
                <a:spcAft>
                  <a:spcPct val="0"/>
                </a:spcAft>
                <a:defRPr/>
              </a:pPr>
              <a:r>
                <a:rPr lang="en-US" altLang="zh-CN" sz="1000" dirty="0">
                  <a:solidFill>
                    <a:srgbClr val="000000"/>
                  </a:solidFill>
                  <a:latin typeface="Arial" panose="020B0604020202020204" pitchFamily="34" charset="0"/>
                  <a:ea typeface="宋体" panose="02010600030101010101" pitchFamily="2" charset="-122"/>
                </a:rPr>
                <a:t>LD.CC</a:t>
              </a:r>
              <a:endParaRPr lang="zh-CN" altLang="en-US" sz="1000" dirty="0">
                <a:solidFill>
                  <a:srgbClr val="000000"/>
                </a:solidFill>
                <a:latin typeface="Arial" panose="020B0604020202020204" pitchFamily="34" charset="0"/>
                <a:ea typeface="宋体" panose="02010600030101010101" pitchFamily="2" charset="-122"/>
              </a:endParaRPr>
            </a:p>
          </p:txBody>
        </p:sp>
      </p:grpSp>
      <p:grpSp>
        <p:nvGrpSpPr>
          <p:cNvPr id="398" name="组合 397"/>
          <p:cNvGrpSpPr/>
          <p:nvPr/>
        </p:nvGrpSpPr>
        <p:grpSpPr>
          <a:xfrm>
            <a:off x="4882097" y="4004728"/>
            <a:ext cx="1368000" cy="828000"/>
            <a:chOff x="3358097" y="4004728"/>
            <a:chExt cx="1368000" cy="828000"/>
          </a:xfrm>
        </p:grpSpPr>
        <p:cxnSp>
          <p:nvCxnSpPr>
            <p:cNvPr id="399" name="直接连接符 398"/>
            <p:cNvCxnSpPr/>
            <p:nvPr/>
          </p:nvCxnSpPr>
          <p:spPr bwMode="auto">
            <a:xfrm rot="10800000">
              <a:off x="3366482" y="4004728"/>
              <a:ext cx="1726" cy="828000"/>
            </a:xfrm>
            <a:prstGeom prst="line">
              <a:avLst/>
            </a:prstGeom>
            <a:solidFill>
              <a:schemeClr val="accent1"/>
            </a:solidFill>
            <a:ln w="412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27" name="直接连接符 426"/>
            <p:cNvCxnSpPr/>
            <p:nvPr/>
          </p:nvCxnSpPr>
          <p:spPr bwMode="auto">
            <a:xfrm rot="16200000">
              <a:off x="4041234" y="3321927"/>
              <a:ext cx="1726" cy="1368000"/>
            </a:xfrm>
            <a:prstGeom prst="line">
              <a:avLst/>
            </a:prstGeom>
            <a:solidFill>
              <a:schemeClr val="accent1"/>
            </a:solidFill>
            <a:ln w="4127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58" name="等腰三角形 57"/>
          <p:cNvSpPr/>
          <p:nvPr/>
        </p:nvSpPr>
        <p:spPr bwMode="auto">
          <a:xfrm flipV="1">
            <a:off x="8968078" y="5000297"/>
            <a:ext cx="180969" cy="148657"/>
          </a:xfrm>
          <a:prstGeom prst="triangl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defRPr/>
            </a:pPr>
            <a:endParaRPr lang="zh-CN" altLang="en-US" baseline="-25000">
              <a:solidFill>
                <a:srgbClr val="000000"/>
              </a:solidFill>
              <a:latin typeface="Arial" charset="0"/>
              <a:ea typeface="宋体" pitchFamily="2" charset="-122"/>
            </a:endParaRPr>
          </a:p>
        </p:txBody>
      </p:sp>
      <p:sp>
        <p:nvSpPr>
          <p:cNvPr id="210" name="等腰三角形 209"/>
          <p:cNvSpPr/>
          <p:nvPr/>
        </p:nvSpPr>
        <p:spPr bwMode="auto">
          <a:xfrm rot="5400000">
            <a:off x="8849518" y="4995395"/>
            <a:ext cx="119168" cy="133129"/>
          </a:xfrm>
          <a:prstGeom prst="triangl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defRPr/>
            </a:pPr>
            <a:endParaRPr lang="zh-CN" altLang="en-US" baseline="-25000">
              <a:solidFill>
                <a:srgbClr val="000000"/>
              </a:solidFill>
              <a:latin typeface="Arial" charset="0"/>
              <a:ea typeface="宋体" pitchFamily="2" charset="-122"/>
            </a:endParaRPr>
          </a:p>
        </p:txBody>
      </p:sp>
      <p:cxnSp>
        <p:nvCxnSpPr>
          <p:cNvPr id="208" name="直接连接符 207"/>
          <p:cNvCxnSpPr/>
          <p:nvPr/>
        </p:nvCxnSpPr>
        <p:spPr bwMode="auto">
          <a:xfrm>
            <a:off x="9057698" y="5144344"/>
            <a:ext cx="1726" cy="144000"/>
          </a:xfrm>
          <a:prstGeom prst="line">
            <a:avLst/>
          </a:prstGeom>
          <a:solidFill>
            <a:schemeClr val="accent1"/>
          </a:solidFill>
          <a:ln w="412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8" name="直接连接符 357"/>
          <p:cNvCxnSpPr/>
          <p:nvPr/>
        </p:nvCxnSpPr>
        <p:spPr bwMode="auto">
          <a:xfrm>
            <a:off x="6360233" y="5919928"/>
            <a:ext cx="0" cy="288000"/>
          </a:xfrm>
          <a:prstGeom prst="line">
            <a:avLst/>
          </a:prstGeom>
          <a:solidFill>
            <a:schemeClr val="accent1"/>
          </a:solidFill>
          <a:ln w="412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7" name="直接连接符 356"/>
          <p:cNvCxnSpPr/>
          <p:nvPr/>
        </p:nvCxnSpPr>
        <p:spPr bwMode="auto">
          <a:xfrm rot="16200000">
            <a:off x="6124265" y="5968436"/>
            <a:ext cx="0" cy="468000"/>
          </a:xfrm>
          <a:prstGeom prst="line">
            <a:avLst/>
          </a:prstGeom>
          <a:solidFill>
            <a:schemeClr val="accent1"/>
          </a:solidFill>
          <a:ln w="41275" cap="flat" cmpd="sng" algn="ctr">
            <a:solidFill>
              <a:schemeClr val="tx1"/>
            </a:solidFill>
            <a:prstDash val="solid"/>
            <a:round/>
            <a:headEnd type="triangl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385" name="组合 384"/>
          <p:cNvGrpSpPr/>
          <p:nvPr/>
        </p:nvGrpSpPr>
        <p:grpSpPr>
          <a:xfrm flipH="1">
            <a:off x="5894150" y="6565995"/>
            <a:ext cx="360039" cy="119168"/>
            <a:chOff x="5292080" y="3452075"/>
            <a:chExt cx="360039" cy="119168"/>
          </a:xfrm>
        </p:grpSpPr>
        <p:sp>
          <p:nvSpPr>
            <p:cNvPr id="386" name="等腰三角形 385"/>
            <p:cNvSpPr/>
            <p:nvPr/>
          </p:nvSpPr>
          <p:spPr bwMode="auto">
            <a:xfrm rot="5400000">
              <a:off x="5525971" y="3445094"/>
              <a:ext cx="119168" cy="133129"/>
            </a:xfrm>
            <a:prstGeom prst="triangl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defRPr/>
              </a:pPr>
              <a:endParaRPr lang="zh-CN" altLang="en-US" baseline="-25000">
                <a:solidFill>
                  <a:srgbClr val="000000"/>
                </a:solidFill>
                <a:latin typeface="Arial" charset="0"/>
                <a:ea typeface="宋体" pitchFamily="2" charset="-122"/>
              </a:endParaRPr>
            </a:p>
          </p:txBody>
        </p:sp>
        <p:cxnSp>
          <p:nvCxnSpPr>
            <p:cNvPr id="387" name="直接连接符 386"/>
            <p:cNvCxnSpPr/>
            <p:nvPr/>
          </p:nvCxnSpPr>
          <p:spPr bwMode="auto">
            <a:xfrm rot="5400000">
              <a:off x="5405536" y="3405478"/>
              <a:ext cx="0" cy="226911"/>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388" name="文本框 387"/>
          <p:cNvSpPr txBox="1"/>
          <p:nvPr/>
        </p:nvSpPr>
        <p:spPr>
          <a:xfrm>
            <a:off x="6189830" y="6517651"/>
            <a:ext cx="995646" cy="246221"/>
          </a:xfrm>
          <a:prstGeom prst="rect">
            <a:avLst/>
          </a:prstGeom>
          <a:noFill/>
        </p:spPr>
        <p:txBody>
          <a:bodyPr wrap="square" rtlCol="0">
            <a:spAutoFit/>
          </a:bodyPr>
          <a:lstStyle/>
          <a:p>
            <a:pPr eaLnBrk="0" fontAlgn="base" hangingPunct="0">
              <a:spcBef>
                <a:spcPct val="0"/>
              </a:spcBef>
              <a:spcAft>
                <a:spcPct val="0"/>
              </a:spcAft>
              <a:defRPr/>
            </a:pPr>
            <a:r>
              <a:rPr lang="en-US" altLang="zh-CN" sz="1000" dirty="0">
                <a:solidFill>
                  <a:srgbClr val="000000"/>
                </a:solidFill>
                <a:latin typeface="Arial" panose="020B0604020202020204" pitchFamily="34" charset="0"/>
                <a:ea typeface="宋体" panose="02010600030101010101" pitchFamily="2" charset="-122"/>
              </a:rPr>
              <a:t>MEM.EN,R,W</a:t>
            </a:r>
            <a:endParaRPr lang="zh-CN" altLang="en-US" sz="1000" dirty="0">
              <a:solidFill>
                <a:srgbClr val="000000"/>
              </a:solidFill>
              <a:latin typeface="Arial" panose="020B0604020202020204" pitchFamily="34" charset="0"/>
              <a:ea typeface="宋体" panose="02010600030101010101" pitchFamily="2" charset="-122"/>
            </a:endParaRPr>
          </a:p>
        </p:txBody>
      </p:sp>
      <p:grpSp>
        <p:nvGrpSpPr>
          <p:cNvPr id="418" name="组合 417"/>
          <p:cNvGrpSpPr/>
          <p:nvPr/>
        </p:nvGrpSpPr>
        <p:grpSpPr>
          <a:xfrm>
            <a:off x="6269207" y="5930003"/>
            <a:ext cx="396344" cy="215444"/>
            <a:chOff x="7272000" y="2565484"/>
            <a:chExt cx="396344" cy="215444"/>
          </a:xfrm>
        </p:grpSpPr>
        <p:cxnSp>
          <p:nvCxnSpPr>
            <p:cNvPr id="419" name="直接连接符 418"/>
            <p:cNvCxnSpPr/>
            <p:nvPr/>
          </p:nvCxnSpPr>
          <p:spPr bwMode="auto">
            <a:xfrm flipH="1">
              <a:off x="7272000" y="2626896"/>
              <a:ext cx="144000" cy="10800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20" name="文本框 419"/>
            <p:cNvSpPr txBox="1"/>
            <p:nvPr/>
          </p:nvSpPr>
          <p:spPr>
            <a:xfrm>
              <a:off x="7308344" y="2565484"/>
              <a:ext cx="360000" cy="215444"/>
            </a:xfrm>
            <a:prstGeom prst="rect">
              <a:avLst/>
            </a:prstGeom>
            <a:noFill/>
          </p:spPr>
          <p:txBody>
            <a:bodyPr wrap="square" rtlCol="0">
              <a:spAutoFit/>
            </a:bodyPr>
            <a:lstStyle/>
            <a:p>
              <a:pPr eaLnBrk="0" fontAlgn="base" hangingPunct="0">
                <a:spcBef>
                  <a:spcPct val="0"/>
                </a:spcBef>
                <a:spcAft>
                  <a:spcPct val="0"/>
                </a:spcAft>
                <a:defRPr/>
              </a:pPr>
              <a:r>
                <a:rPr lang="en-US" altLang="zh-CN" sz="1200" baseline="-25000" dirty="0">
                  <a:solidFill>
                    <a:srgbClr val="000000"/>
                  </a:solidFill>
                  <a:latin typeface="Arial" panose="020B0604020202020204" pitchFamily="34" charset="0"/>
                  <a:ea typeface="宋体" panose="02010600030101010101" pitchFamily="2" charset="-122"/>
                </a:rPr>
                <a:t>16</a:t>
              </a:r>
              <a:endParaRPr lang="zh-CN" altLang="en-US" sz="1200" baseline="-25000" dirty="0">
                <a:solidFill>
                  <a:srgbClr val="000000"/>
                </a:solidFill>
                <a:latin typeface="Arial" panose="020B0604020202020204" pitchFamily="34" charset="0"/>
                <a:ea typeface="宋体" panose="02010600030101010101" pitchFamily="2" charset="-122"/>
              </a:endParaRPr>
            </a:p>
          </p:txBody>
        </p:sp>
      </p:grpSp>
      <p:sp>
        <p:nvSpPr>
          <p:cNvPr id="105" name="矩形 104"/>
          <p:cNvSpPr/>
          <p:nvPr/>
        </p:nvSpPr>
        <p:spPr bwMode="auto">
          <a:xfrm>
            <a:off x="6038169" y="5684384"/>
            <a:ext cx="676800" cy="216000"/>
          </a:xfrm>
          <a:prstGeom prst="rect">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108000" tIns="72000" rIns="91440" bIns="45720" numCol="1" rtlCol="0" anchor="ctr" anchorCtr="0" compatLnSpc="1">
            <a:prstTxWarp prst="textNoShape">
              <a:avLst/>
            </a:prstTxWarp>
          </a:bodyPr>
          <a:lstStyle/>
          <a:p>
            <a:pPr algn="ctr" fontAlgn="base">
              <a:spcBef>
                <a:spcPct val="0"/>
              </a:spcBef>
              <a:spcAft>
                <a:spcPct val="0"/>
              </a:spcAft>
              <a:defRPr/>
            </a:pPr>
            <a:r>
              <a:rPr lang="en-US" altLang="zh-CN" sz="1200" b="1" dirty="0">
                <a:solidFill>
                  <a:srgbClr val="000000"/>
                </a:solidFill>
                <a:latin typeface="Arial" charset="0"/>
                <a:ea typeface="宋体" panose="02010600030101010101" pitchFamily="2" charset="-122"/>
              </a:rPr>
              <a:t>MAR</a:t>
            </a:r>
            <a:endParaRPr lang="zh-CN" altLang="en-US" sz="1200" b="1" dirty="0">
              <a:solidFill>
                <a:srgbClr val="000000"/>
              </a:solidFill>
              <a:latin typeface="Arial" charset="0"/>
              <a:ea typeface="宋体" panose="02010600030101010101" pitchFamily="2" charset="-122"/>
            </a:endParaRPr>
          </a:p>
        </p:txBody>
      </p:sp>
      <p:cxnSp>
        <p:nvCxnSpPr>
          <p:cNvPr id="356" name="直接连接符 355"/>
          <p:cNvCxnSpPr/>
          <p:nvPr/>
        </p:nvCxnSpPr>
        <p:spPr bwMode="auto">
          <a:xfrm>
            <a:off x="6360233" y="5360336"/>
            <a:ext cx="0" cy="352800"/>
          </a:xfrm>
          <a:prstGeom prst="line">
            <a:avLst/>
          </a:prstGeom>
          <a:solidFill>
            <a:schemeClr val="accent1"/>
          </a:solidFill>
          <a:ln w="4127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371" name="组合 370"/>
          <p:cNvGrpSpPr/>
          <p:nvPr/>
        </p:nvGrpSpPr>
        <p:grpSpPr>
          <a:xfrm flipH="1">
            <a:off x="6754307" y="5732800"/>
            <a:ext cx="360039" cy="119168"/>
            <a:chOff x="5292080" y="3452075"/>
            <a:chExt cx="360039" cy="119168"/>
          </a:xfrm>
        </p:grpSpPr>
        <p:sp>
          <p:nvSpPr>
            <p:cNvPr id="372" name="等腰三角形 371"/>
            <p:cNvSpPr/>
            <p:nvPr/>
          </p:nvSpPr>
          <p:spPr bwMode="auto">
            <a:xfrm rot="5400000">
              <a:off x="5525971" y="3445094"/>
              <a:ext cx="119168" cy="133129"/>
            </a:xfrm>
            <a:prstGeom prst="triangl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defRPr/>
              </a:pPr>
              <a:endParaRPr lang="zh-CN" altLang="en-US" baseline="-25000">
                <a:solidFill>
                  <a:srgbClr val="000000"/>
                </a:solidFill>
                <a:latin typeface="Arial" charset="0"/>
                <a:ea typeface="宋体" pitchFamily="2" charset="-122"/>
              </a:endParaRPr>
            </a:p>
          </p:txBody>
        </p:sp>
        <p:cxnSp>
          <p:nvCxnSpPr>
            <p:cNvPr id="373" name="直接连接符 372"/>
            <p:cNvCxnSpPr/>
            <p:nvPr/>
          </p:nvCxnSpPr>
          <p:spPr bwMode="auto">
            <a:xfrm rot="5400000">
              <a:off x="5405536" y="3405478"/>
              <a:ext cx="0" cy="226911"/>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415" name="组合 414"/>
          <p:cNvGrpSpPr/>
          <p:nvPr/>
        </p:nvGrpSpPr>
        <p:grpSpPr>
          <a:xfrm>
            <a:off x="6269207" y="5378888"/>
            <a:ext cx="396344" cy="215444"/>
            <a:chOff x="7272000" y="2565484"/>
            <a:chExt cx="396344" cy="215444"/>
          </a:xfrm>
        </p:grpSpPr>
        <p:cxnSp>
          <p:nvCxnSpPr>
            <p:cNvPr id="416" name="直接连接符 415"/>
            <p:cNvCxnSpPr/>
            <p:nvPr/>
          </p:nvCxnSpPr>
          <p:spPr bwMode="auto">
            <a:xfrm flipH="1">
              <a:off x="7272000" y="2626896"/>
              <a:ext cx="144000" cy="10800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17" name="文本框 416"/>
            <p:cNvSpPr txBox="1"/>
            <p:nvPr/>
          </p:nvSpPr>
          <p:spPr>
            <a:xfrm>
              <a:off x="7308344" y="2565484"/>
              <a:ext cx="360000" cy="215444"/>
            </a:xfrm>
            <a:prstGeom prst="rect">
              <a:avLst/>
            </a:prstGeom>
            <a:noFill/>
          </p:spPr>
          <p:txBody>
            <a:bodyPr wrap="square" rtlCol="0">
              <a:spAutoFit/>
            </a:bodyPr>
            <a:lstStyle/>
            <a:p>
              <a:pPr eaLnBrk="0" fontAlgn="base" hangingPunct="0">
                <a:spcBef>
                  <a:spcPct val="0"/>
                </a:spcBef>
                <a:spcAft>
                  <a:spcPct val="0"/>
                </a:spcAft>
                <a:defRPr/>
              </a:pPr>
              <a:r>
                <a:rPr lang="en-US" altLang="zh-CN" sz="1200" baseline="-25000" dirty="0">
                  <a:solidFill>
                    <a:srgbClr val="000000"/>
                  </a:solidFill>
                  <a:latin typeface="Arial" panose="020B0604020202020204" pitchFamily="34" charset="0"/>
                  <a:ea typeface="宋体" panose="02010600030101010101" pitchFamily="2" charset="-122"/>
                </a:rPr>
                <a:t>16</a:t>
              </a:r>
              <a:endParaRPr lang="zh-CN" altLang="en-US" sz="1200" baseline="-25000" dirty="0">
                <a:solidFill>
                  <a:srgbClr val="000000"/>
                </a:solidFill>
                <a:latin typeface="Arial" panose="020B0604020202020204" pitchFamily="34" charset="0"/>
                <a:ea typeface="宋体" panose="02010600030101010101" pitchFamily="2" charset="-122"/>
              </a:endParaRPr>
            </a:p>
          </p:txBody>
        </p:sp>
      </p:grpSp>
      <p:sp>
        <p:nvSpPr>
          <p:cNvPr id="374" name="文本框 373"/>
          <p:cNvSpPr txBox="1"/>
          <p:nvPr/>
        </p:nvSpPr>
        <p:spPr>
          <a:xfrm>
            <a:off x="7111295" y="5669275"/>
            <a:ext cx="723130" cy="246221"/>
          </a:xfrm>
          <a:prstGeom prst="rect">
            <a:avLst/>
          </a:prstGeom>
          <a:noFill/>
        </p:spPr>
        <p:txBody>
          <a:bodyPr wrap="square" rtlCol="0">
            <a:spAutoFit/>
          </a:bodyPr>
          <a:lstStyle/>
          <a:p>
            <a:pPr eaLnBrk="0" fontAlgn="base" hangingPunct="0">
              <a:spcBef>
                <a:spcPct val="0"/>
              </a:spcBef>
              <a:spcAft>
                <a:spcPct val="0"/>
              </a:spcAft>
              <a:defRPr/>
            </a:pPr>
            <a:r>
              <a:rPr lang="en-US" altLang="zh-CN" sz="1000" dirty="0">
                <a:solidFill>
                  <a:srgbClr val="000000"/>
                </a:solidFill>
                <a:latin typeface="Arial" panose="020B0604020202020204" pitchFamily="34" charset="0"/>
                <a:ea typeface="宋体" panose="02010600030101010101" pitchFamily="2" charset="-122"/>
              </a:rPr>
              <a:t>LD.MAR</a:t>
            </a:r>
            <a:endParaRPr lang="zh-CN" altLang="en-US" sz="1000" dirty="0">
              <a:solidFill>
                <a:srgbClr val="000000"/>
              </a:solidFill>
              <a:latin typeface="Arial" panose="020B0604020202020204" pitchFamily="34" charset="0"/>
              <a:ea typeface="宋体" panose="02010600030101010101" pitchFamily="2" charset="-122"/>
            </a:endParaRPr>
          </a:p>
        </p:txBody>
      </p:sp>
      <p:cxnSp>
        <p:nvCxnSpPr>
          <p:cNvPr id="137" name="直接连接符 136"/>
          <p:cNvCxnSpPr/>
          <p:nvPr/>
        </p:nvCxnSpPr>
        <p:spPr bwMode="auto">
          <a:xfrm flipV="1">
            <a:off x="6178241" y="1748544"/>
            <a:ext cx="1726" cy="144000"/>
          </a:xfrm>
          <a:prstGeom prst="line">
            <a:avLst/>
          </a:prstGeom>
          <a:solidFill>
            <a:schemeClr val="accent1"/>
          </a:solidFill>
          <a:ln w="4127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151" name="组合 150"/>
          <p:cNvGrpSpPr/>
          <p:nvPr/>
        </p:nvGrpSpPr>
        <p:grpSpPr>
          <a:xfrm>
            <a:off x="5458163" y="1941680"/>
            <a:ext cx="360039" cy="119168"/>
            <a:chOff x="5292080" y="3452075"/>
            <a:chExt cx="360039" cy="119168"/>
          </a:xfrm>
        </p:grpSpPr>
        <p:sp>
          <p:nvSpPr>
            <p:cNvPr id="152" name="等腰三角形 151"/>
            <p:cNvSpPr/>
            <p:nvPr/>
          </p:nvSpPr>
          <p:spPr bwMode="auto">
            <a:xfrm rot="5400000">
              <a:off x="5525971" y="3445094"/>
              <a:ext cx="119168" cy="133129"/>
            </a:xfrm>
            <a:prstGeom prst="triangl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defRPr/>
              </a:pPr>
              <a:endParaRPr lang="zh-CN" altLang="en-US" baseline="-25000">
                <a:solidFill>
                  <a:srgbClr val="000000"/>
                </a:solidFill>
                <a:latin typeface="Arial" charset="0"/>
                <a:ea typeface="宋体" pitchFamily="2" charset="-122"/>
              </a:endParaRPr>
            </a:p>
          </p:txBody>
        </p:sp>
        <p:cxnSp>
          <p:nvCxnSpPr>
            <p:cNvPr id="153" name="直接连接符 152"/>
            <p:cNvCxnSpPr/>
            <p:nvPr/>
          </p:nvCxnSpPr>
          <p:spPr bwMode="auto">
            <a:xfrm rot="5400000">
              <a:off x="5405536" y="3405478"/>
              <a:ext cx="0" cy="226911"/>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54" name="组合 153"/>
          <p:cNvGrpSpPr/>
          <p:nvPr/>
        </p:nvGrpSpPr>
        <p:grpSpPr>
          <a:xfrm>
            <a:off x="5458162" y="1592352"/>
            <a:ext cx="360039" cy="119168"/>
            <a:chOff x="5292080" y="3452075"/>
            <a:chExt cx="360039" cy="119168"/>
          </a:xfrm>
        </p:grpSpPr>
        <p:sp>
          <p:nvSpPr>
            <p:cNvPr id="155" name="等腰三角形 154"/>
            <p:cNvSpPr/>
            <p:nvPr/>
          </p:nvSpPr>
          <p:spPr bwMode="auto">
            <a:xfrm rot="5400000">
              <a:off x="5525971" y="3445094"/>
              <a:ext cx="119168" cy="133129"/>
            </a:xfrm>
            <a:prstGeom prst="triangl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defRPr/>
              </a:pPr>
              <a:endParaRPr lang="zh-CN" altLang="en-US" baseline="-25000">
                <a:solidFill>
                  <a:srgbClr val="000000"/>
                </a:solidFill>
                <a:latin typeface="Arial" charset="0"/>
                <a:ea typeface="宋体" pitchFamily="2" charset="-122"/>
              </a:endParaRPr>
            </a:p>
          </p:txBody>
        </p:sp>
        <p:cxnSp>
          <p:nvCxnSpPr>
            <p:cNvPr id="156" name="直接连接符 155"/>
            <p:cNvCxnSpPr/>
            <p:nvPr/>
          </p:nvCxnSpPr>
          <p:spPr bwMode="auto">
            <a:xfrm rot="5400000">
              <a:off x="5405536" y="3405478"/>
              <a:ext cx="0" cy="226911"/>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51" name="组合 50"/>
          <p:cNvGrpSpPr/>
          <p:nvPr/>
        </p:nvGrpSpPr>
        <p:grpSpPr>
          <a:xfrm>
            <a:off x="6087757" y="1213012"/>
            <a:ext cx="180969" cy="402036"/>
            <a:chOff x="2185214" y="1412776"/>
            <a:chExt cx="180969" cy="402036"/>
          </a:xfrm>
        </p:grpSpPr>
        <p:sp>
          <p:nvSpPr>
            <p:cNvPr id="52" name="等腰三角形 51"/>
            <p:cNvSpPr/>
            <p:nvPr/>
          </p:nvSpPr>
          <p:spPr bwMode="auto">
            <a:xfrm>
              <a:off x="2185214" y="1412776"/>
              <a:ext cx="180969" cy="148657"/>
            </a:xfrm>
            <a:prstGeom prst="triangl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defRPr/>
              </a:pPr>
              <a:endParaRPr lang="zh-CN" altLang="en-US" baseline="-25000">
                <a:solidFill>
                  <a:srgbClr val="000000"/>
                </a:solidFill>
                <a:latin typeface="Arial" charset="0"/>
                <a:ea typeface="宋体" pitchFamily="2" charset="-122"/>
              </a:endParaRPr>
            </a:p>
          </p:txBody>
        </p:sp>
        <p:cxnSp>
          <p:nvCxnSpPr>
            <p:cNvPr id="53" name="直接连接符 52"/>
            <p:cNvCxnSpPr/>
            <p:nvPr/>
          </p:nvCxnSpPr>
          <p:spPr bwMode="auto">
            <a:xfrm>
              <a:off x="2275698" y="1561433"/>
              <a:ext cx="0" cy="253379"/>
            </a:xfrm>
            <a:prstGeom prst="line">
              <a:avLst/>
            </a:prstGeom>
            <a:solidFill>
              <a:schemeClr val="accent1"/>
            </a:solidFill>
            <a:ln w="381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04" name="矩形 103"/>
          <p:cNvSpPr/>
          <p:nvPr/>
        </p:nvSpPr>
        <p:spPr bwMode="auto">
          <a:xfrm>
            <a:off x="5818201" y="1543936"/>
            <a:ext cx="677722" cy="216000"/>
          </a:xfrm>
          <a:prstGeom prst="rect">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108000" tIns="36000" rIns="91440" bIns="45720" numCol="1" rtlCol="0" anchor="ctr" anchorCtr="0" compatLnSpc="1">
            <a:prstTxWarp prst="textNoShape">
              <a:avLst/>
            </a:prstTxWarp>
          </a:bodyPr>
          <a:lstStyle/>
          <a:p>
            <a:pPr algn="ctr" fontAlgn="base">
              <a:spcBef>
                <a:spcPct val="0"/>
              </a:spcBef>
              <a:spcAft>
                <a:spcPct val="0"/>
              </a:spcAft>
              <a:defRPr/>
            </a:pPr>
            <a:r>
              <a:rPr lang="en-US" altLang="zh-CN" sz="1000" b="1" dirty="0">
                <a:solidFill>
                  <a:srgbClr val="000000"/>
                </a:solidFill>
                <a:latin typeface="Arial" charset="0"/>
                <a:ea typeface="宋体" pitchFamily="2" charset="-122"/>
              </a:rPr>
              <a:t>PC</a:t>
            </a:r>
            <a:endParaRPr lang="zh-CN" altLang="en-US" sz="1000" b="1" dirty="0">
              <a:solidFill>
                <a:srgbClr val="000000"/>
              </a:solidFill>
              <a:latin typeface="Arial" charset="0"/>
              <a:ea typeface="宋体" pitchFamily="2" charset="-122"/>
            </a:endParaRPr>
          </a:p>
        </p:txBody>
      </p:sp>
      <p:grpSp>
        <p:nvGrpSpPr>
          <p:cNvPr id="254" name="组合 253"/>
          <p:cNvGrpSpPr/>
          <p:nvPr/>
        </p:nvGrpSpPr>
        <p:grpSpPr>
          <a:xfrm>
            <a:off x="5746195" y="1255880"/>
            <a:ext cx="360039" cy="119168"/>
            <a:chOff x="5292080" y="3452075"/>
            <a:chExt cx="360039" cy="119168"/>
          </a:xfrm>
        </p:grpSpPr>
        <p:sp>
          <p:nvSpPr>
            <p:cNvPr id="255" name="等腰三角形 254"/>
            <p:cNvSpPr/>
            <p:nvPr/>
          </p:nvSpPr>
          <p:spPr bwMode="auto">
            <a:xfrm rot="5400000">
              <a:off x="5525971" y="3445094"/>
              <a:ext cx="119168" cy="133129"/>
            </a:xfrm>
            <a:prstGeom prst="triangl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defRPr/>
              </a:pPr>
              <a:endParaRPr lang="zh-CN" altLang="en-US" baseline="-25000">
                <a:solidFill>
                  <a:srgbClr val="000000"/>
                </a:solidFill>
                <a:latin typeface="Arial" charset="0"/>
                <a:ea typeface="宋体" pitchFamily="2" charset="-122"/>
              </a:endParaRPr>
            </a:p>
          </p:txBody>
        </p:sp>
        <p:cxnSp>
          <p:nvCxnSpPr>
            <p:cNvPr id="256" name="直接连接符 255"/>
            <p:cNvCxnSpPr/>
            <p:nvPr/>
          </p:nvCxnSpPr>
          <p:spPr bwMode="auto">
            <a:xfrm rot="5400000">
              <a:off x="5405536" y="3405478"/>
              <a:ext cx="0" cy="226911"/>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cxnSp>
        <p:nvCxnSpPr>
          <p:cNvPr id="355" name="直接连接符 354"/>
          <p:cNvCxnSpPr/>
          <p:nvPr/>
        </p:nvCxnSpPr>
        <p:spPr bwMode="auto">
          <a:xfrm>
            <a:off x="6173268" y="1060966"/>
            <a:ext cx="1726" cy="144000"/>
          </a:xfrm>
          <a:prstGeom prst="line">
            <a:avLst/>
          </a:prstGeom>
          <a:solidFill>
            <a:schemeClr val="accent1"/>
          </a:solidFill>
          <a:ln w="412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07" name="文本框 306"/>
          <p:cNvSpPr txBox="1"/>
          <p:nvPr/>
        </p:nvSpPr>
        <p:spPr>
          <a:xfrm>
            <a:off x="5093657" y="1209383"/>
            <a:ext cx="698632" cy="246221"/>
          </a:xfrm>
          <a:prstGeom prst="rect">
            <a:avLst/>
          </a:prstGeom>
          <a:noFill/>
        </p:spPr>
        <p:txBody>
          <a:bodyPr wrap="square" rtlCol="0">
            <a:spAutoFit/>
          </a:bodyPr>
          <a:lstStyle/>
          <a:p>
            <a:pPr algn="r" eaLnBrk="0" fontAlgn="base" hangingPunct="0">
              <a:spcBef>
                <a:spcPct val="0"/>
              </a:spcBef>
              <a:spcAft>
                <a:spcPct val="0"/>
              </a:spcAft>
              <a:defRPr/>
            </a:pPr>
            <a:r>
              <a:rPr lang="en-US" altLang="zh-CN" sz="1000" dirty="0" err="1">
                <a:solidFill>
                  <a:srgbClr val="000000"/>
                </a:solidFill>
                <a:latin typeface="Arial" panose="020B0604020202020204" pitchFamily="34" charset="0"/>
                <a:ea typeface="宋体" panose="02010600030101010101" pitchFamily="2" charset="-122"/>
              </a:rPr>
              <a:t>GatePC</a:t>
            </a:r>
            <a:endParaRPr lang="zh-CN" altLang="en-US" sz="1000" dirty="0">
              <a:solidFill>
                <a:srgbClr val="000000"/>
              </a:solidFill>
              <a:latin typeface="Arial" panose="020B0604020202020204" pitchFamily="34" charset="0"/>
              <a:ea typeface="宋体" panose="02010600030101010101" pitchFamily="2" charset="-122"/>
            </a:endParaRPr>
          </a:p>
        </p:txBody>
      </p:sp>
      <p:sp>
        <p:nvSpPr>
          <p:cNvPr id="3" name="灯片编号占位符 2"/>
          <p:cNvSpPr>
            <a:spLocks noGrp="1"/>
          </p:cNvSpPr>
          <p:nvPr>
            <p:ph type="sldNum" sz="quarter" idx="12"/>
          </p:nvPr>
        </p:nvSpPr>
        <p:spPr/>
        <p:txBody>
          <a:bodyPr/>
          <a:lstStyle/>
          <a:p>
            <a:fld id="{0DE9E528-1FB2-4ADD-81AD-0CADE8E681E0}" type="slidenum">
              <a:rPr lang="en-US" altLang="zh-CN" smtClean="0"/>
              <a:pPr/>
              <a:t>22</a:t>
            </a:fld>
            <a:endParaRPr lang="en-US" altLang="zh-CN" dirty="0"/>
          </a:p>
        </p:txBody>
      </p:sp>
      <p:sp>
        <p:nvSpPr>
          <p:cNvPr id="4" name="矩形 3"/>
          <p:cNvSpPr/>
          <p:nvPr/>
        </p:nvSpPr>
        <p:spPr bwMode="auto">
          <a:xfrm>
            <a:off x="8583361" y="1543912"/>
            <a:ext cx="950400" cy="1209906"/>
          </a:xfrm>
          <a:prstGeom prst="rect">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defRPr/>
            </a:pPr>
            <a:endParaRPr lang="zh-CN" altLang="en-US" baseline="-25000">
              <a:solidFill>
                <a:srgbClr val="000000"/>
              </a:solidFill>
              <a:latin typeface="Arial" charset="0"/>
              <a:ea typeface="宋体" pitchFamily="2" charset="-122"/>
            </a:endParaRPr>
          </a:p>
        </p:txBody>
      </p:sp>
      <p:sp>
        <p:nvSpPr>
          <p:cNvPr id="5" name="流程图: 手动操作 4"/>
          <p:cNvSpPr/>
          <p:nvPr/>
        </p:nvSpPr>
        <p:spPr bwMode="auto">
          <a:xfrm>
            <a:off x="8518561" y="4289586"/>
            <a:ext cx="1080000" cy="390640"/>
          </a:xfrm>
          <a:prstGeom prst="flowChartManualOperation">
            <a:avLst/>
          </a:prstGeom>
          <a:solidFill>
            <a:srgbClr val="FF0000"/>
          </a:solidFill>
          <a:ln w="12700" cap="flat" cmpd="sng" algn="ctr">
            <a:solidFill>
              <a:schemeClr val="tx1"/>
            </a:solidFill>
            <a:prstDash val="solid"/>
            <a:round/>
            <a:headEnd type="none" w="med" len="med"/>
            <a:tailEnd type="none" w="med" len="med"/>
          </a:ln>
          <a:effectLst/>
        </p:spPr>
        <p:txBody>
          <a:bodyPr vert="horz" wrap="square" lIns="91440" tIns="144000" rIns="91440" bIns="144000" numCol="1" rtlCol="0" anchor="t" anchorCtr="0" compatLnSpc="1">
            <a:prstTxWarp prst="textNoShape">
              <a:avLst/>
            </a:prstTxWarp>
          </a:bodyPr>
          <a:lstStyle/>
          <a:p>
            <a:pPr algn="ctr" fontAlgn="base">
              <a:spcBef>
                <a:spcPct val="0"/>
              </a:spcBef>
              <a:spcAft>
                <a:spcPct val="0"/>
              </a:spcAft>
              <a:defRPr/>
            </a:pPr>
            <a:r>
              <a:rPr lang="en-US" altLang="zh-CN" sz="1400" b="1" dirty="0">
                <a:solidFill>
                  <a:srgbClr val="FFFFFF"/>
                </a:solidFill>
                <a:latin typeface="微软雅黑" panose="020B0503020204020204" pitchFamily="34" charset="-122"/>
                <a:ea typeface="微软雅黑" panose="020B0503020204020204" pitchFamily="34" charset="-122"/>
              </a:rPr>
              <a:t>ALU</a:t>
            </a:r>
            <a:endParaRPr lang="zh-CN" altLang="en-US" sz="1400" b="1" dirty="0">
              <a:solidFill>
                <a:srgbClr val="FFFFFF"/>
              </a:solidFill>
              <a:latin typeface="微软雅黑" panose="020B0503020204020204" pitchFamily="34" charset="-122"/>
              <a:ea typeface="微软雅黑" panose="020B0503020204020204" pitchFamily="34" charset="-122"/>
            </a:endParaRPr>
          </a:p>
        </p:txBody>
      </p:sp>
      <p:sp>
        <p:nvSpPr>
          <p:cNvPr id="10" name="等腰三角形 9"/>
          <p:cNvSpPr/>
          <p:nvPr/>
        </p:nvSpPr>
        <p:spPr bwMode="auto">
          <a:xfrm flipV="1">
            <a:off x="8915089" y="4289586"/>
            <a:ext cx="199657" cy="139368"/>
          </a:xfrm>
          <a:prstGeom prst="triangle">
            <a:avLst/>
          </a:prstGeom>
          <a:solidFill>
            <a:schemeClr val="bg1"/>
          </a:solidFill>
          <a:ln w="127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defRPr/>
            </a:pPr>
            <a:endParaRPr lang="zh-CN" altLang="en-US" sz="1400" baseline="-25000">
              <a:solidFill>
                <a:srgbClr val="000000"/>
              </a:solidFill>
              <a:latin typeface="Arial" charset="0"/>
              <a:ea typeface="宋体" pitchFamily="2" charset="-122"/>
            </a:endParaRPr>
          </a:p>
        </p:txBody>
      </p:sp>
      <p:sp>
        <p:nvSpPr>
          <p:cNvPr id="12" name="文本框 11"/>
          <p:cNvSpPr txBox="1"/>
          <p:nvPr/>
        </p:nvSpPr>
        <p:spPr>
          <a:xfrm>
            <a:off x="8610742" y="4280216"/>
            <a:ext cx="102592" cy="184666"/>
          </a:xfrm>
          <a:prstGeom prst="rect">
            <a:avLst/>
          </a:prstGeom>
          <a:noFill/>
        </p:spPr>
        <p:txBody>
          <a:bodyPr wrap="none" lIns="0" tIns="0" rIns="0" bIns="0" rtlCol="0">
            <a:noAutofit/>
          </a:bodyPr>
          <a:lstStyle/>
          <a:p>
            <a:pPr eaLnBrk="0" fontAlgn="base" hangingPunct="0">
              <a:spcBef>
                <a:spcPct val="0"/>
              </a:spcBef>
              <a:spcAft>
                <a:spcPct val="0"/>
              </a:spcAft>
              <a:defRPr/>
            </a:pPr>
            <a:r>
              <a:rPr lang="en-US" altLang="zh-CN" sz="1200" b="1" baseline="-25000" dirty="0">
                <a:solidFill>
                  <a:srgbClr val="FFFFFF"/>
                </a:solidFill>
                <a:latin typeface="Arial" panose="020B0604020202020204" pitchFamily="34" charset="0"/>
                <a:ea typeface="宋体" panose="02010600030101010101" pitchFamily="2" charset="-122"/>
              </a:rPr>
              <a:t>A</a:t>
            </a:r>
            <a:endParaRPr lang="zh-CN" altLang="en-US" sz="1200" b="1" baseline="-25000" dirty="0">
              <a:solidFill>
                <a:srgbClr val="FFFFFF"/>
              </a:solidFill>
              <a:latin typeface="Arial" panose="020B0604020202020204" pitchFamily="34" charset="0"/>
              <a:ea typeface="宋体" panose="02010600030101010101" pitchFamily="2" charset="-122"/>
            </a:endParaRPr>
          </a:p>
        </p:txBody>
      </p:sp>
      <p:sp>
        <p:nvSpPr>
          <p:cNvPr id="13" name="文本框 12"/>
          <p:cNvSpPr txBox="1"/>
          <p:nvPr/>
        </p:nvSpPr>
        <p:spPr>
          <a:xfrm>
            <a:off x="9343344" y="4289554"/>
            <a:ext cx="102592" cy="184666"/>
          </a:xfrm>
          <a:prstGeom prst="rect">
            <a:avLst/>
          </a:prstGeom>
          <a:noFill/>
        </p:spPr>
        <p:txBody>
          <a:bodyPr wrap="none" lIns="0" tIns="0" rIns="0" bIns="0" rtlCol="0">
            <a:noAutofit/>
          </a:bodyPr>
          <a:lstStyle/>
          <a:p>
            <a:pPr eaLnBrk="0" fontAlgn="base" hangingPunct="0">
              <a:spcBef>
                <a:spcPct val="0"/>
              </a:spcBef>
              <a:spcAft>
                <a:spcPct val="0"/>
              </a:spcAft>
              <a:defRPr/>
            </a:pPr>
            <a:r>
              <a:rPr lang="en-US" altLang="zh-CN" sz="1200" b="1" baseline="-25000" dirty="0">
                <a:solidFill>
                  <a:srgbClr val="FFFFFF"/>
                </a:solidFill>
                <a:latin typeface="Arial" panose="020B0604020202020204" pitchFamily="34" charset="0"/>
                <a:ea typeface="宋体" panose="02010600030101010101" pitchFamily="2" charset="-122"/>
              </a:rPr>
              <a:t>B</a:t>
            </a:r>
            <a:endParaRPr lang="zh-CN" altLang="en-US" sz="1200" b="1" baseline="-25000" dirty="0">
              <a:solidFill>
                <a:srgbClr val="FFFFFF"/>
              </a:solidFill>
              <a:latin typeface="Arial" panose="020B0604020202020204" pitchFamily="34" charset="0"/>
              <a:ea typeface="宋体" panose="02010600030101010101" pitchFamily="2" charset="-122"/>
            </a:endParaRPr>
          </a:p>
        </p:txBody>
      </p:sp>
      <p:cxnSp>
        <p:nvCxnSpPr>
          <p:cNvPr id="15" name="直接连接符 14"/>
          <p:cNvCxnSpPr/>
          <p:nvPr/>
        </p:nvCxnSpPr>
        <p:spPr bwMode="auto">
          <a:xfrm>
            <a:off x="8914425" y="4298836"/>
            <a:ext cx="99828" cy="139368"/>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直接连接符 23"/>
          <p:cNvCxnSpPr/>
          <p:nvPr/>
        </p:nvCxnSpPr>
        <p:spPr bwMode="auto">
          <a:xfrm flipH="1">
            <a:off x="9021835" y="4298836"/>
            <a:ext cx="92793" cy="139368"/>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8" name="流程图: 手动操作 27"/>
          <p:cNvSpPr/>
          <p:nvPr/>
        </p:nvSpPr>
        <p:spPr bwMode="auto">
          <a:xfrm>
            <a:off x="8266473" y="3892236"/>
            <a:ext cx="684016" cy="184837"/>
          </a:xfrm>
          <a:prstGeom prst="flowChartManualOperation">
            <a:avLst/>
          </a:prstGeom>
          <a:solidFill>
            <a:srgbClr val="FF0000"/>
          </a:solidFill>
          <a:ln w="12700" cap="flat" cmpd="sng" algn="ctr">
            <a:solidFill>
              <a:schemeClr val="tx1"/>
            </a:solidFill>
            <a:prstDash val="solid"/>
            <a:round/>
            <a:headEnd type="none" w="med" len="med"/>
            <a:tailEnd type="none" w="med" len="med"/>
          </a:ln>
          <a:effectLst/>
        </p:spPr>
        <p:txBody>
          <a:bodyPr vert="horz" wrap="none" lIns="0" tIns="0" rIns="0" bIns="0" numCol="1" rtlCol="0" anchor="t" anchorCtr="0" compatLnSpc="1">
            <a:prstTxWarp prst="textNoShape">
              <a:avLst/>
            </a:prstTxWarp>
          </a:bodyPr>
          <a:lstStyle/>
          <a:p>
            <a:pPr algn="ctr" fontAlgn="base">
              <a:spcBef>
                <a:spcPct val="0"/>
              </a:spcBef>
              <a:spcAft>
                <a:spcPct val="0"/>
              </a:spcAft>
              <a:defRPr/>
            </a:pPr>
            <a:r>
              <a:rPr lang="en-US" altLang="zh-CN" sz="1000" b="1" dirty="0">
                <a:solidFill>
                  <a:srgbClr val="FFFFFF"/>
                </a:solidFill>
                <a:latin typeface="Arial"/>
                <a:ea typeface="微软雅黑" panose="020B0503020204020204" pitchFamily="34" charset="-122"/>
                <a:cs typeface="Times New Roman" panose="02020603050405020304" pitchFamily="18" charset="0"/>
              </a:rPr>
              <a:t>SR2MUX</a:t>
            </a:r>
            <a:endParaRPr lang="zh-CN" altLang="en-US" sz="1000" b="1" dirty="0">
              <a:solidFill>
                <a:srgbClr val="FFFFFF"/>
              </a:solidFill>
              <a:latin typeface="Arial"/>
              <a:ea typeface="微软雅黑" panose="020B0503020204020204" pitchFamily="34" charset="-122"/>
              <a:cs typeface="Times New Roman" panose="02020603050405020304" pitchFamily="18" charset="0"/>
            </a:endParaRPr>
          </a:p>
        </p:txBody>
      </p:sp>
      <p:cxnSp>
        <p:nvCxnSpPr>
          <p:cNvPr id="35" name="直接连接符 34"/>
          <p:cNvCxnSpPr/>
          <p:nvPr/>
        </p:nvCxnSpPr>
        <p:spPr bwMode="auto">
          <a:xfrm>
            <a:off x="9390942" y="3613228"/>
            <a:ext cx="1" cy="684000"/>
          </a:xfrm>
          <a:prstGeom prst="line">
            <a:avLst/>
          </a:prstGeom>
          <a:solidFill>
            <a:schemeClr val="accent1"/>
          </a:solidFill>
          <a:ln w="4127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8" name="直接连接符 37"/>
          <p:cNvCxnSpPr/>
          <p:nvPr/>
        </p:nvCxnSpPr>
        <p:spPr bwMode="auto">
          <a:xfrm>
            <a:off x="8727138" y="2768048"/>
            <a:ext cx="1726" cy="1152000"/>
          </a:xfrm>
          <a:prstGeom prst="line">
            <a:avLst/>
          </a:prstGeom>
          <a:solidFill>
            <a:schemeClr val="accent1"/>
          </a:solidFill>
          <a:ln w="4127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0" name="直接连接符 39"/>
          <p:cNvCxnSpPr/>
          <p:nvPr/>
        </p:nvCxnSpPr>
        <p:spPr bwMode="auto">
          <a:xfrm>
            <a:off x="9390942" y="2768136"/>
            <a:ext cx="1" cy="792000"/>
          </a:xfrm>
          <a:prstGeom prst="line">
            <a:avLst/>
          </a:prstGeom>
          <a:solidFill>
            <a:schemeClr val="accent1"/>
          </a:solidFill>
          <a:ln w="412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9" name="直接连接符 58"/>
          <p:cNvCxnSpPr/>
          <p:nvPr/>
        </p:nvCxnSpPr>
        <p:spPr bwMode="auto">
          <a:xfrm flipV="1">
            <a:off x="9058561" y="4676296"/>
            <a:ext cx="0" cy="324000"/>
          </a:xfrm>
          <a:prstGeom prst="line">
            <a:avLst/>
          </a:prstGeom>
          <a:solidFill>
            <a:schemeClr val="accent1"/>
          </a:solidFill>
          <a:ln w="381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0" name="直接连接符 59"/>
          <p:cNvCxnSpPr/>
          <p:nvPr/>
        </p:nvCxnSpPr>
        <p:spPr bwMode="auto">
          <a:xfrm flipH="1">
            <a:off x="9054770" y="1111864"/>
            <a:ext cx="7582" cy="468000"/>
          </a:xfrm>
          <a:prstGeom prst="line">
            <a:avLst/>
          </a:prstGeom>
          <a:solidFill>
            <a:schemeClr val="accent1"/>
          </a:solidFill>
          <a:ln w="4127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2" name="直接连接符 61"/>
          <p:cNvCxnSpPr/>
          <p:nvPr/>
        </p:nvCxnSpPr>
        <p:spPr bwMode="auto">
          <a:xfrm>
            <a:off x="9634625" y="5360336"/>
            <a:ext cx="0" cy="540000"/>
          </a:xfrm>
          <a:prstGeom prst="line">
            <a:avLst/>
          </a:prstGeom>
          <a:solidFill>
            <a:schemeClr val="accent1"/>
          </a:solidFill>
          <a:ln w="4127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5" name="直接连接符 64"/>
          <p:cNvCxnSpPr/>
          <p:nvPr/>
        </p:nvCxnSpPr>
        <p:spPr bwMode="auto">
          <a:xfrm>
            <a:off x="8554505" y="5324336"/>
            <a:ext cx="0" cy="576000"/>
          </a:xfrm>
          <a:prstGeom prst="line">
            <a:avLst/>
          </a:prstGeom>
          <a:solidFill>
            <a:schemeClr val="accent1"/>
          </a:solidFill>
          <a:ln w="41275" cap="flat" cmpd="sng" algn="ctr">
            <a:solidFill>
              <a:schemeClr val="tx1"/>
            </a:solidFill>
            <a:prstDash val="solid"/>
            <a:round/>
            <a:headEnd type="triangl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7" name="矩形 66"/>
          <p:cNvSpPr/>
          <p:nvPr/>
        </p:nvSpPr>
        <p:spPr bwMode="auto">
          <a:xfrm>
            <a:off x="8036153" y="5900336"/>
            <a:ext cx="950400" cy="576064"/>
          </a:xfrm>
          <a:prstGeom prst="rect">
            <a:avLst/>
          </a:prstGeom>
          <a:solidFill>
            <a:schemeClr val="bg1"/>
          </a:solid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defRPr/>
            </a:pPr>
            <a:r>
              <a:rPr lang="en-US" altLang="zh-CN" sz="1200" b="1" dirty="0">
                <a:solidFill>
                  <a:srgbClr val="000000"/>
                </a:solidFill>
                <a:latin typeface="Arial" panose="020B0604020202020204" pitchFamily="34" charset="0"/>
                <a:ea typeface="宋体" panose="02010600030101010101" pitchFamily="2" charset="-122"/>
              </a:rPr>
              <a:t>INPUT</a:t>
            </a:r>
            <a:endParaRPr lang="zh-CN" altLang="en-US" sz="1200" b="1" dirty="0">
              <a:solidFill>
                <a:srgbClr val="000000"/>
              </a:solidFill>
              <a:latin typeface="Arial" panose="020B0604020202020204" pitchFamily="34" charset="0"/>
              <a:ea typeface="宋体" panose="02010600030101010101" pitchFamily="2" charset="-122"/>
            </a:endParaRPr>
          </a:p>
        </p:txBody>
      </p:sp>
      <p:sp>
        <p:nvSpPr>
          <p:cNvPr id="68" name="矩形 67"/>
          <p:cNvSpPr/>
          <p:nvPr/>
        </p:nvSpPr>
        <p:spPr bwMode="auto">
          <a:xfrm>
            <a:off x="9156180" y="5900336"/>
            <a:ext cx="950400" cy="576064"/>
          </a:xfrm>
          <a:prstGeom prst="rect">
            <a:avLst/>
          </a:prstGeom>
          <a:solidFill>
            <a:schemeClr val="bg1"/>
          </a:solid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defRPr/>
            </a:pPr>
            <a:r>
              <a:rPr lang="en-US" altLang="zh-CN" sz="1200" b="1" dirty="0">
                <a:solidFill>
                  <a:srgbClr val="000000"/>
                </a:solidFill>
                <a:latin typeface="Arial" panose="020B0604020202020204" pitchFamily="34" charset="0"/>
                <a:ea typeface="宋体" panose="02010600030101010101" pitchFamily="2" charset="-122"/>
              </a:rPr>
              <a:t>OUTPUT</a:t>
            </a:r>
            <a:endParaRPr lang="zh-CN" altLang="en-US" sz="1200" b="1" dirty="0">
              <a:solidFill>
                <a:srgbClr val="000000"/>
              </a:solidFill>
              <a:latin typeface="Arial" panose="020B0604020202020204" pitchFamily="34" charset="0"/>
              <a:ea typeface="宋体" panose="02010600030101010101" pitchFamily="2" charset="-122"/>
            </a:endParaRPr>
          </a:p>
        </p:txBody>
      </p:sp>
      <p:sp>
        <p:nvSpPr>
          <p:cNvPr id="69" name="矩形 68"/>
          <p:cNvSpPr/>
          <p:nvPr/>
        </p:nvSpPr>
        <p:spPr bwMode="auto">
          <a:xfrm>
            <a:off x="4916528" y="5651907"/>
            <a:ext cx="950400" cy="1101059"/>
          </a:xfrm>
          <a:prstGeom prst="rect">
            <a:avLst/>
          </a:prstGeom>
          <a:solidFill>
            <a:srgbClr val="FF9900"/>
          </a:solid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defRPr/>
            </a:pPr>
            <a:r>
              <a:rPr lang="en-US" altLang="zh-CN" sz="1200" b="1" dirty="0">
                <a:solidFill>
                  <a:srgbClr val="000000"/>
                </a:solidFill>
                <a:latin typeface="Arial" panose="020B0604020202020204" pitchFamily="34" charset="0"/>
                <a:ea typeface="宋体" panose="02010600030101010101" pitchFamily="2" charset="-122"/>
              </a:rPr>
              <a:t>MEMORY</a:t>
            </a:r>
            <a:endParaRPr lang="zh-CN" altLang="en-US" sz="1200" b="1" dirty="0">
              <a:solidFill>
                <a:srgbClr val="000000"/>
              </a:solidFill>
              <a:latin typeface="Arial" panose="020B0604020202020204" pitchFamily="34" charset="0"/>
              <a:ea typeface="宋体" panose="02010600030101010101" pitchFamily="2" charset="-122"/>
            </a:endParaRPr>
          </a:p>
        </p:txBody>
      </p:sp>
      <p:sp>
        <p:nvSpPr>
          <p:cNvPr id="70" name="矩形 69"/>
          <p:cNvSpPr/>
          <p:nvPr/>
        </p:nvSpPr>
        <p:spPr bwMode="auto">
          <a:xfrm>
            <a:off x="6270598" y="3915536"/>
            <a:ext cx="950556" cy="1233418"/>
          </a:xfrm>
          <a:prstGeom prst="rect">
            <a:avLst/>
          </a:prstGeom>
          <a:solidFill>
            <a:srgbClr val="CC0000"/>
          </a:solidFill>
          <a:ln w="762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defRPr/>
            </a:pPr>
            <a:r>
              <a:rPr lang="en-US" altLang="zh-CN" sz="1200" b="1" dirty="0">
                <a:solidFill>
                  <a:srgbClr val="FFFFFF"/>
                </a:solidFill>
                <a:latin typeface="微软雅黑" panose="020B0503020204020204" pitchFamily="34" charset="-122"/>
                <a:ea typeface="微软雅黑" panose="020B0503020204020204" pitchFamily="34" charset="-122"/>
              </a:rPr>
              <a:t>FINITE STATE MACHINE</a:t>
            </a:r>
            <a:endParaRPr lang="zh-CN" altLang="en-US" sz="1200" b="1" dirty="0">
              <a:solidFill>
                <a:srgbClr val="FFFFFF"/>
              </a:solidFill>
              <a:latin typeface="微软雅黑" panose="020B0503020204020204" pitchFamily="34" charset="-122"/>
              <a:ea typeface="微软雅黑" panose="020B0503020204020204" pitchFamily="34" charset="-122"/>
            </a:endParaRPr>
          </a:p>
        </p:txBody>
      </p:sp>
      <p:sp>
        <p:nvSpPr>
          <p:cNvPr id="87" name="等腰三角形 86"/>
          <p:cNvSpPr/>
          <p:nvPr/>
        </p:nvSpPr>
        <p:spPr bwMode="auto">
          <a:xfrm rot="5400000">
            <a:off x="8201446" y="3913196"/>
            <a:ext cx="119168" cy="133129"/>
          </a:xfrm>
          <a:prstGeom prst="triangl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defRPr/>
            </a:pPr>
            <a:endParaRPr lang="zh-CN" altLang="en-US" baseline="-25000">
              <a:solidFill>
                <a:srgbClr val="000000"/>
              </a:solidFill>
              <a:latin typeface="Arial" charset="0"/>
              <a:ea typeface="宋体" pitchFamily="2" charset="-122"/>
            </a:endParaRPr>
          </a:p>
        </p:txBody>
      </p:sp>
      <p:cxnSp>
        <p:nvCxnSpPr>
          <p:cNvPr id="88" name="直接连接符 87"/>
          <p:cNvCxnSpPr/>
          <p:nvPr/>
        </p:nvCxnSpPr>
        <p:spPr bwMode="auto">
          <a:xfrm rot="5400000">
            <a:off x="7708465" y="3501034"/>
            <a:ext cx="0" cy="972000"/>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5" name="梯形 94"/>
          <p:cNvSpPr/>
          <p:nvPr/>
        </p:nvSpPr>
        <p:spPr bwMode="auto">
          <a:xfrm>
            <a:off x="3945993" y="3056080"/>
            <a:ext cx="972000" cy="227440"/>
          </a:xfrm>
          <a:prstGeom prst="trapezoid">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algn="ctr" fontAlgn="base">
              <a:spcBef>
                <a:spcPct val="0"/>
              </a:spcBef>
              <a:spcAft>
                <a:spcPct val="0"/>
              </a:spcAft>
              <a:defRPr/>
            </a:pPr>
            <a:r>
              <a:rPr lang="en-US" altLang="zh-CN" sz="1000" b="1" dirty="0">
                <a:solidFill>
                  <a:srgbClr val="FFFFFF"/>
                </a:solidFill>
                <a:latin typeface="Arial" charset="0"/>
                <a:ea typeface="宋体" pitchFamily="2" charset="-122"/>
              </a:rPr>
              <a:t>MUX</a:t>
            </a:r>
            <a:endParaRPr lang="zh-CN" altLang="en-US" sz="1000" b="1" dirty="0">
              <a:solidFill>
                <a:srgbClr val="FFFFFF"/>
              </a:solidFill>
              <a:latin typeface="Arial" charset="0"/>
              <a:ea typeface="宋体" pitchFamily="2" charset="-122"/>
            </a:endParaRPr>
          </a:p>
        </p:txBody>
      </p:sp>
      <p:sp>
        <p:nvSpPr>
          <p:cNvPr id="96" name="梯形 95"/>
          <p:cNvSpPr/>
          <p:nvPr/>
        </p:nvSpPr>
        <p:spPr bwMode="auto">
          <a:xfrm>
            <a:off x="5188803" y="3056080"/>
            <a:ext cx="773415" cy="227440"/>
          </a:xfrm>
          <a:prstGeom prst="trapezoid">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algn="ctr" fontAlgn="base">
              <a:spcBef>
                <a:spcPct val="0"/>
              </a:spcBef>
              <a:spcAft>
                <a:spcPct val="0"/>
              </a:spcAft>
              <a:defRPr/>
            </a:pPr>
            <a:r>
              <a:rPr lang="en-US" altLang="zh-CN" sz="1000" b="1" dirty="0">
                <a:solidFill>
                  <a:srgbClr val="FFFFFF"/>
                </a:solidFill>
                <a:latin typeface="Arial" charset="0"/>
                <a:ea typeface="宋体" pitchFamily="2" charset="-122"/>
              </a:rPr>
              <a:t>MUX</a:t>
            </a:r>
            <a:endParaRPr lang="zh-CN" altLang="en-US" sz="1000" b="1" dirty="0">
              <a:solidFill>
                <a:srgbClr val="FFFFFF"/>
              </a:solidFill>
              <a:latin typeface="Arial" charset="0"/>
              <a:ea typeface="宋体" pitchFamily="2" charset="-122"/>
            </a:endParaRPr>
          </a:p>
        </p:txBody>
      </p:sp>
      <p:cxnSp>
        <p:nvCxnSpPr>
          <p:cNvPr id="99" name="直接连接符 98"/>
          <p:cNvCxnSpPr/>
          <p:nvPr/>
        </p:nvCxnSpPr>
        <p:spPr bwMode="auto">
          <a:xfrm>
            <a:off x="8696233" y="4064193"/>
            <a:ext cx="2289" cy="242621"/>
          </a:xfrm>
          <a:prstGeom prst="line">
            <a:avLst/>
          </a:prstGeom>
          <a:solidFill>
            <a:schemeClr val="accent1"/>
          </a:solidFill>
          <a:ln w="4127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111" name="组合 110"/>
          <p:cNvGrpSpPr/>
          <p:nvPr/>
        </p:nvGrpSpPr>
        <p:grpSpPr>
          <a:xfrm>
            <a:off x="5207425" y="4218424"/>
            <a:ext cx="394752" cy="277817"/>
            <a:chOff x="2731971" y="4365104"/>
            <a:chExt cx="327861" cy="216000"/>
          </a:xfrm>
        </p:grpSpPr>
        <p:sp>
          <p:nvSpPr>
            <p:cNvPr id="108" name="矩形 107"/>
            <p:cNvSpPr/>
            <p:nvPr/>
          </p:nvSpPr>
          <p:spPr bwMode="auto">
            <a:xfrm>
              <a:off x="2731971" y="4365104"/>
              <a:ext cx="111837" cy="216000"/>
            </a:xfrm>
            <a:prstGeom prst="rect">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108000" tIns="72000" rIns="91440" bIns="45720" numCol="1" rtlCol="0" anchor="ctr" anchorCtr="0" compatLnSpc="1">
              <a:prstTxWarp prst="textNoShape">
                <a:avLst/>
              </a:prstTxWarp>
            </a:bodyPr>
            <a:lstStyle/>
            <a:p>
              <a:pPr algn="ctr" fontAlgn="base">
                <a:spcBef>
                  <a:spcPct val="0"/>
                </a:spcBef>
                <a:spcAft>
                  <a:spcPct val="0"/>
                </a:spcAft>
                <a:defRPr/>
              </a:pPr>
              <a:r>
                <a:rPr lang="en-US" altLang="zh-CN" sz="1000" b="1" dirty="0">
                  <a:solidFill>
                    <a:srgbClr val="000000"/>
                  </a:solidFill>
                  <a:latin typeface="Arial" charset="0"/>
                  <a:ea typeface="宋体" pitchFamily="2" charset="-122"/>
                </a:rPr>
                <a:t>N</a:t>
              </a:r>
              <a:endParaRPr lang="zh-CN" altLang="en-US" sz="1000" b="1" dirty="0">
                <a:solidFill>
                  <a:srgbClr val="000000"/>
                </a:solidFill>
                <a:latin typeface="Arial" charset="0"/>
                <a:ea typeface="宋体" pitchFamily="2" charset="-122"/>
              </a:endParaRPr>
            </a:p>
          </p:txBody>
        </p:sp>
        <p:sp>
          <p:nvSpPr>
            <p:cNvPr id="109" name="矩形 108"/>
            <p:cNvSpPr/>
            <p:nvPr/>
          </p:nvSpPr>
          <p:spPr bwMode="auto">
            <a:xfrm>
              <a:off x="2839983" y="4365104"/>
              <a:ext cx="111837" cy="216000"/>
            </a:xfrm>
            <a:prstGeom prst="rect">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108000" tIns="72000" rIns="91440" bIns="45720" numCol="1" rtlCol="0" anchor="ctr" anchorCtr="0" compatLnSpc="1">
              <a:prstTxWarp prst="textNoShape">
                <a:avLst/>
              </a:prstTxWarp>
            </a:bodyPr>
            <a:lstStyle/>
            <a:p>
              <a:pPr algn="ctr" fontAlgn="base">
                <a:spcBef>
                  <a:spcPct val="0"/>
                </a:spcBef>
                <a:spcAft>
                  <a:spcPct val="0"/>
                </a:spcAft>
                <a:defRPr/>
              </a:pPr>
              <a:r>
                <a:rPr lang="en-US" altLang="zh-CN" sz="1000" b="1" dirty="0">
                  <a:solidFill>
                    <a:srgbClr val="000000"/>
                  </a:solidFill>
                  <a:latin typeface="Arial" charset="0"/>
                  <a:ea typeface="宋体" pitchFamily="2" charset="-122"/>
                </a:rPr>
                <a:t>Z</a:t>
              </a:r>
              <a:endParaRPr lang="zh-CN" altLang="en-US" sz="1000" b="1" dirty="0">
                <a:solidFill>
                  <a:srgbClr val="000000"/>
                </a:solidFill>
                <a:latin typeface="Arial" charset="0"/>
                <a:ea typeface="宋体" pitchFamily="2" charset="-122"/>
              </a:endParaRPr>
            </a:p>
          </p:txBody>
        </p:sp>
        <p:sp>
          <p:nvSpPr>
            <p:cNvPr id="110" name="矩形 109"/>
            <p:cNvSpPr/>
            <p:nvPr/>
          </p:nvSpPr>
          <p:spPr bwMode="auto">
            <a:xfrm>
              <a:off x="2947995" y="4365104"/>
              <a:ext cx="111837" cy="216000"/>
            </a:xfrm>
            <a:prstGeom prst="rect">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108000" tIns="72000" rIns="91440" bIns="45720" numCol="1" rtlCol="0" anchor="ctr" anchorCtr="0" compatLnSpc="1">
              <a:prstTxWarp prst="textNoShape">
                <a:avLst/>
              </a:prstTxWarp>
            </a:bodyPr>
            <a:lstStyle/>
            <a:p>
              <a:pPr algn="ctr" fontAlgn="base">
                <a:spcBef>
                  <a:spcPct val="0"/>
                </a:spcBef>
                <a:spcAft>
                  <a:spcPct val="0"/>
                </a:spcAft>
                <a:defRPr/>
              </a:pPr>
              <a:r>
                <a:rPr lang="en-US" altLang="zh-CN" sz="1000" b="1" dirty="0">
                  <a:solidFill>
                    <a:srgbClr val="000000"/>
                  </a:solidFill>
                  <a:latin typeface="Arial" charset="0"/>
                  <a:ea typeface="宋体" pitchFamily="2" charset="-122"/>
                </a:rPr>
                <a:t>P</a:t>
              </a:r>
              <a:endParaRPr lang="zh-CN" altLang="en-US" sz="1000" b="1" dirty="0">
                <a:solidFill>
                  <a:srgbClr val="000000"/>
                </a:solidFill>
                <a:latin typeface="Arial" charset="0"/>
                <a:ea typeface="宋体" pitchFamily="2" charset="-122"/>
              </a:endParaRPr>
            </a:p>
          </p:txBody>
        </p:sp>
      </p:grpSp>
      <p:sp>
        <p:nvSpPr>
          <p:cNvPr id="112" name="矩形 111"/>
          <p:cNvSpPr/>
          <p:nvPr/>
        </p:nvSpPr>
        <p:spPr bwMode="auto">
          <a:xfrm>
            <a:off x="5068471" y="4712288"/>
            <a:ext cx="677722" cy="216000"/>
          </a:xfrm>
          <a:prstGeom prst="rect">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108000" tIns="72000" rIns="91440" bIns="45720" numCol="1" rtlCol="0" anchor="ctr" anchorCtr="0" compatLnSpc="1">
            <a:prstTxWarp prst="textNoShape">
              <a:avLst/>
            </a:prstTxWarp>
          </a:bodyPr>
          <a:lstStyle/>
          <a:p>
            <a:pPr algn="ctr" fontAlgn="base">
              <a:spcBef>
                <a:spcPct val="0"/>
              </a:spcBef>
              <a:spcAft>
                <a:spcPct val="0"/>
              </a:spcAft>
              <a:defRPr/>
            </a:pPr>
            <a:r>
              <a:rPr lang="en-US" altLang="zh-CN" sz="1100" b="1" dirty="0">
                <a:solidFill>
                  <a:srgbClr val="000000"/>
                </a:solidFill>
                <a:latin typeface="Arial" charset="0"/>
                <a:ea typeface="宋体" panose="02010600030101010101" pitchFamily="2" charset="-122"/>
              </a:rPr>
              <a:t>LOGIC</a:t>
            </a:r>
            <a:endParaRPr lang="zh-CN" altLang="en-US" sz="1100" b="1" dirty="0">
              <a:solidFill>
                <a:srgbClr val="000000"/>
              </a:solidFill>
              <a:latin typeface="Arial" charset="0"/>
              <a:ea typeface="宋体" panose="02010600030101010101" pitchFamily="2" charset="-122"/>
            </a:endParaRPr>
          </a:p>
        </p:txBody>
      </p:sp>
      <p:grpSp>
        <p:nvGrpSpPr>
          <p:cNvPr id="161" name="组合 160"/>
          <p:cNvGrpSpPr/>
          <p:nvPr/>
        </p:nvGrpSpPr>
        <p:grpSpPr>
          <a:xfrm>
            <a:off x="9310289" y="3056080"/>
            <a:ext cx="396344" cy="215444"/>
            <a:chOff x="7272000" y="2565484"/>
            <a:chExt cx="396344" cy="215444"/>
          </a:xfrm>
        </p:grpSpPr>
        <p:cxnSp>
          <p:nvCxnSpPr>
            <p:cNvPr id="114" name="直接连接符 113"/>
            <p:cNvCxnSpPr/>
            <p:nvPr/>
          </p:nvCxnSpPr>
          <p:spPr bwMode="auto">
            <a:xfrm flipH="1">
              <a:off x="7272000" y="2626896"/>
              <a:ext cx="144000" cy="10800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5" name="文本框 114"/>
            <p:cNvSpPr txBox="1"/>
            <p:nvPr/>
          </p:nvSpPr>
          <p:spPr>
            <a:xfrm>
              <a:off x="7308344" y="2565484"/>
              <a:ext cx="360000" cy="215444"/>
            </a:xfrm>
            <a:prstGeom prst="rect">
              <a:avLst/>
            </a:prstGeom>
            <a:noFill/>
          </p:spPr>
          <p:txBody>
            <a:bodyPr wrap="square" rtlCol="0">
              <a:spAutoFit/>
            </a:bodyPr>
            <a:lstStyle/>
            <a:p>
              <a:pPr eaLnBrk="0" fontAlgn="base" hangingPunct="0">
                <a:spcBef>
                  <a:spcPct val="0"/>
                </a:spcBef>
                <a:spcAft>
                  <a:spcPct val="0"/>
                </a:spcAft>
                <a:defRPr/>
              </a:pPr>
              <a:r>
                <a:rPr lang="en-US" altLang="zh-CN" sz="1200" baseline="-25000" dirty="0">
                  <a:solidFill>
                    <a:srgbClr val="000000"/>
                  </a:solidFill>
                  <a:latin typeface="Arial" panose="020B0604020202020204" pitchFamily="34" charset="0"/>
                  <a:ea typeface="宋体" panose="02010600030101010101" pitchFamily="2" charset="-122"/>
                </a:rPr>
                <a:t>16</a:t>
              </a:r>
              <a:endParaRPr lang="zh-CN" altLang="en-US" sz="1200" baseline="-25000" dirty="0">
                <a:solidFill>
                  <a:srgbClr val="000000"/>
                </a:solidFill>
                <a:latin typeface="Arial" panose="020B0604020202020204" pitchFamily="34" charset="0"/>
                <a:ea typeface="宋体" panose="02010600030101010101" pitchFamily="2" charset="-122"/>
              </a:endParaRPr>
            </a:p>
          </p:txBody>
        </p:sp>
      </p:grpSp>
      <p:sp>
        <p:nvSpPr>
          <p:cNvPr id="124" name="椭圆 123"/>
          <p:cNvSpPr/>
          <p:nvPr/>
        </p:nvSpPr>
        <p:spPr bwMode="auto">
          <a:xfrm>
            <a:off x="9363281" y="3562247"/>
            <a:ext cx="55320" cy="48870"/>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defRPr/>
            </a:pPr>
            <a:endParaRPr lang="zh-CN" altLang="en-US" baseline="-25000">
              <a:solidFill>
                <a:srgbClr val="000000"/>
              </a:solidFill>
              <a:latin typeface="Arial" charset="0"/>
              <a:ea typeface="宋体" pitchFamily="2" charset="-122"/>
            </a:endParaRPr>
          </a:p>
        </p:txBody>
      </p:sp>
      <p:cxnSp>
        <p:nvCxnSpPr>
          <p:cNvPr id="127" name="直接连接符 126"/>
          <p:cNvCxnSpPr/>
          <p:nvPr/>
        </p:nvCxnSpPr>
        <p:spPr bwMode="auto">
          <a:xfrm rot="5400000">
            <a:off x="7336482" y="1553144"/>
            <a:ext cx="1726" cy="4089600"/>
          </a:xfrm>
          <a:prstGeom prst="line">
            <a:avLst/>
          </a:prstGeom>
          <a:solidFill>
            <a:schemeClr val="accent1"/>
          </a:solidFill>
          <a:ln w="412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6" name="直接连接符 135"/>
          <p:cNvCxnSpPr/>
          <p:nvPr/>
        </p:nvCxnSpPr>
        <p:spPr bwMode="auto">
          <a:xfrm flipV="1">
            <a:off x="6394265" y="2099704"/>
            <a:ext cx="1726" cy="324000"/>
          </a:xfrm>
          <a:prstGeom prst="line">
            <a:avLst/>
          </a:prstGeom>
          <a:solidFill>
            <a:schemeClr val="accent1"/>
          </a:solidFill>
          <a:ln w="4127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0" name="直接连接符 139"/>
          <p:cNvCxnSpPr/>
          <p:nvPr/>
        </p:nvCxnSpPr>
        <p:spPr bwMode="auto">
          <a:xfrm rot="10800000">
            <a:off x="4882098" y="1075872"/>
            <a:ext cx="1726" cy="1224000"/>
          </a:xfrm>
          <a:prstGeom prst="line">
            <a:avLst/>
          </a:prstGeom>
          <a:solidFill>
            <a:schemeClr val="accent1"/>
          </a:solidFill>
          <a:ln w="412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1" name="直接连接符 140"/>
          <p:cNvCxnSpPr/>
          <p:nvPr/>
        </p:nvCxnSpPr>
        <p:spPr bwMode="auto">
          <a:xfrm flipV="1">
            <a:off x="5960491" y="2108560"/>
            <a:ext cx="1726" cy="198000"/>
          </a:xfrm>
          <a:prstGeom prst="line">
            <a:avLst/>
          </a:prstGeom>
          <a:solidFill>
            <a:schemeClr val="accent1"/>
          </a:solidFill>
          <a:ln w="4127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2" name="直接连接符 141"/>
          <p:cNvCxnSpPr/>
          <p:nvPr/>
        </p:nvCxnSpPr>
        <p:spPr bwMode="auto">
          <a:xfrm flipV="1">
            <a:off x="6176515" y="2108560"/>
            <a:ext cx="1726" cy="313200"/>
          </a:xfrm>
          <a:prstGeom prst="line">
            <a:avLst/>
          </a:prstGeom>
          <a:solidFill>
            <a:schemeClr val="accent1"/>
          </a:solidFill>
          <a:ln w="4127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4" name="直接连接符 143"/>
          <p:cNvCxnSpPr/>
          <p:nvPr/>
        </p:nvCxnSpPr>
        <p:spPr bwMode="auto">
          <a:xfrm flipV="1">
            <a:off x="5600451" y="2804080"/>
            <a:ext cx="1726" cy="252000"/>
          </a:xfrm>
          <a:prstGeom prst="line">
            <a:avLst/>
          </a:prstGeom>
          <a:solidFill>
            <a:schemeClr val="accent1"/>
          </a:solidFill>
          <a:ln w="4127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7" name="直接连接符 146"/>
          <p:cNvCxnSpPr/>
          <p:nvPr/>
        </p:nvCxnSpPr>
        <p:spPr bwMode="auto">
          <a:xfrm flipV="1">
            <a:off x="5314145" y="2386600"/>
            <a:ext cx="1726" cy="216000"/>
          </a:xfrm>
          <a:prstGeom prst="line">
            <a:avLst/>
          </a:prstGeom>
          <a:solidFill>
            <a:schemeClr val="accent1"/>
          </a:solidFill>
          <a:ln w="4127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8" name="椭圆 147"/>
          <p:cNvSpPr/>
          <p:nvPr/>
        </p:nvSpPr>
        <p:spPr bwMode="auto">
          <a:xfrm>
            <a:off x="5299882" y="2359138"/>
            <a:ext cx="45719" cy="48870"/>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defRPr/>
            </a:pPr>
            <a:endParaRPr lang="zh-CN" altLang="en-US" baseline="-25000">
              <a:solidFill>
                <a:srgbClr val="000000"/>
              </a:solidFill>
              <a:latin typeface="Arial" charset="0"/>
              <a:ea typeface="宋体" pitchFamily="2" charset="-122"/>
            </a:endParaRPr>
          </a:p>
        </p:txBody>
      </p:sp>
      <p:grpSp>
        <p:nvGrpSpPr>
          <p:cNvPr id="157" name="组合 156"/>
          <p:cNvGrpSpPr/>
          <p:nvPr/>
        </p:nvGrpSpPr>
        <p:grpSpPr>
          <a:xfrm>
            <a:off x="8194467" y="2543542"/>
            <a:ext cx="360039" cy="119168"/>
            <a:chOff x="5292080" y="3452075"/>
            <a:chExt cx="360039" cy="119168"/>
          </a:xfrm>
        </p:grpSpPr>
        <p:sp>
          <p:nvSpPr>
            <p:cNvPr id="158" name="等腰三角形 157"/>
            <p:cNvSpPr/>
            <p:nvPr/>
          </p:nvSpPr>
          <p:spPr bwMode="auto">
            <a:xfrm rot="5400000">
              <a:off x="5525971" y="3445094"/>
              <a:ext cx="119168" cy="133129"/>
            </a:xfrm>
            <a:prstGeom prst="triangl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defRPr/>
              </a:pPr>
              <a:endParaRPr lang="zh-CN" altLang="en-US" baseline="-25000">
                <a:solidFill>
                  <a:srgbClr val="000000"/>
                </a:solidFill>
                <a:latin typeface="Arial" charset="0"/>
                <a:ea typeface="宋体" pitchFamily="2" charset="-122"/>
              </a:endParaRPr>
            </a:p>
          </p:txBody>
        </p:sp>
        <p:cxnSp>
          <p:nvCxnSpPr>
            <p:cNvPr id="159" name="直接连接符 158"/>
            <p:cNvCxnSpPr/>
            <p:nvPr/>
          </p:nvCxnSpPr>
          <p:spPr bwMode="auto">
            <a:xfrm rot="5400000">
              <a:off x="5405536" y="3405478"/>
              <a:ext cx="0" cy="226911"/>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62" name="组合 161"/>
          <p:cNvGrpSpPr/>
          <p:nvPr/>
        </p:nvGrpSpPr>
        <p:grpSpPr>
          <a:xfrm>
            <a:off x="8662217" y="3056080"/>
            <a:ext cx="396344" cy="215444"/>
            <a:chOff x="7272000" y="2565484"/>
            <a:chExt cx="396344" cy="215444"/>
          </a:xfrm>
        </p:grpSpPr>
        <p:cxnSp>
          <p:nvCxnSpPr>
            <p:cNvPr id="163" name="直接连接符 162"/>
            <p:cNvCxnSpPr/>
            <p:nvPr/>
          </p:nvCxnSpPr>
          <p:spPr bwMode="auto">
            <a:xfrm flipH="1">
              <a:off x="7272000" y="2626896"/>
              <a:ext cx="144000" cy="10800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64" name="文本框 163"/>
            <p:cNvSpPr txBox="1"/>
            <p:nvPr/>
          </p:nvSpPr>
          <p:spPr>
            <a:xfrm>
              <a:off x="7308344" y="2565484"/>
              <a:ext cx="360000" cy="215444"/>
            </a:xfrm>
            <a:prstGeom prst="rect">
              <a:avLst/>
            </a:prstGeom>
            <a:noFill/>
          </p:spPr>
          <p:txBody>
            <a:bodyPr wrap="square" rtlCol="0">
              <a:spAutoFit/>
            </a:bodyPr>
            <a:lstStyle/>
            <a:p>
              <a:pPr eaLnBrk="0" fontAlgn="base" hangingPunct="0">
                <a:spcBef>
                  <a:spcPct val="0"/>
                </a:spcBef>
                <a:spcAft>
                  <a:spcPct val="0"/>
                </a:spcAft>
                <a:defRPr/>
              </a:pPr>
              <a:r>
                <a:rPr lang="en-US" altLang="zh-CN" sz="1200" baseline="-25000" dirty="0">
                  <a:solidFill>
                    <a:srgbClr val="000000"/>
                  </a:solidFill>
                  <a:latin typeface="Arial" panose="020B0604020202020204" pitchFamily="34" charset="0"/>
                  <a:ea typeface="宋体" panose="02010600030101010101" pitchFamily="2" charset="-122"/>
                </a:rPr>
                <a:t>16</a:t>
              </a:r>
              <a:endParaRPr lang="zh-CN" altLang="en-US" sz="1200" baseline="-25000" dirty="0">
                <a:solidFill>
                  <a:srgbClr val="000000"/>
                </a:solidFill>
                <a:latin typeface="Arial" panose="020B0604020202020204" pitchFamily="34" charset="0"/>
                <a:ea typeface="宋体" panose="02010600030101010101" pitchFamily="2" charset="-122"/>
              </a:endParaRPr>
            </a:p>
          </p:txBody>
        </p:sp>
      </p:grpSp>
      <p:cxnSp>
        <p:nvCxnSpPr>
          <p:cNvPr id="173" name="直接连接符 172"/>
          <p:cNvCxnSpPr/>
          <p:nvPr/>
        </p:nvCxnSpPr>
        <p:spPr bwMode="auto">
          <a:xfrm flipV="1">
            <a:off x="5314145" y="3272104"/>
            <a:ext cx="1726" cy="327600"/>
          </a:xfrm>
          <a:prstGeom prst="line">
            <a:avLst/>
          </a:prstGeom>
          <a:solidFill>
            <a:schemeClr val="accent1"/>
          </a:solidFill>
          <a:ln w="4127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5" name="直接连接符 174"/>
          <p:cNvCxnSpPr/>
          <p:nvPr/>
        </p:nvCxnSpPr>
        <p:spPr bwMode="auto">
          <a:xfrm>
            <a:off x="8480209" y="3740176"/>
            <a:ext cx="2289" cy="180000"/>
          </a:xfrm>
          <a:prstGeom prst="line">
            <a:avLst/>
          </a:prstGeom>
          <a:solidFill>
            <a:schemeClr val="accent1"/>
          </a:solidFill>
          <a:ln w="4127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6" name="直接连接符 175"/>
          <p:cNvCxnSpPr/>
          <p:nvPr/>
        </p:nvCxnSpPr>
        <p:spPr bwMode="auto">
          <a:xfrm flipV="1">
            <a:off x="5024387" y="2804072"/>
            <a:ext cx="1726" cy="180000"/>
          </a:xfrm>
          <a:prstGeom prst="line">
            <a:avLst/>
          </a:prstGeom>
          <a:solidFill>
            <a:schemeClr val="accent1"/>
          </a:solidFill>
          <a:ln w="4127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7" name="直接连接符 176"/>
          <p:cNvCxnSpPr/>
          <p:nvPr/>
        </p:nvCxnSpPr>
        <p:spPr bwMode="auto">
          <a:xfrm rot="16200000">
            <a:off x="4734681" y="2684409"/>
            <a:ext cx="1726" cy="597600"/>
          </a:xfrm>
          <a:prstGeom prst="line">
            <a:avLst/>
          </a:prstGeom>
          <a:solidFill>
            <a:schemeClr val="accent1"/>
          </a:solidFill>
          <a:ln w="412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6" name="直接连接符 185"/>
          <p:cNvCxnSpPr/>
          <p:nvPr/>
        </p:nvCxnSpPr>
        <p:spPr bwMode="auto">
          <a:xfrm rot="10800000">
            <a:off x="2742173" y="2638432"/>
            <a:ext cx="1726" cy="2073600"/>
          </a:xfrm>
          <a:prstGeom prst="line">
            <a:avLst/>
          </a:prstGeom>
          <a:solidFill>
            <a:schemeClr val="accent1"/>
          </a:solidFill>
          <a:ln w="412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0" name="直接连接符 199"/>
          <p:cNvCxnSpPr/>
          <p:nvPr/>
        </p:nvCxnSpPr>
        <p:spPr bwMode="auto">
          <a:xfrm rot="16200000">
            <a:off x="6610281" y="1859144"/>
            <a:ext cx="1726" cy="3780000"/>
          </a:xfrm>
          <a:prstGeom prst="line">
            <a:avLst/>
          </a:prstGeom>
          <a:solidFill>
            <a:schemeClr val="accent1"/>
          </a:solidFill>
          <a:ln w="412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5" name="直接连接符 204"/>
          <p:cNvCxnSpPr/>
          <p:nvPr/>
        </p:nvCxnSpPr>
        <p:spPr bwMode="auto">
          <a:xfrm flipV="1">
            <a:off x="5406469" y="4919128"/>
            <a:ext cx="1726" cy="324000"/>
          </a:xfrm>
          <a:prstGeom prst="line">
            <a:avLst/>
          </a:prstGeom>
          <a:solidFill>
            <a:schemeClr val="accent1"/>
          </a:solidFill>
          <a:ln w="4127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6" name="直接连接符 205"/>
          <p:cNvCxnSpPr/>
          <p:nvPr/>
        </p:nvCxnSpPr>
        <p:spPr bwMode="auto">
          <a:xfrm flipV="1">
            <a:off x="5407332" y="4472728"/>
            <a:ext cx="0" cy="244800"/>
          </a:xfrm>
          <a:prstGeom prst="line">
            <a:avLst/>
          </a:prstGeom>
          <a:solidFill>
            <a:schemeClr val="accent1"/>
          </a:solidFill>
          <a:ln w="4127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7" name="直接连接符 206"/>
          <p:cNvCxnSpPr/>
          <p:nvPr/>
        </p:nvCxnSpPr>
        <p:spPr bwMode="auto">
          <a:xfrm rot="16200000">
            <a:off x="5932514" y="4021887"/>
            <a:ext cx="1726" cy="662400"/>
          </a:xfrm>
          <a:prstGeom prst="line">
            <a:avLst/>
          </a:prstGeom>
          <a:solidFill>
            <a:schemeClr val="accent1"/>
          </a:solidFill>
          <a:ln w="4127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1" name="直接连接符 210"/>
          <p:cNvCxnSpPr/>
          <p:nvPr/>
        </p:nvCxnSpPr>
        <p:spPr bwMode="auto">
          <a:xfrm rot="5400000">
            <a:off x="8050537" y="4277233"/>
            <a:ext cx="0" cy="1584000"/>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212" name="组合 211"/>
          <p:cNvGrpSpPr/>
          <p:nvPr/>
        </p:nvGrpSpPr>
        <p:grpSpPr>
          <a:xfrm>
            <a:off x="7258362" y="4072576"/>
            <a:ext cx="360039" cy="119168"/>
            <a:chOff x="5292080" y="3452075"/>
            <a:chExt cx="360039" cy="119168"/>
          </a:xfrm>
        </p:grpSpPr>
        <p:sp>
          <p:nvSpPr>
            <p:cNvPr id="213" name="等腰三角形 212"/>
            <p:cNvSpPr/>
            <p:nvPr/>
          </p:nvSpPr>
          <p:spPr bwMode="auto">
            <a:xfrm rot="5400000">
              <a:off x="5525971" y="3445094"/>
              <a:ext cx="119168" cy="133129"/>
            </a:xfrm>
            <a:prstGeom prst="triangl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defRPr/>
              </a:pPr>
              <a:endParaRPr lang="zh-CN" altLang="en-US" baseline="-25000">
                <a:solidFill>
                  <a:srgbClr val="000000"/>
                </a:solidFill>
                <a:latin typeface="Arial" charset="0"/>
                <a:ea typeface="宋体" pitchFamily="2" charset="-122"/>
              </a:endParaRPr>
            </a:p>
          </p:txBody>
        </p:sp>
        <p:cxnSp>
          <p:nvCxnSpPr>
            <p:cNvPr id="214" name="直接连接符 213"/>
            <p:cNvCxnSpPr/>
            <p:nvPr/>
          </p:nvCxnSpPr>
          <p:spPr bwMode="auto">
            <a:xfrm rot="5400000">
              <a:off x="5405536" y="3405478"/>
              <a:ext cx="0" cy="226911"/>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218" name="组合 217"/>
          <p:cNvGrpSpPr/>
          <p:nvPr/>
        </p:nvGrpSpPr>
        <p:grpSpPr>
          <a:xfrm>
            <a:off x="7258362" y="4224976"/>
            <a:ext cx="360039" cy="119168"/>
            <a:chOff x="5292080" y="3452075"/>
            <a:chExt cx="360039" cy="119168"/>
          </a:xfrm>
        </p:grpSpPr>
        <p:sp>
          <p:nvSpPr>
            <p:cNvPr id="219" name="等腰三角形 218"/>
            <p:cNvSpPr/>
            <p:nvPr/>
          </p:nvSpPr>
          <p:spPr bwMode="auto">
            <a:xfrm rot="5400000">
              <a:off x="5525971" y="3445094"/>
              <a:ext cx="119168" cy="133129"/>
            </a:xfrm>
            <a:prstGeom prst="triangl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defRPr/>
              </a:pPr>
              <a:endParaRPr lang="zh-CN" altLang="en-US" baseline="-25000">
                <a:solidFill>
                  <a:srgbClr val="000000"/>
                </a:solidFill>
                <a:latin typeface="Arial" charset="0"/>
                <a:ea typeface="宋体" pitchFamily="2" charset="-122"/>
              </a:endParaRPr>
            </a:p>
          </p:txBody>
        </p:sp>
        <p:cxnSp>
          <p:nvCxnSpPr>
            <p:cNvPr id="220" name="直接连接符 219"/>
            <p:cNvCxnSpPr/>
            <p:nvPr/>
          </p:nvCxnSpPr>
          <p:spPr bwMode="auto">
            <a:xfrm rot="5400000">
              <a:off x="5405536" y="3405478"/>
              <a:ext cx="0" cy="226911"/>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222" name="等腰三角形 221"/>
          <p:cNvSpPr/>
          <p:nvPr/>
        </p:nvSpPr>
        <p:spPr bwMode="auto">
          <a:xfrm rot="5400000">
            <a:off x="8489478" y="4370396"/>
            <a:ext cx="119168" cy="133129"/>
          </a:xfrm>
          <a:prstGeom prst="triangl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defRPr/>
            </a:pPr>
            <a:endParaRPr lang="zh-CN" altLang="en-US" baseline="-25000">
              <a:solidFill>
                <a:srgbClr val="000000"/>
              </a:solidFill>
              <a:latin typeface="Arial" charset="0"/>
              <a:ea typeface="宋体" pitchFamily="2" charset="-122"/>
            </a:endParaRPr>
          </a:p>
        </p:txBody>
      </p:sp>
      <p:cxnSp>
        <p:nvCxnSpPr>
          <p:cNvPr id="223" name="直接连接符 222"/>
          <p:cNvCxnSpPr/>
          <p:nvPr/>
        </p:nvCxnSpPr>
        <p:spPr bwMode="auto">
          <a:xfrm rot="5400000">
            <a:off x="7870497" y="3832234"/>
            <a:ext cx="0" cy="1224000"/>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224" name="组合 223"/>
          <p:cNvGrpSpPr/>
          <p:nvPr/>
        </p:nvGrpSpPr>
        <p:grpSpPr>
          <a:xfrm>
            <a:off x="7258362" y="4529776"/>
            <a:ext cx="360039" cy="119168"/>
            <a:chOff x="5292080" y="3452075"/>
            <a:chExt cx="360039" cy="119168"/>
          </a:xfrm>
        </p:grpSpPr>
        <p:sp>
          <p:nvSpPr>
            <p:cNvPr id="225" name="等腰三角形 224"/>
            <p:cNvSpPr/>
            <p:nvPr/>
          </p:nvSpPr>
          <p:spPr bwMode="auto">
            <a:xfrm rot="5400000">
              <a:off x="5525971" y="3445094"/>
              <a:ext cx="119168" cy="133129"/>
            </a:xfrm>
            <a:prstGeom prst="triangl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defRPr/>
              </a:pPr>
              <a:endParaRPr lang="zh-CN" altLang="en-US" baseline="-25000">
                <a:solidFill>
                  <a:srgbClr val="000000"/>
                </a:solidFill>
                <a:latin typeface="Arial" charset="0"/>
                <a:ea typeface="宋体" pitchFamily="2" charset="-122"/>
              </a:endParaRPr>
            </a:p>
          </p:txBody>
        </p:sp>
        <p:cxnSp>
          <p:nvCxnSpPr>
            <p:cNvPr id="226" name="直接连接符 225"/>
            <p:cNvCxnSpPr/>
            <p:nvPr/>
          </p:nvCxnSpPr>
          <p:spPr bwMode="auto">
            <a:xfrm rot="5400000">
              <a:off x="5405536" y="3405478"/>
              <a:ext cx="0" cy="226911"/>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228" name="矩形 227"/>
          <p:cNvSpPr/>
          <p:nvPr/>
        </p:nvSpPr>
        <p:spPr bwMode="auto">
          <a:xfrm>
            <a:off x="7330369" y="4712265"/>
            <a:ext cx="360040" cy="345625"/>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eaVert" wrap="square" lIns="108000" tIns="0" rIns="91440" bIns="45720" numCol="1" rtlCol="0" anchor="ctr" anchorCtr="0" compatLnSpc="1">
            <a:prstTxWarp prst="textNoShape">
              <a:avLst/>
            </a:prstTxWarp>
          </a:bodyPr>
          <a:lstStyle/>
          <a:p>
            <a:pPr algn="ctr" fontAlgn="base">
              <a:spcBef>
                <a:spcPct val="0"/>
              </a:spcBef>
              <a:spcAft>
                <a:spcPct val="0"/>
              </a:spcAft>
              <a:defRPr/>
            </a:pPr>
            <a:r>
              <a:rPr lang="en-US" altLang="zh-CN" sz="2400" b="1" baseline="-25000" dirty="0">
                <a:solidFill>
                  <a:srgbClr val="000000"/>
                </a:solidFill>
                <a:latin typeface="Arial" charset="0"/>
                <a:ea typeface="宋体" panose="02010600030101010101" pitchFamily="2" charset="-122"/>
              </a:rPr>
              <a:t>…</a:t>
            </a:r>
            <a:endParaRPr lang="zh-CN" altLang="en-US" sz="2400" b="1" baseline="-25000" dirty="0">
              <a:solidFill>
                <a:srgbClr val="000000"/>
              </a:solidFill>
              <a:latin typeface="Arial" charset="0"/>
              <a:ea typeface="宋体" panose="02010600030101010101" pitchFamily="2" charset="-122"/>
            </a:endParaRPr>
          </a:p>
        </p:txBody>
      </p:sp>
      <p:grpSp>
        <p:nvGrpSpPr>
          <p:cNvPr id="229" name="组合 228"/>
          <p:cNvGrpSpPr/>
          <p:nvPr/>
        </p:nvGrpSpPr>
        <p:grpSpPr>
          <a:xfrm>
            <a:off x="8227213" y="2153305"/>
            <a:ext cx="360039" cy="119168"/>
            <a:chOff x="5292080" y="3452075"/>
            <a:chExt cx="360039" cy="119168"/>
          </a:xfrm>
        </p:grpSpPr>
        <p:sp>
          <p:nvSpPr>
            <p:cNvPr id="230" name="等腰三角形 229"/>
            <p:cNvSpPr/>
            <p:nvPr/>
          </p:nvSpPr>
          <p:spPr bwMode="auto">
            <a:xfrm rot="5400000">
              <a:off x="5525971" y="3445094"/>
              <a:ext cx="119168" cy="133129"/>
            </a:xfrm>
            <a:prstGeom prst="triangl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defRPr/>
              </a:pPr>
              <a:endParaRPr lang="zh-CN" altLang="en-US" baseline="-25000">
                <a:solidFill>
                  <a:srgbClr val="000000"/>
                </a:solidFill>
                <a:latin typeface="Arial" charset="0"/>
                <a:ea typeface="宋体" pitchFamily="2" charset="-122"/>
              </a:endParaRPr>
            </a:p>
          </p:txBody>
        </p:sp>
        <p:cxnSp>
          <p:nvCxnSpPr>
            <p:cNvPr id="231" name="直接连接符 230"/>
            <p:cNvCxnSpPr/>
            <p:nvPr/>
          </p:nvCxnSpPr>
          <p:spPr bwMode="auto">
            <a:xfrm rot="5400000">
              <a:off x="5405536" y="3405478"/>
              <a:ext cx="0" cy="226911"/>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232" name="组合 231"/>
          <p:cNvGrpSpPr/>
          <p:nvPr/>
        </p:nvGrpSpPr>
        <p:grpSpPr>
          <a:xfrm>
            <a:off x="8227213" y="1615920"/>
            <a:ext cx="360039" cy="119168"/>
            <a:chOff x="5292080" y="3452075"/>
            <a:chExt cx="360039" cy="119168"/>
          </a:xfrm>
        </p:grpSpPr>
        <p:sp>
          <p:nvSpPr>
            <p:cNvPr id="233" name="等腰三角形 232"/>
            <p:cNvSpPr/>
            <p:nvPr/>
          </p:nvSpPr>
          <p:spPr bwMode="auto">
            <a:xfrm rot="5400000">
              <a:off x="5525971" y="3445094"/>
              <a:ext cx="119168" cy="133129"/>
            </a:xfrm>
            <a:prstGeom prst="triangl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defRPr/>
              </a:pPr>
              <a:endParaRPr lang="zh-CN" altLang="en-US" baseline="-25000">
                <a:solidFill>
                  <a:srgbClr val="000000"/>
                </a:solidFill>
                <a:latin typeface="Arial" charset="0"/>
                <a:ea typeface="宋体" pitchFamily="2" charset="-122"/>
              </a:endParaRPr>
            </a:p>
          </p:txBody>
        </p:sp>
        <p:cxnSp>
          <p:nvCxnSpPr>
            <p:cNvPr id="234" name="直接连接符 233"/>
            <p:cNvCxnSpPr/>
            <p:nvPr/>
          </p:nvCxnSpPr>
          <p:spPr bwMode="auto">
            <a:xfrm rot="5400000">
              <a:off x="5405536" y="3405478"/>
              <a:ext cx="0" cy="226911"/>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235" name="组合 234"/>
          <p:cNvGrpSpPr/>
          <p:nvPr/>
        </p:nvGrpSpPr>
        <p:grpSpPr>
          <a:xfrm flipH="1">
            <a:off x="9543246" y="2552024"/>
            <a:ext cx="360039" cy="119168"/>
            <a:chOff x="5292080" y="3452075"/>
            <a:chExt cx="360039" cy="119168"/>
          </a:xfrm>
        </p:grpSpPr>
        <p:sp>
          <p:nvSpPr>
            <p:cNvPr id="236" name="等腰三角形 235"/>
            <p:cNvSpPr/>
            <p:nvPr/>
          </p:nvSpPr>
          <p:spPr bwMode="auto">
            <a:xfrm rot="5400000">
              <a:off x="5525971" y="3445094"/>
              <a:ext cx="119168" cy="133129"/>
            </a:xfrm>
            <a:prstGeom prst="triangl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defRPr/>
              </a:pPr>
              <a:endParaRPr lang="zh-CN" altLang="en-US" baseline="-25000">
                <a:solidFill>
                  <a:srgbClr val="000000"/>
                </a:solidFill>
                <a:latin typeface="Arial" charset="0"/>
                <a:ea typeface="宋体" pitchFamily="2" charset="-122"/>
              </a:endParaRPr>
            </a:p>
          </p:txBody>
        </p:sp>
        <p:cxnSp>
          <p:nvCxnSpPr>
            <p:cNvPr id="237" name="直接连接符 236"/>
            <p:cNvCxnSpPr/>
            <p:nvPr/>
          </p:nvCxnSpPr>
          <p:spPr bwMode="auto">
            <a:xfrm rot="5400000">
              <a:off x="5405536" y="3405478"/>
              <a:ext cx="0" cy="226911"/>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cxnSp>
        <p:nvCxnSpPr>
          <p:cNvPr id="239" name="直接连接符 238"/>
          <p:cNvCxnSpPr/>
          <p:nvPr/>
        </p:nvCxnSpPr>
        <p:spPr bwMode="auto">
          <a:xfrm>
            <a:off x="4196447" y="5908126"/>
            <a:ext cx="0" cy="324000"/>
          </a:xfrm>
          <a:prstGeom prst="line">
            <a:avLst/>
          </a:prstGeom>
          <a:solidFill>
            <a:schemeClr val="accent1"/>
          </a:solidFill>
          <a:ln w="41275" cap="flat" cmpd="sng" algn="ctr">
            <a:solidFill>
              <a:schemeClr val="tx1"/>
            </a:solidFill>
            <a:prstDash val="solid"/>
            <a:round/>
            <a:headEnd type="triangl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1" name="直接连接符 240"/>
          <p:cNvCxnSpPr/>
          <p:nvPr/>
        </p:nvCxnSpPr>
        <p:spPr bwMode="auto">
          <a:xfrm flipV="1">
            <a:off x="4378041" y="6368472"/>
            <a:ext cx="0" cy="216000"/>
          </a:xfrm>
          <a:prstGeom prst="line">
            <a:avLst/>
          </a:prstGeom>
          <a:solidFill>
            <a:schemeClr val="accent1"/>
          </a:solidFill>
          <a:ln w="4127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2" name="直接连接符 241"/>
          <p:cNvCxnSpPr/>
          <p:nvPr/>
        </p:nvCxnSpPr>
        <p:spPr bwMode="auto">
          <a:xfrm rot="16200000">
            <a:off x="4630281" y="6315335"/>
            <a:ext cx="1726" cy="540000"/>
          </a:xfrm>
          <a:prstGeom prst="line">
            <a:avLst/>
          </a:prstGeom>
          <a:solidFill>
            <a:schemeClr val="accent1"/>
          </a:solidFill>
          <a:ln w="412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4" name="直接连接符 243"/>
          <p:cNvCxnSpPr/>
          <p:nvPr/>
        </p:nvCxnSpPr>
        <p:spPr bwMode="auto">
          <a:xfrm rot="16200000">
            <a:off x="3260994" y="6026858"/>
            <a:ext cx="1726" cy="1080000"/>
          </a:xfrm>
          <a:prstGeom prst="line">
            <a:avLst/>
          </a:prstGeom>
          <a:solidFill>
            <a:schemeClr val="accent1"/>
          </a:solidFill>
          <a:ln w="412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261" name="组合 260"/>
          <p:cNvGrpSpPr/>
          <p:nvPr/>
        </p:nvGrpSpPr>
        <p:grpSpPr>
          <a:xfrm>
            <a:off x="4810201" y="2595652"/>
            <a:ext cx="1008000" cy="244405"/>
            <a:chOff x="2843920" y="2392507"/>
            <a:chExt cx="1008000" cy="244405"/>
          </a:xfrm>
        </p:grpSpPr>
        <p:sp>
          <p:nvSpPr>
            <p:cNvPr id="94" name="梯形 93"/>
            <p:cNvSpPr/>
            <p:nvPr/>
          </p:nvSpPr>
          <p:spPr bwMode="auto">
            <a:xfrm>
              <a:off x="2843920" y="2392507"/>
              <a:ext cx="1008000" cy="232989"/>
            </a:xfrm>
            <a:prstGeom prst="trapezoid">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0" rIns="91440" bIns="216000" numCol="1" rtlCol="0" anchor="ctr" anchorCtr="0" compatLnSpc="1">
              <a:prstTxWarp prst="textNoShape">
                <a:avLst/>
              </a:prstTxWarp>
            </a:bodyPr>
            <a:lstStyle/>
            <a:p>
              <a:pPr algn="ctr" fontAlgn="base">
                <a:spcBef>
                  <a:spcPct val="0"/>
                </a:spcBef>
                <a:spcAft>
                  <a:spcPct val="0"/>
                </a:spcAft>
                <a:defRPr/>
              </a:pPr>
              <a:r>
                <a:rPr lang="en-US" altLang="zh-CN" sz="2000" b="1" baseline="-25000" dirty="0">
                  <a:solidFill>
                    <a:srgbClr val="FFFFFF"/>
                  </a:solidFill>
                  <a:latin typeface="Arial" charset="0"/>
                  <a:ea typeface="宋体" panose="02010600030101010101" pitchFamily="2" charset="-122"/>
                </a:rPr>
                <a:t>+</a:t>
              </a:r>
              <a:endParaRPr lang="zh-CN" altLang="en-US" sz="2000" b="1" baseline="-25000" dirty="0">
                <a:solidFill>
                  <a:srgbClr val="FFFFFF"/>
                </a:solidFill>
                <a:latin typeface="Arial" charset="0"/>
                <a:ea typeface="宋体" panose="02010600030101010101" pitchFamily="2" charset="-122"/>
              </a:endParaRPr>
            </a:p>
          </p:txBody>
        </p:sp>
        <p:sp>
          <p:nvSpPr>
            <p:cNvPr id="257" name="等腰三角形 256"/>
            <p:cNvSpPr/>
            <p:nvPr/>
          </p:nvSpPr>
          <p:spPr bwMode="auto">
            <a:xfrm>
              <a:off x="3249397" y="2545331"/>
              <a:ext cx="197047" cy="91581"/>
            </a:xfrm>
            <a:prstGeom prst="triangle">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defRPr/>
              </a:pPr>
              <a:endParaRPr lang="zh-CN" altLang="en-US" baseline="-25000">
                <a:solidFill>
                  <a:srgbClr val="000000"/>
                </a:solidFill>
                <a:latin typeface="Arial" charset="0"/>
                <a:ea typeface="宋体" pitchFamily="2" charset="-122"/>
              </a:endParaRPr>
            </a:p>
          </p:txBody>
        </p:sp>
        <p:cxnSp>
          <p:nvCxnSpPr>
            <p:cNvPr id="259" name="直接连接符 258"/>
            <p:cNvCxnSpPr/>
            <p:nvPr/>
          </p:nvCxnSpPr>
          <p:spPr bwMode="auto">
            <a:xfrm flipV="1">
              <a:off x="3249397" y="2545331"/>
              <a:ext cx="98524" cy="91581"/>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0" name="直接连接符 259"/>
            <p:cNvCxnSpPr/>
            <p:nvPr/>
          </p:nvCxnSpPr>
          <p:spPr bwMode="auto">
            <a:xfrm flipH="1" flipV="1">
              <a:off x="3347864" y="2545331"/>
              <a:ext cx="98524" cy="91581"/>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cxnSp>
        <p:nvCxnSpPr>
          <p:cNvPr id="262" name="直接连接符 261"/>
          <p:cNvCxnSpPr/>
          <p:nvPr/>
        </p:nvCxnSpPr>
        <p:spPr bwMode="auto">
          <a:xfrm rot="16200000">
            <a:off x="3988347" y="3913064"/>
            <a:ext cx="1726" cy="1814400"/>
          </a:xfrm>
          <a:prstGeom prst="line">
            <a:avLst/>
          </a:prstGeom>
          <a:solidFill>
            <a:schemeClr val="accent1"/>
          </a:solidFill>
          <a:ln w="412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5" name="直接连接符 264"/>
          <p:cNvCxnSpPr/>
          <p:nvPr/>
        </p:nvCxnSpPr>
        <p:spPr bwMode="auto">
          <a:xfrm>
            <a:off x="3782637" y="1111864"/>
            <a:ext cx="1726" cy="324000"/>
          </a:xfrm>
          <a:prstGeom prst="line">
            <a:avLst/>
          </a:prstGeom>
          <a:solidFill>
            <a:schemeClr val="accent1"/>
          </a:solidFill>
          <a:ln w="412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271" name="组合 270"/>
          <p:cNvGrpSpPr/>
          <p:nvPr/>
        </p:nvGrpSpPr>
        <p:grpSpPr>
          <a:xfrm>
            <a:off x="7185476" y="2176846"/>
            <a:ext cx="396344" cy="215444"/>
            <a:chOff x="7272000" y="2565484"/>
            <a:chExt cx="396344" cy="215444"/>
          </a:xfrm>
        </p:grpSpPr>
        <p:cxnSp>
          <p:nvCxnSpPr>
            <p:cNvPr id="272" name="直接连接符 271"/>
            <p:cNvCxnSpPr/>
            <p:nvPr/>
          </p:nvCxnSpPr>
          <p:spPr bwMode="auto">
            <a:xfrm flipH="1">
              <a:off x="7272000" y="2626896"/>
              <a:ext cx="144000" cy="10800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73" name="文本框 272"/>
            <p:cNvSpPr txBox="1"/>
            <p:nvPr/>
          </p:nvSpPr>
          <p:spPr>
            <a:xfrm>
              <a:off x="7308344" y="2565484"/>
              <a:ext cx="360000" cy="215444"/>
            </a:xfrm>
            <a:prstGeom prst="rect">
              <a:avLst/>
            </a:prstGeom>
            <a:noFill/>
          </p:spPr>
          <p:txBody>
            <a:bodyPr wrap="square" rtlCol="0">
              <a:spAutoFit/>
            </a:bodyPr>
            <a:lstStyle/>
            <a:p>
              <a:pPr eaLnBrk="0" fontAlgn="base" hangingPunct="0">
                <a:spcBef>
                  <a:spcPct val="0"/>
                </a:spcBef>
                <a:spcAft>
                  <a:spcPct val="0"/>
                </a:spcAft>
                <a:defRPr/>
              </a:pPr>
              <a:r>
                <a:rPr lang="en-US" altLang="zh-CN" sz="1200" baseline="-25000" dirty="0">
                  <a:solidFill>
                    <a:srgbClr val="000000"/>
                  </a:solidFill>
                  <a:latin typeface="Arial" panose="020B0604020202020204" pitchFamily="34" charset="0"/>
                  <a:ea typeface="宋体" panose="02010600030101010101" pitchFamily="2" charset="-122"/>
                </a:rPr>
                <a:t>16</a:t>
              </a:r>
              <a:endParaRPr lang="zh-CN" altLang="en-US" sz="1200" baseline="-25000" dirty="0">
                <a:solidFill>
                  <a:srgbClr val="000000"/>
                </a:solidFill>
                <a:latin typeface="Arial" panose="020B0604020202020204" pitchFamily="34" charset="0"/>
                <a:ea typeface="宋体" panose="02010600030101010101" pitchFamily="2" charset="-122"/>
              </a:endParaRPr>
            </a:p>
          </p:txBody>
        </p:sp>
      </p:grpSp>
      <p:grpSp>
        <p:nvGrpSpPr>
          <p:cNvPr id="274" name="组合 273"/>
          <p:cNvGrpSpPr/>
          <p:nvPr/>
        </p:nvGrpSpPr>
        <p:grpSpPr>
          <a:xfrm>
            <a:off x="8986553" y="4712844"/>
            <a:ext cx="396344" cy="215444"/>
            <a:chOff x="7272000" y="2565484"/>
            <a:chExt cx="396344" cy="215444"/>
          </a:xfrm>
        </p:grpSpPr>
        <p:cxnSp>
          <p:nvCxnSpPr>
            <p:cNvPr id="275" name="直接连接符 274"/>
            <p:cNvCxnSpPr/>
            <p:nvPr/>
          </p:nvCxnSpPr>
          <p:spPr bwMode="auto">
            <a:xfrm flipH="1">
              <a:off x="7272000" y="2626896"/>
              <a:ext cx="144000" cy="10800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76" name="文本框 275"/>
            <p:cNvSpPr txBox="1"/>
            <p:nvPr/>
          </p:nvSpPr>
          <p:spPr>
            <a:xfrm>
              <a:off x="7308344" y="2565484"/>
              <a:ext cx="360000" cy="215444"/>
            </a:xfrm>
            <a:prstGeom prst="rect">
              <a:avLst/>
            </a:prstGeom>
            <a:noFill/>
          </p:spPr>
          <p:txBody>
            <a:bodyPr wrap="square" rtlCol="0">
              <a:spAutoFit/>
            </a:bodyPr>
            <a:lstStyle/>
            <a:p>
              <a:pPr eaLnBrk="0" fontAlgn="base" hangingPunct="0">
                <a:spcBef>
                  <a:spcPct val="0"/>
                </a:spcBef>
                <a:spcAft>
                  <a:spcPct val="0"/>
                </a:spcAft>
                <a:defRPr/>
              </a:pPr>
              <a:r>
                <a:rPr lang="en-US" altLang="zh-CN" sz="1200" baseline="-25000" dirty="0">
                  <a:solidFill>
                    <a:srgbClr val="000000"/>
                  </a:solidFill>
                  <a:latin typeface="Arial" panose="020B0604020202020204" pitchFamily="34" charset="0"/>
                  <a:ea typeface="宋体" panose="02010600030101010101" pitchFamily="2" charset="-122"/>
                </a:rPr>
                <a:t>16</a:t>
              </a:r>
              <a:endParaRPr lang="zh-CN" altLang="en-US" sz="1200" baseline="-25000" dirty="0">
                <a:solidFill>
                  <a:srgbClr val="000000"/>
                </a:solidFill>
                <a:latin typeface="Arial" panose="020B0604020202020204" pitchFamily="34" charset="0"/>
                <a:ea typeface="宋体" panose="02010600030101010101" pitchFamily="2" charset="-122"/>
              </a:endParaRPr>
            </a:p>
          </p:txBody>
        </p:sp>
      </p:grpSp>
      <p:grpSp>
        <p:nvGrpSpPr>
          <p:cNvPr id="283" name="组合 282"/>
          <p:cNvGrpSpPr/>
          <p:nvPr/>
        </p:nvGrpSpPr>
        <p:grpSpPr>
          <a:xfrm>
            <a:off x="4450049" y="3398698"/>
            <a:ext cx="396344" cy="215444"/>
            <a:chOff x="7272000" y="2565484"/>
            <a:chExt cx="396344" cy="215444"/>
          </a:xfrm>
        </p:grpSpPr>
        <p:cxnSp>
          <p:nvCxnSpPr>
            <p:cNvPr id="284" name="直接连接符 283"/>
            <p:cNvCxnSpPr/>
            <p:nvPr/>
          </p:nvCxnSpPr>
          <p:spPr bwMode="auto">
            <a:xfrm flipH="1">
              <a:off x="7272000" y="2626896"/>
              <a:ext cx="144000" cy="10800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85" name="文本框 284"/>
            <p:cNvSpPr txBox="1"/>
            <p:nvPr/>
          </p:nvSpPr>
          <p:spPr>
            <a:xfrm>
              <a:off x="7308344" y="2565484"/>
              <a:ext cx="360000" cy="215444"/>
            </a:xfrm>
            <a:prstGeom prst="rect">
              <a:avLst/>
            </a:prstGeom>
            <a:noFill/>
          </p:spPr>
          <p:txBody>
            <a:bodyPr wrap="square" rtlCol="0">
              <a:spAutoFit/>
            </a:bodyPr>
            <a:lstStyle/>
            <a:p>
              <a:pPr eaLnBrk="0" fontAlgn="base" hangingPunct="0">
                <a:spcBef>
                  <a:spcPct val="0"/>
                </a:spcBef>
                <a:spcAft>
                  <a:spcPct val="0"/>
                </a:spcAft>
                <a:defRPr/>
              </a:pPr>
              <a:r>
                <a:rPr lang="en-US" altLang="zh-CN" sz="1200" baseline="-25000" dirty="0">
                  <a:solidFill>
                    <a:srgbClr val="000000"/>
                  </a:solidFill>
                  <a:latin typeface="Arial" panose="020B0604020202020204" pitchFamily="34" charset="0"/>
                  <a:ea typeface="宋体" panose="02010600030101010101" pitchFamily="2" charset="-122"/>
                </a:rPr>
                <a:t>16</a:t>
              </a:r>
              <a:endParaRPr lang="zh-CN" altLang="en-US" sz="1200" baseline="-25000" dirty="0">
                <a:solidFill>
                  <a:srgbClr val="000000"/>
                </a:solidFill>
                <a:latin typeface="Arial" panose="020B0604020202020204" pitchFamily="34" charset="0"/>
                <a:ea typeface="宋体" panose="02010600030101010101" pitchFamily="2" charset="-122"/>
              </a:endParaRPr>
            </a:p>
          </p:txBody>
        </p:sp>
      </p:grpSp>
      <p:grpSp>
        <p:nvGrpSpPr>
          <p:cNvPr id="286" name="组合 285"/>
          <p:cNvGrpSpPr/>
          <p:nvPr/>
        </p:nvGrpSpPr>
        <p:grpSpPr>
          <a:xfrm>
            <a:off x="4666073" y="3398698"/>
            <a:ext cx="396344" cy="215444"/>
            <a:chOff x="7272000" y="2565484"/>
            <a:chExt cx="396344" cy="215444"/>
          </a:xfrm>
        </p:grpSpPr>
        <p:cxnSp>
          <p:nvCxnSpPr>
            <p:cNvPr id="287" name="直接连接符 286"/>
            <p:cNvCxnSpPr/>
            <p:nvPr/>
          </p:nvCxnSpPr>
          <p:spPr bwMode="auto">
            <a:xfrm flipH="1">
              <a:off x="7272000" y="2626896"/>
              <a:ext cx="144000" cy="10800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88" name="文本框 287"/>
            <p:cNvSpPr txBox="1"/>
            <p:nvPr/>
          </p:nvSpPr>
          <p:spPr>
            <a:xfrm>
              <a:off x="7308344" y="2565484"/>
              <a:ext cx="360000" cy="215444"/>
            </a:xfrm>
            <a:prstGeom prst="rect">
              <a:avLst/>
            </a:prstGeom>
            <a:noFill/>
          </p:spPr>
          <p:txBody>
            <a:bodyPr wrap="square" rtlCol="0">
              <a:spAutoFit/>
            </a:bodyPr>
            <a:lstStyle/>
            <a:p>
              <a:pPr eaLnBrk="0" fontAlgn="base" hangingPunct="0">
                <a:spcBef>
                  <a:spcPct val="0"/>
                </a:spcBef>
                <a:spcAft>
                  <a:spcPct val="0"/>
                </a:spcAft>
                <a:defRPr/>
              </a:pPr>
              <a:r>
                <a:rPr lang="en-US" altLang="zh-CN" sz="1200" baseline="-25000" dirty="0">
                  <a:solidFill>
                    <a:srgbClr val="000000"/>
                  </a:solidFill>
                  <a:latin typeface="Arial" panose="020B0604020202020204" pitchFamily="34" charset="0"/>
                  <a:ea typeface="宋体" panose="02010600030101010101" pitchFamily="2" charset="-122"/>
                </a:rPr>
                <a:t>16</a:t>
              </a:r>
              <a:endParaRPr lang="zh-CN" altLang="en-US" sz="1200" baseline="-25000" dirty="0">
                <a:solidFill>
                  <a:srgbClr val="000000"/>
                </a:solidFill>
                <a:latin typeface="Arial" panose="020B0604020202020204" pitchFamily="34" charset="0"/>
                <a:ea typeface="宋体" panose="02010600030101010101" pitchFamily="2" charset="-122"/>
              </a:endParaRPr>
            </a:p>
          </p:txBody>
        </p:sp>
      </p:grpSp>
      <p:sp>
        <p:nvSpPr>
          <p:cNvPr id="291" name="文本框 290"/>
          <p:cNvSpPr txBox="1"/>
          <p:nvPr/>
        </p:nvSpPr>
        <p:spPr>
          <a:xfrm>
            <a:off x="7906433" y="1572500"/>
            <a:ext cx="441232" cy="246221"/>
          </a:xfrm>
          <a:prstGeom prst="rect">
            <a:avLst/>
          </a:prstGeom>
          <a:noFill/>
        </p:spPr>
        <p:txBody>
          <a:bodyPr wrap="square" rtlCol="0">
            <a:spAutoFit/>
          </a:bodyPr>
          <a:lstStyle/>
          <a:p>
            <a:pPr eaLnBrk="0" fontAlgn="base" hangingPunct="0">
              <a:spcBef>
                <a:spcPct val="0"/>
              </a:spcBef>
              <a:spcAft>
                <a:spcPct val="0"/>
              </a:spcAft>
              <a:defRPr/>
            </a:pPr>
            <a:r>
              <a:rPr lang="en-US" altLang="zh-CN" sz="1000" dirty="0">
                <a:solidFill>
                  <a:srgbClr val="000000"/>
                </a:solidFill>
                <a:latin typeface="Arial" panose="020B0604020202020204" pitchFamily="34" charset="0"/>
                <a:ea typeface="宋体" panose="02010600030101010101" pitchFamily="2" charset="-122"/>
              </a:rPr>
              <a:t>DR</a:t>
            </a:r>
            <a:endParaRPr lang="zh-CN" altLang="en-US" sz="1000" dirty="0">
              <a:solidFill>
                <a:srgbClr val="000000"/>
              </a:solidFill>
              <a:latin typeface="Arial" panose="020B0604020202020204" pitchFamily="34" charset="0"/>
              <a:ea typeface="宋体" panose="02010600030101010101" pitchFamily="2" charset="-122"/>
            </a:endParaRPr>
          </a:p>
        </p:txBody>
      </p:sp>
      <p:sp>
        <p:nvSpPr>
          <p:cNvPr id="292" name="文本框 291"/>
          <p:cNvSpPr txBox="1"/>
          <p:nvPr/>
        </p:nvSpPr>
        <p:spPr>
          <a:xfrm>
            <a:off x="7618402" y="2089780"/>
            <a:ext cx="695029" cy="246221"/>
          </a:xfrm>
          <a:prstGeom prst="rect">
            <a:avLst/>
          </a:prstGeom>
          <a:noFill/>
        </p:spPr>
        <p:txBody>
          <a:bodyPr wrap="square" rtlCol="0">
            <a:spAutoFit/>
          </a:bodyPr>
          <a:lstStyle/>
          <a:p>
            <a:pPr eaLnBrk="0" fontAlgn="base" hangingPunct="0">
              <a:spcBef>
                <a:spcPct val="0"/>
              </a:spcBef>
              <a:spcAft>
                <a:spcPct val="0"/>
              </a:spcAft>
              <a:defRPr/>
            </a:pPr>
            <a:r>
              <a:rPr lang="en-US" altLang="zh-CN" sz="1000" dirty="0">
                <a:solidFill>
                  <a:srgbClr val="000000"/>
                </a:solidFill>
                <a:latin typeface="Arial" panose="020B0604020202020204" pitchFamily="34" charset="0"/>
                <a:ea typeface="宋体" panose="02010600030101010101" pitchFamily="2" charset="-122"/>
              </a:rPr>
              <a:t>LD.REG</a:t>
            </a:r>
            <a:endParaRPr lang="zh-CN" altLang="en-US" sz="1000" dirty="0">
              <a:solidFill>
                <a:srgbClr val="000000"/>
              </a:solidFill>
              <a:latin typeface="Arial" panose="020B0604020202020204" pitchFamily="34" charset="0"/>
              <a:ea typeface="宋体" panose="02010600030101010101" pitchFamily="2" charset="-122"/>
            </a:endParaRPr>
          </a:p>
        </p:txBody>
      </p:sp>
      <p:sp>
        <p:nvSpPr>
          <p:cNvPr id="293" name="文本框 292"/>
          <p:cNvSpPr txBox="1"/>
          <p:nvPr/>
        </p:nvSpPr>
        <p:spPr>
          <a:xfrm>
            <a:off x="7834425" y="2480017"/>
            <a:ext cx="441232" cy="246221"/>
          </a:xfrm>
          <a:prstGeom prst="rect">
            <a:avLst/>
          </a:prstGeom>
          <a:noFill/>
        </p:spPr>
        <p:txBody>
          <a:bodyPr wrap="square" rtlCol="0">
            <a:spAutoFit/>
          </a:bodyPr>
          <a:lstStyle/>
          <a:p>
            <a:pPr eaLnBrk="0" fontAlgn="base" hangingPunct="0">
              <a:spcBef>
                <a:spcPct val="0"/>
              </a:spcBef>
              <a:spcAft>
                <a:spcPct val="0"/>
              </a:spcAft>
              <a:defRPr/>
            </a:pPr>
            <a:r>
              <a:rPr lang="en-US" altLang="zh-CN" sz="1000" dirty="0">
                <a:solidFill>
                  <a:srgbClr val="000000"/>
                </a:solidFill>
                <a:latin typeface="Arial" panose="020B0604020202020204" pitchFamily="34" charset="0"/>
                <a:ea typeface="宋体" panose="02010600030101010101" pitchFamily="2" charset="-122"/>
              </a:rPr>
              <a:t>SR2</a:t>
            </a:r>
            <a:endParaRPr lang="zh-CN" altLang="en-US" sz="1000" dirty="0">
              <a:solidFill>
                <a:srgbClr val="000000"/>
              </a:solidFill>
              <a:latin typeface="Arial" panose="020B0604020202020204" pitchFamily="34" charset="0"/>
              <a:ea typeface="宋体" panose="02010600030101010101" pitchFamily="2" charset="-122"/>
            </a:endParaRPr>
          </a:p>
        </p:txBody>
      </p:sp>
      <p:sp>
        <p:nvSpPr>
          <p:cNvPr id="294" name="文本框 293"/>
          <p:cNvSpPr txBox="1"/>
          <p:nvPr/>
        </p:nvSpPr>
        <p:spPr>
          <a:xfrm>
            <a:off x="9850649" y="2480017"/>
            <a:ext cx="441232" cy="246221"/>
          </a:xfrm>
          <a:prstGeom prst="rect">
            <a:avLst/>
          </a:prstGeom>
          <a:noFill/>
        </p:spPr>
        <p:txBody>
          <a:bodyPr wrap="square" rtlCol="0">
            <a:spAutoFit/>
          </a:bodyPr>
          <a:lstStyle/>
          <a:p>
            <a:pPr eaLnBrk="0" fontAlgn="base" hangingPunct="0">
              <a:spcBef>
                <a:spcPct val="0"/>
              </a:spcBef>
              <a:spcAft>
                <a:spcPct val="0"/>
              </a:spcAft>
              <a:defRPr/>
            </a:pPr>
            <a:r>
              <a:rPr lang="en-US" altLang="zh-CN" sz="1000" dirty="0">
                <a:solidFill>
                  <a:srgbClr val="000000"/>
                </a:solidFill>
                <a:latin typeface="Arial" panose="020B0604020202020204" pitchFamily="34" charset="0"/>
                <a:ea typeface="宋体" panose="02010600030101010101" pitchFamily="2" charset="-122"/>
              </a:rPr>
              <a:t>SR1</a:t>
            </a:r>
            <a:endParaRPr lang="zh-CN" altLang="en-US" sz="1000" dirty="0">
              <a:solidFill>
                <a:srgbClr val="000000"/>
              </a:solidFill>
              <a:latin typeface="Arial" panose="020B0604020202020204" pitchFamily="34" charset="0"/>
              <a:ea typeface="宋体" panose="02010600030101010101" pitchFamily="2" charset="-122"/>
            </a:endParaRPr>
          </a:p>
        </p:txBody>
      </p:sp>
      <p:sp>
        <p:nvSpPr>
          <p:cNvPr id="295" name="文本框 294"/>
          <p:cNvSpPr txBox="1"/>
          <p:nvPr/>
        </p:nvSpPr>
        <p:spPr>
          <a:xfrm>
            <a:off x="7944017" y="4250020"/>
            <a:ext cx="547664" cy="246221"/>
          </a:xfrm>
          <a:prstGeom prst="rect">
            <a:avLst/>
          </a:prstGeom>
          <a:noFill/>
        </p:spPr>
        <p:txBody>
          <a:bodyPr wrap="square" rtlCol="0">
            <a:spAutoFit/>
          </a:bodyPr>
          <a:lstStyle/>
          <a:p>
            <a:pPr eaLnBrk="0" fontAlgn="base" hangingPunct="0">
              <a:spcBef>
                <a:spcPct val="0"/>
              </a:spcBef>
              <a:spcAft>
                <a:spcPct val="0"/>
              </a:spcAft>
              <a:defRPr/>
            </a:pPr>
            <a:r>
              <a:rPr lang="en-US" altLang="zh-CN" sz="1000" dirty="0">
                <a:solidFill>
                  <a:srgbClr val="000000"/>
                </a:solidFill>
                <a:latin typeface="Arial" panose="020B0604020202020204" pitchFamily="34" charset="0"/>
                <a:ea typeface="宋体" panose="02010600030101010101" pitchFamily="2" charset="-122"/>
              </a:rPr>
              <a:t>ALUK</a:t>
            </a:r>
            <a:endParaRPr lang="zh-CN" altLang="en-US" sz="1000" dirty="0">
              <a:solidFill>
                <a:srgbClr val="000000"/>
              </a:solidFill>
              <a:latin typeface="Arial" panose="020B0604020202020204" pitchFamily="34" charset="0"/>
              <a:ea typeface="宋体" panose="02010600030101010101" pitchFamily="2" charset="-122"/>
            </a:endParaRPr>
          </a:p>
        </p:txBody>
      </p:sp>
      <p:sp>
        <p:nvSpPr>
          <p:cNvPr id="296" name="文本框 295"/>
          <p:cNvSpPr txBox="1"/>
          <p:nvPr/>
        </p:nvSpPr>
        <p:spPr>
          <a:xfrm>
            <a:off x="8806874" y="1705104"/>
            <a:ext cx="580473" cy="461665"/>
          </a:xfrm>
          <a:prstGeom prst="rect">
            <a:avLst/>
          </a:prstGeom>
          <a:noFill/>
        </p:spPr>
        <p:txBody>
          <a:bodyPr wrap="square" rtlCol="0">
            <a:spAutoFit/>
          </a:bodyPr>
          <a:lstStyle/>
          <a:p>
            <a:pPr algn="ctr" eaLnBrk="0" fontAlgn="base" hangingPunct="0">
              <a:spcBef>
                <a:spcPct val="0"/>
              </a:spcBef>
              <a:spcAft>
                <a:spcPct val="0"/>
              </a:spcAft>
              <a:defRPr/>
            </a:pPr>
            <a:r>
              <a:rPr lang="en-US" altLang="zh-CN" sz="1200" b="1" dirty="0">
                <a:solidFill>
                  <a:srgbClr val="000000"/>
                </a:solidFill>
                <a:latin typeface="Arial" panose="020B0604020202020204" pitchFamily="34" charset="0"/>
                <a:ea typeface="宋体" panose="02010600030101010101" pitchFamily="2" charset="-122"/>
              </a:rPr>
              <a:t>REG FILE</a:t>
            </a:r>
            <a:endParaRPr lang="zh-CN" altLang="en-US" sz="1200" b="1" dirty="0">
              <a:solidFill>
                <a:srgbClr val="000000"/>
              </a:solidFill>
              <a:latin typeface="Arial" panose="020B0604020202020204" pitchFamily="34" charset="0"/>
              <a:ea typeface="宋体" panose="02010600030101010101" pitchFamily="2" charset="-122"/>
            </a:endParaRPr>
          </a:p>
        </p:txBody>
      </p:sp>
      <p:sp>
        <p:nvSpPr>
          <p:cNvPr id="297" name="文本框 296"/>
          <p:cNvSpPr txBox="1"/>
          <p:nvPr/>
        </p:nvSpPr>
        <p:spPr>
          <a:xfrm>
            <a:off x="9130570" y="2408008"/>
            <a:ext cx="527777" cy="400110"/>
          </a:xfrm>
          <a:prstGeom prst="rect">
            <a:avLst/>
          </a:prstGeom>
          <a:noFill/>
        </p:spPr>
        <p:txBody>
          <a:bodyPr wrap="square" rtlCol="0">
            <a:spAutoFit/>
          </a:bodyPr>
          <a:lstStyle/>
          <a:p>
            <a:pPr eaLnBrk="0" fontAlgn="base" hangingPunct="0">
              <a:spcBef>
                <a:spcPct val="0"/>
              </a:spcBef>
              <a:spcAft>
                <a:spcPct val="0"/>
              </a:spcAft>
              <a:defRPr/>
            </a:pPr>
            <a:r>
              <a:rPr lang="en-US" altLang="zh-CN" sz="1000" dirty="0">
                <a:solidFill>
                  <a:srgbClr val="000000"/>
                </a:solidFill>
                <a:latin typeface="Arial" panose="020B0604020202020204" pitchFamily="34" charset="0"/>
                <a:ea typeface="宋体" panose="02010600030101010101" pitchFamily="2" charset="-122"/>
              </a:rPr>
              <a:t>SR1</a:t>
            </a:r>
          </a:p>
          <a:p>
            <a:pPr eaLnBrk="0" fontAlgn="base" hangingPunct="0">
              <a:spcBef>
                <a:spcPct val="0"/>
              </a:spcBef>
              <a:spcAft>
                <a:spcPct val="0"/>
              </a:spcAft>
              <a:defRPr/>
            </a:pPr>
            <a:r>
              <a:rPr lang="en-US" altLang="zh-CN" sz="1000" dirty="0">
                <a:solidFill>
                  <a:srgbClr val="000000"/>
                </a:solidFill>
                <a:latin typeface="Arial" panose="020B0604020202020204" pitchFamily="34" charset="0"/>
                <a:ea typeface="宋体" panose="02010600030101010101" pitchFamily="2" charset="-122"/>
              </a:rPr>
              <a:t>OUT</a:t>
            </a:r>
            <a:endParaRPr lang="zh-CN" altLang="en-US" sz="1000" dirty="0">
              <a:solidFill>
                <a:srgbClr val="000000"/>
              </a:solidFill>
              <a:latin typeface="Arial" panose="020B0604020202020204" pitchFamily="34" charset="0"/>
              <a:ea typeface="宋体" panose="02010600030101010101" pitchFamily="2" charset="-122"/>
            </a:endParaRPr>
          </a:p>
        </p:txBody>
      </p:sp>
      <p:sp>
        <p:nvSpPr>
          <p:cNvPr id="298" name="文本框 297"/>
          <p:cNvSpPr txBox="1"/>
          <p:nvPr/>
        </p:nvSpPr>
        <p:spPr>
          <a:xfrm>
            <a:off x="8602793" y="2408008"/>
            <a:ext cx="527777" cy="400110"/>
          </a:xfrm>
          <a:prstGeom prst="rect">
            <a:avLst/>
          </a:prstGeom>
          <a:noFill/>
        </p:spPr>
        <p:txBody>
          <a:bodyPr wrap="square" rtlCol="0">
            <a:spAutoFit/>
          </a:bodyPr>
          <a:lstStyle/>
          <a:p>
            <a:pPr eaLnBrk="0" fontAlgn="base" hangingPunct="0">
              <a:spcBef>
                <a:spcPct val="0"/>
              </a:spcBef>
              <a:spcAft>
                <a:spcPct val="0"/>
              </a:spcAft>
              <a:defRPr/>
            </a:pPr>
            <a:r>
              <a:rPr lang="en-US" altLang="zh-CN" sz="1000" dirty="0">
                <a:solidFill>
                  <a:srgbClr val="000000"/>
                </a:solidFill>
                <a:latin typeface="Arial" panose="020B0604020202020204" pitchFamily="34" charset="0"/>
                <a:ea typeface="宋体" panose="02010600030101010101" pitchFamily="2" charset="-122"/>
              </a:rPr>
              <a:t>SR2</a:t>
            </a:r>
          </a:p>
          <a:p>
            <a:pPr eaLnBrk="0" fontAlgn="base" hangingPunct="0">
              <a:spcBef>
                <a:spcPct val="0"/>
              </a:spcBef>
              <a:spcAft>
                <a:spcPct val="0"/>
              </a:spcAft>
              <a:defRPr/>
            </a:pPr>
            <a:r>
              <a:rPr lang="en-US" altLang="zh-CN" sz="1000" dirty="0">
                <a:solidFill>
                  <a:srgbClr val="000000"/>
                </a:solidFill>
                <a:latin typeface="Arial" panose="020B0604020202020204" pitchFamily="34" charset="0"/>
                <a:ea typeface="宋体" panose="02010600030101010101" pitchFamily="2" charset="-122"/>
              </a:rPr>
              <a:t>OUT</a:t>
            </a:r>
            <a:endParaRPr lang="zh-CN" altLang="en-US" sz="1000" dirty="0">
              <a:solidFill>
                <a:srgbClr val="000000"/>
              </a:solidFill>
              <a:latin typeface="Arial" panose="020B0604020202020204" pitchFamily="34" charset="0"/>
              <a:ea typeface="宋体" panose="02010600030101010101" pitchFamily="2" charset="-122"/>
            </a:endParaRPr>
          </a:p>
        </p:txBody>
      </p:sp>
      <p:grpSp>
        <p:nvGrpSpPr>
          <p:cNvPr id="299" name="组合 298"/>
          <p:cNvGrpSpPr/>
          <p:nvPr/>
        </p:nvGrpSpPr>
        <p:grpSpPr>
          <a:xfrm>
            <a:off x="8615627" y="4017787"/>
            <a:ext cx="396344" cy="215444"/>
            <a:chOff x="7272000" y="2565484"/>
            <a:chExt cx="396344" cy="215444"/>
          </a:xfrm>
        </p:grpSpPr>
        <p:cxnSp>
          <p:nvCxnSpPr>
            <p:cNvPr id="300" name="直接连接符 299"/>
            <p:cNvCxnSpPr/>
            <p:nvPr/>
          </p:nvCxnSpPr>
          <p:spPr bwMode="auto">
            <a:xfrm flipH="1">
              <a:off x="7272000" y="2626896"/>
              <a:ext cx="144000" cy="10800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01" name="文本框 300"/>
            <p:cNvSpPr txBox="1"/>
            <p:nvPr/>
          </p:nvSpPr>
          <p:spPr>
            <a:xfrm>
              <a:off x="7308344" y="2565484"/>
              <a:ext cx="360000" cy="215444"/>
            </a:xfrm>
            <a:prstGeom prst="rect">
              <a:avLst/>
            </a:prstGeom>
            <a:noFill/>
          </p:spPr>
          <p:txBody>
            <a:bodyPr wrap="square" rtlCol="0">
              <a:spAutoFit/>
            </a:bodyPr>
            <a:lstStyle/>
            <a:p>
              <a:pPr eaLnBrk="0" fontAlgn="base" hangingPunct="0">
                <a:spcBef>
                  <a:spcPct val="0"/>
                </a:spcBef>
                <a:spcAft>
                  <a:spcPct val="0"/>
                </a:spcAft>
                <a:defRPr/>
              </a:pPr>
              <a:r>
                <a:rPr lang="en-US" altLang="zh-CN" sz="1200" baseline="-25000" dirty="0">
                  <a:solidFill>
                    <a:srgbClr val="000000"/>
                  </a:solidFill>
                  <a:latin typeface="Arial" panose="020B0604020202020204" pitchFamily="34" charset="0"/>
                  <a:ea typeface="宋体" panose="02010600030101010101" pitchFamily="2" charset="-122"/>
                </a:rPr>
                <a:t>16</a:t>
              </a:r>
              <a:endParaRPr lang="zh-CN" altLang="en-US" sz="1200" baseline="-25000" dirty="0">
                <a:solidFill>
                  <a:srgbClr val="000000"/>
                </a:solidFill>
                <a:latin typeface="Arial" panose="020B0604020202020204" pitchFamily="34" charset="0"/>
                <a:ea typeface="宋体" panose="02010600030101010101" pitchFamily="2" charset="-122"/>
              </a:endParaRPr>
            </a:p>
          </p:txBody>
        </p:sp>
      </p:grpSp>
      <p:grpSp>
        <p:nvGrpSpPr>
          <p:cNvPr id="342" name="组合 341"/>
          <p:cNvGrpSpPr/>
          <p:nvPr/>
        </p:nvGrpSpPr>
        <p:grpSpPr>
          <a:xfrm>
            <a:off x="7864499" y="3697740"/>
            <a:ext cx="360000" cy="221857"/>
            <a:chOff x="5898218" y="3494595"/>
            <a:chExt cx="360000" cy="221857"/>
          </a:xfrm>
        </p:grpSpPr>
        <p:cxnSp>
          <p:nvCxnSpPr>
            <p:cNvPr id="303" name="直接连接符 302"/>
            <p:cNvCxnSpPr/>
            <p:nvPr/>
          </p:nvCxnSpPr>
          <p:spPr bwMode="auto">
            <a:xfrm flipH="1">
              <a:off x="5959620" y="3494595"/>
              <a:ext cx="144000" cy="10800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04" name="文本框 303"/>
            <p:cNvSpPr txBox="1"/>
            <p:nvPr/>
          </p:nvSpPr>
          <p:spPr>
            <a:xfrm>
              <a:off x="5898218" y="3501008"/>
              <a:ext cx="360000" cy="215444"/>
            </a:xfrm>
            <a:prstGeom prst="rect">
              <a:avLst/>
            </a:prstGeom>
            <a:noFill/>
          </p:spPr>
          <p:txBody>
            <a:bodyPr wrap="square" rtlCol="0">
              <a:spAutoFit/>
            </a:bodyPr>
            <a:lstStyle/>
            <a:p>
              <a:pPr eaLnBrk="0" fontAlgn="base" hangingPunct="0">
                <a:spcBef>
                  <a:spcPct val="0"/>
                </a:spcBef>
                <a:spcAft>
                  <a:spcPct val="0"/>
                </a:spcAft>
                <a:defRPr/>
              </a:pPr>
              <a:r>
                <a:rPr lang="en-US" altLang="zh-CN" sz="1200" baseline="-25000" dirty="0">
                  <a:solidFill>
                    <a:srgbClr val="000000"/>
                  </a:solidFill>
                  <a:latin typeface="Arial" panose="020B0604020202020204" pitchFamily="34" charset="0"/>
                  <a:ea typeface="宋体" panose="02010600030101010101" pitchFamily="2" charset="-122"/>
                </a:rPr>
                <a:t>16</a:t>
              </a:r>
              <a:endParaRPr lang="zh-CN" altLang="en-US" sz="1200" baseline="-25000" dirty="0">
                <a:solidFill>
                  <a:srgbClr val="000000"/>
                </a:solidFill>
                <a:latin typeface="Arial" panose="020B0604020202020204" pitchFamily="34" charset="0"/>
                <a:ea typeface="宋体" panose="02010600030101010101" pitchFamily="2" charset="-122"/>
              </a:endParaRPr>
            </a:p>
          </p:txBody>
        </p:sp>
      </p:grpSp>
      <p:sp>
        <p:nvSpPr>
          <p:cNvPr id="306" name="文本框 305"/>
          <p:cNvSpPr txBox="1"/>
          <p:nvPr/>
        </p:nvSpPr>
        <p:spPr>
          <a:xfrm>
            <a:off x="9219314" y="4951514"/>
            <a:ext cx="830621" cy="246221"/>
          </a:xfrm>
          <a:prstGeom prst="rect">
            <a:avLst/>
          </a:prstGeom>
          <a:noFill/>
        </p:spPr>
        <p:txBody>
          <a:bodyPr wrap="square" rtlCol="0">
            <a:spAutoFit/>
          </a:bodyPr>
          <a:lstStyle/>
          <a:p>
            <a:pPr eaLnBrk="0" fontAlgn="base" hangingPunct="0">
              <a:spcBef>
                <a:spcPct val="0"/>
              </a:spcBef>
              <a:spcAft>
                <a:spcPct val="0"/>
              </a:spcAft>
              <a:defRPr/>
            </a:pPr>
            <a:r>
              <a:rPr lang="en-US" altLang="zh-CN" sz="1000" dirty="0" err="1">
                <a:solidFill>
                  <a:srgbClr val="000000"/>
                </a:solidFill>
                <a:latin typeface="Arial" panose="020B0604020202020204" pitchFamily="34" charset="0"/>
                <a:ea typeface="宋体" panose="02010600030101010101" pitchFamily="2" charset="-122"/>
              </a:rPr>
              <a:t>GateALU</a:t>
            </a:r>
            <a:endParaRPr lang="zh-CN" altLang="en-US" sz="1000" dirty="0">
              <a:solidFill>
                <a:srgbClr val="000000"/>
              </a:solidFill>
              <a:latin typeface="Arial" panose="020B0604020202020204" pitchFamily="34" charset="0"/>
              <a:ea typeface="宋体" panose="02010600030101010101" pitchFamily="2" charset="-122"/>
            </a:endParaRPr>
          </a:p>
        </p:txBody>
      </p:sp>
      <p:grpSp>
        <p:nvGrpSpPr>
          <p:cNvPr id="310" name="组合 309"/>
          <p:cNvGrpSpPr/>
          <p:nvPr/>
        </p:nvGrpSpPr>
        <p:grpSpPr>
          <a:xfrm>
            <a:off x="5233468" y="3371360"/>
            <a:ext cx="396344" cy="215444"/>
            <a:chOff x="7272000" y="2565484"/>
            <a:chExt cx="396344" cy="215444"/>
          </a:xfrm>
        </p:grpSpPr>
        <p:cxnSp>
          <p:nvCxnSpPr>
            <p:cNvPr id="311" name="直接连接符 310"/>
            <p:cNvCxnSpPr/>
            <p:nvPr/>
          </p:nvCxnSpPr>
          <p:spPr bwMode="auto">
            <a:xfrm flipH="1">
              <a:off x="7272000" y="2626896"/>
              <a:ext cx="144000" cy="10800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12" name="文本框 311"/>
            <p:cNvSpPr txBox="1"/>
            <p:nvPr/>
          </p:nvSpPr>
          <p:spPr>
            <a:xfrm>
              <a:off x="7308344" y="2565484"/>
              <a:ext cx="360000" cy="215444"/>
            </a:xfrm>
            <a:prstGeom prst="rect">
              <a:avLst/>
            </a:prstGeom>
            <a:noFill/>
          </p:spPr>
          <p:txBody>
            <a:bodyPr wrap="square" rtlCol="0">
              <a:spAutoFit/>
            </a:bodyPr>
            <a:lstStyle/>
            <a:p>
              <a:pPr eaLnBrk="0" fontAlgn="base" hangingPunct="0">
                <a:spcBef>
                  <a:spcPct val="0"/>
                </a:spcBef>
                <a:spcAft>
                  <a:spcPct val="0"/>
                </a:spcAft>
                <a:defRPr/>
              </a:pPr>
              <a:r>
                <a:rPr lang="en-US" altLang="zh-CN" sz="1200" baseline="-25000" dirty="0">
                  <a:solidFill>
                    <a:srgbClr val="000000"/>
                  </a:solidFill>
                  <a:latin typeface="Arial" panose="020B0604020202020204" pitchFamily="34" charset="0"/>
                  <a:ea typeface="宋体" panose="02010600030101010101" pitchFamily="2" charset="-122"/>
                </a:rPr>
                <a:t>16</a:t>
              </a:r>
              <a:endParaRPr lang="zh-CN" altLang="en-US" sz="1200" baseline="-25000" dirty="0">
                <a:solidFill>
                  <a:srgbClr val="000000"/>
                </a:solidFill>
                <a:latin typeface="Arial" panose="020B0604020202020204" pitchFamily="34" charset="0"/>
                <a:ea typeface="宋体" panose="02010600030101010101" pitchFamily="2" charset="-122"/>
              </a:endParaRPr>
            </a:p>
          </p:txBody>
        </p:sp>
      </p:grpSp>
      <p:grpSp>
        <p:nvGrpSpPr>
          <p:cNvPr id="328" name="组合 327"/>
          <p:cNvGrpSpPr/>
          <p:nvPr/>
        </p:nvGrpSpPr>
        <p:grpSpPr>
          <a:xfrm>
            <a:off x="5337474" y="5000876"/>
            <a:ext cx="396344" cy="215444"/>
            <a:chOff x="7272000" y="2565484"/>
            <a:chExt cx="396344" cy="215444"/>
          </a:xfrm>
        </p:grpSpPr>
        <p:cxnSp>
          <p:nvCxnSpPr>
            <p:cNvPr id="329" name="直接连接符 328"/>
            <p:cNvCxnSpPr/>
            <p:nvPr/>
          </p:nvCxnSpPr>
          <p:spPr bwMode="auto">
            <a:xfrm flipH="1">
              <a:off x="7272000" y="2626896"/>
              <a:ext cx="144000" cy="10800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30" name="文本框 329"/>
            <p:cNvSpPr txBox="1"/>
            <p:nvPr/>
          </p:nvSpPr>
          <p:spPr>
            <a:xfrm>
              <a:off x="7308344" y="2565484"/>
              <a:ext cx="360000" cy="215444"/>
            </a:xfrm>
            <a:prstGeom prst="rect">
              <a:avLst/>
            </a:prstGeom>
            <a:noFill/>
          </p:spPr>
          <p:txBody>
            <a:bodyPr wrap="square" rtlCol="0">
              <a:spAutoFit/>
            </a:bodyPr>
            <a:lstStyle/>
            <a:p>
              <a:pPr eaLnBrk="0" fontAlgn="base" hangingPunct="0">
                <a:spcBef>
                  <a:spcPct val="0"/>
                </a:spcBef>
                <a:spcAft>
                  <a:spcPct val="0"/>
                </a:spcAft>
                <a:defRPr/>
              </a:pPr>
              <a:r>
                <a:rPr lang="en-US" altLang="zh-CN" sz="1200" baseline="-25000" dirty="0">
                  <a:solidFill>
                    <a:srgbClr val="000000"/>
                  </a:solidFill>
                  <a:latin typeface="Arial" panose="020B0604020202020204" pitchFamily="34" charset="0"/>
                  <a:ea typeface="宋体" panose="02010600030101010101" pitchFamily="2" charset="-122"/>
                </a:rPr>
                <a:t>16</a:t>
              </a:r>
              <a:endParaRPr lang="zh-CN" altLang="en-US" sz="1200" baseline="-25000" dirty="0">
                <a:solidFill>
                  <a:srgbClr val="000000"/>
                </a:solidFill>
                <a:latin typeface="Arial" panose="020B0604020202020204" pitchFamily="34" charset="0"/>
                <a:ea typeface="宋体" panose="02010600030101010101" pitchFamily="2" charset="-122"/>
              </a:endParaRPr>
            </a:p>
          </p:txBody>
        </p:sp>
      </p:grpSp>
      <p:sp>
        <p:nvSpPr>
          <p:cNvPr id="334" name="文本框 333"/>
          <p:cNvSpPr txBox="1"/>
          <p:nvPr/>
        </p:nvSpPr>
        <p:spPr>
          <a:xfrm>
            <a:off x="6241065" y="3032136"/>
            <a:ext cx="913705" cy="246221"/>
          </a:xfrm>
          <a:prstGeom prst="rect">
            <a:avLst/>
          </a:prstGeom>
          <a:noFill/>
        </p:spPr>
        <p:txBody>
          <a:bodyPr wrap="square" rtlCol="0">
            <a:spAutoFit/>
          </a:bodyPr>
          <a:lstStyle/>
          <a:p>
            <a:pPr eaLnBrk="0" fontAlgn="base" hangingPunct="0">
              <a:spcBef>
                <a:spcPct val="0"/>
              </a:spcBef>
              <a:spcAft>
                <a:spcPct val="0"/>
              </a:spcAft>
              <a:defRPr/>
            </a:pPr>
            <a:r>
              <a:rPr lang="en-US" altLang="zh-CN" sz="1000" dirty="0">
                <a:solidFill>
                  <a:srgbClr val="000000"/>
                </a:solidFill>
                <a:latin typeface="Arial" panose="020B0604020202020204" pitchFamily="34" charset="0"/>
                <a:ea typeface="宋体" panose="02010600030101010101" pitchFamily="2" charset="-122"/>
              </a:rPr>
              <a:t>ADDR1MUX</a:t>
            </a:r>
            <a:endParaRPr lang="zh-CN" altLang="en-US" sz="1000" dirty="0">
              <a:solidFill>
                <a:srgbClr val="000000"/>
              </a:solidFill>
              <a:latin typeface="Arial" panose="020B0604020202020204" pitchFamily="34" charset="0"/>
              <a:ea typeface="宋体" panose="02010600030101010101" pitchFamily="2" charset="-122"/>
            </a:endParaRPr>
          </a:p>
        </p:txBody>
      </p:sp>
      <p:grpSp>
        <p:nvGrpSpPr>
          <p:cNvPr id="335" name="组合 334"/>
          <p:cNvGrpSpPr/>
          <p:nvPr/>
        </p:nvGrpSpPr>
        <p:grpSpPr>
          <a:xfrm flipH="1">
            <a:off x="5943248" y="3101884"/>
            <a:ext cx="360039" cy="119168"/>
            <a:chOff x="5292080" y="3452075"/>
            <a:chExt cx="360039" cy="119168"/>
          </a:xfrm>
        </p:grpSpPr>
        <p:sp>
          <p:nvSpPr>
            <p:cNvPr id="336" name="等腰三角形 335"/>
            <p:cNvSpPr/>
            <p:nvPr/>
          </p:nvSpPr>
          <p:spPr bwMode="auto">
            <a:xfrm rot="5400000">
              <a:off x="5525971" y="3445094"/>
              <a:ext cx="119168" cy="133129"/>
            </a:xfrm>
            <a:prstGeom prst="triangl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defRPr/>
              </a:pPr>
              <a:endParaRPr lang="zh-CN" altLang="en-US" baseline="-25000">
                <a:solidFill>
                  <a:srgbClr val="000000"/>
                </a:solidFill>
                <a:latin typeface="Arial" charset="0"/>
                <a:ea typeface="宋体" pitchFamily="2" charset="-122"/>
              </a:endParaRPr>
            </a:p>
          </p:txBody>
        </p:sp>
        <p:cxnSp>
          <p:nvCxnSpPr>
            <p:cNvPr id="337" name="直接连接符 336"/>
            <p:cNvCxnSpPr/>
            <p:nvPr/>
          </p:nvCxnSpPr>
          <p:spPr bwMode="auto">
            <a:xfrm rot="5400000">
              <a:off x="5405536" y="3405478"/>
              <a:ext cx="0" cy="226911"/>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343" name="组合 342"/>
          <p:cNvGrpSpPr/>
          <p:nvPr/>
        </p:nvGrpSpPr>
        <p:grpSpPr>
          <a:xfrm>
            <a:off x="5419814" y="1945790"/>
            <a:ext cx="360000" cy="217408"/>
            <a:chOff x="5898218" y="3494595"/>
            <a:chExt cx="360000" cy="217408"/>
          </a:xfrm>
        </p:grpSpPr>
        <p:cxnSp>
          <p:nvCxnSpPr>
            <p:cNvPr id="344" name="直接连接符 343"/>
            <p:cNvCxnSpPr/>
            <p:nvPr/>
          </p:nvCxnSpPr>
          <p:spPr bwMode="auto">
            <a:xfrm flipH="1">
              <a:off x="5959620" y="3494595"/>
              <a:ext cx="144000" cy="10800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45" name="文本框 344"/>
            <p:cNvSpPr txBox="1"/>
            <p:nvPr/>
          </p:nvSpPr>
          <p:spPr>
            <a:xfrm>
              <a:off x="5898218" y="3496559"/>
              <a:ext cx="360000" cy="215444"/>
            </a:xfrm>
            <a:prstGeom prst="rect">
              <a:avLst/>
            </a:prstGeom>
            <a:noFill/>
          </p:spPr>
          <p:txBody>
            <a:bodyPr wrap="square" rtlCol="0">
              <a:spAutoFit/>
            </a:bodyPr>
            <a:lstStyle/>
            <a:p>
              <a:pPr eaLnBrk="0" fontAlgn="base" hangingPunct="0">
                <a:spcBef>
                  <a:spcPct val="0"/>
                </a:spcBef>
                <a:spcAft>
                  <a:spcPct val="0"/>
                </a:spcAft>
                <a:defRPr/>
              </a:pPr>
              <a:r>
                <a:rPr lang="en-US" altLang="zh-CN" sz="1200" baseline="-25000" dirty="0">
                  <a:solidFill>
                    <a:srgbClr val="000000"/>
                  </a:solidFill>
                  <a:latin typeface="Arial" panose="020B0604020202020204" pitchFamily="34" charset="0"/>
                  <a:ea typeface="宋体" panose="02010600030101010101" pitchFamily="2" charset="-122"/>
                </a:rPr>
                <a:t>2</a:t>
              </a:r>
              <a:endParaRPr lang="zh-CN" altLang="en-US" sz="1200" baseline="-25000" dirty="0">
                <a:solidFill>
                  <a:srgbClr val="000000"/>
                </a:solidFill>
                <a:latin typeface="Arial" panose="020B0604020202020204" pitchFamily="34" charset="0"/>
                <a:ea typeface="宋体" panose="02010600030101010101" pitchFamily="2" charset="-122"/>
              </a:endParaRPr>
            </a:p>
          </p:txBody>
        </p:sp>
      </p:grpSp>
      <p:grpSp>
        <p:nvGrpSpPr>
          <p:cNvPr id="346" name="组合 345"/>
          <p:cNvGrpSpPr/>
          <p:nvPr/>
        </p:nvGrpSpPr>
        <p:grpSpPr>
          <a:xfrm>
            <a:off x="8194553" y="2547151"/>
            <a:ext cx="360000" cy="221857"/>
            <a:chOff x="5898218" y="3494595"/>
            <a:chExt cx="360000" cy="221857"/>
          </a:xfrm>
        </p:grpSpPr>
        <p:cxnSp>
          <p:nvCxnSpPr>
            <p:cNvPr id="347" name="直接连接符 346"/>
            <p:cNvCxnSpPr/>
            <p:nvPr/>
          </p:nvCxnSpPr>
          <p:spPr bwMode="auto">
            <a:xfrm flipH="1">
              <a:off x="5959620" y="3494595"/>
              <a:ext cx="144000" cy="10800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48" name="文本框 347"/>
            <p:cNvSpPr txBox="1"/>
            <p:nvPr/>
          </p:nvSpPr>
          <p:spPr>
            <a:xfrm>
              <a:off x="5898218" y="3501008"/>
              <a:ext cx="360000" cy="215444"/>
            </a:xfrm>
            <a:prstGeom prst="rect">
              <a:avLst/>
            </a:prstGeom>
            <a:noFill/>
          </p:spPr>
          <p:txBody>
            <a:bodyPr wrap="square" rtlCol="0">
              <a:spAutoFit/>
            </a:bodyPr>
            <a:lstStyle/>
            <a:p>
              <a:pPr eaLnBrk="0" fontAlgn="base" hangingPunct="0">
                <a:spcBef>
                  <a:spcPct val="0"/>
                </a:spcBef>
                <a:spcAft>
                  <a:spcPct val="0"/>
                </a:spcAft>
                <a:defRPr/>
              </a:pPr>
              <a:r>
                <a:rPr lang="en-US" altLang="zh-CN" sz="1200" baseline="-25000" dirty="0">
                  <a:solidFill>
                    <a:srgbClr val="000000"/>
                  </a:solidFill>
                  <a:latin typeface="Arial" panose="020B0604020202020204" pitchFamily="34" charset="0"/>
                  <a:ea typeface="宋体" panose="02010600030101010101" pitchFamily="2" charset="-122"/>
                </a:rPr>
                <a:t>3</a:t>
              </a:r>
              <a:endParaRPr lang="zh-CN" altLang="en-US" sz="1200" baseline="-25000" dirty="0">
                <a:solidFill>
                  <a:srgbClr val="000000"/>
                </a:solidFill>
                <a:latin typeface="Arial" panose="020B0604020202020204" pitchFamily="34" charset="0"/>
                <a:ea typeface="宋体" panose="02010600030101010101" pitchFamily="2" charset="-122"/>
              </a:endParaRPr>
            </a:p>
          </p:txBody>
        </p:sp>
      </p:grpSp>
      <p:grpSp>
        <p:nvGrpSpPr>
          <p:cNvPr id="349" name="组合 348"/>
          <p:cNvGrpSpPr/>
          <p:nvPr/>
        </p:nvGrpSpPr>
        <p:grpSpPr>
          <a:xfrm>
            <a:off x="9634665" y="2557774"/>
            <a:ext cx="360000" cy="221857"/>
            <a:chOff x="5898218" y="3494595"/>
            <a:chExt cx="360000" cy="221857"/>
          </a:xfrm>
        </p:grpSpPr>
        <p:cxnSp>
          <p:nvCxnSpPr>
            <p:cNvPr id="350" name="直接连接符 349"/>
            <p:cNvCxnSpPr/>
            <p:nvPr/>
          </p:nvCxnSpPr>
          <p:spPr bwMode="auto">
            <a:xfrm flipH="1">
              <a:off x="5959620" y="3494595"/>
              <a:ext cx="144000" cy="10800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51" name="文本框 350"/>
            <p:cNvSpPr txBox="1"/>
            <p:nvPr/>
          </p:nvSpPr>
          <p:spPr>
            <a:xfrm>
              <a:off x="5898218" y="3501008"/>
              <a:ext cx="360000" cy="215444"/>
            </a:xfrm>
            <a:prstGeom prst="rect">
              <a:avLst/>
            </a:prstGeom>
            <a:noFill/>
          </p:spPr>
          <p:txBody>
            <a:bodyPr wrap="square" rtlCol="0">
              <a:spAutoFit/>
            </a:bodyPr>
            <a:lstStyle/>
            <a:p>
              <a:pPr eaLnBrk="0" fontAlgn="base" hangingPunct="0">
                <a:spcBef>
                  <a:spcPct val="0"/>
                </a:spcBef>
                <a:spcAft>
                  <a:spcPct val="0"/>
                </a:spcAft>
                <a:defRPr/>
              </a:pPr>
              <a:r>
                <a:rPr lang="en-US" altLang="zh-CN" sz="1200" baseline="-25000" dirty="0">
                  <a:solidFill>
                    <a:srgbClr val="000000"/>
                  </a:solidFill>
                  <a:latin typeface="Arial" panose="020B0604020202020204" pitchFamily="34" charset="0"/>
                  <a:ea typeface="宋体" panose="02010600030101010101" pitchFamily="2" charset="-122"/>
                </a:rPr>
                <a:t>3</a:t>
              </a:r>
              <a:endParaRPr lang="zh-CN" altLang="en-US" sz="1200" baseline="-25000" dirty="0">
                <a:solidFill>
                  <a:srgbClr val="000000"/>
                </a:solidFill>
                <a:latin typeface="Arial" panose="020B0604020202020204" pitchFamily="34" charset="0"/>
                <a:ea typeface="宋体" panose="02010600030101010101" pitchFamily="2" charset="-122"/>
              </a:endParaRPr>
            </a:p>
          </p:txBody>
        </p:sp>
      </p:grpSp>
      <p:grpSp>
        <p:nvGrpSpPr>
          <p:cNvPr id="352" name="组合 351"/>
          <p:cNvGrpSpPr/>
          <p:nvPr/>
        </p:nvGrpSpPr>
        <p:grpSpPr>
          <a:xfrm>
            <a:off x="8219955" y="1625005"/>
            <a:ext cx="360000" cy="221857"/>
            <a:chOff x="5898218" y="3494595"/>
            <a:chExt cx="360000" cy="221857"/>
          </a:xfrm>
        </p:grpSpPr>
        <p:cxnSp>
          <p:nvCxnSpPr>
            <p:cNvPr id="353" name="直接连接符 352"/>
            <p:cNvCxnSpPr/>
            <p:nvPr/>
          </p:nvCxnSpPr>
          <p:spPr bwMode="auto">
            <a:xfrm flipH="1">
              <a:off x="5959620" y="3494595"/>
              <a:ext cx="144000" cy="10800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54" name="文本框 353"/>
            <p:cNvSpPr txBox="1"/>
            <p:nvPr/>
          </p:nvSpPr>
          <p:spPr>
            <a:xfrm>
              <a:off x="5898218" y="3501008"/>
              <a:ext cx="360000" cy="215444"/>
            </a:xfrm>
            <a:prstGeom prst="rect">
              <a:avLst/>
            </a:prstGeom>
            <a:noFill/>
          </p:spPr>
          <p:txBody>
            <a:bodyPr wrap="square" rtlCol="0">
              <a:spAutoFit/>
            </a:bodyPr>
            <a:lstStyle/>
            <a:p>
              <a:pPr eaLnBrk="0" fontAlgn="base" hangingPunct="0">
                <a:spcBef>
                  <a:spcPct val="0"/>
                </a:spcBef>
                <a:spcAft>
                  <a:spcPct val="0"/>
                </a:spcAft>
                <a:defRPr/>
              </a:pPr>
              <a:r>
                <a:rPr lang="en-US" altLang="zh-CN" sz="1200" baseline="-25000" dirty="0">
                  <a:solidFill>
                    <a:srgbClr val="000000"/>
                  </a:solidFill>
                  <a:latin typeface="Arial" panose="020B0604020202020204" pitchFamily="34" charset="0"/>
                  <a:ea typeface="宋体" panose="02010600030101010101" pitchFamily="2" charset="-122"/>
                </a:rPr>
                <a:t>3</a:t>
              </a:r>
              <a:endParaRPr lang="zh-CN" altLang="en-US" sz="1200" baseline="-25000" dirty="0">
                <a:solidFill>
                  <a:srgbClr val="000000"/>
                </a:solidFill>
                <a:latin typeface="Arial" panose="020B0604020202020204" pitchFamily="34" charset="0"/>
                <a:ea typeface="宋体" panose="02010600030101010101" pitchFamily="2" charset="-122"/>
              </a:endParaRPr>
            </a:p>
          </p:txBody>
        </p:sp>
      </p:grpSp>
      <p:sp>
        <p:nvSpPr>
          <p:cNvPr id="93" name="梯形 92"/>
          <p:cNvSpPr/>
          <p:nvPr/>
        </p:nvSpPr>
        <p:spPr bwMode="auto">
          <a:xfrm>
            <a:off x="5764867" y="1892536"/>
            <a:ext cx="773415" cy="227440"/>
          </a:xfrm>
          <a:prstGeom prst="trapezoid">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72000" rIns="91440" bIns="72000" numCol="1" rtlCol="0" anchor="ctr" anchorCtr="0" compatLnSpc="1">
            <a:prstTxWarp prst="textNoShape">
              <a:avLst/>
            </a:prstTxWarp>
          </a:bodyPr>
          <a:lstStyle/>
          <a:p>
            <a:pPr algn="ctr" fontAlgn="base">
              <a:spcBef>
                <a:spcPct val="0"/>
              </a:spcBef>
              <a:spcAft>
                <a:spcPct val="0"/>
              </a:spcAft>
              <a:defRPr/>
            </a:pPr>
            <a:r>
              <a:rPr lang="en-US" altLang="zh-CN" sz="1000" b="1" dirty="0">
                <a:solidFill>
                  <a:srgbClr val="FFFFFF"/>
                </a:solidFill>
                <a:latin typeface="Arial" charset="0"/>
                <a:ea typeface="宋体" panose="02010600030101010101" pitchFamily="2" charset="-122"/>
              </a:rPr>
              <a:t>PCMUX</a:t>
            </a:r>
            <a:endParaRPr lang="zh-CN" altLang="en-US" sz="1000" b="1" dirty="0">
              <a:solidFill>
                <a:srgbClr val="FFFFFF"/>
              </a:solidFill>
              <a:latin typeface="Arial" charset="0"/>
              <a:ea typeface="宋体" panose="02010600030101010101" pitchFamily="2" charset="-122"/>
            </a:endParaRPr>
          </a:p>
        </p:txBody>
      </p:sp>
      <p:cxnSp>
        <p:nvCxnSpPr>
          <p:cNvPr id="131" name="直接连接符 130"/>
          <p:cNvCxnSpPr/>
          <p:nvPr/>
        </p:nvCxnSpPr>
        <p:spPr bwMode="auto">
          <a:xfrm>
            <a:off x="6890663" y="1424500"/>
            <a:ext cx="1726" cy="396000"/>
          </a:xfrm>
          <a:prstGeom prst="line">
            <a:avLst/>
          </a:prstGeom>
          <a:solidFill>
            <a:schemeClr val="accent1"/>
          </a:solidFill>
          <a:ln w="4127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2" name="矩形 131"/>
          <p:cNvSpPr/>
          <p:nvPr/>
        </p:nvSpPr>
        <p:spPr bwMode="auto">
          <a:xfrm>
            <a:off x="6757467" y="1831944"/>
            <a:ext cx="356878" cy="198522"/>
          </a:xfrm>
          <a:prstGeom prst="re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108000" tIns="72000" rIns="91440" bIns="45720" numCol="1" rtlCol="0" anchor="ctr" anchorCtr="0" compatLnSpc="1">
            <a:prstTxWarp prst="textNoShape">
              <a:avLst/>
            </a:prstTxWarp>
          </a:bodyPr>
          <a:lstStyle/>
          <a:p>
            <a:pPr algn="ctr" fontAlgn="base">
              <a:spcBef>
                <a:spcPct val="0"/>
              </a:spcBef>
              <a:spcAft>
                <a:spcPct val="0"/>
              </a:spcAft>
              <a:defRPr/>
            </a:pPr>
            <a:r>
              <a:rPr lang="en-US" altLang="zh-CN" sz="1000" b="1" dirty="0">
                <a:solidFill>
                  <a:srgbClr val="FFFFFF"/>
                </a:solidFill>
                <a:latin typeface="Arial" charset="0"/>
                <a:ea typeface="宋体" panose="02010600030101010101" pitchFamily="2" charset="-122"/>
              </a:rPr>
              <a:t>+1</a:t>
            </a:r>
            <a:endParaRPr lang="zh-CN" altLang="en-US" sz="1000" b="1" dirty="0">
              <a:solidFill>
                <a:srgbClr val="FFFFFF"/>
              </a:solidFill>
              <a:latin typeface="Arial" charset="0"/>
              <a:ea typeface="宋体" panose="02010600030101010101" pitchFamily="2" charset="-122"/>
            </a:endParaRPr>
          </a:p>
        </p:txBody>
      </p:sp>
      <p:cxnSp>
        <p:nvCxnSpPr>
          <p:cNvPr id="133" name="直接连接符 132"/>
          <p:cNvCxnSpPr/>
          <p:nvPr/>
        </p:nvCxnSpPr>
        <p:spPr bwMode="auto">
          <a:xfrm rot="16200000">
            <a:off x="6549024" y="1084719"/>
            <a:ext cx="1726" cy="720000"/>
          </a:xfrm>
          <a:prstGeom prst="line">
            <a:avLst/>
          </a:prstGeom>
          <a:solidFill>
            <a:schemeClr val="accent1"/>
          </a:solidFill>
          <a:ln w="412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4" name="直接连接符 133"/>
          <p:cNvCxnSpPr/>
          <p:nvPr/>
        </p:nvCxnSpPr>
        <p:spPr bwMode="auto">
          <a:xfrm rot="16200000">
            <a:off x="6646241" y="2137145"/>
            <a:ext cx="1726" cy="540000"/>
          </a:xfrm>
          <a:prstGeom prst="line">
            <a:avLst/>
          </a:prstGeom>
          <a:solidFill>
            <a:schemeClr val="accent1"/>
          </a:solidFill>
          <a:ln w="412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5" name="直接连接符 134"/>
          <p:cNvCxnSpPr/>
          <p:nvPr/>
        </p:nvCxnSpPr>
        <p:spPr bwMode="auto">
          <a:xfrm>
            <a:off x="6898321" y="2012008"/>
            <a:ext cx="1726" cy="396000"/>
          </a:xfrm>
          <a:prstGeom prst="line">
            <a:avLst/>
          </a:prstGeom>
          <a:solidFill>
            <a:schemeClr val="accent1"/>
          </a:solidFill>
          <a:ln w="412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68" name="椭圆 167"/>
          <p:cNvSpPr/>
          <p:nvPr/>
        </p:nvSpPr>
        <p:spPr bwMode="auto">
          <a:xfrm>
            <a:off x="6852603" y="1423034"/>
            <a:ext cx="45719" cy="48870"/>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defRPr/>
            </a:pPr>
            <a:endParaRPr lang="zh-CN" altLang="en-US" baseline="-25000">
              <a:solidFill>
                <a:srgbClr val="000000"/>
              </a:solidFill>
              <a:latin typeface="Arial" charset="0"/>
              <a:ea typeface="宋体" pitchFamily="2" charset="-122"/>
            </a:endParaRPr>
          </a:p>
        </p:txBody>
      </p:sp>
      <p:grpSp>
        <p:nvGrpSpPr>
          <p:cNvPr id="313" name="组合 312"/>
          <p:cNvGrpSpPr/>
          <p:nvPr/>
        </p:nvGrpSpPr>
        <p:grpSpPr>
          <a:xfrm>
            <a:off x="6837792" y="2176846"/>
            <a:ext cx="396344" cy="215444"/>
            <a:chOff x="7272000" y="2565484"/>
            <a:chExt cx="396344" cy="215444"/>
          </a:xfrm>
        </p:grpSpPr>
        <p:cxnSp>
          <p:nvCxnSpPr>
            <p:cNvPr id="314" name="直接连接符 313"/>
            <p:cNvCxnSpPr/>
            <p:nvPr/>
          </p:nvCxnSpPr>
          <p:spPr bwMode="auto">
            <a:xfrm flipH="1">
              <a:off x="7272000" y="2626896"/>
              <a:ext cx="144000" cy="10800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15" name="文本框 314"/>
            <p:cNvSpPr txBox="1"/>
            <p:nvPr/>
          </p:nvSpPr>
          <p:spPr>
            <a:xfrm>
              <a:off x="7308344" y="2565484"/>
              <a:ext cx="360000" cy="215444"/>
            </a:xfrm>
            <a:prstGeom prst="rect">
              <a:avLst/>
            </a:prstGeom>
            <a:noFill/>
          </p:spPr>
          <p:txBody>
            <a:bodyPr wrap="square" rtlCol="0">
              <a:spAutoFit/>
            </a:bodyPr>
            <a:lstStyle/>
            <a:p>
              <a:pPr eaLnBrk="0" fontAlgn="base" hangingPunct="0">
                <a:spcBef>
                  <a:spcPct val="0"/>
                </a:spcBef>
                <a:spcAft>
                  <a:spcPct val="0"/>
                </a:spcAft>
                <a:defRPr/>
              </a:pPr>
              <a:r>
                <a:rPr lang="en-US" altLang="zh-CN" sz="1200" baseline="-25000" dirty="0">
                  <a:solidFill>
                    <a:srgbClr val="000000"/>
                  </a:solidFill>
                  <a:latin typeface="Arial" panose="020B0604020202020204" pitchFamily="34" charset="0"/>
                  <a:ea typeface="宋体" panose="02010600030101010101" pitchFamily="2" charset="-122"/>
                </a:rPr>
                <a:t>16</a:t>
              </a:r>
              <a:endParaRPr lang="zh-CN" altLang="en-US" sz="1200" baseline="-25000" dirty="0">
                <a:solidFill>
                  <a:srgbClr val="000000"/>
                </a:solidFill>
                <a:latin typeface="Arial" panose="020B0604020202020204" pitchFamily="34" charset="0"/>
                <a:ea typeface="宋体" panose="02010600030101010101" pitchFamily="2" charset="-122"/>
              </a:endParaRPr>
            </a:p>
          </p:txBody>
        </p:sp>
      </p:grpSp>
      <p:grpSp>
        <p:nvGrpSpPr>
          <p:cNvPr id="50" name="组合 49"/>
          <p:cNvGrpSpPr/>
          <p:nvPr/>
        </p:nvGrpSpPr>
        <p:grpSpPr>
          <a:xfrm>
            <a:off x="3693017" y="1429908"/>
            <a:ext cx="180969" cy="402036"/>
            <a:chOff x="2185214" y="1412776"/>
            <a:chExt cx="180969" cy="402036"/>
          </a:xfrm>
        </p:grpSpPr>
        <p:sp>
          <p:nvSpPr>
            <p:cNvPr id="47" name="等腰三角形 46"/>
            <p:cNvSpPr/>
            <p:nvPr/>
          </p:nvSpPr>
          <p:spPr bwMode="auto">
            <a:xfrm>
              <a:off x="2185214" y="1412776"/>
              <a:ext cx="180969" cy="148657"/>
            </a:xfrm>
            <a:prstGeom prst="triangl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defRPr/>
              </a:pPr>
              <a:endParaRPr lang="zh-CN" altLang="en-US" baseline="-25000">
                <a:solidFill>
                  <a:srgbClr val="000000"/>
                </a:solidFill>
                <a:latin typeface="Arial" charset="0"/>
                <a:ea typeface="宋体" pitchFamily="2" charset="-122"/>
              </a:endParaRPr>
            </a:p>
          </p:txBody>
        </p:sp>
        <p:cxnSp>
          <p:nvCxnSpPr>
            <p:cNvPr id="49" name="直接连接符 48"/>
            <p:cNvCxnSpPr/>
            <p:nvPr/>
          </p:nvCxnSpPr>
          <p:spPr bwMode="auto">
            <a:xfrm>
              <a:off x="2275698" y="1561433"/>
              <a:ext cx="0" cy="253379"/>
            </a:xfrm>
            <a:prstGeom prst="line">
              <a:avLst/>
            </a:prstGeom>
            <a:solidFill>
              <a:schemeClr val="accent1"/>
            </a:solidFill>
            <a:ln w="381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92" name="梯形 91"/>
          <p:cNvSpPr/>
          <p:nvPr/>
        </p:nvSpPr>
        <p:spPr bwMode="auto">
          <a:xfrm>
            <a:off x="3274397" y="1820528"/>
            <a:ext cx="988993" cy="236862"/>
          </a:xfrm>
          <a:prstGeom prst="trapezoid">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algn="ctr" fontAlgn="base">
              <a:spcBef>
                <a:spcPct val="0"/>
              </a:spcBef>
              <a:spcAft>
                <a:spcPct val="0"/>
              </a:spcAft>
              <a:defRPr/>
            </a:pPr>
            <a:r>
              <a:rPr lang="en-US" altLang="zh-CN" sz="1000" b="1" dirty="0">
                <a:solidFill>
                  <a:srgbClr val="FFFFFF"/>
                </a:solidFill>
                <a:latin typeface="Arial" charset="0"/>
                <a:ea typeface="宋体" pitchFamily="2" charset="-122"/>
              </a:rPr>
              <a:t>MARMUX</a:t>
            </a:r>
            <a:endParaRPr lang="zh-CN" altLang="en-US" sz="1000" b="1" dirty="0">
              <a:solidFill>
                <a:srgbClr val="FFFFFF"/>
              </a:solidFill>
              <a:latin typeface="Arial" charset="0"/>
              <a:ea typeface="宋体" pitchFamily="2" charset="-122"/>
            </a:endParaRPr>
          </a:p>
        </p:txBody>
      </p:sp>
      <p:cxnSp>
        <p:nvCxnSpPr>
          <p:cNvPr id="138" name="直接连接符 137"/>
          <p:cNvCxnSpPr/>
          <p:nvPr/>
        </p:nvCxnSpPr>
        <p:spPr bwMode="auto">
          <a:xfrm rot="16200000">
            <a:off x="5425881" y="1747544"/>
            <a:ext cx="1726" cy="1080000"/>
          </a:xfrm>
          <a:prstGeom prst="line">
            <a:avLst/>
          </a:prstGeom>
          <a:solidFill>
            <a:schemeClr val="accent1"/>
          </a:solidFill>
          <a:ln w="412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9" name="直接连接符 138"/>
          <p:cNvCxnSpPr/>
          <p:nvPr/>
        </p:nvCxnSpPr>
        <p:spPr bwMode="auto">
          <a:xfrm rot="16200000">
            <a:off x="4615881" y="1717129"/>
            <a:ext cx="1726" cy="1368000"/>
          </a:xfrm>
          <a:prstGeom prst="line">
            <a:avLst/>
          </a:prstGeom>
          <a:solidFill>
            <a:schemeClr val="accent1"/>
          </a:solidFill>
          <a:ln w="412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3" name="直接连接符 142"/>
          <p:cNvCxnSpPr/>
          <p:nvPr/>
        </p:nvCxnSpPr>
        <p:spPr bwMode="auto">
          <a:xfrm flipV="1">
            <a:off x="3945993" y="2048040"/>
            <a:ext cx="1726" cy="360000"/>
          </a:xfrm>
          <a:prstGeom prst="line">
            <a:avLst/>
          </a:prstGeom>
          <a:solidFill>
            <a:schemeClr val="accent1"/>
          </a:solidFill>
          <a:ln w="4127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5" name="直接连接符 144"/>
          <p:cNvCxnSpPr/>
          <p:nvPr/>
        </p:nvCxnSpPr>
        <p:spPr bwMode="auto">
          <a:xfrm flipV="1">
            <a:off x="4450049" y="2975144"/>
            <a:ext cx="1726" cy="100800"/>
          </a:xfrm>
          <a:prstGeom prst="line">
            <a:avLst/>
          </a:prstGeom>
          <a:solidFill>
            <a:schemeClr val="accent1"/>
          </a:solidFill>
          <a:ln w="412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6" name="直接连接符 145"/>
          <p:cNvCxnSpPr/>
          <p:nvPr/>
        </p:nvCxnSpPr>
        <p:spPr bwMode="auto">
          <a:xfrm rot="16200000">
            <a:off x="5745282" y="1969129"/>
            <a:ext cx="1726" cy="864000"/>
          </a:xfrm>
          <a:prstGeom prst="line">
            <a:avLst/>
          </a:prstGeom>
          <a:solidFill>
            <a:schemeClr val="accent1"/>
          </a:solidFill>
          <a:ln w="412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9" name="矩形 148"/>
          <p:cNvSpPr/>
          <p:nvPr/>
        </p:nvSpPr>
        <p:spPr bwMode="auto">
          <a:xfrm>
            <a:off x="3257276" y="4424232"/>
            <a:ext cx="677722" cy="216000"/>
          </a:xfrm>
          <a:prstGeom prst="rect">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108000" tIns="0" rIns="91440" bIns="0" numCol="1" rtlCol="0" anchor="ctr" anchorCtr="0" compatLnSpc="1">
            <a:prstTxWarp prst="textNoShape">
              <a:avLst/>
            </a:prstTxWarp>
          </a:bodyPr>
          <a:lstStyle/>
          <a:p>
            <a:pPr algn="ctr" fontAlgn="base">
              <a:spcBef>
                <a:spcPct val="0"/>
              </a:spcBef>
              <a:spcAft>
                <a:spcPct val="0"/>
              </a:spcAft>
              <a:defRPr/>
            </a:pPr>
            <a:r>
              <a:rPr lang="en-US" altLang="zh-CN" sz="1200" b="1" dirty="0">
                <a:solidFill>
                  <a:srgbClr val="000000"/>
                </a:solidFill>
                <a:latin typeface="Arial" charset="0"/>
                <a:ea typeface="宋体" panose="02010600030101010101" pitchFamily="2" charset="-122"/>
              </a:rPr>
              <a:t>SEXT</a:t>
            </a:r>
            <a:endParaRPr lang="zh-CN" altLang="en-US" sz="1200" b="1" dirty="0">
              <a:solidFill>
                <a:srgbClr val="000000"/>
              </a:solidFill>
              <a:latin typeface="Arial" charset="0"/>
              <a:ea typeface="宋体" panose="02010600030101010101" pitchFamily="2" charset="-122"/>
            </a:endParaRPr>
          </a:p>
        </p:txBody>
      </p:sp>
      <p:cxnSp>
        <p:nvCxnSpPr>
          <p:cNvPr id="169" name="直接连接符 168"/>
          <p:cNvCxnSpPr/>
          <p:nvPr/>
        </p:nvCxnSpPr>
        <p:spPr bwMode="auto">
          <a:xfrm rot="16200000">
            <a:off x="7078281" y="1246719"/>
            <a:ext cx="1726" cy="396000"/>
          </a:xfrm>
          <a:prstGeom prst="line">
            <a:avLst/>
          </a:prstGeom>
          <a:solidFill>
            <a:schemeClr val="accent1"/>
          </a:solidFill>
          <a:ln w="412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0" name="直接连接符 169"/>
          <p:cNvCxnSpPr/>
          <p:nvPr/>
        </p:nvCxnSpPr>
        <p:spPr bwMode="auto">
          <a:xfrm rot="10800000">
            <a:off x="7258361" y="1436127"/>
            <a:ext cx="1726" cy="2052000"/>
          </a:xfrm>
          <a:prstGeom prst="line">
            <a:avLst/>
          </a:prstGeom>
          <a:solidFill>
            <a:schemeClr val="accent1"/>
          </a:solidFill>
          <a:ln w="412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1" name="直接连接符 170"/>
          <p:cNvCxnSpPr/>
          <p:nvPr/>
        </p:nvCxnSpPr>
        <p:spPr bwMode="auto">
          <a:xfrm rot="16200000">
            <a:off x="6538281" y="2749264"/>
            <a:ext cx="1726" cy="1476000"/>
          </a:xfrm>
          <a:prstGeom prst="line">
            <a:avLst/>
          </a:prstGeom>
          <a:solidFill>
            <a:schemeClr val="accent1"/>
          </a:solidFill>
          <a:ln w="412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2" name="直接连接符 171"/>
          <p:cNvCxnSpPr/>
          <p:nvPr/>
        </p:nvCxnSpPr>
        <p:spPr bwMode="auto">
          <a:xfrm flipV="1">
            <a:off x="5816475" y="3272104"/>
            <a:ext cx="1726" cy="219600"/>
          </a:xfrm>
          <a:prstGeom prst="line">
            <a:avLst/>
          </a:prstGeom>
          <a:solidFill>
            <a:schemeClr val="accent1"/>
          </a:solidFill>
          <a:ln w="4127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8" name="直接连接符 177"/>
          <p:cNvCxnSpPr/>
          <p:nvPr/>
        </p:nvCxnSpPr>
        <p:spPr bwMode="auto">
          <a:xfrm flipV="1">
            <a:off x="4119659" y="3272128"/>
            <a:ext cx="1726" cy="396000"/>
          </a:xfrm>
          <a:prstGeom prst="line">
            <a:avLst/>
          </a:prstGeom>
          <a:solidFill>
            <a:schemeClr val="accent1"/>
          </a:solidFill>
          <a:ln w="4127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9" name="直接连接符 178"/>
          <p:cNvCxnSpPr/>
          <p:nvPr/>
        </p:nvCxnSpPr>
        <p:spPr bwMode="auto">
          <a:xfrm flipV="1">
            <a:off x="4325224" y="3272104"/>
            <a:ext cx="1726" cy="684000"/>
          </a:xfrm>
          <a:prstGeom prst="line">
            <a:avLst/>
          </a:prstGeom>
          <a:solidFill>
            <a:schemeClr val="accent1"/>
          </a:solidFill>
          <a:ln w="4127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0" name="直接连接符 179"/>
          <p:cNvCxnSpPr/>
          <p:nvPr/>
        </p:nvCxnSpPr>
        <p:spPr bwMode="auto">
          <a:xfrm flipV="1">
            <a:off x="4530789" y="3272104"/>
            <a:ext cx="1726" cy="972000"/>
          </a:xfrm>
          <a:prstGeom prst="line">
            <a:avLst/>
          </a:prstGeom>
          <a:solidFill>
            <a:schemeClr val="accent1"/>
          </a:solidFill>
          <a:ln w="4127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1" name="直接连接符 180"/>
          <p:cNvCxnSpPr/>
          <p:nvPr/>
        </p:nvCxnSpPr>
        <p:spPr bwMode="auto">
          <a:xfrm flipV="1">
            <a:off x="4736355" y="3272104"/>
            <a:ext cx="1726" cy="396000"/>
          </a:xfrm>
          <a:prstGeom prst="line">
            <a:avLst/>
          </a:prstGeom>
          <a:solidFill>
            <a:schemeClr val="accent1"/>
          </a:solidFill>
          <a:ln w="4127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82" name="矩形 181"/>
          <p:cNvSpPr/>
          <p:nvPr/>
        </p:nvSpPr>
        <p:spPr bwMode="auto">
          <a:xfrm>
            <a:off x="3255563" y="3560136"/>
            <a:ext cx="677722" cy="216000"/>
          </a:xfrm>
          <a:prstGeom prst="rect">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108000" tIns="0" rIns="91440" bIns="0" numCol="1" rtlCol="0" anchor="ctr" anchorCtr="0" compatLnSpc="1">
            <a:prstTxWarp prst="textNoShape">
              <a:avLst/>
            </a:prstTxWarp>
          </a:bodyPr>
          <a:lstStyle/>
          <a:p>
            <a:pPr algn="ctr" fontAlgn="base">
              <a:spcBef>
                <a:spcPct val="0"/>
              </a:spcBef>
              <a:spcAft>
                <a:spcPct val="0"/>
              </a:spcAft>
              <a:defRPr/>
            </a:pPr>
            <a:r>
              <a:rPr lang="en-US" altLang="zh-CN" sz="1200" b="1" dirty="0">
                <a:solidFill>
                  <a:srgbClr val="000000"/>
                </a:solidFill>
                <a:latin typeface="Arial" charset="0"/>
                <a:ea typeface="宋体" panose="02010600030101010101" pitchFamily="2" charset="-122"/>
              </a:rPr>
              <a:t>SEXT</a:t>
            </a:r>
            <a:endParaRPr lang="zh-CN" altLang="en-US" sz="1200" b="1" dirty="0">
              <a:solidFill>
                <a:srgbClr val="000000"/>
              </a:solidFill>
              <a:latin typeface="Arial" charset="0"/>
              <a:ea typeface="宋体" panose="02010600030101010101" pitchFamily="2" charset="-122"/>
            </a:endParaRPr>
          </a:p>
        </p:txBody>
      </p:sp>
      <p:sp>
        <p:nvSpPr>
          <p:cNvPr id="183" name="矩形 182"/>
          <p:cNvSpPr/>
          <p:nvPr/>
        </p:nvSpPr>
        <p:spPr bwMode="auto">
          <a:xfrm>
            <a:off x="3257276" y="3849918"/>
            <a:ext cx="677722" cy="216000"/>
          </a:xfrm>
          <a:prstGeom prst="rect">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108000" tIns="0" rIns="91440" bIns="0" numCol="1" rtlCol="0" anchor="ctr" anchorCtr="0" compatLnSpc="1">
            <a:prstTxWarp prst="textNoShape">
              <a:avLst/>
            </a:prstTxWarp>
          </a:bodyPr>
          <a:lstStyle/>
          <a:p>
            <a:pPr algn="ctr" fontAlgn="base">
              <a:spcBef>
                <a:spcPct val="0"/>
              </a:spcBef>
              <a:spcAft>
                <a:spcPct val="0"/>
              </a:spcAft>
              <a:defRPr/>
            </a:pPr>
            <a:r>
              <a:rPr lang="en-US" altLang="zh-CN" sz="1200" b="1" dirty="0">
                <a:solidFill>
                  <a:srgbClr val="000000"/>
                </a:solidFill>
                <a:latin typeface="Arial" charset="0"/>
                <a:ea typeface="宋体" panose="02010600030101010101" pitchFamily="2" charset="-122"/>
              </a:rPr>
              <a:t>SEXT</a:t>
            </a:r>
            <a:endParaRPr lang="zh-CN" altLang="en-US" sz="1200" b="1" dirty="0">
              <a:solidFill>
                <a:srgbClr val="000000"/>
              </a:solidFill>
              <a:latin typeface="Arial" charset="0"/>
              <a:ea typeface="宋体" panose="02010600030101010101" pitchFamily="2" charset="-122"/>
            </a:endParaRPr>
          </a:p>
        </p:txBody>
      </p:sp>
      <p:sp>
        <p:nvSpPr>
          <p:cNvPr id="184" name="矩形 183"/>
          <p:cNvSpPr/>
          <p:nvPr/>
        </p:nvSpPr>
        <p:spPr bwMode="auto">
          <a:xfrm>
            <a:off x="3257276" y="4137950"/>
            <a:ext cx="677722" cy="216000"/>
          </a:xfrm>
          <a:prstGeom prst="rect">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108000" tIns="0" rIns="91440" bIns="0" numCol="1" rtlCol="0" anchor="ctr" anchorCtr="0" compatLnSpc="1">
            <a:prstTxWarp prst="textNoShape">
              <a:avLst/>
            </a:prstTxWarp>
          </a:bodyPr>
          <a:lstStyle/>
          <a:p>
            <a:pPr algn="ctr" fontAlgn="base">
              <a:spcBef>
                <a:spcPct val="0"/>
              </a:spcBef>
              <a:spcAft>
                <a:spcPct val="0"/>
              </a:spcAft>
              <a:defRPr/>
            </a:pPr>
            <a:r>
              <a:rPr lang="en-US" altLang="zh-CN" sz="1200" b="1" dirty="0">
                <a:solidFill>
                  <a:srgbClr val="000000"/>
                </a:solidFill>
                <a:latin typeface="Arial" charset="0"/>
                <a:ea typeface="宋体" panose="02010600030101010101" pitchFamily="2" charset="-122"/>
              </a:rPr>
              <a:t>SEXT</a:t>
            </a:r>
            <a:endParaRPr lang="zh-CN" altLang="en-US" sz="1200" b="1" dirty="0">
              <a:solidFill>
                <a:srgbClr val="000000"/>
              </a:solidFill>
              <a:latin typeface="Arial" charset="0"/>
              <a:ea typeface="宋体" panose="02010600030101010101" pitchFamily="2" charset="-122"/>
            </a:endParaRPr>
          </a:p>
        </p:txBody>
      </p:sp>
      <p:sp>
        <p:nvSpPr>
          <p:cNvPr id="185" name="矩形 184"/>
          <p:cNvSpPr/>
          <p:nvPr/>
        </p:nvSpPr>
        <p:spPr bwMode="auto">
          <a:xfrm>
            <a:off x="3255563" y="2552048"/>
            <a:ext cx="677722" cy="216000"/>
          </a:xfrm>
          <a:prstGeom prst="rect">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108000" tIns="0" rIns="91440" bIns="0" numCol="1" rtlCol="0" anchor="ctr" anchorCtr="0" compatLnSpc="1">
            <a:prstTxWarp prst="textNoShape">
              <a:avLst/>
            </a:prstTxWarp>
          </a:bodyPr>
          <a:lstStyle/>
          <a:p>
            <a:pPr algn="ctr" fontAlgn="base">
              <a:spcBef>
                <a:spcPct val="0"/>
              </a:spcBef>
              <a:spcAft>
                <a:spcPct val="0"/>
              </a:spcAft>
              <a:defRPr/>
            </a:pPr>
            <a:r>
              <a:rPr lang="en-US" altLang="zh-CN" sz="1200" b="1" dirty="0">
                <a:solidFill>
                  <a:srgbClr val="000000"/>
                </a:solidFill>
                <a:latin typeface="Arial" charset="0"/>
                <a:ea typeface="宋体" panose="02010600030101010101" pitchFamily="2" charset="-122"/>
              </a:rPr>
              <a:t>SEXT</a:t>
            </a:r>
            <a:endParaRPr lang="zh-CN" altLang="en-US" sz="1200" b="1" dirty="0">
              <a:solidFill>
                <a:srgbClr val="000000"/>
              </a:solidFill>
              <a:latin typeface="Arial" charset="0"/>
              <a:ea typeface="宋体" panose="02010600030101010101" pitchFamily="2" charset="-122"/>
            </a:endParaRPr>
          </a:p>
        </p:txBody>
      </p:sp>
      <p:cxnSp>
        <p:nvCxnSpPr>
          <p:cNvPr id="188" name="直接连接符 187"/>
          <p:cNvCxnSpPr/>
          <p:nvPr/>
        </p:nvCxnSpPr>
        <p:spPr bwMode="auto">
          <a:xfrm rot="16200000">
            <a:off x="3001431" y="3993950"/>
            <a:ext cx="1726" cy="504000"/>
          </a:xfrm>
          <a:prstGeom prst="line">
            <a:avLst/>
          </a:prstGeom>
          <a:solidFill>
            <a:schemeClr val="accent1"/>
          </a:solidFill>
          <a:ln w="412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9" name="直接连接符 188"/>
          <p:cNvCxnSpPr/>
          <p:nvPr/>
        </p:nvCxnSpPr>
        <p:spPr bwMode="auto">
          <a:xfrm rot="16200000">
            <a:off x="3002644" y="3705918"/>
            <a:ext cx="1726" cy="504000"/>
          </a:xfrm>
          <a:prstGeom prst="line">
            <a:avLst/>
          </a:prstGeom>
          <a:solidFill>
            <a:schemeClr val="accent1"/>
          </a:solidFill>
          <a:ln w="412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0" name="直接连接符 189"/>
          <p:cNvCxnSpPr/>
          <p:nvPr/>
        </p:nvCxnSpPr>
        <p:spPr bwMode="auto">
          <a:xfrm rot="16200000">
            <a:off x="3002644" y="3416136"/>
            <a:ext cx="1726" cy="504000"/>
          </a:xfrm>
          <a:prstGeom prst="line">
            <a:avLst/>
          </a:prstGeom>
          <a:solidFill>
            <a:schemeClr val="accent1"/>
          </a:solidFill>
          <a:ln w="412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1" name="直接连接符 190"/>
          <p:cNvCxnSpPr/>
          <p:nvPr/>
        </p:nvCxnSpPr>
        <p:spPr bwMode="auto">
          <a:xfrm rot="16200000">
            <a:off x="3002644" y="2408048"/>
            <a:ext cx="1726" cy="504000"/>
          </a:xfrm>
          <a:prstGeom prst="line">
            <a:avLst/>
          </a:prstGeom>
          <a:solidFill>
            <a:schemeClr val="accent1"/>
          </a:solidFill>
          <a:ln w="412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2" name="直接连接符 191"/>
          <p:cNvCxnSpPr/>
          <p:nvPr/>
        </p:nvCxnSpPr>
        <p:spPr bwMode="auto">
          <a:xfrm rot="16200000">
            <a:off x="4037171" y="3570936"/>
            <a:ext cx="1726" cy="194400"/>
          </a:xfrm>
          <a:prstGeom prst="line">
            <a:avLst/>
          </a:prstGeom>
          <a:solidFill>
            <a:schemeClr val="accent1"/>
          </a:solidFill>
          <a:ln w="412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3" name="直接连接符 192"/>
          <p:cNvCxnSpPr/>
          <p:nvPr/>
        </p:nvCxnSpPr>
        <p:spPr bwMode="auto">
          <a:xfrm rot="16200000">
            <a:off x="4145171" y="3752718"/>
            <a:ext cx="1726" cy="410400"/>
          </a:xfrm>
          <a:prstGeom prst="line">
            <a:avLst/>
          </a:prstGeom>
          <a:solidFill>
            <a:schemeClr val="accent1"/>
          </a:solidFill>
          <a:ln w="412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4" name="直接连接符 193"/>
          <p:cNvCxnSpPr/>
          <p:nvPr/>
        </p:nvCxnSpPr>
        <p:spPr bwMode="auto">
          <a:xfrm rot="16200000">
            <a:off x="4245971" y="3939950"/>
            <a:ext cx="1726" cy="612000"/>
          </a:xfrm>
          <a:prstGeom prst="line">
            <a:avLst/>
          </a:prstGeom>
          <a:solidFill>
            <a:schemeClr val="accent1"/>
          </a:solidFill>
          <a:ln w="412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5" name="直接连接符 194"/>
          <p:cNvCxnSpPr/>
          <p:nvPr/>
        </p:nvCxnSpPr>
        <p:spPr bwMode="auto">
          <a:xfrm rot="10800000">
            <a:off x="3585954" y="2047944"/>
            <a:ext cx="1726" cy="504000"/>
          </a:xfrm>
          <a:prstGeom prst="line">
            <a:avLst/>
          </a:prstGeom>
          <a:solidFill>
            <a:schemeClr val="accent1"/>
          </a:solidFill>
          <a:ln w="4127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8" name="直接连接符 197"/>
          <p:cNvCxnSpPr/>
          <p:nvPr/>
        </p:nvCxnSpPr>
        <p:spPr bwMode="auto">
          <a:xfrm rot="16200000">
            <a:off x="4346531" y="4130832"/>
            <a:ext cx="1726" cy="802800"/>
          </a:xfrm>
          <a:prstGeom prst="line">
            <a:avLst/>
          </a:prstGeom>
          <a:solidFill>
            <a:schemeClr val="accent1"/>
          </a:solidFill>
          <a:ln w="412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9" name="直接连接符 198"/>
          <p:cNvCxnSpPr/>
          <p:nvPr/>
        </p:nvCxnSpPr>
        <p:spPr bwMode="auto">
          <a:xfrm rot="10800000">
            <a:off x="4738082" y="3740160"/>
            <a:ext cx="1726" cy="792000"/>
          </a:xfrm>
          <a:prstGeom prst="line">
            <a:avLst/>
          </a:prstGeom>
          <a:solidFill>
            <a:schemeClr val="accent1"/>
          </a:solidFill>
          <a:ln w="412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7" name="直接连接符 246"/>
          <p:cNvCxnSpPr/>
          <p:nvPr/>
        </p:nvCxnSpPr>
        <p:spPr bwMode="auto">
          <a:xfrm rot="16200000">
            <a:off x="3001431" y="4280232"/>
            <a:ext cx="1726" cy="504000"/>
          </a:xfrm>
          <a:prstGeom prst="line">
            <a:avLst/>
          </a:prstGeom>
          <a:solidFill>
            <a:schemeClr val="accent1"/>
          </a:solidFill>
          <a:ln w="412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248" name="组合 247"/>
          <p:cNvGrpSpPr/>
          <p:nvPr/>
        </p:nvGrpSpPr>
        <p:grpSpPr>
          <a:xfrm>
            <a:off x="2937882" y="1878792"/>
            <a:ext cx="360039" cy="119168"/>
            <a:chOff x="5292080" y="3452075"/>
            <a:chExt cx="360039" cy="119168"/>
          </a:xfrm>
        </p:grpSpPr>
        <p:sp>
          <p:nvSpPr>
            <p:cNvPr id="249" name="等腰三角形 248"/>
            <p:cNvSpPr/>
            <p:nvPr/>
          </p:nvSpPr>
          <p:spPr bwMode="auto">
            <a:xfrm rot="5400000">
              <a:off x="5525971" y="3445094"/>
              <a:ext cx="119168" cy="133129"/>
            </a:xfrm>
            <a:prstGeom prst="triangl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defRPr/>
              </a:pPr>
              <a:endParaRPr lang="zh-CN" altLang="en-US" baseline="-25000">
                <a:solidFill>
                  <a:srgbClr val="000000"/>
                </a:solidFill>
                <a:latin typeface="Arial" charset="0"/>
                <a:ea typeface="宋体" pitchFamily="2" charset="-122"/>
              </a:endParaRPr>
            </a:p>
          </p:txBody>
        </p:sp>
        <p:cxnSp>
          <p:nvCxnSpPr>
            <p:cNvPr id="250" name="直接连接符 249"/>
            <p:cNvCxnSpPr/>
            <p:nvPr/>
          </p:nvCxnSpPr>
          <p:spPr bwMode="auto">
            <a:xfrm rot="5400000">
              <a:off x="5405536" y="3405478"/>
              <a:ext cx="0" cy="226911"/>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251" name="组合 250"/>
          <p:cNvGrpSpPr/>
          <p:nvPr/>
        </p:nvGrpSpPr>
        <p:grpSpPr>
          <a:xfrm>
            <a:off x="3369931" y="1424744"/>
            <a:ext cx="360039" cy="119168"/>
            <a:chOff x="5292080" y="3452075"/>
            <a:chExt cx="360039" cy="119168"/>
          </a:xfrm>
        </p:grpSpPr>
        <p:sp>
          <p:nvSpPr>
            <p:cNvPr id="252" name="等腰三角形 251"/>
            <p:cNvSpPr/>
            <p:nvPr/>
          </p:nvSpPr>
          <p:spPr bwMode="auto">
            <a:xfrm rot="5400000">
              <a:off x="5525971" y="3445094"/>
              <a:ext cx="119168" cy="133129"/>
            </a:xfrm>
            <a:prstGeom prst="triangl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defRPr/>
              </a:pPr>
              <a:endParaRPr lang="zh-CN" altLang="en-US" baseline="-25000">
                <a:solidFill>
                  <a:srgbClr val="000000"/>
                </a:solidFill>
                <a:latin typeface="Arial" charset="0"/>
                <a:ea typeface="宋体" pitchFamily="2" charset="-122"/>
              </a:endParaRPr>
            </a:p>
          </p:txBody>
        </p:sp>
        <p:cxnSp>
          <p:nvCxnSpPr>
            <p:cNvPr id="253" name="直接连接符 252"/>
            <p:cNvCxnSpPr/>
            <p:nvPr/>
          </p:nvCxnSpPr>
          <p:spPr bwMode="auto">
            <a:xfrm rot="5400000">
              <a:off x="5405536" y="3405478"/>
              <a:ext cx="0" cy="226911"/>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266" name="文本框 265"/>
          <p:cNvSpPr txBox="1"/>
          <p:nvPr/>
        </p:nvSpPr>
        <p:spPr>
          <a:xfrm>
            <a:off x="2721857" y="3427154"/>
            <a:ext cx="610398" cy="276999"/>
          </a:xfrm>
          <a:prstGeom prst="rect">
            <a:avLst/>
          </a:prstGeom>
          <a:noFill/>
        </p:spPr>
        <p:txBody>
          <a:bodyPr wrap="square" rtlCol="0">
            <a:spAutoFit/>
          </a:bodyPr>
          <a:lstStyle/>
          <a:p>
            <a:pPr eaLnBrk="0" fontAlgn="base" hangingPunct="0">
              <a:spcBef>
                <a:spcPct val="0"/>
              </a:spcBef>
              <a:spcAft>
                <a:spcPct val="0"/>
              </a:spcAft>
              <a:defRPr/>
            </a:pPr>
            <a:r>
              <a:rPr lang="en-US" altLang="zh-CN" sz="1200" b="1" dirty="0">
                <a:solidFill>
                  <a:srgbClr val="000000"/>
                </a:solidFill>
                <a:latin typeface="Arial" panose="020B0604020202020204" pitchFamily="34" charset="0"/>
                <a:ea typeface="宋体" panose="02010600030101010101" pitchFamily="2" charset="-122"/>
              </a:rPr>
              <a:t>[10:0]</a:t>
            </a:r>
            <a:endParaRPr lang="zh-CN" altLang="en-US" sz="1200" b="1" dirty="0">
              <a:solidFill>
                <a:srgbClr val="000000"/>
              </a:solidFill>
              <a:latin typeface="Arial" panose="020B0604020202020204" pitchFamily="34" charset="0"/>
              <a:ea typeface="宋体" panose="02010600030101010101" pitchFamily="2" charset="-122"/>
            </a:endParaRPr>
          </a:p>
        </p:txBody>
      </p:sp>
      <p:sp>
        <p:nvSpPr>
          <p:cNvPr id="267" name="文本框 266"/>
          <p:cNvSpPr txBox="1"/>
          <p:nvPr/>
        </p:nvSpPr>
        <p:spPr>
          <a:xfrm>
            <a:off x="2721857" y="3715186"/>
            <a:ext cx="610398" cy="276999"/>
          </a:xfrm>
          <a:prstGeom prst="rect">
            <a:avLst/>
          </a:prstGeom>
          <a:noFill/>
        </p:spPr>
        <p:txBody>
          <a:bodyPr wrap="square" rtlCol="0">
            <a:spAutoFit/>
          </a:bodyPr>
          <a:lstStyle/>
          <a:p>
            <a:pPr eaLnBrk="0" fontAlgn="base" hangingPunct="0">
              <a:spcBef>
                <a:spcPct val="0"/>
              </a:spcBef>
              <a:spcAft>
                <a:spcPct val="0"/>
              </a:spcAft>
              <a:defRPr/>
            </a:pPr>
            <a:r>
              <a:rPr lang="en-US" altLang="zh-CN" sz="1200" b="1" dirty="0">
                <a:solidFill>
                  <a:srgbClr val="000000"/>
                </a:solidFill>
                <a:latin typeface="Arial" panose="020B0604020202020204" pitchFamily="34" charset="0"/>
                <a:ea typeface="宋体" panose="02010600030101010101" pitchFamily="2" charset="-122"/>
              </a:rPr>
              <a:t>[8:0]</a:t>
            </a:r>
            <a:endParaRPr lang="zh-CN" altLang="en-US" sz="1200" b="1" dirty="0">
              <a:solidFill>
                <a:srgbClr val="000000"/>
              </a:solidFill>
              <a:latin typeface="Arial" panose="020B0604020202020204" pitchFamily="34" charset="0"/>
              <a:ea typeface="宋体" panose="02010600030101010101" pitchFamily="2" charset="-122"/>
            </a:endParaRPr>
          </a:p>
        </p:txBody>
      </p:sp>
      <p:sp>
        <p:nvSpPr>
          <p:cNvPr id="268" name="文本框 267"/>
          <p:cNvSpPr txBox="1"/>
          <p:nvPr/>
        </p:nvSpPr>
        <p:spPr>
          <a:xfrm>
            <a:off x="2721857" y="4003218"/>
            <a:ext cx="610398" cy="276999"/>
          </a:xfrm>
          <a:prstGeom prst="rect">
            <a:avLst/>
          </a:prstGeom>
          <a:noFill/>
        </p:spPr>
        <p:txBody>
          <a:bodyPr wrap="square" rtlCol="0">
            <a:spAutoFit/>
          </a:bodyPr>
          <a:lstStyle/>
          <a:p>
            <a:pPr eaLnBrk="0" fontAlgn="base" hangingPunct="0">
              <a:spcBef>
                <a:spcPct val="0"/>
              </a:spcBef>
              <a:spcAft>
                <a:spcPct val="0"/>
              </a:spcAft>
              <a:defRPr/>
            </a:pPr>
            <a:r>
              <a:rPr lang="en-US" altLang="zh-CN" sz="1200" b="1" dirty="0">
                <a:solidFill>
                  <a:srgbClr val="000000"/>
                </a:solidFill>
                <a:latin typeface="Arial" panose="020B0604020202020204" pitchFamily="34" charset="0"/>
                <a:ea typeface="宋体" panose="02010600030101010101" pitchFamily="2" charset="-122"/>
              </a:rPr>
              <a:t>[5:0]</a:t>
            </a:r>
            <a:endParaRPr lang="zh-CN" altLang="en-US" sz="1200" b="1" dirty="0">
              <a:solidFill>
                <a:srgbClr val="000000"/>
              </a:solidFill>
              <a:latin typeface="Arial" panose="020B0604020202020204" pitchFamily="34" charset="0"/>
              <a:ea typeface="宋体" panose="02010600030101010101" pitchFamily="2" charset="-122"/>
            </a:endParaRPr>
          </a:p>
        </p:txBody>
      </p:sp>
      <p:sp>
        <p:nvSpPr>
          <p:cNvPr id="269" name="文本框 268"/>
          <p:cNvSpPr txBox="1"/>
          <p:nvPr/>
        </p:nvSpPr>
        <p:spPr>
          <a:xfrm>
            <a:off x="2721857" y="4291250"/>
            <a:ext cx="610398" cy="276999"/>
          </a:xfrm>
          <a:prstGeom prst="rect">
            <a:avLst/>
          </a:prstGeom>
          <a:noFill/>
        </p:spPr>
        <p:txBody>
          <a:bodyPr wrap="square" rtlCol="0">
            <a:spAutoFit/>
          </a:bodyPr>
          <a:lstStyle/>
          <a:p>
            <a:pPr eaLnBrk="0" fontAlgn="base" hangingPunct="0">
              <a:spcBef>
                <a:spcPct val="0"/>
              </a:spcBef>
              <a:spcAft>
                <a:spcPct val="0"/>
              </a:spcAft>
              <a:defRPr/>
            </a:pPr>
            <a:r>
              <a:rPr lang="en-US" altLang="zh-CN" sz="1200" b="1" dirty="0">
                <a:solidFill>
                  <a:srgbClr val="000000"/>
                </a:solidFill>
                <a:latin typeface="Arial" panose="020B0604020202020204" pitchFamily="34" charset="0"/>
                <a:ea typeface="宋体" panose="02010600030101010101" pitchFamily="2" charset="-122"/>
              </a:rPr>
              <a:t>[4:0]</a:t>
            </a:r>
            <a:endParaRPr lang="zh-CN" altLang="en-US" sz="1200" b="1" dirty="0">
              <a:solidFill>
                <a:srgbClr val="000000"/>
              </a:solidFill>
              <a:latin typeface="Arial" panose="020B0604020202020204" pitchFamily="34" charset="0"/>
              <a:ea typeface="宋体" panose="02010600030101010101" pitchFamily="2" charset="-122"/>
            </a:endParaRPr>
          </a:p>
        </p:txBody>
      </p:sp>
      <p:sp>
        <p:nvSpPr>
          <p:cNvPr id="270" name="文本框 269"/>
          <p:cNvSpPr txBox="1"/>
          <p:nvPr/>
        </p:nvSpPr>
        <p:spPr>
          <a:xfrm>
            <a:off x="2721857" y="2419042"/>
            <a:ext cx="610398" cy="276999"/>
          </a:xfrm>
          <a:prstGeom prst="rect">
            <a:avLst/>
          </a:prstGeom>
          <a:noFill/>
        </p:spPr>
        <p:txBody>
          <a:bodyPr wrap="square" rtlCol="0">
            <a:spAutoFit/>
          </a:bodyPr>
          <a:lstStyle/>
          <a:p>
            <a:pPr eaLnBrk="0" fontAlgn="base" hangingPunct="0">
              <a:spcBef>
                <a:spcPct val="0"/>
              </a:spcBef>
              <a:spcAft>
                <a:spcPct val="0"/>
              </a:spcAft>
              <a:defRPr/>
            </a:pPr>
            <a:r>
              <a:rPr lang="en-US" altLang="zh-CN" sz="1200" b="1" dirty="0">
                <a:solidFill>
                  <a:srgbClr val="000000"/>
                </a:solidFill>
                <a:latin typeface="Arial" panose="020B0604020202020204" pitchFamily="34" charset="0"/>
                <a:ea typeface="宋体" panose="02010600030101010101" pitchFamily="2" charset="-122"/>
              </a:rPr>
              <a:t>[7:0]</a:t>
            </a:r>
            <a:endParaRPr lang="zh-CN" altLang="en-US" sz="1200" b="1" dirty="0">
              <a:solidFill>
                <a:srgbClr val="000000"/>
              </a:solidFill>
              <a:latin typeface="Arial" panose="020B0604020202020204" pitchFamily="34" charset="0"/>
              <a:ea typeface="宋体" panose="02010600030101010101" pitchFamily="2" charset="-122"/>
            </a:endParaRPr>
          </a:p>
        </p:txBody>
      </p:sp>
      <p:grpSp>
        <p:nvGrpSpPr>
          <p:cNvPr id="277" name="组合 276"/>
          <p:cNvGrpSpPr/>
          <p:nvPr/>
        </p:nvGrpSpPr>
        <p:grpSpPr>
          <a:xfrm>
            <a:off x="4035649" y="3398698"/>
            <a:ext cx="396344" cy="215444"/>
            <a:chOff x="7272000" y="2565484"/>
            <a:chExt cx="396344" cy="215444"/>
          </a:xfrm>
        </p:grpSpPr>
        <p:cxnSp>
          <p:nvCxnSpPr>
            <p:cNvPr id="278" name="直接连接符 277"/>
            <p:cNvCxnSpPr/>
            <p:nvPr/>
          </p:nvCxnSpPr>
          <p:spPr bwMode="auto">
            <a:xfrm flipH="1">
              <a:off x="7272000" y="2626896"/>
              <a:ext cx="144000" cy="10800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79" name="文本框 278"/>
            <p:cNvSpPr txBox="1"/>
            <p:nvPr/>
          </p:nvSpPr>
          <p:spPr>
            <a:xfrm>
              <a:off x="7308344" y="2565484"/>
              <a:ext cx="360000" cy="215444"/>
            </a:xfrm>
            <a:prstGeom prst="rect">
              <a:avLst/>
            </a:prstGeom>
            <a:noFill/>
          </p:spPr>
          <p:txBody>
            <a:bodyPr wrap="square" rtlCol="0">
              <a:spAutoFit/>
            </a:bodyPr>
            <a:lstStyle/>
            <a:p>
              <a:pPr eaLnBrk="0" fontAlgn="base" hangingPunct="0">
                <a:spcBef>
                  <a:spcPct val="0"/>
                </a:spcBef>
                <a:spcAft>
                  <a:spcPct val="0"/>
                </a:spcAft>
                <a:defRPr/>
              </a:pPr>
              <a:r>
                <a:rPr lang="en-US" altLang="zh-CN" sz="1200" baseline="-25000" dirty="0">
                  <a:solidFill>
                    <a:srgbClr val="000000"/>
                  </a:solidFill>
                  <a:latin typeface="Arial" panose="020B0604020202020204" pitchFamily="34" charset="0"/>
                  <a:ea typeface="宋体" panose="02010600030101010101" pitchFamily="2" charset="-122"/>
                </a:rPr>
                <a:t>16</a:t>
              </a:r>
              <a:endParaRPr lang="zh-CN" altLang="en-US" sz="1200" baseline="-25000" dirty="0">
                <a:solidFill>
                  <a:srgbClr val="000000"/>
                </a:solidFill>
                <a:latin typeface="Arial" panose="020B0604020202020204" pitchFamily="34" charset="0"/>
                <a:ea typeface="宋体" panose="02010600030101010101" pitchFamily="2" charset="-122"/>
              </a:endParaRPr>
            </a:p>
          </p:txBody>
        </p:sp>
      </p:grpSp>
      <p:grpSp>
        <p:nvGrpSpPr>
          <p:cNvPr id="280" name="组合 279"/>
          <p:cNvGrpSpPr/>
          <p:nvPr/>
        </p:nvGrpSpPr>
        <p:grpSpPr>
          <a:xfrm>
            <a:off x="4234025" y="3398698"/>
            <a:ext cx="396344" cy="215444"/>
            <a:chOff x="7272000" y="2565484"/>
            <a:chExt cx="396344" cy="215444"/>
          </a:xfrm>
        </p:grpSpPr>
        <p:cxnSp>
          <p:nvCxnSpPr>
            <p:cNvPr id="281" name="直接连接符 280"/>
            <p:cNvCxnSpPr/>
            <p:nvPr/>
          </p:nvCxnSpPr>
          <p:spPr bwMode="auto">
            <a:xfrm flipH="1">
              <a:off x="7272000" y="2626896"/>
              <a:ext cx="144000" cy="10800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82" name="文本框 281"/>
            <p:cNvSpPr txBox="1"/>
            <p:nvPr/>
          </p:nvSpPr>
          <p:spPr>
            <a:xfrm>
              <a:off x="7308344" y="2565484"/>
              <a:ext cx="360000" cy="215444"/>
            </a:xfrm>
            <a:prstGeom prst="rect">
              <a:avLst/>
            </a:prstGeom>
            <a:noFill/>
          </p:spPr>
          <p:txBody>
            <a:bodyPr wrap="square" rtlCol="0">
              <a:spAutoFit/>
            </a:bodyPr>
            <a:lstStyle/>
            <a:p>
              <a:pPr eaLnBrk="0" fontAlgn="base" hangingPunct="0">
                <a:spcBef>
                  <a:spcPct val="0"/>
                </a:spcBef>
                <a:spcAft>
                  <a:spcPct val="0"/>
                </a:spcAft>
                <a:defRPr/>
              </a:pPr>
              <a:r>
                <a:rPr lang="en-US" altLang="zh-CN" sz="1200" baseline="-25000" dirty="0">
                  <a:solidFill>
                    <a:srgbClr val="000000"/>
                  </a:solidFill>
                  <a:latin typeface="Arial" panose="020B0604020202020204" pitchFamily="34" charset="0"/>
                  <a:ea typeface="宋体" panose="02010600030101010101" pitchFamily="2" charset="-122"/>
                </a:rPr>
                <a:t>16</a:t>
              </a:r>
              <a:endParaRPr lang="zh-CN" altLang="en-US" sz="1200" baseline="-25000" dirty="0">
                <a:solidFill>
                  <a:srgbClr val="000000"/>
                </a:solidFill>
                <a:latin typeface="Arial" panose="020B0604020202020204" pitchFamily="34" charset="0"/>
                <a:ea typeface="宋体" panose="02010600030101010101" pitchFamily="2" charset="-122"/>
              </a:endParaRPr>
            </a:p>
          </p:txBody>
        </p:sp>
      </p:grpSp>
      <p:sp>
        <p:nvSpPr>
          <p:cNvPr id="308" name="文本框 307"/>
          <p:cNvSpPr txBox="1"/>
          <p:nvPr/>
        </p:nvSpPr>
        <p:spPr>
          <a:xfrm>
            <a:off x="2311257" y="1369700"/>
            <a:ext cx="1130680" cy="246221"/>
          </a:xfrm>
          <a:prstGeom prst="rect">
            <a:avLst/>
          </a:prstGeom>
          <a:noFill/>
        </p:spPr>
        <p:txBody>
          <a:bodyPr wrap="square" rtlCol="0">
            <a:spAutoFit/>
          </a:bodyPr>
          <a:lstStyle/>
          <a:p>
            <a:pPr algn="r" eaLnBrk="0" fontAlgn="base" hangingPunct="0">
              <a:spcBef>
                <a:spcPct val="0"/>
              </a:spcBef>
              <a:spcAft>
                <a:spcPct val="0"/>
              </a:spcAft>
              <a:defRPr/>
            </a:pPr>
            <a:r>
              <a:rPr lang="en-US" altLang="zh-CN" sz="1000" dirty="0" err="1">
                <a:solidFill>
                  <a:srgbClr val="000000"/>
                </a:solidFill>
                <a:latin typeface="Arial" panose="020B0604020202020204" pitchFamily="34" charset="0"/>
                <a:ea typeface="宋体" panose="02010600030101010101" pitchFamily="2" charset="-122"/>
              </a:rPr>
              <a:t>GateMARMUX</a:t>
            </a:r>
            <a:endParaRPr lang="zh-CN" altLang="en-US" sz="1000" dirty="0">
              <a:solidFill>
                <a:srgbClr val="000000"/>
              </a:solidFill>
              <a:latin typeface="Arial" panose="020B0604020202020204" pitchFamily="34" charset="0"/>
              <a:ea typeface="宋体" panose="02010600030101010101" pitchFamily="2" charset="-122"/>
            </a:endParaRPr>
          </a:p>
        </p:txBody>
      </p:sp>
      <p:sp>
        <p:nvSpPr>
          <p:cNvPr id="309" name="文本框 308"/>
          <p:cNvSpPr txBox="1"/>
          <p:nvPr/>
        </p:nvSpPr>
        <p:spPr>
          <a:xfrm>
            <a:off x="4835141" y="1546910"/>
            <a:ext cx="695029" cy="246221"/>
          </a:xfrm>
          <a:prstGeom prst="rect">
            <a:avLst/>
          </a:prstGeom>
          <a:noFill/>
        </p:spPr>
        <p:txBody>
          <a:bodyPr wrap="square" rtlCol="0">
            <a:spAutoFit/>
          </a:bodyPr>
          <a:lstStyle/>
          <a:p>
            <a:pPr algn="r" eaLnBrk="0" fontAlgn="base" hangingPunct="0">
              <a:spcBef>
                <a:spcPct val="0"/>
              </a:spcBef>
              <a:spcAft>
                <a:spcPct val="0"/>
              </a:spcAft>
              <a:defRPr/>
            </a:pPr>
            <a:r>
              <a:rPr lang="en-US" altLang="zh-CN" sz="1000" dirty="0">
                <a:solidFill>
                  <a:srgbClr val="000000"/>
                </a:solidFill>
                <a:latin typeface="Arial" panose="020B0604020202020204" pitchFamily="34" charset="0"/>
                <a:ea typeface="宋体" panose="02010600030101010101" pitchFamily="2" charset="-122"/>
              </a:rPr>
              <a:t>LD.PC</a:t>
            </a:r>
            <a:endParaRPr lang="zh-CN" altLang="en-US" sz="1000" dirty="0">
              <a:solidFill>
                <a:srgbClr val="000000"/>
              </a:solidFill>
              <a:latin typeface="Arial" panose="020B0604020202020204" pitchFamily="34" charset="0"/>
              <a:ea typeface="宋体" panose="02010600030101010101" pitchFamily="2" charset="-122"/>
            </a:endParaRPr>
          </a:p>
        </p:txBody>
      </p:sp>
      <p:grpSp>
        <p:nvGrpSpPr>
          <p:cNvPr id="316" name="组合 315"/>
          <p:cNvGrpSpPr/>
          <p:nvPr/>
        </p:nvGrpSpPr>
        <p:grpSpPr>
          <a:xfrm>
            <a:off x="4805052" y="2014654"/>
            <a:ext cx="396344" cy="215444"/>
            <a:chOff x="7272000" y="2565484"/>
            <a:chExt cx="396344" cy="215444"/>
          </a:xfrm>
        </p:grpSpPr>
        <p:cxnSp>
          <p:nvCxnSpPr>
            <p:cNvPr id="317" name="直接连接符 316"/>
            <p:cNvCxnSpPr/>
            <p:nvPr/>
          </p:nvCxnSpPr>
          <p:spPr bwMode="auto">
            <a:xfrm flipH="1">
              <a:off x="7272000" y="2626896"/>
              <a:ext cx="144000" cy="10800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18" name="文本框 317"/>
            <p:cNvSpPr txBox="1"/>
            <p:nvPr/>
          </p:nvSpPr>
          <p:spPr>
            <a:xfrm>
              <a:off x="7308344" y="2565484"/>
              <a:ext cx="360000" cy="215444"/>
            </a:xfrm>
            <a:prstGeom prst="rect">
              <a:avLst/>
            </a:prstGeom>
            <a:noFill/>
          </p:spPr>
          <p:txBody>
            <a:bodyPr wrap="square" rtlCol="0">
              <a:spAutoFit/>
            </a:bodyPr>
            <a:lstStyle/>
            <a:p>
              <a:pPr eaLnBrk="0" fontAlgn="base" hangingPunct="0">
                <a:spcBef>
                  <a:spcPct val="0"/>
                </a:spcBef>
                <a:spcAft>
                  <a:spcPct val="0"/>
                </a:spcAft>
                <a:defRPr/>
              </a:pPr>
              <a:r>
                <a:rPr lang="en-US" altLang="zh-CN" sz="1200" baseline="-25000" dirty="0">
                  <a:solidFill>
                    <a:srgbClr val="000000"/>
                  </a:solidFill>
                  <a:latin typeface="Arial" panose="020B0604020202020204" pitchFamily="34" charset="0"/>
                  <a:ea typeface="宋体" panose="02010600030101010101" pitchFamily="2" charset="-122"/>
                </a:rPr>
                <a:t>16</a:t>
              </a:r>
              <a:endParaRPr lang="zh-CN" altLang="en-US" sz="1200" baseline="-25000" dirty="0">
                <a:solidFill>
                  <a:srgbClr val="000000"/>
                </a:solidFill>
                <a:latin typeface="Arial" panose="020B0604020202020204" pitchFamily="34" charset="0"/>
                <a:ea typeface="宋体" panose="02010600030101010101" pitchFamily="2" charset="-122"/>
              </a:endParaRPr>
            </a:p>
          </p:txBody>
        </p:sp>
      </p:grpSp>
      <p:grpSp>
        <p:nvGrpSpPr>
          <p:cNvPr id="319" name="组合 318"/>
          <p:cNvGrpSpPr/>
          <p:nvPr/>
        </p:nvGrpSpPr>
        <p:grpSpPr>
          <a:xfrm>
            <a:off x="3874548" y="2176846"/>
            <a:ext cx="396344" cy="215444"/>
            <a:chOff x="7272000" y="2565484"/>
            <a:chExt cx="396344" cy="215444"/>
          </a:xfrm>
        </p:grpSpPr>
        <p:cxnSp>
          <p:nvCxnSpPr>
            <p:cNvPr id="320" name="直接连接符 319"/>
            <p:cNvCxnSpPr/>
            <p:nvPr/>
          </p:nvCxnSpPr>
          <p:spPr bwMode="auto">
            <a:xfrm flipH="1">
              <a:off x="7272000" y="2626896"/>
              <a:ext cx="144000" cy="10800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21" name="文本框 320"/>
            <p:cNvSpPr txBox="1"/>
            <p:nvPr/>
          </p:nvSpPr>
          <p:spPr>
            <a:xfrm>
              <a:off x="7308344" y="2565484"/>
              <a:ext cx="360000" cy="215444"/>
            </a:xfrm>
            <a:prstGeom prst="rect">
              <a:avLst/>
            </a:prstGeom>
            <a:noFill/>
          </p:spPr>
          <p:txBody>
            <a:bodyPr wrap="square" rtlCol="0">
              <a:spAutoFit/>
            </a:bodyPr>
            <a:lstStyle/>
            <a:p>
              <a:pPr eaLnBrk="0" fontAlgn="base" hangingPunct="0">
                <a:spcBef>
                  <a:spcPct val="0"/>
                </a:spcBef>
                <a:spcAft>
                  <a:spcPct val="0"/>
                </a:spcAft>
                <a:defRPr/>
              </a:pPr>
              <a:r>
                <a:rPr lang="en-US" altLang="zh-CN" sz="1200" baseline="-25000" dirty="0">
                  <a:solidFill>
                    <a:srgbClr val="000000"/>
                  </a:solidFill>
                  <a:latin typeface="Arial" panose="020B0604020202020204" pitchFamily="34" charset="0"/>
                  <a:ea typeface="宋体" panose="02010600030101010101" pitchFamily="2" charset="-122"/>
                </a:rPr>
                <a:t>16</a:t>
              </a:r>
              <a:endParaRPr lang="zh-CN" altLang="en-US" sz="1200" baseline="-25000" dirty="0">
                <a:solidFill>
                  <a:srgbClr val="000000"/>
                </a:solidFill>
                <a:latin typeface="Arial" panose="020B0604020202020204" pitchFamily="34" charset="0"/>
                <a:ea typeface="宋体" panose="02010600030101010101" pitchFamily="2" charset="-122"/>
              </a:endParaRPr>
            </a:p>
          </p:txBody>
        </p:sp>
      </p:grpSp>
      <p:grpSp>
        <p:nvGrpSpPr>
          <p:cNvPr id="322" name="组合 321"/>
          <p:cNvGrpSpPr/>
          <p:nvPr/>
        </p:nvGrpSpPr>
        <p:grpSpPr>
          <a:xfrm>
            <a:off x="3507416" y="2176846"/>
            <a:ext cx="396344" cy="215444"/>
            <a:chOff x="7272000" y="2565484"/>
            <a:chExt cx="396344" cy="215444"/>
          </a:xfrm>
        </p:grpSpPr>
        <p:cxnSp>
          <p:nvCxnSpPr>
            <p:cNvPr id="323" name="直接连接符 322"/>
            <p:cNvCxnSpPr/>
            <p:nvPr/>
          </p:nvCxnSpPr>
          <p:spPr bwMode="auto">
            <a:xfrm flipH="1">
              <a:off x="7272000" y="2626896"/>
              <a:ext cx="144000" cy="10800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24" name="文本框 323"/>
            <p:cNvSpPr txBox="1"/>
            <p:nvPr/>
          </p:nvSpPr>
          <p:spPr>
            <a:xfrm>
              <a:off x="7308344" y="2565484"/>
              <a:ext cx="360000" cy="215444"/>
            </a:xfrm>
            <a:prstGeom prst="rect">
              <a:avLst/>
            </a:prstGeom>
            <a:noFill/>
          </p:spPr>
          <p:txBody>
            <a:bodyPr wrap="square" rtlCol="0">
              <a:spAutoFit/>
            </a:bodyPr>
            <a:lstStyle/>
            <a:p>
              <a:pPr eaLnBrk="0" fontAlgn="base" hangingPunct="0">
                <a:spcBef>
                  <a:spcPct val="0"/>
                </a:spcBef>
                <a:spcAft>
                  <a:spcPct val="0"/>
                </a:spcAft>
                <a:defRPr/>
              </a:pPr>
              <a:r>
                <a:rPr lang="en-US" altLang="zh-CN" sz="1200" baseline="-25000" dirty="0">
                  <a:solidFill>
                    <a:srgbClr val="000000"/>
                  </a:solidFill>
                  <a:latin typeface="Arial" panose="020B0604020202020204" pitchFamily="34" charset="0"/>
                  <a:ea typeface="宋体" panose="02010600030101010101" pitchFamily="2" charset="-122"/>
                </a:rPr>
                <a:t>16</a:t>
              </a:r>
              <a:endParaRPr lang="zh-CN" altLang="en-US" sz="1200" baseline="-25000" dirty="0">
                <a:solidFill>
                  <a:srgbClr val="000000"/>
                </a:solidFill>
                <a:latin typeface="Arial" panose="020B0604020202020204" pitchFamily="34" charset="0"/>
                <a:ea typeface="宋体" panose="02010600030101010101" pitchFamily="2" charset="-122"/>
              </a:endParaRPr>
            </a:p>
          </p:txBody>
        </p:sp>
      </p:grpSp>
      <p:grpSp>
        <p:nvGrpSpPr>
          <p:cNvPr id="338" name="组合 337"/>
          <p:cNvGrpSpPr/>
          <p:nvPr/>
        </p:nvGrpSpPr>
        <p:grpSpPr>
          <a:xfrm>
            <a:off x="3604240" y="3105493"/>
            <a:ext cx="360039" cy="119168"/>
            <a:chOff x="5292080" y="3452075"/>
            <a:chExt cx="360039" cy="119168"/>
          </a:xfrm>
        </p:grpSpPr>
        <p:sp>
          <p:nvSpPr>
            <p:cNvPr id="339" name="等腰三角形 338"/>
            <p:cNvSpPr/>
            <p:nvPr/>
          </p:nvSpPr>
          <p:spPr bwMode="auto">
            <a:xfrm rot="5400000">
              <a:off x="5525971" y="3445094"/>
              <a:ext cx="119168" cy="133129"/>
            </a:xfrm>
            <a:prstGeom prst="triangl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defRPr/>
              </a:pPr>
              <a:endParaRPr lang="zh-CN" altLang="en-US" baseline="-25000">
                <a:solidFill>
                  <a:srgbClr val="000000"/>
                </a:solidFill>
                <a:latin typeface="Arial" charset="0"/>
                <a:ea typeface="宋体" pitchFamily="2" charset="-122"/>
              </a:endParaRPr>
            </a:p>
          </p:txBody>
        </p:sp>
        <p:cxnSp>
          <p:nvCxnSpPr>
            <p:cNvPr id="340" name="直接连接符 339"/>
            <p:cNvCxnSpPr/>
            <p:nvPr/>
          </p:nvCxnSpPr>
          <p:spPr bwMode="auto">
            <a:xfrm rot="5400000">
              <a:off x="5405536" y="3405478"/>
              <a:ext cx="0" cy="226911"/>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341" name="文本框 340"/>
          <p:cNvSpPr txBox="1"/>
          <p:nvPr/>
        </p:nvSpPr>
        <p:spPr>
          <a:xfrm>
            <a:off x="2660717" y="3046346"/>
            <a:ext cx="991968" cy="246221"/>
          </a:xfrm>
          <a:prstGeom prst="rect">
            <a:avLst/>
          </a:prstGeom>
          <a:noFill/>
        </p:spPr>
        <p:txBody>
          <a:bodyPr wrap="square" rtlCol="0">
            <a:spAutoFit/>
          </a:bodyPr>
          <a:lstStyle/>
          <a:p>
            <a:pPr algn="r" eaLnBrk="0" fontAlgn="base" hangingPunct="0">
              <a:spcBef>
                <a:spcPct val="0"/>
              </a:spcBef>
              <a:spcAft>
                <a:spcPct val="0"/>
              </a:spcAft>
              <a:defRPr/>
            </a:pPr>
            <a:r>
              <a:rPr lang="en-US" altLang="zh-CN" sz="1000" dirty="0">
                <a:solidFill>
                  <a:srgbClr val="000000"/>
                </a:solidFill>
                <a:latin typeface="Arial" panose="020B0604020202020204" pitchFamily="34" charset="0"/>
                <a:ea typeface="宋体" panose="02010600030101010101" pitchFamily="2" charset="-122"/>
              </a:rPr>
              <a:t>ADDR2MUX</a:t>
            </a:r>
            <a:endParaRPr lang="zh-CN" altLang="en-US" sz="1000" dirty="0">
              <a:solidFill>
                <a:srgbClr val="000000"/>
              </a:solidFill>
              <a:latin typeface="Arial" panose="020B0604020202020204" pitchFamily="34" charset="0"/>
              <a:ea typeface="宋体" panose="02010600030101010101" pitchFamily="2" charset="-122"/>
            </a:endParaRPr>
          </a:p>
        </p:txBody>
      </p:sp>
      <p:grpSp>
        <p:nvGrpSpPr>
          <p:cNvPr id="325" name="组合 324"/>
          <p:cNvGrpSpPr/>
          <p:nvPr/>
        </p:nvGrpSpPr>
        <p:grpSpPr>
          <a:xfrm>
            <a:off x="6109967" y="2176846"/>
            <a:ext cx="396344" cy="215444"/>
            <a:chOff x="7272000" y="2565484"/>
            <a:chExt cx="396344" cy="215444"/>
          </a:xfrm>
        </p:grpSpPr>
        <p:cxnSp>
          <p:nvCxnSpPr>
            <p:cNvPr id="326" name="直接连接符 325"/>
            <p:cNvCxnSpPr/>
            <p:nvPr/>
          </p:nvCxnSpPr>
          <p:spPr bwMode="auto">
            <a:xfrm flipH="1">
              <a:off x="7272000" y="2626896"/>
              <a:ext cx="144000" cy="10800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27" name="文本框 326"/>
            <p:cNvSpPr txBox="1"/>
            <p:nvPr/>
          </p:nvSpPr>
          <p:spPr>
            <a:xfrm>
              <a:off x="7308344" y="2565484"/>
              <a:ext cx="360000" cy="215444"/>
            </a:xfrm>
            <a:prstGeom prst="rect">
              <a:avLst/>
            </a:prstGeom>
            <a:noFill/>
          </p:spPr>
          <p:txBody>
            <a:bodyPr wrap="square" rtlCol="0">
              <a:spAutoFit/>
            </a:bodyPr>
            <a:lstStyle/>
            <a:p>
              <a:pPr eaLnBrk="0" fontAlgn="base" hangingPunct="0">
                <a:spcBef>
                  <a:spcPct val="0"/>
                </a:spcBef>
                <a:spcAft>
                  <a:spcPct val="0"/>
                </a:spcAft>
                <a:defRPr/>
              </a:pPr>
              <a:r>
                <a:rPr lang="en-US" altLang="zh-CN" sz="1200" baseline="-25000" dirty="0">
                  <a:solidFill>
                    <a:srgbClr val="000000"/>
                  </a:solidFill>
                  <a:latin typeface="Arial" panose="020B0604020202020204" pitchFamily="34" charset="0"/>
                  <a:ea typeface="宋体" panose="02010600030101010101" pitchFamily="2" charset="-122"/>
                </a:rPr>
                <a:t>16</a:t>
              </a:r>
              <a:endParaRPr lang="zh-CN" altLang="en-US" sz="1200" baseline="-25000" dirty="0">
                <a:solidFill>
                  <a:srgbClr val="000000"/>
                </a:solidFill>
                <a:latin typeface="Arial" panose="020B0604020202020204" pitchFamily="34" charset="0"/>
                <a:ea typeface="宋体" panose="02010600030101010101" pitchFamily="2" charset="-122"/>
              </a:endParaRPr>
            </a:p>
          </p:txBody>
        </p:sp>
      </p:grpSp>
      <p:sp>
        <p:nvSpPr>
          <p:cNvPr id="392" name="梯形 391"/>
          <p:cNvSpPr/>
          <p:nvPr/>
        </p:nvSpPr>
        <p:spPr bwMode="auto">
          <a:xfrm>
            <a:off x="3711065" y="6122668"/>
            <a:ext cx="773415" cy="227440"/>
          </a:xfrm>
          <a:prstGeom prst="trapezoid">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algn="ctr" fontAlgn="base">
              <a:spcBef>
                <a:spcPct val="0"/>
              </a:spcBef>
              <a:spcAft>
                <a:spcPct val="0"/>
              </a:spcAft>
              <a:defRPr/>
            </a:pPr>
            <a:r>
              <a:rPr lang="en-US" altLang="zh-CN" sz="1000" b="1" dirty="0">
                <a:solidFill>
                  <a:srgbClr val="FFFFFF"/>
                </a:solidFill>
                <a:latin typeface="Arial" charset="0"/>
                <a:ea typeface="宋体" pitchFamily="2" charset="-122"/>
              </a:rPr>
              <a:t>MUX</a:t>
            </a:r>
            <a:endParaRPr lang="zh-CN" altLang="en-US" sz="1000" b="1" dirty="0">
              <a:solidFill>
                <a:srgbClr val="FFFFFF"/>
              </a:solidFill>
              <a:latin typeface="Arial" charset="0"/>
              <a:ea typeface="宋体" pitchFamily="2" charset="-122"/>
            </a:endParaRPr>
          </a:p>
        </p:txBody>
      </p:sp>
      <p:cxnSp>
        <p:nvCxnSpPr>
          <p:cNvPr id="393" name="直接连接符 392"/>
          <p:cNvCxnSpPr/>
          <p:nvPr/>
        </p:nvCxnSpPr>
        <p:spPr bwMode="auto">
          <a:xfrm flipV="1">
            <a:off x="3801977" y="6368448"/>
            <a:ext cx="0" cy="208800"/>
          </a:xfrm>
          <a:prstGeom prst="line">
            <a:avLst/>
          </a:prstGeom>
          <a:solidFill>
            <a:schemeClr val="accent1"/>
          </a:solidFill>
          <a:ln w="4127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4" name="直接连接符 393"/>
          <p:cNvCxnSpPr/>
          <p:nvPr/>
        </p:nvCxnSpPr>
        <p:spPr bwMode="auto">
          <a:xfrm>
            <a:off x="2721857" y="5351128"/>
            <a:ext cx="0" cy="1224000"/>
          </a:xfrm>
          <a:prstGeom prst="line">
            <a:avLst/>
          </a:prstGeom>
          <a:solidFill>
            <a:schemeClr val="accent1"/>
          </a:solidFill>
          <a:ln w="412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5" name="直接连接符 394"/>
          <p:cNvCxnSpPr/>
          <p:nvPr/>
        </p:nvCxnSpPr>
        <p:spPr bwMode="auto">
          <a:xfrm>
            <a:off x="4628495" y="5904000"/>
            <a:ext cx="0" cy="309600"/>
          </a:xfrm>
          <a:prstGeom prst="line">
            <a:avLst/>
          </a:prstGeom>
          <a:solidFill>
            <a:schemeClr val="accent1"/>
          </a:solidFill>
          <a:ln w="412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6" name="直接连接符 395"/>
          <p:cNvCxnSpPr/>
          <p:nvPr/>
        </p:nvCxnSpPr>
        <p:spPr bwMode="auto">
          <a:xfrm rot="5400000" flipH="1">
            <a:off x="4772479" y="6058435"/>
            <a:ext cx="0" cy="288000"/>
          </a:xfrm>
          <a:prstGeom prst="line">
            <a:avLst/>
          </a:prstGeom>
          <a:solidFill>
            <a:schemeClr val="accent1"/>
          </a:solidFill>
          <a:ln w="41275" cap="flat" cmpd="sng" algn="ctr">
            <a:solidFill>
              <a:schemeClr val="tx1"/>
            </a:solidFill>
            <a:prstDash val="solid"/>
            <a:round/>
            <a:headEnd type="triangl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400" name="组合 399"/>
          <p:cNvGrpSpPr/>
          <p:nvPr/>
        </p:nvGrpSpPr>
        <p:grpSpPr>
          <a:xfrm>
            <a:off x="3361252" y="6173636"/>
            <a:ext cx="360039" cy="119168"/>
            <a:chOff x="5292080" y="3452075"/>
            <a:chExt cx="360039" cy="119168"/>
          </a:xfrm>
        </p:grpSpPr>
        <p:sp>
          <p:nvSpPr>
            <p:cNvPr id="401" name="等腰三角形 400"/>
            <p:cNvSpPr/>
            <p:nvPr/>
          </p:nvSpPr>
          <p:spPr bwMode="auto">
            <a:xfrm rot="5400000">
              <a:off x="5525971" y="3445094"/>
              <a:ext cx="119168" cy="133129"/>
            </a:xfrm>
            <a:prstGeom prst="triangl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defRPr/>
              </a:pPr>
              <a:endParaRPr lang="zh-CN" altLang="en-US" baseline="-25000">
                <a:solidFill>
                  <a:srgbClr val="000000"/>
                </a:solidFill>
                <a:latin typeface="Arial" charset="0"/>
                <a:ea typeface="宋体" pitchFamily="2" charset="-122"/>
              </a:endParaRPr>
            </a:p>
          </p:txBody>
        </p:sp>
        <p:cxnSp>
          <p:nvCxnSpPr>
            <p:cNvPr id="402" name="直接连接符 401"/>
            <p:cNvCxnSpPr/>
            <p:nvPr/>
          </p:nvCxnSpPr>
          <p:spPr bwMode="auto">
            <a:xfrm rot="5400000">
              <a:off x="5405536" y="3405478"/>
              <a:ext cx="0" cy="226911"/>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403" name="文本框 402"/>
          <p:cNvSpPr txBox="1"/>
          <p:nvPr/>
        </p:nvSpPr>
        <p:spPr>
          <a:xfrm>
            <a:off x="2818917" y="6110111"/>
            <a:ext cx="695029" cy="246221"/>
          </a:xfrm>
          <a:prstGeom prst="rect">
            <a:avLst/>
          </a:prstGeom>
          <a:noFill/>
        </p:spPr>
        <p:txBody>
          <a:bodyPr wrap="square" rtlCol="0">
            <a:spAutoFit/>
          </a:bodyPr>
          <a:lstStyle/>
          <a:p>
            <a:pPr eaLnBrk="0" fontAlgn="base" hangingPunct="0">
              <a:spcBef>
                <a:spcPct val="0"/>
              </a:spcBef>
              <a:spcAft>
                <a:spcPct val="0"/>
              </a:spcAft>
              <a:defRPr/>
            </a:pPr>
            <a:r>
              <a:rPr lang="en-US" altLang="zh-CN" sz="1000" dirty="0">
                <a:solidFill>
                  <a:srgbClr val="000000"/>
                </a:solidFill>
                <a:latin typeface="Arial" panose="020B0604020202020204" pitchFamily="34" charset="0"/>
                <a:ea typeface="宋体" panose="02010600030101010101" pitchFamily="2" charset="-122"/>
              </a:rPr>
              <a:t>MIO.EN</a:t>
            </a:r>
            <a:endParaRPr lang="zh-CN" altLang="en-US" sz="1000" dirty="0">
              <a:solidFill>
                <a:srgbClr val="000000"/>
              </a:solidFill>
              <a:latin typeface="Arial" panose="020B0604020202020204" pitchFamily="34" charset="0"/>
              <a:ea typeface="宋体" panose="02010600030101010101" pitchFamily="2" charset="-122"/>
            </a:endParaRPr>
          </a:p>
        </p:txBody>
      </p:sp>
      <p:grpSp>
        <p:nvGrpSpPr>
          <p:cNvPr id="409" name="组合 408"/>
          <p:cNvGrpSpPr/>
          <p:nvPr/>
        </p:nvGrpSpPr>
        <p:grpSpPr>
          <a:xfrm>
            <a:off x="8986553" y="1111864"/>
            <a:ext cx="396344" cy="215444"/>
            <a:chOff x="7272000" y="2565484"/>
            <a:chExt cx="396344" cy="215444"/>
          </a:xfrm>
        </p:grpSpPr>
        <p:cxnSp>
          <p:nvCxnSpPr>
            <p:cNvPr id="410" name="直接连接符 409"/>
            <p:cNvCxnSpPr/>
            <p:nvPr/>
          </p:nvCxnSpPr>
          <p:spPr bwMode="auto">
            <a:xfrm flipH="1">
              <a:off x="7272000" y="2626896"/>
              <a:ext cx="144000" cy="10800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11" name="文本框 410"/>
            <p:cNvSpPr txBox="1"/>
            <p:nvPr/>
          </p:nvSpPr>
          <p:spPr>
            <a:xfrm>
              <a:off x="7308344" y="2565484"/>
              <a:ext cx="360000" cy="215444"/>
            </a:xfrm>
            <a:prstGeom prst="rect">
              <a:avLst/>
            </a:prstGeom>
            <a:noFill/>
          </p:spPr>
          <p:txBody>
            <a:bodyPr wrap="square" rtlCol="0">
              <a:spAutoFit/>
            </a:bodyPr>
            <a:lstStyle/>
            <a:p>
              <a:pPr eaLnBrk="0" fontAlgn="base" hangingPunct="0">
                <a:spcBef>
                  <a:spcPct val="0"/>
                </a:spcBef>
                <a:spcAft>
                  <a:spcPct val="0"/>
                </a:spcAft>
                <a:defRPr/>
              </a:pPr>
              <a:r>
                <a:rPr lang="en-US" altLang="zh-CN" sz="1200" baseline="-25000" dirty="0">
                  <a:solidFill>
                    <a:srgbClr val="000000"/>
                  </a:solidFill>
                  <a:latin typeface="Arial" panose="020B0604020202020204" pitchFamily="34" charset="0"/>
                  <a:ea typeface="宋体" panose="02010600030101010101" pitchFamily="2" charset="-122"/>
                </a:rPr>
                <a:t>16</a:t>
              </a:r>
              <a:endParaRPr lang="zh-CN" altLang="en-US" sz="1200" baseline="-25000" dirty="0">
                <a:solidFill>
                  <a:srgbClr val="000000"/>
                </a:solidFill>
                <a:latin typeface="Arial" panose="020B0604020202020204" pitchFamily="34" charset="0"/>
                <a:ea typeface="宋体" panose="02010600030101010101" pitchFamily="2" charset="-122"/>
              </a:endParaRPr>
            </a:p>
          </p:txBody>
        </p:sp>
      </p:grpSp>
      <p:grpSp>
        <p:nvGrpSpPr>
          <p:cNvPr id="412" name="组合 411"/>
          <p:cNvGrpSpPr/>
          <p:nvPr/>
        </p:nvGrpSpPr>
        <p:grpSpPr>
          <a:xfrm>
            <a:off x="3698743" y="1170445"/>
            <a:ext cx="396344" cy="215444"/>
            <a:chOff x="7272000" y="2565484"/>
            <a:chExt cx="396344" cy="215444"/>
          </a:xfrm>
        </p:grpSpPr>
        <p:cxnSp>
          <p:nvCxnSpPr>
            <p:cNvPr id="413" name="直接连接符 412"/>
            <p:cNvCxnSpPr/>
            <p:nvPr/>
          </p:nvCxnSpPr>
          <p:spPr bwMode="auto">
            <a:xfrm flipH="1">
              <a:off x="7272000" y="2626896"/>
              <a:ext cx="144000" cy="10800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14" name="文本框 413"/>
            <p:cNvSpPr txBox="1"/>
            <p:nvPr/>
          </p:nvSpPr>
          <p:spPr>
            <a:xfrm>
              <a:off x="7308344" y="2565484"/>
              <a:ext cx="360000" cy="215444"/>
            </a:xfrm>
            <a:prstGeom prst="rect">
              <a:avLst/>
            </a:prstGeom>
            <a:noFill/>
          </p:spPr>
          <p:txBody>
            <a:bodyPr wrap="square" rtlCol="0">
              <a:spAutoFit/>
            </a:bodyPr>
            <a:lstStyle/>
            <a:p>
              <a:pPr eaLnBrk="0" fontAlgn="base" hangingPunct="0">
                <a:spcBef>
                  <a:spcPct val="0"/>
                </a:spcBef>
                <a:spcAft>
                  <a:spcPct val="0"/>
                </a:spcAft>
                <a:defRPr/>
              </a:pPr>
              <a:r>
                <a:rPr lang="en-US" altLang="zh-CN" sz="1200" baseline="-25000" dirty="0">
                  <a:solidFill>
                    <a:srgbClr val="000000"/>
                  </a:solidFill>
                  <a:latin typeface="Arial" panose="020B0604020202020204" pitchFamily="34" charset="0"/>
                  <a:ea typeface="宋体" panose="02010600030101010101" pitchFamily="2" charset="-122"/>
                </a:rPr>
                <a:t>16</a:t>
              </a:r>
              <a:endParaRPr lang="zh-CN" altLang="en-US" sz="1200" baseline="-25000" dirty="0">
                <a:solidFill>
                  <a:srgbClr val="000000"/>
                </a:solidFill>
                <a:latin typeface="Arial" panose="020B0604020202020204" pitchFamily="34" charset="0"/>
                <a:ea typeface="宋体" panose="02010600030101010101" pitchFamily="2" charset="-122"/>
              </a:endParaRPr>
            </a:p>
          </p:txBody>
        </p:sp>
      </p:grpSp>
      <p:grpSp>
        <p:nvGrpSpPr>
          <p:cNvPr id="421" name="组合 420"/>
          <p:cNvGrpSpPr/>
          <p:nvPr/>
        </p:nvGrpSpPr>
        <p:grpSpPr>
          <a:xfrm>
            <a:off x="2658212" y="5442899"/>
            <a:ext cx="396344" cy="215444"/>
            <a:chOff x="7272000" y="2565484"/>
            <a:chExt cx="396344" cy="215444"/>
          </a:xfrm>
        </p:grpSpPr>
        <p:cxnSp>
          <p:nvCxnSpPr>
            <p:cNvPr id="422" name="直接连接符 421"/>
            <p:cNvCxnSpPr/>
            <p:nvPr/>
          </p:nvCxnSpPr>
          <p:spPr bwMode="auto">
            <a:xfrm flipH="1">
              <a:off x="7272000" y="2626896"/>
              <a:ext cx="144000" cy="10800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23" name="文本框 422"/>
            <p:cNvSpPr txBox="1"/>
            <p:nvPr/>
          </p:nvSpPr>
          <p:spPr>
            <a:xfrm>
              <a:off x="7308344" y="2565484"/>
              <a:ext cx="360000" cy="215444"/>
            </a:xfrm>
            <a:prstGeom prst="rect">
              <a:avLst/>
            </a:prstGeom>
            <a:noFill/>
          </p:spPr>
          <p:txBody>
            <a:bodyPr wrap="square" rtlCol="0">
              <a:spAutoFit/>
            </a:bodyPr>
            <a:lstStyle/>
            <a:p>
              <a:pPr eaLnBrk="0" fontAlgn="base" hangingPunct="0">
                <a:spcBef>
                  <a:spcPct val="0"/>
                </a:spcBef>
                <a:spcAft>
                  <a:spcPct val="0"/>
                </a:spcAft>
                <a:defRPr/>
              </a:pPr>
              <a:r>
                <a:rPr lang="en-US" altLang="zh-CN" sz="1200" baseline="-25000" dirty="0">
                  <a:solidFill>
                    <a:srgbClr val="000000"/>
                  </a:solidFill>
                  <a:latin typeface="Arial" panose="020B0604020202020204" pitchFamily="34" charset="0"/>
                  <a:ea typeface="宋体" panose="02010600030101010101" pitchFamily="2" charset="-122"/>
                </a:rPr>
                <a:t>16</a:t>
              </a:r>
              <a:endParaRPr lang="zh-CN" altLang="en-US" sz="1200" baseline="-25000" dirty="0">
                <a:solidFill>
                  <a:srgbClr val="000000"/>
                </a:solidFill>
                <a:latin typeface="Arial" panose="020B0604020202020204" pitchFamily="34" charset="0"/>
                <a:ea typeface="宋体" panose="02010600030101010101" pitchFamily="2" charset="-122"/>
              </a:endParaRPr>
            </a:p>
          </p:txBody>
        </p:sp>
      </p:grpSp>
      <p:grpSp>
        <p:nvGrpSpPr>
          <p:cNvPr id="424" name="组合 423"/>
          <p:cNvGrpSpPr/>
          <p:nvPr/>
        </p:nvGrpSpPr>
        <p:grpSpPr>
          <a:xfrm>
            <a:off x="4502204" y="6542015"/>
            <a:ext cx="360000" cy="221857"/>
            <a:chOff x="5898218" y="3494595"/>
            <a:chExt cx="360000" cy="221857"/>
          </a:xfrm>
        </p:grpSpPr>
        <p:cxnSp>
          <p:nvCxnSpPr>
            <p:cNvPr id="425" name="直接连接符 424"/>
            <p:cNvCxnSpPr/>
            <p:nvPr/>
          </p:nvCxnSpPr>
          <p:spPr bwMode="auto">
            <a:xfrm flipH="1">
              <a:off x="5959620" y="3494595"/>
              <a:ext cx="144000" cy="10800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26" name="文本框 425"/>
            <p:cNvSpPr txBox="1"/>
            <p:nvPr/>
          </p:nvSpPr>
          <p:spPr>
            <a:xfrm>
              <a:off x="5898218" y="3501008"/>
              <a:ext cx="360000" cy="215444"/>
            </a:xfrm>
            <a:prstGeom prst="rect">
              <a:avLst/>
            </a:prstGeom>
            <a:noFill/>
          </p:spPr>
          <p:txBody>
            <a:bodyPr wrap="square" rtlCol="0">
              <a:spAutoFit/>
            </a:bodyPr>
            <a:lstStyle/>
            <a:p>
              <a:pPr eaLnBrk="0" fontAlgn="base" hangingPunct="0">
                <a:spcBef>
                  <a:spcPct val="0"/>
                </a:spcBef>
                <a:spcAft>
                  <a:spcPct val="0"/>
                </a:spcAft>
                <a:defRPr/>
              </a:pPr>
              <a:r>
                <a:rPr lang="en-US" altLang="zh-CN" sz="1200" baseline="-25000" dirty="0">
                  <a:solidFill>
                    <a:srgbClr val="000000"/>
                  </a:solidFill>
                  <a:latin typeface="Arial" panose="020B0604020202020204" pitchFamily="34" charset="0"/>
                  <a:ea typeface="宋体" panose="02010600030101010101" pitchFamily="2" charset="-122"/>
                </a:rPr>
                <a:t>16</a:t>
              </a:r>
              <a:endParaRPr lang="zh-CN" altLang="en-US" sz="1200" baseline="-25000" dirty="0">
                <a:solidFill>
                  <a:srgbClr val="000000"/>
                </a:solidFill>
                <a:latin typeface="Arial" panose="020B0604020202020204" pitchFamily="34" charset="0"/>
                <a:ea typeface="宋体" panose="02010600030101010101" pitchFamily="2" charset="-122"/>
              </a:endParaRPr>
            </a:p>
          </p:txBody>
        </p:sp>
      </p:grpSp>
      <p:grpSp>
        <p:nvGrpSpPr>
          <p:cNvPr id="376" name="组合 375"/>
          <p:cNvGrpSpPr/>
          <p:nvPr/>
        </p:nvGrpSpPr>
        <p:grpSpPr>
          <a:xfrm>
            <a:off x="7782090" y="4397738"/>
            <a:ext cx="360000" cy="221857"/>
            <a:chOff x="5898218" y="3494595"/>
            <a:chExt cx="360000" cy="221857"/>
          </a:xfrm>
        </p:grpSpPr>
        <p:cxnSp>
          <p:nvCxnSpPr>
            <p:cNvPr id="377" name="直接连接符 376"/>
            <p:cNvCxnSpPr/>
            <p:nvPr/>
          </p:nvCxnSpPr>
          <p:spPr bwMode="auto">
            <a:xfrm flipH="1">
              <a:off x="5959620" y="3494595"/>
              <a:ext cx="144000" cy="10800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78" name="文本框 377"/>
            <p:cNvSpPr txBox="1"/>
            <p:nvPr/>
          </p:nvSpPr>
          <p:spPr>
            <a:xfrm>
              <a:off x="5898218" y="3501008"/>
              <a:ext cx="360000" cy="215444"/>
            </a:xfrm>
            <a:prstGeom prst="rect">
              <a:avLst/>
            </a:prstGeom>
            <a:noFill/>
          </p:spPr>
          <p:txBody>
            <a:bodyPr wrap="square" rtlCol="0">
              <a:spAutoFit/>
            </a:bodyPr>
            <a:lstStyle/>
            <a:p>
              <a:pPr eaLnBrk="0" fontAlgn="base" hangingPunct="0">
                <a:spcBef>
                  <a:spcPct val="0"/>
                </a:spcBef>
                <a:spcAft>
                  <a:spcPct val="0"/>
                </a:spcAft>
                <a:defRPr/>
              </a:pPr>
              <a:r>
                <a:rPr lang="en-US" altLang="zh-CN" sz="1200" baseline="-25000" dirty="0">
                  <a:solidFill>
                    <a:srgbClr val="000000"/>
                  </a:solidFill>
                  <a:latin typeface="Arial" panose="020B0604020202020204" pitchFamily="34" charset="0"/>
                  <a:ea typeface="宋体" panose="02010600030101010101" pitchFamily="2" charset="-122"/>
                </a:rPr>
                <a:t>2</a:t>
              </a:r>
              <a:endParaRPr lang="zh-CN" altLang="en-US" sz="1200" baseline="-25000" dirty="0">
                <a:solidFill>
                  <a:srgbClr val="000000"/>
                </a:solidFill>
                <a:latin typeface="Arial" panose="020B0604020202020204" pitchFamily="34" charset="0"/>
                <a:ea typeface="宋体" panose="02010600030101010101" pitchFamily="2" charset="-122"/>
              </a:endParaRPr>
            </a:p>
          </p:txBody>
        </p:sp>
      </p:grpSp>
      <p:sp>
        <p:nvSpPr>
          <p:cNvPr id="389" name="矩形 388"/>
          <p:cNvSpPr/>
          <p:nvPr/>
        </p:nvSpPr>
        <p:spPr bwMode="auto">
          <a:xfrm>
            <a:off x="7255201" y="4283503"/>
            <a:ext cx="501327" cy="106944"/>
          </a:xfrm>
          <a:prstGeom prst="rect">
            <a:avLst/>
          </a:prstGeom>
          <a:solidFill>
            <a:schemeClr val="bg1">
              <a:alpha val="90000"/>
            </a:schemeClr>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defRPr/>
            </a:pPr>
            <a:endParaRPr lang="zh-CN" altLang="en-US" baseline="-25000">
              <a:solidFill>
                <a:srgbClr val="000000"/>
              </a:solidFill>
              <a:latin typeface="Arial" charset="0"/>
              <a:ea typeface="宋体" pitchFamily="2" charset="-122"/>
            </a:endParaRPr>
          </a:p>
        </p:txBody>
      </p:sp>
      <p:sp>
        <p:nvSpPr>
          <p:cNvPr id="408" name="矩形 407"/>
          <p:cNvSpPr/>
          <p:nvPr/>
        </p:nvSpPr>
        <p:spPr bwMode="auto">
          <a:xfrm>
            <a:off x="1692480" y="692696"/>
            <a:ext cx="8975520" cy="6089104"/>
          </a:xfrm>
          <a:prstGeom prst="rect">
            <a:avLst/>
          </a:prstGeom>
          <a:solidFill>
            <a:schemeClr val="bg1">
              <a:alpha val="90000"/>
            </a:schemeClr>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defRPr/>
            </a:pPr>
            <a:endParaRPr lang="zh-CN" altLang="en-US" baseline="-25000">
              <a:solidFill>
                <a:srgbClr val="000000"/>
              </a:solidFill>
              <a:latin typeface="Arial" charset="0"/>
              <a:ea typeface="宋体" pitchFamily="2" charset="-122"/>
            </a:endParaRPr>
          </a:p>
        </p:txBody>
      </p:sp>
      <p:cxnSp>
        <p:nvCxnSpPr>
          <p:cNvPr id="42" name="直接连接符 41"/>
          <p:cNvCxnSpPr/>
          <p:nvPr/>
        </p:nvCxnSpPr>
        <p:spPr bwMode="auto">
          <a:xfrm>
            <a:off x="2146673" y="1039856"/>
            <a:ext cx="8344800" cy="0"/>
          </a:xfrm>
          <a:prstGeom prst="line">
            <a:avLst/>
          </a:prstGeom>
          <a:solidFill>
            <a:schemeClr val="accent1"/>
          </a:solidFill>
          <a:ln w="127000" cap="flat" cmpd="sng" algn="ctr">
            <a:solidFill>
              <a:schemeClr val="tx1"/>
            </a:solidFill>
            <a:prstDash val="solid"/>
            <a:round/>
            <a:headEnd type="triangl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4" name="直接连接符 43"/>
          <p:cNvCxnSpPr/>
          <p:nvPr/>
        </p:nvCxnSpPr>
        <p:spPr bwMode="auto">
          <a:xfrm>
            <a:off x="10495841" y="980728"/>
            <a:ext cx="2881" cy="4370400"/>
          </a:xfrm>
          <a:prstGeom prst="line">
            <a:avLst/>
          </a:prstGeom>
          <a:solidFill>
            <a:schemeClr val="accent1"/>
          </a:solidFill>
          <a:ln w="1270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3" name="直接连接符 42"/>
          <p:cNvCxnSpPr/>
          <p:nvPr/>
        </p:nvCxnSpPr>
        <p:spPr bwMode="auto">
          <a:xfrm>
            <a:off x="2145793" y="5288328"/>
            <a:ext cx="8344800" cy="0"/>
          </a:xfrm>
          <a:prstGeom prst="line">
            <a:avLst/>
          </a:prstGeom>
          <a:solidFill>
            <a:schemeClr val="accent1"/>
          </a:solidFill>
          <a:ln w="127000" cap="flat" cmpd="sng" algn="ctr">
            <a:solidFill>
              <a:schemeClr val="tx1"/>
            </a:solidFill>
            <a:prstDash val="solid"/>
            <a:round/>
            <a:headEnd type="triangl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6" name="组合 5"/>
          <p:cNvGrpSpPr/>
          <p:nvPr/>
        </p:nvGrpSpPr>
        <p:grpSpPr>
          <a:xfrm>
            <a:off x="1590046" y="4705523"/>
            <a:ext cx="794285" cy="246221"/>
            <a:chOff x="66045" y="4705522"/>
            <a:chExt cx="794285" cy="246221"/>
          </a:xfrm>
        </p:grpSpPr>
        <p:grpSp>
          <p:nvGrpSpPr>
            <p:cNvPr id="381" name="组合 380"/>
            <p:cNvGrpSpPr/>
            <p:nvPr/>
          </p:nvGrpSpPr>
          <p:grpSpPr>
            <a:xfrm>
              <a:off x="500291" y="4760252"/>
              <a:ext cx="360039" cy="119168"/>
              <a:chOff x="5292080" y="3452075"/>
              <a:chExt cx="360039" cy="119168"/>
            </a:xfrm>
          </p:grpSpPr>
          <p:sp>
            <p:nvSpPr>
              <p:cNvPr id="382" name="等腰三角形 381"/>
              <p:cNvSpPr/>
              <p:nvPr/>
            </p:nvSpPr>
            <p:spPr bwMode="auto">
              <a:xfrm rot="5400000">
                <a:off x="5525971" y="3445094"/>
                <a:ext cx="119168" cy="133129"/>
              </a:xfrm>
              <a:prstGeom prst="triangl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defRPr/>
                </a:pPr>
                <a:endParaRPr lang="zh-CN" altLang="en-US" baseline="-25000">
                  <a:solidFill>
                    <a:srgbClr val="000000"/>
                  </a:solidFill>
                  <a:latin typeface="Arial" charset="0"/>
                  <a:ea typeface="宋体" pitchFamily="2" charset="-122"/>
                </a:endParaRPr>
              </a:p>
            </p:txBody>
          </p:sp>
          <p:cxnSp>
            <p:nvCxnSpPr>
              <p:cNvPr id="383" name="直接连接符 382"/>
              <p:cNvCxnSpPr/>
              <p:nvPr/>
            </p:nvCxnSpPr>
            <p:spPr bwMode="auto">
              <a:xfrm rot="5400000">
                <a:off x="5405536" y="3405478"/>
                <a:ext cx="0" cy="226911"/>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384" name="文本框 383"/>
            <p:cNvSpPr txBox="1"/>
            <p:nvPr/>
          </p:nvSpPr>
          <p:spPr>
            <a:xfrm>
              <a:off x="66045" y="4705522"/>
              <a:ext cx="520464" cy="246221"/>
            </a:xfrm>
            <a:prstGeom prst="rect">
              <a:avLst/>
            </a:prstGeom>
            <a:noFill/>
          </p:spPr>
          <p:txBody>
            <a:bodyPr wrap="square" rtlCol="0">
              <a:spAutoFit/>
            </a:bodyPr>
            <a:lstStyle/>
            <a:p>
              <a:pPr algn="r" eaLnBrk="0" fontAlgn="base" hangingPunct="0">
                <a:spcBef>
                  <a:spcPct val="0"/>
                </a:spcBef>
                <a:spcAft>
                  <a:spcPct val="0"/>
                </a:spcAft>
                <a:defRPr/>
              </a:pPr>
              <a:r>
                <a:rPr lang="en-US" altLang="zh-CN" sz="1000" dirty="0">
                  <a:solidFill>
                    <a:srgbClr val="000000"/>
                  </a:solidFill>
                  <a:latin typeface="Arial" panose="020B0604020202020204" pitchFamily="34" charset="0"/>
                  <a:ea typeface="宋体" panose="02010600030101010101" pitchFamily="2" charset="-122"/>
                </a:rPr>
                <a:t>LD.IR</a:t>
              </a:r>
              <a:endParaRPr lang="zh-CN" altLang="en-US" sz="1000" dirty="0">
                <a:solidFill>
                  <a:srgbClr val="000000"/>
                </a:solidFill>
                <a:latin typeface="Arial" panose="020B0604020202020204" pitchFamily="34" charset="0"/>
                <a:ea typeface="宋体" panose="02010600030101010101" pitchFamily="2" charset="-122"/>
              </a:endParaRPr>
            </a:p>
          </p:txBody>
        </p:sp>
      </p:grpSp>
      <p:sp>
        <p:nvSpPr>
          <p:cNvPr id="107" name="矩形 106"/>
          <p:cNvSpPr/>
          <p:nvPr/>
        </p:nvSpPr>
        <p:spPr bwMode="auto">
          <a:xfrm>
            <a:off x="2404175" y="4712264"/>
            <a:ext cx="677722" cy="216000"/>
          </a:xfrm>
          <a:prstGeom prst="rect">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108000" tIns="72000" rIns="91440" bIns="45720" numCol="1" rtlCol="0" anchor="ctr" anchorCtr="0" compatLnSpc="1">
            <a:prstTxWarp prst="textNoShape">
              <a:avLst/>
            </a:prstTxWarp>
          </a:bodyPr>
          <a:lstStyle/>
          <a:p>
            <a:pPr algn="ctr" fontAlgn="base">
              <a:spcBef>
                <a:spcPct val="0"/>
              </a:spcBef>
              <a:spcAft>
                <a:spcPct val="0"/>
              </a:spcAft>
              <a:defRPr/>
            </a:pPr>
            <a:r>
              <a:rPr lang="en-US" altLang="zh-CN" sz="1200" b="1" dirty="0">
                <a:solidFill>
                  <a:srgbClr val="000000"/>
                </a:solidFill>
                <a:latin typeface="Arial" charset="0"/>
                <a:ea typeface="宋体" panose="02010600030101010101" pitchFamily="2" charset="-122"/>
              </a:rPr>
              <a:t>IR</a:t>
            </a:r>
            <a:endParaRPr lang="zh-CN" altLang="en-US" sz="1200" b="1" dirty="0">
              <a:solidFill>
                <a:srgbClr val="000000"/>
              </a:solidFill>
              <a:latin typeface="Arial" charset="0"/>
              <a:ea typeface="宋体" panose="02010600030101010101" pitchFamily="2" charset="-122"/>
            </a:endParaRPr>
          </a:p>
        </p:txBody>
      </p:sp>
      <p:cxnSp>
        <p:nvCxnSpPr>
          <p:cNvPr id="203" name="直接连接符 202"/>
          <p:cNvCxnSpPr/>
          <p:nvPr/>
        </p:nvCxnSpPr>
        <p:spPr bwMode="auto">
          <a:xfrm flipV="1">
            <a:off x="2742173" y="4928288"/>
            <a:ext cx="1726" cy="360000"/>
          </a:xfrm>
          <a:prstGeom prst="line">
            <a:avLst/>
          </a:prstGeom>
          <a:solidFill>
            <a:schemeClr val="accent1"/>
          </a:solidFill>
          <a:ln w="4127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331" name="组合 330"/>
          <p:cNvGrpSpPr/>
          <p:nvPr/>
        </p:nvGrpSpPr>
        <p:grpSpPr>
          <a:xfrm>
            <a:off x="2678425" y="5000296"/>
            <a:ext cx="396344" cy="215444"/>
            <a:chOff x="7272000" y="2565484"/>
            <a:chExt cx="396344" cy="215444"/>
          </a:xfrm>
        </p:grpSpPr>
        <p:cxnSp>
          <p:nvCxnSpPr>
            <p:cNvPr id="332" name="直接连接符 331"/>
            <p:cNvCxnSpPr/>
            <p:nvPr/>
          </p:nvCxnSpPr>
          <p:spPr bwMode="auto">
            <a:xfrm flipH="1">
              <a:off x="7272000" y="2626896"/>
              <a:ext cx="144000" cy="10800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33" name="文本框 332"/>
            <p:cNvSpPr txBox="1"/>
            <p:nvPr/>
          </p:nvSpPr>
          <p:spPr>
            <a:xfrm>
              <a:off x="7308344" y="2565484"/>
              <a:ext cx="360000" cy="215444"/>
            </a:xfrm>
            <a:prstGeom prst="rect">
              <a:avLst/>
            </a:prstGeom>
            <a:noFill/>
          </p:spPr>
          <p:txBody>
            <a:bodyPr wrap="square" rtlCol="0">
              <a:spAutoFit/>
            </a:bodyPr>
            <a:lstStyle/>
            <a:p>
              <a:pPr eaLnBrk="0" fontAlgn="base" hangingPunct="0">
                <a:spcBef>
                  <a:spcPct val="0"/>
                </a:spcBef>
                <a:spcAft>
                  <a:spcPct val="0"/>
                </a:spcAft>
                <a:defRPr/>
              </a:pPr>
              <a:r>
                <a:rPr lang="en-US" altLang="zh-CN" sz="1200" baseline="-25000" dirty="0">
                  <a:solidFill>
                    <a:srgbClr val="000000"/>
                  </a:solidFill>
                  <a:latin typeface="Arial" panose="020B0604020202020204" pitchFamily="34" charset="0"/>
                  <a:ea typeface="宋体" panose="02010600030101010101" pitchFamily="2" charset="-122"/>
                </a:rPr>
                <a:t>16</a:t>
              </a:r>
              <a:endParaRPr lang="zh-CN" altLang="en-US" sz="1200" baseline="-25000" dirty="0">
                <a:solidFill>
                  <a:srgbClr val="000000"/>
                </a:solidFill>
                <a:latin typeface="Arial" panose="020B0604020202020204" pitchFamily="34" charset="0"/>
                <a:ea typeface="宋体" panose="02010600030101010101" pitchFamily="2" charset="-122"/>
              </a:endParaRPr>
            </a:p>
          </p:txBody>
        </p:sp>
      </p:grpSp>
      <p:grpSp>
        <p:nvGrpSpPr>
          <p:cNvPr id="54" name="组合 53"/>
          <p:cNvGrpSpPr/>
          <p:nvPr/>
        </p:nvGrpSpPr>
        <p:grpSpPr>
          <a:xfrm>
            <a:off x="4308737" y="5347152"/>
            <a:ext cx="180969" cy="402036"/>
            <a:chOff x="2185214" y="1412776"/>
            <a:chExt cx="180969" cy="402036"/>
          </a:xfrm>
        </p:grpSpPr>
        <p:sp>
          <p:nvSpPr>
            <p:cNvPr id="55" name="等腰三角形 54"/>
            <p:cNvSpPr/>
            <p:nvPr/>
          </p:nvSpPr>
          <p:spPr bwMode="auto">
            <a:xfrm>
              <a:off x="2185214" y="1412776"/>
              <a:ext cx="180969" cy="148657"/>
            </a:xfrm>
            <a:prstGeom prst="triangl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defRPr/>
              </a:pPr>
              <a:endParaRPr lang="zh-CN" altLang="en-US" baseline="-25000">
                <a:solidFill>
                  <a:srgbClr val="000000"/>
                </a:solidFill>
                <a:latin typeface="Arial" charset="0"/>
                <a:ea typeface="宋体" pitchFamily="2" charset="-122"/>
              </a:endParaRPr>
            </a:p>
          </p:txBody>
        </p:sp>
        <p:cxnSp>
          <p:nvCxnSpPr>
            <p:cNvPr id="56" name="直接连接符 55"/>
            <p:cNvCxnSpPr/>
            <p:nvPr/>
          </p:nvCxnSpPr>
          <p:spPr bwMode="auto">
            <a:xfrm>
              <a:off x="2275698" y="1561433"/>
              <a:ext cx="0" cy="253379"/>
            </a:xfrm>
            <a:prstGeom prst="line">
              <a:avLst/>
            </a:prstGeom>
            <a:solidFill>
              <a:schemeClr val="accent1"/>
            </a:solidFill>
            <a:ln w="381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06" name="矩形 105"/>
          <p:cNvSpPr/>
          <p:nvPr/>
        </p:nvSpPr>
        <p:spPr bwMode="auto">
          <a:xfrm>
            <a:off x="4060359" y="5684384"/>
            <a:ext cx="677722" cy="216000"/>
          </a:xfrm>
          <a:prstGeom prst="rect">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108000" tIns="36000" rIns="91440" bIns="45720" numCol="1" rtlCol="0" anchor="ctr" anchorCtr="0" compatLnSpc="1">
            <a:prstTxWarp prst="textNoShape">
              <a:avLst/>
            </a:prstTxWarp>
          </a:bodyPr>
          <a:lstStyle/>
          <a:p>
            <a:pPr algn="ctr" fontAlgn="base">
              <a:spcBef>
                <a:spcPct val="0"/>
              </a:spcBef>
              <a:spcAft>
                <a:spcPct val="0"/>
              </a:spcAft>
              <a:defRPr/>
            </a:pPr>
            <a:r>
              <a:rPr lang="en-US" altLang="zh-CN" sz="1200" b="1" dirty="0">
                <a:solidFill>
                  <a:srgbClr val="000000"/>
                </a:solidFill>
                <a:latin typeface="Arial" charset="0"/>
                <a:ea typeface="宋体" panose="02010600030101010101" pitchFamily="2" charset="-122"/>
              </a:rPr>
              <a:t>MDR</a:t>
            </a:r>
            <a:endParaRPr lang="zh-CN" altLang="en-US" sz="1200" b="1" dirty="0">
              <a:solidFill>
                <a:srgbClr val="000000"/>
              </a:solidFill>
              <a:latin typeface="Arial" charset="0"/>
              <a:ea typeface="宋体" panose="02010600030101010101" pitchFamily="2" charset="-122"/>
            </a:endParaRPr>
          </a:p>
        </p:txBody>
      </p:sp>
      <p:grpSp>
        <p:nvGrpSpPr>
          <p:cNvPr id="364" name="组合 363"/>
          <p:cNvGrpSpPr/>
          <p:nvPr/>
        </p:nvGrpSpPr>
        <p:grpSpPr>
          <a:xfrm>
            <a:off x="3694282" y="5732800"/>
            <a:ext cx="360039" cy="119168"/>
            <a:chOff x="5292080" y="3452075"/>
            <a:chExt cx="360039" cy="119168"/>
          </a:xfrm>
        </p:grpSpPr>
        <p:sp>
          <p:nvSpPr>
            <p:cNvPr id="365" name="等腰三角形 364"/>
            <p:cNvSpPr/>
            <p:nvPr/>
          </p:nvSpPr>
          <p:spPr bwMode="auto">
            <a:xfrm rot="5400000">
              <a:off x="5525971" y="3445094"/>
              <a:ext cx="119168" cy="133129"/>
            </a:xfrm>
            <a:prstGeom prst="triangl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defRPr/>
              </a:pPr>
              <a:endParaRPr lang="zh-CN" altLang="en-US" baseline="-25000">
                <a:solidFill>
                  <a:srgbClr val="000000"/>
                </a:solidFill>
                <a:latin typeface="Arial" charset="0"/>
                <a:ea typeface="宋体" pitchFamily="2" charset="-122"/>
              </a:endParaRPr>
            </a:p>
          </p:txBody>
        </p:sp>
        <p:cxnSp>
          <p:nvCxnSpPr>
            <p:cNvPr id="366" name="直接连接符 365"/>
            <p:cNvCxnSpPr/>
            <p:nvPr/>
          </p:nvCxnSpPr>
          <p:spPr bwMode="auto">
            <a:xfrm rot="5400000">
              <a:off x="5405536" y="3405478"/>
              <a:ext cx="0" cy="226911"/>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367" name="文本框 366"/>
          <p:cNvSpPr txBox="1"/>
          <p:nvPr/>
        </p:nvSpPr>
        <p:spPr>
          <a:xfrm>
            <a:off x="3081897" y="5669275"/>
            <a:ext cx="744104" cy="246221"/>
          </a:xfrm>
          <a:prstGeom prst="rect">
            <a:avLst/>
          </a:prstGeom>
          <a:noFill/>
        </p:spPr>
        <p:txBody>
          <a:bodyPr wrap="square" rtlCol="0">
            <a:spAutoFit/>
          </a:bodyPr>
          <a:lstStyle/>
          <a:p>
            <a:pPr eaLnBrk="0" fontAlgn="base" hangingPunct="0">
              <a:spcBef>
                <a:spcPct val="0"/>
              </a:spcBef>
              <a:spcAft>
                <a:spcPct val="0"/>
              </a:spcAft>
              <a:defRPr/>
            </a:pPr>
            <a:r>
              <a:rPr lang="en-US" altLang="zh-CN" sz="1000" dirty="0">
                <a:solidFill>
                  <a:srgbClr val="000000"/>
                </a:solidFill>
                <a:latin typeface="Arial" panose="020B0604020202020204" pitchFamily="34" charset="0"/>
                <a:ea typeface="宋体" panose="02010600030101010101" pitchFamily="2" charset="-122"/>
              </a:rPr>
              <a:t>LD.MDR</a:t>
            </a:r>
            <a:endParaRPr lang="zh-CN" altLang="en-US" sz="1000" dirty="0">
              <a:solidFill>
                <a:srgbClr val="000000"/>
              </a:solidFill>
              <a:latin typeface="Arial" panose="020B0604020202020204" pitchFamily="34" charset="0"/>
              <a:ea typeface="宋体" panose="02010600030101010101" pitchFamily="2" charset="-122"/>
            </a:endParaRPr>
          </a:p>
        </p:txBody>
      </p:sp>
      <p:grpSp>
        <p:nvGrpSpPr>
          <p:cNvPr id="404" name="组合 403"/>
          <p:cNvGrpSpPr/>
          <p:nvPr/>
        </p:nvGrpSpPr>
        <p:grpSpPr>
          <a:xfrm>
            <a:off x="3950459" y="5380465"/>
            <a:ext cx="360039" cy="119168"/>
            <a:chOff x="5292080" y="3452075"/>
            <a:chExt cx="360039" cy="119168"/>
          </a:xfrm>
        </p:grpSpPr>
        <p:sp>
          <p:nvSpPr>
            <p:cNvPr id="405" name="等腰三角形 404"/>
            <p:cNvSpPr/>
            <p:nvPr/>
          </p:nvSpPr>
          <p:spPr bwMode="auto">
            <a:xfrm rot="5400000">
              <a:off x="5525971" y="3445094"/>
              <a:ext cx="119168" cy="133129"/>
            </a:xfrm>
            <a:prstGeom prst="triangl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defRPr/>
              </a:pPr>
              <a:endParaRPr lang="zh-CN" altLang="en-US" baseline="-25000">
                <a:solidFill>
                  <a:srgbClr val="000000"/>
                </a:solidFill>
                <a:latin typeface="Arial" charset="0"/>
                <a:ea typeface="宋体" pitchFamily="2" charset="-122"/>
              </a:endParaRPr>
            </a:p>
          </p:txBody>
        </p:sp>
        <p:cxnSp>
          <p:nvCxnSpPr>
            <p:cNvPr id="406" name="直接连接符 405"/>
            <p:cNvCxnSpPr/>
            <p:nvPr/>
          </p:nvCxnSpPr>
          <p:spPr bwMode="auto">
            <a:xfrm rot="5400000">
              <a:off x="5405536" y="3405478"/>
              <a:ext cx="0" cy="226911"/>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407" name="文本框 406"/>
          <p:cNvSpPr txBox="1"/>
          <p:nvPr/>
        </p:nvSpPr>
        <p:spPr>
          <a:xfrm>
            <a:off x="3153907" y="5333968"/>
            <a:ext cx="842646" cy="246221"/>
          </a:xfrm>
          <a:prstGeom prst="rect">
            <a:avLst/>
          </a:prstGeom>
          <a:noFill/>
        </p:spPr>
        <p:txBody>
          <a:bodyPr wrap="square" rtlCol="0">
            <a:spAutoFit/>
          </a:bodyPr>
          <a:lstStyle/>
          <a:p>
            <a:pPr algn="r" eaLnBrk="0" fontAlgn="base" hangingPunct="0">
              <a:spcBef>
                <a:spcPct val="0"/>
              </a:spcBef>
              <a:spcAft>
                <a:spcPct val="0"/>
              </a:spcAft>
              <a:defRPr/>
            </a:pPr>
            <a:r>
              <a:rPr lang="en-US" altLang="zh-CN" sz="1000" dirty="0" err="1">
                <a:solidFill>
                  <a:srgbClr val="000000"/>
                </a:solidFill>
                <a:latin typeface="Arial" panose="020B0604020202020204" pitchFamily="34" charset="0"/>
                <a:ea typeface="宋体" panose="02010600030101010101" pitchFamily="2" charset="-122"/>
              </a:rPr>
              <a:t>GateMDR</a:t>
            </a:r>
            <a:endParaRPr lang="zh-CN" altLang="en-US" sz="1000" dirty="0">
              <a:solidFill>
                <a:srgbClr val="000000"/>
              </a:solidFill>
              <a:latin typeface="Arial" panose="020B0604020202020204" pitchFamily="34" charset="0"/>
              <a:ea typeface="宋体" panose="02010600030101010101" pitchFamily="2" charset="-122"/>
            </a:endParaRPr>
          </a:p>
        </p:txBody>
      </p:sp>
      <p:sp>
        <p:nvSpPr>
          <p:cNvPr id="429" name="Rectangle 2"/>
          <p:cNvSpPr txBox="1">
            <a:spLocks noChangeArrowheads="1"/>
          </p:cNvSpPr>
          <p:nvPr/>
        </p:nvSpPr>
        <p:spPr bwMode="auto">
          <a:xfrm>
            <a:off x="1703388" y="71439"/>
            <a:ext cx="8839200" cy="765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800" b="1">
                <a:solidFill>
                  <a:schemeClr val="accent2"/>
                </a:solidFill>
                <a:latin typeface="+mj-lt"/>
                <a:ea typeface="+mj-ea"/>
                <a:cs typeface="+mj-cs"/>
              </a:defRPr>
            </a:lvl1pPr>
            <a:lvl2pPr algn="l" rtl="0" eaLnBrk="0" fontAlgn="base" hangingPunct="0">
              <a:spcBef>
                <a:spcPct val="0"/>
              </a:spcBef>
              <a:spcAft>
                <a:spcPct val="0"/>
              </a:spcAft>
              <a:defRPr sz="2800" b="1">
                <a:solidFill>
                  <a:schemeClr val="accent2"/>
                </a:solidFill>
                <a:latin typeface="Arial" charset="0"/>
                <a:ea typeface="黑体" pitchFamily="2" charset="-122"/>
              </a:defRPr>
            </a:lvl2pPr>
            <a:lvl3pPr algn="l" rtl="0" eaLnBrk="0" fontAlgn="base" hangingPunct="0">
              <a:spcBef>
                <a:spcPct val="0"/>
              </a:spcBef>
              <a:spcAft>
                <a:spcPct val="0"/>
              </a:spcAft>
              <a:defRPr sz="2800" b="1">
                <a:solidFill>
                  <a:schemeClr val="accent2"/>
                </a:solidFill>
                <a:latin typeface="Arial" charset="0"/>
                <a:ea typeface="黑体" pitchFamily="2" charset="-122"/>
              </a:defRPr>
            </a:lvl3pPr>
            <a:lvl4pPr algn="l" rtl="0" eaLnBrk="0" fontAlgn="base" hangingPunct="0">
              <a:spcBef>
                <a:spcPct val="0"/>
              </a:spcBef>
              <a:spcAft>
                <a:spcPct val="0"/>
              </a:spcAft>
              <a:defRPr sz="2800" b="1">
                <a:solidFill>
                  <a:schemeClr val="accent2"/>
                </a:solidFill>
                <a:latin typeface="Arial" charset="0"/>
                <a:ea typeface="黑体" pitchFamily="2" charset="-122"/>
              </a:defRPr>
            </a:lvl4pPr>
            <a:lvl5pPr algn="l" rtl="0" eaLnBrk="0" fontAlgn="base" hangingPunct="0">
              <a:spcBef>
                <a:spcPct val="0"/>
              </a:spcBef>
              <a:spcAft>
                <a:spcPct val="0"/>
              </a:spcAft>
              <a:defRPr sz="2800" b="1">
                <a:solidFill>
                  <a:schemeClr val="accent2"/>
                </a:solidFill>
                <a:latin typeface="Arial" charset="0"/>
                <a:ea typeface="黑体" pitchFamily="2" charset="-122"/>
              </a:defRPr>
            </a:lvl5pPr>
            <a:lvl6pPr marL="457200" algn="l" rtl="0" eaLnBrk="0" fontAlgn="base" hangingPunct="0">
              <a:spcBef>
                <a:spcPct val="0"/>
              </a:spcBef>
              <a:spcAft>
                <a:spcPct val="0"/>
              </a:spcAft>
              <a:defRPr sz="2800" b="1">
                <a:solidFill>
                  <a:schemeClr val="accent2"/>
                </a:solidFill>
                <a:latin typeface="Arial" charset="0"/>
                <a:ea typeface="黑体" pitchFamily="2" charset="-122"/>
              </a:defRPr>
            </a:lvl6pPr>
            <a:lvl7pPr marL="914400" algn="l" rtl="0" eaLnBrk="0" fontAlgn="base" hangingPunct="0">
              <a:spcBef>
                <a:spcPct val="0"/>
              </a:spcBef>
              <a:spcAft>
                <a:spcPct val="0"/>
              </a:spcAft>
              <a:defRPr sz="2800" b="1">
                <a:solidFill>
                  <a:schemeClr val="accent2"/>
                </a:solidFill>
                <a:latin typeface="Arial" charset="0"/>
                <a:ea typeface="黑体" pitchFamily="2" charset="-122"/>
              </a:defRPr>
            </a:lvl7pPr>
            <a:lvl8pPr marL="1371600" algn="l" rtl="0" eaLnBrk="0" fontAlgn="base" hangingPunct="0">
              <a:spcBef>
                <a:spcPct val="0"/>
              </a:spcBef>
              <a:spcAft>
                <a:spcPct val="0"/>
              </a:spcAft>
              <a:defRPr sz="2800" b="1">
                <a:solidFill>
                  <a:schemeClr val="accent2"/>
                </a:solidFill>
                <a:latin typeface="Arial" charset="0"/>
                <a:ea typeface="黑体" pitchFamily="2" charset="-122"/>
              </a:defRPr>
            </a:lvl8pPr>
            <a:lvl9pPr marL="1828800" algn="l" rtl="0" eaLnBrk="0" fontAlgn="base" hangingPunct="0">
              <a:spcBef>
                <a:spcPct val="0"/>
              </a:spcBef>
              <a:spcAft>
                <a:spcPct val="0"/>
              </a:spcAft>
              <a:defRPr sz="2800" b="1">
                <a:solidFill>
                  <a:schemeClr val="accent2"/>
                </a:solidFill>
                <a:latin typeface="Arial" charset="0"/>
                <a:ea typeface="黑体" pitchFamily="2" charset="-122"/>
              </a:defRPr>
            </a:lvl9pPr>
          </a:lstStyle>
          <a:p>
            <a:pPr>
              <a:defRPr/>
            </a:pPr>
            <a:r>
              <a:rPr lang="en-US" altLang="zh-CN" kern="0" dirty="0">
                <a:solidFill>
                  <a:srgbClr val="333399"/>
                </a:solidFill>
                <a:latin typeface="Arial"/>
                <a:ea typeface="宋体" panose="02010600030101010101" pitchFamily="2" charset="-122"/>
              </a:rPr>
              <a:t>NOT (Register):</a:t>
            </a:r>
          </a:p>
        </p:txBody>
      </p:sp>
      <p:grpSp>
        <p:nvGrpSpPr>
          <p:cNvPr id="447" name="组合 446"/>
          <p:cNvGrpSpPr/>
          <p:nvPr/>
        </p:nvGrpSpPr>
        <p:grpSpPr>
          <a:xfrm rot="16200000">
            <a:off x="7786812" y="-1998928"/>
            <a:ext cx="569421" cy="4942139"/>
            <a:chOff x="7543800" y="1143000"/>
            <a:chExt cx="813273" cy="5257800"/>
          </a:xfrm>
        </p:grpSpPr>
        <p:sp>
          <p:nvSpPr>
            <p:cNvPr id="448" name="Line 5"/>
            <p:cNvSpPr>
              <a:spLocks noChangeShapeType="1"/>
            </p:cNvSpPr>
            <p:nvPr/>
          </p:nvSpPr>
          <p:spPr bwMode="auto">
            <a:xfrm>
              <a:off x="8077200" y="1905000"/>
              <a:ext cx="0" cy="381000"/>
            </a:xfrm>
            <a:prstGeom prst="line">
              <a:avLst/>
            </a:prstGeom>
            <a:noFill/>
            <a:ln w="38100">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defRPr/>
              </a:pPr>
              <a:endParaRPr lang="zh-CN" altLang="en-US" sz="1400" baseline="-25000">
                <a:solidFill>
                  <a:srgbClr val="000000"/>
                </a:solidFill>
                <a:latin typeface="Arial" panose="020B0604020202020204" pitchFamily="34" charset="0"/>
                <a:ea typeface="宋体" panose="02010600030101010101" pitchFamily="2" charset="-122"/>
              </a:endParaRPr>
            </a:p>
          </p:txBody>
        </p:sp>
        <p:sp>
          <p:nvSpPr>
            <p:cNvPr id="449" name="Line 6"/>
            <p:cNvSpPr>
              <a:spLocks noChangeShapeType="1"/>
            </p:cNvSpPr>
            <p:nvPr/>
          </p:nvSpPr>
          <p:spPr bwMode="auto">
            <a:xfrm>
              <a:off x="8101013" y="2743200"/>
              <a:ext cx="0" cy="381000"/>
            </a:xfrm>
            <a:prstGeom prst="line">
              <a:avLst/>
            </a:prstGeom>
            <a:noFill/>
            <a:ln w="38100">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defRPr/>
              </a:pPr>
              <a:endParaRPr lang="zh-CN" altLang="en-US" sz="1400" baseline="-25000">
                <a:solidFill>
                  <a:srgbClr val="000000"/>
                </a:solidFill>
                <a:latin typeface="Arial" panose="020B0604020202020204" pitchFamily="34" charset="0"/>
                <a:ea typeface="宋体" panose="02010600030101010101" pitchFamily="2" charset="-122"/>
              </a:endParaRPr>
            </a:p>
          </p:txBody>
        </p:sp>
        <p:sp>
          <p:nvSpPr>
            <p:cNvPr id="450" name="Line 7"/>
            <p:cNvSpPr>
              <a:spLocks noChangeShapeType="1"/>
            </p:cNvSpPr>
            <p:nvPr/>
          </p:nvSpPr>
          <p:spPr bwMode="auto">
            <a:xfrm>
              <a:off x="8077200" y="3581400"/>
              <a:ext cx="0" cy="381000"/>
            </a:xfrm>
            <a:prstGeom prst="line">
              <a:avLst/>
            </a:prstGeom>
            <a:noFill/>
            <a:ln w="38100">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defRPr/>
              </a:pPr>
              <a:endParaRPr lang="zh-CN" altLang="en-US" sz="1400" baseline="-25000">
                <a:solidFill>
                  <a:srgbClr val="000000"/>
                </a:solidFill>
                <a:latin typeface="Arial" panose="020B0604020202020204" pitchFamily="34" charset="0"/>
                <a:ea typeface="宋体" panose="02010600030101010101" pitchFamily="2" charset="-122"/>
              </a:endParaRPr>
            </a:p>
          </p:txBody>
        </p:sp>
        <p:sp>
          <p:nvSpPr>
            <p:cNvPr id="451" name="Line 8"/>
            <p:cNvSpPr>
              <a:spLocks noChangeShapeType="1"/>
            </p:cNvSpPr>
            <p:nvPr/>
          </p:nvSpPr>
          <p:spPr bwMode="auto">
            <a:xfrm>
              <a:off x="8056563" y="4419600"/>
              <a:ext cx="0" cy="381000"/>
            </a:xfrm>
            <a:prstGeom prst="line">
              <a:avLst/>
            </a:prstGeom>
            <a:noFill/>
            <a:ln w="38100">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defRPr/>
              </a:pPr>
              <a:endParaRPr lang="zh-CN" altLang="en-US" sz="1400" baseline="-25000">
                <a:solidFill>
                  <a:srgbClr val="000000"/>
                </a:solidFill>
                <a:latin typeface="Arial" panose="020B0604020202020204" pitchFamily="34" charset="0"/>
                <a:ea typeface="宋体" panose="02010600030101010101" pitchFamily="2" charset="-122"/>
              </a:endParaRPr>
            </a:p>
          </p:txBody>
        </p:sp>
        <p:sp>
          <p:nvSpPr>
            <p:cNvPr id="452" name="Line 9"/>
            <p:cNvSpPr>
              <a:spLocks noChangeShapeType="1"/>
            </p:cNvSpPr>
            <p:nvPr/>
          </p:nvSpPr>
          <p:spPr bwMode="auto">
            <a:xfrm>
              <a:off x="8070850" y="5257800"/>
              <a:ext cx="0" cy="381000"/>
            </a:xfrm>
            <a:prstGeom prst="line">
              <a:avLst/>
            </a:prstGeom>
            <a:noFill/>
            <a:ln w="38100">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defRPr/>
              </a:pPr>
              <a:endParaRPr lang="zh-CN" altLang="en-US" sz="1400" baseline="-25000">
                <a:solidFill>
                  <a:srgbClr val="000000"/>
                </a:solidFill>
                <a:latin typeface="Arial" panose="020B0604020202020204" pitchFamily="34" charset="0"/>
                <a:ea typeface="宋体" panose="02010600030101010101" pitchFamily="2" charset="-122"/>
              </a:endParaRPr>
            </a:p>
          </p:txBody>
        </p:sp>
        <p:sp>
          <p:nvSpPr>
            <p:cNvPr id="453" name="Text Box 10"/>
            <p:cNvSpPr txBox="1">
              <a:spLocks noChangeArrowheads="1"/>
            </p:cNvSpPr>
            <p:nvPr/>
          </p:nvSpPr>
          <p:spPr bwMode="auto">
            <a:xfrm rot="5400000">
              <a:off x="7897198" y="3137773"/>
              <a:ext cx="480169" cy="439581"/>
            </a:xfrm>
            <a:prstGeom prst="rect">
              <a:avLst/>
            </a:prstGeom>
            <a:solidFill>
              <a:schemeClr val="bg1"/>
            </a:solidFill>
            <a:ln w="9525">
              <a:solidFill>
                <a:schemeClr val="accent2"/>
              </a:solidFill>
              <a:miter lim="800000"/>
              <a:headEnd/>
              <a:tailEnd/>
            </a:ln>
            <a:effectLst>
              <a:outerShdw dist="35921" dir="2700000" algn="ctr" rotWithShape="0">
                <a:srgbClr val="336699"/>
              </a:outerShdw>
            </a:effectLst>
          </p:spPr>
          <p:txBody>
            <a:bodyPr>
              <a:spAutoFit/>
            </a:bodyPr>
            <a:lstStyle/>
            <a:p>
              <a:pPr algn="ctr" eaLnBrk="0" fontAlgn="base" hangingPunct="0">
                <a:spcBef>
                  <a:spcPct val="0"/>
                </a:spcBef>
                <a:spcAft>
                  <a:spcPct val="0"/>
                </a:spcAft>
                <a:defRPr/>
              </a:pPr>
              <a:r>
                <a:rPr lang="en-US" sz="1400">
                  <a:solidFill>
                    <a:srgbClr val="333399"/>
                  </a:solidFill>
                  <a:latin typeface="Arial" charset="0"/>
                  <a:ea typeface="黑体"/>
                </a:rPr>
                <a:t>EA</a:t>
              </a:r>
            </a:p>
          </p:txBody>
        </p:sp>
        <p:sp>
          <p:nvSpPr>
            <p:cNvPr id="454" name="Text Box 11"/>
            <p:cNvSpPr txBox="1">
              <a:spLocks noChangeArrowheads="1"/>
            </p:cNvSpPr>
            <p:nvPr/>
          </p:nvSpPr>
          <p:spPr bwMode="auto">
            <a:xfrm rot="5400000">
              <a:off x="7897194" y="3975973"/>
              <a:ext cx="480169" cy="439581"/>
            </a:xfrm>
            <a:prstGeom prst="rect">
              <a:avLst/>
            </a:prstGeom>
            <a:solidFill>
              <a:schemeClr val="bg1"/>
            </a:solidFill>
            <a:ln w="9525">
              <a:solidFill>
                <a:schemeClr val="accent2"/>
              </a:solidFill>
              <a:miter lim="800000"/>
              <a:headEnd/>
              <a:tailEnd/>
            </a:ln>
            <a:effectLst>
              <a:outerShdw dist="35921" dir="2700000" algn="ctr" rotWithShape="0">
                <a:srgbClr val="336699"/>
              </a:outerShdw>
            </a:effectLst>
          </p:spPr>
          <p:txBody>
            <a:bodyPr>
              <a:spAutoFit/>
            </a:bodyPr>
            <a:lstStyle/>
            <a:p>
              <a:pPr algn="ctr" eaLnBrk="0" fontAlgn="base" hangingPunct="0">
                <a:spcBef>
                  <a:spcPct val="0"/>
                </a:spcBef>
                <a:spcAft>
                  <a:spcPct val="0"/>
                </a:spcAft>
                <a:defRPr/>
              </a:pPr>
              <a:r>
                <a:rPr lang="en-US" sz="1400" dirty="0">
                  <a:solidFill>
                    <a:srgbClr val="333399"/>
                  </a:solidFill>
                  <a:latin typeface="Arial" charset="0"/>
                  <a:ea typeface="黑体"/>
                </a:rPr>
                <a:t>OP</a:t>
              </a:r>
            </a:p>
          </p:txBody>
        </p:sp>
        <p:sp>
          <p:nvSpPr>
            <p:cNvPr id="455" name="Text Box 12"/>
            <p:cNvSpPr txBox="1">
              <a:spLocks noChangeArrowheads="1"/>
            </p:cNvSpPr>
            <p:nvPr/>
          </p:nvSpPr>
          <p:spPr bwMode="auto">
            <a:xfrm rot="5400000">
              <a:off x="7897194" y="4814173"/>
              <a:ext cx="480169" cy="439581"/>
            </a:xfrm>
            <a:prstGeom prst="rect">
              <a:avLst/>
            </a:prstGeom>
            <a:solidFill>
              <a:schemeClr val="bg1"/>
            </a:solidFill>
            <a:ln w="9525">
              <a:solidFill>
                <a:schemeClr val="accent2"/>
              </a:solidFill>
              <a:miter lim="800000"/>
              <a:headEnd/>
              <a:tailEnd/>
            </a:ln>
            <a:effectLst>
              <a:outerShdw dist="35921" dir="2700000" algn="ctr" rotWithShape="0">
                <a:srgbClr val="336699"/>
              </a:outerShdw>
            </a:effectLst>
          </p:spPr>
          <p:txBody>
            <a:bodyPr>
              <a:spAutoFit/>
            </a:bodyPr>
            <a:lstStyle/>
            <a:p>
              <a:pPr algn="ctr" eaLnBrk="0" fontAlgn="base" hangingPunct="0">
                <a:spcBef>
                  <a:spcPct val="0"/>
                </a:spcBef>
                <a:spcAft>
                  <a:spcPct val="0"/>
                </a:spcAft>
                <a:defRPr/>
              </a:pPr>
              <a:r>
                <a:rPr lang="en-US" sz="1400">
                  <a:solidFill>
                    <a:srgbClr val="333399"/>
                  </a:solidFill>
                  <a:latin typeface="Arial" charset="0"/>
                  <a:ea typeface="黑体"/>
                </a:rPr>
                <a:t>EX</a:t>
              </a:r>
            </a:p>
          </p:txBody>
        </p:sp>
        <p:sp>
          <p:nvSpPr>
            <p:cNvPr id="456" name="Line 13"/>
            <p:cNvSpPr>
              <a:spLocks noChangeShapeType="1"/>
            </p:cNvSpPr>
            <p:nvPr/>
          </p:nvSpPr>
          <p:spPr bwMode="auto">
            <a:xfrm>
              <a:off x="8077200" y="6096000"/>
              <a:ext cx="0" cy="30480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defRPr/>
              </a:pPr>
              <a:endParaRPr lang="zh-CN" altLang="en-US" sz="1400" baseline="-25000">
                <a:solidFill>
                  <a:srgbClr val="000000"/>
                </a:solidFill>
                <a:latin typeface="Arial" panose="020B0604020202020204" pitchFamily="34" charset="0"/>
                <a:ea typeface="宋体" panose="02010600030101010101" pitchFamily="2" charset="-122"/>
              </a:endParaRPr>
            </a:p>
          </p:txBody>
        </p:sp>
        <p:sp>
          <p:nvSpPr>
            <p:cNvPr id="457" name="Line 14"/>
            <p:cNvSpPr>
              <a:spLocks noChangeShapeType="1"/>
            </p:cNvSpPr>
            <p:nvPr/>
          </p:nvSpPr>
          <p:spPr bwMode="auto">
            <a:xfrm flipH="1">
              <a:off x="7543800" y="6400800"/>
              <a:ext cx="533400"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defRPr/>
              </a:pPr>
              <a:endParaRPr lang="zh-CN" altLang="en-US" sz="1400" baseline="-25000">
                <a:solidFill>
                  <a:srgbClr val="000000"/>
                </a:solidFill>
                <a:latin typeface="Arial" panose="020B0604020202020204" pitchFamily="34" charset="0"/>
                <a:ea typeface="宋体" panose="02010600030101010101" pitchFamily="2" charset="-122"/>
              </a:endParaRPr>
            </a:p>
          </p:txBody>
        </p:sp>
        <p:sp>
          <p:nvSpPr>
            <p:cNvPr id="458" name="Line 15"/>
            <p:cNvSpPr>
              <a:spLocks noChangeShapeType="1"/>
            </p:cNvSpPr>
            <p:nvPr/>
          </p:nvSpPr>
          <p:spPr bwMode="auto">
            <a:xfrm flipV="1">
              <a:off x="7543800" y="1143000"/>
              <a:ext cx="0" cy="525780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defRPr/>
              </a:pPr>
              <a:endParaRPr lang="zh-CN" altLang="en-US" sz="1400" baseline="-25000">
                <a:solidFill>
                  <a:srgbClr val="000000"/>
                </a:solidFill>
                <a:latin typeface="Arial" panose="020B0604020202020204" pitchFamily="34" charset="0"/>
                <a:ea typeface="宋体" panose="02010600030101010101" pitchFamily="2" charset="-122"/>
              </a:endParaRPr>
            </a:p>
          </p:txBody>
        </p:sp>
        <p:sp>
          <p:nvSpPr>
            <p:cNvPr id="459" name="Line 16"/>
            <p:cNvSpPr>
              <a:spLocks noChangeShapeType="1"/>
            </p:cNvSpPr>
            <p:nvPr/>
          </p:nvSpPr>
          <p:spPr bwMode="auto">
            <a:xfrm>
              <a:off x="7543800" y="1143000"/>
              <a:ext cx="533400"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defRPr/>
              </a:pPr>
              <a:endParaRPr lang="zh-CN" altLang="en-US" sz="1400" baseline="-25000">
                <a:solidFill>
                  <a:srgbClr val="000000"/>
                </a:solidFill>
                <a:latin typeface="Arial" panose="020B0604020202020204" pitchFamily="34" charset="0"/>
                <a:ea typeface="宋体" panose="02010600030101010101" pitchFamily="2" charset="-122"/>
              </a:endParaRPr>
            </a:p>
          </p:txBody>
        </p:sp>
        <p:sp>
          <p:nvSpPr>
            <p:cNvPr id="460" name="Line 17"/>
            <p:cNvSpPr>
              <a:spLocks noChangeShapeType="1"/>
            </p:cNvSpPr>
            <p:nvPr/>
          </p:nvSpPr>
          <p:spPr bwMode="auto">
            <a:xfrm>
              <a:off x="8077200" y="1143000"/>
              <a:ext cx="0" cy="304800"/>
            </a:xfrm>
            <a:prstGeom prst="line">
              <a:avLst/>
            </a:prstGeom>
            <a:noFill/>
            <a:ln w="38100">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defRPr/>
              </a:pPr>
              <a:endParaRPr lang="zh-CN" altLang="en-US" sz="1400" baseline="-25000">
                <a:solidFill>
                  <a:srgbClr val="000000"/>
                </a:solidFill>
                <a:latin typeface="Arial" panose="020B0604020202020204" pitchFamily="34" charset="0"/>
                <a:ea typeface="宋体" panose="02010600030101010101" pitchFamily="2" charset="-122"/>
              </a:endParaRPr>
            </a:p>
          </p:txBody>
        </p:sp>
        <p:sp>
          <p:nvSpPr>
            <p:cNvPr id="461" name="Text Box 18"/>
            <p:cNvSpPr txBox="1">
              <a:spLocks noChangeArrowheads="1"/>
            </p:cNvSpPr>
            <p:nvPr/>
          </p:nvSpPr>
          <p:spPr bwMode="auto">
            <a:xfrm rot="5400000">
              <a:off x="7897194" y="5652372"/>
              <a:ext cx="480169" cy="439581"/>
            </a:xfrm>
            <a:prstGeom prst="rect">
              <a:avLst/>
            </a:prstGeom>
            <a:solidFill>
              <a:schemeClr val="bg1"/>
            </a:solidFill>
            <a:ln w="9525">
              <a:solidFill>
                <a:schemeClr val="accent2"/>
              </a:solidFill>
              <a:miter lim="800000"/>
              <a:headEnd/>
              <a:tailEnd/>
            </a:ln>
            <a:effectLst>
              <a:outerShdw dist="35921" dir="2700000" algn="ctr" rotWithShape="0">
                <a:srgbClr val="336699"/>
              </a:outerShdw>
            </a:effectLst>
          </p:spPr>
          <p:txBody>
            <a:bodyPr>
              <a:spAutoFit/>
            </a:bodyPr>
            <a:lstStyle/>
            <a:p>
              <a:pPr algn="ctr" eaLnBrk="0" fontAlgn="base" hangingPunct="0">
                <a:spcBef>
                  <a:spcPct val="0"/>
                </a:spcBef>
                <a:spcAft>
                  <a:spcPct val="0"/>
                </a:spcAft>
                <a:defRPr/>
              </a:pPr>
              <a:r>
                <a:rPr lang="en-US" sz="1400">
                  <a:solidFill>
                    <a:srgbClr val="333399"/>
                  </a:solidFill>
                  <a:latin typeface="Arial" charset="0"/>
                  <a:ea typeface="黑体"/>
                </a:rPr>
                <a:t>S</a:t>
              </a:r>
            </a:p>
          </p:txBody>
        </p:sp>
        <p:sp>
          <p:nvSpPr>
            <p:cNvPr id="462" name="Text Box 19"/>
            <p:cNvSpPr txBox="1">
              <a:spLocks noChangeArrowheads="1"/>
            </p:cNvSpPr>
            <p:nvPr/>
          </p:nvSpPr>
          <p:spPr bwMode="auto">
            <a:xfrm rot="5400000">
              <a:off x="7897194" y="1461372"/>
              <a:ext cx="480169" cy="439581"/>
            </a:xfrm>
            <a:prstGeom prst="rect">
              <a:avLst/>
            </a:prstGeom>
            <a:solidFill>
              <a:schemeClr val="accent2"/>
            </a:solidFill>
            <a:ln w="9525">
              <a:solidFill>
                <a:schemeClr val="accent2"/>
              </a:solidFill>
              <a:miter lim="800000"/>
              <a:headEnd/>
              <a:tailEnd/>
            </a:ln>
            <a:effectLst>
              <a:outerShdw dist="35921" dir="2700000" algn="ctr" rotWithShape="0">
                <a:srgbClr val="336699"/>
              </a:outerShdw>
            </a:effectLst>
          </p:spPr>
          <p:txBody>
            <a:bodyPr>
              <a:spAutoFit/>
            </a:bodyPr>
            <a:lstStyle/>
            <a:p>
              <a:pPr algn="ctr" eaLnBrk="0" fontAlgn="base" hangingPunct="0">
                <a:spcBef>
                  <a:spcPct val="0"/>
                </a:spcBef>
                <a:spcAft>
                  <a:spcPct val="0"/>
                </a:spcAft>
                <a:defRPr/>
              </a:pPr>
              <a:r>
                <a:rPr lang="en-US" sz="1400" b="1" dirty="0">
                  <a:solidFill>
                    <a:srgbClr val="FFFFFF"/>
                  </a:solidFill>
                  <a:latin typeface="Arial" charset="0"/>
                  <a:ea typeface="黑体"/>
                </a:rPr>
                <a:t>F</a:t>
              </a:r>
            </a:p>
          </p:txBody>
        </p:sp>
        <p:sp>
          <p:nvSpPr>
            <p:cNvPr id="463" name="Text Box 4"/>
            <p:cNvSpPr txBox="1">
              <a:spLocks noChangeArrowheads="1"/>
            </p:cNvSpPr>
            <p:nvPr/>
          </p:nvSpPr>
          <p:spPr bwMode="auto">
            <a:xfrm rot="5400000">
              <a:off x="7897194" y="2299573"/>
              <a:ext cx="480169" cy="439581"/>
            </a:xfrm>
            <a:prstGeom prst="rect">
              <a:avLst/>
            </a:prstGeom>
            <a:solidFill>
              <a:schemeClr val="bg1"/>
            </a:solidFill>
            <a:ln w="9525">
              <a:solidFill>
                <a:schemeClr val="accent2"/>
              </a:solidFill>
              <a:miter lim="800000"/>
              <a:headEnd/>
              <a:tailEnd/>
            </a:ln>
            <a:effectLst>
              <a:outerShdw dist="35921" dir="2700000" algn="ctr" rotWithShape="0">
                <a:srgbClr val="336699"/>
              </a:outerShdw>
            </a:effectLst>
          </p:spPr>
          <p:txBody>
            <a:bodyPr>
              <a:spAutoFit/>
            </a:bodyPr>
            <a:lstStyle/>
            <a:p>
              <a:pPr algn="ctr" eaLnBrk="0" fontAlgn="base" hangingPunct="0">
                <a:spcBef>
                  <a:spcPct val="0"/>
                </a:spcBef>
                <a:spcAft>
                  <a:spcPct val="0"/>
                </a:spcAft>
                <a:defRPr/>
              </a:pPr>
              <a:r>
                <a:rPr lang="en-US" sz="1400">
                  <a:solidFill>
                    <a:srgbClr val="333399"/>
                  </a:solidFill>
                  <a:latin typeface="Arial" charset="0"/>
                  <a:ea typeface="黑体"/>
                </a:rPr>
                <a:t>D</a:t>
              </a:r>
            </a:p>
          </p:txBody>
        </p:sp>
      </p:grpSp>
      <p:pic>
        <p:nvPicPr>
          <p:cNvPr id="360" name="图片 359">
            <a:extLst>
              <a:ext uri="{FF2B5EF4-FFF2-40B4-BE49-F238E27FC236}">
                <a16:creationId xmlns:a16="http://schemas.microsoft.com/office/drawing/2014/main" id="{84957B01-42A9-4A50-8A2A-E9E3CF6DB26F}"/>
              </a:ext>
            </a:extLst>
          </p:cNvPr>
          <p:cNvPicPr>
            <a:picLocks noChangeAspect="1"/>
          </p:cNvPicPr>
          <p:nvPr/>
        </p:nvPicPr>
        <p:blipFill>
          <a:blip r:embed="rId3"/>
          <a:stretch>
            <a:fillRect/>
          </a:stretch>
        </p:blipFill>
        <p:spPr>
          <a:xfrm>
            <a:off x="61995" y="4003218"/>
            <a:ext cx="2105025" cy="2809875"/>
          </a:xfrm>
          <a:prstGeom prst="rect">
            <a:avLst/>
          </a:prstGeom>
        </p:spPr>
      </p:pic>
      <p:grpSp>
        <p:nvGrpSpPr>
          <p:cNvPr id="361" name="组合 360">
            <a:extLst>
              <a:ext uri="{FF2B5EF4-FFF2-40B4-BE49-F238E27FC236}">
                <a16:creationId xmlns:a16="http://schemas.microsoft.com/office/drawing/2014/main" id="{99440661-BACC-4D8A-8C31-0528571A8258}"/>
              </a:ext>
            </a:extLst>
          </p:cNvPr>
          <p:cNvGrpSpPr/>
          <p:nvPr/>
        </p:nvGrpSpPr>
        <p:grpSpPr>
          <a:xfrm>
            <a:off x="1590046" y="4705523"/>
            <a:ext cx="794285" cy="246221"/>
            <a:chOff x="66045" y="4705522"/>
            <a:chExt cx="794285" cy="246221"/>
          </a:xfrm>
        </p:grpSpPr>
        <p:grpSp>
          <p:nvGrpSpPr>
            <p:cNvPr id="362" name="组合 361">
              <a:extLst>
                <a:ext uri="{FF2B5EF4-FFF2-40B4-BE49-F238E27FC236}">
                  <a16:creationId xmlns:a16="http://schemas.microsoft.com/office/drawing/2014/main" id="{2C601F49-5721-4B44-90C8-60C8E69A2B63}"/>
                </a:ext>
              </a:extLst>
            </p:cNvPr>
            <p:cNvGrpSpPr/>
            <p:nvPr/>
          </p:nvGrpSpPr>
          <p:grpSpPr>
            <a:xfrm>
              <a:off x="500291" y="4760252"/>
              <a:ext cx="360039" cy="119168"/>
              <a:chOff x="5292080" y="3452075"/>
              <a:chExt cx="360039" cy="119168"/>
            </a:xfrm>
          </p:grpSpPr>
          <p:sp>
            <p:nvSpPr>
              <p:cNvPr id="428" name="等腰三角形 427">
                <a:extLst>
                  <a:ext uri="{FF2B5EF4-FFF2-40B4-BE49-F238E27FC236}">
                    <a16:creationId xmlns:a16="http://schemas.microsoft.com/office/drawing/2014/main" id="{DEC04EB0-52DB-4507-8AE4-47488D9A19B8}"/>
                  </a:ext>
                </a:extLst>
              </p:cNvPr>
              <p:cNvSpPr/>
              <p:nvPr/>
            </p:nvSpPr>
            <p:spPr bwMode="auto">
              <a:xfrm rot="5400000">
                <a:off x="5525971" y="3445094"/>
                <a:ext cx="119168" cy="133129"/>
              </a:xfrm>
              <a:prstGeom prst="triangl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defRPr/>
                </a:pPr>
                <a:endParaRPr lang="zh-CN" altLang="en-US" baseline="-25000">
                  <a:solidFill>
                    <a:srgbClr val="000000"/>
                  </a:solidFill>
                  <a:latin typeface="Arial" charset="0"/>
                  <a:ea typeface="宋体" pitchFamily="2" charset="-122"/>
                </a:endParaRPr>
              </a:p>
            </p:txBody>
          </p:sp>
          <p:cxnSp>
            <p:nvCxnSpPr>
              <p:cNvPr id="430" name="直接连接符 429">
                <a:extLst>
                  <a:ext uri="{FF2B5EF4-FFF2-40B4-BE49-F238E27FC236}">
                    <a16:creationId xmlns:a16="http://schemas.microsoft.com/office/drawing/2014/main" id="{1DB1EE8C-2CB0-445E-AB23-EE666E091CF6}"/>
                  </a:ext>
                </a:extLst>
              </p:cNvPr>
              <p:cNvCxnSpPr/>
              <p:nvPr/>
            </p:nvCxnSpPr>
            <p:spPr bwMode="auto">
              <a:xfrm rot="5400000">
                <a:off x="5405536" y="3405478"/>
                <a:ext cx="0" cy="226911"/>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363" name="文本框 362">
              <a:extLst>
                <a:ext uri="{FF2B5EF4-FFF2-40B4-BE49-F238E27FC236}">
                  <a16:creationId xmlns:a16="http://schemas.microsoft.com/office/drawing/2014/main" id="{C29588BE-C72C-4C4A-9AEE-E47EFE99F10D}"/>
                </a:ext>
              </a:extLst>
            </p:cNvPr>
            <p:cNvSpPr txBox="1"/>
            <p:nvPr/>
          </p:nvSpPr>
          <p:spPr>
            <a:xfrm>
              <a:off x="66045" y="4705522"/>
              <a:ext cx="520464" cy="246221"/>
            </a:xfrm>
            <a:prstGeom prst="rect">
              <a:avLst/>
            </a:prstGeom>
            <a:noFill/>
          </p:spPr>
          <p:txBody>
            <a:bodyPr wrap="square" rtlCol="0">
              <a:spAutoFit/>
            </a:bodyPr>
            <a:lstStyle/>
            <a:p>
              <a:pPr algn="r" eaLnBrk="0" fontAlgn="base" hangingPunct="0">
                <a:spcBef>
                  <a:spcPct val="0"/>
                </a:spcBef>
                <a:spcAft>
                  <a:spcPct val="0"/>
                </a:spcAft>
                <a:defRPr/>
              </a:pPr>
              <a:r>
                <a:rPr lang="en-US" altLang="zh-CN" sz="1000" dirty="0">
                  <a:solidFill>
                    <a:srgbClr val="000000"/>
                  </a:solidFill>
                  <a:latin typeface="Arial" panose="020B0604020202020204" pitchFamily="34" charset="0"/>
                  <a:ea typeface="宋体" panose="02010600030101010101" pitchFamily="2" charset="-122"/>
                </a:rPr>
                <a:t>LD.IR</a:t>
              </a:r>
              <a:endParaRPr lang="zh-CN" altLang="en-US" sz="1000" dirty="0">
                <a:solidFill>
                  <a:srgbClr val="000000"/>
                </a:solidFill>
                <a:latin typeface="Arial" panose="020B0604020202020204" pitchFamily="34" charset="0"/>
                <a:ea typeface="宋体" panose="02010600030101010101" pitchFamily="2" charset="-122"/>
              </a:endParaRPr>
            </a:p>
          </p:txBody>
        </p:sp>
      </p:grpSp>
      <p:sp>
        <p:nvSpPr>
          <p:cNvPr id="431" name="矩形 430">
            <a:extLst>
              <a:ext uri="{FF2B5EF4-FFF2-40B4-BE49-F238E27FC236}">
                <a16:creationId xmlns:a16="http://schemas.microsoft.com/office/drawing/2014/main" id="{79A24DF0-350E-40EC-9365-45A84C9C9C01}"/>
              </a:ext>
            </a:extLst>
          </p:cNvPr>
          <p:cNvSpPr/>
          <p:nvPr/>
        </p:nvSpPr>
        <p:spPr>
          <a:xfrm>
            <a:off x="461253" y="2076066"/>
            <a:ext cx="1642950" cy="1754326"/>
          </a:xfrm>
          <a:prstGeom prst="rect">
            <a:avLst/>
          </a:prstGeom>
        </p:spPr>
        <p:txBody>
          <a:bodyPr wrap="none">
            <a:spAutoFit/>
          </a:bodyPr>
          <a:lstStyle/>
          <a:p>
            <a:r>
              <a:rPr lang="en-US" altLang="zh-CN" b="1" dirty="0">
                <a:latin typeface="STIXGeneral-Regular"/>
              </a:rPr>
              <a:t>State 30</a:t>
            </a:r>
          </a:p>
          <a:p>
            <a:r>
              <a:rPr lang="en-US" dirty="0">
                <a:latin typeface="STIXGeneral-Regular"/>
              </a:rPr>
              <a:t>LD.IR = LOAD</a:t>
            </a:r>
          </a:p>
          <a:p>
            <a:r>
              <a:rPr lang="en-US" dirty="0" err="1">
                <a:latin typeface="STIXGeneral-Regular"/>
              </a:rPr>
              <a:t>GateMDR</a:t>
            </a:r>
            <a:r>
              <a:rPr lang="en-US" dirty="0">
                <a:latin typeface="STIXGeneral-Regular"/>
              </a:rPr>
              <a:t> = YES</a:t>
            </a:r>
          </a:p>
          <a:p>
            <a:endParaRPr lang="en-US" dirty="0">
              <a:latin typeface="STIXGeneral-Regular"/>
            </a:endParaRPr>
          </a:p>
          <a:p>
            <a:endParaRPr lang="en-US" dirty="0">
              <a:latin typeface="STIXGeneral-Regular"/>
            </a:endParaRPr>
          </a:p>
          <a:p>
            <a:endParaRPr lang="en-US" dirty="0"/>
          </a:p>
        </p:txBody>
      </p:sp>
    </p:spTree>
    <p:extLst>
      <p:ext uri="{BB962C8B-B14F-4D97-AF65-F5344CB8AC3E}">
        <p14:creationId xmlns:p14="http://schemas.microsoft.com/office/powerpoint/2010/main" val="7159203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08" name="直接连接符 207"/>
          <p:cNvCxnSpPr/>
          <p:nvPr/>
        </p:nvCxnSpPr>
        <p:spPr bwMode="auto">
          <a:xfrm>
            <a:off x="9057698" y="5144344"/>
            <a:ext cx="1726" cy="144000"/>
          </a:xfrm>
          <a:prstGeom prst="line">
            <a:avLst/>
          </a:prstGeom>
          <a:solidFill>
            <a:schemeClr val="accent1"/>
          </a:solidFill>
          <a:ln w="412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8" name="等腰三角形 57"/>
          <p:cNvSpPr/>
          <p:nvPr/>
        </p:nvSpPr>
        <p:spPr bwMode="auto">
          <a:xfrm flipV="1">
            <a:off x="8968078" y="5000297"/>
            <a:ext cx="180969" cy="148657"/>
          </a:xfrm>
          <a:prstGeom prst="triangl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defRPr/>
            </a:pPr>
            <a:endParaRPr lang="zh-CN" altLang="en-US" baseline="-25000">
              <a:solidFill>
                <a:srgbClr val="000000"/>
              </a:solidFill>
              <a:latin typeface="Arial" charset="0"/>
              <a:ea typeface="宋体" pitchFamily="2" charset="-122"/>
            </a:endParaRPr>
          </a:p>
        </p:txBody>
      </p:sp>
      <p:sp>
        <p:nvSpPr>
          <p:cNvPr id="306" name="文本框 305"/>
          <p:cNvSpPr txBox="1"/>
          <p:nvPr/>
        </p:nvSpPr>
        <p:spPr>
          <a:xfrm>
            <a:off x="9219314" y="4951514"/>
            <a:ext cx="830621" cy="246221"/>
          </a:xfrm>
          <a:prstGeom prst="rect">
            <a:avLst/>
          </a:prstGeom>
          <a:noFill/>
        </p:spPr>
        <p:txBody>
          <a:bodyPr wrap="square" rtlCol="0">
            <a:spAutoFit/>
          </a:bodyPr>
          <a:lstStyle/>
          <a:p>
            <a:pPr eaLnBrk="0" fontAlgn="base" hangingPunct="0">
              <a:spcBef>
                <a:spcPct val="0"/>
              </a:spcBef>
              <a:spcAft>
                <a:spcPct val="0"/>
              </a:spcAft>
              <a:defRPr/>
            </a:pPr>
            <a:r>
              <a:rPr lang="en-US" altLang="zh-CN" sz="1000" dirty="0" err="1">
                <a:solidFill>
                  <a:srgbClr val="000000"/>
                </a:solidFill>
                <a:latin typeface="Arial" panose="020B0604020202020204" pitchFamily="34" charset="0"/>
                <a:ea typeface="宋体" panose="02010600030101010101" pitchFamily="2" charset="-122"/>
              </a:rPr>
              <a:t>GateALU</a:t>
            </a:r>
            <a:endParaRPr lang="zh-CN" altLang="en-US" sz="1000" dirty="0">
              <a:solidFill>
                <a:srgbClr val="000000"/>
              </a:solidFill>
              <a:latin typeface="Arial" panose="020B0604020202020204" pitchFamily="34" charset="0"/>
              <a:ea typeface="宋体" panose="02010600030101010101" pitchFamily="2" charset="-122"/>
            </a:endParaRPr>
          </a:p>
        </p:txBody>
      </p:sp>
      <p:cxnSp>
        <p:nvCxnSpPr>
          <p:cNvPr id="59" name="直接连接符 58"/>
          <p:cNvCxnSpPr/>
          <p:nvPr/>
        </p:nvCxnSpPr>
        <p:spPr bwMode="auto">
          <a:xfrm flipV="1">
            <a:off x="9058561" y="4676296"/>
            <a:ext cx="0" cy="324000"/>
          </a:xfrm>
          <a:prstGeom prst="line">
            <a:avLst/>
          </a:prstGeom>
          <a:solidFill>
            <a:schemeClr val="accent1"/>
          </a:solidFill>
          <a:ln w="381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157" name="组合 156"/>
          <p:cNvGrpSpPr/>
          <p:nvPr/>
        </p:nvGrpSpPr>
        <p:grpSpPr>
          <a:xfrm>
            <a:off x="8194467" y="2543542"/>
            <a:ext cx="360039" cy="119168"/>
            <a:chOff x="5292080" y="3452075"/>
            <a:chExt cx="360039" cy="119168"/>
          </a:xfrm>
        </p:grpSpPr>
        <p:sp>
          <p:nvSpPr>
            <p:cNvPr id="158" name="等腰三角形 157"/>
            <p:cNvSpPr/>
            <p:nvPr/>
          </p:nvSpPr>
          <p:spPr bwMode="auto">
            <a:xfrm rot="5400000">
              <a:off x="5525971" y="3445094"/>
              <a:ext cx="119168" cy="133129"/>
            </a:xfrm>
            <a:prstGeom prst="triangl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defRPr/>
              </a:pPr>
              <a:endParaRPr lang="zh-CN" altLang="en-US" baseline="-25000">
                <a:solidFill>
                  <a:srgbClr val="000000"/>
                </a:solidFill>
                <a:latin typeface="Arial" charset="0"/>
                <a:ea typeface="宋体" pitchFamily="2" charset="-122"/>
              </a:endParaRPr>
            </a:p>
          </p:txBody>
        </p:sp>
        <p:cxnSp>
          <p:nvCxnSpPr>
            <p:cNvPr id="159" name="直接连接符 158"/>
            <p:cNvCxnSpPr/>
            <p:nvPr/>
          </p:nvCxnSpPr>
          <p:spPr bwMode="auto">
            <a:xfrm rot="5400000">
              <a:off x="5405536" y="3405478"/>
              <a:ext cx="0" cy="226911"/>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293" name="文本框 292"/>
          <p:cNvSpPr txBox="1"/>
          <p:nvPr/>
        </p:nvSpPr>
        <p:spPr>
          <a:xfrm>
            <a:off x="7834425" y="2480017"/>
            <a:ext cx="441232" cy="246221"/>
          </a:xfrm>
          <a:prstGeom prst="rect">
            <a:avLst/>
          </a:prstGeom>
          <a:noFill/>
        </p:spPr>
        <p:txBody>
          <a:bodyPr wrap="square" rtlCol="0">
            <a:spAutoFit/>
          </a:bodyPr>
          <a:lstStyle/>
          <a:p>
            <a:pPr eaLnBrk="0" fontAlgn="base" hangingPunct="0">
              <a:spcBef>
                <a:spcPct val="0"/>
              </a:spcBef>
              <a:spcAft>
                <a:spcPct val="0"/>
              </a:spcAft>
              <a:defRPr/>
            </a:pPr>
            <a:r>
              <a:rPr lang="en-US" altLang="zh-CN" sz="1000" dirty="0">
                <a:solidFill>
                  <a:srgbClr val="000000"/>
                </a:solidFill>
                <a:latin typeface="Arial" panose="020B0604020202020204" pitchFamily="34" charset="0"/>
                <a:ea typeface="宋体" panose="02010600030101010101" pitchFamily="2" charset="-122"/>
              </a:rPr>
              <a:t>SR2</a:t>
            </a:r>
            <a:endParaRPr lang="zh-CN" altLang="en-US" sz="1000" dirty="0">
              <a:solidFill>
                <a:srgbClr val="000000"/>
              </a:solidFill>
              <a:latin typeface="Arial" panose="020B0604020202020204" pitchFamily="34" charset="0"/>
              <a:ea typeface="宋体" panose="02010600030101010101" pitchFamily="2" charset="-122"/>
            </a:endParaRPr>
          </a:p>
        </p:txBody>
      </p:sp>
      <p:grpSp>
        <p:nvGrpSpPr>
          <p:cNvPr id="346" name="组合 345"/>
          <p:cNvGrpSpPr/>
          <p:nvPr/>
        </p:nvGrpSpPr>
        <p:grpSpPr>
          <a:xfrm>
            <a:off x="8194553" y="2547151"/>
            <a:ext cx="360000" cy="221857"/>
            <a:chOff x="5898218" y="3494595"/>
            <a:chExt cx="360000" cy="221857"/>
          </a:xfrm>
        </p:grpSpPr>
        <p:cxnSp>
          <p:nvCxnSpPr>
            <p:cNvPr id="347" name="直接连接符 346"/>
            <p:cNvCxnSpPr/>
            <p:nvPr/>
          </p:nvCxnSpPr>
          <p:spPr bwMode="auto">
            <a:xfrm flipH="1">
              <a:off x="5959620" y="3494595"/>
              <a:ext cx="144000" cy="10800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48" name="文本框 347"/>
            <p:cNvSpPr txBox="1"/>
            <p:nvPr/>
          </p:nvSpPr>
          <p:spPr>
            <a:xfrm>
              <a:off x="5898218" y="3501008"/>
              <a:ext cx="360000" cy="215444"/>
            </a:xfrm>
            <a:prstGeom prst="rect">
              <a:avLst/>
            </a:prstGeom>
            <a:noFill/>
          </p:spPr>
          <p:txBody>
            <a:bodyPr wrap="square" rtlCol="0">
              <a:spAutoFit/>
            </a:bodyPr>
            <a:lstStyle/>
            <a:p>
              <a:pPr eaLnBrk="0" fontAlgn="base" hangingPunct="0">
                <a:spcBef>
                  <a:spcPct val="0"/>
                </a:spcBef>
                <a:spcAft>
                  <a:spcPct val="0"/>
                </a:spcAft>
                <a:defRPr/>
              </a:pPr>
              <a:r>
                <a:rPr lang="en-US" altLang="zh-CN" sz="1200" baseline="-25000" dirty="0">
                  <a:solidFill>
                    <a:srgbClr val="000000"/>
                  </a:solidFill>
                  <a:latin typeface="Arial" panose="020B0604020202020204" pitchFamily="34" charset="0"/>
                  <a:ea typeface="宋体" panose="02010600030101010101" pitchFamily="2" charset="-122"/>
                </a:rPr>
                <a:t>3</a:t>
              </a:r>
              <a:endParaRPr lang="zh-CN" altLang="en-US" sz="1200" baseline="-25000" dirty="0">
                <a:solidFill>
                  <a:srgbClr val="000000"/>
                </a:solidFill>
                <a:latin typeface="Arial" panose="020B0604020202020204" pitchFamily="34" charset="0"/>
                <a:ea typeface="宋体" panose="02010600030101010101" pitchFamily="2" charset="-122"/>
              </a:endParaRPr>
            </a:p>
          </p:txBody>
        </p:sp>
      </p:grpSp>
      <p:sp>
        <p:nvSpPr>
          <p:cNvPr id="28" name="流程图: 手动操作 27"/>
          <p:cNvSpPr/>
          <p:nvPr/>
        </p:nvSpPr>
        <p:spPr bwMode="auto">
          <a:xfrm>
            <a:off x="8266473" y="3892236"/>
            <a:ext cx="684016" cy="184837"/>
          </a:xfrm>
          <a:prstGeom prst="flowChartManualOperation">
            <a:avLst/>
          </a:prstGeom>
          <a:solidFill>
            <a:srgbClr val="FF0000"/>
          </a:solidFill>
          <a:ln w="12700" cap="flat" cmpd="sng" algn="ctr">
            <a:solidFill>
              <a:schemeClr val="tx1"/>
            </a:solidFill>
            <a:prstDash val="solid"/>
            <a:round/>
            <a:headEnd type="none" w="med" len="med"/>
            <a:tailEnd type="none" w="med" len="med"/>
          </a:ln>
          <a:effectLst/>
        </p:spPr>
        <p:txBody>
          <a:bodyPr vert="horz" wrap="none" lIns="0" tIns="0" rIns="0" bIns="0" numCol="1" rtlCol="0" anchor="t" anchorCtr="0" compatLnSpc="1">
            <a:prstTxWarp prst="textNoShape">
              <a:avLst/>
            </a:prstTxWarp>
          </a:bodyPr>
          <a:lstStyle/>
          <a:p>
            <a:pPr algn="ctr" fontAlgn="base">
              <a:spcBef>
                <a:spcPct val="0"/>
              </a:spcBef>
              <a:spcAft>
                <a:spcPct val="0"/>
              </a:spcAft>
              <a:defRPr/>
            </a:pPr>
            <a:r>
              <a:rPr lang="en-US" altLang="zh-CN" sz="1000" b="1" dirty="0">
                <a:solidFill>
                  <a:srgbClr val="FFFFFF"/>
                </a:solidFill>
                <a:latin typeface="Arial"/>
                <a:ea typeface="微软雅黑" panose="020B0503020204020204" pitchFamily="34" charset="-122"/>
                <a:cs typeface="Times New Roman" panose="02020603050405020304" pitchFamily="18" charset="0"/>
              </a:rPr>
              <a:t>SR2MUX</a:t>
            </a:r>
            <a:endParaRPr lang="zh-CN" altLang="en-US" sz="1000" b="1" dirty="0">
              <a:solidFill>
                <a:srgbClr val="FFFFFF"/>
              </a:solidFill>
              <a:latin typeface="Arial"/>
              <a:ea typeface="微软雅黑" panose="020B0503020204020204" pitchFamily="34" charset="-122"/>
              <a:cs typeface="Times New Roman" panose="02020603050405020304" pitchFamily="18" charset="0"/>
            </a:endParaRPr>
          </a:p>
        </p:txBody>
      </p:sp>
      <p:grpSp>
        <p:nvGrpSpPr>
          <p:cNvPr id="299" name="组合 298"/>
          <p:cNvGrpSpPr/>
          <p:nvPr/>
        </p:nvGrpSpPr>
        <p:grpSpPr>
          <a:xfrm>
            <a:off x="8615627" y="4017787"/>
            <a:ext cx="396344" cy="215444"/>
            <a:chOff x="7272000" y="2565484"/>
            <a:chExt cx="396344" cy="215444"/>
          </a:xfrm>
        </p:grpSpPr>
        <p:cxnSp>
          <p:nvCxnSpPr>
            <p:cNvPr id="300" name="直接连接符 299"/>
            <p:cNvCxnSpPr/>
            <p:nvPr/>
          </p:nvCxnSpPr>
          <p:spPr bwMode="auto">
            <a:xfrm flipH="1">
              <a:off x="7272000" y="2626896"/>
              <a:ext cx="144000" cy="10800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01" name="文本框 300"/>
            <p:cNvSpPr txBox="1"/>
            <p:nvPr/>
          </p:nvSpPr>
          <p:spPr>
            <a:xfrm>
              <a:off x="7308344" y="2565484"/>
              <a:ext cx="360000" cy="215444"/>
            </a:xfrm>
            <a:prstGeom prst="rect">
              <a:avLst/>
            </a:prstGeom>
            <a:noFill/>
          </p:spPr>
          <p:txBody>
            <a:bodyPr wrap="square" rtlCol="0">
              <a:spAutoFit/>
            </a:bodyPr>
            <a:lstStyle/>
            <a:p>
              <a:pPr eaLnBrk="0" fontAlgn="base" hangingPunct="0">
                <a:spcBef>
                  <a:spcPct val="0"/>
                </a:spcBef>
                <a:spcAft>
                  <a:spcPct val="0"/>
                </a:spcAft>
                <a:defRPr/>
              </a:pPr>
              <a:r>
                <a:rPr lang="en-US" altLang="zh-CN" sz="1200" baseline="-25000" dirty="0">
                  <a:solidFill>
                    <a:srgbClr val="000000"/>
                  </a:solidFill>
                  <a:latin typeface="Arial" panose="020B0604020202020204" pitchFamily="34" charset="0"/>
                  <a:ea typeface="宋体" panose="02010600030101010101" pitchFamily="2" charset="-122"/>
                </a:rPr>
                <a:t>16</a:t>
              </a:r>
              <a:endParaRPr lang="zh-CN" altLang="en-US" sz="1200" baseline="-25000" dirty="0">
                <a:solidFill>
                  <a:srgbClr val="000000"/>
                </a:solidFill>
                <a:latin typeface="Arial" panose="020B0604020202020204" pitchFamily="34" charset="0"/>
                <a:ea typeface="宋体" panose="02010600030101010101" pitchFamily="2" charset="-122"/>
              </a:endParaRPr>
            </a:p>
          </p:txBody>
        </p:sp>
      </p:grpSp>
      <p:cxnSp>
        <p:nvCxnSpPr>
          <p:cNvPr id="175" name="直接连接符 174"/>
          <p:cNvCxnSpPr/>
          <p:nvPr/>
        </p:nvCxnSpPr>
        <p:spPr bwMode="auto">
          <a:xfrm>
            <a:off x="8480209" y="3740176"/>
            <a:ext cx="2289" cy="180000"/>
          </a:xfrm>
          <a:prstGeom prst="line">
            <a:avLst/>
          </a:prstGeom>
          <a:solidFill>
            <a:schemeClr val="accent1"/>
          </a:solidFill>
          <a:ln w="4127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342" name="组合 341"/>
          <p:cNvGrpSpPr/>
          <p:nvPr/>
        </p:nvGrpSpPr>
        <p:grpSpPr>
          <a:xfrm>
            <a:off x="7864499" y="3697740"/>
            <a:ext cx="360000" cy="221857"/>
            <a:chOff x="5898218" y="3494595"/>
            <a:chExt cx="360000" cy="221857"/>
          </a:xfrm>
        </p:grpSpPr>
        <p:cxnSp>
          <p:nvCxnSpPr>
            <p:cNvPr id="303" name="直接连接符 302"/>
            <p:cNvCxnSpPr/>
            <p:nvPr/>
          </p:nvCxnSpPr>
          <p:spPr bwMode="auto">
            <a:xfrm flipH="1">
              <a:off x="5959620" y="3494595"/>
              <a:ext cx="144000" cy="10800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04" name="文本框 303"/>
            <p:cNvSpPr txBox="1"/>
            <p:nvPr/>
          </p:nvSpPr>
          <p:spPr>
            <a:xfrm>
              <a:off x="5898218" y="3501008"/>
              <a:ext cx="360000" cy="215444"/>
            </a:xfrm>
            <a:prstGeom prst="rect">
              <a:avLst/>
            </a:prstGeom>
            <a:noFill/>
          </p:spPr>
          <p:txBody>
            <a:bodyPr wrap="square" rtlCol="0">
              <a:spAutoFit/>
            </a:bodyPr>
            <a:lstStyle/>
            <a:p>
              <a:pPr eaLnBrk="0" fontAlgn="base" hangingPunct="0">
                <a:spcBef>
                  <a:spcPct val="0"/>
                </a:spcBef>
                <a:spcAft>
                  <a:spcPct val="0"/>
                </a:spcAft>
                <a:defRPr/>
              </a:pPr>
              <a:r>
                <a:rPr lang="en-US" altLang="zh-CN" sz="1200" baseline="-25000" dirty="0">
                  <a:solidFill>
                    <a:srgbClr val="000000"/>
                  </a:solidFill>
                  <a:latin typeface="Arial" panose="020B0604020202020204" pitchFamily="34" charset="0"/>
                  <a:ea typeface="宋体" panose="02010600030101010101" pitchFamily="2" charset="-122"/>
                </a:rPr>
                <a:t>16</a:t>
              </a:r>
              <a:endParaRPr lang="zh-CN" altLang="en-US" sz="1200" baseline="-25000" dirty="0">
                <a:solidFill>
                  <a:srgbClr val="000000"/>
                </a:solidFill>
                <a:latin typeface="Arial" panose="020B0604020202020204" pitchFamily="34" charset="0"/>
                <a:ea typeface="宋体" panose="02010600030101010101" pitchFamily="2" charset="-122"/>
              </a:endParaRPr>
            </a:p>
          </p:txBody>
        </p:sp>
      </p:grpSp>
      <p:grpSp>
        <p:nvGrpSpPr>
          <p:cNvPr id="162" name="组合 161"/>
          <p:cNvGrpSpPr/>
          <p:nvPr/>
        </p:nvGrpSpPr>
        <p:grpSpPr>
          <a:xfrm>
            <a:off x="8662217" y="3056080"/>
            <a:ext cx="396344" cy="215444"/>
            <a:chOff x="7272000" y="2565484"/>
            <a:chExt cx="396344" cy="215444"/>
          </a:xfrm>
        </p:grpSpPr>
        <p:sp>
          <p:nvSpPr>
            <p:cNvPr id="164" name="文本框 163"/>
            <p:cNvSpPr txBox="1"/>
            <p:nvPr/>
          </p:nvSpPr>
          <p:spPr>
            <a:xfrm>
              <a:off x="7308344" y="2565484"/>
              <a:ext cx="360000" cy="215444"/>
            </a:xfrm>
            <a:prstGeom prst="rect">
              <a:avLst/>
            </a:prstGeom>
            <a:noFill/>
          </p:spPr>
          <p:txBody>
            <a:bodyPr wrap="square" rtlCol="0">
              <a:spAutoFit/>
            </a:bodyPr>
            <a:lstStyle/>
            <a:p>
              <a:pPr eaLnBrk="0" fontAlgn="base" hangingPunct="0">
                <a:spcBef>
                  <a:spcPct val="0"/>
                </a:spcBef>
                <a:spcAft>
                  <a:spcPct val="0"/>
                </a:spcAft>
                <a:defRPr/>
              </a:pPr>
              <a:r>
                <a:rPr lang="en-US" altLang="zh-CN" sz="1200" baseline="-25000" dirty="0">
                  <a:solidFill>
                    <a:srgbClr val="000000"/>
                  </a:solidFill>
                  <a:latin typeface="Arial" panose="020B0604020202020204" pitchFamily="34" charset="0"/>
                  <a:ea typeface="宋体" panose="02010600030101010101" pitchFamily="2" charset="-122"/>
                </a:rPr>
                <a:t>16</a:t>
              </a:r>
              <a:endParaRPr lang="zh-CN" altLang="en-US" sz="1200" baseline="-25000" dirty="0">
                <a:solidFill>
                  <a:srgbClr val="000000"/>
                </a:solidFill>
                <a:latin typeface="Arial" panose="020B0604020202020204" pitchFamily="34" charset="0"/>
                <a:ea typeface="宋体" panose="02010600030101010101" pitchFamily="2" charset="-122"/>
              </a:endParaRPr>
            </a:p>
          </p:txBody>
        </p:sp>
        <p:cxnSp>
          <p:nvCxnSpPr>
            <p:cNvPr id="163" name="直接连接符 162"/>
            <p:cNvCxnSpPr/>
            <p:nvPr/>
          </p:nvCxnSpPr>
          <p:spPr bwMode="auto">
            <a:xfrm flipH="1">
              <a:off x="7272000" y="2626896"/>
              <a:ext cx="144000" cy="10800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cxnSp>
        <p:nvCxnSpPr>
          <p:cNvPr id="38" name="直接连接符 37"/>
          <p:cNvCxnSpPr/>
          <p:nvPr/>
        </p:nvCxnSpPr>
        <p:spPr bwMode="auto">
          <a:xfrm>
            <a:off x="8727138" y="2768048"/>
            <a:ext cx="1726" cy="1152000"/>
          </a:xfrm>
          <a:prstGeom prst="line">
            <a:avLst/>
          </a:prstGeom>
          <a:solidFill>
            <a:schemeClr val="accent1"/>
          </a:solidFill>
          <a:ln w="4127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 name="矩形 3"/>
          <p:cNvSpPr/>
          <p:nvPr/>
        </p:nvSpPr>
        <p:spPr bwMode="auto">
          <a:xfrm>
            <a:off x="8583361" y="1543912"/>
            <a:ext cx="950400" cy="1209906"/>
          </a:xfrm>
          <a:prstGeom prst="rect">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defRPr/>
            </a:pPr>
            <a:endParaRPr lang="zh-CN" altLang="en-US" baseline="-25000">
              <a:solidFill>
                <a:srgbClr val="000000"/>
              </a:solidFill>
              <a:latin typeface="Arial" charset="0"/>
              <a:ea typeface="宋体" pitchFamily="2" charset="-122"/>
            </a:endParaRPr>
          </a:p>
        </p:txBody>
      </p:sp>
      <p:cxnSp>
        <p:nvCxnSpPr>
          <p:cNvPr id="40" name="直接连接符 39"/>
          <p:cNvCxnSpPr/>
          <p:nvPr/>
        </p:nvCxnSpPr>
        <p:spPr bwMode="auto">
          <a:xfrm>
            <a:off x="9390942" y="2768136"/>
            <a:ext cx="1" cy="792000"/>
          </a:xfrm>
          <a:prstGeom prst="line">
            <a:avLst/>
          </a:prstGeom>
          <a:solidFill>
            <a:schemeClr val="accent1"/>
          </a:solidFill>
          <a:ln w="412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0" name="直接连接符 59"/>
          <p:cNvCxnSpPr/>
          <p:nvPr/>
        </p:nvCxnSpPr>
        <p:spPr bwMode="auto">
          <a:xfrm flipH="1">
            <a:off x="9054770" y="1111864"/>
            <a:ext cx="7582" cy="468000"/>
          </a:xfrm>
          <a:prstGeom prst="line">
            <a:avLst/>
          </a:prstGeom>
          <a:solidFill>
            <a:schemeClr val="accent1"/>
          </a:solidFill>
          <a:ln w="4127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161" name="组合 160"/>
          <p:cNvGrpSpPr/>
          <p:nvPr/>
        </p:nvGrpSpPr>
        <p:grpSpPr>
          <a:xfrm>
            <a:off x="9310289" y="3056080"/>
            <a:ext cx="396344" cy="215444"/>
            <a:chOff x="7272000" y="2565484"/>
            <a:chExt cx="396344" cy="215444"/>
          </a:xfrm>
        </p:grpSpPr>
        <p:cxnSp>
          <p:nvCxnSpPr>
            <p:cNvPr id="114" name="直接连接符 113"/>
            <p:cNvCxnSpPr/>
            <p:nvPr/>
          </p:nvCxnSpPr>
          <p:spPr bwMode="auto">
            <a:xfrm flipH="1">
              <a:off x="7272000" y="2626896"/>
              <a:ext cx="144000" cy="10800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5" name="文本框 114"/>
            <p:cNvSpPr txBox="1"/>
            <p:nvPr/>
          </p:nvSpPr>
          <p:spPr>
            <a:xfrm>
              <a:off x="7308344" y="2565484"/>
              <a:ext cx="360000" cy="215444"/>
            </a:xfrm>
            <a:prstGeom prst="rect">
              <a:avLst/>
            </a:prstGeom>
            <a:noFill/>
          </p:spPr>
          <p:txBody>
            <a:bodyPr wrap="square" rtlCol="0">
              <a:spAutoFit/>
            </a:bodyPr>
            <a:lstStyle/>
            <a:p>
              <a:pPr eaLnBrk="0" fontAlgn="base" hangingPunct="0">
                <a:spcBef>
                  <a:spcPct val="0"/>
                </a:spcBef>
                <a:spcAft>
                  <a:spcPct val="0"/>
                </a:spcAft>
                <a:defRPr/>
              </a:pPr>
              <a:r>
                <a:rPr lang="en-US" altLang="zh-CN" sz="1200" baseline="-25000" dirty="0">
                  <a:solidFill>
                    <a:srgbClr val="000000"/>
                  </a:solidFill>
                  <a:latin typeface="Arial" panose="020B0604020202020204" pitchFamily="34" charset="0"/>
                  <a:ea typeface="宋体" panose="02010600030101010101" pitchFamily="2" charset="-122"/>
                </a:rPr>
                <a:t>16</a:t>
              </a:r>
              <a:endParaRPr lang="zh-CN" altLang="en-US" sz="1200" baseline="-25000" dirty="0">
                <a:solidFill>
                  <a:srgbClr val="000000"/>
                </a:solidFill>
                <a:latin typeface="Arial" panose="020B0604020202020204" pitchFamily="34" charset="0"/>
                <a:ea typeface="宋体" panose="02010600030101010101" pitchFamily="2" charset="-122"/>
              </a:endParaRPr>
            </a:p>
          </p:txBody>
        </p:sp>
      </p:grpSp>
      <p:grpSp>
        <p:nvGrpSpPr>
          <p:cNvPr id="229" name="组合 228"/>
          <p:cNvGrpSpPr/>
          <p:nvPr/>
        </p:nvGrpSpPr>
        <p:grpSpPr>
          <a:xfrm>
            <a:off x="8227213" y="2153305"/>
            <a:ext cx="360039" cy="119168"/>
            <a:chOff x="5292080" y="3452075"/>
            <a:chExt cx="360039" cy="119168"/>
          </a:xfrm>
        </p:grpSpPr>
        <p:sp>
          <p:nvSpPr>
            <p:cNvPr id="230" name="等腰三角形 229"/>
            <p:cNvSpPr/>
            <p:nvPr/>
          </p:nvSpPr>
          <p:spPr bwMode="auto">
            <a:xfrm rot="5400000">
              <a:off x="5525971" y="3445094"/>
              <a:ext cx="119168" cy="133129"/>
            </a:xfrm>
            <a:prstGeom prst="triangl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defRPr/>
              </a:pPr>
              <a:endParaRPr lang="zh-CN" altLang="en-US" baseline="-25000">
                <a:solidFill>
                  <a:srgbClr val="000000"/>
                </a:solidFill>
                <a:latin typeface="Arial" charset="0"/>
                <a:ea typeface="宋体" pitchFamily="2" charset="-122"/>
              </a:endParaRPr>
            </a:p>
          </p:txBody>
        </p:sp>
        <p:cxnSp>
          <p:nvCxnSpPr>
            <p:cNvPr id="231" name="直接连接符 230"/>
            <p:cNvCxnSpPr/>
            <p:nvPr/>
          </p:nvCxnSpPr>
          <p:spPr bwMode="auto">
            <a:xfrm rot="5400000">
              <a:off x="5405536" y="3405478"/>
              <a:ext cx="0" cy="226911"/>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232" name="组合 231"/>
          <p:cNvGrpSpPr/>
          <p:nvPr/>
        </p:nvGrpSpPr>
        <p:grpSpPr>
          <a:xfrm>
            <a:off x="8227213" y="1615920"/>
            <a:ext cx="360039" cy="119168"/>
            <a:chOff x="5292080" y="3452075"/>
            <a:chExt cx="360039" cy="119168"/>
          </a:xfrm>
        </p:grpSpPr>
        <p:sp>
          <p:nvSpPr>
            <p:cNvPr id="233" name="等腰三角形 232"/>
            <p:cNvSpPr/>
            <p:nvPr/>
          </p:nvSpPr>
          <p:spPr bwMode="auto">
            <a:xfrm rot="5400000">
              <a:off x="5525971" y="3445094"/>
              <a:ext cx="119168" cy="133129"/>
            </a:xfrm>
            <a:prstGeom prst="triangl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defRPr/>
              </a:pPr>
              <a:endParaRPr lang="zh-CN" altLang="en-US" baseline="-25000">
                <a:solidFill>
                  <a:srgbClr val="000000"/>
                </a:solidFill>
                <a:latin typeface="Arial" charset="0"/>
                <a:ea typeface="宋体" pitchFamily="2" charset="-122"/>
              </a:endParaRPr>
            </a:p>
          </p:txBody>
        </p:sp>
        <p:cxnSp>
          <p:nvCxnSpPr>
            <p:cNvPr id="234" name="直接连接符 233"/>
            <p:cNvCxnSpPr/>
            <p:nvPr/>
          </p:nvCxnSpPr>
          <p:spPr bwMode="auto">
            <a:xfrm rot="5400000">
              <a:off x="5405536" y="3405478"/>
              <a:ext cx="0" cy="226911"/>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235" name="组合 234"/>
          <p:cNvGrpSpPr/>
          <p:nvPr/>
        </p:nvGrpSpPr>
        <p:grpSpPr>
          <a:xfrm flipH="1">
            <a:off x="9543246" y="2552024"/>
            <a:ext cx="360039" cy="119168"/>
            <a:chOff x="5292080" y="3452075"/>
            <a:chExt cx="360039" cy="119168"/>
          </a:xfrm>
        </p:grpSpPr>
        <p:sp>
          <p:nvSpPr>
            <p:cNvPr id="236" name="等腰三角形 235"/>
            <p:cNvSpPr/>
            <p:nvPr/>
          </p:nvSpPr>
          <p:spPr bwMode="auto">
            <a:xfrm rot="5400000">
              <a:off x="5525971" y="3445094"/>
              <a:ext cx="119168" cy="133129"/>
            </a:xfrm>
            <a:prstGeom prst="triangl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defRPr/>
              </a:pPr>
              <a:endParaRPr lang="zh-CN" altLang="en-US" baseline="-25000">
                <a:solidFill>
                  <a:srgbClr val="000000"/>
                </a:solidFill>
                <a:latin typeface="Arial" charset="0"/>
                <a:ea typeface="宋体" pitchFamily="2" charset="-122"/>
              </a:endParaRPr>
            </a:p>
          </p:txBody>
        </p:sp>
        <p:cxnSp>
          <p:nvCxnSpPr>
            <p:cNvPr id="237" name="直接连接符 236"/>
            <p:cNvCxnSpPr/>
            <p:nvPr/>
          </p:nvCxnSpPr>
          <p:spPr bwMode="auto">
            <a:xfrm rot="5400000">
              <a:off x="5405536" y="3405478"/>
              <a:ext cx="0" cy="226911"/>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291" name="文本框 290"/>
          <p:cNvSpPr txBox="1"/>
          <p:nvPr/>
        </p:nvSpPr>
        <p:spPr>
          <a:xfrm>
            <a:off x="7906433" y="1572500"/>
            <a:ext cx="441232" cy="246221"/>
          </a:xfrm>
          <a:prstGeom prst="rect">
            <a:avLst/>
          </a:prstGeom>
          <a:noFill/>
        </p:spPr>
        <p:txBody>
          <a:bodyPr wrap="square" rtlCol="0">
            <a:spAutoFit/>
          </a:bodyPr>
          <a:lstStyle/>
          <a:p>
            <a:pPr eaLnBrk="0" fontAlgn="base" hangingPunct="0">
              <a:spcBef>
                <a:spcPct val="0"/>
              </a:spcBef>
              <a:spcAft>
                <a:spcPct val="0"/>
              </a:spcAft>
              <a:defRPr/>
            </a:pPr>
            <a:r>
              <a:rPr lang="en-US" altLang="zh-CN" sz="1000" dirty="0">
                <a:solidFill>
                  <a:srgbClr val="000000"/>
                </a:solidFill>
                <a:latin typeface="Arial" panose="020B0604020202020204" pitchFamily="34" charset="0"/>
                <a:ea typeface="宋体" panose="02010600030101010101" pitchFamily="2" charset="-122"/>
              </a:rPr>
              <a:t>DR</a:t>
            </a:r>
            <a:endParaRPr lang="zh-CN" altLang="en-US" sz="1000" dirty="0">
              <a:solidFill>
                <a:srgbClr val="000000"/>
              </a:solidFill>
              <a:latin typeface="Arial" panose="020B0604020202020204" pitchFamily="34" charset="0"/>
              <a:ea typeface="宋体" panose="02010600030101010101" pitchFamily="2" charset="-122"/>
            </a:endParaRPr>
          </a:p>
        </p:txBody>
      </p:sp>
      <p:sp>
        <p:nvSpPr>
          <p:cNvPr id="292" name="文本框 291"/>
          <p:cNvSpPr txBox="1"/>
          <p:nvPr/>
        </p:nvSpPr>
        <p:spPr>
          <a:xfrm>
            <a:off x="7618402" y="2089780"/>
            <a:ext cx="695029" cy="246221"/>
          </a:xfrm>
          <a:prstGeom prst="rect">
            <a:avLst/>
          </a:prstGeom>
          <a:noFill/>
        </p:spPr>
        <p:txBody>
          <a:bodyPr wrap="square" rtlCol="0">
            <a:spAutoFit/>
          </a:bodyPr>
          <a:lstStyle/>
          <a:p>
            <a:pPr eaLnBrk="0" fontAlgn="base" hangingPunct="0">
              <a:spcBef>
                <a:spcPct val="0"/>
              </a:spcBef>
              <a:spcAft>
                <a:spcPct val="0"/>
              </a:spcAft>
              <a:defRPr/>
            </a:pPr>
            <a:r>
              <a:rPr lang="en-US" altLang="zh-CN" sz="1000" dirty="0">
                <a:solidFill>
                  <a:srgbClr val="000000"/>
                </a:solidFill>
                <a:latin typeface="Arial" panose="020B0604020202020204" pitchFamily="34" charset="0"/>
                <a:ea typeface="宋体" panose="02010600030101010101" pitchFamily="2" charset="-122"/>
              </a:rPr>
              <a:t>LD.REG</a:t>
            </a:r>
            <a:endParaRPr lang="zh-CN" altLang="en-US" sz="1000" dirty="0">
              <a:solidFill>
                <a:srgbClr val="000000"/>
              </a:solidFill>
              <a:latin typeface="Arial" panose="020B0604020202020204" pitchFamily="34" charset="0"/>
              <a:ea typeface="宋体" panose="02010600030101010101" pitchFamily="2" charset="-122"/>
            </a:endParaRPr>
          </a:p>
        </p:txBody>
      </p:sp>
      <p:sp>
        <p:nvSpPr>
          <p:cNvPr id="296" name="文本框 295"/>
          <p:cNvSpPr txBox="1"/>
          <p:nvPr/>
        </p:nvSpPr>
        <p:spPr>
          <a:xfrm>
            <a:off x="8806874" y="1705104"/>
            <a:ext cx="580473" cy="461665"/>
          </a:xfrm>
          <a:prstGeom prst="rect">
            <a:avLst/>
          </a:prstGeom>
          <a:noFill/>
        </p:spPr>
        <p:txBody>
          <a:bodyPr wrap="square" rtlCol="0">
            <a:spAutoFit/>
          </a:bodyPr>
          <a:lstStyle/>
          <a:p>
            <a:pPr algn="ctr" eaLnBrk="0" fontAlgn="base" hangingPunct="0">
              <a:spcBef>
                <a:spcPct val="0"/>
              </a:spcBef>
              <a:spcAft>
                <a:spcPct val="0"/>
              </a:spcAft>
              <a:defRPr/>
            </a:pPr>
            <a:r>
              <a:rPr lang="en-US" altLang="zh-CN" sz="1200" b="1" dirty="0">
                <a:solidFill>
                  <a:srgbClr val="000000"/>
                </a:solidFill>
                <a:latin typeface="Arial" panose="020B0604020202020204" pitchFamily="34" charset="0"/>
                <a:ea typeface="宋体" panose="02010600030101010101" pitchFamily="2" charset="-122"/>
              </a:rPr>
              <a:t>REG FILE</a:t>
            </a:r>
            <a:endParaRPr lang="zh-CN" altLang="en-US" sz="1200" b="1" dirty="0">
              <a:solidFill>
                <a:srgbClr val="000000"/>
              </a:solidFill>
              <a:latin typeface="Arial" panose="020B0604020202020204" pitchFamily="34" charset="0"/>
              <a:ea typeface="宋体" panose="02010600030101010101" pitchFamily="2" charset="-122"/>
            </a:endParaRPr>
          </a:p>
        </p:txBody>
      </p:sp>
      <p:sp>
        <p:nvSpPr>
          <p:cNvPr id="297" name="文本框 296"/>
          <p:cNvSpPr txBox="1"/>
          <p:nvPr/>
        </p:nvSpPr>
        <p:spPr>
          <a:xfrm>
            <a:off x="9130570" y="2408008"/>
            <a:ext cx="527777" cy="400110"/>
          </a:xfrm>
          <a:prstGeom prst="rect">
            <a:avLst/>
          </a:prstGeom>
          <a:noFill/>
        </p:spPr>
        <p:txBody>
          <a:bodyPr wrap="square" rtlCol="0">
            <a:spAutoFit/>
          </a:bodyPr>
          <a:lstStyle/>
          <a:p>
            <a:pPr eaLnBrk="0" fontAlgn="base" hangingPunct="0">
              <a:spcBef>
                <a:spcPct val="0"/>
              </a:spcBef>
              <a:spcAft>
                <a:spcPct val="0"/>
              </a:spcAft>
              <a:defRPr/>
            </a:pPr>
            <a:r>
              <a:rPr lang="en-US" altLang="zh-CN" sz="1000" dirty="0">
                <a:solidFill>
                  <a:srgbClr val="000000"/>
                </a:solidFill>
                <a:latin typeface="Arial" panose="020B0604020202020204" pitchFamily="34" charset="0"/>
                <a:ea typeface="宋体" panose="02010600030101010101" pitchFamily="2" charset="-122"/>
              </a:rPr>
              <a:t>SR1</a:t>
            </a:r>
          </a:p>
          <a:p>
            <a:pPr eaLnBrk="0" fontAlgn="base" hangingPunct="0">
              <a:spcBef>
                <a:spcPct val="0"/>
              </a:spcBef>
              <a:spcAft>
                <a:spcPct val="0"/>
              </a:spcAft>
              <a:defRPr/>
            </a:pPr>
            <a:r>
              <a:rPr lang="en-US" altLang="zh-CN" sz="1000" dirty="0">
                <a:solidFill>
                  <a:srgbClr val="000000"/>
                </a:solidFill>
                <a:latin typeface="Arial" panose="020B0604020202020204" pitchFamily="34" charset="0"/>
                <a:ea typeface="宋体" panose="02010600030101010101" pitchFamily="2" charset="-122"/>
              </a:rPr>
              <a:t>OUT</a:t>
            </a:r>
            <a:endParaRPr lang="zh-CN" altLang="en-US" sz="1000" dirty="0">
              <a:solidFill>
                <a:srgbClr val="000000"/>
              </a:solidFill>
              <a:latin typeface="Arial" panose="020B0604020202020204" pitchFamily="34" charset="0"/>
              <a:ea typeface="宋体" panose="02010600030101010101" pitchFamily="2" charset="-122"/>
            </a:endParaRPr>
          </a:p>
        </p:txBody>
      </p:sp>
      <p:sp>
        <p:nvSpPr>
          <p:cNvPr id="298" name="文本框 297"/>
          <p:cNvSpPr txBox="1"/>
          <p:nvPr/>
        </p:nvSpPr>
        <p:spPr>
          <a:xfrm>
            <a:off x="8602793" y="2408008"/>
            <a:ext cx="527777" cy="400110"/>
          </a:xfrm>
          <a:prstGeom prst="rect">
            <a:avLst/>
          </a:prstGeom>
          <a:noFill/>
        </p:spPr>
        <p:txBody>
          <a:bodyPr wrap="square" rtlCol="0">
            <a:spAutoFit/>
          </a:bodyPr>
          <a:lstStyle/>
          <a:p>
            <a:pPr eaLnBrk="0" fontAlgn="base" hangingPunct="0">
              <a:spcBef>
                <a:spcPct val="0"/>
              </a:spcBef>
              <a:spcAft>
                <a:spcPct val="0"/>
              </a:spcAft>
              <a:defRPr/>
            </a:pPr>
            <a:r>
              <a:rPr lang="en-US" altLang="zh-CN" sz="1000" dirty="0">
                <a:solidFill>
                  <a:srgbClr val="000000"/>
                </a:solidFill>
                <a:latin typeface="Arial" panose="020B0604020202020204" pitchFamily="34" charset="0"/>
                <a:ea typeface="宋体" panose="02010600030101010101" pitchFamily="2" charset="-122"/>
              </a:rPr>
              <a:t>SR2</a:t>
            </a:r>
          </a:p>
          <a:p>
            <a:pPr eaLnBrk="0" fontAlgn="base" hangingPunct="0">
              <a:spcBef>
                <a:spcPct val="0"/>
              </a:spcBef>
              <a:spcAft>
                <a:spcPct val="0"/>
              </a:spcAft>
              <a:defRPr/>
            </a:pPr>
            <a:r>
              <a:rPr lang="en-US" altLang="zh-CN" sz="1000" dirty="0">
                <a:solidFill>
                  <a:srgbClr val="000000"/>
                </a:solidFill>
                <a:latin typeface="Arial" panose="020B0604020202020204" pitchFamily="34" charset="0"/>
                <a:ea typeface="宋体" panose="02010600030101010101" pitchFamily="2" charset="-122"/>
              </a:rPr>
              <a:t>OUT</a:t>
            </a:r>
            <a:endParaRPr lang="zh-CN" altLang="en-US" sz="1000" dirty="0">
              <a:solidFill>
                <a:srgbClr val="000000"/>
              </a:solidFill>
              <a:latin typeface="Arial" panose="020B0604020202020204" pitchFamily="34" charset="0"/>
              <a:ea typeface="宋体" panose="02010600030101010101" pitchFamily="2" charset="-122"/>
            </a:endParaRPr>
          </a:p>
        </p:txBody>
      </p:sp>
      <p:grpSp>
        <p:nvGrpSpPr>
          <p:cNvPr id="349" name="组合 348"/>
          <p:cNvGrpSpPr/>
          <p:nvPr/>
        </p:nvGrpSpPr>
        <p:grpSpPr>
          <a:xfrm>
            <a:off x="9634665" y="2557774"/>
            <a:ext cx="360000" cy="221857"/>
            <a:chOff x="5898218" y="3494595"/>
            <a:chExt cx="360000" cy="221857"/>
          </a:xfrm>
        </p:grpSpPr>
        <p:cxnSp>
          <p:nvCxnSpPr>
            <p:cNvPr id="350" name="直接连接符 349"/>
            <p:cNvCxnSpPr/>
            <p:nvPr/>
          </p:nvCxnSpPr>
          <p:spPr bwMode="auto">
            <a:xfrm flipH="1">
              <a:off x="5959620" y="3494595"/>
              <a:ext cx="144000" cy="10800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51" name="文本框 350"/>
            <p:cNvSpPr txBox="1"/>
            <p:nvPr/>
          </p:nvSpPr>
          <p:spPr>
            <a:xfrm>
              <a:off x="5898218" y="3501008"/>
              <a:ext cx="360000" cy="215444"/>
            </a:xfrm>
            <a:prstGeom prst="rect">
              <a:avLst/>
            </a:prstGeom>
            <a:noFill/>
          </p:spPr>
          <p:txBody>
            <a:bodyPr wrap="square" rtlCol="0">
              <a:spAutoFit/>
            </a:bodyPr>
            <a:lstStyle/>
            <a:p>
              <a:pPr eaLnBrk="0" fontAlgn="base" hangingPunct="0">
                <a:spcBef>
                  <a:spcPct val="0"/>
                </a:spcBef>
                <a:spcAft>
                  <a:spcPct val="0"/>
                </a:spcAft>
                <a:defRPr/>
              </a:pPr>
              <a:r>
                <a:rPr lang="en-US" altLang="zh-CN" sz="1200" baseline="-25000" dirty="0">
                  <a:solidFill>
                    <a:srgbClr val="000000"/>
                  </a:solidFill>
                  <a:latin typeface="Arial" panose="020B0604020202020204" pitchFamily="34" charset="0"/>
                  <a:ea typeface="宋体" panose="02010600030101010101" pitchFamily="2" charset="-122"/>
                </a:rPr>
                <a:t>3</a:t>
              </a:r>
              <a:endParaRPr lang="zh-CN" altLang="en-US" sz="1200" baseline="-25000" dirty="0">
                <a:solidFill>
                  <a:srgbClr val="000000"/>
                </a:solidFill>
                <a:latin typeface="Arial" panose="020B0604020202020204" pitchFamily="34" charset="0"/>
                <a:ea typeface="宋体" panose="02010600030101010101" pitchFamily="2" charset="-122"/>
              </a:endParaRPr>
            </a:p>
          </p:txBody>
        </p:sp>
      </p:grpSp>
      <p:grpSp>
        <p:nvGrpSpPr>
          <p:cNvPr id="352" name="组合 351"/>
          <p:cNvGrpSpPr/>
          <p:nvPr/>
        </p:nvGrpSpPr>
        <p:grpSpPr>
          <a:xfrm>
            <a:off x="8219955" y="1625005"/>
            <a:ext cx="360000" cy="221857"/>
            <a:chOff x="5898218" y="3494595"/>
            <a:chExt cx="360000" cy="221857"/>
          </a:xfrm>
        </p:grpSpPr>
        <p:cxnSp>
          <p:nvCxnSpPr>
            <p:cNvPr id="353" name="直接连接符 352"/>
            <p:cNvCxnSpPr/>
            <p:nvPr/>
          </p:nvCxnSpPr>
          <p:spPr bwMode="auto">
            <a:xfrm flipH="1">
              <a:off x="5959620" y="3494595"/>
              <a:ext cx="144000" cy="10800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54" name="文本框 353"/>
            <p:cNvSpPr txBox="1"/>
            <p:nvPr/>
          </p:nvSpPr>
          <p:spPr>
            <a:xfrm>
              <a:off x="5898218" y="3501008"/>
              <a:ext cx="360000" cy="215444"/>
            </a:xfrm>
            <a:prstGeom prst="rect">
              <a:avLst/>
            </a:prstGeom>
            <a:noFill/>
          </p:spPr>
          <p:txBody>
            <a:bodyPr wrap="square" rtlCol="0">
              <a:spAutoFit/>
            </a:bodyPr>
            <a:lstStyle/>
            <a:p>
              <a:pPr eaLnBrk="0" fontAlgn="base" hangingPunct="0">
                <a:spcBef>
                  <a:spcPct val="0"/>
                </a:spcBef>
                <a:spcAft>
                  <a:spcPct val="0"/>
                </a:spcAft>
                <a:defRPr/>
              </a:pPr>
              <a:r>
                <a:rPr lang="en-US" altLang="zh-CN" sz="1200" baseline="-25000" dirty="0">
                  <a:solidFill>
                    <a:srgbClr val="000000"/>
                  </a:solidFill>
                  <a:latin typeface="Arial" panose="020B0604020202020204" pitchFamily="34" charset="0"/>
                  <a:ea typeface="宋体" panose="02010600030101010101" pitchFamily="2" charset="-122"/>
                </a:rPr>
                <a:t>3</a:t>
              </a:r>
              <a:endParaRPr lang="zh-CN" altLang="en-US" sz="1200" baseline="-25000" dirty="0">
                <a:solidFill>
                  <a:srgbClr val="000000"/>
                </a:solidFill>
                <a:latin typeface="Arial" panose="020B0604020202020204" pitchFamily="34" charset="0"/>
                <a:ea typeface="宋体" panose="02010600030101010101" pitchFamily="2" charset="-122"/>
              </a:endParaRPr>
            </a:p>
          </p:txBody>
        </p:sp>
      </p:grpSp>
      <p:grpSp>
        <p:nvGrpSpPr>
          <p:cNvPr id="409" name="组合 408"/>
          <p:cNvGrpSpPr/>
          <p:nvPr/>
        </p:nvGrpSpPr>
        <p:grpSpPr>
          <a:xfrm>
            <a:off x="8986553" y="1111864"/>
            <a:ext cx="396344" cy="215444"/>
            <a:chOff x="7272000" y="2565484"/>
            <a:chExt cx="396344" cy="215444"/>
          </a:xfrm>
        </p:grpSpPr>
        <p:cxnSp>
          <p:nvCxnSpPr>
            <p:cNvPr id="410" name="直接连接符 409"/>
            <p:cNvCxnSpPr/>
            <p:nvPr/>
          </p:nvCxnSpPr>
          <p:spPr bwMode="auto">
            <a:xfrm flipH="1">
              <a:off x="7272000" y="2626896"/>
              <a:ext cx="144000" cy="10800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11" name="文本框 410"/>
            <p:cNvSpPr txBox="1"/>
            <p:nvPr/>
          </p:nvSpPr>
          <p:spPr>
            <a:xfrm>
              <a:off x="7308344" y="2565484"/>
              <a:ext cx="360000" cy="215444"/>
            </a:xfrm>
            <a:prstGeom prst="rect">
              <a:avLst/>
            </a:prstGeom>
            <a:noFill/>
          </p:spPr>
          <p:txBody>
            <a:bodyPr wrap="square" rtlCol="0">
              <a:spAutoFit/>
            </a:bodyPr>
            <a:lstStyle/>
            <a:p>
              <a:pPr eaLnBrk="0" fontAlgn="base" hangingPunct="0">
                <a:spcBef>
                  <a:spcPct val="0"/>
                </a:spcBef>
                <a:spcAft>
                  <a:spcPct val="0"/>
                </a:spcAft>
                <a:defRPr/>
              </a:pPr>
              <a:r>
                <a:rPr lang="en-US" altLang="zh-CN" sz="1200" baseline="-25000" dirty="0">
                  <a:solidFill>
                    <a:srgbClr val="000000"/>
                  </a:solidFill>
                  <a:latin typeface="Arial" panose="020B0604020202020204" pitchFamily="34" charset="0"/>
                  <a:ea typeface="宋体" panose="02010600030101010101" pitchFamily="2" charset="-122"/>
                </a:rPr>
                <a:t>16</a:t>
              </a:r>
              <a:endParaRPr lang="zh-CN" altLang="en-US" sz="1200" baseline="-25000" dirty="0">
                <a:solidFill>
                  <a:srgbClr val="000000"/>
                </a:solidFill>
                <a:latin typeface="Arial" panose="020B0604020202020204" pitchFamily="34" charset="0"/>
                <a:ea typeface="宋体" panose="02010600030101010101" pitchFamily="2" charset="-122"/>
              </a:endParaRPr>
            </a:p>
          </p:txBody>
        </p:sp>
      </p:grpSp>
      <p:cxnSp>
        <p:nvCxnSpPr>
          <p:cNvPr id="35" name="直接连接符 34"/>
          <p:cNvCxnSpPr/>
          <p:nvPr/>
        </p:nvCxnSpPr>
        <p:spPr bwMode="auto">
          <a:xfrm>
            <a:off x="9390942" y="3613228"/>
            <a:ext cx="1" cy="684000"/>
          </a:xfrm>
          <a:prstGeom prst="line">
            <a:avLst/>
          </a:prstGeom>
          <a:solidFill>
            <a:schemeClr val="accent1"/>
          </a:solidFill>
          <a:ln w="4127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4" name="椭圆 123"/>
          <p:cNvSpPr/>
          <p:nvPr/>
        </p:nvSpPr>
        <p:spPr bwMode="auto">
          <a:xfrm>
            <a:off x="9363281" y="3562247"/>
            <a:ext cx="55320" cy="48870"/>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defRPr/>
            </a:pPr>
            <a:endParaRPr lang="zh-CN" altLang="en-US" baseline="-25000">
              <a:solidFill>
                <a:srgbClr val="000000"/>
              </a:solidFill>
              <a:latin typeface="Arial" charset="0"/>
              <a:ea typeface="宋体" pitchFamily="2" charset="-122"/>
            </a:endParaRPr>
          </a:p>
        </p:txBody>
      </p:sp>
      <p:sp>
        <p:nvSpPr>
          <p:cNvPr id="294" name="文本框 293"/>
          <p:cNvSpPr txBox="1"/>
          <p:nvPr/>
        </p:nvSpPr>
        <p:spPr>
          <a:xfrm>
            <a:off x="9850649" y="2480017"/>
            <a:ext cx="441232" cy="246221"/>
          </a:xfrm>
          <a:prstGeom prst="rect">
            <a:avLst/>
          </a:prstGeom>
          <a:noFill/>
        </p:spPr>
        <p:txBody>
          <a:bodyPr wrap="square" rtlCol="0">
            <a:spAutoFit/>
          </a:bodyPr>
          <a:lstStyle/>
          <a:p>
            <a:pPr eaLnBrk="0" fontAlgn="base" hangingPunct="0">
              <a:spcBef>
                <a:spcPct val="0"/>
              </a:spcBef>
              <a:spcAft>
                <a:spcPct val="0"/>
              </a:spcAft>
              <a:defRPr/>
            </a:pPr>
            <a:r>
              <a:rPr lang="en-US" altLang="zh-CN" sz="1000" dirty="0">
                <a:solidFill>
                  <a:srgbClr val="000000"/>
                </a:solidFill>
                <a:latin typeface="Arial" panose="020B0604020202020204" pitchFamily="34" charset="0"/>
                <a:ea typeface="宋体" panose="02010600030101010101" pitchFamily="2" charset="-122"/>
              </a:rPr>
              <a:t>SR1</a:t>
            </a:r>
            <a:endParaRPr lang="zh-CN" altLang="en-US" sz="1000" dirty="0">
              <a:solidFill>
                <a:srgbClr val="000000"/>
              </a:solidFill>
              <a:latin typeface="Arial" panose="020B0604020202020204" pitchFamily="34" charset="0"/>
              <a:ea typeface="宋体" panose="02010600030101010101" pitchFamily="2" charset="-122"/>
            </a:endParaRPr>
          </a:p>
        </p:txBody>
      </p:sp>
      <p:sp>
        <p:nvSpPr>
          <p:cNvPr id="210" name="等腰三角形 209"/>
          <p:cNvSpPr/>
          <p:nvPr/>
        </p:nvSpPr>
        <p:spPr bwMode="auto">
          <a:xfrm rot="5400000">
            <a:off x="8849518" y="4995395"/>
            <a:ext cx="119168" cy="133129"/>
          </a:xfrm>
          <a:prstGeom prst="triangl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defRPr/>
            </a:pPr>
            <a:endParaRPr lang="zh-CN" altLang="en-US" baseline="-25000" dirty="0">
              <a:solidFill>
                <a:srgbClr val="000000"/>
              </a:solidFill>
              <a:latin typeface="Arial" charset="0"/>
              <a:ea typeface="宋体" pitchFamily="2" charset="-122"/>
            </a:endParaRPr>
          </a:p>
        </p:txBody>
      </p:sp>
      <p:grpSp>
        <p:nvGrpSpPr>
          <p:cNvPr id="274" name="组合 273"/>
          <p:cNvGrpSpPr/>
          <p:nvPr/>
        </p:nvGrpSpPr>
        <p:grpSpPr>
          <a:xfrm>
            <a:off x="8986553" y="4712844"/>
            <a:ext cx="396344" cy="215444"/>
            <a:chOff x="7272000" y="2565484"/>
            <a:chExt cx="396344" cy="215444"/>
          </a:xfrm>
        </p:grpSpPr>
        <p:cxnSp>
          <p:nvCxnSpPr>
            <p:cNvPr id="275" name="直接连接符 274"/>
            <p:cNvCxnSpPr/>
            <p:nvPr/>
          </p:nvCxnSpPr>
          <p:spPr bwMode="auto">
            <a:xfrm flipH="1">
              <a:off x="7272000" y="2626896"/>
              <a:ext cx="144000" cy="10800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76" name="文本框 275"/>
            <p:cNvSpPr txBox="1"/>
            <p:nvPr/>
          </p:nvSpPr>
          <p:spPr>
            <a:xfrm>
              <a:off x="7308344" y="2565484"/>
              <a:ext cx="360000" cy="215444"/>
            </a:xfrm>
            <a:prstGeom prst="rect">
              <a:avLst/>
            </a:prstGeom>
            <a:noFill/>
          </p:spPr>
          <p:txBody>
            <a:bodyPr wrap="square" rtlCol="0">
              <a:spAutoFit/>
            </a:bodyPr>
            <a:lstStyle/>
            <a:p>
              <a:pPr eaLnBrk="0" fontAlgn="base" hangingPunct="0">
                <a:spcBef>
                  <a:spcPct val="0"/>
                </a:spcBef>
                <a:spcAft>
                  <a:spcPct val="0"/>
                </a:spcAft>
                <a:defRPr/>
              </a:pPr>
              <a:r>
                <a:rPr lang="en-US" altLang="zh-CN" sz="1200" baseline="-25000" dirty="0">
                  <a:solidFill>
                    <a:srgbClr val="000000"/>
                  </a:solidFill>
                  <a:latin typeface="Arial" panose="020B0604020202020204" pitchFamily="34" charset="0"/>
                  <a:ea typeface="宋体" panose="02010600030101010101" pitchFamily="2" charset="-122"/>
                </a:rPr>
                <a:t>16</a:t>
              </a:r>
              <a:endParaRPr lang="zh-CN" altLang="en-US" sz="1200" baseline="-25000" dirty="0">
                <a:solidFill>
                  <a:srgbClr val="000000"/>
                </a:solidFill>
                <a:latin typeface="Arial" panose="020B0604020202020204" pitchFamily="34" charset="0"/>
                <a:ea typeface="宋体" panose="02010600030101010101" pitchFamily="2" charset="-122"/>
              </a:endParaRPr>
            </a:p>
          </p:txBody>
        </p:sp>
      </p:grpSp>
      <p:cxnSp>
        <p:nvCxnSpPr>
          <p:cNvPr id="211" name="直接连接符 210"/>
          <p:cNvCxnSpPr/>
          <p:nvPr/>
        </p:nvCxnSpPr>
        <p:spPr bwMode="auto">
          <a:xfrm rot="5400000">
            <a:off x="8050537" y="4277233"/>
            <a:ext cx="0" cy="1584000"/>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5" name="直接连接符 354"/>
          <p:cNvCxnSpPr/>
          <p:nvPr/>
        </p:nvCxnSpPr>
        <p:spPr bwMode="auto">
          <a:xfrm>
            <a:off x="6173268" y="1060966"/>
            <a:ext cx="1726" cy="144000"/>
          </a:xfrm>
          <a:prstGeom prst="line">
            <a:avLst/>
          </a:prstGeom>
          <a:solidFill>
            <a:schemeClr val="accent1"/>
          </a:solidFill>
          <a:ln w="412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7" name="直接连接符 206"/>
          <p:cNvCxnSpPr/>
          <p:nvPr/>
        </p:nvCxnSpPr>
        <p:spPr bwMode="auto">
          <a:xfrm rot="16200000">
            <a:off x="5932514" y="4021887"/>
            <a:ext cx="1726" cy="662400"/>
          </a:xfrm>
          <a:prstGeom prst="line">
            <a:avLst/>
          </a:prstGeom>
          <a:solidFill>
            <a:schemeClr val="accent1"/>
          </a:solidFill>
          <a:ln w="4127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9" name="矩形 68"/>
          <p:cNvSpPr/>
          <p:nvPr/>
        </p:nvSpPr>
        <p:spPr bwMode="auto">
          <a:xfrm>
            <a:off x="4916528" y="5651907"/>
            <a:ext cx="950400" cy="1101059"/>
          </a:xfrm>
          <a:prstGeom prst="rect">
            <a:avLst/>
          </a:prstGeom>
          <a:solidFill>
            <a:srgbClr val="FF9900"/>
          </a:solid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defRPr/>
            </a:pPr>
            <a:r>
              <a:rPr lang="en-US" altLang="zh-CN" sz="1200" b="1" dirty="0">
                <a:solidFill>
                  <a:srgbClr val="000000"/>
                </a:solidFill>
                <a:latin typeface="Arial" panose="020B0604020202020204" pitchFamily="34" charset="0"/>
                <a:ea typeface="宋体" panose="02010600030101010101" pitchFamily="2" charset="-122"/>
              </a:rPr>
              <a:t>MEMORY</a:t>
            </a:r>
            <a:endParaRPr lang="zh-CN" altLang="en-US" sz="1200" b="1" dirty="0">
              <a:solidFill>
                <a:srgbClr val="000000"/>
              </a:solidFill>
              <a:latin typeface="Arial" panose="020B0604020202020204" pitchFamily="34" charset="0"/>
              <a:ea typeface="宋体" panose="02010600030101010101" pitchFamily="2" charset="-122"/>
            </a:endParaRPr>
          </a:p>
        </p:txBody>
      </p:sp>
      <p:cxnSp>
        <p:nvCxnSpPr>
          <p:cNvPr id="173" name="直接连接符 172"/>
          <p:cNvCxnSpPr/>
          <p:nvPr/>
        </p:nvCxnSpPr>
        <p:spPr bwMode="auto">
          <a:xfrm flipV="1">
            <a:off x="5314145" y="3272104"/>
            <a:ext cx="1726" cy="327600"/>
          </a:xfrm>
          <a:prstGeom prst="line">
            <a:avLst/>
          </a:prstGeom>
          <a:solidFill>
            <a:schemeClr val="accent1"/>
          </a:solidFill>
          <a:ln w="4127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310" name="组合 309"/>
          <p:cNvGrpSpPr/>
          <p:nvPr/>
        </p:nvGrpSpPr>
        <p:grpSpPr>
          <a:xfrm>
            <a:off x="5233468" y="3371360"/>
            <a:ext cx="396344" cy="215444"/>
            <a:chOff x="7272000" y="2565484"/>
            <a:chExt cx="396344" cy="215444"/>
          </a:xfrm>
        </p:grpSpPr>
        <p:cxnSp>
          <p:nvCxnSpPr>
            <p:cNvPr id="311" name="直接连接符 310"/>
            <p:cNvCxnSpPr/>
            <p:nvPr/>
          </p:nvCxnSpPr>
          <p:spPr bwMode="auto">
            <a:xfrm flipH="1">
              <a:off x="7272000" y="2626896"/>
              <a:ext cx="144000" cy="10800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12" name="文本框 311"/>
            <p:cNvSpPr txBox="1"/>
            <p:nvPr/>
          </p:nvSpPr>
          <p:spPr>
            <a:xfrm>
              <a:off x="7308344" y="2565484"/>
              <a:ext cx="360000" cy="215444"/>
            </a:xfrm>
            <a:prstGeom prst="rect">
              <a:avLst/>
            </a:prstGeom>
            <a:noFill/>
          </p:spPr>
          <p:txBody>
            <a:bodyPr wrap="square" rtlCol="0">
              <a:spAutoFit/>
            </a:bodyPr>
            <a:lstStyle/>
            <a:p>
              <a:pPr eaLnBrk="0" fontAlgn="base" hangingPunct="0">
                <a:spcBef>
                  <a:spcPct val="0"/>
                </a:spcBef>
                <a:spcAft>
                  <a:spcPct val="0"/>
                </a:spcAft>
                <a:defRPr/>
              </a:pPr>
              <a:r>
                <a:rPr lang="en-US" altLang="zh-CN" sz="1200" baseline="-25000" dirty="0">
                  <a:solidFill>
                    <a:srgbClr val="000000"/>
                  </a:solidFill>
                  <a:latin typeface="Arial" panose="020B0604020202020204" pitchFamily="34" charset="0"/>
                  <a:ea typeface="宋体" panose="02010600030101010101" pitchFamily="2" charset="-122"/>
                </a:rPr>
                <a:t>16</a:t>
              </a:r>
              <a:endParaRPr lang="zh-CN" altLang="en-US" sz="1200" baseline="-25000" dirty="0">
                <a:solidFill>
                  <a:srgbClr val="000000"/>
                </a:solidFill>
                <a:latin typeface="Arial" panose="020B0604020202020204" pitchFamily="34" charset="0"/>
                <a:ea typeface="宋体" panose="02010600030101010101" pitchFamily="2" charset="-122"/>
              </a:endParaRPr>
            </a:p>
          </p:txBody>
        </p:sp>
      </p:grpSp>
      <p:cxnSp>
        <p:nvCxnSpPr>
          <p:cNvPr id="172" name="直接连接符 171"/>
          <p:cNvCxnSpPr/>
          <p:nvPr/>
        </p:nvCxnSpPr>
        <p:spPr bwMode="auto">
          <a:xfrm flipV="1">
            <a:off x="5816475" y="3272104"/>
            <a:ext cx="1726" cy="219600"/>
          </a:xfrm>
          <a:prstGeom prst="line">
            <a:avLst/>
          </a:prstGeom>
          <a:solidFill>
            <a:schemeClr val="accent1"/>
          </a:solidFill>
          <a:ln w="4127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111" name="组合 110"/>
          <p:cNvGrpSpPr/>
          <p:nvPr/>
        </p:nvGrpSpPr>
        <p:grpSpPr>
          <a:xfrm>
            <a:off x="5207425" y="4218424"/>
            <a:ext cx="394752" cy="277817"/>
            <a:chOff x="2731971" y="4365104"/>
            <a:chExt cx="327861" cy="216000"/>
          </a:xfrm>
        </p:grpSpPr>
        <p:sp>
          <p:nvSpPr>
            <p:cNvPr id="108" name="矩形 107"/>
            <p:cNvSpPr/>
            <p:nvPr/>
          </p:nvSpPr>
          <p:spPr bwMode="auto">
            <a:xfrm>
              <a:off x="2731971" y="4365104"/>
              <a:ext cx="111837" cy="216000"/>
            </a:xfrm>
            <a:prstGeom prst="rect">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108000" tIns="72000" rIns="91440" bIns="45720" numCol="1" rtlCol="0" anchor="ctr" anchorCtr="0" compatLnSpc="1">
              <a:prstTxWarp prst="textNoShape">
                <a:avLst/>
              </a:prstTxWarp>
            </a:bodyPr>
            <a:lstStyle/>
            <a:p>
              <a:pPr algn="ctr" fontAlgn="base">
                <a:spcBef>
                  <a:spcPct val="0"/>
                </a:spcBef>
                <a:spcAft>
                  <a:spcPct val="0"/>
                </a:spcAft>
                <a:defRPr/>
              </a:pPr>
              <a:r>
                <a:rPr lang="en-US" altLang="zh-CN" sz="1000" b="1" dirty="0">
                  <a:solidFill>
                    <a:srgbClr val="000000"/>
                  </a:solidFill>
                  <a:latin typeface="Arial" charset="0"/>
                  <a:ea typeface="宋体" pitchFamily="2" charset="-122"/>
                </a:rPr>
                <a:t>N</a:t>
              </a:r>
              <a:endParaRPr lang="zh-CN" altLang="en-US" sz="1000" b="1" dirty="0">
                <a:solidFill>
                  <a:srgbClr val="000000"/>
                </a:solidFill>
                <a:latin typeface="Arial" charset="0"/>
                <a:ea typeface="宋体" pitchFamily="2" charset="-122"/>
              </a:endParaRPr>
            </a:p>
          </p:txBody>
        </p:sp>
        <p:sp>
          <p:nvSpPr>
            <p:cNvPr id="109" name="矩形 108"/>
            <p:cNvSpPr/>
            <p:nvPr/>
          </p:nvSpPr>
          <p:spPr bwMode="auto">
            <a:xfrm>
              <a:off x="2839983" y="4365104"/>
              <a:ext cx="111837" cy="216000"/>
            </a:xfrm>
            <a:prstGeom prst="rect">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108000" tIns="72000" rIns="91440" bIns="45720" numCol="1" rtlCol="0" anchor="ctr" anchorCtr="0" compatLnSpc="1">
              <a:prstTxWarp prst="textNoShape">
                <a:avLst/>
              </a:prstTxWarp>
            </a:bodyPr>
            <a:lstStyle/>
            <a:p>
              <a:pPr algn="ctr" fontAlgn="base">
                <a:spcBef>
                  <a:spcPct val="0"/>
                </a:spcBef>
                <a:spcAft>
                  <a:spcPct val="0"/>
                </a:spcAft>
                <a:defRPr/>
              </a:pPr>
              <a:r>
                <a:rPr lang="en-US" altLang="zh-CN" sz="1000" b="1" dirty="0">
                  <a:solidFill>
                    <a:srgbClr val="000000"/>
                  </a:solidFill>
                  <a:latin typeface="Arial" charset="0"/>
                  <a:ea typeface="宋体" pitchFamily="2" charset="-122"/>
                </a:rPr>
                <a:t>Z</a:t>
              </a:r>
              <a:endParaRPr lang="zh-CN" altLang="en-US" sz="1000" b="1" dirty="0">
                <a:solidFill>
                  <a:srgbClr val="000000"/>
                </a:solidFill>
                <a:latin typeface="Arial" charset="0"/>
                <a:ea typeface="宋体" pitchFamily="2" charset="-122"/>
              </a:endParaRPr>
            </a:p>
          </p:txBody>
        </p:sp>
        <p:sp>
          <p:nvSpPr>
            <p:cNvPr id="110" name="矩形 109"/>
            <p:cNvSpPr/>
            <p:nvPr/>
          </p:nvSpPr>
          <p:spPr bwMode="auto">
            <a:xfrm>
              <a:off x="2947995" y="4365104"/>
              <a:ext cx="111837" cy="216000"/>
            </a:xfrm>
            <a:prstGeom prst="rect">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108000" tIns="72000" rIns="91440" bIns="45720" numCol="1" rtlCol="0" anchor="ctr" anchorCtr="0" compatLnSpc="1">
              <a:prstTxWarp prst="textNoShape">
                <a:avLst/>
              </a:prstTxWarp>
            </a:bodyPr>
            <a:lstStyle/>
            <a:p>
              <a:pPr algn="ctr" fontAlgn="base">
                <a:spcBef>
                  <a:spcPct val="0"/>
                </a:spcBef>
                <a:spcAft>
                  <a:spcPct val="0"/>
                </a:spcAft>
                <a:defRPr/>
              </a:pPr>
              <a:r>
                <a:rPr lang="en-US" altLang="zh-CN" sz="1000" b="1" dirty="0">
                  <a:solidFill>
                    <a:srgbClr val="000000"/>
                  </a:solidFill>
                  <a:latin typeface="Arial" charset="0"/>
                  <a:ea typeface="宋体" pitchFamily="2" charset="-122"/>
                </a:rPr>
                <a:t>P</a:t>
              </a:r>
              <a:endParaRPr lang="zh-CN" altLang="en-US" sz="1000" b="1" dirty="0">
                <a:solidFill>
                  <a:srgbClr val="000000"/>
                </a:solidFill>
                <a:latin typeface="Arial" charset="0"/>
                <a:ea typeface="宋体" pitchFamily="2" charset="-122"/>
              </a:endParaRPr>
            </a:p>
          </p:txBody>
        </p:sp>
      </p:grpSp>
      <p:cxnSp>
        <p:nvCxnSpPr>
          <p:cNvPr id="206" name="直接连接符 205"/>
          <p:cNvCxnSpPr/>
          <p:nvPr/>
        </p:nvCxnSpPr>
        <p:spPr bwMode="auto">
          <a:xfrm flipV="1">
            <a:off x="5407332" y="4472728"/>
            <a:ext cx="0" cy="244800"/>
          </a:xfrm>
          <a:prstGeom prst="line">
            <a:avLst/>
          </a:prstGeom>
          <a:solidFill>
            <a:schemeClr val="accent1"/>
          </a:solidFill>
          <a:ln w="4127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2" name="矩形 111"/>
          <p:cNvSpPr/>
          <p:nvPr/>
        </p:nvSpPr>
        <p:spPr bwMode="auto">
          <a:xfrm>
            <a:off x="5068471" y="4712288"/>
            <a:ext cx="677722" cy="216000"/>
          </a:xfrm>
          <a:prstGeom prst="rect">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108000" tIns="72000" rIns="91440" bIns="45720" numCol="1" rtlCol="0" anchor="ctr" anchorCtr="0" compatLnSpc="1">
            <a:prstTxWarp prst="textNoShape">
              <a:avLst/>
            </a:prstTxWarp>
          </a:bodyPr>
          <a:lstStyle/>
          <a:p>
            <a:pPr algn="ctr" fontAlgn="base">
              <a:spcBef>
                <a:spcPct val="0"/>
              </a:spcBef>
              <a:spcAft>
                <a:spcPct val="0"/>
              </a:spcAft>
              <a:defRPr/>
            </a:pPr>
            <a:r>
              <a:rPr lang="en-US" altLang="zh-CN" sz="1100" b="1" dirty="0">
                <a:solidFill>
                  <a:srgbClr val="000000"/>
                </a:solidFill>
                <a:latin typeface="Arial" charset="0"/>
                <a:ea typeface="宋体" panose="02010600030101010101" pitchFamily="2" charset="-122"/>
              </a:rPr>
              <a:t>LOGIC</a:t>
            </a:r>
            <a:endParaRPr lang="zh-CN" altLang="en-US" sz="1100" b="1" dirty="0">
              <a:solidFill>
                <a:srgbClr val="000000"/>
              </a:solidFill>
              <a:latin typeface="Arial" charset="0"/>
              <a:ea typeface="宋体" panose="02010600030101010101" pitchFamily="2" charset="-122"/>
            </a:endParaRPr>
          </a:p>
        </p:txBody>
      </p:sp>
      <p:cxnSp>
        <p:nvCxnSpPr>
          <p:cNvPr id="205" name="直接连接符 204"/>
          <p:cNvCxnSpPr/>
          <p:nvPr/>
        </p:nvCxnSpPr>
        <p:spPr bwMode="auto">
          <a:xfrm flipV="1">
            <a:off x="5406469" y="4919128"/>
            <a:ext cx="1726" cy="324000"/>
          </a:xfrm>
          <a:prstGeom prst="line">
            <a:avLst/>
          </a:prstGeom>
          <a:solidFill>
            <a:schemeClr val="accent1"/>
          </a:solidFill>
          <a:ln w="4127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328" name="组合 327"/>
          <p:cNvGrpSpPr/>
          <p:nvPr/>
        </p:nvGrpSpPr>
        <p:grpSpPr>
          <a:xfrm>
            <a:off x="5337474" y="5000876"/>
            <a:ext cx="396344" cy="215444"/>
            <a:chOff x="7272000" y="2565484"/>
            <a:chExt cx="396344" cy="215444"/>
          </a:xfrm>
        </p:grpSpPr>
        <p:cxnSp>
          <p:nvCxnSpPr>
            <p:cNvPr id="329" name="直接连接符 328"/>
            <p:cNvCxnSpPr/>
            <p:nvPr/>
          </p:nvCxnSpPr>
          <p:spPr bwMode="auto">
            <a:xfrm flipH="1">
              <a:off x="7272000" y="2626896"/>
              <a:ext cx="144000" cy="10800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30" name="文本框 329"/>
            <p:cNvSpPr txBox="1"/>
            <p:nvPr/>
          </p:nvSpPr>
          <p:spPr>
            <a:xfrm>
              <a:off x="7308344" y="2565484"/>
              <a:ext cx="360000" cy="215444"/>
            </a:xfrm>
            <a:prstGeom prst="rect">
              <a:avLst/>
            </a:prstGeom>
            <a:noFill/>
          </p:spPr>
          <p:txBody>
            <a:bodyPr wrap="square" rtlCol="0">
              <a:spAutoFit/>
            </a:bodyPr>
            <a:lstStyle/>
            <a:p>
              <a:pPr eaLnBrk="0" fontAlgn="base" hangingPunct="0">
                <a:spcBef>
                  <a:spcPct val="0"/>
                </a:spcBef>
                <a:spcAft>
                  <a:spcPct val="0"/>
                </a:spcAft>
                <a:defRPr/>
              </a:pPr>
              <a:r>
                <a:rPr lang="en-US" altLang="zh-CN" sz="1200" baseline="-25000" dirty="0">
                  <a:solidFill>
                    <a:srgbClr val="000000"/>
                  </a:solidFill>
                  <a:latin typeface="Arial" panose="020B0604020202020204" pitchFamily="34" charset="0"/>
                  <a:ea typeface="宋体" panose="02010600030101010101" pitchFamily="2" charset="-122"/>
                </a:rPr>
                <a:t>16</a:t>
              </a:r>
              <a:endParaRPr lang="zh-CN" altLang="en-US" sz="1200" baseline="-25000" dirty="0">
                <a:solidFill>
                  <a:srgbClr val="000000"/>
                </a:solidFill>
                <a:latin typeface="Arial" panose="020B0604020202020204" pitchFamily="34" charset="0"/>
                <a:ea typeface="宋体" panose="02010600030101010101" pitchFamily="2" charset="-122"/>
              </a:endParaRPr>
            </a:p>
          </p:txBody>
        </p:sp>
      </p:grpSp>
      <p:grpSp>
        <p:nvGrpSpPr>
          <p:cNvPr id="9" name="组合 8"/>
          <p:cNvGrpSpPr/>
          <p:nvPr/>
        </p:nvGrpSpPr>
        <p:grpSpPr>
          <a:xfrm>
            <a:off x="5231905" y="3717033"/>
            <a:ext cx="695029" cy="504055"/>
            <a:chOff x="3707904" y="3717032"/>
            <a:chExt cx="695029" cy="504055"/>
          </a:xfrm>
        </p:grpSpPr>
        <p:grpSp>
          <p:nvGrpSpPr>
            <p:cNvPr id="359" name="组合 358"/>
            <p:cNvGrpSpPr/>
            <p:nvPr/>
          </p:nvGrpSpPr>
          <p:grpSpPr>
            <a:xfrm rot="5400000" flipV="1">
              <a:off x="3684324" y="3981484"/>
              <a:ext cx="360039" cy="119168"/>
              <a:chOff x="5292080" y="3452075"/>
              <a:chExt cx="360039" cy="119168"/>
            </a:xfrm>
          </p:grpSpPr>
          <p:sp>
            <p:nvSpPr>
              <p:cNvPr id="368" name="等腰三角形 367"/>
              <p:cNvSpPr/>
              <p:nvPr/>
            </p:nvSpPr>
            <p:spPr bwMode="auto">
              <a:xfrm rot="5400000">
                <a:off x="5525971" y="3445094"/>
                <a:ext cx="119168" cy="133129"/>
              </a:xfrm>
              <a:prstGeom prst="triangl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defRPr/>
                </a:pPr>
                <a:endParaRPr lang="zh-CN" altLang="en-US" baseline="-25000">
                  <a:solidFill>
                    <a:srgbClr val="000000"/>
                  </a:solidFill>
                  <a:latin typeface="Arial" charset="0"/>
                  <a:ea typeface="宋体" pitchFamily="2" charset="-122"/>
                </a:endParaRPr>
              </a:p>
            </p:txBody>
          </p:sp>
          <p:cxnSp>
            <p:nvCxnSpPr>
              <p:cNvPr id="369" name="直接连接符 368"/>
              <p:cNvCxnSpPr/>
              <p:nvPr/>
            </p:nvCxnSpPr>
            <p:spPr bwMode="auto">
              <a:xfrm rot="5400000">
                <a:off x="5405536" y="3405478"/>
                <a:ext cx="0" cy="226911"/>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370" name="文本框 369"/>
            <p:cNvSpPr txBox="1"/>
            <p:nvPr/>
          </p:nvSpPr>
          <p:spPr>
            <a:xfrm>
              <a:off x="3707904" y="3717032"/>
              <a:ext cx="695029" cy="246221"/>
            </a:xfrm>
            <a:prstGeom prst="rect">
              <a:avLst/>
            </a:prstGeom>
            <a:noFill/>
          </p:spPr>
          <p:txBody>
            <a:bodyPr wrap="square" rtlCol="0">
              <a:spAutoFit/>
            </a:bodyPr>
            <a:lstStyle/>
            <a:p>
              <a:pPr algn="r" eaLnBrk="0" fontAlgn="base" hangingPunct="0">
                <a:spcBef>
                  <a:spcPct val="0"/>
                </a:spcBef>
                <a:spcAft>
                  <a:spcPct val="0"/>
                </a:spcAft>
                <a:defRPr/>
              </a:pPr>
              <a:r>
                <a:rPr lang="en-US" altLang="zh-CN" sz="1000" dirty="0">
                  <a:solidFill>
                    <a:srgbClr val="000000"/>
                  </a:solidFill>
                  <a:latin typeface="Arial" panose="020B0604020202020204" pitchFamily="34" charset="0"/>
                  <a:ea typeface="宋体" panose="02010600030101010101" pitchFamily="2" charset="-122"/>
                </a:rPr>
                <a:t>LD.CC</a:t>
              </a:r>
              <a:endParaRPr lang="zh-CN" altLang="en-US" sz="1000" dirty="0">
                <a:solidFill>
                  <a:srgbClr val="000000"/>
                </a:solidFill>
                <a:latin typeface="Arial" panose="020B0604020202020204" pitchFamily="34" charset="0"/>
                <a:ea typeface="宋体" panose="02010600030101010101" pitchFamily="2" charset="-122"/>
              </a:endParaRPr>
            </a:p>
          </p:txBody>
        </p:sp>
      </p:grpSp>
      <p:grpSp>
        <p:nvGrpSpPr>
          <p:cNvPr id="6" name="组合 5"/>
          <p:cNvGrpSpPr/>
          <p:nvPr/>
        </p:nvGrpSpPr>
        <p:grpSpPr>
          <a:xfrm>
            <a:off x="1590046" y="4705523"/>
            <a:ext cx="794285" cy="246221"/>
            <a:chOff x="66045" y="4705522"/>
            <a:chExt cx="794285" cy="246221"/>
          </a:xfrm>
        </p:grpSpPr>
        <p:grpSp>
          <p:nvGrpSpPr>
            <p:cNvPr id="381" name="组合 380"/>
            <p:cNvGrpSpPr/>
            <p:nvPr/>
          </p:nvGrpSpPr>
          <p:grpSpPr>
            <a:xfrm>
              <a:off x="500291" y="4760252"/>
              <a:ext cx="360039" cy="119168"/>
              <a:chOff x="5292080" y="3452075"/>
              <a:chExt cx="360039" cy="119168"/>
            </a:xfrm>
          </p:grpSpPr>
          <p:sp>
            <p:nvSpPr>
              <p:cNvPr id="382" name="等腰三角形 381"/>
              <p:cNvSpPr/>
              <p:nvPr/>
            </p:nvSpPr>
            <p:spPr bwMode="auto">
              <a:xfrm rot="5400000">
                <a:off x="5525971" y="3445094"/>
                <a:ext cx="119168" cy="133129"/>
              </a:xfrm>
              <a:prstGeom prst="triangl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defRPr/>
                </a:pPr>
                <a:endParaRPr lang="zh-CN" altLang="en-US" baseline="-25000">
                  <a:solidFill>
                    <a:srgbClr val="000000"/>
                  </a:solidFill>
                  <a:latin typeface="Arial" charset="0"/>
                  <a:ea typeface="宋体" pitchFamily="2" charset="-122"/>
                </a:endParaRPr>
              </a:p>
            </p:txBody>
          </p:sp>
          <p:cxnSp>
            <p:nvCxnSpPr>
              <p:cNvPr id="383" name="直接连接符 382"/>
              <p:cNvCxnSpPr/>
              <p:nvPr/>
            </p:nvCxnSpPr>
            <p:spPr bwMode="auto">
              <a:xfrm rot="5400000">
                <a:off x="5405536" y="3405478"/>
                <a:ext cx="0" cy="226911"/>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384" name="文本框 383"/>
            <p:cNvSpPr txBox="1"/>
            <p:nvPr/>
          </p:nvSpPr>
          <p:spPr>
            <a:xfrm>
              <a:off x="66045" y="4705522"/>
              <a:ext cx="520464" cy="246221"/>
            </a:xfrm>
            <a:prstGeom prst="rect">
              <a:avLst/>
            </a:prstGeom>
            <a:noFill/>
          </p:spPr>
          <p:txBody>
            <a:bodyPr wrap="square" rtlCol="0">
              <a:spAutoFit/>
            </a:bodyPr>
            <a:lstStyle/>
            <a:p>
              <a:pPr algn="r" eaLnBrk="0" fontAlgn="base" hangingPunct="0">
                <a:spcBef>
                  <a:spcPct val="0"/>
                </a:spcBef>
                <a:spcAft>
                  <a:spcPct val="0"/>
                </a:spcAft>
                <a:defRPr/>
              </a:pPr>
              <a:r>
                <a:rPr lang="en-US" altLang="zh-CN" sz="1000" dirty="0">
                  <a:solidFill>
                    <a:srgbClr val="000000"/>
                  </a:solidFill>
                  <a:latin typeface="Arial" panose="020B0604020202020204" pitchFamily="34" charset="0"/>
                  <a:ea typeface="宋体" panose="02010600030101010101" pitchFamily="2" charset="-122"/>
                </a:rPr>
                <a:t>LD.IR</a:t>
              </a:r>
              <a:endParaRPr lang="zh-CN" altLang="en-US" sz="1000" dirty="0">
                <a:solidFill>
                  <a:srgbClr val="000000"/>
                </a:solidFill>
                <a:latin typeface="Arial" panose="020B0604020202020204" pitchFamily="34" charset="0"/>
                <a:ea typeface="宋体" panose="02010600030101010101" pitchFamily="2" charset="-122"/>
              </a:endParaRPr>
            </a:p>
          </p:txBody>
        </p:sp>
      </p:grpSp>
      <p:cxnSp>
        <p:nvCxnSpPr>
          <p:cNvPr id="203" name="直接连接符 202"/>
          <p:cNvCxnSpPr/>
          <p:nvPr/>
        </p:nvCxnSpPr>
        <p:spPr bwMode="auto">
          <a:xfrm flipV="1">
            <a:off x="2742173" y="4928288"/>
            <a:ext cx="1726" cy="360000"/>
          </a:xfrm>
          <a:prstGeom prst="line">
            <a:avLst/>
          </a:prstGeom>
          <a:solidFill>
            <a:schemeClr val="accent1"/>
          </a:solidFill>
          <a:ln w="4127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2" name="组合 1"/>
          <p:cNvGrpSpPr/>
          <p:nvPr/>
        </p:nvGrpSpPr>
        <p:grpSpPr>
          <a:xfrm>
            <a:off x="7222466" y="3920177"/>
            <a:ext cx="1105129" cy="119168"/>
            <a:chOff x="5698465" y="3920177"/>
            <a:chExt cx="1105129" cy="119168"/>
          </a:xfrm>
        </p:grpSpPr>
        <p:cxnSp>
          <p:nvCxnSpPr>
            <p:cNvPr id="88" name="直接连接符 87"/>
            <p:cNvCxnSpPr/>
            <p:nvPr/>
          </p:nvCxnSpPr>
          <p:spPr bwMode="auto">
            <a:xfrm rot="5400000">
              <a:off x="6184465" y="3501035"/>
              <a:ext cx="0" cy="972000"/>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7" name="等腰三角形 86"/>
            <p:cNvSpPr/>
            <p:nvPr/>
          </p:nvSpPr>
          <p:spPr bwMode="auto">
            <a:xfrm rot="5400000">
              <a:off x="6677446" y="3913196"/>
              <a:ext cx="119168" cy="133129"/>
            </a:xfrm>
            <a:prstGeom prst="triangl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defRPr/>
              </a:pPr>
              <a:endParaRPr lang="zh-CN" altLang="en-US" baseline="-25000">
                <a:solidFill>
                  <a:srgbClr val="000000"/>
                </a:solidFill>
                <a:latin typeface="Arial" charset="0"/>
                <a:ea typeface="宋体" pitchFamily="2" charset="-122"/>
              </a:endParaRPr>
            </a:p>
          </p:txBody>
        </p:sp>
      </p:grpSp>
      <p:cxnSp>
        <p:nvCxnSpPr>
          <p:cNvPr id="99" name="直接连接符 98"/>
          <p:cNvCxnSpPr/>
          <p:nvPr/>
        </p:nvCxnSpPr>
        <p:spPr bwMode="auto">
          <a:xfrm>
            <a:off x="8696233" y="4064193"/>
            <a:ext cx="2289" cy="242621"/>
          </a:xfrm>
          <a:prstGeom prst="line">
            <a:avLst/>
          </a:prstGeom>
          <a:solidFill>
            <a:schemeClr val="accent1"/>
          </a:solidFill>
          <a:ln w="4127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0" name="直接连接符 199"/>
          <p:cNvCxnSpPr/>
          <p:nvPr/>
        </p:nvCxnSpPr>
        <p:spPr bwMode="auto">
          <a:xfrm rot="16200000">
            <a:off x="6610281" y="1859144"/>
            <a:ext cx="1726" cy="3780000"/>
          </a:xfrm>
          <a:prstGeom prst="line">
            <a:avLst/>
          </a:prstGeom>
          <a:solidFill>
            <a:schemeClr val="accent1"/>
          </a:solidFill>
          <a:ln w="412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7" name="直接连接符 126"/>
          <p:cNvCxnSpPr/>
          <p:nvPr/>
        </p:nvCxnSpPr>
        <p:spPr bwMode="auto">
          <a:xfrm rot="5400000">
            <a:off x="7336482" y="1553144"/>
            <a:ext cx="1726" cy="4089600"/>
          </a:xfrm>
          <a:prstGeom prst="line">
            <a:avLst/>
          </a:prstGeom>
          <a:solidFill>
            <a:schemeClr val="accent1"/>
          </a:solidFill>
          <a:ln w="412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283" name="组合 282"/>
          <p:cNvGrpSpPr/>
          <p:nvPr/>
        </p:nvGrpSpPr>
        <p:grpSpPr>
          <a:xfrm>
            <a:off x="4450049" y="3398698"/>
            <a:ext cx="396344" cy="215444"/>
            <a:chOff x="7272000" y="2565484"/>
            <a:chExt cx="396344" cy="215444"/>
          </a:xfrm>
        </p:grpSpPr>
        <p:cxnSp>
          <p:nvCxnSpPr>
            <p:cNvPr id="284" name="直接连接符 283"/>
            <p:cNvCxnSpPr/>
            <p:nvPr/>
          </p:nvCxnSpPr>
          <p:spPr bwMode="auto">
            <a:xfrm flipH="1">
              <a:off x="7272000" y="2626896"/>
              <a:ext cx="144000" cy="10800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85" name="文本框 284"/>
            <p:cNvSpPr txBox="1"/>
            <p:nvPr/>
          </p:nvSpPr>
          <p:spPr>
            <a:xfrm>
              <a:off x="7308344" y="2565484"/>
              <a:ext cx="360000" cy="215444"/>
            </a:xfrm>
            <a:prstGeom prst="rect">
              <a:avLst/>
            </a:prstGeom>
            <a:noFill/>
          </p:spPr>
          <p:txBody>
            <a:bodyPr wrap="square" rtlCol="0">
              <a:spAutoFit/>
            </a:bodyPr>
            <a:lstStyle/>
            <a:p>
              <a:pPr eaLnBrk="0" fontAlgn="base" hangingPunct="0">
                <a:spcBef>
                  <a:spcPct val="0"/>
                </a:spcBef>
                <a:spcAft>
                  <a:spcPct val="0"/>
                </a:spcAft>
                <a:defRPr/>
              </a:pPr>
              <a:r>
                <a:rPr lang="en-US" altLang="zh-CN" sz="1200" baseline="-25000" dirty="0">
                  <a:solidFill>
                    <a:srgbClr val="000000"/>
                  </a:solidFill>
                  <a:latin typeface="Arial" panose="020B0604020202020204" pitchFamily="34" charset="0"/>
                  <a:ea typeface="宋体" panose="02010600030101010101" pitchFamily="2" charset="-122"/>
                </a:rPr>
                <a:t>16</a:t>
              </a:r>
              <a:endParaRPr lang="zh-CN" altLang="en-US" sz="1200" baseline="-25000" dirty="0">
                <a:solidFill>
                  <a:srgbClr val="000000"/>
                </a:solidFill>
                <a:latin typeface="Arial" panose="020B0604020202020204" pitchFamily="34" charset="0"/>
                <a:ea typeface="宋体" panose="02010600030101010101" pitchFamily="2" charset="-122"/>
              </a:endParaRPr>
            </a:p>
          </p:txBody>
        </p:sp>
      </p:grpSp>
      <p:cxnSp>
        <p:nvCxnSpPr>
          <p:cNvPr id="178" name="直接连接符 177"/>
          <p:cNvCxnSpPr/>
          <p:nvPr/>
        </p:nvCxnSpPr>
        <p:spPr bwMode="auto">
          <a:xfrm flipV="1">
            <a:off x="4119659" y="3272128"/>
            <a:ext cx="1726" cy="396000"/>
          </a:xfrm>
          <a:prstGeom prst="line">
            <a:avLst/>
          </a:prstGeom>
          <a:solidFill>
            <a:schemeClr val="accent1"/>
          </a:solidFill>
          <a:ln w="4127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9" name="直接连接符 178"/>
          <p:cNvCxnSpPr/>
          <p:nvPr/>
        </p:nvCxnSpPr>
        <p:spPr bwMode="auto">
          <a:xfrm flipV="1">
            <a:off x="4325224" y="3272104"/>
            <a:ext cx="1726" cy="684000"/>
          </a:xfrm>
          <a:prstGeom prst="line">
            <a:avLst/>
          </a:prstGeom>
          <a:solidFill>
            <a:schemeClr val="accent1"/>
          </a:solidFill>
          <a:ln w="4127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0" name="直接连接符 179"/>
          <p:cNvCxnSpPr/>
          <p:nvPr/>
        </p:nvCxnSpPr>
        <p:spPr bwMode="auto">
          <a:xfrm flipV="1">
            <a:off x="4530789" y="3272104"/>
            <a:ext cx="1726" cy="972000"/>
          </a:xfrm>
          <a:prstGeom prst="line">
            <a:avLst/>
          </a:prstGeom>
          <a:solidFill>
            <a:schemeClr val="accent1"/>
          </a:solidFill>
          <a:ln w="4127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1" name="直接连接符 180"/>
          <p:cNvCxnSpPr/>
          <p:nvPr/>
        </p:nvCxnSpPr>
        <p:spPr bwMode="auto">
          <a:xfrm flipV="1">
            <a:off x="4736355" y="3272104"/>
            <a:ext cx="1726" cy="396000"/>
          </a:xfrm>
          <a:prstGeom prst="line">
            <a:avLst/>
          </a:prstGeom>
          <a:solidFill>
            <a:schemeClr val="accent1"/>
          </a:solidFill>
          <a:ln w="4127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66" name="文本框 265"/>
          <p:cNvSpPr txBox="1"/>
          <p:nvPr/>
        </p:nvSpPr>
        <p:spPr>
          <a:xfrm>
            <a:off x="2721857" y="3427154"/>
            <a:ext cx="610398" cy="276999"/>
          </a:xfrm>
          <a:prstGeom prst="rect">
            <a:avLst/>
          </a:prstGeom>
          <a:noFill/>
        </p:spPr>
        <p:txBody>
          <a:bodyPr wrap="square" rtlCol="0">
            <a:spAutoFit/>
          </a:bodyPr>
          <a:lstStyle/>
          <a:p>
            <a:pPr eaLnBrk="0" fontAlgn="base" hangingPunct="0">
              <a:spcBef>
                <a:spcPct val="0"/>
              </a:spcBef>
              <a:spcAft>
                <a:spcPct val="0"/>
              </a:spcAft>
              <a:defRPr/>
            </a:pPr>
            <a:r>
              <a:rPr lang="en-US" altLang="zh-CN" sz="1200" b="1" dirty="0">
                <a:solidFill>
                  <a:srgbClr val="000000"/>
                </a:solidFill>
                <a:latin typeface="Arial" panose="020B0604020202020204" pitchFamily="34" charset="0"/>
                <a:ea typeface="宋体" panose="02010600030101010101" pitchFamily="2" charset="-122"/>
              </a:rPr>
              <a:t>[10:0]</a:t>
            </a:r>
            <a:endParaRPr lang="zh-CN" altLang="en-US" sz="1200" b="1" dirty="0">
              <a:solidFill>
                <a:srgbClr val="000000"/>
              </a:solidFill>
              <a:latin typeface="Arial" panose="020B0604020202020204" pitchFamily="34" charset="0"/>
              <a:ea typeface="宋体" panose="02010600030101010101" pitchFamily="2" charset="-122"/>
            </a:endParaRPr>
          </a:p>
        </p:txBody>
      </p:sp>
      <p:grpSp>
        <p:nvGrpSpPr>
          <p:cNvPr id="277" name="组合 276"/>
          <p:cNvGrpSpPr/>
          <p:nvPr/>
        </p:nvGrpSpPr>
        <p:grpSpPr>
          <a:xfrm>
            <a:off x="4035649" y="3398698"/>
            <a:ext cx="396344" cy="215444"/>
            <a:chOff x="7272000" y="2565484"/>
            <a:chExt cx="396344" cy="215444"/>
          </a:xfrm>
        </p:grpSpPr>
        <p:cxnSp>
          <p:nvCxnSpPr>
            <p:cNvPr id="278" name="直接连接符 277"/>
            <p:cNvCxnSpPr/>
            <p:nvPr/>
          </p:nvCxnSpPr>
          <p:spPr bwMode="auto">
            <a:xfrm flipH="1">
              <a:off x="7272000" y="2626896"/>
              <a:ext cx="144000" cy="10800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79" name="文本框 278"/>
            <p:cNvSpPr txBox="1"/>
            <p:nvPr/>
          </p:nvSpPr>
          <p:spPr>
            <a:xfrm>
              <a:off x="7308344" y="2565484"/>
              <a:ext cx="360000" cy="215444"/>
            </a:xfrm>
            <a:prstGeom prst="rect">
              <a:avLst/>
            </a:prstGeom>
            <a:noFill/>
          </p:spPr>
          <p:txBody>
            <a:bodyPr wrap="square" rtlCol="0">
              <a:spAutoFit/>
            </a:bodyPr>
            <a:lstStyle/>
            <a:p>
              <a:pPr eaLnBrk="0" fontAlgn="base" hangingPunct="0">
                <a:spcBef>
                  <a:spcPct val="0"/>
                </a:spcBef>
                <a:spcAft>
                  <a:spcPct val="0"/>
                </a:spcAft>
                <a:defRPr/>
              </a:pPr>
              <a:r>
                <a:rPr lang="en-US" altLang="zh-CN" sz="1200" baseline="-25000" dirty="0">
                  <a:solidFill>
                    <a:srgbClr val="000000"/>
                  </a:solidFill>
                  <a:latin typeface="Arial" panose="020B0604020202020204" pitchFamily="34" charset="0"/>
                  <a:ea typeface="宋体" panose="02010600030101010101" pitchFamily="2" charset="-122"/>
                </a:rPr>
                <a:t>16</a:t>
              </a:r>
              <a:endParaRPr lang="zh-CN" altLang="en-US" sz="1200" baseline="-25000" dirty="0">
                <a:solidFill>
                  <a:srgbClr val="000000"/>
                </a:solidFill>
                <a:latin typeface="Arial" panose="020B0604020202020204" pitchFamily="34" charset="0"/>
                <a:ea typeface="宋体" panose="02010600030101010101" pitchFamily="2" charset="-122"/>
              </a:endParaRPr>
            </a:p>
          </p:txBody>
        </p:sp>
      </p:grpSp>
      <p:grpSp>
        <p:nvGrpSpPr>
          <p:cNvPr id="280" name="组合 279"/>
          <p:cNvGrpSpPr/>
          <p:nvPr/>
        </p:nvGrpSpPr>
        <p:grpSpPr>
          <a:xfrm>
            <a:off x="4234025" y="3398698"/>
            <a:ext cx="396344" cy="215444"/>
            <a:chOff x="7272000" y="2565484"/>
            <a:chExt cx="396344" cy="215444"/>
          </a:xfrm>
        </p:grpSpPr>
        <p:cxnSp>
          <p:nvCxnSpPr>
            <p:cNvPr id="281" name="直接连接符 280"/>
            <p:cNvCxnSpPr/>
            <p:nvPr/>
          </p:nvCxnSpPr>
          <p:spPr bwMode="auto">
            <a:xfrm flipH="1">
              <a:off x="7272000" y="2626896"/>
              <a:ext cx="144000" cy="10800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82" name="文本框 281"/>
            <p:cNvSpPr txBox="1"/>
            <p:nvPr/>
          </p:nvSpPr>
          <p:spPr>
            <a:xfrm>
              <a:off x="7308344" y="2565484"/>
              <a:ext cx="360000" cy="215444"/>
            </a:xfrm>
            <a:prstGeom prst="rect">
              <a:avLst/>
            </a:prstGeom>
            <a:noFill/>
          </p:spPr>
          <p:txBody>
            <a:bodyPr wrap="square" rtlCol="0">
              <a:spAutoFit/>
            </a:bodyPr>
            <a:lstStyle/>
            <a:p>
              <a:pPr eaLnBrk="0" fontAlgn="base" hangingPunct="0">
                <a:spcBef>
                  <a:spcPct val="0"/>
                </a:spcBef>
                <a:spcAft>
                  <a:spcPct val="0"/>
                </a:spcAft>
                <a:defRPr/>
              </a:pPr>
              <a:r>
                <a:rPr lang="en-US" altLang="zh-CN" sz="1200" baseline="-25000" dirty="0">
                  <a:solidFill>
                    <a:srgbClr val="000000"/>
                  </a:solidFill>
                  <a:latin typeface="Arial" panose="020B0604020202020204" pitchFamily="34" charset="0"/>
                  <a:ea typeface="宋体" panose="02010600030101010101" pitchFamily="2" charset="-122"/>
                </a:rPr>
                <a:t>16</a:t>
              </a:r>
              <a:endParaRPr lang="zh-CN" altLang="en-US" sz="1200" baseline="-25000" dirty="0">
                <a:solidFill>
                  <a:srgbClr val="000000"/>
                </a:solidFill>
                <a:latin typeface="Arial" panose="020B0604020202020204" pitchFamily="34" charset="0"/>
                <a:ea typeface="宋体" panose="02010600030101010101" pitchFamily="2" charset="-122"/>
              </a:endParaRPr>
            </a:p>
          </p:txBody>
        </p:sp>
      </p:grpSp>
      <p:sp>
        <p:nvSpPr>
          <p:cNvPr id="149" name="矩形 148"/>
          <p:cNvSpPr/>
          <p:nvPr/>
        </p:nvSpPr>
        <p:spPr bwMode="auto">
          <a:xfrm>
            <a:off x="3257276" y="4424232"/>
            <a:ext cx="677722" cy="216000"/>
          </a:xfrm>
          <a:prstGeom prst="rect">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108000" tIns="0" rIns="91440" bIns="0" numCol="1" rtlCol="0" anchor="ctr" anchorCtr="0" compatLnSpc="1">
            <a:prstTxWarp prst="textNoShape">
              <a:avLst/>
            </a:prstTxWarp>
          </a:bodyPr>
          <a:lstStyle/>
          <a:p>
            <a:pPr algn="ctr" fontAlgn="base">
              <a:spcBef>
                <a:spcPct val="0"/>
              </a:spcBef>
              <a:spcAft>
                <a:spcPct val="0"/>
              </a:spcAft>
              <a:defRPr/>
            </a:pPr>
            <a:r>
              <a:rPr lang="en-US" altLang="zh-CN" sz="1200" b="1" dirty="0">
                <a:solidFill>
                  <a:srgbClr val="000000"/>
                </a:solidFill>
                <a:latin typeface="Arial" charset="0"/>
                <a:ea typeface="宋体" panose="02010600030101010101" pitchFamily="2" charset="-122"/>
              </a:rPr>
              <a:t>SEXT</a:t>
            </a:r>
            <a:endParaRPr lang="zh-CN" altLang="en-US" sz="1200" b="1" dirty="0">
              <a:solidFill>
                <a:srgbClr val="000000"/>
              </a:solidFill>
              <a:latin typeface="Arial" charset="0"/>
              <a:ea typeface="宋体" panose="02010600030101010101" pitchFamily="2" charset="-122"/>
            </a:endParaRPr>
          </a:p>
        </p:txBody>
      </p:sp>
      <p:sp>
        <p:nvSpPr>
          <p:cNvPr id="182" name="矩形 181"/>
          <p:cNvSpPr/>
          <p:nvPr/>
        </p:nvSpPr>
        <p:spPr bwMode="auto">
          <a:xfrm>
            <a:off x="3255563" y="3560136"/>
            <a:ext cx="677722" cy="216000"/>
          </a:xfrm>
          <a:prstGeom prst="rect">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108000" tIns="0" rIns="91440" bIns="0" numCol="1" rtlCol="0" anchor="ctr" anchorCtr="0" compatLnSpc="1">
            <a:prstTxWarp prst="textNoShape">
              <a:avLst/>
            </a:prstTxWarp>
          </a:bodyPr>
          <a:lstStyle/>
          <a:p>
            <a:pPr algn="ctr" fontAlgn="base">
              <a:spcBef>
                <a:spcPct val="0"/>
              </a:spcBef>
              <a:spcAft>
                <a:spcPct val="0"/>
              </a:spcAft>
              <a:defRPr/>
            </a:pPr>
            <a:r>
              <a:rPr lang="en-US" altLang="zh-CN" sz="1200" b="1" dirty="0">
                <a:solidFill>
                  <a:srgbClr val="000000"/>
                </a:solidFill>
                <a:latin typeface="Arial" charset="0"/>
                <a:ea typeface="宋体" panose="02010600030101010101" pitchFamily="2" charset="-122"/>
              </a:rPr>
              <a:t>SEXT</a:t>
            </a:r>
            <a:endParaRPr lang="zh-CN" altLang="en-US" sz="1200" b="1" dirty="0">
              <a:solidFill>
                <a:srgbClr val="000000"/>
              </a:solidFill>
              <a:latin typeface="Arial" charset="0"/>
              <a:ea typeface="宋体" panose="02010600030101010101" pitchFamily="2" charset="-122"/>
            </a:endParaRPr>
          </a:p>
        </p:txBody>
      </p:sp>
      <p:sp>
        <p:nvSpPr>
          <p:cNvPr id="183" name="矩形 182"/>
          <p:cNvSpPr/>
          <p:nvPr/>
        </p:nvSpPr>
        <p:spPr bwMode="auto">
          <a:xfrm>
            <a:off x="3257276" y="3849918"/>
            <a:ext cx="677722" cy="216000"/>
          </a:xfrm>
          <a:prstGeom prst="rect">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108000" tIns="0" rIns="91440" bIns="0" numCol="1" rtlCol="0" anchor="ctr" anchorCtr="0" compatLnSpc="1">
            <a:prstTxWarp prst="textNoShape">
              <a:avLst/>
            </a:prstTxWarp>
          </a:bodyPr>
          <a:lstStyle/>
          <a:p>
            <a:pPr algn="ctr" fontAlgn="base">
              <a:spcBef>
                <a:spcPct val="0"/>
              </a:spcBef>
              <a:spcAft>
                <a:spcPct val="0"/>
              </a:spcAft>
              <a:defRPr/>
            </a:pPr>
            <a:r>
              <a:rPr lang="en-US" altLang="zh-CN" sz="1200" b="1" dirty="0">
                <a:solidFill>
                  <a:srgbClr val="000000"/>
                </a:solidFill>
                <a:latin typeface="Arial" charset="0"/>
                <a:ea typeface="宋体" panose="02010600030101010101" pitchFamily="2" charset="-122"/>
              </a:rPr>
              <a:t>SEXT</a:t>
            </a:r>
            <a:endParaRPr lang="zh-CN" altLang="en-US" sz="1200" b="1" dirty="0">
              <a:solidFill>
                <a:srgbClr val="000000"/>
              </a:solidFill>
              <a:latin typeface="Arial" charset="0"/>
              <a:ea typeface="宋体" panose="02010600030101010101" pitchFamily="2" charset="-122"/>
            </a:endParaRPr>
          </a:p>
        </p:txBody>
      </p:sp>
      <p:sp>
        <p:nvSpPr>
          <p:cNvPr id="184" name="矩形 183"/>
          <p:cNvSpPr/>
          <p:nvPr/>
        </p:nvSpPr>
        <p:spPr bwMode="auto">
          <a:xfrm>
            <a:off x="3257276" y="4137950"/>
            <a:ext cx="677722" cy="216000"/>
          </a:xfrm>
          <a:prstGeom prst="rect">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108000" tIns="0" rIns="91440" bIns="0" numCol="1" rtlCol="0" anchor="ctr" anchorCtr="0" compatLnSpc="1">
            <a:prstTxWarp prst="textNoShape">
              <a:avLst/>
            </a:prstTxWarp>
          </a:bodyPr>
          <a:lstStyle/>
          <a:p>
            <a:pPr algn="ctr" fontAlgn="base">
              <a:spcBef>
                <a:spcPct val="0"/>
              </a:spcBef>
              <a:spcAft>
                <a:spcPct val="0"/>
              </a:spcAft>
              <a:defRPr/>
            </a:pPr>
            <a:r>
              <a:rPr lang="en-US" altLang="zh-CN" sz="1200" b="1" dirty="0">
                <a:solidFill>
                  <a:srgbClr val="000000"/>
                </a:solidFill>
                <a:latin typeface="Arial" charset="0"/>
                <a:ea typeface="宋体" panose="02010600030101010101" pitchFamily="2" charset="-122"/>
              </a:rPr>
              <a:t>SEXT</a:t>
            </a:r>
            <a:endParaRPr lang="zh-CN" altLang="en-US" sz="1200" b="1" dirty="0">
              <a:solidFill>
                <a:srgbClr val="000000"/>
              </a:solidFill>
              <a:latin typeface="Arial" charset="0"/>
              <a:ea typeface="宋体" panose="02010600030101010101" pitchFamily="2" charset="-122"/>
            </a:endParaRPr>
          </a:p>
        </p:txBody>
      </p:sp>
      <p:cxnSp>
        <p:nvCxnSpPr>
          <p:cNvPr id="188" name="直接连接符 187"/>
          <p:cNvCxnSpPr/>
          <p:nvPr/>
        </p:nvCxnSpPr>
        <p:spPr bwMode="auto">
          <a:xfrm rot="16200000">
            <a:off x="3001431" y="3993950"/>
            <a:ext cx="1726" cy="504000"/>
          </a:xfrm>
          <a:prstGeom prst="line">
            <a:avLst/>
          </a:prstGeom>
          <a:solidFill>
            <a:schemeClr val="accent1"/>
          </a:solidFill>
          <a:ln w="412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9" name="直接连接符 188"/>
          <p:cNvCxnSpPr/>
          <p:nvPr/>
        </p:nvCxnSpPr>
        <p:spPr bwMode="auto">
          <a:xfrm rot="16200000">
            <a:off x="3002644" y="3705918"/>
            <a:ext cx="1726" cy="504000"/>
          </a:xfrm>
          <a:prstGeom prst="line">
            <a:avLst/>
          </a:prstGeom>
          <a:solidFill>
            <a:schemeClr val="accent1"/>
          </a:solidFill>
          <a:ln w="412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0" name="直接连接符 189"/>
          <p:cNvCxnSpPr/>
          <p:nvPr/>
        </p:nvCxnSpPr>
        <p:spPr bwMode="auto">
          <a:xfrm rot="16200000">
            <a:off x="3002644" y="3416136"/>
            <a:ext cx="1726" cy="504000"/>
          </a:xfrm>
          <a:prstGeom prst="line">
            <a:avLst/>
          </a:prstGeom>
          <a:solidFill>
            <a:schemeClr val="accent1"/>
          </a:solidFill>
          <a:ln w="412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2" name="直接连接符 191"/>
          <p:cNvCxnSpPr/>
          <p:nvPr/>
        </p:nvCxnSpPr>
        <p:spPr bwMode="auto">
          <a:xfrm rot="16200000">
            <a:off x="4037171" y="3570936"/>
            <a:ext cx="1726" cy="194400"/>
          </a:xfrm>
          <a:prstGeom prst="line">
            <a:avLst/>
          </a:prstGeom>
          <a:solidFill>
            <a:schemeClr val="accent1"/>
          </a:solidFill>
          <a:ln w="412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3" name="直接连接符 192"/>
          <p:cNvCxnSpPr/>
          <p:nvPr/>
        </p:nvCxnSpPr>
        <p:spPr bwMode="auto">
          <a:xfrm rot="16200000">
            <a:off x="4145171" y="3752718"/>
            <a:ext cx="1726" cy="410400"/>
          </a:xfrm>
          <a:prstGeom prst="line">
            <a:avLst/>
          </a:prstGeom>
          <a:solidFill>
            <a:schemeClr val="accent1"/>
          </a:solidFill>
          <a:ln w="412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4" name="直接连接符 193"/>
          <p:cNvCxnSpPr/>
          <p:nvPr/>
        </p:nvCxnSpPr>
        <p:spPr bwMode="auto">
          <a:xfrm rot="16200000">
            <a:off x="4245971" y="3939950"/>
            <a:ext cx="1726" cy="612000"/>
          </a:xfrm>
          <a:prstGeom prst="line">
            <a:avLst/>
          </a:prstGeom>
          <a:solidFill>
            <a:schemeClr val="accent1"/>
          </a:solidFill>
          <a:ln w="412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9" name="直接连接符 198"/>
          <p:cNvCxnSpPr/>
          <p:nvPr/>
        </p:nvCxnSpPr>
        <p:spPr bwMode="auto">
          <a:xfrm rot="10800000">
            <a:off x="4738082" y="3740160"/>
            <a:ext cx="1726" cy="792000"/>
          </a:xfrm>
          <a:prstGeom prst="line">
            <a:avLst/>
          </a:prstGeom>
          <a:solidFill>
            <a:schemeClr val="accent1"/>
          </a:solidFill>
          <a:ln w="412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67" name="文本框 266"/>
          <p:cNvSpPr txBox="1"/>
          <p:nvPr/>
        </p:nvSpPr>
        <p:spPr>
          <a:xfrm>
            <a:off x="2721857" y="3715186"/>
            <a:ext cx="610398" cy="276999"/>
          </a:xfrm>
          <a:prstGeom prst="rect">
            <a:avLst/>
          </a:prstGeom>
          <a:noFill/>
        </p:spPr>
        <p:txBody>
          <a:bodyPr wrap="square" rtlCol="0">
            <a:spAutoFit/>
          </a:bodyPr>
          <a:lstStyle/>
          <a:p>
            <a:pPr eaLnBrk="0" fontAlgn="base" hangingPunct="0">
              <a:spcBef>
                <a:spcPct val="0"/>
              </a:spcBef>
              <a:spcAft>
                <a:spcPct val="0"/>
              </a:spcAft>
              <a:defRPr/>
            </a:pPr>
            <a:r>
              <a:rPr lang="en-US" altLang="zh-CN" sz="1200" b="1" dirty="0">
                <a:solidFill>
                  <a:srgbClr val="000000"/>
                </a:solidFill>
                <a:latin typeface="Arial" panose="020B0604020202020204" pitchFamily="34" charset="0"/>
                <a:ea typeface="宋体" panose="02010600030101010101" pitchFamily="2" charset="-122"/>
              </a:rPr>
              <a:t>[8:0]</a:t>
            </a:r>
            <a:endParaRPr lang="zh-CN" altLang="en-US" sz="1200" b="1" dirty="0">
              <a:solidFill>
                <a:srgbClr val="000000"/>
              </a:solidFill>
              <a:latin typeface="Arial" panose="020B0604020202020204" pitchFamily="34" charset="0"/>
              <a:ea typeface="宋体" panose="02010600030101010101" pitchFamily="2" charset="-122"/>
            </a:endParaRPr>
          </a:p>
        </p:txBody>
      </p:sp>
      <p:sp>
        <p:nvSpPr>
          <p:cNvPr id="268" name="文本框 267"/>
          <p:cNvSpPr txBox="1"/>
          <p:nvPr/>
        </p:nvSpPr>
        <p:spPr>
          <a:xfrm>
            <a:off x="2721857" y="4003218"/>
            <a:ext cx="610398" cy="276999"/>
          </a:xfrm>
          <a:prstGeom prst="rect">
            <a:avLst/>
          </a:prstGeom>
          <a:noFill/>
        </p:spPr>
        <p:txBody>
          <a:bodyPr wrap="square" rtlCol="0">
            <a:spAutoFit/>
          </a:bodyPr>
          <a:lstStyle/>
          <a:p>
            <a:pPr eaLnBrk="0" fontAlgn="base" hangingPunct="0">
              <a:spcBef>
                <a:spcPct val="0"/>
              </a:spcBef>
              <a:spcAft>
                <a:spcPct val="0"/>
              </a:spcAft>
              <a:defRPr/>
            </a:pPr>
            <a:r>
              <a:rPr lang="en-US" altLang="zh-CN" sz="1200" b="1" dirty="0">
                <a:solidFill>
                  <a:srgbClr val="000000"/>
                </a:solidFill>
                <a:latin typeface="Arial" panose="020B0604020202020204" pitchFamily="34" charset="0"/>
                <a:ea typeface="宋体" panose="02010600030101010101" pitchFamily="2" charset="-122"/>
              </a:rPr>
              <a:t>[5:0]</a:t>
            </a:r>
            <a:endParaRPr lang="zh-CN" altLang="en-US" sz="1200" b="1" dirty="0">
              <a:solidFill>
                <a:srgbClr val="000000"/>
              </a:solidFill>
              <a:latin typeface="Arial" panose="020B0604020202020204" pitchFamily="34" charset="0"/>
              <a:ea typeface="宋体" panose="02010600030101010101" pitchFamily="2" charset="-122"/>
            </a:endParaRPr>
          </a:p>
        </p:txBody>
      </p:sp>
      <p:sp>
        <p:nvSpPr>
          <p:cNvPr id="269" name="文本框 268"/>
          <p:cNvSpPr txBox="1"/>
          <p:nvPr/>
        </p:nvSpPr>
        <p:spPr>
          <a:xfrm>
            <a:off x="2721857" y="4291250"/>
            <a:ext cx="610398" cy="276999"/>
          </a:xfrm>
          <a:prstGeom prst="rect">
            <a:avLst/>
          </a:prstGeom>
          <a:noFill/>
        </p:spPr>
        <p:txBody>
          <a:bodyPr wrap="square" rtlCol="0">
            <a:spAutoFit/>
          </a:bodyPr>
          <a:lstStyle/>
          <a:p>
            <a:pPr eaLnBrk="0" fontAlgn="base" hangingPunct="0">
              <a:spcBef>
                <a:spcPct val="0"/>
              </a:spcBef>
              <a:spcAft>
                <a:spcPct val="0"/>
              </a:spcAft>
              <a:defRPr/>
            </a:pPr>
            <a:r>
              <a:rPr lang="en-US" altLang="zh-CN" sz="1200" b="1" dirty="0">
                <a:solidFill>
                  <a:srgbClr val="000000"/>
                </a:solidFill>
                <a:latin typeface="Arial" panose="020B0604020202020204" pitchFamily="34" charset="0"/>
                <a:ea typeface="宋体" panose="02010600030101010101" pitchFamily="2" charset="-122"/>
              </a:rPr>
              <a:t>[4:0]</a:t>
            </a:r>
            <a:endParaRPr lang="zh-CN" altLang="en-US" sz="1200" b="1" dirty="0">
              <a:solidFill>
                <a:srgbClr val="000000"/>
              </a:solidFill>
              <a:latin typeface="Arial" panose="020B0604020202020204" pitchFamily="34" charset="0"/>
              <a:ea typeface="宋体" panose="02010600030101010101" pitchFamily="2" charset="-122"/>
            </a:endParaRPr>
          </a:p>
        </p:txBody>
      </p:sp>
      <p:cxnSp>
        <p:nvCxnSpPr>
          <p:cNvPr id="247" name="直接连接符 246"/>
          <p:cNvCxnSpPr/>
          <p:nvPr/>
        </p:nvCxnSpPr>
        <p:spPr bwMode="auto">
          <a:xfrm rot="16200000">
            <a:off x="3001431" y="4280232"/>
            <a:ext cx="1726" cy="504000"/>
          </a:xfrm>
          <a:prstGeom prst="line">
            <a:avLst/>
          </a:prstGeom>
          <a:solidFill>
            <a:schemeClr val="accent1"/>
          </a:solidFill>
          <a:ln w="412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8" name="直接连接符 197"/>
          <p:cNvCxnSpPr/>
          <p:nvPr/>
        </p:nvCxnSpPr>
        <p:spPr bwMode="auto">
          <a:xfrm rot="16200000">
            <a:off x="4346531" y="4130832"/>
            <a:ext cx="1726" cy="802800"/>
          </a:xfrm>
          <a:prstGeom prst="line">
            <a:avLst/>
          </a:prstGeom>
          <a:solidFill>
            <a:schemeClr val="accent1"/>
          </a:solidFill>
          <a:ln w="412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2" name="直接连接符 61"/>
          <p:cNvCxnSpPr/>
          <p:nvPr/>
        </p:nvCxnSpPr>
        <p:spPr bwMode="auto">
          <a:xfrm>
            <a:off x="9634625" y="5360336"/>
            <a:ext cx="0" cy="540000"/>
          </a:xfrm>
          <a:prstGeom prst="line">
            <a:avLst/>
          </a:prstGeom>
          <a:solidFill>
            <a:schemeClr val="accent1"/>
          </a:solidFill>
          <a:ln w="4127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5" name="直接连接符 64"/>
          <p:cNvCxnSpPr/>
          <p:nvPr/>
        </p:nvCxnSpPr>
        <p:spPr bwMode="auto">
          <a:xfrm>
            <a:off x="8554505" y="5324336"/>
            <a:ext cx="0" cy="576000"/>
          </a:xfrm>
          <a:prstGeom prst="line">
            <a:avLst/>
          </a:prstGeom>
          <a:solidFill>
            <a:schemeClr val="accent1"/>
          </a:solidFill>
          <a:ln w="41275" cap="flat" cmpd="sng" algn="ctr">
            <a:solidFill>
              <a:schemeClr val="tx1"/>
            </a:solidFill>
            <a:prstDash val="solid"/>
            <a:round/>
            <a:headEnd type="triangl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7" name="矩形 66"/>
          <p:cNvSpPr/>
          <p:nvPr/>
        </p:nvSpPr>
        <p:spPr bwMode="auto">
          <a:xfrm>
            <a:off x="8036153" y="5900336"/>
            <a:ext cx="950400" cy="576064"/>
          </a:xfrm>
          <a:prstGeom prst="rect">
            <a:avLst/>
          </a:prstGeom>
          <a:solidFill>
            <a:schemeClr val="bg1"/>
          </a:solid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defRPr/>
            </a:pPr>
            <a:r>
              <a:rPr lang="en-US" altLang="zh-CN" sz="1200" b="1" dirty="0">
                <a:solidFill>
                  <a:srgbClr val="000000"/>
                </a:solidFill>
                <a:latin typeface="Arial" panose="020B0604020202020204" pitchFamily="34" charset="0"/>
                <a:ea typeface="宋体" panose="02010600030101010101" pitchFamily="2" charset="-122"/>
              </a:rPr>
              <a:t>INPUT</a:t>
            </a:r>
            <a:endParaRPr lang="zh-CN" altLang="en-US" sz="1200" b="1" dirty="0">
              <a:solidFill>
                <a:srgbClr val="000000"/>
              </a:solidFill>
              <a:latin typeface="Arial" panose="020B0604020202020204" pitchFamily="34" charset="0"/>
              <a:ea typeface="宋体" panose="02010600030101010101" pitchFamily="2" charset="-122"/>
            </a:endParaRPr>
          </a:p>
        </p:txBody>
      </p:sp>
      <p:cxnSp>
        <p:nvCxnSpPr>
          <p:cNvPr id="358" name="直接连接符 357"/>
          <p:cNvCxnSpPr/>
          <p:nvPr/>
        </p:nvCxnSpPr>
        <p:spPr bwMode="auto">
          <a:xfrm>
            <a:off x="6360233" y="5919928"/>
            <a:ext cx="0" cy="288000"/>
          </a:xfrm>
          <a:prstGeom prst="line">
            <a:avLst/>
          </a:prstGeom>
          <a:solidFill>
            <a:schemeClr val="accent1"/>
          </a:solidFill>
          <a:ln w="412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7" name="直接连接符 356"/>
          <p:cNvCxnSpPr/>
          <p:nvPr/>
        </p:nvCxnSpPr>
        <p:spPr bwMode="auto">
          <a:xfrm rot="16200000">
            <a:off x="6124265" y="5968436"/>
            <a:ext cx="0" cy="468000"/>
          </a:xfrm>
          <a:prstGeom prst="line">
            <a:avLst/>
          </a:prstGeom>
          <a:solidFill>
            <a:schemeClr val="accent1"/>
          </a:solidFill>
          <a:ln w="41275" cap="flat" cmpd="sng" algn="ctr">
            <a:solidFill>
              <a:schemeClr val="tx1"/>
            </a:solidFill>
            <a:prstDash val="solid"/>
            <a:round/>
            <a:headEnd type="triangl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385" name="组合 384"/>
          <p:cNvGrpSpPr/>
          <p:nvPr/>
        </p:nvGrpSpPr>
        <p:grpSpPr>
          <a:xfrm flipH="1">
            <a:off x="5894150" y="6565995"/>
            <a:ext cx="360039" cy="119168"/>
            <a:chOff x="5292080" y="3452075"/>
            <a:chExt cx="360039" cy="119168"/>
          </a:xfrm>
        </p:grpSpPr>
        <p:sp>
          <p:nvSpPr>
            <p:cNvPr id="386" name="等腰三角形 385"/>
            <p:cNvSpPr/>
            <p:nvPr/>
          </p:nvSpPr>
          <p:spPr bwMode="auto">
            <a:xfrm rot="5400000">
              <a:off x="5525971" y="3445094"/>
              <a:ext cx="119168" cy="133129"/>
            </a:xfrm>
            <a:prstGeom prst="triangl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defRPr/>
              </a:pPr>
              <a:endParaRPr lang="zh-CN" altLang="en-US" baseline="-25000">
                <a:solidFill>
                  <a:srgbClr val="000000"/>
                </a:solidFill>
                <a:latin typeface="Arial" charset="0"/>
                <a:ea typeface="宋体" pitchFamily="2" charset="-122"/>
              </a:endParaRPr>
            </a:p>
          </p:txBody>
        </p:sp>
        <p:cxnSp>
          <p:nvCxnSpPr>
            <p:cNvPr id="387" name="直接连接符 386"/>
            <p:cNvCxnSpPr/>
            <p:nvPr/>
          </p:nvCxnSpPr>
          <p:spPr bwMode="auto">
            <a:xfrm rot="5400000">
              <a:off x="5405536" y="3405478"/>
              <a:ext cx="0" cy="226911"/>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388" name="文本框 387"/>
          <p:cNvSpPr txBox="1"/>
          <p:nvPr/>
        </p:nvSpPr>
        <p:spPr>
          <a:xfrm>
            <a:off x="6189830" y="6517651"/>
            <a:ext cx="995646" cy="246221"/>
          </a:xfrm>
          <a:prstGeom prst="rect">
            <a:avLst/>
          </a:prstGeom>
          <a:noFill/>
        </p:spPr>
        <p:txBody>
          <a:bodyPr wrap="square" rtlCol="0">
            <a:spAutoFit/>
          </a:bodyPr>
          <a:lstStyle/>
          <a:p>
            <a:pPr eaLnBrk="0" fontAlgn="base" hangingPunct="0">
              <a:spcBef>
                <a:spcPct val="0"/>
              </a:spcBef>
              <a:spcAft>
                <a:spcPct val="0"/>
              </a:spcAft>
              <a:defRPr/>
            </a:pPr>
            <a:r>
              <a:rPr lang="en-US" altLang="zh-CN" sz="1000" dirty="0">
                <a:solidFill>
                  <a:srgbClr val="000000"/>
                </a:solidFill>
                <a:latin typeface="Arial" panose="020B0604020202020204" pitchFamily="34" charset="0"/>
                <a:ea typeface="宋体" panose="02010600030101010101" pitchFamily="2" charset="-122"/>
              </a:rPr>
              <a:t>MEM.EN,R,W</a:t>
            </a:r>
            <a:endParaRPr lang="zh-CN" altLang="en-US" sz="1000" dirty="0">
              <a:solidFill>
                <a:srgbClr val="000000"/>
              </a:solidFill>
              <a:latin typeface="Arial" panose="020B0604020202020204" pitchFamily="34" charset="0"/>
              <a:ea typeface="宋体" panose="02010600030101010101" pitchFamily="2" charset="-122"/>
            </a:endParaRPr>
          </a:p>
        </p:txBody>
      </p:sp>
      <p:grpSp>
        <p:nvGrpSpPr>
          <p:cNvPr id="418" name="组合 417"/>
          <p:cNvGrpSpPr/>
          <p:nvPr/>
        </p:nvGrpSpPr>
        <p:grpSpPr>
          <a:xfrm>
            <a:off x="6269207" y="5930003"/>
            <a:ext cx="396344" cy="215444"/>
            <a:chOff x="7272000" y="2565484"/>
            <a:chExt cx="396344" cy="215444"/>
          </a:xfrm>
        </p:grpSpPr>
        <p:cxnSp>
          <p:nvCxnSpPr>
            <p:cNvPr id="419" name="直接连接符 418"/>
            <p:cNvCxnSpPr/>
            <p:nvPr/>
          </p:nvCxnSpPr>
          <p:spPr bwMode="auto">
            <a:xfrm flipH="1">
              <a:off x="7272000" y="2626896"/>
              <a:ext cx="144000" cy="10800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20" name="文本框 419"/>
            <p:cNvSpPr txBox="1"/>
            <p:nvPr/>
          </p:nvSpPr>
          <p:spPr>
            <a:xfrm>
              <a:off x="7308344" y="2565484"/>
              <a:ext cx="360000" cy="215444"/>
            </a:xfrm>
            <a:prstGeom prst="rect">
              <a:avLst/>
            </a:prstGeom>
            <a:noFill/>
          </p:spPr>
          <p:txBody>
            <a:bodyPr wrap="square" rtlCol="0">
              <a:spAutoFit/>
            </a:bodyPr>
            <a:lstStyle/>
            <a:p>
              <a:pPr eaLnBrk="0" fontAlgn="base" hangingPunct="0">
                <a:spcBef>
                  <a:spcPct val="0"/>
                </a:spcBef>
                <a:spcAft>
                  <a:spcPct val="0"/>
                </a:spcAft>
                <a:defRPr/>
              </a:pPr>
              <a:r>
                <a:rPr lang="en-US" altLang="zh-CN" sz="1200" baseline="-25000" dirty="0">
                  <a:solidFill>
                    <a:srgbClr val="000000"/>
                  </a:solidFill>
                  <a:latin typeface="Arial" panose="020B0604020202020204" pitchFamily="34" charset="0"/>
                  <a:ea typeface="宋体" panose="02010600030101010101" pitchFamily="2" charset="-122"/>
                </a:rPr>
                <a:t>16</a:t>
              </a:r>
              <a:endParaRPr lang="zh-CN" altLang="en-US" sz="1200" baseline="-25000" dirty="0">
                <a:solidFill>
                  <a:srgbClr val="000000"/>
                </a:solidFill>
                <a:latin typeface="Arial" panose="020B0604020202020204" pitchFamily="34" charset="0"/>
                <a:ea typeface="宋体" panose="02010600030101010101" pitchFamily="2" charset="-122"/>
              </a:endParaRPr>
            </a:p>
          </p:txBody>
        </p:sp>
      </p:grpSp>
      <p:sp>
        <p:nvSpPr>
          <p:cNvPr id="105" name="矩形 104"/>
          <p:cNvSpPr/>
          <p:nvPr/>
        </p:nvSpPr>
        <p:spPr bwMode="auto">
          <a:xfrm>
            <a:off x="6038169" y="5684384"/>
            <a:ext cx="676800" cy="216000"/>
          </a:xfrm>
          <a:prstGeom prst="rect">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108000" tIns="72000" rIns="91440" bIns="45720" numCol="1" rtlCol="0" anchor="ctr" anchorCtr="0" compatLnSpc="1">
            <a:prstTxWarp prst="textNoShape">
              <a:avLst/>
            </a:prstTxWarp>
          </a:bodyPr>
          <a:lstStyle/>
          <a:p>
            <a:pPr algn="ctr" fontAlgn="base">
              <a:spcBef>
                <a:spcPct val="0"/>
              </a:spcBef>
              <a:spcAft>
                <a:spcPct val="0"/>
              </a:spcAft>
              <a:defRPr/>
            </a:pPr>
            <a:r>
              <a:rPr lang="en-US" altLang="zh-CN" sz="1200" b="1" dirty="0">
                <a:solidFill>
                  <a:srgbClr val="000000"/>
                </a:solidFill>
                <a:latin typeface="Arial" charset="0"/>
                <a:ea typeface="宋体" panose="02010600030101010101" pitchFamily="2" charset="-122"/>
              </a:rPr>
              <a:t>MAR</a:t>
            </a:r>
            <a:endParaRPr lang="zh-CN" altLang="en-US" sz="1200" b="1" dirty="0">
              <a:solidFill>
                <a:srgbClr val="000000"/>
              </a:solidFill>
              <a:latin typeface="Arial" charset="0"/>
              <a:ea typeface="宋体" panose="02010600030101010101" pitchFamily="2" charset="-122"/>
            </a:endParaRPr>
          </a:p>
        </p:txBody>
      </p:sp>
      <p:cxnSp>
        <p:nvCxnSpPr>
          <p:cNvPr id="356" name="直接连接符 355"/>
          <p:cNvCxnSpPr/>
          <p:nvPr/>
        </p:nvCxnSpPr>
        <p:spPr bwMode="auto">
          <a:xfrm>
            <a:off x="6360233" y="5360336"/>
            <a:ext cx="0" cy="352800"/>
          </a:xfrm>
          <a:prstGeom prst="line">
            <a:avLst/>
          </a:prstGeom>
          <a:solidFill>
            <a:schemeClr val="accent1"/>
          </a:solidFill>
          <a:ln w="4127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371" name="组合 370"/>
          <p:cNvGrpSpPr/>
          <p:nvPr/>
        </p:nvGrpSpPr>
        <p:grpSpPr>
          <a:xfrm flipH="1">
            <a:off x="6754307" y="5732800"/>
            <a:ext cx="360039" cy="119168"/>
            <a:chOff x="5292080" y="3452075"/>
            <a:chExt cx="360039" cy="119168"/>
          </a:xfrm>
        </p:grpSpPr>
        <p:sp>
          <p:nvSpPr>
            <p:cNvPr id="372" name="等腰三角形 371"/>
            <p:cNvSpPr/>
            <p:nvPr/>
          </p:nvSpPr>
          <p:spPr bwMode="auto">
            <a:xfrm rot="5400000">
              <a:off x="5525971" y="3445094"/>
              <a:ext cx="119168" cy="133129"/>
            </a:xfrm>
            <a:prstGeom prst="triangl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defRPr/>
              </a:pPr>
              <a:endParaRPr lang="zh-CN" altLang="en-US" baseline="-25000">
                <a:solidFill>
                  <a:srgbClr val="000000"/>
                </a:solidFill>
                <a:latin typeface="Arial" charset="0"/>
                <a:ea typeface="宋体" pitchFamily="2" charset="-122"/>
              </a:endParaRPr>
            </a:p>
          </p:txBody>
        </p:sp>
        <p:cxnSp>
          <p:nvCxnSpPr>
            <p:cNvPr id="373" name="直接连接符 372"/>
            <p:cNvCxnSpPr/>
            <p:nvPr/>
          </p:nvCxnSpPr>
          <p:spPr bwMode="auto">
            <a:xfrm rot="5400000">
              <a:off x="5405536" y="3405478"/>
              <a:ext cx="0" cy="226911"/>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415" name="组合 414"/>
          <p:cNvGrpSpPr/>
          <p:nvPr/>
        </p:nvGrpSpPr>
        <p:grpSpPr>
          <a:xfrm>
            <a:off x="6269207" y="5378888"/>
            <a:ext cx="396344" cy="215444"/>
            <a:chOff x="7272000" y="2565484"/>
            <a:chExt cx="396344" cy="215444"/>
          </a:xfrm>
        </p:grpSpPr>
        <p:cxnSp>
          <p:nvCxnSpPr>
            <p:cNvPr id="416" name="直接连接符 415"/>
            <p:cNvCxnSpPr/>
            <p:nvPr/>
          </p:nvCxnSpPr>
          <p:spPr bwMode="auto">
            <a:xfrm flipH="1">
              <a:off x="7272000" y="2626896"/>
              <a:ext cx="144000" cy="10800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17" name="文本框 416"/>
            <p:cNvSpPr txBox="1"/>
            <p:nvPr/>
          </p:nvSpPr>
          <p:spPr>
            <a:xfrm>
              <a:off x="7308344" y="2565484"/>
              <a:ext cx="360000" cy="215444"/>
            </a:xfrm>
            <a:prstGeom prst="rect">
              <a:avLst/>
            </a:prstGeom>
            <a:noFill/>
          </p:spPr>
          <p:txBody>
            <a:bodyPr wrap="square" rtlCol="0">
              <a:spAutoFit/>
            </a:bodyPr>
            <a:lstStyle/>
            <a:p>
              <a:pPr eaLnBrk="0" fontAlgn="base" hangingPunct="0">
                <a:spcBef>
                  <a:spcPct val="0"/>
                </a:spcBef>
                <a:spcAft>
                  <a:spcPct val="0"/>
                </a:spcAft>
                <a:defRPr/>
              </a:pPr>
              <a:r>
                <a:rPr lang="en-US" altLang="zh-CN" sz="1200" baseline="-25000" dirty="0">
                  <a:solidFill>
                    <a:srgbClr val="000000"/>
                  </a:solidFill>
                  <a:latin typeface="Arial" panose="020B0604020202020204" pitchFamily="34" charset="0"/>
                  <a:ea typeface="宋体" panose="02010600030101010101" pitchFamily="2" charset="-122"/>
                </a:rPr>
                <a:t>16</a:t>
              </a:r>
              <a:endParaRPr lang="zh-CN" altLang="en-US" sz="1200" baseline="-25000" dirty="0">
                <a:solidFill>
                  <a:srgbClr val="000000"/>
                </a:solidFill>
                <a:latin typeface="Arial" panose="020B0604020202020204" pitchFamily="34" charset="0"/>
                <a:ea typeface="宋体" panose="02010600030101010101" pitchFamily="2" charset="-122"/>
              </a:endParaRPr>
            </a:p>
          </p:txBody>
        </p:sp>
      </p:grpSp>
      <p:sp>
        <p:nvSpPr>
          <p:cNvPr id="374" name="文本框 373"/>
          <p:cNvSpPr txBox="1"/>
          <p:nvPr/>
        </p:nvSpPr>
        <p:spPr>
          <a:xfrm>
            <a:off x="7111295" y="5669275"/>
            <a:ext cx="723130" cy="246221"/>
          </a:xfrm>
          <a:prstGeom prst="rect">
            <a:avLst/>
          </a:prstGeom>
          <a:noFill/>
        </p:spPr>
        <p:txBody>
          <a:bodyPr wrap="square" rtlCol="0">
            <a:spAutoFit/>
          </a:bodyPr>
          <a:lstStyle/>
          <a:p>
            <a:pPr eaLnBrk="0" fontAlgn="base" hangingPunct="0">
              <a:spcBef>
                <a:spcPct val="0"/>
              </a:spcBef>
              <a:spcAft>
                <a:spcPct val="0"/>
              </a:spcAft>
              <a:defRPr/>
            </a:pPr>
            <a:r>
              <a:rPr lang="en-US" altLang="zh-CN" sz="1000" dirty="0">
                <a:solidFill>
                  <a:srgbClr val="000000"/>
                </a:solidFill>
                <a:latin typeface="Arial" panose="020B0604020202020204" pitchFamily="34" charset="0"/>
                <a:ea typeface="宋体" panose="02010600030101010101" pitchFamily="2" charset="-122"/>
              </a:rPr>
              <a:t>LD.MAR</a:t>
            </a:r>
            <a:endParaRPr lang="zh-CN" altLang="en-US" sz="1000" dirty="0">
              <a:solidFill>
                <a:srgbClr val="000000"/>
              </a:solidFill>
              <a:latin typeface="Arial" panose="020B0604020202020204" pitchFamily="34" charset="0"/>
              <a:ea typeface="宋体" panose="02010600030101010101" pitchFamily="2" charset="-122"/>
            </a:endParaRPr>
          </a:p>
        </p:txBody>
      </p:sp>
      <p:cxnSp>
        <p:nvCxnSpPr>
          <p:cNvPr id="137" name="直接连接符 136"/>
          <p:cNvCxnSpPr/>
          <p:nvPr/>
        </p:nvCxnSpPr>
        <p:spPr bwMode="auto">
          <a:xfrm flipV="1">
            <a:off x="6178241" y="1748544"/>
            <a:ext cx="1726" cy="144000"/>
          </a:xfrm>
          <a:prstGeom prst="line">
            <a:avLst/>
          </a:prstGeom>
          <a:solidFill>
            <a:schemeClr val="accent1"/>
          </a:solidFill>
          <a:ln w="4127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151" name="组合 150"/>
          <p:cNvGrpSpPr/>
          <p:nvPr/>
        </p:nvGrpSpPr>
        <p:grpSpPr>
          <a:xfrm>
            <a:off x="5458163" y="1941680"/>
            <a:ext cx="360039" cy="119168"/>
            <a:chOff x="5292080" y="3452075"/>
            <a:chExt cx="360039" cy="119168"/>
          </a:xfrm>
        </p:grpSpPr>
        <p:sp>
          <p:nvSpPr>
            <p:cNvPr id="152" name="等腰三角形 151"/>
            <p:cNvSpPr/>
            <p:nvPr/>
          </p:nvSpPr>
          <p:spPr bwMode="auto">
            <a:xfrm rot="5400000">
              <a:off x="5525971" y="3445094"/>
              <a:ext cx="119168" cy="133129"/>
            </a:xfrm>
            <a:prstGeom prst="triangl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defRPr/>
              </a:pPr>
              <a:endParaRPr lang="zh-CN" altLang="en-US" baseline="-25000">
                <a:solidFill>
                  <a:srgbClr val="000000"/>
                </a:solidFill>
                <a:latin typeface="Arial" charset="0"/>
                <a:ea typeface="宋体" pitchFamily="2" charset="-122"/>
              </a:endParaRPr>
            </a:p>
          </p:txBody>
        </p:sp>
        <p:cxnSp>
          <p:nvCxnSpPr>
            <p:cNvPr id="153" name="直接连接符 152"/>
            <p:cNvCxnSpPr/>
            <p:nvPr/>
          </p:nvCxnSpPr>
          <p:spPr bwMode="auto">
            <a:xfrm rot="5400000">
              <a:off x="5405536" y="3405478"/>
              <a:ext cx="0" cy="226911"/>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54" name="组合 153"/>
          <p:cNvGrpSpPr/>
          <p:nvPr/>
        </p:nvGrpSpPr>
        <p:grpSpPr>
          <a:xfrm>
            <a:off x="5458162" y="1592352"/>
            <a:ext cx="360039" cy="119168"/>
            <a:chOff x="5292080" y="3452075"/>
            <a:chExt cx="360039" cy="119168"/>
          </a:xfrm>
        </p:grpSpPr>
        <p:sp>
          <p:nvSpPr>
            <p:cNvPr id="155" name="等腰三角形 154"/>
            <p:cNvSpPr/>
            <p:nvPr/>
          </p:nvSpPr>
          <p:spPr bwMode="auto">
            <a:xfrm rot="5400000">
              <a:off x="5525971" y="3445094"/>
              <a:ext cx="119168" cy="133129"/>
            </a:xfrm>
            <a:prstGeom prst="triangl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defRPr/>
              </a:pPr>
              <a:endParaRPr lang="zh-CN" altLang="en-US" baseline="-25000">
                <a:solidFill>
                  <a:srgbClr val="000000"/>
                </a:solidFill>
                <a:latin typeface="Arial" charset="0"/>
                <a:ea typeface="宋体" pitchFamily="2" charset="-122"/>
              </a:endParaRPr>
            </a:p>
          </p:txBody>
        </p:sp>
        <p:cxnSp>
          <p:nvCxnSpPr>
            <p:cNvPr id="156" name="直接连接符 155"/>
            <p:cNvCxnSpPr/>
            <p:nvPr/>
          </p:nvCxnSpPr>
          <p:spPr bwMode="auto">
            <a:xfrm rot="5400000">
              <a:off x="5405536" y="3405478"/>
              <a:ext cx="0" cy="226911"/>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51" name="组合 50"/>
          <p:cNvGrpSpPr/>
          <p:nvPr/>
        </p:nvGrpSpPr>
        <p:grpSpPr>
          <a:xfrm>
            <a:off x="6087757" y="1213012"/>
            <a:ext cx="180969" cy="402036"/>
            <a:chOff x="2185214" y="1412776"/>
            <a:chExt cx="180969" cy="402036"/>
          </a:xfrm>
        </p:grpSpPr>
        <p:sp>
          <p:nvSpPr>
            <p:cNvPr id="52" name="等腰三角形 51"/>
            <p:cNvSpPr/>
            <p:nvPr/>
          </p:nvSpPr>
          <p:spPr bwMode="auto">
            <a:xfrm>
              <a:off x="2185214" y="1412776"/>
              <a:ext cx="180969" cy="148657"/>
            </a:xfrm>
            <a:prstGeom prst="triangl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defRPr/>
              </a:pPr>
              <a:endParaRPr lang="zh-CN" altLang="en-US" baseline="-25000">
                <a:solidFill>
                  <a:srgbClr val="000000"/>
                </a:solidFill>
                <a:latin typeface="Arial" charset="0"/>
                <a:ea typeface="宋体" pitchFamily="2" charset="-122"/>
              </a:endParaRPr>
            </a:p>
          </p:txBody>
        </p:sp>
        <p:cxnSp>
          <p:nvCxnSpPr>
            <p:cNvPr id="53" name="直接连接符 52"/>
            <p:cNvCxnSpPr/>
            <p:nvPr/>
          </p:nvCxnSpPr>
          <p:spPr bwMode="auto">
            <a:xfrm>
              <a:off x="2275698" y="1561433"/>
              <a:ext cx="0" cy="253379"/>
            </a:xfrm>
            <a:prstGeom prst="line">
              <a:avLst/>
            </a:prstGeom>
            <a:solidFill>
              <a:schemeClr val="accent1"/>
            </a:solidFill>
            <a:ln w="381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04" name="矩形 103"/>
          <p:cNvSpPr/>
          <p:nvPr/>
        </p:nvSpPr>
        <p:spPr bwMode="auto">
          <a:xfrm>
            <a:off x="5818201" y="1543936"/>
            <a:ext cx="677722" cy="216000"/>
          </a:xfrm>
          <a:prstGeom prst="rect">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108000" tIns="36000" rIns="91440" bIns="45720" numCol="1" rtlCol="0" anchor="ctr" anchorCtr="0" compatLnSpc="1">
            <a:prstTxWarp prst="textNoShape">
              <a:avLst/>
            </a:prstTxWarp>
          </a:bodyPr>
          <a:lstStyle/>
          <a:p>
            <a:pPr algn="ctr" fontAlgn="base">
              <a:spcBef>
                <a:spcPct val="0"/>
              </a:spcBef>
              <a:spcAft>
                <a:spcPct val="0"/>
              </a:spcAft>
              <a:defRPr/>
            </a:pPr>
            <a:r>
              <a:rPr lang="en-US" altLang="zh-CN" sz="1000" b="1" dirty="0">
                <a:solidFill>
                  <a:srgbClr val="000000"/>
                </a:solidFill>
                <a:latin typeface="Arial" charset="0"/>
                <a:ea typeface="宋体" pitchFamily="2" charset="-122"/>
              </a:rPr>
              <a:t>PC</a:t>
            </a:r>
            <a:endParaRPr lang="zh-CN" altLang="en-US" sz="1000" b="1" dirty="0">
              <a:solidFill>
                <a:srgbClr val="000000"/>
              </a:solidFill>
              <a:latin typeface="Arial" charset="0"/>
              <a:ea typeface="宋体" pitchFamily="2" charset="-122"/>
            </a:endParaRPr>
          </a:p>
        </p:txBody>
      </p:sp>
      <p:grpSp>
        <p:nvGrpSpPr>
          <p:cNvPr id="254" name="组合 253"/>
          <p:cNvGrpSpPr/>
          <p:nvPr/>
        </p:nvGrpSpPr>
        <p:grpSpPr>
          <a:xfrm>
            <a:off x="5746195" y="1255880"/>
            <a:ext cx="360039" cy="119168"/>
            <a:chOff x="5292080" y="3452075"/>
            <a:chExt cx="360039" cy="119168"/>
          </a:xfrm>
        </p:grpSpPr>
        <p:sp>
          <p:nvSpPr>
            <p:cNvPr id="255" name="等腰三角形 254"/>
            <p:cNvSpPr/>
            <p:nvPr/>
          </p:nvSpPr>
          <p:spPr bwMode="auto">
            <a:xfrm rot="5400000">
              <a:off x="5525971" y="3445094"/>
              <a:ext cx="119168" cy="133129"/>
            </a:xfrm>
            <a:prstGeom prst="triangl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defRPr/>
              </a:pPr>
              <a:endParaRPr lang="zh-CN" altLang="en-US" baseline="-25000">
                <a:solidFill>
                  <a:srgbClr val="000000"/>
                </a:solidFill>
                <a:latin typeface="Arial" charset="0"/>
                <a:ea typeface="宋体" pitchFamily="2" charset="-122"/>
              </a:endParaRPr>
            </a:p>
          </p:txBody>
        </p:sp>
        <p:cxnSp>
          <p:nvCxnSpPr>
            <p:cNvPr id="256" name="直接连接符 255"/>
            <p:cNvCxnSpPr/>
            <p:nvPr/>
          </p:nvCxnSpPr>
          <p:spPr bwMode="auto">
            <a:xfrm rot="5400000">
              <a:off x="5405536" y="3405478"/>
              <a:ext cx="0" cy="226911"/>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307" name="文本框 306"/>
          <p:cNvSpPr txBox="1"/>
          <p:nvPr/>
        </p:nvSpPr>
        <p:spPr>
          <a:xfrm>
            <a:off x="5093657" y="1209383"/>
            <a:ext cx="698632" cy="246221"/>
          </a:xfrm>
          <a:prstGeom prst="rect">
            <a:avLst/>
          </a:prstGeom>
          <a:noFill/>
        </p:spPr>
        <p:txBody>
          <a:bodyPr wrap="square" rtlCol="0">
            <a:spAutoFit/>
          </a:bodyPr>
          <a:lstStyle/>
          <a:p>
            <a:pPr algn="r" eaLnBrk="0" fontAlgn="base" hangingPunct="0">
              <a:spcBef>
                <a:spcPct val="0"/>
              </a:spcBef>
              <a:spcAft>
                <a:spcPct val="0"/>
              </a:spcAft>
              <a:defRPr/>
            </a:pPr>
            <a:r>
              <a:rPr lang="en-US" altLang="zh-CN" sz="1000" dirty="0" err="1">
                <a:solidFill>
                  <a:srgbClr val="000000"/>
                </a:solidFill>
                <a:latin typeface="Arial" panose="020B0604020202020204" pitchFamily="34" charset="0"/>
                <a:ea typeface="宋体" panose="02010600030101010101" pitchFamily="2" charset="-122"/>
              </a:rPr>
              <a:t>GatePC</a:t>
            </a:r>
            <a:endParaRPr lang="zh-CN" altLang="en-US" sz="1000" dirty="0">
              <a:solidFill>
                <a:srgbClr val="000000"/>
              </a:solidFill>
              <a:latin typeface="Arial" panose="020B0604020202020204" pitchFamily="34" charset="0"/>
              <a:ea typeface="宋体" panose="02010600030101010101" pitchFamily="2" charset="-122"/>
            </a:endParaRPr>
          </a:p>
        </p:txBody>
      </p:sp>
      <p:sp>
        <p:nvSpPr>
          <p:cNvPr id="3" name="灯片编号占位符 2"/>
          <p:cNvSpPr>
            <a:spLocks noGrp="1"/>
          </p:cNvSpPr>
          <p:nvPr>
            <p:ph type="sldNum" sz="quarter" idx="12"/>
          </p:nvPr>
        </p:nvSpPr>
        <p:spPr/>
        <p:txBody>
          <a:bodyPr/>
          <a:lstStyle/>
          <a:p>
            <a:fld id="{0DE9E528-1FB2-4ADD-81AD-0CADE8E681E0}" type="slidenum">
              <a:rPr lang="en-US" altLang="zh-CN" smtClean="0"/>
              <a:pPr/>
              <a:t>23</a:t>
            </a:fld>
            <a:endParaRPr lang="en-US" altLang="zh-CN" dirty="0"/>
          </a:p>
        </p:txBody>
      </p:sp>
      <p:grpSp>
        <p:nvGrpSpPr>
          <p:cNvPr id="54" name="组合 53"/>
          <p:cNvGrpSpPr/>
          <p:nvPr/>
        </p:nvGrpSpPr>
        <p:grpSpPr>
          <a:xfrm>
            <a:off x="4308737" y="5347152"/>
            <a:ext cx="180969" cy="402036"/>
            <a:chOff x="2185214" y="1412776"/>
            <a:chExt cx="180969" cy="402036"/>
          </a:xfrm>
        </p:grpSpPr>
        <p:sp>
          <p:nvSpPr>
            <p:cNvPr id="55" name="等腰三角形 54"/>
            <p:cNvSpPr/>
            <p:nvPr/>
          </p:nvSpPr>
          <p:spPr bwMode="auto">
            <a:xfrm>
              <a:off x="2185214" y="1412776"/>
              <a:ext cx="180969" cy="148657"/>
            </a:xfrm>
            <a:prstGeom prst="triangl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defRPr/>
              </a:pPr>
              <a:endParaRPr lang="zh-CN" altLang="en-US" baseline="-25000">
                <a:solidFill>
                  <a:srgbClr val="000000"/>
                </a:solidFill>
                <a:latin typeface="Arial" charset="0"/>
                <a:ea typeface="宋体" pitchFamily="2" charset="-122"/>
              </a:endParaRPr>
            </a:p>
          </p:txBody>
        </p:sp>
        <p:cxnSp>
          <p:nvCxnSpPr>
            <p:cNvPr id="56" name="直接连接符 55"/>
            <p:cNvCxnSpPr/>
            <p:nvPr/>
          </p:nvCxnSpPr>
          <p:spPr bwMode="auto">
            <a:xfrm>
              <a:off x="2275698" y="1561433"/>
              <a:ext cx="0" cy="253379"/>
            </a:xfrm>
            <a:prstGeom prst="line">
              <a:avLst/>
            </a:prstGeom>
            <a:solidFill>
              <a:schemeClr val="accent1"/>
            </a:solidFill>
            <a:ln w="381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68" name="矩形 67"/>
          <p:cNvSpPr/>
          <p:nvPr/>
        </p:nvSpPr>
        <p:spPr bwMode="auto">
          <a:xfrm>
            <a:off x="9156180" y="5900336"/>
            <a:ext cx="950400" cy="576064"/>
          </a:xfrm>
          <a:prstGeom prst="rect">
            <a:avLst/>
          </a:prstGeom>
          <a:solidFill>
            <a:schemeClr val="bg1"/>
          </a:solid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defRPr/>
            </a:pPr>
            <a:r>
              <a:rPr lang="en-US" altLang="zh-CN" sz="1200" b="1" dirty="0">
                <a:solidFill>
                  <a:srgbClr val="000000"/>
                </a:solidFill>
                <a:latin typeface="Arial" panose="020B0604020202020204" pitchFamily="34" charset="0"/>
                <a:ea typeface="宋体" panose="02010600030101010101" pitchFamily="2" charset="-122"/>
              </a:rPr>
              <a:t>OUTPUT</a:t>
            </a:r>
            <a:endParaRPr lang="zh-CN" altLang="en-US" sz="1200" b="1" dirty="0">
              <a:solidFill>
                <a:srgbClr val="000000"/>
              </a:solidFill>
              <a:latin typeface="Arial" panose="020B0604020202020204" pitchFamily="34" charset="0"/>
              <a:ea typeface="宋体" panose="02010600030101010101" pitchFamily="2" charset="-122"/>
            </a:endParaRPr>
          </a:p>
        </p:txBody>
      </p:sp>
      <p:sp>
        <p:nvSpPr>
          <p:cNvPr id="95" name="梯形 94"/>
          <p:cNvSpPr/>
          <p:nvPr/>
        </p:nvSpPr>
        <p:spPr bwMode="auto">
          <a:xfrm>
            <a:off x="3945993" y="3056080"/>
            <a:ext cx="972000" cy="227440"/>
          </a:xfrm>
          <a:prstGeom prst="trapezoid">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algn="ctr" fontAlgn="base">
              <a:spcBef>
                <a:spcPct val="0"/>
              </a:spcBef>
              <a:spcAft>
                <a:spcPct val="0"/>
              </a:spcAft>
              <a:defRPr/>
            </a:pPr>
            <a:r>
              <a:rPr lang="en-US" altLang="zh-CN" sz="1000" b="1" dirty="0">
                <a:solidFill>
                  <a:srgbClr val="FFFFFF"/>
                </a:solidFill>
                <a:latin typeface="Arial" charset="0"/>
                <a:ea typeface="宋体" pitchFamily="2" charset="-122"/>
              </a:rPr>
              <a:t>MUX</a:t>
            </a:r>
            <a:endParaRPr lang="zh-CN" altLang="en-US" sz="1000" b="1" dirty="0">
              <a:solidFill>
                <a:srgbClr val="FFFFFF"/>
              </a:solidFill>
              <a:latin typeface="Arial" charset="0"/>
              <a:ea typeface="宋体" pitchFamily="2" charset="-122"/>
            </a:endParaRPr>
          </a:p>
        </p:txBody>
      </p:sp>
      <p:sp>
        <p:nvSpPr>
          <p:cNvPr id="96" name="梯形 95"/>
          <p:cNvSpPr/>
          <p:nvPr/>
        </p:nvSpPr>
        <p:spPr bwMode="auto">
          <a:xfrm>
            <a:off x="5188803" y="3056080"/>
            <a:ext cx="773415" cy="227440"/>
          </a:xfrm>
          <a:prstGeom prst="trapezoid">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algn="ctr" fontAlgn="base">
              <a:spcBef>
                <a:spcPct val="0"/>
              </a:spcBef>
              <a:spcAft>
                <a:spcPct val="0"/>
              </a:spcAft>
              <a:defRPr/>
            </a:pPr>
            <a:r>
              <a:rPr lang="en-US" altLang="zh-CN" sz="1000" b="1" dirty="0">
                <a:solidFill>
                  <a:srgbClr val="FFFFFF"/>
                </a:solidFill>
                <a:latin typeface="Arial" charset="0"/>
                <a:ea typeface="宋体" pitchFamily="2" charset="-122"/>
              </a:rPr>
              <a:t>MUX</a:t>
            </a:r>
            <a:endParaRPr lang="zh-CN" altLang="en-US" sz="1000" b="1" dirty="0">
              <a:solidFill>
                <a:srgbClr val="FFFFFF"/>
              </a:solidFill>
              <a:latin typeface="Arial" charset="0"/>
              <a:ea typeface="宋体" pitchFamily="2" charset="-122"/>
            </a:endParaRPr>
          </a:p>
        </p:txBody>
      </p:sp>
      <p:sp>
        <p:nvSpPr>
          <p:cNvPr id="106" name="矩形 105"/>
          <p:cNvSpPr/>
          <p:nvPr/>
        </p:nvSpPr>
        <p:spPr bwMode="auto">
          <a:xfrm>
            <a:off x="4060359" y="5684384"/>
            <a:ext cx="677722" cy="216000"/>
          </a:xfrm>
          <a:prstGeom prst="rect">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108000" tIns="36000" rIns="91440" bIns="45720" numCol="1" rtlCol="0" anchor="ctr" anchorCtr="0" compatLnSpc="1">
            <a:prstTxWarp prst="textNoShape">
              <a:avLst/>
            </a:prstTxWarp>
          </a:bodyPr>
          <a:lstStyle/>
          <a:p>
            <a:pPr algn="ctr" fontAlgn="base">
              <a:spcBef>
                <a:spcPct val="0"/>
              </a:spcBef>
              <a:spcAft>
                <a:spcPct val="0"/>
              </a:spcAft>
              <a:defRPr/>
            </a:pPr>
            <a:r>
              <a:rPr lang="en-US" altLang="zh-CN" sz="1200" b="1" dirty="0">
                <a:solidFill>
                  <a:srgbClr val="000000"/>
                </a:solidFill>
                <a:latin typeface="Arial" charset="0"/>
                <a:ea typeface="宋体" panose="02010600030101010101" pitchFamily="2" charset="-122"/>
              </a:rPr>
              <a:t>MDR</a:t>
            </a:r>
            <a:endParaRPr lang="zh-CN" altLang="en-US" sz="1200" b="1" dirty="0">
              <a:solidFill>
                <a:srgbClr val="000000"/>
              </a:solidFill>
              <a:latin typeface="Arial" charset="0"/>
              <a:ea typeface="宋体" panose="02010600030101010101" pitchFamily="2" charset="-122"/>
            </a:endParaRPr>
          </a:p>
        </p:txBody>
      </p:sp>
      <p:cxnSp>
        <p:nvCxnSpPr>
          <p:cNvPr id="136" name="直接连接符 135"/>
          <p:cNvCxnSpPr/>
          <p:nvPr/>
        </p:nvCxnSpPr>
        <p:spPr bwMode="auto">
          <a:xfrm flipV="1">
            <a:off x="6394265" y="2099704"/>
            <a:ext cx="1726" cy="324000"/>
          </a:xfrm>
          <a:prstGeom prst="line">
            <a:avLst/>
          </a:prstGeom>
          <a:solidFill>
            <a:schemeClr val="accent1"/>
          </a:solidFill>
          <a:ln w="4127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0" name="直接连接符 139"/>
          <p:cNvCxnSpPr/>
          <p:nvPr/>
        </p:nvCxnSpPr>
        <p:spPr bwMode="auto">
          <a:xfrm rot="10800000">
            <a:off x="4882098" y="1075872"/>
            <a:ext cx="1726" cy="1224000"/>
          </a:xfrm>
          <a:prstGeom prst="line">
            <a:avLst/>
          </a:prstGeom>
          <a:solidFill>
            <a:schemeClr val="accent1"/>
          </a:solidFill>
          <a:ln w="412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1" name="直接连接符 140"/>
          <p:cNvCxnSpPr/>
          <p:nvPr/>
        </p:nvCxnSpPr>
        <p:spPr bwMode="auto">
          <a:xfrm flipV="1">
            <a:off x="5960491" y="2108560"/>
            <a:ext cx="1726" cy="198000"/>
          </a:xfrm>
          <a:prstGeom prst="line">
            <a:avLst/>
          </a:prstGeom>
          <a:solidFill>
            <a:schemeClr val="accent1"/>
          </a:solidFill>
          <a:ln w="4127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2" name="直接连接符 141"/>
          <p:cNvCxnSpPr/>
          <p:nvPr/>
        </p:nvCxnSpPr>
        <p:spPr bwMode="auto">
          <a:xfrm flipV="1">
            <a:off x="6176515" y="2108560"/>
            <a:ext cx="1726" cy="313200"/>
          </a:xfrm>
          <a:prstGeom prst="line">
            <a:avLst/>
          </a:prstGeom>
          <a:solidFill>
            <a:schemeClr val="accent1"/>
          </a:solidFill>
          <a:ln w="4127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4" name="直接连接符 143"/>
          <p:cNvCxnSpPr/>
          <p:nvPr/>
        </p:nvCxnSpPr>
        <p:spPr bwMode="auto">
          <a:xfrm flipV="1">
            <a:off x="5600451" y="2804080"/>
            <a:ext cx="1726" cy="252000"/>
          </a:xfrm>
          <a:prstGeom prst="line">
            <a:avLst/>
          </a:prstGeom>
          <a:solidFill>
            <a:schemeClr val="accent1"/>
          </a:solidFill>
          <a:ln w="4127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7" name="直接连接符 146"/>
          <p:cNvCxnSpPr/>
          <p:nvPr/>
        </p:nvCxnSpPr>
        <p:spPr bwMode="auto">
          <a:xfrm flipV="1">
            <a:off x="5314145" y="2386600"/>
            <a:ext cx="1726" cy="216000"/>
          </a:xfrm>
          <a:prstGeom prst="line">
            <a:avLst/>
          </a:prstGeom>
          <a:solidFill>
            <a:schemeClr val="accent1"/>
          </a:solidFill>
          <a:ln w="4127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8" name="椭圆 147"/>
          <p:cNvSpPr/>
          <p:nvPr/>
        </p:nvSpPr>
        <p:spPr bwMode="auto">
          <a:xfrm>
            <a:off x="5299882" y="2359138"/>
            <a:ext cx="45719" cy="48870"/>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defRPr/>
            </a:pPr>
            <a:endParaRPr lang="zh-CN" altLang="en-US" baseline="-25000">
              <a:solidFill>
                <a:srgbClr val="000000"/>
              </a:solidFill>
              <a:latin typeface="Arial" charset="0"/>
              <a:ea typeface="宋体" pitchFamily="2" charset="-122"/>
            </a:endParaRPr>
          </a:p>
        </p:txBody>
      </p:sp>
      <p:cxnSp>
        <p:nvCxnSpPr>
          <p:cNvPr id="176" name="直接连接符 175"/>
          <p:cNvCxnSpPr/>
          <p:nvPr/>
        </p:nvCxnSpPr>
        <p:spPr bwMode="auto">
          <a:xfrm flipV="1">
            <a:off x="5024387" y="2804072"/>
            <a:ext cx="1726" cy="180000"/>
          </a:xfrm>
          <a:prstGeom prst="line">
            <a:avLst/>
          </a:prstGeom>
          <a:solidFill>
            <a:schemeClr val="accent1"/>
          </a:solidFill>
          <a:ln w="4127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7" name="直接连接符 176"/>
          <p:cNvCxnSpPr/>
          <p:nvPr/>
        </p:nvCxnSpPr>
        <p:spPr bwMode="auto">
          <a:xfrm rot="16200000">
            <a:off x="4734681" y="2684409"/>
            <a:ext cx="1726" cy="597600"/>
          </a:xfrm>
          <a:prstGeom prst="line">
            <a:avLst/>
          </a:prstGeom>
          <a:solidFill>
            <a:schemeClr val="accent1"/>
          </a:solidFill>
          <a:ln w="412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6" name="直接连接符 185"/>
          <p:cNvCxnSpPr/>
          <p:nvPr/>
        </p:nvCxnSpPr>
        <p:spPr bwMode="auto">
          <a:xfrm rot="10800000">
            <a:off x="2742173" y="2638432"/>
            <a:ext cx="1726" cy="2073600"/>
          </a:xfrm>
          <a:prstGeom prst="line">
            <a:avLst/>
          </a:prstGeom>
          <a:solidFill>
            <a:schemeClr val="accent1"/>
          </a:solidFill>
          <a:ln w="412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28" name="矩形 227"/>
          <p:cNvSpPr/>
          <p:nvPr/>
        </p:nvSpPr>
        <p:spPr bwMode="auto">
          <a:xfrm>
            <a:off x="7330369" y="4712265"/>
            <a:ext cx="360040" cy="345625"/>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eaVert" wrap="square" lIns="108000" tIns="0" rIns="91440" bIns="45720" numCol="1" rtlCol="0" anchor="ctr" anchorCtr="0" compatLnSpc="1">
            <a:prstTxWarp prst="textNoShape">
              <a:avLst/>
            </a:prstTxWarp>
          </a:bodyPr>
          <a:lstStyle/>
          <a:p>
            <a:pPr algn="ctr" fontAlgn="base">
              <a:spcBef>
                <a:spcPct val="0"/>
              </a:spcBef>
              <a:spcAft>
                <a:spcPct val="0"/>
              </a:spcAft>
              <a:defRPr/>
            </a:pPr>
            <a:r>
              <a:rPr lang="en-US" altLang="zh-CN" sz="2400" b="1" baseline="-25000" dirty="0">
                <a:solidFill>
                  <a:srgbClr val="000000"/>
                </a:solidFill>
                <a:latin typeface="Arial" charset="0"/>
                <a:ea typeface="宋体" panose="02010600030101010101" pitchFamily="2" charset="-122"/>
              </a:rPr>
              <a:t>…</a:t>
            </a:r>
            <a:endParaRPr lang="zh-CN" altLang="en-US" sz="2400" b="1" baseline="-25000" dirty="0">
              <a:solidFill>
                <a:srgbClr val="000000"/>
              </a:solidFill>
              <a:latin typeface="Arial" charset="0"/>
              <a:ea typeface="宋体" panose="02010600030101010101" pitchFamily="2" charset="-122"/>
            </a:endParaRPr>
          </a:p>
        </p:txBody>
      </p:sp>
      <p:cxnSp>
        <p:nvCxnSpPr>
          <p:cNvPr id="239" name="直接连接符 238"/>
          <p:cNvCxnSpPr/>
          <p:nvPr/>
        </p:nvCxnSpPr>
        <p:spPr bwMode="auto">
          <a:xfrm>
            <a:off x="4196447" y="5908126"/>
            <a:ext cx="0" cy="324000"/>
          </a:xfrm>
          <a:prstGeom prst="line">
            <a:avLst/>
          </a:prstGeom>
          <a:solidFill>
            <a:schemeClr val="accent1"/>
          </a:solidFill>
          <a:ln w="41275" cap="flat" cmpd="sng" algn="ctr">
            <a:solidFill>
              <a:schemeClr val="tx1"/>
            </a:solidFill>
            <a:prstDash val="solid"/>
            <a:round/>
            <a:headEnd type="triangl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1" name="直接连接符 240"/>
          <p:cNvCxnSpPr/>
          <p:nvPr/>
        </p:nvCxnSpPr>
        <p:spPr bwMode="auto">
          <a:xfrm flipV="1">
            <a:off x="4378041" y="6368472"/>
            <a:ext cx="0" cy="216000"/>
          </a:xfrm>
          <a:prstGeom prst="line">
            <a:avLst/>
          </a:prstGeom>
          <a:solidFill>
            <a:schemeClr val="accent1"/>
          </a:solidFill>
          <a:ln w="4127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2" name="直接连接符 241"/>
          <p:cNvCxnSpPr/>
          <p:nvPr/>
        </p:nvCxnSpPr>
        <p:spPr bwMode="auto">
          <a:xfrm rot="16200000">
            <a:off x="4630281" y="6315335"/>
            <a:ext cx="1726" cy="540000"/>
          </a:xfrm>
          <a:prstGeom prst="line">
            <a:avLst/>
          </a:prstGeom>
          <a:solidFill>
            <a:schemeClr val="accent1"/>
          </a:solidFill>
          <a:ln w="412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4" name="直接连接符 243"/>
          <p:cNvCxnSpPr/>
          <p:nvPr/>
        </p:nvCxnSpPr>
        <p:spPr bwMode="auto">
          <a:xfrm rot="16200000">
            <a:off x="3260994" y="6026858"/>
            <a:ext cx="1726" cy="1080000"/>
          </a:xfrm>
          <a:prstGeom prst="line">
            <a:avLst/>
          </a:prstGeom>
          <a:solidFill>
            <a:schemeClr val="accent1"/>
          </a:solidFill>
          <a:ln w="412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261" name="组合 260"/>
          <p:cNvGrpSpPr/>
          <p:nvPr/>
        </p:nvGrpSpPr>
        <p:grpSpPr>
          <a:xfrm>
            <a:off x="4810201" y="2595652"/>
            <a:ext cx="1008000" cy="244405"/>
            <a:chOff x="2843920" y="2392507"/>
            <a:chExt cx="1008000" cy="244405"/>
          </a:xfrm>
        </p:grpSpPr>
        <p:sp>
          <p:nvSpPr>
            <p:cNvPr id="94" name="梯形 93"/>
            <p:cNvSpPr/>
            <p:nvPr/>
          </p:nvSpPr>
          <p:spPr bwMode="auto">
            <a:xfrm>
              <a:off x="2843920" y="2392507"/>
              <a:ext cx="1008000" cy="232989"/>
            </a:xfrm>
            <a:prstGeom prst="trapezoid">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0" rIns="91440" bIns="216000" numCol="1" rtlCol="0" anchor="ctr" anchorCtr="0" compatLnSpc="1">
              <a:prstTxWarp prst="textNoShape">
                <a:avLst/>
              </a:prstTxWarp>
            </a:bodyPr>
            <a:lstStyle/>
            <a:p>
              <a:pPr algn="ctr" fontAlgn="base">
                <a:spcBef>
                  <a:spcPct val="0"/>
                </a:spcBef>
                <a:spcAft>
                  <a:spcPct val="0"/>
                </a:spcAft>
                <a:defRPr/>
              </a:pPr>
              <a:r>
                <a:rPr lang="en-US" altLang="zh-CN" sz="2000" b="1" baseline="-25000" dirty="0">
                  <a:solidFill>
                    <a:srgbClr val="FFFFFF"/>
                  </a:solidFill>
                  <a:latin typeface="Arial" charset="0"/>
                  <a:ea typeface="宋体" panose="02010600030101010101" pitchFamily="2" charset="-122"/>
                </a:rPr>
                <a:t>+</a:t>
              </a:r>
              <a:endParaRPr lang="zh-CN" altLang="en-US" sz="2000" b="1" baseline="-25000" dirty="0">
                <a:solidFill>
                  <a:srgbClr val="FFFFFF"/>
                </a:solidFill>
                <a:latin typeface="Arial" charset="0"/>
                <a:ea typeface="宋体" panose="02010600030101010101" pitchFamily="2" charset="-122"/>
              </a:endParaRPr>
            </a:p>
          </p:txBody>
        </p:sp>
        <p:sp>
          <p:nvSpPr>
            <p:cNvPr id="257" name="等腰三角形 256"/>
            <p:cNvSpPr/>
            <p:nvPr/>
          </p:nvSpPr>
          <p:spPr bwMode="auto">
            <a:xfrm>
              <a:off x="3249397" y="2545331"/>
              <a:ext cx="197047" cy="91581"/>
            </a:xfrm>
            <a:prstGeom prst="triangle">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defRPr/>
              </a:pPr>
              <a:endParaRPr lang="zh-CN" altLang="en-US" baseline="-25000">
                <a:solidFill>
                  <a:srgbClr val="000000"/>
                </a:solidFill>
                <a:latin typeface="Arial" charset="0"/>
                <a:ea typeface="宋体" pitchFamily="2" charset="-122"/>
              </a:endParaRPr>
            </a:p>
          </p:txBody>
        </p:sp>
        <p:cxnSp>
          <p:nvCxnSpPr>
            <p:cNvPr id="259" name="直接连接符 258"/>
            <p:cNvCxnSpPr/>
            <p:nvPr/>
          </p:nvCxnSpPr>
          <p:spPr bwMode="auto">
            <a:xfrm flipV="1">
              <a:off x="3249397" y="2545331"/>
              <a:ext cx="98524" cy="91581"/>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0" name="直接连接符 259"/>
            <p:cNvCxnSpPr/>
            <p:nvPr/>
          </p:nvCxnSpPr>
          <p:spPr bwMode="auto">
            <a:xfrm flipH="1" flipV="1">
              <a:off x="3347864" y="2545331"/>
              <a:ext cx="98524" cy="91581"/>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cxnSp>
        <p:nvCxnSpPr>
          <p:cNvPr id="265" name="直接连接符 264"/>
          <p:cNvCxnSpPr/>
          <p:nvPr/>
        </p:nvCxnSpPr>
        <p:spPr bwMode="auto">
          <a:xfrm>
            <a:off x="3782637" y="1111864"/>
            <a:ext cx="1726" cy="324000"/>
          </a:xfrm>
          <a:prstGeom prst="line">
            <a:avLst/>
          </a:prstGeom>
          <a:solidFill>
            <a:schemeClr val="accent1"/>
          </a:solidFill>
          <a:ln w="412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271" name="组合 270"/>
          <p:cNvGrpSpPr/>
          <p:nvPr/>
        </p:nvGrpSpPr>
        <p:grpSpPr>
          <a:xfrm>
            <a:off x="7185476" y="2176846"/>
            <a:ext cx="396344" cy="215444"/>
            <a:chOff x="7272000" y="2565484"/>
            <a:chExt cx="396344" cy="215444"/>
          </a:xfrm>
        </p:grpSpPr>
        <p:cxnSp>
          <p:nvCxnSpPr>
            <p:cNvPr id="272" name="直接连接符 271"/>
            <p:cNvCxnSpPr/>
            <p:nvPr/>
          </p:nvCxnSpPr>
          <p:spPr bwMode="auto">
            <a:xfrm flipH="1">
              <a:off x="7272000" y="2626896"/>
              <a:ext cx="144000" cy="10800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73" name="文本框 272"/>
            <p:cNvSpPr txBox="1"/>
            <p:nvPr/>
          </p:nvSpPr>
          <p:spPr>
            <a:xfrm>
              <a:off x="7308344" y="2565484"/>
              <a:ext cx="360000" cy="215444"/>
            </a:xfrm>
            <a:prstGeom prst="rect">
              <a:avLst/>
            </a:prstGeom>
            <a:noFill/>
          </p:spPr>
          <p:txBody>
            <a:bodyPr wrap="square" rtlCol="0">
              <a:spAutoFit/>
            </a:bodyPr>
            <a:lstStyle/>
            <a:p>
              <a:pPr eaLnBrk="0" fontAlgn="base" hangingPunct="0">
                <a:spcBef>
                  <a:spcPct val="0"/>
                </a:spcBef>
                <a:spcAft>
                  <a:spcPct val="0"/>
                </a:spcAft>
                <a:defRPr/>
              </a:pPr>
              <a:r>
                <a:rPr lang="en-US" altLang="zh-CN" sz="1200" baseline="-25000" dirty="0">
                  <a:solidFill>
                    <a:srgbClr val="000000"/>
                  </a:solidFill>
                  <a:latin typeface="Arial" panose="020B0604020202020204" pitchFamily="34" charset="0"/>
                  <a:ea typeface="宋体" panose="02010600030101010101" pitchFamily="2" charset="-122"/>
                </a:rPr>
                <a:t>16</a:t>
              </a:r>
              <a:endParaRPr lang="zh-CN" altLang="en-US" sz="1200" baseline="-25000" dirty="0">
                <a:solidFill>
                  <a:srgbClr val="000000"/>
                </a:solidFill>
                <a:latin typeface="Arial" panose="020B0604020202020204" pitchFamily="34" charset="0"/>
                <a:ea typeface="宋体" panose="02010600030101010101" pitchFamily="2" charset="-122"/>
              </a:endParaRPr>
            </a:p>
          </p:txBody>
        </p:sp>
      </p:grpSp>
      <p:grpSp>
        <p:nvGrpSpPr>
          <p:cNvPr id="286" name="组合 285"/>
          <p:cNvGrpSpPr/>
          <p:nvPr/>
        </p:nvGrpSpPr>
        <p:grpSpPr>
          <a:xfrm>
            <a:off x="4666073" y="3398698"/>
            <a:ext cx="396344" cy="215444"/>
            <a:chOff x="7272000" y="2565484"/>
            <a:chExt cx="396344" cy="215444"/>
          </a:xfrm>
        </p:grpSpPr>
        <p:cxnSp>
          <p:nvCxnSpPr>
            <p:cNvPr id="287" name="直接连接符 286"/>
            <p:cNvCxnSpPr/>
            <p:nvPr/>
          </p:nvCxnSpPr>
          <p:spPr bwMode="auto">
            <a:xfrm flipH="1">
              <a:off x="7272000" y="2626896"/>
              <a:ext cx="144000" cy="10800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88" name="文本框 287"/>
            <p:cNvSpPr txBox="1"/>
            <p:nvPr/>
          </p:nvSpPr>
          <p:spPr>
            <a:xfrm>
              <a:off x="7308344" y="2565484"/>
              <a:ext cx="360000" cy="215444"/>
            </a:xfrm>
            <a:prstGeom prst="rect">
              <a:avLst/>
            </a:prstGeom>
            <a:noFill/>
          </p:spPr>
          <p:txBody>
            <a:bodyPr wrap="square" rtlCol="0">
              <a:spAutoFit/>
            </a:bodyPr>
            <a:lstStyle/>
            <a:p>
              <a:pPr eaLnBrk="0" fontAlgn="base" hangingPunct="0">
                <a:spcBef>
                  <a:spcPct val="0"/>
                </a:spcBef>
                <a:spcAft>
                  <a:spcPct val="0"/>
                </a:spcAft>
                <a:defRPr/>
              </a:pPr>
              <a:r>
                <a:rPr lang="en-US" altLang="zh-CN" sz="1200" baseline="-25000" dirty="0">
                  <a:solidFill>
                    <a:srgbClr val="000000"/>
                  </a:solidFill>
                  <a:latin typeface="Arial" panose="020B0604020202020204" pitchFamily="34" charset="0"/>
                  <a:ea typeface="宋体" panose="02010600030101010101" pitchFamily="2" charset="-122"/>
                </a:rPr>
                <a:t>16</a:t>
              </a:r>
              <a:endParaRPr lang="zh-CN" altLang="en-US" sz="1200" baseline="-25000" dirty="0">
                <a:solidFill>
                  <a:srgbClr val="000000"/>
                </a:solidFill>
                <a:latin typeface="Arial" panose="020B0604020202020204" pitchFamily="34" charset="0"/>
                <a:ea typeface="宋体" panose="02010600030101010101" pitchFamily="2" charset="-122"/>
              </a:endParaRPr>
            </a:p>
          </p:txBody>
        </p:sp>
      </p:grpSp>
      <p:grpSp>
        <p:nvGrpSpPr>
          <p:cNvPr id="331" name="组合 330"/>
          <p:cNvGrpSpPr/>
          <p:nvPr/>
        </p:nvGrpSpPr>
        <p:grpSpPr>
          <a:xfrm>
            <a:off x="2678425" y="5000296"/>
            <a:ext cx="396344" cy="215444"/>
            <a:chOff x="7272000" y="2565484"/>
            <a:chExt cx="396344" cy="215444"/>
          </a:xfrm>
        </p:grpSpPr>
        <p:cxnSp>
          <p:nvCxnSpPr>
            <p:cNvPr id="332" name="直接连接符 331"/>
            <p:cNvCxnSpPr/>
            <p:nvPr/>
          </p:nvCxnSpPr>
          <p:spPr bwMode="auto">
            <a:xfrm flipH="1">
              <a:off x="7272000" y="2626896"/>
              <a:ext cx="144000" cy="10800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33" name="文本框 332"/>
            <p:cNvSpPr txBox="1"/>
            <p:nvPr/>
          </p:nvSpPr>
          <p:spPr>
            <a:xfrm>
              <a:off x="7308344" y="2565484"/>
              <a:ext cx="360000" cy="215444"/>
            </a:xfrm>
            <a:prstGeom prst="rect">
              <a:avLst/>
            </a:prstGeom>
            <a:noFill/>
          </p:spPr>
          <p:txBody>
            <a:bodyPr wrap="square" rtlCol="0">
              <a:spAutoFit/>
            </a:bodyPr>
            <a:lstStyle/>
            <a:p>
              <a:pPr eaLnBrk="0" fontAlgn="base" hangingPunct="0">
                <a:spcBef>
                  <a:spcPct val="0"/>
                </a:spcBef>
                <a:spcAft>
                  <a:spcPct val="0"/>
                </a:spcAft>
                <a:defRPr/>
              </a:pPr>
              <a:r>
                <a:rPr lang="en-US" altLang="zh-CN" sz="1200" baseline="-25000" dirty="0">
                  <a:solidFill>
                    <a:srgbClr val="000000"/>
                  </a:solidFill>
                  <a:latin typeface="Arial" panose="020B0604020202020204" pitchFamily="34" charset="0"/>
                  <a:ea typeface="宋体" panose="02010600030101010101" pitchFamily="2" charset="-122"/>
                </a:rPr>
                <a:t>16</a:t>
              </a:r>
              <a:endParaRPr lang="zh-CN" altLang="en-US" sz="1200" baseline="-25000" dirty="0">
                <a:solidFill>
                  <a:srgbClr val="000000"/>
                </a:solidFill>
                <a:latin typeface="Arial" panose="020B0604020202020204" pitchFamily="34" charset="0"/>
                <a:ea typeface="宋体" panose="02010600030101010101" pitchFamily="2" charset="-122"/>
              </a:endParaRPr>
            </a:p>
          </p:txBody>
        </p:sp>
      </p:grpSp>
      <p:sp>
        <p:nvSpPr>
          <p:cNvPr id="334" name="文本框 333"/>
          <p:cNvSpPr txBox="1"/>
          <p:nvPr/>
        </p:nvSpPr>
        <p:spPr>
          <a:xfrm>
            <a:off x="6241065" y="3032136"/>
            <a:ext cx="913705" cy="246221"/>
          </a:xfrm>
          <a:prstGeom prst="rect">
            <a:avLst/>
          </a:prstGeom>
          <a:noFill/>
        </p:spPr>
        <p:txBody>
          <a:bodyPr wrap="square" rtlCol="0">
            <a:spAutoFit/>
          </a:bodyPr>
          <a:lstStyle/>
          <a:p>
            <a:pPr eaLnBrk="0" fontAlgn="base" hangingPunct="0">
              <a:spcBef>
                <a:spcPct val="0"/>
              </a:spcBef>
              <a:spcAft>
                <a:spcPct val="0"/>
              </a:spcAft>
              <a:defRPr/>
            </a:pPr>
            <a:r>
              <a:rPr lang="en-US" altLang="zh-CN" sz="1000" dirty="0">
                <a:solidFill>
                  <a:srgbClr val="000000"/>
                </a:solidFill>
                <a:latin typeface="Arial" panose="020B0604020202020204" pitchFamily="34" charset="0"/>
                <a:ea typeface="宋体" panose="02010600030101010101" pitchFamily="2" charset="-122"/>
              </a:rPr>
              <a:t>ADDR1MUX</a:t>
            </a:r>
            <a:endParaRPr lang="zh-CN" altLang="en-US" sz="1000" dirty="0">
              <a:solidFill>
                <a:srgbClr val="000000"/>
              </a:solidFill>
              <a:latin typeface="Arial" panose="020B0604020202020204" pitchFamily="34" charset="0"/>
              <a:ea typeface="宋体" panose="02010600030101010101" pitchFamily="2" charset="-122"/>
            </a:endParaRPr>
          </a:p>
        </p:txBody>
      </p:sp>
      <p:grpSp>
        <p:nvGrpSpPr>
          <p:cNvPr id="335" name="组合 334"/>
          <p:cNvGrpSpPr/>
          <p:nvPr/>
        </p:nvGrpSpPr>
        <p:grpSpPr>
          <a:xfrm flipH="1">
            <a:off x="5943248" y="3101884"/>
            <a:ext cx="360039" cy="119168"/>
            <a:chOff x="5292080" y="3452075"/>
            <a:chExt cx="360039" cy="119168"/>
          </a:xfrm>
        </p:grpSpPr>
        <p:sp>
          <p:nvSpPr>
            <p:cNvPr id="336" name="等腰三角形 335"/>
            <p:cNvSpPr/>
            <p:nvPr/>
          </p:nvSpPr>
          <p:spPr bwMode="auto">
            <a:xfrm rot="5400000">
              <a:off x="5525971" y="3445094"/>
              <a:ext cx="119168" cy="133129"/>
            </a:xfrm>
            <a:prstGeom prst="triangl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defRPr/>
              </a:pPr>
              <a:endParaRPr lang="zh-CN" altLang="en-US" baseline="-25000">
                <a:solidFill>
                  <a:srgbClr val="000000"/>
                </a:solidFill>
                <a:latin typeface="Arial" charset="0"/>
                <a:ea typeface="宋体" pitchFamily="2" charset="-122"/>
              </a:endParaRPr>
            </a:p>
          </p:txBody>
        </p:sp>
        <p:cxnSp>
          <p:nvCxnSpPr>
            <p:cNvPr id="337" name="直接连接符 336"/>
            <p:cNvCxnSpPr/>
            <p:nvPr/>
          </p:nvCxnSpPr>
          <p:spPr bwMode="auto">
            <a:xfrm rot="5400000">
              <a:off x="5405536" y="3405478"/>
              <a:ext cx="0" cy="226911"/>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343" name="组合 342"/>
          <p:cNvGrpSpPr/>
          <p:nvPr/>
        </p:nvGrpSpPr>
        <p:grpSpPr>
          <a:xfrm>
            <a:off x="5419814" y="1945790"/>
            <a:ext cx="360000" cy="217408"/>
            <a:chOff x="5898218" y="3494595"/>
            <a:chExt cx="360000" cy="217408"/>
          </a:xfrm>
        </p:grpSpPr>
        <p:cxnSp>
          <p:nvCxnSpPr>
            <p:cNvPr id="344" name="直接连接符 343"/>
            <p:cNvCxnSpPr/>
            <p:nvPr/>
          </p:nvCxnSpPr>
          <p:spPr bwMode="auto">
            <a:xfrm flipH="1">
              <a:off x="5959620" y="3494595"/>
              <a:ext cx="144000" cy="10800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45" name="文本框 344"/>
            <p:cNvSpPr txBox="1"/>
            <p:nvPr/>
          </p:nvSpPr>
          <p:spPr>
            <a:xfrm>
              <a:off x="5898218" y="3496559"/>
              <a:ext cx="360000" cy="215444"/>
            </a:xfrm>
            <a:prstGeom prst="rect">
              <a:avLst/>
            </a:prstGeom>
            <a:noFill/>
          </p:spPr>
          <p:txBody>
            <a:bodyPr wrap="square" rtlCol="0">
              <a:spAutoFit/>
            </a:bodyPr>
            <a:lstStyle/>
            <a:p>
              <a:pPr eaLnBrk="0" fontAlgn="base" hangingPunct="0">
                <a:spcBef>
                  <a:spcPct val="0"/>
                </a:spcBef>
                <a:spcAft>
                  <a:spcPct val="0"/>
                </a:spcAft>
                <a:defRPr/>
              </a:pPr>
              <a:r>
                <a:rPr lang="en-US" altLang="zh-CN" sz="1200" baseline="-25000" dirty="0">
                  <a:solidFill>
                    <a:srgbClr val="000000"/>
                  </a:solidFill>
                  <a:latin typeface="Arial" panose="020B0604020202020204" pitchFamily="34" charset="0"/>
                  <a:ea typeface="宋体" panose="02010600030101010101" pitchFamily="2" charset="-122"/>
                </a:rPr>
                <a:t>2</a:t>
              </a:r>
              <a:endParaRPr lang="zh-CN" altLang="en-US" sz="1200" baseline="-25000" dirty="0">
                <a:solidFill>
                  <a:srgbClr val="000000"/>
                </a:solidFill>
                <a:latin typeface="Arial" panose="020B0604020202020204" pitchFamily="34" charset="0"/>
                <a:ea typeface="宋体" panose="02010600030101010101" pitchFamily="2" charset="-122"/>
              </a:endParaRPr>
            </a:p>
          </p:txBody>
        </p:sp>
      </p:grpSp>
      <p:sp>
        <p:nvSpPr>
          <p:cNvPr id="93" name="梯形 92"/>
          <p:cNvSpPr/>
          <p:nvPr/>
        </p:nvSpPr>
        <p:spPr bwMode="auto">
          <a:xfrm>
            <a:off x="5764867" y="1892536"/>
            <a:ext cx="773415" cy="227440"/>
          </a:xfrm>
          <a:prstGeom prst="trapezoid">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72000" rIns="91440" bIns="72000" numCol="1" rtlCol="0" anchor="ctr" anchorCtr="0" compatLnSpc="1">
            <a:prstTxWarp prst="textNoShape">
              <a:avLst/>
            </a:prstTxWarp>
          </a:bodyPr>
          <a:lstStyle/>
          <a:p>
            <a:pPr algn="ctr" fontAlgn="base">
              <a:spcBef>
                <a:spcPct val="0"/>
              </a:spcBef>
              <a:spcAft>
                <a:spcPct val="0"/>
              </a:spcAft>
              <a:defRPr/>
            </a:pPr>
            <a:r>
              <a:rPr lang="en-US" altLang="zh-CN" sz="1000" b="1" dirty="0">
                <a:solidFill>
                  <a:srgbClr val="FFFFFF"/>
                </a:solidFill>
                <a:latin typeface="Arial" charset="0"/>
                <a:ea typeface="宋体" panose="02010600030101010101" pitchFamily="2" charset="-122"/>
              </a:rPr>
              <a:t>PCMUX</a:t>
            </a:r>
            <a:endParaRPr lang="zh-CN" altLang="en-US" sz="1000" b="1" dirty="0">
              <a:solidFill>
                <a:srgbClr val="FFFFFF"/>
              </a:solidFill>
              <a:latin typeface="Arial" charset="0"/>
              <a:ea typeface="宋体" panose="02010600030101010101" pitchFamily="2" charset="-122"/>
            </a:endParaRPr>
          </a:p>
        </p:txBody>
      </p:sp>
      <p:cxnSp>
        <p:nvCxnSpPr>
          <p:cNvPr id="131" name="直接连接符 130"/>
          <p:cNvCxnSpPr/>
          <p:nvPr/>
        </p:nvCxnSpPr>
        <p:spPr bwMode="auto">
          <a:xfrm>
            <a:off x="6890663" y="1424500"/>
            <a:ext cx="1726" cy="396000"/>
          </a:xfrm>
          <a:prstGeom prst="line">
            <a:avLst/>
          </a:prstGeom>
          <a:solidFill>
            <a:schemeClr val="accent1"/>
          </a:solidFill>
          <a:ln w="4127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2" name="矩形 131"/>
          <p:cNvSpPr/>
          <p:nvPr/>
        </p:nvSpPr>
        <p:spPr bwMode="auto">
          <a:xfrm>
            <a:off x="6757467" y="1831944"/>
            <a:ext cx="356878" cy="198522"/>
          </a:xfrm>
          <a:prstGeom prst="re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108000" tIns="72000" rIns="91440" bIns="45720" numCol="1" rtlCol="0" anchor="ctr" anchorCtr="0" compatLnSpc="1">
            <a:prstTxWarp prst="textNoShape">
              <a:avLst/>
            </a:prstTxWarp>
          </a:bodyPr>
          <a:lstStyle/>
          <a:p>
            <a:pPr algn="ctr" fontAlgn="base">
              <a:spcBef>
                <a:spcPct val="0"/>
              </a:spcBef>
              <a:spcAft>
                <a:spcPct val="0"/>
              </a:spcAft>
              <a:defRPr/>
            </a:pPr>
            <a:r>
              <a:rPr lang="en-US" altLang="zh-CN" sz="1000" b="1" dirty="0">
                <a:solidFill>
                  <a:srgbClr val="FFFFFF"/>
                </a:solidFill>
                <a:latin typeface="Arial" charset="0"/>
                <a:ea typeface="宋体" panose="02010600030101010101" pitchFamily="2" charset="-122"/>
              </a:rPr>
              <a:t>+1</a:t>
            </a:r>
            <a:endParaRPr lang="zh-CN" altLang="en-US" sz="1000" b="1" dirty="0">
              <a:solidFill>
                <a:srgbClr val="FFFFFF"/>
              </a:solidFill>
              <a:latin typeface="Arial" charset="0"/>
              <a:ea typeface="宋体" panose="02010600030101010101" pitchFamily="2" charset="-122"/>
            </a:endParaRPr>
          </a:p>
        </p:txBody>
      </p:sp>
      <p:cxnSp>
        <p:nvCxnSpPr>
          <p:cNvPr id="133" name="直接连接符 132"/>
          <p:cNvCxnSpPr/>
          <p:nvPr/>
        </p:nvCxnSpPr>
        <p:spPr bwMode="auto">
          <a:xfrm rot="16200000">
            <a:off x="6549024" y="1084719"/>
            <a:ext cx="1726" cy="720000"/>
          </a:xfrm>
          <a:prstGeom prst="line">
            <a:avLst/>
          </a:prstGeom>
          <a:solidFill>
            <a:schemeClr val="accent1"/>
          </a:solidFill>
          <a:ln w="412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4" name="直接连接符 133"/>
          <p:cNvCxnSpPr/>
          <p:nvPr/>
        </p:nvCxnSpPr>
        <p:spPr bwMode="auto">
          <a:xfrm rot="16200000">
            <a:off x="6646241" y="2137145"/>
            <a:ext cx="1726" cy="540000"/>
          </a:xfrm>
          <a:prstGeom prst="line">
            <a:avLst/>
          </a:prstGeom>
          <a:solidFill>
            <a:schemeClr val="accent1"/>
          </a:solidFill>
          <a:ln w="412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5" name="直接连接符 134"/>
          <p:cNvCxnSpPr/>
          <p:nvPr/>
        </p:nvCxnSpPr>
        <p:spPr bwMode="auto">
          <a:xfrm>
            <a:off x="6898321" y="2012008"/>
            <a:ext cx="1726" cy="396000"/>
          </a:xfrm>
          <a:prstGeom prst="line">
            <a:avLst/>
          </a:prstGeom>
          <a:solidFill>
            <a:schemeClr val="accent1"/>
          </a:solidFill>
          <a:ln w="412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68" name="椭圆 167"/>
          <p:cNvSpPr/>
          <p:nvPr/>
        </p:nvSpPr>
        <p:spPr bwMode="auto">
          <a:xfrm>
            <a:off x="6852603" y="1423034"/>
            <a:ext cx="45719" cy="48870"/>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defRPr/>
            </a:pPr>
            <a:endParaRPr lang="zh-CN" altLang="en-US" baseline="-25000">
              <a:solidFill>
                <a:srgbClr val="000000"/>
              </a:solidFill>
              <a:latin typeface="Arial" charset="0"/>
              <a:ea typeface="宋体" pitchFamily="2" charset="-122"/>
            </a:endParaRPr>
          </a:p>
        </p:txBody>
      </p:sp>
      <p:grpSp>
        <p:nvGrpSpPr>
          <p:cNvPr id="313" name="组合 312"/>
          <p:cNvGrpSpPr/>
          <p:nvPr/>
        </p:nvGrpSpPr>
        <p:grpSpPr>
          <a:xfrm>
            <a:off x="6837792" y="2176846"/>
            <a:ext cx="396344" cy="215444"/>
            <a:chOff x="7272000" y="2565484"/>
            <a:chExt cx="396344" cy="215444"/>
          </a:xfrm>
        </p:grpSpPr>
        <p:cxnSp>
          <p:nvCxnSpPr>
            <p:cNvPr id="314" name="直接连接符 313"/>
            <p:cNvCxnSpPr/>
            <p:nvPr/>
          </p:nvCxnSpPr>
          <p:spPr bwMode="auto">
            <a:xfrm flipH="1">
              <a:off x="7272000" y="2626896"/>
              <a:ext cx="144000" cy="10800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15" name="文本框 314"/>
            <p:cNvSpPr txBox="1"/>
            <p:nvPr/>
          </p:nvSpPr>
          <p:spPr>
            <a:xfrm>
              <a:off x="7308344" y="2565484"/>
              <a:ext cx="360000" cy="215444"/>
            </a:xfrm>
            <a:prstGeom prst="rect">
              <a:avLst/>
            </a:prstGeom>
            <a:noFill/>
          </p:spPr>
          <p:txBody>
            <a:bodyPr wrap="square" rtlCol="0">
              <a:spAutoFit/>
            </a:bodyPr>
            <a:lstStyle/>
            <a:p>
              <a:pPr eaLnBrk="0" fontAlgn="base" hangingPunct="0">
                <a:spcBef>
                  <a:spcPct val="0"/>
                </a:spcBef>
                <a:spcAft>
                  <a:spcPct val="0"/>
                </a:spcAft>
                <a:defRPr/>
              </a:pPr>
              <a:r>
                <a:rPr lang="en-US" altLang="zh-CN" sz="1200" baseline="-25000" dirty="0">
                  <a:solidFill>
                    <a:srgbClr val="000000"/>
                  </a:solidFill>
                  <a:latin typeface="Arial" panose="020B0604020202020204" pitchFamily="34" charset="0"/>
                  <a:ea typeface="宋体" panose="02010600030101010101" pitchFamily="2" charset="-122"/>
                </a:rPr>
                <a:t>16</a:t>
              </a:r>
              <a:endParaRPr lang="zh-CN" altLang="en-US" sz="1200" baseline="-25000" dirty="0">
                <a:solidFill>
                  <a:srgbClr val="000000"/>
                </a:solidFill>
                <a:latin typeface="Arial" panose="020B0604020202020204" pitchFamily="34" charset="0"/>
                <a:ea typeface="宋体" panose="02010600030101010101" pitchFamily="2" charset="-122"/>
              </a:endParaRPr>
            </a:p>
          </p:txBody>
        </p:sp>
      </p:grpSp>
      <p:grpSp>
        <p:nvGrpSpPr>
          <p:cNvPr id="50" name="组合 49"/>
          <p:cNvGrpSpPr/>
          <p:nvPr/>
        </p:nvGrpSpPr>
        <p:grpSpPr>
          <a:xfrm>
            <a:off x="3693017" y="1429908"/>
            <a:ext cx="180969" cy="402036"/>
            <a:chOff x="2185214" y="1412776"/>
            <a:chExt cx="180969" cy="402036"/>
          </a:xfrm>
        </p:grpSpPr>
        <p:sp>
          <p:nvSpPr>
            <p:cNvPr id="47" name="等腰三角形 46"/>
            <p:cNvSpPr/>
            <p:nvPr/>
          </p:nvSpPr>
          <p:spPr bwMode="auto">
            <a:xfrm>
              <a:off x="2185214" y="1412776"/>
              <a:ext cx="180969" cy="148657"/>
            </a:xfrm>
            <a:prstGeom prst="triangl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defRPr/>
              </a:pPr>
              <a:endParaRPr lang="zh-CN" altLang="en-US" baseline="-25000">
                <a:solidFill>
                  <a:srgbClr val="000000"/>
                </a:solidFill>
                <a:latin typeface="Arial" charset="0"/>
                <a:ea typeface="宋体" pitchFamily="2" charset="-122"/>
              </a:endParaRPr>
            </a:p>
          </p:txBody>
        </p:sp>
        <p:cxnSp>
          <p:nvCxnSpPr>
            <p:cNvPr id="49" name="直接连接符 48"/>
            <p:cNvCxnSpPr/>
            <p:nvPr/>
          </p:nvCxnSpPr>
          <p:spPr bwMode="auto">
            <a:xfrm>
              <a:off x="2275698" y="1561433"/>
              <a:ext cx="0" cy="253379"/>
            </a:xfrm>
            <a:prstGeom prst="line">
              <a:avLst/>
            </a:prstGeom>
            <a:solidFill>
              <a:schemeClr val="accent1"/>
            </a:solidFill>
            <a:ln w="381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92" name="梯形 91"/>
          <p:cNvSpPr/>
          <p:nvPr/>
        </p:nvSpPr>
        <p:spPr bwMode="auto">
          <a:xfrm>
            <a:off x="3274397" y="1820528"/>
            <a:ext cx="988993" cy="236862"/>
          </a:xfrm>
          <a:prstGeom prst="trapezoid">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algn="ctr" fontAlgn="base">
              <a:spcBef>
                <a:spcPct val="0"/>
              </a:spcBef>
              <a:spcAft>
                <a:spcPct val="0"/>
              </a:spcAft>
              <a:defRPr/>
            </a:pPr>
            <a:r>
              <a:rPr lang="en-US" altLang="zh-CN" sz="1000" b="1" dirty="0">
                <a:solidFill>
                  <a:srgbClr val="FFFFFF"/>
                </a:solidFill>
                <a:latin typeface="Arial" charset="0"/>
                <a:ea typeface="宋体" pitchFamily="2" charset="-122"/>
              </a:rPr>
              <a:t>MARMUX</a:t>
            </a:r>
            <a:endParaRPr lang="zh-CN" altLang="en-US" sz="1000" b="1" dirty="0">
              <a:solidFill>
                <a:srgbClr val="FFFFFF"/>
              </a:solidFill>
              <a:latin typeface="Arial" charset="0"/>
              <a:ea typeface="宋体" pitchFamily="2" charset="-122"/>
            </a:endParaRPr>
          </a:p>
        </p:txBody>
      </p:sp>
      <p:cxnSp>
        <p:nvCxnSpPr>
          <p:cNvPr id="138" name="直接连接符 137"/>
          <p:cNvCxnSpPr/>
          <p:nvPr/>
        </p:nvCxnSpPr>
        <p:spPr bwMode="auto">
          <a:xfrm rot="16200000">
            <a:off x="5425881" y="1747544"/>
            <a:ext cx="1726" cy="1080000"/>
          </a:xfrm>
          <a:prstGeom prst="line">
            <a:avLst/>
          </a:prstGeom>
          <a:solidFill>
            <a:schemeClr val="accent1"/>
          </a:solidFill>
          <a:ln w="412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9" name="直接连接符 138"/>
          <p:cNvCxnSpPr/>
          <p:nvPr/>
        </p:nvCxnSpPr>
        <p:spPr bwMode="auto">
          <a:xfrm rot="16200000">
            <a:off x="4615881" y="1717129"/>
            <a:ext cx="1726" cy="1368000"/>
          </a:xfrm>
          <a:prstGeom prst="line">
            <a:avLst/>
          </a:prstGeom>
          <a:solidFill>
            <a:schemeClr val="accent1"/>
          </a:solidFill>
          <a:ln w="412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3" name="直接连接符 142"/>
          <p:cNvCxnSpPr/>
          <p:nvPr/>
        </p:nvCxnSpPr>
        <p:spPr bwMode="auto">
          <a:xfrm flipV="1">
            <a:off x="3945993" y="2048040"/>
            <a:ext cx="1726" cy="360000"/>
          </a:xfrm>
          <a:prstGeom prst="line">
            <a:avLst/>
          </a:prstGeom>
          <a:solidFill>
            <a:schemeClr val="accent1"/>
          </a:solidFill>
          <a:ln w="4127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5" name="直接连接符 144"/>
          <p:cNvCxnSpPr/>
          <p:nvPr/>
        </p:nvCxnSpPr>
        <p:spPr bwMode="auto">
          <a:xfrm flipV="1">
            <a:off x="4450049" y="2975144"/>
            <a:ext cx="1726" cy="100800"/>
          </a:xfrm>
          <a:prstGeom prst="line">
            <a:avLst/>
          </a:prstGeom>
          <a:solidFill>
            <a:schemeClr val="accent1"/>
          </a:solidFill>
          <a:ln w="412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6" name="直接连接符 145"/>
          <p:cNvCxnSpPr/>
          <p:nvPr/>
        </p:nvCxnSpPr>
        <p:spPr bwMode="auto">
          <a:xfrm rot="16200000">
            <a:off x="5745282" y="1969129"/>
            <a:ext cx="1726" cy="864000"/>
          </a:xfrm>
          <a:prstGeom prst="line">
            <a:avLst/>
          </a:prstGeom>
          <a:solidFill>
            <a:schemeClr val="accent1"/>
          </a:solidFill>
          <a:ln w="412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9" name="直接连接符 168"/>
          <p:cNvCxnSpPr/>
          <p:nvPr/>
        </p:nvCxnSpPr>
        <p:spPr bwMode="auto">
          <a:xfrm rot="16200000">
            <a:off x="7078281" y="1246719"/>
            <a:ext cx="1726" cy="396000"/>
          </a:xfrm>
          <a:prstGeom prst="line">
            <a:avLst/>
          </a:prstGeom>
          <a:solidFill>
            <a:schemeClr val="accent1"/>
          </a:solidFill>
          <a:ln w="412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0" name="直接连接符 169"/>
          <p:cNvCxnSpPr/>
          <p:nvPr/>
        </p:nvCxnSpPr>
        <p:spPr bwMode="auto">
          <a:xfrm rot="10800000">
            <a:off x="7258361" y="1436127"/>
            <a:ext cx="1726" cy="2052000"/>
          </a:xfrm>
          <a:prstGeom prst="line">
            <a:avLst/>
          </a:prstGeom>
          <a:solidFill>
            <a:schemeClr val="accent1"/>
          </a:solidFill>
          <a:ln w="412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1" name="直接连接符 170"/>
          <p:cNvCxnSpPr/>
          <p:nvPr/>
        </p:nvCxnSpPr>
        <p:spPr bwMode="auto">
          <a:xfrm rot="16200000">
            <a:off x="6538281" y="2749264"/>
            <a:ext cx="1726" cy="1476000"/>
          </a:xfrm>
          <a:prstGeom prst="line">
            <a:avLst/>
          </a:prstGeom>
          <a:solidFill>
            <a:schemeClr val="accent1"/>
          </a:solidFill>
          <a:ln w="412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85" name="矩形 184"/>
          <p:cNvSpPr/>
          <p:nvPr/>
        </p:nvSpPr>
        <p:spPr bwMode="auto">
          <a:xfrm>
            <a:off x="3255563" y="2552048"/>
            <a:ext cx="677722" cy="216000"/>
          </a:xfrm>
          <a:prstGeom prst="rect">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108000" tIns="0" rIns="91440" bIns="0" numCol="1" rtlCol="0" anchor="ctr" anchorCtr="0" compatLnSpc="1">
            <a:prstTxWarp prst="textNoShape">
              <a:avLst/>
            </a:prstTxWarp>
          </a:bodyPr>
          <a:lstStyle/>
          <a:p>
            <a:pPr algn="ctr" fontAlgn="base">
              <a:spcBef>
                <a:spcPct val="0"/>
              </a:spcBef>
              <a:spcAft>
                <a:spcPct val="0"/>
              </a:spcAft>
              <a:defRPr/>
            </a:pPr>
            <a:r>
              <a:rPr lang="en-US" altLang="zh-CN" sz="1200" b="1" dirty="0">
                <a:solidFill>
                  <a:srgbClr val="000000"/>
                </a:solidFill>
                <a:latin typeface="Arial" charset="0"/>
                <a:ea typeface="宋体" panose="02010600030101010101" pitchFamily="2" charset="-122"/>
              </a:rPr>
              <a:t>SEXT</a:t>
            </a:r>
            <a:endParaRPr lang="zh-CN" altLang="en-US" sz="1200" b="1" dirty="0">
              <a:solidFill>
                <a:srgbClr val="000000"/>
              </a:solidFill>
              <a:latin typeface="Arial" charset="0"/>
              <a:ea typeface="宋体" panose="02010600030101010101" pitchFamily="2" charset="-122"/>
            </a:endParaRPr>
          </a:p>
        </p:txBody>
      </p:sp>
      <p:cxnSp>
        <p:nvCxnSpPr>
          <p:cNvPr id="191" name="直接连接符 190"/>
          <p:cNvCxnSpPr/>
          <p:nvPr/>
        </p:nvCxnSpPr>
        <p:spPr bwMode="auto">
          <a:xfrm rot="16200000">
            <a:off x="3002644" y="2408048"/>
            <a:ext cx="1726" cy="504000"/>
          </a:xfrm>
          <a:prstGeom prst="line">
            <a:avLst/>
          </a:prstGeom>
          <a:solidFill>
            <a:schemeClr val="accent1"/>
          </a:solidFill>
          <a:ln w="412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5" name="直接连接符 194"/>
          <p:cNvCxnSpPr/>
          <p:nvPr/>
        </p:nvCxnSpPr>
        <p:spPr bwMode="auto">
          <a:xfrm rot="10800000">
            <a:off x="3585954" y="2047944"/>
            <a:ext cx="1726" cy="504000"/>
          </a:xfrm>
          <a:prstGeom prst="line">
            <a:avLst/>
          </a:prstGeom>
          <a:solidFill>
            <a:schemeClr val="accent1"/>
          </a:solidFill>
          <a:ln w="4127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248" name="组合 247"/>
          <p:cNvGrpSpPr/>
          <p:nvPr/>
        </p:nvGrpSpPr>
        <p:grpSpPr>
          <a:xfrm>
            <a:off x="2937882" y="1878792"/>
            <a:ext cx="360039" cy="119168"/>
            <a:chOff x="5292080" y="3452075"/>
            <a:chExt cx="360039" cy="119168"/>
          </a:xfrm>
        </p:grpSpPr>
        <p:sp>
          <p:nvSpPr>
            <p:cNvPr id="249" name="等腰三角形 248"/>
            <p:cNvSpPr/>
            <p:nvPr/>
          </p:nvSpPr>
          <p:spPr bwMode="auto">
            <a:xfrm rot="5400000">
              <a:off x="5525971" y="3445094"/>
              <a:ext cx="119168" cy="133129"/>
            </a:xfrm>
            <a:prstGeom prst="triangl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defRPr/>
              </a:pPr>
              <a:endParaRPr lang="zh-CN" altLang="en-US" baseline="-25000">
                <a:solidFill>
                  <a:srgbClr val="000000"/>
                </a:solidFill>
                <a:latin typeface="Arial" charset="0"/>
                <a:ea typeface="宋体" pitchFamily="2" charset="-122"/>
              </a:endParaRPr>
            </a:p>
          </p:txBody>
        </p:sp>
        <p:cxnSp>
          <p:nvCxnSpPr>
            <p:cNvPr id="250" name="直接连接符 249"/>
            <p:cNvCxnSpPr/>
            <p:nvPr/>
          </p:nvCxnSpPr>
          <p:spPr bwMode="auto">
            <a:xfrm rot="5400000">
              <a:off x="5405536" y="3405478"/>
              <a:ext cx="0" cy="226911"/>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251" name="组合 250"/>
          <p:cNvGrpSpPr/>
          <p:nvPr/>
        </p:nvGrpSpPr>
        <p:grpSpPr>
          <a:xfrm>
            <a:off x="3369931" y="1424744"/>
            <a:ext cx="360039" cy="119168"/>
            <a:chOff x="5292080" y="3452075"/>
            <a:chExt cx="360039" cy="119168"/>
          </a:xfrm>
        </p:grpSpPr>
        <p:sp>
          <p:nvSpPr>
            <p:cNvPr id="252" name="等腰三角形 251"/>
            <p:cNvSpPr/>
            <p:nvPr/>
          </p:nvSpPr>
          <p:spPr bwMode="auto">
            <a:xfrm rot="5400000">
              <a:off x="5525971" y="3445094"/>
              <a:ext cx="119168" cy="133129"/>
            </a:xfrm>
            <a:prstGeom prst="triangl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defRPr/>
              </a:pPr>
              <a:endParaRPr lang="zh-CN" altLang="en-US" baseline="-25000">
                <a:solidFill>
                  <a:srgbClr val="000000"/>
                </a:solidFill>
                <a:latin typeface="Arial" charset="0"/>
                <a:ea typeface="宋体" pitchFamily="2" charset="-122"/>
              </a:endParaRPr>
            </a:p>
          </p:txBody>
        </p:sp>
        <p:cxnSp>
          <p:nvCxnSpPr>
            <p:cNvPr id="253" name="直接连接符 252"/>
            <p:cNvCxnSpPr/>
            <p:nvPr/>
          </p:nvCxnSpPr>
          <p:spPr bwMode="auto">
            <a:xfrm rot="5400000">
              <a:off x="5405536" y="3405478"/>
              <a:ext cx="0" cy="226911"/>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270" name="文本框 269"/>
          <p:cNvSpPr txBox="1"/>
          <p:nvPr/>
        </p:nvSpPr>
        <p:spPr>
          <a:xfrm>
            <a:off x="2721857" y="2419042"/>
            <a:ext cx="610398" cy="276999"/>
          </a:xfrm>
          <a:prstGeom prst="rect">
            <a:avLst/>
          </a:prstGeom>
          <a:noFill/>
        </p:spPr>
        <p:txBody>
          <a:bodyPr wrap="square" rtlCol="0">
            <a:spAutoFit/>
          </a:bodyPr>
          <a:lstStyle/>
          <a:p>
            <a:pPr eaLnBrk="0" fontAlgn="base" hangingPunct="0">
              <a:spcBef>
                <a:spcPct val="0"/>
              </a:spcBef>
              <a:spcAft>
                <a:spcPct val="0"/>
              </a:spcAft>
              <a:defRPr/>
            </a:pPr>
            <a:r>
              <a:rPr lang="en-US" altLang="zh-CN" sz="1200" b="1" dirty="0">
                <a:solidFill>
                  <a:srgbClr val="000000"/>
                </a:solidFill>
                <a:latin typeface="Arial" panose="020B0604020202020204" pitchFamily="34" charset="0"/>
                <a:ea typeface="宋体" panose="02010600030101010101" pitchFamily="2" charset="-122"/>
              </a:rPr>
              <a:t>[7:0]</a:t>
            </a:r>
            <a:endParaRPr lang="zh-CN" altLang="en-US" sz="1200" b="1" dirty="0">
              <a:solidFill>
                <a:srgbClr val="000000"/>
              </a:solidFill>
              <a:latin typeface="Arial" panose="020B0604020202020204" pitchFamily="34" charset="0"/>
              <a:ea typeface="宋体" panose="02010600030101010101" pitchFamily="2" charset="-122"/>
            </a:endParaRPr>
          </a:p>
        </p:txBody>
      </p:sp>
      <p:sp>
        <p:nvSpPr>
          <p:cNvPr id="308" name="文本框 307"/>
          <p:cNvSpPr txBox="1"/>
          <p:nvPr/>
        </p:nvSpPr>
        <p:spPr>
          <a:xfrm>
            <a:off x="2311257" y="1369700"/>
            <a:ext cx="1130680" cy="246221"/>
          </a:xfrm>
          <a:prstGeom prst="rect">
            <a:avLst/>
          </a:prstGeom>
          <a:noFill/>
        </p:spPr>
        <p:txBody>
          <a:bodyPr wrap="square" rtlCol="0">
            <a:spAutoFit/>
          </a:bodyPr>
          <a:lstStyle/>
          <a:p>
            <a:pPr algn="r" eaLnBrk="0" fontAlgn="base" hangingPunct="0">
              <a:spcBef>
                <a:spcPct val="0"/>
              </a:spcBef>
              <a:spcAft>
                <a:spcPct val="0"/>
              </a:spcAft>
              <a:defRPr/>
            </a:pPr>
            <a:r>
              <a:rPr lang="en-US" altLang="zh-CN" sz="1000" dirty="0" err="1">
                <a:solidFill>
                  <a:srgbClr val="000000"/>
                </a:solidFill>
                <a:latin typeface="Arial" panose="020B0604020202020204" pitchFamily="34" charset="0"/>
                <a:ea typeface="宋体" panose="02010600030101010101" pitchFamily="2" charset="-122"/>
              </a:rPr>
              <a:t>GateMARMUX</a:t>
            </a:r>
            <a:endParaRPr lang="zh-CN" altLang="en-US" sz="1000" dirty="0">
              <a:solidFill>
                <a:srgbClr val="000000"/>
              </a:solidFill>
              <a:latin typeface="Arial" panose="020B0604020202020204" pitchFamily="34" charset="0"/>
              <a:ea typeface="宋体" panose="02010600030101010101" pitchFamily="2" charset="-122"/>
            </a:endParaRPr>
          </a:p>
        </p:txBody>
      </p:sp>
      <p:sp>
        <p:nvSpPr>
          <p:cNvPr id="309" name="文本框 308"/>
          <p:cNvSpPr txBox="1"/>
          <p:nvPr/>
        </p:nvSpPr>
        <p:spPr>
          <a:xfrm>
            <a:off x="4835141" y="1546910"/>
            <a:ext cx="695029" cy="246221"/>
          </a:xfrm>
          <a:prstGeom prst="rect">
            <a:avLst/>
          </a:prstGeom>
          <a:noFill/>
        </p:spPr>
        <p:txBody>
          <a:bodyPr wrap="square" rtlCol="0">
            <a:spAutoFit/>
          </a:bodyPr>
          <a:lstStyle/>
          <a:p>
            <a:pPr algn="r" eaLnBrk="0" fontAlgn="base" hangingPunct="0">
              <a:spcBef>
                <a:spcPct val="0"/>
              </a:spcBef>
              <a:spcAft>
                <a:spcPct val="0"/>
              </a:spcAft>
              <a:defRPr/>
            </a:pPr>
            <a:r>
              <a:rPr lang="en-US" altLang="zh-CN" sz="1000" dirty="0">
                <a:solidFill>
                  <a:srgbClr val="000000"/>
                </a:solidFill>
                <a:latin typeface="Arial" panose="020B0604020202020204" pitchFamily="34" charset="0"/>
                <a:ea typeface="宋体" panose="02010600030101010101" pitchFamily="2" charset="-122"/>
              </a:rPr>
              <a:t>LD.PC</a:t>
            </a:r>
            <a:endParaRPr lang="zh-CN" altLang="en-US" sz="1000" dirty="0">
              <a:solidFill>
                <a:srgbClr val="000000"/>
              </a:solidFill>
              <a:latin typeface="Arial" panose="020B0604020202020204" pitchFamily="34" charset="0"/>
              <a:ea typeface="宋体" panose="02010600030101010101" pitchFamily="2" charset="-122"/>
            </a:endParaRPr>
          </a:p>
        </p:txBody>
      </p:sp>
      <p:grpSp>
        <p:nvGrpSpPr>
          <p:cNvPr id="316" name="组合 315"/>
          <p:cNvGrpSpPr/>
          <p:nvPr/>
        </p:nvGrpSpPr>
        <p:grpSpPr>
          <a:xfrm>
            <a:off x="4805052" y="2014654"/>
            <a:ext cx="396344" cy="215444"/>
            <a:chOff x="7272000" y="2565484"/>
            <a:chExt cx="396344" cy="215444"/>
          </a:xfrm>
        </p:grpSpPr>
        <p:cxnSp>
          <p:nvCxnSpPr>
            <p:cNvPr id="317" name="直接连接符 316"/>
            <p:cNvCxnSpPr/>
            <p:nvPr/>
          </p:nvCxnSpPr>
          <p:spPr bwMode="auto">
            <a:xfrm flipH="1">
              <a:off x="7272000" y="2626896"/>
              <a:ext cx="144000" cy="10800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18" name="文本框 317"/>
            <p:cNvSpPr txBox="1"/>
            <p:nvPr/>
          </p:nvSpPr>
          <p:spPr>
            <a:xfrm>
              <a:off x="7308344" y="2565484"/>
              <a:ext cx="360000" cy="215444"/>
            </a:xfrm>
            <a:prstGeom prst="rect">
              <a:avLst/>
            </a:prstGeom>
            <a:noFill/>
          </p:spPr>
          <p:txBody>
            <a:bodyPr wrap="square" rtlCol="0">
              <a:spAutoFit/>
            </a:bodyPr>
            <a:lstStyle/>
            <a:p>
              <a:pPr eaLnBrk="0" fontAlgn="base" hangingPunct="0">
                <a:spcBef>
                  <a:spcPct val="0"/>
                </a:spcBef>
                <a:spcAft>
                  <a:spcPct val="0"/>
                </a:spcAft>
                <a:defRPr/>
              </a:pPr>
              <a:r>
                <a:rPr lang="en-US" altLang="zh-CN" sz="1200" baseline="-25000" dirty="0">
                  <a:solidFill>
                    <a:srgbClr val="000000"/>
                  </a:solidFill>
                  <a:latin typeface="Arial" panose="020B0604020202020204" pitchFamily="34" charset="0"/>
                  <a:ea typeface="宋体" panose="02010600030101010101" pitchFamily="2" charset="-122"/>
                </a:rPr>
                <a:t>16</a:t>
              </a:r>
              <a:endParaRPr lang="zh-CN" altLang="en-US" sz="1200" baseline="-25000" dirty="0">
                <a:solidFill>
                  <a:srgbClr val="000000"/>
                </a:solidFill>
                <a:latin typeface="Arial" panose="020B0604020202020204" pitchFamily="34" charset="0"/>
                <a:ea typeface="宋体" panose="02010600030101010101" pitchFamily="2" charset="-122"/>
              </a:endParaRPr>
            </a:p>
          </p:txBody>
        </p:sp>
      </p:grpSp>
      <p:grpSp>
        <p:nvGrpSpPr>
          <p:cNvPr id="319" name="组合 318"/>
          <p:cNvGrpSpPr/>
          <p:nvPr/>
        </p:nvGrpSpPr>
        <p:grpSpPr>
          <a:xfrm>
            <a:off x="3874548" y="2176846"/>
            <a:ext cx="396344" cy="215444"/>
            <a:chOff x="7272000" y="2565484"/>
            <a:chExt cx="396344" cy="215444"/>
          </a:xfrm>
        </p:grpSpPr>
        <p:cxnSp>
          <p:nvCxnSpPr>
            <p:cNvPr id="320" name="直接连接符 319"/>
            <p:cNvCxnSpPr/>
            <p:nvPr/>
          </p:nvCxnSpPr>
          <p:spPr bwMode="auto">
            <a:xfrm flipH="1">
              <a:off x="7272000" y="2626896"/>
              <a:ext cx="144000" cy="10800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21" name="文本框 320"/>
            <p:cNvSpPr txBox="1"/>
            <p:nvPr/>
          </p:nvSpPr>
          <p:spPr>
            <a:xfrm>
              <a:off x="7308344" y="2565484"/>
              <a:ext cx="360000" cy="215444"/>
            </a:xfrm>
            <a:prstGeom prst="rect">
              <a:avLst/>
            </a:prstGeom>
            <a:noFill/>
          </p:spPr>
          <p:txBody>
            <a:bodyPr wrap="square" rtlCol="0">
              <a:spAutoFit/>
            </a:bodyPr>
            <a:lstStyle/>
            <a:p>
              <a:pPr eaLnBrk="0" fontAlgn="base" hangingPunct="0">
                <a:spcBef>
                  <a:spcPct val="0"/>
                </a:spcBef>
                <a:spcAft>
                  <a:spcPct val="0"/>
                </a:spcAft>
                <a:defRPr/>
              </a:pPr>
              <a:r>
                <a:rPr lang="en-US" altLang="zh-CN" sz="1200" baseline="-25000" dirty="0">
                  <a:solidFill>
                    <a:srgbClr val="000000"/>
                  </a:solidFill>
                  <a:latin typeface="Arial" panose="020B0604020202020204" pitchFamily="34" charset="0"/>
                  <a:ea typeface="宋体" panose="02010600030101010101" pitchFamily="2" charset="-122"/>
                </a:rPr>
                <a:t>16</a:t>
              </a:r>
              <a:endParaRPr lang="zh-CN" altLang="en-US" sz="1200" baseline="-25000" dirty="0">
                <a:solidFill>
                  <a:srgbClr val="000000"/>
                </a:solidFill>
                <a:latin typeface="Arial" panose="020B0604020202020204" pitchFamily="34" charset="0"/>
                <a:ea typeface="宋体" panose="02010600030101010101" pitchFamily="2" charset="-122"/>
              </a:endParaRPr>
            </a:p>
          </p:txBody>
        </p:sp>
      </p:grpSp>
      <p:grpSp>
        <p:nvGrpSpPr>
          <p:cNvPr id="322" name="组合 321"/>
          <p:cNvGrpSpPr/>
          <p:nvPr/>
        </p:nvGrpSpPr>
        <p:grpSpPr>
          <a:xfrm>
            <a:off x="3507416" y="2176846"/>
            <a:ext cx="396344" cy="215444"/>
            <a:chOff x="7272000" y="2565484"/>
            <a:chExt cx="396344" cy="215444"/>
          </a:xfrm>
        </p:grpSpPr>
        <p:cxnSp>
          <p:nvCxnSpPr>
            <p:cNvPr id="323" name="直接连接符 322"/>
            <p:cNvCxnSpPr/>
            <p:nvPr/>
          </p:nvCxnSpPr>
          <p:spPr bwMode="auto">
            <a:xfrm flipH="1">
              <a:off x="7272000" y="2626896"/>
              <a:ext cx="144000" cy="10800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24" name="文本框 323"/>
            <p:cNvSpPr txBox="1"/>
            <p:nvPr/>
          </p:nvSpPr>
          <p:spPr>
            <a:xfrm>
              <a:off x="7308344" y="2565484"/>
              <a:ext cx="360000" cy="215444"/>
            </a:xfrm>
            <a:prstGeom prst="rect">
              <a:avLst/>
            </a:prstGeom>
            <a:noFill/>
          </p:spPr>
          <p:txBody>
            <a:bodyPr wrap="square" rtlCol="0">
              <a:spAutoFit/>
            </a:bodyPr>
            <a:lstStyle/>
            <a:p>
              <a:pPr eaLnBrk="0" fontAlgn="base" hangingPunct="0">
                <a:spcBef>
                  <a:spcPct val="0"/>
                </a:spcBef>
                <a:spcAft>
                  <a:spcPct val="0"/>
                </a:spcAft>
                <a:defRPr/>
              </a:pPr>
              <a:r>
                <a:rPr lang="en-US" altLang="zh-CN" sz="1200" baseline="-25000" dirty="0">
                  <a:solidFill>
                    <a:srgbClr val="000000"/>
                  </a:solidFill>
                  <a:latin typeface="Arial" panose="020B0604020202020204" pitchFamily="34" charset="0"/>
                  <a:ea typeface="宋体" panose="02010600030101010101" pitchFamily="2" charset="-122"/>
                </a:rPr>
                <a:t>16</a:t>
              </a:r>
              <a:endParaRPr lang="zh-CN" altLang="en-US" sz="1200" baseline="-25000" dirty="0">
                <a:solidFill>
                  <a:srgbClr val="000000"/>
                </a:solidFill>
                <a:latin typeface="Arial" panose="020B0604020202020204" pitchFamily="34" charset="0"/>
                <a:ea typeface="宋体" panose="02010600030101010101" pitchFamily="2" charset="-122"/>
              </a:endParaRPr>
            </a:p>
          </p:txBody>
        </p:sp>
      </p:grpSp>
      <p:grpSp>
        <p:nvGrpSpPr>
          <p:cNvPr id="338" name="组合 337"/>
          <p:cNvGrpSpPr/>
          <p:nvPr/>
        </p:nvGrpSpPr>
        <p:grpSpPr>
          <a:xfrm>
            <a:off x="3604240" y="3105493"/>
            <a:ext cx="360039" cy="119168"/>
            <a:chOff x="5292080" y="3452075"/>
            <a:chExt cx="360039" cy="119168"/>
          </a:xfrm>
        </p:grpSpPr>
        <p:sp>
          <p:nvSpPr>
            <p:cNvPr id="339" name="等腰三角形 338"/>
            <p:cNvSpPr/>
            <p:nvPr/>
          </p:nvSpPr>
          <p:spPr bwMode="auto">
            <a:xfrm rot="5400000">
              <a:off x="5525971" y="3445094"/>
              <a:ext cx="119168" cy="133129"/>
            </a:xfrm>
            <a:prstGeom prst="triangl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defRPr/>
              </a:pPr>
              <a:endParaRPr lang="zh-CN" altLang="en-US" baseline="-25000">
                <a:solidFill>
                  <a:srgbClr val="000000"/>
                </a:solidFill>
                <a:latin typeface="Arial" charset="0"/>
                <a:ea typeface="宋体" pitchFamily="2" charset="-122"/>
              </a:endParaRPr>
            </a:p>
          </p:txBody>
        </p:sp>
        <p:cxnSp>
          <p:nvCxnSpPr>
            <p:cNvPr id="340" name="直接连接符 339"/>
            <p:cNvCxnSpPr/>
            <p:nvPr/>
          </p:nvCxnSpPr>
          <p:spPr bwMode="auto">
            <a:xfrm rot="5400000">
              <a:off x="5405536" y="3405478"/>
              <a:ext cx="0" cy="226911"/>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341" name="文本框 340"/>
          <p:cNvSpPr txBox="1"/>
          <p:nvPr/>
        </p:nvSpPr>
        <p:spPr>
          <a:xfrm>
            <a:off x="2660717" y="3046346"/>
            <a:ext cx="991968" cy="246221"/>
          </a:xfrm>
          <a:prstGeom prst="rect">
            <a:avLst/>
          </a:prstGeom>
          <a:noFill/>
        </p:spPr>
        <p:txBody>
          <a:bodyPr wrap="square" rtlCol="0">
            <a:spAutoFit/>
          </a:bodyPr>
          <a:lstStyle/>
          <a:p>
            <a:pPr algn="r" eaLnBrk="0" fontAlgn="base" hangingPunct="0">
              <a:spcBef>
                <a:spcPct val="0"/>
              </a:spcBef>
              <a:spcAft>
                <a:spcPct val="0"/>
              </a:spcAft>
              <a:defRPr/>
            </a:pPr>
            <a:r>
              <a:rPr lang="en-US" altLang="zh-CN" sz="1000" dirty="0">
                <a:solidFill>
                  <a:srgbClr val="000000"/>
                </a:solidFill>
                <a:latin typeface="Arial" panose="020B0604020202020204" pitchFamily="34" charset="0"/>
                <a:ea typeface="宋体" panose="02010600030101010101" pitchFamily="2" charset="-122"/>
              </a:rPr>
              <a:t>ADDR2MUX</a:t>
            </a:r>
            <a:endParaRPr lang="zh-CN" altLang="en-US" sz="1000" dirty="0">
              <a:solidFill>
                <a:srgbClr val="000000"/>
              </a:solidFill>
              <a:latin typeface="Arial" panose="020B0604020202020204" pitchFamily="34" charset="0"/>
              <a:ea typeface="宋体" panose="02010600030101010101" pitchFamily="2" charset="-122"/>
            </a:endParaRPr>
          </a:p>
        </p:txBody>
      </p:sp>
      <p:grpSp>
        <p:nvGrpSpPr>
          <p:cNvPr id="325" name="组合 324"/>
          <p:cNvGrpSpPr/>
          <p:nvPr/>
        </p:nvGrpSpPr>
        <p:grpSpPr>
          <a:xfrm>
            <a:off x="6109967" y="2176846"/>
            <a:ext cx="396344" cy="215444"/>
            <a:chOff x="7272000" y="2565484"/>
            <a:chExt cx="396344" cy="215444"/>
          </a:xfrm>
        </p:grpSpPr>
        <p:cxnSp>
          <p:nvCxnSpPr>
            <p:cNvPr id="326" name="直接连接符 325"/>
            <p:cNvCxnSpPr/>
            <p:nvPr/>
          </p:nvCxnSpPr>
          <p:spPr bwMode="auto">
            <a:xfrm flipH="1">
              <a:off x="7272000" y="2626896"/>
              <a:ext cx="144000" cy="10800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27" name="文本框 326"/>
            <p:cNvSpPr txBox="1"/>
            <p:nvPr/>
          </p:nvSpPr>
          <p:spPr>
            <a:xfrm>
              <a:off x="7308344" y="2565484"/>
              <a:ext cx="360000" cy="215444"/>
            </a:xfrm>
            <a:prstGeom prst="rect">
              <a:avLst/>
            </a:prstGeom>
            <a:noFill/>
          </p:spPr>
          <p:txBody>
            <a:bodyPr wrap="square" rtlCol="0">
              <a:spAutoFit/>
            </a:bodyPr>
            <a:lstStyle/>
            <a:p>
              <a:pPr eaLnBrk="0" fontAlgn="base" hangingPunct="0">
                <a:spcBef>
                  <a:spcPct val="0"/>
                </a:spcBef>
                <a:spcAft>
                  <a:spcPct val="0"/>
                </a:spcAft>
                <a:defRPr/>
              </a:pPr>
              <a:r>
                <a:rPr lang="en-US" altLang="zh-CN" sz="1200" baseline="-25000" dirty="0">
                  <a:solidFill>
                    <a:srgbClr val="000000"/>
                  </a:solidFill>
                  <a:latin typeface="Arial" panose="020B0604020202020204" pitchFamily="34" charset="0"/>
                  <a:ea typeface="宋体" panose="02010600030101010101" pitchFamily="2" charset="-122"/>
                </a:rPr>
                <a:t>16</a:t>
              </a:r>
              <a:endParaRPr lang="zh-CN" altLang="en-US" sz="1200" baseline="-25000" dirty="0">
                <a:solidFill>
                  <a:srgbClr val="000000"/>
                </a:solidFill>
                <a:latin typeface="Arial" panose="020B0604020202020204" pitchFamily="34" charset="0"/>
                <a:ea typeface="宋体" panose="02010600030101010101" pitchFamily="2" charset="-122"/>
              </a:endParaRPr>
            </a:p>
          </p:txBody>
        </p:sp>
      </p:grpSp>
      <p:grpSp>
        <p:nvGrpSpPr>
          <p:cNvPr id="364" name="组合 363"/>
          <p:cNvGrpSpPr/>
          <p:nvPr/>
        </p:nvGrpSpPr>
        <p:grpSpPr>
          <a:xfrm>
            <a:off x="3694282" y="5732800"/>
            <a:ext cx="360039" cy="119168"/>
            <a:chOff x="5292080" y="3452075"/>
            <a:chExt cx="360039" cy="119168"/>
          </a:xfrm>
        </p:grpSpPr>
        <p:sp>
          <p:nvSpPr>
            <p:cNvPr id="365" name="等腰三角形 364"/>
            <p:cNvSpPr/>
            <p:nvPr/>
          </p:nvSpPr>
          <p:spPr bwMode="auto">
            <a:xfrm rot="5400000">
              <a:off x="5525971" y="3445094"/>
              <a:ext cx="119168" cy="133129"/>
            </a:xfrm>
            <a:prstGeom prst="triangl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defRPr/>
              </a:pPr>
              <a:endParaRPr lang="zh-CN" altLang="en-US" baseline="-25000">
                <a:solidFill>
                  <a:srgbClr val="000000"/>
                </a:solidFill>
                <a:latin typeface="Arial" charset="0"/>
                <a:ea typeface="宋体" pitchFamily="2" charset="-122"/>
              </a:endParaRPr>
            </a:p>
          </p:txBody>
        </p:sp>
        <p:cxnSp>
          <p:nvCxnSpPr>
            <p:cNvPr id="366" name="直接连接符 365"/>
            <p:cNvCxnSpPr/>
            <p:nvPr/>
          </p:nvCxnSpPr>
          <p:spPr bwMode="auto">
            <a:xfrm rot="5400000">
              <a:off x="5405536" y="3405478"/>
              <a:ext cx="0" cy="226911"/>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367" name="文本框 366"/>
          <p:cNvSpPr txBox="1"/>
          <p:nvPr/>
        </p:nvSpPr>
        <p:spPr>
          <a:xfrm>
            <a:off x="3081897" y="5669275"/>
            <a:ext cx="744104" cy="246221"/>
          </a:xfrm>
          <a:prstGeom prst="rect">
            <a:avLst/>
          </a:prstGeom>
          <a:noFill/>
        </p:spPr>
        <p:txBody>
          <a:bodyPr wrap="square" rtlCol="0">
            <a:spAutoFit/>
          </a:bodyPr>
          <a:lstStyle/>
          <a:p>
            <a:pPr eaLnBrk="0" fontAlgn="base" hangingPunct="0">
              <a:spcBef>
                <a:spcPct val="0"/>
              </a:spcBef>
              <a:spcAft>
                <a:spcPct val="0"/>
              </a:spcAft>
              <a:defRPr/>
            </a:pPr>
            <a:r>
              <a:rPr lang="en-US" altLang="zh-CN" sz="1000" dirty="0">
                <a:solidFill>
                  <a:srgbClr val="000000"/>
                </a:solidFill>
                <a:latin typeface="Arial" panose="020B0604020202020204" pitchFamily="34" charset="0"/>
                <a:ea typeface="宋体" panose="02010600030101010101" pitchFamily="2" charset="-122"/>
              </a:rPr>
              <a:t>LD.MDR</a:t>
            </a:r>
            <a:endParaRPr lang="zh-CN" altLang="en-US" sz="1000" dirty="0">
              <a:solidFill>
                <a:srgbClr val="000000"/>
              </a:solidFill>
              <a:latin typeface="Arial" panose="020B0604020202020204" pitchFamily="34" charset="0"/>
              <a:ea typeface="宋体" panose="02010600030101010101" pitchFamily="2" charset="-122"/>
            </a:endParaRPr>
          </a:p>
        </p:txBody>
      </p:sp>
      <p:sp>
        <p:nvSpPr>
          <p:cNvPr id="392" name="梯形 391"/>
          <p:cNvSpPr/>
          <p:nvPr/>
        </p:nvSpPr>
        <p:spPr bwMode="auto">
          <a:xfrm>
            <a:off x="3711065" y="6122668"/>
            <a:ext cx="773415" cy="227440"/>
          </a:xfrm>
          <a:prstGeom prst="trapezoid">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algn="ctr" fontAlgn="base">
              <a:spcBef>
                <a:spcPct val="0"/>
              </a:spcBef>
              <a:spcAft>
                <a:spcPct val="0"/>
              </a:spcAft>
              <a:defRPr/>
            </a:pPr>
            <a:r>
              <a:rPr lang="en-US" altLang="zh-CN" sz="1000" b="1" dirty="0">
                <a:solidFill>
                  <a:srgbClr val="FFFFFF"/>
                </a:solidFill>
                <a:latin typeface="Arial" charset="0"/>
                <a:ea typeface="宋体" pitchFamily="2" charset="-122"/>
              </a:rPr>
              <a:t>MUX</a:t>
            </a:r>
            <a:endParaRPr lang="zh-CN" altLang="en-US" sz="1000" b="1" dirty="0">
              <a:solidFill>
                <a:srgbClr val="FFFFFF"/>
              </a:solidFill>
              <a:latin typeface="Arial" charset="0"/>
              <a:ea typeface="宋体" pitchFamily="2" charset="-122"/>
            </a:endParaRPr>
          </a:p>
        </p:txBody>
      </p:sp>
      <p:cxnSp>
        <p:nvCxnSpPr>
          <p:cNvPr id="393" name="直接连接符 392"/>
          <p:cNvCxnSpPr/>
          <p:nvPr/>
        </p:nvCxnSpPr>
        <p:spPr bwMode="auto">
          <a:xfrm flipV="1">
            <a:off x="3801977" y="6368448"/>
            <a:ext cx="0" cy="208800"/>
          </a:xfrm>
          <a:prstGeom prst="line">
            <a:avLst/>
          </a:prstGeom>
          <a:solidFill>
            <a:schemeClr val="accent1"/>
          </a:solidFill>
          <a:ln w="4127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4" name="直接连接符 393"/>
          <p:cNvCxnSpPr/>
          <p:nvPr/>
        </p:nvCxnSpPr>
        <p:spPr bwMode="auto">
          <a:xfrm>
            <a:off x="2721857" y="5351128"/>
            <a:ext cx="0" cy="1224000"/>
          </a:xfrm>
          <a:prstGeom prst="line">
            <a:avLst/>
          </a:prstGeom>
          <a:solidFill>
            <a:schemeClr val="accent1"/>
          </a:solidFill>
          <a:ln w="412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5" name="直接连接符 394"/>
          <p:cNvCxnSpPr/>
          <p:nvPr/>
        </p:nvCxnSpPr>
        <p:spPr bwMode="auto">
          <a:xfrm>
            <a:off x="4628495" y="5904000"/>
            <a:ext cx="0" cy="309600"/>
          </a:xfrm>
          <a:prstGeom prst="line">
            <a:avLst/>
          </a:prstGeom>
          <a:solidFill>
            <a:schemeClr val="accent1"/>
          </a:solidFill>
          <a:ln w="412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6" name="直接连接符 395"/>
          <p:cNvCxnSpPr/>
          <p:nvPr/>
        </p:nvCxnSpPr>
        <p:spPr bwMode="auto">
          <a:xfrm rot="5400000" flipH="1">
            <a:off x="4772479" y="6058435"/>
            <a:ext cx="0" cy="288000"/>
          </a:xfrm>
          <a:prstGeom prst="line">
            <a:avLst/>
          </a:prstGeom>
          <a:solidFill>
            <a:schemeClr val="accent1"/>
          </a:solidFill>
          <a:ln w="41275" cap="flat" cmpd="sng" algn="ctr">
            <a:solidFill>
              <a:schemeClr val="tx1"/>
            </a:solidFill>
            <a:prstDash val="solid"/>
            <a:round/>
            <a:headEnd type="triangl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400" name="组合 399"/>
          <p:cNvGrpSpPr/>
          <p:nvPr/>
        </p:nvGrpSpPr>
        <p:grpSpPr>
          <a:xfrm>
            <a:off x="3361252" y="6173636"/>
            <a:ext cx="360039" cy="119168"/>
            <a:chOff x="5292080" y="3452075"/>
            <a:chExt cx="360039" cy="119168"/>
          </a:xfrm>
        </p:grpSpPr>
        <p:sp>
          <p:nvSpPr>
            <p:cNvPr id="401" name="等腰三角形 400"/>
            <p:cNvSpPr/>
            <p:nvPr/>
          </p:nvSpPr>
          <p:spPr bwMode="auto">
            <a:xfrm rot="5400000">
              <a:off x="5525971" y="3445094"/>
              <a:ext cx="119168" cy="133129"/>
            </a:xfrm>
            <a:prstGeom prst="triangl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defRPr/>
              </a:pPr>
              <a:endParaRPr lang="zh-CN" altLang="en-US" baseline="-25000">
                <a:solidFill>
                  <a:srgbClr val="000000"/>
                </a:solidFill>
                <a:latin typeface="Arial" charset="0"/>
                <a:ea typeface="宋体" pitchFamily="2" charset="-122"/>
              </a:endParaRPr>
            </a:p>
          </p:txBody>
        </p:sp>
        <p:cxnSp>
          <p:nvCxnSpPr>
            <p:cNvPr id="402" name="直接连接符 401"/>
            <p:cNvCxnSpPr/>
            <p:nvPr/>
          </p:nvCxnSpPr>
          <p:spPr bwMode="auto">
            <a:xfrm rot="5400000">
              <a:off x="5405536" y="3405478"/>
              <a:ext cx="0" cy="226911"/>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403" name="文本框 402"/>
          <p:cNvSpPr txBox="1"/>
          <p:nvPr/>
        </p:nvSpPr>
        <p:spPr>
          <a:xfrm>
            <a:off x="2818917" y="6110111"/>
            <a:ext cx="695029" cy="246221"/>
          </a:xfrm>
          <a:prstGeom prst="rect">
            <a:avLst/>
          </a:prstGeom>
          <a:noFill/>
        </p:spPr>
        <p:txBody>
          <a:bodyPr wrap="square" rtlCol="0">
            <a:spAutoFit/>
          </a:bodyPr>
          <a:lstStyle/>
          <a:p>
            <a:pPr eaLnBrk="0" fontAlgn="base" hangingPunct="0">
              <a:spcBef>
                <a:spcPct val="0"/>
              </a:spcBef>
              <a:spcAft>
                <a:spcPct val="0"/>
              </a:spcAft>
              <a:defRPr/>
            </a:pPr>
            <a:r>
              <a:rPr lang="en-US" altLang="zh-CN" sz="1000" dirty="0">
                <a:solidFill>
                  <a:srgbClr val="000000"/>
                </a:solidFill>
                <a:latin typeface="Arial" panose="020B0604020202020204" pitchFamily="34" charset="0"/>
                <a:ea typeface="宋体" panose="02010600030101010101" pitchFamily="2" charset="-122"/>
              </a:rPr>
              <a:t>MIO.EN</a:t>
            </a:r>
            <a:endParaRPr lang="zh-CN" altLang="en-US" sz="1000" dirty="0">
              <a:solidFill>
                <a:srgbClr val="000000"/>
              </a:solidFill>
              <a:latin typeface="Arial" panose="020B0604020202020204" pitchFamily="34" charset="0"/>
              <a:ea typeface="宋体" panose="02010600030101010101" pitchFamily="2" charset="-122"/>
            </a:endParaRPr>
          </a:p>
        </p:txBody>
      </p:sp>
      <p:grpSp>
        <p:nvGrpSpPr>
          <p:cNvPr id="404" name="组合 403"/>
          <p:cNvGrpSpPr/>
          <p:nvPr/>
        </p:nvGrpSpPr>
        <p:grpSpPr>
          <a:xfrm>
            <a:off x="3950459" y="5380465"/>
            <a:ext cx="360039" cy="119168"/>
            <a:chOff x="5292080" y="3452075"/>
            <a:chExt cx="360039" cy="119168"/>
          </a:xfrm>
        </p:grpSpPr>
        <p:sp>
          <p:nvSpPr>
            <p:cNvPr id="405" name="等腰三角形 404"/>
            <p:cNvSpPr/>
            <p:nvPr/>
          </p:nvSpPr>
          <p:spPr bwMode="auto">
            <a:xfrm rot="5400000">
              <a:off x="5525971" y="3445094"/>
              <a:ext cx="119168" cy="133129"/>
            </a:xfrm>
            <a:prstGeom prst="triangl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defRPr/>
              </a:pPr>
              <a:endParaRPr lang="zh-CN" altLang="en-US" baseline="-25000">
                <a:solidFill>
                  <a:srgbClr val="000000"/>
                </a:solidFill>
                <a:latin typeface="Arial" charset="0"/>
                <a:ea typeface="宋体" pitchFamily="2" charset="-122"/>
              </a:endParaRPr>
            </a:p>
          </p:txBody>
        </p:sp>
        <p:cxnSp>
          <p:nvCxnSpPr>
            <p:cNvPr id="406" name="直接连接符 405"/>
            <p:cNvCxnSpPr/>
            <p:nvPr/>
          </p:nvCxnSpPr>
          <p:spPr bwMode="auto">
            <a:xfrm rot="5400000">
              <a:off x="5405536" y="3405478"/>
              <a:ext cx="0" cy="226911"/>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407" name="文本框 406"/>
          <p:cNvSpPr txBox="1"/>
          <p:nvPr/>
        </p:nvSpPr>
        <p:spPr>
          <a:xfrm>
            <a:off x="3153907" y="5333968"/>
            <a:ext cx="842646" cy="246221"/>
          </a:xfrm>
          <a:prstGeom prst="rect">
            <a:avLst/>
          </a:prstGeom>
          <a:noFill/>
        </p:spPr>
        <p:txBody>
          <a:bodyPr wrap="square" rtlCol="0">
            <a:spAutoFit/>
          </a:bodyPr>
          <a:lstStyle/>
          <a:p>
            <a:pPr algn="r" eaLnBrk="0" fontAlgn="base" hangingPunct="0">
              <a:spcBef>
                <a:spcPct val="0"/>
              </a:spcBef>
              <a:spcAft>
                <a:spcPct val="0"/>
              </a:spcAft>
              <a:defRPr/>
            </a:pPr>
            <a:r>
              <a:rPr lang="en-US" altLang="zh-CN" sz="1000" dirty="0" err="1">
                <a:solidFill>
                  <a:srgbClr val="000000"/>
                </a:solidFill>
                <a:latin typeface="Arial" panose="020B0604020202020204" pitchFamily="34" charset="0"/>
                <a:ea typeface="宋体" panose="02010600030101010101" pitchFamily="2" charset="-122"/>
              </a:rPr>
              <a:t>GateMDR</a:t>
            </a:r>
            <a:endParaRPr lang="zh-CN" altLang="en-US" sz="1000" dirty="0">
              <a:solidFill>
                <a:srgbClr val="000000"/>
              </a:solidFill>
              <a:latin typeface="Arial" panose="020B0604020202020204" pitchFamily="34" charset="0"/>
              <a:ea typeface="宋体" panose="02010600030101010101" pitchFamily="2" charset="-122"/>
            </a:endParaRPr>
          </a:p>
        </p:txBody>
      </p:sp>
      <p:grpSp>
        <p:nvGrpSpPr>
          <p:cNvPr id="412" name="组合 411"/>
          <p:cNvGrpSpPr/>
          <p:nvPr/>
        </p:nvGrpSpPr>
        <p:grpSpPr>
          <a:xfrm>
            <a:off x="3698743" y="1170445"/>
            <a:ext cx="396344" cy="215444"/>
            <a:chOff x="7272000" y="2565484"/>
            <a:chExt cx="396344" cy="215444"/>
          </a:xfrm>
        </p:grpSpPr>
        <p:cxnSp>
          <p:nvCxnSpPr>
            <p:cNvPr id="413" name="直接连接符 412"/>
            <p:cNvCxnSpPr/>
            <p:nvPr/>
          </p:nvCxnSpPr>
          <p:spPr bwMode="auto">
            <a:xfrm flipH="1">
              <a:off x="7272000" y="2626896"/>
              <a:ext cx="144000" cy="10800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14" name="文本框 413"/>
            <p:cNvSpPr txBox="1"/>
            <p:nvPr/>
          </p:nvSpPr>
          <p:spPr>
            <a:xfrm>
              <a:off x="7308344" y="2565484"/>
              <a:ext cx="360000" cy="215444"/>
            </a:xfrm>
            <a:prstGeom prst="rect">
              <a:avLst/>
            </a:prstGeom>
            <a:noFill/>
          </p:spPr>
          <p:txBody>
            <a:bodyPr wrap="square" rtlCol="0">
              <a:spAutoFit/>
            </a:bodyPr>
            <a:lstStyle/>
            <a:p>
              <a:pPr eaLnBrk="0" fontAlgn="base" hangingPunct="0">
                <a:spcBef>
                  <a:spcPct val="0"/>
                </a:spcBef>
                <a:spcAft>
                  <a:spcPct val="0"/>
                </a:spcAft>
                <a:defRPr/>
              </a:pPr>
              <a:r>
                <a:rPr lang="en-US" altLang="zh-CN" sz="1200" baseline="-25000" dirty="0">
                  <a:solidFill>
                    <a:srgbClr val="000000"/>
                  </a:solidFill>
                  <a:latin typeface="Arial" panose="020B0604020202020204" pitchFamily="34" charset="0"/>
                  <a:ea typeface="宋体" panose="02010600030101010101" pitchFamily="2" charset="-122"/>
                </a:rPr>
                <a:t>16</a:t>
              </a:r>
              <a:endParaRPr lang="zh-CN" altLang="en-US" sz="1200" baseline="-25000" dirty="0">
                <a:solidFill>
                  <a:srgbClr val="000000"/>
                </a:solidFill>
                <a:latin typeface="Arial" panose="020B0604020202020204" pitchFamily="34" charset="0"/>
                <a:ea typeface="宋体" panose="02010600030101010101" pitchFamily="2" charset="-122"/>
              </a:endParaRPr>
            </a:p>
          </p:txBody>
        </p:sp>
      </p:grpSp>
      <p:grpSp>
        <p:nvGrpSpPr>
          <p:cNvPr id="421" name="组合 420"/>
          <p:cNvGrpSpPr/>
          <p:nvPr/>
        </p:nvGrpSpPr>
        <p:grpSpPr>
          <a:xfrm>
            <a:off x="2658212" y="5442899"/>
            <a:ext cx="396344" cy="215444"/>
            <a:chOff x="7272000" y="2565484"/>
            <a:chExt cx="396344" cy="215444"/>
          </a:xfrm>
        </p:grpSpPr>
        <p:cxnSp>
          <p:nvCxnSpPr>
            <p:cNvPr id="422" name="直接连接符 421"/>
            <p:cNvCxnSpPr/>
            <p:nvPr/>
          </p:nvCxnSpPr>
          <p:spPr bwMode="auto">
            <a:xfrm flipH="1">
              <a:off x="7272000" y="2626896"/>
              <a:ext cx="144000" cy="10800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23" name="文本框 422"/>
            <p:cNvSpPr txBox="1"/>
            <p:nvPr/>
          </p:nvSpPr>
          <p:spPr>
            <a:xfrm>
              <a:off x="7308344" y="2565484"/>
              <a:ext cx="360000" cy="215444"/>
            </a:xfrm>
            <a:prstGeom prst="rect">
              <a:avLst/>
            </a:prstGeom>
            <a:noFill/>
          </p:spPr>
          <p:txBody>
            <a:bodyPr wrap="square" rtlCol="0">
              <a:spAutoFit/>
            </a:bodyPr>
            <a:lstStyle/>
            <a:p>
              <a:pPr eaLnBrk="0" fontAlgn="base" hangingPunct="0">
                <a:spcBef>
                  <a:spcPct val="0"/>
                </a:spcBef>
                <a:spcAft>
                  <a:spcPct val="0"/>
                </a:spcAft>
                <a:defRPr/>
              </a:pPr>
              <a:r>
                <a:rPr lang="en-US" altLang="zh-CN" sz="1200" baseline="-25000" dirty="0">
                  <a:solidFill>
                    <a:srgbClr val="000000"/>
                  </a:solidFill>
                  <a:latin typeface="Arial" panose="020B0604020202020204" pitchFamily="34" charset="0"/>
                  <a:ea typeface="宋体" panose="02010600030101010101" pitchFamily="2" charset="-122"/>
                </a:rPr>
                <a:t>16</a:t>
              </a:r>
              <a:endParaRPr lang="zh-CN" altLang="en-US" sz="1200" baseline="-25000" dirty="0">
                <a:solidFill>
                  <a:srgbClr val="000000"/>
                </a:solidFill>
                <a:latin typeface="Arial" panose="020B0604020202020204" pitchFamily="34" charset="0"/>
                <a:ea typeface="宋体" panose="02010600030101010101" pitchFamily="2" charset="-122"/>
              </a:endParaRPr>
            </a:p>
          </p:txBody>
        </p:sp>
      </p:grpSp>
      <p:grpSp>
        <p:nvGrpSpPr>
          <p:cNvPr id="424" name="组合 423"/>
          <p:cNvGrpSpPr/>
          <p:nvPr/>
        </p:nvGrpSpPr>
        <p:grpSpPr>
          <a:xfrm>
            <a:off x="4502204" y="6542015"/>
            <a:ext cx="360000" cy="221857"/>
            <a:chOff x="5898218" y="3494595"/>
            <a:chExt cx="360000" cy="221857"/>
          </a:xfrm>
        </p:grpSpPr>
        <p:cxnSp>
          <p:nvCxnSpPr>
            <p:cNvPr id="425" name="直接连接符 424"/>
            <p:cNvCxnSpPr/>
            <p:nvPr/>
          </p:nvCxnSpPr>
          <p:spPr bwMode="auto">
            <a:xfrm flipH="1">
              <a:off x="5959620" y="3494595"/>
              <a:ext cx="144000" cy="10800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26" name="文本框 425"/>
            <p:cNvSpPr txBox="1"/>
            <p:nvPr/>
          </p:nvSpPr>
          <p:spPr>
            <a:xfrm>
              <a:off x="5898218" y="3501008"/>
              <a:ext cx="360000" cy="215444"/>
            </a:xfrm>
            <a:prstGeom prst="rect">
              <a:avLst/>
            </a:prstGeom>
            <a:noFill/>
          </p:spPr>
          <p:txBody>
            <a:bodyPr wrap="square" rtlCol="0">
              <a:spAutoFit/>
            </a:bodyPr>
            <a:lstStyle/>
            <a:p>
              <a:pPr eaLnBrk="0" fontAlgn="base" hangingPunct="0">
                <a:spcBef>
                  <a:spcPct val="0"/>
                </a:spcBef>
                <a:spcAft>
                  <a:spcPct val="0"/>
                </a:spcAft>
                <a:defRPr/>
              </a:pPr>
              <a:r>
                <a:rPr lang="en-US" altLang="zh-CN" sz="1200" baseline="-25000" dirty="0">
                  <a:solidFill>
                    <a:srgbClr val="000000"/>
                  </a:solidFill>
                  <a:latin typeface="Arial" panose="020B0604020202020204" pitchFamily="34" charset="0"/>
                  <a:ea typeface="宋体" panose="02010600030101010101" pitchFamily="2" charset="-122"/>
                </a:rPr>
                <a:t>16</a:t>
              </a:r>
              <a:endParaRPr lang="zh-CN" altLang="en-US" sz="1200" baseline="-25000" dirty="0">
                <a:solidFill>
                  <a:srgbClr val="000000"/>
                </a:solidFill>
                <a:latin typeface="Arial" panose="020B0604020202020204" pitchFamily="34" charset="0"/>
                <a:ea typeface="宋体" panose="02010600030101010101" pitchFamily="2" charset="-122"/>
              </a:endParaRPr>
            </a:p>
          </p:txBody>
        </p:sp>
      </p:grpSp>
      <p:sp>
        <p:nvSpPr>
          <p:cNvPr id="408" name="矩形 407"/>
          <p:cNvSpPr/>
          <p:nvPr/>
        </p:nvSpPr>
        <p:spPr bwMode="auto">
          <a:xfrm>
            <a:off x="1692480" y="692696"/>
            <a:ext cx="8975520" cy="6089104"/>
          </a:xfrm>
          <a:prstGeom prst="rect">
            <a:avLst/>
          </a:prstGeom>
          <a:solidFill>
            <a:schemeClr val="bg1">
              <a:alpha val="90000"/>
            </a:schemeClr>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defRPr/>
            </a:pPr>
            <a:endParaRPr lang="zh-CN" altLang="en-US" baseline="-25000">
              <a:solidFill>
                <a:srgbClr val="000000"/>
              </a:solidFill>
              <a:latin typeface="Arial" charset="0"/>
              <a:ea typeface="宋体" pitchFamily="2" charset="-122"/>
            </a:endParaRPr>
          </a:p>
        </p:txBody>
      </p:sp>
      <p:cxnSp>
        <p:nvCxnSpPr>
          <p:cNvPr id="42" name="直接连接符 41"/>
          <p:cNvCxnSpPr/>
          <p:nvPr/>
        </p:nvCxnSpPr>
        <p:spPr bwMode="auto">
          <a:xfrm>
            <a:off x="2146673" y="1039856"/>
            <a:ext cx="8344800" cy="0"/>
          </a:xfrm>
          <a:prstGeom prst="line">
            <a:avLst/>
          </a:prstGeom>
          <a:solidFill>
            <a:schemeClr val="accent1"/>
          </a:solidFill>
          <a:ln w="127000" cap="flat" cmpd="sng" algn="ctr">
            <a:solidFill>
              <a:schemeClr val="tx1"/>
            </a:solidFill>
            <a:prstDash val="solid"/>
            <a:round/>
            <a:headEnd type="triangl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4" name="直接连接符 43"/>
          <p:cNvCxnSpPr/>
          <p:nvPr/>
        </p:nvCxnSpPr>
        <p:spPr bwMode="auto">
          <a:xfrm>
            <a:off x="10495841" y="980728"/>
            <a:ext cx="2881" cy="4370400"/>
          </a:xfrm>
          <a:prstGeom prst="line">
            <a:avLst/>
          </a:prstGeom>
          <a:solidFill>
            <a:schemeClr val="accent1"/>
          </a:solidFill>
          <a:ln w="1270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3" name="直接连接符 42"/>
          <p:cNvCxnSpPr/>
          <p:nvPr/>
        </p:nvCxnSpPr>
        <p:spPr bwMode="auto">
          <a:xfrm>
            <a:off x="2145793" y="5288328"/>
            <a:ext cx="8344800" cy="0"/>
          </a:xfrm>
          <a:prstGeom prst="line">
            <a:avLst/>
          </a:prstGeom>
          <a:solidFill>
            <a:schemeClr val="accent1"/>
          </a:solidFill>
          <a:ln w="127000" cap="flat" cmpd="sng" algn="ctr">
            <a:solidFill>
              <a:schemeClr val="tx1"/>
            </a:solidFill>
            <a:prstDash val="solid"/>
            <a:round/>
            <a:headEnd type="triangl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 name="流程图: 手动操作 4"/>
          <p:cNvSpPr/>
          <p:nvPr/>
        </p:nvSpPr>
        <p:spPr bwMode="auto">
          <a:xfrm>
            <a:off x="8518561" y="4289586"/>
            <a:ext cx="1080000" cy="390640"/>
          </a:xfrm>
          <a:prstGeom prst="flowChartManualOperation">
            <a:avLst/>
          </a:prstGeom>
          <a:solidFill>
            <a:srgbClr val="FF0000"/>
          </a:solidFill>
          <a:ln w="12700" cap="flat" cmpd="sng" algn="ctr">
            <a:solidFill>
              <a:schemeClr val="tx1"/>
            </a:solidFill>
            <a:prstDash val="solid"/>
            <a:round/>
            <a:headEnd type="none" w="med" len="med"/>
            <a:tailEnd type="none" w="med" len="med"/>
          </a:ln>
          <a:effectLst/>
        </p:spPr>
        <p:txBody>
          <a:bodyPr vert="horz" wrap="square" lIns="91440" tIns="144000" rIns="91440" bIns="144000" numCol="1" rtlCol="0" anchor="t" anchorCtr="0" compatLnSpc="1">
            <a:prstTxWarp prst="textNoShape">
              <a:avLst/>
            </a:prstTxWarp>
          </a:bodyPr>
          <a:lstStyle/>
          <a:p>
            <a:pPr algn="ctr" fontAlgn="base">
              <a:spcBef>
                <a:spcPct val="0"/>
              </a:spcBef>
              <a:spcAft>
                <a:spcPct val="0"/>
              </a:spcAft>
              <a:defRPr/>
            </a:pPr>
            <a:r>
              <a:rPr lang="en-US" altLang="zh-CN" sz="1400" b="1" dirty="0">
                <a:solidFill>
                  <a:srgbClr val="FFFFFF"/>
                </a:solidFill>
                <a:latin typeface="微软雅黑" panose="020B0503020204020204" pitchFamily="34" charset="-122"/>
                <a:ea typeface="微软雅黑" panose="020B0503020204020204" pitchFamily="34" charset="-122"/>
              </a:rPr>
              <a:t>ALU</a:t>
            </a:r>
            <a:endParaRPr lang="zh-CN" altLang="en-US" sz="1400" b="1" dirty="0">
              <a:solidFill>
                <a:srgbClr val="FFFFFF"/>
              </a:solidFill>
              <a:latin typeface="微软雅黑" panose="020B0503020204020204" pitchFamily="34" charset="-122"/>
              <a:ea typeface="微软雅黑" panose="020B0503020204020204" pitchFamily="34" charset="-122"/>
            </a:endParaRPr>
          </a:p>
        </p:txBody>
      </p:sp>
      <p:sp>
        <p:nvSpPr>
          <p:cNvPr id="10" name="等腰三角形 9"/>
          <p:cNvSpPr/>
          <p:nvPr/>
        </p:nvSpPr>
        <p:spPr bwMode="auto">
          <a:xfrm flipV="1">
            <a:off x="8915089" y="4289586"/>
            <a:ext cx="199657" cy="139368"/>
          </a:xfrm>
          <a:prstGeom prst="triangle">
            <a:avLst/>
          </a:prstGeom>
          <a:solidFill>
            <a:schemeClr val="bg1"/>
          </a:solidFill>
          <a:ln w="127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defRPr/>
            </a:pPr>
            <a:endParaRPr lang="zh-CN" altLang="en-US" sz="1400" baseline="-25000">
              <a:solidFill>
                <a:srgbClr val="000000"/>
              </a:solidFill>
              <a:latin typeface="Arial" charset="0"/>
              <a:ea typeface="宋体" pitchFamily="2" charset="-122"/>
            </a:endParaRPr>
          </a:p>
        </p:txBody>
      </p:sp>
      <p:sp>
        <p:nvSpPr>
          <p:cNvPr id="12" name="文本框 11"/>
          <p:cNvSpPr txBox="1"/>
          <p:nvPr/>
        </p:nvSpPr>
        <p:spPr>
          <a:xfrm>
            <a:off x="8610742" y="4280216"/>
            <a:ext cx="102592" cy="184666"/>
          </a:xfrm>
          <a:prstGeom prst="rect">
            <a:avLst/>
          </a:prstGeom>
          <a:noFill/>
        </p:spPr>
        <p:txBody>
          <a:bodyPr wrap="none" lIns="0" tIns="0" rIns="0" bIns="0" rtlCol="0">
            <a:noAutofit/>
          </a:bodyPr>
          <a:lstStyle/>
          <a:p>
            <a:pPr eaLnBrk="0" fontAlgn="base" hangingPunct="0">
              <a:spcBef>
                <a:spcPct val="0"/>
              </a:spcBef>
              <a:spcAft>
                <a:spcPct val="0"/>
              </a:spcAft>
              <a:defRPr/>
            </a:pPr>
            <a:r>
              <a:rPr lang="en-US" altLang="zh-CN" sz="1200" b="1" baseline="-25000" dirty="0">
                <a:solidFill>
                  <a:srgbClr val="FFFFFF"/>
                </a:solidFill>
                <a:latin typeface="Arial" panose="020B0604020202020204" pitchFamily="34" charset="0"/>
                <a:ea typeface="宋体" panose="02010600030101010101" pitchFamily="2" charset="-122"/>
              </a:rPr>
              <a:t>A</a:t>
            </a:r>
            <a:endParaRPr lang="zh-CN" altLang="en-US" sz="1200" b="1" baseline="-25000" dirty="0">
              <a:solidFill>
                <a:srgbClr val="FFFFFF"/>
              </a:solidFill>
              <a:latin typeface="Arial" panose="020B0604020202020204" pitchFamily="34" charset="0"/>
              <a:ea typeface="宋体" panose="02010600030101010101" pitchFamily="2" charset="-122"/>
            </a:endParaRPr>
          </a:p>
        </p:txBody>
      </p:sp>
      <p:sp>
        <p:nvSpPr>
          <p:cNvPr id="13" name="文本框 12"/>
          <p:cNvSpPr txBox="1"/>
          <p:nvPr/>
        </p:nvSpPr>
        <p:spPr>
          <a:xfrm>
            <a:off x="9343344" y="4289554"/>
            <a:ext cx="102592" cy="184666"/>
          </a:xfrm>
          <a:prstGeom prst="rect">
            <a:avLst/>
          </a:prstGeom>
          <a:noFill/>
        </p:spPr>
        <p:txBody>
          <a:bodyPr wrap="none" lIns="0" tIns="0" rIns="0" bIns="0" rtlCol="0">
            <a:noAutofit/>
          </a:bodyPr>
          <a:lstStyle/>
          <a:p>
            <a:pPr eaLnBrk="0" fontAlgn="base" hangingPunct="0">
              <a:spcBef>
                <a:spcPct val="0"/>
              </a:spcBef>
              <a:spcAft>
                <a:spcPct val="0"/>
              </a:spcAft>
              <a:defRPr/>
            </a:pPr>
            <a:r>
              <a:rPr lang="en-US" altLang="zh-CN" sz="1200" b="1" baseline="-25000" dirty="0">
                <a:solidFill>
                  <a:srgbClr val="FFFFFF"/>
                </a:solidFill>
                <a:latin typeface="Arial" panose="020B0604020202020204" pitchFamily="34" charset="0"/>
                <a:ea typeface="宋体" panose="02010600030101010101" pitchFamily="2" charset="-122"/>
              </a:rPr>
              <a:t>B</a:t>
            </a:r>
            <a:endParaRPr lang="zh-CN" altLang="en-US" sz="1200" b="1" baseline="-25000" dirty="0">
              <a:solidFill>
                <a:srgbClr val="FFFFFF"/>
              </a:solidFill>
              <a:latin typeface="Arial" panose="020B0604020202020204" pitchFamily="34" charset="0"/>
              <a:ea typeface="宋体" panose="02010600030101010101" pitchFamily="2" charset="-122"/>
            </a:endParaRPr>
          </a:p>
        </p:txBody>
      </p:sp>
      <p:cxnSp>
        <p:nvCxnSpPr>
          <p:cNvPr id="15" name="直接连接符 14"/>
          <p:cNvCxnSpPr/>
          <p:nvPr/>
        </p:nvCxnSpPr>
        <p:spPr bwMode="auto">
          <a:xfrm>
            <a:off x="8914425" y="4298836"/>
            <a:ext cx="99828" cy="139368"/>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直接连接符 23"/>
          <p:cNvCxnSpPr/>
          <p:nvPr/>
        </p:nvCxnSpPr>
        <p:spPr bwMode="auto">
          <a:xfrm flipH="1">
            <a:off x="9021835" y="4298836"/>
            <a:ext cx="92793" cy="139368"/>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22" name="等腰三角形 221"/>
          <p:cNvSpPr/>
          <p:nvPr/>
        </p:nvSpPr>
        <p:spPr bwMode="auto">
          <a:xfrm rot="5400000">
            <a:off x="8489478" y="4370396"/>
            <a:ext cx="119168" cy="133129"/>
          </a:xfrm>
          <a:prstGeom prst="triangl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defRPr/>
            </a:pPr>
            <a:endParaRPr lang="zh-CN" altLang="en-US" baseline="-25000">
              <a:solidFill>
                <a:srgbClr val="000000"/>
              </a:solidFill>
              <a:latin typeface="Arial" charset="0"/>
              <a:ea typeface="宋体" pitchFamily="2" charset="-122"/>
            </a:endParaRPr>
          </a:p>
        </p:txBody>
      </p:sp>
      <p:sp>
        <p:nvSpPr>
          <p:cNvPr id="295" name="文本框 294"/>
          <p:cNvSpPr txBox="1"/>
          <p:nvPr/>
        </p:nvSpPr>
        <p:spPr>
          <a:xfrm>
            <a:off x="7944017" y="4250020"/>
            <a:ext cx="547664" cy="246221"/>
          </a:xfrm>
          <a:prstGeom prst="rect">
            <a:avLst/>
          </a:prstGeom>
          <a:noFill/>
        </p:spPr>
        <p:txBody>
          <a:bodyPr wrap="square" rtlCol="0">
            <a:spAutoFit/>
          </a:bodyPr>
          <a:lstStyle/>
          <a:p>
            <a:pPr eaLnBrk="0" fontAlgn="base" hangingPunct="0">
              <a:spcBef>
                <a:spcPct val="0"/>
              </a:spcBef>
              <a:spcAft>
                <a:spcPct val="0"/>
              </a:spcAft>
              <a:defRPr/>
            </a:pPr>
            <a:r>
              <a:rPr lang="en-US" altLang="zh-CN" sz="1000" b="1" dirty="0">
                <a:solidFill>
                  <a:srgbClr val="000000"/>
                </a:solidFill>
                <a:latin typeface="微软雅黑" panose="020B0503020204020204" pitchFamily="34" charset="-122"/>
                <a:ea typeface="微软雅黑" panose="020B0503020204020204" pitchFamily="34" charset="-122"/>
              </a:rPr>
              <a:t>NOT</a:t>
            </a:r>
            <a:endParaRPr lang="zh-CN" altLang="en-US" sz="1000" b="1" dirty="0">
              <a:solidFill>
                <a:srgbClr val="000000"/>
              </a:solidFill>
              <a:latin typeface="微软雅黑" panose="020B0503020204020204" pitchFamily="34" charset="-122"/>
              <a:ea typeface="微软雅黑" panose="020B0503020204020204" pitchFamily="34" charset="-122"/>
            </a:endParaRPr>
          </a:p>
        </p:txBody>
      </p:sp>
      <p:grpSp>
        <p:nvGrpSpPr>
          <p:cNvPr id="376" name="组合 375"/>
          <p:cNvGrpSpPr/>
          <p:nvPr/>
        </p:nvGrpSpPr>
        <p:grpSpPr>
          <a:xfrm>
            <a:off x="7782090" y="4397738"/>
            <a:ext cx="360000" cy="221857"/>
            <a:chOff x="5898218" y="3494595"/>
            <a:chExt cx="360000" cy="221857"/>
          </a:xfrm>
        </p:grpSpPr>
        <p:cxnSp>
          <p:nvCxnSpPr>
            <p:cNvPr id="377" name="直接连接符 376"/>
            <p:cNvCxnSpPr/>
            <p:nvPr/>
          </p:nvCxnSpPr>
          <p:spPr bwMode="auto">
            <a:xfrm flipH="1">
              <a:off x="5959620" y="3494595"/>
              <a:ext cx="144000" cy="10800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78" name="文本框 377"/>
            <p:cNvSpPr txBox="1"/>
            <p:nvPr/>
          </p:nvSpPr>
          <p:spPr>
            <a:xfrm>
              <a:off x="5898218" y="3501008"/>
              <a:ext cx="360000" cy="215444"/>
            </a:xfrm>
            <a:prstGeom prst="rect">
              <a:avLst/>
            </a:prstGeom>
            <a:noFill/>
          </p:spPr>
          <p:txBody>
            <a:bodyPr wrap="square" rtlCol="0">
              <a:spAutoFit/>
            </a:bodyPr>
            <a:lstStyle/>
            <a:p>
              <a:pPr eaLnBrk="0" fontAlgn="base" hangingPunct="0">
                <a:spcBef>
                  <a:spcPct val="0"/>
                </a:spcBef>
                <a:spcAft>
                  <a:spcPct val="0"/>
                </a:spcAft>
                <a:defRPr/>
              </a:pPr>
              <a:r>
                <a:rPr lang="en-US" altLang="zh-CN" sz="1200" baseline="-25000" dirty="0">
                  <a:solidFill>
                    <a:srgbClr val="000000"/>
                  </a:solidFill>
                  <a:latin typeface="Arial" panose="020B0604020202020204" pitchFamily="34" charset="0"/>
                  <a:ea typeface="宋体" panose="02010600030101010101" pitchFamily="2" charset="-122"/>
                </a:rPr>
                <a:t>2</a:t>
              </a:r>
              <a:endParaRPr lang="zh-CN" altLang="en-US" sz="1200" baseline="-25000" dirty="0">
                <a:solidFill>
                  <a:srgbClr val="000000"/>
                </a:solidFill>
                <a:latin typeface="Arial" panose="020B0604020202020204" pitchFamily="34" charset="0"/>
                <a:ea typeface="宋体" panose="02010600030101010101" pitchFamily="2" charset="-122"/>
              </a:endParaRPr>
            </a:p>
          </p:txBody>
        </p:sp>
      </p:grpSp>
      <p:sp>
        <p:nvSpPr>
          <p:cNvPr id="70" name="矩形 69"/>
          <p:cNvSpPr/>
          <p:nvPr/>
        </p:nvSpPr>
        <p:spPr bwMode="auto">
          <a:xfrm>
            <a:off x="6270598" y="3915536"/>
            <a:ext cx="950556" cy="1233418"/>
          </a:xfrm>
          <a:prstGeom prst="rect">
            <a:avLst/>
          </a:prstGeom>
          <a:solidFill>
            <a:srgbClr val="CC0000"/>
          </a:solidFill>
          <a:ln w="762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defRPr/>
            </a:pPr>
            <a:r>
              <a:rPr lang="en-US" altLang="zh-CN" sz="1200" b="1" dirty="0">
                <a:solidFill>
                  <a:srgbClr val="FFFFFF"/>
                </a:solidFill>
                <a:latin typeface="微软雅黑" panose="020B0503020204020204" pitchFamily="34" charset="-122"/>
                <a:ea typeface="微软雅黑" panose="020B0503020204020204" pitchFamily="34" charset="-122"/>
              </a:rPr>
              <a:t>FINITE STATE MACHINE</a:t>
            </a:r>
            <a:endParaRPr lang="zh-CN" altLang="en-US" sz="1200" b="1" dirty="0">
              <a:solidFill>
                <a:srgbClr val="FFFFFF"/>
              </a:solidFill>
              <a:latin typeface="微软雅黑" panose="020B0503020204020204" pitchFamily="34" charset="-122"/>
              <a:ea typeface="微软雅黑" panose="020B0503020204020204" pitchFamily="34" charset="-122"/>
            </a:endParaRPr>
          </a:p>
        </p:txBody>
      </p:sp>
      <p:grpSp>
        <p:nvGrpSpPr>
          <p:cNvPr id="212" name="组合 211"/>
          <p:cNvGrpSpPr/>
          <p:nvPr/>
        </p:nvGrpSpPr>
        <p:grpSpPr>
          <a:xfrm>
            <a:off x="7258362" y="4072576"/>
            <a:ext cx="360039" cy="119168"/>
            <a:chOff x="5292080" y="3452075"/>
            <a:chExt cx="360039" cy="119168"/>
          </a:xfrm>
        </p:grpSpPr>
        <p:sp>
          <p:nvSpPr>
            <p:cNvPr id="213" name="等腰三角形 212"/>
            <p:cNvSpPr/>
            <p:nvPr/>
          </p:nvSpPr>
          <p:spPr bwMode="auto">
            <a:xfrm rot="5400000">
              <a:off x="5525971" y="3445094"/>
              <a:ext cx="119168" cy="133129"/>
            </a:xfrm>
            <a:prstGeom prst="triangl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defRPr/>
              </a:pPr>
              <a:endParaRPr lang="zh-CN" altLang="en-US" baseline="-25000">
                <a:solidFill>
                  <a:srgbClr val="000000"/>
                </a:solidFill>
                <a:latin typeface="Arial" charset="0"/>
                <a:ea typeface="宋体" pitchFamily="2" charset="-122"/>
              </a:endParaRPr>
            </a:p>
          </p:txBody>
        </p:sp>
        <p:cxnSp>
          <p:nvCxnSpPr>
            <p:cNvPr id="214" name="直接连接符 213"/>
            <p:cNvCxnSpPr/>
            <p:nvPr/>
          </p:nvCxnSpPr>
          <p:spPr bwMode="auto">
            <a:xfrm rot="5400000">
              <a:off x="5405536" y="3405478"/>
              <a:ext cx="0" cy="226911"/>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218" name="组合 217"/>
          <p:cNvGrpSpPr/>
          <p:nvPr/>
        </p:nvGrpSpPr>
        <p:grpSpPr>
          <a:xfrm>
            <a:off x="7258362" y="4224976"/>
            <a:ext cx="360039" cy="119168"/>
            <a:chOff x="5292080" y="3452075"/>
            <a:chExt cx="360039" cy="119168"/>
          </a:xfrm>
        </p:grpSpPr>
        <p:sp>
          <p:nvSpPr>
            <p:cNvPr id="219" name="等腰三角形 218"/>
            <p:cNvSpPr/>
            <p:nvPr/>
          </p:nvSpPr>
          <p:spPr bwMode="auto">
            <a:xfrm rot="5400000">
              <a:off x="5525971" y="3445094"/>
              <a:ext cx="119168" cy="133129"/>
            </a:xfrm>
            <a:prstGeom prst="triangl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defRPr/>
              </a:pPr>
              <a:endParaRPr lang="zh-CN" altLang="en-US" baseline="-25000">
                <a:solidFill>
                  <a:srgbClr val="000000"/>
                </a:solidFill>
                <a:latin typeface="Arial" charset="0"/>
                <a:ea typeface="宋体" pitchFamily="2" charset="-122"/>
              </a:endParaRPr>
            </a:p>
          </p:txBody>
        </p:sp>
        <p:cxnSp>
          <p:nvCxnSpPr>
            <p:cNvPr id="220" name="直接连接符 219"/>
            <p:cNvCxnSpPr/>
            <p:nvPr/>
          </p:nvCxnSpPr>
          <p:spPr bwMode="auto">
            <a:xfrm rot="5400000">
              <a:off x="5405536" y="3405478"/>
              <a:ext cx="0" cy="226911"/>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cxnSp>
        <p:nvCxnSpPr>
          <p:cNvPr id="223" name="直接连接符 222"/>
          <p:cNvCxnSpPr/>
          <p:nvPr/>
        </p:nvCxnSpPr>
        <p:spPr bwMode="auto">
          <a:xfrm rot="5400000">
            <a:off x="7870497" y="3832234"/>
            <a:ext cx="0" cy="1224000"/>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224" name="组合 223"/>
          <p:cNvGrpSpPr/>
          <p:nvPr/>
        </p:nvGrpSpPr>
        <p:grpSpPr>
          <a:xfrm>
            <a:off x="7258362" y="4529776"/>
            <a:ext cx="360039" cy="119168"/>
            <a:chOff x="5292080" y="3452075"/>
            <a:chExt cx="360039" cy="119168"/>
          </a:xfrm>
        </p:grpSpPr>
        <p:sp>
          <p:nvSpPr>
            <p:cNvPr id="225" name="等腰三角形 224"/>
            <p:cNvSpPr/>
            <p:nvPr/>
          </p:nvSpPr>
          <p:spPr bwMode="auto">
            <a:xfrm rot="5400000">
              <a:off x="5525971" y="3445094"/>
              <a:ext cx="119168" cy="133129"/>
            </a:xfrm>
            <a:prstGeom prst="triangl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defRPr/>
              </a:pPr>
              <a:endParaRPr lang="zh-CN" altLang="en-US" baseline="-25000">
                <a:solidFill>
                  <a:srgbClr val="000000"/>
                </a:solidFill>
                <a:latin typeface="Arial" charset="0"/>
                <a:ea typeface="宋体" pitchFamily="2" charset="-122"/>
              </a:endParaRPr>
            </a:p>
          </p:txBody>
        </p:sp>
        <p:cxnSp>
          <p:nvCxnSpPr>
            <p:cNvPr id="226" name="直接连接符 225"/>
            <p:cNvCxnSpPr/>
            <p:nvPr/>
          </p:nvCxnSpPr>
          <p:spPr bwMode="auto">
            <a:xfrm rot="5400000">
              <a:off x="5405536" y="3405478"/>
              <a:ext cx="0" cy="226911"/>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1" name="组合 10"/>
          <p:cNvGrpSpPr/>
          <p:nvPr/>
        </p:nvGrpSpPr>
        <p:grpSpPr>
          <a:xfrm>
            <a:off x="4882097" y="4004728"/>
            <a:ext cx="1368000" cy="828000"/>
            <a:chOff x="3358097" y="4004728"/>
            <a:chExt cx="1368000" cy="828000"/>
          </a:xfrm>
        </p:grpSpPr>
        <p:cxnSp>
          <p:nvCxnSpPr>
            <p:cNvPr id="263" name="直接连接符 262"/>
            <p:cNvCxnSpPr/>
            <p:nvPr/>
          </p:nvCxnSpPr>
          <p:spPr bwMode="auto">
            <a:xfrm rot="10800000">
              <a:off x="3366482" y="4004728"/>
              <a:ext cx="1726" cy="828000"/>
            </a:xfrm>
            <a:prstGeom prst="line">
              <a:avLst/>
            </a:prstGeom>
            <a:solidFill>
              <a:schemeClr val="accent1"/>
            </a:solidFill>
            <a:ln w="412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4" name="直接连接符 263"/>
            <p:cNvCxnSpPr/>
            <p:nvPr/>
          </p:nvCxnSpPr>
          <p:spPr bwMode="auto">
            <a:xfrm rot="16200000">
              <a:off x="4041234" y="3321927"/>
              <a:ext cx="1726" cy="1368000"/>
            </a:xfrm>
            <a:prstGeom prst="line">
              <a:avLst/>
            </a:prstGeom>
            <a:solidFill>
              <a:schemeClr val="accent1"/>
            </a:solidFill>
            <a:ln w="4127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8" name="组合 7"/>
          <p:cNvGrpSpPr/>
          <p:nvPr/>
        </p:nvGrpSpPr>
        <p:grpSpPr>
          <a:xfrm>
            <a:off x="5591945" y="4941169"/>
            <a:ext cx="695029" cy="318229"/>
            <a:chOff x="4067944" y="4941168"/>
            <a:chExt cx="695029" cy="318229"/>
          </a:xfrm>
        </p:grpSpPr>
        <p:grpSp>
          <p:nvGrpSpPr>
            <p:cNvPr id="360" name="组合 359"/>
            <p:cNvGrpSpPr/>
            <p:nvPr/>
          </p:nvGrpSpPr>
          <p:grpSpPr>
            <a:xfrm>
              <a:off x="4349249" y="4941168"/>
              <a:ext cx="360039" cy="119168"/>
              <a:chOff x="5292080" y="3452075"/>
              <a:chExt cx="360039" cy="119168"/>
            </a:xfrm>
          </p:grpSpPr>
          <p:sp>
            <p:nvSpPr>
              <p:cNvPr id="361" name="等腰三角形 360"/>
              <p:cNvSpPr/>
              <p:nvPr/>
            </p:nvSpPr>
            <p:spPr bwMode="auto">
              <a:xfrm rot="5400000">
                <a:off x="5525971" y="3445094"/>
                <a:ext cx="119168" cy="133129"/>
              </a:xfrm>
              <a:prstGeom prst="triangl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defRPr/>
                </a:pPr>
                <a:endParaRPr lang="zh-CN" altLang="en-US" baseline="-25000">
                  <a:solidFill>
                    <a:srgbClr val="000000"/>
                  </a:solidFill>
                  <a:latin typeface="Arial" charset="0"/>
                  <a:ea typeface="宋体" pitchFamily="2" charset="-122"/>
                </a:endParaRPr>
              </a:p>
            </p:txBody>
          </p:sp>
          <p:cxnSp>
            <p:nvCxnSpPr>
              <p:cNvPr id="362" name="直接连接符 361"/>
              <p:cNvCxnSpPr/>
              <p:nvPr/>
            </p:nvCxnSpPr>
            <p:spPr bwMode="auto">
              <a:xfrm rot="5400000">
                <a:off x="5405536" y="3405478"/>
                <a:ext cx="0" cy="226911"/>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363" name="文本框 362"/>
            <p:cNvSpPr txBox="1"/>
            <p:nvPr/>
          </p:nvSpPr>
          <p:spPr>
            <a:xfrm>
              <a:off x="4067944" y="5013176"/>
              <a:ext cx="695029" cy="246221"/>
            </a:xfrm>
            <a:prstGeom prst="rect">
              <a:avLst/>
            </a:prstGeom>
            <a:noFill/>
          </p:spPr>
          <p:txBody>
            <a:bodyPr wrap="square" rtlCol="0">
              <a:spAutoFit/>
            </a:bodyPr>
            <a:lstStyle/>
            <a:p>
              <a:pPr algn="r" eaLnBrk="0" fontAlgn="base" hangingPunct="0">
                <a:spcBef>
                  <a:spcPct val="0"/>
                </a:spcBef>
                <a:spcAft>
                  <a:spcPct val="0"/>
                </a:spcAft>
                <a:defRPr/>
              </a:pPr>
              <a:r>
                <a:rPr lang="en-US" altLang="zh-CN" sz="1000" dirty="0">
                  <a:solidFill>
                    <a:srgbClr val="000000"/>
                  </a:solidFill>
                  <a:latin typeface="Arial" panose="020B0604020202020204" pitchFamily="34" charset="0"/>
                  <a:ea typeface="宋体" panose="02010600030101010101" pitchFamily="2" charset="-122"/>
                </a:rPr>
                <a:t>RUN</a:t>
              </a:r>
              <a:endParaRPr lang="zh-CN" altLang="en-US" sz="1000" dirty="0">
                <a:solidFill>
                  <a:srgbClr val="000000"/>
                </a:solidFill>
                <a:latin typeface="Arial" panose="020B0604020202020204" pitchFamily="34" charset="0"/>
                <a:ea typeface="宋体" panose="02010600030101010101" pitchFamily="2" charset="-122"/>
              </a:endParaRPr>
            </a:p>
          </p:txBody>
        </p:sp>
      </p:grpSp>
      <p:cxnSp>
        <p:nvCxnSpPr>
          <p:cNvPr id="262" name="直接连接符 261"/>
          <p:cNvCxnSpPr/>
          <p:nvPr/>
        </p:nvCxnSpPr>
        <p:spPr bwMode="auto">
          <a:xfrm rot="16200000">
            <a:off x="3988347" y="3913064"/>
            <a:ext cx="1726" cy="1814400"/>
          </a:xfrm>
          <a:prstGeom prst="line">
            <a:avLst/>
          </a:prstGeom>
          <a:solidFill>
            <a:schemeClr val="accent1"/>
          </a:solidFill>
          <a:ln w="412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7" name="矩形 106"/>
          <p:cNvSpPr/>
          <p:nvPr/>
        </p:nvSpPr>
        <p:spPr bwMode="auto">
          <a:xfrm>
            <a:off x="2404175" y="4712264"/>
            <a:ext cx="677722" cy="216000"/>
          </a:xfrm>
          <a:prstGeom prst="rect">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108000" tIns="72000" rIns="91440" bIns="45720" numCol="1" rtlCol="0" anchor="ctr" anchorCtr="0" compatLnSpc="1">
            <a:prstTxWarp prst="textNoShape">
              <a:avLst/>
            </a:prstTxWarp>
          </a:bodyPr>
          <a:lstStyle/>
          <a:p>
            <a:pPr algn="ctr" fontAlgn="base">
              <a:spcBef>
                <a:spcPct val="0"/>
              </a:spcBef>
              <a:spcAft>
                <a:spcPct val="0"/>
              </a:spcAft>
              <a:defRPr/>
            </a:pPr>
            <a:r>
              <a:rPr lang="en-US" altLang="zh-CN" sz="1200" b="1" dirty="0">
                <a:solidFill>
                  <a:srgbClr val="000000"/>
                </a:solidFill>
                <a:latin typeface="Arial" charset="0"/>
                <a:ea typeface="宋体" panose="02010600030101010101" pitchFamily="2" charset="-122"/>
              </a:rPr>
              <a:t>IR</a:t>
            </a:r>
            <a:endParaRPr lang="zh-CN" altLang="en-US" sz="1200" b="1" dirty="0">
              <a:solidFill>
                <a:srgbClr val="000000"/>
              </a:solidFill>
              <a:latin typeface="Arial" charset="0"/>
              <a:ea typeface="宋体" panose="02010600030101010101" pitchFamily="2" charset="-122"/>
            </a:endParaRPr>
          </a:p>
        </p:txBody>
      </p:sp>
      <p:sp>
        <p:nvSpPr>
          <p:cNvPr id="379" name="Rectangle 2"/>
          <p:cNvSpPr txBox="1">
            <a:spLocks noChangeArrowheads="1"/>
          </p:cNvSpPr>
          <p:nvPr/>
        </p:nvSpPr>
        <p:spPr bwMode="auto">
          <a:xfrm>
            <a:off x="1703388" y="71439"/>
            <a:ext cx="8839200" cy="765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800" b="1">
                <a:solidFill>
                  <a:schemeClr val="accent2"/>
                </a:solidFill>
                <a:latin typeface="+mj-lt"/>
                <a:ea typeface="+mj-ea"/>
                <a:cs typeface="+mj-cs"/>
              </a:defRPr>
            </a:lvl1pPr>
            <a:lvl2pPr algn="l" rtl="0" eaLnBrk="0" fontAlgn="base" hangingPunct="0">
              <a:spcBef>
                <a:spcPct val="0"/>
              </a:spcBef>
              <a:spcAft>
                <a:spcPct val="0"/>
              </a:spcAft>
              <a:defRPr sz="2800" b="1">
                <a:solidFill>
                  <a:schemeClr val="accent2"/>
                </a:solidFill>
                <a:latin typeface="Arial" charset="0"/>
                <a:ea typeface="黑体" pitchFamily="2" charset="-122"/>
              </a:defRPr>
            </a:lvl2pPr>
            <a:lvl3pPr algn="l" rtl="0" eaLnBrk="0" fontAlgn="base" hangingPunct="0">
              <a:spcBef>
                <a:spcPct val="0"/>
              </a:spcBef>
              <a:spcAft>
                <a:spcPct val="0"/>
              </a:spcAft>
              <a:defRPr sz="2800" b="1">
                <a:solidFill>
                  <a:schemeClr val="accent2"/>
                </a:solidFill>
                <a:latin typeface="Arial" charset="0"/>
                <a:ea typeface="黑体" pitchFamily="2" charset="-122"/>
              </a:defRPr>
            </a:lvl3pPr>
            <a:lvl4pPr algn="l" rtl="0" eaLnBrk="0" fontAlgn="base" hangingPunct="0">
              <a:spcBef>
                <a:spcPct val="0"/>
              </a:spcBef>
              <a:spcAft>
                <a:spcPct val="0"/>
              </a:spcAft>
              <a:defRPr sz="2800" b="1">
                <a:solidFill>
                  <a:schemeClr val="accent2"/>
                </a:solidFill>
                <a:latin typeface="Arial" charset="0"/>
                <a:ea typeface="黑体" pitchFamily="2" charset="-122"/>
              </a:defRPr>
            </a:lvl4pPr>
            <a:lvl5pPr algn="l" rtl="0" eaLnBrk="0" fontAlgn="base" hangingPunct="0">
              <a:spcBef>
                <a:spcPct val="0"/>
              </a:spcBef>
              <a:spcAft>
                <a:spcPct val="0"/>
              </a:spcAft>
              <a:defRPr sz="2800" b="1">
                <a:solidFill>
                  <a:schemeClr val="accent2"/>
                </a:solidFill>
                <a:latin typeface="Arial" charset="0"/>
                <a:ea typeface="黑体" pitchFamily="2" charset="-122"/>
              </a:defRPr>
            </a:lvl5pPr>
            <a:lvl6pPr marL="457200" algn="l" rtl="0" eaLnBrk="0" fontAlgn="base" hangingPunct="0">
              <a:spcBef>
                <a:spcPct val="0"/>
              </a:spcBef>
              <a:spcAft>
                <a:spcPct val="0"/>
              </a:spcAft>
              <a:defRPr sz="2800" b="1">
                <a:solidFill>
                  <a:schemeClr val="accent2"/>
                </a:solidFill>
                <a:latin typeface="Arial" charset="0"/>
                <a:ea typeface="黑体" pitchFamily="2" charset="-122"/>
              </a:defRPr>
            </a:lvl6pPr>
            <a:lvl7pPr marL="914400" algn="l" rtl="0" eaLnBrk="0" fontAlgn="base" hangingPunct="0">
              <a:spcBef>
                <a:spcPct val="0"/>
              </a:spcBef>
              <a:spcAft>
                <a:spcPct val="0"/>
              </a:spcAft>
              <a:defRPr sz="2800" b="1">
                <a:solidFill>
                  <a:schemeClr val="accent2"/>
                </a:solidFill>
                <a:latin typeface="Arial" charset="0"/>
                <a:ea typeface="黑体" pitchFamily="2" charset="-122"/>
              </a:defRPr>
            </a:lvl7pPr>
            <a:lvl8pPr marL="1371600" algn="l" rtl="0" eaLnBrk="0" fontAlgn="base" hangingPunct="0">
              <a:spcBef>
                <a:spcPct val="0"/>
              </a:spcBef>
              <a:spcAft>
                <a:spcPct val="0"/>
              </a:spcAft>
              <a:defRPr sz="2800" b="1">
                <a:solidFill>
                  <a:schemeClr val="accent2"/>
                </a:solidFill>
                <a:latin typeface="Arial" charset="0"/>
                <a:ea typeface="黑体" pitchFamily="2" charset="-122"/>
              </a:defRPr>
            </a:lvl8pPr>
            <a:lvl9pPr marL="1828800" algn="l" rtl="0" eaLnBrk="0" fontAlgn="base" hangingPunct="0">
              <a:spcBef>
                <a:spcPct val="0"/>
              </a:spcBef>
              <a:spcAft>
                <a:spcPct val="0"/>
              </a:spcAft>
              <a:defRPr sz="2800" b="1">
                <a:solidFill>
                  <a:schemeClr val="accent2"/>
                </a:solidFill>
                <a:latin typeface="Arial" charset="0"/>
                <a:ea typeface="黑体" pitchFamily="2" charset="-122"/>
              </a:defRPr>
            </a:lvl9pPr>
          </a:lstStyle>
          <a:p>
            <a:pPr>
              <a:defRPr/>
            </a:pPr>
            <a:r>
              <a:rPr lang="en-US" altLang="zh-CN" kern="0" dirty="0">
                <a:solidFill>
                  <a:srgbClr val="333399"/>
                </a:solidFill>
                <a:latin typeface="Arial"/>
                <a:ea typeface="宋体" panose="02010600030101010101" pitchFamily="2" charset="-122"/>
              </a:rPr>
              <a:t>NOT (Register):</a:t>
            </a:r>
          </a:p>
        </p:txBody>
      </p:sp>
      <p:grpSp>
        <p:nvGrpSpPr>
          <p:cNvPr id="14" name="组合 13">
            <a:extLst>
              <a:ext uri="{FF2B5EF4-FFF2-40B4-BE49-F238E27FC236}">
                <a16:creationId xmlns:a16="http://schemas.microsoft.com/office/drawing/2014/main" id="{854A6FA1-7A10-4B6E-84EE-E5F785B2BDAF}"/>
              </a:ext>
            </a:extLst>
          </p:cNvPr>
          <p:cNvGrpSpPr/>
          <p:nvPr/>
        </p:nvGrpSpPr>
        <p:grpSpPr>
          <a:xfrm>
            <a:off x="5625215" y="187435"/>
            <a:ext cx="4863272" cy="569420"/>
            <a:chOff x="4101215" y="187435"/>
            <a:chExt cx="4863272" cy="569420"/>
          </a:xfrm>
        </p:grpSpPr>
        <p:sp>
          <p:nvSpPr>
            <p:cNvPr id="440" name="Line 5"/>
            <p:cNvSpPr>
              <a:spLocks noChangeShapeType="1"/>
            </p:cNvSpPr>
            <p:nvPr/>
          </p:nvSpPr>
          <p:spPr bwMode="auto">
            <a:xfrm rot="16200000">
              <a:off x="4982243" y="207185"/>
              <a:ext cx="0" cy="352411"/>
            </a:xfrm>
            <a:prstGeom prst="line">
              <a:avLst/>
            </a:prstGeom>
            <a:noFill/>
            <a:ln w="38100">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defRPr/>
              </a:pPr>
              <a:endParaRPr lang="zh-CN" altLang="en-US" sz="1400" baseline="-25000">
                <a:solidFill>
                  <a:srgbClr val="000000"/>
                </a:solidFill>
                <a:latin typeface="Arial" panose="020B0604020202020204" pitchFamily="34" charset="0"/>
                <a:ea typeface="宋体" panose="02010600030101010101" pitchFamily="2" charset="-122"/>
              </a:endParaRPr>
            </a:p>
          </p:txBody>
        </p:sp>
        <p:sp>
          <p:nvSpPr>
            <p:cNvPr id="441" name="Line 6"/>
            <p:cNvSpPr>
              <a:spLocks noChangeShapeType="1"/>
            </p:cNvSpPr>
            <p:nvPr/>
          </p:nvSpPr>
          <p:spPr bwMode="auto">
            <a:xfrm rot="16200000">
              <a:off x="5757547" y="190512"/>
              <a:ext cx="0" cy="352411"/>
            </a:xfrm>
            <a:prstGeom prst="line">
              <a:avLst/>
            </a:prstGeom>
            <a:noFill/>
            <a:ln w="38100">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defRPr/>
              </a:pPr>
              <a:endParaRPr lang="zh-CN" altLang="en-US" sz="1400" baseline="-25000">
                <a:solidFill>
                  <a:srgbClr val="000000"/>
                </a:solidFill>
                <a:latin typeface="Arial" panose="020B0604020202020204" pitchFamily="34" charset="0"/>
                <a:ea typeface="宋体" panose="02010600030101010101" pitchFamily="2" charset="-122"/>
              </a:endParaRPr>
            </a:p>
          </p:txBody>
        </p:sp>
        <p:sp>
          <p:nvSpPr>
            <p:cNvPr id="442" name="Line 7"/>
            <p:cNvSpPr>
              <a:spLocks noChangeShapeType="1"/>
            </p:cNvSpPr>
            <p:nvPr/>
          </p:nvSpPr>
          <p:spPr bwMode="auto">
            <a:xfrm rot="16200000">
              <a:off x="6532852" y="207185"/>
              <a:ext cx="0" cy="352411"/>
            </a:xfrm>
            <a:prstGeom prst="line">
              <a:avLst/>
            </a:prstGeom>
            <a:noFill/>
            <a:ln w="38100">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defRPr/>
              </a:pPr>
              <a:endParaRPr lang="zh-CN" altLang="en-US" sz="1400" baseline="-25000">
                <a:solidFill>
                  <a:srgbClr val="000000"/>
                </a:solidFill>
                <a:latin typeface="Arial" panose="020B0604020202020204" pitchFamily="34" charset="0"/>
                <a:ea typeface="宋体" panose="02010600030101010101" pitchFamily="2" charset="-122"/>
              </a:endParaRPr>
            </a:p>
          </p:txBody>
        </p:sp>
        <p:sp>
          <p:nvSpPr>
            <p:cNvPr id="443" name="Line 8"/>
            <p:cNvSpPr>
              <a:spLocks noChangeShapeType="1"/>
            </p:cNvSpPr>
            <p:nvPr/>
          </p:nvSpPr>
          <p:spPr bwMode="auto">
            <a:xfrm rot="16200000">
              <a:off x="7308156" y="221634"/>
              <a:ext cx="0" cy="352411"/>
            </a:xfrm>
            <a:prstGeom prst="line">
              <a:avLst/>
            </a:prstGeom>
            <a:noFill/>
            <a:ln w="38100">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defRPr/>
              </a:pPr>
              <a:endParaRPr lang="zh-CN" altLang="en-US" sz="1400" baseline="-25000">
                <a:solidFill>
                  <a:srgbClr val="000000"/>
                </a:solidFill>
                <a:latin typeface="Arial" panose="020B0604020202020204" pitchFamily="34" charset="0"/>
                <a:ea typeface="宋体" panose="02010600030101010101" pitchFamily="2" charset="-122"/>
              </a:endParaRPr>
            </a:p>
          </p:txBody>
        </p:sp>
        <p:sp>
          <p:nvSpPr>
            <p:cNvPr id="444" name="Line 9"/>
            <p:cNvSpPr>
              <a:spLocks noChangeShapeType="1"/>
            </p:cNvSpPr>
            <p:nvPr/>
          </p:nvSpPr>
          <p:spPr bwMode="auto">
            <a:xfrm rot="16200000">
              <a:off x="8083460" y="211631"/>
              <a:ext cx="0" cy="352411"/>
            </a:xfrm>
            <a:prstGeom prst="line">
              <a:avLst/>
            </a:prstGeom>
            <a:noFill/>
            <a:ln w="38100">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defRPr/>
              </a:pPr>
              <a:endParaRPr lang="zh-CN" altLang="en-US" sz="1400" baseline="-25000">
                <a:solidFill>
                  <a:srgbClr val="000000"/>
                </a:solidFill>
                <a:latin typeface="Arial" panose="020B0604020202020204" pitchFamily="34" charset="0"/>
                <a:ea typeface="宋体" panose="02010600030101010101" pitchFamily="2" charset="-122"/>
              </a:endParaRPr>
            </a:p>
          </p:txBody>
        </p:sp>
        <p:sp>
          <p:nvSpPr>
            <p:cNvPr id="445" name="Text Box 10"/>
            <p:cNvSpPr txBox="1">
              <a:spLocks noChangeArrowheads="1"/>
            </p:cNvSpPr>
            <p:nvPr/>
          </p:nvSpPr>
          <p:spPr bwMode="auto">
            <a:xfrm>
              <a:off x="5927537" y="187435"/>
              <a:ext cx="444139" cy="307777"/>
            </a:xfrm>
            <a:prstGeom prst="rect">
              <a:avLst/>
            </a:prstGeom>
            <a:solidFill>
              <a:schemeClr val="bg1"/>
            </a:solidFill>
            <a:ln w="9525">
              <a:solidFill>
                <a:schemeClr val="accent2"/>
              </a:solidFill>
              <a:miter lim="800000"/>
              <a:headEnd/>
              <a:tailEnd/>
            </a:ln>
            <a:effectLst>
              <a:outerShdw dist="35921" dir="2700000" algn="ctr" rotWithShape="0">
                <a:srgbClr val="336699"/>
              </a:outerShdw>
            </a:effectLst>
          </p:spPr>
          <p:txBody>
            <a:bodyPr>
              <a:spAutoFit/>
            </a:bodyPr>
            <a:lstStyle/>
            <a:p>
              <a:pPr algn="ctr" eaLnBrk="0" fontAlgn="base" hangingPunct="0">
                <a:spcBef>
                  <a:spcPct val="0"/>
                </a:spcBef>
                <a:spcAft>
                  <a:spcPct val="0"/>
                </a:spcAft>
                <a:defRPr/>
              </a:pPr>
              <a:r>
                <a:rPr lang="en-US" sz="1400" b="1">
                  <a:solidFill>
                    <a:srgbClr val="333399"/>
                  </a:solidFill>
                  <a:latin typeface="Arial" charset="0"/>
                  <a:ea typeface="黑体"/>
                </a:rPr>
                <a:t>EA</a:t>
              </a:r>
            </a:p>
          </p:txBody>
        </p:sp>
        <p:sp>
          <p:nvSpPr>
            <p:cNvPr id="446" name="Text Box 11"/>
            <p:cNvSpPr txBox="1">
              <a:spLocks noChangeArrowheads="1"/>
            </p:cNvSpPr>
            <p:nvPr/>
          </p:nvSpPr>
          <p:spPr bwMode="auto">
            <a:xfrm>
              <a:off x="6702840" y="187437"/>
              <a:ext cx="444139" cy="307777"/>
            </a:xfrm>
            <a:prstGeom prst="rect">
              <a:avLst/>
            </a:prstGeom>
            <a:solidFill>
              <a:schemeClr val="bg1"/>
            </a:solidFill>
            <a:ln w="9525">
              <a:solidFill>
                <a:schemeClr val="accent2"/>
              </a:solidFill>
              <a:miter lim="800000"/>
              <a:headEnd/>
              <a:tailEnd/>
            </a:ln>
            <a:effectLst>
              <a:outerShdw dist="35921" dir="2700000" algn="ctr" rotWithShape="0">
                <a:srgbClr val="336699"/>
              </a:outerShdw>
            </a:effectLst>
          </p:spPr>
          <p:txBody>
            <a:bodyPr>
              <a:spAutoFit/>
            </a:bodyPr>
            <a:lstStyle/>
            <a:p>
              <a:pPr algn="ctr" eaLnBrk="0" fontAlgn="base" hangingPunct="0">
                <a:spcBef>
                  <a:spcPct val="0"/>
                </a:spcBef>
                <a:spcAft>
                  <a:spcPct val="0"/>
                </a:spcAft>
                <a:defRPr/>
              </a:pPr>
              <a:r>
                <a:rPr lang="en-US" sz="1400" b="1" dirty="0">
                  <a:solidFill>
                    <a:srgbClr val="003399"/>
                  </a:solidFill>
                  <a:latin typeface="Arial" charset="0"/>
                  <a:ea typeface="黑体"/>
                </a:rPr>
                <a:t>OP</a:t>
              </a:r>
            </a:p>
          </p:txBody>
        </p:sp>
        <p:sp>
          <p:nvSpPr>
            <p:cNvPr id="447" name="Text Box 12"/>
            <p:cNvSpPr txBox="1">
              <a:spLocks noChangeArrowheads="1"/>
            </p:cNvSpPr>
            <p:nvPr/>
          </p:nvSpPr>
          <p:spPr bwMode="auto">
            <a:xfrm>
              <a:off x="7478144" y="187437"/>
              <a:ext cx="444139" cy="307777"/>
            </a:xfrm>
            <a:prstGeom prst="rect">
              <a:avLst/>
            </a:prstGeom>
            <a:solidFill>
              <a:schemeClr val="bg1"/>
            </a:solidFill>
            <a:ln w="9525">
              <a:solidFill>
                <a:schemeClr val="accent2"/>
              </a:solidFill>
              <a:miter lim="800000"/>
              <a:headEnd/>
              <a:tailEnd/>
            </a:ln>
            <a:effectLst>
              <a:outerShdw dist="35921" dir="2700000" algn="ctr" rotWithShape="0">
                <a:srgbClr val="336699"/>
              </a:outerShdw>
            </a:effectLst>
          </p:spPr>
          <p:txBody>
            <a:bodyPr>
              <a:spAutoFit/>
            </a:bodyPr>
            <a:lstStyle/>
            <a:p>
              <a:pPr algn="ctr" eaLnBrk="0" fontAlgn="base" hangingPunct="0">
                <a:spcBef>
                  <a:spcPct val="0"/>
                </a:spcBef>
                <a:spcAft>
                  <a:spcPct val="0"/>
                </a:spcAft>
                <a:defRPr/>
              </a:pPr>
              <a:r>
                <a:rPr lang="en-US" sz="1400" b="1" dirty="0">
                  <a:solidFill>
                    <a:srgbClr val="003399"/>
                  </a:solidFill>
                  <a:latin typeface="Arial" charset="0"/>
                  <a:ea typeface="黑体"/>
                </a:rPr>
                <a:t>EX</a:t>
              </a:r>
            </a:p>
          </p:txBody>
        </p:sp>
        <p:sp>
          <p:nvSpPr>
            <p:cNvPr id="448" name="Line 13"/>
            <p:cNvSpPr>
              <a:spLocks noChangeShapeType="1"/>
            </p:cNvSpPr>
            <p:nvPr/>
          </p:nvSpPr>
          <p:spPr bwMode="auto">
            <a:xfrm rot="16200000">
              <a:off x="8823523" y="242426"/>
              <a:ext cx="0" cy="281929"/>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defRPr/>
              </a:pPr>
              <a:endParaRPr lang="zh-CN" altLang="en-US" sz="1400" baseline="-25000">
                <a:solidFill>
                  <a:srgbClr val="000000"/>
                </a:solidFill>
                <a:latin typeface="Arial" panose="020B0604020202020204" pitchFamily="34" charset="0"/>
                <a:ea typeface="宋体" panose="02010600030101010101" pitchFamily="2" charset="-122"/>
              </a:endParaRPr>
            </a:p>
          </p:txBody>
        </p:sp>
        <p:sp>
          <p:nvSpPr>
            <p:cNvPr id="449" name="Line 14"/>
            <p:cNvSpPr>
              <a:spLocks noChangeShapeType="1"/>
            </p:cNvSpPr>
            <p:nvPr/>
          </p:nvSpPr>
          <p:spPr bwMode="auto">
            <a:xfrm rot="16200000" flipH="1">
              <a:off x="8777754" y="570122"/>
              <a:ext cx="373465"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defRPr/>
              </a:pPr>
              <a:endParaRPr lang="zh-CN" altLang="en-US" sz="1400" baseline="-25000">
                <a:solidFill>
                  <a:srgbClr val="000000"/>
                </a:solidFill>
                <a:latin typeface="Arial" panose="020B0604020202020204" pitchFamily="34" charset="0"/>
                <a:ea typeface="宋体" panose="02010600030101010101" pitchFamily="2" charset="-122"/>
              </a:endParaRPr>
            </a:p>
          </p:txBody>
        </p:sp>
        <p:sp>
          <p:nvSpPr>
            <p:cNvPr id="450" name="Line 15"/>
            <p:cNvSpPr>
              <a:spLocks noChangeShapeType="1"/>
            </p:cNvSpPr>
            <p:nvPr/>
          </p:nvSpPr>
          <p:spPr bwMode="auto">
            <a:xfrm rot="16200000" flipV="1">
              <a:off x="6532852" y="-1674781"/>
              <a:ext cx="0" cy="4863271"/>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defRPr/>
              </a:pPr>
              <a:endParaRPr lang="zh-CN" altLang="en-US" sz="1400" baseline="-25000">
                <a:solidFill>
                  <a:srgbClr val="000000"/>
                </a:solidFill>
                <a:latin typeface="Arial" panose="020B0604020202020204" pitchFamily="34" charset="0"/>
                <a:ea typeface="宋体" panose="02010600030101010101" pitchFamily="2" charset="-122"/>
              </a:endParaRPr>
            </a:p>
          </p:txBody>
        </p:sp>
        <p:sp>
          <p:nvSpPr>
            <p:cNvPr id="451" name="Line 16"/>
            <p:cNvSpPr>
              <a:spLocks noChangeShapeType="1"/>
            </p:cNvSpPr>
            <p:nvPr/>
          </p:nvSpPr>
          <p:spPr bwMode="auto">
            <a:xfrm rot="16200000">
              <a:off x="3914483" y="570122"/>
              <a:ext cx="373465"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defRPr/>
              </a:pPr>
              <a:endParaRPr lang="zh-CN" altLang="en-US" sz="1400" baseline="-25000">
                <a:solidFill>
                  <a:srgbClr val="000000"/>
                </a:solidFill>
                <a:latin typeface="Arial" panose="020B0604020202020204" pitchFamily="34" charset="0"/>
                <a:ea typeface="宋体" panose="02010600030101010101" pitchFamily="2" charset="-122"/>
              </a:endParaRPr>
            </a:p>
          </p:txBody>
        </p:sp>
        <p:sp>
          <p:nvSpPr>
            <p:cNvPr id="452" name="Line 17"/>
            <p:cNvSpPr>
              <a:spLocks noChangeShapeType="1"/>
            </p:cNvSpPr>
            <p:nvPr/>
          </p:nvSpPr>
          <p:spPr bwMode="auto">
            <a:xfrm rot="16200000">
              <a:off x="4242180" y="242426"/>
              <a:ext cx="0" cy="281929"/>
            </a:xfrm>
            <a:prstGeom prst="line">
              <a:avLst/>
            </a:prstGeom>
            <a:noFill/>
            <a:ln w="38100">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defRPr/>
              </a:pPr>
              <a:endParaRPr lang="zh-CN" altLang="en-US" sz="1400" baseline="-25000">
                <a:solidFill>
                  <a:srgbClr val="000000"/>
                </a:solidFill>
                <a:latin typeface="Arial" panose="020B0604020202020204" pitchFamily="34" charset="0"/>
                <a:ea typeface="宋体" panose="02010600030101010101" pitchFamily="2" charset="-122"/>
              </a:endParaRPr>
            </a:p>
          </p:txBody>
        </p:sp>
        <p:sp>
          <p:nvSpPr>
            <p:cNvPr id="453" name="Text Box 18"/>
            <p:cNvSpPr txBox="1">
              <a:spLocks noChangeArrowheads="1"/>
            </p:cNvSpPr>
            <p:nvPr/>
          </p:nvSpPr>
          <p:spPr bwMode="auto">
            <a:xfrm>
              <a:off x="8253448" y="187437"/>
              <a:ext cx="444139" cy="307777"/>
            </a:xfrm>
            <a:prstGeom prst="rect">
              <a:avLst/>
            </a:prstGeom>
            <a:solidFill>
              <a:schemeClr val="bg1"/>
            </a:solidFill>
            <a:ln w="9525">
              <a:solidFill>
                <a:schemeClr val="accent2"/>
              </a:solidFill>
              <a:miter lim="800000"/>
              <a:headEnd/>
              <a:tailEnd/>
            </a:ln>
            <a:effectLst>
              <a:outerShdw dist="35921" dir="2700000" algn="ctr" rotWithShape="0">
                <a:srgbClr val="336699"/>
              </a:outerShdw>
            </a:effectLst>
          </p:spPr>
          <p:txBody>
            <a:bodyPr>
              <a:spAutoFit/>
            </a:bodyPr>
            <a:lstStyle/>
            <a:p>
              <a:pPr algn="ctr" eaLnBrk="0" fontAlgn="base" hangingPunct="0">
                <a:spcBef>
                  <a:spcPct val="0"/>
                </a:spcBef>
                <a:spcAft>
                  <a:spcPct val="0"/>
                </a:spcAft>
                <a:defRPr/>
              </a:pPr>
              <a:r>
                <a:rPr lang="en-US" sz="1400" b="1" dirty="0">
                  <a:solidFill>
                    <a:srgbClr val="003399"/>
                  </a:solidFill>
                  <a:latin typeface="Arial" charset="0"/>
                  <a:ea typeface="黑体"/>
                </a:rPr>
                <a:t>S</a:t>
              </a:r>
            </a:p>
          </p:txBody>
        </p:sp>
        <p:sp>
          <p:nvSpPr>
            <p:cNvPr id="454" name="Text Box 4"/>
            <p:cNvSpPr txBox="1">
              <a:spLocks noChangeArrowheads="1"/>
            </p:cNvSpPr>
            <p:nvPr/>
          </p:nvSpPr>
          <p:spPr bwMode="auto">
            <a:xfrm>
              <a:off x="5152232" y="187437"/>
              <a:ext cx="444139" cy="307777"/>
            </a:xfrm>
            <a:prstGeom prst="rect">
              <a:avLst/>
            </a:prstGeom>
            <a:solidFill>
              <a:srgbClr val="003399"/>
            </a:solidFill>
            <a:ln w="9525">
              <a:solidFill>
                <a:schemeClr val="accent2"/>
              </a:solidFill>
              <a:miter lim="800000"/>
              <a:headEnd/>
              <a:tailEnd/>
            </a:ln>
            <a:effectLst>
              <a:outerShdw dist="35921" dir="2700000" algn="ctr" rotWithShape="0">
                <a:srgbClr val="336699"/>
              </a:outerShdw>
            </a:effectLst>
          </p:spPr>
          <p:txBody>
            <a:bodyPr>
              <a:spAutoFit/>
            </a:bodyPr>
            <a:lstStyle/>
            <a:p>
              <a:pPr algn="ctr" eaLnBrk="0" fontAlgn="base" hangingPunct="0">
                <a:spcBef>
                  <a:spcPct val="0"/>
                </a:spcBef>
                <a:spcAft>
                  <a:spcPct val="0"/>
                </a:spcAft>
                <a:defRPr/>
              </a:pPr>
              <a:r>
                <a:rPr lang="en-US" sz="1400" b="1">
                  <a:solidFill>
                    <a:srgbClr val="FFFFFF"/>
                  </a:solidFill>
                  <a:latin typeface="Arial" charset="0"/>
                  <a:ea typeface="黑体"/>
                </a:rPr>
                <a:t>D</a:t>
              </a:r>
            </a:p>
          </p:txBody>
        </p:sp>
        <p:sp>
          <p:nvSpPr>
            <p:cNvPr id="455" name="Text Box 10"/>
            <p:cNvSpPr txBox="1">
              <a:spLocks noChangeArrowheads="1"/>
            </p:cNvSpPr>
            <p:nvPr/>
          </p:nvSpPr>
          <p:spPr bwMode="auto">
            <a:xfrm>
              <a:off x="4368115" y="189333"/>
              <a:ext cx="444139" cy="307777"/>
            </a:xfrm>
            <a:prstGeom prst="rect">
              <a:avLst/>
            </a:prstGeom>
            <a:solidFill>
              <a:schemeClr val="bg1"/>
            </a:solidFill>
            <a:ln w="9525">
              <a:solidFill>
                <a:schemeClr val="accent2"/>
              </a:solidFill>
              <a:miter lim="800000"/>
              <a:headEnd/>
              <a:tailEnd/>
            </a:ln>
            <a:effectLst>
              <a:outerShdw dist="35921" dir="2700000" algn="ctr" rotWithShape="0">
                <a:srgbClr val="336699"/>
              </a:outerShdw>
            </a:effectLst>
          </p:spPr>
          <p:txBody>
            <a:bodyPr>
              <a:spAutoFit/>
            </a:bodyPr>
            <a:lstStyle/>
            <a:p>
              <a:pPr algn="ctr" eaLnBrk="0" fontAlgn="base" hangingPunct="0">
                <a:spcBef>
                  <a:spcPct val="0"/>
                </a:spcBef>
                <a:spcAft>
                  <a:spcPct val="0"/>
                </a:spcAft>
                <a:defRPr/>
              </a:pPr>
              <a:r>
                <a:rPr lang="en-US" sz="1400" b="1" dirty="0">
                  <a:solidFill>
                    <a:srgbClr val="333399"/>
                  </a:solidFill>
                  <a:latin typeface="Arial" charset="0"/>
                  <a:ea typeface="黑体"/>
                </a:rPr>
                <a:t>F</a:t>
              </a:r>
            </a:p>
          </p:txBody>
        </p:sp>
      </p:grpSp>
      <p:pic>
        <p:nvPicPr>
          <p:cNvPr id="16" name="图片 15">
            <a:extLst>
              <a:ext uri="{FF2B5EF4-FFF2-40B4-BE49-F238E27FC236}">
                <a16:creationId xmlns:a16="http://schemas.microsoft.com/office/drawing/2014/main" id="{F97C87BC-856E-4295-B099-337AA2418F5B}"/>
              </a:ext>
            </a:extLst>
          </p:cNvPr>
          <p:cNvPicPr>
            <a:picLocks noChangeAspect="1"/>
          </p:cNvPicPr>
          <p:nvPr/>
        </p:nvPicPr>
        <p:blipFill>
          <a:blip r:embed="rId3"/>
          <a:stretch>
            <a:fillRect/>
          </a:stretch>
        </p:blipFill>
        <p:spPr>
          <a:xfrm>
            <a:off x="90810" y="2599819"/>
            <a:ext cx="2895600" cy="790575"/>
          </a:xfrm>
          <a:prstGeom prst="rect">
            <a:avLst/>
          </a:prstGeom>
        </p:spPr>
      </p:pic>
      <p:sp>
        <p:nvSpPr>
          <p:cNvPr id="17" name="文本框 16">
            <a:extLst>
              <a:ext uri="{FF2B5EF4-FFF2-40B4-BE49-F238E27FC236}">
                <a16:creationId xmlns:a16="http://schemas.microsoft.com/office/drawing/2014/main" id="{265D493E-BBFA-43A3-BE8F-BFE3A6FA36C4}"/>
              </a:ext>
            </a:extLst>
          </p:cNvPr>
          <p:cNvSpPr txBox="1"/>
          <p:nvPr/>
        </p:nvSpPr>
        <p:spPr>
          <a:xfrm>
            <a:off x="720040" y="1653338"/>
            <a:ext cx="1331326" cy="646331"/>
          </a:xfrm>
          <a:prstGeom prst="rect">
            <a:avLst/>
          </a:prstGeom>
          <a:noFill/>
        </p:spPr>
        <p:txBody>
          <a:bodyPr wrap="none" rtlCol="0">
            <a:spAutoFit/>
          </a:bodyPr>
          <a:lstStyle/>
          <a:p>
            <a:r>
              <a:rPr lang="en-US" b="1" dirty="0"/>
              <a:t>State 32</a:t>
            </a:r>
          </a:p>
          <a:p>
            <a:r>
              <a:rPr lang="en-US" b="1" dirty="0"/>
              <a:t>ALUK = NOT</a:t>
            </a:r>
          </a:p>
        </p:txBody>
      </p:sp>
    </p:spTree>
    <p:extLst>
      <p:ext uri="{BB962C8B-B14F-4D97-AF65-F5344CB8AC3E}">
        <p14:creationId xmlns:p14="http://schemas.microsoft.com/office/powerpoint/2010/main" val="26346394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1590046" y="4705523"/>
            <a:ext cx="794285" cy="246221"/>
            <a:chOff x="66045" y="4705522"/>
            <a:chExt cx="794285" cy="246221"/>
          </a:xfrm>
        </p:grpSpPr>
        <p:grpSp>
          <p:nvGrpSpPr>
            <p:cNvPr id="381" name="组合 380"/>
            <p:cNvGrpSpPr/>
            <p:nvPr/>
          </p:nvGrpSpPr>
          <p:grpSpPr>
            <a:xfrm>
              <a:off x="500291" y="4760252"/>
              <a:ext cx="360039" cy="119168"/>
              <a:chOff x="5292080" y="3452075"/>
              <a:chExt cx="360039" cy="119168"/>
            </a:xfrm>
          </p:grpSpPr>
          <p:sp>
            <p:nvSpPr>
              <p:cNvPr id="382" name="等腰三角形 381"/>
              <p:cNvSpPr/>
              <p:nvPr/>
            </p:nvSpPr>
            <p:spPr bwMode="auto">
              <a:xfrm rot="5400000">
                <a:off x="5525971" y="3445094"/>
                <a:ext cx="119168" cy="133129"/>
              </a:xfrm>
              <a:prstGeom prst="triangl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defRPr/>
                </a:pPr>
                <a:endParaRPr lang="zh-CN" altLang="en-US" baseline="-25000">
                  <a:solidFill>
                    <a:srgbClr val="000000"/>
                  </a:solidFill>
                  <a:latin typeface="Arial" charset="0"/>
                  <a:ea typeface="宋体" pitchFamily="2" charset="-122"/>
                </a:endParaRPr>
              </a:p>
            </p:txBody>
          </p:sp>
          <p:cxnSp>
            <p:nvCxnSpPr>
              <p:cNvPr id="383" name="直接连接符 382"/>
              <p:cNvCxnSpPr/>
              <p:nvPr/>
            </p:nvCxnSpPr>
            <p:spPr bwMode="auto">
              <a:xfrm rot="5400000">
                <a:off x="5405536" y="3405478"/>
                <a:ext cx="0" cy="226911"/>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384" name="文本框 383"/>
            <p:cNvSpPr txBox="1"/>
            <p:nvPr/>
          </p:nvSpPr>
          <p:spPr>
            <a:xfrm>
              <a:off x="66045" y="4705522"/>
              <a:ext cx="520464" cy="246221"/>
            </a:xfrm>
            <a:prstGeom prst="rect">
              <a:avLst/>
            </a:prstGeom>
            <a:noFill/>
          </p:spPr>
          <p:txBody>
            <a:bodyPr wrap="square" rtlCol="0">
              <a:spAutoFit/>
            </a:bodyPr>
            <a:lstStyle/>
            <a:p>
              <a:pPr algn="r" eaLnBrk="0" fontAlgn="base" hangingPunct="0">
                <a:spcBef>
                  <a:spcPct val="0"/>
                </a:spcBef>
                <a:spcAft>
                  <a:spcPct val="0"/>
                </a:spcAft>
                <a:defRPr/>
              </a:pPr>
              <a:r>
                <a:rPr lang="en-US" altLang="zh-CN" sz="1000" dirty="0">
                  <a:solidFill>
                    <a:srgbClr val="000000"/>
                  </a:solidFill>
                  <a:latin typeface="Arial" panose="020B0604020202020204" pitchFamily="34" charset="0"/>
                  <a:ea typeface="宋体" panose="02010600030101010101" pitchFamily="2" charset="-122"/>
                </a:rPr>
                <a:t>LD.IR</a:t>
              </a:r>
              <a:endParaRPr lang="zh-CN" altLang="en-US" sz="1000" dirty="0">
                <a:solidFill>
                  <a:srgbClr val="000000"/>
                </a:solidFill>
                <a:latin typeface="Arial" panose="020B0604020202020204" pitchFamily="34" charset="0"/>
                <a:ea typeface="宋体" panose="02010600030101010101" pitchFamily="2" charset="-122"/>
              </a:endParaRPr>
            </a:p>
          </p:txBody>
        </p:sp>
      </p:grpSp>
      <p:cxnSp>
        <p:nvCxnSpPr>
          <p:cNvPr id="203" name="直接连接符 202"/>
          <p:cNvCxnSpPr/>
          <p:nvPr/>
        </p:nvCxnSpPr>
        <p:spPr bwMode="auto">
          <a:xfrm flipV="1">
            <a:off x="2742173" y="4928288"/>
            <a:ext cx="1726" cy="360000"/>
          </a:xfrm>
          <a:prstGeom prst="line">
            <a:avLst/>
          </a:prstGeom>
          <a:solidFill>
            <a:schemeClr val="accent1"/>
          </a:solidFill>
          <a:ln w="4127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157" name="组合 156"/>
          <p:cNvGrpSpPr/>
          <p:nvPr/>
        </p:nvGrpSpPr>
        <p:grpSpPr>
          <a:xfrm>
            <a:off x="8194467" y="2543542"/>
            <a:ext cx="360039" cy="119168"/>
            <a:chOff x="5292080" y="3452075"/>
            <a:chExt cx="360039" cy="119168"/>
          </a:xfrm>
        </p:grpSpPr>
        <p:sp>
          <p:nvSpPr>
            <p:cNvPr id="158" name="等腰三角形 157"/>
            <p:cNvSpPr/>
            <p:nvPr/>
          </p:nvSpPr>
          <p:spPr bwMode="auto">
            <a:xfrm rot="5400000">
              <a:off x="5525971" y="3445094"/>
              <a:ext cx="119168" cy="133129"/>
            </a:xfrm>
            <a:prstGeom prst="triangl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defRPr/>
              </a:pPr>
              <a:endParaRPr lang="zh-CN" altLang="en-US" baseline="-25000">
                <a:solidFill>
                  <a:srgbClr val="000000"/>
                </a:solidFill>
                <a:latin typeface="Arial" charset="0"/>
                <a:ea typeface="宋体" pitchFamily="2" charset="-122"/>
              </a:endParaRPr>
            </a:p>
          </p:txBody>
        </p:sp>
        <p:cxnSp>
          <p:nvCxnSpPr>
            <p:cNvPr id="159" name="直接连接符 158"/>
            <p:cNvCxnSpPr/>
            <p:nvPr/>
          </p:nvCxnSpPr>
          <p:spPr bwMode="auto">
            <a:xfrm rot="5400000">
              <a:off x="5405536" y="3405478"/>
              <a:ext cx="0" cy="226911"/>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293" name="文本框 292"/>
          <p:cNvSpPr txBox="1"/>
          <p:nvPr/>
        </p:nvSpPr>
        <p:spPr>
          <a:xfrm>
            <a:off x="7834425" y="2480017"/>
            <a:ext cx="441232" cy="246221"/>
          </a:xfrm>
          <a:prstGeom prst="rect">
            <a:avLst/>
          </a:prstGeom>
          <a:noFill/>
        </p:spPr>
        <p:txBody>
          <a:bodyPr wrap="square" rtlCol="0">
            <a:spAutoFit/>
          </a:bodyPr>
          <a:lstStyle/>
          <a:p>
            <a:pPr eaLnBrk="0" fontAlgn="base" hangingPunct="0">
              <a:spcBef>
                <a:spcPct val="0"/>
              </a:spcBef>
              <a:spcAft>
                <a:spcPct val="0"/>
              </a:spcAft>
              <a:defRPr/>
            </a:pPr>
            <a:r>
              <a:rPr lang="en-US" altLang="zh-CN" sz="1000" dirty="0">
                <a:solidFill>
                  <a:srgbClr val="000000"/>
                </a:solidFill>
                <a:latin typeface="Arial" panose="020B0604020202020204" pitchFamily="34" charset="0"/>
                <a:ea typeface="宋体" panose="02010600030101010101" pitchFamily="2" charset="-122"/>
              </a:rPr>
              <a:t>SR2</a:t>
            </a:r>
            <a:endParaRPr lang="zh-CN" altLang="en-US" sz="1000" dirty="0">
              <a:solidFill>
                <a:srgbClr val="000000"/>
              </a:solidFill>
              <a:latin typeface="Arial" panose="020B0604020202020204" pitchFamily="34" charset="0"/>
              <a:ea typeface="宋体" panose="02010600030101010101" pitchFamily="2" charset="-122"/>
            </a:endParaRPr>
          </a:p>
        </p:txBody>
      </p:sp>
      <p:grpSp>
        <p:nvGrpSpPr>
          <p:cNvPr id="346" name="组合 345"/>
          <p:cNvGrpSpPr/>
          <p:nvPr/>
        </p:nvGrpSpPr>
        <p:grpSpPr>
          <a:xfrm>
            <a:off x="8194553" y="2547151"/>
            <a:ext cx="360000" cy="221857"/>
            <a:chOff x="5898218" y="3494595"/>
            <a:chExt cx="360000" cy="221857"/>
          </a:xfrm>
        </p:grpSpPr>
        <p:cxnSp>
          <p:nvCxnSpPr>
            <p:cNvPr id="347" name="直接连接符 346"/>
            <p:cNvCxnSpPr/>
            <p:nvPr/>
          </p:nvCxnSpPr>
          <p:spPr bwMode="auto">
            <a:xfrm flipH="1">
              <a:off x="5959620" y="3494595"/>
              <a:ext cx="144000" cy="10800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48" name="文本框 347"/>
            <p:cNvSpPr txBox="1"/>
            <p:nvPr/>
          </p:nvSpPr>
          <p:spPr>
            <a:xfrm>
              <a:off x="5898218" y="3501008"/>
              <a:ext cx="360000" cy="215444"/>
            </a:xfrm>
            <a:prstGeom prst="rect">
              <a:avLst/>
            </a:prstGeom>
            <a:noFill/>
          </p:spPr>
          <p:txBody>
            <a:bodyPr wrap="square" rtlCol="0">
              <a:spAutoFit/>
            </a:bodyPr>
            <a:lstStyle/>
            <a:p>
              <a:pPr eaLnBrk="0" fontAlgn="base" hangingPunct="0">
                <a:spcBef>
                  <a:spcPct val="0"/>
                </a:spcBef>
                <a:spcAft>
                  <a:spcPct val="0"/>
                </a:spcAft>
                <a:defRPr/>
              </a:pPr>
              <a:r>
                <a:rPr lang="en-US" altLang="zh-CN" sz="1200" baseline="-25000" dirty="0">
                  <a:solidFill>
                    <a:srgbClr val="000000"/>
                  </a:solidFill>
                  <a:latin typeface="Arial" panose="020B0604020202020204" pitchFamily="34" charset="0"/>
                  <a:ea typeface="宋体" panose="02010600030101010101" pitchFamily="2" charset="-122"/>
                </a:rPr>
                <a:t>3</a:t>
              </a:r>
              <a:endParaRPr lang="zh-CN" altLang="en-US" sz="1200" baseline="-25000" dirty="0">
                <a:solidFill>
                  <a:srgbClr val="000000"/>
                </a:solidFill>
                <a:latin typeface="Arial" panose="020B0604020202020204" pitchFamily="34" charset="0"/>
                <a:ea typeface="宋体" panose="02010600030101010101" pitchFamily="2" charset="-122"/>
              </a:endParaRPr>
            </a:p>
          </p:txBody>
        </p:sp>
      </p:grpSp>
      <p:grpSp>
        <p:nvGrpSpPr>
          <p:cNvPr id="2" name="组合 1"/>
          <p:cNvGrpSpPr/>
          <p:nvPr/>
        </p:nvGrpSpPr>
        <p:grpSpPr>
          <a:xfrm>
            <a:off x="7222466" y="3920177"/>
            <a:ext cx="1105129" cy="119168"/>
            <a:chOff x="5698465" y="3920177"/>
            <a:chExt cx="1105129" cy="119168"/>
          </a:xfrm>
        </p:grpSpPr>
        <p:cxnSp>
          <p:nvCxnSpPr>
            <p:cNvPr id="88" name="直接连接符 87"/>
            <p:cNvCxnSpPr/>
            <p:nvPr/>
          </p:nvCxnSpPr>
          <p:spPr bwMode="auto">
            <a:xfrm rot="5400000">
              <a:off x="6184465" y="3501035"/>
              <a:ext cx="0" cy="972000"/>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7" name="等腰三角形 86"/>
            <p:cNvSpPr/>
            <p:nvPr/>
          </p:nvSpPr>
          <p:spPr bwMode="auto">
            <a:xfrm rot="5400000">
              <a:off x="6677446" y="3913196"/>
              <a:ext cx="119168" cy="133129"/>
            </a:xfrm>
            <a:prstGeom prst="triangl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defRPr/>
              </a:pPr>
              <a:endParaRPr lang="zh-CN" altLang="en-US" baseline="-25000">
                <a:solidFill>
                  <a:srgbClr val="000000"/>
                </a:solidFill>
                <a:latin typeface="Arial" charset="0"/>
                <a:ea typeface="宋体" pitchFamily="2" charset="-122"/>
              </a:endParaRPr>
            </a:p>
          </p:txBody>
        </p:sp>
      </p:grpSp>
      <p:sp>
        <p:nvSpPr>
          <p:cNvPr id="28" name="流程图: 手动操作 27"/>
          <p:cNvSpPr/>
          <p:nvPr/>
        </p:nvSpPr>
        <p:spPr bwMode="auto">
          <a:xfrm>
            <a:off x="8266473" y="3892236"/>
            <a:ext cx="684016" cy="184837"/>
          </a:xfrm>
          <a:prstGeom prst="flowChartManualOperation">
            <a:avLst/>
          </a:prstGeom>
          <a:solidFill>
            <a:srgbClr val="FF0000"/>
          </a:solidFill>
          <a:ln w="12700" cap="flat" cmpd="sng" algn="ctr">
            <a:solidFill>
              <a:schemeClr val="tx1"/>
            </a:solidFill>
            <a:prstDash val="solid"/>
            <a:round/>
            <a:headEnd type="none" w="med" len="med"/>
            <a:tailEnd type="none" w="med" len="med"/>
          </a:ln>
          <a:effectLst/>
        </p:spPr>
        <p:txBody>
          <a:bodyPr vert="horz" wrap="none" lIns="0" tIns="0" rIns="0" bIns="0" numCol="1" rtlCol="0" anchor="t" anchorCtr="0" compatLnSpc="1">
            <a:prstTxWarp prst="textNoShape">
              <a:avLst/>
            </a:prstTxWarp>
          </a:bodyPr>
          <a:lstStyle/>
          <a:p>
            <a:pPr algn="ctr" fontAlgn="base">
              <a:spcBef>
                <a:spcPct val="0"/>
              </a:spcBef>
              <a:spcAft>
                <a:spcPct val="0"/>
              </a:spcAft>
              <a:defRPr/>
            </a:pPr>
            <a:r>
              <a:rPr lang="en-US" altLang="zh-CN" sz="1000" b="1" dirty="0">
                <a:solidFill>
                  <a:srgbClr val="FFFFFF"/>
                </a:solidFill>
                <a:latin typeface="Arial"/>
                <a:ea typeface="微软雅黑" panose="020B0503020204020204" pitchFamily="34" charset="-122"/>
                <a:cs typeface="Times New Roman" panose="02020603050405020304" pitchFamily="18" charset="0"/>
              </a:rPr>
              <a:t>SR2MUX</a:t>
            </a:r>
            <a:endParaRPr lang="zh-CN" altLang="en-US" sz="1000" b="1" dirty="0">
              <a:solidFill>
                <a:srgbClr val="FFFFFF"/>
              </a:solidFill>
              <a:latin typeface="Arial"/>
              <a:ea typeface="微软雅黑" panose="020B0503020204020204" pitchFamily="34" charset="-122"/>
              <a:cs typeface="Times New Roman" panose="02020603050405020304" pitchFamily="18" charset="0"/>
            </a:endParaRPr>
          </a:p>
        </p:txBody>
      </p:sp>
      <p:cxnSp>
        <p:nvCxnSpPr>
          <p:cNvPr id="99" name="直接连接符 98"/>
          <p:cNvCxnSpPr/>
          <p:nvPr/>
        </p:nvCxnSpPr>
        <p:spPr bwMode="auto">
          <a:xfrm>
            <a:off x="8696233" y="4064193"/>
            <a:ext cx="2289" cy="242621"/>
          </a:xfrm>
          <a:prstGeom prst="line">
            <a:avLst/>
          </a:prstGeom>
          <a:solidFill>
            <a:schemeClr val="accent1"/>
          </a:solidFill>
          <a:ln w="4127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299" name="组合 298"/>
          <p:cNvGrpSpPr/>
          <p:nvPr/>
        </p:nvGrpSpPr>
        <p:grpSpPr>
          <a:xfrm>
            <a:off x="8615627" y="4017787"/>
            <a:ext cx="396344" cy="215444"/>
            <a:chOff x="7272000" y="2565484"/>
            <a:chExt cx="396344" cy="215444"/>
          </a:xfrm>
        </p:grpSpPr>
        <p:cxnSp>
          <p:nvCxnSpPr>
            <p:cNvPr id="300" name="直接连接符 299"/>
            <p:cNvCxnSpPr/>
            <p:nvPr/>
          </p:nvCxnSpPr>
          <p:spPr bwMode="auto">
            <a:xfrm flipH="1">
              <a:off x="7272000" y="2626896"/>
              <a:ext cx="144000" cy="10800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01" name="文本框 300"/>
            <p:cNvSpPr txBox="1"/>
            <p:nvPr/>
          </p:nvSpPr>
          <p:spPr>
            <a:xfrm>
              <a:off x="7308344" y="2565484"/>
              <a:ext cx="360000" cy="215444"/>
            </a:xfrm>
            <a:prstGeom prst="rect">
              <a:avLst/>
            </a:prstGeom>
            <a:noFill/>
          </p:spPr>
          <p:txBody>
            <a:bodyPr wrap="square" rtlCol="0">
              <a:spAutoFit/>
            </a:bodyPr>
            <a:lstStyle/>
            <a:p>
              <a:pPr eaLnBrk="0" fontAlgn="base" hangingPunct="0">
                <a:spcBef>
                  <a:spcPct val="0"/>
                </a:spcBef>
                <a:spcAft>
                  <a:spcPct val="0"/>
                </a:spcAft>
                <a:defRPr/>
              </a:pPr>
              <a:r>
                <a:rPr lang="en-US" altLang="zh-CN" sz="1200" baseline="-25000" dirty="0">
                  <a:solidFill>
                    <a:srgbClr val="000000"/>
                  </a:solidFill>
                  <a:latin typeface="Arial" panose="020B0604020202020204" pitchFamily="34" charset="0"/>
                  <a:ea typeface="宋体" panose="02010600030101010101" pitchFamily="2" charset="-122"/>
                </a:rPr>
                <a:t>16</a:t>
              </a:r>
              <a:endParaRPr lang="zh-CN" altLang="en-US" sz="1200" baseline="-25000" dirty="0">
                <a:solidFill>
                  <a:srgbClr val="000000"/>
                </a:solidFill>
                <a:latin typeface="Arial" panose="020B0604020202020204" pitchFamily="34" charset="0"/>
                <a:ea typeface="宋体" panose="02010600030101010101" pitchFamily="2" charset="-122"/>
              </a:endParaRPr>
            </a:p>
          </p:txBody>
        </p:sp>
      </p:grpSp>
      <p:cxnSp>
        <p:nvCxnSpPr>
          <p:cNvPr id="200" name="直接连接符 199"/>
          <p:cNvCxnSpPr/>
          <p:nvPr/>
        </p:nvCxnSpPr>
        <p:spPr bwMode="auto">
          <a:xfrm rot="16200000">
            <a:off x="6610281" y="1859144"/>
            <a:ext cx="1726" cy="3780000"/>
          </a:xfrm>
          <a:prstGeom prst="line">
            <a:avLst/>
          </a:prstGeom>
          <a:solidFill>
            <a:schemeClr val="accent1"/>
          </a:solidFill>
          <a:ln w="412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5" name="直接连接符 174"/>
          <p:cNvCxnSpPr/>
          <p:nvPr/>
        </p:nvCxnSpPr>
        <p:spPr bwMode="auto">
          <a:xfrm>
            <a:off x="8480209" y="3740176"/>
            <a:ext cx="2289" cy="180000"/>
          </a:xfrm>
          <a:prstGeom prst="line">
            <a:avLst/>
          </a:prstGeom>
          <a:solidFill>
            <a:schemeClr val="accent1"/>
          </a:solidFill>
          <a:ln w="4127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342" name="组合 341"/>
          <p:cNvGrpSpPr/>
          <p:nvPr/>
        </p:nvGrpSpPr>
        <p:grpSpPr>
          <a:xfrm>
            <a:off x="7864499" y="3697740"/>
            <a:ext cx="360000" cy="221857"/>
            <a:chOff x="5898218" y="3494595"/>
            <a:chExt cx="360000" cy="221857"/>
          </a:xfrm>
        </p:grpSpPr>
        <p:cxnSp>
          <p:nvCxnSpPr>
            <p:cNvPr id="303" name="直接连接符 302"/>
            <p:cNvCxnSpPr/>
            <p:nvPr/>
          </p:nvCxnSpPr>
          <p:spPr bwMode="auto">
            <a:xfrm flipH="1">
              <a:off x="5959620" y="3494595"/>
              <a:ext cx="144000" cy="10800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04" name="文本框 303"/>
            <p:cNvSpPr txBox="1"/>
            <p:nvPr/>
          </p:nvSpPr>
          <p:spPr>
            <a:xfrm>
              <a:off x="5898218" y="3501008"/>
              <a:ext cx="360000" cy="215444"/>
            </a:xfrm>
            <a:prstGeom prst="rect">
              <a:avLst/>
            </a:prstGeom>
            <a:noFill/>
          </p:spPr>
          <p:txBody>
            <a:bodyPr wrap="square" rtlCol="0">
              <a:spAutoFit/>
            </a:bodyPr>
            <a:lstStyle/>
            <a:p>
              <a:pPr eaLnBrk="0" fontAlgn="base" hangingPunct="0">
                <a:spcBef>
                  <a:spcPct val="0"/>
                </a:spcBef>
                <a:spcAft>
                  <a:spcPct val="0"/>
                </a:spcAft>
                <a:defRPr/>
              </a:pPr>
              <a:r>
                <a:rPr lang="en-US" altLang="zh-CN" sz="1200" baseline="-25000" dirty="0">
                  <a:solidFill>
                    <a:srgbClr val="000000"/>
                  </a:solidFill>
                  <a:latin typeface="Arial" panose="020B0604020202020204" pitchFamily="34" charset="0"/>
                  <a:ea typeface="宋体" panose="02010600030101010101" pitchFamily="2" charset="-122"/>
                </a:rPr>
                <a:t>16</a:t>
              </a:r>
              <a:endParaRPr lang="zh-CN" altLang="en-US" sz="1200" baseline="-25000" dirty="0">
                <a:solidFill>
                  <a:srgbClr val="000000"/>
                </a:solidFill>
                <a:latin typeface="Arial" panose="020B0604020202020204" pitchFamily="34" charset="0"/>
                <a:ea typeface="宋体" panose="02010600030101010101" pitchFamily="2" charset="-122"/>
              </a:endParaRPr>
            </a:p>
          </p:txBody>
        </p:sp>
      </p:grpSp>
      <p:grpSp>
        <p:nvGrpSpPr>
          <p:cNvPr id="162" name="组合 161"/>
          <p:cNvGrpSpPr/>
          <p:nvPr/>
        </p:nvGrpSpPr>
        <p:grpSpPr>
          <a:xfrm>
            <a:off x="8662217" y="3056080"/>
            <a:ext cx="396344" cy="215444"/>
            <a:chOff x="7272000" y="2565484"/>
            <a:chExt cx="396344" cy="215444"/>
          </a:xfrm>
        </p:grpSpPr>
        <p:sp>
          <p:nvSpPr>
            <p:cNvPr id="164" name="文本框 163"/>
            <p:cNvSpPr txBox="1"/>
            <p:nvPr/>
          </p:nvSpPr>
          <p:spPr>
            <a:xfrm>
              <a:off x="7308344" y="2565484"/>
              <a:ext cx="360000" cy="215444"/>
            </a:xfrm>
            <a:prstGeom prst="rect">
              <a:avLst/>
            </a:prstGeom>
            <a:noFill/>
          </p:spPr>
          <p:txBody>
            <a:bodyPr wrap="square" rtlCol="0">
              <a:spAutoFit/>
            </a:bodyPr>
            <a:lstStyle/>
            <a:p>
              <a:pPr eaLnBrk="0" fontAlgn="base" hangingPunct="0">
                <a:spcBef>
                  <a:spcPct val="0"/>
                </a:spcBef>
                <a:spcAft>
                  <a:spcPct val="0"/>
                </a:spcAft>
                <a:defRPr/>
              </a:pPr>
              <a:r>
                <a:rPr lang="en-US" altLang="zh-CN" sz="1200" baseline="-25000" dirty="0">
                  <a:solidFill>
                    <a:srgbClr val="000000"/>
                  </a:solidFill>
                  <a:latin typeface="Arial" panose="020B0604020202020204" pitchFamily="34" charset="0"/>
                  <a:ea typeface="宋体" panose="02010600030101010101" pitchFamily="2" charset="-122"/>
                </a:rPr>
                <a:t>16</a:t>
              </a:r>
              <a:endParaRPr lang="zh-CN" altLang="en-US" sz="1200" baseline="-25000" dirty="0">
                <a:solidFill>
                  <a:srgbClr val="000000"/>
                </a:solidFill>
                <a:latin typeface="Arial" panose="020B0604020202020204" pitchFamily="34" charset="0"/>
                <a:ea typeface="宋体" panose="02010600030101010101" pitchFamily="2" charset="-122"/>
              </a:endParaRPr>
            </a:p>
          </p:txBody>
        </p:sp>
        <p:cxnSp>
          <p:nvCxnSpPr>
            <p:cNvPr id="163" name="直接连接符 162"/>
            <p:cNvCxnSpPr/>
            <p:nvPr/>
          </p:nvCxnSpPr>
          <p:spPr bwMode="auto">
            <a:xfrm flipH="1">
              <a:off x="7272000" y="2626896"/>
              <a:ext cx="144000" cy="10800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cxnSp>
        <p:nvCxnSpPr>
          <p:cNvPr id="127" name="直接连接符 126"/>
          <p:cNvCxnSpPr/>
          <p:nvPr/>
        </p:nvCxnSpPr>
        <p:spPr bwMode="auto">
          <a:xfrm rot="5400000">
            <a:off x="7336482" y="1553144"/>
            <a:ext cx="1726" cy="4089600"/>
          </a:xfrm>
          <a:prstGeom prst="line">
            <a:avLst/>
          </a:prstGeom>
          <a:solidFill>
            <a:schemeClr val="accent1"/>
          </a:solidFill>
          <a:ln w="412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8" name="直接连接符 37"/>
          <p:cNvCxnSpPr/>
          <p:nvPr/>
        </p:nvCxnSpPr>
        <p:spPr bwMode="auto">
          <a:xfrm>
            <a:off x="8727138" y="2768048"/>
            <a:ext cx="1726" cy="1152000"/>
          </a:xfrm>
          <a:prstGeom prst="line">
            <a:avLst/>
          </a:prstGeom>
          <a:solidFill>
            <a:schemeClr val="accent1"/>
          </a:solidFill>
          <a:ln w="4127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283" name="组合 282"/>
          <p:cNvGrpSpPr/>
          <p:nvPr/>
        </p:nvGrpSpPr>
        <p:grpSpPr>
          <a:xfrm>
            <a:off x="4450049" y="3398698"/>
            <a:ext cx="396344" cy="215444"/>
            <a:chOff x="7272000" y="2565484"/>
            <a:chExt cx="396344" cy="215444"/>
          </a:xfrm>
        </p:grpSpPr>
        <p:cxnSp>
          <p:nvCxnSpPr>
            <p:cNvPr id="284" name="直接连接符 283"/>
            <p:cNvCxnSpPr/>
            <p:nvPr/>
          </p:nvCxnSpPr>
          <p:spPr bwMode="auto">
            <a:xfrm flipH="1">
              <a:off x="7272000" y="2626896"/>
              <a:ext cx="144000" cy="10800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85" name="文本框 284"/>
            <p:cNvSpPr txBox="1"/>
            <p:nvPr/>
          </p:nvSpPr>
          <p:spPr>
            <a:xfrm>
              <a:off x="7308344" y="2565484"/>
              <a:ext cx="360000" cy="215444"/>
            </a:xfrm>
            <a:prstGeom prst="rect">
              <a:avLst/>
            </a:prstGeom>
            <a:noFill/>
          </p:spPr>
          <p:txBody>
            <a:bodyPr wrap="square" rtlCol="0">
              <a:spAutoFit/>
            </a:bodyPr>
            <a:lstStyle/>
            <a:p>
              <a:pPr eaLnBrk="0" fontAlgn="base" hangingPunct="0">
                <a:spcBef>
                  <a:spcPct val="0"/>
                </a:spcBef>
                <a:spcAft>
                  <a:spcPct val="0"/>
                </a:spcAft>
                <a:defRPr/>
              </a:pPr>
              <a:r>
                <a:rPr lang="en-US" altLang="zh-CN" sz="1200" baseline="-25000" dirty="0">
                  <a:solidFill>
                    <a:srgbClr val="000000"/>
                  </a:solidFill>
                  <a:latin typeface="Arial" panose="020B0604020202020204" pitchFamily="34" charset="0"/>
                  <a:ea typeface="宋体" panose="02010600030101010101" pitchFamily="2" charset="-122"/>
                </a:rPr>
                <a:t>16</a:t>
              </a:r>
              <a:endParaRPr lang="zh-CN" altLang="en-US" sz="1200" baseline="-25000" dirty="0">
                <a:solidFill>
                  <a:srgbClr val="000000"/>
                </a:solidFill>
                <a:latin typeface="Arial" panose="020B0604020202020204" pitchFamily="34" charset="0"/>
                <a:ea typeface="宋体" panose="02010600030101010101" pitchFamily="2" charset="-122"/>
              </a:endParaRPr>
            </a:p>
          </p:txBody>
        </p:sp>
      </p:grpSp>
      <p:cxnSp>
        <p:nvCxnSpPr>
          <p:cNvPr id="178" name="直接连接符 177"/>
          <p:cNvCxnSpPr/>
          <p:nvPr/>
        </p:nvCxnSpPr>
        <p:spPr bwMode="auto">
          <a:xfrm flipV="1">
            <a:off x="4119659" y="3272128"/>
            <a:ext cx="1726" cy="396000"/>
          </a:xfrm>
          <a:prstGeom prst="line">
            <a:avLst/>
          </a:prstGeom>
          <a:solidFill>
            <a:schemeClr val="accent1"/>
          </a:solidFill>
          <a:ln w="4127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9" name="直接连接符 178"/>
          <p:cNvCxnSpPr/>
          <p:nvPr/>
        </p:nvCxnSpPr>
        <p:spPr bwMode="auto">
          <a:xfrm flipV="1">
            <a:off x="4325224" y="3272104"/>
            <a:ext cx="1726" cy="684000"/>
          </a:xfrm>
          <a:prstGeom prst="line">
            <a:avLst/>
          </a:prstGeom>
          <a:solidFill>
            <a:schemeClr val="accent1"/>
          </a:solidFill>
          <a:ln w="4127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0" name="直接连接符 179"/>
          <p:cNvCxnSpPr/>
          <p:nvPr/>
        </p:nvCxnSpPr>
        <p:spPr bwMode="auto">
          <a:xfrm flipV="1">
            <a:off x="4530789" y="3272104"/>
            <a:ext cx="1726" cy="972000"/>
          </a:xfrm>
          <a:prstGeom prst="line">
            <a:avLst/>
          </a:prstGeom>
          <a:solidFill>
            <a:schemeClr val="accent1"/>
          </a:solidFill>
          <a:ln w="4127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1" name="直接连接符 180"/>
          <p:cNvCxnSpPr/>
          <p:nvPr/>
        </p:nvCxnSpPr>
        <p:spPr bwMode="auto">
          <a:xfrm flipV="1">
            <a:off x="4736355" y="3272104"/>
            <a:ext cx="1726" cy="396000"/>
          </a:xfrm>
          <a:prstGeom prst="line">
            <a:avLst/>
          </a:prstGeom>
          <a:solidFill>
            <a:schemeClr val="accent1"/>
          </a:solidFill>
          <a:ln w="4127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66" name="文本框 265"/>
          <p:cNvSpPr txBox="1"/>
          <p:nvPr/>
        </p:nvSpPr>
        <p:spPr>
          <a:xfrm>
            <a:off x="2721857" y="3427154"/>
            <a:ext cx="610398" cy="276999"/>
          </a:xfrm>
          <a:prstGeom prst="rect">
            <a:avLst/>
          </a:prstGeom>
          <a:noFill/>
        </p:spPr>
        <p:txBody>
          <a:bodyPr wrap="square" rtlCol="0">
            <a:spAutoFit/>
          </a:bodyPr>
          <a:lstStyle/>
          <a:p>
            <a:pPr eaLnBrk="0" fontAlgn="base" hangingPunct="0">
              <a:spcBef>
                <a:spcPct val="0"/>
              </a:spcBef>
              <a:spcAft>
                <a:spcPct val="0"/>
              </a:spcAft>
              <a:defRPr/>
            </a:pPr>
            <a:r>
              <a:rPr lang="en-US" altLang="zh-CN" sz="1200" b="1" dirty="0">
                <a:solidFill>
                  <a:srgbClr val="000000"/>
                </a:solidFill>
                <a:latin typeface="Arial" panose="020B0604020202020204" pitchFamily="34" charset="0"/>
                <a:ea typeface="宋体" panose="02010600030101010101" pitchFamily="2" charset="-122"/>
              </a:rPr>
              <a:t>[10:0]</a:t>
            </a:r>
            <a:endParaRPr lang="zh-CN" altLang="en-US" sz="1200" b="1" dirty="0">
              <a:solidFill>
                <a:srgbClr val="000000"/>
              </a:solidFill>
              <a:latin typeface="Arial" panose="020B0604020202020204" pitchFamily="34" charset="0"/>
              <a:ea typeface="宋体" panose="02010600030101010101" pitchFamily="2" charset="-122"/>
            </a:endParaRPr>
          </a:p>
        </p:txBody>
      </p:sp>
      <p:grpSp>
        <p:nvGrpSpPr>
          <p:cNvPr id="277" name="组合 276"/>
          <p:cNvGrpSpPr/>
          <p:nvPr/>
        </p:nvGrpSpPr>
        <p:grpSpPr>
          <a:xfrm>
            <a:off x="4035649" y="3398698"/>
            <a:ext cx="396344" cy="215444"/>
            <a:chOff x="7272000" y="2565484"/>
            <a:chExt cx="396344" cy="215444"/>
          </a:xfrm>
        </p:grpSpPr>
        <p:cxnSp>
          <p:nvCxnSpPr>
            <p:cNvPr id="278" name="直接连接符 277"/>
            <p:cNvCxnSpPr/>
            <p:nvPr/>
          </p:nvCxnSpPr>
          <p:spPr bwMode="auto">
            <a:xfrm flipH="1">
              <a:off x="7272000" y="2626896"/>
              <a:ext cx="144000" cy="10800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79" name="文本框 278"/>
            <p:cNvSpPr txBox="1"/>
            <p:nvPr/>
          </p:nvSpPr>
          <p:spPr>
            <a:xfrm>
              <a:off x="7308344" y="2565484"/>
              <a:ext cx="360000" cy="215444"/>
            </a:xfrm>
            <a:prstGeom prst="rect">
              <a:avLst/>
            </a:prstGeom>
            <a:noFill/>
          </p:spPr>
          <p:txBody>
            <a:bodyPr wrap="square" rtlCol="0">
              <a:spAutoFit/>
            </a:bodyPr>
            <a:lstStyle/>
            <a:p>
              <a:pPr eaLnBrk="0" fontAlgn="base" hangingPunct="0">
                <a:spcBef>
                  <a:spcPct val="0"/>
                </a:spcBef>
                <a:spcAft>
                  <a:spcPct val="0"/>
                </a:spcAft>
                <a:defRPr/>
              </a:pPr>
              <a:r>
                <a:rPr lang="en-US" altLang="zh-CN" sz="1200" baseline="-25000" dirty="0">
                  <a:solidFill>
                    <a:srgbClr val="000000"/>
                  </a:solidFill>
                  <a:latin typeface="Arial" panose="020B0604020202020204" pitchFamily="34" charset="0"/>
                  <a:ea typeface="宋体" panose="02010600030101010101" pitchFamily="2" charset="-122"/>
                </a:rPr>
                <a:t>16</a:t>
              </a:r>
              <a:endParaRPr lang="zh-CN" altLang="en-US" sz="1200" baseline="-25000" dirty="0">
                <a:solidFill>
                  <a:srgbClr val="000000"/>
                </a:solidFill>
                <a:latin typeface="Arial" panose="020B0604020202020204" pitchFamily="34" charset="0"/>
                <a:ea typeface="宋体" panose="02010600030101010101" pitchFamily="2" charset="-122"/>
              </a:endParaRPr>
            </a:p>
          </p:txBody>
        </p:sp>
      </p:grpSp>
      <p:grpSp>
        <p:nvGrpSpPr>
          <p:cNvPr id="280" name="组合 279"/>
          <p:cNvGrpSpPr/>
          <p:nvPr/>
        </p:nvGrpSpPr>
        <p:grpSpPr>
          <a:xfrm>
            <a:off x="4234025" y="3398698"/>
            <a:ext cx="396344" cy="215444"/>
            <a:chOff x="7272000" y="2565484"/>
            <a:chExt cx="396344" cy="215444"/>
          </a:xfrm>
        </p:grpSpPr>
        <p:cxnSp>
          <p:nvCxnSpPr>
            <p:cNvPr id="281" name="直接连接符 280"/>
            <p:cNvCxnSpPr/>
            <p:nvPr/>
          </p:nvCxnSpPr>
          <p:spPr bwMode="auto">
            <a:xfrm flipH="1">
              <a:off x="7272000" y="2626896"/>
              <a:ext cx="144000" cy="10800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82" name="文本框 281"/>
            <p:cNvSpPr txBox="1"/>
            <p:nvPr/>
          </p:nvSpPr>
          <p:spPr>
            <a:xfrm>
              <a:off x="7308344" y="2565484"/>
              <a:ext cx="360000" cy="215444"/>
            </a:xfrm>
            <a:prstGeom prst="rect">
              <a:avLst/>
            </a:prstGeom>
            <a:noFill/>
          </p:spPr>
          <p:txBody>
            <a:bodyPr wrap="square" rtlCol="0">
              <a:spAutoFit/>
            </a:bodyPr>
            <a:lstStyle/>
            <a:p>
              <a:pPr eaLnBrk="0" fontAlgn="base" hangingPunct="0">
                <a:spcBef>
                  <a:spcPct val="0"/>
                </a:spcBef>
                <a:spcAft>
                  <a:spcPct val="0"/>
                </a:spcAft>
                <a:defRPr/>
              </a:pPr>
              <a:r>
                <a:rPr lang="en-US" altLang="zh-CN" sz="1200" baseline="-25000" dirty="0">
                  <a:solidFill>
                    <a:srgbClr val="000000"/>
                  </a:solidFill>
                  <a:latin typeface="Arial" panose="020B0604020202020204" pitchFamily="34" charset="0"/>
                  <a:ea typeface="宋体" panose="02010600030101010101" pitchFamily="2" charset="-122"/>
                </a:rPr>
                <a:t>16</a:t>
              </a:r>
              <a:endParaRPr lang="zh-CN" altLang="en-US" sz="1200" baseline="-25000" dirty="0">
                <a:solidFill>
                  <a:srgbClr val="000000"/>
                </a:solidFill>
                <a:latin typeface="Arial" panose="020B0604020202020204" pitchFamily="34" charset="0"/>
                <a:ea typeface="宋体" panose="02010600030101010101" pitchFamily="2" charset="-122"/>
              </a:endParaRPr>
            </a:p>
          </p:txBody>
        </p:sp>
      </p:grpSp>
      <p:sp>
        <p:nvSpPr>
          <p:cNvPr id="149" name="矩形 148"/>
          <p:cNvSpPr/>
          <p:nvPr/>
        </p:nvSpPr>
        <p:spPr bwMode="auto">
          <a:xfrm>
            <a:off x="3257276" y="4424232"/>
            <a:ext cx="677722" cy="216000"/>
          </a:xfrm>
          <a:prstGeom prst="rect">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108000" tIns="0" rIns="91440" bIns="0" numCol="1" rtlCol="0" anchor="ctr" anchorCtr="0" compatLnSpc="1">
            <a:prstTxWarp prst="textNoShape">
              <a:avLst/>
            </a:prstTxWarp>
          </a:bodyPr>
          <a:lstStyle/>
          <a:p>
            <a:pPr algn="ctr" fontAlgn="base">
              <a:spcBef>
                <a:spcPct val="0"/>
              </a:spcBef>
              <a:spcAft>
                <a:spcPct val="0"/>
              </a:spcAft>
              <a:defRPr/>
            </a:pPr>
            <a:r>
              <a:rPr lang="en-US" altLang="zh-CN" sz="1200" b="1" dirty="0">
                <a:solidFill>
                  <a:srgbClr val="000000"/>
                </a:solidFill>
                <a:latin typeface="Arial" charset="0"/>
                <a:ea typeface="宋体" panose="02010600030101010101" pitchFamily="2" charset="-122"/>
              </a:rPr>
              <a:t>SEXT</a:t>
            </a:r>
            <a:endParaRPr lang="zh-CN" altLang="en-US" sz="1200" b="1" dirty="0">
              <a:solidFill>
                <a:srgbClr val="000000"/>
              </a:solidFill>
              <a:latin typeface="Arial" charset="0"/>
              <a:ea typeface="宋体" panose="02010600030101010101" pitchFamily="2" charset="-122"/>
            </a:endParaRPr>
          </a:p>
        </p:txBody>
      </p:sp>
      <p:sp>
        <p:nvSpPr>
          <p:cNvPr id="182" name="矩形 181"/>
          <p:cNvSpPr/>
          <p:nvPr/>
        </p:nvSpPr>
        <p:spPr bwMode="auto">
          <a:xfrm>
            <a:off x="3255563" y="3560136"/>
            <a:ext cx="677722" cy="216000"/>
          </a:xfrm>
          <a:prstGeom prst="rect">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108000" tIns="0" rIns="91440" bIns="0" numCol="1" rtlCol="0" anchor="ctr" anchorCtr="0" compatLnSpc="1">
            <a:prstTxWarp prst="textNoShape">
              <a:avLst/>
            </a:prstTxWarp>
          </a:bodyPr>
          <a:lstStyle/>
          <a:p>
            <a:pPr algn="ctr" fontAlgn="base">
              <a:spcBef>
                <a:spcPct val="0"/>
              </a:spcBef>
              <a:spcAft>
                <a:spcPct val="0"/>
              </a:spcAft>
              <a:defRPr/>
            </a:pPr>
            <a:r>
              <a:rPr lang="en-US" altLang="zh-CN" sz="1200" b="1" dirty="0">
                <a:solidFill>
                  <a:srgbClr val="000000"/>
                </a:solidFill>
                <a:latin typeface="Arial" charset="0"/>
                <a:ea typeface="宋体" panose="02010600030101010101" pitchFamily="2" charset="-122"/>
              </a:rPr>
              <a:t>SEXT</a:t>
            </a:r>
            <a:endParaRPr lang="zh-CN" altLang="en-US" sz="1200" b="1" dirty="0">
              <a:solidFill>
                <a:srgbClr val="000000"/>
              </a:solidFill>
              <a:latin typeface="Arial" charset="0"/>
              <a:ea typeface="宋体" panose="02010600030101010101" pitchFamily="2" charset="-122"/>
            </a:endParaRPr>
          </a:p>
        </p:txBody>
      </p:sp>
      <p:sp>
        <p:nvSpPr>
          <p:cNvPr id="183" name="矩形 182"/>
          <p:cNvSpPr/>
          <p:nvPr/>
        </p:nvSpPr>
        <p:spPr bwMode="auto">
          <a:xfrm>
            <a:off x="3257276" y="3849918"/>
            <a:ext cx="677722" cy="216000"/>
          </a:xfrm>
          <a:prstGeom prst="rect">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108000" tIns="0" rIns="91440" bIns="0" numCol="1" rtlCol="0" anchor="ctr" anchorCtr="0" compatLnSpc="1">
            <a:prstTxWarp prst="textNoShape">
              <a:avLst/>
            </a:prstTxWarp>
          </a:bodyPr>
          <a:lstStyle/>
          <a:p>
            <a:pPr algn="ctr" fontAlgn="base">
              <a:spcBef>
                <a:spcPct val="0"/>
              </a:spcBef>
              <a:spcAft>
                <a:spcPct val="0"/>
              </a:spcAft>
              <a:defRPr/>
            </a:pPr>
            <a:r>
              <a:rPr lang="en-US" altLang="zh-CN" sz="1200" b="1" dirty="0">
                <a:solidFill>
                  <a:srgbClr val="000000"/>
                </a:solidFill>
                <a:latin typeface="Arial" charset="0"/>
                <a:ea typeface="宋体" panose="02010600030101010101" pitchFamily="2" charset="-122"/>
              </a:rPr>
              <a:t>SEXT</a:t>
            </a:r>
            <a:endParaRPr lang="zh-CN" altLang="en-US" sz="1200" b="1" dirty="0">
              <a:solidFill>
                <a:srgbClr val="000000"/>
              </a:solidFill>
              <a:latin typeface="Arial" charset="0"/>
              <a:ea typeface="宋体" panose="02010600030101010101" pitchFamily="2" charset="-122"/>
            </a:endParaRPr>
          </a:p>
        </p:txBody>
      </p:sp>
      <p:sp>
        <p:nvSpPr>
          <p:cNvPr id="184" name="矩形 183"/>
          <p:cNvSpPr/>
          <p:nvPr/>
        </p:nvSpPr>
        <p:spPr bwMode="auto">
          <a:xfrm>
            <a:off x="3257276" y="4137950"/>
            <a:ext cx="677722" cy="216000"/>
          </a:xfrm>
          <a:prstGeom prst="rect">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108000" tIns="0" rIns="91440" bIns="0" numCol="1" rtlCol="0" anchor="ctr" anchorCtr="0" compatLnSpc="1">
            <a:prstTxWarp prst="textNoShape">
              <a:avLst/>
            </a:prstTxWarp>
          </a:bodyPr>
          <a:lstStyle/>
          <a:p>
            <a:pPr algn="ctr" fontAlgn="base">
              <a:spcBef>
                <a:spcPct val="0"/>
              </a:spcBef>
              <a:spcAft>
                <a:spcPct val="0"/>
              </a:spcAft>
              <a:defRPr/>
            </a:pPr>
            <a:r>
              <a:rPr lang="en-US" altLang="zh-CN" sz="1200" b="1" dirty="0">
                <a:solidFill>
                  <a:srgbClr val="000000"/>
                </a:solidFill>
                <a:latin typeface="Arial" charset="0"/>
                <a:ea typeface="宋体" panose="02010600030101010101" pitchFamily="2" charset="-122"/>
              </a:rPr>
              <a:t>SEXT</a:t>
            </a:r>
            <a:endParaRPr lang="zh-CN" altLang="en-US" sz="1200" b="1" dirty="0">
              <a:solidFill>
                <a:srgbClr val="000000"/>
              </a:solidFill>
              <a:latin typeface="Arial" charset="0"/>
              <a:ea typeface="宋体" panose="02010600030101010101" pitchFamily="2" charset="-122"/>
            </a:endParaRPr>
          </a:p>
        </p:txBody>
      </p:sp>
      <p:cxnSp>
        <p:nvCxnSpPr>
          <p:cNvPr id="188" name="直接连接符 187"/>
          <p:cNvCxnSpPr/>
          <p:nvPr/>
        </p:nvCxnSpPr>
        <p:spPr bwMode="auto">
          <a:xfrm rot="16200000">
            <a:off x="3001431" y="3993950"/>
            <a:ext cx="1726" cy="504000"/>
          </a:xfrm>
          <a:prstGeom prst="line">
            <a:avLst/>
          </a:prstGeom>
          <a:solidFill>
            <a:schemeClr val="accent1"/>
          </a:solidFill>
          <a:ln w="412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9" name="直接连接符 188"/>
          <p:cNvCxnSpPr/>
          <p:nvPr/>
        </p:nvCxnSpPr>
        <p:spPr bwMode="auto">
          <a:xfrm rot="16200000">
            <a:off x="3002644" y="3705918"/>
            <a:ext cx="1726" cy="504000"/>
          </a:xfrm>
          <a:prstGeom prst="line">
            <a:avLst/>
          </a:prstGeom>
          <a:solidFill>
            <a:schemeClr val="accent1"/>
          </a:solidFill>
          <a:ln w="412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0" name="直接连接符 189"/>
          <p:cNvCxnSpPr/>
          <p:nvPr/>
        </p:nvCxnSpPr>
        <p:spPr bwMode="auto">
          <a:xfrm rot="16200000">
            <a:off x="3002644" y="3416136"/>
            <a:ext cx="1726" cy="504000"/>
          </a:xfrm>
          <a:prstGeom prst="line">
            <a:avLst/>
          </a:prstGeom>
          <a:solidFill>
            <a:schemeClr val="accent1"/>
          </a:solidFill>
          <a:ln w="412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2" name="直接连接符 191"/>
          <p:cNvCxnSpPr/>
          <p:nvPr/>
        </p:nvCxnSpPr>
        <p:spPr bwMode="auto">
          <a:xfrm rot="16200000">
            <a:off x="4037171" y="3570936"/>
            <a:ext cx="1726" cy="194400"/>
          </a:xfrm>
          <a:prstGeom prst="line">
            <a:avLst/>
          </a:prstGeom>
          <a:solidFill>
            <a:schemeClr val="accent1"/>
          </a:solidFill>
          <a:ln w="412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3" name="直接连接符 192"/>
          <p:cNvCxnSpPr/>
          <p:nvPr/>
        </p:nvCxnSpPr>
        <p:spPr bwMode="auto">
          <a:xfrm rot="16200000">
            <a:off x="4145171" y="3752718"/>
            <a:ext cx="1726" cy="410400"/>
          </a:xfrm>
          <a:prstGeom prst="line">
            <a:avLst/>
          </a:prstGeom>
          <a:solidFill>
            <a:schemeClr val="accent1"/>
          </a:solidFill>
          <a:ln w="412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4" name="直接连接符 193"/>
          <p:cNvCxnSpPr/>
          <p:nvPr/>
        </p:nvCxnSpPr>
        <p:spPr bwMode="auto">
          <a:xfrm rot="16200000">
            <a:off x="4245971" y="3939950"/>
            <a:ext cx="1726" cy="612000"/>
          </a:xfrm>
          <a:prstGeom prst="line">
            <a:avLst/>
          </a:prstGeom>
          <a:solidFill>
            <a:schemeClr val="accent1"/>
          </a:solidFill>
          <a:ln w="412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9" name="直接连接符 198"/>
          <p:cNvCxnSpPr/>
          <p:nvPr/>
        </p:nvCxnSpPr>
        <p:spPr bwMode="auto">
          <a:xfrm rot="10800000">
            <a:off x="4738082" y="3740160"/>
            <a:ext cx="1726" cy="792000"/>
          </a:xfrm>
          <a:prstGeom prst="line">
            <a:avLst/>
          </a:prstGeom>
          <a:solidFill>
            <a:schemeClr val="accent1"/>
          </a:solidFill>
          <a:ln w="412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67" name="文本框 266"/>
          <p:cNvSpPr txBox="1"/>
          <p:nvPr/>
        </p:nvSpPr>
        <p:spPr>
          <a:xfrm>
            <a:off x="2721857" y="3715186"/>
            <a:ext cx="610398" cy="276999"/>
          </a:xfrm>
          <a:prstGeom prst="rect">
            <a:avLst/>
          </a:prstGeom>
          <a:noFill/>
        </p:spPr>
        <p:txBody>
          <a:bodyPr wrap="square" rtlCol="0">
            <a:spAutoFit/>
          </a:bodyPr>
          <a:lstStyle/>
          <a:p>
            <a:pPr eaLnBrk="0" fontAlgn="base" hangingPunct="0">
              <a:spcBef>
                <a:spcPct val="0"/>
              </a:spcBef>
              <a:spcAft>
                <a:spcPct val="0"/>
              </a:spcAft>
              <a:defRPr/>
            </a:pPr>
            <a:r>
              <a:rPr lang="en-US" altLang="zh-CN" sz="1200" b="1" dirty="0">
                <a:solidFill>
                  <a:srgbClr val="000000"/>
                </a:solidFill>
                <a:latin typeface="Arial" panose="020B0604020202020204" pitchFamily="34" charset="0"/>
                <a:ea typeface="宋体" panose="02010600030101010101" pitchFamily="2" charset="-122"/>
              </a:rPr>
              <a:t>[8:0]</a:t>
            </a:r>
            <a:endParaRPr lang="zh-CN" altLang="en-US" sz="1200" b="1" dirty="0">
              <a:solidFill>
                <a:srgbClr val="000000"/>
              </a:solidFill>
              <a:latin typeface="Arial" panose="020B0604020202020204" pitchFamily="34" charset="0"/>
              <a:ea typeface="宋体" panose="02010600030101010101" pitchFamily="2" charset="-122"/>
            </a:endParaRPr>
          </a:p>
        </p:txBody>
      </p:sp>
      <p:sp>
        <p:nvSpPr>
          <p:cNvPr id="268" name="文本框 267"/>
          <p:cNvSpPr txBox="1"/>
          <p:nvPr/>
        </p:nvSpPr>
        <p:spPr>
          <a:xfrm>
            <a:off x="2721857" y="4003218"/>
            <a:ext cx="610398" cy="276999"/>
          </a:xfrm>
          <a:prstGeom prst="rect">
            <a:avLst/>
          </a:prstGeom>
          <a:noFill/>
        </p:spPr>
        <p:txBody>
          <a:bodyPr wrap="square" rtlCol="0">
            <a:spAutoFit/>
          </a:bodyPr>
          <a:lstStyle/>
          <a:p>
            <a:pPr eaLnBrk="0" fontAlgn="base" hangingPunct="0">
              <a:spcBef>
                <a:spcPct val="0"/>
              </a:spcBef>
              <a:spcAft>
                <a:spcPct val="0"/>
              </a:spcAft>
              <a:defRPr/>
            </a:pPr>
            <a:r>
              <a:rPr lang="en-US" altLang="zh-CN" sz="1200" b="1" dirty="0">
                <a:solidFill>
                  <a:srgbClr val="000000"/>
                </a:solidFill>
                <a:latin typeface="Arial" panose="020B0604020202020204" pitchFamily="34" charset="0"/>
                <a:ea typeface="宋体" panose="02010600030101010101" pitchFamily="2" charset="-122"/>
              </a:rPr>
              <a:t>[5:0]</a:t>
            </a:r>
            <a:endParaRPr lang="zh-CN" altLang="en-US" sz="1200" b="1" dirty="0">
              <a:solidFill>
                <a:srgbClr val="000000"/>
              </a:solidFill>
              <a:latin typeface="Arial" panose="020B0604020202020204" pitchFamily="34" charset="0"/>
              <a:ea typeface="宋体" panose="02010600030101010101" pitchFamily="2" charset="-122"/>
            </a:endParaRPr>
          </a:p>
        </p:txBody>
      </p:sp>
      <p:sp>
        <p:nvSpPr>
          <p:cNvPr id="269" name="文本框 268"/>
          <p:cNvSpPr txBox="1"/>
          <p:nvPr/>
        </p:nvSpPr>
        <p:spPr>
          <a:xfrm>
            <a:off x="2721857" y="4291250"/>
            <a:ext cx="610398" cy="276999"/>
          </a:xfrm>
          <a:prstGeom prst="rect">
            <a:avLst/>
          </a:prstGeom>
          <a:noFill/>
        </p:spPr>
        <p:txBody>
          <a:bodyPr wrap="square" rtlCol="0">
            <a:spAutoFit/>
          </a:bodyPr>
          <a:lstStyle/>
          <a:p>
            <a:pPr eaLnBrk="0" fontAlgn="base" hangingPunct="0">
              <a:spcBef>
                <a:spcPct val="0"/>
              </a:spcBef>
              <a:spcAft>
                <a:spcPct val="0"/>
              </a:spcAft>
              <a:defRPr/>
            </a:pPr>
            <a:r>
              <a:rPr lang="en-US" altLang="zh-CN" sz="1200" b="1" dirty="0">
                <a:solidFill>
                  <a:srgbClr val="000000"/>
                </a:solidFill>
                <a:latin typeface="Arial" panose="020B0604020202020204" pitchFamily="34" charset="0"/>
                <a:ea typeface="宋体" panose="02010600030101010101" pitchFamily="2" charset="-122"/>
              </a:rPr>
              <a:t>[4:0]</a:t>
            </a:r>
            <a:endParaRPr lang="zh-CN" altLang="en-US" sz="1200" b="1" dirty="0">
              <a:solidFill>
                <a:srgbClr val="000000"/>
              </a:solidFill>
              <a:latin typeface="Arial" panose="020B0604020202020204" pitchFamily="34" charset="0"/>
              <a:ea typeface="宋体" panose="02010600030101010101" pitchFamily="2" charset="-122"/>
            </a:endParaRPr>
          </a:p>
        </p:txBody>
      </p:sp>
      <p:cxnSp>
        <p:nvCxnSpPr>
          <p:cNvPr id="247" name="直接连接符 246"/>
          <p:cNvCxnSpPr/>
          <p:nvPr/>
        </p:nvCxnSpPr>
        <p:spPr bwMode="auto">
          <a:xfrm rot="16200000">
            <a:off x="3001431" y="4280232"/>
            <a:ext cx="1726" cy="504000"/>
          </a:xfrm>
          <a:prstGeom prst="line">
            <a:avLst/>
          </a:prstGeom>
          <a:solidFill>
            <a:schemeClr val="accent1"/>
          </a:solidFill>
          <a:ln w="412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8" name="直接连接符 197"/>
          <p:cNvCxnSpPr/>
          <p:nvPr/>
        </p:nvCxnSpPr>
        <p:spPr bwMode="auto">
          <a:xfrm rot="16200000">
            <a:off x="4346531" y="4130832"/>
            <a:ext cx="1726" cy="802800"/>
          </a:xfrm>
          <a:prstGeom prst="line">
            <a:avLst/>
          </a:prstGeom>
          <a:solidFill>
            <a:schemeClr val="accent1"/>
          </a:solidFill>
          <a:ln w="412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2" name="直接连接符 61"/>
          <p:cNvCxnSpPr/>
          <p:nvPr/>
        </p:nvCxnSpPr>
        <p:spPr bwMode="auto">
          <a:xfrm>
            <a:off x="9634625" y="5360336"/>
            <a:ext cx="0" cy="540000"/>
          </a:xfrm>
          <a:prstGeom prst="line">
            <a:avLst/>
          </a:prstGeom>
          <a:solidFill>
            <a:schemeClr val="accent1"/>
          </a:solidFill>
          <a:ln w="4127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5" name="直接连接符 64"/>
          <p:cNvCxnSpPr/>
          <p:nvPr/>
        </p:nvCxnSpPr>
        <p:spPr bwMode="auto">
          <a:xfrm>
            <a:off x="8554505" y="5324336"/>
            <a:ext cx="0" cy="576000"/>
          </a:xfrm>
          <a:prstGeom prst="line">
            <a:avLst/>
          </a:prstGeom>
          <a:solidFill>
            <a:schemeClr val="accent1"/>
          </a:solidFill>
          <a:ln w="41275" cap="flat" cmpd="sng" algn="ctr">
            <a:solidFill>
              <a:schemeClr val="tx1"/>
            </a:solidFill>
            <a:prstDash val="solid"/>
            <a:round/>
            <a:headEnd type="triangl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7" name="矩形 66"/>
          <p:cNvSpPr/>
          <p:nvPr/>
        </p:nvSpPr>
        <p:spPr bwMode="auto">
          <a:xfrm>
            <a:off x="8036153" y="5900336"/>
            <a:ext cx="950400" cy="576064"/>
          </a:xfrm>
          <a:prstGeom prst="rect">
            <a:avLst/>
          </a:prstGeom>
          <a:solidFill>
            <a:schemeClr val="bg1"/>
          </a:solid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defRPr/>
            </a:pPr>
            <a:r>
              <a:rPr lang="en-US" altLang="zh-CN" sz="1200" b="1" dirty="0">
                <a:solidFill>
                  <a:srgbClr val="000000"/>
                </a:solidFill>
                <a:latin typeface="Arial" panose="020B0604020202020204" pitchFamily="34" charset="0"/>
                <a:ea typeface="宋体" panose="02010600030101010101" pitchFamily="2" charset="-122"/>
              </a:rPr>
              <a:t>INPUT</a:t>
            </a:r>
            <a:endParaRPr lang="zh-CN" altLang="en-US" sz="1200" b="1" dirty="0">
              <a:solidFill>
                <a:srgbClr val="000000"/>
              </a:solidFill>
              <a:latin typeface="Arial" panose="020B0604020202020204" pitchFamily="34" charset="0"/>
              <a:ea typeface="宋体" panose="02010600030101010101" pitchFamily="2" charset="-122"/>
            </a:endParaRPr>
          </a:p>
        </p:txBody>
      </p:sp>
      <p:cxnSp>
        <p:nvCxnSpPr>
          <p:cNvPr id="358" name="直接连接符 357"/>
          <p:cNvCxnSpPr/>
          <p:nvPr/>
        </p:nvCxnSpPr>
        <p:spPr bwMode="auto">
          <a:xfrm>
            <a:off x="6360233" y="5919928"/>
            <a:ext cx="0" cy="288000"/>
          </a:xfrm>
          <a:prstGeom prst="line">
            <a:avLst/>
          </a:prstGeom>
          <a:solidFill>
            <a:schemeClr val="accent1"/>
          </a:solidFill>
          <a:ln w="412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7" name="直接连接符 356"/>
          <p:cNvCxnSpPr/>
          <p:nvPr/>
        </p:nvCxnSpPr>
        <p:spPr bwMode="auto">
          <a:xfrm rot="16200000">
            <a:off x="6124265" y="5968436"/>
            <a:ext cx="0" cy="468000"/>
          </a:xfrm>
          <a:prstGeom prst="line">
            <a:avLst/>
          </a:prstGeom>
          <a:solidFill>
            <a:schemeClr val="accent1"/>
          </a:solidFill>
          <a:ln w="41275" cap="flat" cmpd="sng" algn="ctr">
            <a:solidFill>
              <a:schemeClr val="tx1"/>
            </a:solidFill>
            <a:prstDash val="solid"/>
            <a:round/>
            <a:headEnd type="triangl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385" name="组合 384"/>
          <p:cNvGrpSpPr/>
          <p:nvPr/>
        </p:nvGrpSpPr>
        <p:grpSpPr>
          <a:xfrm flipH="1">
            <a:off x="5894150" y="6565995"/>
            <a:ext cx="360039" cy="119168"/>
            <a:chOff x="5292080" y="3452075"/>
            <a:chExt cx="360039" cy="119168"/>
          </a:xfrm>
        </p:grpSpPr>
        <p:sp>
          <p:nvSpPr>
            <p:cNvPr id="386" name="等腰三角形 385"/>
            <p:cNvSpPr/>
            <p:nvPr/>
          </p:nvSpPr>
          <p:spPr bwMode="auto">
            <a:xfrm rot="5400000">
              <a:off x="5525971" y="3445094"/>
              <a:ext cx="119168" cy="133129"/>
            </a:xfrm>
            <a:prstGeom prst="triangl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defRPr/>
              </a:pPr>
              <a:endParaRPr lang="zh-CN" altLang="en-US" baseline="-25000">
                <a:solidFill>
                  <a:srgbClr val="000000"/>
                </a:solidFill>
                <a:latin typeface="Arial" charset="0"/>
                <a:ea typeface="宋体" pitchFamily="2" charset="-122"/>
              </a:endParaRPr>
            </a:p>
          </p:txBody>
        </p:sp>
        <p:cxnSp>
          <p:nvCxnSpPr>
            <p:cNvPr id="387" name="直接连接符 386"/>
            <p:cNvCxnSpPr/>
            <p:nvPr/>
          </p:nvCxnSpPr>
          <p:spPr bwMode="auto">
            <a:xfrm rot="5400000">
              <a:off x="5405536" y="3405478"/>
              <a:ext cx="0" cy="226911"/>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388" name="文本框 387"/>
          <p:cNvSpPr txBox="1"/>
          <p:nvPr/>
        </p:nvSpPr>
        <p:spPr>
          <a:xfrm>
            <a:off x="6189830" y="6517651"/>
            <a:ext cx="995646" cy="246221"/>
          </a:xfrm>
          <a:prstGeom prst="rect">
            <a:avLst/>
          </a:prstGeom>
          <a:noFill/>
        </p:spPr>
        <p:txBody>
          <a:bodyPr wrap="square" rtlCol="0">
            <a:spAutoFit/>
          </a:bodyPr>
          <a:lstStyle/>
          <a:p>
            <a:pPr eaLnBrk="0" fontAlgn="base" hangingPunct="0">
              <a:spcBef>
                <a:spcPct val="0"/>
              </a:spcBef>
              <a:spcAft>
                <a:spcPct val="0"/>
              </a:spcAft>
              <a:defRPr/>
            </a:pPr>
            <a:r>
              <a:rPr lang="en-US" altLang="zh-CN" sz="1000" dirty="0">
                <a:solidFill>
                  <a:srgbClr val="000000"/>
                </a:solidFill>
                <a:latin typeface="Arial" panose="020B0604020202020204" pitchFamily="34" charset="0"/>
                <a:ea typeface="宋体" panose="02010600030101010101" pitchFamily="2" charset="-122"/>
              </a:rPr>
              <a:t>MEM.EN,R,W</a:t>
            </a:r>
            <a:endParaRPr lang="zh-CN" altLang="en-US" sz="1000" dirty="0">
              <a:solidFill>
                <a:srgbClr val="000000"/>
              </a:solidFill>
              <a:latin typeface="Arial" panose="020B0604020202020204" pitchFamily="34" charset="0"/>
              <a:ea typeface="宋体" panose="02010600030101010101" pitchFamily="2" charset="-122"/>
            </a:endParaRPr>
          </a:p>
        </p:txBody>
      </p:sp>
      <p:grpSp>
        <p:nvGrpSpPr>
          <p:cNvPr id="418" name="组合 417"/>
          <p:cNvGrpSpPr/>
          <p:nvPr/>
        </p:nvGrpSpPr>
        <p:grpSpPr>
          <a:xfrm>
            <a:off x="6269207" y="5930003"/>
            <a:ext cx="396344" cy="215444"/>
            <a:chOff x="7272000" y="2565484"/>
            <a:chExt cx="396344" cy="215444"/>
          </a:xfrm>
        </p:grpSpPr>
        <p:cxnSp>
          <p:nvCxnSpPr>
            <p:cNvPr id="419" name="直接连接符 418"/>
            <p:cNvCxnSpPr/>
            <p:nvPr/>
          </p:nvCxnSpPr>
          <p:spPr bwMode="auto">
            <a:xfrm flipH="1">
              <a:off x="7272000" y="2626896"/>
              <a:ext cx="144000" cy="10800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20" name="文本框 419"/>
            <p:cNvSpPr txBox="1"/>
            <p:nvPr/>
          </p:nvSpPr>
          <p:spPr>
            <a:xfrm>
              <a:off x="7308344" y="2565484"/>
              <a:ext cx="360000" cy="215444"/>
            </a:xfrm>
            <a:prstGeom prst="rect">
              <a:avLst/>
            </a:prstGeom>
            <a:noFill/>
          </p:spPr>
          <p:txBody>
            <a:bodyPr wrap="square" rtlCol="0">
              <a:spAutoFit/>
            </a:bodyPr>
            <a:lstStyle/>
            <a:p>
              <a:pPr eaLnBrk="0" fontAlgn="base" hangingPunct="0">
                <a:spcBef>
                  <a:spcPct val="0"/>
                </a:spcBef>
                <a:spcAft>
                  <a:spcPct val="0"/>
                </a:spcAft>
                <a:defRPr/>
              </a:pPr>
              <a:r>
                <a:rPr lang="en-US" altLang="zh-CN" sz="1200" baseline="-25000" dirty="0">
                  <a:solidFill>
                    <a:srgbClr val="000000"/>
                  </a:solidFill>
                  <a:latin typeface="Arial" panose="020B0604020202020204" pitchFamily="34" charset="0"/>
                  <a:ea typeface="宋体" panose="02010600030101010101" pitchFamily="2" charset="-122"/>
                </a:rPr>
                <a:t>16</a:t>
              </a:r>
              <a:endParaRPr lang="zh-CN" altLang="en-US" sz="1200" baseline="-25000" dirty="0">
                <a:solidFill>
                  <a:srgbClr val="000000"/>
                </a:solidFill>
                <a:latin typeface="Arial" panose="020B0604020202020204" pitchFamily="34" charset="0"/>
                <a:ea typeface="宋体" panose="02010600030101010101" pitchFamily="2" charset="-122"/>
              </a:endParaRPr>
            </a:p>
          </p:txBody>
        </p:sp>
      </p:grpSp>
      <p:sp>
        <p:nvSpPr>
          <p:cNvPr id="105" name="矩形 104"/>
          <p:cNvSpPr/>
          <p:nvPr/>
        </p:nvSpPr>
        <p:spPr bwMode="auto">
          <a:xfrm>
            <a:off x="6038169" y="5684384"/>
            <a:ext cx="676800" cy="216000"/>
          </a:xfrm>
          <a:prstGeom prst="rect">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108000" tIns="72000" rIns="91440" bIns="45720" numCol="1" rtlCol="0" anchor="ctr" anchorCtr="0" compatLnSpc="1">
            <a:prstTxWarp prst="textNoShape">
              <a:avLst/>
            </a:prstTxWarp>
          </a:bodyPr>
          <a:lstStyle/>
          <a:p>
            <a:pPr algn="ctr" fontAlgn="base">
              <a:spcBef>
                <a:spcPct val="0"/>
              </a:spcBef>
              <a:spcAft>
                <a:spcPct val="0"/>
              </a:spcAft>
              <a:defRPr/>
            </a:pPr>
            <a:r>
              <a:rPr lang="en-US" altLang="zh-CN" sz="1200" b="1" dirty="0">
                <a:solidFill>
                  <a:srgbClr val="000000"/>
                </a:solidFill>
                <a:latin typeface="Arial" charset="0"/>
                <a:ea typeface="宋体" panose="02010600030101010101" pitchFamily="2" charset="-122"/>
              </a:rPr>
              <a:t>MAR</a:t>
            </a:r>
            <a:endParaRPr lang="zh-CN" altLang="en-US" sz="1200" b="1" dirty="0">
              <a:solidFill>
                <a:srgbClr val="000000"/>
              </a:solidFill>
              <a:latin typeface="Arial" charset="0"/>
              <a:ea typeface="宋体" panose="02010600030101010101" pitchFamily="2" charset="-122"/>
            </a:endParaRPr>
          </a:p>
        </p:txBody>
      </p:sp>
      <p:cxnSp>
        <p:nvCxnSpPr>
          <p:cNvPr id="356" name="直接连接符 355"/>
          <p:cNvCxnSpPr/>
          <p:nvPr/>
        </p:nvCxnSpPr>
        <p:spPr bwMode="auto">
          <a:xfrm>
            <a:off x="6360233" y="5360336"/>
            <a:ext cx="0" cy="352800"/>
          </a:xfrm>
          <a:prstGeom prst="line">
            <a:avLst/>
          </a:prstGeom>
          <a:solidFill>
            <a:schemeClr val="accent1"/>
          </a:solidFill>
          <a:ln w="4127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371" name="组合 370"/>
          <p:cNvGrpSpPr/>
          <p:nvPr/>
        </p:nvGrpSpPr>
        <p:grpSpPr>
          <a:xfrm flipH="1">
            <a:off x="6754307" y="5732800"/>
            <a:ext cx="360039" cy="119168"/>
            <a:chOff x="5292080" y="3452075"/>
            <a:chExt cx="360039" cy="119168"/>
          </a:xfrm>
        </p:grpSpPr>
        <p:sp>
          <p:nvSpPr>
            <p:cNvPr id="372" name="等腰三角形 371"/>
            <p:cNvSpPr/>
            <p:nvPr/>
          </p:nvSpPr>
          <p:spPr bwMode="auto">
            <a:xfrm rot="5400000">
              <a:off x="5525971" y="3445094"/>
              <a:ext cx="119168" cy="133129"/>
            </a:xfrm>
            <a:prstGeom prst="triangl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defRPr/>
              </a:pPr>
              <a:endParaRPr lang="zh-CN" altLang="en-US" baseline="-25000">
                <a:solidFill>
                  <a:srgbClr val="000000"/>
                </a:solidFill>
                <a:latin typeface="Arial" charset="0"/>
                <a:ea typeface="宋体" pitchFamily="2" charset="-122"/>
              </a:endParaRPr>
            </a:p>
          </p:txBody>
        </p:sp>
        <p:cxnSp>
          <p:nvCxnSpPr>
            <p:cNvPr id="373" name="直接连接符 372"/>
            <p:cNvCxnSpPr/>
            <p:nvPr/>
          </p:nvCxnSpPr>
          <p:spPr bwMode="auto">
            <a:xfrm rot="5400000">
              <a:off x="5405536" y="3405478"/>
              <a:ext cx="0" cy="226911"/>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415" name="组合 414"/>
          <p:cNvGrpSpPr/>
          <p:nvPr/>
        </p:nvGrpSpPr>
        <p:grpSpPr>
          <a:xfrm>
            <a:off x="6269207" y="5378888"/>
            <a:ext cx="396344" cy="215444"/>
            <a:chOff x="7272000" y="2565484"/>
            <a:chExt cx="396344" cy="215444"/>
          </a:xfrm>
        </p:grpSpPr>
        <p:cxnSp>
          <p:nvCxnSpPr>
            <p:cNvPr id="416" name="直接连接符 415"/>
            <p:cNvCxnSpPr/>
            <p:nvPr/>
          </p:nvCxnSpPr>
          <p:spPr bwMode="auto">
            <a:xfrm flipH="1">
              <a:off x="7272000" y="2626896"/>
              <a:ext cx="144000" cy="10800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17" name="文本框 416"/>
            <p:cNvSpPr txBox="1"/>
            <p:nvPr/>
          </p:nvSpPr>
          <p:spPr>
            <a:xfrm>
              <a:off x="7308344" y="2565484"/>
              <a:ext cx="360000" cy="215444"/>
            </a:xfrm>
            <a:prstGeom prst="rect">
              <a:avLst/>
            </a:prstGeom>
            <a:noFill/>
          </p:spPr>
          <p:txBody>
            <a:bodyPr wrap="square" rtlCol="0">
              <a:spAutoFit/>
            </a:bodyPr>
            <a:lstStyle/>
            <a:p>
              <a:pPr eaLnBrk="0" fontAlgn="base" hangingPunct="0">
                <a:spcBef>
                  <a:spcPct val="0"/>
                </a:spcBef>
                <a:spcAft>
                  <a:spcPct val="0"/>
                </a:spcAft>
                <a:defRPr/>
              </a:pPr>
              <a:r>
                <a:rPr lang="en-US" altLang="zh-CN" sz="1200" baseline="-25000" dirty="0">
                  <a:solidFill>
                    <a:srgbClr val="000000"/>
                  </a:solidFill>
                  <a:latin typeface="Arial" panose="020B0604020202020204" pitchFamily="34" charset="0"/>
                  <a:ea typeface="宋体" panose="02010600030101010101" pitchFamily="2" charset="-122"/>
                </a:rPr>
                <a:t>16</a:t>
              </a:r>
              <a:endParaRPr lang="zh-CN" altLang="en-US" sz="1200" baseline="-25000" dirty="0">
                <a:solidFill>
                  <a:srgbClr val="000000"/>
                </a:solidFill>
                <a:latin typeface="Arial" panose="020B0604020202020204" pitchFamily="34" charset="0"/>
                <a:ea typeface="宋体" panose="02010600030101010101" pitchFamily="2" charset="-122"/>
              </a:endParaRPr>
            </a:p>
          </p:txBody>
        </p:sp>
      </p:grpSp>
      <p:sp>
        <p:nvSpPr>
          <p:cNvPr id="374" name="文本框 373"/>
          <p:cNvSpPr txBox="1"/>
          <p:nvPr/>
        </p:nvSpPr>
        <p:spPr>
          <a:xfrm>
            <a:off x="7111295" y="5669275"/>
            <a:ext cx="723130" cy="246221"/>
          </a:xfrm>
          <a:prstGeom prst="rect">
            <a:avLst/>
          </a:prstGeom>
          <a:noFill/>
        </p:spPr>
        <p:txBody>
          <a:bodyPr wrap="square" rtlCol="0">
            <a:spAutoFit/>
          </a:bodyPr>
          <a:lstStyle/>
          <a:p>
            <a:pPr eaLnBrk="0" fontAlgn="base" hangingPunct="0">
              <a:spcBef>
                <a:spcPct val="0"/>
              </a:spcBef>
              <a:spcAft>
                <a:spcPct val="0"/>
              </a:spcAft>
              <a:defRPr/>
            </a:pPr>
            <a:r>
              <a:rPr lang="en-US" altLang="zh-CN" sz="1000" dirty="0">
                <a:solidFill>
                  <a:srgbClr val="000000"/>
                </a:solidFill>
                <a:latin typeface="Arial" panose="020B0604020202020204" pitchFamily="34" charset="0"/>
                <a:ea typeface="宋体" panose="02010600030101010101" pitchFamily="2" charset="-122"/>
              </a:rPr>
              <a:t>LD.MAR</a:t>
            </a:r>
            <a:endParaRPr lang="zh-CN" altLang="en-US" sz="1000" dirty="0">
              <a:solidFill>
                <a:srgbClr val="000000"/>
              </a:solidFill>
              <a:latin typeface="Arial" panose="020B0604020202020204" pitchFamily="34" charset="0"/>
              <a:ea typeface="宋体" panose="02010600030101010101" pitchFamily="2" charset="-122"/>
            </a:endParaRPr>
          </a:p>
        </p:txBody>
      </p:sp>
      <p:cxnSp>
        <p:nvCxnSpPr>
          <p:cNvPr id="137" name="直接连接符 136"/>
          <p:cNvCxnSpPr/>
          <p:nvPr/>
        </p:nvCxnSpPr>
        <p:spPr bwMode="auto">
          <a:xfrm flipV="1">
            <a:off x="6178241" y="1748544"/>
            <a:ext cx="1726" cy="144000"/>
          </a:xfrm>
          <a:prstGeom prst="line">
            <a:avLst/>
          </a:prstGeom>
          <a:solidFill>
            <a:schemeClr val="accent1"/>
          </a:solidFill>
          <a:ln w="4127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151" name="组合 150"/>
          <p:cNvGrpSpPr/>
          <p:nvPr/>
        </p:nvGrpSpPr>
        <p:grpSpPr>
          <a:xfrm>
            <a:off x="5458163" y="1941680"/>
            <a:ext cx="360039" cy="119168"/>
            <a:chOff x="5292080" y="3452075"/>
            <a:chExt cx="360039" cy="119168"/>
          </a:xfrm>
        </p:grpSpPr>
        <p:sp>
          <p:nvSpPr>
            <p:cNvPr id="152" name="等腰三角形 151"/>
            <p:cNvSpPr/>
            <p:nvPr/>
          </p:nvSpPr>
          <p:spPr bwMode="auto">
            <a:xfrm rot="5400000">
              <a:off x="5525971" y="3445094"/>
              <a:ext cx="119168" cy="133129"/>
            </a:xfrm>
            <a:prstGeom prst="triangl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defRPr/>
              </a:pPr>
              <a:endParaRPr lang="zh-CN" altLang="en-US" baseline="-25000">
                <a:solidFill>
                  <a:srgbClr val="000000"/>
                </a:solidFill>
                <a:latin typeface="Arial" charset="0"/>
                <a:ea typeface="宋体" pitchFamily="2" charset="-122"/>
              </a:endParaRPr>
            </a:p>
          </p:txBody>
        </p:sp>
        <p:cxnSp>
          <p:nvCxnSpPr>
            <p:cNvPr id="153" name="直接连接符 152"/>
            <p:cNvCxnSpPr/>
            <p:nvPr/>
          </p:nvCxnSpPr>
          <p:spPr bwMode="auto">
            <a:xfrm rot="5400000">
              <a:off x="5405536" y="3405478"/>
              <a:ext cx="0" cy="226911"/>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54" name="组合 153"/>
          <p:cNvGrpSpPr/>
          <p:nvPr/>
        </p:nvGrpSpPr>
        <p:grpSpPr>
          <a:xfrm>
            <a:off x="5458162" y="1592352"/>
            <a:ext cx="360039" cy="119168"/>
            <a:chOff x="5292080" y="3452075"/>
            <a:chExt cx="360039" cy="119168"/>
          </a:xfrm>
        </p:grpSpPr>
        <p:sp>
          <p:nvSpPr>
            <p:cNvPr id="155" name="等腰三角形 154"/>
            <p:cNvSpPr/>
            <p:nvPr/>
          </p:nvSpPr>
          <p:spPr bwMode="auto">
            <a:xfrm rot="5400000">
              <a:off x="5525971" y="3445094"/>
              <a:ext cx="119168" cy="133129"/>
            </a:xfrm>
            <a:prstGeom prst="triangl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defRPr/>
              </a:pPr>
              <a:endParaRPr lang="zh-CN" altLang="en-US" baseline="-25000">
                <a:solidFill>
                  <a:srgbClr val="000000"/>
                </a:solidFill>
                <a:latin typeface="Arial" charset="0"/>
                <a:ea typeface="宋体" pitchFamily="2" charset="-122"/>
              </a:endParaRPr>
            </a:p>
          </p:txBody>
        </p:sp>
        <p:cxnSp>
          <p:nvCxnSpPr>
            <p:cNvPr id="156" name="直接连接符 155"/>
            <p:cNvCxnSpPr/>
            <p:nvPr/>
          </p:nvCxnSpPr>
          <p:spPr bwMode="auto">
            <a:xfrm rot="5400000">
              <a:off x="5405536" y="3405478"/>
              <a:ext cx="0" cy="226911"/>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51" name="组合 50"/>
          <p:cNvGrpSpPr/>
          <p:nvPr/>
        </p:nvGrpSpPr>
        <p:grpSpPr>
          <a:xfrm>
            <a:off x="6087757" y="1213012"/>
            <a:ext cx="180969" cy="402036"/>
            <a:chOff x="2185214" y="1412776"/>
            <a:chExt cx="180969" cy="402036"/>
          </a:xfrm>
        </p:grpSpPr>
        <p:sp>
          <p:nvSpPr>
            <p:cNvPr id="52" name="等腰三角形 51"/>
            <p:cNvSpPr/>
            <p:nvPr/>
          </p:nvSpPr>
          <p:spPr bwMode="auto">
            <a:xfrm>
              <a:off x="2185214" y="1412776"/>
              <a:ext cx="180969" cy="148657"/>
            </a:xfrm>
            <a:prstGeom prst="triangl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defRPr/>
              </a:pPr>
              <a:endParaRPr lang="zh-CN" altLang="en-US" baseline="-25000">
                <a:solidFill>
                  <a:srgbClr val="000000"/>
                </a:solidFill>
                <a:latin typeface="Arial" charset="0"/>
                <a:ea typeface="宋体" pitchFamily="2" charset="-122"/>
              </a:endParaRPr>
            </a:p>
          </p:txBody>
        </p:sp>
        <p:cxnSp>
          <p:nvCxnSpPr>
            <p:cNvPr id="53" name="直接连接符 52"/>
            <p:cNvCxnSpPr/>
            <p:nvPr/>
          </p:nvCxnSpPr>
          <p:spPr bwMode="auto">
            <a:xfrm>
              <a:off x="2275698" y="1561433"/>
              <a:ext cx="0" cy="253379"/>
            </a:xfrm>
            <a:prstGeom prst="line">
              <a:avLst/>
            </a:prstGeom>
            <a:solidFill>
              <a:schemeClr val="accent1"/>
            </a:solidFill>
            <a:ln w="381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04" name="矩形 103"/>
          <p:cNvSpPr/>
          <p:nvPr/>
        </p:nvSpPr>
        <p:spPr bwMode="auto">
          <a:xfrm>
            <a:off x="5818201" y="1543936"/>
            <a:ext cx="677722" cy="216000"/>
          </a:xfrm>
          <a:prstGeom prst="rect">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108000" tIns="36000" rIns="91440" bIns="45720" numCol="1" rtlCol="0" anchor="ctr" anchorCtr="0" compatLnSpc="1">
            <a:prstTxWarp prst="textNoShape">
              <a:avLst/>
            </a:prstTxWarp>
          </a:bodyPr>
          <a:lstStyle/>
          <a:p>
            <a:pPr algn="ctr" fontAlgn="base">
              <a:spcBef>
                <a:spcPct val="0"/>
              </a:spcBef>
              <a:spcAft>
                <a:spcPct val="0"/>
              </a:spcAft>
              <a:defRPr/>
            </a:pPr>
            <a:r>
              <a:rPr lang="en-US" altLang="zh-CN" sz="1000" b="1" dirty="0">
                <a:solidFill>
                  <a:srgbClr val="000000"/>
                </a:solidFill>
                <a:latin typeface="Arial" charset="0"/>
                <a:ea typeface="宋体" pitchFamily="2" charset="-122"/>
              </a:rPr>
              <a:t>PC</a:t>
            </a:r>
            <a:endParaRPr lang="zh-CN" altLang="en-US" sz="1000" b="1" dirty="0">
              <a:solidFill>
                <a:srgbClr val="000000"/>
              </a:solidFill>
              <a:latin typeface="Arial" charset="0"/>
              <a:ea typeface="宋体" pitchFamily="2" charset="-122"/>
            </a:endParaRPr>
          </a:p>
        </p:txBody>
      </p:sp>
      <p:grpSp>
        <p:nvGrpSpPr>
          <p:cNvPr id="254" name="组合 253"/>
          <p:cNvGrpSpPr/>
          <p:nvPr/>
        </p:nvGrpSpPr>
        <p:grpSpPr>
          <a:xfrm>
            <a:off x="5746195" y="1255880"/>
            <a:ext cx="360039" cy="119168"/>
            <a:chOff x="5292080" y="3452075"/>
            <a:chExt cx="360039" cy="119168"/>
          </a:xfrm>
        </p:grpSpPr>
        <p:sp>
          <p:nvSpPr>
            <p:cNvPr id="255" name="等腰三角形 254"/>
            <p:cNvSpPr/>
            <p:nvPr/>
          </p:nvSpPr>
          <p:spPr bwMode="auto">
            <a:xfrm rot="5400000">
              <a:off x="5525971" y="3445094"/>
              <a:ext cx="119168" cy="133129"/>
            </a:xfrm>
            <a:prstGeom prst="triangl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defRPr/>
              </a:pPr>
              <a:endParaRPr lang="zh-CN" altLang="en-US" baseline="-25000">
                <a:solidFill>
                  <a:srgbClr val="000000"/>
                </a:solidFill>
                <a:latin typeface="Arial" charset="0"/>
                <a:ea typeface="宋体" pitchFamily="2" charset="-122"/>
              </a:endParaRPr>
            </a:p>
          </p:txBody>
        </p:sp>
        <p:cxnSp>
          <p:nvCxnSpPr>
            <p:cNvPr id="256" name="直接连接符 255"/>
            <p:cNvCxnSpPr/>
            <p:nvPr/>
          </p:nvCxnSpPr>
          <p:spPr bwMode="auto">
            <a:xfrm rot="5400000">
              <a:off x="5405536" y="3405478"/>
              <a:ext cx="0" cy="226911"/>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cxnSp>
        <p:nvCxnSpPr>
          <p:cNvPr id="355" name="直接连接符 354"/>
          <p:cNvCxnSpPr/>
          <p:nvPr/>
        </p:nvCxnSpPr>
        <p:spPr bwMode="auto">
          <a:xfrm>
            <a:off x="6173268" y="1060966"/>
            <a:ext cx="1726" cy="144000"/>
          </a:xfrm>
          <a:prstGeom prst="line">
            <a:avLst/>
          </a:prstGeom>
          <a:solidFill>
            <a:schemeClr val="accent1"/>
          </a:solidFill>
          <a:ln w="412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07" name="文本框 306"/>
          <p:cNvSpPr txBox="1"/>
          <p:nvPr/>
        </p:nvSpPr>
        <p:spPr>
          <a:xfrm>
            <a:off x="5093657" y="1209383"/>
            <a:ext cx="698632" cy="246221"/>
          </a:xfrm>
          <a:prstGeom prst="rect">
            <a:avLst/>
          </a:prstGeom>
          <a:noFill/>
        </p:spPr>
        <p:txBody>
          <a:bodyPr wrap="square" rtlCol="0">
            <a:spAutoFit/>
          </a:bodyPr>
          <a:lstStyle/>
          <a:p>
            <a:pPr algn="r" eaLnBrk="0" fontAlgn="base" hangingPunct="0">
              <a:spcBef>
                <a:spcPct val="0"/>
              </a:spcBef>
              <a:spcAft>
                <a:spcPct val="0"/>
              </a:spcAft>
              <a:defRPr/>
            </a:pPr>
            <a:r>
              <a:rPr lang="en-US" altLang="zh-CN" sz="1000" dirty="0" err="1">
                <a:solidFill>
                  <a:srgbClr val="000000"/>
                </a:solidFill>
                <a:latin typeface="Arial" panose="020B0604020202020204" pitchFamily="34" charset="0"/>
                <a:ea typeface="宋体" panose="02010600030101010101" pitchFamily="2" charset="-122"/>
              </a:rPr>
              <a:t>GatePC</a:t>
            </a:r>
            <a:endParaRPr lang="zh-CN" altLang="en-US" sz="1000" dirty="0">
              <a:solidFill>
                <a:srgbClr val="000000"/>
              </a:solidFill>
              <a:latin typeface="Arial" panose="020B0604020202020204" pitchFamily="34" charset="0"/>
              <a:ea typeface="宋体" panose="02010600030101010101" pitchFamily="2" charset="-122"/>
            </a:endParaRPr>
          </a:p>
        </p:txBody>
      </p:sp>
      <p:sp>
        <p:nvSpPr>
          <p:cNvPr id="3" name="灯片编号占位符 2"/>
          <p:cNvSpPr>
            <a:spLocks noGrp="1"/>
          </p:cNvSpPr>
          <p:nvPr>
            <p:ph type="sldNum" sz="quarter" idx="12"/>
          </p:nvPr>
        </p:nvSpPr>
        <p:spPr/>
        <p:txBody>
          <a:bodyPr/>
          <a:lstStyle/>
          <a:p>
            <a:fld id="{0DE9E528-1FB2-4ADD-81AD-0CADE8E681E0}" type="slidenum">
              <a:rPr lang="en-US" altLang="zh-CN" smtClean="0"/>
              <a:pPr/>
              <a:t>24</a:t>
            </a:fld>
            <a:endParaRPr lang="en-US" altLang="zh-CN" dirty="0"/>
          </a:p>
        </p:txBody>
      </p:sp>
      <p:grpSp>
        <p:nvGrpSpPr>
          <p:cNvPr id="54" name="组合 53"/>
          <p:cNvGrpSpPr/>
          <p:nvPr/>
        </p:nvGrpSpPr>
        <p:grpSpPr>
          <a:xfrm>
            <a:off x="4308737" y="5347152"/>
            <a:ext cx="180969" cy="402036"/>
            <a:chOff x="2185214" y="1412776"/>
            <a:chExt cx="180969" cy="402036"/>
          </a:xfrm>
        </p:grpSpPr>
        <p:sp>
          <p:nvSpPr>
            <p:cNvPr id="55" name="等腰三角形 54"/>
            <p:cNvSpPr/>
            <p:nvPr/>
          </p:nvSpPr>
          <p:spPr bwMode="auto">
            <a:xfrm>
              <a:off x="2185214" y="1412776"/>
              <a:ext cx="180969" cy="148657"/>
            </a:xfrm>
            <a:prstGeom prst="triangl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defRPr/>
              </a:pPr>
              <a:endParaRPr lang="zh-CN" altLang="en-US" baseline="-25000">
                <a:solidFill>
                  <a:srgbClr val="000000"/>
                </a:solidFill>
                <a:latin typeface="Arial" charset="0"/>
                <a:ea typeface="宋体" pitchFamily="2" charset="-122"/>
              </a:endParaRPr>
            </a:p>
          </p:txBody>
        </p:sp>
        <p:cxnSp>
          <p:nvCxnSpPr>
            <p:cNvPr id="56" name="直接连接符 55"/>
            <p:cNvCxnSpPr/>
            <p:nvPr/>
          </p:nvCxnSpPr>
          <p:spPr bwMode="auto">
            <a:xfrm>
              <a:off x="2275698" y="1561433"/>
              <a:ext cx="0" cy="253379"/>
            </a:xfrm>
            <a:prstGeom prst="line">
              <a:avLst/>
            </a:prstGeom>
            <a:solidFill>
              <a:schemeClr val="accent1"/>
            </a:solidFill>
            <a:ln w="381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68" name="矩形 67"/>
          <p:cNvSpPr/>
          <p:nvPr/>
        </p:nvSpPr>
        <p:spPr bwMode="auto">
          <a:xfrm>
            <a:off x="9156180" y="5900336"/>
            <a:ext cx="950400" cy="576064"/>
          </a:xfrm>
          <a:prstGeom prst="rect">
            <a:avLst/>
          </a:prstGeom>
          <a:solidFill>
            <a:schemeClr val="bg1"/>
          </a:solid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defRPr/>
            </a:pPr>
            <a:r>
              <a:rPr lang="en-US" altLang="zh-CN" sz="1200" b="1" dirty="0">
                <a:solidFill>
                  <a:srgbClr val="000000"/>
                </a:solidFill>
                <a:latin typeface="Arial" panose="020B0604020202020204" pitchFamily="34" charset="0"/>
                <a:ea typeface="宋体" panose="02010600030101010101" pitchFamily="2" charset="-122"/>
              </a:rPr>
              <a:t>OUTPUT</a:t>
            </a:r>
            <a:endParaRPr lang="zh-CN" altLang="en-US" sz="1200" b="1" dirty="0">
              <a:solidFill>
                <a:srgbClr val="000000"/>
              </a:solidFill>
              <a:latin typeface="Arial" panose="020B0604020202020204" pitchFamily="34" charset="0"/>
              <a:ea typeface="宋体" panose="02010600030101010101" pitchFamily="2" charset="-122"/>
            </a:endParaRPr>
          </a:p>
        </p:txBody>
      </p:sp>
      <p:sp>
        <p:nvSpPr>
          <p:cNvPr id="69" name="矩形 68"/>
          <p:cNvSpPr/>
          <p:nvPr/>
        </p:nvSpPr>
        <p:spPr bwMode="auto">
          <a:xfrm>
            <a:off x="4916528" y="5651907"/>
            <a:ext cx="950400" cy="1101059"/>
          </a:xfrm>
          <a:prstGeom prst="rect">
            <a:avLst/>
          </a:prstGeom>
          <a:solidFill>
            <a:srgbClr val="FF9900"/>
          </a:solid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defRPr/>
            </a:pPr>
            <a:r>
              <a:rPr lang="en-US" altLang="zh-CN" sz="1200" b="1" dirty="0">
                <a:solidFill>
                  <a:srgbClr val="000000"/>
                </a:solidFill>
                <a:latin typeface="Arial" panose="020B0604020202020204" pitchFamily="34" charset="0"/>
                <a:ea typeface="宋体" panose="02010600030101010101" pitchFamily="2" charset="-122"/>
              </a:rPr>
              <a:t>MEMORY</a:t>
            </a:r>
            <a:endParaRPr lang="zh-CN" altLang="en-US" sz="1200" b="1" dirty="0">
              <a:solidFill>
                <a:srgbClr val="000000"/>
              </a:solidFill>
              <a:latin typeface="Arial" panose="020B0604020202020204" pitchFamily="34" charset="0"/>
              <a:ea typeface="宋体" panose="02010600030101010101" pitchFamily="2" charset="-122"/>
            </a:endParaRPr>
          </a:p>
        </p:txBody>
      </p:sp>
      <p:sp>
        <p:nvSpPr>
          <p:cNvPr id="95" name="梯形 94"/>
          <p:cNvSpPr/>
          <p:nvPr/>
        </p:nvSpPr>
        <p:spPr bwMode="auto">
          <a:xfrm>
            <a:off x="3945993" y="3056080"/>
            <a:ext cx="972000" cy="227440"/>
          </a:xfrm>
          <a:prstGeom prst="trapezoid">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algn="ctr" fontAlgn="base">
              <a:spcBef>
                <a:spcPct val="0"/>
              </a:spcBef>
              <a:spcAft>
                <a:spcPct val="0"/>
              </a:spcAft>
              <a:defRPr/>
            </a:pPr>
            <a:r>
              <a:rPr lang="en-US" altLang="zh-CN" sz="1000" b="1" dirty="0">
                <a:solidFill>
                  <a:srgbClr val="FFFFFF"/>
                </a:solidFill>
                <a:latin typeface="Arial" charset="0"/>
                <a:ea typeface="宋体" pitchFamily="2" charset="-122"/>
              </a:rPr>
              <a:t>MUX</a:t>
            </a:r>
            <a:endParaRPr lang="zh-CN" altLang="en-US" sz="1000" b="1" dirty="0">
              <a:solidFill>
                <a:srgbClr val="FFFFFF"/>
              </a:solidFill>
              <a:latin typeface="Arial" charset="0"/>
              <a:ea typeface="宋体" pitchFamily="2" charset="-122"/>
            </a:endParaRPr>
          </a:p>
        </p:txBody>
      </p:sp>
      <p:sp>
        <p:nvSpPr>
          <p:cNvPr id="96" name="梯形 95"/>
          <p:cNvSpPr/>
          <p:nvPr/>
        </p:nvSpPr>
        <p:spPr bwMode="auto">
          <a:xfrm>
            <a:off x="5188803" y="3056080"/>
            <a:ext cx="773415" cy="227440"/>
          </a:xfrm>
          <a:prstGeom prst="trapezoid">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algn="ctr" fontAlgn="base">
              <a:spcBef>
                <a:spcPct val="0"/>
              </a:spcBef>
              <a:spcAft>
                <a:spcPct val="0"/>
              </a:spcAft>
              <a:defRPr/>
            </a:pPr>
            <a:r>
              <a:rPr lang="en-US" altLang="zh-CN" sz="1000" b="1" dirty="0">
                <a:solidFill>
                  <a:srgbClr val="FFFFFF"/>
                </a:solidFill>
                <a:latin typeface="Arial" charset="0"/>
                <a:ea typeface="宋体" pitchFamily="2" charset="-122"/>
              </a:rPr>
              <a:t>MUX</a:t>
            </a:r>
            <a:endParaRPr lang="zh-CN" altLang="en-US" sz="1000" b="1" dirty="0">
              <a:solidFill>
                <a:srgbClr val="FFFFFF"/>
              </a:solidFill>
              <a:latin typeface="Arial" charset="0"/>
              <a:ea typeface="宋体" pitchFamily="2" charset="-122"/>
            </a:endParaRPr>
          </a:p>
        </p:txBody>
      </p:sp>
      <p:sp>
        <p:nvSpPr>
          <p:cNvPr id="106" name="矩形 105"/>
          <p:cNvSpPr/>
          <p:nvPr/>
        </p:nvSpPr>
        <p:spPr bwMode="auto">
          <a:xfrm>
            <a:off x="4060359" y="5684384"/>
            <a:ext cx="677722" cy="216000"/>
          </a:xfrm>
          <a:prstGeom prst="rect">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108000" tIns="36000" rIns="91440" bIns="45720" numCol="1" rtlCol="0" anchor="ctr" anchorCtr="0" compatLnSpc="1">
            <a:prstTxWarp prst="textNoShape">
              <a:avLst/>
            </a:prstTxWarp>
          </a:bodyPr>
          <a:lstStyle/>
          <a:p>
            <a:pPr algn="ctr" fontAlgn="base">
              <a:spcBef>
                <a:spcPct val="0"/>
              </a:spcBef>
              <a:spcAft>
                <a:spcPct val="0"/>
              </a:spcAft>
              <a:defRPr/>
            </a:pPr>
            <a:r>
              <a:rPr lang="en-US" altLang="zh-CN" sz="1200" b="1" dirty="0">
                <a:solidFill>
                  <a:srgbClr val="000000"/>
                </a:solidFill>
                <a:latin typeface="Arial" charset="0"/>
                <a:ea typeface="宋体" panose="02010600030101010101" pitchFamily="2" charset="-122"/>
              </a:rPr>
              <a:t>MDR</a:t>
            </a:r>
            <a:endParaRPr lang="zh-CN" altLang="en-US" sz="1200" b="1" dirty="0">
              <a:solidFill>
                <a:srgbClr val="000000"/>
              </a:solidFill>
              <a:latin typeface="Arial" charset="0"/>
              <a:ea typeface="宋体" panose="02010600030101010101" pitchFamily="2" charset="-122"/>
            </a:endParaRPr>
          </a:p>
        </p:txBody>
      </p:sp>
      <p:cxnSp>
        <p:nvCxnSpPr>
          <p:cNvPr id="136" name="直接连接符 135"/>
          <p:cNvCxnSpPr/>
          <p:nvPr/>
        </p:nvCxnSpPr>
        <p:spPr bwMode="auto">
          <a:xfrm flipV="1">
            <a:off x="6394265" y="2099704"/>
            <a:ext cx="1726" cy="324000"/>
          </a:xfrm>
          <a:prstGeom prst="line">
            <a:avLst/>
          </a:prstGeom>
          <a:solidFill>
            <a:schemeClr val="accent1"/>
          </a:solidFill>
          <a:ln w="4127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0" name="直接连接符 139"/>
          <p:cNvCxnSpPr/>
          <p:nvPr/>
        </p:nvCxnSpPr>
        <p:spPr bwMode="auto">
          <a:xfrm rot="10800000">
            <a:off x="4882098" y="1075872"/>
            <a:ext cx="1726" cy="1224000"/>
          </a:xfrm>
          <a:prstGeom prst="line">
            <a:avLst/>
          </a:prstGeom>
          <a:solidFill>
            <a:schemeClr val="accent1"/>
          </a:solidFill>
          <a:ln w="412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1" name="直接连接符 140"/>
          <p:cNvCxnSpPr/>
          <p:nvPr/>
        </p:nvCxnSpPr>
        <p:spPr bwMode="auto">
          <a:xfrm flipV="1">
            <a:off x="5960491" y="2108560"/>
            <a:ext cx="1726" cy="198000"/>
          </a:xfrm>
          <a:prstGeom prst="line">
            <a:avLst/>
          </a:prstGeom>
          <a:solidFill>
            <a:schemeClr val="accent1"/>
          </a:solidFill>
          <a:ln w="4127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2" name="直接连接符 141"/>
          <p:cNvCxnSpPr/>
          <p:nvPr/>
        </p:nvCxnSpPr>
        <p:spPr bwMode="auto">
          <a:xfrm flipV="1">
            <a:off x="6176515" y="2108560"/>
            <a:ext cx="1726" cy="313200"/>
          </a:xfrm>
          <a:prstGeom prst="line">
            <a:avLst/>
          </a:prstGeom>
          <a:solidFill>
            <a:schemeClr val="accent1"/>
          </a:solidFill>
          <a:ln w="4127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4" name="直接连接符 143"/>
          <p:cNvCxnSpPr/>
          <p:nvPr/>
        </p:nvCxnSpPr>
        <p:spPr bwMode="auto">
          <a:xfrm flipV="1">
            <a:off x="5600451" y="2804080"/>
            <a:ext cx="1726" cy="252000"/>
          </a:xfrm>
          <a:prstGeom prst="line">
            <a:avLst/>
          </a:prstGeom>
          <a:solidFill>
            <a:schemeClr val="accent1"/>
          </a:solidFill>
          <a:ln w="4127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7" name="直接连接符 146"/>
          <p:cNvCxnSpPr/>
          <p:nvPr/>
        </p:nvCxnSpPr>
        <p:spPr bwMode="auto">
          <a:xfrm flipV="1">
            <a:off x="5314145" y="2386600"/>
            <a:ext cx="1726" cy="216000"/>
          </a:xfrm>
          <a:prstGeom prst="line">
            <a:avLst/>
          </a:prstGeom>
          <a:solidFill>
            <a:schemeClr val="accent1"/>
          </a:solidFill>
          <a:ln w="4127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8" name="椭圆 147"/>
          <p:cNvSpPr/>
          <p:nvPr/>
        </p:nvSpPr>
        <p:spPr bwMode="auto">
          <a:xfrm>
            <a:off x="5299882" y="2359138"/>
            <a:ext cx="45719" cy="48870"/>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defRPr/>
            </a:pPr>
            <a:endParaRPr lang="zh-CN" altLang="en-US" baseline="-25000">
              <a:solidFill>
                <a:srgbClr val="000000"/>
              </a:solidFill>
              <a:latin typeface="Arial" charset="0"/>
              <a:ea typeface="宋体" pitchFamily="2" charset="-122"/>
            </a:endParaRPr>
          </a:p>
        </p:txBody>
      </p:sp>
      <p:cxnSp>
        <p:nvCxnSpPr>
          <p:cNvPr id="173" name="直接连接符 172"/>
          <p:cNvCxnSpPr/>
          <p:nvPr/>
        </p:nvCxnSpPr>
        <p:spPr bwMode="auto">
          <a:xfrm flipV="1">
            <a:off x="5314145" y="3272104"/>
            <a:ext cx="1726" cy="327600"/>
          </a:xfrm>
          <a:prstGeom prst="line">
            <a:avLst/>
          </a:prstGeom>
          <a:solidFill>
            <a:schemeClr val="accent1"/>
          </a:solidFill>
          <a:ln w="4127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6" name="直接连接符 175"/>
          <p:cNvCxnSpPr/>
          <p:nvPr/>
        </p:nvCxnSpPr>
        <p:spPr bwMode="auto">
          <a:xfrm flipV="1">
            <a:off x="5024387" y="2804072"/>
            <a:ext cx="1726" cy="180000"/>
          </a:xfrm>
          <a:prstGeom prst="line">
            <a:avLst/>
          </a:prstGeom>
          <a:solidFill>
            <a:schemeClr val="accent1"/>
          </a:solidFill>
          <a:ln w="4127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7" name="直接连接符 176"/>
          <p:cNvCxnSpPr/>
          <p:nvPr/>
        </p:nvCxnSpPr>
        <p:spPr bwMode="auto">
          <a:xfrm rot="16200000">
            <a:off x="4734681" y="2684409"/>
            <a:ext cx="1726" cy="597600"/>
          </a:xfrm>
          <a:prstGeom prst="line">
            <a:avLst/>
          </a:prstGeom>
          <a:solidFill>
            <a:schemeClr val="accent1"/>
          </a:solidFill>
          <a:ln w="412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6" name="直接连接符 185"/>
          <p:cNvCxnSpPr/>
          <p:nvPr/>
        </p:nvCxnSpPr>
        <p:spPr bwMode="auto">
          <a:xfrm rot="10800000">
            <a:off x="2742173" y="2638432"/>
            <a:ext cx="1726" cy="2073600"/>
          </a:xfrm>
          <a:prstGeom prst="line">
            <a:avLst/>
          </a:prstGeom>
          <a:solidFill>
            <a:schemeClr val="accent1"/>
          </a:solidFill>
          <a:ln w="412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28" name="矩形 227"/>
          <p:cNvSpPr/>
          <p:nvPr/>
        </p:nvSpPr>
        <p:spPr bwMode="auto">
          <a:xfrm>
            <a:off x="7330369" y="4712265"/>
            <a:ext cx="360040" cy="345625"/>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eaVert" wrap="square" lIns="108000" tIns="0" rIns="91440" bIns="45720" numCol="1" rtlCol="0" anchor="ctr" anchorCtr="0" compatLnSpc="1">
            <a:prstTxWarp prst="textNoShape">
              <a:avLst/>
            </a:prstTxWarp>
          </a:bodyPr>
          <a:lstStyle/>
          <a:p>
            <a:pPr algn="ctr" fontAlgn="base">
              <a:spcBef>
                <a:spcPct val="0"/>
              </a:spcBef>
              <a:spcAft>
                <a:spcPct val="0"/>
              </a:spcAft>
              <a:defRPr/>
            </a:pPr>
            <a:r>
              <a:rPr lang="en-US" altLang="zh-CN" sz="2400" b="1" baseline="-25000" dirty="0">
                <a:solidFill>
                  <a:srgbClr val="000000"/>
                </a:solidFill>
                <a:latin typeface="Arial" charset="0"/>
                <a:ea typeface="宋体" panose="02010600030101010101" pitchFamily="2" charset="-122"/>
              </a:rPr>
              <a:t>…</a:t>
            </a:r>
            <a:endParaRPr lang="zh-CN" altLang="en-US" sz="2400" b="1" baseline="-25000" dirty="0">
              <a:solidFill>
                <a:srgbClr val="000000"/>
              </a:solidFill>
              <a:latin typeface="Arial" charset="0"/>
              <a:ea typeface="宋体" panose="02010600030101010101" pitchFamily="2" charset="-122"/>
            </a:endParaRPr>
          </a:p>
        </p:txBody>
      </p:sp>
      <p:cxnSp>
        <p:nvCxnSpPr>
          <p:cNvPr id="239" name="直接连接符 238"/>
          <p:cNvCxnSpPr/>
          <p:nvPr/>
        </p:nvCxnSpPr>
        <p:spPr bwMode="auto">
          <a:xfrm>
            <a:off x="4196447" y="5908126"/>
            <a:ext cx="0" cy="324000"/>
          </a:xfrm>
          <a:prstGeom prst="line">
            <a:avLst/>
          </a:prstGeom>
          <a:solidFill>
            <a:schemeClr val="accent1"/>
          </a:solidFill>
          <a:ln w="41275" cap="flat" cmpd="sng" algn="ctr">
            <a:solidFill>
              <a:schemeClr val="tx1"/>
            </a:solidFill>
            <a:prstDash val="solid"/>
            <a:round/>
            <a:headEnd type="triangl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1" name="直接连接符 240"/>
          <p:cNvCxnSpPr/>
          <p:nvPr/>
        </p:nvCxnSpPr>
        <p:spPr bwMode="auto">
          <a:xfrm flipV="1">
            <a:off x="4378041" y="6368472"/>
            <a:ext cx="0" cy="216000"/>
          </a:xfrm>
          <a:prstGeom prst="line">
            <a:avLst/>
          </a:prstGeom>
          <a:solidFill>
            <a:schemeClr val="accent1"/>
          </a:solidFill>
          <a:ln w="4127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2" name="直接连接符 241"/>
          <p:cNvCxnSpPr/>
          <p:nvPr/>
        </p:nvCxnSpPr>
        <p:spPr bwMode="auto">
          <a:xfrm rot="16200000">
            <a:off x="4630281" y="6315335"/>
            <a:ext cx="1726" cy="540000"/>
          </a:xfrm>
          <a:prstGeom prst="line">
            <a:avLst/>
          </a:prstGeom>
          <a:solidFill>
            <a:schemeClr val="accent1"/>
          </a:solidFill>
          <a:ln w="412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4" name="直接连接符 243"/>
          <p:cNvCxnSpPr/>
          <p:nvPr/>
        </p:nvCxnSpPr>
        <p:spPr bwMode="auto">
          <a:xfrm rot="16200000">
            <a:off x="3260994" y="6026858"/>
            <a:ext cx="1726" cy="1080000"/>
          </a:xfrm>
          <a:prstGeom prst="line">
            <a:avLst/>
          </a:prstGeom>
          <a:solidFill>
            <a:schemeClr val="accent1"/>
          </a:solidFill>
          <a:ln w="412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261" name="组合 260"/>
          <p:cNvGrpSpPr/>
          <p:nvPr/>
        </p:nvGrpSpPr>
        <p:grpSpPr>
          <a:xfrm>
            <a:off x="4810201" y="2595652"/>
            <a:ext cx="1008000" cy="244405"/>
            <a:chOff x="2843920" y="2392507"/>
            <a:chExt cx="1008000" cy="244405"/>
          </a:xfrm>
        </p:grpSpPr>
        <p:sp>
          <p:nvSpPr>
            <p:cNvPr id="94" name="梯形 93"/>
            <p:cNvSpPr/>
            <p:nvPr/>
          </p:nvSpPr>
          <p:spPr bwMode="auto">
            <a:xfrm>
              <a:off x="2843920" y="2392507"/>
              <a:ext cx="1008000" cy="232989"/>
            </a:xfrm>
            <a:prstGeom prst="trapezoid">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0" rIns="91440" bIns="216000" numCol="1" rtlCol="0" anchor="ctr" anchorCtr="0" compatLnSpc="1">
              <a:prstTxWarp prst="textNoShape">
                <a:avLst/>
              </a:prstTxWarp>
            </a:bodyPr>
            <a:lstStyle/>
            <a:p>
              <a:pPr algn="ctr" fontAlgn="base">
                <a:spcBef>
                  <a:spcPct val="0"/>
                </a:spcBef>
                <a:spcAft>
                  <a:spcPct val="0"/>
                </a:spcAft>
                <a:defRPr/>
              </a:pPr>
              <a:r>
                <a:rPr lang="en-US" altLang="zh-CN" sz="2000" b="1" baseline="-25000" dirty="0">
                  <a:solidFill>
                    <a:srgbClr val="FFFFFF"/>
                  </a:solidFill>
                  <a:latin typeface="Arial" charset="0"/>
                  <a:ea typeface="宋体" panose="02010600030101010101" pitchFamily="2" charset="-122"/>
                </a:rPr>
                <a:t>+</a:t>
              </a:r>
              <a:endParaRPr lang="zh-CN" altLang="en-US" sz="2000" b="1" baseline="-25000" dirty="0">
                <a:solidFill>
                  <a:srgbClr val="FFFFFF"/>
                </a:solidFill>
                <a:latin typeface="Arial" charset="0"/>
                <a:ea typeface="宋体" panose="02010600030101010101" pitchFamily="2" charset="-122"/>
              </a:endParaRPr>
            </a:p>
          </p:txBody>
        </p:sp>
        <p:sp>
          <p:nvSpPr>
            <p:cNvPr id="257" name="等腰三角形 256"/>
            <p:cNvSpPr/>
            <p:nvPr/>
          </p:nvSpPr>
          <p:spPr bwMode="auto">
            <a:xfrm>
              <a:off x="3249397" y="2545331"/>
              <a:ext cx="197047" cy="91581"/>
            </a:xfrm>
            <a:prstGeom prst="triangle">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defRPr/>
              </a:pPr>
              <a:endParaRPr lang="zh-CN" altLang="en-US" baseline="-25000">
                <a:solidFill>
                  <a:srgbClr val="000000"/>
                </a:solidFill>
                <a:latin typeface="Arial" charset="0"/>
                <a:ea typeface="宋体" pitchFamily="2" charset="-122"/>
              </a:endParaRPr>
            </a:p>
          </p:txBody>
        </p:sp>
        <p:cxnSp>
          <p:nvCxnSpPr>
            <p:cNvPr id="259" name="直接连接符 258"/>
            <p:cNvCxnSpPr/>
            <p:nvPr/>
          </p:nvCxnSpPr>
          <p:spPr bwMode="auto">
            <a:xfrm flipV="1">
              <a:off x="3249397" y="2545331"/>
              <a:ext cx="98524" cy="91581"/>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0" name="直接连接符 259"/>
            <p:cNvCxnSpPr/>
            <p:nvPr/>
          </p:nvCxnSpPr>
          <p:spPr bwMode="auto">
            <a:xfrm flipH="1" flipV="1">
              <a:off x="3347864" y="2545331"/>
              <a:ext cx="98524" cy="91581"/>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cxnSp>
        <p:nvCxnSpPr>
          <p:cNvPr id="265" name="直接连接符 264"/>
          <p:cNvCxnSpPr/>
          <p:nvPr/>
        </p:nvCxnSpPr>
        <p:spPr bwMode="auto">
          <a:xfrm>
            <a:off x="3782637" y="1111864"/>
            <a:ext cx="1726" cy="324000"/>
          </a:xfrm>
          <a:prstGeom prst="line">
            <a:avLst/>
          </a:prstGeom>
          <a:solidFill>
            <a:schemeClr val="accent1"/>
          </a:solidFill>
          <a:ln w="412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271" name="组合 270"/>
          <p:cNvGrpSpPr/>
          <p:nvPr/>
        </p:nvGrpSpPr>
        <p:grpSpPr>
          <a:xfrm>
            <a:off x="7185476" y="2176846"/>
            <a:ext cx="396344" cy="215444"/>
            <a:chOff x="7272000" y="2565484"/>
            <a:chExt cx="396344" cy="215444"/>
          </a:xfrm>
        </p:grpSpPr>
        <p:cxnSp>
          <p:nvCxnSpPr>
            <p:cNvPr id="272" name="直接连接符 271"/>
            <p:cNvCxnSpPr/>
            <p:nvPr/>
          </p:nvCxnSpPr>
          <p:spPr bwMode="auto">
            <a:xfrm flipH="1">
              <a:off x="7272000" y="2626896"/>
              <a:ext cx="144000" cy="10800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73" name="文本框 272"/>
            <p:cNvSpPr txBox="1"/>
            <p:nvPr/>
          </p:nvSpPr>
          <p:spPr>
            <a:xfrm>
              <a:off x="7308344" y="2565484"/>
              <a:ext cx="360000" cy="215444"/>
            </a:xfrm>
            <a:prstGeom prst="rect">
              <a:avLst/>
            </a:prstGeom>
            <a:noFill/>
          </p:spPr>
          <p:txBody>
            <a:bodyPr wrap="square" rtlCol="0">
              <a:spAutoFit/>
            </a:bodyPr>
            <a:lstStyle/>
            <a:p>
              <a:pPr eaLnBrk="0" fontAlgn="base" hangingPunct="0">
                <a:spcBef>
                  <a:spcPct val="0"/>
                </a:spcBef>
                <a:spcAft>
                  <a:spcPct val="0"/>
                </a:spcAft>
                <a:defRPr/>
              </a:pPr>
              <a:r>
                <a:rPr lang="en-US" altLang="zh-CN" sz="1200" baseline="-25000" dirty="0">
                  <a:solidFill>
                    <a:srgbClr val="000000"/>
                  </a:solidFill>
                  <a:latin typeface="Arial" panose="020B0604020202020204" pitchFamily="34" charset="0"/>
                  <a:ea typeface="宋体" panose="02010600030101010101" pitchFamily="2" charset="-122"/>
                </a:rPr>
                <a:t>16</a:t>
              </a:r>
              <a:endParaRPr lang="zh-CN" altLang="en-US" sz="1200" baseline="-25000" dirty="0">
                <a:solidFill>
                  <a:srgbClr val="000000"/>
                </a:solidFill>
                <a:latin typeface="Arial" panose="020B0604020202020204" pitchFamily="34" charset="0"/>
                <a:ea typeface="宋体" panose="02010600030101010101" pitchFamily="2" charset="-122"/>
              </a:endParaRPr>
            </a:p>
          </p:txBody>
        </p:sp>
      </p:grpSp>
      <p:grpSp>
        <p:nvGrpSpPr>
          <p:cNvPr id="286" name="组合 285"/>
          <p:cNvGrpSpPr/>
          <p:nvPr/>
        </p:nvGrpSpPr>
        <p:grpSpPr>
          <a:xfrm>
            <a:off x="4666073" y="3398698"/>
            <a:ext cx="396344" cy="215444"/>
            <a:chOff x="7272000" y="2565484"/>
            <a:chExt cx="396344" cy="215444"/>
          </a:xfrm>
        </p:grpSpPr>
        <p:cxnSp>
          <p:nvCxnSpPr>
            <p:cNvPr id="287" name="直接连接符 286"/>
            <p:cNvCxnSpPr/>
            <p:nvPr/>
          </p:nvCxnSpPr>
          <p:spPr bwMode="auto">
            <a:xfrm flipH="1">
              <a:off x="7272000" y="2626896"/>
              <a:ext cx="144000" cy="10800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88" name="文本框 287"/>
            <p:cNvSpPr txBox="1"/>
            <p:nvPr/>
          </p:nvSpPr>
          <p:spPr>
            <a:xfrm>
              <a:off x="7308344" y="2565484"/>
              <a:ext cx="360000" cy="215444"/>
            </a:xfrm>
            <a:prstGeom prst="rect">
              <a:avLst/>
            </a:prstGeom>
            <a:noFill/>
          </p:spPr>
          <p:txBody>
            <a:bodyPr wrap="square" rtlCol="0">
              <a:spAutoFit/>
            </a:bodyPr>
            <a:lstStyle/>
            <a:p>
              <a:pPr eaLnBrk="0" fontAlgn="base" hangingPunct="0">
                <a:spcBef>
                  <a:spcPct val="0"/>
                </a:spcBef>
                <a:spcAft>
                  <a:spcPct val="0"/>
                </a:spcAft>
                <a:defRPr/>
              </a:pPr>
              <a:r>
                <a:rPr lang="en-US" altLang="zh-CN" sz="1200" baseline="-25000" dirty="0">
                  <a:solidFill>
                    <a:srgbClr val="000000"/>
                  </a:solidFill>
                  <a:latin typeface="Arial" panose="020B0604020202020204" pitchFamily="34" charset="0"/>
                  <a:ea typeface="宋体" panose="02010600030101010101" pitchFamily="2" charset="-122"/>
                </a:rPr>
                <a:t>16</a:t>
              </a:r>
              <a:endParaRPr lang="zh-CN" altLang="en-US" sz="1200" baseline="-25000" dirty="0">
                <a:solidFill>
                  <a:srgbClr val="000000"/>
                </a:solidFill>
                <a:latin typeface="Arial" panose="020B0604020202020204" pitchFamily="34" charset="0"/>
                <a:ea typeface="宋体" panose="02010600030101010101" pitchFamily="2" charset="-122"/>
              </a:endParaRPr>
            </a:p>
          </p:txBody>
        </p:sp>
      </p:grpSp>
      <p:grpSp>
        <p:nvGrpSpPr>
          <p:cNvPr id="310" name="组合 309"/>
          <p:cNvGrpSpPr/>
          <p:nvPr/>
        </p:nvGrpSpPr>
        <p:grpSpPr>
          <a:xfrm>
            <a:off x="5233468" y="3371360"/>
            <a:ext cx="396344" cy="215444"/>
            <a:chOff x="7272000" y="2565484"/>
            <a:chExt cx="396344" cy="215444"/>
          </a:xfrm>
        </p:grpSpPr>
        <p:cxnSp>
          <p:nvCxnSpPr>
            <p:cNvPr id="311" name="直接连接符 310"/>
            <p:cNvCxnSpPr/>
            <p:nvPr/>
          </p:nvCxnSpPr>
          <p:spPr bwMode="auto">
            <a:xfrm flipH="1">
              <a:off x="7272000" y="2626896"/>
              <a:ext cx="144000" cy="10800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12" name="文本框 311"/>
            <p:cNvSpPr txBox="1"/>
            <p:nvPr/>
          </p:nvSpPr>
          <p:spPr>
            <a:xfrm>
              <a:off x="7308344" y="2565484"/>
              <a:ext cx="360000" cy="215444"/>
            </a:xfrm>
            <a:prstGeom prst="rect">
              <a:avLst/>
            </a:prstGeom>
            <a:noFill/>
          </p:spPr>
          <p:txBody>
            <a:bodyPr wrap="square" rtlCol="0">
              <a:spAutoFit/>
            </a:bodyPr>
            <a:lstStyle/>
            <a:p>
              <a:pPr eaLnBrk="0" fontAlgn="base" hangingPunct="0">
                <a:spcBef>
                  <a:spcPct val="0"/>
                </a:spcBef>
                <a:spcAft>
                  <a:spcPct val="0"/>
                </a:spcAft>
                <a:defRPr/>
              </a:pPr>
              <a:r>
                <a:rPr lang="en-US" altLang="zh-CN" sz="1200" baseline="-25000" dirty="0">
                  <a:solidFill>
                    <a:srgbClr val="000000"/>
                  </a:solidFill>
                  <a:latin typeface="Arial" panose="020B0604020202020204" pitchFamily="34" charset="0"/>
                  <a:ea typeface="宋体" panose="02010600030101010101" pitchFamily="2" charset="-122"/>
                </a:rPr>
                <a:t>16</a:t>
              </a:r>
              <a:endParaRPr lang="zh-CN" altLang="en-US" sz="1200" baseline="-25000" dirty="0">
                <a:solidFill>
                  <a:srgbClr val="000000"/>
                </a:solidFill>
                <a:latin typeface="Arial" panose="020B0604020202020204" pitchFamily="34" charset="0"/>
                <a:ea typeface="宋体" panose="02010600030101010101" pitchFamily="2" charset="-122"/>
              </a:endParaRPr>
            </a:p>
          </p:txBody>
        </p:sp>
      </p:grpSp>
      <p:grpSp>
        <p:nvGrpSpPr>
          <p:cNvPr id="331" name="组合 330"/>
          <p:cNvGrpSpPr/>
          <p:nvPr/>
        </p:nvGrpSpPr>
        <p:grpSpPr>
          <a:xfrm>
            <a:off x="2678425" y="5000296"/>
            <a:ext cx="396344" cy="215444"/>
            <a:chOff x="7272000" y="2565484"/>
            <a:chExt cx="396344" cy="215444"/>
          </a:xfrm>
        </p:grpSpPr>
        <p:cxnSp>
          <p:nvCxnSpPr>
            <p:cNvPr id="332" name="直接连接符 331"/>
            <p:cNvCxnSpPr/>
            <p:nvPr/>
          </p:nvCxnSpPr>
          <p:spPr bwMode="auto">
            <a:xfrm flipH="1">
              <a:off x="7272000" y="2626896"/>
              <a:ext cx="144000" cy="10800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33" name="文本框 332"/>
            <p:cNvSpPr txBox="1"/>
            <p:nvPr/>
          </p:nvSpPr>
          <p:spPr>
            <a:xfrm>
              <a:off x="7308344" y="2565484"/>
              <a:ext cx="360000" cy="215444"/>
            </a:xfrm>
            <a:prstGeom prst="rect">
              <a:avLst/>
            </a:prstGeom>
            <a:noFill/>
          </p:spPr>
          <p:txBody>
            <a:bodyPr wrap="square" rtlCol="0">
              <a:spAutoFit/>
            </a:bodyPr>
            <a:lstStyle/>
            <a:p>
              <a:pPr eaLnBrk="0" fontAlgn="base" hangingPunct="0">
                <a:spcBef>
                  <a:spcPct val="0"/>
                </a:spcBef>
                <a:spcAft>
                  <a:spcPct val="0"/>
                </a:spcAft>
                <a:defRPr/>
              </a:pPr>
              <a:r>
                <a:rPr lang="en-US" altLang="zh-CN" sz="1200" baseline="-25000" dirty="0">
                  <a:solidFill>
                    <a:srgbClr val="000000"/>
                  </a:solidFill>
                  <a:latin typeface="Arial" panose="020B0604020202020204" pitchFamily="34" charset="0"/>
                  <a:ea typeface="宋体" panose="02010600030101010101" pitchFamily="2" charset="-122"/>
                </a:rPr>
                <a:t>16</a:t>
              </a:r>
              <a:endParaRPr lang="zh-CN" altLang="en-US" sz="1200" baseline="-25000" dirty="0">
                <a:solidFill>
                  <a:srgbClr val="000000"/>
                </a:solidFill>
                <a:latin typeface="Arial" panose="020B0604020202020204" pitchFamily="34" charset="0"/>
                <a:ea typeface="宋体" panose="02010600030101010101" pitchFamily="2" charset="-122"/>
              </a:endParaRPr>
            </a:p>
          </p:txBody>
        </p:sp>
      </p:grpSp>
      <p:sp>
        <p:nvSpPr>
          <p:cNvPr id="334" name="文本框 333"/>
          <p:cNvSpPr txBox="1"/>
          <p:nvPr/>
        </p:nvSpPr>
        <p:spPr>
          <a:xfrm>
            <a:off x="6241065" y="3032136"/>
            <a:ext cx="913705" cy="246221"/>
          </a:xfrm>
          <a:prstGeom prst="rect">
            <a:avLst/>
          </a:prstGeom>
          <a:noFill/>
        </p:spPr>
        <p:txBody>
          <a:bodyPr wrap="square" rtlCol="0">
            <a:spAutoFit/>
          </a:bodyPr>
          <a:lstStyle/>
          <a:p>
            <a:pPr eaLnBrk="0" fontAlgn="base" hangingPunct="0">
              <a:spcBef>
                <a:spcPct val="0"/>
              </a:spcBef>
              <a:spcAft>
                <a:spcPct val="0"/>
              </a:spcAft>
              <a:defRPr/>
            </a:pPr>
            <a:r>
              <a:rPr lang="en-US" altLang="zh-CN" sz="1000" dirty="0">
                <a:solidFill>
                  <a:srgbClr val="000000"/>
                </a:solidFill>
                <a:latin typeface="Arial" panose="020B0604020202020204" pitchFamily="34" charset="0"/>
                <a:ea typeface="宋体" panose="02010600030101010101" pitchFamily="2" charset="-122"/>
              </a:rPr>
              <a:t>ADDR1MUX</a:t>
            </a:r>
            <a:endParaRPr lang="zh-CN" altLang="en-US" sz="1000" dirty="0">
              <a:solidFill>
                <a:srgbClr val="000000"/>
              </a:solidFill>
              <a:latin typeface="Arial" panose="020B0604020202020204" pitchFamily="34" charset="0"/>
              <a:ea typeface="宋体" panose="02010600030101010101" pitchFamily="2" charset="-122"/>
            </a:endParaRPr>
          </a:p>
        </p:txBody>
      </p:sp>
      <p:grpSp>
        <p:nvGrpSpPr>
          <p:cNvPr id="335" name="组合 334"/>
          <p:cNvGrpSpPr/>
          <p:nvPr/>
        </p:nvGrpSpPr>
        <p:grpSpPr>
          <a:xfrm flipH="1">
            <a:off x="5943248" y="3101884"/>
            <a:ext cx="360039" cy="119168"/>
            <a:chOff x="5292080" y="3452075"/>
            <a:chExt cx="360039" cy="119168"/>
          </a:xfrm>
        </p:grpSpPr>
        <p:sp>
          <p:nvSpPr>
            <p:cNvPr id="336" name="等腰三角形 335"/>
            <p:cNvSpPr/>
            <p:nvPr/>
          </p:nvSpPr>
          <p:spPr bwMode="auto">
            <a:xfrm rot="5400000">
              <a:off x="5525971" y="3445094"/>
              <a:ext cx="119168" cy="133129"/>
            </a:xfrm>
            <a:prstGeom prst="triangl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defRPr/>
              </a:pPr>
              <a:endParaRPr lang="zh-CN" altLang="en-US" baseline="-25000">
                <a:solidFill>
                  <a:srgbClr val="000000"/>
                </a:solidFill>
                <a:latin typeface="Arial" charset="0"/>
                <a:ea typeface="宋体" pitchFamily="2" charset="-122"/>
              </a:endParaRPr>
            </a:p>
          </p:txBody>
        </p:sp>
        <p:cxnSp>
          <p:nvCxnSpPr>
            <p:cNvPr id="337" name="直接连接符 336"/>
            <p:cNvCxnSpPr/>
            <p:nvPr/>
          </p:nvCxnSpPr>
          <p:spPr bwMode="auto">
            <a:xfrm rot="5400000">
              <a:off x="5405536" y="3405478"/>
              <a:ext cx="0" cy="226911"/>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343" name="组合 342"/>
          <p:cNvGrpSpPr/>
          <p:nvPr/>
        </p:nvGrpSpPr>
        <p:grpSpPr>
          <a:xfrm>
            <a:off x="5419814" y="1945790"/>
            <a:ext cx="360000" cy="217408"/>
            <a:chOff x="5898218" y="3494595"/>
            <a:chExt cx="360000" cy="217408"/>
          </a:xfrm>
        </p:grpSpPr>
        <p:cxnSp>
          <p:nvCxnSpPr>
            <p:cNvPr id="344" name="直接连接符 343"/>
            <p:cNvCxnSpPr/>
            <p:nvPr/>
          </p:nvCxnSpPr>
          <p:spPr bwMode="auto">
            <a:xfrm flipH="1">
              <a:off x="5959620" y="3494595"/>
              <a:ext cx="144000" cy="10800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45" name="文本框 344"/>
            <p:cNvSpPr txBox="1"/>
            <p:nvPr/>
          </p:nvSpPr>
          <p:spPr>
            <a:xfrm>
              <a:off x="5898218" y="3496559"/>
              <a:ext cx="360000" cy="215444"/>
            </a:xfrm>
            <a:prstGeom prst="rect">
              <a:avLst/>
            </a:prstGeom>
            <a:noFill/>
          </p:spPr>
          <p:txBody>
            <a:bodyPr wrap="square" rtlCol="0">
              <a:spAutoFit/>
            </a:bodyPr>
            <a:lstStyle/>
            <a:p>
              <a:pPr eaLnBrk="0" fontAlgn="base" hangingPunct="0">
                <a:spcBef>
                  <a:spcPct val="0"/>
                </a:spcBef>
                <a:spcAft>
                  <a:spcPct val="0"/>
                </a:spcAft>
                <a:defRPr/>
              </a:pPr>
              <a:r>
                <a:rPr lang="en-US" altLang="zh-CN" sz="1200" baseline="-25000" dirty="0">
                  <a:solidFill>
                    <a:srgbClr val="000000"/>
                  </a:solidFill>
                  <a:latin typeface="Arial" panose="020B0604020202020204" pitchFamily="34" charset="0"/>
                  <a:ea typeface="宋体" panose="02010600030101010101" pitchFamily="2" charset="-122"/>
                </a:rPr>
                <a:t>2</a:t>
              </a:r>
              <a:endParaRPr lang="zh-CN" altLang="en-US" sz="1200" baseline="-25000" dirty="0">
                <a:solidFill>
                  <a:srgbClr val="000000"/>
                </a:solidFill>
                <a:latin typeface="Arial" panose="020B0604020202020204" pitchFamily="34" charset="0"/>
                <a:ea typeface="宋体" panose="02010600030101010101" pitchFamily="2" charset="-122"/>
              </a:endParaRPr>
            </a:p>
          </p:txBody>
        </p:sp>
      </p:grpSp>
      <p:sp>
        <p:nvSpPr>
          <p:cNvPr id="93" name="梯形 92"/>
          <p:cNvSpPr/>
          <p:nvPr/>
        </p:nvSpPr>
        <p:spPr bwMode="auto">
          <a:xfrm>
            <a:off x="5764867" y="1892536"/>
            <a:ext cx="773415" cy="227440"/>
          </a:xfrm>
          <a:prstGeom prst="trapezoid">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72000" rIns="91440" bIns="72000" numCol="1" rtlCol="0" anchor="ctr" anchorCtr="0" compatLnSpc="1">
            <a:prstTxWarp prst="textNoShape">
              <a:avLst/>
            </a:prstTxWarp>
          </a:bodyPr>
          <a:lstStyle/>
          <a:p>
            <a:pPr algn="ctr" fontAlgn="base">
              <a:spcBef>
                <a:spcPct val="0"/>
              </a:spcBef>
              <a:spcAft>
                <a:spcPct val="0"/>
              </a:spcAft>
              <a:defRPr/>
            </a:pPr>
            <a:r>
              <a:rPr lang="en-US" altLang="zh-CN" sz="1000" b="1" dirty="0">
                <a:solidFill>
                  <a:srgbClr val="FFFFFF"/>
                </a:solidFill>
                <a:latin typeface="Arial" charset="0"/>
                <a:ea typeface="宋体" panose="02010600030101010101" pitchFamily="2" charset="-122"/>
              </a:rPr>
              <a:t>PCMUX</a:t>
            </a:r>
            <a:endParaRPr lang="zh-CN" altLang="en-US" sz="1000" b="1" dirty="0">
              <a:solidFill>
                <a:srgbClr val="FFFFFF"/>
              </a:solidFill>
              <a:latin typeface="Arial" charset="0"/>
              <a:ea typeface="宋体" panose="02010600030101010101" pitchFamily="2" charset="-122"/>
            </a:endParaRPr>
          </a:p>
        </p:txBody>
      </p:sp>
      <p:cxnSp>
        <p:nvCxnSpPr>
          <p:cNvPr id="131" name="直接连接符 130"/>
          <p:cNvCxnSpPr/>
          <p:nvPr/>
        </p:nvCxnSpPr>
        <p:spPr bwMode="auto">
          <a:xfrm>
            <a:off x="6890663" y="1424500"/>
            <a:ext cx="1726" cy="396000"/>
          </a:xfrm>
          <a:prstGeom prst="line">
            <a:avLst/>
          </a:prstGeom>
          <a:solidFill>
            <a:schemeClr val="accent1"/>
          </a:solidFill>
          <a:ln w="4127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2" name="矩形 131"/>
          <p:cNvSpPr/>
          <p:nvPr/>
        </p:nvSpPr>
        <p:spPr bwMode="auto">
          <a:xfrm>
            <a:off x="6757467" y="1831944"/>
            <a:ext cx="356878" cy="198522"/>
          </a:xfrm>
          <a:prstGeom prst="re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108000" tIns="72000" rIns="91440" bIns="45720" numCol="1" rtlCol="0" anchor="ctr" anchorCtr="0" compatLnSpc="1">
            <a:prstTxWarp prst="textNoShape">
              <a:avLst/>
            </a:prstTxWarp>
          </a:bodyPr>
          <a:lstStyle/>
          <a:p>
            <a:pPr algn="ctr" fontAlgn="base">
              <a:spcBef>
                <a:spcPct val="0"/>
              </a:spcBef>
              <a:spcAft>
                <a:spcPct val="0"/>
              </a:spcAft>
              <a:defRPr/>
            </a:pPr>
            <a:r>
              <a:rPr lang="en-US" altLang="zh-CN" sz="1000" b="1" dirty="0">
                <a:solidFill>
                  <a:srgbClr val="FFFFFF"/>
                </a:solidFill>
                <a:latin typeface="Arial" charset="0"/>
                <a:ea typeface="宋体" panose="02010600030101010101" pitchFamily="2" charset="-122"/>
              </a:rPr>
              <a:t>+1</a:t>
            </a:r>
            <a:endParaRPr lang="zh-CN" altLang="en-US" sz="1000" b="1" dirty="0">
              <a:solidFill>
                <a:srgbClr val="FFFFFF"/>
              </a:solidFill>
              <a:latin typeface="Arial" charset="0"/>
              <a:ea typeface="宋体" panose="02010600030101010101" pitchFamily="2" charset="-122"/>
            </a:endParaRPr>
          </a:p>
        </p:txBody>
      </p:sp>
      <p:cxnSp>
        <p:nvCxnSpPr>
          <p:cNvPr id="133" name="直接连接符 132"/>
          <p:cNvCxnSpPr/>
          <p:nvPr/>
        </p:nvCxnSpPr>
        <p:spPr bwMode="auto">
          <a:xfrm rot="16200000">
            <a:off x="6549024" y="1084719"/>
            <a:ext cx="1726" cy="720000"/>
          </a:xfrm>
          <a:prstGeom prst="line">
            <a:avLst/>
          </a:prstGeom>
          <a:solidFill>
            <a:schemeClr val="accent1"/>
          </a:solidFill>
          <a:ln w="412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4" name="直接连接符 133"/>
          <p:cNvCxnSpPr/>
          <p:nvPr/>
        </p:nvCxnSpPr>
        <p:spPr bwMode="auto">
          <a:xfrm rot="16200000">
            <a:off x="6646241" y="2137145"/>
            <a:ext cx="1726" cy="540000"/>
          </a:xfrm>
          <a:prstGeom prst="line">
            <a:avLst/>
          </a:prstGeom>
          <a:solidFill>
            <a:schemeClr val="accent1"/>
          </a:solidFill>
          <a:ln w="412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5" name="直接连接符 134"/>
          <p:cNvCxnSpPr/>
          <p:nvPr/>
        </p:nvCxnSpPr>
        <p:spPr bwMode="auto">
          <a:xfrm>
            <a:off x="6898321" y="2012008"/>
            <a:ext cx="1726" cy="396000"/>
          </a:xfrm>
          <a:prstGeom prst="line">
            <a:avLst/>
          </a:prstGeom>
          <a:solidFill>
            <a:schemeClr val="accent1"/>
          </a:solidFill>
          <a:ln w="412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68" name="椭圆 167"/>
          <p:cNvSpPr/>
          <p:nvPr/>
        </p:nvSpPr>
        <p:spPr bwMode="auto">
          <a:xfrm>
            <a:off x="6852603" y="1423034"/>
            <a:ext cx="45719" cy="48870"/>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defRPr/>
            </a:pPr>
            <a:endParaRPr lang="zh-CN" altLang="en-US" baseline="-25000">
              <a:solidFill>
                <a:srgbClr val="000000"/>
              </a:solidFill>
              <a:latin typeface="Arial" charset="0"/>
              <a:ea typeface="宋体" pitchFamily="2" charset="-122"/>
            </a:endParaRPr>
          </a:p>
        </p:txBody>
      </p:sp>
      <p:grpSp>
        <p:nvGrpSpPr>
          <p:cNvPr id="313" name="组合 312"/>
          <p:cNvGrpSpPr/>
          <p:nvPr/>
        </p:nvGrpSpPr>
        <p:grpSpPr>
          <a:xfrm>
            <a:off x="6837792" y="2176846"/>
            <a:ext cx="396344" cy="215444"/>
            <a:chOff x="7272000" y="2565484"/>
            <a:chExt cx="396344" cy="215444"/>
          </a:xfrm>
        </p:grpSpPr>
        <p:cxnSp>
          <p:nvCxnSpPr>
            <p:cNvPr id="314" name="直接连接符 313"/>
            <p:cNvCxnSpPr/>
            <p:nvPr/>
          </p:nvCxnSpPr>
          <p:spPr bwMode="auto">
            <a:xfrm flipH="1">
              <a:off x="7272000" y="2626896"/>
              <a:ext cx="144000" cy="10800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15" name="文本框 314"/>
            <p:cNvSpPr txBox="1"/>
            <p:nvPr/>
          </p:nvSpPr>
          <p:spPr>
            <a:xfrm>
              <a:off x="7308344" y="2565484"/>
              <a:ext cx="360000" cy="215444"/>
            </a:xfrm>
            <a:prstGeom prst="rect">
              <a:avLst/>
            </a:prstGeom>
            <a:noFill/>
          </p:spPr>
          <p:txBody>
            <a:bodyPr wrap="square" rtlCol="0">
              <a:spAutoFit/>
            </a:bodyPr>
            <a:lstStyle/>
            <a:p>
              <a:pPr eaLnBrk="0" fontAlgn="base" hangingPunct="0">
                <a:spcBef>
                  <a:spcPct val="0"/>
                </a:spcBef>
                <a:spcAft>
                  <a:spcPct val="0"/>
                </a:spcAft>
                <a:defRPr/>
              </a:pPr>
              <a:r>
                <a:rPr lang="en-US" altLang="zh-CN" sz="1200" baseline="-25000" dirty="0">
                  <a:solidFill>
                    <a:srgbClr val="000000"/>
                  </a:solidFill>
                  <a:latin typeface="Arial" panose="020B0604020202020204" pitchFamily="34" charset="0"/>
                  <a:ea typeface="宋体" panose="02010600030101010101" pitchFamily="2" charset="-122"/>
                </a:rPr>
                <a:t>16</a:t>
              </a:r>
              <a:endParaRPr lang="zh-CN" altLang="en-US" sz="1200" baseline="-25000" dirty="0">
                <a:solidFill>
                  <a:srgbClr val="000000"/>
                </a:solidFill>
                <a:latin typeface="Arial" panose="020B0604020202020204" pitchFamily="34" charset="0"/>
                <a:ea typeface="宋体" panose="02010600030101010101" pitchFamily="2" charset="-122"/>
              </a:endParaRPr>
            </a:p>
          </p:txBody>
        </p:sp>
      </p:grpSp>
      <p:grpSp>
        <p:nvGrpSpPr>
          <p:cNvPr id="50" name="组合 49"/>
          <p:cNvGrpSpPr/>
          <p:nvPr/>
        </p:nvGrpSpPr>
        <p:grpSpPr>
          <a:xfrm>
            <a:off x="3693017" y="1429908"/>
            <a:ext cx="180969" cy="402036"/>
            <a:chOff x="2185214" y="1412776"/>
            <a:chExt cx="180969" cy="402036"/>
          </a:xfrm>
        </p:grpSpPr>
        <p:sp>
          <p:nvSpPr>
            <p:cNvPr id="47" name="等腰三角形 46"/>
            <p:cNvSpPr/>
            <p:nvPr/>
          </p:nvSpPr>
          <p:spPr bwMode="auto">
            <a:xfrm>
              <a:off x="2185214" y="1412776"/>
              <a:ext cx="180969" cy="148657"/>
            </a:xfrm>
            <a:prstGeom prst="triangl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defRPr/>
              </a:pPr>
              <a:endParaRPr lang="zh-CN" altLang="en-US" baseline="-25000">
                <a:solidFill>
                  <a:srgbClr val="000000"/>
                </a:solidFill>
                <a:latin typeface="Arial" charset="0"/>
                <a:ea typeface="宋体" pitchFamily="2" charset="-122"/>
              </a:endParaRPr>
            </a:p>
          </p:txBody>
        </p:sp>
        <p:cxnSp>
          <p:nvCxnSpPr>
            <p:cNvPr id="49" name="直接连接符 48"/>
            <p:cNvCxnSpPr/>
            <p:nvPr/>
          </p:nvCxnSpPr>
          <p:spPr bwMode="auto">
            <a:xfrm>
              <a:off x="2275698" y="1561433"/>
              <a:ext cx="0" cy="253379"/>
            </a:xfrm>
            <a:prstGeom prst="line">
              <a:avLst/>
            </a:prstGeom>
            <a:solidFill>
              <a:schemeClr val="accent1"/>
            </a:solidFill>
            <a:ln w="381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92" name="梯形 91"/>
          <p:cNvSpPr/>
          <p:nvPr/>
        </p:nvSpPr>
        <p:spPr bwMode="auto">
          <a:xfrm>
            <a:off x="3274397" y="1820528"/>
            <a:ext cx="988993" cy="236862"/>
          </a:xfrm>
          <a:prstGeom prst="trapezoid">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algn="ctr" fontAlgn="base">
              <a:spcBef>
                <a:spcPct val="0"/>
              </a:spcBef>
              <a:spcAft>
                <a:spcPct val="0"/>
              </a:spcAft>
              <a:defRPr/>
            </a:pPr>
            <a:r>
              <a:rPr lang="en-US" altLang="zh-CN" sz="1000" b="1" dirty="0">
                <a:solidFill>
                  <a:srgbClr val="FFFFFF"/>
                </a:solidFill>
                <a:latin typeface="Arial" charset="0"/>
                <a:ea typeface="宋体" pitchFamily="2" charset="-122"/>
              </a:rPr>
              <a:t>MARMUX</a:t>
            </a:r>
            <a:endParaRPr lang="zh-CN" altLang="en-US" sz="1000" b="1" dirty="0">
              <a:solidFill>
                <a:srgbClr val="FFFFFF"/>
              </a:solidFill>
              <a:latin typeface="Arial" charset="0"/>
              <a:ea typeface="宋体" pitchFamily="2" charset="-122"/>
            </a:endParaRPr>
          </a:p>
        </p:txBody>
      </p:sp>
      <p:cxnSp>
        <p:nvCxnSpPr>
          <p:cNvPr id="138" name="直接连接符 137"/>
          <p:cNvCxnSpPr/>
          <p:nvPr/>
        </p:nvCxnSpPr>
        <p:spPr bwMode="auto">
          <a:xfrm rot="16200000">
            <a:off x="5425881" y="1747544"/>
            <a:ext cx="1726" cy="1080000"/>
          </a:xfrm>
          <a:prstGeom prst="line">
            <a:avLst/>
          </a:prstGeom>
          <a:solidFill>
            <a:schemeClr val="accent1"/>
          </a:solidFill>
          <a:ln w="412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9" name="直接连接符 138"/>
          <p:cNvCxnSpPr/>
          <p:nvPr/>
        </p:nvCxnSpPr>
        <p:spPr bwMode="auto">
          <a:xfrm rot="16200000">
            <a:off x="4615881" y="1717129"/>
            <a:ext cx="1726" cy="1368000"/>
          </a:xfrm>
          <a:prstGeom prst="line">
            <a:avLst/>
          </a:prstGeom>
          <a:solidFill>
            <a:schemeClr val="accent1"/>
          </a:solidFill>
          <a:ln w="412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3" name="直接连接符 142"/>
          <p:cNvCxnSpPr/>
          <p:nvPr/>
        </p:nvCxnSpPr>
        <p:spPr bwMode="auto">
          <a:xfrm flipV="1">
            <a:off x="3945993" y="2048040"/>
            <a:ext cx="1726" cy="360000"/>
          </a:xfrm>
          <a:prstGeom prst="line">
            <a:avLst/>
          </a:prstGeom>
          <a:solidFill>
            <a:schemeClr val="accent1"/>
          </a:solidFill>
          <a:ln w="4127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5" name="直接连接符 144"/>
          <p:cNvCxnSpPr/>
          <p:nvPr/>
        </p:nvCxnSpPr>
        <p:spPr bwMode="auto">
          <a:xfrm flipV="1">
            <a:off x="4450049" y="2975144"/>
            <a:ext cx="1726" cy="100800"/>
          </a:xfrm>
          <a:prstGeom prst="line">
            <a:avLst/>
          </a:prstGeom>
          <a:solidFill>
            <a:schemeClr val="accent1"/>
          </a:solidFill>
          <a:ln w="412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6" name="直接连接符 145"/>
          <p:cNvCxnSpPr/>
          <p:nvPr/>
        </p:nvCxnSpPr>
        <p:spPr bwMode="auto">
          <a:xfrm rot="16200000">
            <a:off x="5745282" y="1969129"/>
            <a:ext cx="1726" cy="864000"/>
          </a:xfrm>
          <a:prstGeom prst="line">
            <a:avLst/>
          </a:prstGeom>
          <a:solidFill>
            <a:schemeClr val="accent1"/>
          </a:solidFill>
          <a:ln w="412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9" name="直接连接符 168"/>
          <p:cNvCxnSpPr/>
          <p:nvPr/>
        </p:nvCxnSpPr>
        <p:spPr bwMode="auto">
          <a:xfrm rot="16200000">
            <a:off x="7078281" y="1246719"/>
            <a:ext cx="1726" cy="396000"/>
          </a:xfrm>
          <a:prstGeom prst="line">
            <a:avLst/>
          </a:prstGeom>
          <a:solidFill>
            <a:schemeClr val="accent1"/>
          </a:solidFill>
          <a:ln w="412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0" name="直接连接符 169"/>
          <p:cNvCxnSpPr/>
          <p:nvPr/>
        </p:nvCxnSpPr>
        <p:spPr bwMode="auto">
          <a:xfrm rot="10800000">
            <a:off x="7258361" y="1436127"/>
            <a:ext cx="1726" cy="2052000"/>
          </a:xfrm>
          <a:prstGeom prst="line">
            <a:avLst/>
          </a:prstGeom>
          <a:solidFill>
            <a:schemeClr val="accent1"/>
          </a:solidFill>
          <a:ln w="412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1" name="直接连接符 170"/>
          <p:cNvCxnSpPr/>
          <p:nvPr/>
        </p:nvCxnSpPr>
        <p:spPr bwMode="auto">
          <a:xfrm rot="16200000">
            <a:off x="6538281" y="2749264"/>
            <a:ext cx="1726" cy="1476000"/>
          </a:xfrm>
          <a:prstGeom prst="line">
            <a:avLst/>
          </a:prstGeom>
          <a:solidFill>
            <a:schemeClr val="accent1"/>
          </a:solidFill>
          <a:ln w="412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2" name="直接连接符 171"/>
          <p:cNvCxnSpPr/>
          <p:nvPr/>
        </p:nvCxnSpPr>
        <p:spPr bwMode="auto">
          <a:xfrm flipV="1">
            <a:off x="5816475" y="3272104"/>
            <a:ext cx="1726" cy="219600"/>
          </a:xfrm>
          <a:prstGeom prst="line">
            <a:avLst/>
          </a:prstGeom>
          <a:solidFill>
            <a:schemeClr val="accent1"/>
          </a:solidFill>
          <a:ln w="4127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85" name="矩形 184"/>
          <p:cNvSpPr/>
          <p:nvPr/>
        </p:nvSpPr>
        <p:spPr bwMode="auto">
          <a:xfrm>
            <a:off x="3255563" y="2552048"/>
            <a:ext cx="677722" cy="216000"/>
          </a:xfrm>
          <a:prstGeom prst="rect">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108000" tIns="0" rIns="91440" bIns="0" numCol="1" rtlCol="0" anchor="ctr" anchorCtr="0" compatLnSpc="1">
            <a:prstTxWarp prst="textNoShape">
              <a:avLst/>
            </a:prstTxWarp>
          </a:bodyPr>
          <a:lstStyle/>
          <a:p>
            <a:pPr algn="ctr" fontAlgn="base">
              <a:spcBef>
                <a:spcPct val="0"/>
              </a:spcBef>
              <a:spcAft>
                <a:spcPct val="0"/>
              </a:spcAft>
              <a:defRPr/>
            </a:pPr>
            <a:r>
              <a:rPr lang="en-US" altLang="zh-CN" sz="1200" b="1" dirty="0">
                <a:solidFill>
                  <a:srgbClr val="000000"/>
                </a:solidFill>
                <a:latin typeface="Arial" charset="0"/>
                <a:ea typeface="宋体" panose="02010600030101010101" pitchFamily="2" charset="-122"/>
              </a:rPr>
              <a:t>SEXT</a:t>
            </a:r>
            <a:endParaRPr lang="zh-CN" altLang="en-US" sz="1200" b="1" dirty="0">
              <a:solidFill>
                <a:srgbClr val="000000"/>
              </a:solidFill>
              <a:latin typeface="Arial" charset="0"/>
              <a:ea typeface="宋体" panose="02010600030101010101" pitchFamily="2" charset="-122"/>
            </a:endParaRPr>
          </a:p>
        </p:txBody>
      </p:sp>
      <p:cxnSp>
        <p:nvCxnSpPr>
          <p:cNvPr id="191" name="直接连接符 190"/>
          <p:cNvCxnSpPr/>
          <p:nvPr/>
        </p:nvCxnSpPr>
        <p:spPr bwMode="auto">
          <a:xfrm rot="16200000">
            <a:off x="3002644" y="2408048"/>
            <a:ext cx="1726" cy="504000"/>
          </a:xfrm>
          <a:prstGeom prst="line">
            <a:avLst/>
          </a:prstGeom>
          <a:solidFill>
            <a:schemeClr val="accent1"/>
          </a:solidFill>
          <a:ln w="412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5" name="直接连接符 194"/>
          <p:cNvCxnSpPr/>
          <p:nvPr/>
        </p:nvCxnSpPr>
        <p:spPr bwMode="auto">
          <a:xfrm rot="10800000">
            <a:off x="3585954" y="2047944"/>
            <a:ext cx="1726" cy="504000"/>
          </a:xfrm>
          <a:prstGeom prst="line">
            <a:avLst/>
          </a:prstGeom>
          <a:solidFill>
            <a:schemeClr val="accent1"/>
          </a:solidFill>
          <a:ln w="4127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248" name="组合 247"/>
          <p:cNvGrpSpPr/>
          <p:nvPr/>
        </p:nvGrpSpPr>
        <p:grpSpPr>
          <a:xfrm>
            <a:off x="2937882" y="1878792"/>
            <a:ext cx="360039" cy="119168"/>
            <a:chOff x="5292080" y="3452075"/>
            <a:chExt cx="360039" cy="119168"/>
          </a:xfrm>
        </p:grpSpPr>
        <p:sp>
          <p:nvSpPr>
            <p:cNvPr id="249" name="等腰三角形 248"/>
            <p:cNvSpPr/>
            <p:nvPr/>
          </p:nvSpPr>
          <p:spPr bwMode="auto">
            <a:xfrm rot="5400000">
              <a:off x="5525971" y="3445094"/>
              <a:ext cx="119168" cy="133129"/>
            </a:xfrm>
            <a:prstGeom prst="triangl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defRPr/>
              </a:pPr>
              <a:endParaRPr lang="zh-CN" altLang="en-US" baseline="-25000">
                <a:solidFill>
                  <a:srgbClr val="000000"/>
                </a:solidFill>
                <a:latin typeface="Arial" charset="0"/>
                <a:ea typeface="宋体" pitchFamily="2" charset="-122"/>
              </a:endParaRPr>
            </a:p>
          </p:txBody>
        </p:sp>
        <p:cxnSp>
          <p:nvCxnSpPr>
            <p:cNvPr id="250" name="直接连接符 249"/>
            <p:cNvCxnSpPr/>
            <p:nvPr/>
          </p:nvCxnSpPr>
          <p:spPr bwMode="auto">
            <a:xfrm rot="5400000">
              <a:off x="5405536" y="3405478"/>
              <a:ext cx="0" cy="226911"/>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251" name="组合 250"/>
          <p:cNvGrpSpPr/>
          <p:nvPr/>
        </p:nvGrpSpPr>
        <p:grpSpPr>
          <a:xfrm>
            <a:off x="3369931" y="1424744"/>
            <a:ext cx="360039" cy="119168"/>
            <a:chOff x="5292080" y="3452075"/>
            <a:chExt cx="360039" cy="119168"/>
          </a:xfrm>
        </p:grpSpPr>
        <p:sp>
          <p:nvSpPr>
            <p:cNvPr id="252" name="等腰三角形 251"/>
            <p:cNvSpPr/>
            <p:nvPr/>
          </p:nvSpPr>
          <p:spPr bwMode="auto">
            <a:xfrm rot="5400000">
              <a:off x="5525971" y="3445094"/>
              <a:ext cx="119168" cy="133129"/>
            </a:xfrm>
            <a:prstGeom prst="triangl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defRPr/>
              </a:pPr>
              <a:endParaRPr lang="zh-CN" altLang="en-US" baseline="-25000">
                <a:solidFill>
                  <a:srgbClr val="000000"/>
                </a:solidFill>
                <a:latin typeface="Arial" charset="0"/>
                <a:ea typeface="宋体" pitchFamily="2" charset="-122"/>
              </a:endParaRPr>
            </a:p>
          </p:txBody>
        </p:sp>
        <p:cxnSp>
          <p:nvCxnSpPr>
            <p:cNvPr id="253" name="直接连接符 252"/>
            <p:cNvCxnSpPr/>
            <p:nvPr/>
          </p:nvCxnSpPr>
          <p:spPr bwMode="auto">
            <a:xfrm rot="5400000">
              <a:off x="5405536" y="3405478"/>
              <a:ext cx="0" cy="226911"/>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270" name="文本框 269"/>
          <p:cNvSpPr txBox="1"/>
          <p:nvPr/>
        </p:nvSpPr>
        <p:spPr>
          <a:xfrm>
            <a:off x="2721857" y="2419042"/>
            <a:ext cx="610398" cy="276999"/>
          </a:xfrm>
          <a:prstGeom prst="rect">
            <a:avLst/>
          </a:prstGeom>
          <a:noFill/>
        </p:spPr>
        <p:txBody>
          <a:bodyPr wrap="square" rtlCol="0">
            <a:spAutoFit/>
          </a:bodyPr>
          <a:lstStyle/>
          <a:p>
            <a:pPr eaLnBrk="0" fontAlgn="base" hangingPunct="0">
              <a:spcBef>
                <a:spcPct val="0"/>
              </a:spcBef>
              <a:spcAft>
                <a:spcPct val="0"/>
              </a:spcAft>
              <a:defRPr/>
            </a:pPr>
            <a:r>
              <a:rPr lang="en-US" altLang="zh-CN" sz="1200" b="1" dirty="0">
                <a:solidFill>
                  <a:srgbClr val="000000"/>
                </a:solidFill>
                <a:latin typeface="Arial" panose="020B0604020202020204" pitchFamily="34" charset="0"/>
                <a:ea typeface="宋体" panose="02010600030101010101" pitchFamily="2" charset="-122"/>
              </a:rPr>
              <a:t>[7:0]</a:t>
            </a:r>
            <a:endParaRPr lang="zh-CN" altLang="en-US" sz="1200" b="1" dirty="0">
              <a:solidFill>
                <a:srgbClr val="000000"/>
              </a:solidFill>
              <a:latin typeface="Arial" panose="020B0604020202020204" pitchFamily="34" charset="0"/>
              <a:ea typeface="宋体" panose="02010600030101010101" pitchFamily="2" charset="-122"/>
            </a:endParaRPr>
          </a:p>
        </p:txBody>
      </p:sp>
      <p:sp>
        <p:nvSpPr>
          <p:cNvPr id="308" name="文本框 307"/>
          <p:cNvSpPr txBox="1"/>
          <p:nvPr/>
        </p:nvSpPr>
        <p:spPr>
          <a:xfrm>
            <a:off x="2311257" y="1369700"/>
            <a:ext cx="1130680" cy="246221"/>
          </a:xfrm>
          <a:prstGeom prst="rect">
            <a:avLst/>
          </a:prstGeom>
          <a:noFill/>
        </p:spPr>
        <p:txBody>
          <a:bodyPr wrap="square" rtlCol="0">
            <a:spAutoFit/>
          </a:bodyPr>
          <a:lstStyle/>
          <a:p>
            <a:pPr algn="r" eaLnBrk="0" fontAlgn="base" hangingPunct="0">
              <a:spcBef>
                <a:spcPct val="0"/>
              </a:spcBef>
              <a:spcAft>
                <a:spcPct val="0"/>
              </a:spcAft>
              <a:defRPr/>
            </a:pPr>
            <a:r>
              <a:rPr lang="en-US" altLang="zh-CN" sz="1000" dirty="0" err="1">
                <a:solidFill>
                  <a:srgbClr val="000000"/>
                </a:solidFill>
                <a:latin typeface="Arial" panose="020B0604020202020204" pitchFamily="34" charset="0"/>
                <a:ea typeface="宋体" panose="02010600030101010101" pitchFamily="2" charset="-122"/>
              </a:rPr>
              <a:t>GateMARMUX</a:t>
            </a:r>
            <a:endParaRPr lang="zh-CN" altLang="en-US" sz="1000" dirty="0">
              <a:solidFill>
                <a:srgbClr val="000000"/>
              </a:solidFill>
              <a:latin typeface="Arial" panose="020B0604020202020204" pitchFamily="34" charset="0"/>
              <a:ea typeface="宋体" panose="02010600030101010101" pitchFamily="2" charset="-122"/>
            </a:endParaRPr>
          </a:p>
        </p:txBody>
      </p:sp>
      <p:sp>
        <p:nvSpPr>
          <p:cNvPr id="309" name="文本框 308"/>
          <p:cNvSpPr txBox="1"/>
          <p:nvPr/>
        </p:nvSpPr>
        <p:spPr>
          <a:xfrm>
            <a:off x="4835141" y="1546910"/>
            <a:ext cx="695029" cy="246221"/>
          </a:xfrm>
          <a:prstGeom prst="rect">
            <a:avLst/>
          </a:prstGeom>
          <a:noFill/>
        </p:spPr>
        <p:txBody>
          <a:bodyPr wrap="square" rtlCol="0">
            <a:spAutoFit/>
          </a:bodyPr>
          <a:lstStyle/>
          <a:p>
            <a:pPr algn="r" eaLnBrk="0" fontAlgn="base" hangingPunct="0">
              <a:spcBef>
                <a:spcPct val="0"/>
              </a:spcBef>
              <a:spcAft>
                <a:spcPct val="0"/>
              </a:spcAft>
              <a:defRPr/>
            </a:pPr>
            <a:r>
              <a:rPr lang="en-US" altLang="zh-CN" sz="1000" dirty="0">
                <a:solidFill>
                  <a:srgbClr val="000000"/>
                </a:solidFill>
                <a:latin typeface="Arial" panose="020B0604020202020204" pitchFamily="34" charset="0"/>
                <a:ea typeface="宋体" panose="02010600030101010101" pitchFamily="2" charset="-122"/>
              </a:rPr>
              <a:t>LD.PC</a:t>
            </a:r>
            <a:endParaRPr lang="zh-CN" altLang="en-US" sz="1000" dirty="0">
              <a:solidFill>
                <a:srgbClr val="000000"/>
              </a:solidFill>
              <a:latin typeface="Arial" panose="020B0604020202020204" pitchFamily="34" charset="0"/>
              <a:ea typeface="宋体" panose="02010600030101010101" pitchFamily="2" charset="-122"/>
            </a:endParaRPr>
          </a:p>
        </p:txBody>
      </p:sp>
      <p:grpSp>
        <p:nvGrpSpPr>
          <p:cNvPr id="316" name="组合 315"/>
          <p:cNvGrpSpPr/>
          <p:nvPr/>
        </p:nvGrpSpPr>
        <p:grpSpPr>
          <a:xfrm>
            <a:off x="4805052" y="2014654"/>
            <a:ext cx="396344" cy="215444"/>
            <a:chOff x="7272000" y="2565484"/>
            <a:chExt cx="396344" cy="215444"/>
          </a:xfrm>
        </p:grpSpPr>
        <p:cxnSp>
          <p:nvCxnSpPr>
            <p:cNvPr id="317" name="直接连接符 316"/>
            <p:cNvCxnSpPr/>
            <p:nvPr/>
          </p:nvCxnSpPr>
          <p:spPr bwMode="auto">
            <a:xfrm flipH="1">
              <a:off x="7272000" y="2626896"/>
              <a:ext cx="144000" cy="10800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18" name="文本框 317"/>
            <p:cNvSpPr txBox="1"/>
            <p:nvPr/>
          </p:nvSpPr>
          <p:spPr>
            <a:xfrm>
              <a:off x="7308344" y="2565484"/>
              <a:ext cx="360000" cy="215444"/>
            </a:xfrm>
            <a:prstGeom prst="rect">
              <a:avLst/>
            </a:prstGeom>
            <a:noFill/>
          </p:spPr>
          <p:txBody>
            <a:bodyPr wrap="square" rtlCol="0">
              <a:spAutoFit/>
            </a:bodyPr>
            <a:lstStyle/>
            <a:p>
              <a:pPr eaLnBrk="0" fontAlgn="base" hangingPunct="0">
                <a:spcBef>
                  <a:spcPct val="0"/>
                </a:spcBef>
                <a:spcAft>
                  <a:spcPct val="0"/>
                </a:spcAft>
                <a:defRPr/>
              </a:pPr>
              <a:r>
                <a:rPr lang="en-US" altLang="zh-CN" sz="1200" baseline="-25000" dirty="0">
                  <a:solidFill>
                    <a:srgbClr val="000000"/>
                  </a:solidFill>
                  <a:latin typeface="Arial" panose="020B0604020202020204" pitchFamily="34" charset="0"/>
                  <a:ea typeface="宋体" panose="02010600030101010101" pitchFamily="2" charset="-122"/>
                </a:rPr>
                <a:t>16</a:t>
              </a:r>
              <a:endParaRPr lang="zh-CN" altLang="en-US" sz="1200" baseline="-25000" dirty="0">
                <a:solidFill>
                  <a:srgbClr val="000000"/>
                </a:solidFill>
                <a:latin typeface="Arial" panose="020B0604020202020204" pitchFamily="34" charset="0"/>
                <a:ea typeface="宋体" panose="02010600030101010101" pitchFamily="2" charset="-122"/>
              </a:endParaRPr>
            </a:p>
          </p:txBody>
        </p:sp>
      </p:grpSp>
      <p:grpSp>
        <p:nvGrpSpPr>
          <p:cNvPr id="319" name="组合 318"/>
          <p:cNvGrpSpPr/>
          <p:nvPr/>
        </p:nvGrpSpPr>
        <p:grpSpPr>
          <a:xfrm>
            <a:off x="3874548" y="2176846"/>
            <a:ext cx="396344" cy="215444"/>
            <a:chOff x="7272000" y="2565484"/>
            <a:chExt cx="396344" cy="215444"/>
          </a:xfrm>
        </p:grpSpPr>
        <p:cxnSp>
          <p:nvCxnSpPr>
            <p:cNvPr id="320" name="直接连接符 319"/>
            <p:cNvCxnSpPr/>
            <p:nvPr/>
          </p:nvCxnSpPr>
          <p:spPr bwMode="auto">
            <a:xfrm flipH="1">
              <a:off x="7272000" y="2626896"/>
              <a:ext cx="144000" cy="10800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21" name="文本框 320"/>
            <p:cNvSpPr txBox="1"/>
            <p:nvPr/>
          </p:nvSpPr>
          <p:spPr>
            <a:xfrm>
              <a:off x="7308344" y="2565484"/>
              <a:ext cx="360000" cy="215444"/>
            </a:xfrm>
            <a:prstGeom prst="rect">
              <a:avLst/>
            </a:prstGeom>
            <a:noFill/>
          </p:spPr>
          <p:txBody>
            <a:bodyPr wrap="square" rtlCol="0">
              <a:spAutoFit/>
            </a:bodyPr>
            <a:lstStyle/>
            <a:p>
              <a:pPr eaLnBrk="0" fontAlgn="base" hangingPunct="0">
                <a:spcBef>
                  <a:spcPct val="0"/>
                </a:spcBef>
                <a:spcAft>
                  <a:spcPct val="0"/>
                </a:spcAft>
                <a:defRPr/>
              </a:pPr>
              <a:r>
                <a:rPr lang="en-US" altLang="zh-CN" sz="1200" baseline="-25000" dirty="0">
                  <a:solidFill>
                    <a:srgbClr val="000000"/>
                  </a:solidFill>
                  <a:latin typeface="Arial" panose="020B0604020202020204" pitchFamily="34" charset="0"/>
                  <a:ea typeface="宋体" panose="02010600030101010101" pitchFamily="2" charset="-122"/>
                </a:rPr>
                <a:t>16</a:t>
              </a:r>
              <a:endParaRPr lang="zh-CN" altLang="en-US" sz="1200" baseline="-25000" dirty="0">
                <a:solidFill>
                  <a:srgbClr val="000000"/>
                </a:solidFill>
                <a:latin typeface="Arial" panose="020B0604020202020204" pitchFamily="34" charset="0"/>
                <a:ea typeface="宋体" panose="02010600030101010101" pitchFamily="2" charset="-122"/>
              </a:endParaRPr>
            </a:p>
          </p:txBody>
        </p:sp>
      </p:grpSp>
      <p:grpSp>
        <p:nvGrpSpPr>
          <p:cNvPr id="322" name="组合 321"/>
          <p:cNvGrpSpPr/>
          <p:nvPr/>
        </p:nvGrpSpPr>
        <p:grpSpPr>
          <a:xfrm>
            <a:off x="3507416" y="2176846"/>
            <a:ext cx="396344" cy="215444"/>
            <a:chOff x="7272000" y="2565484"/>
            <a:chExt cx="396344" cy="215444"/>
          </a:xfrm>
        </p:grpSpPr>
        <p:cxnSp>
          <p:nvCxnSpPr>
            <p:cNvPr id="323" name="直接连接符 322"/>
            <p:cNvCxnSpPr/>
            <p:nvPr/>
          </p:nvCxnSpPr>
          <p:spPr bwMode="auto">
            <a:xfrm flipH="1">
              <a:off x="7272000" y="2626896"/>
              <a:ext cx="144000" cy="10800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24" name="文本框 323"/>
            <p:cNvSpPr txBox="1"/>
            <p:nvPr/>
          </p:nvSpPr>
          <p:spPr>
            <a:xfrm>
              <a:off x="7308344" y="2565484"/>
              <a:ext cx="360000" cy="215444"/>
            </a:xfrm>
            <a:prstGeom prst="rect">
              <a:avLst/>
            </a:prstGeom>
            <a:noFill/>
          </p:spPr>
          <p:txBody>
            <a:bodyPr wrap="square" rtlCol="0">
              <a:spAutoFit/>
            </a:bodyPr>
            <a:lstStyle/>
            <a:p>
              <a:pPr eaLnBrk="0" fontAlgn="base" hangingPunct="0">
                <a:spcBef>
                  <a:spcPct val="0"/>
                </a:spcBef>
                <a:spcAft>
                  <a:spcPct val="0"/>
                </a:spcAft>
                <a:defRPr/>
              </a:pPr>
              <a:r>
                <a:rPr lang="en-US" altLang="zh-CN" sz="1200" baseline="-25000" dirty="0">
                  <a:solidFill>
                    <a:srgbClr val="000000"/>
                  </a:solidFill>
                  <a:latin typeface="Arial" panose="020B0604020202020204" pitchFamily="34" charset="0"/>
                  <a:ea typeface="宋体" panose="02010600030101010101" pitchFamily="2" charset="-122"/>
                </a:rPr>
                <a:t>16</a:t>
              </a:r>
              <a:endParaRPr lang="zh-CN" altLang="en-US" sz="1200" baseline="-25000" dirty="0">
                <a:solidFill>
                  <a:srgbClr val="000000"/>
                </a:solidFill>
                <a:latin typeface="Arial" panose="020B0604020202020204" pitchFamily="34" charset="0"/>
                <a:ea typeface="宋体" panose="02010600030101010101" pitchFamily="2" charset="-122"/>
              </a:endParaRPr>
            </a:p>
          </p:txBody>
        </p:sp>
      </p:grpSp>
      <p:grpSp>
        <p:nvGrpSpPr>
          <p:cNvPr id="338" name="组合 337"/>
          <p:cNvGrpSpPr/>
          <p:nvPr/>
        </p:nvGrpSpPr>
        <p:grpSpPr>
          <a:xfrm>
            <a:off x="3604240" y="3105493"/>
            <a:ext cx="360039" cy="119168"/>
            <a:chOff x="5292080" y="3452075"/>
            <a:chExt cx="360039" cy="119168"/>
          </a:xfrm>
        </p:grpSpPr>
        <p:sp>
          <p:nvSpPr>
            <p:cNvPr id="339" name="等腰三角形 338"/>
            <p:cNvSpPr/>
            <p:nvPr/>
          </p:nvSpPr>
          <p:spPr bwMode="auto">
            <a:xfrm rot="5400000">
              <a:off x="5525971" y="3445094"/>
              <a:ext cx="119168" cy="133129"/>
            </a:xfrm>
            <a:prstGeom prst="triangl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defRPr/>
              </a:pPr>
              <a:endParaRPr lang="zh-CN" altLang="en-US" baseline="-25000">
                <a:solidFill>
                  <a:srgbClr val="000000"/>
                </a:solidFill>
                <a:latin typeface="Arial" charset="0"/>
                <a:ea typeface="宋体" pitchFamily="2" charset="-122"/>
              </a:endParaRPr>
            </a:p>
          </p:txBody>
        </p:sp>
        <p:cxnSp>
          <p:nvCxnSpPr>
            <p:cNvPr id="340" name="直接连接符 339"/>
            <p:cNvCxnSpPr/>
            <p:nvPr/>
          </p:nvCxnSpPr>
          <p:spPr bwMode="auto">
            <a:xfrm rot="5400000">
              <a:off x="5405536" y="3405478"/>
              <a:ext cx="0" cy="226911"/>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341" name="文本框 340"/>
          <p:cNvSpPr txBox="1"/>
          <p:nvPr/>
        </p:nvSpPr>
        <p:spPr>
          <a:xfrm>
            <a:off x="2660717" y="3046346"/>
            <a:ext cx="991968" cy="246221"/>
          </a:xfrm>
          <a:prstGeom prst="rect">
            <a:avLst/>
          </a:prstGeom>
          <a:noFill/>
        </p:spPr>
        <p:txBody>
          <a:bodyPr wrap="square" rtlCol="0">
            <a:spAutoFit/>
          </a:bodyPr>
          <a:lstStyle/>
          <a:p>
            <a:pPr algn="r" eaLnBrk="0" fontAlgn="base" hangingPunct="0">
              <a:spcBef>
                <a:spcPct val="0"/>
              </a:spcBef>
              <a:spcAft>
                <a:spcPct val="0"/>
              </a:spcAft>
              <a:defRPr/>
            </a:pPr>
            <a:r>
              <a:rPr lang="en-US" altLang="zh-CN" sz="1000" dirty="0">
                <a:solidFill>
                  <a:srgbClr val="000000"/>
                </a:solidFill>
                <a:latin typeface="Arial" panose="020B0604020202020204" pitchFamily="34" charset="0"/>
                <a:ea typeface="宋体" panose="02010600030101010101" pitchFamily="2" charset="-122"/>
              </a:rPr>
              <a:t>ADDR2MUX</a:t>
            </a:r>
            <a:endParaRPr lang="zh-CN" altLang="en-US" sz="1000" dirty="0">
              <a:solidFill>
                <a:srgbClr val="000000"/>
              </a:solidFill>
              <a:latin typeface="Arial" panose="020B0604020202020204" pitchFamily="34" charset="0"/>
              <a:ea typeface="宋体" panose="02010600030101010101" pitchFamily="2" charset="-122"/>
            </a:endParaRPr>
          </a:p>
        </p:txBody>
      </p:sp>
      <p:grpSp>
        <p:nvGrpSpPr>
          <p:cNvPr id="325" name="组合 324"/>
          <p:cNvGrpSpPr/>
          <p:nvPr/>
        </p:nvGrpSpPr>
        <p:grpSpPr>
          <a:xfrm>
            <a:off x="6109967" y="2176846"/>
            <a:ext cx="396344" cy="215444"/>
            <a:chOff x="7272000" y="2565484"/>
            <a:chExt cx="396344" cy="215444"/>
          </a:xfrm>
        </p:grpSpPr>
        <p:cxnSp>
          <p:nvCxnSpPr>
            <p:cNvPr id="326" name="直接连接符 325"/>
            <p:cNvCxnSpPr/>
            <p:nvPr/>
          </p:nvCxnSpPr>
          <p:spPr bwMode="auto">
            <a:xfrm flipH="1">
              <a:off x="7272000" y="2626896"/>
              <a:ext cx="144000" cy="10800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27" name="文本框 326"/>
            <p:cNvSpPr txBox="1"/>
            <p:nvPr/>
          </p:nvSpPr>
          <p:spPr>
            <a:xfrm>
              <a:off x="7308344" y="2565484"/>
              <a:ext cx="360000" cy="215444"/>
            </a:xfrm>
            <a:prstGeom prst="rect">
              <a:avLst/>
            </a:prstGeom>
            <a:noFill/>
          </p:spPr>
          <p:txBody>
            <a:bodyPr wrap="square" rtlCol="0">
              <a:spAutoFit/>
            </a:bodyPr>
            <a:lstStyle/>
            <a:p>
              <a:pPr eaLnBrk="0" fontAlgn="base" hangingPunct="0">
                <a:spcBef>
                  <a:spcPct val="0"/>
                </a:spcBef>
                <a:spcAft>
                  <a:spcPct val="0"/>
                </a:spcAft>
                <a:defRPr/>
              </a:pPr>
              <a:r>
                <a:rPr lang="en-US" altLang="zh-CN" sz="1200" baseline="-25000" dirty="0">
                  <a:solidFill>
                    <a:srgbClr val="000000"/>
                  </a:solidFill>
                  <a:latin typeface="Arial" panose="020B0604020202020204" pitchFamily="34" charset="0"/>
                  <a:ea typeface="宋体" panose="02010600030101010101" pitchFamily="2" charset="-122"/>
                </a:rPr>
                <a:t>16</a:t>
              </a:r>
              <a:endParaRPr lang="zh-CN" altLang="en-US" sz="1200" baseline="-25000" dirty="0">
                <a:solidFill>
                  <a:srgbClr val="000000"/>
                </a:solidFill>
                <a:latin typeface="Arial" panose="020B0604020202020204" pitchFamily="34" charset="0"/>
                <a:ea typeface="宋体" panose="02010600030101010101" pitchFamily="2" charset="-122"/>
              </a:endParaRPr>
            </a:p>
          </p:txBody>
        </p:sp>
      </p:grpSp>
      <p:grpSp>
        <p:nvGrpSpPr>
          <p:cNvPr id="364" name="组合 363"/>
          <p:cNvGrpSpPr/>
          <p:nvPr/>
        </p:nvGrpSpPr>
        <p:grpSpPr>
          <a:xfrm>
            <a:off x="3694282" y="5732800"/>
            <a:ext cx="360039" cy="119168"/>
            <a:chOff x="5292080" y="3452075"/>
            <a:chExt cx="360039" cy="119168"/>
          </a:xfrm>
        </p:grpSpPr>
        <p:sp>
          <p:nvSpPr>
            <p:cNvPr id="365" name="等腰三角形 364"/>
            <p:cNvSpPr/>
            <p:nvPr/>
          </p:nvSpPr>
          <p:spPr bwMode="auto">
            <a:xfrm rot="5400000">
              <a:off x="5525971" y="3445094"/>
              <a:ext cx="119168" cy="133129"/>
            </a:xfrm>
            <a:prstGeom prst="triangl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defRPr/>
              </a:pPr>
              <a:endParaRPr lang="zh-CN" altLang="en-US" baseline="-25000">
                <a:solidFill>
                  <a:srgbClr val="000000"/>
                </a:solidFill>
                <a:latin typeface="Arial" charset="0"/>
                <a:ea typeface="宋体" pitchFamily="2" charset="-122"/>
              </a:endParaRPr>
            </a:p>
          </p:txBody>
        </p:sp>
        <p:cxnSp>
          <p:nvCxnSpPr>
            <p:cNvPr id="366" name="直接连接符 365"/>
            <p:cNvCxnSpPr/>
            <p:nvPr/>
          </p:nvCxnSpPr>
          <p:spPr bwMode="auto">
            <a:xfrm rot="5400000">
              <a:off x="5405536" y="3405478"/>
              <a:ext cx="0" cy="226911"/>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367" name="文本框 366"/>
          <p:cNvSpPr txBox="1"/>
          <p:nvPr/>
        </p:nvSpPr>
        <p:spPr>
          <a:xfrm>
            <a:off x="3081897" y="5669275"/>
            <a:ext cx="744104" cy="246221"/>
          </a:xfrm>
          <a:prstGeom prst="rect">
            <a:avLst/>
          </a:prstGeom>
          <a:noFill/>
        </p:spPr>
        <p:txBody>
          <a:bodyPr wrap="square" rtlCol="0">
            <a:spAutoFit/>
          </a:bodyPr>
          <a:lstStyle/>
          <a:p>
            <a:pPr eaLnBrk="0" fontAlgn="base" hangingPunct="0">
              <a:spcBef>
                <a:spcPct val="0"/>
              </a:spcBef>
              <a:spcAft>
                <a:spcPct val="0"/>
              </a:spcAft>
              <a:defRPr/>
            </a:pPr>
            <a:r>
              <a:rPr lang="en-US" altLang="zh-CN" sz="1000" dirty="0">
                <a:solidFill>
                  <a:srgbClr val="000000"/>
                </a:solidFill>
                <a:latin typeface="Arial" panose="020B0604020202020204" pitchFamily="34" charset="0"/>
                <a:ea typeface="宋体" panose="02010600030101010101" pitchFamily="2" charset="-122"/>
              </a:rPr>
              <a:t>LD.MDR</a:t>
            </a:r>
            <a:endParaRPr lang="zh-CN" altLang="en-US" sz="1000" dirty="0">
              <a:solidFill>
                <a:srgbClr val="000000"/>
              </a:solidFill>
              <a:latin typeface="Arial" panose="020B0604020202020204" pitchFamily="34" charset="0"/>
              <a:ea typeface="宋体" panose="02010600030101010101" pitchFamily="2" charset="-122"/>
            </a:endParaRPr>
          </a:p>
        </p:txBody>
      </p:sp>
      <p:sp>
        <p:nvSpPr>
          <p:cNvPr id="392" name="梯形 391"/>
          <p:cNvSpPr/>
          <p:nvPr/>
        </p:nvSpPr>
        <p:spPr bwMode="auto">
          <a:xfrm>
            <a:off x="3711065" y="6122668"/>
            <a:ext cx="773415" cy="227440"/>
          </a:xfrm>
          <a:prstGeom prst="trapezoid">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algn="ctr" fontAlgn="base">
              <a:spcBef>
                <a:spcPct val="0"/>
              </a:spcBef>
              <a:spcAft>
                <a:spcPct val="0"/>
              </a:spcAft>
              <a:defRPr/>
            </a:pPr>
            <a:r>
              <a:rPr lang="en-US" altLang="zh-CN" sz="1000" b="1" dirty="0">
                <a:solidFill>
                  <a:srgbClr val="FFFFFF"/>
                </a:solidFill>
                <a:latin typeface="Arial" charset="0"/>
                <a:ea typeface="宋体" pitchFamily="2" charset="-122"/>
              </a:rPr>
              <a:t>MUX</a:t>
            </a:r>
            <a:endParaRPr lang="zh-CN" altLang="en-US" sz="1000" b="1" dirty="0">
              <a:solidFill>
                <a:srgbClr val="FFFFFF"/>
              </a:solidFill>
              <a:latin typeface="Arial" charset="0"/>
              <a:ea typeface="宋体" pitchFamily="2" charset="-122"/>
            </a:endParaRPr>
          </a:p>
        </p:txBody>
      </p:sp>
      <p:cxnSp>
        <p:nvCxnSpPr>
          <p:cNvPr id="393" name="直接连接符 392"/>
          <p:cNvCxnSpPr/>
          <p:nvPr/>
        </p:nvCxnSpPr>
        <p:spPr bwMode="auto">
          <a:xfrm flipV="1">
            <a:off x="3801977" y="6368448"/>
            <a:ext cx="0" cy="208800"/>
          </a:xfrm>
          <a:prstGeom prst="line">
            <a:avLst/>
          </a:prstGeom>
          <a:solidFill>
            <a:schemeClr val="accent1"/>
          </a:solidFill>
          <a:ln w="4127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4" name="直接连接符 393"/>
          <p:cNvCxnSpPr/>
          <p:nvPr/>
        </p:nvCxnSpPr>
        <p:spPr bwMode="auto">
          <a:xfrm>
            <a:off x="2721857" y="5351128"/>
            <a:ext cx="0" cy="1224000"/>
          </a:xfrm>
          <a:prstGeom prst="line">
            <a:avLst/>
          </a:prstGeom>
          <a:solidFill>
            <a:schemeClr val="accent1"/>
          </a:solidFill>
          <a:ln w="412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5" name="直接连接符 394"/>
          <p:cNvCxnSpPr/>
          <p:nvPr/>
        </p:nvCxnSpPr>
        <p:spPr bwMode="auto">
          <a:xfrm>
            <a:off x="4628495" y="5904000"/>
            <a:ext cx="0" cy="309600"/>
          </a:xfrm>
          <a:prstGeom prst="line">
            <a:avLst/>
          </a:prstGeom>
          <a:solidFill>
            <a:schemeClr val="accent1"/>
          </a:solidFill>
          <a:ln w="412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6" name="直接连接符 395"/>
          <p:cNvCxnSpPr/>
          <p:nvPr/>
        </p:nvCxnSpPr>
        <p:spPr bwMode="auto">
          <a:xfrm rot="5400000" flipH="1">
            <a:off x="4772479" y="6058435"/>
            <a:ext cx="0" cy="288000"/>
          </a:xfrm>
          <a:prstGeom prst="line">
            <a:avLst/>
          </a:prstGeom>
          <a:solidFill>
            <a:schemeClr val="accent1"/>
          </a:solidFill>
          <a:ln w="41275" cap="flat" cmpd="sng" algn="ctr">
            <a:solidFill>
              <a:schemeClr val="tx1"/>
            </a:solidFill>
            <a:prstDash val="solid"/>
            <a:round/>
            <a:headEnd type="triangl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400" name="组合 399"/>
          <p:cNvGrpSpPr/>
          <p:nvPr/>
        </p:nvGrpSpPr>
        <p:grpSpPr>
          <a:xfrm>
            <a:off x="3361252" y="6173636"/>
            <a:ext cx="360039" cy="119168"/>
            <a:chOff x="5292080" y="3452075"/>
            <a:chExt cx="360039" cy="119168"/>
          </a:xfrm>
        </p:grpSpPr>
        <p:sp>
          <p:nvSpPr>
            <p:cNvPr id="401" name="等腰三角形 400"/>
            <p:cNvSpPr/>
            <p:nvPr/>
          </p:nvSpPr>
          <p:spPr bwMode="auto">
            <a:xfrm rot="5400000">
              <a:off x="5525971" y="3445094"/>
              <a:ext cx="119168" cy="133129"/>
            </a:xfrm>
            <a:prstGeom prst="triangl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defRPr/>
              </a:pPr>
              <a:endParaRPr lang="zh-CN" altLang="en-US" baseline="-25000">
                <a:solidFill>
                  <a:srgbClr val="000000"/>
                </a:solidFill>
                <a:latin typeface="Arial" charset="0"/>
                <a:ea typeface="宋体" pitchFamily="2" charset="-122"/>
              </a:endParaRPr>
            </a:p>
          </p:txBody>
        </p:sp>
        <p:cxnSp>
          <p:nvCxnSpPr>
            <p:cNvPr id="402" name="直接连接符 401"/>
            <p:cNvCxnSpPr/>
            <p:nvPr/>
          </p:nvCxnSpPr>
          <p:spPr bwMode="auto">
            <a:xfrm rot="5400000">
              <a:off x="5405536" y="3405478"/>
              <a:ext cx="0" cy="226911"/>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403" name="文本框 402"/>
          <p:cNvSpPr txBox="1"/>
          <p:nvPr/>
        </p:nvSpPr>
        <p:spPr>
          <a:xfrm>
            <a:off x="2818917" y="6110111"/>
            <a:ext cx="695029" cy="246221"/>
          </a:xfrm>
          <a:prstGeom prst="rect">
            <a:avLst/>
          </a:prstGeom>
          <a:noFill/>
        </p:spPr>
        <p:txBody>
          <a:bodyPr wrap="square" rtlCol="0">
            <a:spAutoFit/>
          </a:bodyPr>
          <a:lstStyle/>
          <a:p>
            <a:pPr eaLnBrk="0" fontAlgn="base" hangingPunct="0">
              <a:spcBef>
                <a:spcPct val="0"/>
              </a:spcBef>
              <a:spcAft>
                <a:spcPct val="0"/>
              </a:spcAft>
              <a:defRPr/>
            </a:pPr>
            <a:r>
              <a:rPr lang="en-US" altLang="zh-CN" sz="1000" dirty="0">
                <a:solidFill>
                  <a:srgbClr val="000000"/>
                </a:solidFill>
                <a:latin typeface="Arial" panose="020B0604020202020204" pitchFamily="34" charset="0"/>
                <a:ea typeface="宋体" panose="02010600030101010101" pitchFamily="2" charset="-122"/>
              </a:rPr>
              <a:t>MIO.EN</a:t>
            </a:r>
            <a:endParaRPr lang="zh-CN" altLang="en-US" sz="1000" dirty="0">
              <a:solidFill>
                <a:srgbClr val="000000"/>
              </a:solidFill>
              <a:latin typeface="Arial" panose="020B0604020202020204" pitchFamily="34" charset="0"/>
              <a:ea typeface="宋体" panose="02010600030101010101" pitchFamily="2" charset="-122"/>
            </a:endParaRPr>
          </a:p>
        </p:txBody>
      </p:sp>
      <p:grpSp>
        <p:nvGrpSpPr>
          <p:cNvPr id="404" name="组合 403"/>
          <p:cNvGrpSpPr/>
          <p:nvPr/>
        </p:nvGrpSpPr>
        <p:grpSpPr>
          <a:xfrm>
            <a:off x="3950459" y="5380465"/>
            <a:ext cx="360039" cy="119168"/>
            <a:chOff x="5292080" y="3452075"/>
            <a:chExt cx="360039" cy="119168"/>
          </a:xfrm>
        </p:grpSpPr>
        <p:sp>
          <p:nvSpPr>
            <p:cNvPr id="405" name="等腰三角形 404"/>
            <p:cNvSpPr/>
            <p:nvPr/>
          </p:nvSpPr>
          <p:spPr bwMode="auto">
            <a:xfrm rot="5400000">
              <a:off x="5525971" y="3445094"/>
              <a:ext cx="119168" cy="133129"/>
            </a:xfrm>
            <a:prstGeom prst="triangl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defRPr/>
              </a:pPr>
              <a:endParaRPr lang="zh-CN" altLang="en-US" baseline="-25000">
                <a:solidFill>
                  <a:srgbClr val="000000"/>
                </a:solidFill>
                <a:latin typeface="Arial" charset="0"/>
                <a:ea typeface="宋体" pitchFamily="2" charset="-122"/>
              </a:endParaRPr>
            </a:p>
          </p:txBody>
        </p:sp>
        <p:cxnSp>
          <p:nvCxnSpPr>
            <p:cNvPr id="406" name="直接连接符 405"/>
            <p:cNvCxnSpPr/>
            <p:nvPr/>
          </p:nvCxnSpPr>
          <p:spPr bwMode="auto">
            <a:xfrm rot="5400000">
              <a:off x="5405536" y="3405478"/>
              <a:ext cx="0" cy="226911"/>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407" name="文本框 406"/>
          <p:cNvSpPr txBox="1"/>
          <p:nvPr/>
        </p:nvSpPr>
        <p:spPr>
          <a:xfrm>
            <a:off x="3153907" y="5333968"/>
            <a:ext cx="842646" cy="246221"/>
          </a:xfrm>
          <a:prstGeom prst="rect">
            <a:avLst/>
          </a:prstGeom>
          <a:noFill/>
        </p:spPr>
        <p:txBody>
          <a:bodyPr wrap="square" rtlCol="0">
            <a:spAutoFit/>
          </a:bodyPr>
          <a:lstStyle/>
          <a:p>
            <a:pPr algn="r" eaLnBrk="0" fontAlgn="base" hangingPunct="0">
              <a:spcBef>
                <a:spcPct val="0"/>
              </a:spcBef>
              <a:spcAft>
                <a:spcPct val="0"/>
              </a:spcAft>
              <a:defRPr/>
            </a:pPr>
            <a:r>
              <a:rPr lang="en-US" altLang="zh-CN" sz="1000" dirty="0" err="1">
                <a:solidFill>
                  <a:srgbClr val="000000"/>
                </a:solidFill>
                <a:latin typeface="Arial" panose="020B0604020202020204" pitchFamily="34" charset="0"/>
                <a:ea typeface="宋体" panose="02010600030101010101" pitchFamily="2" charset="-122"/>
              </a:rPr>
              <a:t>GateMDR</a:t>
            </a:r>
            <a:endParaRPr lang="zh-CN" altLang="en-US" sz="1000" dirty="0">
              <a:solidFill>
                <a:srgbClr val="000000"/>
              </a:solidFill>
              <a:latin typeface="Arial" panose="020B0604020202020204" pitchFamily="34" charset="0"/>
              <a:ea typeface="宋体" panose="02010600030101010101" pitchFamily="2" charset="-122"/>
            </a:endParaRPr>
          </a:p>
        </p:txBody>
      </p:sp>
      <p:grpSp>
        <p:nvGrpSpPr>
          <p:cNvPr id="412" name="组合 411"/>
          <p:cNvGrpSpPr/>
          <p:nvPr/>
        </p:nvGrpSpPr>
        <p:grpSpPr>
          <a:xfrm>
            <a:off x="3698743" y="1170445"/>
            <a:ext cx="396344" cy="215444"/>
            <a:chOff x="7272000" y="2565484"/>
            <a:chExt cx="396344" cy="215444"/>
          </a:xfrm>
        </p:grpSpPr>
        <p:cxnSp>
          <p:nvCxnSpPr>
            <p:cNvPr id="413" name="直接连接符 412"/>
            <p:cNvCxnSpPr/>
            <p:nvPr/>
          </p:nvCxnSpPr>
          <p:spPr bwMode="auto">
            <a:xfrm flipH="1">
              <a:off x="7272000" y="2626896"/>
              <a:ext cx="144000" cy="10800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14" name="文本框 413"/>
            <p:cNvSpPr txBox="1"/>
            <p:nvPr/>
          </p:nvSpPr>
          <p:spPr>
            <a:xfrm>
              <a:off x="7308344" y="2565484"/>
              <a:ext cx="360000" cy="215444"/>
            </a:xfrm>
            <a:prstGeom prst="rect">
              <a:avLst/>
            </a:prstGeom>
            <a:noFill/>
          </p:spPr>
          <p:txBody>
            <a:bodyPr wrap="square" rtlCol="0">
              <a:spAutoFit/>
            </a:bodyPr>
            <a:lstStyle/>
            <a:p>
              <a:pPr eaLnBrk="0" fontAlgn="base" hangingPunct="0">
                <a:spcBef>
                  <a:spcPct val="0"/>
                </a:spcBef>
                <a:spcAft>
                  <a:spcPct val="0"/>
                </a:spcAft>
                <a:defRPr/>
              </a:pPr>
              <a:r>
                <a:rPr lang="en-US" altLang="zh-CN" sz="1200" baseline="-25000" dirty="0">
                  <a:solidFill>
                    <a:srgbClr val="000000"/>
                  </a:solidFill>
                  <a:latin typeface="Arial" panose="020B0604020202020204" pitchFamily="34" charset="0"/>
                  <a:ea typeface="宋体" panose="02010600030101010101" pitchFamily="2" charset="-122"/>
                </a:rPr>
                <a:t>16</a:t>
              </a:r>
              <a:endParaRPr lang="zh-CN" altLang="en-US" sz="1200" baseline="-25000" dirty="0">
                <a:solidFill>
                  <a:srgbClr val="000000"/>
                </a:solidFill>
                <a:latin typeface="Arial" panose="020B0604020202020204" pitchFamily="34" charset="0"/>
                <a:ea typeface="宋体" panose="02010600030101010101" pitchFamily="2" charset="-122"/>
              </a:endParaRPr>
            </a:p>
          </p:txBody>
        </p:sp>
      </p:grpSp>
      <p:grpSp>
        <p:nvGrpSpPr>
          <p:cNvPr id="421" name="组合 420"/>
          <p:cNvGrpSpPr/>
          <p:nvPr/>
        </p:nvGrpSpPr>
        <p:grpSpPr>
          <a:xfrm>
            <a:off x="2658212" y="5442899"/>
            <a:ext cx="396344" cy="215444"/>
            <a:chOff x="7272000" y="2565484"/>
            <a:chExt cx="396344" cy="215444"/>
          </a:xfrm>
        </p:grpSpPr>
        <p:cxnSp>
          <p:nvCxnSpPr>
            <p:cNvPr id="422" name="直接连接符 421"/>
            <p:cNvCxnSpPr/>
            <p:nvPr/>
          </p:nvCxnSpPr>
          <p:spPr bwMode="auto">
            <a:xfrm flipH="1">
              <a:off x="7272000" y="2626896"/>
              <a:ext cx="144000" cy="10800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23" name="文本框 422"/>
            <p:cNvSpPr txBox="1"/>
            <p:nvPr/>
          </p:nvSpPr>
          <p:spPr>
            <a:xfrm>
              <a:off x="7308344" y="2565484"/>
              <a:ext cx="360000" cy="215444"/>
            </a:xfrm>
            <a:prstGeom prst="rect">
              <a:avLst/>
            </a:prstGeom>
            <a:noFill/>
          </p:spPr>
          <p:txBody>
            <a:bodyPr wrap="square" rtlCol="0">
              <a:spAutoFit/>
            </a:bodyPr>
            <a:lstStyle/>
            <a:p>
              <a:pPr eaLnBrk="0" fontAlgn="base" hangingPunct="0">
                <a:spcBef>
                  <a:spcPct val="0"/>
                </a:spcBef>
                <a:spcAft>
                  <a:spcPct val="0"/>
                </a:spcAft>
                <a:defRPr/>
              </a:pPr>
              <a:r>
                <a:rPr lang="en-US" altLang="zh-CN" sz="1200" baseline="-25000" dirty="0">
                  <a:solidFill>
                    <a:srgbClr val="000000"/>
                  </a:solidFill>
                  <a:latin typeface="Arial" panose="020B0604020202020204" pitchFamily="34" charset="0"/>
                  <a:ea typeface="宋体" panose="02010600030101010101" pitchFamily="2" charset="-122"/>
                </a:rPr>
                <a:t>16</a:t>
              </a:r>
              <a:endParaRPr lang="zh-CN" altLang="en-US" sz="1200" baseline="-25000" dirty="0">
                <a:solidFill>
                  <a:srgbClr val="000000"/>
                </a:solidFill>
                <a:latin typeface="Arial" panose="020B0604020202020204" pitchFamily="34" charset="0"/>
                <a:ea typeface="宋体" panose="02010600030101010101" pitchFamily="2" charset="-122"/>
              </a:endParaRPr>
            </a:p>
          </p:txBody>
        </p:sp>
      </p:grpSp>
      <p:grpSp>
        <p:nvGrpSpPr>
          <p:cNvPr id="424" name="组合 423"/>
          <p:cNvGrpSpPr/>
          <p:nvPr/>
        </p:nvGrpSpPr>
        <p:grpSpPr>
          <a:xfrm>
            <a:off x="4502204" y="6542015"/>
            <a:ext cx="360000" cy="221857"/>
            <a:chOff x="5898218" y="3494595"/>
            <a:chExt cx="360000" cy="221857"/>
          </a:xfrm>
        </p:grpSpPr>
        <p:cxnSp>
          <p:nvCxnSpPr>
            <p:cNvPr id="425" name="直接连接符 424"/>
            <p:cNvCxnSpPr/>
            <p:nvPr/>
          </p:nvCxnSpPr>
          <p:spPr bwMode="auto">
            <a:xfrm flipH="1">
              <a:off x="5959620" y="3494595"/>
              <a:ext cx="144000" cy="10800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26" name="文本框 425"/>
            <p:cNvSpPr txBox="1"/>
            <p:nvPr/>
          </p:nvSpPr>
          <p:spPr>
            <a:xfrm>
              <a:off x="5898218" y="3501008"/>
              <a:ext cx="360000" cy="215444"/>
            </a:xfrm>
            <a:prstGeom prst="rect">
              <a:avLst/>
            </a:prstGeom>
            <a:noFill/>
          </p:spPr>
          <p:txBody>
            <a:bodyPr wrap="square" rtlCol="0">
              <a:spAutoFit/>
            </a:bodyPr>
            <a:lstStyle/>
            <a:p>
              <a:pPr eaLnBrk="0" fontAlgn="base" hangingPunct="0">
                <a:spcBef>
                  <a:spcPct val="0"/>
                </a:spcBef>
                <a:spcAft>
                  <a:spcPct val="0"/>
                </a:spcAft>
                <a:defRPr/>
              </a:pPr>
              <a:r>
                <a:rPr lang="en-US" altLang="zh-CN" sz="1200" baseline="-25000" dirty="0">
                  <a:solidFill>
                    <a:srgbClr val="000000"/>
                  </a:solidFill>
                  <a:latin typeface="Arial" panose="020B0604020202020204" pitchFamily="34" charset="0"/>
                  <a:ea typeface="宋体" panose="02010600030101010101" pitchFamily="2" charset="-122"/>
                </a:rPr>
                <a:t>16</a:t>
              </a:r>
              <a:endParaRPr lang="zh-CN" altLang="en-US" sz="1200" baseline="-25000" dirty="0">
                <a:solidFill>
                  <a:srgbClr val="000000"/>
                </a:solidFill>
                <a:latin typeface="Arial" panose="020B0604020202020204" pitchFamily="34" charset="0"/>
                <a:ea typeface="宋体" panose="02010600030101010101" pitchFamily="2" charset="-122"/>
              </a:endParaRPr>
            </a:p>
          </p:txBody>
        </p:sp>
      </p:grpSp>
      <p:sp>
        <p:nvSpPr>
          <p:cNvPr id="408" name="矩形 407"/>
          <p:cNvSpPr/>
          <p:nvPr/>
        </p:nvSpPr>
        <p:spPr bwMode="auto">
          <a:xfrm>
            <a:off x="1665102" y="785624"/>
            <a:ext cx="8975520" cy="6089104"/>
          </a:xfrm>
          <a:prstGeom prst="rect">
            <a:avLst/>
          </a:prstGeom>
          <a:solidFill>
            <a:schemeClr val="bg1">
              <a:alpha val="90000"/>
            </a:schemeClr>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defRPr/>
            </a:pPr>
            <a:endParaRPr lang="zh-CN" altLang="en-US" baseline="-25000">
              <a:solidFill>
                <a:srgbClr val="000000"/>
              </a:solidFill>
              <a:latin typeface="Arial" charset="0"/>
              <a:ea typeface="宋体" pitchFamily="2" charset="-122"/>
            </a:endParaRPr>
          </a:p>
        </p:txBody>
      </p:sp>
      <p:cxnSp>
        <p:nvCxnSpPr>
          <p:cNvPr id="42" name="直接连接符 41"/>
          <p:cNvCxnSpPr/>
          <p:nvPr/>
        </p:nvCxnSpPr>
        <p:spPr bwMode="auto">
          <a:xfrm>
            <a:off x="2146673" y="1039856"/>
            <a:ext cx="8344800" cy="0"/>
          </a:xfrm>
          <a:prstGeom prst="line">
            <a:avLst/>
          </a:prstGeom>
          <a:solidFill>
            <a:schemeClr val="accent1"/>
          </a:solidFill>
          <a:ln w="127000" cap="flat" cmpd="sng" algn="ctr">
            <a:solidFill>
              <a:schemeClr val="tx1"/>
            </a:solidFill>
            <a:prstDash val="solid"/>
            <a:round/>
            <a:headEnd type="triangl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4" name="直接连接符 43"/>
          <p:cNvCxnSpPr/>
          <p:nvPr/>
        </p:nvCxnSpPr>
        <p:spPr bwMode="auto">
          <a:xfrm>
            <a:off x="10495841" y="980728"/>
            <a:ext cx="2881" cy="4370400"/>
          </a:xfrm>
          <a:prstGeom prst="line">
            <a:avLst/>
          </a:prstGeom>
          <a:solidFill>
            <a:schemeClr val="accent1"/>
          </a:solidFill>
          <a:ln w="1270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3" name="直接连接符 42"/>
          <p:cNvCxnSpPr/>
          <p:nvPr/>
        </p:nvCxnSpPr>
        <p:spPr bwMode="auto">
          <a:xfrm>
            <a:off x="2145793" y="5288328"/>
            <a:ext cx="8344800" cy="0"/>
          </a:xfrm>
          <a:prstGeom prst="line">
            <a:avLst/>
          </a:prstGeom>
          <a:solidFill>
            <a:schemeClr val="accent1"/>
          </a:solidFill>
          <a:ln w="127000" cap="flat" cmpd="sng" algn="ctr">
            <a:solidFill>
              <a:schemeClr val="tx1"/>
            </a:solidFill>
            <a:prstDash val="solid"/>
            <a:round/>
            <a:headEnd type="triangl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 name="流程图: 手动操作 4"/>
          <p:cNvSpPr/>
          <p:nvPr/>
        </p:nvSpPr>
        <p:spPr bwMode="auto">
          <a:xfrm>
            <a:off x="8518561" y="4289586"/>
            <a:ext cx="1080000" cy="390640"/>
          </a:xfrm>
          <a:prstGeom prst="flowChartManualOperation">
            <a:avLst/>
          </a:prstGeom>
          <a:solidFill>
            <a:srgbClr val="FF0000"/>
          </a:solidFill>
          <a:ln w="12700" cap="flat" cmpd="sng" algn="ctr">
            <a:solidFill>
              <a:schemeClr val="tx1"/>
            </a:solidFill>
            <a:prstDash val="solid"/>
            <a:round/>
            <a:headEnd type="none" w="med" len="med"/>
            <a:tailEnd type="none" w="med" len="med"/>
          </a:ln>
          <a:effectLst/>
        </p:spPr>
        <p:txBody>
          <a:bodyPr vert="horz" wrap="square" lIns="91440" tIns="144000" rIns="91440" bIns="144000" numCol="1" rtlCol="0" anchor="t" anchorCtr="0" compatLnSpc="1">
            <a:prstTxWarp prst="textNoShape">
              <a:avLst/>
            </a:prstTxWarp>
          </a:bodyPr>
          <a:lstStyle/>
          <a:p>
            <a:pPr algn="ctr" fontAlgn="base">
              <a:spcBef>
                <a:spcPct val="0"/>
              </a:spcBef>
              <a:spcAft>
                <a:spcPct val="0"/>
              </a:spcAft>
              <a:defRPr/>
            </a:pPr>
            <a:r>
              <a:rPr lang="en-US" altLang="zh-CN" sz="1400" b="1" dirty="0">
                <a:solidFill>
                  <a:srgbClr val="FFFFFF"/>
                </a:solidFill>
                <a:latin typeface="微软雅黑" panose="020B0503020204020204" pitchFamily="34" charset="-122"/>
                <a:ea typeface="微软雅黑" panose="020B0503020204020204" pitchFamily="34" charset="-122"/>
              </a:rPr>
              <a:t>ALU</a:t>
            </a:r>
            <a:endParaRPr lang="zh-CN" altLang="en-US" sz="1400" b="1" dirty="0">
              <a:solidFill>
                <a:srgbClr val="FFFFFF"/>
              </a:solidFill>
              <a:latin typeface="微软雅黑" panose="020B0503020204020204" pitchFamily="34" charset="-122"/>
              <a:ea typeface="微软雅黑" panose="020B0503020204020204" pitchFamily="34" charset="-122"/>
            </a:endParaRPr>
          </a:p>
        </p:txBody>
      </p:sp>
      <p:sp>
        <p:nvSpPr>
          <p:cNvPr id="10" name="等腰三角形 9"/>
          <p:cNvSpPr/>
          <p:nvPr/>
        </p:nvSpPr>
        <p:spPr bwMode="auto">
          <a:xfrm flipV="1">
            <a:off x="8915089" y="4289586"/>
            <a:ext cx="199657" cy="139368"/>
          </a:xfrm>
          <a:prstGeom prst="triangle">
            <a:avLst/>
          </a:prstGeom>
          <a:solidFill>
            <a:schemeClr val="bg1"/>
          </a:solidFill>
          <a:ln w="127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defRPr/>
            </a:pPr>
            <a:endParaRPr lang="zh-CN" altLang="en-US" sz="1400" baseline="-25000">
              <a:solidFill>
                <a:srgbClr val="000000"/>
              </a:solidFill>
              <a:latin typeface="Arial" charset="0"/>
              <a:ea typeface="宋体" pitchFamily="2" charset="-122"/>
            </a:endParaRPr>
          </a:p>
        </p:txBody>
      </p:sp>
      <p:sp>
        <p:nvSpPr>
          <p:cNvPr id="12" name="文本框 11"/>
          <p:cNvSpPr txBox="1"/>
          <p:nvPr/>
        </p:nvSpPr>
        <p:spPr>
          <a:xfrm>
            <a:off x="8610742" y="4280216"/>
            <a:ext cx="102592" cy="184666"/>
          </a:xfrm>
          <a:prstGeom prst="rect">
            <a:avLst/>
          </a:prstGeom>
          <a:noFill/>
        </p:spPr>
        <p:txBody>
          <a:bodyPr wrap="none" lIns="0" tIns="0" rIns="0" bIns="0" rtlCol="0">
            <a:noAutofit/>
          </a:bodyPr>
          <a:lstStyle/>
          <a:p>
            <a:pPr eaLnBrk="0" fontAlgn="base" hangingPunct="0">
              <a:spcBef>
                <a:spcPct val="0"/>
              </a:spcBef>
              <a:spcAft>
                <a:spcPct val="0"/>
              </a:spcAft>
              <a:defRPr/>
            </a:pPr>
            <a:r>
              <a:rPr lang="en-US" altLang="zh-CN" sz="1200" b="1" baseline="-25000" dirty="0">
                <a:solidFill>
                  <a:srgbClr val="FFFFFF"/>
                </a:solidFill>
                <a:latin typeface="Arial" panose="020B0604020202020204" pitchFamily="34" charset="0"/>
                <a:ea typeface="宋体" panose="02010600030101010101" pitchFamily="2" charset="-122"/>
              </a:rPr>
              <a:t>A</a:t>
            </a:r>
            <a:endParaRPr lang="zh-CN" altLang="en-US" sz="1200" b="1" baseline="-25000" dirty="0">
              <a:solidFill>
                <a:srgbClr val="FFFFFF"/>
              </a:solidFill>
              <a:latin typeface="Arial" panose="020B0604020202020204" pitchFamily="34" charset="0"/>
              <a:ea typeface="宋体" panose="02010600030101010101" pitchFamily="2" charset="-122"/>
            </a:endParaRPr>
          </a:p>
        </p:txBody>
      </p:sp>
      <p:sp>
        <p:nvSpPr>
          <p:cNvPr id="13" name="文本框 12"/>
          <p:cNvSpPr txBox="1"/>
          <p:nvPr/>
        </p:nvSpPr>
        <p:spPr>
          <a:xfrm>
            <a:off x="9343344" y="4289554"/>
            <a:ext cx="102592" cy="184666"/>
          </a:xfrm>
          <a:prstGeom prst="rect">
            <a:avLst/>
          </a:prstGeom>
          <a:noFill/>
        </p:spPr>
        <p:txBody>
          <a:bodyPr wrap="none" lIns="0" tIns="0" rIns="0" bIns="0" rtlCol="0">
            <a:noAutofit/>
          </a:bodyPr>
          <a:lstStyle/>
          <a:p>
            <a:pPr eaLnBrk="0" fontAlgn="base" hangingPunct="0">
              <a:spcBef>
                <a:spcPct val="0"/>
              </a:spcBef>
              <a:spcAft>
                <a:spcPct val="0"/>
              </a:spcAft>
              <a:defRPr/>
            </a:pPr>
            <a:r>
              <a:rPr lang="en-US" altLang="zh-CN" sz="1200" b="1" baseline="-25000" dirty="0">
                <a:solidFill>
                  <a:srgbClr val="FFFFFF"/>
                </a:solidFill>
                <a:latin typeface="Arial" panose="020B0604020202020204" pitchFamily="34" charset="0"/>
                <a:ea typeface="宋体" panose="02010600030101010101" pitchFamily="2" charset="-122"/>
              </a:rPr>
              <a:t>B</a:t>
            </a:r>
            <a:endParaRPr lang="zh-CN" altLang="en-US" sz="1200" b="1" baseline="-25000" dirty="0">
              <a:solidFill>
                <a:srgbClr val="FFFFFF"/>
              </a:solidFill>
              <a:latin typeface="Arial" panose="020B0604020202020204" pitchFamily="34" charset="0"/>
              <a:ea typeface="宋体" panose="02010600030101010101" pitchFamily="2" charset="-122"/>
            </a:endParaRPr>
          </a:p>
        </p:txBody>
      </p:sp>
      <p:cxnSp>
        <p:nvCxnSpPr>
          <p:cNvPr id="15" name="直接连接符 14"/>
          <p:cNvCxnSpPr/>
          <p:nvPr/>
        </p:nvCxnSpPr>
        <p:spPr bwMode="auto">
          <a:xfrm>
            <a:off x="8914425" y="4298836"/>
            <a:ext cx="99828" cy="139368"/>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直接连接符 23"/>
          <p:cNvCxnSpPr/>
          <p:nvPr/>
        </p:nvCxnSpPr>
        <p:spPr bwMode="auto">
          <a:xfrm flipH="1">
            <a:off x="9021835" y="4298836"/>
            <a:ext cx="92793" cy="139368"/>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22" name="等腰三角形 221"/>
          <p:cNvSpPr/>
          <p:nvPr/>
        </p:nvSpPr>
        <p:spPr bwMode="auto">
          <a:xfrm rot="5400000">
            <a:off x="8489478" y="4370396"/>
            <a:ext cx="119168" cy="133129"/>
          </a:xfrm>
          <a:prstGeom prst="triangl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defRPr/>
            </a:pPr>
            <a:endParaRPr lang="zh-CN" altLang="en-US" baseline="-25000">
              <a:solidFill>
                <a:srgbClr val="000000"/>
              </a:solidFill>
              <a:latin typeface="Arial" charset="0"/>
              <a:ea typeface="宋体" pitchFamily="2" charset="-122"/>
            </a:endParaRPr>
          </a:p>
        </p:txBody>
      </p:sp>
      <p:sp>
        <p:nvSpPr>
          <p:cNvPr id="295" name="文本框 294"/>
          <p:cNvSpPr txBox="1"/>
          <p:nvPr/>
        </p:nvSpPr>
        <p:spPr>
          <a:xfrm>
            <a:off x="7944017" y="4250020"/>
            <a:ext cx="547664" cy="246221"/>
          </a:xfrm>
          <a:prstGeom prst="rect">
            <a:avLst/>
          </a:prstGeom>
          <a:noFill/>
        </p:spPr>
        <p:txBody>
          <a:bodyPr wrap="square" rtlCol="0">
            <a:spAutoFit/>
          </a:bodyPr>
          <a:lstStyle/>
          <a:p>
            <a:pPr eaLnBrk="0" fontAlgn="base" hangingPunct="0">
              <a:spcBef>
                <a:spcPct val="0"/>
              </a:spcBef>
              <a:spcAft>
                <a:spcPct val="0"/>
              </a:spcAft>
              <a:defRPr/>
            </a:pPr>
            <a:r>
              <a:rPr lang="en-US" altLang="zh-CN" sz="1000" b="1" dirty="0">
                <a:solidFill>
                  <a:srgbClr val="000000"/>
                </a:solidFill>
                <a:latin typeface="微软雅黑" panose="020B0503020204020204" pitchFamily="34" charset="-122"/>
                <a:ea typeface="微软雅黑" panose="020B0503020204020204" pitchFamily="34" charset="-122"/>
              </a:rPr>
              <a:t>NOT</a:t>
            </a:r>
            <a:endParaRPr lang="zh-CN" altLang="en-US" sz="1000" b="1" dirty="0">
              <a:solidFill>
                <a:srgbClr val="000000"/>
              </a:solidFill>
              <a:latin typeface="微软雅黑" panose="020B0503020204020204" pitchFamily="34" charset="-122"/>
              <a:ea typeface="微软雅黑" panose="020B0503020204020204" pitchFamily="34" charset="-122"/>
            </a:endParaRPr>
          </a:p>
        </p:txBody>
      </p:sp>
      <p:grpSp>
        <p:nvGrpSpPr>
          <p:cNvPr id="376" name="组合 375"/>
          <p:cNvGrpSpPr/>
          <p:nvPr/>
        </p:nvGrpSpPr>
        <p:grpSpPr>
          <a:xfrm>
            <a:off x="7782090" y="4397738"/>
            <a:ext cx="360000" cy="221857"/>
            <a:chOff x="5898218" y="3494595"/>
            <a:chExt cx="360000" cy="221857"/>
          </a:xfrm>
        </p:grpSpPr>
        <p:cxnSp>
          <p:nvCxnSpPr>
            <p:cNvPr id="377" name="直接连接符 376"/>
            <p:cNvCxnSpPr/>
            <p:nvPr/>
          </p:nvCxnSpPr>
          <p:spPr bwMode="auto">
            <a:xfrm flipH="1">
              <a:off x="5959620" y="3494595"/>
              <a:ext cx="144000" cy="10800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78" name="文本框 377"/>
            <p:cNvSpPr txBox="1"/>
            <p:nvPr/>
          </p:nvSpPr>
          <p:spPr>
            <a:xfrm>
              <a:off x="5898218" y="3501008"/>
              <a:ext cx="360000" cy="215444"/>
            </a:xfrm>
            <a:prstGeom prst="rect">
              <a:avLst/>
            </a:prstGeom>
            <a:noFill/>
          </p:spPr>
          <p:txBody>
            <a:bodyPr wrap="square" rtlCol="0">
              <a:spAutoFit/>
            </a:bodyPr>
            <a:lstStyle/>
            <a:p>
              <a:pPr eaLnBrk="0" fontAlgn="base" hangingPunct="0">
                <a:spcBef>
                  <a:spcPct val="0"/>
                </a:spcBef>
                <a:spcAft>
                  <a:spcPct val="0"/>
                </a:spcAft>
                <a:defRPr/>
              </a:pPr>
              <a:r>
                <a:rPr lang="en-US" altLang="zh-CN" sz="1200" baseline="-25000" dirty="0">
                  <a:solidFill>
                    <a:srgbClr val="000000"/>
                  </a:solidFill>
                  <a:latin typeface="Arial" panose="020B0604020202020204" pitchFamily="34" charset="0"/>
                  <a:ea typeface="宋体" panose="02010600030101010101" pitchFamily="2" charset="-122"/>
                </a:rPr>
                <a:t>2</a:t>
              </a:r>
              <a:endParaRPr lang="zh-CN" altLang="en-US" sz="1200" baseline="-25000" dirty="0">
                <a:solidFill>
                  <a:srgbClr val="000000"/>
                </a:solidFill>
                <a:latin typeface="Arial" panose="020B0604020202020204" pitchFamily="34" charset="0"/>
                <a:ea typeface="宋体" panose="02010600030101010101" pitchFamily="2" charset="-122"/>
              </a:endParaRPr>
            </a:p>
          </p:txBody>
        </p:sp>
      </p:grpSp>
      <p:sp>
        <p:nvSpPr>
          <p:cNvPr id="70" name="矩形 69"/>
          <p:cNvSpPr/>
          <p:nvPr/>
        </p:nvSpPr>
        <p:spPr bwMode="auto">
          <a:xfrm>
            <a:off x="6270598" y="3915536"/>
            <a:ext cx="950556" cy="1233418"/>
          </a:xfrm>
          <a:prstGeom prst="rect">
            <a:avLst/>
          </a:prstGeom>
          <a:solidFill>
            <a:srgbClr val="CC0000"/>
          </a:solidFill>
          <a:ln w="762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defRPr/>
            </a:pPr>
            <a:r>
              <a:rPr lang="en-US" altLang="zh-CN" sz="1200" b="1" dirty="0">
                <a:solidFill>
                  <a:srgbClr val="FFFFFF"/>
                </a:solidFill>
                <a:latin typeface="微软雅黑" panose="020B0503020204020204" pitchFamily="34" charset="-122"/>
                <a:ea typeface="微软雅黑" panose="020B0503020204020204" pitchFamily="34" charset="-122"/>
              </a:rPr>
              <a:t>FINITE STATE MACHINE</a:t>
            </a:r>
            <a:endParaRPr lang="zh-CN" altLang="en-US" sz="1200" b="1" dirty="0">
              <a:solidFill>
                <a:srgbClr val="FFFFFF"/>
              </a:solidFill>
              <a:latin typeface="微软雅黑" panose="020B0503020204020204" pitchFamily="34" charset="-122"/>
              <a:ea typeface="微软雅黑" panose="020B0503020204020204" pitchFamily="34" charset="-122"/>
            </a:endParaRPr>
          </a:p>
        </p:txBody>
      </p:sp>
      <p:grpSp>
        <p:nvGrpSpPr>
          <p:cNvPr id="111" name="组合 110"/>
          <p:cNvGrpSpPr/>
          <p:nvPr/>
        </p:nvGrpSpPr>
        <p:grpSpPr>
          <a:xfrm>
            <a:off x="5207425" y="4218424"/>
            <a:ext cx="394752" cy="277817"/>
            <a:chOff x="2731971" y="4365104"/>
            <a:chExt cx="327861" cy="216000"/>
          </a:xfrm>
        </p:grpSpPr>
        <p:sp>
          <p:nvSpPr>
            <p:cNvPr id="108" name="矩形 107"/>
            <p:cNvSpPr/>
            <p:nvPr/>
          </p:nvSpPr>
          <p:spPr bwMode="auto">
            <a:xfrm>
              <a:off x="2731971" y="4365104"/>
              <a:ext cx="111837" cy="216000"/>
            </a:xfrm>
            <a:prstGeom prst="rect">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108000" tIns="72000" rIns="91440" bIns="45720" numCol="1" rtlCol="0" anchor="ctr" anchorCtr="0" compatLnSpc="1">
              <a:prstTxWarp prst="textNoShape">
                <a:avLst/>
              </a:prstTxWarp>
            </a:bodyPr>
            <a:lstStyle/>
            <a:p>
              <a:pPr algn="ctr" fontAlgn="base">
                <a:spcBef>
                  <a:spcPct val="0"/>
                </a:spcBef>
                <a:spcAft>
                  <a:spcPct val="0"/>
                </a:spcAft>
                <a:defRPr/>
              </a:pPr>
              <a:r>
                <a:rPr lang="en-US" altLang="zh-CN" sz="1000" b="1" dirty="0">
                  <a:solidFill>
                    <a:srgbClr val="000000"/>
                  </a:solidFill>
                  <a:latin typeface="Arial" charset="0"/>
                  <a:ea typeface="宋体" pitchFamily="2" charset="-122"/>
                </a:rPr>
                <a:t>N</a:t>
              </a:r>
              <a:endParaRPr lang="zh-CN" altLang="en-US" sz="1000" b="1" dirty="0">
                <a:solidFill>
                  <a:srgbClr val="000000"/>
                </a:solidFill>
                <a:latin typeface="Arial" charset="0"/>
                <a:ea typeface="宋体" pitchFamily="2" charset="-122"/>
              </a:endParaRPr>
            </a:p>
          </p:txBody>
        </p:sp>
        <p:sp>
          <p:nvSpPr>
            <p:cNvPr id="109" name="矩形 108"/>
            <p:cNvSpPr/>
            <p:nvPr/>
          </p:nvSpPr>
          <p:spPr bwMode="auto">
            <a:xfrm>
              <a:off x="2839983" y="4365104"/>
              <a:ext cx="111837" cy="216000"/>
            </a:xfrm>
            <a:prstGeom prst="rect">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108000" tIns="72000" rIns="91440" bIns="45720" numCol="1" rtlCol="0" anchor="ctr" anchorCtr="0" compatLnSpc="1">
              <a:prstTxWarp prst="textNoShape">
                <a:avLst/>
              </a:prstTxWarp>
            </a:bodyPr>
            <a:lstStyle/>
            <a:p>
              <a:pPr algn="ctr" fontAlgn="base">
                <a:spcBef>
                  <a:spcPct val="0"/>
                </a:spcBef>
                <a:spcAft>
                  <a:spcPct val="0"/>
                </a:spcAft>
                <a:defRPr/>
              </a:pPr>
              <a:r>
                <a:rPr lang="en-US" altLang="zh-CN" sz="1000" b="1" dirty="0">
                  <a:solidFill>
                    <a:srgbClr val="000000"/>
                  </a:solidFill>
                  <a:latin typeface="Arial" charset="0"/>
                  <a:ea typeface="宋体" pitchFamily="2" charset="-122"/>
                </a:rPr>
                <a:t>Z</a:t>
              </a:r>
              <a:endParaRPr lang="zh-CN" altLang="en-US" sz="1000" b="1" dirty="0">
                <a:solidFill>
                  <a:srgbClr val="000000"/>
                </a:solidFill>
                <a:latin typeface="Arial" charset="0"/>
                <a:ea typeface="宋体" pitchFamily="2" charset="-122"/>
              </a:endParaRPr>
            </a:p>
          </p:txBody>
        </p:sp>
        <p:sp>
          <p:nvSpPr>
            <p:cNvPr id="110" name="矩形 109"/>
            <p:cNvSpPr/>
            <p:nvPr/>
          </p:nvSpPr>
          <p:spPr bwMode="auto">
            <a:xfrm>
              <a:off x="2947995" y="4365104"/>
              <a:ext cx="111837" cy="216000"/>
            </a:xfrm>
            <a:prstGeom prst="rect">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108000" tIns="72000" rIns="91440" bIns="45720" numCol="1" rtlCol="0" anchor="ctr" anchorCtr="0" compatLnSpc="1">
              <a:prstTxWarp prst="textNoShape">
                <a:avLst/>
              </a:prstTxWarp>
            </a:bodyPr>
            <a:lstStyle/>
            <a:p>
              <a:pPr algn="ctr" fontAlgn="base">
                <a:spcBef>
                  <a:spcPct val="0"/>
                </a:spcBef>
                <a:spcAft>
                  <a:spcPct val="0"/>
                </a:spcAft>
                <a:defRPr/>
              </a:pPr>
              <a:r>
                <a:rPr lang="en-US" altLang="zh-CN" sz="1000" b="1" dirty="0">
                  <a:solidFill>
                    <a:srgbClr val="000000"/>
                  </a:solidFill>
                  <a:latin typeface="Arial" charset="0"/>
                  <a:ea typeface="宋体" pitchFamily="2" charset="-122"/>
                </a:rPr>
                <a:t>P</a:t>
              </a:r>
              <a:endParaRPr lang="zh-CN" altLang="en-US" sz="1000" b="1" dirty="0">
                <a:solidFill>
                  <a:srgbClr val="000000"/>
                </a:solidFill>
                <a:latin typeface="Arial" charset="0"/>
                <a:ea typeface="宋体" pitchFamily="2" charset="-122"/>
              </a:endParaRPr>
            </a:p>
          </p:txBody>
        </p:sp>
      </p:grpSp>
      <p:cxnSp>
        <p:nvCxnSpPr>
          <p:cNvPr id="206" name="直接连接符 205"/>
          <p:cNvCxnSpPr/>
          <p:nvPr/>
        </p:nvCxnSpPr>
        <p:spPr bwMode="auto">
          <a:xfrm flipV="1">
            <a:off x="5407332" y="4472728"/>
            <a:ext cx="0" cy="244800"/>
          </a:xfrm>
          <a:prstGeom prst="line">
            <a:avLst/>
          </a:prstGeom>
          <a:solidFill>
            <a:schemeClr val="accent1"/>
          </a:solidFill>
          <a:ln w="4127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7" name="直接连接符 206"/>
          <p:cNvCxnSpPr/>
          <p:nvPr/>
        </p:nvCxnSpPr>
        <p:spPr bwMode="auto">
          <a:xfrm rot="16200000">
            <a:off x="5932514" y="4021887"/>
            <a:ext cx="1726" cy="662400"/>
          </a:xfrm>
          <a:prstGeom prst="line">
            <a:avLst/>
          </a:prstGeom>
          <a:solidFill>
            <a:schemeClr val="accent1"/>
          </a:solidFill>
          <a:ln w="4127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212" name="组合 211"/>
          <p:cNvGrpSpPr/>
          <p:nvPr/>
        </p:nvGrpSpPr>
        <p:grpSpPr>
          <a:xfrm>
            <a:off x="7258362" y="4072576"/>
            <a:ext cx="360039" cy="119168"/>
            <a:chOff x="5292080" y="3452075"/>
            <a:chExt cx="360039" cy="119168"/>
          </a:xfrm>
        </p:grpSpPr>
        <p:sp>
          <p:nvSpPr>
            <p:cNvPr id="213" name="等腰三角形 212"/>
            <p:cNvSpPr/>
            <p:nvPr/>
          </p:nvSpPr>
          <p:spPr bwMode="auto">
            <a:xfrm rot="5400000">
              <a:off x="5525971" y="3445094"/>
              <a:ext cx="119168" cy="133129"/>
            </a:xfrm>
            <a:prstGeom prst="triangl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defRPr/>
              </a:pPr>
              <a:endParaRPr lang="zh-CN" altLang="en-US" baseline="-25000">
                <a:solidFill>
                  <a:srgbClr val="000000"/>
                </a:solidFill>
                <a:latin typeface="Arial" charset="0"/>
                <a:ea typeface="宋体" pitchFamily="2" charset="-122"/>
              </a:endParaRPr>
            </a:p>
          </p:txBody>
        </p:sp>
        <p:cxnSp>
          <p:nvCxnSpPr>
            <p:cNvPr id="214" name="直接连接符 213"/>
            <p:cNvCxnSpPr/>
            <p:nvPr/>
          </p:nvCxnSpPr>
          <p:spPr bwMode="auto">
            <a:xfrm rot="5400000">
              <a:off x="5405536" y="3405478"/>
              <a:ext cx="0" cy="226911"/>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218" name="组合 217"/>
          <p:cNvGrpSpPr/>
          <p:nvPr/>
        </p:nvGrpSpPr>
        <p:grpSpPr>
          <a:xfrm>
            <a:off x="7258362" y="4224976"/>
            <a:ext cx="360039" cy="119168"/>
            <a:chOff x="5292080" y="3452075"/>
            <a:chExt cx="360039" cy="119168"/>
          </a:xfrm>
        </p:grpSpPr>
        <p:sp>
          <p:nvSpPr>
            <p:cNvPr id="219" name="等腰三角形 218"/>
            <p:cNvSpPr/>
            <p:nvPr/>
          </p:nvSpPr>
          <p:spPr bwMode="auto">
            <a:xfrm rot="5400000">
              <a:off x="5525971" y="3445094"/>
              <a:ext cx="119168" cy="133129"/>
            </a:xfrm>
            <a:prstGeom prst="triangl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defRPr/>
              </a:pPr>
              <a:endParaRPr lang="zh-CN" altLang="en-US" baseline="-25000">
                <a:solidFill>
                  <a:srgbClr val="000000"/>
                </a:solidFill>
                <a:latin typeface="Arial" charset="0"/>
                <a:ea typeface="宋体" pitchFamily="2" charset="-122"/>
              </a:endParaRPr>
            </a:p>
          </p:txBody>
        </p:sp>
        <p:cxnSp>
          <p:nvCxnSpPr>
            <p:cNvPr id="220" name="直接连接符 219"/>
            <p:cNvCxnSpPr/>
            <p:nvPr/>
          </p:nvCxnSpPr>
          <p:spPr bwMode="auto">
            <a:xfrm rot="5400000">
              <a:off x="5405536" y="3405478"/>
              <a:ext cx="0" cy="226911"/>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cxnSp>
        <p:nvCxnSpPr>
          <p:cNvPr id="223" name="直接连接符 222"/>
          <p:cNvCxnSpPr/>
          <p:nvPr/>
        </p:nvCxnSpPr>
        <p:spPr bwMode="auto">
          <a:xfrm rot="5400000">
            <a:off x="7870497" y="3832234"/>
            <a:ext cx="0" cy="1224000"/>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224" name="组合 223"/>
          <p:cNvGrpSpPr/>
          <p:nvPr/>
        </p:nvGrpSpPr>
        <p:grpSpPr>
          <a:xfrm>
            <a:off x="7258362" y="4529776"/>
            <a:ext cx="360039" cy="119168"/>
            <a:chOff x="5292080" y="3452075"/>
            <a:chExt cx="360039" cy="119168"/>
          </a:xfrm>
        </p:grpSpPr>
        <p:sp>
          <p:nvSpPr>
            <p:cNvPr id="225" name="等腰三角形 224"/>
            <p:cNvSpPr/>
            <p:nvPr/>
          </p:nvSpPr>
          <p:spPr bwMode="auto">
            <a:xfrm rot="5400000">
              <a:off x="5525971" y="3445094"/>
              <a:ext cx="119168" cy="133129"/>
            </a:xfrm>
            <a:prstGeom prst="triangl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defRPr/>
              </a:pPr>
              <a:endParaRPr lang="zh-CN" altLang="en-US" baseline="-25000">
                <a:solidFill>
                  <a:srgbClr val="000000"/>
                </a:solidFill>
                <a:latin typeface="Arial" charset="0"/>
                <a:ea typeface="宋体" pitchFamily="2" charset="-122"/>
              </a:endParaRPr>
            </a:p>
          </p:txBody>
        </p:sp>
        <p:cxnSp>
          <p:nvCxnSpPr>
            <p:cNvPr id="226" name="直接连接符 225"/>
            <p:cNvCxnSpPr/>
            <p:nvPr/>
          </p:nvCxnSpPr>
          <p:spPr bwMode="auto">
            <a:xfrm rot="5400000">
              <a:off x="5405536" y="3405478"/>
              <a:ext cx="0" cy="226911"/>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1" name="组合 10"/>
          <p:cNvGrpSpPr/>
          <p:nvPr/>
        </p:nvGrpSpPr>
        <p:grpSpPr>
          <a:xfrm>
            <a:off x="4882097" y="4004728"/>
            <a:ext cx="1368000" cy="828000"/>
            <a:chOff x="3358097" y="4004728"/>
            <a:chExt cx="1368000" cy="828000"/>
          </a:xfrm>
        </p:grpSpPr>
        <p:cxnSp>
          <p:nvCxnSpPr>
            <p:cNvPr id="263" name="直接连接符 262"/>
            <p:cNvCxnSpPr/>
            <p:nvPr/>
          </p:nvCxnSpPr>
          <p:spPr bwMode="auto">
            <a:xfrm rot="10800000">
              <a:off x="3366482" y="4004728"/>
              <a:ext cx="1726" cy="828000"/>
            </a:xfrm>
            <a:prstGeom prst="line">
              <a:avLst/>
            </a:prstGeom>
            <a:solidFill>
              <a:schemeClr val="accent1"/>
            </a:solidFill>
            <a:ln w="412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4" name="直接连接符 263"/>
            <p:cNvCxnSpPr/>
            <p:nvPr/>
          </p:nvCxnSpPr>
          <p:spPr bwMode="auto">
            <a:xfrm rot="16200000">
              <a:off x="4041234" y="3321927"/>
              <a:ext cx="1726" cy="1368000"/>
            </a:xfrm>
            <a:prstGeom prst="line">
              <a:avLst/>
            </a:prstGeom>
            <a:solidFill>
              <a:schemeClr val="accent1"/>
            </a:solidFill>
            <a:ln w="4127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8" name="组合 7"/>
          <p:cNvGrpSpPr/>
          <p:nvPr/>
        </p:nvGrpSpPr>
        <p:grpSpPr>
          <a:xfrm>
            <a:off x="5591945" y="4941169"/>
            <a:ext cx="695029" cy="318229"/>
            <a:chOff x="4067944" y="4941168"/>
            <a:chExt cx="695029" cy="318229"/>
          </a:xfrm>
        </p:grpSpPr>
        <p:grpSp>
          <p:nvGrpSpPr>
            <p:cNvPr id="360" name="组合 359"/>
            <p:cNvGrpSpPr/>
            <p:nvPr/>
          </p:nvGrpSpPr>
          <p:grpSpPr>
            <a:xfrm>
              <a:off x="4349249" y="4941168"/>
              <a:ext cx="360039" cy="119168"/>
              <a:chOff x="5292080" y="3452075"/>
              <a:chExt cx="360039" cy="119168"/>
            </a:xfrm>
          </p:grpSpPr>
          <p:sp>
            <p:nvSpPr>
              <p:cNvPr id="361" name="等腰三角形 360"/>
              <p:cNvSpPr/>
              <p:nvPr/>
            </p:nvSpPr>
            <p:spPr bwMode="auto">
              <a:xfrm rot="5400000">
                <a:off x="5525971" y="3445094"/>
                <a:ext cx="119168" cy="133129"/>
              </a:xfrm>
              <a:prstGeom prst="triangl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defRPr/>
                </a:pPr>
                <a:endParaRPr lang="zh-CN" altLang="en-US" baseline="-25000">
                  <a:solidFill>
                    <a:srgbClr val="000000"/>
                  </a:solidFill>
                  <a:latin typeface="Arial" charset="0"/>
                  <a:ea typeface="宋体" pitchFamily="2" charset="-122"/>
                </a:endParaRPr>
              </a:p>
            </p:txBody>
          </p:sp>
          <p:cxnSp>
            <p:nvCxnSpPr>
              <p:cNvPr id="362" name="直接连接符 361"/>
              <p:cNvCxnSpPr/>
              <p:nvPr/>
            </p:nvCxnSpPr>
            <p:spPr bwMode="auto">
              <a:xfrm rot="5400000">
                <a:off x="5405536" y="3405478"/>
                <a:ext cx="0" cy="226911"/>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363" name="文本框 362"/>
            <p:cNvSpPr txBox="1"/>
            <p:nvPr/>
          </p:nvSpPr>
          <p:spPr>
            <a:xfrm>
              <a:off x="4067944" y="5013176"/>
              <a:ext cx="695029" cy="246221"/>
            </a:xfrm>
            <a:prstGeom prst="rect">
              <a:avLst/>
            </a:prstGeom>
            <a:noFill/>
          </p:spPr>
          <p:txBody>
            <a:bodyPr wrap="square" rtlCol="0">
              <a:spAutoFit/>
            </a:bodyPr>
            <a:lstStyle/>
            <a:p>
              <a:pPr algn="r" eaLnBrk="0" fontAlgn="base" hangingPunct="0">
                <a:spcBef>
                  <a:spcPct val="0"/>
                </a:spcBef>
                <a:spcAft>
                  <a:spcPct val="0"/>
                </a:spcAft>
                <a:defRPr/>
              </a:pPr>
              <a:r>
                <a:rPr lang="en-US" altLang="zh-CN" sz="1000" dirty="0">
                  <a:solidFill>
                    <a:srgbClr val="000000"/>
                  </a:solidFill>
                  <a:latin typeface="Arial" panose="020B0604020202020204" pitchFamily="34" charset="0"/>
                  <a:ea typeface="宋体" panose="02010600030101010101" pitchFamily="2" charset="-122"/>
                </a:rPr>
                <a:t>RUN</a:t>
              </a:r>
              <a:endParaRPr lang="zh-CN" altLang="en-US" sz="1000" dirty="0">
                <a:solidFill>
                  <a:srgbClr val="000000"/>
                </a:solidFill>
                <a:latin typeface="Arial" panose="020B0604020202020204" pitchFamily="34" charset="0"/>
                <a:ea typeface="宋体" panose="02010600030101010101" pitchFamily="2" charset="-122"/>
              </a:endParaRPr>
            </a:p>
          </p:txBody>
        </p:sp>
      </p:grpSp>
      <p:cxnSp>
        <p:nvCxnSpPr>
          <p:cNvPr id="262" name="直接连接符 261"/>
          <p:cNvCxnSpPr/>
          <p:nvPr/>
        </p:nvCxnSpPr>
        <p:spPr bwMode="auto">
          <a:xfrm rot="16200000">
            <a:off x="3988347" y="3913064"/>
            <a:ext cx="1726" cy="1814400"/>
          </a:xfrm>
          <a:prstGeom prst="line">
            <a:avLst/>
          </a:prstGeom>
          <a:solidFill>
            <a:schemeClr val="accent1"/>
          </a:solidFill>
          <a:ln w="412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7" name="矩形 106"/>
          <p:cNvSpPr/>
          <p:nvPr/>
        </p:nvSpPr>
        <p:spPr bwMode="auto">
          <a:xfrm>
            <a:off x="2404175" y="4712264"/>
            <a:ext cx="677722" cy="216000"/>
          </a:xfrm>
          <a:prstGeom prst="rect">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108000" tIns="72000" rIns="91440" bIns="45720" numCol="1" rtlCol="0" anchor="ctr" anchorCtr="0" compatLnSpc="1">
            <a:prstTxWarp prst="textNoShape">
              <a:avLst/>
            </a:prstTxWarp>
          </a:bodyPr>
          <a:lstStyle/>
          <a:p>
            <a:pPr algn="ctr" fontAlgn="base">
              <a:spcBef>
                <a:spcPct val="0"/>
              </a:spcBef>
              <a:spcAft>
                <a:spcPct val="0"/>
              </a:spcAft>
              <a:defRPr/>
            </a:pPr>
            <a:r>
              <a:rPr lang="en-US" altLang="zh-CN" sz="1200" b="1" dirty="0">
                <a:solidFill>
                  <a:srgbClr val="000000"/>
                </a:solidFill>
                <a:latin typeface="Arial" charset="0"/>
                <a:ea typeface="宋体" panose="02010600030101010101" pitchFamily="2" charset="-122"/>
              </a:rPr>
              <a:t>IR</a:t>
            </a:r>
            <a:endParaRPr lang="zh-CN" altLang="en-US" sz="1200" b="1" dirty="0">
              <a:solidFill>
                <a:srgbClr val="000000"/>
              </a:solidFill>
              <a:latin typeface="Arial" charset="0"/>
              <a:ea typeface="宋体" panose="02010600030101010101" pitchFamily="2" charset="-122"/>
            </a:endParaRPr>
          </a:p>
        </p:txBody>
      </p:sp>
      <p:sp>
        <p:nvSpPr>
          <p:cNvPr id="4" name="矩形 3"/>
          <p:cNvSpPr/>
          <p:nvPr/>
        </p:nvSpPr>
        <p:spPr bwMode="auto">
          <a:xfrm>
            <a:off x="8583361" y="1543912"/>
            <a:ext cx="950400" cy="1209906"/>
          </a:xfrm>
          <a:prstGeom prst="rect">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defRPr/>
            </a:pPr>
            <a:endParaRPr lang="zh-CN" altLang="en-US" baseline="-25000">
              <a:solidFill>
                <a:srgbClr val="000000"/>
              </a:solidFill>
              <a:latin typeface="Arial" charset="0"/>
              <a:ea typeface="宋体" pitchFamily="2" charset="-122"/>
            </a:endParaRPr>
          </a:p>
        </p:txBody>
      </p:sp>
      <p:cxnSp>
        <p:nvCxnSpPr>
          <p:cNvPr id="40" name="直接连接符 39"/>
          <p:cNvCxnSpPr/>
          <p:nvPr/>
        </p:nvCxnSpPr>
        <p:spPr bwMode="auto">
          <a:xfrm>
            <a:off x="9390942" y="2768136"/>
            <a:ext cx="1" cy="792000"/>
          </a:xfrm>
          <a:prstGeom prst="line">
            <a:avLst/>
          </a:prstGeom>
          <a:solidFill>
            <a:schemeClr val="accent1"/>
          </a:solidFill>
          <a:ln w="412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0" name="直接连接符 59"/>
          <p:cNvCxnSpPr/>
          <p:nvPr/>
        </p:nvCxnSpPr>
        <p:spPr bwMode="auto">
          <a:xfrm flipH="1">
            <a:off x="9054770" y="1111864"/>
            <a:ext cx="7582" cy="468000"/>
          </a:xfrm>
          <a:prstGeom prst="line">
            <a:avLst/>
          </a:prstGeom>
          <a:solidFill>
            <a:schemeClr val="accent1"/>
          </a:solidFill>
          <a:ln w="4127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161" name="组合 160"/>
          <p:cNvGrpSpPr/>
          <p:nvPr/>
        </p:nvGrpSpPr>
        <p:grpSpPr>
          <a:xfrm>
            <a:off x="9310289" y="3056080"/>
            <a:ext cx="396344" cy="215444"/>
            <a:chOff x="7272000" y="2565484"/>
            <a:chExt cx="396344" cy="215444"/>
          </a:xfrm>
        </p:grpSpPr>
        <p:cxnSp>
          <p:nvCxnSpPr>
            <p:cNvPr id="114" name="直接连接符 113"/>
            <p:cNvCxnSpPr/>
            <p:nvPr/>
          </p:nvCxnSpPr>
          <p:spPr bwMode="auto">
            <a:xfrm flipH="1">
              <a:off x="7272000" y="2626896"/>
              <a:ext cx="144000" cy="10800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5" name="文本框 114"/>
            <p:cNvSpPr txBox="1"/>
            <p:nvPr/>
          </p:nvSpPr>
          <p:spPr>
            <a:xfrm>
              <a:off x="7308344" y="2565484"/>
              <a:ext cx="360000" cy="215444"/>
            </a:xfrm>
            <a:prstGeom prst="rect">
              <a:avLst/>
            </a:prstGeom>
            <a:noFill/>
          </p:spPr>
          <p:txBody>
            <a:bodyPr wrap="square" rtlCol="0">
              <a:spAutoFit/>
            </a:bodyPr>
            <a:lstStyle/>
            <a:p>
              <a:pPr eaLnBrk="0" fontAlgn="base" hangingPunct="0">
                <a:spcBef>
                  <a:spcPct val="0"/>
                </a:spcBef>
                <a:spcAft>
                  <a:spcPct val="0"/>
                </a:spcAft>
                <a:defRPr/>
              </a:pPr>
              <a:r>
                <a:rPr lang="en-US" altLang="zh-CN" sz="1200" baseline="-25000" dirty="0">
                  <a:solidFill>
                    <a:srgbClr val="000000"/>
                  </a:solidFill>
                  <a:latin typeface="Arial" panose="020B0604020202020204" pitchFamily="34" charset="0"/>
                  <a:ea typeface="宋体" panose="02010600030101010101" pitchFamily="2" charset="-122"/>
                </a:rPr>
                <a:t>16</a:t>
              </a:r>
              <a:endParaRPr lang="zh-CN" altLang="en-US" sz="1200" baseline="-25000" dirty="0">
                <a:solidFill>
                  <a:srgbClr val="000000"/>
                </a:solidFill>
                <a:latin typeface="Arial" panose="020B0604020202020204" pitchFamily="34" charset="0"/>
                <a:ea typeface="宋体" panose="02010600030101010101" pitchFamily="2" charset="-122"/>
              </a:endParaRPr>
            </a:p>
          </p:txBody>
        </p:sp>
      </p:grpSp>
      <p:grpSp>
        <p:nvGrpSpPr>
          <p:cNvPr id="232" name="组合 231"/>
          <p:cNvGrpSpPr/>
          <p:nvPr/>
        </p:nvGrpSpPr>
        <p:grpSpPr>
          <a:xfrm>
            <a:off x="8227213" y="1615920"/>
            <a:ext cx="360039" cy="119168"/>
            <a:chOff x="5292080" y="3452075"/>
            <a:chExt cx="360039" cy="119168"/>
          </a:xfrm>
        </p:grpSpPr>
        <p:sp>
          <p:nvSpPr>
            <p:cNvPr id="233" name="等腰三角形 232"/>
            <p:cNvSpPr/>
            <p:nvPr/>
          </p:nvSpPr>
          <p:spPr bwMode="auto">
            <a:xfrm rot="5400000">
              <a:off x="5525971" y="3445094"/>
              <a:ext cx="119168" cy="133129"/>
            </a:xfrm>
            <a:prstGeom prst="triangl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defRPr/>
              </a:pPr>
              <a:endParaRPr lang="zh-CN" altLang="en-US" baseline="-25000">
                <a:solidFill>
                  <a:srgbClr val="000000"/>
                </a:solidFill>
                <a:latin typeface="Arial" charset="0"/>
                <a:ea typeface="宋体" pitchFamily="2" charset="-122"/>
              </a:endParaRPr>
            </a:p>
          </p:txBody>
        </p:sp>
        <p:cxnSp>
          <p:nvCxnSpPr>
            <p:cNvPr id="234" name="直接连接符 233"/>
            <p:cNvCxnSpPr/>
            <p:nvPr/>
          </p:nvCxnSpPr>
          <p:spPr bwMode="auto">
            <a:xfrm rot="5400000">
              <a:off x="5405536" y="3405478"/>
              <a:ext cx="0" cy="226911"/>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291" name="文本框 290"/>
          <p:cNvSpPr txBox="1"/>
          <p:nvPr/>
        </p:nvSpPr>
        <p:spPr>
          <a:xfrm>
            <a:off x="7906433" y="1572500"/>
            <a:ext cx="441232" cy="246221"/>
          </a:xfrm>
          <a:prstGeom prst="rect">
            <a:avLst/>
          </a:prstGeom>
          <a:noFill/>
        </p:spPr>
        <p:txBody>
          <a:bodyPr wrap="square" rtlCol="0">
            <a:spAutoFit/>
          </a:bodyPr>
          <a:lstStyle/>
          <a:p>
            <a:pPr eaLnBrk="0" fontAlgn="base" hangingPunct="0">
              <a:spcBef>
                <a:spcPct val="0"/>
              </a:spcBef>
              <a:spcAft>
                <a:spcPct val="0"/>
              </a:spcAft>
              <a:defRPr/>
            </a:pPr>
            <a:r>
              <a:rPr lang="en-US" altLang="zh-CN" sz="1000" dirty="0">
                <a:solidFill>
                  <a:srgbClr val="000000"/>
                </a:solidFill>
                <a:latin typeface="Arial" panose="020B0604020202020204" pitchFamily="34" charset="0"/>
                <a:ea typeface="宋体" panose="02010600030101010101" pitchFamily="2" charset="-122"/>
              </a:rPr>
              <a:t>DR</a:t>
            </a:r>
            <a:endParaRPr lang="zh-CN" altLang="en-US" sz="1000" dirty="0">
              <a:solidFill>
                <a:srgbClr val="000000"/>
              </a:solidFill>
              <a:latin typeface="Arial" panose="020B0604020202020204" pitchFamily="34" charset="0"/>
              <a:ea typeface="宋体" panose="02010600030101010101" pitchFamily="2" charset="-122"/>
            </a:endParaRPr>
          </a:p>
        </p:txBody>
      </p:sp>
      <p:sp>
        <p:nvSpPr>
          <p:cNvPr id="296" name="文本框 295"/>
          <p:cNvSpPr txBox="1"/>
          <p:nvPr/>
        </p:nvSpPr>
        <p:spPr>
          <a:xfrm>
            <a:off x="8806874" y="1705104"/>
            <a:ext cx="580473" cy="461665"/>
          </a:xfrm>
          <a:prstGeom prst="rect">
            <a:avLst/>
          </a:prstGeom>
          <a:noFill/>
        </p:spPr>
        <p:txBody>
          <a:bodyPr wrap="square" rtlCol="0">
            <a:spAutoFit/>
          </a:bodyPr>
          <a:lstStyle/>
          <a:p>
            <a:pPr algn="ctr" eaLnBrk="0" fontAlgn="base" hangingPunct="0">
              <a:spcBef>
                <a:spcPct val="0"/>
              </a:spcBef>
              <a:spcAft>
                <a:spcPct val="0"/>
              </a:spcAft>
              <a:defRPr/>
            </a:pPr>
            <a:r>
              <a:rPr lang="en-US" altLang="zh-CN" sz="1200" b="1" dirty="0">
                <a:solidFill>
                  <a:srgbClr val="000000"/>
                </a:solidFill>
                <a:latin typeface="Arial" panose="020B0604020202020204" pitchFamily="34" charset="0"/>
                <a:ea typeface="宋体" panose="02010600030101010101" pitchFamily="2" charset="-122"/>
              </a:rPr>
              <a:t>REG FILE</a:t>
            </a:r>
            <a:endParaRPr lang="zh-CN" altLang="en-US" sz="1200" b="1" dirty="0">
              <a:solidFill>
                <a:srgbClr val="000000"/>
              </a:solidFill>
              <a:latin typeface="Arial" panose="020B0604020202020204" pitchFamily="34" charset="0"/>
              <a:ea typeface="宋体" panose="02010600030101010101" pitchFamily="2" charset="-122"/>
            </a:endParaRPr>
          </a:p>
        </p:txBody>
      </p:sp>
      <p:sp>
        <p:nvSpPr>
          <p:cNvPr id="297" name="文本框 296"/>
          <p:cNvSpPr txBox="1"/>
          <p:nvPr/>
        </p:nvSpPr>
        <p:spPr>
          <a:xfrm>
            <a:off x="9130570" y="2408008"/>
            <a:ext cx="527777" cy="400110"/>
          </a:xfrm>
          <a:prstGeom prst="rect">
            <a:avLst/>
          </a:prstGeom>
          <a:noFill/>
        </p:spPr>
        <p:txBody>
          <a:bodyPr wrap="square" rtlCol="0">
            <a:spAutoFit/>
          </a:bodyPr>
          <a:lstStyle/>
          <a:p>
            <a:pPr eaLnBrk="0" fontAlgn="base" hangingPunct="0">
              <a:spcBef>
                <a:spcPct val="0"/>
              </a:spcBef>
              <a:spcAft>
                <a:spcPct val="0"/>
              </a:spcAft>
              <a:defRPr/>
            </a:pPr>
            <a:r>
              <a:rPr lang="en-US" altLang="zh-CN" sz="1000" dirty="0">
                <a:solidFill>
                  <a:srgbClr val="000000"/>
                </a:solidFill>
                <a:latin typeface="Arial" panose="020B0604020202020204" pitchFamily="34" charset="0"/>
                <a:ea typeface="宋体" panose="02010600030101010101" pitchFamily="2" charset="-122"/>
              </a:rPr>
              <a:t>SR1</a:t>
            </a:r>
          </a:p>
          <a:p>
            <a:pPr eaLnBrk="0" fontAlgn="base" hangingPunct="0">
              <a:spcBef>
                <a:spcPct val="0"/>
              </a:spcBef>
              <a:spcAft>
                <a:spcPct val="0"/>
              </a:spcAft>
              <a:defRPr/>
            </a:pPr>
            <a:r>
              <a:rPr lang="en-US" altLang="zh-CN" sz="1000" dirty="0">
                <a:solidFill>
                  <a:srgbClr val="000000"/>
                </a:solidFill>
                <a:latin typeface="Arial" panose="020B0604020202020204" pitchFamily="34" charset="0"/>
                <a:ea typeface="宋体" panose="02010600030101010101" pitchFamily="2" charset="-122"/>
              </a:rPr>
              <a:t>OUT</a:t>
            </a:r>
            <a:endParaRPr lang="zh-CN" altLang="en-US" sz="1000" dirty="0">
              <a:solidFill>
                <a:srgbClr val="000000"/>
              </a:solidFill>
              <a:latin typeface="Arial" panose="020B0604020202020204" pitchFamily="34" charset="0"/>
              <a:ea typeface="宋体" panose="02010600030101010101" pitchFamily="2" charset="-122"/>
            </a:endParaRPr>
          </a:p>
        </p:txBody>
      </p:sp>
      <p:sp>
        <p:nvSpPr>
          <p:cNvPr id="298" name="文本框 297"/>
          <p:cNvSpPr txBox="1"/>
          <p:nvPr/>
        </p:nvSpPr>
        <p:spPr>
          <a:xfrm>
            <a:off x="8602793" y="2408008"/>
            <a:ext cx="527777" cy="400110"/>
          </a:xfrm>
          <a:prstGeom prst="rect">
            <a:avLst/>
          </a:prstGeom>
          <a:noFill/>
        </p:spPr>
        <p:txBody>
          <a:bodyPr wrap="square" rtlCol="0">
            <a:spAutoFit/>
          </a:bodyPr>
          <a:lstStyle/>
          <a:p>
            <a:pPr eaLnBrk="0" fontAlgn="base" hangingPunct="0">
              <a:spcBef>
                <a:spcPct val="0"/>
              </a:spcBef>
              <a:spcAft>
                <a:spcPct val="0"/>
              </a:spcAft>
              <a:defRPr/>
            </a:pPr>
            <a:r>
              <a:rPr lang="en-US" altLang="zh-CN" sz="1000" dirty="0">
                <a:solidFill>
                  <a:srgbClr val="000000"/>
                </a:solidFill>
                <a:latin typeface="Arial" panose="020B0604020202020204" pitchFamily="34" charset="0"/>
                <a:ea typeface="宋体" panose="02010600030101010101" pitchFamily="2" charset="-122"/>
              </a:rPr>
              <a:t>SR2</a:t>
            </a:r>
          </a:p>
          <a:p>
            <a:pPr eaLnBrk="0" fontAlgn="base" hangingPunct="0">
              <a:spcBef>
                <a:spcPct val="0"/>
              </a:spcBef>
              <a:spcAft>
                <a:spcPct val="0"/>
              </a:spcAft>
              <a:defRPr/>
            </a:pPr>
            <a:r>
              <a:rPr lang="en-US" altLang="zh-CN" sz="1000" dirty="0">
                <a:solidFill>
                  <a:srgbClr val="000000"/>
                </a:solidFill>
                <a:latin typeface="Arial" panose="020B0604020202020204" pitchFamily="34" charset="0"/>
                <a:ea typeface="宋体" panose="02010600030101010101" pitchFamily="2" charset="-122"/>
              </a:rPr>
              <a:t>OUT</a:t>
            </a:r>
            <a:endParaRPr lang="zh-CN" altLang="en-US" sz="1000" dirty="0">
              <a:solidFill>
                <a:srgbClr val="000000"/>
              </a:solidFill>
              <a:latin typeface="Arial" panose="020B0604020202020204" pitchFamily="34" charset="0"/>
              <a:ea typeface="宋体" panose="02010600030101010101" pitchFamily="2" charset="-122"/>
            </a:endParaRPr>
          </a:p>
        </p:txBody>
      </p:sp>
      <p:grpSp>
        <p:nvGrpSpPr>
          <p:cNvPr id="352" name="组合 351"/>
          <p:cNvGrpSpPr/>
          <p:nvPr/>
        </p:nvGrpSpPr>
        <p:grpSpPr>
          <a:xfrm>
            <a:off x="8219955" y="1625005"/>
            <a:ext cx="360000" cy="221857"/>
            <a:chOff x="5898218" y="3494595"/>
            <a:chExt cx="360000" cy="221857"/>
          </a:xfrm>
        </p:grpSpPr>
        <p:cxnSp>
          <p:nvCxnSpPr>
            <p:cNvPr id="353" name="直接连接符 352"/>
            <p:cNvCxnSpPr/>
            <p:nvPr/>
          </p:nvCxnSpPr>
          <p:spPr bwMode="auto">
            <a:xfrm flipH="1">
              <a:off x="5959620" y="3494595"/>
              <a:ext cx="144000" cy="10800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54" name="文本框 353"/>
            <p:cNvSpPr txBox="1"/>
            <p:nvPr/>
          </p:nvSpPr>
          <p:spPr>
            <a:xfrm>
              <a:off x="5898218" y="3501008"/>
              <a:ext cx="360000" cy="215444"/>
            </a:xfrm>
            <a:prstGeom prst="rect">
              <a:avLst/>
            </a:prstGeom>
            <a:noFill/>
          </p:spPr>
          <p:txBody>
            <a:bodyPr wrap="square" rtlCol="0">
              <a:spAutoFit/>
            </a:bodyPr>
            <a:lstStyle/>
            <a:p>
              <a:pPr eaLnBrk="0" fontAlgn="base" hangingPunct="0">
                <a:spcBef>
                  <a:spcPct val="0"/>
                </a:spcBef>
                <a:spcAft>
                  <a:spcPct val="0"/>
                </a:spcAft>
                <a:defRPr/>
              </a:pPr>
              <a:r>
                <a:rPr lang="en-US" altLang="zh-CN" sz="1200" baseline="-25000" dirty="0">
                  <a:solidFill>
                    <a:srgbClr val="000000"/>
                  </a:solidFill>
                  <a:latin typeface="Arial" panose="020B0604020202020204" pitchFamily="34" charset="0"/>
                  <a:ea typeface="宋体" panose="02010600030101010101" pitchFamily="2" charset="-122"/>
                </a:rPr>
                <a:t>3</a:t>
              </a:r>
              <a:endParaRPr lang="zh-CN" altLang="en-US" sz="1200" baseline="-25000" dirty="0">
                <a:solidFill>
                  <a:srgbClr val="000000"/>
                </a:solidFill>
                <a:latin typeface="Arial" panose="020B0604020202020204" pitchFamily="34" charset="0"/>
                <a:ea typeface="宋体" panose="02010600030101010101" pitchFamily="2" charset="-122"/>
              </a:endParaRPr>
            </a:p>
          </p:txBody>
        </p:sp>
      </p:grpSp>
      <p:grpSp>
        <p:nvGrpSpPr>
          <p:cNvPr id="409" name="组合 408"/>
          <p:cNvGrpSpPr/>
          <p:nvPr/>
        </p:nvGrpSpPr>
        <p:grpSpPr>
          <a:xfrm>
            <a:off x="8986553" y="1111864"/>
            <a:ext cx="396344" cy="215444"/>
            <a:chOff x="7272000" y="2565484"/>
            <a:chExt cx="396344" cy="215444"/>
          </a:xfrm>
        </p:grpSpPr>
        <p:cxnSp>
          <p:nvCxnSpPr>
            <p:cNvPr id="410" name="直接连接符 409"/>
            <p:cNvCxnSpPr/>
            <p:nvPr/>
          </p:nvCxnSpPr>
          <p:spPr bwMode="auto">
            <a:xfrm flipH="1">
              <a:off x="7272000" y="2626896"/>
              <a:ext cx="144000" cy="10800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11" name="文本框 410"/>
            <p:cNvSpPr txBox="1"/>
            <p:nvPr/>
          </p:nvSpPr>
          <p:spPr>
            <a:xfrm>
              <a:off x="7308344" y="2565484"/>
              <a:ext cx="360000" cy="215444"/>
            </a:xfrm>
            <a:prstGeom prst="rect">
              <a:avLst/>
            </a:prstGeom>
            <a:noFill/>
          </p:spPr>
          <p:txBody>
            <a:bodyPr wrap="square" rtlCol="0">
              <a:spAutoFit/>
            </a:bodyPr>
            <a:lstStyle/>
            <a:p>
              <a:pPr eaLnBrk="0" fontAlgn="base" hangingPunct="0">
                <a:spcBef>
                  <a:spcPct val="0"/>
                </a:spcBef>
                <a:spcAft>
                  <a:spcPct val="0"/>
                </a:spcAft>
                <a:defRPr/>
              </a:pPr>
              <a:r>
                <a:rPr lang="en-US" altLang="zh-CN" sz="1200" baseline="-25000" dirty="0">
                  <a:solidFill>
                    <a:srgbClr val="000000"/>
                  </a:solidFill>
                  <a:latin typeface="Arial" panose="020B0604020202020204" pitchFamily="34" charset="0"/>
                  <a:ea typeface="宋体" panose="02010600030101010101" pitchFamily="2" charset="-122"/>
                </a:rPr>
                <a:t>16</a:t>
              </a:r>
              <a:endParaRPr lang="zh-CN" altLang="en-US" sz="1200" baseline="-25000" dirty="0">
                <a:solidFill>
                  <a:srgbClr val="000000"/>
                </a:solidFill>
                <a:latin typeface="Arial" panose="020B0604020202020204" pitchFamily="34" charset="0"/>
                <a:ea typeface="宋体" panose="02010600030101010101" pitchFamily="2" charset="-122"/>
              </a:endParaRPr>
            </a:p>
          </p:txBody>
        </p:sp>
      </p:grpSp>
      <p:cxnSp>
        <p:nvCxnSpPr>
          <p:cNvPr id="35" name="直接连接符 34"/>
          <p:cNvCxnSpPr/>
          <p:nvPr/>
        </p:nvCxnSpPr>
        <p:spPr bwMode="auto">
          <a:xfrm>
            <a:off x="9390942" y="3613228"/>
            <a:ext cx="1" cy="684000"/>
          </a:xfrm>
          <a:prstGeom prst="line">
            <a:avLst/>
          </a:prstGeom>
          <a:solidFill>
            <a:schemeClr val="accent1"/>
          </a:solidFill>
          <a:ln w="4127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4" name="椭圆 123"/>
          <p:cNvSpPr/>
          <p:nvPr/>
        </p:nvSpPr>
        <p:spPr bwMode="auto">
          <a:xfrm>
            <a:off x="9363281" y="3562247"/>
            <a:ext cx="55320" cy="48870"/>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defRPr/>
            </a:pPr>
            <a:endParaRPr lang="zh-CN" altLang="en-US" baseline="-25000">
              <a:solidFill>
                <a:srgbClr val="000000"/>
              </a:solidFill>
              <a:latin typeface="Arial" charset="0"/>
              <a:ea typeface="宋体" pitchFamily="2" charset="-122"/>
            </a:endParaRPr>
          </a:p>
        </p:txBody>
      </p:sp>
      <p:cxnSp>
        <p:nvCxnSpPr>
          <p:cNvPr id="59" name="直接连接符 58"/>
          <p:cNvCxnSpPr/>
          <p:nvPr/>
        </p:nvCxnSpPr>
        <p:spPr bwMode="auto">
          <a:xfrm flipV="1">
            <a:off x="9058561" y="4676296"/>
            <a:ext cx="0" cy="324000"/>
          </a:xfrm>
          <a:prstGeom prst="line">
            <a:avLst/>
          </a:prstGeom>
          <a:solidFill>
            <a:schemeClr val="accent1"/>
          </a:solidFill>
          <a:ln w="381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10" name="等腰三角形 209"/>
          <p:cNvSpPr/>
          <p:nvPr/>
        </p:nvSpPr>
        <p:spPr bwMode="auto">
          <a:xfrm rot="5400000">
            <a:off x="8849518" y="4995395"/>
            <a:ext cx="119168" cy="133129"/>
          </a:xfrm>
          <a:prstGeom prst="triangl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defRPr/>
            </a:pPr>
            <a:endParaRPr lang="zh-CN" altLang="en-US" baseline="-25000">
              <a:solidFill>
                <a:srgbClr val="000000"/>
              </a:solidFill>
              <a:latin typeface="Arial" charset="0"/>
              <a:ea typeface="宋体" pitchFamily="2" charset="-122"/>
            </a:endParaRPr>
          </a:p>
        </p:txBody>
      </p:sp>
      <p:cxnSp>
        <p:nvCxnSpPr>
          <p:cNvPr id="208" name="直接连接符 207"/>
          <p:cNvCxnSpPr/>
          <p:nvPr/>
        </p:nvCxnSpPr>
        <p:spPr bwMode="auto">
          <a:xfrm>
            <a:off x="9057698" y="5144344"/>
            <a:ext cx="1726" cy="144000"/>
          </a:xfrm>
          <a:prstGeom prst="line">
            <a:avLst/>
          </a:prstGeom>
          <a:solidFill>
            <a:schemeClr val="accent1"/>
          </a:solidFill>
          <a:ln w="412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8" name="等腰三角形 57"/>
          <p:cNvSpPr/>
          <p:nvPr/>
        </p:nvSpPr>
        <p:spPr bwMode="auto">
          <a:xfrm flipV="1">
            <a:off x="8968078" y="5000297"/>
            <a:ext cx="180969" cy="148657"/>
          </a:xfrm>
          <a:prstGeom prst="triangl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defRPr/>
            </a:pPr>
            <a:endParaRPr lang="zh-CN" altLang="en-US" baseline="-25000">
              <a:solidFill>
                <a:srgbClr val="000000"/>
              </a:solidFill>
              <a:latin typeface="Arial" charset="0"/>
              <a:ea typeface="宋体" pitchFamily="2" charset="-122"/>
            </a:endParaRPr>
          </a:p>
        </p:txBody>
      </p:sp>
      <p:grpSp>
        <p:nvGrpSpPr>
          <p:cNvPr id="274" name="组合 273"/>
          <p:cNvGrpSpPr/>
          <p:nvPr/>
        </p:nvGrpSpPr>
        <p:grpSpPr>
          <a:xfrm>
            <a:off x="8986553" y="4712844"/>
            <a:ext cx="396344" cy="215444"/>
            <a:chOff x="7272000" y="2565484"/>
            <a:chExt cx="396344" cy="215444"/>
          </a:xfrm>
        </p:grpSpPr>
        <p:cxnSp>
          <p:nvCxnSpPr>
            <p:cNvPr id="275" name="直接连接符 274"/>
            <p:cNvCxnSpPr/>
            <p:nvPr/>
          </p:nvCxnSpPr>
          <p:spPr bwMode="auto">
            <a:xfrm flipH="1">
              <a:off x="7272000" y="2626896"/>
              <a:ext cx="144000" cy="10800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76" name="文本框 275"/>
            <p:cNvSpPr txBox="1"/>
            <p:nvPr/>
          </p:nvSpPr>
          <p:spPr>
            <a:xfrm>
              <a:off x="7308344" y="2565484"/>
              <a:ext cx="360000" cy="215444"/>
            </a:xfrm>
            <a:prstGeom prst="rect">
              <a:avLst/>
            </a:prstGeom>
            <a:noFill/>
          </p:spPr>
          <p:txBody>
            <a:bodyPr wrap="square" rtlCol="0">
              <a:spAutoFit/>
            </a:bodyPr>
            <a:lstStyle/>
            <a:p>
              <a:pPr eaLnBrk="0" fontAlgn="base" hangingPunct="0">
                <a:spcBef>
                  <a:spcPct val="0"/>
                </a:spcBef>
                <a:spcAft>
                  <a:spcPct val="0"/>
                </a:spcAft>
                <a:defRPr/>
              </a:pPr>
              <a:r>
                <a:rPr lang="en-US" altLang="zh-CN" sz="1200" baseline="-25000" dirty="0">
                  <a:solidFill>
                    <a:srgbClr val="000000"/>
                  </a:solidFill>
                  <a:latin typeface="Arial" panose="020B0604020202020204" pitchFamily="34" charset="0"/>
                  <a:ea typeface="宋体" panose="02010600030101010101" pitchFamily="2" charset="-122"/>
                </a:rPr>
                <a:t>16</a:t>
              </a:r>
              <a:endParaRPr lang="zh-CN" altLang="en-US" sz="1200" baseline="-25000" dirty="0">
                <a:solidFill>
                  <a:srgbClr val="000000"/>
                </a:solidFill>
                <a:latin typeface="Arial" panose="020B0604020202020204" pitchFamily="34" charset="0"/>
                <a:ea typeface="宋体" panose="02010600030101010101" pitchFamily="2" charset="-122"/>
              </a:endParaRPr>
            </a:p>
          </p:txBody>
        </p:sp>
      </p:grpSp>
      <p:sp>
        <p:nvSpPr>
          <p:cNvPr id="306" name="文本框 305"/>
          <p:cNvSpPr txBox="1"/>
          <p:nvPr/>
        </p:nvSpPr>
        <p:spPr>
          <a:xfrm>
            <a:off x="9219314" y="4951514"/>
            <a:ext cx="830621" cy="246221"/>
          </a:xfrm>
          <a:prstGeom prst="rect">
            <a:avLst/>
          </a:prstGeom>
          <a:noFill/>
        </p:spPr>
        <p:txBody>
          <a:bodyPr wrap="square" rtlCol="0">
            <a:spAutoFit/>
          </a:bodyPr>
          <a:lstStyle/>
          <a:p>
            <a:pPr eaLnBrk="0" fontAlgn="base" hangingPunct="0">
              <a:spcBef>
                <a:spcPct val="0"/>
              </a:spcBef>
              <a:spcAft>
                <a:spcPct val="0"/>
              </a:spcAft>
              <a:defRPr/>
            </a:pPr>
            <a:r>
              <a:rPr lang="en-US" altLang="zh-CN" sz="1000" dirty="0" err="1">
                <a:solidFill>
                  <a:srgbClr val="000000"/>
                </a:solidFill>
                <a:latin typeface="Arial" panose="020B0604020202020204" pitchFamily="34" charset="0"/>
                <a:ea typeface="宋体" panose="02010600030101010101" pitchFamily="2" charset="-122"/>
              </a:rPr>
              <a:t>GateALU</a:t>
            </a:r>
            <a:endParaRPr lang="zh-CN" altLang="en-US" sz="1000" dirty="0">
              <a:solidFill>
                <a:srgbClr val="000000"/>
              </a:solidFill>
              <a:latin typeface="Arial" panose="020B0604020202020204" pitchFamily="34" charset="0"/>
              <a:ea typeface="宋体" panose="02010600030101010101" pitchFamily="2" charset="-122"/>
            </a:endParaRPr>
          </a:p>
        </p:txBody>
      </p:sp>
      <p:cxnSp>
        <p:nvCxnSpPr>
          <p:cNvPr id="211" name="直接连接符 210"/>
          <p:cNvCxnSpPr/>
          <p:nvPr/>
        </p:nvCxnSpPr>
        <p:spPr bwMode="auto">
          <a:xfrm rot="5400000">
            <a:off x="8050537" y="4277233"/>
            <a:ext cx="0" cy="1584000"/>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2" name="矩形 111"/>
          <p:cNvSpPr/>
          <p:nvPr/>
        </p:nvSpPr>
        <p:spPr bwMode="auto">
          <a:xfrm>
            <a:off x="5068471" y="4712288"/>
            <a:ext cx="677722" cy="216000"/>
          </a:xfrm>
          <a:prstGeom prst="rect">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108000" tIns="72000" rIns="91440" bIns="45720" numCol="1" rtlCol="0" anchor="ctr" anchorCtr="0" compatLnSpc="1">
            <a:prstTxWarp prst="textNoShape">
              <a:avLst/>
            </a:prstTxWarp>
          </a:bodyPr>
          <a:lstStyle/>
          <a:p>
            <a:pPr algn="ctr" fontAlgn="base">
              <a:spcBef>
                <a:spcPct val="0"/>
              </a:spcBef>
              <a:spcAft>
                <a:spcPct val="0"/>
              </a:spcAft>
              <a:defRPr/>
            </a:pPr>
            <a:r>
              <a:rPr lang="en-US" altLang="zh-CN" sz="1100" b="1" dirty="0">
                <a:solidFill>
                  <a:srgbClr val="000000"/>
                </a:solidFill>
                <a:latin typeface="Arial" charset="0"/>
                <a:ea typeface="宋体" panose="02010600030101010101" pitchFamily="2" charset="-122"/>
              </a:rPr>
              <a:t>LOGIC</a:t>
            </a:r>
            <a:endParaRPr lang="zh-CN" altLang="en-US" sz="1100" b="1" dirty="0">
              <a:solidFill>
                <a:srgbClr val="000000"/>
              </a:solidFill>
              <a:latin typeface="Arial" charset="0"/>
              <a:ea typeface="宋体" panose="02010600030101010101" pitchFamily="2" charset="-122"/>
            </a:endParaRPr>
          </a:p>
        </p:txBody>
      </p:sp>
      <p:cxnSp>
        <p:nvCxnSpPr>
          <p:cNvPr id="205" name="直接连接符 204"/>
          <p:cNvCxnSpPr/>
          <p:nvPr/>
        </p:nvCxnSpPr>
        <p:spPr bwMode="auto">
          <a:xfrm flipV="1">
            <a:off x="5406469" y="4919128"/>
            <a:ext cx="1726" cy="324000"/>
          </a:xfrm>
          <a:prstGeom prst="line">
            <a:avLst/>
          </a:prstGeom>
          <a:solidFill>
            <a:schemeClr val="accent1"/>
          </a:solidFill>
          <a:ln w="4127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328" name="组合 327"/>
          <p:cNvGrpSpPr/>
          <p:nvPr/>
        </p:nvGrpSpPr>
        <p:grpSpPr>
          <a:xfrm>
            <a:off x="5337474" y="5000876"/>
            <a:ext cx="396344" cy="215444"/>
            <a:chOff x="7272000" y="2565484"/>
            <a:chExt cx="396344" cy="215444"/>
          </a:xfrm>
        </p:grpSpPr>
        <p:cxnSp>
          <p:nvCxnSpPr>
            <p:cNvPr id="329" name="直接连接符 328"/>
            <p:cNvCxnSpPr/>
            <p:nvPr/>
          </p:nvCxnSpPr>
          <p:spPr bwMode="auto">
            <a:xfrm flipH="1">
              <a:off x="7272000" y="2626896"/>
              <a:ext cx="144000" cy="10800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30" name="文本框 329"/>
            <p:cNvSpPr txBox="1"/>
            <p:nvPr/>
          </p:nvSpPr>
          <p:spPr>
            <a:xfrm>
              <a:off x="7308344" y="2565484"/>
              <a:ext cx="360000" cy="215444"/>
            </a:xfrm>
            <a:prstGeom prst="rect">
              <a:avLst/>
            </a:prstGeom>
            <a:noFill/>
          </p:spPr>
          <p:txBody>
            <a:bodyPr wrap="square" rtlCol="0">
              <a:spAutoFit/>
            </a:bodyPr>
            <a:lstStyle/>
            <a:p>
              <a:pPr eaLnBrk="0" fontAlgn="base" hangingPunct="0">
                <a:spcBef>
                  <a:spcPct val="0"/>
                </a:spcBef>
                <a:spcAft>
                  <a:spcPct val="0"/>
                </a:spcAft>
                <a:defRPr/>
              </a:pPr>
              <a:r>
                <a:rPr lang="en-US" altLang="zh-CN" sz="1200" baseline="-25000" dirty="0">
                  <a:solidFill>
                    <a:srgbClr val="000000"/>
                  </a:solidFill>
                  <a:latin typeface="Arial" panose="020B0604020202020204" pitchFamily="34" charset="0"/>
                  <a:ea typeface="宋体" panose="02010600030101010101" pitchFamily="2" charset="-122"/>
                </a:rPr>
                <a:t>16</a:t>
              </a:r>
              <a:endParaRPr lang="zh-CN" altLang="en-US" sz="1200" baseline="-25000" dirty="0">
                <a:solidFill>
                  <a:srgbClr val="000000"/>
                </a:solidFill>
                <a:latin typeface="Arial" panose="020B0604020202020204" pitchFamily="34" charset="0"/>
                <a:ea typeface="宋体" panose="02010600030101010101" pitchFamily="2" charset="-122"/>
              </a:endParaRPr>
            </a:p>
          </p:txBody>
        </p:sp>
      </p:grpSp>
      <p:grpSp>
        <p:nvGrpSpPr>
          <p:cNvPr id="9" name="组合 8"/>
          <p:cNvGrpSpPr/>
          <p:nvPr/>
        </p:nvGrpSpPr>
        <p:grpSpPr>
          <a:xfrm>
            <a:off x="5231905" y="3717033"/>
            <a:ext cx="695029" cy="504055"/>
            <a:chOff x="3707904" y="3717032"/>
            <a:chExt cx="695029" cy="504055"/>
          </a:xfrm>
        </p:grpSpPr>
        <p:grpSp>
          <p:nvGrpSpPr>
            <p:cNvPr id="359" name="组合 358"/>
            <p:cNvGrpSpPr/>
            <p:nvPr/>
          </p:nvGrpSpPr>
          <p:grpSpPr>
            <a:xfrm rot="5400000" flipV="1">
              <a:off x="3684324" y="3981484"/>
              <a:ext cx="360039" cy="119168"/>
              <a:chOff x="5292080" y="3452075"/>
              <a:chExt cx="360039" cy="119168"/>
            </a:xfrm>
          </p:grpSpPr>
          <p:sp>
            <p:nvSpPr>
              <p:cNvPr id="368" name="等腰三角形 367"/>
              <p:cNvSpPr/>
              <p:nvPr/>
            </p:nvSpPr>
            <p:spPr bwMode="auto">
              <a:xfrm rot="5400000">
                <a:off x="5525971" y="3445094"/>
                <a:ext cx="119168" cy="133129"/>
              </a:xfrm>
              <a:prstGeom prst="triangl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defRPr/>
                </a:pPr>
                <a:endParaRPr lang="zh-CN" altLang="en-US" baseline="-25000">
                  <a:solidFill>
                    <a:srgbClr val="000000"/>
                  </a:solidFill>
                  <a:latin typeface="Arial" charset="0"/>
                  <a:ea typeface="宋体" pitchFamily="2" charset="-122"/>
                </a:endParaRPr>
              </a:p>
            </p:txBody>
          </p:sp>
          <p:cxnSp>
            <p:nvCxnSpPr>
              <p:cNvPr id="369" name="直接连接符 368"/>
              <p:cNvCxnSpPr/>
              <p:nvPr/>
            </p:nvCxnSpPr>
            <p:spPr bwMode="auto">
              <a:xfrm rot="5400000">
                <a:off x="5405536" y="3405478"/>
                <a:ext cx="0" cy="226911"/>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370" name="文本框 369"/>
            <p:cNvSpPr txBox="1"/>
            <p:nvPr/>
          </p:nvSpPr>
          <p:spPr>
            <a:xfrm>
              <a:off x="3707904" y="3717032"/>
              <a:ext cx="695029" cy="246221"/>
            </a:xfrm>
            <a:prstGeom prst="rect">
              <a:avLst/>
            </a:prstGeom>
            <a:noFill/>
          </p:spPr>
          <p:txBody>
            <a:bodyPr wrap="square" rtlCol="0">
              <a:spAutoFit/>
            </a:bodyPr>
            <a:lstStyle/>
            <a:p>
              <a:pPr algn="r" eaLnBrk="0" fontAlgn="base" hangingPunct="0">
                <a:spcBef>
                  <a:spcPct val="0"/>
                </a:spcBef>
                <a:spcAft>
                  <a:spcPct val="0"/>
                </a:spcAft>
                <a:defRPr/>
              </a:pPr>
              <a:r>
                <a:rPr lang="en-US" altLang="zh-CN" sz="1000" dirty="0">
                  <a:solidFill>
                    <a:srgbClr val="000000"/>
                  </a:solidFill>
                  <a:latin typeface="Arial" panose="020B0604020202020204" pitchFamily="34" charset="0"/>
                  <a:ea typeface="宋体" panose="02010600030101010101" pitchFamily="2" charset="-122"/>
                </a:rPr>
                <a:t>LD.CC</a:t>
              </a:r>
              <a:endParaRPr lang="zh-CN" altLang="en-US" sz="1000" dirty="0">
                <a:solidFill>
                  <a:srgbClr val="000000"/>
                </a:solidFill>
                <a:latin typeface="Arial" panose="020B0604020202020204" pitchFamily="34" charset="0"/>
                <a:ea typeface="宋体" panose="02010600030101010101" pitchFamily="2" charset="-122"/>
              </a:endParaRPr>
            </a:p>
          </p:txBody>
        </p:sp>
      </p:grpSp>
      <p:sp>
        <p:nvSpPr>
          <p:cNvPr id="379" name="Rectangle 2"/>
          <p:cNvSpPr txBox="1">
            <a:spLocks noChangeArrowheads="1"/>
          </p:cNvSpPr>
          <p:nvPr/>
        </p:nvSpPr>
        <p:spPr bwMode="auto">
          <a:xfrm>
            <a:off x="1703388" y="71439"/>
            <a:ext cx="8839200" cy="765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800" b="1">
                <a:solidFill>
                  <a:schemeClr val="accent2"/>
                </a:solidFill>
                <a:latin typeface="+mj-lt"/>
                <a:ea typeface="+mj-ea"/>
                <a:cs typeface="+mj-cs"/>
              </a:defRPr>
            </a:lvl1pPr>
            <a:lvl2pPr algn="l" rtl="0" eaLnBrk="0" fontAlgn="base" hangingPunct="0">
              <a:spcBef>
                <a:spcPct val="0"/>
              </a:spcBef>
              <a:spcAft>
                <a:spcPct val="0"/>
              </a:spcAft>
              <a:defRPr sz="2800" b="1">
                <a:solidFill>
                  <a:schemeClr val="accent2"/>
                </a:solidFill>
                <a:latin typeface="Arial" charset="0"/>
                <a:ea typeface="黑体" pitchFamily="2" charset="-122"/>
              </a:defRPr>
            </a:lvl2pPr>
            <a:lvl3pPr algn="l" rtl="0" eaLnBrk="0" fontAlgn="base" hangingPunct="0">
              <a:spcBef>
                <a:spcPct val="0"/>
              </a:spcBef>
              <a:spcAft>
                <a:spcPct val="0"/>
              </a:spcAft>
              <a:defRPr sz="2800" b="1">
                <a:solidFill>
                  <a:schemeClr val="accent2"/>
                </a:solidFill>
                <a:latin typeface="Arial" charset="0"/>
                <a:ea typeface="黑体" pitchFamily="2" charset="-122"/>
              </a:defRPr>
            </a:lvl3pPr>
            <a:lvl4pPr algn="l" rtl="0" eaLnBrk="0" fontAlgn="base" hangingPunct="0">
              <a:spcBef>
                <a:spcPct val="0"/>
              </a:spcBef>
              <a:spcAft>
                <a:spcPct val="0"/>
              </a:spcAft>
              <a:defRPr sz="2800" b="1">
                <a:solidFill>
                  <a:schemeClr val="accent2"/>
                </a:solidFill>
                <a:latin typeface="Arial" charset="0"/>
                <a:ea typeface="黑体" pitchFamily="2" charset="-122"/>
              </a:defRPr>
            </a:lvl4pPr>
            <a:lvl5pPr algn="l" rtl="0" eaLnBrk="0" fontAlgn="base" hangingPunct="0">
              <a:spcBef>
                <a:spcPct val="0"/>
              </a:spcBef>
              <a:spcAft>
                <a:spcPct val="0"/>
              </a:spcAft>
              <a:defRPr sz="2800" b="1">
                <a:solidFill>
                  <a:schemeClr val="accent2"/>
                </a:solidFill>
                <a:latin typeface="Arial" charset="0"/>
                <a:ea typeface="黑体" pitchFamily="2" charset="-122"/>
              </a:defRPr>
            </a:lvl5pPr>
            <a:lvl6pPr marL="457200" algn="l" rtl="0" eaLnBrk="0" fontAlgn="base" hangingPunct="0">
              <a:spcBef>
                <a:spcPct val="0"/>
              </a:spcBef>
              <a:spcAft>
                <a:spcPct val="0"/>
              </a:spcAft>
              <a:defRPr sz="2800" b="1">
                <a:solidFill>
                  <a:schemeClr val="accent2"/>
                </a:solidFill>
                <a:latin typeface="Arial" charset="0"/>
                <a:ea typeface="黑体" pitchFamily="2" charset="-122"/>
              </a:defRPr>
            </a:lvl6pPr>
            <a:lvl7pPr marL="914400" algn="l" rtl="0" eaLnBrk="0" fontAlgn="base" hangingPunct="0">
              <a:spcBef>
                <a:spcPct val="0"/>
              </a:spcBef>
              <a:spcAft>
                <a:spcPct val="0"/>
              </a:spcAft>
              <a:defRPr sz="2800" b="1">
                <a:solidFill>
                  <a:schemeClr val="accent2"/>
                </a:solidFill>
                <a:latin typeface="Arial" charset="0"/>
                <a:ea typeface="黑体" pitchFamily="2" charset="-122"/>
              </a:defRPr>
            </a:lvl7pPr>
            <a:lvl8pPr marL="1371600" algn="l" rtl="0" eaLnBrk="0" fontAlgn="base" hangingPunct="0">
              <a:spcBef>
                <a:spcPct val="0"/>
              </a:spcBef>
              <a:spcAft>
                <a:spcPct val="0"/>
              </a:spcAft>
              <a:defRPr sz="2800" b="1">
                <a:solidFill>
                  <a:schemeClr val="accent2"/>
                </a:solidFill>
                <a:latin typeface="Arial" charset="0"/>
                <a:ea typeface="黑体" pitchFamily="2" charset="-122"/>
              </a:defRPr>
            </a:lvl8pPr>
            <a:lvl9pPr marL="1828800" algn="l" rtl="0" eaLnBrk="0" fontAlgn="base" hangingPunct="0">
              <a:spcBef>
                <a:spcPct val="0"/>
              </a:spcBef>
              <a:spcAft>
                <a:spcPct val="0"/>
              </a:spcAft>
              <a:defRPr sz="2800" b="1">
                <a:solidFill>
                  <a:schemeClr val="accent2"/>
                </a:solidFill>
                <a:latin typeface="Arial" charset="0"/>
                <a:ea typeface="黑体" pitchFamily="2" charset="-122"/>
              </a:defRPr>
            </a:lvl9pPr>
          </a:lstStyle>
          <a:p>
            <a:pPr>
              <a:defRPr/>
            </a:pPr>
            <a:r>
              <a:rPr lang="en-US" altLang="zh-CN" kern="0" dirty="0">
                <a:solidFill>
                  <a:srgbClr val="333399"/>
                </a:solidFill>
                <a:latin typeface="Arial"/>
                <a:ea typeface="宋体" panose="02010600030101010101" pitchFamily="2" charset="-122"/>
              </a:rPr>
              <a:t>NOT (Register):</a:t>
            </a:r>
          </a:p>
        </p:txBody>
      </p:sp>
      <p:sp>
        <p:nvSpPr>
          <p:cNvPr id="440" name="Line 5"/>
          <p:cNvSpPr>
            <a:spLocks noChangeShapeType="1"/>
          </p:cNvSpPr>
          <p:nvPr/>
        </p:nvSpPr>
        <p:spPr bwMode="auto">
          <a:xfrm rot="16200000">
            <a:off x="6506243" y="207186"/>
            <a:ext cx="0" cy="352411"/>
          </a:xfrm>
          <a:prstGeom prst="line">
            <a:avLst/>
          </a:prstGeom>
          <a:noFill/>
          <a:ln w="38100">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defRPr/>
            </a:pPr>
            <a:endParaRPr lang="zh-CN" altLang="en-US" sz="1400" baseline="-25000">
              <a:solidFill>
                <a:srgbClr val="000000"/>
              </a:solidFill>
              <a:latin typeface="Arial" panose="020B0604020202020204" pitchFamily="34" charset="0"/>
              <a:ea typeface="宋体" panose="02010600030101010101" pitchFamily="2" charset="-122"/>
            </a:endParaRPr>
          </a:p>
        </p:txBody>
      </p:sp>
      <p:sp>
        <p:nvSpPr>
          <p:cNvPr id="441" name="Line 6"/>
          <p:cNvSpPr>
            <a:spLocks noChangeShapeType="1"/>
          </p:cNvSpPr>
          <p:nvPr/>
        </p:nvSpPr>
        <p:spPr bwMode="auto">
          <a:xfrm rot="16200000">
            <a:off x="7281547" y="190513"/>
            <a:ext cx="0" cy="352411"/>
          </a:xfrm>
          <a:prstGeom prst="line">
            <a:avLst/>
          </a:prstGeom>
          <a:noFill/>
          <a:ln w="38100">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defRPr/>
            </a:pPr>
            <a:endParaRPr lang="zh-CN" altLang="en-US" sz="1400" baseline="-25000">
              <a:solidFill>
                <a:srgbClr val="000000"/>
              </a:solidFill>
              <a:latin typeface="Arial" panose="020B0604020202020204" pitchFamily="34" charset="0"/>
              <a:ea typeface="宋体" panose="02010600030101010101" pitchFamily="2" charset="-122"/>
            </a:endParaRPr>
          </a:p>
        </p:txBody>
      </p:sp>
      <p:sp>
        <p:nvSpPr>
          <p:cNvPr id="442" name="Line 7"/>
          <p:cNvSpPr>
            <a:spLocks noChangeShapeType="1"/>
          </p:cNvSpPr>
          <p:nvPr/>
        </p:nvSpPr>
        <p:spPr bwMode="auto">
          <a:xfrm rot="16200000">
            <a:off x="8056852" y="207186"/>
            <a:ext cx="0" cy="352411"/>
          </a:xfrm>
          <a:prstGeom prst="line">
            <a:avLst/>
          </a:prstGeom>
          <a:noFill/>
          <a:ln w="38100">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defRPr/>
            </a:pPr>
            <a:endParaRPr lang="zh-CN" altLang="en-US" sz="1400" baseline="-25000">
              <a:solidFill>
                <a:srgbClr val="000000"/>
              </a:solidFill>
              <a:latin typeface="Arial" panose="020B0604020202020204" pitchFamily="34" charset="0"/>
              <a:ea typeface="宋体" panose="02010600030101010101" pitchFamily="2" charset="-122"/>
            </a:endParaRPr>
          </a:p>
        </p:txBody>
      </p:sp>
      <p:sp>
        <p:nvSpPr>
          <p:cNvPr id="443" name="Line 8"/>
          <p:cNvSpPr>
            <a:spLocks noChangeShapeType="1"/>
          </p:cNvSpPr>
          <p:nvPr/>
        </p:nvSpPr>
        <p:spPr bwMode="auto">
          <a:xfrm rot="16200000">
            <a:off x="8832156" y="221635"/>
            <a:ext cx="0" cy="352411"/>
          </a:xfrm>
          <a:prstGeom prst="line">
            <a:avLst/>
          </a:prstGeom>
          <a:noFill/>
          <a:ln w="38100">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defRPr/>
            </a:pPr>
            <a:endParaRPr lang="zh-CN" altLang="en-US" sz="1400" baseline="-25000">
              <a:solidFill>
                <a:srgbClr val="000000"/>
              </a:solidFill>
              <a:latin typeface="Arial" panose="020B0604020202020204" pitchFamily="34" charset="0"/>
              <a:ea typeface="宋体" panose="02010600030101010101" pitchFamily="2" charset="-122"/>
            </a:endParaRPr>
          </a:p>
        </p:txBody>
      </p:sp>
      <p:sp>
        <p:nvSpPr>
          <p:cNvPr id="444" name="Line 9"/>
          <p:cNvSpPr>
            <a:spLocks noChangeShapeType="1"/>
          </p:cNvSpPr>
          <p:nvPr/>
        </p:nvSpPr>
        <p:spPr bwMode="auto">
          <a:xfrm rot="16200000">
            <a:off x="9607460" y="211632"/>
            <a:ext cx="0" cy="352411"/>
          </a:xfrm>
          <a:prstGeom prst="line">
            <a:avLst/>
          </a:prstGeom>
          <a:noFill/>
          <a:ln w="38100">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defRPr/>
            </a:pPr>
            <a:endParaRPr lang="zh-CN" altLang="en-US" sz="1400" baseline="-25000">
              <a:solidFill>
                <a:srgbClr val="000000"/>
              </a:solidFill>
              <a:latin typeface="Arial" panose="020B0604020202020204" pitchFamily="34" charset="0"/>
              <a:ea typeface="宋体" panose="02010600030101010101" pitchFamily="2" charset="-122"/>
            </a:endParaRPr>
          </a:p>
        </p:txBody>
      </p:sp>
      <p:sp>
        <p:nvSpPr>
          <p:cNvPr id="445" name="Text Box 10"/>
          <p:cNvSpPr txBox="1">
            <a:spLocks noChangeArrowheads="1"/>
          </p:cNvSpPr>
          <p:nvPr/>
        </p:nvSpPr>
        <p:spPr bwMode="auto">
          <a:xfrm>
            <a:off x="7451538" y="187436"/>
            <a:ext cx="444139" cy="307777"/>
          </a:xfrm>
          <a:prstGeom prst="rect">
            <a:avLst/>
          </a:prstGeom>
          <a:solidFill>
            <a:schemeClr val="bg1"/>
          </a:solidFill>
          <a:ln w="9525">
            <a:solidFill>
              <a:schemeClr val="accent2"/>
            </a:solidFill>
            <a:miter lim="800000"/>
            <a:headEnd/>
            <a:tailEnd/>
          </a:ln>
          <a:effectLst>
            <a:outerShdw dist="35921" dir="2700000" algn="ctr" rotWithShape="0">
              <a:srgbClr val="336699"/>
            </a:outerShdw>
          </a:effectLst>
        </p:spPr>
        <p:txBody>
          <a:bodyPr>
            <a:spAutoFit/>
          </a:bodyPr>
          <a:lstStyle/>
          <a:p>
            <a:pPr algn="ctr" eaLnBrk="0" fontAlgn="base" hangingPunct="0">
              <a:spcBef>
                <a:spcPct val="0"/>
              </a:spcBef>
              <a:spcAft>
                <a:spcPct val="0"/>
              </a:spcAft>
              <a:defRPr/>
            </a:pPr>
            <a:r>
              <a:rPr lang="en-US" sz="1400" b="1">
                <a:solidFill>
                  <a:srgbClr val="333399"/>
                </a:solidFill>
                <a:latin typeface="Arial" charset="0"/>
                <a:ea typeface="黑体"/>
              </a:rPr>
              <a:t>EA</a:t>
            </a:r>
          </a:p>
        </p:txBody>
      </p:sp>
      <p:sp>
        <p:nvSpPr>
          <p:cNvPr id="446" name="Text Box 11"/>
          <p:cNvSpPr txBox="1">
            <a:spLocks noChangeArrowheads="1"/>
          </p:cNvSpPr>
          <p:nvPr/>
        </p:nvSpPr>
        <p:spPr bwMode="auto">
          <a:xfrm>
            <a:off x="8226841" y="187438"/>
            <a:ext cx="444139" cy="307777"/>
          </a:xfrm>
          <a:prstGeom prst="rect">
            <a:avLst/>
          </a:prstGeom>
          <a:solidFill>
            <a:schemeClr val="bg1"/>
          </a:solidFill>
          <a:ln w="9525">
            <a:solidFill>
              <a:schemeClr val="accent2"/>
            </a:solidFill>
            <a:miter lim="800000"/>
            <a:headEnd/>
            <a:tailEnd/>
          </a:ln>
          <a:effectLst>
            <a:outerShdw dist="35921" dir="2700000" algn="ctr" rotWithShape="0">
              <a:srgbClr val="336699"/>
            </a:outerShdw>
          </a:effectLst>
        </p:spPr>
        <p:txBody>
          <a:bodyPr>
            <a:spAutoFit/>
          </a:bodyPr>
          <a:lstStyle/>
          <a:p>
            <a:pPr algn="ctr" eaLnBrk="0" fontAlgn="base" hangingPunct="0">
              <a:spcBef>
                <a:spcPct val="0"/>
              </a:spcBef>
              <a:spcAft>
                <a:spcPct val="0"/>
              </a:spcAft>
              <a:defRPr/>
            </a:pPr>
            <a:r>
              <a:rPr lang="en-US" sz="1400" b="1" dirty="0">
                <a:solidFill>
                  <a:srgbClr val="003399"/>
                </a:solidFill>
                <a:latin typeface="Arial" charset="0"/>
                <a:ea typeface="黑体"/>
              </a:rPr>
              <a:t>OP</a:t>
            </a:r>
          </a:p>
        </p:txBody>
      </p:sp>
      <p:sp>
        <p:nvSpPr>
          <p:cNvPr id="447" name="Text Box 12"/>
          <p:cNvSpPr txBox="1">
            <a:spLocks noChangeArrowheads="1"/>
          </p:cNvSpPr>
          <p:nvPr/>
        </p:nvSpPr>
        <p:spPr bwMode="auto">
          <a:xfrm>
            <a:off x="9002145" y="187438"/>
            <a:ext cx="444139" cy="307777"/>
          </a:xfrm>
          <a:prstGeom prst="rect">
            <a:avLst/>
          </a:prstGeom>
          <a:solidFill>
            <a:schemeClr val="accent1"/>
          </a:solidFill>
          <a:ln w="9525">
            <a:solidFill>
              <a:schemeClr val="accent2"/>
            </a:solidFill>
            <a:miter lim="800000"/>
            <a:headEnd/>
            <a:tailEnd/>
          </a:ln>
          <a:effectLst>
            <a:outerShdw dist="35921" dir="2700000" algn="ctr" rotWithShape="0">
              <a:srgbClr val="336699"/>
            </a:outerShdw>
          </a:effectLst>
        </p:spPr>
        <p:txBody>
          <a:bodyPr>
            <a:spAutoFit/>
          </a:bodyPr>
          <a:lstStyle/>
          <a:p>
            <a:pPr algn="ctr" eaLnBrk="0" fontAlgn="base" hangingPunct="0">
              <a:spcBef>
                <a:spcPct val="0"/>
              </a:spcBef>
              <a:spcAft>
                <a:spcPct val="0"/>
              </a:spcAft>
              <a:defRPr/>
            </a:pPr>
            <a:r>
              <a:rPr lang="en-US" sz="1400" b="1" dirty="0">
                <a:solidFill>
                  <a:srgbClr val="003399"/>
                </a:solidFill>
                <a:latin typeface="Arial" charset="0"/>
                <a:ea typeface="黑体"/>
              </a:rPr>
              <a:t>EX</a:t>
            </a:r>
          </a:p>
        </p:txBody>
      </p:sp>
      <p:sp>
        <p:nvSpPr>
          <p:cNvPr id="448" name="Line 13"/>
          <p:cNvSpPr>
            <a:spLocks noChangeShapeType="1"/>
          </p:cNvSpPr>
          <p:nvPr/>
        </p:nvSpPr>
        <p:spPr bwMode="auto">
          <a:xfrm rot="16200000">
            <a:off x="10347523" y="242427"/>
            <a:ext cx="0" cy="281929"/>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defRPr/>
            </a:pPr>
            <a:endParaRPr lang="zh-CN" altLang="en-US" sz="1400" baseline="-25000">
              <a:solidFill>
                <a:srgbClr val="000000"/>
              </a:solidFill>
              <a:latin typeface="Arial" panose="020B0604020202020204" pitchFamily="34" charset="0"/>
              <a:ea typeface="宋体" panose="02010600030101010101" pitchFamily="2" charset="-122"/>
            </a:endParaRPr>
          </a:p>
        </p:txBody>
      </p:sp>
      <p:sp>
        <p:nvSpPr>
          <p:cNvPr id="449" name="Line 14"/>
          <p:cNvSpPr>
            <a:spLocks noChangeShapeType="1"/>
          </p:cNvSpPr>
          <p:nvPr/>
        </p:nvSpPr>
        <p:spPr bwMode="auto">
          <a:xfrm rot="16200000" flipH="1">
            <a:off x="10301755" y="570122"/>
            <a:ext cx="373465"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defRPr/>
            </a:pPr>
            <a:endParaRPr lang="zh-CN" altLang="en-US" sz="1400" baseline="-25000">
              <a:solidFill>
                <a:srgbClr val="000000"/>
              </a:solidFill>
              <a:latin typeface="Arial" panose="020B0604020202020204" pitchFamily="34" charset="0"/>
              <a:ea typeface="宋体" panose="02010600030101010101" pitchFamily="2" charset="-122"/>
            </a:endParaRPr>
          </a:p>
        </p:txBody>
      </p:sp>
      <p:sp>
        <p:nvSpPr>
          <p:cNvPr id="450" name="Line 15"/>
          <p:cNvSpPr>
            <a:spLocks noChangeShapeType="1"/>
          </p:cNvSpPr>
          <p:nvPr/>
        </p:nvSpPr>
        <p:spPr bwMode="auto">
          <a:xfrm rot="16200000" flipV="1">
            <a:off x="8056852" y="-1674781"/>
            <a:ext cx="0" cy="4863271"/>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defRPr/>
            </a:pPr>
            <a:endParaRPr lang="zh-CN" altLang="en-US" sz="1400" baseline="-25000">
              <a:solidFill>
                <a:srgbClr val="000000"/>
              </a:solidFill>
              <a:latin typeface="Arial" panose="020B0604020202020204" pitchFamily="34" charset="0"/>
              <a:ea typeface="宋体" panose="02010600030101010101" pitchFamily="2" charset="-122"/>
            </a:endParaRPr>
          </a:p>
        </p:txBody>
      </p:sp>
      <p:sp>
        <p:nvSpPr>
          <p:cNvPr id="451" name="Line 16"/>
          <p:cNvSpPr>
            <a:spLocks noChangeShapeType="1"/>
          </p:cNvSpPr>
          <p:nvPr/>
        </p:nvSpPr>
        <p:spPr bwMode="auto">
          <a:xfrm rot="16200000">
            <a:off x="5438484" y="570122"/>
            <a:ext cx="373465"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defRPr/>
            </a:pPr>
            <a:endParaRPr lang="zh-CN" altLang="en-US" sz="1400" baseline="-25000">
              <a:solidFill>
                <a:srgbClr val="000000"/>
              </a:solidFill>
              <a:latin typeface="Arial" panose="020B0604020202020204" pitchFamily="34" charset="0"/>
              <a:ea typeface="宋体" panose="02010600030101010101" pitchFamily="2" charset="-122"/>
            </a:endParaRPr>
          </a:p>
        </p:txBody>
      </p:sp>
      <p:sp>
        <p:nvSpPr>
          <p:cNvPr id="452" name="Line 17"/>
          <p:cNvSpPr>
            <a:spLocks noChangeShapeType="1"/>
          </p:cNvSpPr>
          <p:nvPr/>
        </p:nvSpPr>
        <p:spPr bwMode="auto">
          <a:xfrm rot="16200000">
            <a:off x="5766180" y="242427"/>
            <a:ext cx="0" cy="281929"/>
          </a:xfrm>
          <a:prstGeom prst="line">
            <a:avLst/>
          </a:prstGeom>
          <a:noFill/>
          <a:ln w="38100">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defRPr/>
            </a:pPr>
            <a:endParaRPr lang="zh-CN" altLang="en-US" sz="1400" baseline="-25000">
              <a:solidFill>
                <a:srgbClr val="000000"/>
              </a:solidFill>
              <a:latin typeface="Arial" panose="020B0604020202020204" pitchFamily="34" charset="0"/>
              <a:ea typeface="宋体" panose="02010600030101010101" pitchFamily="2" charset="-122"/>
            </a:endParaRPr>
          </a:p>
        </p:txBody>
      </p:sp>
      <p:sp>
        <p:nvSpPr>
          <p:cNvPr id="453" name="Text Box 18"/>
          <p:cNvSpPr txBox="1">
            <a:spLocks noChangeArrowheads="1"/>
          </p:cNvSpPr>
          <p:nvPr/>
        </p:nvSpPr>
        <p:spPr bwMode="auto">
          <a:xfrm>
            <a:off x="9777449" y="187438"/>
            <a:ext cx="444139" cy="307777"/>
          </a:xfrm>
          <a:prstGeom prst="rect">
            <a:avLst/>
          </a:prstGeom>
          <a:solidFill>
            <a:schemeClr val="bg1"/>
          </a:solidFill>
          <a:ln w="9525">
            <a:solidFill>
              <a:schemeClr val="accent2"/>
            </a:solidFill>
            <a:miter lim="800000"/>
            <a:headEnd/>
            <a:tailEnd/>
          </a:ln>
          <a:effectLst>
            <a:outerShdw dist="35921" dir="2700000" algn="ctr" rotWithShape="0">
              <a:srgbClr val="336699"/>
            </a:outerShdw>
          </a:effectLst>
        </p:spPr>
        <p:txBody>
          <a:bodyPr>
            <a:spAutoFit/>
          </a:bodyPr>
          <a:lstStyle/>
          <a:p>
            <a:pPr algn="ctr" eaLnBrk="0" fontAlgn="base" hangingPunct="0">
              <a:spcBef>
                <a:spcPct val="0"/>
              </a:spcBef>
              <a:spcAft>
                <a:spcPct val="0"/>
              </a:spcAft>
              <a:defRPr/>
            </a:pPr>
            <a:r>
              <a:rPr lang="en-US" sz="1400" b="1" dirty="0">
                <a:solidFill>
                  <a:schemeClr val="accent1"/>
                </a:solidFill>
                <a:latin typeface="Arial" charset="0"/>
                <a:ea typeface="黑体"/>
              </a:rPr>
              <a:t>S</a:t>
            </a:r>
          </a:p>
        </p:txBody>
      </p:sp>
      <p:sp>
        <p:nvSpPr>
          <p:cNvPr id="454" name="Text Box 4"/>
          <p:cNvSpPr txBox="1">
            <a:spLocks noChangeArrowheads="1"/>
          </p:cNvSpPr>
          <p:nvPr/>
        </p:nvSpPr>
        <p:spPr bwMode="auto">
          <a:xfrm>
            <a:off x="6676233" y="187438"/>
            <a:ext cx="444139" cy="307777"/>
          </a:xfrm>
          <a:prstGeom prst="rect">
            <a:avLst/>
          </a:prstGeom>
          <a:solidFill>
            <a:schemeClr val="bg1"/>
          </a:solidFill>
          <a:ln w="9525">
            <a:solidFill>
              <a:schemeClr val="accent2"/>
            </a:solidFill>
            <a:miter lim="800000"/>
            <a:headEnd/>
            <a:tailEnd/>
          </a:ln>
          <a:effectLst>
            <a:outerShdw dist="35921" dir="2700000" algn="ctr" rotWithShape="0">
              <a:srgbClr val="336699"/>
            </a:outerShdw>
          </a:effectLst>
        </p:spPr>
        <p:txBody>
          <a:bodyPr>
            <a:spAutoFit/>
          </a:bodyPr>
          <a:lstStyle/>
          <a:p>
            <a:pPr algn="ctr" eaLnBrk="0" fontAlgn="base" hangingPunct="0">
              <a:spcBef>
                <a:spcPct val="0"/>
              </a:spcBef>
              <a:spcAft>
                <a:spcPct val="0"/>
              </a:spcAft>
              <a:defRPr/>
            </a:pPr>
            <a:r>
              <a:rPr lang="en-US" sz="1400" b="1">
                <a:solidFill>
                  <a:srgbClr val="003399"/>
                </a:solidFill>
                <a:latin typeface="Arial" charset="0"/>
                <a:ea typeface="黑体"/>
              </a:rPr>
              <a:t>D</a:t>
            </a:r>
          </a:p>
        </p:txBody>
      </p:sp>
      <p:sp>
        <p:nvSpPr>
          <p:cNvPr id="455" name="Text Box 10"/>
          <p:cNvSpPr txBox="1">
            <a:spLocks noChangeArrowheads="1"/>
          </p:cNvSpPr>
          <p:nvPr/>
        </p:nvSpPr>
        <p:spPr bwMode="auto">
          <a:xfrm>
            <a:off x="5892116" y="189334"/>
            <a:ext cx="444139" cy="307777"/>
          </a:xfrm>
          <a:prstGeom prst="rect">
            <a:avLst/>
          </a:prstGeom>
          <a:solidFill>
            <a:schemeClr val="bg1"/>
          </a:solidFill>
          <a:ln w="9525">
            <a:solidFill>
              <a:schemeClr val="accent2"/>
            </a:solidFill>
            <a:miter lim="800000"/>
            <a:headEnd/>
            <a:tailEnd/>
          </a:ln>
          <a:effectLst>
            <a:outerShdw dist="35921" dir="2700000" algn="ctr" rotWithShape="0">
              <a:srgbClr val="336699"/>
            </a:outerShdw>
          </a:effectLst>
        </p:spPr>
        <p:txBody>
          <a:bodyPr>
            <a:spAutoFit/>
          </a:bodyPr>
          <a:lstStyle/>
          <a:p>
            <a:pPr algn="ctr" eaLnBrk="0" fontAlgn="base" hangingPunct="0">
              <a:spcBef>
                <a:spcPct val="0"/>
              </a:spcBef>
              <a:spcAft>
                <a:spcPct val="0"/>
              </a:spcAft>
              <a:defRPr/>
            </a:pPr>
            <a:r>
              <a:rPr lang="en-US" sz="1400" b="1" dirty="0">
                <a:solidFill>
                  <a:srgbClr val="333399"/>
                </a:solidFill>
                <a:latin typeface="Arial" charset="0"/>
                <a:ea typeface="黑体"/>
              </a:rPr>
              <a:t>F</a:t>
            </a:r>
          </a:p>
        </p:txBody>
      </p:sp>
      <p:pic>
        <p:nvPicPr>
          <p:cNvPr id="14" name="图片 13">
            <a:extLst>
              <a:ext uri="{FF2B5EF4-FFF2-40B4-BE49-F238E27FC236}">
                <a16:creationId xmlns:a16="http://schemas.microsoft.com/office/drawing/2014/main" id="{916FE0F0-D6DF-488C-A8F2-3BC7844AB983}"/>
              </a:ext>
            </a:extLst>
          </p:cNvPr>
          <p:cNvPicPr>
            <a:picLocks noChangeAspect="1"/>
          </p:cNvPicPr>
          <p:nvPr/>
        </p:nvPicPr>
        <p:blipFill>
          <a:blip r:embed="rId3"/>
          <a:stretch>
            <a:fillRect/>
          </a:stretch>
        </p:blipFill>
        <p:spPr>
          <a:xfrm>
            <a:off x="121715" y="5713136"/>
            <a:ext cx="2428875" cy="942975"/>
          </a:xfrm>
          <a:prstGeom prst="rect">
            <a:avLst/>
          </a:prstGeom>
        </p:spPr>
      </p:pic>
      <p:sp>
        <p:nvSpPr>
          <p:cNvPr id="16" name="文本框 15">
            <a:extLst>
              <a:ext uri="{FF2B5EF4-FFF2-40B4-BE49-F238E27FC236}">
                <a16:creationId xmlns:a16="http://schemas.microsoft.com/office/drawing/2014/main" id="{2F8C5277-8CCD-44E9-8968-CD6F62C8012D}"/>
              </a:ext>
            </a:extLst>
          </p:cNvPr>
          <p:cNvSpPr txBox="1"/>
          <p:nvPr/>
        </p:nvSpPr>
        <p:spPr>
          <a:xfrm>
            <a:off x="175529" y="2086366"/>
            <a:ext cx="1971143" cy="2031325"/>
          </a:xfrm>
          <a:prstGeom prst="rect">
            <a:avLst/>
          </a:prstGeom>
          <a:noFill/>
        </p:spPr>
        <p:txBody>
          <a:bodyPr wrap="square" rtlCol="0">
            <a:spAutoFit/>
          </a:bodyPr>
          <a:lstStyle/>
          <a:p>
            <a:r>
              <a:rPr lang="en-US" b="1" dirty="0"/>
              <a:t>State 9</a:t>
            </a:r>
          </a:p>
          <a:p>
            <a:r>
              <a:rPr lang="en-US" dirty="0"/>
              <a:t>SR1MUX =IR[8:6]</a:t>
            </a:r>
          </a:p>
          <a:p>
            <a:r>
              <a:rPr lang="en-US" dirty="0"/>
              <a:t>ALUK = NOT </a:t>
            </a:r>
          </a:p>
          <a:p>
            <a:r>
              <a:rPr lang="en-US" dirty="0"/>
              <a:t>LD.REG=LOAD</a:t>
            </a:r>
          </a:p>
          <a:p>
            <a:r>
              <a:rPr lang="en-US" dirty="0" err="1"/>
              <a:t>GateALU</a:t>
            </a:r>
            <a:r>
              <a:rPr lang="en-US" dirty="0"/>
              <a:t> = YES</a:t>
            </a:r>
          </a:p>
          <a:p>
            <a:r>
              <a:rPr lang="en-US" dirty="0"/>
              <a:t>DRMUX = IR[11:9]</a:t>
            </a:r>
          </a:p>
          <a:p>
            <a:r>
              <a:rPr lang="en-US" dirty="0"/>
              <a:t>LD.CC = LOAD</a:t>
            </a:r>
          </a:p>
        </p:txBody>
      </p:sp>
      <p:grpSp>
        <p:nvGrpSpPr>
          <p:cNvPr id="17" name="组合 16">
            <a:extLst>
              <a:ext uri="{FF2B5EF4-FFF2-40B4-BE49-F238E27FC236}">
                <a16:creationId xmlns:a16="http://schemas.microsoft.com/office/drawing/2014/main" id="{705A813D-0197-4445-9820-C2D6470454E4}"/>
              </a:ext>
            </a:extLst>
          </p:cNvPr>
          <p:cNvGrpSpPr/>
          <p:nvPr/>
        </p:nvGrpSpPr>
        <p:grpSpPr>
          <a:xfrm>
            <a:off x="9543246" y="2480017"/>
            <a:ext cx="748635" cy="299614"/>
            <a:chOff x="9543246" y="2480017"/>
            <a:chExt cx="748635" cy="299614"/>
          </a:xfrm>
        </p:grpSpPr>
        <p:grpSp>
          <p:nvGrpSpPr>
            <p:cNvPr id="235" name="组合 234"/>
            <p:cNvGrpSpPr/>
            <p:nvPr/>
          </p:nvGrpSpPr>
          <p:grpSpPr>
            <a:xfrm flipH="1">
              <a:off x="9543246" y="2552024"/>
              <a:ext cx="360039" cy="119168"/>
              <a:chOff x="5292080" y="3452075"/>
              <a:chExt cx="360039" cy="119168"/>
            </a:xfrm>
          </p:grpSpPr>
          <p:sp>
            <p:nvSpPr>
              <p:cNvPr id="236" name="等腰三角形 235"/>
              <p:cNvSpPr/>
              <p:nvPr/>
            </p:nvSpPr>
            <p:spPr bwMode="auto">
              <a:xfrm rot="5400000">
                <a:off x="5525971" y="3445094"/>
                <a:ext cx="119168" cy="133129"/>
              </a:xfrm>
              <a:prstGeom prst="triangl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defRPr/>
                </a:pPr>
                <a:endParaRPr lang="zh-CN" altLang="en-US" baseline="-25000">
                  <a:solidFill>
                    <a:srgbClr val="000000"/>
                  </a:solidFill>
                  <a:latin typeface="Arial" charset="0"/>
                  <a:ea typeface="宋体" pitchFamily="2" charset="-122"/>
                </a:endParaRPr>
              </a:p>
            </p:txBody>
          </p:sp>
          <p:cxnSp>
            <p:nvCxnSpPr>
              <p:cNvPr id="237" name="直接连接符 236"/>
              <p:cNvCxnSpPr/>
              <p:nvPr/>
            </p:nvCxnSpPr>
            <p:spPr bwMode="auto">
              <a:xfrm rot="5400000">
                <a:off x="5405536" y="3405478"/>
                <a:ext cx="0" cy="226911"/>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294" name="文本框 293"/>
            <p:cNvSpPr txBox="1"/>
            <p:nvPr/>
          </p:nvSpPr>
          <p:spPr>
            <a:xfrm>
              <a:off x="9850649" y="2480017"/>
              <a:ext cx="441232" cy="246221"/>
            </a:xfrm>
            <a:prstGeom prst="rect">
              <a:avLst/>
            </a:prstGeom>
            <a:noFill/>
          </p:spPr>
          <p:txBody>
            <a:bodyPr wrap="square" rtlCol="0">
              <a:spAutoFit/>
            </a:bodyPr>
            <a:lstStyle/>
            <a:p>
              <a:pPr eaLnBrk="0" fontAlgn="base" hangingPunct="0">
                <a:spcBef>
                  <a:spcPct val="0"/>
                </a:spcBef>
                <a:spcAft>
                  <a:spcPct val="0"/>
                </a:spcAft>
                <a:defRPr/>
              </a:pPr>
              <a:r>
                <a:rPr lang="en-US" altLang="zh-CN" sz="1000" dirty="0">
                  <a:solidFill>
                    <a:srgbClr val="000000"/>
                  </a:solidFill>
                  <a:latin typeface="Arial" panose="020B0604020202020204" pitchFamily="34" charset="0"/>
                  <a:ea typeface="宋体" panose="02010600030101010101" pitchFamily="2" charset="-122"/>
                </a:rPr>
                <a:t>SR1</a:t>
              </a:r>
              <a:endParaRPr lang="zh-CN" altLang="en-US" sz="1000" dirty="0">
                <a:solidFill>
                  <a:srgbClr val="000000"/>
                </a:solidFill>
                <a:latin typeface="Arial" panose="020B0604020202020204" pitchFamily="34" charset="0"/>
                <a:ea typeface="宋体" panose="02010600030101010101" pitchFamily="2" charset="-122"/>
              </a:endParaRPr>
            </a:p>
          </p:txBody>
        </p:sp>
        <p:grpSp>
          <p:nvGrpSpPr>
            <p:cNvPr id="349" name="组合 348"/>
            <p:cNvGrpSpPr/>
            <p:nvPr/>
          </p:nvGrpSpPr>
          <p:grpSpPr>
            <a:xfrm>
              <a:off x="9634665" y="2557774"/>
              <a:ext cx="360000" cy="221857"/>
              <a:chOff x="5898218" y="3494595"/>
              <a:chExt cx="360000" cy="221857"/>
            </a:xfrm>
          </p:grpSpPr>
          <p:cxnSp>
            <p:nvCxnSpPr>
              <p:cNvPr id="350" name="直接连接符 349"/>
              <p:cNvCxnSpPr/>
              <p:nvPr/>
            </p:nvCxnSpPr>
            <p:spPr bwMode="auto">
              <a:xfrm flipH="1">
                <a:off x="5959620" y="3494595"/>
                <a:ext cx="144000" cy="10800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51" name="文本框 350"/>
              <p:cNvSpPr txBox="1"/>
              <p:nvPr/>
            </p:nvSpPr>
            <p:spPr>
              <a:xfrm>
                <a:off x="5898218" y="3501008"/>
                <a:ext cx="360000" cy="215444"/>
              </a:xfrm>
              <a:prstGeom prst="rect">
                <a:avLst/>
              </a:prstGeom>
              <a:noFill/>
            </p:spPr>
            <p:txBody>
              <a:bodyPr wrap="square" rtlCol="0">
                <a:spAutoFit/>
              </a:bodyPr>
              <a:lstStyle/>
              <a:p>
                <a:pPr eaLnBrk="0" fontAlgn="base" hangingPunct="0">
                  <a:spcBef>
                    <a:spcPct val="0"/>
                  </a:spcBef>
                  <a:spcAft>
                    <a:spcPct val="0"/>
                  </a:spcAft>
                  <a:defRPr/>
                </a:pPr>
                <a:r>
                  <a:rPr lang="en-US" altLang="zh-CN" sz="1200" baseline="-25000" dirty="0">
                    <a:solidFill>
                      <a:srgbClr val="000000"/>
                    </a:solidFill>
                    <a:latin typeface="Arial" panose="020B0604020202020204" pitchFamily="34" charset="0"/>
                    <a:ea typeface="宋体" panose="02010600030101010101" pitchFamily="2" charset="-122"/>
                  </a:rPr>
                  <a:t>3</a:t>
                </a:r>
                <a:endParaRPr lang="zh-CN" altLang="en-US" sz="1200" baseline="-25000" dirty="0">
                  <a:solidFill>
                    <a:srgbClr val="000000"/>
                  </a:solidFill>
                  <a:latin typeface="Arial" panose="020B0604020202020204" pitchFamily="34" charset="0"/>
                  <a:ea typeface="宋体" panose="02010600030101010101" pitchFamily="2" charset="-122"/>
                </a:endParaRPr>
              </a:p>
            </p:txBody>
          </p:sp>
        </p:grpSp>
      </p:grpSp>
      <p:grpSp>
        <p:nvGrpSpPr>
          <p:cNvPr id="18" name="组合 17">
            <a:extLst>
              <a:ext uri="{FF2B5EF4-FFF2-40B4-BE49-F238E27FC236}">
                <a16:creationId xmlns:a16="http://schemas.microsoft.com/office/drawing/2014/main" id="{C6BC8BD5-5FA7-4AF3-B7E4-F049ECCFB9D1}"/>
              </a:ext>
            </a:extLst>
          </p:cNvPr>
          <p:cNvGrpSpPr/>
          <p:nvPr/>
        </p:nvGrpSpPr>
        <p:grpSpPr>
          <a:xfrm>
            <a:off x="7618402" y="2089780"/>
            <a:ext cx="968850" cy="246221"/>
            <a:chOff x="7618402" y="2089780"/>
            <a:chExt cx="968850" cy="246221"/>
          </a:xfrm>
        </p:grpSpPr>
        <p:grpSp>
          <p:nvGrpSpPr>
            <p:cNvPr id="229" name="组合 228"/>
            <p:cNvGrpSpPr/>
            <p:nvPr/>
          </p:nvGrpSpPr>
          <p:grpSpPr>
            <a:xfrm>
              <a:off x="8227213" y="2153305"/>
              <a:ext cx="360039" cy="119168"/>
              <a:chOff x="5292080" y="3452075"/>
              <a:chExt cx="360039" cy="119168"/>
            </a:xfrm>
          </p:grpSpPr>
          <p:sp>
            <p:nvSpPr>
              <p:cNvPr id="230" name="等腰三角形 229"/>
              <p:cNvSpPr/>
              <p:nvPr/>
            </p:nvSpPr>
            <p:spPr bwMode="auto">
              <a:xfrm rot="5400000">
                <a:off x="5525971" y="3445094"/>
                <a:ext cx="119168" cy="133129"/>
              </a:xfrm>
              <a:prstGeom prst="triangl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defRPr/>
                </a:pPr>
                <a:endParaRPr lang="zh-CN" altLang="en-US" baseline="-25000">
                  <a:solidFill>
                    <a:srgbClr val="000000"/>
                  </a:solidFill>
                  <a:latin typeface="Arial" charset="0"/>
                  <a:ea typeface="宋体" pitchFamily="2" charset="-122"/>
                </a:endParaRPr>
              </a:p>
            </p:txBody>
          </p:sp>
          <p:cxnSp>
            <p:nvCxnSpPr>
              <p:cNvPr id="231" name="直接连接符 230"/>
              <p:cNvCxnSpPr/>
              <p:nvPr/>
            </p:nvCxnSpPr>
            <p:spPr bwMode="auto">
              <a:xfrm rot="5400000">
                <a:off x="5405536" y="3405478"/>
                <a:ext cx="0" cy="226911"/>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292" name="文本框 291"/>
            <p:cNvSpPr txBox="1"/>
            <p:nvPr/>
          </p:nvSpPr>
          <p:spPr>
            <a:xfrm>
              <a:off x="7618402" y="2089780"/>
              <a:ext cx="695029" cy="246221"/>
            </a:xfrm>
            <a:prstGeom prst="rect">
              <a:avLst/>
            </a:prstGeom>
            <a:noFill/>
          </p:spPr>
          <p:txBody>
            <a:bodyPr wrap="square" rtlCol="0">
              <a:spAutoFit/>
            </a:bodyPr>
            <a:lstStyle/>
            <a:p>
              <a:pPr eaLnBrk="0" fontAlgn="base" hangingPunct="0">
                <a:spcBef>
                  <a:spcPct val="0"/>
                </a:spcBef>
                <a:spcAft>
                  <a:spcPct val="0"/>
                </a:spcAft>
                <a:defRPr/>
              </a:pPr>
              <a:r>
                <a:rPr lang="en-US" altLang="zh-CN" sz="1000" dirty="0">
                  <a:solidFill>
                    <a:srgbClr val="000000"/>
                  </a:solidFill>
                  <a:latin typeface="Arial" panose="020B0604020202020204" pitchFamily="34" charset="0"/>
                  <a:ea typeface="宋体" panose="02010600030101010101" pitchFamily="2" charset="-122"/>
                </a:rPr>
                <a:t>LD.REG</a:t>
              </a:r>
              <a:endParaRPr lang="zh-CN" altLang="en-US" sz="1000" dirty="0">
                <a:solidFill>
                  <a:srgbClr val="000000"/>
                </a:solidFill>
                <a:latin typeface="Arial" panose="020B0604020202020204" pitchFamily="34" charset="0"/>
                <a:ea typeface="宋体" panose="02010600030101010101" pitchFamily="2" charset="-122"/>
              </a:endParaRPr>
            </a:p>
          </p:txBody>
        </p:sp>
      </p:grpSp>
      <p:sp>
        <p:nvSpPr>
          <p:cNvPr id="19" name="文本框 18">
            <a:extLst>
              <a:ext uri="{FF2B5EF4-FFF2-40B4-BE49-F238E27FC236}">
                <a16:creationId xmlns:a16="http://schemas.microsoft.com/office/drawing/2014/main" id="{B357CE7E-D0C2-4348-997A-561428340A04}"/>
              </a:ext>
            </a:extLst>
          </p:cNvPr>
          <p:cNvSpPr txBox="1"/>
          <p:nvPr/>
        </p:nvSpPr>
        <p:spPr>
          <a:xfrm>
            <a:off x="257908" y="756854"/>
            <a:ext cx="1593706" cy="369332"/>
          </a:xfrm>
          <a:prstGeom prst="rect">
            <a:avLst/>
          </a:prstGeom>
          <a:noFill/>
        </p:spPr>
        <p:txBody>
          <a:bodyPr wrap="none" rtlCol="0">
            <a:spAutoFit/>
          </a:bodyPr>
          <a:lstStyle/>
          <a:p>
            <a:r>
              <a:rPr lang="zh-CN" altLang="en-US" b="1" dirty="0"/>
              <a:t>参考</a:t>
            </a:r>
            <a:r>
              <a:rPr lang="en-US" altLang="zh-CN" b="1" dirty="0"/>
              <a:t>p131-132</a:t>
            </a:r>
            <a:endParaRPr lang="en-US" b="1" dirty="0"/>
          </a:p>
        </p:txBody>
      </p:sp>
      <p:sp>
        <p:nvSpPr>
          <p:cNvPr id="7" name="文本框 6">
            <a:extLst>
              <a:ext uri="{FF2B5EF4-FFF2-40B4-BE49-F238E27FC236}">
                <a16:creationId xmlns:a16="http://schemas.microsoft.com/office/drawing/2014/main" id="{68EB430D-4AC7-4A51-96C7-240CBF932B90}"/>
              </a:ext>
            </a:extLst>
          </p:cNvPr>
          <p:cNvSpPr txBox="1"/>
          <p:nvPr/>
        </p:nvSpPr>
        <p:spPr>
          <a:xfrm>
            <a:off x="181095" y="1464272"/>
            <a:ext cx="3875356" cy="369332"/>
          </a:xfrm>
          <a:prstGeom prst="rect">
            <a:avLst/>
          </a:prstGeom>
          <a:noFill/>
        </p:spPr>
        <p:txBody>
          <a:bodyPr wrap="none" rtlCol="0">
            <a:spAutoFit/>
          </a:bodyPr>
          <a:lstStyle/>
          <a:p>
            <a:r>
              <a:rPr lang="en-US" altLang="zh-CN" dirty="0">
                <a:highlight>
                  <a:srgbClr val="FFFF00"/>
                </a:highlight>
              </a:rPr>
              <a:t>State machine</a:t>
            </a:r>
            <a:r>
              <a:rPr lang="zh-CN" altLang="en-US" dirty="0">
                <a:highlight>
                  <a:srgbClr val="FFFF00"/>
                </a:highlight>
              </a:rPr>
              <a:t>省略了</a:t>
            </a:r>
            <a:r>
              <a:rPr lang="en-US" altLang="zh-CN" b="1" dirty="0">
                <a:solidFill>
                  <a:srgbClr val="0070C0"/>
                </a:solidFill>
                <a:highlight>
                  <a:srgbClr val="FFFF00"/>
                </a:highlight>
              </a:rPr>
              <a:t>OP and S </a:t>
            </a:r>
            <a:r>
              <a:rPr lang="en-US" altLang="zh-CN" dirty="0">
                <a:highlight>
                  <a:srgbClr val="FFFF00"/>
                </a:highlight>
              </a:rPr>
              <a:t>phases </a:t>
            </a:r>
            <a:endParaRPr lang="en-US" dirty="0">
              <a:highlight>
                <a:srgbClr val="FFFF00"/>
              </a:highlight>
            </a:endParaRPr>
          </a:p>
        </p:txBody>
      </p:sp>
    </p:spTree>
    <p:extLst>
      <p:ext uri="{BB962C8B-B14F-4D97-AF65-F5344CB8AC3E}">
        <p14:creationId xmlns:p14="http://schemas.microsoft.com/office/powerpoint/2010/main" val="2921611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48C37B-A4AE-43CA-93D8-AA23797784DB}"/>
              </a:ext>
            </a:extLst>
          </p:cNvPr>
          <p:cNvSpPr>
            <a:spLocks noGrp="1"/>
          </p:cNvSpPr>
          <p:nvPr>
            <p:ph type="title"/>
          </p:nvPr>
        </p:nvSpPr>
        <p:spPr/>
        <p:txBody>
          <a:bodyPr/>
          <a:lstStyle/>
          <a:p>
            <a:r>
              <a:rPr lang="en-US" b="1" dirty="0"/>
              <a:t>Interrupt and  RTI</a:t>
            </a:r>
          </a:p>
        </p:txBody>
      </p:sp>
      <p:sp>
        <p:nvSpPr>
          <p:cNvPr id="4" name="内容占位符 3">
            <a:extLst>
              <a:ext uri="{FF2B5EF4-FFF2-40B4-BE49-F238E27FC236}">
                <a16:creationId xmlns:a16="http://schemas.microsoft.com/office/drawing/2014/main" id="{1A40172F-1C93-49F1-ACEA-8A361F93F424}"/>
              </a:ext>
            </a:extLst>
          </p:cNvPr>
          <p:cNvSpPr>
            <a:spLocks noGrp="1"/>
          </p:cNvSpPr>
          <p:nvPr>
            <p:ph sz="half" idx="1"/>
          </p:nvPr>
        </p:nvSpPr>
        <p:spPr/>
        <p:txBody>
          <a:bodyPr>
            <a:normAutofit/>
          </a:bodyPr>
          <a:lstStyle/>
          <a:p>
            <a:r>
              <a:rPr lang="en-US" sz="3600" b="1" dirty="0"/>
              <a:t>Interrupt</a:t>
            </a:r>
            <a:endParaRPr lang="en-US" sz="3600" dirty="0"/>
          </a:p>
          <a:p>
            <a:pPr lvl="1"/>
            <a:r>
              <a:rPr lang="en-US" sz="2800" dirty="0"/>
              <a:t>State 18 is the only state in which the processor checks for interrupts</a:t>
            </a:r>
            <a:endParaRPr lang="en-US" sz="3600" dirty="0"/>
          </a:p>
          <a:p>
            <a:pPr lvl="1"/>
            <a:r>
              <a:rPr lang="en-US" sz="3200" dirty="0"/>
              <a:t>State 45, </a:t>
            </a:r>
            <a:r>
              <a:rPr lang="en-US" altLang="zh-CN" sz="3200" dirty="0"/>
              <a:t>switch stack</a:t>
            </a:r>
          </a:p>
          <a:p>
            <a:pPr lvl="1"/>
            <a:r>
              <a:rPr lang="en-US" sz="3200" dirty="0"/>
              <a:t>State 41, write PSR</a:t>
            </a:r>
          </a:p>
          <a:p>
            <a:pPr lvl="1"/>
            <a:r>
              <a:rPr lang="en-US" sz="3200" dirty="0"/>
              <a:t>State 52, write PC</a:t>
            </a:r>
          </a:p>
          <a:p>
            <a:pPr lvl="1"/>
            <a:r>
              <a:rPr lang="en-US" sz="3200" dirty="0"/>
              <a:t>State 53, read new instruction</a:t>
            </a:r>
          </a:p>
        </p:txBody>
      </p:sp>
      <p:pic>
        <p:nvPicPr>
          <p:cNvPr id="9" name="内容占位符 7">
            <a:extLst>
              <a:ext uri="{FF2B5EF4-FFF2-40B4-BE49-F238E27FC236}">
                <a16:creationId xmlns:a16="http://schemas.microsoft.com/office/drawing/2014/main" id="{BA0FC5D1-CFC1-4760-8648-9E74C90A9D38}"/>
              </a:ext>
            </a:extLst>
          </p:cNvPr>
          <p:cNvPicPr>
            <a:picLocks noGrp="1" noChangeAspect="1"/>
          </p:cNvPicPr>
          <p:nvPr>
            <p:ph sz="half" idx="2"/>
          </p:nvPr>
        </p:nvPicPr>
        <p:blipFill>
          <a:blip r:embed="rId2"/>
          <a:stretch>
            <a:fillRect/>
          </a:stretch>
        </p:blipFill>
        <p:spPr>
          <a:xfrm>
            <a:off x="6271846" y="79184"/>
            <a:ext cx="5726725" cy="6697249"/>
          </a:xfrm>
          <a:prstGeom prst="rect">
            <a:avLst/>
          </a:prstGeom>
        </p:spPr>
      </p:pic>
      <p:sp>
        <p:nvSpPr>
          <p:cNvPr id="10" name="矩形 9">
            <a:extLst>
              <a:ext uri="{FF2B5EF4-FFF2-40B4-BE49-F238E27FC236}">
                <a16:creationId xmlns:a16="http://schemas.microsoft.com/office/drawing/2014/main" id="{DAAA95E2-AFE9-46A1-A210-859FBC11084C}"/>
              </a:ext>
            </a:extLst>
          </p:cNvPr>
          <p:cNvSpPr/>
          <p:nvPr/>
        </p:nvSpPr>
        <p:spPr>
          <a:xfrm>
            <a:off x="459437" y="5679030"/>
            <a:ext cx="5939126" cy="1200329"/>
          </a:xfrm>
          <a:prstGeom prst="rect">
            <a:avLst/>
          </a:prstGeom>
        </p:spPr>
        <p:txBody>
          <a:bodyPr wrap="none">
            <a:spAutoFit/>
          </a:bodyPr>
          <a:lstStyle/>
          <a:p>
            <a:r>
              <a:rPr lang="en-US" sz="2400" b="1" dirty="0" err="1">
                <a:solidFill>
                  <a:srgbClr val="FF0000"/>
                </a:solidFill>
              </a:rPr>
              <a:t>Table‘Vector</a:t>
            </a:r>
            <a:r>
              <a:rPr lang="en-US" sz="2400" b="1" dirty="0">
                <a:solidFill>
                  <a:srgbClr val="FF0000"/>
                </a:solidFill>
              </a:rPr>
              <a:t>: </a:t>
            </a:r>
            <a:r>
              <a:rPr lang="en-US" altLang="zh-CN" sz="2400" b="1" dirty="0">
                <a:solidFill>
                  <a:srgbClr val="FF0000"/>
                </a:solidFill>
              </a:rPr>
              <a:t> concatenating Table and Vector</a:t>
            </a:r>
          </a:p>
          <a:p>
            <a:r>
              <a:rPr lang="en-US" sz="2400" b="1" dirty="0">
                <a:solidFill>
                  <a:srgbClr val="FF0000"/>
                </a:solidFill>
              </a:rPr>
              <a:t>Table : 0x00, trap</a:t>
            </a:r>
          </a:p>
          <a:p>
            <a:r>
              <a:rPr lang="en-US" sz="2400" b="1" dirty="0">
                <a:solidFill>
                  <a:srgbClr val="FF0000"/>
                </a:solidFill>
              </a:rPr>
              <a:t>	0x01, interrupt</a:t>
            </a:r>
          </a:p>
        </p:txBody>
      </p:sp>
    </p:spTree>
    <p:extLst>
      <p:ext uri="{BB962C8B-B14F-4D97-AF65-F5344CB8AC3E}">
        <p14:creationId xmlns:p14="http://schemas.microsoft.com/office/powerpoint/2010/main" val="40138129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48C37B-A4AE-43CA-93D8-AA23797784DB}"/>
              </a:ext>
            </a:extLst>
          </p:cNvPr>
          <p:cNvSpPr>
            <a:spLocks noGrp="1"/>
          </p:cNvSpPr>
          <p:nvPr>
            <p:ph type="title"/>
          </p:nvPr>
        </p:nvSpPr>
        <p:spPr/>
        <p:txBody>
          <a:bodyPr/>
          <a:lstStyle/>
          <a:p>
            <a:r>
              <a:rPr lang="en-US" b="1" dirty="0"/>
              <a:t>TRAP and RTI</a:t>
            </a:r>
          </a:p>
        </p:txBody>
      </p:sp>
      <p:sp>
        <p:nvSpPr>
          <p:cNvPr id="4" name="内容占位符 3">
            <a:extLst>
              <a:ext uri="{FF2B5EF4-FFF2-40B4-BE49-F238E27FC236}">
                <a16:creationId xmlns:a16="http://schemas.microsoft.com/office/drawing/2014/main" id="{1A40172F-1C93-49F1-ACEA-8A361F93F424}"/>
              </a:ext>
            </a:extLst>
          </p:cNvPr>
          <p:cNvSpPr>
            <a:spLocks noGrp="1"/>
          </p:cNvSpPr>
          <p:nvPr>
            <p:ph sz="half" idx="1"/>
          </p:nvPr>
        </p:nvSpPr>
        <p:spPr/>
        <p:txBody>
          <a:bodyPr>
            <a:normAutofit/>
          </a:bodyPr>
          <a:lstStyle/>
          <a:p>
            <a:r>
              <a:rPr lang="en-US" sz="3200" dirty="0"/>
              <a:t>RTI</a:t>
            </a:r>
          </a:p>
          <a:p>
            <a:pPr lvl="1"/>
            <a:r>
              <a:rPr lang="en-US" sz="2800" dirty="0"/>
              <a:t>State 8, exception detection</a:t>
            </a:r>
          </a:p>
          <a:p>
            <a:pPr lvl="1"/>
            <a:r>
              <a:rPr lang="en-US" sz="2800" dirty="0"/>
              <a:t>State 8, 36, 38, restore PC</a:t>
            </a:r>
          </a:p>
          <a:p>
            <a:pPr lvl="1"/>
            <a:r>
              <a:rPr lang="en-US" sz="2800" dirty="0"/>
              <a:t>State 39, 40, 42, restore PSR</a:t>
            </a:r>
          </a:p>
          <a:p>
            <a:pPr lvl="1"/>
            <a:r>
              <a:rPr lang="en-US" altLang="zh-CN" sz="2800" dirty="0"/>
              <a:t>State 59, switch stack</a:t>
            </a:r>
          </a:p>
          <a:p>
            <a:pPr lvl="1"/>
            <a:endParaRPr lang="en-US" sz="2800" dirty="0"/>
          </a:p>
          <a:p>
            <a:pPr lvl="1"/>
            <a:endParaRPr lang="en-US" sz="2800" dirty="0"/>
          </a:p>
        </p:txBody>
      </p:sp>
      <p:pic>
        <p:nvPicPr>
          <p:cNvPr id="8" name="内容占位符 7">
            <a:extLst>
              <a:ext uri="{FF2B5EF4-FFF2-40B4-BE49-F238E27FC236}">
                <a16:creationId xmlns:a16="http://schemas.microsoft.com/office/drawing/2014/main" id="{33DE0BDB-0D93-4EDF-A082-6A42F0698706}"/>
              </a:ext>
            </a:extLst>
          </p:cNvPr>
          <p:cNvPicPr>
            <a:picLocks noGrp="1" noChangeAspect="1"/>
          </p:cNvPicPr>
          <p:nvPr>
            <p:ph sz="half" idx="2"/>
          </p:nvPr>
        </p:nvPicPr>
        <p:blipFill>
          <a:blip r:embed="rId2"/>
          <a:stretch>
            <a:fillRect/>
          </a:stretch>
        </p:blipFill>
        <p:spPr>
          <a:xfrm>
            <a:off x="6354406" y="117224"/>
            <a:ext cx="5708639" cy="6676098"/>
          </a:xfrm>
          <a:prstGeom prst="rect">
            <a:avLst/>
          </a:prstGeom>
        </p:spPr>
      </p:pic>
    </p:spTree>
    <p:extLst>
      <p:ext uri="{BB962C8B-B14F-4D97-AF65-F5344CB8AC3E}">
        <p14:creationId xmlns:p14="http://schemas.microsoft.com/office/powerpoint/2010/main" val="8524307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0537843C-5069-46A5-A53A-C62EC6AD6EDB}"/>
              </a:ext>
            </a:extLst>
          </p:cNvPr>
          <p:cNvPicPr>
            <a:picLocks noChangeAspect="1"/>
          </p:cNvPicPr>
          <p:nvPr/>
        </p:nvPicPr>
        <p:blipFill>
          <a:blip r:embed="rId2"/>
          <a:stretch>
            <a:fillRect/>
          </a:stretch>
        </p:blipFill>
        <p:spPr>
          <a:xfrm>
            <a:off x="1366286" y="4207540"/>
            <a:ext cx="2129130" cy="1736060"/>
          </a:xfrm>
          <a:prstGeom prst="rect">
            <a:avLst/>
          </a:prstGeom>
        </p:spPr>
      </p:pic>
      <p:pic>
        <p:nvPicPr>
          <p:cNvPr id="11" name="图片 10">
            <a:extLst>
              <a:ext uri="{FF2B5EF4-FFF2-40B4-BE49-F238E27FC236}">
                <a16:creationId xmlns:a16="http://schemas.microsoft.com/office/drawing/2014/main" id="{C7A623D9-006A-4ABA-B342-D0B539487808}"/>
              </a:ext>
            </a:extLst>
          </p:cNvPr>
          <p:cNvPicPr>
            <a:picLocks noChangeAspect="1"/>
          </p:cNvPicPr>
          <p:nvPr/>
        </p:nvPicPr>
        <p:blipFill>
          <a:blip r:embed="rId3"/>
          <a:stretch>
            <a:fillRect/>
          </a:stretch>
        </p:blipFill>
        <p:spPr>
          <a:xfrm>
            <a:off x="6631597" y="0"/>
            <a:ext cx="4657725" cy="6848475"/>
          </a:xfrm>
          <a:prstGeom prst="rect">
            <a:avLst/>
          </a:prstGeom>
        </p:spPr>
      </p:pic>
      <p:sp>
        <p:nvSpPr>
          <p:cNvPr id="5" name="标题 4">
            <a:extLst>
              <a:ext uri="{FF2B5EF4-FFF2-40B4-BE49-F238E27FC236}">
                <a16:creationId xmlns:a16="http://schemas.microsoft.com/office/drawing/2014/main" id="{C0FD7D01-E6FD-47D0-B2AB-9C645215A36B}"/>
              </a:ext>
            </a:extLst>
          </p:cNvPr>
          <p:cNvSpPr>
            <a:spLocks noGrp="1"/>
          </p:cNvSpPr>
          <p:nvPr>
            <p:ph type="title"/>
          </p:nvPr>
        </p:nvSpPr>
        <p:spPr/>
        <p:txBody>
          <a:bodyPr/>
          <a:lstStyle/>
          <a:p>
            <a:r>
              <a:rPr lang="en-US" b="1" dirty="0"/>
              <a:t>About chapter 10</a:t>
            </a:r>
          </a:p>
        </p:txBody>
      </p:sp>
      <p:sp>
        <p:nvSpPr>
          <p:cNvPr id="6" name="内容占位符 5">
            <a:extLst>
              <a:ext uri="{FF2B5EF4-FFF2-40B4-BE49-F238E27FC236}">
                <a16:creationId xmlns:a16="http://schemas.microsoft.com/office/drawing/2014/main" id="{9CB6C11C-B816-4BE4-A538-BF0874683F60}"/>
              </a:ext>
            </a:extLst>
          </p:cNvPr>
          <p:cNvSpPr>
            <a:spLocks noGrp="1"/>
          </p:cNvSpPr>
          <p:nvPr>
            <p:ph idx="1"/>
          </p:nvPr>
        </p:nvSpPr>
        <p:spPr/>
        <p:txBody>
          <a:bodyPr/>
          <a:lstStyle/>
          <a:p>
            <a:r>
              <a:rPr lang="en-US" b="1" dirty="0"/>
              <a:t>Stack machines, Zero-address machine</a:t>
            </a:r>
          </a:p>
          <a:p>
            <a:pPr lvl="1"/>
            <a:r>
              <a:rPr lang="en-US" dirty="0"/>
              <a:t>PPT 8-2</a:t>
            </a:r>
          </a:p>
          <a:p>
            <a:pPr lvl="1"/>
            <a:r>
              <a:rPr lang="en-US" dirty="0"/>
              <a:t>Chapter 10.2</a:t>
            </a:r>
          </a:p>
          <a:p>
            <a:r>
              <a:rPr lang="en-US" b="1" dirty="0"/>
              <a:t>Simulate a calculator with LC-3</a:t>
            </a:r>
          </a:p>
        </p:txBody>
      </p:sp>
      <p:sp>
        <p:nvSpPr>
          <p:cNvPr id="8" name="文本框 7">
            <a:extLst>
              <a:ext uri="{FF2B5EF4-FFF2-40B4-BE49-F238E27FC236}">
                <a16:creationId xmlns:a16="http://schemas.microsoft.com/office/drawing/2014/main" id="{185CEB7F-D689-4892-8EC3-42B23D0D9A98}"/>
              </a:ext>
            </a:extLst>
          </p:cNvPr>
          <p:cNvSpPr txBox="1"/>
          <p:nvPr/>
        </p:nvSpPr>
        <p:spPr>
          <a:xfrm>
            <a:off x="4181106" y="3657599"/>
            <a:ext cx="2450491" cy="1477328"/>
          </a:xfrm>
          <a:prstGeom prst="rect">
            <a:avLst/>
          </a:prstGeom>
          <a:noFill/>
        </p:spPr>
        <p:txBody>
          <a:bodyPr wrap="square" rtlCol="0">
            <a:spAutoFit/>
          </a:bodyPr>
          <a:lstStyle/>
          <a:p>
            <a:r>
              <a:rPr lang="en-US" dirty="0" err="1"/>
              <a:t>OpMult</a:t>
            </a:r>
            <a:r>
              <a:rPr lang="en-US" dirty="0"/>
              <a:t>, which will pop two values from the stack, multiply them, and push the result onto the stack.</a:t>
            </a:r>
          </a:p>
        </p:txBody>
      </p:sp>
      <p:cxnSp>
        <p:nvCxnSpPr>
          <p:cNvPr id="10" name="直接箭头连接符 9">
            <a:extLst>
              <a:ext uri="{FF2B5EF4-FFF2-40B4-BE49-F238E27FC236}">
                <a16:creationId xmlns:a16="http://schemas.microsoft.com/office/drawing/2014/main" id="{D0725DFC-275B-425C-8924-CD3D7E3C9630}"/>
              </a:ext>
            </a:extLst>
          </p:cNvPr>
          <p:cNvCxnSpPr>
            <a:cxnSpLocks/>
            <a:endCxn id="8" idx="1"/>
          </p:cNvCxnSpPr>
          <p:nvPr/>
        </p:nvCxnSpPr>
        <p:spPr>
          <a:xfrm flipV="1">
            <a:off x="3288139" y="4396263"/>
            <a:ext cx="892967" cy="1137030"/>
          </a:xfrm>
          <a:prstGeom prst="straightConnector1">
            <a:avLst/>
          </a:prstGeom>
          <a:ln w="2540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a:extLst>
              <a:ext uri="{FF2B5EF4-FFF2-40B4-BE49-F238E27FC236}">
                <a16:creationId xmlns:a16="http://schemas.microsoft.com/office/drawing/2014/main" id="{36A7C9B3-2E76-4196-A90E-89540F271612}"/>
              </a:ext>
            </a:extLst>
          </p:cNvPr>
          <p:cNvCxnSpPr>
            <a:cxnSpLocks/>
            <a:stCxn id="8" idx="0"/>
          </p:cNvCxnSpPr>
          <p:nvPr/>
        </p:nvCxnSpPr>
        <p:spPr>
          <a:xfrm flipV="1">
            <a:off x="5406352" y="1752243"/>
            <a:ext cx="2279951" cy="1905356"/>
          </a:xfrm>
          <a:prstGeom prst="straightConnector1">
            <a:avLst/>
          </a:prstGeom>
          <a:ln w="2540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89169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C0FD7D01-E6FD-47D0-B2AB-9C645215A36B}"/>
              </a:ext>
            </a:extLst>
          </p:cNvPr>
          <p:cNvSpPr>
            <a:spLocks noGrp="1"/>
          </p:cNvSpPr>
          <p:nvPr>
            <p:ph type="title"/>
          </p:nvPr>
        </p:nvSpPr>
        <p:spPr/>
        <p:txBody>
          <a:bodyPr/>
          <a:lstStyle/>
          <a:p>
            <a:r>
              <a:rPr lang="en-US" b="1" dirty="0"/>
              <a:t>About chapter 10</a:t>
            </a:r>
          </a:p>
        </p:txBody>
      </p:sp>
      <p:sp>
        <p:nvSpPr>
          <p:cNvPr id="3" name="内容占位符 2">
            <a:extLst>
              <a:ext uri="{FF2B5EF4-FFF2-40B4-BE49-F238E27FC236}">
                <a16:creationId xmlns:a16="http://schemas.microsoft.com/office/drawing/2014/main" id="{32F77650-DEA7-4B25-BA5E-FF11430F932C}"/>
              </a:ext>
            </a:extLst>
          </p:cNvPr>
          <p:cNvSpPr>
            <a:spLocks noGrp="1"/>
          </p:cNvSpPr>
          <p:nvPr>
            <p:ph idx="1"/>
          </p:nvPr>
        </p:nvSpPr>
        <p:spPr/>
        <p:txBody>
          <a:bodyPr/>
          <a:lstStyle/>
          <a:p>
            <a:r>
              <a:rPr lang="en-US" b="1" dirty="0"/>
              <a:t>Data Type Conversion</a:t>
            </a:r>
          </a:p>
          <a:p>
            <a:pPr lvl="1"/>
            <a:r>
              <a:rPr lang="en-US" dirty="0"/>
              <a:t>PPT 9-2</a:t>
            </a:r>
          </a:p>
          <a:p>
            <a:pPr lvl="1"/>
            <a:r>
              <a:rPr lang="en-US" dirty="0"/>
              <a:t>Chapter 10.1</a:t>
            </a:r>
          </a:p>
        </p:txBody>
      </p:sp>
    </p:spTree>
    <p:extLst>
      <p:ext uri="{BB962C8B-B14F-4D97-AF65-F5344CB8AC3E}">
        <p14:creationId xmlns:p14="http://schemas.microsoft.com/office/powerpoint/2010/main" val="24459164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600E0E94-A387-4C04-A04A-FD6202043A15}"/>
              </a:ext>
            </a:extLst>
          </p:cNvPr>
          <p:cNvSpPr>
            <a:spLocks noGrp="1"/>
          </p:cNvSpPr>
          <p:nvPr>
            <p:ph type="title"/>
          </p:nvPr>
        </p:nvSpPr>
        <p:spPr/>
        <p:txBody>
          <a:bodyPr>
            <a:normAutofit/>
          </a:bodyPr>
          <a:lstStyle/>
          <a:p>
            <a:r>
              <a:rPr lang="en-US" b="1" dirty="0"/>
              <a:t>Appendix C :Microarchitecture of the LC-3</a:t>
            </a:r>
          </a:p>
        </p:txBody>
      </p:sp>
      <p:sp>
        <p:nvSpPr>
          <p:cNvPr id="6" name="内容占位符 5">
            <a:extLst>
              <a:ext uri="{FF2B5EF4-FFF2-40B4-BE49-F238E27FC236}">
                <a16:creationId xmlns:a16="http://schemas.microsoft.com/office/drawing/2014/main" id="{474AD956-CDD8-438B-B184-8AD8813E7B61}"/>
              </a:ext>
            </a:extLst>
          </p:cNvPr>
          <p:cNvSpPr>
            <a:spLocks noGrp="1"/>
          </p:cNvSpPr>
          <p:nvPr>
            <p:ph sz="half" idx="1"/>
          </p:nvPr>
        </p:nvSpPr>
        <p:spPr/>
        <p:txBody>
          <a:bodyPr>
            <a:normAutofit fontScale="92500" lnSpcReduction="10000"/>
          </a:bodyPr>
          <a:lstStyle/>
          <a:p>
            <a:r>
              <a:rPr lang="en-US"/>
              <a:t>Time is divided into clock cycles. </a:t>
            </a:r>
          </a:p>
          <a:p>
            <a:r>
              <a:rPr lang="en-US"/>
              <a:t>The cycle time of a microprocessor is the duration of a clock cycle. </a:t>
            </a:r>
          </a:p>
          <a:p>
            <a:pPr lvl="1"/>
            <a:r>
              <a:rPr lang="en-US"/>
              <a:t>A common cycle time for a microprocessor today is 0.33 nanoseconds, which corresponds to 3 billion clock cycles each second. We say that such a microprocessor is operating at a frequency of 3 gigahertz, or 3 GHz.</a:t>
            </a:r>
          </a:p>
          <a:p>
            <a:endParaRPr lang="en-US"/>
          </a:p>
          <a:p>
            <a:r>
              <a:rPr lang="en-US"/>
              <a:t>We say, “at each instant of time,” but we really mean during each clock cycle.</a:t>
            </a:r>
          </a:p>
          <a:p>
            <a:endParaRPr lang="en-US" dirty="0"/>
          </a:p>
        </p:txBody>
      </p:sp>
      <p:pic>
        <p:nvPicPr>
          <p:cNvPr id="9" name="内容占位符 8">
            <a:extLst>
              <a:ext uri="{FF2B5EF4-FFF2-40B4-BE49-F238E27FC236}">
                <a16:creationId xmlns:a16="http://schemas.microsoft.com/office/drawing/2014/main" id="{E4AF2E13-687E-46EA-9499-FE0EC8A73B5E}"/>
              </a:ext>
            </a:extLst>
          </p:cNvPr>
          <p:cNvPicPr>
            <a:picLocks noGrp="1" noChangeAspect="1"/>
          </p:cNvPicPr>
          <p:nvPr>
            <p:ph sz="half" idx="2"/>
          </p:nvPr>
        </p:nvPicPr>
        <p:blipFill>
          <a:blip r:embed="rId2"/>
          <a:stretch>
            <a:fillRect/>
          </a:stretch>
        </p:blipFill>
        <p:spPr>
          <a:xfrm>
            <a:off x="6220128" y="1387475"/>
            <a:ext cx="5085744" cy="4789488"/>
          </a:xfrm>
        </p:spPr>
      </p:pic>
    </p:spTree>
    <p:extLst>
      <p:ext uri="{BB962C8B-B14F-4D97-AF65-F5344CB8AC3E}">
        <p14:creationId xmlns:p14="http://schemas.microsoft.com/office/powerpoint/2010/main" val="19408462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600E0E94-A387-4C04-A04A-FD6202043A15}"/>
              </a:ext>
            </a:extLst>
          </p:cNvPr>
          <p:cNvSpPr>
            <a:spLocks noGrp="1"/>
          </p:cNvSpPr>
          <p:nvPr>
            <p:ph type="title"/>
          </p:nvPr>
        </p:nvSpPr>
        <p:spPr/>
        <p:txBody>
          <a:bodyPr/>
          <a:lstStyle/>
          <a:p>
            <a:r>
              <a:rPr lang="en-US" b="1" dirty="0"/>
              <a:t>Appendix C :Microarchitecture of the LC-3</a:t>
            </a:r>
            <a:endParaRPr lang="en-US" dirty="0"/>
          </a:p>
        </p:txBody>
      </p:sp>
      <p:sp>
        <p:nvSpPr>
          <p:cNvPr id="6" name="内容占位符 5">
            <a:extLst>
              <a:ext uri="{FF2B5EF4-FFF2-40B4-BE49-F238E27FC236}">
                <a16:creationId xmlns:a16="http://schemas.microsoft.com/office/drawing/2014/main" id="{474AD956-CDD8-438B-B184-8AD8813E7B61}"/>
              </a:ext>
            </a:extLst>
          </p:cNvPr>
          <p:cNvSpPr>
            <a:spLocks noGrp="1"/>
          </p:cNvSpPr>
          <p:nvPr>
            <p:ph sz="half" idx="1"/>
          </p:nvPr>
        </p:nvSpPr>
        <p:spPr/>
        <p:txBody>
          <a:bodyPr>
            <a:normAutofit fontScale="77500" lnSpcReduction="20000"/>
          </a:bodyPr>
          <a:lstStyle/>
          <a:p>
            <a:r>
              <a:rPr lang="en-US" dirty="0"/>
              <a:t>The control signals needed in the “next” clock cycle depend on the following:</a:t>
            </a:r>
          </a:p>
          <a:p>
            <a:pPr lvl="1"/>
            <a:r>
              <a:rPr lang="en-US" dirty="0"/>
              <a:t>1. The </a:t>
            </a:r>
            <a:r>
              <a:rPr lang="en-US" dirty="0">
                <a:solidFill>
                  <a:srgbClr val="FF0000"/>
                </a:solidFill>
              </a:rPr>
              <a:t>control signals </a:t>
            </a:r>
            <a:r>
              <a:rPr lang="en-US" dirty="0"/>
              <a:t>that are present during the current clock cycle.</a:t>
            </a:r>
          </a:p>
          <a:p>
            <a:pPr lvl="1"/>
            <a:r>
              <a:rPr lang="en-US" dirty="0"/>
              <a:t>2. The LC-3 </a:t>
            </a:r>
            <a:r>
              <a:rPr lang="en-US" dirty="0">
                <a:solidFill>
                  <a:srgbClr val="FF0000"/>
                </a:solidFill>
              </a:rPr>
              <a:t>instruction</a:t>
            </a:r>
            <a:r>
              <a:rPr lang="en-US" dirty="0"/>
              <a:t> that is being executed.</a:t>
            </a:r>
          </a:p>
          <a:p>
            <a:pPr lvl="1"/>
            <a:r>
              <a:rPr lang="en-US" dirty="0"/>
              <a:t>3. The </a:t>
            </a:r>
            <a:r>
              <a:rPr lang="en-US" dirty="0">
                <a:solidFill>
                  <a:srgbClr val="FF0000"/>
                </a:solidFill>
              </a:rPr>
              <a:t>privilege mode </a:t>
            </a:r>
            <a:r>
              <a:rPr lang="en-US" dirty="0"/>
              <a:t>of the program that is executing, and whether the processor has the right to access a particular memory location.</a:t>
            </a:r>
          </a:p>
          <a:p>
            <a:pPr lvl="1"/>
            <a:r>
              <a:rPr lang="en-US" dirty="0"/>
              <a:t>4. If that LC-3 instruction is a BR, whether the </a:t>
            </a:r>
            <a:r>
              <a:rPr lang="en-US" dirty="0">
                <a:solidFill>
                  <a:srgbClr val="FF0000"/>
                </a:solidFill>
              </a:rPr>
              <a:t>conditions</a:t>
            </a:r>
            <a:r>
              <a:rPr lang="en-US" dirty="0"/>
              <a:t> for the branch have been </a:t>
            </a:r>
            <a:r>
              <a:rPr lang="en-US" dirty="0">
                <a:solidFill>
                  <a:srgbClr val="FF0000"/>
                </a:solidFill>
              </a:rPr>
              <a:t>met</a:t>
            </a:r>
            <a:r>
              <a:rPr lang="en-US" dirty="0"/>
              <a:t> (i.e., the state of the relevant condition codes).</a:t>
            </a:r>
          </a:p>
          <a:p>
            <a:pPr lvl="1"/>
            <a:r>
              <a:rPr lang="en-US" dirty="0"/>
              <a:t>5. Whether or not an external device is requesting that the processor be </a:t>
            </a:r>
            <a:r>
              <a:rPr lang="en-US" dirty="0">
                <a:solidFill>
                  <a:srgbClr val="FF0000"/>
                </a:solidFill>
              </a:rPr>
              <a:t>interrupted</a:t>
            </a:r>
            <a:r>
              <a:rPr lang="en-US" dirty="0"/>
              <a:t>.</a:t>
            </a:r>
          </a:p>
          <a:p>
            <a:pPr lvl="1"/>
            <a:r>
              <a:rPr lang="en-US" dirty="0"/>
              <a:t>6. If a memory operation is in progress, whether it is </a:t>
            </a:r>
            <a:r>
              <a:rPr lang="en-US" dirty="0">
                <a:solidFill>
                  <a:srgbClr val="FF0000"/>
                </a:solidFill>
              </a:rPr>
              <a:t>completing</a:t>
            </a:r>
            <a:r>
              <a:rPr lang="en-US" dirty="0"/>
              <a:t> during this cycle.</a:t>
            </a:r>
          </a:p>
          <a:p>
            <a:pPr lvl="1"/>
            <a:endParaRPr lang="en-US" dirty="0"/>
          </a:p>
          <a:p>
            <a:endParaRPr lang="en-US" dirty="0"/>
          </a:p>
        </p:txBody>
      </p:sp>
      <p:pic>
        <p:nvPicPr>
          <p:cNvPr id="9" name="内容占位符 8">
            <a:extLst>
              <a:ext uri="{FF2B5EF4-FFF2-40B4-BE49-F238E27FC236}">
                <a16:creationId xmlns:a16="http://schemas.microsoft.com/office/drawing/2014/main" id="{E4AF2E13-687E-46EA-9499-FE0EC8A73B5E}"/>
              </a:ext>
            </a:extLst>
          </p:cNvPr>
          <p:cNvPicPr>
            <a:picLocks noGrp="1" noChangeAspect="1"/>
          </p:cNvPicPr>
          <p:nvPr>
            <p:ph sz="half" idx="2"/>
          </p:nvPr>
        </p:nvPicPr>
        <p:blipFill>
          <a:blip r:embed="rId2"/>
          <a:stretch>
            <a:fillRect/>
          </a:stretch>
        </p:blipFill>
        <p:spPr>
          <a:xfrm>
            <a:off x="6220128" y="1387475"/>
            <a:ext cx="5085744" cy="4789488"/>
          </a:xfrm>
        </p:spPr>
      </p:pic>
    </p:spTree>
    <p:extLst>
      <p:ext uri="{BB962C8B-B14F-4D97-AF65-F5344CB8AC3E}">
        <p14:creationId xmlns:p14="http://schemas.microsoft.com/office/powerpoint/2010/main" val="6405624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600E0E94-A387-4C04-A04A-FD6202043A15}"/>
              </a:ext>
            </a:extLst>
          </p:cNvPr>
          <p:cNvSpPr>
            <a:spLocks noGrp="1"/>
          </p:cNvSpPr>
          <p:nvPr>
            <p:ph type="title"/>
          </p:nvPr>
        </p:nvSpPr>
        <p:spPr/>
        <p:txBody>
          <a:bodyPr/>
          <a:lstStyle/>
          <a:p>
            <a:r>
              <a:rPr lang="en-US" b="1" dirty="0"/>
              <a:t>Appendix C :Microarchitecture of the LC-3</a:t>
            </a:r>
            <a:endParaRPr lang="en-US" dirty="0"/>
          </a:p>
        </p:txBody>
      </p:sp>
      <p:sp>
        <p:nvSpPr>
          <p:cNvPr id="6" name="内容占位符 5">
            <a:extLst>
              <a:ext uri="{FF2B5EF4-FFF2-40B4-BE49-F238E27FC236}">
                <a16:creationId xmlns:a16="http://schemas.microsoft.com/office/drawing/2014/main" id="{474AD956-CDD8-438B-B184-8AD8813E7B61}"/>
              </a:ext>
            </a:extLst>
          </p:cNvPr>
          <p:cNvSpPr>
            <a:spLocks noGrp="1"/>
          </p:cNvSpPr>
          <p:nvPr>
            <p:ph sz="half" idx="1"/>
          </p:nvPr>
        </p:nvSpPr>
        <p:spPr/>
        <p:txBody>
          <a:bodyPr>
            <a:normAutofit fontScale="62500" lnSpcReduction="20000"/>
          </a:bodyPr>
          <a:lstStyle/>
          <a:p>
            <a:pPr marL="0" indent="0">
              <a:buNone/>
            </a:pPr>
            <a:r>
              <a:rPr lang="en-US" b="1" dirty="0">
                <a:solidFill>
                  <a:srgbClr val="FF0000"/>
                </a:solidFill>
              </a:rPr>
              <a:t>1. J[5:0], COND[2:0], and IRD</a:t>
            </a:r>
            <a:r>
              <a:rPr lang="en-US" dirty="0"/>
              <a:t>—ten bits of control signals provided by the current clock cycle.</a:t>
            </a:r>
          </a:p>
          <a:p>
            <a:pPr marL="0" indent="0">
              <a:buNone/>
            </a:pPr>
            <a:r>
              <a:rPr lang="en-US" b="1" dirty="0">
                <a:solidFill>
                  <a:srgbClr val="FF0000"/>
                </a:solidFill>
              </a:rPr>
              <a:t>2. IR[15:12], </a:t>
            </a:r>
            <a:r>
              <a:rPr lang="en-US" dirty="0"/>
              <a:t>which identifies the opcode, and IR[11:11], which differentiates JSR from JSRR (i.e., the addressing mode for the target of the subroutine call).</a:t>
            </a:r>
          </a:p>
          <a:p>
            <a:pPr marL="0" indent="0">
              <a:buNone/>
            </a:pPr>
            <a:r>
              <a:rPr lang="en-US" b="1" dirty="0">
                <a:solidFill>
                  <a:srgbClr val="FF0000"/>
                </a:solidFill>
              </a:rPr>
              <a:t>3. PSR[15], </a:t>
            </a:r>
            <a:r>
              <a:rPr lang="en-US" dirty="0"/>
              <a:t>bit [15] of the Processor Status Register, which indicates whether the current program is executing with supervisor or user privileges,</a:t>
            </a:r>
          </a:p>
          <a:p>
            <a:pPr marL="0" indent="0">
              <a:buNone/>
            </a:pPr>
            <a:r>
              <a:rPr lang="en-US" b="1" dirty="0">
                <a:solidFill>
                  <a:srgbClr val="FF0000"/>
                </a:solidFill>
              </a:rPr>
              <a:t>4. ACV, </a:t>
            </a:r>
            <a:r>
              <a:rPr lang="en-US" dirty="0"/>
              <a:t>a signal that informs the processor that a process operating in User mode is trying to access a location in privileged memory. ACV stands for Access Control Violation. When asserted, it denies the process access to the privileged memory location.</a:t>
            </a:r>
          </a:p>
          <a:p>
            <a:pPr marL="0" indent="0">
              <a:buNone/>
            </a:pPr>
            <a:r>
              <a:rPr lang="en-US" b="1" dirty="0">
                <a:solidFill>
                  <a:srgbClr val="FF0000"/>
                </a:solidFill>
              </a:rPr>
              <a:t>5. BEN </a:t>
            </a:r>
            <a:r>
              <a:rPr lang="en-US" dirty="0"/>
              <a:t>to indicate whether or not a BR should be taken.</a:t>
            </a:r>
          </a:p>
          <a:p>
            <a:pPr marL="0" indent="0">
              <a:buNone/>
            </a:pPr>
            <a:r>
              <a:rPr lang="en-US" b="1" dirty="0">
                <a:solidFill>
                  <a:srgbClr val="FF0000"/>
                </a:solidFill>
              </a:rPr>
              <a:t>6. INT </a:t>
            </a:r>
            <a:r>
              <a:rPr lang="en-US" dirty="0"/>
              <a:t>to indicate that some external device of higher priority than the executing process requests service.</a:t>
            </a:r>
          </a:p>
          <a:p>
            <a:pPr marL="0" indent="0">
              <a:buNone/>
            </a:pPr>
            <a:r>
              <a:rPr lang="en-US" b="1" dirty="0">
                <a:solidFill>
                  <a:srgbClr val="FF0000"/>
                </a:solidFill>
              </a:rPr>
              <a:t>7. R </a:t>
            </a:r>
            <a:r>
              <a:rPr lang="en-US" dirty="0"/>
              <a:t>to indicate the end of a memory operation.</a:t>
            </a:r>
          </a:p>
        </p:txBody>
      </p:sp>
      <p:pic>
        <p:nvPicPr>
          <p:cNvPr id="9" name="内容占位符 8">
            <a:extLst>
              <a:ext uri="{FF2B5EF4-FFF2-40B4-BE49-F238E27FC236}">
                <a16:creationId xmlns:a16="http://schemas.microsoft.com/office/drawing/2014/main" id="{E4AF2E13-687E-46EA-9499-FE0EC8A73B5E}"/>
              </a:ext>
            </a:extLst>
          </p:cNvPr>
          <p:cNvPicPr>
            <a:picLocks noGrp="1" noChangeAspect="1"/>
          </p:cNvPicPr>
          <p:nvPr>
            <p:ph sz="half" idx="2"/>
          </p:nvPr>
        </p:nvPicPr>
        <p:blipFill>
          <a:blip r:embed="rId2"/>
          <a:stretch>
            <a:fillRect/>
          </a:stretch>
        </p:blipFill>
        <p:spPr>
          <a:xfrm>
            <a:off x="6220128" y="1387475"/>
            <a:ext cx="5085744" cy="4789488"/>
          </a:xfrm>
        </p:spPr>
      </p:pic>
    </p:spTree>
    <p:extLst>
      <p:ext uri="{BB962C8B-B14F-4D97-AF65-F5344CB8AC3E}">
        <p14:creationId xmlns:p14="http://schemas.microsoft.com/office/powerpoint/2010/main" val="14129087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94D65F-031A-4A45-B1A0-F3265B14A429}"/>
              </a:ext>
            </a:extLst>
          </p:cNvPr>
          <p:cNvSpPr>
            <a:spLocks noGrp="1"/>
          </p:cNvSpPr>
          <p:nvPr>
            <p:ph type="title"/>
          </p:nvPr>
        </p:nvSpPr>
        <p:spPr/>
        <p:txBody>
          <a:bodyPr/>
          <a:lstStyle/>
          <a:p>
            <a:r>
              <a:rPr lang="en-US" dirty="0"/>
              <a:t>About </a:t>
            </a:r>
            <a:r>
              <a:rPr lang="en-US" b="1" dirty="0">
                <a:solidFill>
                  <a:srgbClr val="FF0000"/>
                </a:solidFill>
              </a:rPr>
              <a:t>R</a:t>
            </a:r>
          </a:p>
        </p:txBody>
      </p:sp>
      <p:pic>
        <p:nvPicPr>
          <p:cNvPr id="5" name="内容占位符 4">
            <a:extLst>
              <a:ext uri="{FF2B5EF4-FFF2-40B4-BE49-F238E27FC236}">
                <a16:creationId xmlns:a16="http://schemas.microsoft.com/office/drawing/2014/main" id="{A4F041B1-E299-4F11-BCE7-F2850A55EE3F}"/>
              </a:ext>
            </a:extLst>
          </p:cNvPr>
          <p:cNvPicPr>
            <a:picLocks noGrp="1" noChangeAspect="1"/>
          </p:cNvPicPr>
          <p:nvPr>
            <p:ph sz="half" idx="1"/>
          </p:nvPr>
        </p:nvPicPr>
        <p:blipFill>
          <a:blip r:embed="rId2"/>
          <a:stretch>
            <a:fillRect/>
          </a:stretch>
        </p:blipFill>
        <p:spPr>
          <a:xfrm>
            <a:off x="838200" y="1950648"/>
            <a:ext cx="5181600" cy="3663141"/>
          </a:xfrm>
          <a:prstGeom prst="rect">
            <a:avLst/>
          </a:prstGeom>
        </p:spPr>
      </p:pic>
      <p:pic>
        <p:nvPicPr>
          <p:cNvPr id="8" name="内容占位符 7">
            <a:extLst>
              <a:ext uri="{FF2B5EF4-FFF2-40B4-BE49-F238E27FC236}">
                <a16:creationId xmlns:a16="http://schemas.microsoft.com/office/drawing/2014/main" id="{D57DE5A4-B63C-4A94-9C81-39BA89F7A1DD}"/>
              </a:ext>
            </a:extLst>
          </p:cNvPr>
          <p:cNvPicPr>
            <a:picLocks noGrp="1" noChangeAspect="1"/>
          </p:cNvPicPr>
          <p:nvPr>
            <p:ph sz="half" idx="2"/>
          </p:nvPr>
        </p:nvPicPr>
        <p:blipFill>
          <a:blip r:embed="rId3"/>
          <a:stretch>
            <a:fillRect/>
          </a:stretch>
        </p:blipFill>
        <p:spPr>
          <a:xfrm>
            <a:off x="6172200" y="365126"/>
            <a:ext cx="5181600" cy="4571202"/>
          </a:xfrm>
          <a:prstGeom prst="rect">
            <a:avLst/>
          </a:prstGeom>
        </p:spPr>
      </p:pic>
      <p:sp>
        <p:nvSpPr>
          <p:cNvPr id="6" name="文本框 5">
            <a:extLst>
              <a:ext uri="{FF2B5EF4-FFF2-40B4-BE49-F238E27FC236}">
                <a16:creationId xmlns:a16="http://schemas.microsoft.com/office/drawing/2014/main" id="{7A12A360-14C3-4B05-B8F8-1446DDDFDA17}"/>
              </a:ext>
            </a:extLst>
          </p:cNvPr>
          <p:cNvSpPr txBox="1"/>
          <p:nvPr/>
        </p:nvSpPr>
        <p:spPr>
          <a:xfrm>
            <a:off x="2231136" y="1386865"/>
            <a:ext cx="2107821" cy="369332"/>
          </a:xfrm>
          <a:prstGeom prst="rect">
            <a:avLst/>
          </a:prstGeom>
          <a:noFill/>
        </p:spPr>
        <p:txBody>
          <a:bodyPr wrap="none" rtlCol="0">
            <a:spAutoFit/>
          </a:bodyPr>
          <a:lstStyle/>
          <a:p>
            <a:r>
              <a:rPr lang="en-US" dirty="0">
                <a:highlight>
                  <a:srgbClr val="FFFF00"/>
                </a:highlight>
              </a:rPr>
              <a:t>A flash memory chip</a:t>
            </a:r>
          </a:p>
        </p:txBody>
      </p:sp>
      <p:sp>
        <p:nvSpPr>
          <p:cNvPr id="7" name="矩形: 圆角 6">
            <a:extLst>
              <a:ext uri="{FF2B5EF4-FFF2-40B4-BE49-F238E27FC236}">
                <a16:creationId xmlns:a16="http://schemas.microsoft.com/office/drawing/2014/main" id="{96BF6839-D048-49A5-A584-E94939257992}"/>
              </a:ext>
            </a:extLst>
          </p:cNvPr>
          <p:cNvSpPr/>
          <p:nvPr/>
        </p:nvSpPr>
        <p:spPr>
          <a:xfrm>
            <a:off x="762000" y="3371088"/>
            <a:ext cx="542544" cy="140208"/>
          </a:xfrm>
          <a:prstGeom prst="round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矩形 8">
            <a:extLst>
              <a:ext uri="{FF2B5EF4-FFF2-40B4-BE49-F238E27FC236}">
                <a16:creationId xmlns:a16="http://schemas.microsoft.com/office/drawing/2014/main" id="{0B46F81E-8073-4888-9FD3-679126F0415A}"/>
              </a:ext>
            </a:extLst>
          </p:cNvPr>
          <p:cNvSpPr/>
          <p:nvPr/>
        </p:nvSpPr>
        <p:spPr>
          <a:xfrm>
            <a:off x="6096000" y="5015546"/>
            <a:ext cx="6096000" cy="1477328"/>
          </a:xfrm>
          <a:prstGeom prst="rect">
            <a:avLst/>
          </a:prstGeom>
        </p:spPr>
        <p:txBody>
          <a:bodyPr>
            <a:spAutoFit/>
          </a:bodyPr>
          <a:lstStyle/>
          <a:p>
            <a:r>
              <a:rPr lang="en-US" b="1" dirty="0">
                <a:latin typeface="Arial-BoldMT"/>
              </a:rPr>
              <a:t>READY/BUSY OUTPUT</a:t>
            </a:r>
          </a:p>
          <a:p>
            <a:r>
              <a:rPr lang="en-US" dirty="0">
                <a:latin typeface="ArialMT"/>
              </a:rPr>
              <a:t>The R/B output indicates the status of the device operation. When low, it indicates that a program, erase or</a:t>
            </a:r>
          </a:p>
          <a:p>
            <a:r>
              <a:rPr lang="en-US" dirty="0">
                <a:latin typeface="ArialMT"/>
              </a:rPr>
              <a:t>random read operation is in process and </a:t>
            </a:r>
            <a:r>
              <a:rPr lang="en-US" dirty="0">
                <a:solidFill>
                  <a:srgbClr val="FF0000"/>
                </a:solidFill>
                <a:latin typeface="ArialMT"/>
              </a:rPr>
              <a:t>returns to high state upon completion.</a:t>
            </a:r>
            <a:endParaRPr lang="en-US" dirty="0">
              <a:solidFill>
                <a:srgbClr val="FF0000"/>
              </a:solidFill>
            </a:endParaRPr>
          </a:p>
        </p:txBody>
      </p:sp>
    </p:spTree>
    <p:extLst>
      <p:ext uri="{BB962C8B-B14F-4D97-AF65-F5344CB8AC3E}">
        <p14:creationId xmlns:p14="http://schemas.microsoft.com/office/powerpoint/2010/main" val="33672055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内容占位符 8">
            <a:extLst>
              <a:ext uri="{FF2B5EF4-FFF2-40B4-BE49-F238E27FC236}">
                <a16:creationId xmlns:a16="http://schemas.microsoft.com/office/drawing/2014/main" id="{E4AF2E13-687E-46EA-9499-FE0EC8A73B5E}"/>
              </a:ext>
            </a:extLst>
          </p:cNvPr>
          <p:cNvPicPr>
            <a:picLocks noGrp="1" noChangeAspect="1"/>
          </p:cNvPicPr>
          <p:nvPr>
            <p:ph sz="half" idx="2"/>
          </p:nvPr>
        </p:nvPicPr>
        <p:blipFill>
          <a:blip r:embed="rId2"/>
          <a:stretch>
            <a:fillRect/>
          </a:stretch>
        </p:blipFill>
        <p:spPr>
          <a:xfrm>
            <a:off x="6220128" y="1387475"/>
            <a:ext cx="5085744" cy="4789488"/>
          </a:xfrm>
        </p:spPr>
      </p:pic>
      <p:sp>
        <p:nvSpPr>
          <p:cNvPr id="5" name="标题 4">
            <a:extLst>
              <a:ext uri="{FF2B5EF4-FFF2-40B4-BE49-F238E27FC236}">
                <a16:creationId xmlns:a16="http://schemas.microsoft.com/office/drawing/2014/main" id="{600E0E94-A387-4C04-A04A-FD6202043A15}"/>
              </a:ext>
            </a:extLst>
          </p:cNvPr>
          <p:cNvSpPr>
            <a:spLocks noGrp="1"/>
          </p:cNvSpPr>
          <p:nvPr>
            <p:ph type="title"/>
          </p:nvPr>
        </p:nvSpPr>
        <p:spPr/>
        <p:txBody>
          <a:bodyPr/>
          <a:lstStyle/>
          <a:p>
            <a:r>
              <a:rPr lang="en-US" b="1" dirty="0"/>
              <a:t>Appendix C :Microarchitecture of the LC-3</a:t>
            </a:r>
            <a:endParaRPr lang="en-US" dirty="0"/>
          </a:p>
        </p:txBody>
      </p:sp>
      <p:sp>
        <p:nvSpPr>
          <p:cNvPr id="6" name="内容占位符 5">
            <a:extLst>
              <a:ext uri="{FF2B5EF4-FFF2-40B4-BE49-F238E27FC236}">
                <a16:creationId xmlns:a16="http://schemas.microsoft.com/office/drawing/2014/main" id="{474AD956-CDD8-438B-B184-8AD8813E7B61}"/>
              </a:ext>
            </a:extLst>
          </p:cNvPr>
          <p:cNvSpPr>
            <a:spLocks noGrp="1"/>
          </p:cNvSpPr>
          <p:nvPr>
            <p:ph sz="half" idx="1"/>
          </p:nvPr>
        </p:nvSpPr>
        <p:spPr/>
        <p:txBody>
          <a:bodyPr>
            <a:normAutofit lnSpcReduction="10000"/>
          </a:bodyPr>
          <a:lstStyle/>
          <a:p>
            <a:r>
              <a:rPr lang="en-US" dirty="0"/>
              <a:t>During each clock cycle,</a:t>
            </a:r>
          </a:p>
          <a:p>
            <a:pPr lvl="1"/>
            <a:r>
              <a:rPr lang="en-US" dirty="0"/>
              <a:t> 42 of these control signals determine the </a:t>
            </a:r>
            <a:r>
              <a:rPr lang="en-US" dirty="0">
                <a:solidFill>
                  <a:srgbClr val="FF0000"/>
                </a:solidFill>
              </a:rPr>
              <a:t>processing of information in the data path</a:t>
            </a:r>
          </a:p>
          <a:p>
            <a:pPr lvl="1"/>
            <a:r>
              <a:rPr lang="en-US" dirty="0"/>
              <a:t>the other </a:t>
            </a:r>
            <a:r>
              <a:rPr lang="en-US" b="1" dirty="0">
                <a:solidFill>
                  <a:srgbClr val="FF0000"/>
                </a:solidFill>
              </a:rPr>
              <a:t>10</a:t>
            </a:r>
            <a:r>
              <a:rPr lang="en-US" dirty="0"/>
              <a:t> control signals combine with the </a:t>
            </a:r>
            <a:r>
              <a:rPr lang="en-US" b="1" dirty="0">
                <a:solidFill>
                  <a:srgbClr val="FF0000"/>
                </a:solidFill>
              </a:rPr>
              <a:t>10</a:t>
            </a:r>
            <a:r>
              <a:rPr lang="en-US" dirty="0"/>
              <a:t> bits of additional information to determine which set of control signals will be required in the next clock cycle.</a:t>
            </a:r>
          </a:p>
          <a:p>
            <a:r>
              <a:rPr lang="en-US" dirty="0"/>
              <a:t>These 52 control signals specify the state of the control structure of the LC-3 microarchitecture</a:t>
            </a:r>
          </a:p>
        </p:txBody>
      </p:sp>
      <p:sp>
        <p:nvSpPr>
          <p:cNvPr id="2" name="椭圆 1">
            <a:extLst>
              <a:ext uri="{FF2B5EF4-FFF2-40B4-BE49-F238E27FC236}">
                <a16:creationId xmlns:a16="http://schemas.microsoft.com/office/drawing/2014/main" id="{7FA0F607-2A5F-449C-8CA6-2722422AECFC}"/>
              </a:ext>
            </a:extLst>
          </p:cNvPr>
          <p:cNvSpPr/>
          <p:nvPr/>
        </p:nvSpPr>
        <p:spPr>
          <a:xfrm>
            <a:off x="7730648" y="5323643"/>
            <a:ext cx="683581" cy="461639"/>
          </a:xfrm>
          <a:prstGeom prst="ellipse">
            <a:avLst/>
          </a:prstGeom>
          <a:noFill/>
          <a:ln w="254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椭圆 6">
            <a:extLst>
              <a:ext uri="{FF2B5EF4-FFF2-40B4-BE49-F238E27FC236}">
                <a16:creationId xmlns:a16="http://schemas.microsoft.com/office/drawing/2014/main" id="{BEAE379D-455D-448F-9B5D-2220C6FF3779}"/>
              </a:ext>
            </a:extLst>
          </p:cNvPr>
          <p:cNvSpPr/>
          <p:nvPr/>
        </p:nvSpPr>
        <p:spPr>
          <a:xfrm>
            <a:off x="6725858" y="5323642"/>
            <a:ext cx="683581" cy="461639"/>
          </a:xfrm>
          <a:prstGeom prst="ellipse">
            <a:avLst/>
          </a:prstGeom>
          <a:noFill/>
          <a:ln w="25400">
            <a:solidFill>
              <a:srgbClr val="0070C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椭圆 7">
            <a:extLst>
              <a:ext uri="{FF2B5EF4-FFF2-40B4-BE49-F238E27FC236}">
                <a16:creationId xmlns:a16="http://schemas.microsoft.com/office/drawing/2014/main" id="{F0DC6E1A-3543-41BB-9413-0C2EC5EF38DC}"/>
              </a:ext>
            </a:extLst>
          </p:cNvPr>
          <p:cNvSpPr/>
          <p:nvPr/>
        </p:nvSpPr>
        <p:spPr>
          <a:xfrm>
            <a:off x="6725858" y="2673173"/>
            <a:ext cx="2009580" cy="1110887"/>
          </a:xfrm>
          <a:prstGeom prst="ellipse">
            <a:avLst/>
          </a:prstGeom>
          <a:noFill/>
          <a:ln w="25400">
            <a:solidFill>
              <a:srgbClr val="0070C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5868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7" grpId="0" animBg="1"/>
      <p:bldP spid="8" grpId="0" animBg="1"/>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1016</TotalTime>
  <Words>2113</Words>
  <Application>Microsoft Office PowerPoint</Application>
  <PresentationFormat>宽屏</PresentationFormat>
  <Paragraphs>628</Paragraphs>
  <Slides>26</Slides>
  <Notes>7</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26</vt:i4>
      </vt:variant>
    </vt:vector>
  </HeadingPairs>
  <TitlesOfParts>
    <vt:vector size="43" baseType="lpstr">
      <vt:lpstr>Arial-BoldMT</vt:lpstr>
      <vt:lpstr>ArialMT</vt:lpstr>
      <vt:lpstr>MingLiU</vt:lpstr>
      <vt:lpstr>STIXGeneral-Regular</vt:lpstr>
      <vt:lpstr>等线</vt:lpstr>
      <vt:lpstr>等线 Light</vt:lpstr>
      <vt:lpstr>黑体</vt:lpstr>
      <vt:lpstr>宋体</vt:lpstr>
      <vt:lpstr>微软雅黑</vt:lpstr>
      <vt:lpstr>Arial</vt:lpstr>
      <vt:lpstr>Calibri</vt:lpstr>
      <vt:lpstr>Calibri Light</vt:lpstr>
      <vt:lpstr>Garamond</vt:lpstr>
      <vt:lpstr>Miriam Fixed</vt:lpstr>
      <vt:lpstr>Times New Roman</vt:lpstr>
      <vt:lpstr>Wingdings</vt:lpstr>
      <vt:lpstr>Office 主题​​</vt:lpstr>
      <vt:lpstr>ICS 复习</vt:lpstr>
      <vt:lpstr>Important parts</vt:lpstr>
      <vt:lpstr>About chapter 10</vt:lpstr>
      <vt:lpstr>About chapter 10</vt:lpstr>
      <vt:lpstr>Appendix C :Microarchitecture of the LC-3</vt:lpstr>
      <vt:lpstr>Appendix C :Microarchitecture of the LC-3</vt:lpstr>
      <vt:lpstr>Appendix C :Microarchitecture of the LC-3</vt:lpstr>
      <vt:lpstr>About R</vt:lpstr>
      <vt:lpstr>Appendix C :Microarchitecture of the LC-3</vt:lpstr>
      <vt:lpstr>The state machine</vt:lpstr>
      <vt:lpstr>The state machine</vt:lpstr>
      <vt:lpstr>The state machine</vt:lpstr>
      <vt:lpstr>The state machine</vt:lpstr>
      <vt:lpstr>The state machine</vt:lpstr>
      <vt:lpstr>The data path</vt:lpstr>
      <vt:lpstr>The data path</vt:lpstr>
      <vt:lpstr>Additional logic required to provide control signals</vt:lpstr>
      <vt:lpstr>Instruction Cycle (chapter 4.3 &amp; chapter 5.6) -----including 6 phases, each phase requiring 0 or more steps.</vt:lpstr>
      <vt:lpstr>NOT (Register)</vt:lpstr>
      <vt:lpstr>PowerPoint 演示文稿</vt:lpstr>
      <vt:lpstr>PowerPoint 演示文稿</vt:lpstr>
      <vt:lpstr>PowerPoint 演示文稿</vt:lpstr>
      <vt:lpstr>PowerPoint 演示文稿</vt:lpstr>
      <vt:lpstr>PowerPoint 演示文稿</vt:lpstr>
      <vt:lpstr>Interrupt and  RTI</vt:lpstr>
      <vt:lpstr>TRAP and RTI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ICS 复习</dc:title>
  <dc:creator>lenovo</dc:creator>
  <cp:lastModifiedBy>lenovo</cp:lastModifiedBy>
  <cp:revision>135</cp:revision>
  <dcterms:created xsi:type="dcterms:W3CDTF">2022-01-06T08:10:08Z</dcterms:created>
  <dcterms:modified xsi:type="dcterms:W3CDTF">2022-01-07T01:10:30Z</dcterms:modified>
</cp:coreProperties>
</file>