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4" r:id="rId1"/>
  </p:sldMasterIdLst>
  <p:notesMasterIdLst>
    <p:notesMasterId r:id="rId25"/>
  </p:notesMasterIdLst>
  <p:sldIdLst>
    <p:sldId id="648" r:id="rId2"/>
    <p:sldId id="492" r:id="rId3"/>
    <p:sldId id="1677" r:id="rId4"/>
    <p:sldId id="570" r:id="rId5"/>
    <p:sldId id="386" r:id="rId6"/>
    <p:sldId id="484" r:id="rId7"/>
    <p:sldId id="415" r:id="rId8"/>
    <p:sldId id="416" r:id="rId9"/>
    <p:sldId id="411" r:id="rId10"/>
    <p:sldId id="412" r:id="rId11"/>
    <p:sldId id="563" r:id="rId12"/>
    <p:sldId id="564" r:id="rId13"/>
    <p:sldId id="565" r:id="rId14"/>
    <p:sldId id="339" r:id="rId15"/>
    <p:sldId id="417" r:id="rId16"/>
    <p:sldId id="418" r:id="rId17"/>
    <p:sldId id="419" r:id="rId18"/>
    <p:sldId id="420" r:id="rId19"/>
    <p:sldId id="340" r:id="rId20"/>
    <p:sldId id="421" r:id="rId21"/>
    <p:sldId id="422" r:id="rId22"/>
    <p:sldId id="423" r:id="rId23"/>
    <p:sldId id="424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hwt" initials="hh" lastIdx="1" clrIdx="0">
    <p:extLst>
      <p:ext uri="{19B8F6BF-5375-455C-9EA6-DF929625EA0E}">
        <p15:presenceInfo xmlns:p15="http://schemas.microsoft.com/office/powerpoint/2012/main" userId="31ad2c1f73f72afa" providerId="Windows Live"/>
      </p:ext>
    </p:extLst>
  </p:cmAuthor>
  <p:cmAuthor id="2" name="HAN" initials="H" lastIdx="3" clrIdx="1">
    <p:extLst>
      <p:ext uri="{19B8F6BF-5375-455C-9EA6-DF929625EA0E}">
        <p15:presenceInfo xmlns:p15="http://schemas.microsoft.com/office/powerpoint/2012/main" userId="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52A3"/>
    <a:srgbClr val="333399"/>
    <a:srgbClr val="003399"/>
    <a:srgbClr val="0000FF"/>
    <a:srgbClr val="CCFFFF"/>
    <a:srgbClr val="FFCCFF"/>
    <a:srgbClr val="0074BF"/>
    <a:srgbClr val="A6E0E0"/>
    <a:srgbClr val="CC33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76" autoAdjust="0"/>
    <p:restoredTop sz="86390" autoAdjust="0"/>
  </p:normalViewPr>
  <p:slideViewPr>
    <p:cSldViewPr>
      <p:cViewPr varScale="1">
        <p:scale>
          <a:sx n="85" d="100"/>
          <a:sy n="85" d="100"/>
        </p:scale>
        <p:origin x="1400" y="5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00" d="100"/>
        <a:sy n="100" d="100"/>
      </p:scale>
      <p:origin x="0" y="-18664"/>
    </p:cViewPr>
  </p:sorterViewPr>
  <p:notesViewPr>
    <p:cSldViewPr>
      <p:cViewPr varScale="1">
        <p:scale>
          <a:sx n="65" d="100"/>
          <a:sy n="65" d="100"/>
        </p:scale>
        <p:origin x="120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B49EF33-1BF8-49F7-918D-11EE9F04FB28}" type="datetimeFigureOut">
              <a:rPr lang="zh-CN" altLang="en-US"/>
              <a:pPr>
                <a:defRPr/>
              </a:pPr>
              <a:t>2022/1/8</a:t>
            </a:fld>
            <a:endParaRPr lang="en-US" altLang="zh-CN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616E1B-D57C-4DD9-8C78-E9F14A888E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490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908700" y="8686800"/>
            <a:ext cx="29890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793" tIns="46397" rIns="92793" bIns="46397" anchor="b"/>
          <a:lstStyle>
            <a:lvl1pPr defTabSz="928688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8688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8688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8688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8688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2F977D-5B08-4AD4-9E32-084B4A57EE0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85800"/>
            <a:ext cx="4575175" cy="3430588"/>
          </a:xfrm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694" y="4343400"/>
            <a:ext cx="5058317" cy="4114800"/>
          </a:xfrm>
          <a:noFill/>
        </p:spPr>
        <p:txBody>
          <a:bodyPr lIns="92793" tIns="46397" rIns="92793" bIns="46397" anchor="t"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998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944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098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5625143" y="6459539"/>
            <a:ext cx="430308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88" tIns="46544" rIns="93088" bIns="4654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111789-0D87-446C-B619-443CEE1F16C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400425" cy="2551112"/>
          </a:xfrm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658" y="3228976"/>
            <a:ext cx="7280911" cy="3059113"/>
          </a:xfrm>
          <a:noFill/>
        </p:spPr>
        <p:txBody>
          <a:bodyPr lIns="93088" tIns="46544" rIns="93088" bIns="46544" anchor="t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939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153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258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883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339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 txBox="1">
            <a:spLocks noGrp="1" noChangeArrowheads="1"/>
          </p:cNvSpPr>
          <p:nvPr/>
        </p:nvSpPr>
        <p:spPr bwMode="auto">
          <a:xfrm>
            <a:off x="5625143" y="6459539"/>
            <a:ext cx="430308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88" tIns="46544" rIns="93088" bIns="4654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57FFD3-65F0-4B89-AD08-655AF7E6E81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400425" cy="2551112"/>
          </a:xfrm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658" y="3228976"/>
            <a:ext cx="7280911" cy="3059113"/>
          </a:xfrm>
          <a:noFill/>
        </p:spPr>
        <p:txBody>
          <a:bodyPr lIns="93088" tIns="46544" rIns="93088" bIns="46544" anchor="t"/>
          <a:lstStyle/>
          <a:p>
            <a:pPr eaLnBrk="1" hangingPunct="1"/>
            <a:r>
              <a:rPr lang="en-US" altLang="zh-C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4659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635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9151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908700" y="8686800"/>
            <a:ext cx="29890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793" tIns="46397" rIns="92793" bIns="46397" anchor="b"/>
          <a:lstStyle>
            <a:lvl1pPr defTabSz="928688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8688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8688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8688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8688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2F977D-5B08-4AD4-9E32-084B4A57EE0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85800"/>
            <a:ext cx="4575175" cy="3430588"/>
          </a:xfrm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694" y="4343400"/>
            <a:ext cx="5058317" cy="4114800"/>
          </a:xfrm>
          <a:noFill/>
        </p:spPr>
        <p:txBody>
          <a:bodyPr lIns="92793" tIns="46397" rIns="92793" bIns="46397" anchor="t"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689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643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8023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6563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5625143" y="6459539"/>
            <a:ext cx="430308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88" tIns="46544" rIns="93088" bIns="4654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327C34-C641-4100-93D8-0F91E49AC28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400425" cy="2551112"/>
          </a:xfrm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658" y="3228976"/>
            <a:ext cx="7280911" cy="3059113"/>
          </a:xfrm>
          <a:noFill/>
        </p:spPr>
        <p:txBody>
          <a:bodyPr lIns="93088" tIns="46544" rIns="93088" bIns="46544" anchor="t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792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065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168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870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872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DE7ED3-F08B-42E1-9FA3-46A86819226E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2823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FBBF7-0857-4E0C-8BA6-6E15C623885C}" type="datetime1">
              <a:rPr lang="zh-CN" altLang="en-US"/>
              <a:pPr>
                <a:defRPr/>
              </a:pPr>
              <a:t>2022/1/8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0A3BD-B17F-41BC-AD2B-B1F4D871CD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18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3EDD8-01BB-47F8-8E6D-2645728DF3F1}" type="datetime1">
              <a:rPr lang="zh-CN" altLang="en-US"/>
              <a:pPr>
                <a:defRPr/>
              </a:pPr>
              <a:t>2022/1/8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2E81-A0D5-41DE-88A7-2A2FFF4DBF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00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8788" y="71438"/>
            <a:ext cx="2209800" cy="6391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71438"/>
            <a:ext cx="6477000" cy="6391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B442F-28AC-43F0-93B7-FE355784DBDB}" type="datetime1">
              <a:rPr lang="zh-CN" altLang="en-US"/>
              <a:pPr>
                <a:defRPr/>
              </a:pPr>
              <a:t>2022/1/8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735D7-0ECB-4EE2-86E4-B3A13F216C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6903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71438"/>
            <a:ext cx="88392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7A132-778D-41EB-A2E6-EEFB736A1018}" type="datetime1">
              <a:rPr lang="zh-CN" altLang="en-US"/>
              <a:pPr>
                <a:defRPr/>
              </a:pPr>
              <a:t>2022/1/8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7858A-8586-41E6-A722-1234A2DFF6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913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88401-22E9-4153-B0F5-3C3505E5B3D2}" type="datetime1">
              <a:rPr lang="zh-CN" altLang="en-US"/>
              <a:pPr>
                <a:defRPr/>
              </a:pPr>
              <a:t>2022/1/8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AA37B-31F2-46EE-90A4-68D9AA6A43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6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CAC6C-B0AD-4F0E-9446-33370F30D5FC}" type="datetime1">
              <a:rPr lang="zh-CN" altLang="en-US"/>
              <a:pPr>
                <a:defRPr/>
              </a:pPr>
              <a:t>2022/1/8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A47DD-4F3B-4B0E-A7D4-817BFF4C49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585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83934-C491-42A4-BFD4-814AB71EDDF7}" type="datetime1">
              <a:rPr lang="zh-CN" altLang="en-US"/>
              <a:pPr>
                <a:defRPr/>
              </a:pPr>
              <a:t>2022/1/8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012B7-EEC4-4D8F-A0AE-0D024276F3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9777" y="71438"/>
            <a:ext cx="1247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5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9AC0E-F239-4395-A14B-CA68D9010451}" type="datetime1">
              <a:rPr lang="zh-CN" altLang="en-US"/>
              <a:pPr>
                <a:defRPr/>
              </a:pPr>
              <a:t>2022/1/8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E5A60-ACBF-4E9D-8250-BA2475CAEA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696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7D333-2B55-4460-872C-65971AEBE282}" type="datetime1">
              <a:rPr lang="zh-CN" altLang="en-US"/>
              <a:pPr>
                <a:defRPr/>
              </a:pPr>
              <a:t>2022/1/8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155E1-15C7-4BC0-8F47-E13BA6600D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A0602-4C1E-4AA8-8FA1-77F1FDCED5FC}" type="datetime1">
              <a:rPr lang="zh-CN" altLang="en-US"/>
              <a:pPr>
                <a:defRPr/>
              </a:pPr>
              <a:t>2022/1/8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BD95A-F8D2-4488-8611-E7B836139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992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ACA26-EDE1-4762-BE66-94A7EAAFB3D1}" type="datetime1">
              <a:rPr lang="zh-CN" altLang="en-US"/>
              <a:pPr>
                <a:defRPr/>
              </a:pPr>
              <a:t>2022/1/8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461BE-3140-4BB3-A330-A3E92F9AD8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434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1047-FBFB-4E30-BFC4-5930808DCF04}" type="datetime1">
              <a:rPr lang="zh-CN" altLang="en-US"/>
              <a:pPr>
                <a:defRPr/>
              </a:pPr>
              <a:t>2022/1/8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CEF3C-935F-45BB-9C47-4C73976C44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0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81075"/>
            <a:ext cx="8839200" cy="548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537325"/>
            <a:ext cx="228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fld id="{618C75BF-420F-46A9-BC7D-C03727AB3FB9}" type="datetime1">
              <a:rPr lang="zh-CN" altLang="en-US"/>
              <a:pPr>
                <a:defRPr/>
              </a:pPr>
              <a:t>2022/1/8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0" y="6537325"/>
            <a:ext cx="274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/>
            </a:lvl1pPr>
          </a:lstStyle>
          <a:p>
            <a:pPr>
              <a:defRPr/>
            </a:pPr>
            <a:fld id="{959C821A-6763-4EB6-8588-90DEC90268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 flipV="1">
            <a:off x="179388" y="908050"/>
            <a:ext cx="8856662" cy="0"/>
          </a:xfrm>
          <a:prstGeom prst="line">
            <a:avLst/>
          </a:prstGeom>
          <a:noFill/>
          <a:ln w="47625" cmpd="thinThick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59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ungsuh" panose="02030600000101010101" pitchFamily="18" charset="-127"/>
        <a:buChar char="-"/>
        <a:defRPr sz="24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Great Idea #1</a:t>
            </a:r>
            <a:r>
              <a:rPr lang="zh-CN" altLang="en-US" dirty="0"/>
              <a:t> </a:t>
            </a:r>
            <a:r>
              <a:rPr lang="en-US" altLang="zh-CN" dirty="0"/>
              <a:t>Turing Machine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 err="1"/>
              <a:t>Computataional</a:t>
            </a:r>
            <a:r>
              <a:rPr lang="en-US" altLang="zh-CN" dirty="0"/>
              <a:t> Model)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2022/1/8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5B44C12-5FAD-426F-A9F7-D69C82F0F166}"/>
              </a:ext>
            </a:extLst>
          </p:cNvPr>
          <p:cNvGrpSpPr/>
          <p:nvPr/>
        </p:nvGrpSpPr>
        <p:grpSpPr>
          <a:xfrm>
            <a:off x="199017" y="2987452"/>
            <a:ext cx="3995936" cy="1692276"/>
            <a:chOff x="432049" y="2897943"/>
            <a:chExt cx="3995936" cy="1692276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432049" y="2934035"/>
              <a:ext cx="3995936" cy="1656184"/>
              <a:chOff x="1075" y="1680"/>
              <a:chExt cx="3039" cy="1018"/>
            </a:xfrm>
          </p:grpSpPr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2181" y="1680"/>
                <a:ext cx="1008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3200" baseline="0" dirty="0">
                    <a:ea typeface="宋体" panose="02010600030101010101" pitchFamily="2" charset="-122"/>
                  </a:rPr>
                  <a:t>U</a:t>
                </a:r>
                <a:endParaRPr lang="en-US" altLang="zh-CN" sz="32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>
                <a:off x="1845" y="2239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3189" y="2239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Text Box 8"/>
              <p:cNvSpPr txBox="1">
                <a:spLocks noChangeArrowheads="1"/>
              </p:cNvSpPr>
              <p:nvPr/>
            </p:nvSpPr>
            <p:spPr bwMode="auto">
              <a:xfrm>
                <a:off x="1421" y="2102"/>
                <a:ext cx="46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baseline="0" dirty="0" err="1">
                    <a:ea typeface="宋体" panose="02010600030101010101" pitchFamily="2" charset="-122"/>
                  </a:rPr>
                  <a:t>a,b,c</a:t>
                </a:r>
                <a:endParaRPr lang="en-US" altLang="zh-CN" sz="2000" b="0" baseline="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3541" y="2112"/>
                <a:ext cx="5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baseline="0">
                    <a:latin typeface="Franklin Gothic Book" pitchFamily="34" charset="0"/>
                    <a:ea typeface="宋体" panose="02010600030101010101" pitchFamily="2" charset="-122"/>
                  </a:rPr>
                  <a:t>c(a+b)</a:t>
                </a:r>
              </a:p>
            </p:txBody>
          </p:sp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1763" y="2448"/>
                <a:ext cx="193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i="1" baseline="0">
                    <a:ea typeface="宋体" panose="02010600030101010101" pitchFamily="2" charset="-122"/>
                  </a:rPr>
                  <a:t>Universal Turing Machine</a:t>
                </a:r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1845" y="1865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1075" y="1728"/>
                <a:ext cx="74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baseline="0">
                    <a:ea typeface="宋体" panose="02010600030101010101" pitchFamily="2" charset="-122"/>
                  </a:rPr>
                  <a:t>T</a:t>
                </a:r>
                <a:r>
                  <a:rPr lang="en-US" altLang="zh-CN" sz="2000" b="0">
                    <a:ea typeface="宋体" panose="02010600030101010101" pitchFamily="2" charset="-122"/>
                  </a:rPr>
                  <a:t>add</a:t>
                </a:r>
                <a:r>
                  <a:rPr lang="en-US" altLang="zh-CN" sz="2000" b="0" baseline="0">
                    <a:ea typeface="宋体" panose="02010600030101010101" pitchFamily="2" charset="-122"/>
                  </a:rPr>
                  <a:t>, T</a:t>
                </a:r>
                <a:r>
                  <a:rPr lang="en-US" altLang="zh-CN" sz="2000" b="0">
                    <a:ea typeface="宋体" panose="02010600030101010101" pitchFamily="2" charset="-122"/>
                  </a:rPr>
                  <a:t>mul</a:t>
                </a:r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DB831FF-BD85-46C7-AB7A-21071CE91B64}"/>
                </a:ext>
              </a:extLst>
            </p:cNvPr>
            <p:cNvSpPr/>
            <p:nvPr/>
          </p:nvSpPr>
          <p:spPr bwMode="auto">
            <a:xfrm>
              <a:off x="1912844" y="2897943"/>
              <a:ext cx="1319911" cy="1145619"/>
            </a:xfrm>
            <a:prstGeom prst="rect">
              <a:avLst/>
            </a:prstGeom>
            <a:noFill/>
            <a:ln w="762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1D102F0-1FEE-4658-A041-6E109A9EDA31}"/>
              </a:ext>
            </a:extLst>
          </p:cNvPr>
          <p:cNvGrpSpPr/>
          <p:nvPr/>
        </p:nvGrpSpPr>
        <p:grpSpPr>
          <a:xfrm>
            <a:off x="4332188" y="1088598"/>
            <a:ext cx="4572000" cy="5257800"/>
            <a:chOff x="1485900" y="1295400"/>
            <a:chExt cx="4572000" cy="5257800"/>
          </a:xfrm>
        </p:grpSpPr>
        <p:sp>
          <p:nvSpPr>
            <p:cNvPr id="40" name="Text Box 5">
              <a:extLst>
                <a:ext uri="{FF2B5EF4-FFF2-40B4-BE49-F238E27FC236}">
                  <a16:creationId xmlns:a16="http://schemas.microsoft.com/office/drawing/2014/main" id="{2CF4BA3D-D678-422C-BFA1-6BBA54E56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500" y="2438400"/>
              <a:ext cx="43434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Decode instruction</a:t>
              </a:r>
            </a:p>
          </p:txBody>
        </p:sp>
        <p:sp>
          <p:nvSpPr>
            <p:cNvPr id="41" name="Line 18">
              <a:extLst>
                <a:ext uri="{FF2B5EF4-FFF2-40B4-BE49-F238E27FC236}">
                  <a16:creationId xmlns:a16="http://schemas.microsoft.com/office/drawing/2014/main" id="{CF24E4B5-8C85-4FC0-936B-1BBE24E27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100" y="2057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Line 19">
              <a:extLst>
                <a:ext uri="{FF2B5EF4-FFF2-40B4-BE49-F238E27FC236}">
                  <a16:creationId xmlns:a16="http://schemas.microsoft.com/office/drawing/2014/main" id="{B38DAE50-353E-4D4B-A01D-B3584CBB2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100" y="2895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Line 20">
              <a:extLst>
                <a:ext uri="{FF2B5EF4-FFF2-40B4-BE49-F238E27FC236}">
                  <a16:creationId xmlns:a16="http://schemas.microsoft.com/office/drawing/2014/main" id="{231CF7F6-A652-4DBE-AA6A-A165752F2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100" y="3733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Line 21">
              <a:extLst>
                <a:ext uri="{FF2B5EF4-FFF2-40B4-BE49-F238E27FC236}">
                  <a16:creationId xmlns:a16="http://schemas.microsoft.com/office/drawing/2014/main" id="{69AF0145-0C9F-4648-9025-6DA3CA24D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100" y="4572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Line 22">
              <a:extLst>
                <a:ext uri="{FF2B5EF4-FFF2-40B4-BE49-F238E27FC236}">
                  <a16:creationId xmlns:a16="http://schemas.microsoft.com/office/drawing/2014/main" id="{492BEF83-8474-4D08-BF19-785BF52E0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100" y="5410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Text Box 6">
              <a:extLst>
                <a:ext uri="{FF2B5EF4-FFF2-40B4-BE49-F238E27FC236}">
                  <a16:creationId xmlns:a16="http://schemas.microsoft.com/office/drawing/2014/main" id="{15393DE2-42F9-4A05-ADA2-6CD4D56BD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500" y="3276600"/>
              <a:ext cx="43434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Evaluate address</a:t>
              </a:r>
            </a:p>
          </p:txBody>
        </p:sp>
        <p:sp>
          <p:nvSpPr>
            <p:cNvPr id="47" name="Text Box 7">
              <a:extLst>
                <a:ext uri="{FF2B5EF4-FFF2-40B4-BE49-F238E27FC236}">
                  <a16:creationId xmlns:a16="http://schemas.microsoft.com/office/drawing/2014/main" id="{1540F1B1-6B38-494B-B516-772CCBF83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500" y="4114800"/>
              <a:ext cx="43434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Fetch operands from memory</a:t>
              </a:r>
            </a:p>
          </p:txBody>
        </p:sp>
        <p:sp>
          <p:nvSpPr>
            <p:cNvPr id="48" name="Text Box 8">
              <a:extLst>
                <a:ext uri="{FF2B5EF4-FFF2-40B4-BE49-F238E27FC236}">
                  <a16:creationId xmlns:a16="http://schemas.microsoft.com/office/drawing/2014/main" id="{9DC49568-813F-4F34-A2C1-EE94C8C81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500" y="4953000"/>
              <a:ext cx="43434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Execute operation</a:t>
              </a:r>
            </a:p>
          </p:txBody>
        </p:sp>
        <p:sp>
          <p:nvSpPr>
            <p:cNvPr id="49" name="Line 25">
              <a:extLst>
                <a:ext uri="{FF2B5EF4-FFF2-40B4-BE49-F238E27FC236}">
                  <a16:creationId xmlns:a16="http://schemas.microsoft.com/office/drawing/2014/main" id="{3647A214-A65D-4611-B21C-F9B7CAE0D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100" y="62484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Line 26">
              <a:extLst>
                <a:ext uri="{FF2B5EF4-FFF2-40B4-BE49-F238E27FC236}">
                  <a16:creationId xmlns:a16="http://schemas.microsoft.com/office/drawing/2014/main" id="{6DDD62DC-BE07-4476-A561-EDC0DFA4D0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5900" y="6553200"/>
              <a:ext cx="8382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Line 27">
              <a:extLst>
                <a:ext uri="{FF2B5EF4-FFF2-40B4-BE49-F238E27FC236}">
                  <a16:creationId xmlns:a16="http://schemas.microsoft.com/office/drawing/2014/main" id="{0DA2FAA3-33EE-476C-824B-04C66086DD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5900" y="12954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Line 28">
              <a:extLst>
                <a:ext uri="{FF2B5EF4-FFF2-40B4-BE49-F238E27FC236}">
                  <a16:creationId xmlns:a16="http://schemas.microsoft.com/office/drawing/2014/main" id="{E8122A34-E6FF-470D-BB19-E1C29FDD3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5900" y="1295400"/>
              <a:ext cx="8382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Line 29">
              <a:extLst>
                <a:ext uri="{FF2B5EF4-FFF2-40B4-BE49-F238E27FC236}">
                  <a16:creationId xmlns:a16="http://schemas.microsoft.com/office/drawing/2014/main" id="{2FC2F6DD-B4C5-4D6E-A3B2-EC2E599E4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100" y="12954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Text Box 9">
              <a:extLst>
                <a:ext uri="{FF2B5EF4-FFF2-40B4-BE49-F238E27FC236}">
                  <a16:creationId xmlns:a16="http://schemas.microsoft.com/office/drawing/2014/main" id="{E6AA4F84-CFD5-4FC9-94E9-4349138C5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500" y="5791200"/>
              <a:ext cx="43434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Store result</a:t>
              </a:r>
            </a:p>
          </p:txBody>
        </p:sp>
        <p:sp>
          <p:nvSpPr>
            <p:cNvPr id="55" name="Text Box 4">
              <a:extLst>
                <a:ext uri="{FF2B5EF4-FFF2-40B4-BE49-F238E27FC236}">
                  <a16:creationId xmlns:a16="http://schemas.microsoft.com/office/drawing/2014/main" id="{80829D7C-4C5B-46B3-B135-05D8E4A95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500" y="1600200"/>
              <a:ext cx="43434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Fetch instruction from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1100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5" name="直接连接符 174"/>
          <p:cNvCxnSpPr/>
          <p:nvPr/>
        </p:nvCxnSpPr>
        <p:spPr bwMode="auto">
          <a:xfrm>
            <a:off x="6956208" y="3740176"/>
            <a:ext cx="2289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直接连接符 199"/>
          <p:cNvCxnSpPr/>
          <p:nvPr/>
        </p:nvCxnSpPr>
        <p:spPr bwMode="auto">
          <a:xfrm rot="16200000">
            <a:off x="5086281" y="1859144"/>
            <a:ext cx="1726" cy="37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9" name="矩形 148"/>
          <p:cNvSpPr/>
          <p:nvPr/>
        </p:nvSpPr>
        <p:spPr bwMode="auto">
          <a:xfrm>
            <a:off x="1733276" y="4424232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直接连接符 198"/>
          <p:cNvCxnSpPr/>
          <p:nvPr/>
        </p:nvCxnSpPr>
        <p:spPr bwMode="auto">
          <a:xfrm rot="10800000">
            <a:off x="3214082" y="3740160"/>
            <a:ext cx="1726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7" name="直接连接符 246"/>
          <p:cNvCxnSpPr/>
          <p:nvPr/>
        </p:nvCxnSpPr>
        <p:spPr bwMode="auto">
          <a:xfrm rot="16200000">
            <a:off x="1477431" y="4280232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直接连接符 197"/>
          <p:cNvCxnSpPr/>
          <p:nvPr/>
        </p:nvCxnSpPr>
        <p:spPr bwMode="auto">
          <a:xfrm rot="16200000">
            <a:off x="2822531" y="4130832"/>
            <a:ext cx="1726" cy="80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8" name="矩形 407"/>
          <p:cNvSpPr/>
          <p:nvPr/>
        </p:nvSpPr>
        <p:spPr bwMode="auto">
          <a:xfrm>
            <a:off x="168480" y="692696"/>
            <a:ext cx="8975520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NOT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</a:rPr>
              <a:t>NOT (Register):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54A6FA1-7A10-4B6E-84EE-E5F785B2BDAF}"/>
              </a:ext>
            </a:extLst>
          </p:cNvPr>
          <p:cNvGrpSpPr/>
          <p:nvPr/>
        </p:nvGrpSpPr>
        <p:grpSpPr>
          <a:xfrm>
            <a:off x="4101215" y="187435"/>
            <a:ext cx="4863272" cy="569420"/>
            <a:chOff x="4101215" y="187435"/>
            <a:chExt cx="4863272" cy="569420"/>
          </a:xfrm>
        </p:grpSpPr>
        <p:sp>
          <p:nvSpPr>
            <p:cNvPr id="440" name="Line 5"/>
            <p:cNvSpPr>
              <a:spLocks noChangeShapeType="1"/>
            </p:cNvSpPr>
            <p:nvPr/>
          </p:nvSpPr>
          <p:spPr bwMode="auto">
            <a:xfrm rot="16200000">
              <a:off x="4982243" y="207185"/>
              <a:ext cx="0" cy="35241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1" name="Line 6"/>
            <p:cNvSpPr>
              <a:spLocks noChangeShapeType="1"/>
            </p:cNvSpPr>
            <p:nvPr/>
          </p:nvSpPr>
          <p:spPr bwMode="auto">
            <a:xfrm rot="16200000">
              <a:off x="5757547" y="190512"/>
              <a:ext cx="0" cy="35241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2" name="Line 7"/>
            <p:cNvSpPr>
              <a:spLocks noChangeShapeType="1"/>
            </p:cNvSpPr>
            <p:nvPr/>
          </p:nvSpPr>
          <p:spPr bwMode="auto">
            <a:xfrm rot="16200000">
              <a:off x="6532852" y="207185"/>
              <a:ext cx="0" cy="35241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3" name="Line 8"/>
            <p:cNvSpPr>
              <a:spLocks noChangeShapeType="1"/>
            </p:cNvSpPr>
            <p:nvPr/>
          </p:nvSpPr>
          <p:spPr bwMode="auto">
            <a:xfrm rot="16200000">
              <a:off x="7308156" y="221634"/>
              <a:ext cx="0" cy="35241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4" name="Line 9"/>
            <p:cNvSpPr>
              <a:spLocks noChangeShapeType="1"/>
            </p:cNvSpPr>
            <p:nvPr/>
          </p:nvSpPr>
          <p:spPr bwMode="auto">
            <a:xfrm rot="16200000">
              <a:off x="8083460" y="211631"/>
              <a:ext cx="0" cy="35241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5" name="Text Box 10"/>
            <p:cNvSpPr txBox="1">
              <a:spLocks noChangeArrowheads="1"/>
            </p:cNvSpPr>
            <p:nvPr/>
          </p:nvSpPr>
          <p:spPr bwMode="auto">
            <a:xfrm>
              <a:off x="5927537" y="187435"/>
              <a:ext cx="444139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EA</a:t>
              </a:r>
            </a:p>
          </p:txBody>
        </p:sp>
        <p:sp>
          <p:nvSpPr>
            <p:cNvPr id="446" name="Text Box 11"/>
            <p:cNvSpPr txBox="1">
              <a:spLocks noChangeArrowheads="1"/>
            </p:cNvSpPr>
            <p:nvPr/>
          </p:nvSpPr>
          <p:spPr bwMode="auto">
            <a:xfrm>
              <a:off x="6702840" y="187437"/>
              <a:ext cx="444139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OP</a:t>
              </a:r>
            </a:p>
          </p:txBody>
        </p:sp>
        <p:sp>
          <p:nvSpPr>
            <p:cNvPr id="447" name="Text Box 12"/>
            <p:cNvSpPr txBox="1">
              <a:spLocks noChangeArrowheads="1"/>
            </p:cNvSpPr>
            <p:nvPr/>
          </p:nvSpPr>
          <p:spPr bwMode="auto">
            <a:xfrm>
              <a:off x="7478144" y="187437"/>
              <a:ext cx="444139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EX</a:t>
              </a:r>
            </a:p>
          </p:txBody>
        </p:sp>
        <p:sp>
          <p:nvSpPr>
            <p:cNvPr id="448" name="Line 13"/>
            <p:cNvSpPr>
              <a:spLocks noChangeShapeType="1"/>
            </p:cNvSpPr>
            <p:nvPr/>
          </p:nvSpPr>
          <p:spPr bwMode="auto">
            <a:xfrm rot="16200000">
              <a:off x="8823523" y="242426"/>
              <a:ext cx="0" cy="28192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9" name="Line 14"/>
            <p:cNvSpPr>
              <a:spLocks noChangeShapeType="1"/>
            </p:cNvSpPr>
            <p:nvPr/>
          </p:nvSpPr>
          <p:spPr bwMode="auto">
            <a:xfrm rot="16200000" flipH="1">
              <a:off x="8777754" y="570122"/>
              <a:ext cx="37346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" name="Line 15"/>
            <p:cNvSpPr>
              <a:spLocks noChangeShapeType="1"/>
            </p:cNvSpPr>
            <p:nvPr/>
          </p:nvSpPr>
          <p:spPr bwMode="auto">
            <a:xfrm rot="16200000" flipV="1">
              <a:off x="6532852" y="-1674781"/>
              <a:ext cx="0" cy="486327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" name="Line 16"/>
            <p:cNvSpPr>
              <a:spLocks noChangeShapeType="1"/>
            </p:cNvSpPr>
            <p:nvPr/>
          </p:nvSpPr>
          <p:spPr bwMode="auto">
            <a:xfrm rot="16200000">
              <a:off x="3914483" y="570122"/>
              <a:ext cx="37346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" name="Line 17"/>
            <p:cNvSpPr>
              <a:spLocks noChangeShapeType="1"/>
            </p:cNvSpPr>
            <p:nvPr/>
          </p:nvSpPr>
          <p:spPr bwMode="auto">
            <a:xfrm rot="16200000">
              <a:off x="4242180" y="242426"/>
              <a:ext cx="0" cy="28192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3" name="Text Box 18"/>
            <p:cNvSpPr txBox="1">
              <a:spLocks noChangeArrowheads="1"/>
            </p:cNvSpPr>
            <p:nvPr/>
          </p:nvSpPr>
          <p:spPr bwMode="auto">
            <a:xfrm>
              <a:off x="8253448" y="187437"/>
              <a:ext cx="444139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S</a:t>
              </a:r>
            </a:p>
          </p:txBody>
        </p:sp>
        <p:sp>
          <p:nvSpPr>
            <p:cNvPr id="454" name="Text Box 4"/>
            <p:cNvSpPr txBox="1">
              <a:spLocks noChangeArrowheads="1"/>
            </p:cNvSpPr>
            <p:nvPr/>
          </p:nvSpPr>
          <p:spPr bwMode="auto">
            <a:xfrm>
              <a:off x="5152232" y="187437"/>
              <a:ext cx="444139" cy="3077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D</a:t>
              </a:r>
            </a:p>
          </p:txBody>
        </p:sp>
        <p:sp>
          <p:nvSpPr>
            <p:cNvPr id="455" name="Text Box 10"/>
            <p:cNvSpPr txBox="1">
              <a:spLocks noChangeArrowheads="1"/>
            </p:cNvSpPr>
            <p:nvPr/>
          </p:nvSpPr>
          <p:spPr bwMode="auto">
            <a:xfrm>
              <a:off x="4368115" y="189333"/>
              <a:ext cx="444139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463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0" name="直接连接符 199"/>
          <p:cNvCxnSpPr/>
          <p:nvPr/>
        </p:nvCxnSpPr>
        <p:spPr bwMode="auto">
          <a:xfrm rot="16200000">
            <a:off x="5086281" y="1859144"/>
            <a:ext cx="1726" cy="37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" name="直接连接符 174"/>
          <p:cNvCxnSpPr/>
          <p:nvPr/>
        </p:nvCxnSpPr>
        <p:spPr bwMode="auto">
          <a:xfrm>
            <a:off x="6956208" y="3740176"/>
            <a:ext cx="2289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9" name="矩形 148"/>
          <p:cNvSpPr/>
          <p:nvPr/>
        </p:nvSpPr>
        <p:spPr bwMode="auto">
          <a:xfrm>
            <a:off x="1733276" y="4424232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直接连接符 198"/>
          <p:cNvCxnSpPr/>
          <p:nvPr/>
        </p:nvCxnSpPr>
        <p:spPr bwMode="auto">
          <a:xfrm rot="10800000">
            <a:off x="3214082" y="3740160"/>
            <a:ext cx="1726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7" name="直接连接符 246"/>
          <p:cNvCxnSpPr/>
          <p:nvPr/>
        </p:nvCxnSpPr>
        <p:spPr bwMode="auto">
          <a:xfrm rot="16200000">
            <a:off x="1477431" y="4280232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直接连接符 197"/>
          <p:cNvCxnSpPr/>
          <p:nvPr/>
        </p:nvCxnSpPr>
        <p:spPr bwMode="auto">
          <a:xfrm rot="16200000">
            <a:off x="2822531" y="4130832"/>
            <a:ext cx="1726" cy="80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8" name="矩形 407"/>
          <p:cNvSpPr/>
          <p:nvPr/>
        </p:nvSpPr>
        <p:spPr bwMode="auto">
          <a:xfrm>
            <a:off x="168480" y="692696"/>
            <a:ext cx="8975520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NOT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</a:rPr>
              <a:t>NOT (Register):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4976318-7A19-480D-9432-4EE4182DA41F}"/>
              </a:ext>
            </a:extLst>
          </p:cNvPr>
          <p:cNvGrpSpPr/>
          <p:nvPr/>
        </p:nvGrpSpPr>
        <p:grpSpPr>
          <a:xfrm>
            <a:off x="4101215" y="187435"/>
            <a:ext cx="4863272" cy="569420"/>
            <a:chOff x="4101215" y="187435"/>
            <a:chExt cx="4863272" cy="569420"/>
          </a:xfrm>
        </p:grpSpPr>
        <p:sp>
          <p:nvSpPr>
            <p:cNvPr id="440" name="Line 5"/>
            <p:cNvSpPr>
              <a:spLocks noChangeShapeType="1"/>
            </p:cNvSpPr>
            <p:nvPr/>
          </p:nvSpPr>
          <p:spPr bwMode="auto">
            <a:xfrm rot="16200000">
              <a:off x="4982243" y="207185"/>
              <a:ext cx="0" cy="35241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1" name="Line 6"/>
            <p:cNvSpPr>
              <a:spLocks noChangeShapeType="1"/>
            </p:cNvSpPr>
            <p:nvPr/>
          </p:nvSpPr>
          <p:spPr bwMode="auto">
            <a:xfrm rot="16200000">
              <a:off x="5757547" y="190512"/>
              <a:ext cx="0" cy="35241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2" name="Line 7"/>
            <p:cNvSpPr>
              <a:spLocks noChangeShapeType="1"/>
            </p:cNvSpPr>
            <p:nvPr/>
          </p:nvSpPr>
          <p:spPr bwMode="auto">
            <a:xfrm rot="16200000">
              <a:off x="6532852" y="207185"/>
              <a:ext cx="0" cy="35241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3" name="Line 8"/>
            <p:cNvSpPr>
              <a:spLocks noChangeShapeType="1"/>
            </p:cNvSpPr>
            <p:nvPr/>
          </p:nvSpPr>
          <p:spPr bwMode="auto">
            <a:xfrm rot="16200000">
              <a:off x="7308156" y="221634"/>
              <a:ext cx="0" cy="35241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4" name="Line 9"/>
            <p:cNvSpPr>
              <a:spLocks noChangeShapeType="1"/>
            </p:cNvSpPr>
            <p:nvPr/>
          </p:nvSpPr>
          <p:spPr bwMode="auto">
            <a:xfrm rot="16200000">
              <a:off x="8083460" y="211631"/>
              <a:ext cx="0" cy="35241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5" name="Text Box 10"/>
            <p:cNvSpPr txBox="1">
              <a:spLocks noChangeArrowheads="1"/>
            </p:cNvSpPr>
            <p:nvPr/>
          </p:nvSpPr>
          <p:spPr bwMode="auto">
            <a:xfrm>
              <a:off x="5927537" y="187435"/>
              <a:ext cx="444139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EA</a:t>
              </a:r>
            </a:p>
          </p:txBody>
        </p:sp>
        <p:sp>
          <p:nvSpPr>
            <p:cNvPr id="446" name="Text Box 11"/>
            <p:cNvSpPr txBox="1">
              <a:spLocks noChangeArrowheads="1"/>
            </p:cNvSpPr>
            <p:nvPr/>
          </p:nvSpPr>
          <p:spPr bwMode="auto">
            <a:xfrm>
              <a:off x="6702840" y="187437"/>
              <a:ext cx="444139" cy="3077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OP</a:t>
              </a:r>
            </a:p>
          </p:txBody>
        </p:sp>
        <p:sp>
          <p:nvSpPr>
            <p:cNvPr id="447" name="Text Box 12"/>
            <p:cNvSpPr txBox="1">
              <a:spLocks noChangeArrowheads="1"/>
            </p:cNvSpPr>
            <p:nvPr/>
          </p:nvSpPr>
          <p:spPr bwMode="auto">
            <a:xfrm>
              <a:off x="7478144" y="187437"/>
              <a:ext cx="444139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EX</a:t>
              </a:r>
            </a:p>
          </p:txBody>
        </p:sp>
        <p:sp>
          <p:nvSpPr>
            <p:cNvPr id="448" name="Line 13"/>
            <p:cNvSpPr>
              <a:spLocks noChangeShapeType="1"/>
            </p:cNvSpPr>
            <p:nvPr/>
          </p:nvSpPr>
          <p:spPr bwMode="auto">
            <a:xfrm rot="16200000">
              <a:off x="8823523" y="242426"/>
              <a:ext cx="0" cy="28192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9" name="Line 14"/>
            <p:cNvSpPr>
              <a:spLocks noChangeShapeType="1"/>
            </p:cNvSpPr>
            <p:nvPr/>
          </p:nvSpPr>
          <p:spPr bwMode="auto">
            <a:xfrm rot="16200000" flipH="1">
              <a:off x="8777754" y="570122"/>
              <a:ext cx="37346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" name="Line 15"/>
            <p:cNvSpPr>
              <a:spLocks noChangeShapeType="1"/>
            </p:cNvSpPr>
            <p:nvPr/>
          </p:nvSpPr>
          <p:spPr bwMode="auto">
            <a:xfrm rot="16200000" flipV="1">
              <a:off x="6532852" y="-1674781"/>
              <a:ext cx="0" cy="486327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" name="Line 16"/>
            <p:cNvSpPr>
              <a:spLocks noChangeShapeType="1"/>
            </p:cNvSpPr>
            <p:nvPr/>
          </p:nvSpPr>
          <p:spPr bwMode="auto">
            <a:xfrm rot="16200000">
              <a:off x="3914483" y="570122"/>
              <a:ext cx="37346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" name="Line 17"/>
            <p:cNvSpPr>
              <a:spLocks noChangeShapeType="1"/>
            </p:cNvSpPr>
            <p:nvPr/>
          </p:nvSpPr>
          <p:spPr bwMode="auto">
            <a:xfrm rot="16200000">
              <a:off x="4242180" y="242426"/>
              <a:ext cx="0" cy="28192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3" name="Text Box 18"/>
            <p:cNvSpPr txBox="1">
              <a:spLocks noChangeArrowheads="1"/>
            </p:cNvSpPr>
            <p:nvPr/>
          </p:nvSpPr>
          <p:spPr bwMode="auto">
            <a:xfrm>
              <a:off x="8253448" y="187437"/>
              <a:ext cx="444139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S</a:t>
              </a:r>
            </a:p>
          </p:txBody>
        </p:sp>
        <p:sp>
          <p:nvSpPr>
            <p:cNvPr id="454" name="Text Box 4"/>
            <p:cNvSpPr txBox="1">
              <a:spLocks noChangeArrowheads="1"/>
            </p:cNvSpPr>
            <p:nvPr/>
          </p:nvSpPr>
          <p:spPr bwMode="auto">
            <a:xfrm>
              <a:off x="5152232" y="187437"/>
              <a:ext cx="444139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D</a:t>
              </a:r>
            </a:p>
          </p:txBody>
        </p:sp>
        <p:sp>
          <p:nvSpPr>
            <p:cNvPr id="455" name="Text Box 10"/>
            <p:cNvSpPr txBox="1">
              <a:spLocks noChangeArrowheads="1"/>
            </p:cNvSpPr>
            <p:nvPr/>
          </p:nvSpPr>
          <p:spPr bwMode="auto">
            <a:xfrm>
              <a:off x="4368115" y="189333"/>
              <a:ext cx="444139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997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0" name="直接连接符 199"/>
          <p:cNvCxnSpPr/>
          <p:nvPr/>
        </p:nvCxnSpPr>
        <p:spPr bwMode="auto">
          <a:xfrm rot="16200000">
            <a:off x="5086281" y="1859144"/>
            <a:ext cx="1726" cy="37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" name="直接连接符 174"/>
          <p:cNvCxnSpPr/>
          <p:nvPr/>
        </p:nvCxnSpPr>
        <p:spPr bwMode="auto">
          <a:xfrm>
            <a:off x="6956208" y="3740176"/>
            <a:ext cx="2289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9" name="矩形 148"/>
          <p:cNvSpPr/>
          <p:nvPr/>
        </p:nvSpPr>
        <p:spPr bwMode="auto">
          <a:xfrm>
            <a:off x="1733276" y="4424232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直接连接符 198"/>
          <p:cNvCxnSpPr/>
          <p:nvPr/>
        </p:nvCxnSpPr>
        <p:spPr bwMode="auto">
          <a:xfrm rot="10800000">
            <a:off x="3214082" y="3740160"/>
            <a:ext cx="1726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7" name="直接连接符 246"/>
          <p:cNvCxnSpPr/>
          <p:nvPr/>
        </p:nvCxnSpPr>
        <p:spPr bwMode="auto">
          <a:xfrm rot="16200000">
            <a:off x="1477431" y="4280232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直接连接符 197"/>
          <p:cNvCxnSpPr/>
          <p:nvPr/>
        </p:nvCxnSpPr>
        <p:spPr bwMode="auto">
          <a:xfrm rot="16200000">
            <a:off x="2822531" y="4130832"/>
            <a:ext cx="1726" cy="80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8" name="矩形 407"/>
          <p:cNvSpPr/>
          <p:nvPr/>
        </p:nvSpPr>
        <p:spPr bwMode="auto">
          <a:xfrm>
            <a:off x="168480" y="692696"/>
            <a:ext cx="8975520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NOT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</a:rPr>
              <a:t>NOT (Register):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5950A88-D949-4EB1-85A5-8D0B40834828}"/>
              </a:ext>
            </a:extLst>
          </p:cNvPr>
          <p:cNvGrpSpPr/>
          <p:nvPr/>
        </p:nvGrpSpPr>
        <p:grpSpPr>
          <a:xfrm>
            <a:off x="4101215" y="187435"/>
            <a:ext cx="4863272" cy="569420"/>
            <a:chOff x="4101215" y="187435"/>
            <a:chExt cx="4863272" cy="569420"/>
          </a:xfrm>
        </p:grpSpPr>
        <p:sp>
          <p:nvSpPr>
            <p:cNvPr id="440" name="Line 5"/>
            <p:cNvSpPr>
              <a:spLocks noChangeShapeType="1"/>
            </p:cNvSpPr>
            <p:nvPr/>
          </p:nvSpPr>
          <p:spPr bwMode="auto">
            <a:xfrm rot="16200000">
              <a:off x="4982243" y="207185"/>
              <a:ext cx="0" cy="35241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1" name="Line 6"/>
            <p:cNvSpPr>
              <a:spLocks noChangeShapeType="1"/>
            </p:cNvSpPr>
            <p:nvPr/>
          </p:nvSpPr>
          <p:spPr bwMode="auto">
            <a:xfrm rot="16200000">
              <a:off x="5757547" y="190512"/>
              <a:ext cx="0" cy="35241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2" name="Line 7"/>
            <p:cNvSpPr>
              <a:spLocks noChangeShapeType="1"/>
            </p:cNvSpPr>
            <p:nvPr/>
          </p:nvSpPr>
          <p:spPr bwMode="auto">
            <a:xfrm rot="16200000">
              <a:off x="6532852" y="207185"/>
              <a:ext cx="0" cy="35241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3" name="Line 8"/>
            <p:cNvSpPr>
              <a:spLocks noChangeShapeType="1"/>
            </p:cNvSpPr>
            <p:nvPr/>
          </p:nvSpPr>
          <p:spPr bwMode="auto">
            <a:xfrm rot="16200000">
              <a:off x="7308156" y="221634"/>
              <a:ext cx="0" cy="35241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4" name="Line 9"/>
            <p:cNvSpPr>
              <a:spLocks noChangeShapeType="1"/>
            </p:cNvSpPr>
            <p:nvPr/>
          </p:nvSpPr>
          <p:spPr bwMode="auto">
            <a:xfrm rot="16200000">
              <a:off x="8083460" y="211631"/>
              <a:ext cx="0" cy="35241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5" name="Text Box 10"/>
            <p:cNvSpPr txBox="1">
              <a:spLocks noChangeArrowheads="1"/>
            </p:cNvSpPr>
            <p:nvPr/>
          </p:nvSpPr>
          <p:spPr bwMode="auto">
            <a:xfrm>
              <a:off x="5927537" y="187435"/>
              <a:ext cx="444139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EA</a:t>
              </a:r>
            </a:p>
          </p:txBody>
        </p:sp>
        <p:sp>
          <p:nvSpPr>
            <p:cNvPr id="446" name="Text Box 11"/>
            <p:cNvSpPr txBox="1">
              <a:spLocks noChangeArrowheads="1"/>
            </p:cNvSpPr>
            <p:nvPr/>
          </p:nvSpPr>
          <p:spPr bwMode="auto">
            <a:xfrm>
              <a:off x="6702840" y="187437"/>
              <a:ext cx="444139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OP</a:t>
              </a:r>
            </a:p>
          </p:txBody>
        </p:sp>
        <p:sp>
          <p:nvSpPr>
            <p:cNvPr id="447" name="Text Box 12"/>
            <p:cNvSpPr txBox="1">
              <a:spLocks noChangeArrowheads="1"/>
            </p:cNvSpPr>
            <p:nvPr/>
          </p:nvSpPr>
          <p:spPr bwMode="auto">
            <a:xfrm>
              <a:off x="7478144" y="187437"/>
              <a:ext cx="444139" cy="3077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EX</a:t>
              </a:r>
            </a:p>
          </p:txBody>
        </p:sp>
        <p:sp>
          <p:nvSpPr>
            <p:cNvPr id="448" name="Line 13"/>
            <p:cNvSpPr>
              <a:spLocks noChangeShapeType="1"/>
            </p:cNvSpPr>
            <p:nvPr/>
          </p:nvSpPr>
          <p:spPr bwMode="auto">
            <a:xfrm rot="16200000">
              <a:off x="8823523" y="242426"/>
              <a:ext cx="0" cy="28192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9" name="Line 14"/>
            <p:cNvSpPr>
              <a:spLocks noChangeShapeType="1"/>
            </p:cNvSpPr>
            <p:nvPr/>
          </p:nvSpPr>
          <p:spPr bwMode="auto">
            <a:xfrm rot="16200000" flipH="1">
              <a:off x="8777754" y="570122"/>
              <a:ext cx="37346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" name="Line 15"/>
            <p:cNvSpPr>
              <a:spLocks noChangeShapeType="1"/>
            </p:cNvSpPr>
            <p:nvPr/>
          </p:nvSpPr>
          <p:spPr bwMode="auto">
            <a:xfrm rot="16200000" flipV="1">
              <a:off x="6532852" y="-1674781"/>
              <a:ext cx="0" cy="486327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" name="Line 16"/>
            <p:cNvSpPr>
              <a:spLocks noChangeShapeType="1"/>
            </p:cNvSpPr>
            <p:nvPr/>
          </p:nvSpPr>
          <p:spPr bwMode="auto">
            <a:xfrm rot="16200000">
              <a:off x="3914483" y="570122"/>
              <a:ext cx="37346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" name="Line 17"/>
            <p:cNvSpPr>
              <a:spLocks noChangeShapeType="1"/>
            </p:cNvSpPr>
            <p:nvPr/>
          </p:nvSpPr>
          <p:spPr bwMode="auto">
            <a:xfrm rot="16200000">
              <a:off x="4242180" y="242426"/>
              <a:ext cx="0" cy="28192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3" name="Text Box 18"/>
            <p:cNvSpPr txBox="1">
              <a:spLocks noChangeArrowheads="1"/>
            </p:cNvSpPr>
            <p:nvPr/>
          </p:nvSpPr>
          <p:spPr bwMode="auto">
            <a:xfrm>
              <a:off x="8253448" y="187437"/>
              <a:ext cx="444139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S</a:t>
              </a:r>
            </a:p>
          </p:txBody>
        </p:sp>
        <p:sp>
          <p:nvSpPr>
            <p:cNvPr id="454" name="Text Box 4"/>
            <p:cNvSpPr txBox="1">
              <a:spLocks noChangeArrowheads="1"/>
            </p:cNvSpPr>
            <p:nvPr/>
          </p:nvSpPr>
          <p:spPr bwMode="auto">
            <a:xfrm>
              <a:off x="5152232" y="187437"/>
              <a:ext cx="444139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D</a:t>
              </a:r>
            </a:p>
          </p:txBody>
        </p:sp>
        <p:sp>
          <p:nvSpPr>
            <p:cNvPr id="455" name="Text Box 10"/>
            <p:cNvSpPr txBox="1">
              <a:spLocks noChangeArrowheads="1"/>
            </p:cNvSpPr>
            <p:nvPr/>
          </p:nvSpPr>
          <p:spPr bwMode="auto">
            <a:xfrm>
              <a:off x="4368115" y="189333"/>
              <a:ext cx="444139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714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0" name="直接连接符 199"/>
          <p:cNvCxnSpPr/>
          <p:nvPr/>
        </p:nvCxnSpPr>
        <p:spPr bwMode="auto">
          <a:xfrm rot="16200000">
            <a:off x="5086281" y="1859144"/>
            <a:ext cx="1726" cy="37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" name="直接连接符 174"/>
          <p:cNvCxnSpPr/>
          <p:nvPr/>
        </p:nvCxnSpPr>
        <p:spPr bwMode="auto">
          <a:xfrm>
            <a:off x="6956208" y="3740176"/>
            <a:ext cx="2289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9" name="矩形 148"/>
          <p:cNvSpPr/>
          <p:nvPr/>
        </p:nvSpPr>
        <p:spPr bwMode="auto">
          <a:xfrm>
            <a:off x="1733276" y="4424232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直接连接符 198"/>
          <p:cNvCxnSpPr/>
          <p:nvPr/>
        </p:nvCxnSpPr>
        <p:spPr bwMode="auto">
          <a:xfrm rot="10800000">
            <a:off x="3214082" y="3740160"/>
            <a:ext cx="1726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7" name="直接连接符 246"/>
          <p:cNvCxnSpPr/>
          <p:nvPr/>
        </p:nvCxnSpPr>
        <p:spPr bwMode="auto">
          <a:xfrm rot="16200000">
            <a:off x="1477431" y="4280232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直接连接符 197"/>
          <p:cNvCxnSpPr/>
          <p:nvPr/>
        </p:nvCxnSpPr>
        <p:spPr bwMode="auto">
          <a:xfrm rot="16200000">
            <a:off x="2822531" y="4130832"/>
            <a:ext cx="1726" cy="80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8" name="矩形 407"/>
          <p:cNvSpPr/>
          <p:nvPr/>
        </p:nvSpPr>
        <p:spPr bwMode="auto">
          <a:xfrm>
            <a:off x="168480" y="692696"/>
            <a:ext cx="8975520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NOT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</a:rPr>
              <a:t>NOT (Register):</a:t>
            </a:r>
          </a:p>
        </p:txBody>
      </p:sp>
      <p:sp>
        <p:nvSpPr>
          <p:cNvPr id="440" name="Line 5"/>
          <p:cNvSpPr>
            <a:spLocks noChangeShapeType="1"/>
          </p:cNvSpPr>
          <p:nvPr/>
        </p:nvSpPr>
        <p:spPr bwMode="auto">
          <a:xfrm rot="16200000">
            <a:off x="4982243" y="207185"/>
            <a:ext cx="0" cy="35241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1" name="Line 6"/>
          <p:cNvSpPr>
            <a:spLocks noChangeShapeType="1"/>
          </p:cNvSpPr>
          <p:nvPr/>
        </p:nvSpPr>
        <p:spPr bwMode="auto">
          <a:xfrm rot="16200000">
            <a:off x="5757547" y="190512"/>
            <a:ext cx="0" cy="35241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2" name="Line 7"/>
          <p:cNvSpPr>
            <a:spLocks noChangeShapeType="1"/>
          </p:cNvSpPr>
          <p:nvPr/>
        </p:nvSpPr>
        <p:spPr bwMode="auto">
          <a:xfrm rot="16200000">
            <a:off x="6532852" y="207185"/>
            <a:ext cx="0" cy="35241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3" name="Line 8"/>
          <p:cNvSpPr>
            <a:spLocks noChangeShapeType="1"/>
          </p:cNvSpPr>
          <p:nvPr/>
        </p:nvSpPr>
        <p:spPr bwMode="auto">
          <a:xfrm rot="16200000">
            <a:off x="7308156" y="221634"/>
            <a:ext cx="0" cy="35241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4" name="Line 9"/>
          <p:cNvSpPr>
            <a:spLocks noChangeShapeType="1"/>
          </p:cNvSpPr>
          <p:nvPr/>
        </p:nvSpPr>
        <p:spPr bwMode="auto">
          <a:xfrm rot="16200000">
            <a:off x="8083460" y="211631"/>
            <a:ext cx="0" cy="35241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5" name="Text Box 10"/>
          <p:cNvSpPr txBox="1">
            <a:spLocks noChangeArrowheads="1"/>
          </p:cNvSpPr>
          <p:nvPr/>
        </p:nvSpPr>
        <p:spPr bwMode="auto">
          <a:xfrm>
            <a:off x="5927537" y="187435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黑体"/>
                <a:cs typeface="+mn-cs"/>
              </a:rPr>
              <a:t>EA</a:t>
            </a:r>
          </a:p>
        </p:txBody>
      </p:sp>
      <p:sp>
        <p:nvSpPr>
          <p:cNvPr id="446" name="Text Box 11"/>
          <p:cNvSpPr txBox="1">
            <a:spLocks noChangeArrowheads="1"/>
          </p:cNvSpPr>
          <p:nvPr/>
        </p:nvSpPr>
        <p:spPr bwMode="auto">
          <a:xfrm>
            <a:off x="6702840" y="187437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黑体"/>
                <a:cs typeface="+mn-cs"/>
              </a:rPr>
              <a:t>OP</a:t>
            </a:r>
          </a:p>
        </p:txBody>
      </p:sp>
      <p:sp>
        <p:nvSpPr>
          <p:cNvPr id="447" name="Text Box 12"/>
          <p:cNvSpPr txBox="1">
            <a:spLocks noChangeArrowheads="1"/>
          </p:cNvSpPr>
          <p:nvPr/>
        </p:nvSpPr>
        <p:spPr bwMode="auto">
          <a:xfrm>
            <a:off x="7478144" y="187437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黑体"/>
                <a:cs typeface="+mn-cs"/>
              </a:rPr>
              <a:t>EX</a:t>
            </a:r>
          </a:p>
        </p:txBody>
      </p:sp>
      <p:sp>
        <p:nvSpPr>
          <p:cNvPr id="448" name="Line 13"/>
          <p:cNvSpPr>
            <a:spLocks noChangeShapeType="1"/>
          </p:cNvSpPr>
          <p:nvPr/>
        </p:nvSpPr>
        <p:spPr bwMode="auto">
          <a:xfrm rot="16200000">
            <a:off x="8823523" y="242426"/>
            <a:ext cx="0" cy="281929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9" name="Line 14"/>
          <p:cNvSpPr>
            <a:spLocks noChangeShapeType="1"/>
          </p:cNvSpPr>
          <p:nvPr/>
        </p:nvSpPr>
        <p:spPr bwMode="auto">
          <a:xfrm rot="16200000" flipH="1">
            <a:off x="8777754" y="570122"/>
            <a:ext cx="37346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" name="Line 15"/>
          <p:cNvSpPr>
            <a:spLocks noChangeShapeType="1"/>
          </p:cNvSpPr>
          <p:nvPr/>
        </p:nvSpPr>
        <p:spPr bwMode="auto">
          <a:xfrm rot="16200000" flipV="1">
            <a:off x="6532852" y="-1674781"/>
            <a:ext cx="0" cy="486327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1" name="Line 16"/>
          <p:cNvSpPr>
            <a:spLocks noChangeShapeType="1"/>
          </p:cNvSpPr>
          <p:nvPr/>
        </p:nvSpPr>
        <p:spPr bwMode="auto">
          <a:xfrm rot="16200000">
            <a:off x="3914483" y="570122"/>
            <a:ext cx="37346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2" name="Line 17"/>
          <p:cNvSpPr>
            <a:spLocks noChangeShapeType="1"/>
          </p:cNvSpPr>
          <p:nvPr/>
        </p:nvSpPr>
        <p:spPr bwMode="auto">
          <a:xfrm rot="16200000">
            <a:off x="4242180" y="242426"/>
            <a:ext cx="0" cy="281929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3" name="Text Box 18"/>
          <p:cNvSpPr txBox="1">
            <a:spLocks noChangeArrowheads="1"/>
          </p:cNvSpPr>
          <p:nvPr/>
        </p:nvSpPr>
        <p:spPr bwMode="auto">
          <a:xfrm>
            <a:off x="8253448" y="187437"/>
            <a:ext cx="444139" cy="307777"/>
          </a:xfrm>
          <a:prstGeom prst="rect">
            <a:avLst/>
          </a:prstGeom>
          <a:solidFill>
            <a:srgbClr val="003399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/>
                <a:cs typeface="+mn-cs"/>
              </a:rPr>
              <a:t>S</a:t>
            </a:r>
          </a:p>
        </p:txBody>
      </p:sp>
      <p:sp>
        <p:nvSpPr>
          <p:cNvPr id="454" name="Text Box 4"/>
          <p:cNvSpPr txBox="1">
            <a:spLocks noChangeArrowheads="1"/>
          </p:cNvSpPr>
          <p:nvPr/>
        </p:nvSpPr>
        <p:spPr bwMode="auto">
          <a:xfrm>
            <a:off x="5152232" y="187437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黑体"/>
                <a:cs typeface="+mn-cs"/>
              </a:rPr>
              <a:t>D</a:t>
            </a:r>
          </a:p>
        </p:txBody>
      </p:sp>
      <p:sp>
        <p:nvSpPr>
          <p:cNvPr id="455" name="Text Box 10"/>
          <p:cNvSpPr txBox="1">
            <a:spLocks noChangeArrowheads="1"/>
          </p:cNvSpPr>
          <p:nvPr/>
        </p:nvSpPr>
        <p:spPr bwMode="auto">
          <a:xfrm>
            <a:off x="4368115" y="189333"/>
            <a:ext cx="4441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黑体"/>
                <a:cs typeface="+mn-cs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92161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436587-01E9-4491-8453-C31094F8FF66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2022/1/8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8378B1-2D0B-4CFD-994F-5EDFF98DF31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ADD/AND (Register)</a:t>
            </a: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5029200" y="533400"/>
            <a:ext cx="340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this zero means “register mode”</a:t>
            </a:r>
          </a:p>
        </p:txBody>
      </p:sp>
      <p:pic>
        <p:nvPicPr>
          <p:cNvPr id="19462" name="Picture 4" descr="ch05-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313613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Line 5"/>
          <p:cNvSpPr>
            <a:spLocks noChangeShapeType="1"/>
          </p:cNvSpPr>
          <p:nvPr/>
        </p:nvSpPr>
        <p:spPr bwMode="auto">
          <a:xfrm>
            <a:off x="5410200" y="876300"/>
            <a:ext cx="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9464" name="Picture 6" descr="ch05-07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819400"/>
            <a:ext cx="2293938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箭头连接符 8"/>
          <p:cNvCxnSpPr/>
          <p:nvPr/>
        </p:nvCxnSpPr>
        <p:spPr bwMode="auto">
          <a:xfrm>
            <a:off x="2901950" y="5969000"/>
            <a:ext cx="720725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01813" y="5480050"/>
            <a:ext cx="1474787" cy="46196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riam Fixed" panose="020B0509050101010101" pitchFamily="49" charset="-79"/>
                <a:ea typeface="MingLiU" panose="02020509000000000000" pitchFamily="49" charset="-120"/>
                <a:cs typeface="Miriam Fixed" panose="020B0509050101010101" pitchFamily="49" charset="-79"/>
              </a:rPr>
              <a:t>ADD/AND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riam Fixed" panose="020B0509050101010101" pitchFamily="49" charset="-79"/>
              <a:ea typeface="MingLiU" panose="02020509000000000000" pitchFamily="49" charset="-120"/>
              <a:cs typeface="Miriam Fixed" panose="020B0509050101010101" pitchFamily="49" charset="-79"/>
            </a:endParaRPr>
          </a:p>
        </p:txBody>
      </p:sp>
      <p:sp>
        <p:nvSpPr>
          <p:cNvPr id="19467" name="等腰三角形 10"/>
          <p:cNvSpPr>
            <a:spLocks noChangeArrowheads="1"/>
          </p:cNvSpPr>
          <p:nvPr/>
        </p:nvSpPr>
        <p:spPr bwMode="auto">
          <a:xfrm rot="5400000" flipH="1">
            <a:off x="3533775" y="5919788"/>
            <a:ext cx="106363" cy="9683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SEXT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5" name="矩形 374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</a:rPr>
              <a:t>ADD/AND (Register)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j-cs"/>
            </a:endParaRPr>
          </a:p>
        </p:txBody>
      </p:sp>
      <p:grpSp>
        <p:nvGrpSpPr>
          <p:cNvPr id="436" name="组合 435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437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8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9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1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2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EA</a:t>
              </a:r>
            </a:p>
          </p:txBody>
        </p:sp>
        <p:sp>
          <p:nvSpPr>
            <p:cNvPr id="443" name="Text Box 11"/>
            <p:cNvSpPr txBox="1">
              <a:spLocks noChangeArrowheads="1"/>
            </p:cNvSpPr>
            <p:nvPr/>
          </p:nvSpPr>
          <p:spPr bwMode="auto">
            <a:xfrm rot="5400000">
              <a:off x="7897194" y="39759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OP</a:t>
              </a:r>
            </a:p>
          </p:txBody>
        </p:sp>
        <p:sp>
          <p:nvSpPr>
            <p:cNvPr id="444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EX</a:t>
              </a:r>
            </a:p>
          </p:txBody>
        </p:sp>
        <p:sp>
          <p:nvSpPr>
            <p:cNvPr id="445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6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7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8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9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S</a:t>
              </a:r>
            </a:p>
          </p:txBody>
        </p:sp>
        <p:sp>
          <p:nvSpPr>
            <p:cNvPr id="451" name="Text Box 19"/>
            <p:cNvSpPr txBox="1">
              <a:spLocks noChangeArrowheads="1"/>
            </p:cNvSpPr>
            <p:nvPr/>
          </p:nvSpPr>
          <p:spPr bwMode="auto">
            <a:xfrm rot="5400000">
              <a:off x="7897194" y="1461372"/>
              <a:ext cx="480169" cy="4395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F</a:t>
              </a:r>
            </a:p>
          </p:txBody>
        </p:sp>
        <p:sp>
          <p:nvSpPr>
            <p:cNvPr id="452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4413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SEXT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5" name="矩形 374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79" name="直接连接符 378"/>
          <p:cNvCxnSpPr/>
          <p:nvPr/>
        </p:nvCxnSpPr>
        <p:spPr bwMode="auto">
          <a:xfrm flipV="1">
            <a:off x="4644008" y="1448792"/>
            <a:ext cx="1726" cy="10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</a:rPr>
              <a:t>ADD/AND (Register)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j-cs"/>
            </a:endParaRPr>
          </a:p>
        </p:txBody>
      </p:sp>
      <p:grpSp>
        <p:nvGrpSpPr>
          <p:cNvPr id="380" name="组合 379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438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9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1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2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3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EA</a:t>
              </a:r>
            </a:p>
          </p:txBody>
        </p:sp>
        <p:sp>
          <p:nvSpPr>
            <p:cNvPr id="444" name="Text Box 11"/>
            <p:cNvSpPr txBox="1">
              <a:spLocks noChangeArrowheads="1"/>
            </p:cNvSpPr>
            <p:nvPr/>
          </p:nvSpPr>
          <p:spPr bwMode="auto">
            <a:xfrm rot="5400000">
              <a:off x="7897194" y="39759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OP</a:t>
              </a:r>
            </a:p>
          </p:txBody>
        </p:sp>
        <p:sp>
          <p:nvSpPr>
            <p:cNvPr id="445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EX</a:t>
              </a:r>
            </a:p>
          </p:txBody>
        </p:sp>
        <p:sp>
          <p:nvSpPr>
            <p:cNvPr id="446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7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8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9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S</a:t>
              </a:r>
            </a:p>
          </p:txBody>
        </p:sp>
        <p:sp>
          <p:nvSpPr>
            <p:cNvPr id="452" name="Text Box 19"/>
            <p:cNvSpPr txBox="1">
              <a:spLocks noChangeArrowheads="1"/>
            </p:cNvSpPr>
            <p:nvPr/>
          </p:nvSpPr>
          <p:spPr bwMode="auto">
            <a:xfrm rot="5400000">
              <a:off x="7897194" y="1461372"/>
              <a:ext cx="480169" cy="4395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F</a:t>
              </a:r>
            </a:p>
          </p:txBody>
        </p:sp>
        <p:sp>
          <p:nvSpPr>
            <p:cNvPr id="453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364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组合 358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8" name="组合 367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70" name="等腰三角形 369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75" name="直接连接符 374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9" name="文本框 368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9" name="组合 37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80" name="组合 379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91" name="等腰三角形 39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97" name="直接连接符 396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90" name="文本框 38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8" name="组合 397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399" name="直接连接符 398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7" name="直接连接符 426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7" name="等腰三角形 86"/>
          <p:cNvSpPr/>
          <p:nvPr/>
        </p:nvSpPr>
        <p:spPr bwMode="auto">
          <a:xfrm rot="5400000">
            <a:off x="6677446" y="39131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88" name="直接连接符 87"/>
          <p:cNvCxnSpPr/>
          <p:nvPr/>
        </p:nvCxnSpPr>
        <p:spPr bwMode="auto">
          <a:xfrm rot="5400000">
            <a:off x="6184465" y="3501034"/>
            <a:ext cx="0" cy="9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" name="直接连接符 174"/>
          <p:cNvCxnSpPr/>
          <p:nvPr/>
        </p:nvCxnSpPr>
        <p:spPr bwMode="auto">
          <a:xfrm>
            <a:off x="6956208" y="3740176"/>
            <a:ext cx="2289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直接连接符 199"/>
          <p:cNvCxnSpPr/>
          <p:nvPr/>
        </p:nvCxnSpPr>
        <p:spPr bwMode="auto">
          <a:xfrm rot="16200000">
            <a:off x="5086281" y="1859144"/>
            <a:ext cx="1726" cy="37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" name="矩形 148"/>
          <p:cNvSpPr/>
          <p:nvPr/>
        </p:nvSpPr>
        <p:spPr bwMode="auto">
          <a:xfrm>
            <a:off x="1733276" y="4424232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直接连接符 197"/>
          <p:cNvCxnSpPr/>
          <p:nvPr/>
        </p:nvCxnSpPr>
        <p:spPr bwMode="auto">
          <a:xfrm rot="16200000">
            <a:off x="2822531" y="4130832"/>
            <a:ext cx="1726" cy="80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直接连接符 198"/>
          <p:cNvCxnSpPr/>
          <p:nvPr/>
        </p:nvCxnSpPr>
        <p:spPr bwMode="auto">
          <a:xfrm rot="10800000">
            <a:off x="3214082" y="3740160"/>
            <a:ext cx="1726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7" name="直接连接符 246"/>
          <p:cNvCxnSpPr/>
          <p:nvPr/>
        </p:nvCxnSpPr>
        <p:spPr bwMode="auto">
          <a:xfrm rot="16200000">
            <a:off x="1477431" y="4280232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9" name="矩形 388"/>
          <p:cNvSpPr/>
          <p:nvPr/>
        </p:nvSpPr>
        <p:spPr bwMode="auto">
          <a:xfrm>
            <a:off x="5731200" y="4283503"/>
            <a:ext cx="501327" cy="10694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08" name="矩形 407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</a:rPr>
              <a:t>ADD/AND (Register)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j-cs"/>
            </a:endParaRPr>
          </a:p>
        </p:txBody>
      </p:sp>
      <p:grpSp>
        <p:nvGrpSpPr>
          <p:cNvPr id="360" name="组合 359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361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2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3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8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7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8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EA</a:t>
              </a:r>
            </a:p>
          </p:txBody>
        </p:sp>
        <p:sp>
          <p:nvSpPr>
            <p:cNvPr id="449" name="Text Box 11"/>
            <p:cNvSpPr txBox="1">
              <a:spLocks noChangeArrowheads="1"/>
            </p:cNvSpPr>
            <p:nvPr/>
          </p:nvSpPr>
          <p:spPr bwMode="auto">
            <a:xfrm rot="5400000">
              <a:off x="7897194" y="39759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OP</a:t>
              </a:r>
            </a:p>
          </p:txBody>
        </p:sp>
        <p:sp>
          <p:nvSpPr>
            <p:cNvPr id="450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EX</a:t>
              </a:r>
            </a:p>
          </p:txBody>
        </p:sp>
        <p:sp>
          <p:nvSpPr>
            <p:cNvPr id="451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3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4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5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6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S</a:t>
              </a:r>
            </a:p>
          </p:txBody>
        </p:sp>
        <p:sp>
          <p:nvSpPr>
            <p:cNvPr id="457" name="Text Box 19"/>
            <p:cNvSpPr txBox="1">
              <a:spLocks noChangeArrowheads="1"/>
            </p:cNvSpPr>
            <p:nvPr/>
          </p:nvSpPr>
          <p:spPr bwMode="auto">
            <a:xfrm rot="5400000">
              <a:off x="7897194" y="1461372"/>
              <a:ext cx="480169" cy="4395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F</a:t>
              </a:r>
            </a:p>
          </p:txBody>
        </p:sp>
        <p:sp>
          <p:nvSpPr>
            <p:cNvPr id="458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2653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75" name="直接连接符 174"/>
          <p:cNvCxnSpPr/>
          <p:nvPr/>
        </p:nvCxnSpPr>
        <p:spPr bwMode="auto">
          <a:xfrm>
            <a:off x="6956208" y="3740176"/>
            <a:ext cx="2289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直接连接符 199"/>
          <p:cNvCxnSpPr/>
          <p:nvPr/>
        </p:nvCxnSpPr>
        <p:spPr bwMode="auto">
          <a:xfrm rot="16200000">
            <a:off x="5086281" y="1859144"/>
            <a:ext cx="1726" cy="37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9" name="矩形 148"/>
          <p:cNvSpPr/>
          <p:nvPr/>
        </p:nvSpPr>
        <p:spPr bwMode="auto">
          <a:xfrm>
            <a:off x="1733276" y="4424232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直接连接符 198"/>
          <p:cNvCxnSpPr/>
          <p:nvPr/>
        </p:nvCxnSpPr>
        <p:spPr bwMode="auto">
          <a:xfrm rot="10800000">
            <a:off x="3214082" y="3740160"/>
            <a:ext cx="1726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7" name="直接连接符 246"/>
          <p:cNvCxnSpPr/>
          <p:nvPr/>
        </p:nvCxnSpPr>
        <p:spPr bwMode="auto">
          <a:xfrm rot="16200000">
            <a:off x="1477431" y="4280232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直接连接符 197"/>
          <p:cNvCxnSpPr/>
          <p:nvPr/>
        </p:nvCxnSpPr>
        <p:spPr bwMode="auto">
          <a:xfrm rot="16200000">
            <a:off x="2822531" y="4130832"/>
            <a:ext cx="1726" cy="80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8" name="矩形 407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0" name="直接连接符 59"/>
          <p:cNvCxnSpPr/>
          <p:nvPr/>
        </p:nvCxnSpPr>
        <p:spPr bwMode="auto">
          <a:xfrm flipH="1">
            <a:off x="7530770" y="1088792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</a:rPr>
              <a:t>ADD/AND (Register)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j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101216" y="187435"/>
            <a:ext cx="4863271" cy="569420"/>
            <a:chOff x="3706688" y="187435"/>
            <a:chExt cx="5257800" cy="569420"/>
          </a:xfrm>
        </p:grpSpPr>
        <p:sp>
          <p:nvSpPr>
            <p:cNvPr id="390" name="Line 5"/>
            <p:cNvSpPr>
              <a:spLocks noChangeShapeType="1"/>
            </p:cNvSpPr>
            <p:nvPr/>
          </p:nvSpPr>
          <p:spPr bwMode="auto">
            <a:xfrm rot="16200000">
              <a:off x="4659188" y="19289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1" name="Line 6"/>
            <p:cNvSpPr>
              <a:spLocks noChangeShapeType="1"/>
            </p:cNvSpPr>
            <p:nvPr/>
          </p:nvSpPr>
          <p:spPr bwMode="auto">
            <a:xfrm rot="16200000">
              <a:off x="5497388" y="176217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" name="Line 7"/>
            <p:cNvSpPr>
              <a:spLocks noChangeShapeType="1"/>
            </p:cNvSpPr>
            <p:nvPr/>
          </p:nvSpPr>
          <p:spPr bwMode="auto">
            <a:xfrm rot="16200000">
              <a:off x="6335588" y="19289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" name="Line 8"/>
            <p:cNvSpPr>
              <a:spLocks noChangeShapeType="1"/>
            </p:cNvSpPr>
            <p:nvPr/>
          </p:nvSpPr>
          <p:spPr bwMode="auto">
            <a:xfrm rot="16200000">
              <a:off x="7173788" y="207339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" name="Line 9"/>
            <p:cNvSpPr>
              <a:spLocks noChangeShapeType="1"/>
            </p:cNvSpPr>
            <p:nvPr/>
          </p:nvSpPr>
          <p:spPr bwMode="auto">
            <a:xfrm rot="16200000">
              <a:off x="8011988" y="197336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7" name="Text Box 10"/>
            <p:cNvSpPr txBox="1">
              <a:spLocks noChangeArrowheads="1"/>
            </p:cNvSpPr>
            <p:nvPr/>
          </p:nvSpPr>
          <p:spPr bwMode="auto">
            <a:xfrm>
              <a:off x="5681168" y="187435"/>
              <a:ext cx="480169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EA</a:t>
              </a:r>
            </a:p>
          </p:txBody>
        </p:sp>
        <p:sp>
          <p:nvSpPr>
            <p:cNvPr id="428" name="Text Box 11"/>
            <p:cNvSpPr txBox="1">
              <a:spLocks noChangeArrowheads="1"/>
            </p:cNvSpPr>
            <p:nvPr/>
          </p:nvSpPr>
          <p:spPr bwMode="auto">
            <a:xfrm>
              <a:off x="6519367" y="187437"/>
              <a:ext cx="480169" cy="3077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OP</a:t>
              </a:r>
            </a:p>
          </p:txBody>
        </p:sp>
        <p:sp>
          <p:nvSpPr>
            <p:cNvPr id="429" name="Text Box 12"/>
            <p:cNvSpPr txBox="1">
              <a:spLocks noChangeArrowheads="1"/>
            </p:cNvSpPr>
            <p:nvPr/>
          </p:nvSpPr>
          <p:spPr bwMode="auto">
            <a:xfrm>
              <a:off x="7357567" y="187437"/>
              <a:ext cx="480169" cy="3077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EX</a:t>
              </a:r>
            </a:p>
          </p:txBody>
        </p:sp>
        <p:sp>
          <p:nvSpPr>
            <p:cNvPr id="430" name="Line 13"/>
            <p:cNvSpPr>
              <a:spLocks noChangeShapeType="1"/>
            </p:cNvSpPr>
            <p:nvPr/>
          </p:nvSpPr>
          <p:spPr bwMode="auto">
            <a:xfrm rot="16200000">
              <a:off x="8812088" y="23099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1" name="Line 14"/>
            <p:cNvSpPr>
              <a:spLocks noChangeShapeType="1"/>
            </p:cNvSpPr>
            <p:nvPr/>
          </p:nvSpPr>
          <p:spPr bwMode="auto">
            <a:xfrm rot="16200000" flipH="1">
              <a:off x="8777755" y="570122"/>
              <a:ext cx="37346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2" name="Line 15"/>
            <p:cNvSpPr>
              <a:spLocks noChangeShapeType="1"/>
            </p:cNvSpPr>
            <p:nvPr/>
          </p:nvSpPr>
          <p:spPr bwMode="auto">
            <a:xfrm rot="16200000" flipV="1">
              <a:off x="6335588" y="-1872045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3" name="Line 16"/>
            <p:cNvSpPr>
              <a:spLocks noChangeShapeType="1"/>
            </p:cNvSpPr>
            <p:nvPr/>
          </p:nvSpPr>
          <p:spPr bwMode="auto">
            <a:xfrm rot="16200000">
              <a:off x="3519955" y="570122"/>
              <a:ext cx="37346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4" name="Line 17"/>
            <p:cNvSpPr>
              <a:spLocks noChangeShapeType="1"/>
            </p:cNvSpPr>
            <p:nvPr/>
          </p:nvSpPr>
          <p:spPr bwMode="auto">
            <a:xfrm rot="16200000">
              <a:off x="3859088" y="23099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5" name="Text Box 18"/>
            <p:cNvSpPr txBox="1">
              <a:spLocks noChangeArrowheads="1"/>
            </p:cNvSpPr>
            <p:nvPr/>
          </p:nvSpPr>
          <p:spPr bwMode="auto">
            <a:xfrm>
              <a:off x="8195767" y="187437"/>
              <a:ext cx="480169" cy="3077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S</a:t>
              </a:r>
            </a:p>
          </p:txBody>
        </p:sp>
        <p:sp>
          <p:nvSpPr>
            <p:cNvPr id="437" name="Text Box 4"/>
            <p:cNvSpPr txBox="1">
              <a:spLocks noChangeArrowheads="1"/>
            </p:cNvSpPr>
            <p:nvPr/>
          </p:nvSpPr>
          <p:spPr bwMode="auto">
            <a:xfrm>
              <a:off x="4842967" y="187437"/>
              <a:ext cx="480169" cy="3077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D</a:t>
              </a:r>
            </a:p>
          </p:txBody>
        </p:sp>
        <p:sp>
          <p:nvSpPr>
            <p:cNvPr id="438" name="Text Box 10"/>
            <p:cNvSpPr txBox="1">
              <a:spLocks noChangeArrowheads="1"/>
            </p:cNvSpPr>
            <p:nvPr/>
          </p:nvSpPr>
          <p:spPr bwMode="auto">
            <a:xfrm>
              <a:off x="3995239" y="189333"/>
              <a:ext cx="480169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F</a:t>
              </a: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122062" y="4190891"/>
            <a:ext cx="845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ADD/AND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830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18A63D-A8C1-42FD-BFE6-10C929A8ACC6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2022/1/8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0DE27F-3902-431E-BB8A-F45AACBE096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1508" name="Picture 2" descr="ch05-08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601503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ADD/AND (Immediate)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304800" y="3429000"/>
            <a:ext cx="2835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Note: Immediate field is</a:t>
            </a:r>
            <a:b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sign-extended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pic>
        <p:nvPicPr>
          <p:cNvPr id="21511" name="Picture 5" descr="ch05-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313613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4914900" y="533400"/>
            <a:ext cx="363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this one means “immediate mode”</a:t>
            </a:r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>
            <a:off x="5410200" y="876300"/>
            <a:ext cx="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4572000" y="5895975"/>
            <a:ext cx="720725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514725" y="5399088"/>
            <a:ext cx="1474788" cy="46196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riam Fixed" panose="020B0509050101010101" pitchFamily="49" charset="-79"/>
                <a:ea typeface="MingLiU" panose="02020509000000000000" pitchFamily="49" charset="-120"/>
                <a:cs typeface="Miriam Fixed" panose="020B0509050101010101" pitchFamily="49" charset="-79"/>
              </a:rPr>
              <a:t>ADD/AND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riam Fixed" panose="020B0509050101010101" pitchFamily="49" charset="-79"/>
              <a:ea typeface="MingLiU" panose="02020509000000000000" pitchFamily="49" charset="-120"/>
              <a:cs typeface="Miriam Fixed" panose="020B0509050101010101" pitchFamily="49" charset="-79"/>
            </a:endParaRPr>
          </a:p>
        </p:txBody>
      </p:sp>
      <p:sp>
        <p:nvSpPr>
          <p:cNvPr id="21516" name="等腰三角形 11"/>
          <p:cNvSpPr>
            <a:spLocks noChangeArrowheads="1"/>
          </p:cNvSpPr>
          <p:nvPr/>
        </p:nvSpPr>
        <p:spPr bwMode="auto">
          <a:xfrm rot="5400000" flipH="1">
            <a:off x="5203826" y="5848350"/>
            <a:ext cx="106362" cy="9683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06EA52-8FC1-47BF-A46D-CA8873A3D0D2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2022/1/8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FC4822-C864-48FC-A21D-B38AD80DED1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Instruction Processing: State </a:t>
            </a:r>
            <a:r>
              <a:rPr lang="en-US" altLang="zh-CN" dirty="0" err="1">
                <a:ea typeface="宋体" panose="02010600030101010101" pitchFamily="2" charset="-122"/>
              </a:rPr>
              <a:t>Transtion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1467AF1F-B3F8-4F68-826D-55E76037A4A4}"/>
              </a:ext>
            </a:extLst>
          </p:cNvPr>
          <p:cNvGrpSpPr/>
          <p:nvPr/>
        </p:nvGrpSpPr>
        <p:grpSpPr>
          <a:xfrm>
            <a:off x="1785392" y="1088598"/>
            <a:ext cx="914400" cy="5257800"/>
            <a:chOff x="7543800" y="1143000"/>
            <a:chExt cx="914400" cy="5257800"/>
          </a:xfrm>
        </p:grpSpPr>
        <p:sp>
          <p:nvSpPr>
            <p:cNvPr id="144" name="Line 5">
              <a:extLst>
                <a:ext uri="{FF2B5EF4-FFF2-40B4-BE49-F238E27FC236}">
                  <a16:creationId xmlns:a16="http://schemas.microsoft.com/office/drawing/2014/main" id="{2A0BC2EC-057D-4ECD-BD8A-59ABE084F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6">
              <a:extLst>
                <a:ext uri="{FF2B5EF4-FFF2-40B4-BE49-F238E27FC236}">
                  <a16:creationId xmlns:a16="http://schemas.microsoft.com/office/drawing/2014/main" id="{08282747-D27A-4A23-A1D2-626A05658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7">
              <a:extLst>
                <a:ext uri="{FF2B5EF4-FFF2-40B4-BE49-F238E27FC236}">
                  <a16:creationId xmlns:a16="http://schemas.microsoft.com/office/drawing/2014/main" id="{00BC60BD-80E0-4A66-A208-64F09C5D9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8">
              <a:extLst>
                <a:ext uri="{FF2B5EF4-FFF2-40B4-BE49-F238E27FC236}">
                  <a16:creationId xmlns:a16="http://schemas.microsoft.com/office/drawing/2014/main" id="{30DB7845-2B97-4C48-AAEF-3C25124BD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9">
              <a:extLst>
                <a:ext uri="{FF2B5EF4-FFF2-40B4-BE49-F238E27FC236}">
                  <a16:creationId xmlns:a16="http://schemas.microsoft.com/office/drawing/2014/main" id="{2F871D71-FD7F-47D6-9675-C18C7C87D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Text Box 10">
              <a:extLst>
                <a:ext uri="{FF2B5EF4-FFF2-40B4-BE49-F238E27FC236}">
                  <a16:creationId xmlns:a16="http://schemas.microsoft.com/office/drawing/2014/main" id="{2ED9586D-C3CE-4868-9980-453A7F01D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31242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EA</a:t>
              </a:r>
            </a:p>
          </p:txBody>
        </p:sp>
        <p:sp>
          <p:nvSpPr>
            <p:cNvPr id="150" name="Text Box 11">
              <a:extLst>
                <a:ext uri="{FF2B5EF4-FFF2-40B4-BE49-F238E27FC236}">
                  <a16:creationId xmlns:a16="http://schemas.microsoft.com/office/drawing/2014/main" id="{77A22877-C2D1-4C8D-AC96-38964ABDC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39624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OP</a:t>
              </a:r>
            </a:p>
          </p:txBody>
        </p:sp>
        <p:sp>
          <p:nvSpPr>
            <p:cNvPr id="151" name="Text Box 12">
              <a:extLst>
                <a:ext uri="{FF2B5EF4-FFF2-40B4-BE49-F238E27FC236}">
                  <a16:creationId xmlns:a16="http://schemas.microsoft.com/office/drawing/2014/main" id="{ECF4CD98-40CD-4ADD-A47B-1AC080992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48006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EX</a:t>
              </a:r>
            </a:p>
          </p:txBody>
        </p:sp>
        <p:sp>
          <p:nvSpPr>
            <p:cNvPr id="152" name="Line 13">
              <a:extLst>
                <a:ext uri="{FF2B5EF4-FFF2-40B4-BE49-F238E27FC236}">
                  <a16:creationId xmlns:a16="http://schemas.microsoft.com/office/drawing/2014/main" id="{2516B82E-0616-49EF-9048-0F801F83B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14">
              <a:extLst>
                <a:ext uri="{FF2B5EF4-FFF2-40B4-BE49-F238E27FC236}">
                  <a16:creationId xmlns:a16="http://schemas.microsoft.com/office/drawing/2014/main" id="{135DAC97-8538-4A08-BEFA-A8EB8557BC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15">
              <a:extLst>
                <a:ext uri="{FF2B5EF4-FFF2-40B4-BE49-F238E27FC236}">
                  <a16:creationId xmlns:a16="http://schemas.microsoft.com/office/drawing/2014/main" id="{F8D5C0F1-B409-4236-AB47-33CD02CBB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16">
              <a:extLst>
                <a:ext uri="{FF2B5EF4-FFF2-40B4-BE49-F238E27FC236}">
                  <a16:creationId xmlns:a16="http://schemas.microsoft.com/office/drawing/2014/main" id="{99C5A327-E3D0-4EC2-8753-CDE009A71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17">
              <a:extLst>
                <a:ext uri="{FF2B5EF4-FFF2-40B4-BE49-F238E27FC236}">
                  <a16:creationId xmlns:a16="http://schemas.microsoft.com/office/drawing/2014/main" id="{90F952F8-5D4E-4403-93B6-880530011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Text Box 18">
              <a:extLst>
                <a:ext uri="{FF2B5EF4-FFF2-40B4-BE49-F238E27FC236}">
                  <a16:creationId xmlns:a16="http://schemas.microsoft.com/office/drawing/2014/main" id="{8B70829E-A583-440C-9789-781B649BB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56388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S</a:t>
              </a:r>
            </a:p>
          </p:txBody>
        </p:sp>
        <p:sp>
          <p:nvSpPr>
            <p:cNvPr id="158" name="Text Box 19">
              <a:extLst>
                <a:ext uri="{FF2B5EF4-FFF2-40B4-BE49-F238E27FC236}">
                  <a16:creationId xmlns:a16="http://schemas.microsoft.com/office/drawing/2014/main" id="{437FDC6F-AAED-4994-A95B-78FFE02B2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1447800"/>
              <a:ext cx="685800" cy="466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="1" baseline="0">
                  <a:solidFill>
                    <a:schemeClr val="bg1"/>
                  </a:solidFill>
                  <a:latin typeface="Arial" charset="0"/>
                  <a:ea typeface="+mn-ea"/>
                </a:rPr>
                <a:t>F</a:t>
              </a:r>
            </a:p>
          </p:txBody>
        </p:sp>
        <p:sp>
          <p:nvSpPr>
            <p:cNvPr id="159" name="Text Box 4">
              <a:extLst>
                <a:ext uri="{FF2B5EF4-FFF2-40B4-BE49-F238E27FC236}">
                  <a16:creationId xmlns:a16="http://schemas.microsoft.com/office/drawing/2014/main" id="{1AD8E1F5-5396-44BB-BC84-F00979A03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22860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D</a:t>
              </a:r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462842B4-8DC1-426D-91BD-F4D50870B6A6}"/>
              </a:ext>
            </a:extLst>
          </p:cNvPr>
          <p:cNvGrpSpPr/>
          <p:nvPr/>
        </p:nvGrpSpPr>
        <p:grpSpPr>
          <a:xfrm>
            <a:off x="1785392" y="1088598"/>
            <a:ext cx="914400" cy="5257800"/>
            <a:chOff x="7543800" y="1143000"/>
            <a:chExt cx="914400" cy="5257800"/>
          </a:xfrm>
        </p:grpSpPr>
        <p:sp>
          <p:nvSpPr>
            <p:cNvPr id="162" name="Line 5">
              <a:extLst>
                <a:ext uri="{FF2B5EF4-FFF2-40B4-BE49-F238E27FC236}">
                  <a16:creationId xmlns:a16="http://schemas.microsoft.com/office/drawing/2014/main" id="{62D22FDA-B4D7-4BD8-BC94-CEED7681D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6">
              <a:extLst>
                <a:ext uri="{FF2B5EF4-FFF2-40B4-BE49-F238E27FC236}">
                  <a16:creationId xmlns:a16="http://schemas.microsoft.com/office/drawing/2014/main" id="{AB2842E5-A254-44D7-ABD1-ED23F3097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7">
              <a:extLst>
                <a:ext uri="{FF2B5EF4-FFF2-40B4-BE49-F238E27FC236}">
                  <a16:creationId xmlns:a16="http://schemas.microsoft.com/office/drawing/2014/main" id="{9CB5771E-0385-4F76-A5AE-DCD88AFE3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8">
              <a:extLst>
                <a:ext uri="{FF2B5EF4-FFF2-40B4-BE49-F238E27FC236}">
                  <a16:creationId xmlns:a16="http://schemas.microsoft.com/office/drawing/2014/main" id="{8855D3E7-7688-4BC8-A21D-46FCEC15D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9">
              <a:extLst>
                <a:ext uri="{FF2B5EF4-FFF2-40B4-BE49-F238E27FC236}">
                  <a16:creationId xmlns:a16="http://schemas.microsoft.com/office/drawing/2014/main" id="{65723DAD-C456-4F20-B817-D4ABD1EBC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Text Box 10">
              <a:extLst>
                <a:ext uri="{FF2B5EF4-FFF2-40B4-BE49-F238E27FC236}">
                  <a16:creationId xmlns:a16="http://schemas.microsoft.com/office/drawing/2014/main" id="{0655ECFC-80CD-4E0A-93D2-60601DDD2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31242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EA</a:t>
              </a:r>
            </a:p>
          </p:txBody>
        </p:sp>
        <p:sp>
          <p:nvSpPr>
            <p:cNvPr id="168" name="Text Box 11">
              <a:extLst>
                <a:ext uri="{FF2B5EF4-FFF2-40B4-BE49-F238E27FC236}">
                  <a16:creationId xmlns:a16="http://schemas.microsoft.com/office/drawing/2014/main" id="{109049C3-EEF1-46FF-94D4-9602AA09E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39624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OP</a:t>
              </a:r>
            </a:p>
          </p:txBody>
        </p:sp>
        <p:sp>
          <p:nvSpPr>
            <p:cNvPr id="169" name="Text Box 12">
              <a:extLst>
                <a:ext uri="{FF2B5EF4-FFF2-40B4-BE49-F238E27FC236}">
                  <a16:creationId xmlns:a16="http://schemas.microsoft.com/office/drawing/2014/main" id="{CA97A23D-BEFA-443C-9AAF-BEEB111F6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48006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EX</a:t>
              </a:r>
            </a:p>
          </p:txBody>
        </p:sp>
        <p:sp>
          <p:nvSpPr>
            <p:cNvPr id="170" name="Line 13">
              <a:extLst>
                <a:ext uri="{FF2B5EF4-FFF2-40B4-BE49-F238E27FC236}">
                  <a16:creationId xmlns:a16="http://schemas.microsoft.com/office/drawing/2014/main" id="{3440B0EA-2239-49AE-84E7-07029A7EB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14">
              <a:extLst>
                <a:ext uri="{FF2B5EF4-FFF2-40B4-BE49-F238E27FC236}">
                  <a16:creationId xmlns:a16="http://schemas.microsoft.com/office/drawing/2014/main" id="{DC349068-469E-461A-B0F2-7191D6A5D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15">
              <a:extLst>
                <a:ext uri="{FF2B5EF4-FFF2-40B4-BE49-F238E27FC236}">
                  <a16:creationId xmlns:a16="http://schemas.microsoft.com/office/drawing/2014/main" id="{BDF0F497-5AB4-4802-9440-8F777E1656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16">
              <a:extLst>
                <a:ext uri="{FF2B5EF4-FFF2-40B4-BE49-F238E27FC236}">
                  <a16:creationId xmlns:a16="http://schemas.microsoft.com/office/drawing/2014/main" id="{879F690C-CC4D-44E2-828F-3FDD835D8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17">
              <a:extLst>
                <a:ext uri="{FF2B5EF4-FFF2-40B4-BE49-F238E27FC236}">
                  <a16:creationId xmlns:a16="http://schemas.microsoft.com/office/drawing/2014/main" id="{B11024E8-8115-4A6F-AEAF-8BACBD802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Text Box 18">
              <a:extLst>
                <a:ext uri="{FF2B5EF4-FFF2-40B4-BE49-F238E27FC236}">
                  <a16:creationId xmlns:a16="http://schemas.microsoft.com/office/drawing/2014/main" id="{7CDF7104-7A8B-428B-8403-6DC0BAC83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56388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S</a:t>
              </a:r>
            </a:p>
          </p:txBody>
        </p:sp>
        <p:sp>
          <p:nvSpPr>
            <p:cNvPr id="176" name="Text Box 19">
              <a:extLst>
                <a:ext uri="{FF2B5EF4-FFF2-40B4-BE49-F238E27FC236}">
                  <a16:creationId xmlns:a16="http://schemas.microsoft.com/office/drawing/2014/main" id="{E494540D-5364-4ADD-A534-AC62C909B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14478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F</a:t>
              </a:r>
            </a:p>
          </p:txBody>
        </p:sp>
        <p:sp>
          <p:nvSpPr>
            <p:cNvPr id="177" name="Text Box 20">
              <a:extLst>
                <a:ext uri="{FF2B5EF4-FFF2-40B4-BE49-F238E27FC236}">
                  <a16:creationId xmlns:a16="http://schemas.microsoft.com/office/drawing/2014/main" id="{55B5582A-2512-465C-9285-ADF267806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2286000"/>
              <a:ext cx="685800" cy="466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="1" baseline="0">
                  <a:solidFill>
                    <a:schemeClr val="bg1"/>
                  </a:solidFill>
                  <a:latin typeface="Arial" charset="0"/>
                  <a:ea typeface="+mn-ea"/>
                </a:rPr>
                <a:t>D</a:t>
              </a:r>
            </a:p>
          </p:txBody>
        </p: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C39A1420-3D32-435F-8954-ABECACE231AF}"/>
              </a:ext>
            </a:extLst>
          </p:cNvPr>
          <p:cNvGrpSpPr/>
          <p:nvPr/>
        </p:nvGrpSpPr>
        <p:grpSpPr>
          <a:xfrm>
            <a:off x="1785392" y="1088598"/>
            <a:ext cx="914400" cy="5257800"/>
            <a:chOff x="7543800" y="1143000"/>
            <a:chExt cx="914400" cy="5257800"/>
          </a:xfrm>
        </p:grpSpPr>
        <p:sp>
          <p:nvSpPr>
            <p:cNvPr id="179" name="Line 5">
              <a:extLst>
                <a:ext uri="{FF2B5EF4-FFF2-40B4-BE49-F238E27FC236}">
                  <a16:creationId xmlns:a16="http://schemas.microsoft.com/office/drawing/2014/main" id="{A68FB405-F565-4835-9EEC-531B2125A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6">
              <a:extLst>
                <a:ext uri="{FF2B5EF4-FFF2-40B4-BE49-F238E27FC236}">
                  <a16:creationId xmlns:a16="http://schemas.microsoft.com/office/drawing/2014/main" id="{7AEFE23C-D321-477C-A6F1-454261402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7">
              <a:extLst>
                <a:ext uri="{FF2B5EF4-FFF2-40B4-BE49-F238E27FC236}">
                  <a16:creationId xmlns:a16="http://schemas.microsoft.com/office/drawing/2014/main" id="{E2C2BF7A-13B6-4487-86AD-FDD046850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8">
              <a:extLst>
                <a:ext uri="{FF2B5EF4-FFF2-40B4-BE49-F238E27FC236}">
                  <a16:creationId xmlns:a16="http://schemas.microsoft.com/office/drawing/2014/main" id="{CACA9993-A504-4F3C-B5BA-652C9B440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9">
              <a:extLst>
                <a:ext uri="{FF2B5EF4-FFF2-40B4-BE49-F238E27FC236}">
                  <a16:creationId xmlns:a16="http://schemas.microsoft.com/office/drawing/2014/main" id="{5C4D3D99-06DA-4BD8-958F-96CBC6E9F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Text Box 10">
              <a:extLst>
                <a:ext uri="{FF2B5EF4-FFF2-40B4-BE49-F238E27FC236}">
                  <a16:creationId xmlns:a16="http://schemas.microsoft.com/office/drawing/2014/main" id="{48FFDABC-28BE-41AD-AAD5-AE733EAB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3124200"/>
              <a:ext cx="685800" cy="466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="1" baseline="0">
                  <a:solidFill>
                    <a:schemeClr val="bg1"/>
                  </a:solidFill>
                  <a:latin typeface="Arial" charset="0"/>
                  <a:ea typeface="+mn-ea"/>
                </a:rPr>
                <a:t>EA</a:t>
              </a:r>
            </a:p>
          </p:txBody>
        </p:sp>
        <p:sp>
          <p:nvSpPr>
            <p:cNvPr id="185" name="Text Box 11">
              <a:extLst>
                <a:ext uri="{FF2B5EF4-FFF2-40B4-BE49-F238E27FC236}">
                  <a16:creationId xmlns:a16="http://schemas.microsoft.com/office/drawing/2014/main" id="{6F3B6BA6-2566-46AE-A575-841DBB6FE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39624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OP</a:t>
              </a:r>
            </a:p>
          </p:txBody>
        </p:sp>
        <p:sp>
          <p:nvSpPr>
            <p:cNvPr id="186" name="Text Box 12">
              <a:extLst>
                <a:ext uri="{FF2B5EF4-FFF2-40B4-BE49-F238E27FC236}">
                  <a16:creationId xmlns:a16="http://schemas.microsoft.com/office/drawing/2014/main" id="{4C7B7337-FB34-4CDA-9410-029A29788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48006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EX</a:t>
              </a:r>
            </a:p>
          </p:txBody>
        </p:sp>
        <p:sp>
          <p:nvSpPr>
            <p:cNvPr id="187" name="Line 13">
              <a:extLst>
                <a:ext uri="{FF2B5EF4-FFF2-40B4-BE49-F238E27FC236}">
                  <a16:creationId xmlns:a16="http://schemas.microsoft.com/office/drawing/2014/main" id="{ABD13E7D-F544-473A-848F-F1D4A6E22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14">
              <a:extLst>
                <a:ext uri="{FF2B5EF4-FFF2-40B4-BE49-F238E27FC236}">
                  <a16:creationId xmlns:a16="http://schemas.microsoft.com/office/drawing/2014/main" id="{748DB269-7330-493D-985A-D1B7B64B3D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15">
              <a:extLst>
                <a:ext uri="{FF2B5EF4-FFF2-40B4-BE49-F238E27FC236}">
                  <a16:creationId xmlns:a16="http://schemas.microsoft.com/office/drawing/2014/main" id="{A6BD2BAD-0FD4-497D-9181-CEC8FB4368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16">
              <a:extLst>
                <a:ext uri="{FF2B5EF4-FFF2-40B4-BE49-F238E27FC236}">
                  <a16:creationId xmlns:a16="http://schemas.microsoft.com/office/drawing/2014/main" id="{4E94A695-49F2-418E-8CC7-2AB897CFD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17">
              <a:extLst>
                <a:ext uri="{FF2B5EF4-FFF2-40B4-BE49-F238E27FC236}">
                  <a16:creationId xmlns:a16="http://schemas.microsoft.com/office/drawing/2014/main" id="{87E68FE9-9A8B-48CC-96C5-B8D114F39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Text Box 18">
              <a:extLst>
                <a:ext uri="{FF2B5EF4-FFF2-40B4-BE49-F238E27FC236}">
                  <a16:creationId xmlns:a16="http://schemas.microsoft.com/office/drawing/2014/main" id="{609A7FA2-FDA5-464E-869C-2B5A03A6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56388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S</a:t>
              </a:r>
            </a:p>
          </p:txBody>
        </p:sp>
        <p:sp>
          <p:nvSpPr>
            <p:cNvPr id="193" name="Text Box 19">
              <a:extLst>
                <a:ext uri="{FF2B5EF4-FFF2-40B4-BE49-F238E27FC236}">
                  <a16:creationId xmlns:a16="http://schemas.microsoft.com/office/drawing/2014/main" id="{F4BDBE95-C298-4388-904B-29C465FC4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14478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F</a:t>
              </a:r>
            </a:p>
          </p:txBody>
        </p:sp>
        <p:sp>
          <p:nvSpPr>
            <p:cNvPr id="194" name="Text Box 20">
              <a:extLst>
                <a:ext uri="{FF2B5EF4-FFF2-40B4-BE49-F238E27FC236}">
                  <a16:creationId xmlns:a16="http://schemas.microsoft.com/office/drawing/2014/main" id="{CE29BC23-9FDC-49AF-9845-1B10C475F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22860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D</a:t>
              </a:r>
            </a:p>
          </p:txBody>
        </p: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CEBF1EEC-5B27-4C9D-97E8-E5765818576C}"/>
              </a:ext>
            </a:extLst>
          </p:cNvPr>
          <p:cNvGrpSpPr/>
          <p:nvPr/>
        </p:nvGrpSpPr>
        <p:grpSpPr>
          <a:xfrm>
            <a:off x="1785392" y="1088598"/>
            <a:ext cx="914400" cy="5257800"/>
            <a:chOff x="7543800" y="1143000"/>
            <a:chExt cx="914400" cy="5257800"/>
          </a:xfrm>
        </p:grpSpPr>
        <p:sp>
          <p:nvSpPr>
            <p:cNvPr id="196" name="Line 5">
              <a:extLst>
                <a:ext uri="{FF2B5EF4-FFF2-40B4-BE49-F238E27FC236}">
                  <a16:creationId xmlns:a16="http://schemas.microsoft.com/office/drawing/2014/main" id="{C08A105F-0FBB-45DA-8E71-398471A6D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6">
              <a:extLst>
                <a:ext uri="{FF2B5EF4-FFF2-40B4-BE49-F238E27FC236}">
                  <a16:creationId xmlns:a16="http://schemas.microsoft.com/office/drawing/2014/main" id="{935AC663-DF1B-4DD1-A3A1-5452D7909F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7">
              <a:extLst>
                <a:ext uri="{FF2B5EF4-FFF2-40B4-BE49-F238E27FC236}">
                  <a16:creationId xmlns:a16="http://schemas.microsoft.com/office/drawing/2014/main" id="{72AB2BA9-12C8-4E36-B61C-9776FC27A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8">
              <a:extLst>
                <a:ext uri="{FF2B5EF4-FFF2-40B4-BE49-F238E27FC236}">
                  <a16:creationId xmlns:a16="http://schemas.microsoft.com/office/drawing/2014/main" id="{6F65BC64-2C41-485B-A59D-12CE776CF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9">
              <a:extLst>
                <a:ext uri="{FF2B5EF4-FFF2-40B4-BE49-F238E27FC236}">
                  <a16:creationId xmlns:a16="http://schemas.microsoft.com/office/drawing/2014/main" id="{B2D9F368-2AAE-44A0-B2B8-6DA713F7D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Text Box 10">
              <a:extLst>
                <a:ext uri="{FF2B5EF4-FFF2-40B4-BE49-F238E27FC236}">
                  <a16:creationId xmlns:a16="http://schemas.microsoft.com/office/drawing/2014/main" id="{6FF716F1-9F28-440C-BC83-1200FAD2F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31242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EA</a:t>
              </a:r>
            </a:p>
          </p:txBody>
        </p:sp>
        <p:sp>
          <p:nvSpPr>
            <p:cNvPr id="202" name="Text Box 11">
              <a:extLst>
                <a:ext uri="{FF2B5EF4-FFF2-40B4-BE49-F238E27FC236}">
                  <a16:creationId xmlns:a16="http://schemas.microsoft.com/office/drawing/2014/main" id="{A5CD3CF3-1086-4081-A9BE-E76C2C4BA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3962400"/>
              <a:ext cx="685800" cy="466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="1" baseline="0">
                  <a:solidFill>
                    <a:schemeClr val="bg1"/>
                  </a:solidFill>
                  <a:latin typeface="Arial" charset="0"/>
                  <a:ea typeface="+mn-ea"/>
                </a:rPr>
                <a:t>OP</a:t>
              </a:r>
            </a:p>
          </p:txBody>
        </p:sp>
        <p:sp>
          <p:nvSpPr>
            <p:cNvPr id="203" name="Text Box 12">
              <a:extLst>
                <a:ext uri="{FF2B5EF4-FFF2-40B4-BE49-F238E27FC236}">
                  <a16:creationId xmlns:a16="http://schemas.microsoft.com/office/drawing/2014/main" id="{57356F89-BB14-4750-80A3-FB8048C4E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48006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EX</a:t>
              </a:r>
            </a:p>
          </p:txBody>
        </p:sp>
        <p:sp>
          <p:nvSpPr>
            <p:cNvPr id="204" name="Line 13">
              <a:extLst>
                <a:ext uri="{FF2B5EF4-FFF2-40B4-BE49-F238E27FC236}">
                  <a16:creationId xmlns:a16="http://schemas.microsoft.com/office/drawing/2014/main" id="{AF8F847D-1F7F-406E-8E20-EBFD1D337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14">
              <a:extLst>
                <a:ext uri="{FF2B5EF4-FFF2-40B4-BE49-F238E27FC236}">
                  <a16:creationId xmlns:a16="http://schemas.microsoft.com/office/drawing/2014/main" id="{7E3055DE-2D4A-4A6F-B5D2-6F3556319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15">
              <a:extLst>
                <a:ext uri="{FF2B5EF4-FFF2-40B4-BE49-F238E27FC236}">
                  <a16:creationId xmlns:a16="http://schemas.microsoft.com/office/drawing/2014/main" id="{F08EF3DD-677A-480F-B18B-9B3A32EC15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16">
              <a:extLst>
                <a:ext uri="{FF2B5EF4-FFF2-40B4-BE49-F238E27FC236}">
                  <a16:creationId xmlns:a16="http://schemas.microsoft.com/office/drawing/2014/main" id="{8C5B1329-D850-4B5D-82AD-E1D3A8EBC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17">
              <a:extLst>
                <a:ext uri="{FF2B5EF4-FFF2-40B4-BE49-F238E27FC236}">
                  <a16:creationId xmlns:a16="http://schemas.microsoft.com/office/drawing/2014/main" id="{BA323AD7-9A47-4FA2-A9E1-15754FBF6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Text Box 18">
              <a:extLst>
                <a:ext uri="{FF2B5EF4-FFF2-40B4-BE49-F238E27FC236}">
                  <a16:creationId xmlns:a16="http://schemas.microsoft.com/office/drawing/2014/main" id="{8E6519DA-48B3-4BAF-A921-8FE63BEFB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56388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S</a:t>
              </a:r>
            </a:p>
          </p:txBody>
        </p:sp>
        <p:sp>
          <p:nvSpPr>
            <p:cNvPr id="210" name="Text Box 19">
              <a:extLst>
                <a:ext uri="{FF2B5EF4-FFF2-40B4-BE49-F238E27FC236}">
                  <a16:creationId xmlns:a16="http://schemas.microsoft.com/office/drawing/2014/main" id="{D82F1D54-5506-4B87-8DCB-057B5FAEE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14478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F</a:t>
              </a:r>
            </a:p>
          </p:txBody>
        </p:sp>
        <p:sp>
          <p:nvSpPr>
            <p:cNvPr id="211" name="Text Box 20">
              <a:extLst>
                <a:ext uri="{FF2B5EF4-FFF2-40B4-BE49-F238E27FC236}">
                  <a16:creationId xmlns:a16="http://schemas.microsoft.com/office/drawing/2014/main" id="{8E278E0F-24CA-4C89-83A2-2CBBBBF61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22860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D</a:t>
              </a:r>
            </a:p>
          </p:txBody>
        </p:sp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566D715D-51E7-4C61-9201-A4D39A72790A}"/>
              </a:ext>
            </a:extLst>
          </p:cNvPr>
          <p:cNvGrpSpPr/>
          <p:nvPr/>
        </p:nvGrpSpPr>
        <p:grpSpPr>
          <a:xfrm>
            <a:off x="1785392" y="1088598"/>
            <a:ext cx="914400" cy="5257800"/>
            <a:chOff x="7543800" y="1143000"/>
            <a:chExt cx="914400" cy="5257800"/>
          </a:xfrm>
        </p:grpSpPr>
        <p:sp>
          <p:nvSpPr>
            <p:cNvPr id="213" name="Line 5">
              <a:extLst>
                <a:ext uri="{FF2B5EF4-FFF2-40B4-BE49-F238E27FC236}">
                  <a16:creationId xmlns:a16="http://schemas.microsoft.com/office/drawing/2014/main" id="{B7D6E86F-9737-416E-AD72-918B6B620C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6">
              <a:extLst>
                <a:ext uri="{FF2B5EF4-FFF2-40B4-BE49-F238E27FC236}">
                  <a16:creationId xmlns:a16="http://schemas.microsoft.com/office/drawing/2014/main" id="{1E106AF7-A709-47B2-91E7-27371C9C5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7">
              <a:extLst>
                <a:ext uri="{FF2B5EF4-FFF2-40B4-BE49-F238E27FC236}">
                  <a16:creationId xmlns:a16="http://schemas.microsoft.com/office/drawing/2014/main" id="{16656687-E70E-4024-A3CC-94769634E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8">
              <a:extLst>
                <a:ext uri="{FF2B5EF4-FFF2-40B4-BE49-F238E27FC236}">
                  <a16:creationId xmlns:a16="http://schemas.microsoft.com/office/drawing/2014/main" id="{4839E0F2-F302-4505-B140-A2F398F7B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9">
              <a:extLst>
                <a:ext uri="{FF2B5EF4-FFF2-40B4-BE49-F238E27FC236}">
                  <a16:creationId xmlns:a16="http://schemas.microsoft.com/office/drawing/2014/main" id="{5332BDF6-A1A2-4BB8-80BF-ED2F5F02D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Text Box 10">
              <a:extLst>
                <a:ext uri="{FF2B5EF4-FFF2-40B4-BE49-F238E27FC236}">
                  <a16:creationId xmlns:a16="http://schemas.microsoft.com/office/drawing/2014/main" id="{C4B5769A-F786-4AF9-9375-60278A84D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31242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EA</a:t>
              </a:r>
            </a:p>
          </p:txBody>
        </p:sp>
        <p:sp>
          <p:nvSpPr>
            <p:cNvPr id="219" name="Text Box 11">
              <a:extLst>
                <a:ext uri="{FF2B5EF4-FFF2-40B4-BE49-F238E27FC236}">
                  <a16:creationId xmlns:a16="http://schemas.microsoft.com/office/drawing/2014/main" id="{386E1DA3-B5EC-43B8-ABDC-78D0BCCE2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39624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OP</a:t>
              </a:r>
            </a:p>
          </p:txBody>
        </p:sp>
        <p:sp>
          <p:nvSpPr>
            <p:cNvPr id="220" name="Text Box 12">
              <a:extLst>
                <a:ext uri="{FF2B5EF4-FFF2-40B4-BE49-F238E27FC236}">
                  <a16:creationId xmlns:a16="http://schemas.microsoft.com/office/drawing/2014/main" id="{EC2FDD09-4097-4129-A6F8-79E003F59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4800600"/>
              <a:ext cx="685800" cy="466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="1" baseline="0">
                  <a:solidFill>
                    <a:schemeClr val="bg1"/>
                  </a:solidFill>
                  <a:latin typeface="Arial" charset="0"/>
                  <a:ea typeface="+mn-ea"/>
                </a:rPr>
                <a:t>EX</a:t>
              </a:r>
            </a:p>
          </p:txBody>
        </p:sp>
        <p:sp>
          <p:nvSpPr>
            <p:cNvPr id="221" name="Line 13">
              <a:extLst>
                <a:ext uri="{FF2B5EF4-FFF2-40B4-BE49-F238E27FC236}">
                  <a16:creationId xmlns:a16="http://schemas.microsoft.com/office/drawing/2014/main" id="{36C90450-7682-49E3-83E3-492F03022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14">
              <a:extLst>
                <a:ext uri="{FF2B5EF4-FFF2-40B4-BE49-F238E27FC236}">
                  <a16:creationId xmlns:a16="http://schemas.microsoft.com/office/drawing/2014/main" id="{3747B8E2-2D06-464C-A7A3-0492F1F2C4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15">
              <a:extLst>
                <a:ext uri="{FF2B5EF4-FFF2-40B4-BE49-F238E27FC236}">
                  <a16:creationId xmlns:a16="http://schemas.microsoft.com/office/drawing/2014/main" id="{880A2277-B91E-413A-9295-FD662786AB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16">
              <a:extLst>
                <a:ext uri="{FF2B5EF4-FFF2-40B4-BE49-F238E27FC236}">
                  <a16:creationId xmlns:a16="http://schemas.microsoft.com/office/drawing/2014/main" id="{8E5EAAAD-DBA0-4AA6-8722-50CEE791D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17">
              <a:extLst>
                <a:ext uri="{FF2B5EF4-FFF2-40B4-BE49-F238E27FC236}">
                  <a16:creationId xmlns:a16="http://schemas.microsoft.com/office/drawing/2014/main" id="{337BC703-559F-42CE-A2E9-C66E3361A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Text Box 18">
              <a:extLst>
                <a:ext uri="{FF2B5EF4-FFF2-40B4-BE49-F238E27FC236}">
                  <a16:creationId xmlns:a16="http://schemas.microsoft.com/office/drawing/2014/main" id="{8DB5E17D-DE6D-4B27-9CE9-D89276FFD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56388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S</a:t>
              </a:r>
            </a:p>
          </p:txBody>
        </p:sp>
        <p:sp>
          <p:nvSpPr>
            <p:cNvPr id="227" name="Text Box 19">
              <a:extLst>
                <a:ext uri="{FF2B5EF4-FFF2-40B4-BE49-F238E27FC236}">
                  <a16:creationId xmlns:a16="http://schemas.microsoft.com/office/drawing/2014/main" id="{99BA766A-F6C2-4289-A4C7-BC0CD6299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14478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F</a:t>
              </a:r>
            </a:p>
          </p:txBody>
        </p:sp>
        <p:sp>
          <p:nvSpPr>
            <p:cNvPr id="228" name="Text Box 20">
              <a:extLst>
                <a:ext uri="{FF2B5EF4-FFF2-40B4-BE49-F238E27FC236}">
                  <a16:creationId xmlns:a16="http://schemas.microsoft.com/office/drawing/2014/main" id="{8B465E14-C526-4F4D-958F-3DE216C7BD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22860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D</a:t>
              </a:r>
            </a:p>
          </p:txBody>
        </p:sp>
      </p:grp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ED274838-EA35-4311-A18F-671DAF9DE6C9}"/>
              </a:ext>
            </a:extLst>
          </p:cNvPr>
          <p:cNvGrpSpPr/>
          <p:nvPr/>
        </p:nvGrpSpPr>
        <p:grpSpPr>
          <a:xfrm>
            <a:off x="1785392" y="1088598"/>
            <a:ext cx="914400" cy="5257800"/>
            <a:chOff x="7543800" y="1143000"/>
            <a:chExt cx="914400" cy="5257800"/>
          </a:xfrm>
        </p:grpSpPr>
        <p:sp>
          <p:nvSpPr>
            <p:cNvPr id="230" name="Line 5">
              <a:extLst>
                <a:ext uri="{FF2B5EF4-FFF2-40B4-BE49-F238E27FC236}">
                  <a16:creationId xmlns:a16="http://schemas.microsoft.com/office/drawing/2014/main" id="{B8BD635A-5784-4C07-972E-98199E820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6">
              <a:extLst>
                <a:ext uri="{FF2B5EF4-FFF2-40B4-BE49-F238E27FC236}">
                  <a16:creationId xmlns:a16="http://schemas.microsoft.com/office/drawing/2014/main" id="{C5CD667E-6207-4264-A8B2-E72204E88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7">
              <a:extLst>
                <a:ext uri="{FF2B5EF4-FFF2-40B4-BE49-F238E27FC236}">
                  <a16:creationId xmlns:a16="http://schemas.microsoft.com/office/drawing/2014/main" id="{4AC7A0BB-D637-4864-B034-5D79D1838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8">
              <a:extLst>
                <a:ext uri="{FF2B5EF4-FFF2-40B4-BE49-F238E27FC236}">
                  <a16:creationId xmlns:a16="http://schemas.microsoft.com/office/drawing/2014/main" id="{DC7EDC1E-B96B-44EB-88E8-0F823811A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9">
              <a:extLst>
                <a:ext uri="{FF2B5EF4-FFF2-40B4-BE49-F238E27FC236}">
                  <a16:creationId xmlns:a16="http://schemas.microsoft.com/office/drawing/2014/main" id="{94E0515A-6015-4DA5-B316-120F70CA5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Text Box 10">
              <a:extLst>
                <a:ext uri="{FF2B5EF4-FFF2-40B4-BE49-F238E27FC236}">
                  <a16:creationId xmlns:a16="http://schemas.microsoft.com/office/drawing/2014/main" id="{A97346DD-EA09-4913-95CE-308D28B4E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31242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EA</a:t>
              </a:r>
            </a:p>
          </p:txBody>
        </p:sp>
        <p:sp>
          <p:nvSpPr>
            <p:cNvPr id="236" name="Text Box 11">
              <a:extLst>
                <a:ext uri="{FF2B5EF4-FFF2-40B4-BE49-F238E27FC236}">
                  <a16:creationId xmlns:a16="http://schemas.microsoft.com/office/drawing/2014/main" id="{01405F51-7312-46AB-AE51-2A1ED6B7A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39624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OP</a:t>
              </a:r>
            </a:p>
          </p:txBody>
        </p:sp>
        <p:sp>
          <p:nvSpPr>
            <p:cNvPr id="237" name="Text Box 12">
              <a:extLst>
                <a:ext uri="{FF2B5EF4-FFF2-40B4-BE49-F238E27FC236}">
                  <a16:creationId xmlns:a16="http://schemas.microsoft.com/office/drawing/2014/main" id="{3E9B8456-5E61-4AD7-BF6A-977B21653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48006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EX</a:t>
              </a:r>
            </a:p>
          </p:txBody>
        </p:sp>
        <p:sp>
          <p:nvSpPr>
            <p:cNvPr id="238" name="Line 13">
              <a:extLst>
                <a:ext uri="{FF2B5EF4-FFF2-40B4-BE49-F238E27FC236}">
                  <a16:creationId xmlns:a16="http://schemas.microsoft.com/office/drawing/2014/main" id="{A5433CFD-5308-490E-8F63-F7F80EB59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14">
              <a:extLst>
                <a:ext uri="{FF2B5EF4-FFF2-40B4-BE49-F238E27FC236}">
                  <a16:creationId xmlns:a16="http://schemas.microsoft.com/office/drawing/2014/main" id="{648EC899-9376-4AE4-AF11-1C54C1B9F5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15">
              <a:extLst>
                <a:ext uri="{FF2B5EF4-FFF2-40B4-BE49-F238E27FC236}">
                  <a16:creationId xmlns:a16="http://schemas.microsoft.com/office/drawing/2014/main" id="{3213CFF8-1EEF-4B29-A2F6-51E8CFF07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16">
              <a:extLst>
                <a:ext uri="{FF2B5EF4-FFF2-40B4-BE49-F238E27FC236}">
                  <a16:creationId xmlns:a16="http://schemas.microsoft.com/office/drawing/2014/main" id="{43F6D444-2468-4CEB-9EEE-EB7A32D24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17">
              <a:extLst>
                <a:ext uri="{FF2B5EF4-FFF2-40B4-BE49-F238E27FC236}">
                  <a16:creationId xmlns:a16="http://schemas.microsoft.com/office/drawing/2014/main" id="{5339A273-AE52-442D-B248-8DBDCF0E9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Text Box 18">
              <a:extLst>
                <a:ext uri="{FF2B5EF4-FFF2-40B4-BE49-F238E27FC236}">
                  <a16:creationId xmlns:a16="http://schemas.microsoft.com/office/drawing/2014/main" id="{1E247BFB-4E58-4966-9D58-772E14807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5638800"/>
              <a:ext cx="685800" cy="466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="1" baseline="0">
                  <a:solidFill>
                    <a:schemeClr val="bg1"/>
                  </a:solidFill>
                  <a:latin typeface="Arial" charset="0"/>
                  <a:ea typeface="+mn-ea"/>
                </a:rPr>
                <a:t>S</a:t>
              </a:r>
            </a:p>
          </p:txBody>
        </p:sp>
        <p:sp>
          <p:nvSpPr>
            <p:cNvPr id="244" name="Text Box 19">
              <a:extLst>
                <a:ext uri="{FF2B5EF4-FFF2-40B4-BE49-F238E27FC236}">
                  <a16:creationId xmlns:a16="http://schemas.microsoft.com/office/drawing/2014/main" id="{A99A40BB-E02E-474E-B7FB-B27FDCD38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14478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F</a:t>
              </a:r>
            </a:p>
          </p:txBody>
        </p:sp>
        <p:sp>
          <p:nvSpPr>
            <p:cNvPr id="245" name="Text Box 20">
              <a:extLst>
                <a:ext uri="{FF2B5EF4-FFF2-40B4-BE49-F238E27FC236}">
                  <a16:creationId xmlns:a16="http://schemas.microsoft.com/office/drawing/2014/main" id="{66E09BFD-48E5-4908-8295-DCE01EA5F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22860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D</a:t>
              </a:r>
            </a:p>
          </p:txBody>
        </p:sp>
      </p:grpSp>
      <p:grpSp>
        <p:nvGrpSpPr>
          <p:cNvPr id="365" name="组合 364">
            <a:extLst>
              <a:ext uri="{FF2B5EF4-FFF2-40B4-BE49-F238E27FC236}">
                <a16:creationId xmlns:a16="http://schemas.microsoft.com/office/drawing/2014/main" id="{FC00DA61-FA6C-47B9-A6B6-AAE0CD8BE599}"/>
              </a:ext>
            </a:extLst>
          </p:cNvPr>
          <p:cNvGrpSpPr/>
          <p:nvPr/>
        </p:nvGrpSpPr>
        <p:grpSpPr>
          <a:xfrm>
            <a:off x="1785392" y="1088598"/>
            <a:ext cx="914400" cy="5257800"/>
            <a:chOff x="7543800" y="1143000"/>
            <a:chExt cx="914400" cy="5257800"/>
          </a:xfrm>
        </p:grpSpPr>
        <p:sp>
          <p:nvSpPr>
            <p:cNvPr id="366" name="Line 5">
              <a:extLst>
                <a:ext uri="{FF2B5EF4-FFF2-40B4-BE49-F238E27FC236}">
                  <a16:creationId xmlns:a16="http://schemas.microsoft.com/office/drawing/2014/main" id="{9C67B7CB-9125-4A27-BDA6-211455D30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" name="Line 6">
              <a:extLst>
                <a:ext uri="{FF2B5EF4-FFF2-40B4-BE49-F238E27FC236}">
                  <a16:creationId xmlns:a16="http://schemas.microsoft.com/office/drawing/2014/main" id="{5377EF67-7C31-4907-B0A6-DE39C182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" name="Line 7">
              <a:extLst>
                <a:ext uri="{FF2B5EF4-FFF2-40B4-BE49-F238E27FC236}">
                  <a16:creationId xmlns:a16="http://schemas.microsoft.com/office/drawing/2014/main" id="{24CA46BA-21D0-466D-B1DA-E111D14E2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" name="Line 8">
              <a:extLst>
                <a:ext uri="{FF2B5EF4-FFF2-40B4-BE49-F238E27FC236}">
                  <a16:creationId xmlns:a16="http://schemas.microsoft.com/office/drawing/2014/main" id="{5C309DE5-3C9F-4936-B7C6-1822D5BB5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" name="Line 9">
              <a:extLst>
                <a:ext uri="{FF2B5EF4-FFF2-40B4-BE49-F238E27FC236}">
                  <a16:creationId xmlns:a16="http://schemas.microsoft.com/office/drawing/2014/main" id="{3EF902FE-6232-4A02-90B1-D0A34FF95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" name="Text Box 10">
              <a:extLst>
                <a:ext uri="{FF2B5EF4-FFF2-40B4-BE49-F238E27FC236}">
                  <a16:creationId xmlns:a16="http://schemas.microsoft.com/office/drawing/2014/main" id="{E0B3B209-BCBE-40F0-819A-3FF734EE1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31242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EA</a:t>
              </a:r>
            </a:p>
          </p:txBody>
        </p:sp>
        <p:sp>
          <p:nvSpPr>
            <p:cNvPr id="372" name="Text Box 11">
              <a:extLst>
                <a:ext uri="{FF2B5EF4-FFF2-40B4-BE49-F238E27FC236}">
                  <a16:creationId xmlns:a16="http://schemas.microsoft.com/office/drawing/2014/main" id="{3993850D-BC63-4945-BB14-4F48A5C38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39624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OP</a:t>
              </a:r>
            </a:p>
          </p:txBody>
        </p:sp>
        <p:sp>
          <p:nvSpPr>
            <p:cNvPr id="373" name="Text Box 12">
              <a:extLst>
                <a:ext uri="{FF2B5EF4-FFF2-40B4-BE49-F238E27FC236}">
                  <a16:creationId xmlns:a16="http://schemas.microsoft.com/office/drawing/2014/main" id="{45EDFE7F-9F51-4A69-B617-B95FD085B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48006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EX</a:t>
              </a:r>
            </a:p>
          </p:txBody>
        </p:sp>
        <p:sp>
          <p:nvSpPr>
            <p:cNvPr id="374" name="Line 13">
              <a:extLst>
                <a:ext uri="{FF2B5EF4-FFF2-40B4-BE49-F238E27FC236}">
                  <a16:creationId xmlns:a16="http://schemas.microsoft.com/office/drawing/2014/main" id="{E342BFE7-4BB4-4A0A-A941-B9FBE0D36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" name="Line 14">
              <a:extLst>
                <a:ext uri="{FF2B5EF4-FFF2-40B4-BE49-F238E27FC236}">
                  <a16:creationId xmlns:a16="http://schemas.microsoft.com/office/drawing/2014/main" id="{073A291E-5D00-4AF9-B694-89764601FE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" name="Line 15">
              <a:extLst>
                <a:ext uri="{FF2B5EF4-FFF2-40B4-BE49-F238E27FC236}">
                  <a16:creationId xmlns:a16="http://schemas.microsoft.com/office/drawing/2014/main" id="{8D476D52-F244-4A13-B8B9-07F86ACE8D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" name="Line 16">
              <a:extLst>
                <a:ext uri="{FF2B5EF4-FFF2-40B4-BE49-F238E27FC236}">
                  <a16:creationId xmlns:a16="http://schemas.microsoft.com/office/drawing/2014/main" id="{1E2121FA-79BA-4BC5-8C2D-A7B9808DB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" name="Line 17">
              <a:extLst>
                <a:ext uri="{FF2B5EF4-FFF2-40B4-BE49-F238E27FC236}">
                  <a16:creationId xmlns:a16="http://schemas.microsoft.com/office/drawing/2014/main" id="{00B7AE8B-D2D4-40D5-A3EA-419E2E4B2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" name="Text Box 18">
              <a:extLst>
                <a:ext uri="{FF2B5EF4-FFF2-40B4-BE49-F238E27FC236}">
                  <a16:creationId xmlns:a16="http://schemas.microsoft.com/office/drawing/2014/main" id="{61824ED1-9A1F-47BA-8257-0ED5C0346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56388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S</a:t>
              </a:r>
            </a:p>
          </p:txBody>
        </p:sp>
        <p:sp>
          <p:nvSpPr>
            <p:cNvPr id="380" name="Text Box 19">
              <a:extLst>
                <a:ext uri="{FF2B5EF4-FFF2-40B4-BE49-F238E27FC236}">
                  <a16:creationId xmlns:a16="http://schemas.microsoft.com/office/drawing/2014/main" id="{E560FAA3-EE00-4A98-B722-CD3C34CBB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1447800"/>
              <a:ext cx="685800" cy="466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="1" baseline="0">
                  <a:solidFill>
                    <a:schemeClr val="bg1"/>
                  </a:solidFill>
                  <a:latin typeface="Arial" charset="0"/>
                  <a:ea typeface="+mn-ea"/>
                </a:rPr>
                <a:t>F</a:t>
              </a:r>
            </a:p>
          </p:txBody>
        </p:sp>
        <p:sp>
          <p:nvSpPr>
            <p:cNvPr id="381" name="Text Box 4">
              <a:extLst>
                <a:ext uri="{FF2B5EF4-FFF2-40B4-BE49-F238E27FC236}">
                  <a16:creationId xmlns:a16="http://schemas.microsoft.com/office/drawing/2014/main" id="{66FE747F-3D9F-4269-8CED-A6B2B9B38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22860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D</a:t>
              </a:r>
            </a:p>
          </p:txBody>
        </p:sp>
      </p:grpSp>
      <p:grpSp>
        <p:nvGrpSpPr>
          <p:cNvPr id="410" name="组合 409">
            <a:extLst>
              <a:ext uri="{FF2B5EF4-FFF2-40B4-BE49-F238E27FC236}">
                <a16:creationId xmlns:a16="http://schemas.microsoft.com/office/drawing/2014/main" id="{2EFEF67B-009F-4186-939A-AAB9AA47C47A}"/>
              </a:ext>
            </a:extLst>
          </p:cNvPr>
          <p:cNvGrpSpPr/>
          <p:nvPr/>
        </p:nvGrpSpPr>
        <p:grpSpPr>
          <a:xfrm>
            <a:off x="4332188" y="1088598"/>
            <a:ext cx="4572000" cy="5257800"/>
            <a:chOff x="1485900" y="1295400"/>
            <a:chExt cx="4572000" cy="5257800"/>
          </a:xfrm>
        </p:grpSpPr>
        <p:sp>
          <p:nvSpPr>
            <p:cNvPr id="411" name="Text Box 5">
              <a:extLst>
                <a:ext uri="{FF2B5EF4-FFF2-40B4-BE49-F238E27FC236}">
                  <a16:creationId xmlns:a16="http://schemas.microsoft.com/office/drawing/2014/main" id="{499659E8-6E71-4586-AB1B-E5A550C78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500" y="2438400"/>
              <a:ext cx="43434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Decode instruction</a:t>
              </a:r>
            </a:p>
          </p:txBody>
        </p:sp>
        <p:sp>
          <p:nvSpPr>
            <p:cNvPr id="412" name="Line 18">
              <a:extLst>
                <a:ext uri="{FF2B5EF4-FFF2-40B4-BE49-F238E27FC236}">
                  <a16:creationId xmlns:a16="http://schemas.microsoft.com/office/drawing/2014/main" id="{E1FE6765-6C03-4747-B80A-4BFFAA0BC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100" y="2057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" name="Line 19">
              <a:extLst>
                <a:ext uri="{FF2B5EF4-FFF2-40B4-BE49-F238E27FC236}">
                  <a16:creationId xmlns:a16="http://schemas.microsoft.com/office/drawing/2014/main" id="{E068C8B8-A38F-440B-865C-B335D38F2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100" y="2895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4" name="Line 20">
              <a:extLst>
                <a:ext uri="{FF2B5EF4-FFF2-40B4-BE49-F238E27FC236}">
                  <a16:creationId xmlns:a16="http://schemas.microsoft.com/office/drawing/2014/main" id="{A624E242-6797-41C5-AE4C-59942618E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100" y="3733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5" name="Line 21">
              <a:extLst>
                <a:ext uri="{FF2B5EF4-FFF2-40B4-BE49-F238E27FC236}">
                  <a16:creationId xmlns:a16="http://schemas.microsoft.com/office/drawing/2014/main" id="{A72B1B14-29E1-4ECC-8FC7-95FAAEEF5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100" y="4572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6" name="Line 22">
              <a:extLst>
                <a:ext uri="{FF2B5EF4-FFF2-40B4-BE49-F238E27FC236}">
                  <a16:creationId xmlns:a16="http://schemas.microsoft.com/office/drawing/2014/main" id="{F27CD61D-81B1-4063-B31B-3B4DDEC1C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100" y="5410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7" name="Text Box 6">
              <a:extLst>
                <a:ext uri="{FF2B5EF4-FFF2-40B4-BE49-F238E27FC236}">
                  <a16:creationId xmlns:a16="http://schemas.microsoft.com/office/drawing/2014/main" id="{11AEBB06-2D28-4941-941E-B84008659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500" y="3276600"/>
              <a:ext cx="43434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Evaluate address</a:t>
              </a:r>
            </a:p>
          </p:txBody>
        </p:sp>
        <p:sp>
          <p:nvSpPr>
            <p:cNvPr id="418" name="Text Box 7">
              <a:extLst>
                <a:ext uri="{FF2B5EF4-FFF2-40B4-BE49-F238E27FC236}">
                  <a16:creationId xmlns:a16="http://schemas.microsoft.com/office/drawing/2014/main" id="{4599A864-B9F7-41A5-9B30-4281AD87C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500" y="4114800"/>
              <a:ext cx="43434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Fetch operands from memory</a:t>
              </a:r>
            </a:p>
          </p:txBody>
        </p:sp>
        <p:sp>
          <p:nvSpPr>
            <p:cNvPr id="419" name="Text Box 8">
              <a:extLst>
                <a:ext uri="{FF2B5EF4-FFF2-40B4-BE49-F238E27FC236}">
                  <a16:creationId xmlns:a16="http://schemas.microsoft.com/office/drawing/2014/main" id="{915CB8EB-08B6-435D-AB2E-D52262516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500" y="4953000"/>
              <a:ext cx="43434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Execute operation</a:t>
              </a:r>
            </a:p>
          </p:txBody>
        </p:sp>
        <p:sp>
          <p:nvSpPr>
            <p:cNvPr id="420" name="Line 25">
              <a:extLst>
                <a:ext uri="{FF2B5EF4-FFF2-40B4-BE49-F238E27FC236}">
                  <a16:creationId xmlns:a16="http://schemas.microsoft.com/office/drawing/2014/main" id="{8ED6954C-4B37-49FE-B865-81EE0FC38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100" y="62484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1" name="Line 26">
              <a:extLst>
                <a:ext uri="{FF2B5EF4-FFF2-40B4-BE49-F238E27FC236}">
                  <a16:creationId xmlns:a16="http://schemas.microsoft.com/office/drawing/2014/main" id="{571A197E-6C12-4596-825A-FCD9C7D445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5900" y="6553200"/>
              <a:ext cx="8382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2" name="Line 27">
              <a:extLst>
                <a:ext uri="{FF2B5EF4-FFF2-40B4-BE49-F238E27FC236}">
                  <a16:creationId xmlns:a16="http://schemas.microsoft.com/office/drawing/2014/main" id="{977D1710-19A5-4451-B333-FBCD4B8DB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5900" y="12954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3" name="Line 28">
              <a:extLst>
                <a:ext uri="{FF2B5EF4-FFF2-40B4-BE49-F238E27FC236}">
                  <a16:creationId xmlns:a16="http://schemas.microsoft.com/office/drawing/2014/main" id="{4917E206-E161-4217-AD67-670742F1A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5900" y="1295400"/>
              <a:ext cx="8382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4" name="Line 29">
              <a:extLst>
                <a:ext uri="{FF2B5EF4-FFF2-40B4-BE49-F238E27FC236}">
                  <a16:creationId xmlns:a16="http://schemas.microsoft.com/office/drawing/2014/main" id="{C4FC8033-3E10-44A6-B874-6A7C753CB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100" y="12954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5" name="Text Box 9">
              <a:extLst>
                <a:ext uri="{FF2B5EF4-FFF2-40B4-BE49-F238E27FC236}">
                  <a16:creationId xmlns:a16="http://schemas.microsoft.com/office/drawing/2014/main" id="{36ED69CF-14C4-4CEE-B3C4-91BE25467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500" y="5791200"/>
              <a:ext cx="43434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Store result</a:t>
              </a:r>
            </a:p>
          </p:txBody>
        </p:sp>
        <p:sp>
          <p:nvSpPr>
            <p:cNvPr id="426" name="Text Box 4">
              <a:extLst>
                <a:ext uri="{FF2B5EF4-FFF2-40B4-BE49-F238E27FC236}">
                  <a16:creationId xmlns:a16="http://schemas.microsoft.com/office/drawing/2014/main" id="{D4228915-5687-48B9-A358-2EF3B98DD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500" y="1600200"/>
              <a:ext cx="43434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Fetch instruction from memory</a:t>
              </a:r>
            </a:p>
          </p:txBody>
        </p:sp>
      </p:grpSp>
      <p:sp>
        <p:nvSpPr>
          <p:cNvPr id="141" name="箭头: 右 140">
            <a:extLst>
              <a:ext uri="{FF2B5EF4-FFF2-40B4-BE49-F238E27FC236}">
                <a16:creationId xmlns:a16="http://schemas.microsoft.com/office/drawing/2014/main" id="{15E63F76-FE48-45C7-B5CE-67D9F11A7303}"/>
              </a:ext>
            </a:extLst>
          </p:cNvPr>
          <p:cNvSpPr/>
          <p:nvPr/>
        </p:nvSpPr>
        <p:spPr bwMode="auto">
          <a:xfrm>
            <a:off x="452064" y="1299255"/>
            <a:ext cx="1008112" cy="648072"/>
          </a:xfrm>
          <a:prstGeom prst="rightArrow">
            <a:avLst>
              <a:gd name="adj1" fmla="val 50000"/>
              <a:gd name="adj2" fmla="val 63803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0" rIns="91440" bIns="180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PC</a:t>
            </a:r>
            <a:endParaRPr kumimoji="0" lang="zh-CN" altLang="en-US" sz="2800" b="1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81E8573-46D3-491C-B754-6331B58F52FD}"/>
              </a:ext>
            </a:extLst>
          </p:cNvPr>
          <p:cNvGrpSpPr/>
          <p:nvPr/>
        </p:nvGrpSpPr>
        <p:grpSpPr>
          <a:xfrm>
            <a:off x="2915816" y="1393398"/>
            <a:ext cx="1187770" cy="466725"/>
            <a:chOff x="2915816" y="1393398"/>
            <a:chExt cx="1187770" cy="466725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B899506D-FD81-44CC-8030-E3C8646C998F}"/>
                </a:ext>
              </a:extLst>
            </p:cNvPr>
            <p:cNvSpPr txBox="1"/>
            <p:nvPr/>
          </p:nvSpPr>
          <p:spPr>
            <a:xfrm>
              <a:off x="3289128" y="142670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baseline="0" dirty="0"/>
                <a:t>IR</a:t>
              </a:r>
              <a:endParaRPr lang="zh-CN" altLang="en-US" sz="2000" b="1" baseline="0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C296E71-4D43-4C5B-9E3D-749011B73913}"/>
                </a:ext>
              </a:extLst>
            </p:cNvPr>
            <p:cNvSpPr/>
            <p:nvPr/>
          </p:nvSpPr>
          <p:spPr bwMode="auto">
            <a:xfrm>
              <a:off x="2915816" y="1393398"/>
              <a:ext cx="1187770" cy="46672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58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SEXT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5" name="矩形 374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</a:rPr>
              <a:t>ADD/AND (Immediate)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j-cs"/>
            </a:endParaRPr>
          </a:p>
        </p:txBody>
      </p:sp>
      <p:grpSp>
        <p:nvGrpSpPr>
          <p:cNvPr id="380" name="组合 379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389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1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EA</a:t>
              </a:r>
            </a:p>
          </p:txBody>
        </p:sp>
        <p:sp>
          <p:nvSpPr>
            <p:cNvPr id="408" name="Text Box 11"/>
            <p:cNvSpPr txBox="1">
              <a:spLocks noChangeArrowheads="1"/>
            </p:cNvSpPr>
            <p:nvPr/>
          </p:nvSpPr>
          <p:spPr bwMode="auto">
            <a:xfrm rot="5400000">
              <a:off x="7897194" y="39759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OP</a:t>
              </a:r>
            </a:p>
          </p:txBody>
        </p:sp>
        <p:sp>
          <p:nvSpPr>
            <p:cNvPr id="427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EX</a:t>
              </a:r>
            </a:p>
          </p:txBody>
        </p:sp>
        <p:sp>
          <p:nvSpPr>
            <p:cNvPr id="428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9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1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2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3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S</a:t>
              </a:r>
            </a:p>
          </p:txBody>
        </p:sp>
        <p:sp>
          <p:nvSpPr>
            <p:cNvPr id="434" name="Text Box 19"/>
            <p:cNvSpPr txBox="1">
              <a:spLocks noChangeArrowheads="1"/>
            </p:cNvSpPr>
            <p:nvPr/>
          </p:nvSpPr>
          <p:spPr bwMode="auto">
            <a:xfrm rot="5400000">
              <a:off x="7897194" y="1461372"/>
              <a:ext cx="480169" cy="4395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F</a:t>
              </a:r>
            </a:p>
          </p:txBody>
        </p:sp>
        <p:sp>
          <p:nvSpPr>
            <p:cNvPr id="435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8546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SEXT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5" name="矩形 374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79" name="直接连接符 378"/>
          <p:cNvCxnSpPr/>
          <p:nvPr/>
        </p:nvCxnSpPr>
        <p:spPr bwMode="auto">
          <a:xfrm flipV="1">
            <a:off x="4644008" y="1448792"/>
            <a:ext cx="1726" cy="10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</a:rPr>
              <a:t>ADD/AND (Immediate)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j-cs"/>
            </a:endParaRPr>
          </a:p>
        </p:txBody>
      </p:sp>
      <p:grpSp>
        <p:nvGrpSpPr>
          <p:cNvPr id="380" name="组合 379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438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9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1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2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3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EA</a:t>
              </a:r>
            </a:p>
          </p:txBody>
        </p:sp>
        <p:sp>
          <p:nvSpPr>
            <p:cNvPr id="444" name="Text Box 11"/>
            <p:cNvSpPr txBox="1">
              <a:spLocks noChangeArrowheads="1"/>
            </p:cNvSpPr>
            <p:nvPr/>
          </p:nvSpPr>
          <p:spPr bwMode="auto">
            <a:xfrm rot="5400000">
              <a:off x="7897194" y="39759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OP</a:t>
              </a:r>
            </a:p>
          </p:txBody>
        </p:sp>
        <p:sp>
          <p:nvSpPr>
            <p:cNvPr id="445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EX</a:t>
              </a:r>
            </a:p>
          </p:txBody>
        </p:sp>
        <p:sp>
          <p:nvSpPr>
            <p:cNvPr id="446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7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8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9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S</a:t>
              </a:r>
            </a:p>
          </p:txBody>
        </p:sp>
        <p:sp>
          <p:nvSpPr>
            <p:cNvPr id="452" name="Text Box 19"/>
            <p:cNvSpPr txBox="1">
              <a:spLocks noChangeArrowheads="1"/>
            </p:cNvSpPr>
            <p:nvPr/>
          </p:nvSpPr>
          <p:spPr bwMode="auto">
            <a:xfrm rot="5400000">
              <a:off x="7897194" y="1461372"/>
              <a:ext cx="480169" cy="4395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F</a:t>
              </a:r>
            </a:p>
          </p:txBody>
        </p:sp>
        <p:sp>
          <p:nvSpPr>
            <p:cNvPr id="453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5948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组合 358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8" name="组合 367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70" name="等腰三角形 369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75" name="直接连接符 374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9" name="文本框 368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9" name="组合 37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80" name="组合 379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91" name="等腰三角形 39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97" name="直接连接符 396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90" name="文本框 38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8" name="组合 397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399" name="直接连接符 398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7" name="直接连接符 426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7" name="等腰三角形 86"/>
          <p:cNvSpPr/>
          <p:nvPr/>
        </p:nvSpPr>
        <p:spPr bwMode="auto">
          <a:xfrm rot="5400000">
            <a:off x="6677446" y="39131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88" name="直接连接符 87"/>
          <p:cNvCxnSpPr/>
          <p:nvPr/>
        </p:nvCxnSpPr>
        <p:spPr bwMode="auto">
          <a:xfrm rot="5400000">
            <a:off x="6184465" y="3501034"/>
            <a:ext cx="0" cy="9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" name="直接连接符 174"/>
          <p:cNvCxnSpPr/>
          <p:nvPr/>
        </p:nvCxnSpPr>
        <p:spPr bwMode="auto">
          <a:xfrm>
            <a:off x="6956208" y="3740176"/>
            <a:ext cx="2289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直接连接符 199"/>
          <p:cNvCxnSpPr/>
          <p:nvPr/>
        </p:nvCxnSpPr>
        <p:spPr bwMode="auto">
          <a:xfrm rot="16200000">
            <a:off x="5086281" y="1859144"/>
            <a:ext cx="1726" cy="37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" name="矩形 148"/>
          <p:cNvSpPr/>
          <p:nvPr/>
        </p:nvSpPr>
        <p:spPr bwMode="auto">
          <a:xfrm>
            <a:off x="1733276" y="4424232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直接连接符 197"/>
          <p:cNvCxnSpPr/>
          <p:nvPr/>
        </p:nvCxnSpPr>
        <p:spPr bwMode="auto">
          <a:xfrm rot="16200000">
            <a:off x="2822531" y="4130832"/>
            <a:ext cx="1726" cy="80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直接连接符 198"/>
          <p:cNvCxnSpPr/>
          <p:nvPr/>
        </p:nvCxnSpPr>
        <p:spPr bwMode="auto">
          <a:xfrm rot="10800000">
            <a:off x="3214082" y="3740160"/>
            <a:ext cx="1726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7" name="直接连接符 246"/>
          <p:cNvCxnSpPr/>
          <p:nvPr/>
        </p:nvCxnSpPr>
        <p:spPr bwMode="auto">
          <a:xfrm rot="16200000">
            <a:off x="1477431" y="4280232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9" name="矩形 388"/>
          <p:cNvSpPr/>
          <p:nvPr/>
        </p:nvSpPr>
        <p:spPr bwMode="auto">
          <a:xfrm>
            <a:off x="5731200" y="4283503"/>
            <a:ext cx="501327" cy="10694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08" name="矩形 407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</a:rPr>
              <a:t>ADD/AND (Immediate)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j-cs"/>
            </a:endParaRPr>
          </a:p>
        </p:txBody>
      </p:sp>
      <p:grpSp>
        <p:nvGrpSpPr>
          <p:cNvPr id="360" name="组合 359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361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2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3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8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7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8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EA</a:t>
              </a:r>
            </a:p>
          </p:txBody>
        </p:sp>
        <p:sp>
          <p:nvSpPr>
            <p:cNvPr id="449" name="Text Box 11"/>
            <p:cNvSpPr txBox="1">
              <a:spLocks noChangeArrowheads="1"/>
            </p:cNvSpPr>
            <p:nvPr/>
          </p:nvSpPr>
          <p:spPr bwMode="auto">
            <a:xfrm rot="5400000">
              <a:off x="7897194" y="39759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OP</a:t>
              </a:r>
            </a:p>
          </p:txBody>
        </p:sp>
        <p:sp>
          <p:nvSpPr>
            <p:cNvPr id="450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EX</a:t>
              </a:r>
            </a:p>
          </p:txBody>
        </p:sp>
        <p:sp>
          <p:nvSpPr>
            <p:cNvPr id="451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3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4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5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6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S</a:t>
              </a:r>
            </a:p>
          </p:txBody>
        </p:sp>
        <p:sp>
          <p:nvSpPr>
            <p:cNvPr id="457" name="Text Box 19"/>
            <p:cNvSpPr txBox="1">
              <a:spLocks noChangeArrowheads="1"/>
            </p:cNvSpPr>
            <p:nvPr/>
          </p:nvSpPr>
          <p:spPr bwMode="auto">
            <a:xfrm rot="5400000">
              <a:off x="7897194" y="1461372"/>
              <a:ext cx="480169" cy="4395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F</a:t>
              </a:r>
            </a:p>
          </p:txBody>
        </p:sp>
        <p:sp>
          <p:nvSpPr>
            <p:cNvPr id="458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17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7865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8" name="直接连接符 37"/>
          <p:cNvCxnSpPr/>
          <p:nvPr/>
        </p:nvCxnSpPr>
        <p:spPr bwMode="auto">
          <a:xfrm>
            <a:off x="7202786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8" name="矩形 407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63" name="直接连接符 262"/>
          <p:cNvCxnSpPr/>
          <p:nvPr/>
        </p:nvCxnSpPr>
        <p:spPr bwMode="auto">
          <a:xfrm rot="10800000">
            <a:off x="3366482" y="3988800"/>
            <a:ext cx="1726" cy="84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4" name="直接连接符 263"/>
          <p:cNvCxnSpPr/>
          <p:nvPr/>
        </p:nvCxnSpPr>
        <p:spPr bwMode="auto">
          <a:xfrm rot="16200000">
            <a:off x="4041234" y="3321927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0" name="直接连接符 59"/>
          <p:cNvCxnSpPr/>
          <p:nvPr/>
        </p:nvCxnSpPr>
        <p:spPr bwMode="auto">
          <a:xfrm flipH="1">
            <a:off x="7530770" y="1088792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</a:rPr>
              <a:t>ADD/AND (Immediate)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375" name="组合 374"/>
          <p:cNvGrpSpPr/>
          <p:nvPr/>
        </p:nvGrpSpPr>
        <p:grpSpPr>
          <a:xfrm>
            <a:off x="4101216" y="187435"/>
            <a:ext cx="4863271" cy="569420"/>
            <a:chOff x="3706688" y="187435"/>
            <a:chExt cx="5257800" cy="569420"/>
          </a:xfrm>
        </p:grpSpPr>
        <p:sp>
          <p:nvSpPr>
            <p:cNvPr id="380" name="Line 5"/>
            <p:cNvSpPr>
              <a:spLocks noChangeShapeType="1"/>
            </p:cNvSpPr>
            <p:nvPr/>
          </p:nvSpPr>
          <p:spPr bwMode="auto">
            <a:xfrm rot="16200000">
              <a:off x="4659188" y="19289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" name="Line 6"/>
            <p:cNvSpPr>
              <a:spLocks noChangeShapeType="1"/>
            </p:cNvSpPr>
            <p:nvPr/>
          </p:nvSpPr>
          <p:spPr bwMode="auto">
            <a:xfrm rot="16200000">
              <a:off x="5497388" y="176217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6" name="Line 7"/>
            <p:cNvSpPr>
              <a:spLocks noChangeShapeType="1"/>
            </p:cNvSpPr>
            <p:nvPr/>
          </p:nvSpPr>
          <p:spPr bwMode="auto">
            <a:xfrm rot="16200000">
              <a:off x="6335588" y="19289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9" name="Line 8"/>
            <p:cNvSpPr>
              <a:spLocks noChangeShapeType="1"/>
            </p:cNvSpPr>
            <p:nvPr/>
          </p:nvSpPr>
          <p:spPr bwMode="auto">
            <a:xfrm rot="16200000">
              <a:off x="7173788" y="207339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" name="Line 9"/>
            <p:cNvSpPr>
              <a:spLocks noChangeShapeType="1"/>
            </p:cNvSpPr>
            <p:nvPr/>
          </p:nvSpPr>
          <p:spPr bwMode="auto">
            <a:xfrm rot="16200000">
              <a:off x="8011988" y="197336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1" name="Text Box 10"/>
            <p:cNvSpPr txBox="1">
              <a:spLocks noChangeArrowheads="1"/>
            </p:cNvSpPr>
            <p:nvPr/>
          </p:nvSpPr>
          <p:spPr bwMode="auto">
            <a:xfrm>
              <a:off x="5681168" y="187435"/>
              <a:ext cx="480169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EA</a:t>
              </a:r>
            </a:p>
          </p:txBody>
        </p:sp>
        <p:sp>
          <p:nvSpPr>
            <p:cNvPr id="442" name="Text Box 11"/>
            <p:cNvSpPr txBox="1">
              <a:spLocks noChangeArrowheads="1"/>
            </p:cNvSpPr>
            <p:nvPr/>
          </p:nvSpPr>
          <p:spPr bwMode="auto">
            <a:xfrm>
              <a:off x="6519367" y="187437"/>
              <a:ext cx="480169" cy="3077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OP</a:t>
              </a:r>
            </a:p>
          </p:txBody>
        </p:sp>
        <p:sp>
          <p:nvSpPr>
            <p:cNvPr id="443" name="Text Box 12"/>
            <p:cNvSpPr txBox="1">
              <a:spLocks noChangeArrowheads="1"/>
            </p:cNvSpPr>
            <p:nvPr/>
          </p:nvSpPr>
          <p:spPr bwMode="auto">
            <a:xfrm>
              <a:off x="7357567" y="187437"/>
              <a:ext cx="480169" cy="3077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EX</a:t>
              </a:r>
            </a:p>
          </p:txBody>
        </p:sp>
        <p:sp>
          <p:nvSpPr>
            <p:cNvPr id="444" name="Line 13"/>
            <p:cNvSpPr>
              <a:spLocks noChangeShapeType="1"/>
            </p:cNvSpPr>
            <p:nvPr/>
          </p:nvSpPr>
          <p:spPr bwMode="auto">
            <a:xfrm rot="16200000">
              <a:off x="8812088" y="23099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5" name="Line 14"/>
            <p:cNvSpPr>
              <a:spLocks noChangeShapeType="1"/>
            </p:cNvSpPr>
            <p:nvPr/>
          </p:nvSpPr>
          <p:spPr bwMode="auto">
            <a:xfrm rot="16200000" flipH="1">
              <a:off x="8777755" y="570122"/>
              <a:ext cx="37346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6" name="Line 15"/>
            <p:cNvSpPr>
              <a:spLocks noChangeShapeType="1"/>
            </p:cNvSpPr>
            <p:nvPr/>
          </p:nvSpPr>
          <p:spPr bwMode="auto">
            <a:xfrm rot="16200000" flipV="1">
              <a:off x="6335588" y="-1872045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7" name="Line 16"/>
            <p:cNvSpPr>
              <a:spLocks noChangeShapeType="1"/>
            </p:cNvSpPr>
            <p:nvPr/>
          </p:nvSpPr>
          <p:spPr bwMode="auto">
            <a:xfrm rot="16200000">
              <a:off x="3519955" y="570122"/>
              <a:ext cx="37346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8" name="Line 17"/>
            <p:cNvSpPr>
              <a:spLocks noChangeShapeType="1"/>
            </p:cNvSpPr>
            <p:nvPr/>
          </p:nvSpPr>
          <p:spPr bwMode="auto">
            <a:xfrm rot="16200000">
              <a:off x="3859088" y="23099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9" name="Text Box 18"/>
            <p:cNvSpPr txBox="1">
              <a:spLocks noChangeArrowheads="1"/>
            </p:cNvSpPr>
            <p:nvPr/>
          </p:nvSpPr>
          <p:spPr bwMode="auto">
            <a:xfrm>
              <a:off x="8195767" y="187437"/>
              <a:ext cx="480169" cy="3077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S</a:t>
              </a:r>
            </a:p>
          </p:txBody>
        </p:sp>
        <p:sp>
          <p:nvSpPr>
            <p:cNvPr id="450" name="Text Box 4"/>
            <p:cNvSpPr txBox="1">
              <a:spLocks noChangeArrowheads="1"/>
            </p:cNvSpPr>
            <p:nvPr/>
          </p:nvSpPr>
          <p:spPr bwMode="auto">
            <a:xfrm>
              <a:off x="4842967" y="187437"/>
              <a:ext cx="480169" cy="3077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D</a:t>
              </a:r>
            </a:p>
          </p:txBody>
        </p:sp>
        <p:sp>
          <p:nvSpPr>
            <p:cNvPr id="451" name="Text Box 10"/>
            <p:cNvSpPr txBox="1">
              <a:spLocks noChangeArrowheads="1"/>
            </p:cNvSpPr>
            <p:nvPr/>
          </p:nvSpPr>
          <p:spPr bwMode="auto">
            <a:xfrm>
              <a:off x="3995239" y="189333"/>
              <a:ext cx="480169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F</a:t>
              </a: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75" name="直接连接符 174"/>
          <p:cNvCxnSpPr/>
          <p:nvPr/>
        </p:nvCxnSpPr>
        <p:spPr bwMode="auto">
          <a:xfrm>
            <a:off x="6956208" y="3740176"/>
            <a:ext cx="2289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直接连接符 199"/>
          <p:cNvCxnSpPr/>
          <p:nvPr/>
        </p:nvCxnSpPr>
        <p:spPr bwMode="auto">
          <a:xfrm rot="16200000">
            <a:off x="5086281" y="1859144"/>
            <a:ext cx="1726" cy="37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" name="矩形 148"/>
          <p:cNvSpPr/>
          <p:nvPr/>
        </p:nvSpPr>
        <p:spPr bwMode="auto">
          <a:xfrm>
            <a:off x="1733276" y="4424232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9" name="直接连接符 198"/>
          <p:cNvCxnSpPr/>
          <p:nvPr/>
        </p:nvCxnSpPr>
        <p:spPr bwMode="auto">
          <a:xfrm rot="10800000">
            <a:off x="3214082" y="3740160"/>
            <a:ext cx="1726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7" name="直接连接符 246"/>
          <p:cNvCxnSpPr/>
          <p:nvPr/>
        </p:nvCxnSpPr>
        <p:spPr bwMode="auto">
          <a:xfrm rot="16200000">
            <a:off x="1477431" y="4280232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直接连接符 197"/>
          <p:cNvCxnSpPr/>
          <p:nvPr/>
        </p:nvCxnSpPr>
        <p:spPr bwMode="auto">
          <a:xfrm rot="16200000">
            <a:off x="2822531" y="4130832"/>
            <a:ext cx="1726" cy="80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52" name="直接连接符 451"/>
          <p:cNvCxnSpPr/>
          <p:nvPr/>
        </p:nvCxnSpPr>
        <p:spPr bwMode="auto">
          <a:xfrm flipH="1">
            <a:off x="1221015" y="4514400"/>
            <a:ext cx="2297" cy="187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5" name="文本框 354"/>
          <p:cNvSpPr txBox="1"/>
          <p:nvPr/>
        </p:nvSpPr>
        <p:spPr>
          <a:xfrm>
            <a:off x="6122062" y="4190891"/>
            <a:ext cx="845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ADD/AND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05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组合 364">
            <a:extLst>
              <a:ext uri="{FF2B5EF4-FFF2-40B4-BE49-F238E27FC236}">
                <a16:creationId xmlns:a16="http://schemas.microsoft.com/office/drawing/2014/main" id="{FC00DA61-FA6C-47B9-A6B6-AAE0CD8BE599}"/>
              </a:ext>
            </a:extLst>
          </p:cNvPr>
          <p:cNvGrpSpPr/>
          <p:nvPr/>
        </p:nvGrpSpPr>
        <p:grpSpPr>
          <a:xfrm>
            <a:off x="1785392" y="1088598"/>
            <a:ext cx="914400" cy="5257800"/>
            <a:chOff x="7543800" y="1143000"/>
            <a:chExt cx="914400" cy="5257800"/>
          </a:xfrm>
        </p:grpSpPr>
        <p:sp>
          <p:nvSpPr>
            <p:cNvPr id="366" name="Line 5">
              <a:extLst>
                <a:ext uri="{FF2B5EF4-FFF2-40B4-BE49-F238E27FC236}">
                  <a16:creationId xmlns:a16="http://schemas.microsoft.com/office/drawing/2014/main" id="{9C67B7CB-9125-4A27-BDA6-211455D30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" name="Line 6">
              <a:extLst>
                <a:ext uri="{FF2B5EF4-FFF2-40B4-BE49-F238E27FC236}">
                  <a16:creationId xmlns:a16="http://schemas.microsoft.com/office/drawing/2014/main" id="{5377EF67-7C31-4907-B0A6-DE39C182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" name="Line 7">
              <a:extLst>
                <a:ext uri="{FF2B5EF4-FFF2-40B4-BE49-F238E27FC236}">
                  <a16:creationId xmlns:a16="http://schemas.microsoft.com/office/drawing/2014/main" id="{24CA46BA-21D0-466D-B1DA-E111D14E2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" name="Line 8">
              <a:extLst>
                <a:ext uri="{FF2B5EF4-FFF2-40B4-BE49-F238E27FC236}">
                  <a16:creationId xmlns:a16="http://schemas.microsoft.com/office/drawing/2014/main" id="{5C309DE5-3C9F-4936-B7C6-1822D5BB5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" name="Line 9">
              <a:extLst>
                <a:ext uri="{FF2B5EF4-FFF2-40B4-BE49-F238E27FC236}">
                  <a16:creationId xmlns:a16="http://schemas.microsoft.com/office/drawing/2014/main" id="{3EF902FE-6232-4A02-90B1-D0A34FF95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" name="Text Box 10">
              <a:extLst>
                <a:ext uri="{FF2B5EF4-FFF2-40B4-BE49-F238E27FC236}">
                  <a16:creationId xmlns:a16="http://schemas.microsoft.com/office/drawing/2014/main" id="{E0B3B209-BCBE-40F0-819A-3FF734EE1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31242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EA</a:t>
              </a:r>
            </a:p>
          </p:txBody>
        </p:sp>
        <p:sp>
          <p:nvSpPr>
            <p:cNvPr id="372" name="Text Box 11">
              <a:extLst>
                <a:ext uri="{FF2B5EF4-FFF2-40B4-BE49-F238E27FC236}">
                  <a16:creationId xmlns:a16="http://schemas.microsoft.com/office/drawing/2014/main" id="{3993850D-BC63-4945-BB14-4F48A5C38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39624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OP</a:t>
              </a:r>
            </a:p>
          </p:txBody>
        </p:sp>
        <p:sp>
          <p:nvSpPr>
            <p:cNvPr id="373" name="Text Box 12">
              <a:extLst>
                <a:ext uri="{FF2B5EF4-FFF2-40B4-BE49-F238E27FC236}">
                  <a16:creationId xmlns:a16="http://schemas.microsoft.com/office/drawing/2014/main" id="{45EDFE7F-9F51-4A69-B617-B95FD085B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48006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EX</a:t>
              </a:r>
            </a:p>
          </p:txBody>
        </p:sp>
        <p:sp>
          <p:nvSpPr>
            <p:cNvPr id="374" name="Line 13">
              <a:extLst>
                <a:ext uri="{FF2B5EF4-FFF2-40B4-BE49-F238E27FC236}">
                  <a16:creationId xmlns:a16="http://schemas.microsoft.com/office/drawing/2014/main" id="{E342BFE7-4BB4-4A0A-A941-B9FBE0D36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" name="Line 14">
              <a:extLst>
                <a:ext uri="{FF2B5EF4-FFF2-40B4-BE49-F238E27FC236}">
                  <a16:creationId xmlns:a16="http://schemas.microsoft.com/office/drawing/2014/main" id="{073A291E-5D00-4AF9-B694-89764601FE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" name="Line 15">
              <a:extLst>
                <a:ext uri="{FF2B5EF4-FFF2-40B4-BE49-F238E27FC236}">
                  <a16:creationId xmlns:a16="http://schemas.microsoft.com/office/drawing/2014/main" id="{8D476D52-F244-4A13-B8B9-07F86ACE8D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" name="Line 16">
              <a:extLst>
                <a:ext uri="{FF2B5EF4-FFF2-40B4-BE49-F238E27FC236}">
                  <a16:creationId xmlns:a16="http://schemas.microsoft.com/office/drawing/2014/main" id="{1E2121FA-79BA-4BC5-8C2D-A7B9808DB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" name="Line 17">
              <a:extLst>
                <a:ext uri="{FF2B5EF4-FFF2-40B4-BE49-F238E27FC236}">
                  <a16:creationId xmlns:a16="http://schemas.microsoft.com/office/drawing/2014/main" id="{00B7AE8B-D2D4-40D5-A3EA-419E2E4B2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" name="Text Box 18">
              <a:extLst>
                <a:ext uri="{FF2B5EF4-FFF2-40B4-BE49-F238E27FC236}">
                  <a16:creationId xmlns:a16="http://schemas.microsoft.com/office/drawing/2014/main" id="{61824ED1-9A1F-47BA-8257-0ED5C0346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56388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S</a:t>
              </a:r>
            </a:p>
          </p:txBody>
        </p:sp>
        <p:sp>
          <p:nvSpPr>
            <p:cNvPr id="380" name="Text Box 19">
              <a:extLst>
                <a:ext uri="{FF2B5EF4-FFF2-40B4-BE49-F238E27FC236}">
                  <a16:creationId xmlns:a16="http://schemas.microsoft.com/office/drawing/2014/main" id="{E560FAA3-EE00-4A98-B722-CD3C34CBB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1447800"/>
              <a:ext cx="685800" cy="466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="1" baseline="0">
                  <a:solidFill>
                    <a:schemeClr val="bg1"/>
                  </a:solidFill>
                  <a:latin typeface="Arial" charset="0"/>
                  <a:ea typeface="+mn-ea"/>
                </a:rPr>
                <a:t>F</a:t>
              </a:r>
            </a:p>
          </p:txBody>
        </p:sp>
        <p:sp>
          <p:nvSpPr>
            <p:cNvPr id="381" name="Text Box 4">
              <a:extLst>
                <a:ext uri="{FF2B5EF4-FFF2-40B4-BE49-F238E27FC236}">
                  <a16:creationId xmlns:a16="http://schemas.microsoft.com/office/drawing/2014/main" id="{66FE747F-3D9F-4269-8CED-A6B2B9B38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22860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D</a:t>
              </a:r>
            </a:p>
          </p:txBody>
        </p:sp>
      </p:grpSp>
      <p:sp>
        <p:nvSpPr>
          <p:cNvPr id="3277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06EA52-8FC1-47BF-A46D-CA8873A3D0D2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2022/1/8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FC4822-C864-48FC-A21D-B38AD80DED1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Instruction Processing: </a:t>
            </a:r>
            <a:r>
              <a:rPr lang="en-US" altLang="zh-CN" dirty="0"/>
              <a:t>Finite State Automata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1467AF1F-B3F8-4F68-826D-55E76037A4A4}"/>
              </a:ext>
            </a:extLst>
          </p:cNvPr>
          <p:cNvGrpSpPr/>
          <p:nvPr/>
        </p:nvGrpSpPr>
        <p:grpSpPr>
          <a:xfrm>
            <a:off x="1785392" y="1088598"/>
            <a:ext cx="914400" cy="5257800"/>
            <a:chOff x="7543800" y="1143000"/>
            <a:chExt cx="914400" cy="5257800"/>
          </a:xfrm>
        </p:grpSpPr>
        <p:sp>
          <p:nvSpPr>
            <p:cNvPr id="144" name="Line 5">
              <a:extLst>
                <a:ext uri="{FF2B5EF4-FFF2-40B4-BE49-F238E27FC236}">
                  <a16:creationId xmlns:a16="http://schemas.microsoft.com/office/drawing/2014/main" id="{2A0BC2EC-057D-4ECD-BD8A-59ABE084F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6">
              <a:extLst>
                <a:ext uri="{FF2B5EF4-FFF2-40B4-BE49-F238E27FC236}">
                  <a16:creationId xmlns:a16="http://schemas.microsoft.com/office/drawing/2014/main" id="{08282747-D27A-4A23-A1D2-626A05658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7">
              <a:extLst>
                <a:ext uri="{FF2B5EF4-FFF2-40B4-BE49-F238E27FC236}">
                  <a16:creationId xmlns:a16="http://schemas.microsoft.com/office/drawing/2014/main" id="{00BC60BD-80E0-4A66-A208-64F09C5D9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8">
              <a:extLst>
                <a:ext uri="{FF2B5EF4-FFF2-40B4-BE49-F238E27FC236}">
                  <a16:creationId xmlns:a16="http://schemas.microsoft.com/office/drawing/2014/main" id="{30DB7845-2B97-4C48-AAEF-3C25124BD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9">
              <a:extLst>
                <a:ext uri="{FF2B5EF4-FFF2-40B4-BE49-F238E27FC236}">
                  <a16:creationId xmlns:a16="http://schemas.microsoft.com/office/drawing/2014/main" id="{2F871D71-FD7F-47D6-9675-C18C7C87D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Text Box 10">
              <a:extLst>
                <a:ext uri="{FF2B5EF4-FFF2-40B4-BE49-F238E27FC236}">
                  <a16:creationId xmlns:a16="http://schemas.microsoft.com/office/drawing/2014/main" id="{2ED9586D-C3CE-4868-9980-453A7F01D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31242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EA</a:t>
              </a:r>
            </a:p>
          </p:txBody>
        </p:sp>
        <p:sp>
          <p:nvSpPr>
            <p:cNvPr id="150" name="Text Box 11">
              <a:extLst>
                <a:ext uri="{FF2B5EF4-FFF2-40B4-BE49-F238E27FC236}">
                  <a16:creationId xmlns:a16="http://schemas.microsoft.com/office/drawing/2014/main" id="{77A22877-C2D1-4C8D-AC96-38964ABDC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39624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OP</a:t>
              </a:r>
            </a:p>
          </p:txBody>
        </p:sp>
        <p:sp>
          <p:nvSpPr>
            <p:cNvPr id="151" name="Text Box 12">
              <a:extLst>
                <a:ext uri="{FF2B5EF4-FFF2-40B4-BE49-F238E27FC236}">
                  <a16:creationId xmlns:a16="http://schemas.microsoft.com/office/drawing/2014/main" id="{ECF4CD98-40CD-4ADD-A47B-1AC080992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48006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EX</a:t>
              </a:r>
            </a:p>
          </p:txBody>
        </p:sp>
        <p:sp>
          <p:nvSpPr>
            <p:cNvPr id="152" name="Line 13">
              <a:extLst>
                <a:ext uri="{FF2B5EF4-FFF2-40B4-BE49-F238E27FC236}">
                  <a16:creationId xmlns:a16="http://schemas.microsoft.com/office/drawing/2014/main" id="{2516B82E-0616-49EF-9048-0F801F83B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14">
              <a:extLst>
                <a:ext uri="{FF2B5EF4-FFF2-40B4-BE49-F238E27FC236}">
                  <a16:creationId xmlns:a16="http://schemas.microsoft.com/office/drawing/2014/main" id="{135DAC97-8538-4A08-BEFA-A8EB8557BC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15">
              <a:extLst>
                <a:ext uri="{FF2B5EF4-FFF2-40B4-BE49-F238E27FC236}">
                  <a16:creationId xmlns:a16="http://schemas.microsoft.com/office/drawing/2014/main" id="{F8D5C0F1-B409-4236-AB47-33CD02CBB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16">
              <a:extLst>
                <a:ext uri="{FF2B5EF4-FFF2-40B4-BE49-F238E27FC236}">
                  <a16:creationId xmlns:a16="http://schemas.microsoft.com/office/drawing/2014/main" id="{99C5A327-E3D0-4EC2-8753-CDE009A71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17">
              <a:extLst>
                <a:ext uri="{FF2B5EF4-FFF2-40B4-BE49-F238E27FC236}">
                  <a16:creationId xmlns:a16="http://schemas.microsoft.com/office/drawing/2014/main" id="{90F952F8-5D4E-4403-93B6-880530011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Text Box 18">
              <a:extLst>
                <a:ext uri="{FF2B5EF4-FFF2-40B4-BE49-F238E27FC236}">
                  <a16:creationId xmlns:a16="http://schemas.microsoft.com/office/drawing/2014/main" id="{8B70829E-A583-440C-9789-781B649BB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56388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S</a:t>
              </a:r>
            </a:p>
          </p:txBody>
        </p:sp>
        <p:sp>
          <p:nvSpPr>
            <p:cNvPr id="158" name="Text Box 19">
              <a:extLst>
                <a:ext uri="{FF2B5EF4-FFF2-40B4-BE49-F238E27FC236}">
                  <a16:creationId xmlns:a16="http://schemas.microsoft.com/office/drawing/2014/main" id="{437FDC6F-AAED-4994-A95B-78FFE02B2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1447800"/>
              <a:ext cx="685800" cy="466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="1" baseline="0" dirty="0">
                  <a:solidFill>
                    <a:schemeClr val="bg1"/>
                  </a:solidFill>
                  <a:latin typeface="Arial" charset="0"/>
                  <a:ea typeface="+mn-ea"/>
                </a:rPr>
                <a:t>F</a:t>
              </a:r>
            </a:p>
          </p:txBody>
        </p:sp>
        <p:sp>
          <p:nvSpPr>
            <p:cNvPr id="159" name="Text Box 4">
              <a:extLst>
                <a:ext uri="{FF2B5EF4-FFF2-40B4-BE49-F238E27FC236}">
                  <a16:creationId xmlns:a16="http://schemas.microsoft.com/office/drawing/2014/main" id="{1AD8E1F5-5396-44BB-BC84-F00979A03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22860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D</a:t>
              </a:r>
            </a:p>
          </p:txBody>
        </p:sp>
      </p:grpSp>
      <p:pic>
        <p:nvPicPr>
          <p:cNvPr id="141" name="Picture 2" descr="StateMachine">
            <a:extLst>
              <a:ext uri="{FF2B5EF4-FFF2-40B4-BE49-F238E27FC236}">
                <a16:creationId xmlns:a16="http://schemas.microsoft.com/office/drawing/2014/main" id="{AF2390D9-26BD-4195-8345-944C8CE5A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646" y="980728"/>
            <a:ext cx="5112825" cy="561661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65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LC-3 Overview: </a:t>
            </a:r>
            <a:r>
              <a:rPr lang="en-US" altLang="zh-CN" dirty="0"/>
              <a:t>Memory Map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56AFFD-C3BD-4EE6-B713-ECC62B3C1FDF}" type="datetime1">
              <a:rPr lang="zh-CN" altLang="en-US" smtClean="0"/>
              <a:pPr>
                <a:defRPr/>
              </a:pPr>
              <a:t>2022/1/8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56176" y="6564119"/>
            <a:ext cx="2743200" cy="244475"/>
          </a:xfrm>
        </p:spPr>
        <p:txBody>
          <a:bodyPr/>
          <a:lstStyle/>
          <a:p>
            <a:pPr>
              <a:defRPr/>
            </a:pPr>
            <a:fld id="{9D51C7DF-C7BE-4EB5-A329-87F30D195B6D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923928" y="2977207"/>
            <a:ext cx="3898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baseline="0" dirty="0">
                <a:latin typeface="Franklin Gothic Book" panose="020B0503020102020204" pitchFamily="34" charset="0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923928" y="3573016"/>
            <a:ext cx="15697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baseline="0" dirty="0">
                <a:latin typeface="Franklin Gothic Book" panose="020B0503020102020204" pitchFamily="34" charset="0"/>
                <a:ea typeface="宋体" panose="02010600030101010101" pitchFamily="2" charset="-122"/>
              </a:rPr>
              <a:t>R4(Global pointer)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968068" y="5569495"/>
            <a:ext cx="15377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baseline="0" dirty="0">
                <a:latin typeface="Franklin Gothic Book" panose="020B0503020102020204" pitchFamily="34" charset="0"/>
                <a:ea typeface="宋体" panose="02010600030101010101" pitchFamily="2" charset="-122"/>
              </a:rPr>
              <a:t>R6 (stack pointer)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419872" y="3717032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 baseline="0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419872" y="3114284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 baseline="0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419872" y="5733256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 baseline="0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971600" y="4598733"/>
            <a:ext cx="2450678" cy="106251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CN" sz="1200" b="1" baseline="0" dirty="0"/>
          </a:p>
        </p:txBody>
      </p: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971600" y="6124115"/>
            <a:ext cx="2450678" cy="41484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b="1" baseline="0" dirty="0">
                <a:solidFill>
                  <a:srgbClr val="FFFF00"/>
                </a:solidFill>
              </a:rPr>
              <a:t>Device Register </a:t>
            </a:r>
          </a:p>
          <a:p>
            <a:pPr algn="ctr"/>
            <a:r>
              <a:rPr lang="en-US" altLang="zh-CN" sz="1200" b="1" baseline="0" dirty="0">
                <a:solidFill>
                  <a:srgbClr val="FFFF00"/>
                </a:solidFill>
              </a:rPr>
              <a:t>Addresses</a:t>
            </a:r>
          </a:p>
        </p:txBody>
      </p:sp>
      <p:sp>
        <p:nvSpPr>
          <p:cNvPr id="70" name="Text Box 10"/>
          <p:cNvSpPr txBox="1">
            <a:spLocks noChangeArrowheads="1"/>
          </p:cNvSpPr>
          <p:nvPr/>
        </p:nvSpPr>
        <p:spPr bwMode="auto">
          <a:xfrm>
            <a:off x="215608" y="965167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 b="1" baseline="0" dirty="0">
                <a:latin typeface="CourierPS" pitchFamily="49" charset="0"/>
                <a:ea typeface="宋体" panose="02010600030101010101" pitchFamily="2" charset="-122"/>
              </a:rPr>
              <a:t>0x0000</a:t>
            </a:r>
          </a:p>
        </p:txBody>
      </p:sp>
      <p:sp>
        <p:nvSpPr>
          <p:cNvPr id="71" name="Text Box 11"/>
          <p:cNvSpPr txBox="1">
            <a:spLocks noChangeArrowheads="1"/>
          </p:cNvSpPr>
          <p:nvPr/>
        </p:nvSpPr>
        <p:spPr bwMode="auto">
          <a:xfrm>
            <a:off x="215608" y="6354067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 b="1" baseline="0" dirty="0">
                <a:latin typeface="CourierPS" pitchFamily="49" charset="0"/>
                <a:ea typeface="宋体" panose="02010600030101010101" pitchFamily="2" charset="-122"/>
              </a:rPr>
              <a:t>0xFFFF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971600" y="1011555"/>
            <a:ext cx="2450678" cy="53754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b="1" baseline="0" dirty="0">
                <a:solidFill>
                  <a:srgbClr val="FFFF00"/>
                </a:solidFill>
                <a:ea typeface="宋体" panose="02010600030101010101" pitchFamily="2" charset="-122"/>
              </a:rPr>
              <a:t>Trap Vector Table</a:t>
            </a:r>
            <a:r>
              <a:rPr lang="zh-CN" altLang="en-US" sz="1200" b="1" baseline="0" dirty="0">
                <a:solidFill>
                  <a:srgbClr val="FFFF00"/>
                </a:solidFill>
                <a:ea typeface="宋体" panose="02010600030101010101" pitchFamily="2" charset="-122"/>
              </a:rPr>
              <a:t> </a:t>
            </a:r>
            <a:endParaRPr lang="en-US" altLang="zh-CN" sz="1200" b="1" baseline="0" dirty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971600" y="1550678"/>
            <a:ext cx="2450678" cy="53754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b="1" baseline="0" dirty="0">
                <a:solidFill>
                  <a:srgbClr val="FFFF00"/>
                </a:solidFill>
                <a:ea typeface="宋体" panose="02010600030101010101" pitchFamily="2" charset="-122"/>
              </a:rPr>
              <a:t>Interrupt Vector Table</a:t>
            </a:r>
          </a:p>
        </p:txBody>
      </p:sp>
      <p:sp>
        <p:nvSpPr>
          <p:cNvPr id="74" name="Rectangle 6"/>
          <p:cNvSpPr>
            <a:spLocks noChangeArrowheads="1"/>
          </p:cNvSpPr>
          <p:nvPr/>
        </p:nvSpPr>
        <p:spPr bwMode="auto">
          <a:xfrm>
            <a:off x="971600" y="2080438"/>
            <a:ext cx="2450678" cy="93800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b="1" baseline="0" dirty="0">
                <a:solidFill>
                  <a:schemeClr val="bg1"/>
                </a:solidFill>
              </a:rPr>
              <a:t>Operating System </a:t>
            </a:r>
          </a:p>
          <a:p>
            <a:pPr algn="ctr"/>
            <a:r>
              <a:rPr lang="en-US" altLang="zh-CN" sz="1200" b="1" baseline="0" dirty="0">
                <a:solidFill>
                  <a:schemeClr val="bg1"/>
                </a:solidFill>
              </a:rPr>
              <a:t>and Supervisor Stack</a:t>
            </a:r>
          </a:p>
        </p:txBody>
      </p: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215608" y="1310549"/>
            <a:ext cx="828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200" b="1" baseline="0" dirty="0">
                <a:latin typeface="CourierPS" pitchFamily="49" charset="0"/>
                <a:ea typeface="宋体" panose="02010600030101010101" pitchFamily="2" charset="-122"/>
              </a:rPr>
              <a:t>0x00FF</a:t>
            </a:r>
            <a:r>
              <a:rPr lang="zh-CN" altLang="en-US" sz="1200" b="1" baseline="0" dirty="0">
                <a:latin typeface="CourierPS" pitchFamily="49" charset="0"/>
                <a:ea typeface="宋体" panose="02010600030101010101" pitchFamily="2" charset="-122"/>
              </a:rPr>
              <a:t> </a:t>
            </a:r>
            <a:endParaRPr lang="en-US" altLang="zh-CN" sz="1200" b="1" baseline="0" dirty="0">
              <a:latin typeface="CourierPS" pitchFamily="49" charset="0"/>
              <a:ea typeface="宋体" panose="02010600030101010101" pitchFamily="2" charset="-122"/>
            </a:endParaRPr>
          </a:p>
        </p:txBody>
      </p:sp>
      <p:sp>
        <p:nvSpPr>
          <p:cNvPr id="76" name="Text Box 10"/>
          <p:cNvSpPr txBox="1">
            <a:spLocks noChangeArrowheads="1"/>
          </p:cNvSpPr>
          <p:nvPr/>
        </p:nvSpPr>
        <p:spPr bwMode="auto">
          <a:xfrm>
            <a:off x="215608" y="1526573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 b="1" baseline="0" dirty="0">
                <a:latin typeface="CourierPS" pitchFamily="49" charset="0"/>
                <a:ea typeface="宋体" panose="02010600030101010101" pitchFamily="2" charset="-122"/>
              </a:rPr>
              <a:t>0x0100</a:t>
            </a:r>
          </a:p>
        </p:txBody>
      </p:sp>
      <p:sp>
        <p:nvSpPr>
          <p:cNvPr id="77" name="Text Box 10"/>
          <p:cNvSpPr txBox="1">
            <a:spLocks noChangeArrowheads="1"/>
          </p:cNvSpPr>
          <p:nvPr/>
        </p:nvSpPr>
        <p:spPr bwMode="auto">
          <a:xfrm>
            <a:off x="215608" y="1834350"/>
            <a:ext cx="828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200" b="1" baseline="0" dirty="0">
                <a:latin typeface="CourierPS" pitchFamily="49" charset="0"/>
                <a:ea typeface="宋体" panose="02010600030101010101" pitchFamily="2" charset="-122"/>
              </a:rPr>
              <a:t>0x01FF</a:t>
            </a:r>
            <a:r>
              <a:rPr lang="zh-CN" altLang="en-US" sz="1200" b="1" baseline="0" dirty="0">
                <a:latin typeface="CourierPS" pitchFamily="49" charset="0"/>
                <a:ea typeface="宋体" panose="02010600030101010101" pitchFamily="2" charset="-122"/>
              </a:rPr>
              <a:t> </a:t>
            </a:r>
            <a:endParaRPr lang="en-US" altLang="zh-CN" sz="1200" b="1" baseline="0" dirty="0">
              <a:latin typeface="CourierPS" pitchFamily="49" charset="0"/>
              <a:ea typeface="宋体" panose="02010600030101010101" pitchFamily="2" charset="-122"/>
            </a:endParaRPr>
          </a:p>
        </p:txBody>
      </p:sp>
      <p:sp>
        <p:nvSpPr>
          <p:cNvPr id="78" name="Text Box 10"/>
          <p:cNvSpPr txBox="1">
            <a:spLocks noChangeArrowheads="1"/>
          </p:cNvSpPr>
          <p:nvPr/>
        </p:nvSpPr>
        <p:spPr bwMode="auto">
          <a:xfrm>
            <a:off x="215608" y="2050374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 b="1" baseline="0" dirty="0">
                <a:latin typeface="CourierPS" pitchFamily="49" charset="0"/>
                <a:ea typeface="宋体" panose="02010600030101010101" pitchFamily="2" charset="-122"/>
              </a:rPr>
              <a:t>0x0200</a:t>
            </a:r>
          </a:p>
        </p:txBody>
      </p:sp>
      <p:sp>
        <p:nvSpPr>
          <p:cNvPr id="79" name="Text Box 10"/>
          <p:cNvSpPr txBox="1">
            <a:spLocks noChangeArrowheads="1"/>
          </p:cNvSpPr>
          <p:nvPr/>
        </p:nvSpPr>
        <p:spPr bwMode="auto">
          <a:xfrm>
            <a:off x="209964" y="2780928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 b="1" baseline="0" dirty="0">
                <a:latin typeface="CourierPS" pitchFamily="49" charset="0"/>
                <a:ea typeface="宋体" panose="02010600030101010101" pitchFamily="2" charset="-122"/>
              </a:rPr>
              <a:t>0x2FFF</a:t>
            </a:r>
          </a:p>
        </p:txBody>
      </p:sp>
      <p:sp>
        <p:nvSpPr>
          <p:cNvPr id="80" name="Text Box 10"/>
          <p:cNvSpPr txBox="1">
            <a:spLocks noChangeArrowheads="1"/>
          </p:cNvSpPr>
          <p:nvPr/>
        </p:nvSpPr>
        <p:spPr bwMode="auto">
          <a:xfrm>
            <a:off x="209964" y="2996952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 b="1" baseline="0" dirty="0">
                <a:latin typeface="CourierPS" pitchFamily="49" charset="0"/>
                <a:ea typeface="宋体" panose="02010600030101010101" pitchFamily="2" charset="-122"/>
              </a:rPr>
              <a:t>0x3000</a:t>
            </a:r>
          </a:p>
        </p:txBody>
      </p:sp>
      <p:sp>
        <p:nvSpPr>
          <p:cNvPr id="81" name="Text Box 10"/>
          <p:cNvSpPr txBox="1">
            <a:spLocks noChangeArrowheads="1"/>
          </p:cNvSpPr>
          <p:nvPr/>
        </p:nvSpPr>
        <p:spPr bwMode="auto">
          <a:xfrm>
            <a:off x="215608" y="5886742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 b="1" baseline="0" dirty="0">
                <a:latin typeface="CourierPS" pitchFamily="49" charset="0"/>
                <a:ea typeface="宋体" panose="02010600030101010101" pitchFamily="2" charset="-122"/>
              </a:rPr>
              <a:t>0xFDFF</a:t>
            </a:r>
          </a:p>
        </p:txBody>
      </p:sp>
      <p:sp>
        <p:nvSpPr>
          <p:cNvPr id="82" name="Text Box 11"/>
          <p:cNvSpPr txBox="1">
            <a:spLocks noChangeArrowheads="1"/>
          </p:cNvSpPr>
          <p:nvPr/>
        </p:nvSpPr>
        <p:spPr bwMode="auto">
          <a:xfrm>
            <a:off x="215608" y="6104329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 b="1" baseline="0" dirty="0">
                <a:latin typeface="CourierPS" pitchFamily="49" charset="0"/>
                <a:ea typeface="宋体" panose="02010600030101010101" pitchFamily="2" charset="-122"/>
              </a:rPr>
              <a:t>0xFE00</a:t>
            </a:r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971600" y="5661248"/>
            <a:ext cx="2450678" cy="490743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b="1" baseline="0" dirty="0"/>
              <a:t>Run-time stack</a:t>
            </a:r>
          </a:p>
        </p:txBody>
      </p:sp>
      <p:sp>
        <p:nvSpPr>
          <p:cNvPr id="85" name="Rectangle 6"/>
          <p:cNvSpPr>
            <a:spLocks noChangeArrowheads="1"/>
          </p:cNvSpPr>
          <p:nvPr/>
        </p:nvSpPr>
        <p:spPr bwMode="auto">
          <a:xfrm>
            <a:off x="971600" y="2996952"/>
            <a:ext cx="2450678" cy="66138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b="1" baseline="0" dirty="0"/>
              <a:t>Program Text</a:t>
            </a:r>
          </a:p>
        </p:txBody>
      </p:sp>
      <p:sp>
        <p:nvSpPr>
          <p:cNvPr id="86" name="Rectangle 6"/>
          <p:cNvSpPr>
            <a:spLocks noChangeArrowheads="1"/>
          </p:cNvSpPr>
          <p:nvPr/>
        </p:nvSpPr>
        <p:spPr bwMode="auto">
          <a:xfrm>
            <a:off x="971600" y="3658337"/>
            <a:ext cx="2450678" cy="49074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b="1" baseline="0" dirty="0"/>
              <a:t>Global data section</a:t>
            </a:r>
          </a:p>
        </p:txBody>
      </p:sp>
      <p:sp>
        <p:nvSpPr>
          <p:cNvPr id="87" name="Rectangle 6"/>
          <p:cNvSpPr>
            <a:spLocks noChangeArrowheads="1"/>
          </p:cNvSpPr>
          <p:nvPr/>
        </p:nvSpPr>
        <p:spPr bwMode="auto">
          <a:xfrm>
            <a:off x="971600" y="4149080"/>
            <a:ext cx="2450678" cy="490743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b="1" baseline="0" dirty="0"/>
              <a:t>Heap (for dynamically </a:t>
            </a:r>
          </a:p>
          <a:p>
            <a:pPr algn="ctr"/>
            <a:r>
              <a:rPr lang="en-US" altLang="zh-CN" sz="1200" b="1" baseline="0" dirty="0"/>
              <a:t>allocated memory)</a:t>
            </a:r>
          </a:p>
        </p:txBody>
      </p:sp>
      <p:cxnSp>
        <p:nvCxnSpPr>
          <p:cNvPr id="89" name="直接箭头连接符 88"/>
          <p:cNvCxnSpPr/>
          <p:nvPr/>
        </p:nvCxnSpPr>
        <p:spPr bwMode="auto">
          <a:xfrm>
            <a:off x="2196939" y="4653136"/>
            <a:ext cx="0" cy="4144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接箭头连接符 90"/>
          <p:cNvCxnSpPr/>
          <p:nvPr/>
        </p:nvCxnSpPr>
        <p:spPr bwMode="auto">
          <a:xfrm flipV="1">
            <a:off x="2195736" y="5246805"/>
            <a:ext cx="0" cy="4144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Line 15"/>
          <p:cNvSpPr>
            <a:spLocks noChangeShapeType="1"/>
          </p:cNvSpPr>
          <p:nvPr/>
        </p:nvSpPr>
        <p:spPr bwMode="auto">
          <a:xfrm>
            <a:off x="3419872" y="594928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 baseline="0"/>
          </a:p>
        </p:txBody>
      </p:sp>
      <p:sp>
        <p:nvSpPr>
          <p:cNvPr id="93" name="Text Box 14"/>
          <p:cNvSpPr txBox="1">
            <a:spLocks noChangeArrowheads="1"/>
          </p:cNvSpPr>
          <p:nvPr/>
        </p:nvSpPr>
        <p:spPr bwMode="auto">
          <a:xfrm>
            <a:off x="3968068" y="5805264"/>
            <a:ext cx="15778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baseline="0" dirty="0">
                <a:latin typeface="Franklin Gothic Book" panose="020B0503020102020204" pitchFamily="34" charset="0"/>
                <a:ea typeface="宋体" panose="02010600030101010101" pitchFamily="2" charset="-122"/>
              </a:rPr>
              <a:t>R5 (frame pointer)</a:t>
            </a:r>
          </a:p>
        </p:txBody>
      </p:sp>
      <p:grpSp>
        <p:nvGrpSpPr>
          <p:cNvPr id="117" name="组合 116"/>
          <p:cNvGrpSpPr/>
          <p:nvPr/>
        </p:nvGrpSpPr>
        <p:grpSpPr>
          <a:xfrm>
            <a:off x="5796136" y="3749550"/>
            <a:ext cx="2592288" cy="2847802"/>
            <a:chOff x="5508104" y="3140968"/>
            <a:chExt cx="2592288" cy="2847802"/>
          </a:xfrm>
        </p:grpSpPr>
        <p:sp>
          <p:nvSpPr>
            <p:cNvPr id="99" name="Line 15"/>
            <p:cNvSpPr>
              <a:spLocks noChangeShapeType="1"/>
            </p:cNvSpPr>
            <p:nvPr/>
          </p:nvSpPr>
          <p:spPr bwMode="auto">
            <a:xfrm>
              <a:off x="7092280" y="4581128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 baseline="0"/>
            </a:p>
          </p:txBody>
        </p:sp>
        <p:sp>
          <p:nvSpPr>
            <p:cNvPr id="100" name="Text Box 14"/>
            <p:cNvSpPr txBox="1">
              <a:spLocks noChangeArrowheads="1"/>
            </p:cNvSpPr>
            <p:nvPr/>
          </p:nvSpPr>
          <p:spPr bwMode="auto">
            <a:xfrm>
              <a:off x="7640476" y="4437112"/>
              <a:ext cx="4459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baseline="0" dirty="0">
                  <a:latin typeface="Franklin Gothic Book" panose="020B0503020102020204" pitchFamily="34" charset="0"/>
                  <a:ea typeface="宋体" panose="02010600030101010101" pitchFamily="2" charset="-122"/>
                </a:rPr>
                <a:t>R5 </a:t>
              </a:r>
            </a:p>
          </p:txBody>
        </p:sp>
        <p:sp>
          <p:nvSpPr>
            <p:cNvPr id="101" name="文本框 37"/>
            <p:cNvSpPr txBox="1">
              <a:spLocks noChangeArrowheads="1"/>
            </p:cNvSpPr>
            <p:nvPr/>
          </p:nvSpPr>
          <p:spPr bwMode="auto">
            <a:xfrm>
              <a:off x="5652120" y="3933056"/>
              <a:ext cx="1414462" cy="70820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baseline="0" dirty="0">
                  <a:ea typeface="宋体" panose="02010600030101010101" pitchFamily="2" charset="-122"/>
                </a:rPr>
                <a:t>Function2</a:t>
              </a:r>
            </a:p>
          </p:txBody>
        </p:sp>
        <p:sp>
          <p:nvSpPr>
            <p:cNvPr id="102" name="Line 17"/>
            <p:cNvSpPr>
              <a:spLocks noChangeShapeType="1"/>
            </p:cNvSpPr>
            <p:nvPr/>
          </p:nvSpPr>
          <p:spPr bwMode="auto">
            <a:xfrm>
              <a:off x="7092280" y="4077072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 baseline="0"/>
            </a:p>
          </p:txBody>
        </p:sp>
        <p:sp>
          <p:nvSpPr>
            <p:cNvPr id="103" name="Text Box 14"/>
            <p:cNvSpPr txBox="1">
              <a:spLocks noChangeArrowheads="1"/>
            </p:cNvSpPr>
            <p:nvPr/>
          </p:nvSpPr>
          <p:spPr bwMode="auto">
            <a:xfrm>
              <a:off x="7654436" y="3913311"/>
              <a:ext cx="4459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baseline="0" dirty="0">
                  <a:latin typeface="Franklin Gothic Book" panose="020B0503020102020204" pitchFamily="34" charset="0"/>
                  <a:ea typeface="宋体" panose="02010600030101010101" pitchFamily="2" charset="-122"/>
                </a:rPr>
                <a:t>R6 </a:t>
              </a:r>
            </a:p>
          </p:txBody>
        </p:sp>
        <p:sp>
          <p:nvSpPr>
            <p:cNvPr id="104" name="Line 15"/>
            <p:cNvSpPr>
              <a:spLocks noChangeShapeType="1"/>
            </p:cNvSpPr>
            <p:nvPr/>
          </p:nvSpPr>
          <p:spPr bwMode="auto">
            <a:xfrm>
              <a:off x="7092280" y="3861048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 baseline="0"/>
            </a:p>
          </p:txBody>
        </p:sp>
        <p:sp>
          <p:nvSpPr>
            <p:cNvPr id="105" name="Text Box 14"/>
            <p:cNvSpPr txBox="1">
              <a:spLocks noChangeArrowheads="1"/>
            </p:cNvSpPr>
            <p:nvPr/>
          </p:nvSpPr>
          <p:spPr bwMode="auto">
            <a:xfrm>
              <a:off x="7640476" y="3645024"/>
              <a:ext cx="4459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baseline="0" dirty="0">
                  <a:latin typeface="Franklin Gothic Book" panose="020B0503020102020204" pitchFamily="34" charset="0"/>
                  <a:ea typeface="宋体" panose="02010600030101010101" pitchFamily="2" charset="-122"/>
                </a:rPr>
                <a:t>R5 </a:t>
              </a:r>
            </a:p>
          </p:txBody>
        </p:sp>
        <p:sp>
          <p:nvSpPr>
            <p:cNvPr id="106" name="Line 17"/>
            <p:cNvSpPr>
              <a:spLocks noChangeShapeType="1"/>
            </p:cNvSpPr>
            <p:nvPr/>
          </p:nvSpPr>
          <p:spPr bwMode="auto">
            <a:xfrm>
              <a:off x="7092280" y="3284984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 baseline="0"/>
            </a:p>
          </p:txBody>
        </p:sp>
        <p:sp>
          <p:nvSpPr>
            <p:cNvPr id="107" name="Text Box 14"/>
            <p:cNvSpPr txBox="1">
              <a:spLocks noChangeArrowheads="1"/>
            </p:cNvSpPr>
            <p:nvPr/>
          </p:nvSpPr>
          <p:spPr bwMode="auto">
            <a:xfrm>
              <a:off x="7654436" y="3140968"/>
              <a:ext cx="4459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baseline="0" dirty="0">
                  <a:latin typeface="Franklin Gothic Book" panose="020B0503020102020204" pitchFamily="34" charset="0"/>
                  <a:ea typeface="宋体" panose="02010600030101010101" pitchFamily="2" charset="-122"/>
                </a:rPr>
                <a:t>R6 </a:t>
              </a:r>
            </a:p>
          </p:txBody>
        </p:sp>
        <p:sp>
          <p:nvSpPr>
            <p:cNvPr id="109" name="任意多边形 41"/>
            <p:cNvSpPr>
              <a:spLocks/>
            </p:cNvSpPr>
            <p:nvPr/>
          </p:nvSpPr>
          <p:spPr bwMode="auto">
            <a:xfrm>
              <a:off x="5508104" y="4653136"/>
              <a:ext cx="188913" cy="561975"/>
            </a:xfrm>
            <a:custGeom>
              <a:avLst/>
              <a:gdLst>
                <a:gd name="T0" fmla="*/ 137518 w 188644"/>
                <a:gd name="T1" fmla="*/ 0 h 561315"/>
                <a:gd name="T2" fmla="*/ 553 w 188644"/>
                <a:gd name="T3" fmla="*/ 173232 h 561315"/>
                <a:gd name="T4" fmla="*/ 183171 w 188644"/>
                <a:gd name="T5" fmla="*/ 373818 h 561315"/>
                <a:gd name="T6" fmla="*/ 155778 w 188644"/>
                <a:gd name="T7" fmla="*/ 565287 h 561315"/>
                <a:gd name="T8" fmla="*/ 155778 w 188644"/>
                <a:gd name="T9" fmla="*/ 565287 h 561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644" h="561315">
                  <a:moveTo>
                    <a:pt x="136349" y="0"/>
                  </a:moveTo>
                  <a:cubicBezTo>
                    <a:pt x="64675" y="55075"/>
                    <a:pt x="-6998" y="110151"/>
                    <a:pt x="547" y="172016"/>
                  </a:cubicBezTo>
                  <a:cubicBezTo>
                    <a:pt x="8092" y="233881"/>
                    <a:pt x="155965" y="306309"/>
                    <a:pt x="181616" y="371192"/>
                  </a:cubicBezTo>
                  <a:cubicBezTo>
                    <a:pt x="207267" y="436075"/>
                    <a:pt x="154455" y="561315"/>
                    <a:pt x="154455" y="561315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任意多边形 41"/>
            <p:cNvSpPr>
              <a:spLocks/>
            </p:cNvSpPr>
            <p:nvPr/>
          </p:nvSpPr>
          <p:spPr bwMode="auto">
            <a:xfrm>
              <a:off x="6903367" y="4653136"/>
              <a:ext cx="188913" cy="561975"/>
            </a:xfrm>
            <a:custGeom>
              <a:avLst/>
              <a:gdLst>
                <a:gd name="T0" fmla="*/ 137518 w 188644"/>
                <a:gd name="T1" fmla="*/ 0 h 561315"/>
                <a:gd name="T2" fmla="*/ 553 w 188644"/>
                <a:gd name="T3" fmla="*/ 173232 h 561315"/>
                <a:gd name="T4" fmla="*/ 183171 w 188644"/>
                <a:gd name="T5" fmla="*/ 373818 h 561315"/>
                <a:gd name="T6" fmla="*/ 155778 w 188644"/>
                <a:gd name="T7" fmla="*/ 565287 h 561315"/>
                <a:gd name="T8" fmla="*/ 155778 w 188644"/>
                <a:gd name="T9" fmla="*/ 565287 h 561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644" h="561315">
                  <a:moveTo>
                    <a:pt x="136349" y="0"/>
                  </a:moveTo>
                  <a:cubicBezTo>
                    <a:pt x="64675" y="55075"/>
                    <a:pt x="-6998" y="110151"/>
                    <a:pt x="547" y="172016"/>
                  </a:cubicBezTo>
                  <a:cubicBezTo>
                    <a:pt x="8092" y="233881"/>
                    <a:pt x="155965" y="306309"/>
                    <a:pt x="181616" y="371192"/>
                  </a:cubicBezTo>
                  <a:cubicBezTo>
                    <a:pt x="207267" y="436075"/>
                    <a:pt x="154455" y="561315"/>
                    <a:pt x="154455" y="561315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文本框 37"/>
            <p:cNvSpPr txBox="1">
              <a:spLocks noChangeArrowheads="1"/>
            </p:cNvSpPr>
            <p:nvPr/>
          </p:nvSpPr>
          <p:spPr bwMode="auto">
            <a:xfrm>
              <a:off x="5652120" y="5231175"/>
              <a:ext cx="1414462" cy="64609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baseline="0" dirty="0">
                  <a:ea typeface="宋体" panose="02010600030101010101" pitchFamily="2" charset="-122"/>
                </a:rPr>
                <a:t>Function3</a:t>
              </a:r>
            </a:p>
          </p:txBody>
        </p:sp>
        <p:sp>
          <p:nvSpPr>
            <p:cNvPr id="112" name="文本框 37"/>
            <p:cNvSpPr txBox="1">
              <a:spLocks noChangeArrowheads="1"/>
            </p:cNvSpPr>
            <p:nvPr/>
          </p:nvSpPr>
          <p:spPr bwMode="auto">
            <a:xfrm>
              <a:off x="5652120" y="3224855"/>
              <a:ext cx="1414462" cy="70820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baseline="0" dirty="0">
                  <a:ea typeface="宋体" panose="02010600030101010101" pitchFamily="2" charset="-122"/>
                </a:rPr>
                <a:t>Function1</a:t>
              </a:r>
            </a:p>
          </p:txBody>
        </p:sp>
        <p:sp>
          <p:nvSpPr>
            <p:cNvPr id="113" name="Line 15"/>
            <p:cNvSpPr>
              <a:spLocks noChangeShapeType="1"/>
            </p:cNvSpPr>
            <p:nvPr/>
          </p:nvSpPr>
          <p:spPr bwMode="auto">
            <a:xfrm>
              <a:off x="7092280" y="5825009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 baseline="0"/>
            </a:p>
          </p:txBody>
        </p:sp>
        <p:sp>
          <p:nvSpPr>
            <p:cNvPr id="114" name="Text Box 14"/>
            <p:cNvSpPr txBox="1">
              <a:spLocks noChangeArrowheads="1"/>
            </p:cNvSpPr>
            <p:nvPr/>
          </p:nvSpPr>
          <p:spPr bwMode="auto">
            <a:xfrm>
              <a:off x="7640476" y="5680993"/>
              <a:ext cx="4459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baseline="0" dirty="0">
                  <a:latin typeface="Franklin Gothic Book" panose="020B0503020102020204" pitchFamily="34" charset="0"/>
                  <a:ea typeface="宋体" panose="02010600030101010101" pitchFamily="2" charset="-122"/>
                </a:rPr>
                <a:t>R5 </a:t>
              </a:r>
            </a:p>
          </p:txBody>
        </p:sp>
        <p:sp>
          <p:nvSpPr>
            <p:cNvPr id="115" name="Line 17"/>
            <p:cNvSpPr>
              <a:spLocks noChangeShapeType="1"/>
            </p:cNvSpPr>
            <p:nvPr/>
          </p:nvSpPr>
          <p:spPr bwMode="auto">
            <a:xfrm>
              <a:off x="7092280" y="5320953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 baseline="0"/>
            </a:p>
          </p:txBody>
        </p:sp>
        <p:sp>
          <p:nvSpPr>
            <p:cNvPr id="116" name="Text Box 14"/>
            <p:cNvSpPr txBox="1">
              <a:spLocks noChangeArrowheads="1"/>
            </p:cNvSpPr>
            <p:nvPr/>
          </p:nvSpPr>
          <p:spPr bwMode="auto">
            <a:xfrm>
              <a:off x="7654436" y="5157192"/>
              <a:ext cx="4459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baseline="0" dirty="0">
                  <a:latin typeface="Franklin Gothic Book" panose="020B0503020102020204" pitchFamily="34" charset="0"/>
                  <a:ea typeface="宋体" panose="02010600030101010101" pitchFamily="2" charset="-122"/>
                </a:rPr>
                <a:t>R6 </a:t>
              </a:r>
            </a:p>
          </p:txBody>
        </p:sp>
      </p:grpSp>
      <p:cxnSp>
        <p:nvCxnSpPr>
          <p:cNvPr id="119" name="直接连接符 118"/>
          <p:cNvCxnSpPr/>
          <p:nvPr/>
        </p:nvCxnSpPr>
        <p:spPr bwMode="auto">
          <a:xfrm flipV="1">
            <a:off x="3419872" y="3850635"/>
            <a:ext cx="2505484" cy="1810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接连接符 119"/>
          <p:cNvCxnSpPr/>
          <p:nvPr/>
        </p:nvCxnSpPr>
        <p:spPr bwMode="auto">
          <a:xfrm>
            <a:off x="3430674" y="6131330"/>
            <a:ext cx="2480017" cy="3612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6268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LC-3</a:t>
            </a:r>
            <a:r>
              <a:rPr lang="zh-CN" altLang="en-US" dirty="0"/>
              <a:t> </a:t>
            </a:r>
            <a:r>
              <a:rPr lang="en-US" altLang="zh-CN" dirty="0"/>
              <a:t>ISA Overview</a:t>
            </a:r>
            <a:r>
              <a:rPr lang="zh-CN" altLang="en-US" dirty="0"/>
              <a:t>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1CBB7B-8F77-4532-AF3B-692F6833BD27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2022/1/8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00776" y="6476240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441A33-B750-4E2E-A7AE-D936BE1FEF4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0624" y="966680"/>
            <a:ext cx="3829807" cy="2574797"/>
            <a:chOff x="504494" y="926211"/>
            <a:chExt cx="3829807" cy="2574797"/>
          </a:xfrm>
        </p:grpSpPr>
        <p:sp>
          <p:nvSpPr>
            <p:cNvPr id="7" name="矩形 6"/>
            <p:cNvSpPr/>
            <p:nvPr/>
          </p:nvSpPr>
          <p:spPr bwMode="auto">
            <a:xfrm>
              <a:off x="504494" y="926211"/>
              <a:ext cx="3829807" cy="257479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运算指令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(Operate Instructions)</a:t>
              </a:r>
              <a:endParaRPr kumimoji="0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17255" y="1349152"/>
              <a:ext cx="3534039" cy="2079848"/>
              <a:chOff x="827584" y="1628800"/>
              <a:chExt cx="3534039" cy="2079848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1497144" y="1628800"/>
                <a:ext cx="2861657" cy="504024"/>
                <a:chOff x="345016" y="2996952"/>
                <a:chExt cx="2861657" cy="504024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345016" y="3212976"/>
                  <a:ext cx="2861657" cy="288000"/>
                  <a:chOff x="381000" y="3212976"/>
                  <a:chExt cx="2861657" cy="288000"/>
                </a:xfrm>
              </p:grpSpPr>
              <p:sp>
                <p:nvSpPr>
                  <p:cNvPr id="119" name="矩形 118"/>
                  <p:cNvSpPr/>
                  <p:nvPr/>
                </p:nvSpPr>
                <p:spPr bwMode="auto">
                  <a:xfrm>
                    <a:off x="381000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宋体" pitchFamily="2" charset="-122"/>
                        <a:cs typeface="+mn-cs"/>
                      </a:rPr>
                      <a:t>0</a:t>
                    </a:r>
                    <a:endParaRPr kumimoji="0" lang="zh-CN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120" name="矩形 119"/>
                  <p:cNvSpPr/>
                  <p:nvPr/>
                </p:nvSpPr>
                <p:spPr bwMode="auto">
                  <a:xfrm>
                    <a:off x="559589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宋体" pitchFamily="2" charset="-122"/>
                        <a:cs typeface="+mn-cs"/>
                      </a:rPr>
                      <a:t>0</a:t>
                    </a:r>
                    <a:endParaRPr kumimoji="0" lang="zh-CN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121" name="矩形 120"/>
                  <p:cNvSpPr/>
                  <p:nvPr/>
                </p:nvSpPr>
                <p:spPr bwMode="auto">
                  <a:xfrm>
                    <a:off x="738178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宋体" pitchFamily="2" charset="-122"/>
                        <a:cs typeface="+mn-cs"/>
                      </a:rPr>
                      <a:t>0</a:t>
                    </a:r>
                    <a:endParaRPr kumimoji="0" lang="zh-CN" altLang="en-US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122" name="矩形 121"/>
                  <p:cNvSpPr/>
                  <p:nvPr/>
                </p:nvSpPr>
                <p:spPr bwMode="auto">
                  <a:xfrm>
                    <a:off x="916767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1</a:t>
                    </a:r>
                    <a:endParaRPr kumimoji="0" lang="zh-CN" altLang="en-US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23" name="矩形 122"/>
                  <p:cNvSpPr/>
                  <p:nvPr/>
                </p:nvSpPr>
                <p:spPr bwMode="auto">
                  <a:xfrm>
                    <a:off x="1095356" y="3212976"/>
                    <a:ext cx="540000" cy="288000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DR</a:t>
                    </a:r>
                    <a:endParaRPr kumimoji="0" lang="zh-CN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126" name="矩形 125"/>
                  <p:cNvSpPr/>
                  <p:nvPr/>
                </p:nvSpPr>
                <p:spPr bwMode="auto">
                  <a:xfrm>
                    <a:off x="1631123" y="3212976"/>
                    <a:ext cx="540000" cy="288000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SR1</a:t>
                    </a:r>
                    <a:endParaRPr kumimoji="0" lang="zh-CN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129" name="矩形 128"/>
                  <p:cNvSpPr/>
                  <p:nvPr/>
                </p:nvSpPr>
                <p:spPr bwMode="auto">
                  <a:xfrm>
                    <a:off x="2166890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宋体" pitchFamily="2" charset="-122"/>
                        <a:cs typeface="+mn-cs"/>
                      </a:rPr>
                      <a:t>0</a:t>
                    </a:r>
                    <a:endParaRPr kumimoji="0" lang="zh-CN" altLang="en-US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130" name="矩形 129"/>
                  <p:cNvSpPr/>
                  <p:nvPr/>
                </p:nvSpPr>
                <p:spPr bwMode="auto">
                  <a:xfrm>
                    <a:off x="2345479" y="3212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itchFamily="2" charset="-122"/>
                        <a:cs typeface="+mn-cs"/>
                      </a:rPr>
                      <a:t>0</a:t>
                    </a:r>
                    <a:endParaRPr kumimoji="0" lang="zh-CN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131" name="矩形 130"/>
                  <p:cNvSpPr/>
                  <p:nvPr/>
                </p:nvSpPr>
                <p:spPr bwMode="auto">
                  <a:xfrm>
                    <a:off x="2524068" y="3212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itchFamily="2" charset="-122"/>
                        <a:cs typeface="+mn-cs"/>
                      </a:rPr>
                      <a:t>0</a:t>
                    </a:r>
                    <a:endParaRPr kumimoji="0" lang="zh-CN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132" name="矩形 131"/>
                  <p:cNvSpPr/>
                  <p:nvPr/>
                </p:nvSpPr>
                <p:spPr bwMode="auto">
                  <a:xfrm>
                    <a:off x="2702657" y="3212976"/>
                    <a:ext cx="540000" cy="288000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SR2</a:t>
                    </a:r>
                    <a:endParaRPr kumimoji="0" lang="zh-CN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102" name="组合 101"/>
                <p:cNvGrpSpPr/>
                <p:nvPr/>
              </p:nvGrpSpPr>
              <p:grpSpPr>
                <a:xfrm>
                  <a:off x="345016" y="2996952"/>
                  <a:ext cx="2858832" cy="201861"/>
                  <a:chOff x="395536" y="2924976"/>
                  <a:chExt cx="2858832" cy="288000"/>
                </a:xfrm>
              </p:grpSpPr>
              <p:sp>
                <p:nvSpPr>
                  <p:cNvPr id="103" name="矩形 102"/>
                  <p:cNvSpPr/>
                  <p:nvPr/>
                </p:nvSpPr>
                <p:spPr bwMode="auto">
                  <a:xfrm>
                    <a:off x="395536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15</a:t>
                    </a:r>
                    <a:endParaRPr kumimoji="0" lang="zh-CN" altLang="en-US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4" name="矩形 103"/>
                  <p:cNvSpPr/>
                  <p:nvPr/>
                </p:nvSpPr>
                <p:spPr bwMode="auto">
                  <a:xfrm>
                    <a:off x="574125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14</a:t>
                    </a:r>
                    <a:endParaRPr kumimoji="0" lang="zh-CN" altLang="en-US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105" name="矩形 104"/>
                  <p:cNvSpPr/>
                  <p:nvPr/>
                </p:nvSpPr>
                <p:spPr bwMode="auto">
                  <a:xfrm>
                    <a:off x="752714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13</a:t>
                    </a:r>
                    <a:endParaRPr kumimoji="0" lang="zh-CN" altLang="en-US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106" name="矩形 105"/>
                  <p:cNvSpPr/>
                  <p:nvPr/>
                </p:nvSpPr>
                <p:spPr bwMode="auto">
                  <a:xfrm>
                    <a:off x="931303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12</a:t>
                    </a:r>
                    <a:endParaRPr kumimoji="0" lang="zh-CN" altLang="en-US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107" name="矩形 106"/>
                  <p:cNvSpPr/>
                  <p:nvPr/>
                </p:nvSpPr>
                <p:spPr bwMode="auto">
                  <a:xfrm>
                    <a:off x="1109892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11</a:t>
                    </a:r>
                    <a:endParaRPr kumimoji="0" lang="zh-CN" altLang="en-US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108" name="矩形 107"/>
                  <p:cNvSpPr/>
                  <p:nvPr/>
                </p:nvSpPr>
                <p:spPr bwMode="auto">
                  <a:xfrm>
                    <a:off x="1288481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10</a:t>
                    </a:r>
                    <a:endParaRPr kumimoji="0" lang="zh-CN" altLang="en-US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109" name="矩形 108"/>
                  <p:cNvSpPr/>
                  <p:nvPr/>
                </p:nvSpPr>
                <p:spPr bwMode="auto">
                  <a:xfrm>
                    <a:off x="1467070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9</a:t>
                    </a:r>
                    <a:endParaRPr kumimoji="0" lang="zh-CN" altLang="en-US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110" name="矩形 109"/>
                  <p:cNvSpPr/>
                  <p:nvPr/>
                </p:nvSpPr>
                <p:spPr bwMode="auto">
                  <a:xfrm>
                    <a:off x="1645659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8</a:t>
                    </a:r>
                    <a:endParaRPr kumimoji="0" lang="zh-CN" altLang="en-US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111" name="矩形 110"/>
                  <p:cNvSpPr/>
                  <p:nvPr/>
                </p:nvSpPr>
                <p:spPr bwMode="auto">
                  <a:xfrm>
                    <a:off x="1824248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7</a:t>
                    </a:r>
                    <a:endParaRPr kumimoji="0" lang="zh-CN" altLang="en-US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112" name="矩形 111"/>
                  <p:cNvSpPr/>
                  <p:nvPr/>
                </p:nvSpPr>
                <p:spPr bwMode="auto">
                  <a:xfrm>
                    <a:off x="2002837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6</a:t>
                    </a:r>
                    <a:endParaRPr kumimoji="0" lang="zh-CN" altLang="en-US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113" name="矩形 112"/>
                  <p:cNvSpPr/>
                  <p:nvPr/>
                </p:nvSpPr>
                <p:spPr bwMode="auto">
                  <a:xfrm>
                    <a:off x="2181426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5</a:t>
                    </a:r>
                    <a:endParaRPr kumimoji="0" lang="zh-CN" altLang="en-US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114" name="矩形 113"/>
                  <p:cNvSpPr/>
                  <p:nvPr/>
                </p:nvSpPr>
                <p:spPr bwMode="auto">
                  <a:xfrm>
                    <a:off x="2360015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4</a:t>
                    </a:r>
                    <a:endParaRPr kumimoji="0" lang="zh-CN" altLang="en-US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115" name="矩形 114"/>
                  <p:cNvSpPr/>
                  <p:nvPr/>
                </p:nvSpPr>
                <p:spPr bwMode="auto">
                  <a:xfrm>
                    <a:off x="2538604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3</a:t>
                    </a:r>
                    <a:endParaRPr kumimoji="0" lang="zh-CN" altLang="en-US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116" name="矩形 115"/>
                  <p:cNvSpPr/>
                  <p:nvPr/>
                </p:nvSpPr>
                <p:spPr bwMode="auto">
                  <a:xfrm>
                    <a:off x="2717193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2</a:t>
                    </a:r>
                    <a:endParaRPr kumimoji="0" lang="zh-CN" altLang="en-US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117" name="矩形 116"/>
                  <p:cNvSpPr/>
                  <p:nvPr/>
                </p:nvSpPr>
                <p:spPr bwMode="auto">
                  <a:xfrm>
                    <a:off x="2895782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1</a:t>
                    </a:r>
                    <a:endParaRPr kumimoji="0" lang="zh-CN" altLang="en-US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118" name="矩形 117"/>
                  <p:cNvSpPr/>
                  <p:nvPr/>
                </p:nvSpPr>
                <p:spPr bwMode="auto">
                  <a:xfrm>
                    <a:off x="3074368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itchFamily="2" charset="-122"/>
                        <a:cs typeface="+mn-cs"/>
                      </a:rPr>
                      <a:t>0</a:t>
                    </a:r>
                    <a:endParaRPr kumimoji="0" lang="zh-CN" altLang="en-US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0" name="组合 9"/>
              <p:cNvGrpSpPr/>
              <p:nvPr/>
            </p:nvGrpSpPr>
            <p:grpSpPr>
              <a:xfrm>
                <a:off x="1497144" y="2159989"/>
                <a:ext cx="2864479" cy="288000"/>
                <a:chOff x="381000" y="3212976"/>
                <a:chExt cx="2864479" cy="288000"/>
              </a:xfrm>
            </p:grpSpPr>
            <p:sp>
              <p:nvSpPr>
                <p:cNvPr id="85" name="矩形 84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86" name="矩形 85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87" name="矩形 86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9" name="矩形 88"/>
                <p:cNvSpPr/>
                <p:nvPr/>
              </p:nvSpPr>
              <p:spPr bwMode="auto">
                <a:xfrm>
                  <a:off x="1095356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DR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 bwMode="auto">
                <a:xfrm>
                  <a:off x="1631123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SR1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6" name="矩形 95"/>
                <p:cNvSpPr/>
                <p:nvPr/>
              </p:nvSpPr>
              <p:spPr bwMode="auto">
                <a:xfrm>
                  <a:off x="2345479" y="3212976"/>
                  <a:ext cx="90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Imm5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497144" y="2475154"/>
                <a:ext cx="2861657" cy="288000"/>
                <a:chOff x="381000" y="3212976"/>
                <a:chExt cx="2861657" cy="288000"/>
              </a:xfrm>
            </p:grpSpPr>
            <p:sp>
              <p:nvSpPr>
                <p:cNvPr id="69" name="矩形 68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70" name="矩形 69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71" name="矩形 70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72" name="矩形 71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3" name="矩形 72"/>
                <p:cNvSpPr/>
                <p:nvPr/>
              </p:nvSpPr>
              <p:spPr bwMode="auto">
                <a:xfrm>
                  <a:off x="1095356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DR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76" name="矩形 75"/>
                <p:cNvSpPr/>
                <p:nvPr/>
              </p:nvSpPr>
              <p:spPr bwMode="auto">
                <a:xfrm>
                  <a:off x="1631123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SR1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79" name="矩形 78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 bwMode="auto">
                <a:xfrm>
                  <a:off x="2345479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 bwMode="auto">
                <a:xfrm>
                  <a:off x="2524068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 bwMode="auto">
                <a:xfrm>
                  <a:off x="2702657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SR2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1497144" y="2790319"/>
                <a:ext cx="2864479" cy="288000"/>
                <a:chOff x="381000" y="3212976"/>
                <a:chExt cx="2864479" cy="288000"/>
              </a:xfrm>
            </p:grpSpPr>
            <p:sp>
              <p:nvSpPr>
                <p:cNvPr id="53" name="矩形 52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" name="矩形 56"/>
                <p:cNvSpPr/>
                <p:nvPr/>
              </p:nvSpPr>
              <p:spPr bwMode="auto">
                <a:xfrm>
                  <a:off x="1095356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DR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 bwMode="auto">
                <a:xfrm>
                  <a:off x="1631123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SR1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" name="矩形 63"/>
                <p:cNvSpPr/>
                <p:nvPr/>
              </p:nvSpPr>
              <p:spPr bwMode="auto">
                <a:xfrm>
                  <a:off x="2345479" y="3212976"/>
                  <a:ext cx="90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Imm5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1497144" y="3105484"/>
                <a:ext cx="2858832" cy="288000"/>
                <a:chOff x="381000" y="3212976"/>
                <a:chExt cx="2858832" cy="288000"/>
              </a:xfrm>
            </p:grpSpPr>
            <p:sp>
              <p:nvSpPr>
                <p:cNvPr id="37" name="矩形 36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 bwMode="auto">
                <a:xfrm>
                  <a:off x="1095356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DR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 bwMode="auto">
                <a:xfrm>
                  <a:off x="1631123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SR1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 bwMode="auto">
                <a:xfrm>
                  <a:off x="2345479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49" name="矩形 48"/>
                <p:cNvSpPr/>
                <p:nvPr/>
              </p:nvSpPr>
              <p:spPr bwMode="auto">
                <a:xfrm>
                  <a:off x="2524068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 bwMode="auto">
                <a:xfrm>
                  <a:off x="2702657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 bwMode="auto">
                <a:xfrm>
                  <a:off x="288124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3059832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1497144" y="3420648"/>
                <a:ext cx="2858832" cy="288000"/>
                <a:chOff x="381000" y="3212976"/>
                <a:chExt cx="2858832" cy="288000"/>
              </a:xfrm>
            </p:grpSpPr>
            <p:sp>
              <p:nvSpPr>
                <p:cNvPr id="21" name="矩形 20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 bwMode="auto">
                <a:xfrm>
                  <a:off x="109535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 bwMode="auto">
                <a:xfrm>
                  <a:off x="1273945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 bwMode="auto">
                <a:xfrm>
                  <a:off x="1452534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 bwMode="auto">
                <a:xfrm>
                  <a:off x="1631123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 bwMode="auto">
                <a:xfrm>
                  <a:off x="1809712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 bwMode="auto">
                <a:xfrm>
                  <a:off x="1988301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31" name="矩形 30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32" name="矩形 31"/>
                <p:cNvSpPr/>
                <p:nvPr/>
              </p:nvSpPr>
              <p:spPr bwMode="auto">
                <a:xfrm>
                  <a:off x="2345479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33" name="矩形 32"/>
                <p:cNvSpPr/>
                <p:nvPr/>
              </p:nvSpPr>
              <p:spPr bwMode="auto">
                <a:xfrm>
                  <a:off x="2524068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 bwMode="auto">
                <a:xfrm>
                  <a:off x="2702657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 bwMode="auto">
                <a:xfrm>
                  <a:off x="288124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 bwMode="auto">
                <a:xfrm>
                  <a:off x="3059832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</p:grpSp>
          <p:sp>
            <p:nvSpPr>
              <p:cNvPr id="15" name="矩形 14"/>
              <p:cNvSpPr/>
              <p:nvPr/>
            </p:nvSpPr>
            <p:spPr bwMode="auto">
              <a:xfrm>
                <a:off x="827584" y="1842072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ADD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827584" y="2473502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AND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827584" y="2789217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AND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 bwMode="auto">
              <a:xfrm>
                <a:off x="827584" y="3104932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NOT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 bwMode="auto">
              <a:xfrm>
                <a:off x="827584" y="3420648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Reserved</a:t>
                </a:r>
                <a:endParaRPr kumimoji="0" lang="zh-CN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827584" y="2162472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ADD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</p:grpSp>
      </p:grpSp>
      <p:grpSp>
        <p:nvGrpSpPr>
          <p:cNvPr id="135" name="组合 134"/>
          <p:cNvGrpSpPr/>
          <p:nvPr/>
        </p:nvGrpSpPr>
        <p:grpSpPr>
          <a:xfrm>
            <a:off x="470623" y="3573877"/>
            <a:ext cx="3829808" cy="3024601"/>
            <a:chOff x="504494" y="3554486"/>
            <a:chExt cx="3851482" cy="3024601"/>
          </a:xfrm>
        </p:grpSpPr>
        <p:sp>
          <p:nvSpPr>
            <p:cNvPr id="136" name="矩形 135"/>
            <p:cNvSpPr/>
            <p:nvPr/>
          </p:nvSpPr>
          <p:spPr bwMode="auto">
            <a:xfrm>
              <a:off x="504494" y="3554486"/>
              <a:ext cx="3851482" cy="3024601"/>
            </a:xfrm>
            <a:prstGeom prst="rect">
              <a:avLst/>
            </a:prstGeom>
            <a:solidFill>
              <a:srgbClr val="FF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控制指令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(Control Instructions)</a:t>
              </a:r>
              <a:endParaRPr kumimoji="0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137" name="组合 136"/>
            <p:cNvGrpSpPr/>
            <p:nvPr/>
          </p:nvGrpSpPr>
          <p:grpSpPr>
            <a:xfrm>
              <a:off x="1399105" y="6237344"/>
              <a:ext cx="2868712" cy="288000"/>
              <a:chOff x="381000" y="3212976"/>
              <a:chExt cx="2868712" cy="288000"/>
            </a:xfrm>
          </p:grpSpPr>
          <p:sp>
            <p:nvSpPr>
              <p:cNvPr id="266" name="矩形 265"/>
              <p:cNvSpPr/>
              <p:nvPr/>
            </p:nvSpPr>
            <p:spPr bwMode="auto">
              <a:xfrm>
                <a:off x="381000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67" name="矩形 266"/>
              <p:cNvSpPr/>
              <p:nvPr/>
            </p:nvSpPr>
            <p:spPr bwMode="auto">
              <a:xfrm>
                <a:off x="559589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68" name="矩形 267"/>
              <p:cNvSpPr/>
              <p:nvPr/>
            </p:nvSpPr>
            <p:spPr bwMode="auto">
              <a:xfrm>
                <a:off x="738178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zh-CN" altLang="en-US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69" name="矩形 268"/>
              <p:cNvSpPr/>
              <p:nvPr/>
            </p:nvSpPr>
            <p:spPr bwMode="auto">
              <a:xfrm>
                <a:off x="916767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zh-CN" altLang="en-US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0" name="矩形 269"/>
              <p:cNvSpPr/>
              <p:nvPr/>
            </p:nvSpPr>
            <p:spPr bwMode="auto">
              <a:xfrm>
                <a:off x="1095356" y="3212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71" name="矩形 270"/>
              <p:cNvSpPr/>
              <p:nvPr/>
            </p:nvSpPr>
            <p:spPr bwMode="auto">
              <a:xfrm>
                <a:off x="1273945" y="3212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72" name="矩形 271"/>
              <p:cNvSpPr/>
              <p:nvPr/>
            </p:nvSpPr>
            <p:spPr bwMode="auto">
              <a:xfrm>
                <a:off x="1452534" y="3212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73" name="矩形 272"/>
              <p:cNvSpPr/>
              <p:nvPr/>
            </p:nvSpPr>
            <p:spPr bwMode="auto">
              <a:xfrm>
                <a:off x="1631123" y="3212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74" name="矩形 273"/>
              <p:cNvSpPr/>
              <p:nvPr/>
            </p:nvSpPr>
            <p:spPr bwMode="auto">
              <a:xfrm>
                <a:off x="1809712" y="3212976"/>
                <a:ext cx="144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TrapVector8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138" name="矩形 137"/>
            <p:cNvSpPr/>
            <p:nvPr/>
          </p:nvSpPr>
          <p:spPr bwMode="auto">
            <a:xfrm>
              <a:off x="696381" y="6236242"/>
              <a:ext cx="634282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TRAP</a:t>
              </a:r>
              <a:endPara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696381" y="4005064"/>
              <a:ext cx="3575669" cy="2124691"/>
              <a:chOff x="696381" y="3857190"/>
              <a:chExt cx="3575669" cy="21246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1399105" y="3857190"/>
                <a:ext cx="2870123" cy="504024"/>
                <a:chOff x="345016" y="2996952"/>
                <a:chExt cx="2870123" cy="504024"/>
              </a:xfrm>
            </p:grpSpPr>
            <p:grpSp>
              <p:nvGrpSpPr>
                <p:cNvPr id="232" name="组合 231"/>
                <p:cNvGrpSpPr/>
                <p:nvPr/>
              </p:nvGrpSpPr>
              <p:grpSpPr>
                <a:xfrm>
                  <a:off x="345016" y="3212976"/>
                  <a:ext cx="2870123" cy="288000"/>
                  <a:chOff x="381000" y="3212976"/>
                  <a:chExt cx="2870123" cy="288000"/>
                </a:xfrm>
              </p:grpSpPr>
              <p:sp>
                <p:nvSpPr>
                  <p:cNvPr id="250" name="矩形 249"/>
                  <p:cNvSpPr/>
                  <p:nvPr/>
                </p:nvSpPr>
                <p:spPr bwMode="auto">
                  <a:xfrm>
                    <a:off x="381000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宋体" pitchFamily="2" charset="-122"/>
                        <a:cs typeface="+mn-cs"/>
                      </a:rPr>
                      <a:t>0</a:t>
                    </a:r>
                    <a:endParaRPr kumimoji="0" lang="zh-CN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251" name="矩形 250"/>
                  <p:cNvSpPr/>
                  <p:nvPr/>
                </p:nvSpPr>
                <p:spPr bwMode="auto">
                  <a:xfrm>
                    <a:off x="559589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宋体" pitchFamily="2" charset="-122"/>
                        <a:cs typeface="+mn-cs"/>
                      </a:rPr>
                      <a:t>0</a:t>
                    </a:r>
                    <a:endParaRPr kumimoji="0" lang="zh-CN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252" name="矩形 251"/>
                  <p:cNvSpPr/>
                  <p:nvPr/>
                </p:nvSpPr>
                <p:spPr bwMode="auto">
                  <a:xfrm>
                    <a:off x="738178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0</a:t>
                    </a:r>
                    <a:endParaRPr kumimoji="0" lang="zh-CN" altLang="en-US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253" name="矩形 252"/>
                  <p:cNvSpPr/>
                  <p:nvPr/>
                </p:nvSpPr>
                <p:spPr bwMode="auto">
                  <a:xfrm>
                    <a:off x="916767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0</a:t>
                    </a:r>
                    <a:endParaRPr kumimoji="0" lang="zh-CN" altLang="en-US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54" name="矩形 253"/>
                  <p:cNvSpPr/>
                  <p:nvPr/>
                </p:nvSpPr>
                <p:spPr bwMode="auto">
                  <a:xfrm>
                    <a:off x="1095356" y="3212976"/>
                    <a:ext cx="180000" cy="288000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n</a:t>
                    </a:r>
                    <a:endParaRPr kumimoji="0" lang="zh-CN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255" name="矩形 254"/>
                  <p:cNvSpPr/>
                  <p:nvPr/>
                </p:nvSpPr>
                <p:spPr bwMode="auto">
                  <a:xfrm>
                    <a:off x="1273945" y="3212976"/>
                    <a:ext cx="180000" cy="288000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z</a:t>
                    </a:r>
                    <a:endParaRPr kumimoji="0" lang="zh-CN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256" name="矩形 255"/>
                  <p:cNvSpPr/>
                  <p:nvPr/>
                </p:nvSpPr>
                <p:spPr bwMode="auto">
                  <a:xfrm>
                    <a:off x="1452534" y="3212976"/>
                    <a:ext cx="180000" cy="288000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itchFamily="2" charset="-122"/>
                        <a:cs typeface="+mn-cs"/>
                      </a:rPr>
                      <a:t>p</a:t>
                    </a:r>
                    <a:endParaRPr kumimoji="0" lang="zh-CN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257" name="矩形 256"/>
                  <p:cNvSpPr/>
                  <p:nvPr/>
                </p:nvSpPr>
                <p:spPr bwMode="auto">
                  <a:xfrm>
                    <a:off x="1631123" y="3212976"/>
                    <a:ext cx="162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PCoffset9</a:t>
                    </a:r>
                    <a:endParaRPr kumimoji="0" lang="zh-CN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233" name="组合 232"/>
                <p:cNvGrpSpPr/>
                <p:nvPr/>
              </p:nvGrpSpPr>
              <p:grpSpPr>
                <a:xfrm>
                  <a:off x="345016" y="2996952"/>
                  <a:ext cx="2858832" cy="201861"/>
                  <a:chOff x="395536" y="2924976"/>
                  <a:chExt cx="2858832" cy="288000"/>
                </a:xfrm>
              </p:grpSpPr>
              <p:sp>
                <p:nvSpPr>
                  <p:cNvPr id="234" name="矩形 233"/>
                  <p:cNvSpPr/>
                  <p:nvPr/>
                </p:nvSpPr>
                <p:spPr bwMode="auto">
                  <a:xfrm>
                    <a:off x="395536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15</a:t>
                    </a:r>
                    <a:endParaRPr kumimoji="0" lang="zh-CN" altLang="en-US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35" name="矩形 234"/>
                  <p:cNvSpPr/>
                  <p:nvPr/>
                </p:nvSpPr>
                <p:spPr bwMode="auto">
                  <a:xfrm>
                    <a:off x="574125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14</a:t>
                    </a:r>
                    <a:endParaRPr kumimoji="0" lang="zh-CN" altLang="en-US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236" name="矩形 235"/>
                  <p:cNvSpPr/>
                  <p:nvPr/>
                </p:nvSpPr>
                <p:spPr bwMode="auto">
                  <a:xfrm>
                    <a:off x="752714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13</a:t>
                    </a:r>
                    <a:endParaRPr kumimoji="0" lang="zh-CN" altLang="en-US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237" name="矩形 236"/>
                  <p:cNvSpPr/>
                  <p:nvPr/>
                </p:nvSpPr>
                <p:spPr bwMode="auto">
                  <a:xfrm>
                    <a:off x="931303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12</a:t>
                    </a:r>
                    <a:endParaRPr kumimoji="0" lang="zh-CN" altLang="en-US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238" name="矩形 237"/>
                  <p:cNvSpPr/>
                  <p:nvPr/>
                </p:nvSpPr>
                <p:spPr bwMode="auto">
                  <a:xfrm>
                    <a:off x="1109892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11</a:t>
                    </a:r>
                    <a:endParaRPr kumimoji="0" lang="zh-CN" altLang="en-US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239" name="矩形 238"/>
                  <p:cNvSpPr/>
                  <p:nvPr/>
                </p:nvSpPr>
                <p:spPr bwMode="auto">
                  <a:xfrm>
                    <a:off x="1288481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10</a:t>
                    </a:r>
                    <a:endParaRPr kumimoji="0" lang="zh-CN" altLang="en-US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240" name="矩形 239"/>
                  <p:cNvSpPr/>
                  <p:nvPr/>
                </p:nvSpPr>
                <p:spPr bwMode="auto">
                  <a:xfrm>
                    <a:off x="1467070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9</a:t>
                    </a:r>
                    <a:endParaRPr kumimoji="0" lang="zh-CN" altLang="en-US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241" name="矩形 240"/>
                  <p:cNvSpPr/>
                  <p:nvPr/>
                </p:nvSpPr>
                <p:spPr bwMode="auto">
                  <a:xfrm>
                    <a:off x="1645659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8</a:t>
                    </a:r>
                    <a:endParaRPr kumimoji="0" lang="zh-CN" altLang="en-US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242" name="矩形 241"/>
                  <p:cNvSpPr/>
                  <p:nvPr/>
                </p:nvSpPr>
                <p:spPr bwMode="auto">
                  <a:xfrm>
                    <a:off x="1824248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7</a:t>
                    </a:r>
                    <a:endParaRPr kumimoji="0" lang="zh-CN" altLang="en-US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243" name="矩形 242"/>
                  <p:cNvSpPr/>
                  <p:nvPr/>
                </p:nvSpPr>
                <p:spPr bwMode="auto">
                  <a:xfrm>
                    <a:off x="2002837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6</a:t>
                    </a:r>
                    <a:endParaRPr kumimoji="0" lang="zh-CN" altLang="en-US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244" name="矩形 243"/>
                  <p:cNvSpPr/>
                  <p:nvPr/>
                </p:nvSpPr>
                <p:spPr bwMode="auto">
                  <a:xfrm>
                    <a:off x="2181426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5</a:t>
                    </a:r>
                    <a:endParaRPr kumimoji="0" lang="zh-CN" altLang="en-US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245" name="矩形 244"/>
                  <p:cNvSpPr/>
                  <p:nvPr/>
                </p:nvSpPr>
                <p:spPr bwMode="auto">
                  <a:xfrm>
                    <a:off x="2360015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4</a:t>
                    </a:r>
                    <a:endParaRPr kumimoji="0" lang="zh-CN" altLang="en-US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246" name="矩形 245"/>
                  <p:cNvSpPr/>
                  <p:nvPr/>
                </p:nvSpPr>
                <p:spPr bwMode="auto">
                  <a:xfrm>
                    <a:off x="2538604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3</a:t>
                    </a:r>
                    <a:endParaRPr kumimoji="0" lang="zh-CN" altLang="en-US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247" name="矩形 246"/>
                  <p:cNvSpPr/>
                  <p:nvPr/>
                </p:nvSpPr>
                <p:spPr bwMode="auto">
                  <a:xfrm>
                    <a:off x="2717193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2</a:t>
                    </a:r>
                    <a:endParaRPr kumimoji="0" lang="zh-CN" altLang="en-US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248" name="矩形 247"/>
                  <p:cNvSpPr/>
                  <p:nvPr/>
                </p:nvSpPr>
                <p:spPr bwMode="auto">
                  <a:xfrm>
                    <a:off x="2895782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anose="02010600030101010101" pitchFamily="2" charset="-122"/>
                        <a:cs typeface="+mn-cs"/>
                      </a:rPr>
                      <a:t>1</a:t>
                    </a:r>
                    <a:endParaRPr kumimoji="0" lang="zh-CN" altLang="en-US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  <p:sp>
                <p:nvSpPr>
                  <p:cNvPr id="249" name="矩形 248"/>
                  <p:cNvSpPr/>
                  <p:nvPr/>
                </p:nvSpPr>
                <p:spPr bwMode="auto">
                  <a:xfrm>
                    <a:off x="3074368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pitchFamily="2" charset="-122"/>
                        <a:cs typeface="+mn-cs"/>
                      </a:rPr>
                      <a:t>0</a:t>
                    </a:r>
                    <a:endParaRPr kumimoji="0" lang="zh-CN" altLang="en-US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1" name="组合 140"/>
              <p:cNvGrpSpPr/>
              <p:nvPr/>
            </p:nvGrpSpPr>
            <p:grpSpPr>
              <a:xfrm>
                <a:off x="1399105" y="4388379"/>
                <a:ext cx="2872945" cy="288000"/>
                <a:chOff x="381000" y="3212976"/>
                <a:chExt cx="2872945" cy="288000"/>
              </a:xfrm>
            </p:grpSpPr>
            <p:sp>
              <p:nvSpPr>
                <p:cNvPr id="216" name="矩形 215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218" name="矩形 217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0</a:t>
                  </a:r>
                  <a:endParaRPr kumimoji="0" lang="zh-CN" altLang="en-US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219" name="矩形 218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0</a:t>
                  </a:r>
                  <a:endParaRPr kumimoji="0" lang="zh-CN" altLang="en-US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 bwMode="auto">
                <a:xfrm>
                  <a:off x="1095356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 bwMode="auto">
                <a:xfrm>
                  <a:off x="1273945" y="3212976"/>
                  <a:ext cx="19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PCoffset11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142" name="组合 141"/>
              <p:cNvGrpSpPr/>
              <p:nvPr/>
            </p:nvGrpSpPr>
            <p:grpSpPr>
              <a:xfrm>
                <a:off x="1399105" y="4703544"/>
                <a:ext cx="2858832" cy="288000"/>
                <a:chOff x="381000" y="3212976"/>
                <a:chExt cx="2858832" cy="288000"/>
              </a:xfrm>
            </p:grpSpPr>
            <p:sp>
              <p:nvSpPr>
                <p:cNvPr id="200" name="矩形 199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0</a:t>
                  </a:r>
                  <a:endParaRPr kumimoji="0" lang="zh-CN" altLang="en-US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0</a:t>
                  </a:r>
                  <a:endParaRPr kumimoji="0" lang="zh-CN" altLang="en-US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 bwMode="auto">
                <a:xfrm>
                  <a:off x="1095356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205" name="矩形 204"/>
                <p:cNvSpPr/>
                <p:nvPr/>
              </p:nvSpPr>
              <p:spPr bwMode="auto">
                <a:xfrm>
                  <a:off x="1273945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206" name="矩形 205"/>
                <p:cNvSpPr/>
                <p:nvPr/>
              </p:nvSpPr>
              <p:spPr bwMode="auto">
                <a:xfrm>
                  <a:off x="1452534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 bwMode="auto">
                <a:xfrm>
                  <a:off x="1631123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BaseR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 bwMode="auto">
                <a:xfrm>
                  <a:off x="2345479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 bwMode="auto">
                <a:xfrm>
                  <a:off x="2524068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 bwMode="auto">
                <a:xfrm>
                  <a:off x="2702657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 bwMode="auto">
                <a:xfrm>
                  <a:off x="288124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 bwMode="auto">
                <a:xfrm>
                  <a:off x="3059832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143" name="组合 142"/>
              <p:cNvGrpSpPr/>
              <p:nvPr/>
            </p:nvGrpSpPr>
            <p:grpSpPr>
              <a:xfrm>
                <a:off x="1399105" y="5018709"/>
                <a:ext cx="2858832" cy="288000"/>
                <a:chOff x="381000" y="3212976"/>
                <a:chExt cx="2858832" cy="288000"/>
              </a:xfrm>
            </p:grpSpPr>
            <p:sp>
              <p:nvSpPr>
                <p:cNvPr id="184" name="矩形 183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0</a:t>
                  </a:r>
                  <a:endParaRPr kumimoji="0" lang="zh-CN" altLang="en-US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0</a:t>
                  </a:r>
                  <a:endParaRPr kumimoji="0" lang="zh-CN" altLang="en-US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 bwMode="auto">
                <a:xfrm>
                  <a:off x="109535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 bwMode="auto">
                <a:xfrm>
                  <a:off x="1273945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 bwMode="auto">
                <a:xfrm>
                  <a:off x="1452534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 bwMode="auto">
                <a:xfrm>
                  <a:off x="1631123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92" name="矩形 191"/>
                <p:cNvSpPr/>
                <p:nvPr/>
              </p:nvSpPr>
              <p:spPr bwMode="auto">
                <a:xfrm>
                  <a:off x="1809712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93" name="矩形 192"/>
                <p:cNvSpPr/>
                <p:nvPr/>
              </p:nvSpPr>
              <p:spPr bwMode="auto">
                <a:xfrm>
                  <a:off x="1988301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 bwMode="auto">
                <a:xfrm>
                  <a:off x="2345479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 bwMode="auto">
                <a:xfrm>
                  <a:off x="2524068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 bwMode="auto">
                <a:xfrm>
                  <a:off x="2702657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 bwMode="auto">
                <a:xfrm>
                  <a:off x="288124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 bwMode="auto">
                <a:xfrm>
                  <a:off x="3059832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</p:grpSp>
          <p:sp>
            <p:nvSpPr>
              <p:cNvPr id="144" name="矩形 143"/>
              <p:cNvSpPr/>
              <p:nvPr/>
            </p:nvSpPr>
            <p:spPr bwMode="auto">
              <a:xfrm>
                <a:off x="696381" y="4070462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BR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 bwMode="auto">
              <a:xfrm>
                <a:off x="696381" y="4701892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JSRR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 bwMode="auto">
              <a:xfrm>
                <a:off x="696381" y="5017607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RTI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 bwMode="auto">
              <a:xfrm>
                <a:off x="696381" y="4390862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JSR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399105" y="5334911"/>
                <a:ext cx="2858832" cy="288000"/>
                <a:chOff x="381000" y="3212976"/>
                <a:chExt cx="2858832" cy="288000"/>
              </a:xfrm>
            </p:grpSpPr>
            <p:sp>
              <p:nvSpPr>
                <p:cNvPr id="168" name="矩形 167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0</a:t>
                  </a:r>
                  <a:endParaRPr kumimoji="0" lang="zh-CN" altLang="en-US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0</a:t>
                  </a:r>
                  <a:endParaRPr kumimoji="0" lang="zh-CN" altLang="en-US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 bwMode="auto">
                <a:xfrm>
                  <a:off x="109535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 bwMode="auto">
                <a:xfrm>
                  <a:off x="1273945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 bwMode="auto">
                <a:xfrm>
                  <a:off x="1452534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 bwMode="auto">
                <a:xfrm>
                  <a:off x="1631123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BaseR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79" name="矩形 178"/>
                <p:cNvSpPr/>
                <p:nvPr/>
              </p:nvSpPr>
              <p:spPr bwMode="auto">
                <a:xfrm>
                  <a:off x="2345479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80" name="矩形 179"/>
                <p:cNvSpPr/>
                <p:nvPr/>
              </p:nvSpPr>
              <p:spPr bwMode="auto">
                <a:xfrm>
                  <a:off x="2524068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 bwMode="auto">
                <a:xfrm>
                  <a:off x="2702657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 bwMode="auto">
                <a:xfrm>
                  <a:off x="288124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 bwMode="auto">
                <a:xfrm>
                  <a:off x="3059832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</p:grpSp>
          <p:sp>
            <p:nvSpPr>
              <p:cNvPr id="149" name="矩形 148"/>
              <p:cNvSpPr/>
              <p:nvPr/>
            </p:nvSpPr>
            <p:spPr bwMode="auto">
              <a:xfrm>
                <a:off x="696381" y="5333809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JMP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grpSp>
            <p:nvGrpSpPr>
              <p:cNvPr id="150" name="组合 149"/>
              <p:cNvGrpSpPr/>
              <p:nvPr/>
            </p:nvGrpSpPr>
            <p:grpSpPr>
              <a:xfrm>
                <a:off x="1399105" y="5693881"/>
                <a:ext cx="2858832" cy="288000"/>
                <a:chOff x="381000" y="3212976"/>
                <a:chExt cx="2858832" cy="288000"/>
              </a:xfrm>
            </p:grpSpPr>
            <p:sp>
              <p:nvSpPr>
                <p:cNvPr id="152" name="矩形 151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53" name="矩形 152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54" name="矩形 153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0</a:t>
                  </a:r>
                  <a:endParaRPr kumimoji="0" lang="zh-CN" altLang="en-US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0</a:t>
                  </a:r>
                  <a:endParaRPr kumimoji="0" lang="zh-CN" altLang="en-US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 bwMode="auto">
                <a:xfrm>
                  <a:off x="109535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 bwMode="auto">
                <a:xfrm>
                  <a:off x="1273945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 bwMode="auto">
                <a:xfrm>
                  <a:off x="1452534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 bwMode="auto">
                <a:xfrm>
                  <a:off x="1631123" y="3212976"/>
                  <a:ext cx="18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 bwMode="auto">
                <a:xfrm>
                  <a:off x="1809712" y="3212976"/>
                  <a:ext cx="18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 bwMode="auto">
                <a:xfrm>
                  <a:off x="1988301" y="3212976"/>
                  <a:ext cx="18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 bwMode="auto">
                <a:xfrm>
                  <a:off x="2345479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 bwMode="auto">
                <a:xfrm>
                  <a:off x="2524068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 bwMode="auto">
                <a:xfrm>
                  <a:off x="2702657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66" name="矩形 165"/>
                <p:cNvSpPr/>
                <p:nvPr/>
              </p:nvSpPr>
              <p:spPr bwMode="auto">
                <a:xfrm>
                  <a:off x="288124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67" name="矩形 166"/>
                <p:cNvSpPr/>
                <p:nvPr/>
              </p:nvSpPr>
              <p:spPr bwMode="auto">
                <a:xfrm>
                  <a:off x="3059832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</p:grpSp>
          <p:sp>
            <p:nvSpPr>
              <p:cNvPr id="151" name="矩形 150"/>
              <p:cNvSpPr/>
              <p:nvPr/>
            </p:nvSpPr>
            <p:spPr bwMode="auto">
              <a:xfrm>
                <a:off x="696381" y="5692779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RET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</p:grpSp>
      </p:grpSp>
      <p:sp>
        <p:nvSpPr>
          <p:cNvPr id="283" name="矩形 282"/>
          <p:cNvSpPr/>
          <p:nvPr/>
        </p:nvSpPr>
        <p:spPr bwMode="auto">
          <a:xfrm>
            <a:off x="4716016" y="1268760"/>
            <a:ext cx="3939034" cy="457913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数据移动指令</a:t>
            </a:r>
            <a:endParaRPr kumimoji="0" lang="en-US" altLang="zh-CN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(Data Movement Instructions)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84" name="组合 283"/>
          <p:cNvGrpSpPr/>
          <p:nvPr/>
        </p:nvGrpSpPr>
        <p:grpSpPr>
          <a:xfrm>
            <a:off x="5004024" y="2449762"/>
            <a:ext cx="3539683" cy="1449519"/>
            <a:chOff x="833366" y="4427663"/>
            <a:chExt cx="3539683" cy="144951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1502926" y="4427663"/>
              <a:ext cx="2870123" cy="504024"/>
              <a:chOff x="345016" y="2996952"/>
              <a:chExt cx="2870123" cy="504024"/>
            </a:xfrm>
          </p:grpSpPr>
          <p:grpSp>
            <p:nvGrpSpPr>
              <p:cNvPr id="416" name="组合 415"/>
              <p:cNvGrpSpPr/>
              <p:nvPr/>
            </p:nvGrpSpPr>
            <p:grpSpPr>
              <a:xfrm>
                <a:off x="345016" y="3212976"/>
                <a:ext cx="2870123" cy="288000"/>
                <a:chOff x="381000" y="3212976"/>
                <a:chExt cx="2870123" cy="288000"/>
              </a:xfrm>
            </p:grpSpPr>
            <p:sp>
              <p:nvSpPr>
                <p:cNvPr id="434" name="矩形 433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435" name="矩形 434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436" name="矩形 435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437" name="矩形 436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0</a:t>
                  </a:r>
                  <a:endParaRPr kumimoji="0" lang="zh-CN" altLang="en-US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38" name="矩形 437"/>
                <p:cNvSpPr/>
                <p:nvPr/>
              </p:nvSpPr>
              <p:spPr bwMode="auto">
                <a:xfrm>
                  <a:off x="1095356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DR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441" name="矩形 440"/>
                <p:cNvSpPr/>
                <p:nvPr/>
              </p:nvSpPr>
              <p:spPr bwMode="auto">
                <a:xfrm>
                  <a:off x="1631123" y="3212976"/>
                  <a:ext cx="162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PCoffset9</a:t>
                  </a:r>
                  <a:r>
                    <a:rPr kumimoji="0" lang="zh-CN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 </a:t>
                  </a:r>
                </a:p>
              </p:txBody>
            </p:sp>
          </p:grpSp>
          <p:grpSp>
            <p:nvGrpSpPr>
              <p:cNvPr id="417" name="组合 416"/>
              <p:cNvGrpSpPr/>
              <p:nvPr/>
            </p:nvGrpSpPr>
            <p:grpSpPr>
              <a:xfrm>
                <a:off x="345016" y="2996952"/>
                <a:ext cx="2858832" cy="201861"/>
                <a:chOff x="395536" y="2924976"/>
                <a:chExt cx="2858832" cy="288000"/>
              </a:xfrm>
            </p:grpSpPr>
            <p:sp>
              <p:nvSpPr>
                <p:cNvPr id="418" name="矩形 417"/>
                <p:cNvSpPr/>
                <p:nvPr/>
              </p:nvSpPr>
              <p:spPr bwMode="auto">
                <a:xfrm>
                  <a:off x="395536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15</a:t>
                  </a:r>
                  <a:endParaRPr kumimoji="0" lang="zh-CN" alt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19" name="矩形 418"/>
                <p:cNvSpPr/>
                <p:nvPr/>
              </p:nvSpPr>
              <p:spPr bwMode="auto">
                <a:xfrm>
                  <a:off x="574125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14</a:t>
                  </a:r>
                  <a:endParaRPr kumimoji="0" lang="zh-CN" alt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420" name="矩形 419"/>
                <p:cNvSpPr/>
                <p:nvPr/>
              </p:nvSpPr>
              <p:spPr bwMode="auto">
                <a:xfrm>
                  <a:off x="752714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13</a:t>
                  </a:r>
                  <a:endParaRPr kumimoji="0" lang="zh-CN" alt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421" name="矩形 420"/>
                <p:cNvSpPr/>
                <p:nvPr/>
              </p:nvSpPr>
              <p:spPr bwMode="auto">
                <a:xfrm>
                  <a:off x="931303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12</a:t>
                  </a:r>
                  <a:endParaRPr kumimoji="0" lang="zh-CN" alt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422" name="矩形 421"/>
                <p:cNvSpPr/>
                <p:nvPr/>
              </p:nvSpPr>
              <p:spPr bwMode="auto">
                <a:xfrm>
                  <a:off x="1109892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11</a:t>
                  </a:r>
                  <a:endParaRPr kumimoji="0" lang="zh-CN" alt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423" name="矩形 422"/>
                <p:cNvSpPr/>
                <p:nvPr/>
              </p:nvSpPr>
              <p:spPr bwMode="auto">
                <a:xfrm>
                  <a:off x="1288481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10</a:t>
                  </a:r>
                  <a:endParaRPr kumimoji="0" lang="zh-CN" alt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424" name="矩形 423"/>
                <p:cNvSpPr/>
                <p:nvPr/>
              </p:nvSpPr>
              <p:spPr bwMode="auto">
                <a:xfrm>
                  <a:off x="1467070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9</a:t>
                  </a:r>
                  <a:endParaRPr kumimoji="0" lang="zh-CN" alt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425" name="矩形 424"/>
                <p:cNvSpPr/>
                <p:nvPr/>
              </p:nvSpPr>
              <p:spPr bwMode="auto">
                <a:xfrm>
                  <a:off x="1645659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8</a:t>
                  </a:r>
                  <a:endParaRPr kumimoji="0" lang="zh-CN" alt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426" name="矩形 425"/>
                <p:cNvSpPr/>
                <p:nvPr/>
              </p:nvSpPr>
              <p:spPr bwMode="auto">
                <a:xfrm>
                  <a:off x="1824248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7</a:t>
                  </a:r>
                  <a:endParaRPr kumimoji="0" lang="zh-CN" alt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427" name="矩形 426"/>
                <p:cNvSpPr/>
                <p:nvPr/>
              </p:nvSpPr>
              <p:spPr bwMode="auto">
                <a:xfrm>
                  <a:off x="2002837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endParaRPr kumimoji="0" lang="zh-CN" alt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428" name="矩形 427"/>
                <p:cNvSpPr/>
                <p:nvPr/>
              </p:nvSpPr>
              <p:spPr bwMode="auto">
                <a:xfrm>
                  <a:off x="2181426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5</a:t>
                  </a:r>
                  <a:endParaRPr kumimoji="0" lang="zh-CN" alt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429" name="矩形 428"/>
                <p:cNvSpPr/>
                <p:nvPr/>
              </p:nvSpPr>
              <p:spPr bwMode="auto">
                <a:xfrm>
                  <a:off x="2360015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4</a:t>
                  </a:r>
                  <a:endParaRPr kumimoji="0" lang="zh-CN" alt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430" name="矩形 429"/>
                <p:cNvSpPr/>
                <p:nvPr/>
              </p:nvSpPr>
              <p:spPr bwMode="auto">
                <a:xfrm>
                  <a:off x="2538604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3</a:t>
                  </a:r>
                  <a:endParaRPr kumimoji="0" lang="zh-CN" alt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431" name="矩形 430"/>
                <p:cNvSpPr/>
                <p:nvPr/>
              </p:nvSpPr>
              <p:spPr bwMode="auto">
                <a:xfrm>
                  <a:off x="2717193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endParaRPr kumimoji="0" lang="zh-CN" alt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432" name="矩形 431"/>
                <p:cNvSpPr/>
                <p:nvPr/>
              </p:nvSpPr>
              <p:spPr bwMode="auto">
                <a:xfrm>
                  <a:off x="2895782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433" name="矩形 432"/>
                <p:cNvSpPr/>
                <p:nvPr/>
              </p:nvSpPr>
              <p:spPr bwMode="auto">
                <a:xfrm>
                  <a:off x="3074368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361" name="组合 360"/>
            <p:cNvGrpSpPr/>
            <p:nvPr/>
          </p:nvGrpSpPr>
          <p:grpSpPr>
            <a:xfrm>
              <a:off x="1502926" y="4958852"/>
              <a:ext cx="2865890" cy="288000"/>
              <a:chOff x="381000" y="3212976"/>
              <a:chExt cx="2865890" cy="288000"/>
            </a:xfrm>
          </p:grpSpPr>
          <p:sp>
            <p:nvSpPr>
              <p:cNvPr id="400" name="矩形 399"/>
              <p:cNvSpPr/>
              <p:nvPr/>
            </p:nvSpPr>
            <p:spPr bwMode="auto">
              <a:xfrm>
                <a:off x="381000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01" name="矩形 400"/>
              <p:cNvSpPr/>
              <p:nvPr/>
            </p:nvSpPr>
            <p:spPr bwMode="auto">
              <a:xfrm>
                <a:off x="559589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02" name="矩形 401"/>
              <p:cNvSpPr/>
              <p:nvPr/>
            </p:nvSpPr>
            <p:spPr bwMode="auto">
              <a:xfrm>
                <a:off x="738178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zh-CN" altLang="en-US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03" name="矩形 402"/>
              <p:cNvSpPr/>
              <p:nvPr/>
            </p:nvSpPr>
            <p:spPr bwMode="auto">
              <a:xfrm>
                <a:off x="916767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zh-CN" altLang="en-US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4" name="矩形 403"/>
              <p:cNvSpPr/>
              <p:nvPr/>
            </p:nvSpPr>
            <p:spPr bwMode="auto">
              <a:xfrm>
                <a:off x="1095356" y="3212976"/>
                <a:ext cx="54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DR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07" name="矩形 406"/>
              <p:cNvSpPr/>
              <p:nvPr/>
            </p:nvSpPr>
            <p:spPr bwMode="auto">
              <a:xfrm>
                <a:off x="1631123" y="3212976"/>
                <a:ext cx="54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BaseR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10" name="矩形 409"/>
              <p:cNvSpPr/>
              <p:nvPr/>
            </p:nvSpPr>
            <p:spPr bwMode="auto">
              <a:xfrm>
                <a:off x="2166890" y="3212976"/>
                <a:ext cx="10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PCoffset6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62" name="组合 361"/>
            <p:cNvGrpSpPr/>
            <p:nvPr/>
          </p:nvGrpSpPr>
          <p:grpSpPr>
            <a:xfrm>
              <a:off x="1502926" y="5274017"/>
              <a:ext cx="2870123" cy="288000"/>
              <a:chOff x="381000" y="3212976"/>
              <a:chExt cx="2870123" cy="288000"/>
            </a:xfrm>
          </p:grpSpPr>
          <p:sp>
            <p:nvSpPr>
              <p:cNvPr id="384" name="矩形 383"/>
              <p:cNvSpPr/>
              <p:nvPr/>
            </p:nvSpPr>
            <p:spPr bwMode="auto">
              <a:xfrm>
                <a:off x="381000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85" name="矩形 384"/>
              <p:cNvSpPr/>
              <p:nvPr/>
            </p:nvSpPr>
            <p:spPr bwMode="auto">
              <a:xfrm>
                <a:off x="559589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86" name="矩形 385"/>
              <p:cNvSpPr/>
              <p:nvPr/>
            </p:nvSpPr>
            <p:spPr bwMode="auto">
              <a:xfrm>
                <a:off x="738178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zh-CN" altLang="en-US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87" name="矩形 386"/>
              <p:cNvSpPr/>
              <p:nvPr/>
            </p:nvSpPr>
            <p:spPr bwMode="auto">
              <a:xfrm>
                <a:off x="916767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zh-CN" altLang="en-US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8" name="矩形 387"/>
              <p:cNvSpPr/>
              <p:nvPr/>
            </p:nvSpPr>
            <p:spPr bwMode="auto">
              <a:xfrm>
                <a:off x="1095356" y="3212976"/>
                <a:ext cx="54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DR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91" name="矩形 390"/>
              <p:cNvSpPr/>
              <p:nvPr/>
            </p:nvSpPr>
            <p:spPr bwMode="auto">
              <a:xfrm>
                <a:off x="1631123" y="3212976"/>
                <a:ext cx="162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PCoffset9</a:t>
                </a:r>
                <a:r>
                  <a: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</p:grpSp>
        <p:grpSp>
          <p:nvGrpSpPr>
            <p:cNvPr id="363" name="组合 362"/>
            <p:cNvGrpSpPr/>
            <p:nvPr/>
          </p:nvGrpSpPr>
          <p:grpSpPr>
            <a:xfrm>
              <a:off x="1502926" y="5589182"/>
              <a:ext cx="2870123" cy="288000"/>
              <a:chOff x="381000" y="3212976"/>
              <a:chExt cx="2870123" cy="288000"/>
            </a:xfrm>
          </p:grpSpPr>
          <p:sp>
            <p:nvSpPr>
              <p:cNvPr id="368" name="矩形 367"/>
              <p:cNvSpPr/>
              <p:nvPr/>
            </p:nvSpPr>
            <p:spPr bwMode="auto">
              <a:xfrm>
                <a:off x="381000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69" name="矩形 368"/>
              <p:cNvSpPr/>
              <p:nvPr/>
            </p:nvSpPr>
            <p:spPr bwMode="auto">
              <a:xfrm>
                <a:off x="559589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70" name="矩形 369"/>
              <p:cNvSpPr/>
              <p:nvPr/>
            </p:nvSpPr>
            <p:spPr bwMode="auto">
              <a:xfrm>
                <a:off x="738178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zh-CN" altLang="en-US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71" name="矩形 370"/>
              <p:cNvSpPr/>
              <p:nvPr/>
            </p:nvSpPr>
            <p:spPr bwMode="auto">
              <a:xfrm>
                <a:off x="916767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zh-CN" altLang="en-US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2" name="矩形 371"/>
              <p:cNvSpPr/>
              <p:nvPr/>
            </p:nvSpPr>
            <p:spPr bwMode="auto">
              <a:xfrm>
                <a:off x="1095356" y="3212976"/>
                <a:ext cx="54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DR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75" name="矩形 374"/>
              <p:cNvSpPr/>
              <p:nvPr/>
            </p:nvSpPr>
            <p:spPr bwMode="auto">
              <a:xfrm>
                <a:off x="1631123" y="3212976"/>
                <a:ext cx="162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PCoffset9</a:t>
                </a:r>
                <a:r>
                  <a: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</p:grpSp>
        <p:sp>
          <p:nvSpPr>
            <p:cNvPr id="364" name="矩形 363"/>
            <p:cNvSpPr/>
            <p:nvPr/>
          </p:nvSpPr>
          <p:spPr bwMode="auto">
            <a:xfrm>
              <a:off x="833366" y="4640935"/>
              <a:ext cx="634282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LD</a:t>
              </a:r>
              <a:endPara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65" name="矩形 364"/>
            <p:cNvSpPr/>
            <p:nvPr/>
          </p:nvSpPr>
          <p:spPr bwMode="auto">
            <a:xfrm>
              <a:off x="833366" y="5272365"/>
              <a:ext cx="634282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LDI</a:t>
              </a:r>
              <a:endPara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66" name="矩形 365"/>
            <p:cNvSpPr/>
            <p:nvPr/>
          </p:nvSpPr>
          <p:spPr bwMode="auto">
            <a:xfrm>
              <a:off x="833366" y="5588080"/>
              <a:ext cx="634282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LEA</a:t>
              </a:r>
              <a:endPara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67" name="矩形 366"/>
            <p:cNvSpPr/>
            <p:nvPr/>
          </p:nvSpPr>
          <p:spPr bwMode="auto">
            <a:xfrm>
              <a:off x="833366" y="4961335"/>
              <a:ext cx="634282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LDR</a:t>
              </a:r>
              <a:endPara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4944918" y="4565127"/>
            <a:ext cx="3611691" cy="1134354"/>
            <a:chOff x="5326485" y="4443852"/>
            <a:chExt cx="3611691" cy="1134354"/>
          </a:xfrm>
        </p:grpSpPr>
        <p:grpSp>
          <p:nvGrpSpPr>
            <p:cNvPr id="288" name="组合 287"/>
            <p:cNvGrpSpPr/>
            <p:nvPr/>
          </p:nvGrpSpPr>
          <p:grpSpPr>
            <a:xfrm>
              <a:off x="6068053" y="4443852"/>
              <a:ext cx="2870123" cy="504024"/>
              <a:chOff x="345016" y="2996952"/>
              <a:chExt cx="2870123" cy="504024"/>
            </a:xfrm>
          </p:grpSpPr>
          <p:grpSp>
            <p:nvGrpSpPr>
              <p:cNvPr id="326" name="组合 325"/>
              <p:cNvGrpSpPr/>
              <p:nvPr/>
            </p:nvGrpSpPr>
            <p:grpSpPr>
              <a:xfrm>
                <a:off x="345016" y="3212976"/>
                <a:ext cx="2870123" cy="288000"/>
                <a:chOff x="381000" y="3212976"/>
                <a:chExt cx="2870123" cy="288000"/>
              </a:xfrm>
            </p:grpSpPr>
            <p:sp>
              <p:nvSpPr>
                <p:cNvPr id="344" name="矩形 343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345" name="矩形 344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346" name="矩形 345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347" name="矩形 346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8" name="矩形 347"/>
                <p:cNvSpPr/>
                <p:nvPr/>
              </p:nvSpPr>
              <p:spPr bwMode="auto">
                <a:xfrm>
                  <a:off x="1095356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SR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351" name="矩形 350"/>
                <p:cNvSpPr/>
                <p:nvPr/>
              </p:nvSpPr>
              <p:spPr bwMode="auto">
                <a:xfrm>
                  <a:off x="1631123" y="3212976"/>
                  <a:ext cx="162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PCoffset9</a:t>
                  </a:r>
                  <a:endPara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327" name="组合 326"/>
              <p:cNvGrpSpPr/>
              <p:nvPr/>
            </p:nvGrpSpPr>
            <p:grpSpPr>
              <a:xfrm>
                <a:off x="345016" y="2996952"/>
                <a:ext cx="2858832" cy="201861"/>
                <a:chOff x="395536" y="2924976"/>
                <a:chExt cx="2858832" cy="288000"/>
              </a:xfrm>
            </p:grpSpPr>
            <p:sp>
              <p:nvSpPr>
                <p:cNvPr id="328" name="矩形 327"/>
                <p:cNvSpPr/>
                <p:nvPr/>
              </p:nvSpPr>
              <p:spPr bwMode="auto">
                <a:xfrm>
                  <a:off x="395536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15</a:t>
                  </a:r>
                  <a:endParaRPr kumimoji="0" lang="zh-CN" alt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9" name="矩形 328"/>
                <p:cNvSpPr/>
                <p:nvPr/>
              </p:nvSpPr>
              <p:spPr bwMode="auto">
                <a:xfrm>
                  <a:off x="574125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14</a:t>
                  </a:r>
                  <a:endParaRPr kumimoji="0" lang="zh-CN" alt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330" name="矩形 329"/>
                <p:cNvSpPr/>
                <p:nvPr/>
              </p:nvSpPr>
              <p:spPr bwMode="auto">
                <a:xfrm>
                  <a:off x="752714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13</a:t>
                  </a:r>
                  <a:endParaRPr kumimoji="0" lang="zh-CN" alt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331" name="矩形 330"/>
                <p:cNvSpPr/>
                <p:nvPr/>
              </p:nvSpPr>
              <p:spPr bwMode="auto">
                <a:xfrm>
                  <a:off x="931303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12</a:t>
                  </a:r>
                  <a:endParaRPr kumimoji="0" lang="zh-CN" alt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332" name="矩形 331"/>
                <p:cNvSpPr/>
                <p:nvPr/>
              </p:nvSpPr>
              <p:spPr bwMode="auto">
                <a:xfrm>
                  <a:off x="1109892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11</a:t>
                  </a:r>
                  <a:endParaRPr kumimoji="0" lang="zh-CN" alt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333" name="矩形 332"/>
                <p:cNvSpPr/>
                <p:nvPr/>
              </p:nvSpPr>
              <p:spPr bwMode="auto">
                <a:xfrm>
                  <a:off x="1288481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10</a:t>
                  </a:r>
                  <a:endParaRPr kumimoji="0" lang="zh-CN" alt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334" name="矩形 333"/>
                <p:cNvSpPr/>
                <p:nvPr/>
              </p:nvSpPr>
              <p:spPr bwMode="auto">
                <a:xfrm>
                  <a:off x="1467070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9</a:t>
                  </a:r>
                  <a:endParaRPr kumimoji="0" lang="zh-CN" alt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335" name="矩形 334"/>
                <p:cNvSpPr/>
                <p:nvPr/>
              </p:nvSpPr>
              <p:spPr bwMode="auto">
                <a:xfrm>
                  <a:off x="1645659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8</a:t>
                  </a:r>
                  <a:endParaRPr kumimoji="0" lang="zh-CN" alt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336" name="矩形 335"/>
                <p:cNvSpPr/>
                <p:nvPr/>
              </p:nvSpPr>
              <p:spPr bwMode="auto">
                <a:xfrm>
                  <a:off x="1824248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7</a:t>
                  </a:r>
                  <a:endParaRPr kumimoji="0" lang="zh-CN" alt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337" name="矩形 336"/>
                <p:cNvSpPr/>
                <p:nvPr/>
              </p:nvSpPr>
              <p:spPr bwMode="auto">
                <a:xfrm>
                  <a:off x="2002837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endParaRPr kumimoji="0" lang="zh-CN" alt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338" name="矩形 337"/>
                <p:cNvSpPr/>
                <p:nvPr/>
              </p:nvSpPr>
              <p:spPr bwMode="auto">
                <a:xfrm>
                  <a:off x="2181426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5</a:t>
                  </a:r>
                  <a:endParaRPr kumimoji="0" lang="zh-CN" alt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339" name="矩形 338"/>
                <p:cNvSpPr/>
                <p:nvPr/>
              </p:nvSpPr>
              <p:spPr bwMode="auto">
                <a:xfrm>
                  <a:off x="2360015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4</a:t>
                  </a:r>
                  <a:endParaRPr kumimoji="0" lang="zh-CN" alt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340" name="矩形 339"/>
                <p:cNvSpPr/>
                <p:nvPr/>
              </p:nvSpPr>
              <p:spPr bwMode="auto">
                <a:xfrm>
                  <a:off x="2538604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3</a:t>
                  </a:r>
                  <a:endParaRPr kumimoji="0" lang="zh-CN" alt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341" name="矩形 340"/>
                <p:cNvSpPr/>
                <p:nvPr/>
              </p:nvSpPr>
              <p:spPr bwMode="auto">
                <a:xfrm>
                  <a:off x="2717193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endParaRPr kumimoji="0" lang="zh-CN" alt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342" name="矩形 341"/>
                <p:cNvSpPr/>
                <p:nvPr/>
              </p:nvSpPr>
              <p:spPr bwMode="auto">
                <a:xfrm>
                  <a:off x="2895782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zh-CN" alt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343" name="矩形 342"/>
                <p:cNvSpPr/>
                <p:nvPr/>
              </p:nvSpPr>
              <p:spPr bwMode="auto">
                <a:xfrm>
                  <a:off x="3074368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0</a:t>
                  </a:r>
                  <a:endParaRPr kumimoji="0" lang="zh-CN" alt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289" name="组合 288"/>
            <p:cNvGrpSpPr/>
            <p:nvPr/>
          </p:nvGrpSpPr>
          <p:grpSpPr>
            <a:xfrm>
              <a:off x="6068053" y="4975041"/>
              <a:ext cx="2865890" cy="288000"/>
              <a:chOff x="381000" y="3212976"/>
              <a:chExt cx="2865890" cy="288000"/>
            </a:xfrm>
          </p:grpSpPr>
          <p:sp>
            <p:nvSpPr>
              <p:cNvPr id="310" name="矩形 309"/>
              <p:cNvSpPr/>
              <p:nvPr/>
            </p:nvSpPr>
            <p:spPr bwMode="auto">
              <a:xfrm>
                <a:off x="381000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11" name="矩形 310"/>
              <p:cNvSpPr/>
              <p:nvPr/>
            </p:nvSpPr>
            <p:spPr bwMode="auto">
              <a:xfrm>
                <a:off x="559589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12" name="矩形 311"/>
              <p:cNvSpPr/>
              <p:nvPr/>
            </p:nvSpPr>
            <p:spPr bwMode="auto">
              <a:xfrm>
                <a:off x="738178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zh-CN" altLang="en-US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13" name="矩形 312"/>
              <p:cNvSpPr/>
              <p:nvPr/>
            </p:nvSpPr>
            <p:spPr bwMode="auto">
              <a:xfrm>
                <a:off x="916767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zh-CN" altLang="en-US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4" name="矩形 313"/>
              <p:cNvSpPr/>
              <p:nvPr/>
            </p:nvSpPr>
            <p:spPr bwMode="auto">
              <a:xfrm>
                <a:off x="1095356" y="3212976"/>
                <a:ext cx="54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SR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17" name="矩形 316"/>
              <p:cNvSpPr/>
              <p:nvPr/>
            </p:nvSpPr>
            <p:spPr bwMode="auto">
              <a:xfrm>
                <a:off x="1631123" y="3212976"/>
                <a:ext cx="54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BaseR</a:t>
                </a:r>
                <a:r>
                  <a:rPr kumimoji="0" lang="zh-CN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 </a:t>
                </a:r>
              </a:p>
            </p:txBody>
          </p:sp>
          <p:sp>
            <p:nvSpPr>
              <p:cNvPr id="320" name="矩形 319"/>
              <p:cNvSpPr/>
              <p:nvPr/>
            </p:nvSpPr>
            <p:spPr bwMode="auto">
              <a:xfrm>
                <a:off x="2166890" y="3212976"/>
                <a:ext cx="10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PCoffset6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0" name="组合 289"/>
            <p:cNvGrpSpPr/>
            <p:nvPr/>
          </p:nvGrpSpPr>
          <p:grpSpPr>
            <a:xfrm>
              <a:off x="6068053" y="5290206"/>
              <a:ext cx="2870123" cy="288000"/>
              <a:chOff x="381000" y="3212976"/>
              <a:chExt cx="2870123" cy="288000"/>
            </a:xfrm>
          </p:grpSpPr>
          <p:sp>
            <p:nvSpPr>
              <p:cNvPr id="294" name="矩形 293"/>
              <p:cNvSpPr/>
              <p:nvPr/>
            </p:nvSpPr>
            <p:spPr bwMode="auto">
              <a:xfrm>
                <a:off x="381000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 bwMode="auto">
              <a:xfrm>
                <a:off x="559589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96" name="矩形 295"/>
              <p:cNvSpPr/>
              <p:nvPr/>
            </p:nvSpPr>
            <p:spPr bwMode="auto">
              <a:xfrm>
                <a:off x="738178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zh-CN" altLang="en-US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97" name="矩形 296"/>
              <p:cNvSpPr/>
              <p:nvPr/>
            </p:nvSpPr>
            <p:spPr bwMode="auto">
              <a:xfrm>
                <a:off x="916767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zh-CN" altLang="en-US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" name="矩形 297"/>
              <p:cNvSpPr/>
              <p:nvPr/>
            </p:nvSpPr>
            <p:spPr bwMode="auto">
              <a:xfrm>
                <a:off x="1095356" y="3212976"/>
                <a:ext cx="54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SR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01" name="矩形 300"/>
              <p:cNvSpPr/>
              <p:nvPr/>
            </p:nvSpPr>
            <p:spPr bwMode="auto">
              <a:xfrm>
                <a:off x="1631123" y="3212976"/>
                <a:ext cx="162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anose="02010600030101010101" pitchFamily="2" charset="-122"/>
                    <a:cs typeface="+mn-cs"/>
                  </a:rPr>
                  <a:t>PCoffset9</a:t>
                </a:r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1" name="矩形 290"/>
            <p:cNvSpPr/>
            <p:nvPr/>
          </p:nvSpPr>
          <p:spPr bwMode="auto">
            <a:xfrm>
              <a:off x="5326485" y="4657124"/>
              <a:ext cx="634282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ST</a:t>
              </a:r>
              <a:endPara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92" name="矩形 291"/>
            <p:cNvSpPr/>
            <p:nvPr/>
          </p:nvSpPr>
          <p:spPr bwMode="auto">
            <a:xfrm>
              <a:off x="5326485" y="5288554"/>
              <a:ext cx="634282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STI</a:t>
              </a:r>
              <a:endPara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93" name="矩形 292"/>
            <p:cNvSpPr/>
            <p:nvPr/>
          </p:nvSpPr>
          <p:spPr bwMode="auto">
            <a:xfrm>
              <a:off x="5326485" y="4977524"/>
              <a:ext cx="634282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STR</a:t>
              </a:r>
              <a:endPara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6" name="文本框 285"/>
          <p:cNvSpPr txBox="1"/>
          <p:nvPr/>
        </p:nvSpPr>
        <p:spPr>
          <a:xfrm>
            <a:off x="6437553" y="2038106"/>
            <a:ext cx="1473096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取数指令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(Load)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7" name="文本框 286"/>
          <p:cNvSpPr txBox="1"/>
          <p:nvPr/>
        </p:nvSpPr>
        <p:spPr>
          <a:xfrm>
            <a:off x="6437553" y="4139595"/>
            <a:ext cx="1455911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存数指令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(Store)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19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9A8222-020F-4230-ADAA-5A08CB554917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2022/1/8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7E0EDB-A1EF-4E3E-9F94-FDEEB523578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NOT (Register)</a:t>
            </a: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304800" y="5791200"/>
            <a:ext cx="3243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Note: Src and Dst</a:t>
            </a:r>
            <a:b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could be the </a:t>
            </a:r>
            <a:r>
              <a:rPr kumimoji="0" lang="en-US" altLang="zh-CN" sz="2000" b="0" i="1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same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register.</a:t>
            </a:r>
          </a:p>
        </p:txBody>
      </p:sp>
      <p:pic>
        <p:nvPicPr>
          <p:cNvPr id="17414" name="Picture 4" descr="ch05-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313613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5" descr="ch05-06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3000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/>
          <p:nvPr/>
        </p:nvCxnSpPr>
        <p:spPr bwMode="auto">
          <a:xfrm>
            <a:off x="3059113" y="5589588"/>
            <a:ext cx="720725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667000" y="5075238"/>
            <a:ext cx="738188" cy="46196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riam Fixed" panose="020B0509050101010101" pitchFamily="49" charset="-79"/>
                <a:ea typeface="MingLiU" panose="02020509000000000000" pitchFamily="49" charset="-120"/>
                <a:cs typeface="Miriam Fixed" panose="020B0509050101010101" pitchFamily="49" charset="-79"/>
              </a:rPr>
              <a:t>NOT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riam Fixed" panose="020B0509050101010101" pitchFamily="49" charset="-79"/>
              <a:ea typeface="MingLiU" panose="02020509000000000000" pitchFamily="49" charset="-120"/>
              <a:cs typeface="Miriam Fixed" panose="020B0509050101010101" pitchFamily="49" charset="-79"/>
            </a:endParaRPr>
          </a:p>
        </p:txBody>
      </p:sp>
      <p:sp>
        <p:nvSpPr>
          <p:cNvPr id="17418" name="等腰三角形 4"/>
          <p:cNvSpPr>
            <a:spLocks noChangeArrowheads="1"/>
          </p:cNvSpPr>
          <p:nvPr/>
        </p:nvSpPr>
        <p:spPr bwMode="auto">
          <a:xfrm rot="5400000" flipH="1">
            <a:off x="3692525" y="5540375"/>
            <a:ext cx="104775" cy="984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053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SEXT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5" name="矩形 374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</a:rPr>
              <a:t>NOT (Register):</a:t>
            </a:r>
          </a:p>
        </p:txBody>
      </p:sp>
      <p:grpSp>
        <p:nvGrpSpPr>
          <p:cNvPr id="436" name="组合 435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437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8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9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1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2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EA</a:t>
              </a:r>
            </a:p>
          </p:txBody>
        </p:sp>
        <p:sp>
          <p:nvSpPr>
            <p:cNvPr id="443" name="Text Box 11"/>
            <p:cNvSpPr txBox="1">
              <a:spLocks noChangeArrowheads="1"/>
            </p:cNvSpPr>
            <p:nvPr/>
          </p:nvSpPr>
          <p:spPr bwMode="auto">
            <a:xfrm rot="5400000">
              <a:off x="7897194" y="39759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OP</a:t>
              </a:r>
            </a:p>
          </p:txBody>
        </p:sp>
        <p:sp>
          <p:nvSpPr>
            <p:cNvPr id="444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EX</a:t>
              </a:r>
            </a:p>
          </p:txBody>
        </p:sp>
        <p:sp>
          <p:nvSpPr>
            <p:cNvPr id="445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6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7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8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9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S</a:t>
              </a:r>
            </a:p>
          </p:txBody>
        </p:sp>
        <p:sp>
          <p:nvSpPr>
            <p:cNvPr id="451" name="Text Box 19"/>
            <p:cNvSpPr txBox="1">
              <a:spLocks noChangeArrowheads="1"/>
            </p:cNvSpPr>
            <p:nvPr/>
          </p:nvSpPr>
          <p:spPr bwMode="auto">
            <a:xfrm rot="5400000">
              <a:off x="7897194" y="1461372"/>
              <a:ext cx="480169" cy="4395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F</a:t>
              </a:r>
            </a:p>
          </p:txBody>
        </p:sp>
        <p:sp>
          <p:nvSpPr>
            <p:cNvPr id="452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D</a:t>
              </a:r>
            </a:p>
          </p:txBody>
        </p:sp>
      </p:grp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70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SEXT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5" name="矩形 374"/>
          <p:cNvSpPr/>
          <p:nvPr/>
        </p:nvSpPr>
        <p:spPr bwMode="auto">
          <a:xfrm>
            <a:off x="168480" y="692696"/>
            <a:ext cx="8896977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79" name="直接连接符 378"/>
          <p:cNvCxnSpPr/>
          <p:nvPr/>
        </p:nvCxnSpPr>
        <p:spPr bwMode="auto">
          <a:xfrm flipV="1">
            <a:off x="4644008" y="1448792"/>
            <a:ext cx="1726" cy="10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</a:rPr>
              <a:t>NOT (Register):</a:t>
            </a:r>
          </a:p>
        </p:txBody>
      </p:sp>
      <p:grpSp>
        <p:nvGrpSpPr>
          <p:cNvPr id="438" name="组合 437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439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1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2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3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4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EA</a:t>
              </a:r>
            </a:p>
          </p:txBody>
        </p:sp>
        <p:sp>
          <p:nvSpPr>
            <p:cNvPr id="445" name="Text Box 11"/>
            <p:cNvSpPr txBox="1">
              <a:spLocks noChangeArrowheads="1"/>
            </p:cNvSpPr>
            <p:nvPr/>
          </p:nvSpPr>
          <p:spPr bwMode="auto">
            <a:xfrm rot="5400000">
              <a:off x="7897194" y="39759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OP</a:t>
              </a:r>
            </a:p>
          </p:txBody>
        </p:sp>
        <p:sp>
          <p:nvSpPr>
            <p:cNvPr id="446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EX</a:t>
              </a:r>
            </a:p>
          </p:txBody>
        </p:sp>
        <p:sp>
          <p:nvSpPr>
            <p:cNvPr id="447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8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9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S</a:t>
              </a:r>
            </a:p>
          </p:txBody>
        </p:sp>
        <p:sp>
          <p:nvSpPr>
            <p:cNvPr id="453" name="Text Box 19"/>
            <p:cNvSpPr txBox="1">
              <a:spLocks noChangeArrowheads="1"/>
            </p:cNvSpPr>
            <p:nvPr/>
          </p:nvSpPr>
          <p:spPr bwMode="auto">
            <a:xfrm rot="5400000">
              <a:off x="7897194" y="1461372"/>
              <a:ext cx="480169" cy="4395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F</a:t>
              </a:r>
            </a:p>
          </p:txBody>
        </p:sp>
        <p:sp>
          <p:nvSpPr>
            <p:cNvPr id="454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94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组合 358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8" name="组合 367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70" name="等腰三角形 369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75" name="直接连接符 374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9" name="文本框 368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9" name="组合 37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80" name="组合 379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91" name="等腰三角形 39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97" name="直接连接符 396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90" name="文本框 38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8" name="组合 397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399" name="直接连接符 398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7" name="直接连接符 426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7" name="等腰三角形 86"/>
          <p:cNvSpPr/>
          <p:nvPr/>
        </p:nvSpPr>
        <p:spPr bwMode="auto">
          <a:xfrm rot="5400000">
            <a:off x="6677446" y="39131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88" name="直接连接符 87"/>
          <p:cNvCxnSpPr/>
          <p:nvPr/>
        </p:nvCxnSpPr>
        <p:spPr bwMode="auto">
          <a:xfrm rot="5400000">
            <a:off x="6184465" y="3501034"/>
            <a:ext cx="0" cy="9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" name="直接连接符 174"/>
          <p:cNvCxnSpPr/>
          <p:nvPr/>
        </p:nvCxnSpPr>
        <p:spPr bwMode="auto">
          <a:xfrm>
            <a:off x="6956208" y="3740176"/>
            <a:ext cx="2289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直接连接符 199"/>
          <p:cNvCxnSpPr/>
          <p:nvPr/>
        </p:nvCxnSpPr>
        <p:spPr bwMode="auto">
          <a:xfrm rot="16200000">
            <a:off x="5086281" y="1859144"/>
            <a:ext cx="1726" cy="37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" name="矩形 148"/>
          <p:cNvSpPr/>
          <p:nvPr/>
        </p:nvSpPr>
        <p:spPr bwMode="auto">
          <a:xfrm>
            <a:off x="1733276" y="4424232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直接连接符 197"/>
          <p:cNvCxnSpPr/>
          <p:nvPr/>
        </p:nvCxnSpPr>
        <p:spPr bwMode="auto">
          <a:xfrm rot="16200000">
            <a:off x="2822531" y="4130832"/>
            <a:ext cx="1726" cy="80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直接连接符 198"/>
          <p:cNvCxnSpPr/>
          <p:nvPr/>
        </p:nvCxnSpPr>
        <p:spPr bwMode="auto">
          <a:xfrm rot="10800000">
            <a:off x="3214082" y="3740160"/>
            <a:ext cx="1726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7" name="直接连接符 246"/>
          <p:cNvCxnSpPr/>
          <p:nvPr/>
        </p:nvCxnSpPr>
        <p:spPr bwMode="auto">
          <a:xfrm rot="16200000">
            <a:off x="1477431" y="4280232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9" name="矩形 388"/>
          <p:cNvSpPr/>
          <p:nvPr/>
        </p:nvSpPr>
        <p:spPr bwMode="auto">
          <a:xfrm>
            <a:off x="5731200" y="4283503"/>
            <a:ext cx="501327" cy="10694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08" name="矩形 407"/>
          <p:cNvSpPr/>
          <p:nvPr/>
        </p:nvSpPr>
        <p:spPr bwMode="auto">
          <a:xfrm>
            <a:off x="168480" y="692696"/>
            <a:ext cx="8975520" cy="608910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" name="Rectangle 2"/>
          <p:cNvSpPr txBox="1">
            <a:spLocks noChangeArrowheads="1"/>
          </p:cNvSpPr>
          <p:nvPr/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</a:rPr>
              <a:t>NOT (Register):</a:t>
            </a:r>
          </a:p>
        </p:txBody>
      </p:sp>
      <p:grpSp>
        <p:nvGrpSpPr>
          <p:cNvPr id="447" name="组合 446"/>
          <p:cNvGrpSpPr/>
          <p:nvPr/>
        </p:nvGrpSpPr>
        <p:grpSpPr>
          <a:xfrm rot="16200000">
            <a:off x="6262811" y="-1998928"/>
            <a:ext cx="569421" cy="4942139"/>
            <a:chOff x="7543800" y="1143000"/>
            <a:chExt cx="813273" cy="5257800"/>
          </a:xfrm>
        </p:grpSpPr>
        <p:sp>
          <p:nvSpPr>
            <p:cNvPr id="448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9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3" name="Text Box 10"/>
            <p:cNvSpPr txBox="1">
              <a:spLocks noChangeArrowheads="1"/>
            </p:cNvSpPr>
            <p:nvPr/>
          </p:nvSpPr>
          <p:spPr bwMode="auto">
            <a:xfrm rot="5400000">
              <a:off x="7897198" y="31377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EA</a:t>
              </a:r>
            </a:p>
          </p:txBody>
        </p:sp>
        <p:sp>
          <p:nvSpPr>
            <p:cNvPr id="454" name="Text Box 11"/>
            <p:cNvSpPr txBox="1">
              <a:spLocks noChangeArrowheads="1"/>
            </p:cNvSpPr>
            <p:nvPr/>
          </p:nvSpPr>
          <p:spPr bwMode="auto">
            <a:xfrm rot="5400000">
              <a:off x="7897194" y="39759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OP</a:t>
              </a:r>
            </a:p>
          </p:txBody>
        </p:sp>
        <p:sp>
          <p:nvSpPr>
            <p:cNvPr id="455" name="Text Box 12"/>
            <p:cNvSpPr txBox="1">
              <a:spLocks noChangeArrowheads="1"/>
            </p:cNvSpPr>
            <p:nvPr/>
          </p:nvSpPr>
          <p:spPr bwMode="auto">
            <a:xfrm rot="5400000">
              <a:off x="7897194" y="48141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EX</a:t>
              </a:r>
            </a:p>
          </p:txBody>
        </p:sp>
        <p:sp>
          <p:nvSpPr>
            <p:cNvPr id="456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7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8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9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" name="Text Box 18"/>
            <p:cNvSpPr txBox="1">
              <a:spLocks noChangeArrowheads="1"/>
            </p:cNvSpPr>
            <p:nvPr/>
          </p:nvSpPr>
          <p:spPr bwMode="auto">
            <a:xfrm rot="5400000">
              <a:off x="7897194" y="5652372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S</a:t>
              </a:r>
            </a:p>
          </p:txBody>
        </p:sp>
        <p:sp>
          <p:nvSpPr>
            <p:cNvPr id="462" name="Text Box 19"/>
            <p:cNvSpPr txBox="1">
              <a:spLocks noChangeArrowheads="1"/>
            </p:cNvSpPr>
            <p:nvPr/>
          </p:nvSpPr>
          <p:spPr bwMode="auto">
            <a:xfrm rot="5400000">
              <a:off x="7897194" y="1461372"/>
              <a:ext cx="480169" cy="4395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F</a:t>
              </a:r>
            </a:p>
          </p:txBody>
        </p:sp>
        <p:sp>
          <p:nvSpPr>
            <p:cNvPr id="463" name="Text Box 4"/>
            <p:cNvSpPr txBox="1">
              <a:spLocks noChangeArrowheads="1"/>
            </p:cNvSpPr>
            <p:nvPr/>
          </p:nvSpPr>
          <p:spPr bwMode="auto">
            <a:xfrm rot="5400000">
              <a:off x="7897194" y="2299573"/>
              <a:ext cx="480169" cy="4395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920324"/>
      </p:ext>
    </p:extLst>
  </p:cSld>
  <p:clrMapOvr>
    <a:masterClrMapping/>
  </p:clrMapOvr>
</p:sld>
</file>

<file path=ppt/theme/theme1.xml><?xml version="1.0" encoding="utf-8"?>
<a:theme xmlns:a="http://schemas.openxmlformats.org/drawingml/2006/main" name="学术交流模板3-中文">
  <a:themeElements>
    <a:clrScheme name="学术交流模板3-中文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学术交流模板3-中文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CS17-Ch 1Course Introduction.Id_400384" id="{1E5A2080-B47E-4B7F-A81A-CF725B3E27F9}" vid="{403FED12-708E-4AE7-9E4F-F7D8D23A049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4182</TotalTime>
  <Pages>0</Pages>
  <Words>2589</Words>
  <Characters>0</Characters>
  <Application>Microsoft Office PowerPoint</Application>
  <DocSecurity>0</DocSecurity>
  <PresentationFormat>全屏显示(4:3)</PresentationFormat>
  <Lines>0</Lines>
  <Paragraphs>1854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CourierPS</vt:lpstr>
      <vt:lpstr>Gungsuh</vt:lpstr>
      <vt:lpstr>微软雅黑</vt:lpstr>
      <vt:lpstr>Arial</vt:lpstr>
      <vt:lpstr>Calibri</vt:lpstr>
      <vt:lpstr>Franklin Gothic Book</vt:lpstr>
      <vt:lpstr>Garamond</vt:lpstr>
      <vt:lpstr>Miriam Fixed</vt:lpstr>
      <vt:lpstr>Wingdings</vt:lpstr>
      <vt:lpstr>学术交流模板3-中文</vt:lpstr>
      <vt:lpstr>Great Idea #1 Turing Machine （Computataional Model)</vt:lpstr>
      <vt:lpstr>Instruction Processing: State Transtion</vt:lpstr>
      <vt:lpstr>Instruction Processing: Finite State Automata</vt:lpstr>
      <vt:lpstr>LC-3 Overview: Memory Map</vt:lpstr>
      <vt:lpstr>LC-3 ISA Overview </vt:lpstr>
      <vt:lpstr>NOT (Register)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ADD/AND (Register)</vt:lpstr>
      <vt:lpstr>PowerPoint 演示文稿</vt:lpstr>
      <vt:lpstr>PowerPoint 演示文稿</vt:lpstr>
      <vt:lpstr>PowerPoint 演示文稿</vt:lpstr>
      <vt:lpstr>PowerPoint 演示文稿</vt:lpstr>
      <vt:lpstr>ADD/AND (Immediate)</vt:lpstr>
      <vt:lpstr>PowerPoint 演示文稿</vt:lpstr>
      <vt:lpstr>PowerPoint 演示文稿</vt:lpstr>
      <vt:lpstr>PowerPoint 演示文稿</vt:lpstr>
      <vt:lpstr>PowerPoint 演示文稿</vt:lpstr>
    </vt:vector>
  </TitlesOfParts>
  <Manager/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subject/>
  <dc:creator>hanhwt</dc:creator>
  <cp:keywords/>
  <dc:description/>
  <cp:lastModifiedBy>黄 瑞轩</cp:lastModifiedBy>
  <cp:revision>616</cp:revision>
  <cp:lastPrinted>1601-01-01T00:00:00Z</cp:lastPrinted>
  <dcterms:created xsi:type="dcterms:W3CDTF">2012-09-03T16:09:03Z</dcterms:created>
  <dcterms:modified xsi:type="dcterms:W3CDTF">2022-01-08T03:58:14Z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