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4" r:id="rId1"/>
  </p:sldMasterIdLst>
  <p:notesMasterIdLst>
    <p:notesMasterId r:id="rId30"/>
  </p:notesMasterIdLst>
  <p:sldIdLst>
    <p:sldId id="498" r:id="rId2"/>
    <p:sldId id="357" r:id="rId3"/>
    <p:sldId id="358" r:id="rId4"/>
    <p:sldId id="510" r:id="rId5"/>
    <p:sldId id="471" r:id="rId6"/>
    <p:sldId id="472" r:id="rId7"/>
    <p:sldId id="473" r:id="rId8"/>
    <p:sldId id="474" r:id="rId9"/>
    <p:sldId id="516" r:id="rId10"/>
    <p:sldId id="514" r:id="rId11"/>
    <p:sldId id="361" r:id="rId12"/>
    <p:sldId id="475" r:id="rId13"/>
    <p:sldId id="476" r:id="rId14"/>
    <p:sldId id="477" r:id="rId15"/>
    <p:sldId id="528" r:id="rId16"/>
    <p:sldId id="529" r:id="rId17"/>
    <p:sldId id="1721" r:id="rId18"/>
    <p:sldId id="362" r:id="rId19"/>
    <p:sldId id="479" r:id="rId20"/>
    <p:sldId id="480" r:id="rId21"/>
    <p:sldId id="481" r:id="rId22"/>
    <p:sldId id="483" r:id="rId23"/>
    <p:sldId id="482" r:id="rId24"/>
    <p:sldId id="520" r:id="rId25"/>
    <p:sldId id="414" r:id="rId26"/>
    <p:sldId id="1716" r:id="rId27"/>
    <p:sldId id="1718" r:id="rId28"/>
    <p:sldId id="527" r:id="rId29"/>
  </p:sldIdLst>
  <p:sldSz cx="9144000" cy="6858000" type="screen4x3"/>
  <p:notesSz cx="7102475" cy="102330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n hwt" initials="hh" lastIdx="1" clrIdx="0">
    <p:extLst>
      <p:ext uri="{19B8F6BF-5375-455C-9EA6-DF929625EA0E}">
        <p15:presenceInfo xmlns:p15="http://schemas.microsoft.com/office/powerpoint/2012/main" userId="31ad2c1f73f72afa" providerId="Windows Live"/>
      </p:ext>
    </p:extLst>
  </p:cmAuthor>
  <p:cmAuthor id="2" name="HAN" initials="H" lastIdx="3" clrIdx="1">
    <p:extLst>
      <p:ext uri="{19B8F6BF-5375-455C-9EA6-DF929625EA0E}">
        <p15:presenceInfo xmlns:p15="http://schemas.microsoft.com/office/powerpoint/2012/main" userId="H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B6DB2"/>
    <a:srgbClr val="003399"/>
    <a:srgbClr val="333399"/>
    <a:srgbClr val="0000FF"/>
    <a:srgbClr val="CCFFFF"/>
    <a:srgbClr val="FFCCFF"/>
    <a:srgbClr val="0074BF"/>
    <a:srgbClr val="A6E0E0"/>
    <a:srgbClr val="CC33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59" autoAdjust="0"/>
    <p:restoredTop sz="86390" autoAdjust="0"/>
  </p:normalViewPr>
  <p:slideViewPr>
    <p:cSldViewPr>
      <p:cViewPr varScale="1">
        <p:scale>
          <a:sx n="85" d="100"/>
          <a:sy n="85" d="100"/>
        </p:scale>
        <p:origin x="736" y="40"/>
      </p:cViewPr>
      <p:guideLst>
        <p:guide orient="horz" pos="220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200" d="100"/>
        <a:sy n="200" d="100"/>
      </p:scale>
      <p:origin x="0" y="-4868"/>
    </p:cViewPr>
  </p:sorterViewPr>
  <p:notesViewPr>
    <p:cSldViewPr>
      <p:cViewPr varScale="1">
        <p:scale>
          <a:sx n="65" d="100"/>
          <a:sy n="65" d="100"/>
        </p:scale>
        <p:origin x="120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096" cy="511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57" tIns="49528" rIns="99057" bIns="4952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448" y="0"/>
            <a:ext cx="3079384" cy="511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57" tIns="49528" rIns="99057" bIns="4952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fld id="{7B49EF33-1BF8-49F7-918D-11EE9F04FB28}" type="datetimeFigureOut">
              <a:rPr lang="zh-CN" altLang="en-US"/>
              <a:pPr>
                <a:defRPr/>
              </a:pPr>
              <a:t>2022/1/8</a:t>
            </a:fld>
            <a:endParaRPr lang="en-US" altLang="zh-CN"/>
          </a:p>
        </p:txBody>
      </p:sp>
      <p:sp>
        <p:nvSpPr>
          <p:cNvPr id="3076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248" y="4860687"/>
            <a:ext cx="5681980" cy="4604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57" tIns="49528" rIns="99057" bIns="4952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9598"/>
            <a:ext cx="3076096" cy="511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57" tIns="49528" rIns="99057" bIns="49528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448" y="9719598"/>
            <a:ext cx="3079384" cy="511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57" tIns="49528" rIns="99057" bIns="4952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36616E1B-D57C-4DD9-8C78-E9F14A888E6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04908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 txBox="1">
            <a:spLocks noGrp="1" noChangeArrowheads="1"/>
          </p:cNvSpPr>
          <p:nvPr/>
        </p:nvSpPr>
        <p:spPr bwMode="auto">
          <a:xfrm>
            <a:off x="5825669" y="7228853"/>
            <a:ext cx="4456479" cy="378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42" tIns="50421" rIns="100842" bIns="50421" anchor="b"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</a:pPr>
            <a:fld id="{245CBE62-7048-4BEC-9A53-24CD4432DB72}" type="slidenum">
              <a:rPr lang="zh-CN" altLang="en-US" baseline="0">
                <a:latin typeface="Garamond" panose="02020404030301010803" pitchFamily="18" charset="0"/>
              </a:rPr>
              <a:pPr algn="r">
                <a:spcBef>
                  <a:spcPct val="0"/>
                </a:spcBef>
              </a:pPr>
              <a:t>3</a:t>
            </a:fld>
            <a:endParaRPr lang="en-US" altLang="zh-CN" baseline="0">
              <a:latin typeface="Garamond" panose="02020404030301010803" pitchFamily="18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40088" y="569913"/>
            <a:ext cx="3805237" cy="2855912"/>
          </a:xfrm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0844" y="3613539"/>
            <a:ext cx="7540462" cy="3423445"/>
          </a:xfrm>
          <a:noFill/>
        </p:spPr>
        <p:txBody>
          <a:bodyPr lIns="100842" tIns="50421" rIns="100842" bIns="50421" anchor="t"/>
          <a:lstStyle/>
          <a:p>
            <a:pPr eaLnBrk="1" hangingPunct="1"/>
            <a:r>
              <a:rPr lang="en-US" altLang="zh-CN"/>
              <a:t>If all zero, no CC is tested, so branch is never taken. (See Appendix B.)</a:t>
            </a:r>
          </a:p>
          <a:p>
            <a:pPr eaLnBrk="1" hangingPunct="1"/>
            <a:r>
              <a:rPr lang="en-US" altLang="zh-CN"/>
              <a:t>If all one, then all are tested.  Since at least one of the CC bits is set to one after each operate/load instruction, then branch is always taken.  (Assumes some instruction has set CC before branch instruction, otherwise undefined.)</a:t>
            </a:r>
          </a:p>
        </p:txBody>
      </p:sp>
    </p:spTree>
    <p:extLst>
      <p:ext uri="{BB962C8B-B14F-4D97-AF65-F5344CB8AC3E}">
        <p14:creationId xmlns:p14="http://schemas.microsoft.com/office/powerpoint/2010/main" val="7974105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DE7ED3-F08B-42E1-9FA3-46A86819226E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59318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DE7ED3-F08B-42E1-9FA3-46A86819226E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68427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DE7ED3-F08B-42E1-9FA3-46A86819226E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94283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 txBox="1">
            <a:spLocks noGrp="1" noChangeArrowheads="1"/>
          </p:cNvSpPr>
          <p:nvPr/>
        </p:nvSpPr>
        <p:spPr bwMode="auto">
          <a:xfrm>
            <a:off x="5825669" y="7228853"/>
            <a:ext cx="4456479" cy="378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42" tIns="50421" rIns="100842" bIns="50421" anchor="b"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defTabSz="1007767">
              <a:spcBef>
                <a:spcPct val="0"/>
              </a:spcBef>
            </a:pPr>
            <a:fld id="{202AD1AD-C176-440E-9356-7A1119B1429E}" type="slidenum">
              <a:rPr lang="zh-CN" altLang="en-US" sz="1300" baseline="0">
                <a:solidFill>
                  <a:srgbClr val="000000"/>
                </a:solidFill>
                <a:latin typeface="Garamond" panose="02020404030301010803" pitchFamily="18" charset="0"/>
              </a:rPr>
              <a:pPr algn="r" defTabSz="1007767">
                <a:spcBef>
                  <a:spcPct val="0"/>
                </a:spcBef>
              </a:pPr>
              <a:t>17</a:t>
            </a:fld>
            <a:endParaRPr lang="en-US" altLang="zh-CN" sz="1300" baseline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40088" y="569913"/>
            <a:ext cx="3805237" cy="2855912"/>
          </a:xfrm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0844" y="3613539"/>
            <a:ext cx="7540462" cy="3423445"/>
          </a:xfrm>
          <a:noFill/>
        </p:spPr>
        <p:txBody>
          <a:bodyPr lIns="100842" tIns="50421" rIns="100842" bIns="50421" anchor="t"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58481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 txBox="1">
            <a:spLocks noGrp="1" noChangeArrowheads="1"/>
          </p:cNvSpPr>
          <p:nvPr/>
        </p:nvSpPr>
        <p:spPr bwMode="auto">
          <a:xfrm>
            <a:off x="5825669" y="7228853"/>
            <a:ext cx="4456479" cy="378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42" tIns="50421" rIns="100842" bIns="50421" anchor="b"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defTabSz="1007767">
              <a:spcBef>
                <a:spcPct val="0"/>
              </a:spcBef>
            </a:pPr>
            <a:fld id="{202AD1AD-C176-440E-9356-7A1119B1429E}" type="slidenum">
              <a:rPr lang="zh-CN" altLang="en-US" sz="1300" baseline="0">
                <a:solidFill>
                  <a:srgbClr val="000000"/>
                </a:solidFill>
                <a:latin typeface="Garamond" panose="02020404030301010803" pitchFamily="18" charset="0"/>
              </a:rPr>
              <a:pPr algn="r" defTabSz="1007767">
                <a:spcBef>
                  <a:spcPct val="0"/>
                </a:spcBef>
              </a:pPr>
              <a:t>18</a:t>
            </a:fld>
            <a:endParaRPr lang="en-US" altLang="zh-CN" sz="1300" baseline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40088" y="569913"/>
            <a:ext cx="3805237" cy="2855912"/>
          </a:xfrm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0844" y="3613539"/>
            <a:ext cx="7540462" cy="3423445"/>
          </a:xfrm>
          <a:noFill/>
        </p:spPr>
        <p:txBody>
          <a:bodyPr lIns="100842" tIns="50421" rIns="100842" bIns="50421" anchor="t"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91841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90570">
              <a:defRPr/>
            </a:pPr>
            <a:fld id="{77DE7ED3-F08B-42E1-9FA3-46A86819226E}" type="slidenum">
              <a:rPr lang="zh-CN" altLang="en-US">
                <a:solidFill>
                  <a:srgbClr val="000000"/>
                </a:solidFill>
              </a:rPr>
              <a:pPr defTabSz="990570">
                <a:defRPr/>
              </a:pPr>
              <a:t>19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0162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90570">
              <a:defRPr/>
            </a:pPr>
            <a:fld id="{77DE7ED3-F08B-42E1-9FA3-46A86819226E}" type="slidenum">
              <a:rPr lang="zh-CN" altLang="en-US">
                <a:solidFill>
                  <a:srgbClr val="000000"/>
                </a:solidFill>
              </a:rPr>
              <a:pPr defTabSz="990570">
                <a:defRPr/>
              </a:pPr>
              <a:t>20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9179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90570">
              <a:defRPr/>
            </a:pPr>
            <a:fld id="{77DE7ED3-F08B-42E1-9FA3-46A86819226E}" type="slidenum">
              <a:rPr lang="zh-CN" altLang="en-US">
                <a:solidFill>
                  <a:srgbClr val="000000"/>
                </a:solidFill>
              </a:rPr>
              <a:pPr defTabSz="990570">
                <a:defRPr/>
              </a:pPr>
              <a:t>21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7526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90570">
              <a:defRPr/>
            </a:pPr>
            <a:fld id="{77DE7ED3-F08B-42E1-9FA3-46A86819226E}" type="slidenum">
              <a:rPr lang="zh-CN" altLang="en-US">
                <a:solidFill>
                  <a:srgbClr val="000000"/>
                </a:solidFill>
              </a:rPr>
              <a:pPr defTabSz="990570">
                <a:defRPr/>
              </a:pPr>
              <a:t>22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8682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90570">
              <a:defRPr/>
            </a:pPr>
            <a:fld id="{77DE7ED3-F08B-42E1-9FA3-46A86819226E}" type="slidenum">
              <a:rPr lang="zh-CN" altLang="en-US">
                <a:solidFill>
                  <a:srgbClr val="000000"/>
                </a:solidFill>
              </a:rPr>
              <a:pPr defTabSz="990570">
                <a:defRPr/>
              </a:pPr>
              <a:t>23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189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 txBox="1">
            <a:spLocks noGrp="1" noChangeArrowheads="1"/>
          </p:cNvSpPr>
          <p:nvPr/>
        </p:nvSpPr>
        <p:spPr bwMode="auto">
          <a:xfrm>
            <a:off x="5825669" y="7228853"/>
            <a:ext cx="4456479" cy="378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42" tIns="50421" rIns="100842" bIns="50421" anchor="b"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</a:pPr>
            <a:fld id="{245CBE62-7048-4BEC-9A53-24CD4432DB72}" type="slidenum">
              <a:rPr lang="zh-CN" altLang="en-US" baseline="0">
                <a:latin typeface="Garamond" panose="02020404030301010803" pitchFamily="18" charset="0"/>
              </a:rPr>
              <a:pPr algn="r">
                <a:spcBef>
                  <a:spcPct val="0"/>
                </a:spcBef>
              </a:pPr>
              <a:t>4</a:t>
            </a:fld>
            <a:endParaRPr lang="en-US" altLang="zh-CN" baseline="0">
              <a:latin typeface="Garamond" panose="02020404030301010803" pitchFamily="18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40088" y="569913"/>
            <a:ext cx="3805237" cy="2855912"/>
          </a:xfrm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0844" y="3613539"/>
            <a:ext cx="7540462" cy="3423445"/>
          </a:xfrm>
          <a:noFill/>
        </p:spPr>
        <p:txBody>
          <a:bodyPr lIns="100842" tIns="50421" rIns="100842" bIns="50421" anchor="t"/>
          <a:lstStyle/>
          <a:p>
            <a:pPr eaLnBrk="1" hangingPunct="1"/>
            <a:r>
              <a:rPr lang="en-US" altLang="zh-CN"/>
              <a:t>If all zero, no CC is tested, so branch is never taken. (See Appendix B.)</a:t>
            </a:r>
          </a:p>
          <a:p>
            <a:pPr eaLnBrk="1" hangingPunct="1"/>
            <a:r>
              <a:rPr lang="en-US" altLang="zh-CN"/>
              <a:t>If all one, then all are tested.  Since at least one of the CC bits is set to one after each operate/load instruction, then branch is always taken.  (Assumes some instruction has set CC before branch instruction, otherwise undefined.)</a:t>
            </a:r>
          </a:p>
        </p:txBody>
      </p:sp>
    </p:spTree>
    <p:extLst>
      <p:ext uri="{BB962C8B-B14F-4D97-AF65-F5344CB8AC3E}">
        <p14:creationId xmlns:p14="http://schemas.microsoft.com/office/powerpoint/2010/main" val="27640164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90570">
              <a:defRPr/>
            </a:pPr>
            <a:fld id="{77DE7ED3-F08B-42E1-9FA3-46A86819226E}" type="slidenum">
              <a:rPr lang="zh-CN" altLang="en-US">
                <a:solidFill>
                  <a:srgbClr val="000000"/>
                </a:solidFill>
              </a:rPr>
              <a:pPr defTabSz="990570">
                <a:defRPr/>
              </a:pPr>
              <a:t>24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9115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7DE7ED3-F08B-42E1-9FA3-46A86819226E}" type="slidenum">
              <a:rPr kumimoji="0" lang="zh-CN" altLang="en-US" sz="12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zh-CN" sz="12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43264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DE7ED3-F08B-42E1-9FA3-46A86819226E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91128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90570">
              <a:defRPr/>
            </a:pPr>
            <a:fld id="{77DE7ED3-F08B-42E1-9FA3-46A86819226E}" type="slidenum">
              <a:rPr lang="zh-CN" altLang="en-US">
                <a:solidFill>
                  <a:srgbClr val="000000"/>
                </a:solidFill>
              </a:rPr>
              <a:pPr defTabSz="990570">
                <a:defRPr/>
              </a:pPr>
              <a:t>27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042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90570">
              <a:defRPr/>
            </a:pPr>
            <a:fld id="{77DE7ED3-F08B-42E1-9FA3-46A86819226E}" type="slidenum">
              <a:rPr lang="zh-CN" altLang="en-US">
                <a:solidFill>
                  <a:srgbClr val="000000"/>
                </a:solidFill>
              </a:rPr>
              <a:pPr defTabSz="990570">
                <a:defRPr/>
              </a:pPr>
              <a:t>28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721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DE7ED3-F08B-42E1-9FA3-46A86819226E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3296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DE7ED3-F08B-42E1-9FA3-46A86819226E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6916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DE7ED3-F08B-42E1-9FA3-46A86819226E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2501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DE7ED3-F08B-42E1-9FA3-46A86819226E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8423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DE7ED3-F08B-42E1-9FA3-46A86819226E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8400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DE7ED3-F08B-42E1-9FA3-46A86819226E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6985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DE7ED3-F08B-42E1-9FA3-46A86819226E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8992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8FBBF7-0857-4E0C-8BA6-6E15C623885C}" type="datetime1">
              <a:rPr lang="zh-CN" altLang="en-US"/>
              <a:pPr>
                <a:defRPr/>
              </a:pPr>
              <a:t>2022/1/8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C0A3BD-B17F-41BC-AD2B-B1F4D871CD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6180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53EDD8-01BB-47F8-8E6D-2645728DF3F1}" type="datetime1">
              <a:rPr lang="zh-CN" altLang="en-US"/>
              <a:pPr>
                <a:defRPr/>
              </a:pPr>
              <a:t>2022/1/8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EF2E81-A0D5-41DE-88A7-2A2FFF4DBF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1004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08788" y="71438"/>
            <a:ext cx="2209800" cy="63912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9388" y="71438"/>
            <a:ext cx="6477000" cy="63912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7B442F-28AC-43F0-93B7-FE355784DBDB}" type="datetime1">
              <a:rPr lang="zh-CN" altLang="en-US"/>
              <a:pPr>
                <a:defRPr/>
              </a:pPr>
              <a:t>2022/1/8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B735D7-0ECB-4EE2-86E4-B3A13F216C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69036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388" y="71438"/>
            <a:ext cx="8839200" cy="7651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79388" y="981075"/>
            <a:ext cx="4343400" cy="54816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5188" y="981075"/>
            <a:ext cx="4343400" cy="54816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07A132-778D-41EB-A2E6-EEFB736A1018}" type="datetime1">
              <a:rPr lang="zh-CN" altLang="en-US"/>
              <a:pPr>
                <a:defRPr/>
              </a:pPr>
              <a:t>2022/1/8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D7858A-8586-41E6-A722-1234A2DFF6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9132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F88401-22E9-4153-B0F5-3C3505E5B3D2}" type="datetime1">
              <a:rPr lang="zh-CN" altLang="en-US"/>
              <a:pPr>
                <a:defRPr/>
              </a:pPr>
              <a:t>2022/1/8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3AA37B-31F2-46EE-90A4-68D9AA6A43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267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1CAC6C-B0AD-4F0E-9446-33370F30D5FC}" type="datetime1">
              <a:rPr lang="zh-CN" altLang="en-US"/>
              <a:pPr>
                <a:defRPr/>
              </a:pPr>
              <a:t>2022/1/8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0A47DD-4F3B-4B0E-A7D4-817BFF4C49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5851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9388" y="981075"/>
            <a:ext cx="4343400" cy="5481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5188" y="981075"/>
            <a:ext cx="4343400" cy="5481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983934-C491-42A4-BFD4-814AB71EDDF7}" type="datetime1">
              <a:rPr lang="zh-CN" altLang="en-US"/>
              <a:pPr>
                <a:defRPr/>
              </a:pPr>
              <a:t>2022/1/8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D012B7-EEC4-4D8F-A0AE-0D024276F3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99777" y="71438"/>
            <a:ext cx="124777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959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29AC0E-F239-4395-A14B-CA68D9010451}" type="datetime1">
              <a:rPr lang="zh-CN" altLang="en-US"/>
              <a:pPr>
                <a:defRPr/>
              </a:pPr>
              <a:t>2022/1/8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EE5A60-ACBF-4E9D-8250-BA2475CAEA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6967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F7D333-2B55-4460-872C-65971AEBE282}" type="datetime1">
              <a:rPr lang="zh-CN" altLang="en-US"/>
              <a:pPr>
                <a:defRPr/>
              </a:pPr>
              <a:t>2022/1/8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C155E1-15C7-4BC0-8F47-E13BA6600D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234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9A0602-4C1E-4AA8-8FA1-77F1FDCED5FC}" type="datetime1">
              <a:rPr lang="zh-CN" altLang="en-US"/>
              <a:pPr>
                <a:defRPr/>
              </a:pPr>
              <a:t>2022/1/8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BD95A-F8D2-4488-8611-E7B836139D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9929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0ACA26-EDE1-4762-BE66-94A7EAAFB3D1}" type="datetime1">
              <a:rPr lang="zh-CN" altLang="en-US"/>
              <a:pPr>
                <a:defRPr/>
              </a:pPr>
              <a:t>2022/1/8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E461BE-3140-4BB3-A330-A3E92F9AD8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4345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C41047-FBFB-4E30-BFC4-5930808DCF04}" type="datetime1">
              <a:rPr lang="zh-CN" altLang="en-US"/>
              <a:pPr>
                <a:defRPr/>
              </a:pPr>
              <a:t>2022/1/8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BCEF3C-935F-45BB-9C47-4C73976C44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3096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981075"/>
            <a:ext cx="8839200" cy="548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537325"/>
            <a:ext cx="2286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aseline="0">
                <a:latin typeface="Arial" charset="0"/>
              </a:defRPr>
            </a:lvl1pPr>
          </a:lstStyle>
          <a:p>
            <a:pPr>
              <a:defRPr/>
            </a:pPr>
            <a:fld id="{618C75BF-420F-46A9-BC7D-C03727AB3FB9}" type="datetime1">
              <a:rPr lang="zh-CN" altLang="en-US"/>
              <a:pPr>
                <a:defRPr/>
              </a:pPr>
              <a:t>2022/1/8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553200"/>
            <a:ext cx="3200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aseline="0"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96000" y="6537325"/>
            <a:ext cx="274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aseline="0"/>
            </a:lvl1pPr>
          </a:lstStyle>
          <a:p>
            <a:pPr>
              <a:defRPr/>
            </a:pPr>
            <a:fld id="{959C821A-6763-4EB6-8588-90DEC90268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71438"/>
            <a:ext cx="88392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31" name="Line 8"/>
          <p:cNvSpPr>
            <a:spLocks noChangeShapeType="1"/>
          </p:cNvSpPr>
          <p:nvPr/>
        </p:nvSpPr>
        <p:spPr bwMode="auto">
          <a:xfrm flipV="1">
            <a:off x="179388" y="908050"/>
            <a:ext cx="8856662" cy="0"/>
          </a:xfrm>
          <a:prstGeom prst="line">
            <a:avLst/>
          </a:prstGeom>
          <a:noFill/>
          <a:ln w="47625" cmpd="thinThick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597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  <p:sldLayoutId id="2147483866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黑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黑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黑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黑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000" b="1">
          <a:solidFill>
            <a:schemeClr val="tx1"/>
          </a:solidFill>
          <a:latin typeface="+mn-lt"/>
          <a:ea typeface="楷体_GB2312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Gungsuh" panose="02030600000101010101" pitchFamily="18" charset="-127"/>
        <a:buChar char="-"/>
        <a:defRPr sz="1800" b="1">
          <a:solidFill>
            <a:schemeClr val="tx1"/>
          </a:solidFill>
          <a:latin typeface="等线" panose="02010600030101010101" pitchFamily="2" charset="-122"/>
          <a:ea typeface="等线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Control Instructions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1CBB7B-8F77-4532-AF3B-692F6833BD27}" type="datetime1">
              <a:rPr lang="zh-CN" altLang="en-US" smtClean="0"/>
              <a:pPr>
                <a:defRPr/>
              </a:pPr>
              <a:t>2022/1/8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441A33-B750-4E2E-A7AE-D936BE1FEF48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104" name="矩形 103"/>
          <p:cNvSpPr/>
          <p:nvPr/>
        </p:nvSpPr>
        <p:spPr bwMode="auto">
          <a:xfrm>
            <a:off x="232668" y="1124744"/>
            <a:ext cx="8659812" cy="4968552"/>
          </a:xfrm>
          <a:prstGeom prst="rect">
            <a:avLst/>
          </a:prstGeom>
          <a:solidFill>
            <a:srgbClr val="FF99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05" name="组合 104"/>
          <p:cNvGrpSpPr/>
          <p:nvPr/>
        </p:nvGrpSpPr>
        <p:grpSpPr>
          <a:xfrm>
            <a:off x="2244144" y="5450550"/>
            <a:ext cx="6450116" cy="541667"/>
            <a:chOff x="381000" y="3212976"/>
            <a:chExt cx="2868712" cy="288000"/>
          </a:xfrm>
        </p:grpSpPr>
        <p:sp>
          <p:nvSpPr>
            <p:cNvPr id="212" name="矩形 211"/>
            <p:cNvSpPr/>
            <p:nvPr/>
          </p:nvSpPr>
          <p:spPr bwMode="auto">
            <a:xfrm>
              <a:off x="381000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baseline="0" dirty="0">
                  <a:solidFill>
                    <a:schemeClr val="bg1"/>
                  </a:solidFill>
                  <a:latin typeface="Arial" charset="0"/>
                </a:rPr>
                <a:t>1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213" name="矩形 212"/>
            <p:cNvSpPr/>
            <p:nvPr/>
          </p:nvSpPr>
          <p:spPr bwMode="auto">
            <a:xfrm>
              <a:off x="559589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baseline="0" dirty="0">
                  <a:solidFill>
                    <a:schemeClr val="bg1"/>
                  </a:solidFill>
                  <a:latin typeface="Arial" charset="0"/>
                </a:rPr>
                <a:t>1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214" name="矩形 213"/>
            <p:cNvSpPr/>
            <p:nvPr/>
          </p:nvSpPr>
          <p:spPr bwMode="auto">
            <a:xfrm>
              <a:off x="738178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b="1" baseline="0" dirty="0">
                  <a:solidFill>
                    <a:schemeClr val="bg1"/>
                  </a:solidFill>
                  <a:latin typeface="Arial" charset="0"/>
                </a:rPr>
                <a:t>1</a:t>
              </a:r>
              <a:endPara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215" name="矩形 214"/>
            <p:cNvSpPr/>
            <p:nvPr/>
          </p:nvSpPr>
          <p:spPr bwMode="auto">
            <a:xfrm>
              <a:off x="916767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b="1" baseline="0" dirty="0">
                  <a:solidFill>
                    <a:schemeClr val="bg1"/>
                  </a:solidFill>
                  <a:latin typeface="Arial" charset="0"/>
                </a:rPr>
                <a:t>1</a:t>
              </a:r>
              <a:endPara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216" name="矩形 215"/>
            <p:cNvSpPr/>
            <p:nvPr/>
          </p:nvSpPr>
          <p:spPr bwMode="auto">
            <a:xfrm>
              <a:off x="1095356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17" name="矩形 216"/>
            <p:cNvSpPr/>
            <p:nvPr/>
          </p:nvSpPr>
          <p:spPr bwMode="auto">
            <a:xfrm>
              <a:off x="1273945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18" name="矩形 217"/>
            <p:cNvSpPr/>
            <p:nvPr/>
          </p:nvSpPr>
          <p:spPr bwMode="auto">
            <a:xfrm>
              <a:off x="1452534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19" name="矩形 218"/>
            <p:cNvSpPr/>
            <p:nvPr/>
          </p:nvSpPr>
          <p:spPr bwMode="auto">
            <a:xfrm>
              <a:off x="1631123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20" name="矩形 219"/>
            <p:cNvSpPr/>
            <p:nvPr/>
          </p:nvSpPr>
          <p:spPr bwMode="auto">
            <a:xfrm>
              <a:off x="1809712" y="3212976"/>
              <a:ext cx="144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baseline="0" dirty="0">
                  <a:latin typeface="Arial" charset="0"/>
                </a:rPr>
                <a:t>TrapVector8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06" name="矩形 105"/>
          <p:cNvSpPr/>
          <p:nvPr/>
        </p:nvSpPr>
        <p:spPr bwMode="auto">
          <a:xfrm>
            <a:off x="664114" y="5448477"/>
            <a:ext cx="1426143" cy="54166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000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aseline="0" dirty="0">
                <a:latin typeface="Arial" charset="0"/>
              </a:rPr>
              <a:t>TRAP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08" name="组合 107"/>
          <p:cNvGrpSpPr/>
          <p:nvPr/>
        </p:nvGrpSpPr>
        <p:grpSpPr>
          <a:xfrm>
            <a:off x="2244144" y="1252106"/>
            <a:ext cx="6453289" cy="947962"/>
            <a:chOff x="345016" y="2996952"/>
            <a:chExt cx="2870123" cy="504024"/>
          </a:xfrm>
        </p:grpSpPr>
        <p:grpSp>
          <p:nvGrpSpPr>
            <p:cNvPr id="186" name="组合 185"/>
            <p:cNvGrpSpPr/>
            <p:nvPr/>
          </p:nvGrpSpPr>
          <p:grpSpPr>
            <a:xfrm>
              <a:off x="345016" y="3212976"/>
              <a:ext cx="2870123" cy="288000"/>
              <a:chOff x="381000" y="3212976"/>
              <a:chExt cx="2870123" cy="288000"/>
            </a:xfrm>
          </p:grpSpPr>
          <p:sp>
            <p:nvSpPr>
              <p:cNvPr id="204" name="矩形 203"/>
              <p:cNvSpPr/>
              <p:nvPr/>
            </p:nvSpPr>
            <p:spPr bwMode="auto">
              <a:xfrm>
                <a:off x="381000" y="3212976"/>
                <a:ext cx="180000" cy="288000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宋体" pitchFamily="2" charset="-122"/>
                  </a:rPr>
                  <a:t>0</a:t>
                </a:r>
                <a:endParaRPr kumimoji="0" lang="zh-CN" altLang="en-US" sz="200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205" name="矩形 204"/>
              <p:cNvSpPr/>
              <p:nvPr/>
            </p:nvSpPr>
            <p:spPr bwMode="auto">
              <a:xfrm>
                <a:off x="559589" y="3212976"/>
                <a:ext cx="180000" cy="288000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宋体" pitchFamily="2" charset="-122"/>
                  </a:rPr>
                  <a:t>0</a:t>
                </a:r>
                <a:endParaRPr kumimoji="0" lang="zh-CN" altLang="en-US" sz="200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206" name="矩形 205"/>
              <p:cNvSpPr/>
              <p:nvPr/>
            </p:nvSpPr>
            <p:spPr bwMode="auto">
              <a:xfrm>
                <a:off x="738178" y="3212976"/>
                <a:ext cx="180000" cy="288000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2000" b="1" baseline="0" dirty="0">
                    <a:solidFill>
                      <a:schemeClr val="bg1"/>
                    </a:solidFill>
                    <a:latin typeface="Arial" charset="0"/>
                  </a:rPr>
                  <a:t>0</a:t>
                </a:r>
                <a:endParaRPr kumimoji="0" lang="zh-CN" altLang="en-US" sz="20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07" name="矩形 206"/>
              <p:cNvSpPr/>
              <p:nvPr/>
            </p:nvSpPr>
            <p:spPr bwMode="auto">
              <a:xfrm>
                <a:off x="916767" y="3212976"/>
                <a:ext cx="180000" cy="288000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2000" b="1" baseline="0" dirty="0">
                    <a:solidFill>
                      <a:schemeClr val="bg1"/>
                    </a:solidFill>
                    <a:latin typeface="Arial" charset="0"/>
                  </a:rPr>
                  <a:t>0</a:t>
                </a:r>
                <a:endParaRPr kumimoji="0" lang="zh-CN" altLang="en-US" sz="20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08" name="矩形 207"/>
              <p:cNvSpPr/>
              <p:nvPr/>
            </p:nvSpPr>
            <p:spPr bwMode="auto">
              <a:xfrm>
                <a:off x="1095356" y="3212976"/>
                <a:ext cx="180000" cy="288000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2000" baseline="0" dirty="0">
                    <a:latin typeface="Arial" charset="0"/>
                  </a:rPr>
                  <a:t>n</a:t>
                </a:r>
                <a:endParaRPr kumimoji="0" lang="zh-CN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09" name="矩形 208"/>
              <p:cNvSpPr/>
              <p:nvPr/>
            </p:nvSpPr>
            <p:spPr bwMode="auto">
              <a:xfrm>
                <a:off x="1273945" y="3212976"/>
                <a:ext cx="180000" cy="288000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2000" baseline="0" dirty="0">
                    <a:latin typeface="Arial" charset="0"/>
                  </a:rPr>
                  <a:t>z</a:t>
                </a:r>
                <a:endParaRPr kumimoji="0" lang="zh-CN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10" name="矩形 209"/>
              <p:cNvSpPr/>
              <p:nvPr/>
            </p:nvSpPr>
            <p:spPr bwMode="auto">
              <a:xfrm>
                <a:off x="1452534" y="3212976"/>
                <a:ext cx="180000" cy="288000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rPr>
                  <a:t>p</a:t>
                </a:r>
                <a:endParaRPr kumimoji="0" lang="zh-CN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211" name="矩形 210"/>
              <p:cNvSpPr/>
              <p:nvPr/>
            </p:nvSpPr>
            <p:spPr bwMode="auto">
              <a:xfrm>
                <a:off x="1631123" y="3212976"/>
                <a:ext cx="162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2000" baseline="0" dirty="0">
                    <a:latin typeface="Arial" charset="0"/>
                  </a:rPr>
                  <a:t>PCoffset9</a:t>
                </a:r>
                <a:endParaRPr kumimoji="0" lang="zh-CN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87" name="组合 186"/>
            <p:cNvGrpSpPr/>
            <p:nvPr/>
          </p:nvGrpSpPr>
          <p:grpSpPr>
            <a:xfrm>
              <a:off x="345016" y="2996952"/>
              <a:ext cx="2858832" cy="201861"/>
              <a:chOff x="395536" y="2924976"/>
              <a:chExt cx="2858832" cy="288000"/>
            </a:xfrm>
          </p:grpSpPr>
          <p:sp>
            <p:nvSpPr>
              <p:cNvPr id="188" name="矩形 187"/>
              <p:cNvSpPr/>
              <p:nvPr/>
            </p:nvSpPr>
            <p:spPr bwMode="auto">
              <a:xfrm>
                <a:off x="395536" y="2924976"/>
                <a:ext cx="18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2000" baseline="0" dirty="0">
                    <a:latin typeface="Arial" charset="0"/>
                  </a:rPr>
                  <a:t>15</a:t>
                </a:r>
                <a:endParaRPr kumimoji="0" lang="zh-CN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89" name="矩形 188"/>
              <p:cNvSpPr/>
              <p:nvPr/>
            </p:nvSpPr>
            <p:spPr bwMode="auto">
              <a:xfrm>
                <a:off x="574125" y="2924976"/>
                <a:ext cx="18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2000" baseline="0" dirty="0">
                    <a:latin typeface="Arial" charset="0"/>
                  </a:rPr>
                  <a:t>14</a:t>
                </a:r>
                <a:endParaRPr kumimoji="0" lang="zh-CN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0" name="矩形 189"/>
              <p:cNvSpPr/>
              <p:nvPr/>
            </p:nvSpPr>
            <p:spPr bwMode="auto">
              <a:xfrm>
                <a:off x="752714" y="2924976"/>
                <a:ext cx="18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2000" baseline="0" dirty="0">
                    <a:latin typeface="Arial" charset="0"/>
                  </a:rPr>
                  <a:t>13</a:t>
                </a:r>
                <a:endParaRPr kumimoji="0" lang="zh-CN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1" name="矩形 190"/>
              <p:cNvSpPr/>
              <p:nvPr/>
            </p:nvSpPr>
            <p:spPr bwMode="auto">
              <a:xfrm>
                <a:off x="931303" y="2924976"/>
                <a:ext cx="18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2000" baseline="0" dirty="0">
                    <a:latin typeface="Arial" charset="0"/>
                  </a:rPr>
                  <a:t>12</a:t>
                </a:r>
                <a:endParaRPr kumimoji="0" lang="zh-CN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2" name="矩形 191"/>
              <p:cNvSpPr/>
              <p:nvPr/>
            </p:nvSpPr>
            <p:spPr bwMode="auto">
              <a:xfrm>
                <a:off x="1109892" y="2924976"/>
                <a:ext cx="18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2000" baseline="0" dirty="0">
                    <a:latin typeface="Arial" charset="0"/>
                  </a:rPr>
                  <a:t>11</a:t>
                </a:r>
                <a:endParaRPr kumimoji="0" lang="zh-CN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3" name="矩形 192"/>
              <p:cNvSpPr/>
              <p:nvPr/>
            </p:nvSpPr>
            <p:spPr bwMode="auto">
              <a:xfrm>
                <a:off x="1288481" y="2924976"/>
                <a:ext cx="18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2000" baseline="0" dirty="0">
                    <a:latin typeface="Arial" charset="0"/>
                  </a:rPr>
                  <a:t>10</a:t>
                </a:r>
                <a:endParaRPr kumimoji="0" lang="zh-CN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4" name="矩形 193"/>
              <p:cNvSpPr/>
              <p:nvPr/>
            </p:nvSpPr>
            <p:spPr bwMode="auto">
              <a:xfrm>
                <a:off x="1467070" y="2924976"/>
                <a:ext cx="18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2000" baseline="0" dirty="0">
                    <a:latin typeface="Arial" charset="0"/>
                  </a:rPr>
                  <a:t>9</a:t>
                </a:r>
                <a:endParaRPr kumimoji="0" lang="zh-CN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5" name="矩形 194"/>
              <p:cNvSpPr/>
              <p:nvPr/>
            </p:nvSpPr>
            <p:spPr bwMode="auto">
              <a:xfrm>
                <a:off x="1645659" y="2924976"/>
                <a:ext cx="18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2000" baseline="0" dirty="0">
                    <a:latin typeface="Arial" charset="0"/>
                  </a:rPr>
                  <a:t>8</a:t>
                </a:r>
                <a:endParaRPr kumimoji="0" lang="zh-CN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6" name="矩形 195"/>
              <p:cNvSpPr/>
              <p:nvPr/>
            </p:nvSpPr>
            <p:spPr bwMode="auto">
              <a:xfrm>
                <a:off x="1824248" y="2924976"/>
                <a:ext cx="18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2000" baseline="0" dirty="0">
                    <a:latin typeface="Arial" charset="0"/>
                  </a:rPr>
                  <a:t>7</a:t>
                </a:r>
                <a:endParaRPr kumimoji="0" lang="zh-CN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7" name="矩形 196"/>
              <p:cNvSpPr/>
              <p:nvPr/>
            </p:nvSpPr>
            <p:spPr bwMode="auto">
              <a:xfrm>
                <a:off x="2002837" y="2924976"/>
                <a:ext cx="18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2000" baseline="0" dirty="0">
                    <a:latin typeface="Arial" charset="0"/>
                  </a:rPr>
                  <a:t>6</a:t>
                </a:r>
                <a:endParaRPr kumimoji="0" lang="zh-CN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8" name="矩形 197"/>
              <p:cNvSpPr/>
              <p:nvPr/>
            </p:nvSpPr>
            <p:spPr bwMode="auto">
              <a:xfrm>
                <a:off x="2181426" y="2924976"/>
                <a:ext cx="18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2000" baseline="0" dirty="0">
                    <a:latin typeface="Arial" charset="0"/>
                  </a:rPr>
                  <a:t>5</a:t>
                </a:r>
                <a:endParaRPr kumimoji="0" lang="zh-CN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9" name="矩形 198"/>
              <p:cNvSpPr/>
              <p:nvPr/>
            </p:nvSpPr>
            <p:spPr bwMode="auto">
              <a:xfrm>
                <a:off x="2360015" y="2924976"/>
                <a:ext cx="18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2000" baseline="0" dirty="0">
                    <a:latin typeface="Arial" charset="0"/>
                  </a:rPr>
                  <a:t>4</a:t>
                </a:r>
                <a:endParaRPr kumimoji="0" lang="zh-CN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00" name="矩形 199"/>
              <p:cNvSpPr/>
              <p:nvPr/>
            </p:nvSpPr>
            <p:spPr bwMode="auto">
              <a:xfrm>
                <a:off x="2538604" y="2924976"/>
                <a:ext cx="18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2000" baseline="0" dirty="0">
                    <a:latin typeface="Arial" charset="0"/>
                  </a:rPr>
                  <a:t>3</a:t>
                </a:r>
                <a:endParaRPr kumimoji="0" lang="zh-CN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01" name="矩形 200"/>
              <p:cNvSpPr/>
              <p:nvPr/>
            </p:nvSpPr>
            <p:spPr bwMode="auto">
              <a:xfrm>
                <a:off x="2717193" y="2924976"/>
                <a:ext cx="18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2000" baseline="0" dirty="0">
                    <a:latin typeface="Arial" charset="0"/>
                  </a:rPr>
                  <a:t>2</a:t>
                </a:r>
                <a:endParaRPr kumimoji="0" lang="zh-CN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02" name="矩形 201"/>
              <p:cNvSpPr/>
              <p:nvPr/>
            </p:nvSpPr>
            <p:spPr bwMode="auto">
              <a:xfrm>
                <a:off x="2895782" y="2924976"/>
                <a:ext cx="18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2000" baseline="0" dirty="0">
                    <a:latin typeface="Arial" charset="0"/>
                  </a:rPr>
                  <a:t>1</a:t>
                </a:r>
                <a:endParaRPr kumimoji="0" lang="zh-CN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03" name="矩形 202"/>
              <p:cNvSpPr/>
              <p:nvPr/>
            </p:nvSpPr>
            <p:spPr bwMode="auto">
              <a:xfrm>
                <a:off x="3074368" y="2924976"/>
                <a:ext cx="18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rPr>
                  <a:t>0</a:t>
                </a:r>
                <a:endParaRPr kumimoji="0" lang="zh-CN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</p:grpSp>
      </p:grpSp>
      <p:grpSp>
        <p:nvGrpSpPr>
          <p:cNvPr id="109" name="组合 108"/>
          <p:cNvGrpSpPr/>
          <p:nvPr/>
        </p:nvGrpSpPr>
        <p:grpSpPr>
          <a:xfrm>
            <a:off x="2244144" y="2251160"/>
            <a:ext cx="6459634" cy="541667"/>
            <a:chOff x="381000" y="3212976"/>
            <a:chExt cx="2872945" cy="288000"/>
          </a:xfrm>
        </p:grpSpPr>
        <p:sp>
          <p:nvSpPr>
            <p:cNvPr id="180" name="矩形 179"/>
            <p:cNvSpPr/>
            <p:nvPr/>
          </p:nvSpPr>
          <p:spPr bwMode="auto">
            <a:xfrm>
              <a:off x="381000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81" name="矩形 180"/>
            <p:cNvSpPr/>
            <p:nvPr/>
          </p:nvSpPr>
          <p:spPr bwMode="auto">
            <a:xfrm>
              <a:off x="559589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baseline="0" dirty="0">
                  <a:solidFill>
                    <a:schemeClr val="bg1"/>
                  </a:solidFill>
                  <a:latin typeface="Arial" charset="0"/>
                </a:rPr>
                <a:t>1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82" name="矩形 181"/>
            <p:cNvSpPr/>
            <p:nvPr/>
          </p:nvSpPr>
          <p:spPr bwMode="auto">
            <a:xfrm>
              <a:off x="738178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b="1" baseline="0" dirty="0">
                  <a:solidFill>
                    <a:schemeClr val="bg1"/>
                  </a:solidFill>
                  <a:latin typeface="Arial" charset="0"/>
                </a:rPr>
                <a:t>0</a:t>
              </a:r>
              <a:endPara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83" name="矩形 182"/>
            <p:cNvSpPr/>
            <p:nvPr/>
          </p:nvSpPr>
          <p:spPr bwMode="auto">
            <a:xfrm>
              <a:off x="916767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b="1" baseline="0" dirty="0">
                  <a:solidFill>
                    <a:schemeClr val="bg1"/>
                  </a:solidFill>
                  <a:latin typeface="Arial" charset="0"/>
                </a:rPr>
                <a:t>0</a:t>
              </a:r>
              <a:endPara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84" name="矩形 183"/>
            <p:cNvSpPr/>
            <p:nvPr/>
          </p:nvSpPr>
          <p:spPr bwMode="auto">
            <a:xfrm>
              <a:off x="1095356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b="1" baseline="0" dirty="0">
                  <a:solidFill>
                    <a:schemeClr val="bg1"/>
                  </a:solidFill>
                  <a:latin typeface="Arial" charset="0"/>
                </a:rPr>
                <a:t>1</a:t>
              </a:r>
              <a:endPara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85" name="矩形 184"/>
            <p:cNvSpPr/>
            <p:nvPr/>
          </p:nvSpPr>
          <p:spPr bwMode="auto">
            <a:xfrm>
              <a:off x="1273945" y="3212976"/>
              <a:ext cx="19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baseline="0" dirty="0">
                  <a:latin typeface="Arial" charset="0"/>
                </a:rPr>
                <a:t>PCoffset11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10" name="组合 109"/>
          <p:cNvGrpSpPr/>
          <p:nvPr/>
        </p:nvGrpSpPr>
        <p:grpSpPr>
          <a:xfrm>
            <a:off x="2244144" y="2843918"/>
            <a:ext cx="6427902" cy="541667"/>
            <a:chOff x="381000" y="3212976"/>
            <a:chExt cx="2858832" cy="288000"/>
          </a:xfrm>
        </p:grpSpPr>
        <p:sp>
          <p:nvSpPr>
            <p:cNvPr id="166" name="矩形 165"/>
            <p:cNvSpPr/>
            <p:nvPr/>
          </p:nvSpPr>
          <p:spPr bwMode="auto">
            <a:xfrm>
              <a:off x="381000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67" name="矩形 166"/>
            <p:cNvSpPr/>
            <p:nvPr/>
          </p:nvSpPr>
          <p:spPr bwMode="auto">
            <a:xfrm>
              <a:off x="559589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baseline="0" dirty="0">
                  <a:solidFill>
                    <a:schemeClr val="bg1"/>
                  </a:solidFill>
                  <a:latin typeface="Arial" charset="0"/>
                </a:rPr>
                <a:t>1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68" name="矩形 167"/>
            <p:cNvSpPr/>
            <p:nvPr/>
          </p:nvSpPr>
          <p:spPr bwMode="auto">
            <a:xfrm>
              <a:off x="738178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b="1" baseline="0" dirty="0">
                  <a:solidFill>
                    <a:schemeClr val="bg1"/>
                  </a:solidFill>
                  <a:latin typeface="Arial" charset="0"/>
                </a:rPr>
                <a:t>0</a:t>
              </a:r>
              <a:endPara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69" name="矩形 168"/>
            <p:cNvSpPr/>
            <p:nvPr/>
          </p:nvSpPr>
          <p:spPr bwMode="auto">
            <a:xfrm>
              <a:off x="916767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b="1" baseline="0" dirty="0">
                  <a:solidFill>
                    <a:schemeClr val="bg1"/>
                  </a:solidFill>
                  <a:latin typeface="Arial" charset="0"/>
                </a:rPr>
                <a:t>0</a:t>
              </a:r>
              <a:endPara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70" name="矩形 169"/>
            <p:cNvSpPr/>
            <p:nvPr/>
          </p:nvSpPr>
          <p:spPr bwMode="auto">
            <a:xfrm>
              <a:off x="1095356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71" name="矩形 170"/>
            <p:cNvSpPr/>
            <p:nvPr/>
          </p:nvSpPr>
          <p:spPr bwMode="auto">
            <a:xfrm>
              <a:off x="1273945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72" name="矩形 171"/>
            <p:cNvSpPr/>
            <p:nvPr/>
          </p:nvSpPr>
          <p:spPr bwMode="auto">
            <a:xfrm>
              <a:off x="1452534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73" name="矩形 172"/>
            <p:cNvSpPr/>
            <p:nvPr/>
          </p:nvSpPr>
          <p:spPr bwMode="auto">
            <a:xfrm>
              <a:off x="1631123" y="3212976"/>
              <a:ext cx="540000" cy="288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baseline="0" dirty="0" err="1">
                  <a:latin typeface="Arial" charset="0"/>
                </a:rPr>
                <a:t>BaseR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4" name="矩形 173"/>
            <p:cNvSpPr/>
            <p:nvPr/>
          </p:nvSpPr>
          <p:spPr bwMode="auto">
            <a:xfrm>
              <a:off x="2166890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75" name="矩形 174"/>
            <p:cNvSpPr/>
            <p:nvPr/>
          </p:nvSpPr>
          <p:spPr bwMode="auto">
            <a:xfrm>
              <a:off x="2345479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76" name="矩形 175"/>
            <p:cNvSpPr/>
            <p:nvPr/>
          </p:nvSpPr>
          <p:spPr bwMode="auto">
            <a:xfrm>
              <a:off x="2524068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77" name="矩形 176"/>
            <p:cNvSpPr/>
            <p:nvPr/>
          </p:nvSpPr>
          <p:spPr bwMode="auto">
            <a:xfrm>
              <a:off x="2702657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78" name="矩形 177"/>
            <p:cNvSpPr/>
            <p:nvPr/>
          </p:nvSpPr>
          <p:spPr bwMode="auto">
            <a:xfrm>
              <a:off x="2881246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79" name="矩形 178"/>
            <p:cNvSpPr/>
            <p:nvPr/>
          </p:nvSpPr>
          <p:spPr bwMode="auto">
            <a:xfrm>
              <a:off x="3059832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2244144" y="3436676"/>
            <a:ext cx="6427902" cy="541667"/>
            <a:chOff x="381000" y="3212976"/>
            <a:chExt cx="2858832" cy="288000"/>
          </a:xfrm>
        </p:grpSpPr>
        <p:sp>
          <p:nvSpPr>
            <p:cNvPr id="150" name="矩形 149"/>
            <p:cNvSpPr/>
            <p:nvPr/>
          </p:nvSpPr>
          <p:spPr bwMode="auto">
            <a:xfrm>
              <a:off x="381000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baseline="0" dirty="0">
                  <a:solidFill>
                    <a:schemeClr val="bg1"/>
                  </a:solidFill>
                  <a:latin typeface="Arial" charset="0"/>
                </a:rPr>
                <a:t>1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51" name="矩形 150"/>
            <p:cNvSpPr/>
            <p:nvPr/>
          </p:nvSpPr>
          <p:spPr bwMode="auto">
            <a:xfrm>
              <a:off x="559589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52" name="矩形 151"/>
            <p:cNvSpPr/>
            <p:nvPr/>
          </p:nvSpPr>
          <p:spPr bwMode="auto">
            <a:xfrm>
              <a:off x="738178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b="1" baseline="0" dirty="0">
                  <a:solidFill>
                    <a:schemeClr val="bg1"/>
                  </a:solidFill>
                  <a:latin typeface="Arial" charset="0"/>
                </a:rPr>
                <a:t>0</a:t>
              </a:r>
              <a:endPara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53" name="矩形 152"/>
            <p:cNvSpPr/>
            <p:nvPr/>
          </p:nvSpPr>
          <p:spPr bwMode="auto">
            <a:xfrm>
              <a:off x="916767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b="1" baseline="0" dirty="0">
                  <a:solidFill>
                    <a:schemeClr val="bg1"/>
                  </a:solidFill>
                  <a:latin typeface="Arial" charset="0"/>
                </a:rPr>
                <a:t>0</a:t>
              </a:r>
              <a:endPara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54" name="矩形 153"/>
            <p:cNvSpPr/>
            <p:nvPr/>
          </p:nvSpPr>
          <p:spPr bwMode="auto">
            <a:xfrm>
              <a:off x="1095356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55" name="矩形 154"/>
            <p:cNvSpPr/>
            <p:nvPr/>
          </p:nvSpPr>
          <p:spPr bwMode="auto">
            <a:xfrm>
              <a:off x="1273945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56" name="矩形 155"/>
            <p:cNvSpPr/>
            <p:nvPr/>
          </p:nvSpPr>
          <p:spPr bwMode="auto">
            <a:xfrm>
              <a:off x="1452534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57" name="矩形 156"/>
            <p:cNvSpPr/>
            <p:nvPr/>
          </p:nvSpPr>
          <p:spPr bwMode="auto">
            <a:xfrm>
              <a:off x="1631123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58" name="矩形 157"/>
            <p:cNvSpPr/>
            <p:nvPr/>
          </p:nvSpPr>
          <p:spPr bwMode="auto">
            <a:xfrm>
              <a:off x="1809712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59" name="矩形 158"/>
            <p:cNvSpPr/>
            <p:nvPr/>
          </p:nvSpPr>
          <p:spPr bwMode="auto">
            <a:xfrm>
              <a:off x="1988301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60" name="矩形 159"/>
            <p:cNvSpPr/>
            <p:nvPr/>
          </p:nvSpPr>
          <p:spPr bwMode="auto">
            <a:xfrm>
              <a:off x="2166890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61" name="矩形 160"/>
            <p:cNvSpPr/>
            <p:nvPr/>
          </p:nvSpPr>
          <p:spPr bwMode="auto">
            <a:xfrm>
              <a:off x="2345479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62" name="矩形 161"/>
            <p:cNvSpPr/>
            <p:nvPr/>
          </p:nvSpPr>
          <p:spPr bwMode="auto">
            <a:xfrm>
              <a:off x="2524068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63" name="矩形 162"/>
            <p:cNvSpPr/>
            <p:nvPr/>
          </p:nvSpPr>
          <p:spPr bwMode="auto">
            <a:xfrm>
              <a:off x="2702657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64" name="矩形 163"/>
            <p:cNvSpPr/>
            <p:nvPr/>
          </p:nvSpPr>
          <p:spPr bwMode="auto">
            <a:xfrm>
              <a:off x="2881246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65" name="矩形 164"/>
            <p:cNvSpPr/>
            <p:nvPr/>
          </p:nvSpPr>
          <p:spPr bwMode="auto">
            <a:xfrm>
              <a:off x="3059832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</p:grpSp>
      <p:sp>
        <p:nvSpPr>
          <p:cNvPr id="112" name="矩形 111"/>
          <p:cNvSpPr/>
          <p:nvPr/>
        </p:nvSpPr>
        <p:spPr bwMode="auto">
          <a:xfrm>
            <a:off x="664114" y="1653225"/>
            <a:ext cx="1426143" cy="54166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400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baseline="0" dirty="0">
                <a:solidFill>
                  <a:schemeClr val="accent1"/>
                </a:solidFill>
                <a:latin typeface="Arial" charset="0"/>
              </a:rPr>
              <a:t>BR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charset="0"/>
            </a:endParaRPr>
          </a:p>
        </p:txBody>
      </p:sp>
      <p:sp>
        <p:nvSpPr>
          <p:cNvPr id="113" name="矩形 112"/>
          <p:cNvSpPr/>
          <p:nvPr/>
        </p:nvSpPr>
        <p:spPr bwMode="auto">
          <a:xfrm>
            <a:off x="664114" y="2840811"/>
            <a:ext cx="1426143" cy="54166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400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aseline="0" dirty="0">
                <a:latin typeface="Arial" charset="0"/>
              </a:rPr>
              <a:t>JSRR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4" name="矩形 113"/>
          <p:cNvSpPr/>
          <p:nvPr/>
        </p:nvSpPr>
        <p:spPr bwMode="auto">
          <a:xfrm>
            <a:off x="664114" y="3434604"/>
            <a:ext cx="1426143" cy="54166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400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aseline="0" dirty="0">
                <a:latin typeface="Arial" charset="0"/>
              </a:rPr>
              <a:t>RTI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5" name="矩形 114"/>
          <p:cNvSpPr/>
          <p:nvPr/>
        </p:nvSpPr>
        <p:spPr bwMode="auto">
          <a:xfrm>
            <a:off x="664114" y="2255830"/>
            <a:ext cx="1426143" cy="54166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400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aseline="0" dirty="0">
                <a:latin typeface="Arial" charset="0"/>
              </a:rPr>
              <a:t>JSR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16" name="组合 115"/>
          <p:cNvGrpSpPr/>
          <p:nvPr/>
        </p:nvGrpSpPr>
        <p:grpSpPr>
          <a:xfrm>
            <a:off x="2244144" y="4031385"/>
            <a:ext cx="6427902" cy="541667"/>
            <a:chOff x="381000" y="3212976"/>
            <a:chExt cx="2858832" cy="288000"/>
          </a:xfrm>
        </p:grpSpPr>
        <p:sp>
          <p:nvSpPr>
            <p:cNvPr id="136" name="矩形 135"/>
            <p:cNvSpPr/>
            <p:nvPr/>
          </p:nvSpPr>
          <p:spPr bwMode="auto">
            <a:xfrm>
              <a:off x="381000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baseline="0" dirty="0">
                  <a:solidFill>
                    <a:schemeClr val="bg1"/>
                  </a:solidFill>
                  <a:latin typeface="Arial" charset="0"/>
                </a:rPr>
                <a:t>1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37" name="矩形 136"/>
            <p:cNvSpPr/>
            <p:nvPr/>
          </p:nvSpPr>
          <p:spPr bwMode="auto">
            <a:xfrm>
              <a:off x="559589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baseline="0" dirty="0">
                  <a:solidFill>
                    <a:schemeClr val="bg1"/>
                  </a:solidFill>
                  <a:latin typeface="Arial" charset="0"/>
                </a:rPr>
                <a:t>1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38" name="矩形 137"/>
            <p:cNvSpPr/>
            <p:nvPr/>
          </p:nvSpPr>
          <p:spPr bwMode="auto">
            <a:xfrm>
              <a:off x="738178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b="1" baseline="0" dirty="0">
                  <a:solidFill>
                    <a:schemeClr val="bg1"/>
                  </a:solidFill>
                  <a:latin typeface="Arial" charset="0"/>
                </a:rPr>
                <a:t>0</a:t>
              </a:r>
              <a:endPara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39" name="矩形 138"/>
            <p:cNvSpPr/>
            <p:nvPr/>
          </p:nvSpPr>
          <p:spPr bwMode="auto">
            <a:xfrm>
              <a:off x="916767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b="1" baseline="0" dirty="0">
                  <a:solidFill>
                    <a:schemeClr val="bg1"/>
                  </a:solidFill>
                  <a:latin typeface="Arial" charset="0"/>
                </a:rPr>
                <a:t>0</a:t>
              </a:r>
              <a:endPara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40" name="矩形 139"/>
            <p:cNvSpPr/>
            <p:nvPr/>
          </p:nvSpPr>
          <p:spPr bwMode="auto">
            <a:xfrm>
              <a:off x="1095356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41" name="矩形 140"/>
            <p:cNvSpPr/>
            <p:nvPr/>
          </p:nvSpPr>
          <p:spPr bwMode="auto">
            <a:xfrm>
              <a:off x="1273945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42" name="矩形 141"/>
            <p:cNvSpPr/>
            <p:nvPr/>
          </p:nvSpPr>
          <p:spPr bwMode="auto">
            <a:xfrm>
              <a:off x="1452534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43" name="矩形 142"/>
            <p:cNvSpPr/>
            <p:nvPr/>
          </p:nvSpPr>
          <p:spPr bwMode="auto">
            <a:xfrm>
              <a:off x="1631123" y="3212976"/>
              <a:ext cx="540000" cy="288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baseline="0" dirty="0" err="1">
                  <a:latin typeface="Arial" charset="0"/>
                </a:rPr>
                <a:t>BaseR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4" name="矩形 143"/>
            <p:cNvSpPr/>
            <p:nvPr/>
          </p:nvSpPr>
          <p:spPr bwMode="auto">
            <a:xfrm>
              <a:off x="2166890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45" name="矩形 144"/>
            <p:cNvSpPr/>
            <p:nvPr/>
          </p:nvSpPr>
          <p:spPr bwMode="auto">
            <a:xfrm>
              <a:off x="2345479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46" name="矩形 145"/>
            <p:cNvSpPr/>
            <p:nvPr/>
          </p:nvSpPr>
          <p:spPr bwMode="auto">
            <a:xfrm>
              <a:off x="2524068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47" name="矩形 146"/>
            <p:cNvSpPr/>
            <p:nvPr/>
          </p:nvSpPr>
          <p:spPr bwMode="auto">
            <a:xfrm>
              <a:off x="2702657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48" name="矩形 147"/>
            <p:cNvSpPr/>
            <p:nvPr/>
          </p:nvSpPr>
          <p:spPr bwMode="auto">
            <a:xfrm>
              <a:off x="2881246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49" name="矩形 148"/>
            <p:cNvSpPr/>
            <p:nvPr/>
          </p:nvSpPr>
          <p:spPr bwMode="auto">
            <a:xfrm>
              <a:off x="3059832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</p:grpSp>
      <p:sp>
        <p:nvSpPr>
          <p:cNvPr id="117" name="矩形 116"/>
          <p:cNvSpPr/>
          <p:nvPr/>
        </p:nvSpPr>
        <p:spPr bwMode="auto">
          <a:xfrm>
            <a:off x="664114" y="4029312"/>
            <a:ext cx="1426143" cy="54166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400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baseline="0" dirty="0">
                <a:solidFill>
                  <a:schemeClr val="accent1"/>
                </a:solidFill>
                <a:latin typeface="Arial" charset="0"/>
              </a:rPr>
              <a:t>JMP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charset="0"/>
            </a:endParaRPr>
          </a:p>
        </p:txBody>
      </p:sp>
      <p:grpSp>
        <p:nvGrpSpPr>
          <p:cNvPr id="118" name="组合 117"/>
          <p:cNvGrpSpPr/>
          <p:nvPr/>
        </p:nvGrpSpPr>
        <p:grpSpPr>
          <a:xfrm>
            <a:off x="2244144" y="4624020"/>
            <a:ext cx="6427902" cy="541667"/>
            <a:chOff x="381000" y="3212976"/>
            <a:chExt cx="2858832" cy="288000"/>
          </a:xfrm>
        </p:grpSpPr>
        <p:sp>
          <p:nvSpPr>
            <p:cNvPr id="120" name="矩形 119"/>
            <p:cNvSpPr/>
            <p:nvPr/>
          </p:nvSpPr>
          <p:spPr bwMode="auto">
            <a:xfrm>
              <a:off x="381000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baseline="0" dirty="0">
                  <a:solidFill>
                    <a:schemeClr val="bg1"/>
                  </a:solidFill>
                  <a:latin typeface="Arial" charset="0"/>
                </a:rPr>
                <a:t>1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21" name="矩形 120"/>
            <p:cNvSpPr/>
            <p:nvPr/>
          </p:nvSpPr>
          <p:spPr bwMode="auto">
            <a:xfrm>
              <a:off x="559589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baseline="0" dirty="0">
                  <a:solidFill>
                    <a:schemeClr val="bg1"/>
                  </a:solidFill>
                  <a:latin typeface="Arial" charset="0"/>
                </a:rPr>
                <a:t>1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22" name="矩形 121"/>
            <p:cNvSpPr/>
            <p:nvPr/>
          </p:nvSpPr>
          <p:spPr bwMode="auto">
            <a:xfrm>
              <a:off x="738178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b="1" baseline="0" dirty="0">
                  <a:solidFill>
                    <a:schemeClr val="bg1"/>
                  </a:solidFill>
                  <a:latin typeface="Arial" charset="0"/>
                </a:rPr>
                <a:t>0</a:t>
              </a:r>
              <a:endPara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23" name="矩形 122"/>
            <p:cNvSpPr/>
            <p:nvPr/>
          </p:nvSpPr>
          <p:spPr bwMode="auto">
            <a:xfrm>
              <a:off x="916767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b="1" baseline="0" dirty="0">
                  <a:solidFill>
                    <a:schemeClr val="bg1"/>
                  </a:solidFill>
                  <a:latin typeface="Arial" charset="0"/>
                </a:rPr>
                <a:t>0</a:t>
              </a:r>
              <a:endPara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24" name="矩形 123"/>
            <p:cNvSpPr/>
            <p:nvPr/>
          </p:nvSpPr>
          <p:spPr bwMode="auto">
            <a:xfrm>
              <a:off x="1095356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25" name="矩形 124"/>
            <p:cNvSpPr/>
            <p:nvPr/>
          </p:nvSpPr>
          <p:spPr bwMode="auto">
            <a:xfrm>
              <a:off x="1273945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26" name="矩形 125"/>
            <p:cNvSpPr/>
            <p:nvPr/>
          </p:nvSpPr>
          <p:spPr bwMode="auto">
            <a:xfrm>
              <a:off x="1452534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27" name="矩形 126"/>
            <p:cNvSpPr/>
            <p:nvPr/>
          </p:nvSpPr>
          <p:spPr bwMode="auto">
            <a:xfrm>
              <a:off x="1631123" y="3212976"/>
              <a:ext cx="180000" cy="288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baseline="0" dirty="0">
                  <a:latin typeface="Arial" charset="0"/>
                </a:rPr>
                <a:t>1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8" name="矩形 127"/>
            <p:cNvSpPr/>
            <p:nvPr/>
          </p:nvSpPr>
          <p:spPr bwMode="auto">
            <a:xfrm>
              <a:off x="1809712" y="3212976"/>
              <a:ext cx="180000" cy="288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baseline="0" dirty="0">
                  <a:latin typeface="Arial" charset="0"/>
                </a:rPr>
                <a:t>1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9" name="矩形 128"/>
            <p:cNvSpPr/>
            <p:nvPr/>
          </p:nvSpPr>
          <p:spPr bwMode="auto">
            <a:xfrm>
              <a:off x="1988301" y="3212976"/>
              <a:ext cx="180000" cy="288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baseline="0" dirty="0">
                  <a:latin typeface="Arial" charset="0"/>
                </a:rPr>
                <a:t>1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0" name="矩形 129"/>
            <p:cNvSpPr/>
            <p:nvPr/>
          </p:nvSpPr>
          <p:spPr bwMode="auto">
            <a:xfrm>
              <a:off x="2166890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31" name="矩形 130"/>
            <p:cNvSpPr/>
            <p:nvPr/>
          </p:nvSpPr>
          <p:spPr bwMode="auto">
            <a:xfrm>
              <a:off x="2345479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32" name="矩形 131"/>
            <p:cNvSpPr/>
            <p:nvPr/>
          </p:nvSpPr>
          <p:spPr bwMode="auto">
            <a:xfrm>
              <a:off x="2524068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33" name="矩形 132"/>
            <p:cNvSpPr/>
            <p:nvPr/>
          </p:nvSpPr>
          <p:spPr bwMode="auto">
            <a:xfrm>
              <a:off x="2702657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34" name="矩形 133"/>
            <p:cNvSpPr/>
            <p:nvPr/>
          </p:nvSpPr>
          <p:spPr bwMode="auto">
            <a:xfrm>
              <a:off x="2881246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35" name="矩形 134"/>
            <p:cNvSpPr/>
            <p:nvPr/>
          </p:nvSpPr>
          <p:spPr bwMode="auto">
            <a:xfrm>
              <a:off x="3059832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</p:grpSp>
      <p:sp>
        <p:nvSpPr>
          <p:cNvPr id="119" name="矩形 118"/>
          <p:cNvSpPr/>
          <p:nvPr/>
        </p:nvSpPr>
        <p:spPr bwMode="auto">
          <a:xfrm>
            <a:off x="664114" y="4621948"/>
            <a:ext cx="1426143" cy="54166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400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aseline="0" dirty="0">
                <a:latin typeface="Arial" charset="0"/>
              </a:rPr>
              <a:t>RET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46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Check</a:t>
            </a:r>
          </a:p>
          <a:p>
            <a:pPr lvl="1"/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BR</a:t>
            </a:r>
            <a:r>
              <a:rPr lang="en-US" altLang="zh-CN" baseline="-25000" dirty="0" err="1">
                <a:latin typeface="等线" panose="02010600030101010101" pitchFamily="2" charset="-122"/>
                <a:ea typeface="等线" panose="02010600030101010101" pitchFamily="2" charset="-122"/>
              </a:rPr>
              <a:t>nzp</a:t>
            </a:r>
            <a:r>
              <a:rPr lang="en-US" altLang="zh-CN" baseline="-25000" dirty="0">
                <a:latin typeface="等线" panose="02010600030101010101" pitchFamily="2" charset="-122"/>
                <a:ea typeface="等线" panose="02010600030101010101" pitchFamily="2" charset="-122"/>
              </a:rPr>
              <a:t>    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x4101	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；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if (n=1 or  z=1 or p=1)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JMP  x4101</a:t>
            </a:r>
          </a:p>
          <a:p>
            <a:pPr lvl="1"/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BR</a:t>
            </a:r>
            <a:r>
              <a:rPr lang="en-US" altLang="zh-CN" baseline="-25000" dirty="0" err="1">
                <a:latin typeface="等线" panose="02010600030101010101" pitchFamily="2" charset="-122"/>
                <a:ea typeface="等线" panose="02010600030101010101" pitchFamily="2" charset="-122"/>
              </a:rPr>
              <a:t>n</a:t>
            </a:r>
            <a:r>
              <a:rPr lang="en-US" altLang="zh-CN" baseline="-25000" dirty="0"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  x4101 	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；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if (n=1)</a:t>
            </a:r>
          </a:p>
          <a:p>
            <a:pPr lvl="1"/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BR</a:t>
            </a:r>
            <a:r>
              <a:rPr lang="en-US" altLang="zh-CN" baseline="-25000" dirty="0" err="1">
                <a:latin typeface="等线" panose="02010600030101010101" pitchFamily="2" charset="-122"/>
                <a:ea typeface="等线" panose="02010600030101010101" pitchFamily="2" charset="-122"/>
              </a:rPr>
              <a:t>z</a:t>
            </a:r>
            <a:r>
              <a:rPr lang="en-US" altLang="zh-CN" baseline="-25000" dirty="0">
                <a:latin typeface="等线" panose="02010600030101010101" pitchFamily="2" charset="-122"/>
                <a:ea typeface="等线" panose="02010600030101010101" pitchFamily="2" charset="-122"/>
              </a:rPr>
              <a:t>        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x4101 	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；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if (z=1) </a:t>
            </a:r>
          </a:p>
          <a:p>
            <a:pPr lvl="1"/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BR</a:t>
            </a:r>
            <a:r>
              <a:rPr lang="en-US" altLang="zh-CN" baseline="-25000" dirty="0" err="1">
                <a:latin typeface="等线" panose="02010600030101010101" pitchFamily="2" charset="-122"/>
                <a:ea typeface="等线" panose="02010600030101010101" pitchFamily="2" charset="-122"/>
              </a:rPr>
              <a:t>p</a:t>
            </a:r>
            <a:r>
              <a:rPr lang="en-US" altLang="zh-CN" baseline="-25000" dirty="0">
                <a:latin typeface="等线" panose="02010600030101010101" pitchFamily="2" charset="-122"/>
                <a:ea typeface="等线" panose="02010600030101010101" pitchFamily="2" charset="-122"/>
              </a:rPr>
              <a:t>        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x4101 	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；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if (p=1) </a:t>
            </a:r>
          </a:p>
          <a:p>
            <a:pPr lvl="1"/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BR</a:t>
            </a:r>
            <a:r>
              <a:rPr lang="en-US" altLang="zh-CN" baseline="-25000" dirty="0" err="1">
                <a:latin typeface="等线" panose="02010600030101010101" pitchFamily="2" charset="-122"/>
                <a:ea typeface="等线" panose="02010600030101010101" pitchFamily="2" charset="-122"/>
              </a:rPr>
              <a:t>nz</a:t>
            </a:r>
            <a:r>
              <a:rPr lang="en-US" altLang="zh-CN" baseline="-25000" dirty="0">
                <a:latin typeface="等线" panose="02010600030101010101" pitchFamily="2" charset="-122"/>
                <a:ea typeface="等线" panose="02010600030101010101" pitchFamily="2" charset="-122"/>
              </a:rPr>
              <a:t>      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x4101 	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；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if (n=1 or z=1)</a:t>
            </a:r>
          </a:p>
          <a:p>
            <a:pPr lvl="1"/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BR</a:t>
            </a:r>
            <a:r>
              <a:rPr lang="en-US" altLang="zh-CN" baseline="-25000" dirty="0" err="1">
                <a:latin typeface="等线" panose="02010600030101010101" pitchFamily="2" charset="-122"/>
                <a:ea typeface="等线" panose="02010600030101010101" pitchFamily="2" charset="-122"/>
              </a:rPr>
              <a:t>np</a:t>
            </a:r>
            <a:r>
              <a:rPr lang="en-US" altLang="zh-CN" baseline="-25000" dirty="0">
                <a:latin typeface="等线" panose="02010600030101010101" pitchFamily="2" charset="-122"/>
                <a:ea typeface="等线" panose="02010600030101010101" pitchFamily="2" charset="-122"/>
              </a:rPr>
              <a:t>    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x4101 	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；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if (n=1 or p=1) </a:t>
            </a:r>
          </a:p>
          <a:p>
            <a:pPr lvl="1"/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BR</a:t>
            </a:r>
            <a:r>
              <a:rPr lang="en-US" altLang="zh-CN" baseline="-25000" dirty="0" err="1">
                <a:latin typeface="等线" panose="02010600030101010101" pitchFamily="2" charset="-122"/>
                <a:ea typeface="等线" panose="02010600030101010101" pitchFamily="2" charset="-122"/>
              </a:rPr>
              <a:t>zp</a:t>
            </a:r>
            <a:r>
              <a:rPr lang="en-US" altLang="zh-CN" baseline="-25000" dirty="0">
                <a:latin typeface="等线" panose="02010600030101010101" pitchFamily="2" charset="-122"/>
                <a:ea typeface="等线" panose="02010600030101010101" pitchFamily="2" charset="-122"/>
              </a:rPr>
              <a:t>      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x4101 	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；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if (z=1 or p=1)</a:t>
            </a:r>
          </a:p>
          <a:p>
            <a:pPr lvl="1"/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BR       x4101     	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；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PC=PC+1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Set</a:t>
            </a:r>
          </a:p>
          <a:p>
            <a:pPr lvl="1"/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If DR &lt; 0, set N=1 and Z=0 and P=0</a:t>
            </a:r>
          </a:p>
          <a:p>
            <a:pPr lvl="1"/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If DR = 0, set N=0 and Z=1 and P=0</a:t>
            </a:r>
          </a:p>
          <a:p>
            <a:pPr lvl="1"/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If DR &gt; 0, set N=0 and Z=0 and P=1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1CBB7B-8F77-4532-AF3B-692F6833BD27}" type="datetime1">
              <a:rPr lang="zh-CN" altLang="en-US" smtClean="0"/>
              <a:pPr>
                <a:defRPr/>
              </a:pPr>
              <a:t>2022/1/8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441A33-B750-4E2E-A7AE-D936BE1FEF48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BR (PC-Relative)</a:t>
            </a:r>
          </a:p>
        </p:txBody>
      </p:sp>
    </p:spTree>
    <p:extLst>
      <p:ext uri="{BB962C8B-B14F-4D97-AF65-F5344CB8AC3E}">
        <p14:creationId xmlns:p14="http://schemas.microsoft.com/office/powerpoint/2010/main" val="348186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965D13-67D7-4E8B-8CC4-C2A371BC2983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2022/1/8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63491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E2A2BEC-C012-4211-BFEC-926EC1774FEA}" type="slidenum">
              <a:rPr lang="en-US" altLang="zh-CN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JMP (Register)</a:t>
            </a:r>
          </a:p>
        </p:txBody>
      </p:sp>
      <p:sp>
        <p:nvSpPr>
          <p:cNvPr id="6349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0"/>
            <a:ext cx="8686800" cy="53340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Jump is an unconditional branch -- </a:t>
            </a:r>
            <a:r>
              <a:rPr lang="en-US" altLang="zh-CN" i="1" u="sng" dirty="0">
                <a:ea typeface="宋体" panose="02010600030101010101" pitchFamily="2" charset="-122"/>
              </a:rPr>
              <a:t>always</a:t>
            </a:r>
            <a:r>
              <a:rPr lang="en-US" altLang="zh-CN" dirty="0">
                <a:ea typeface="宋体" panose="02010600030101010101" pitchFamily="2" charset="-122"/>
              </a:rPr>
              <a:t> taken.</a:t>
            </a:r>
          </a:p>
          <a:p>
            <a:pPr marL="576263" lvl="1" indent="-234950"/>
            <a:r>
              <a:rPr lang="en-US" altLang="zh-CN" dirty="0"/>
              <a:t>Target address is the contents of a register.</a:t>
            </a:r>
          </a:p>
          <a:p>
            <a:pPr marL="576263" lvl="1" indent="-234950"/>
            <a:r>
              <a:rPr lang="en-US" altLang="zh-CN" dirty="0"/>
              <a:t>Allows any target address.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63494" name="Picture 4" descr="ch05-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590800"/>
            <a:ext cx="744061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5" name="Picture 5" descr="ch05-29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10000"/>
            <a:ext cx="5365750" cy="175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文本框 293"/>
          <p:cNvSpPr txBox="1"/>
          <p:nvPr/>
        </p:nvSpPr>
        <p:spPr>
          <a:xfrm>
            <a:off x="8326649" y="2480016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SR1</a:t>
            </a:r>
            <a:endParaRPr lang="zh-CN" altLang="en-US" sz="1000" baseline="0" dirty="0"/>
          </a:p>
        </p:txBody>
      </p:sp>
      <p:cxnSp>
        <p:nvCxnSpPr>
          <p:cNvPr id="59" name="直接连接符 58"/>
          <p:cNvCxnSpPr/>
          <p:nvPr/>
        </p:nvCxnSpPr>
        <p:spPr bwMode="auto">
          <a:xfrm flipV="1">
            <a:off x="7534561" y="4676296"/>
            <a:ext cx="0" cy="324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0" name="等腰三角形 209"/>
          <p:cNvSpPr/>
          <p:nvPr/>
        </p:nvSpPr>
        <p:spPr bwMode="auto">
          <a:xfrm rot="5400000">
            <a:off x="7325518" y="4995394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58" name="等腰三角形 57"/>
          <p:cNvSpPr/>
          <p:nvPr/>
        </p:nvSpPr>
        <p:spPr bwMode="auto">
          <a:xfrm flipV="1">
            <a:off x="7444077" y="5000296"/>
            <a:ext cx="180969" cy="148657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grpSp>
        <p:nvGrpSpPr>
          <p:cNvPr id="274" name="组合 273"/>
          <p:cNvGrpSpPr/>
          <p:nvPr/>
        </p:nvGrpSpPr>
        <p:grpSpPr>
          <a:xfrm>
            <a:off x="7462553" y="4712844"/>
            <a:ext cx="396344" cy="215444"/>
            <a:chOff x="7272000" y="2565484"/>
            <a:chExt cx="396344" cy="215444"/>
          </a:xfrm>
        </p:grpSpPr>
        <p:cxnSp>
          <p:nvCxnSpPr>
            <p:cNvPr id="275" name="直接连接符 274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6" name="文本框 275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cxnSp>
        <p:nvCxnSpPr>
          <p:cNvPr id="208" name="直接连接符 207"/>
          <p:cNvCxnSpPr/>
          <p:nvPr/>
        </p:nvCxnSpPr>
        <p:spPr bwMode="auto">
          <a:xfrm>
            <a:off x="7533698" y="5144344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7" name="组合 156"/>
          <p:cNvGrpSpPr/>
          <p:nvPr/>
        </p:nvGrpSpPr>
        <p:grpSpPr>
          <a:xfrm>
            <a:off x="6670466" y="2543542"/>
            <a:ext cx="360039" cy="119168"/>
            <a:chOff x="5292080" y="3452075"/>
            <a:chExt cx="360039" cy="119168"/>
          </a:xfrm>
        </p:grpSpPr>
        <p:sp>
          <p:nvSpPr>
            <p:cNvPr id="158" name="等腰三角形 157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159" name="直接连接符 158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3" name="文本框 292"/>
          <p:cNvSpPr txBox="1"/>
          <p:nvPr/>
        </p:nvSpPr>
        <p:spPr>
          <a:xfrm>
            <a:off x="6310425" y="2480016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SR2</a:t>
            </a:r>
            <a:endParaRPr lang="zh-CN" altLang="en-US" sz="1000" baseline="0" dirty="0"/>
          </a:p>
        </p:txBody>
      </p:sp>
      <p:grpSp>
        <p:nvGrpSpPr>
          <p:cNvPr id="346" name="组合 345"/>
          <p:cNvGrpSpPr/>
          <p:nvPr/>
        </p:nvGrpSpPr>
        <p:grpSpPr>
          <a:xfrm>
            <a:off x="6670553" y="2547150"/>
            <a:ext cx="360000" cy="221857"/>
            <a:chOff x="5898218" y="3494595"/>
            <a:chExt cx="360000" cy="221857"/>
          </a:xfrm>
        </p:grpSpPr>
        <p:cxnSp>
          <p:nvCxnSpPr>
            <p:cNvPr id="347" name="直接连接符 346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8" name="文本框 347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3</a:t>
              </a:r>
              <a:endParaRPr lang="zh-CN" altLang="en-US" sz="1200" dirty="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698465" y="3920177"/>
            <a:ext cx="1105129" cy="119168"/>
            <a:chOff x="5698465" y="3920177"/>
            <a:chExt cx="1105129" cy="119168"/>
          </a:xfrm>
        </p:grpSpPr>
        <p:cxnSp>
          <p:nvCxnSpPr>
            <p:cNvPr id="88" name="直接连接符 87"/>
            <p:cNvCxnSpPr/>
            <p:nvPr/>
          </p:nvCxnSpPr>
          <p:spPr bwMode="auto">
            <a:xfrm rot="5400000">
              <a:off x="6184465" y="3501035"/>
              <a:ext cx="0" cy="972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7" name="等腰三角形 86"/>
            <p:cNvSpPr/>
            <p:nvPr/>
          </p:nvSpPr>
          <p:spPr bwMode="auto">
            <a:xfrm rot="5400000">
              <a:off x="6677446" y="3913196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</p:grpSp>
      <p:sp>
        <p:nvSpPr>
          <p:cNvPr id="28" name="流程图: 手动操作 27"/>
          <p:cNvSpPr/>
          <p:nvPr/>
        </p:nvSpPr>
        <p:spPr bwMode="auto">
          <a:xfrm>
            <a:off x="6742473" y="3892235"/>
            <a:ext cx="684016" cy="184837"/>
          </a:xfrm>
          <a:prstGeom prst="flowChartManualOperation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b="1" baseline="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Times New Roman" panose="02020603050405020304" pitchFamily="18" charset="0"/>
              </a:rPr>
              <a:t>SR2MUX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99" name="直接连接符 98"/>
          <p:cNvCxnSpPr/>
          <p:nvPr/>
        </p:nvCxnSpPr>
        <p:spPr bwMode="auto">
          <a:xfrm>
            <a:off x="7172232" y="4064192"/>
            <a:ext cx="2289" cy="242621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99" name="组合 298"/>
          <p:cNvGrpSpPr/>
          <p:nvPr/>
        </p:nvGrpSpPr>
        <p:grpSpPr>
          <a:xfrm>
            <a:off x="7091627" y="4017787"/>
            <a:ext cx="396344" cy="215444"/>
            <a:chOff x="7272000" y="2565484"/>
            <a:chExt cx="396344" cy="215444"/>
          </a:xfrm>
        </p:grpSpPr>
        <p:cxnSp>
          <p:nvCxnSpPr>
            <p:cNvPr id="300" name="直接连接符 29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1" name="文本框 30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342" name="组合 341"/>
          <p:cNvGrpSpPr/>
          <p:nvPr/>
        </p:nvGrpSpPr>
        <p:grpSpPr>
          <a:xfrm>
            <a:off x="6340499" y="3697739"/>
            <a:ext cx="360000" cy="221857"/>
            <a:chOff x="5898218" y="3494595"/>
            <a:chExt cx="360000" cy="221857"/>
          </a:xfrm>
        </p:grpSpPr>
        <p:cxnSp>
          <p:nvCxnSpPr>
            <p:cNvPr id="303" name="直接连接符 302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4" name="文本框 303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162" name="组合 161"/>
          <p:cNvGrpSpPr/>
          <p:nvPr/>
        </p:nvGrpSpPr>
        <p:grpSpPr>
          <a:xfrm>
            <a:off x="7138217" y="3056080"/>
            <a:ext cx="396344" cy="215444"/>
            <a:chOff x="7272000" y="2565484"/>
            <a:chExt cx="396344" cy="215444"/>
          </a:xfrm>
        </p:grpSpPr>
        <p:sp>
          <p:nvSpPr>
            <p:cNvPr id="164" name="文本框 16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  <p:cxnSp>
          <p:nvCxnSpPr>
            <p:cNvPr id="163" name="直接连接符 16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27" name="直接连接符 126"/>
          <p:cNvCxnSpPr/>
          <p:nvPr/>
        </p:nvCxnSpPr>
        <p:spPr bwMode="auto">
          <a:xfrm rot="5400000">
            <a:off x="5812482" y="1553144"/>
            <a:ext cx="1726" cy="408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直接连接符 37"/>
          <p:cNvCxnSpPr/>
          <p:nvPr/>
        </p:nvCxnSpPr>
        <p:spPr bwMode="auto">
          <a:xfrm>
            <a:off x="7203138" y="2768048"/>
            <a:ext cx="1726" cy="11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83" name="组合 282"/>
          <p:cNvGrpSpPr/>
          <p:nvPr/>
        </p:nvGrpSpPr>
        <p:grpSpPr>
          <a:xfrm>
            <a:off x="2926049" y="3398698"/>
            <a:ext cx="396344" cy="215444"/>
            <a:chOff x="7272000" y="2565484"/>
            <a:chExt cx="396344" cy="215444"/>
          </a:xfrm>
        </p:grpSpPr>
        <p:cxnSp>
          <p:nvCxnSpPr>
            <p:cNvPr id="284" name="直接连接符 28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5" name="文本框 28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cxnSp>
        <p:nvCxnSpPr>
          <p:cNvPr id="178" name="直接连接符 177"/>
          <p:cNvCxnSpPr/>
          <p:nvPr/>
        </p:nvCxnSpPr>
        <p:spPr bwMode="auto">
          <a:xfrm flipV="1">
            <a:off x="2595659" y="3272128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9" name="直接连接符 178"/>
          <p:cNvCxnSpPr/>
          <p:nvPr/>
        </p:nvCxnSpPr>
        <p:spPr bwMode="auto">
          <a:xfrm flipV="1">
            <a:off x="2801224" y="3272104"/>
            <a:ext cx="1726" cy="68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0" name="直接连接符 179"/>
          <p:cNvCxnSpPr/>
          <p:nvPr/>
        </p:nvCxnSpPr>
        <p:spPr bwMode="auto">
          <a:xfrm flipV="1">
            <a:off x="3006789" y="3272104"/>
            <a:ext cx="1726" cy="97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1" name="直接连接符 180"/>
          <p:cNvCxnSpPr/>
          <p:nvPr/>
        </p:nvCxnSpPr>
        <p:spPr bwMode="auto">
          <a:xfrm flipV="1">
            <a:off x="3212355" y="3272104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" name="文本框 265"/>
          <p:cNvSpPr txBox="1"/>
          <p:nvPr/>
        </p:nvSpPr>
        <p:spPr>
          <a:xfrm>
            <a:off x="1197857" y="3427153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baseline="0" dirty="0"/>
              <a:t>[10:0]</a:t>
            </a:r>
            <a:endParaRPr lang="zh-CN" altLang="en-US" sz="1200" b="1" baseline="0" dirty="0"/>
          </a:p>
        </p:txBody>
      </p:sp>
      <p:grpSp>
        <p:nvGrpSpPr>
          <p:cNvPr id="277" name="组合 276"/>
          <p:cNvGrpSpPr/>
          <p:nvPr/>
        </p:nvGrpSpPr>
        <p:grpSpPr>
          <a:xfrm>
            <a:off x="2511649" y="3398698"/>
            <a:ext cx="396344" cy="215444"/>
            <a:chOff x="7272000" y="2565484"/>
            <a:chExt cx="396344" cy="215444"/>
          </a:xfrm>
        </p:grpSpPr>
        <p:cxnSp>
          <p:nvCxnSpPr>
            <p:cNvPr id="278" name="直接连接符 277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9" name="文本框 278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280" name="组合 279"/>
          <p:cNvGrpSpPr/>
          <p:nvPr/>
        </p:nvGrpSpPr>
        <p:grpSpPr>
          <a:xfrm>
            <a:off x="2710025" y="3398698"/>
            <a:ext cx="396344" cy="215444"/>
            <a:chOff x="7272000" y="2565484"/>
            <a:chExt cx="396344" cy="215444"/>
          </a:xfrm>
        </p:grpSpPr>
        <p:cxnSp>
          <p:nvCxnSpPr>
            <p:cNvPr id="281" name="直接连接符 280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2" name="文本框 281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sp>
        <p:nvSpPr>
          <p:cNvPr id="182" name="矩形 181"/>
          <p:cNvSpPr/>
          <p:nvPr/>
        </p:nvSpPr>
        <p:spPr bwMode="auto">
          <a:xfrm>
            <a:off x="1731563" y="3560136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baseline="0" dirty="0">
                <a:latin typeface="Arial" charset="0"/>
              </a:rPr>
              <a:t>SEXT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3" name="矩形 182"/>
          <p:cNvSpPr/>
          <p:nvPr/>
        </p:nvSpPr>
        <p:spPr bwMode="auto">
          <a:xfrm>
            <a:off x="1733276" y="384991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baseline="0" dirty="0">
                <a:latin typeface="Arial" charset="0"/>
              </a:rPr>
              <a:t>SEXT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4" name="矩形 183"/>
          <p:cNvSpPr/>
          <p:nvPr/>
        </p:nvSpPr>
        <p:spPr bwMode="auto">
          <a:xfrm>
            <a:off x="1733276" y="4137950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baseline="0" dirty="0">
                <a:latin typeface="Arial" charset="0"/>
              </a:rPr>
              <a:t>SEXT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88" name="直接连接符 187"/>
          <p:cNvCxnSpPr/>
          <p:nvPr/>
        </p:nvCxnSpPr>
        <p:spPr bwMode="auto">
          <a:xfrm rot="16200000">
            <a:off x="1477431" y="3993950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9" name="直接连接符 188"/>
          <p:cNvCxnSpPr/>
          <p:nvPr/>
        </p:nvCxnSpPr>
        <p:spPr bwMode="auto">
          <a:xfrm rot="16200000">
            <a:off x="1478644" y="3705918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0" name="直接连接符 189"/>
          <p:cNvCxnSpPr/>
          <p:nvPr/>
        </p:nvCxnSpPr>
        <p:spPr bwMode="auto">
          <a:xfrm rot="16200000">
            <a:off x="1478644" y="3416136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2" name="直接连接符 191"/>
          <p:cNvCxnSpPr/>
          <p:nvPr/>
        </p:nvCxnSpPr>
        <p:spPr bwMode="auto">
          <a:xfrm rot="16200000">
            <a:off x="2513171" y="3570936"/>
            <a:ext cx="1726" cy="194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3" name="直接连接符 192"/>
          <p:cNvCxnSpPr/>
          <p:nvPr/>
        </p:nvCxnSpPr>
        <p:spPr bwMode="auto">
          <a:xfrm rot="16200000">
            <a:off x="2621171" y="3752718"/>
            <a:ext cx="1726" cy="410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" name="直接连接符 193"/>
          <p:cNvCxnSpPr/>
          <p:nvPr/>
        </p:nvCxnSpPr>
        <p:spPr bwMode="auto">
          <a:xfrm rot="16200000">
            <a:off x="2721971" y="3939950"/>
            <a:ext cx="1726" cy="61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7" name="文本框 266"/>
          <p:cNvSpPr txBox="1"/>
          <p:nvPr/>
        </p:nvSpPr>
        <p:spPr>
          <a:xfrm>
            <a:off x="1197857" y="3715185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baseline="0" dirty="0"/>
              <a:t>[8:0]</a:t>
            </a:r>
            <a:endParaRPr lang="zh-CN" altLang="en-US" sz="1200" b="1" baseline="0" dirty="0"/>
          </a:p>
        </p:txBody>
      </p:sp>
      <p:sp>
        <p:nvSpPr>
          <p:cNvPr id="268" name="文本框 267"/>
          <p:cNvSpPr txBox="1"/>
          <p:nvPr/>
        </p:nvSpPr>
        <p:spPr>
          <a:xfrm>
            <a:off x="1197857" y="4003217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baseline="0" dirty="0"/>
              <a:t>[5:0]</a:t>
            </a:r>
            <a:endParaRPr lang="zh-CN" altLang="en-US" sz="1200" b="1" baseline="0" dirty="0"/>
          </a:p>
        </p:txBody>
      </p:sp>
      <p:sp>
        <p:nvSpPr>
          <p:cNvPr id="269" name="文本框 268"/>
          <p:cNvSpPr txBox="1"/>
          <p:nvPr/>
        </p:nvSpPr>
        <p:spPr>
          <a:xfrm>
            <a:off x="1197857" y="4291249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baseline="0" dirty="0"/>
              <a:t>[4:0]</a:t>
            </a:r>
            <a:endParaRPr lang="zh-CN" altLang="en-US" sz="1200" b="1" baseline="0" dirty="0"/>
          </a:p>
        </p:txBody>
      </p:sp>
      <p:grpSp>
        <p:nvGrpSpPr>
          <p:cNvPr id="7" name="组合 6"/>
          <p:cNvGrpSpPr/>
          <p:nvPr/>
        </p:nvGrpSpPr>
        <p:grpSpPr>
          <a:xfrm>
            <a:off x="1226294" y="3740160"/>
            <a:ext cx="5750850" cy="900072"/>
            <a:chOff x="1226294" y="3740160"/>
            <a:chExt cx="5750850" cy="900072"/>
          </a:xfrm>
        </p:grpSpPr>
        <p:cxnSp>
          <p:nvCxnSpPr>
            <p:cNvPr id="200" name="直接连接符 199"/>
            <p:cNvCxnSpPr/>
            <p:nvPr/>
          </p:nvCxnSpPr>
          <p:spPr bwMode="auto">
            <a:xfrm rot="16200000">
              <a:off x="5086281" y="1859144"/>
              <a:ext cx="1726" cy="3780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5" name="直接连接符 174"/>
            <p:cNvCxnSpPr/>
            <p:nvPr/>
          </p:nvCxnSpPr>
          <p:spPr bwMode="auto">
            <a:xfrm>
              <a:off x="6956208" y="3740176"/>
              <a:ext cx="2289" cy="180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9" name="矩形 148"/>
            <p:cNvSpPr/>
            <p:nvPr/>
          </p:nvSpPr>
          <p:spPr bwMode="auto">
            <a:xfrm>
              <a:off x="1733276" y="4424232"/>
              <a:ext cx="677722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0" rIns="9144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200" b="1" baseline="0" dirty="0">
                  <a:latin typeface="Arial" charset="0"/>
                </a:rPr>
                <a:t>SEXT</a:t>
              </a:r>
              <a:endParaRPr kumimoji="0" lang="zh-CN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99" name="直接连接符 198"/>
            <p:cNvCxnSpPr/>
            <p:nvPr/>
          </p:nvCxnSpPr>
          <p:spPr bwMode="auto">
            <a:xfrm rot="10800000">
              <a:off x="3214082" y="3740160"/>
              <a:ext cx="1726" cy="792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7" name="直接连接符 246"/>
            <p:cNvCxnSpPr/>
            <p:nvPr/>
          </p:nvCxnSpPr>
          <p:spPr bwMode="auto">
            <a:xfrm rot="16200000">
              <a:off x="1477431" y="4280232"/>
              <a:ext cx="1726" cy="504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8" name="直接连接符 197"/>
            <p:cNvCxnSpPr/>
            <p:nvPr/>
          </p:nvCxnSpPr>
          <p:spPr bwMode="auto">
            <a:xfrm rot="16200000">
              <a:off x="2822531" y="4130832"/>
              <a:ext cx="1726" cy="8028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62" name="直接连接符 61"/>
          <p:cNvCxnSpPr/>
          <p:nvPr/>
        </p:nvCxnSpPr>
        <p:spPr bwMode="auto">
          <a:xfrm>
            <a:off x="8110625" y="5360336"/>
            <a:ext cx="0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直接连接符 64"/>
          <p:cNvCxnSpPr/>
          <p:nvPr/>
        </p:nvCxnSpPr>
        <p:spPr bwMode="auto">
          <a:xfrm>
            <a:off x="7030505" y="5324336"/>
            <a:ext cx="0" cy="57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矩形 66"/>
          <p:cNvSpPr/>
          <p:nvPr/>
        </p:nvSpPr>
        <p:spPr bwMode="auto">
          <a:xfrm>
            <a:off x="6512153" y="5900336"/>
            <a:ext cx="950400" cy="5760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b="1" baseline="0" dirty="0"/>
              <a:t>INPUT</a:t>
            </a:r>
            <a:endParaRPr lang="zh-CN" altLang="en-US" sz="1200" b="1" baseline="0" dirty="0"/>
          </a:p>
        </p:txBody>
      </p:sp>
      <p:cxnSp>
        <p:nvCxnSpPr>
          <p:cNvPr id="358" name="直接连接符 357"/>
          <p:cNvCxnSpPr/>
          <p:nvPr/>
        </p:nvCxnSpPr>
        <p:spPr bwMode="auto">
          <a:xfrm>
            <a:off x="4836233" y="5919928"/>
            <a:ext cx="0" cy="28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7" name="直接连接符 356"/>
          <p:cNvCxnSpPr/>
          <p:nvPr/>
        </p:nvCxnSpPr>
        <p:spPr bwMode="auto">
          <a:xfrm rot="16200000">
            <a:off x="4600265" y="5968436"/>
            <a:ext cx="0" cy="4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5" name="组合 384"/>
          <p:cNvGrpSpPr/>
          <p:nvPr/>
        </p:nvGrpSpPr>
        <p:grpSpPr>
          <a:xfrm flipH="1">
            <a:off x="4370149" y="6565995"/>
            <a:ext cx="360039" cy="119168"/>
            <a:chOff x="5292080" y="3452075"/>
            <a:chExt cx="360039" cy="119168"/>
          </a:xfrm>
        </p:grpSpPr>
        <p:sp>
          <p:nvSpPr>
            <p:cNvPr id="386" name="等腰三角形 38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387" name="直接连接符 38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88" name="文本框 387"/>
          <p:cNvSpPr txBox="1"/>
          <p:nvPr/>
        </p:nvSpPr>
        <p:spPr>
          <a:xfrm>
            <a:off x="4665830" y="6517650"/>
            <a:ext cx="995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MEM.EN,R,W</a:t>
            </a:r>
            <a:endParaRPr lang="zh-CN" altLang="en-US" sz="1000" baseline="0" dirty="0"/>
          </a:p>
        </p:txBody>
      </p:sp>
      <p:grpSp>
        <p:nvGrpSpPr>
          <p:cNvPr id="418" name="组合 417"/>
          <p:cNvGrpSpPr/>
          <p:nvPr/>
        </p:nvGrpSpPr>
        <p:grpSpPr>
          <a:xfrm>
            <a:off x="4745207" y="5930003"/>
            <a:ext cx="396344" cy="215444"/>
            <a:chOff x="7272000" y="2565484"/>
            <a:chExt cx="396344" cy="215444"/>
          </a:xfrm>
        </p:grpSpPr>
        <p:cxnSp>
          <p:nvCxnSpPr>
            <p:cNvPr id="419" name="直接连接符 418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0" name="文本框 419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cxnSp>
        <p:nvCxnSpPr>
          <p:cNvPr id="137" name="直接连接符 136"/>
          <p:cNvCxnSpPr/>
          <p:nvPr/>
        </p:nvCxnSpPr>
        <p:spPr bwMode="auto">
          <a:xfrm flipV="1">
            <a:off x="4654241" y="1748544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1" name="组合 150"/>
          <p:cNvGrpSpPr/>
          <p:nvPr/>
        </p:nvGrpSpPr>
        <p:grpSpPr>
          <a:xfrm>
            <a:off x="3934162" y="1941680"/>
            <a:ext cx="360039" cy="119168"/>
            <a:chOff x="5292080" y="3452075"/>
            <a:chExt cx="360039" cy="119168"/>
          </a:xfrm>
        </p:grpSpPr>
        <p:sp>
          <p:nvSpPr>
            <p:cNvPr id="152" name="等腰三角形 15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153" name="直接连接符 15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54" name="组合 153"/>
          <p:cNvGrpSpPr/>
          <p:nvPr/>
        </p:nvGrpSpPr>
        <p:grpSpPr>
          <a:xfrm>
            <a:off x="3934161" y="1592352"/>
            <a:ext cx="360039" cy="119168"/>
            <a:chOff x="5292080" y="3452075"/>
            <a:chExt cx="360039" cy="119168"/>
          </a:xfrm>
        </p:grpSpPr>
        <p:sp>
          <p:nvSpPr>
            <p:cNvPr id="155" name="等腰三角形 15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156" name="直接连接符 15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07" name="文本框 306"/>
          <p:cNvSpPr txBox="1"/>
          <p:nvPr/>
        </p:nvSpPr>
        <p:spPr>
          <a:xfrm>
            <a:off x="3569657" y="1209382"/>
            <a:ext cx="698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baseline="0" dirty="0" err="1"/>
              <a:t>GatePC</a:t>
            </a:r>
            <a:endParaRPr lang="zh-CN" altLang="en-US" sz="1000" baseline="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322257" y="6537325"/>
            <a:ext cx="2743200" cy="244475"/>
          </a:xfrm>
        </p:spPr>
        <p:txBody>
          <a:bodyPr/>
          <a:lstStyle/>
          <a:p>
            <a:pPr>
              <a:defRPr/>
            </a:pPr>
            <a:fld id="{0DE9E528-1FB2-4ADD-81AD-0CADE8E681E0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  <p:grpSp>
        <p:nvGrpSpPr>
          <p:cNvPr id="54" name="组合 53"/>
          <p:cNvGrpSpPr/>
          <p:nvPr/>
        </p:nvGrpSpPr>
        <p:grpSpPr>
          <a:xfrm>
            <a:off x="2784736" y="5347152"/>
            <a:ext cx="180969" cy="402036"/>
            <a:chOff x="2185214" y="1412776"/>
            <a:chExt cx="180969" cy="402036"/>
          </a:xfrm>
        </p:grpSpPr>
        <p:sp>
          <p:nvSpPr>
            <p:cNvPr id="55" name="等腰三角形 54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8" name="矩形 67"/>
          <p:cNvSpPr/>
          <p:nvPr/>
        </p:nvSpPr>
        <p:spPr bwMode="auto">
          <a:xfrm>
            <a:off x="7632180" y="5900336"/>
            <a:ext cx="950400" cy="5760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b="1" baseline="0" dirty="0"/>
              <a:t>OUTPUT</a:t>
            </a:r>
            <a:endParaRPr lang="zh-CN" altLang="en-US" sz="1200" b="1" baseline="0" dirty="0"/>
          </a:p>
        </p:txBody>
      </p:sp>
      <p:sp>
        <p:nvSpPr>
          <p:cNvPr id="69" name="矩形 68"/>
          <p:cNvSpPr/>
          <p:nvPr/>
        </p:nvSpPr>
        <p:spPr bwMode="auto">
          <a:xfrm>
            <a:off x="3392528" y="5651906"/>
            <a:ext cx="950400" cy="1101059"/>
          </a:xfrm>
          <a:prstGeom prst="rect">
            <a:avLst/>
          </a:prstGeom>
          <a:solidFill>
            <a:srgbClr val="FF99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b="1" baseline="0" dirty="0"/>
              <a:t>MEMORY</a:t>
            </a:r>
            <a:endParaRPr lang="zh-CN" altLang="en-US" sz="1200" b="1" baseline="0" dirty="0"/>
          </a:p>
        </p:txBody>
      </p:sp>
      <p:sp>
        <p:nvSpPr>
          <p:cNvPr id="95" name="梯形 94"/>
          <p:cNvSpPr/>
          <p:nvPr/>
        </p:nvSpPr>
        <p:spPr bwMode="auto">
          <a:xfrm>
            <a:off x="2421993" y="3056080"/>
            <a:ext cx="972000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MUX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96" name="梯形 95"/>
          <p:cNvSpPr/>
          <p:nvPr/>
        </p:nvSpPr>
        <p:spPr bwMode="auto">
          <a:xfrm>
            <a:off x="3664802" y="3056080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MUX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2536359" y="5684384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baseline="0" dirty="0">
                <a:latin typeface="Arial" charset="0"/>
              </a:rPr>
              <a:t>MDR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36" name="直接连接符 135"/>
          <p:cNvCxnSpPr/>
          <p:nvPr/>
        </p:nvCxnSpPr>
        <p:spPr bwMode="auto">
          <a:xfrm flipV="1">
            <a:off x="4870265" y="2099704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" name="直接连接符 139"/>
          <p:cNvCxnSpPr/>
          <p:nvPr/>
        </p:nvCxnSpPr>
        <p:spPr bwMode="auto">
          <a:xfrm rot="10800000">
            <a:off x="3358098" y="1075872"/>
            <a:ext cx="1726" cy="12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1" name="直接连接符 140"/>
          <p:cNvCxnSpPr/>
          <p:nvPr/>
        </p:nvCxnSpPr>
        <p:spPr bwMode="auto">
          <a:xfrm flipV="1">
            <a:off x="4436491" y="2108560"/>
            <a:ext cx="1726" cy="19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" name="直接连接符 141"/>
          <p:cNvCxnSpPr/>
          <p:nvPr/>
        </p:nvCxnSpPr>
        <p:spPr bwMode="auto">
          <a:xfrm flipV="1">
            <a:off x="4652515" y="2108560"/>
            <a:ext cx="1726" cy="3132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" name="直接连接符 143"/>
          <p:cNvCxnSpPr/>
          <p:nvPr/>
        </p:nvCxnSpPr>
        <p:spPr bwMode="auto">
          <a:xfrm flipV="1">
            <a:off x="4076451" y="2804080"/>
            <a:ext cx="1726" cy="2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" name="直接连接符 146"/>
          <p:cNvCxnSpPr/>
          <p:nvPr/>
        </p:nvCxnSpPr>
        <p:spPr bwMode="auto">
          <a:xfrm flipV="1">
            <a:off x="3790145" y="2386600"/>
            <a:ext cx="1726" cy="21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8" name="椭圆 147"/>
          <p:cNvSpPr/>
          <p:nvPr/>
        </p:nvSpPr>
        <p:spPr bwMode="auto">
          <a:xfrm>
            <a:off x="3775881" y="2359138"/>
            <a:ext cx="45719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173" name="直接连接符 172"/>
          <p:cNvCxnSpPr/>
          <p:nvPr/>
        </p:nvCxnSpPr>
        <p:spPr bwMode="auto">
          <a:xfrm flipV="1">
            <a:off x="3790145" y="3272104"/>
            <a:ext cx="1726" cy="327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6" name="直接连接符 175"/>
          <p:cNvCxnSpPr/>
          <p:nvPr/>
        </p:nvCxnSpPr>
        <p:spPr bwMode="auto">
          <a:xfrm flipV="1">
            <a:off x="3500387" y="2804072"/>
            <a:ext cx="1726" cy="1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7" name="直接连接符 176"/>
          <p:cNvCxnSpPr/>
          <p:nvPr/>
        </p:nvCxnSpPr>
        <p:spPr bwMode="auto">
          <a:xfrm rot="16200000">
            <a:off x="3210681" y="2684409"/>
            <a:ext cx="1726" cy="597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6" name="直接连接符 185"/>
          <p:cNvCxnSpPr/>
          <p:nvPr/>
        </p:nvCxnSpPr>
        <p:spPr bwMode="auto">
          <a:xfrm rot="10800000">
            <a:off x="1218173" y="2638432"/>
            <a:ext cx="1726" cy="2073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8" name="矩形 227"/>
          <p:cNvSpPr/>
          <p:nvPr/>
        </p:nvSpPr>
        <p:spPr bwMode="auto">
          <a:xfrm>
            <a:off x="5806369" y="4712264"/>
            <a:ext cx="360040" cy="3456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108000" tIns="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 dirty="0">
                <a:latin typeface="Arial" charset="0"/>
              </a:rPr>
              <a:t>…</a:t>
            </a:r>
            <a:endParaRPr kumimoji="0" lang="zh-CN" altLang="en-US" sz="2400" b="1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39" name="直接连接符 238"/>
          <p:cNvCxnSpPr/>
          <p:nvPr/>
        </p:nvCxnSpPr>
        <p:spPr bwMode="auto">
          <a:xfrm>
            <a:off x="2672447" y="5908126"/>
            <a:ext cx="0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1" name="直接连接符 240"/>
          <p:cNvCxnSpPr/>
          <p:nvPr/>
        </p:nvCxnSpPr>
        <p:spPr bwMode="auto">
          <a:xfrm flipV="1">
            <a:off x="2854041" y="6368472"/>
            <a:ext cx="0" cy="21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2" name="直接连接符 241"/>
          <p:cNvCxnSpPr/>
          <p:nvPr/>
        </p:nvCxnSpPr>
        <p:spPr bwMode="auto">
          <a:xfrm rot="16200000">
            <a:off x="3106281" y="6315335"/>
            <a:ext cx="1726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4" name="直接连接符 243"/>
          <p:cNvCxnSpPr/>
          <p:nvPr/>
        </p:nvCxnSpPr>
        <p:spPr bwMode="auto">
          <a:xfrm rot="16200000">
            <a:off x="1736994" y="6026858"/>
            <a:ext cx="1726" cy="10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61" name="组合 260"/>
          <p:cNvGrpSpPr/>
          <p:nvPr/>
        </p:nvGrpSpPr>
        <p:grpSpPr>
          <a:xfrm>
            <a:off x="3286201" y="2595651"/>
            <a:ext cx="1008000" cy="244405"/>
            <a:chOff x="2843920" y="2392507"/>
            <a:chExt cx="1008000" cy="244405"/>
          </a:xfrm>
        </p:grpSpPr>
        <p:sp>
          <p:nvSpPr>
            <p:cNvPr id="94" name="梯形 93"/>
            <p:cNvSpPr/>
            <p:nvPr/>
          </p:nvSpPr>
          <p:spPr bwMode="auto">
            <a:xfrm>
              <a:off x="2843920" y="2392507"/>
              <a:ext cx="1008000" cy="232989"/>
            </a:xfrm>
            <a:prstGeom prst="trapezoid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21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b="1" dirty="0">
                  <a:solidFill>
                    <a:schemeClr val="bg1"/>
                  </a:solidFill>
                  <a:latin typeface="Arial" charset="0"/>
                </a:rPr>
                <a:t>+</a:t>
              </a:r>
              <a:endParaRPr kumimoji="0" lang="zh-CN" altLang="en-US" sz="2000" b="1" i="0" u="none" strike="noStrike" cap="none" normalizeH="0" baseline="-2500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257" name="等腰三角形 256"/>
            <p:cNvSpPr/>
            <p:nvPr/>
          </p:nvSpPr>
          <p:spPr bwMode="auto">
            <a:xfrm>
              <a:off x="3249397" y="2545331"/>
              <a:ext cx="197047" cy="91581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59" name="直接连接符 258"/>
            <p:cNvCxnSpPr/>
            <p:nvPr/>
          </p:nvCxnSpPr>
          <p:spPr bwMode="auto">
            <a:xfrm flipV="1">
              <a:off x="3249397" y="2545331"/>
              <a:ext cx="98524" cy="915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0" name="直接连接符 259"/>
            <p:cNvCxnSpPr/>
            <p:nvPr/>
          </p:nvCxnSpPr>
          <p:spPr bwMode="auto">
            <a:xfrm flipH="1" flipV="1">
              <a:off x="3347864" y="2545331"/>
              <a:ext cx="98524" cy="915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65" name="直接连接符 264"/>
          <p:cNvCxnSpPr/>
          <p:nvPr/>
        </p:nvCxnSpPr>
        <p:spPr bwMode="auto">
          <a:xfrm>
            <a:off x="2258637" y="1111864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71" name="组合 270"/>
          <p:cNvGrpSpPr/>
          <p:nvPr/>
        </p:nvGrpSpPr>
        <p:grpSpPr>
          <a:xfrm>
            <a:off x="5661476" y="2176846"/>
            <a:ext cx="396344" cy="215444"/>
            <a:chOff x="7272000" y="2565484"/>
            <a:chExt cx="396344" cy="215444"/>
          </a:xfrm>
        </p:grpSpPr>
        <p:cxnSp>
          <p:nvCxnSpPr>
            <p:cNvPr id="272" name="直接连接符 27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3" name="文本框 27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286" name="组合 285"/>
          <p:cNvGrpSpPr/>
          <p:nvPr/>
        </p:nvGrpSpPr>
        <p:grpSpPr>
          <a:xfrm>
            <a:off x="3142073" y="3398698"/>
            <a:ext cx="396344" cy="215444"/>
            <a:chOff x="7272000" y="2565484"/>
            <a:chExt cx="396344" cy="215444"/>
          </a:xfrm>
        </p:grpSpPr>
        <p:cxnSp>
          <p:nvCxnSpPr>
            <p:cNvPr id="287" name="直接连接符 286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8" name="文本框 287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310" name="组合 309"/>
          <p:cNvGrpSpPr/>
          <p:nvPr/>
        </p:nvGrpSpPr>
        <p:grpSpPr>
          <a:xfrm>
            <a:off x="3709468" y="3371360"/>
            <a:ext cx="396344" cy="215444"/>
            <a:chOff x="7272000" y="2565484"/>
            <a:chExt cx="396344" cy="215444"/>
          </a:xfrm>
        </p:grpSpPr>
        <p:cxnSp>
          <p:nvCxnSpPr>
            <p:cNvPr id="311" name="直接连接符 310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2" name="文本框 311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331" name="组合 330"/>
          <p:cNvGrpSpPr/>
          <p:nvPr/>
        </p:nvGrpSpPr>
        <p:grpSpPr>
          <a:xfrm>
            <a:off x="1154425" y="5000296"/>
            <a:ext cx="396344" cy="215444"/>
            <a:chOff x="7272000" y="2565484"/>
            <a:chExt cx="396344" cy="215444"/>
          </a:xfrm>
        </p:grpSpPr>
        <p:cxnSp>
          <p:nvCxnSpPr>
            <p:cNvPr id="332" name="直接连接符 33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3" name="文本框 33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sp>
        <p:nvSpPr>
          <p:cNvPr id="334" name="文本框 333"/>
          <p:cNvSpPr txBox="1"/>
          <p:nvPr/>
        </p:nvSpPr>
        <p:spPr>
          <a:xfrm>
            <a:off x="4717064" y="3032135"/>
            <a:ext cx="9137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ADDR1MUX</a:t>
            </a:r>
            <a:endParaRPr lang="zh-CN" altLang="en-US" sz="1000" baseline="0" dirty="0"/>
          </a:p>
        </p:txBody>
      </p:sp>
      <p:grpSp>
        <p:nvGrpSpPr>
          <p:cNvPr id="335" name="组合 334"/>
          <p:cNvGrpSpPr/>
          <p:nvPr/>
        </p:nvGrpSpPr>
        <p:grpSpPr>
          <a:xfrm flipH="1">
            <a:off x="4419247" y="3101884"/>
            <a:ext cx="360039" cy="119168"/>
            <a:chOff x="5292080" y="3452075"/>
            <a:chExt cx="360039" cy="119168"/>
          </a:xfrm>
        </p:grpSpPr>
        <p:sp>
          <p:nvSpPr>
            <p:cNvPr id="336" name="等腰三角形 33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337" name="直接连接符 33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3" name="组合 342"/>
          <p:cNvGrpSpPr/>
          <p:nvPr/>
        </p:nvGrpSpPr>
        <p:grpSpPr>
          <a:xfrm>
            <a:off x="3895814" y="1945790"/>
            <a:ext cx="360000" cy="217408"/>
            <a:chOff x="5898218" y="3494595"/>
            <a:chExt cx="360000" cy="217408"/>
          </a:xfrm>
        </p:grpSpPr>
        <p:cxnSp>
          <p:nvCxnSpPr>
            <p:cNvPr id="344" name="直接连接符 343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5" name="文本框 344"/>
            <p:cNvSpPr txBox="1"/>
            <p:nvPr/>
          </p:nvSpPr>
          <p:spPr>
            <a:xfrm>
              <a:off x="5898218" y="3496559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2</a:t>
              </a:r>
              <a:endParaRPr lang="zh-CN" altLang="en-US" sz="1200" dirty="0"/>
            </a:p>
          </p:txBody>
        </p:sp>
      </p:grpSp>
      <p:sp>
        <p:nvSpPr>
          <p:cNvPr id="93" name="梯形 92"/>
          <p:cNvSpPr/>
          <p:nvPr/>
        </p:nvSpPr>
        <p:spPr bwMode="auto">
          <a:xfrm>
            <a:off x="4240866" y="1892536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2000" rIns="9144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b="1" baseline="0" dirty="0">
                <a:solidFill>
                  <a:schemeClr val="bg1"/>
                </a:solidFill>
                <a:latin typeface="Arial" charset="0"/>
              </a:rPr>
              <a:t>PC</a:t>
            </a:r>
            <a:r>
              <a:rPr kumimoji="0" lang="en-US" altLang="zh-CN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MUX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31" name="直接连接符 130"/>
          <p:cNvCxnSpPr/>
          <p:nvPr/>
        </p:nvCxnSpPr>
        <p:spPr bwMode="auto">
          <a:xfrm>
            <a:off x="5366663" y="1424500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2" name="矩形 131"/>
          <p:cNvSpPr/>
          <p:nvPr/>
        </p:nvSpPr>
        <p:spPr bwMode="auto">
          <a:xfrm>
            <a:off x="5233467" y="1831944"/>
            <a:ext cx="356878" cy="19852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b="1" baseline="0" dirty="0">
                <a:solidFill>
                  <a:schemeClr val="bg1"/>
                </a:solidFill>
                <a:latin typeface="Arial" charset="0"/>
              </a:rPr>
              <a:t>+1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33" name="直接连接符 132"/>
          <p:cNvCxnSpPr/>
          <p:nvPr/>
        </p:nvCxnSpPr>
        <p:spPr bwMode="auto">
          <a:xfrm rot="16200000">
            <a:off x="5025024" y="1084719"/>
            <a:ext cx="1726" cy="72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" name="直接连接符 133"/>
          <p:cNvCxnSpPr/>
          <p:nvPr/>
        </p:nvCxnSpPr>
        <p:spPr bwMode="auto">
          <a:xfrm rot="16200000">
            <a:off x="5122241" y="2137145"/>
            <a:ext cx="1726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" name="直接连接符 134"/>
          <p:cNvCxnSpPr/>
          <p:nvPr/>
        </p:nvCxnSpPr>
        <p:spPr bwMode="auto">
          <a:xfrm>
            <a:off x="5374321" y="2012008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8" name="椭圆 167"/>
          <p:cNvSpPr/>
          <p:nvPr/>
        </p:nvSpPr>
        <p:spPr bwMode="auto">
          <a:xfrm>
            <a:off x="5328602" y="1423034"/>
            <a:ext cx="45719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grpSp>
        <p:nvGrpSpPr>
          <p:cNvPr id="313" name="组合 312"/>
          <p:cNvGrpSpPr/>
          <p:nvPr/>
        </p:nvGrpSpPr>
        <p:grpSpPr>
          <a:xfrm>
            <a:off x="5313792" y="2176846"/>
            <a:ext cx="396344" cy="215444"/>
            <a:chOff x="7272000" y="2565484"/>
            <a:chExt cx="396344" cy="215444"/>
          </a:xfrm>
        </p:grpSpPr>
        <p:cxnSp>
          <p:nvCxnSpPr>
            <p:cNvPr id="314" name="直接连接符 31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5" name="文本框 31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2169016" y="1429908"/>
            <a:ext cx="180969" cy="402036"/>
            <a:chOff x="2185214" y="1412776"/>
            <a:chExt cx="180969" cy="402036"/>
          </a:xfrm>
        </p:grpSpPr>
        <p:sp>
          <p:nvSpPr>
            <p:cNvPr id="47" name="等腰三角形 46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2" name="梯形 91"/>
          <p:cNvSpPr/>
          <p:nvPr/>
        </p:nvSpPr>
        <p:spPr bwMode="auto">
          <a:xfrm>
            <a:off x="1750396" y="1820528"/>
            <a:ext cx="988993" cy="236862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MARMUX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138" name="直接连接符 137"/>
          <p:cNvCxnSpPr/>
          <p:nvPr/>
        </p:nvCxnSpPr>
        <p:spPr bwMode="auto">
          <a:xfrm rot="16200000">
            <a:off x="3901881" y="1747544"/>
            <a:ext cx="1726" cy="10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" name="直接连接符 138"/>
          <p:cNvCxnSpPr/>
          <p:nvPr/>
        </p:nvCxnSpPr>
        <p:spPr bwMode="auto">
          <a:xfrm rot="16200000">
            <a:off x="3091881" y="1717129"/>
            <a:ext cx="1726" cy="13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直接连接符 142"/>
          <p:cNvCxnSpPr/>
          <p:nvPr/>
        </p:nvCxnSpPr>
        <p:spPr bwMode="auto">
          <a:xfrm flipV="1">
            <a:off x="2421993" y="2048040"/>
            <a:ext cx="1726" cy="36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" name="直接连接符 144"/>
          <p:cNvCxnSpPr/>
          <p:nvPr/>
        </p:nvCxnSpPr>
        <p:spPr bwMode="auto">
          <a:xfrm flipV="1">
            <a:off x="2926049" y="2975144"/>
            <a:ext cx="1726" cy="100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" name="直接连接符 145"/>
          <p:cNvCxnSpPr/>
          <p:nvPr/>
        </p:nvCxnSpPr>
        <p:spPr bwMode="auto">
          <a:xfrm rot="16200000">
            <a:off x="4221282" y="1969129"/>
            <a:ext cx="1726" cy="86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9" name="直接连接符 168"/>
          <p:cNvCxnSpPr/>
          <p:nvPr/>
        </p:nvCxnSpPr>
        <p:spPr bwMode="auto">
          <a:xfrm rot="16200000">
            <a:off x="5554281" y="1246719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0" name="直接连接符 169"/>
          <p:cNvCxnSpPr/>
          <p:nvPr/>
        </p:nvCxnSpPr>
        <p:spPr bwMode="auto">
          <a:xfrm rot="10800000">
            <a:off x="5734361" y="1436127"/>
            <a:ext cx="1726" cy="20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1" name="直接连接符 170"/>
          <p:cNvCxnSpPr/>
          <p:nvPr/>
        </p:nvCxnSpPr>
        <p:spPr bwMode="auto">
          <a:xfrm rot="16200000">
            <a:off x="5014281" y="2749264"/>
            <a:ext cx="1726" cy="147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" name="直接连接符 171"/>
          <p:cNvCxnSpPr/>
          <p:nvPr/>
        </p:nvCxnSpPr>
        <p:spPr bwMode="auto">
          <a:xfrm flipV="1">
            <a:off x="4292475" y="3272104"/>
            <a:ext cx="1726" cy="21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5" name="矩形 184"/>
          <p:cNvSpPr/>
          <p:nvPr/>
        </p:nvSpPr>
        <p:spPr bwMode="auto">
          <a:xfrm>
            <a:off x="1731563" y="255204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baseline="0" dirty="0">
                <a:latin typeface="Arial" charset="0"/>
              </a:rPr>
              <a:t>SEXT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1" name="直接连接符 190"/>
          <p:cNvCxnSpPr/>
          <p:nvPr/>
        </p:nvCxnSpPr>
        <p:spPr bwMode="auto">
          <a:xfrm rot="16200000">
            <a:off x="1478644" y="2408048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" name="直接连接符 194"/>
          <p:cNvCxnSpPr/>
          <p:nvPr/>
        </p:nvCxnSpPr>
        <p:spPr bwMode="auto">
          <a:xfrm rot="10800000">
            <a:off x="2061954" y="2047944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48" name="组合 247"/>
          <p:cNvGrpSpPr/>
          <p:nvPr/>
        </p:nvGrpSpPr>
        <p:grpSpPr>
          <a:xfrm>
            <a:off x="1413881" y="1878792"/>
            <a:ext cx="360039" cy="119168"/>
            <a:chOff x="5292080" y="3452075"/>
            <a:chExt cx="360039" cy="119168"/>
          </a:xfrm>
        </p:grpSpPr>
        <p:sp>
          <p:nvSpPr>
            <p:cNvPr id="249" name="等腰三角形 24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50" name="直接连接符 24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51" name="组合 250"/>
          <p:cNvGrpSpPr/>
          <p:nvPr/>
        </p:nvGrpSpPr>
        <p:grpSpPr>
          <a:xfrm>
            <a:off x="1845930" y="1424744"/>
            <a:ext cx="360039" cy="119168"/>
            <a:chOff x="5292080" y="3452075"/>
            <a:chExt cx="360039" cy="119168"/>
          </a:xfrm>
        </p:grpSpPr>
        <p:sp>
          <p:nvSpPr>
            <p:cNvPr id="252" name="等腰三角形 25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53" name="直接连接符 25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70" name="文本框 269"/>
          <p:cNvSpPr txBox="1"/>
          <p:nvPr/>
        </p:nvSpPr>
        <p:spPr>
          <a:xfrm>
            <a:off x="1197857" y="2419041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baseline="0" dirty="0"/>
              <a:t>[7:0]</a:t>
            </a:r>
            <a:endParaRPr lang="zh-CN" altLang="en-US" sz="1200" b="1" baseline="0" dirty="0"/>
          </a:p>
        </p:txBody>
      </p:sp>
      <p:sp>
        <p:nvSpPr>
          <p:cNvPr id="308" name="文本框 307"/>
          <p:cNvSpPr txBox="1"/>
          <p:nvPr/>
        </p:nvSpPr>
        <p:spPr>
          <a:xfrm>
            <a:off x="787257" y="1369699"/>
            <a:ext cx="1130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baseline="0" dirty="0" err="1"/>
              <a:t>GateMARMUX</a:t>
            </a:r>
            <a:endParaRPr lang="zh-CN" altLang="en-US" sz="1000" baseline="0" dirty="0"/>
          </a:p>
        </p:txBody>
      </p:sp>
      <p:sp>
        <p:nvSpPr>
          <p:cNvPr id="309" name="文本框 308"/>
          <p:cNvSpPr txBox="1"/>
          <p:nvPr/>
        </p:nvSpPr>
        <p:spPr>
          <a:xfrm>
            <a:off x="3311140" y="1546909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baseline="0" dirty="0"/>
              <a:t>LD.PC</a:t>
            </a:r>
            <a:endParaRPr lang="zh-CN" altLang="en-US" sz="1000" baseline="0" dirty="0"/>
          </a:p>
        </p:txBody>
      </p:sp>
      <p:grpSp>
        <p:nvGrpSpPr>
          <p:cNvPr id="316" name="组合 315"/>
          <p:cNvGrpSpPr/>
          <p:nvPr/>
        </p:nvGrpSpPr>
        <p:grpSpPr>
          <a:xfrm>
            <a:off x="3281052" y="2014654"/>
            <a:ext cx="396344" cy="215444"/>
            <a:chOff x="7272000" y="2565484"/>
            <a:chExt cx="396344" cy="215444"/>
          </a:xfrm>
        </p:grpSpPr>
        <p:cxnSp>
          <p:nvCxnSpPr>
            <p:cNvPr id="317" name="直接连接符 316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8" name="文本框 317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319" name="组合 318"/>
          <p:cNvGrpSpPr/>
          <p:nvPr/>
        </p:nvGrpSpPr>
        <p:grpSpPr>
          <a:xfrm>
            <a:off x="2350548" y="2176846"/>
            <a:ext cx="396344" cy="215444"/>
            <a:chOff x="7272000" y="2565484"/>
            <a:chExt cx="396344" cy="215444"/>
          </a:xfrm>
        </p:grpSpPr>
        <p:cxnSp>
          <p:nvCxnSpPr>
            <p:cNvPr id="320" name="直接连接符 31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1" name="文本框 32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322" name="组合 321"/>
          <p:cNvGrpSpPr/>
          <p:nvPr/>
        </p:nvGrpSpPr>
        <p:grpSpPr>
          <a:xfrm>
            <a:off x="1983416" y="2176846"/>
            <a:ext cx="396344" cy="215444"/>
            <a:chOff x="7272000" y="2565484"/>
            <a:chExt cx="396344" cy="215444"/>
          </a:xfrm>
        </p:grpSpPr>
        <p:cxnSp>
          <p:nvCxnSpPr>
            <p:cNvPr id="323" name="直接连接符 32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4" name="文本框 32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338" name="组合 337"/>
          <p:cNvGrpSpPr/>
          <p:nvPr/>
        </p:nvGrpSpPr>
        <p:grpSpPr>
          <a:xfrm>
            <a:off x="2080239" y="3105493"/>
            <a:ext cx="360039" cy="119168"/>
            <a:chOff x="5292080" y="3452075"/>
            <a:chExt cx="360039" cy="119168"/>
          </a:xfrm>
        </p:grpSpPr>
        <p:sp>
          <p:nvSpPr>
            <p:cNvPr id="339" name="等腰三角形 33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340" name="直接连接符 33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41" name="文本框 340"/>
          <p:cNvSpPr txBox="1"/>
          <p:nvPr/>
        </p:nvSpPr>
        <p:spPr>
          <a:xfrm>
            <a:off x="1136717" y="3046345"/>
            <a:ext cx="991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baseline="0" dirty="0"/>
              <a:t>ADDR2MUX</a:t>
            </a:r>
            <a:endParaRPr lang="zh-CN" altLang="en-US" sz="1000" baseline="0" dirty="0"/>
          </a:p>
        </p:txBody>
      </p:sp>
      <p:grpSp>
        <p:nvGrpSpPr>
          <p:cNvPr id="325" name="组合 324"/>
          <p:cNvGrpSpPr/>
          <p:nvPr/>
        </p:nvGrpSpPr>
        <p:grpSpPr>
          <a:xfrm>
            <a:off x="4585967" y="2176846"/>
            <a:ext cx="396344" cy="215444"/>
            <a:chOff x="7272000" y="2565484"/>
            <a:chExt cx="396344" cy="215444"/>
          </a:xfrm>
        </p:grpSpPr>
        <p:cxnSp>
          <p:nvCxnSpPr>
            <p:cNvPr id="326" name="直接连接符 325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7" name="文本框 326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364" name="组合 363"/>
          <p:cNvGrpSpPr/>
          <p:nvPr/>
        </p:nvGrpSpPr>
        <p:grpSpPr>
          <a:xfrm>
            <a:off x="2170281" y="5732800"/>
            <a:ext cx="360039" cy="119168"/>
            <a:chOff x="5292080" y="3452075"/>
            <a:chExt cx="360039" cy="119168"/>
          </a:xfrm>
        </p:grpSpPr>
        <p:sp>
          <p:nvSpPr>
            <p:cNvPr id="365" name="等腰三角形 36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366" name="直接连接符 36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67" name="文本框 366"/>
          <p:cNvSpPr txBox="1"/>
          <p:nvPr/>
        </p:nvSpPr>
        <p:spPr>
          <a:xfrm>
            <a:off x="1557897" y="5669274"/>
            <a:ext cx="744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LD.MDR</a:t>
            </a:r>
            <a:endParaRPr lang="zh-CN" altLang="en-US" sz="1000" baseline="0" dirty="0"/>
          </a:p>
        </p:txBody>
      </p:sp>
      <p:sp>
        <p:nvSpPr>
          <p:cNvPr id="392" name="梯形 391"/>
          <p:cNvSpPr/>
          <p:nvPr/>
        </p:nvSpPr>
        <p:spPr bwMode="auto">
          <a:xfrm>
            <a:off x="2187064" y="6122668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MUX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393" name="直接连接符 392"/>
          <p:cNvCxnSpPr/>
          <p:nvPr/>
        </p:nvCxnSpPr>
        <p:spPr bwMode="auto">
          <a:xfrm flipV="1">
            <a:off x="2277977" y="6368448"/>
            <a:ext cx="0" cy="208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4" name="直接连接符 393"/>
          <p:cNvCxnSpPr/>
          <p:nvPr/>
        </p:nvCxnSpPr>
        <p:spPr bwMode="auto">
          <a:xfrm>
            <a:off x="1197857" y="5351128"/>
            <a:ext cx="0" cy="12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5" name="直接连接符 394"/>
          <p:cNvCxnSpPr/>
          <p:nvPr/>
        </p:nvCxnSpPr>
        <p:spPr bwMode="auto">
          <a:xfrm>
            <a:off x="3104495" y="5904000"/>
            <a:ext cx="0" cy="30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6" name="直接连接符 395"/>
          <p:cNvCxnSpPr/>
          <p:nvPr/>
        </p:nvCxnSpPr>
        <p:spPr bwMode="auto">
          <a:xfrm rot="5400000" flipH="1">
            <a:off x="3248479" y="6058435"/>
            <a:ext cx="0" cy="28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00" name="组合 399"/>
          <p:cNvGrpSpPr/>
          <p:nvPr/>
        </p:nvGrpSpPr>
        <p:grpSpPr>
          <a:xfrm>
            <a:off x="1837251" y="6173636"/>
            <a:ext cx="360039" cy="119168"/>
            <a:chOff x="5292080" y="3452075"/>
            <a:chExt cx="360039" cy="119168"/>
          </a:xfrm>
        </p:grpSpPr>
        <p:sp>
          <p:nvSpPr>
            <p:cNvPr id="401" name="等腰三角形 400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402" name="直接连接符 401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3" name="文本框 402"/>
          <p:cNvSpPr txBox="1"/>
          <p:nvPr/>
        </p:nvSpPr>
        <p:spPr>
          <a:xfrm>
            <a:off x="1294916" y="6110110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MIO.EN</a:t>
            </a:r>
            <a:endParaRPr lang="zh-CN" altLang="en-US" sz="1000" baseline="0" dirty="0"/>
          </a:p>
        </p:txBody>
      </p:sp>
      <p:grpSp>
        <p:nvGrpSpPr>
          <p:cNvPr id="404" name="组合 403"/>
          <p:cNvGrpSpPr/>
          <p:nvPr/>
        </p:nvGrpSpPr>
        <p:grpSpPr>
          <a:xfrm>
            <a:off x="2426458" y="5380465"/>
            <a:ext cx="360039" cy="119168"/>
            <a:chOff x="5292080" y="3452075"/>
            <a:chExt cx="360039" cy="119168"/>
          </a:xfrm>
        </p:grpSpPr>
        <p:sp>
          <p:nvSpPr>
            <p:cNvPr id="405" name="等腰三角形 40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406" name="直接连接符 40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7" name="文本框 406"/>
          <p:cNvSpPr txBox="1"/>
          <p:nvPr/>
        </p:nvSpPr>
        <p:spPr>
          <a:xfrm>
            <a:off x="1629907" y="5333967"/>
            <a:ext cx="842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baseline="0" dirty="0" err="1"/>
              <a:t>GateMDR</a:t>
            </a:r>
            <a:endParaRPr lang="zh-CN" altLang="en-US" sz="1000" baseline="0" dirty="0"/>
          </a:p>
        </p:txBody>
      </p:sp>
      <p:grpSp>
        <p:nvGrpSpPr>
          <p:cNvPr id="412" name="组合 411"/>
          <p:cNvGrpSpPr/>
          <p:nvPr/>
        </p:nvGrpSpPr>
        <p:grpSpPr>
          <a:xfrm>
            <a:off x="2174743" y="1170445"/>
            <a:ext cx="396344" cy="215444"/>
            <a:chOff x="7272000" y="2565484"/>
            <a:chExt cx="396344" cy="215444"/>
          </a:xfrm>
        </p:grpSpPr>
        <p:cxnSp>
          <p:nvCxnSpPr>
            <p:cNvPr id="413" name="直接连接符 41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4" name="文本框 41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421" name="组合 420"/>
          <p:cNvGrpSpPr/>
          <p:nvPr/>
        </p:nvGrpSpPr>
        <p:grpSpPr>
          <a:xfrm>
            <a:off x="1134212" y="5442899"/>
            <a:ext cx="396344" cy="215444"/>
            <a:chOff x="7272000" y="2565484"/>
            <a:chExt cx="396344" cy="215444"/>
          </a:xfrm>
        </p:grpSpPr>
        <p:cxnSp>
          <p:nvCxnSpPr>
            <p:cNvPr id="422" name="直接连接符 42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3" name="文本框 42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424" name="组合 423"/>
          <p:cNvGrpSpPr/>
          <p:nvPr/>
        </p:nvGrpSpPr>
        <p:grpSpPr>
          <a:xfrm>
            <a:off x="2978204" y="6542014"/>
            <a:ext cx="360000" cy="221857"/>
            <a:chOff x="5898218" y="3494595"/>
            <a:chExt cx="360000" cy="221857"/>
          </a:xfrm>
        </p:grpSpPr>
        <p:cxnSp>
          <p:nvCxnSpPr>
            <p:cNvPr id="425" name="直接连接符 424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6" name="文本框 425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sp>
        <p:nvSpPr>
          <p:cNvPr id="5" name="流程图: 手动操作 4"/>
          <p:cNvSpPr/>
          <p:nvPr/>
        </p:nvSpPr>
        <p:spPr bwMode="auto">
          <a:xfrm>
            <a:off x="6994561" y="4289586"/>
            <a:ext cx="1080000" cy="390640"/>
          </a:xfrm>
          <a:prstGeom prst="flowChartManualOperation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144000" rIns="91440" bIns="144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ALU</a:t>
            </a:r>
            <a:endParaRPr kumimoji="0" lang="zh-CN" alt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等腰三角形 9"/>
          <p:cNvSpPr/>
          <p:nvPr/>
        </p:nvSpPr>
        <p:spPr bwMode="auto">
          <a:xfrm flipV="1">
            <a:off x="7391088" y="4289586"/>
            <a:ext cx="199657" cy="139368"/>
          </a:xfrm>
          <a:prstGeom prst="triangle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86742" y="4280216"/>
            <a:ext cx="102592" cy="1846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A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819344" y="4289554"/>
            <a:ext cx="102592" cy="1846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B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7390425" y="4298836"/>
            <a:ext cx="99828" cy="1393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连接符 23"/>
          <p:cNvCxnSpPr/>
          <p:nvPr/>
        </p:nvCxnSpPr>
        <p:spPr bwMode="auto">
          <a:xfrm flipH="1">
            <a:off x="7497834" y="4298836"/>
            <a:ext cx="92793" cy="1393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2" name="等腰三角形 221"/>
          <p:cNvSpPr/>
          <p:nvPr/>
        </p:nvSpPr>
        <p:spPr bwMode="auto">
          <a:xfrm rot="5400000">
            <a:off x="6965478" y="4370395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95" name="文本框 294"/>
          <p:cNvSpPr txBox="1"/>
          <p:nvPr/>
        </p:nvSpPr>
        <p:spPr>
          <a:xfrm>
            <a:off x="6420017" y="4250019"/>
            <a:ext cx="547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ALUK</a:t>
            </a:r>
            <a:endParaRPr lang="zh-CN" altLang="en-US" sz="1000" baseline="0" dirty="0"/>
          </a:p>
        </p:txBody>
      </p:sp>
      <p:grpSp>
        <p:nvGrpSpPr>
          <p:cNvPr id="376" name="组合 375"/>
          <p:cNvGrpSpPr/>
          <p:nvPr/>
        </p:nvGrpSpPr>
        <p:grpSpPr>
          <a:xfrm>
            <a:off x="6258090" y="4397737"/>
            <a:ext cx="360000" cy="221857"/>
            <a:chOff x="5898218" y="3494595"/>
            <a:chExt cx="360000" cy="221857"/>
          </a:xfrm>
        </p:grpSpPr>
        <p:cxnSp>
          <p:nvCxnSpPr>
            <p:cNvPr id="377" name="直接连接符 376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8" name="文本框 377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2</a:t>
              </a:r>
              <a:endParaRPr lang="zh-CN" altLang="en-US" sz="1200" dirty="0"/>
            </a:p>
          </p:txBody>
        </p:sp>
      </p:grpSp>
      <p:sp>
        <p:nvSpPr>
          <p:cNvPr id="70" name="矩形 69"/>
          <p:cNvSpPr/>
          <p:nvPr/>
        </p:nvSpPr>
        <p:spPr bwMode="auto">
          <a:xfrm>
            <a:off x="4746598" y="3915536"/>
            <a:ext cx="950556" cy="1233418"/>
          </a:xfrm>
          <a:prstGeom prst="rect">
            <a:avLst/>
          </a:prstGeom>
          <a:solidFill>
            <a:srgbClr val="CC0000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b="1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FINITE STATE MACHINE</a:t>
            </a:r>
            <a:endParaRPr lang="zh-CN" altLang="en-US" sz="1200" b="1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1" name="组合 110"/>
          <p:cNvGrpSpPr/>
          <p:nvPr/>
        </p:nvGrpSpPr>
        <p:grpSpPr>
          <a:xfrm>
            <a:off x="3683425" y="4218423"/>
            <a:ext cx="394752" cy="277817"/>
            <a:chOff x="2731971" y="4365104"/>
            <a:chExt cx="327861" cy="216000"/>
          </a:xfrm>
        </p:grpSpPr>
        <p:sp>
          <p:nvSpPr>
            <p:cNvPr id="108" name="矩形 107"/>
            <p:cNvSpPr/>
            <p:nvPr/>
          </p:nvSpPr>
          <p:spPr bwMode="auto">
            <a:xfrm>
              <a:off x="2731971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N</a:t>
              </a:r>
              <a:endParaRPr kumimoji="0" lang="zh-CN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9" name="矩形 108"/>
            <p:cNvSpPr/>
            <p:nvPr/>
          </p:nvSpPr>
          <p:spPr bwMode="auto">
            <a:xfrm>
              <a:off x="2839983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Z</a:t>
              </a:r>
              <a:endParaRPr kumimoji="0" lang="zh-CN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10" name="矩形 109"/>
            <p:cNvSpPr/>
            <p:nvPr/>
          </p:nvSpPr>
          <p:spPr bwMode="auto">
            <a:xfrm>
              <a:off x="2947995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P</a:t>
              </a:r>
              <a:endParaRPr kumimoji="0" lang="zh-CN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</p:grpSp>
      <p:cxnSp>
        <p:nvCxnSpPr>
          <p:cNvPr id="203" name="直接连接符 202"/>
          <p:cNvCxnSpPr/>
          <p:nvPr/>
        </p:nvCxnSpPr>
        <p:spPr bwMode="auto">
          <a:xfrm flipV="1">
            <a:off x="1218173" y="4928288"/>
            <a:ext cx="1726" cy="36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6" name="直接连接符 205"/>
          <p:cNvCxnSpPr/>
          <p:nvPr/>
        </p:nvCxnSpPr>
        <p:spPr bwMode="auto">
          <a:xfrm flipV="1">
            <a:off x="3883332" y="4472728"/>
            <a:ext cx="0" cy="244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7" name="直接连接符 206"/>
          <p:cNvCxnSpPr/>
          <p:nvPr/>
        </p:nvCxnSpPr>
        <p:spPr bwMode="auto">
          <a:xfrm rot="16200000">
            <a:off x="4408514" y="4021887"/>
            <a:ext cx="1726" cy="662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12" name="组合 211"/>
          <p:cNvGrpSpPr/>
          <p:nvPr/>
        </p:nvGrpSpPr>
        <p:grpSpPr>
          <a:xfrm>
            <a:off x="5734361" y="4072576"/>
            <a:ext cx="360039" cy="119168"/>
            <a:chOff x="5292080" y="3452075"/>
            <a:chExt cx="360039" cy="119168"/>
          </a:xfrm>
        </p:grpSpPr>
        <p:sp>
          <p:nvSpPr>
            <p:cNvPr id="213" name="等腰三角形 212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14" name="直接连接符 213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18" name="组合 217"/>
          <p:cNvGrpSpPr/>
          <p:nvPr/>
        </p:nvGrpSpPr>
        <p:grpSpPr>
          <a:xfrm>
            <a:off x="5734361" y="4224976"/>
            <a:ext cx="360039" cy="119168"/>
            <a:chOff x="5292080" y="3452075"/>
            <a:chExt cx="360039" cy="119168"/>
          </a:xfrm>
        </p:grpSpPr>
        <p:sp>
          <p:nvSpPr>
            <p:cNvPr id="219" name="等腰三角形 21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20" name="直接连接符 21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23" name="直接连接符 222"/>
          <p:cNvCxnSpPr/>
          <p:nvPr/>
        </p:nvCxnSpPr>
        <p:spPr bwMode="auto">
          <a:xfrm rot="5400000">
            <a:off x="6346497" y="3832234"/>
            <a:ext cx="0" cy="1224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24" name="组合 223"/>
          <p:cNvGrpSpPr/>
          <p:nvPr/>
        </p:nvGrpSpPr>
        <p:grpSpPr>
          <a:xfrm>
            <a:off x="5734361" y="4529776"/>
            <a:ext cx="360039" cy="119168"/>
            <a:chOff x="5292080" y="3452075"/>
            <a:chExt cx="360039" cy="119168"/>
          </a:xfrm>
        </p:grpSpPr>
        <p:sp>
          <p:nvSpPr>
            <p:cNvPr id="225" name="等腰三角形 22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26" name="直接连接符 22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" name="组合 10"/>
          <p:cNvGrpSpPr/>
          <p:nvPr/>
        </p:nvGrpSpPr>
        <p:grpSpPr>
          <a:xfrm>
            <a:off x="3358097" y="4004728"/>
            <a:ext cx="1368000" cy="828000"/>
            <a:chOff x="3358097" y="4004728"/>
            <a:chExt cx="1368000" cy="828000"/>
          </a:xfrm>
        </p:grpSpPr>
        <p:cxnSp>
          <p:nvCxnSpPr>
            <p:cNvPr id="263" name="直接连接符 262"/>
            <p:cNvCxnSpPr/>
            <p:nvPr/>
          </p:nvCxnSpPr>
          <p:spPr bwMode="auto">
            <a:xfrm rot="10800000">
              <a:off x="3366482" y="4004728"/>
              <a:ext cx="1726" cy="828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4" name="直接连接符 263"/>
            <p:cNvCxnSpPr/>
            <p:nvPr/>
          </p:nvCxnSpPr>
          <p:spPr bwMode="auto">
            <a:xfrm rot="16200000">
              <a:off x="4041234" y="3321927"/>
              <a:ext cx="1726" cy="1368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" name="组合 7"/>
          <p:cNvGrpSpPr/>
          <p:nvPr/>
        </p:nvGrpSpPr>
        <p:grpSpPr>
          <a:xfrm>
            <a:off x="4067944" y="4941168"/>
            <a:ext cx="695029" cy="318229"/>
            <a:chOff x="4067944" y="4941168"/>
            <a:chExt cx="695029" cy="318229"/>
          </a:xfrm>
        </p:grpSpPr>
        <p:grpSp>
          <p:nvGrpSpPr>
            <p:cNvPr id="360" name="组合 359"/>
            <p:cNvGrpSpPr/>
            <p:nvPr/>
          </p:nvGrpSpPr>
          <p:grpSpPr>
            <a:xfrm>
              <a:off x="4349249" y="4941168"/>
              <a:ext cx="360039" cy="119168"/>
              <a:chOff x="5292080" y="3452075"/>
              <a:chExt cx="360039" cy="119168"/>
            </a:xfrm>
          </p:grpSpPr>
          <p:sp>
            <p:nvSpPr>
              <p:cNvPr id="361" name="等腰三角形 360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cxnSp>
            <p:nvCxnSpPr>
              <p:cNvPr id="362" name="直接连接符 361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63" name="文本框 362"/>
            <p:cNvSpPr txBox="1"/>
            <p:nvPr/>
          </p:nvSpPr>
          <p:spPr>
            <a:xfrm>
              <a:off x="4067944" y="5013176"/>
              <a:ext cx="6950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baseline="0" dirty="0"/>
                <a:t>RUN</a:t>
              </a:r>
              <a:endParaRPr lang="zh-CN" altLang="en-US" sz="1000" baseline="0" dirty="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6045" y="4705522"/>
            <a:ext cx="794285" cy="246221"/>
            <a:chOff x="66045" y="4705522"/>
            <a:chExt cx="794285" cy="246221"/>
          </a:xfrm>
        </p:grpSpPr>
        <p:grpSp>
          <p:nvGrpSpPr>
            <p:cNvPr id="381" name="组合 380"/>
            <p:cNvGrpSpPr/>
            <p:nvPr/>
          </p:nvGrpSpPr>
          <p:grpSpPr>
            <a:xfrm>
              <a:off x="500291" y="4760252"/>
              <a:ext cx="360039" cy="119168"/>
              <a:chOff x="5292080" y="3452075"/>
              <a:chExt cx="360039" cy="119168"/>
            </a:xfrm>
          </p:grpSpPr>
          <p:sp>
            <p:nvSpPr>
              <p:cNvPr id="382" name="等腰三角形 381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cxnSp>
            <p:nvCxnSpPr>
              <p:cNvPr id="383" name="直接连接符 382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84" name="文本框 383"/>
            <p:cNvSpPr txBox="1"/>
            <p:nvPr/>
          </p:nvSpPr>
          <p:spPr>
            <a:xfrm>
              <a:off x="66045" y="4705522"/>
              <a:ext cx="5204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baseline="0" dirty="0"/>
                <a:t>LD.IR</a:t>
              </a:r>
              <a:endParaRPr lang="zh-CN" altLang="en-US" sz="1000" baseline="0" dirty="0"/>
            </a:p>
          </p:txBody>
        </p:sp>
      </p:grpSp>
      <p:cxnSp>
        <p:nvCxnSpPr>
          <p:cNvPr id="262" name="直接连接符 261"/>
          <p:cNvCxnSpPr/>
          <p:nvPr/>
        </p:nvCxnSpPr>
        <p:spPr bwMode="auto">
          <a:xfrm rot="16200000">
            <a:off x="2464347" y="3913064"/>
            <a:ext cx="1726" cy="1814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7" name="矩形 106"/>
          <p:cNvSpPr/>
          <p:nvPr/>
        </p:nvSpPr>
        <p:spPr bwMode="auto">
          <a:xfrm>
            <a:off x="880175" y="4712264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baseline="0" dirty="0">
                <a:latin typeface="Arial" charset="0"/>
              </a:rPr>
              <a:t>IR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7059361" y="1543912"/>
            <a:ext cx="950400" cy="1209906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40" name="直接连接符 39"/>
          <p:cNvCxnSpPr/>
          <p:nvPr/>
        </p:nvCxnSpPr>
        <p:spPr bwMode="auto">
          <a:xfrm>
            <a:off x="7866941" y="2768136"/>
            <a:ext cx="1" cy="79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直接连接符 59"/>
          <p:cNvCxnSpPr/>
          <p:nvPr/>
        </p:nvCxnSpPr>
        <p:spPr bwMode="auto">
          <a:xfrm flipH="1">
            <a:off x="7530770" y="1111864"/>
            <a:ext cx="7582" cy="4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61" name="组合 160"/>
          <p:cNvGrpSpPr/>
          <p:nvPr/>
        </p:nvGrpSpPr>
        <p:grpSpPr>
          <a:xfrm>
            <a:off x="7786289" y="3056080"/>
            <a:ext cx="396344" cy="215444"/>
            <a:chOff x="7272000" y="2565484"/>
            <a:chExt cx="396344" cy="215444"/>
          </a:xfrm>
        </p:grpSpPr>
        <p:cxnSp>
          <p:nvCxnSpPr>
            <p:cNvPr id="114" name="直接连接符 11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5" name="文本框 11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229" name="组合 228"/>
          <p:cNvGrpSpPr/>
          <p:nvPr/>
        </p:nvGrpSpPr>
        <p:grpSpPr>
          <a:xfrm>
            <a:off x="6703212" y="2153305"/>
            <a:ext cx="360039" cy="119168"/>
            <a:chOff x="5292080" y="3452075"/>
            <a:chExt cx="360039" cy="119168"/>
          </a:xfrm>
        </p:grpSpPr>
        <p:sp>
          <p:nvSpPr>
            <p:cNvPr id="230" name="等腰三角形 229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31" name="直接连接符 230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2" name="组合 231"/>
          <p:cNvGrpSpPr/>
          <p:nvPr/>
        </p:nvGrpSpPr>
        <p:grpSpPr>
          <a:xfrm>
            <a:off x="6703212" y="1615920"/>
            <a:ext cx="360039" cy="119168"/>
            <a:chOff x="5292080" y="3452075"/>
            <a:chExt cx="360039" cy="119168"/>
          </a:xfrm>
        </p:grpSpPr>
        <p:sp>
          <p:nvSpPr>
            <p:cNvPr id="233" name="等腰三角形 232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34" name="直接连接符 233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5" name="组合 234"/>
          <p:cNvGrpSpPr/>
          <p:nvPr/>
        </p:nvGrpSpPr>
        <p:grpSpPr>
          <a:xfrm flipH="1">
            <a:off x="8019245" y="2552024"/>
            <a:ext cx="360039" cy="119168"/>
            <a:chOff x="5292080" y="3452075"/>
            <a:chExt cx="360039" cy="119168"/>
          </a:xfrm>
        </p:grpSpPr>
        <p:sp>
          <p:nvSpPr>
            <p:cNvPr id="236" name="等腰三角形 23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37" name="直接连接符 23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1" name="文本框 290"/>
          <p:cNvSpPr txBox="1"/>
          <p:nvPr/>
        </p:nvSpPr>
        <p:spPr>
          <a:xfrm>
            <a:off x="6382433" y="1572499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DR</a:t>
            </a:r>
            <a:endParaRPr lang="zh-CN" altLang="en-US" sz="1000" baseline="0" dirty="0"/>
          </a:p>
        </p:txBody>
      </p:sp>
      <p:sp>
        <p:nvSpPr>
          <p:cNvPr id="292" name="文本框 291"/>
          <p:cNvSpPr txBox="1"/>
          <p:nvPr/>
        </p:nvSpPr>
        <p:spPr>
          <a:xfrm>
            <a:off x="6094401" y="2089779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LD.REG</a:t>
            </a:r>
            <a:endParaRPr lang="zh-CN" altLang="en-US" sz="1000" baseline="0" dirty="0"/>
          </a:p>
        </p:txBody>
      </p:sp>
      <p:sp>
        <p:nvSpPr>
          <p:cNvPr id="296" name="文本框 295"/>
          <p:cNvSpPr txBox="1"/>
          <p:nvPr/>
        </p:nvSpPr>
        <p:spPr>
          <a:xfrm>
            <a:off x="7282873" y="1705103"/>
            <a:ext cx="580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baseline="0" dirty="0"/>
              <a:t>REG FILE</a:t>
            </a:r>
            <a:endParaRPr lang="zh-CN" altLang="en-US" sz="1200" b="1" baseline="0" dirty="0"/>
          </a:p>
        </p:txBody>
      </p:sp>
      <p:sp>
        <p:nvSpPr>
          <p:cNvPr id="297" name="文本框 296"/>
          <p:cNvSpPr txBox="1"/>
          <p:nvPr/>
        </p:nvSpPr>
        <p:spPr>
          <a:xfrm>
            <a:off x="7606569" y="2408008"/>
            <a:ext cx="527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SR1</a:t>
            </a:r>
          </a:p>
          <a:p>
            <a:r>
              <a:rPr lang="en-US" altLang="zh-CN" sz="1000" baseline="0" dirty="0"/>
              <a:t>OUT</a:t>
            </a:r>
            <a:endParaRPr lang="zh-CN" altLang="en-US" sz="1000" baseline="0" dirty="0"/>
          </a:p>
        </p:txBody>
      </p:sp>
      <p:sp>
        <p:nvSpPr>
          <p:cNvPr id="298" name="文本框 297"/>
          <p:cNvSpPr txBox="1"/>
          <p:nvPr/>
        </p:nvSpPr>
        <p:spPr>
          <a:xfrm>
            <a:off x="7078792" y="2408008"/>
            <a:ext cx="527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SR2</a:t>
            </a:r>
          </a:p>
          <a:p>
            <a:r>
              <a:rPr lang="en-US" altLang="zh-CN" sz="1000" baseline="0" dirty="0"/>
              <a:t>OUT</a:t>
            </a:r>
            <a:endParaRPr lang="zh-CN" altLang="en-US" sz="1000" baseline="0" dirty="0"/>
          </a:p>
        </p:txBody>
      </p:sp>
      <p:grpSp>
        <p:nvGrpSpPr>
          <p:cNvPr id="349" name="组合 348"/>
          <p:cNvGrpSpPr/>
          <p:nvPr/>
        </p:nvGrpSpPr>
        <p:grpSpPr>
          <a:xfrm>
            <a:off x="8110665" y="2557773"/>
            <a:ext cx="360000" cy="221857"/>
            <a:chOff x="5898218" y="3494595"/>
            <a:chExt cx="360000" cy="221857"/>
          </a:xfrm>
        </p:grpSpPr>
        <p:cxnSp>
          <p:nvCxnSpPr>
            <p:cNvPr id="350" name="直接连接符 349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1" name="文本框 350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3</a:t>
              </a:r>
              <a:endParaRPr lang="zh-CN" altLang="en-US" sz="1200" dirty="0"/>
            </a:p>
          </p:txBody>
        </p:sp>
      </p:grpSp>
      <p:grpSp>
        <p:nvGrpSpPr>
          <p:cNvPr id="352" name="组合 351"/>
          <p:cNvGrpSpPr/>
          <p:nvPr/>
        </p:nvGrpSpPr>
        <p:grpSpPr>
          <a:xfrm>
            <a:off x="6695955" y="1625004"/>
            <a:ext cx="360000" cy="221857"/>
            <a:chOff x="5898218" y="3494595"/>
            <a:chExt cx="360000" cy="221857"/>
          </a:xfrm>
        </p:grpSpPr>
        <p:cxnSp>
          <p:nvCxnSpPr>
            <p:cNvPr id="353" name="直接连接符 352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4" name="文本框 353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3</a:t>
              </a:r>
              <a:endParaRPr lang="zh-CN" altLang="en-US" sz="1200" dirty="0"/>
            </a:p>
          </p:txBody>
        </p:sp>
      </p:grpSp>
      <p:grpSp>
        <p:nvGrpSpPr>
          <p:cNvPr id="409" name="组合 408"/>
          <p:cNvGrpSpPr/>
          <p:nvPr/>
        </p:nvGrpSpPr>
        <p:grpSpPr>
          <a:xfrm>
            <a:off x="7462553" y="1111864"/>
            <a:ext cx="396344" cy="215444"/>
            <a:chOff x="7272000" y="2565484"/>
            <a:chExt cx="396344" cy="215444"/>
          </a:xfrm>
        </p:grpSpPr>
        <p:cxnSp>
          <p:nvCxnSpPr>
            <p:cNvPr id="410" name="直接连接符 40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1" name="文本框 41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cxnSp>
        <p:nvCxnSpPr>
          <p:cNvPr id="35" name="直接连接符 34"/>
          <p:cNvCxnSpPr/>
          <p:nvPr/>
        </p:nvCxnSpPr>
        <p:spPr bwMode="auto">
          <a:xfrm>
            <a:off x="7866941" y="3613228"/>
            <a:ext cx="1" cy="68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4" name="椭圆 123"/>
          <p:cNvSpPr/>
          <p:nvPr/>
        </p:nvSpPr>
        <p:spPr bwMode="auto">
          <a:xfrm>
            <a:off x="7839281" y="3562247"/>
            <a:ext cx="55320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06" name="文本框 305"/>
          <p:cNvSpPr txBox="1"/>
          <p:nvPr/>
        </p:nvSpPr>
        <p:spPr>
          <a:xfrm>
            <a:off x="7695313" y="4951513"/>
            <a:ext cx="8306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 err="1"/>
              <a:t>GateALU</a:t>
            </a:r>
            <a:endParaRPr lang="zh-CN" altLang="en-US" sz="1000" baseline="0" dirty="0"/>
          </a:p>
        </p:txBody>
      </p:sp>
      <p:cxnSp>
        <p:nvCxnSpPr>
          <p:cNvPr id="211" name="直接连接符 210"/>
          <p:cNvCxnSpPr/>
          <p:nvPr/>
        </p:nvCxnSpPr>
        <p:spPr bwMode="auto">
          <a:xfrm rot="5400000">
            <a:off x="6526537" y="4277233"/>
            <a:ext cx="0" cy="1584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" name="矩形 111"/>
          <p:cNvSpPr/>
          <p:nvPr/>
        </p:nvSpPr>
        <p:spPr bwMode="auto">
          <a:xfrm>
            <a:off x="3544471" y="471228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b="1" baseline="0" dirty="0">
                <a:latin typeface="Arial" charset="0"/>
              </a:rPr>
              <a:t>LOGIC</a:t>
            </a:r>
            <a:endParaRPr kumimoji="0" lang="zh-CN" alt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05" name="直接连接符 204"/>
          <p:cNvCxnSpPr/>
          <p:nvPr/>
        </p:nvCxnSpPr>
        <p:spPr bwMode="auto">
          <a:xfrm flipV="1">
            <a:off x="3882469" y="4919128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28" name="组合 327"/>
          <p:cNvGrpSpPr/>
          <p:nvPr/>
        </p:nvGrpSpPr>
        <p:grpSpPr>
          <a:xfrm>
            <a:off x="3813474" y="5000876"/>
            <a:ext cx="396344" cy="215444"/>
            <a:chOff x="7272000" y="2565484"/>
            <a:chExt cx="396344" cy="215444"/>
          </a:xfrm>
        </p:grpSpPr>
        <p:cxnSp>
          <p:nvCxnSpPr>
            <p:cNvPr id="329" name="直接连接符 328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0" name="文本框 329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707904" y="3717032"/>
            <a:ext cx="695029" cy="504055"/>
            <a:chOff x="3707904" y="3717032"/>
            <a:chExt cx="695029" cy="504055"/>
          </a:xfrm>
        </p:grpSpPr>
        <p:grpSp>
          <p:nvGrpSpPr>
            <p:cNvPr id="359" name="组合 358"/>
            <p:cNvGrpSpPr/>
            <p:nvPr/>
          </p:nvGrpSpPr>
          <p:grpSpPr>
            <a:xfrm rot="5400000" flipV="1">
              <a:off x="3684324" y="3981484"/>
              <a:ext cx="360039" cy="119168"/>
              <a:chOff x="5292080" y="3452075"/>
              <a:chExt cx="360039" cy="119168"/>
            </a:xfrm>
          </p:grpSpPr>
          <p:sp>
            <p:nvSpPr>
              <p:cNvPr id="368" name="等腰三角形 367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cxnSp>
            <p:nvCxnSpPr>
              <p:cNvPr id="369" name="直接连接符 368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70" name="文本框 369"/>
            <p:cNvSpPr txBox="1"/>
            <p:nvPr/>
          </p:nvSpPr>
          <p:spPr>
            <a:xfrm>
              <a:off x="3707904" y="3717032"/>
              <a:ext cx="6950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baseline="0" dirty="0"/>
                <a:t>LD.CC</a:t>
              </a:r>
              <a:endParaRPr lang="zh-CN" altLang="en-US" sz="1000" baseline="0" dirty="0"/>
            </a:p>
          </p:txBody>
        </p:sp>
      </p:grpSp>
      <p:sp>
        <p:nvSpPr>
          <p:cNvPr id="375" name="矩形 374"/>
          <p:cNvSpPr/>
          <p:nvPr/>
        </p:nvSpPr>
        <p:spPr bwMode="auto">
          <a:xfrm>
            <a:off x="168480" y="692696"/>
            <a:ext cx="8896977" cy="6089104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4563756" y="1213012"/>
            <a:ext cx="180969" cy="402036"/>
            <a:chOff x="2185214" y="1412776"/>
            <a:chExt cx="180969" cy="402036"/>
          </a:xfrm>
        </p:grpSpPr>
        <p:sp>
          <p:nvSpPr>
            <p:cNvPr id="52" name="等腰三角形 51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4" name="矩形 103"/>
          <p:cNvSpPr/>
          <p:nvPr/>
        </p:nvSpPr>
        <p:spPr bwMode="auto">
          <a:xfrm>
            <a:off x="4294201" y="1543936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PC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grpSp>
        <p:nvGrpSpPr>
          <p:cNvPr id="254" name="组合 253"/>
          <p:cNvGrpSpPr/>
          <p:nvPr/>
        </p:nvGrpSpPr>
        <p:grpSpPr>
          <a:xfrm>
            <a:off x="4222194" y="1255880"/>
            <a:ext cx="360039" cy="119168"/>
            <a:chOff x="5292080" y="3452075"/>
            <a:chExt cx="360039" cy="119168"/>
          </a:xfrm>
        </p:grpSpPr>
        <p:sp>
          <p:nvSpPr>
            <p:cNvPr id="255" name="等腰三角形 25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56" name="直接连接符 25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42" name="直接连接符 41"/>
          <p:cNvCxnSpPr/>
          <p:nvPr/>
        </p:nvCxnSpPr>
        <p:spPr bwMode="auto">
          <a:xfrm>
            <a:off x="622673" y="1039856"/>
            <a:ext cx="8344800" cy="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5" name="直接连接符 354"/>
          <p:cNvCxnSpPr/>
          <p:nvPr/>
        </p:nvCxnSpPr>
        <p:spPr bwMode="auto">
          <a:xfrm>
            <a:off x="4649268" y="1060966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接连接符 43"/>
          <p:cNvCxnSpPr/>
          <p:nvPr/>
        </p:nvCxnSpPr>
        <p:spPr bwMode="auto">
          <a:xfrm>
            <a:off x="8971840" y="980728"/>
            <a:ext cx="2881" cy="437040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接连接符 42"/>
          <p:cNvCxnSpPr/>
          <p:nvPr/>
        </p:nvCxnSpPr>
        <p:spPr bwMode="auto">
          <a:xfrm>
            <a:off x="621793" y="5288328"/>
            <a:ext cx="8344800" cy="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5" name="矩形 104"/>
          <p:cNvSpPr/>
          <p:nvPr/>
        </p:nvSpPr>
        <p:spPr bwMode="auto">
          <a:xfrm>
            <a:off x="4514169" y="5684384"/>
            <a:ext cx="676800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baseline="0" dirty="0">
                <a:latin typeface="Arial" charset="0"/>
              </a:rPr>
              <a:t>MAR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56" name="直接连接符 355"/>
          <p:cNvCxnSpPr/>
          <p:nvPr/>
        </p:nvCxnSpPr>
        <p:spPr bwMode="auto">
          <a:xfrm>
            <a:off x="4836233" y="5360336"/>
            <a:ext cx="0" cy="352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1" name="组合 370"/>
          <p:cNvGrpSpPr/>
          <p:nvPr/>
        </p:nvGrpSpPr>
        <p:grpSpPr>
          <a:xfrm flipH="1">
            <a:off x="5230306" y="5732800"/>
            <a:ext cx="360039" cy="119168"/>
            <a:chOff x="5292080" y="3452075"/>
            <a:chExt cx="360039" cy="119168"/>
          </a:xfrm>
        </p:grpSpPr>
        <p:sp>
          <p:nvSpPr>
            <p:cNvPr id="372" name="等腰三角形 37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373" name="直接连接符 37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15" name="组合 414"/>
          <p:cNvGrpSpPr/>
          <p:nvPr/>
        </p:nvGrpSpPr>
        <p:grpSpPr>
          <a:xfrm>
            <a:off x="4745207" y="5378888"/>
            <a:ext cx="396344" cy="215444"/>
            <a:chOff x="7272000" y="2565484"/>
            <a:chExt cx="396344" cy="215444"/>
          </a:xfrm>
        </p:grpSpPr>
        <p:cxnSp>
          <p:nvCxnSpPr>
            <p:cNvPr id="416" name="直接连接符 415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7" name="文本框 416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sp>
        <p:nvSpPr>
          <p:cNvPr id="374" name="文本框 373"/>
          <p:cNvSpPr txBox="1"/>
          <p:nvPr/>
        </p:nvSpPr>
        <p:spPr>
          <a:xfrm>
            <a:off x="5587295" y="5669274"/>
            <a:ext cx="723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LD.MAR</a:t>
            </a:r>
            <a:endParaRPr lang="zh-CN" altLang="en-US" sz="1000" baseline="0" dirty="0"/>
          </a:p>
        </p:txBody>
      </p:sp>
      <p:sp>
        <p:nvSpPr>
          <p:cNvPr id="379" name="Rectangle 2"/>
          <p:cNvSpPr txBox="1">
            <a:spLocks noChangeArrowheads="1"/>
          </p:cNvSpPr>
          <p:nvPr/>
        </p:nvSpPr>
        <p:spPr bwMode="auto">
          <a:xfrm>
            <a:off x="179388" y="71438"/>
            <a:ext cx="883920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9pPr>
          </a:lstStyle>
          <a:p>
            <a:r>
              <a:rPr lang="en-US" altLang="zh-CN" baseline="0" dirty="0">
                <a:ea typeface="宋体" panose="02010600030101010101" pitchFamily="2" charset="-122"/>
              </a:rPr>
              <a:t>JMP (Register)</a:t>
            </a:r>
            <a:endParaRPr lang="en-US" altLang="zh-CN" kern="0" baseline="0" dirty="0">
              <a:ea typeface="宋体" panose="02010600030101010101" pitchFamily="2" charset="-122"/>
            </a:endParaRPr>
          </a:p>
        </p:txBody>
      </p:sp>
      <p:grpSp>
        <p:nvGrpSpPr>
          <p:cNvPr id="380" name="组合 379"/>
          <p:cNvGrpSpPr/>
          <p:nvPr/>
        </p:nvGrpSpPr>
        <p:grpSpPr>
          <a:xfrm rot="16200000">
            <a:off x="6262811" y="-1998928"/>
            <a:ext cx="569421" cy="4942139"/>
            <a:chOff x="7543800" y="1143000"/>
            <a:chExt cx="813273" cy="5257800"/>
          </a:xfrm>
        </p:grpSpPr>
        <p:sp>
          <p:nvSpPr>
            <p:cNvPr id="389" name="Line 5"/>
            <p:cNvSpPr>
              <a:spLocks noChangeShapeType="1"/>
            </p:cNvSpPr>
            <p:nvPr/>
          </p:nvSpPr>
          <p:spPr bwMode="auto">
            <a:xfrm>
              <a:off x="8077200" y="19050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390" name="Line 6"/>
            <p:cNvSpPr>
              <a:spLocks noChangeShapeType="1"/>
            </p:cNvSpPr>
            <p:nvPr/>
          </p:nvSpPr>
          <p:spPr bwMode="auto">
            <a:xfrm>
              <a:off x="8101013" y="27432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391" name="Line 7"/>
            <p:cNvSpPr>
              <a:spLocks noChangeShapeType="1"/>
            </p:cNvSpPr>
            <p:nvPr/>
          </p:nvSpPr>
          <p:spPr bwMode="auto">
            <a:xfrm>
              <a:off x="8077200" y="35814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397" name="Line 8"/>
            <p:cNvSpPr>
              <a:spLocks noChangeShapeType="1"/>
            </p:cNvSpPr>
            <p:nvPr/>
          </p:nvSpPr>
          <p:spPr bwMode="auto">
            <a:xfrm>
              <a:off x="8056563" y="44196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398" name="Line 9"/>
            <p:cNvSpPr>
              <a:spLocks noChangeShapeType="1"/>
            </p:cNvSpPr>
            <p:nvPr/>
          </p:nvSpPr>
          <p:spPr bwMode="auto">
            <a:xfrm>
              <a:off x="8070850" y="52578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399" name="Text Box 10"/>
            <p:cNvSpPr txBox="1">
              <a:spLocks noChangeArrowheads="1"/>
            </p:cNvSpPr>
            <p:nvPr/>
          </p:nvSpPr>
          <p:spPr bwMode="auto">
            <a:xfrm rot="5400000">
              <a:off x="7897198" y="3137773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400" baseline="0">
                  <a:solidFill>
                    <a:schemeClr val="accent2"/>
                  </a:solidFill>
                  <a:latin typeface="Arial" charset="0"/>
                  <a:ea typeface="+mn-ea"/>
                </a:rPr>
                <a:t>EA</a:t>
              </a:r>
            </a:p>
          </p:txBody>
        </p:sp>
        <p:sp>
          <p:nvSpPr>
            <p:cNvPr id="408" name="Text Box 11"/>
            <p:cNvSpPr txBox="1">
              <a:spLocks noChangeArrowheads="1"/>
            </p:cNvSpPr>
            <p:nvPr/>
          </p:nvSpPr>
          <p:spPr bwMode="auto">
            <a:xfrm rot="5400000">
              <a:off x="7897194" y="3975973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400" baseline="0" dirty="0">
                  <a:solidFill>
                    <a:schemeClr val="accent2"/>
                  </a:solidFill>
                  <a:latin typeface="Arial" charset="0"/>
                  <a:ea typeface="+mn-ea"/>
                </a:rPr>
                <a:t>OP</a:t>
              </a:r>
            </a:p>
          </p:txBody>
        </p:sp>
        <p:sp>
          <p:nvSpPr>
            <p:cNvPr id="427" name="Text Box 12"/>
            <p:cNvSpPr txBox="1">
              <a:spLocks noChangeArrowheads="1"/>
            </p:cNvSpPr>
            <p:nvPr/>
          </p:nvSpPr>
          <p:spPr bwMode="auto">
            <a:xfrm rot="5400000">
              <a:off x="7897194" y="4814173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400" baseline="0">
                  <a:solidFill>
                    <a:schemeClr val="accent2"/>
                  </a:solidFill>
                  <a:latin typeface="Arial" charset="0"/>
                  <a:ea typeface="+mn-ea"/>
                </a:rPr>
                <a:t>EX</a:t>
              </a:r>
            </a:p>
          </p:txBody>
        </p:sp>
        <p:sp>
          <p:nvSpPr>
            <p:cNvPr id="428" name="Line 13"/>
            <p:cNvSpPr>
              <a:spLocks noChangeShapeType="1"/>
            </p:cNvSpPr>
            <p:nvPr/>
          </p:nvSpPr>
          <p:spPr bwMode="auto">
            <a:xfrm>
              <a:off x="8077200" y="6096000"/>
              <a:ext cx="0" cy="304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429" name="Line 14"/>
            <p:cNvSpPr>
              <a:spLocks noChangeShapeType="1"/>
            </p:cNvSpPr>
            <p:nvPr/>
          </p:nvSpPr>
          <p:spPr bwMode="auto">
            <a:xfrm flipH="1">
              <a:off x="7543800" y="6400800"/>
              <a:ext cx="5334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430" name="Line 15"/>
            <p:cNvSpPr>
              <a:spLocks noChangeShapeType="1"/>
            </p:cNvSpPr>
            <p:nvPr/>
          </p:nvSpPr>
          <p:spPr bwMode="auto">
            <a:xfrm flipV="1">
              <a:off x="7543800" y="1143000"/>
              <a:ext cx="0" cy="5257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431" name="Line 16"/>
            <p:cNvSpPr>
              <a:spLocks noChangeShapeType="1"/>
            </p:cNvSpPr>
            <p:nvPr/>
          </p:nvSpPr>
          <p:spPr bwMode="auto">
            <a:xfrm>
              <a:off x="7543800" y="1143000"/>
              <a:ext cx="5334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432" name="Line 17"/>
            <p:cNvSpPr>
              <a:spLocks noChangeShapeType="1"/>
            </p:cNvSpPr>
            <p:nvPr/>
          </p:nvSpPr>
          <p:spPr bwMode="auto">
            <a:xfrm>
              <a:off x="8077200" y="1143000"/>
              <a:ext cx="0" cy="304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433" name="Text Box 18"/>
            <p:cNvSpPr txBox="1">
              <a:spLocks noChangeArrowheads="1"/>
            </p:cNvSpPr>
            <p:nvPr/>
          </p:nvSpPr>
          <p:spPr bwMode="auto">
            <a:xfrm rot="5400000">
              <a:off x="7897194" y="5652372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400" baseline="0">
                  <a:solidFill>
                    <a:schemeClr val="accent2"/>
                  </a:solidFill>
                  <a:latin typeface="Arial" charset="0"/>
                  <a:ea typeface="+mn-ea"/>
                </a:rPr>
                <a:t>S</a:t>
              </a:r>
            </a:p>
          </p:txBody>
        </p:sp>
        <p:sp>
          <p:nvSpPr>
            <p:cNvPr id="434" name="Text Box 19"/>
            <p:cNvSpPr txBox="1">
              <a:spLocks noChangeArrowheads="1"/>
            </p:cNvSpPr>
            <p:nvPr/>
          </p:nvSpPr>
          <p:spPr bwMode="auto">
            <a:xfrm rot="5400000">
              <a:off x="7897194" y="1461372"/>
              <a:ext cx="480169" cy="43958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400" b="1" baseline="0" dirty="0">
                  <a:solidFill>
                    <a:schemeClr val="bg1"/>
                  </a:solidFill>
                  <a:latin typeface="Arial" charset="0"/>
                  <a:ea typeface="+mn-ea"/>
                </a:rPr>
                <a:t>F</a:t>
              </a:r>
            </a:p>
          </p:txBody>
        </p:sp>
        <p:sp>
          <p:nvSpPr>
            <p:cNvPr id="435" name="Text Box 4"/>
            <p:cNvSpPr txBox="1">
              <a:spLocks noChangeArrowheads="1"/>
            </p:cNvSpPr>
            <p:nvPr/>
          </p:nvSpPr>
          <p:spPr bwMode="auto">
            <a:xfrm rot="5400000">
              <a:off x="7897194" y="2299573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400" baseline="0">
                  <a:solidFill>
                    <a:schemeClr val="accent2"/>
                  </a:solidFill>
                  <a:latin typeface="Arial" charset="0"/>
                  <a:ea typeface="+mn-ea"/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9043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5" name="直接连接符 394"/>
          <p:cNvCxnSpPr/>
          <p:nvPr/>
        </p:nvCxnSpPr>
        <p:spPr bwMode="auto">
          <a:xfrm>
            <a:off x="3104495" y="5904000"/>
            <a:ext cx="0" cy="30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6" name="直接连接符 395"/>
          <p:cNvCxnSpPr/>
          <p:nvPr/>
        </p:nvCxnSpPr>
        <p:spPr bwMode="auto">
          <a:xfrm rot="5400000" flipH="1">
            <a:off x="3248479" y="6058435"/>
            <a:ext cx="0" cy="28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1" name="组合 370"/>
          <p:cNvGrpSpPr/>
          <p:nvPr/>
        </p:nvGrpSpPr>
        <p:grpSpPr>
          <a:xfrm flipH="1">
            <a:off x="5230306" y="5732800"/>
            <a:ext cx="360039" cy="119168"/>
            <a:chOff x="5292080" y="3452075"/>
            <a:chExt cx="360039" cy="119168"/>
          </a:xfrm>
        </p:grpSpPr>
        <p:sp>
          <p:nvSpPr>
            <p:cNvPr id="372" name="等腰三角形 37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373" name="直接连接符 37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56" name="直接连接符 355"/>
          <p:cNvCxnSpPr/>
          <p:nvPr/>
        </p:nvCxnSpPr>
        <p:spPr bwMode="auto">
          <a:xfrm>
            <a:off x="4836233" y="5360336"/>
            <a:ext cx="0" cy="352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15" name="组合 414"/>
          <p:cNvGrpSpPr/>
          <p:nvPr/>
        </p:nvGrpSpPr>
        <p:grpSpPr>
          <a:xfrm>
            <a:off x="4745207" y="5378888"/>
            <a:ext cx="396344" cy="215444"/>
            <a:chOff x="7272000" y="2565484"/>
            <a:chExt cx="396344" cy="215444"/>
          </a:xfrm>
        </p:grpSpPr>
        <p:cxnSp>
          <p:nvCxnSpPr>
            <p:cNvPr id="416" name="直接连接符 415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7" name="文本框 416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cxnSp>
        <p:nvCxnSpPr>
          <p:cNvPr id="393" name="直接连接符 392"/>
          <p:cNvCxnSpPr/>
          <p:nvPr/>
        </p:nvCxnSpPr>
        <p:spPr bwMode="auto">
          <a:xfrm flipV="1">
            <a:off x="2277977" y="6368448"/>
            <a:ext cx="0" cy="208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4" name="组合 53"/>
          <p:cNvGrpSpPr/>
          <p:nvPr/>
        </p:nvGrpSpPr>
        <p:grpSpPr>
          <a:xfrm>
            <a:off x="2784736" y="5347152"/>
            <a:ext cx="180969" cy="402036"/>
            <a:chOff x="2185214" y="1412776"/>
            <a:chExt cx="180969" cy="402036"/>
          </a:xfrm>
        </p:grpSpPr>
        <p:sp>
          <p:nvSpPr>
            <p:cNvPr id="55" name="等腰三角形 54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04" name="组合 403"/>
          <p:cNvGrpSpPr/>
          <p:nvPr/>
        </p:nvGrpSpPr>
        <p:grpSpPr>
          <a:xfrm>
            <a:off x="2426458" y="5380465"/>
            <a:ext cx="360039" cy="119168"/>
            <a:chOff x="5292080" y="3452075"/>
            <a:chExt cx="360039" cy="119168"/>
          </a:xfrm>
        </p:grpSpPr>
        <p:sp>
          <p:nvSpPr>
            <p:cNvPr id="405" name="等腰三角形 40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406" name="直接连接符 40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42" name="直接连接符 141"/>
          <p:cNvCxnSpPr/>
          <p:nvPr/>
        </p:nvCxnSpPr>
        <p:spPr bwMode="auto">
          <a:xfrm flipV="1">
            <a:off x="4652515" y="2108560"/>
            <a:ext cx="1726" cy="3132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8" name="椭圆 147"/>
          <p:cNvSpPr/>
          <p:nvPr/>
        </p:nvSpPr>
        <p:spPr bwMode="auto">
          <a:xfrm>
            <a:off x="3775881" y="2359138"/>
            <a:ext cx="45719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147" name="直接连接符 146"/>
          <p:cNvCxnSpPr/>
          <p:nvPr/>
        </p:nvCxnSpPr>
        <p:spPr bwMode="auto">
          <a:xfrm flipV="1">
            <a:off x="3790145" y="2386600"/>
            <a:ext cx="1726" cy="21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" name="直接连接符 145"/>
          <p:cNvCxnSpPr/>
          <p:nvPr/>
        </p:nvCxnSpPr>
        <p:spPr bwMode="auto">
          <a:xfrm rot="16200000">
            <a:off x="4221282" y="1969129"/>
            <a:ext cx="1726" cy="86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25" name="组合 324"/>
          <p:cNvGrpSpPr/>
          <p:nvPr/>
        </p:nvGrpSpPr>
        <p:grpSpPr>
          <a:xfrm>
            <a:off x="4585967" y="2176846"/>
            <a:ext cx="396344" cy="215444"/>
            <a:chOff x="7272000" y="2565484"/>
            <a:chExt cx="396344" cy="215444"/>
          </a:xfrm>
        </p:grpSpPr>
        <p:cxnSp>
          <p:nvCxnSpPr>
            <p:cNvPr id="326" name="直接连接符 325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7" name="文本框 326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cxnSp>
        <p:nvCxnSpPr>
          <p:cNvPr id="141" name="直接连接符 140"/>
          <p:cNvCxnSpPr/>
          <p:nvPr/>
        </p:nvCxnSpPr>
        <p:spPr bwMode="auto">
          <a:xfrm flipV="1">
            <a:off x="4436491" y="2108560"/>
            <a:ext cx="1726" cy="19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" name="文本框 306"/>
          <p:cNvSpPr txBox="1"/>
          <p:nvPr/>
        </p:nvSpPr>
        <p:spPr>
          <a:xfrm>
            <a:off x="3569657" y="1209382"/>
            <a:ext cx="698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baseline="0" dirty="0" err="1"/>
              <a:t>GatePC</a:t>
            </a:r>
            <a:endParaRPr lang="zh-CN" altLang="en-US" sz="1000" baseline="0" dirty="0"/>
          </a:p>
        </p:txBody>
      </p:sp>
      <p:grpSp>
        <p:nvGrpSpPr>
          <p:cNvPr id="51" name="组合 50"/>
          <p:cNvGrpSpPr/>
          <p:nvPr/>
        </p:nvGrpSpPr>
        <p:grpSpPr>
          <a:xfrm>
            <a:off x="4563756" y="1213012"/>
            <a:ext cx="180969" cy="402036"/>
            <a:chOff x="2185214" y="1412776"/>
            <a:chExt cx="180969" cy="402036"/>
          </a:xfrm>
        </p:grpSpPr>
        <p:sp>
          <p:nvSpPr>
            <p:cNvPr id="52" name="等腰三角形 51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54" name="组合 253"/>
          <p:cNvGrpSpPr/>
          <p:nvPr/>
        </p:nvGrpSpPr>
        <p:grpSpPr>
          <a:xfrm>
            <a:off x="4222194" y="1255880"/>
            <a:ext cx="360039" cy="119168"/>
            <a:chOff x="5292080" y="3452075"/>
            <a:chExt cx="360039" cy="119168"/>
          </a:xfrm>
        </p:grpSpPr>
        <p:sp>
          <p:nvSpPr>
            <p:cNvPr id="255" name="等腰三角形 25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56" name="直接连接符 25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55" name="直接连接符 354"/>
          <p:cNvCxnSpPr/>
          <p:nvPr/>
        </p:nvCxnSpPr>
        <p:spPr bwMode="auto">
          <a:xfrm>
            <a:off x="4649268" y="1060966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9" name="直接连接符 168"/>
          <p:cNvCxnSpPr/>
          <p:nvPr/>
        </p:nvCxnSpPr>
        <p:spPr bwMode="auto">
          <a:xfrm rot="16200000">
            <a:off x="5554281" y="1246719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7" name="组合 156"/>
          <p:cNvGrpSpPr/>
          <p:nvPr/>
        </p:nvGrpSpPr>
        <p:grpSpPr>
          <a:xfrm>
            <a:off x="6670466" y="2543542"/>
            <a:ext cx="360039" cy="119168"/>
            <a:chOff x="5292080" y="3452075"/>
            <a:chExt cx="360039" cy="119168"/>
          </a:xfrm>
        </p:grpSpPr>
        <p:sp>
          <p:nvSpPr>
            <p:cNvPr id="158" name="等腰三角形 157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159" name="直接连接符 158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3" name="文本框 292"/>
          <p:cNvSpPr txBox="1"/>
          <p:nvPr/>
        </p:nvSpPr>
        <p:spPr>
          <a:xfrm>
            <a:off x="6310425" y="2480016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SR2</a:t>
            </a:r>
            <a:endParaRPr lang="zh-CN" altLang="en-US" sz="1000" baseline="0" dirty="0"/>
          </a:p>
        </p:txBody>
      </p:sp>
      <p:grpSp>
        <p:nvGrpSpPr>
          <p:cNvPr id="346" name="组合 345"/>
          <p:cNvGrpSpPr/>
          <p:nvPr/>
        </p:nvGrpSpPr>
        <p:grpSpPr>
          <a:xfrm>
            <a:off x="6670553" y="2547150"/>
            <a:ext cx="360000" cy="221857"/>
            <a:chOff x="5898218" y="3494595"/>
            <a:chExt cx="360000" cy="221857"/>
          </a:xfrm>
        </p:grpSpPr>
        <p:cxnSp>
          <p:nvCxnSpPr>
            <p:cNvPr id="347" name="直接连接符 346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8" name="文本框 347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3</a:t>
              </a:r>
              <a:endParaRPr lang="zh-CN" altLang="en-US" sz="1200" dirty="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698465" y="3920177"/>
            <a:ext cx="1105129" cy="119168"/>
            <a:chOff x="5698465" y="3920177"/>
            <a:chExt cx="1105129" cy="119168"/>
          </a:xfrm>
        </p:grpSpPr>
        <p:cxnSp>
          <p:nvCxnSpPr>
            <p:cNvPr id="88" name="直接连接符 87"/>
            <p:cNvCxnSpPr/>
            <p:nvPr/>
          </p:nvCxnSpPr>
          <p:spPr bwMode="auto">
            <a:xfrm rot="5400000">
              <a:off x="6184465" y="3501035"/>
              <a:ext cx="0" cy="972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7" name="等腰三角形 86"/>
            <p:cNvSpPr/>
            <p:nvPr/>
          </p:nvSpPr>
          <p:spPr bwMode="auto">
            <a:xfrm rot="5400000">
              <a:off x="6677446" y="3913196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</p:grpSp>
      <p:sp>
        <p:nvSpPr>
          <p:cNvPr id="28" name="流程图: 手动操作 27"/>
          <p:cNvSpPr/>
          <p:nvPr/>
        </p:nvSpPr>
        <p:spPr bwMode="auto">
          <a:xfrm>
            <a:off x="6742473" y="3892235"/>
            <a:ext cx="684016" cy="184837"/>
          </a:xfrm>
          <a:prstGeom prst="flowChartManualOperation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b="1" baseline="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Times New Roman" panose="02020603050405020304" pitchFamily="18" charset="0"/>
              </a:rPr>
              <a:t>SR2MUX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99" name="直接连接符 98"/>
          <p:cNvCxnSpPr/>
          <p:nvPr/>
        </p:nvCxnSpPr>
        <p:spPr bwMode="auto">
          <a:xfrm>
            <a:off x="7172232" y="4064192"/>
            <a:ext cx="2289" cy="242621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99" name="组合 298"/>
          <p:cNvGrpSpPr/>
          <p:nvPr/>
        </p:nvGrpSpPr>
        <p:grpSpPr>
          <a:xfrm>
            <a:off x="7091627" y="4017787"/>
            <a:ext cx="396344" cy="215444"/>
            <a:chOff x="7272000" y="2565484"/>
            <a:chExt cx="396344" cy="215444"/>
          </a:xfrm>
        </p:grpSpPr>
        <p:cxnSp>
          <p:nvCxnSpPr>
            <p:cNvPr id="300" name="直接连接符 29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1" name="文本框 30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342" name="组合 341"/>
          <p:cNvGrpSpPr/>
          <p:nvPr/>
        </p:nvGrpSpPr>
        <p:grpSpPr>
          <a:xfrm>
            <a:off x="6340499" y="3697739"/>
            <a:ext cx="360000" cy="221857"/>
            <a:chOff x="5898218" y="3494595"/>
            <a:chExt cx="360000" cy="221857"/>
          </a:xfrm>
        </p:grpSpPr>
        <p:cxnSp>
          <p:nvCxnSpPr>
            <p:cNvPr id="303" name="直接连接符 302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4" name="文本框 303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162" name="组合 161"/>
          <p:cNvGrpSpPr/>
          <p:nvPr/>
        </p:nvGrpSpPr>
        <p:grpSpPr>
          <a:xfrm>
            <a:off x="7138217" y="3056080"/>
            <a:ext cx="396344" cy="215444"/>
            <a:chOff x="7272000" y="2565484"/>
            <a:chExt cx="396344" cy="215444"/>
          </a:xfrm>
        </p:grpSpPr>
        <p:sp>
          <p:nvSpPr>
            <p:cNvPr id="164" name="文本框 16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  <p:cxnSp>
          <p:nvCxnSpPr>
            <p:cNvPr id="163" name="直接连接符 16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27" name="直接连接符 126"/>
          <p:cNvCxnSpPr/>
          <p:nvPr/>
        </p:nvCxnSpPr>
        <p:spPr bwMode="auto">
          <a:xfrm rot="5400000">
            <a:off x="5812482" y="1553144"/>
            <a:ext cx="1726" cy="408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直接连接符 37"/>
          <p:cNvCxnSpPr/>
          <p:nvPr/>
        </p:nvCxnSpPr>
        <p:spPr bwMode="auto">
          <a:xfrm>
            <a:off x="7203138" y="2768048"/>
            <a:ext cx="1726" cy="11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83" name="组合 282"/>
          <p:cNvGrpSpPr/>
          <p:nvPr/>
        </p:nvGrpSpPr>
        <p:grpSpPr>
          <a:xfrm>
            <a:off x="2926049" y="3398698"/>
            <a:ext cx="396344" cy="215444"/>
            <a:chOff x="7272000" y="2565484"/>
            <a:chExt cx="396344" cy="215444"/>
          </a:xfrm>
        </p:grpSpPr>
        <p:cxnSp>
          <p:nvCxnSpPr>
            <p:cNvPr id="284" name="直接连接符 28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5" name="文本框 28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cxnSp>
        <p:nvCxnSpPr>
          <p:cNvPr id="178" name="直接连接符 177"/>
          <p:cNvCxnSpPr/>
          <p:nvPr/>
        </p:nvCxnSpPr>
        <p:spPr bwMode="auto">
          <a:xfrm flipV="1">
            <a:off x="2595659" y="3272128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9" name="直接连接符 178"/>
          <p:cNvCxnSpPr/>
          <p:nvPr/>
        </p:nvCxnSpPr>
        <p:spPr bwMode="auto">
          <a:xfrm flipV="1">
            <a:off x="2801224" y="3272104"/>
            <a:ext cx="1726" cy="68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0" name="直接连接符 179"/>
          <p:cNvCxnSpPr/>
          <p:nvPr/>
        </p:nvCxnSpPr>
        <p:spPr bwMode="auto">
          <a:xfrm flipV="1">
            <a:off x="3006789" y="3272104"/>
            <a:ext cx="1726" cy="97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1" name="直接连接符 180"/>
          <p:cNvCxnSpPr/>
          <p:nvPr/>
        </p:nvCxnSpPr>
        <p:spPr bwMode="auto">
          <a:xfrm flipV="1">
            <a:off x="3212355" y="3272104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" name="文本框 265"/>
          <p:cNvSpPr txBox="1"/>
          <p:nvPr/>
        </p:nvSpPr>
        <p:spPr>
          <a:xfrm>
            <a:off x="1197857" y="3427153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baseline="0" dirty="0"/>
              <a:t>[10:0]</a:t>
            </a:r>
            <a:endParaRPr lang="zh-CN" altLang="en-US" sz="1200" b="1" baseline="0" dirty="0"/>
          </a:p>
        </p:txBody>
      </p:sp>
      <p:grpSp>
        <p:nvGrpSpPr>
          <p:cNvPr id="277" name="组合 276"/>
          <p:cNvGrpSpPr/>
          <p:nvPr/>
        </p:nvGrpSpPr>
        <p:grpSpPr>
          <a:xfrm>
            <a:off x="2511649" y="3398698"/>
            <a:ext cx="396344" cy="215444"/>
            <a:chOff x="7272000" y="2565484"/>
            <a:chExt cx="396344" cy="215444"/>
          </a:xfrm>
        </p:grpSpPr>
        <p:cxnSp>
          <p:nvCxnSpPr>
            <p:cNvPr id="278" name="直接连接符 277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9" name="文本框 278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280" name="组合 279"/>
          <p:cNvGrpSpPr/>
          <p:nvPr/>
        </p:nvGrpSpPr>
        <p:grpSpPr>
          <a:xfrm>
            <a:off x="2710025" y="3398698"/>
            <a:ext cx="396344" cy="215444"/>
            <a:chOff x="7272000" y="2565484"/>
            <a:chExt cx="396344" cy="215444"/>
          </a:xfrm>
        </p:grpSpPr>
        <p:cxnSp>
          <p:nvCxnSpPr>
            <p:cNvPr id="281" name="直接连接符 280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2" name="文本框 281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sp>
        <p:nvSpPr>
          <p:cNvPr id="182" name="矩形 181"/>
          <p:cNvSpPr/>
          <p:nvPr/>
        </p:nvSpPr>
        <p:spPr bwMode="auto">
          <a:xfrm>
            <a:off x="1731563" y="3560136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baseline="0" dirty="0">
                <a:latin typeface="Arial" charset="0"/>
              </a:rPr>
              <a:t>SEXT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3" name="矩形 182"/>
          <p:cNvSpPr/>
          <p:nvPr/>
        </p:nvSpPr>
        <p:spPr bwMode="auto">
          <a:xfrm>
            <a:off x="1733276" y="384991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baseline="0" dirty="0">
                <a:latin typeface="Arial" charset="0"/>
              </a:rPr>
              <a:t>SEXT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4" name="矩形 183"/>
          <p:cNvSpPr/>
          <p:nvPr/>
        </p:nvSpPr>
        <p:spPr bwMode="auto">
          <a:xfrm>
            <a:off x="1733276" y="4137950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baseline="0" dirty="0">
                <a:latin typeface="Arial" charset="0"/>
              </a:rPr>
              <a:t>SEXT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88" name="直接连接符 187"/>
          <p:cNvCxnSpPr/>
          <p:nvPr/>
        </p:nvCxnSpPr>
        <p:spPr bwMode="auto">
          <a:xfrm rot="16200000">
            <a:off x="1477431" y="3993950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9" name="直接连接符 188"/>
          <p:cNvCxnSpPr/>
          <p:nvPr/>
        </p:nvCxnSpPr>
        <p:spPr bwMode="auto">
          <a:xfrm rot="16200000">
            <a:off x="1478644" y="3705918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0" name="直接连接符 189"/>
          <p:cNvCxnSpPr/>
          <p:nvPr/>
        </p:nvCxnSpPr>
        <p:spPr bwMode="auto">
          <a:xfrm rot="16200000">
            <a:off x="1478644" y="3416136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2" name="直接连接符 191"/>
          <p:cNvCxnSpPr/>
          <p:nvPr/>
        </p:nvCxnSpPr>
        <p:spPr bwMode="auto">
          <a:xfrm rot="16200000">
            <a:off x="2513171" y="3570936"/>
            <a:ext cx="1726" cy="194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3" name="直接连接符 192"/>
          <p:cNvCxnSpPr/>
          <p:nvPr/>
        </p:nvCxnSpPr>
        <p:spPr bwMode="auto">
          <a:xfrm rot="16200000">
            <a:off x="2621171" y="3752718"/>
            <a:ext cx="1726" cy="410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" name="直接连接符 193"/>
          <p:cNvCxnSpPr/>
          <p:nvPr/>
        </p:nvCxnSpPr>
        <p:spPr bwMode="auto">
          <a:xfrm rot="16200000">
            <a:off x="2721971" y="3939950"/>
            <a:ext cx="1726" cy="61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7" name="文本框 266"/>
          <p:cNvSpPr txBox="1"/>
          <p:nvPr/>
        </p:nvSpPr>
        <p:spPr>
          <a:xfrm>
            <a:off x="1197857" y="3715185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baseline="0" dirty="0"/>
              <a:t>[8:0]</a:t>
            </a:r>
            <a:endParaRPr lang="zh-CN" altLang="en-US" sz="1200" b="1" baseline="0" dirty="0"/>
          </a:p>
        </p:txBody>
      </p:sp>
      <p:sp>
        <p:nvSpPr>
          <p:cNvPr id="268" name="文本框 267"/>
          <p:cNvSpPr txBox="1"/>
          <p:nvPr/>
        </p:nvSpPr>
        <p:spPr>
          <a:xfrm>
            <a:off x="1197857" y="4003217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baseline="0" dirty="0"/>
              <a:t>[5:0]</a:t>
            </a:r>
            <a:endParaRPr lang="zh-CN" altLang="en-US" sz="1200" b="1" baseline="0" dirty="0"/>
          </a:p>
        </p:txBody>
      </p:sp>
      <p:sp>
        <p:nvSpPr>
          <p:cNvPr id="269" name="文本框 268"/>
          <p:cNvSpPr txBox="1"/>
          <p:nvPr/>
        </p:nvSpPr>
        <p:spPr>
          <a:xfrm>
            <a:off x="1197857" y="4291249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baseline="0" dirty="0"/>
              <a:t>[4:0]</a:t>
            </a:r>
            <a:endParaRPr lang="zh-CN" altLang="en-US" sz="1200" b="1" baseline="0" dirty="0"/>
          </a:p>
        </p:txBody>
      </p:sp>
      <p:grpSp>
        <p:nvGrpSpPr>
          <p:cNvPr id="7" name="组合 6"/>
          <p:cNvGrpSpPr/>
          <p:nvPr/>
        </p:nvGrpSpPr>
        <p:grpSpPr>
          <a:xfrm>
            <a:off x="1226294" y="3740160"/>
            <a:ext cx="5750850" cy="900072"/>
            <a:chOff x="1226294" y="3740160"/>
            <a:chExt cx="5750850" cy="900072"/>
          </a:xfrm>
        </p:grpSpPr>
        <p:cxnSp>
          <p:nvCxnSpPr>
            <p:cNvPr id="200" name="直接连接符 199"/>
            <p:cNvCxnSpPr/>
            <p:nvPr/>
          </p:nvCxnSpPr>
          <p:spPr bwMode="auto">
            <a:xfrm rot="16200000">
              <a:off x="5086281" y="1859144"/>
              <a:ext cx="1726" cy="3780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5" name="直接连接符 174"/>
            <p:cNvCxnSpPr/>
            <p:nvPr/>
          </p:nvCxnSpPr>
          <p:spPr bwMode="auto">
            <a:xfrm>
              <a:off x="6956208" y="3740176"/>
              <a:ext cx="2289" cy="180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9" name="矩形 148"/>
            <p:cNvSpPr/>
            <p:nvPr/>
          </p:nvSpPr>
          <p:spPr bwMode="auto">
            <a:xfrm>
              <a:off x="1733276" y="4424232"/>
              <a:ext cx="677722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0" rIns="9144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200" b="1" baseline="0" dirty="0">
                  <a:latin typeface="Arial" charset="0"/>
                </a:rPr>
                <a:t>SEXT</a:t>
              </a:r>
              <a:endParaRPr kumimoji="0" lang="zh-CN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99" name="直接连接符 198"/>
            <p:cNvCxnSpPr/>
            <p:nvPr/>
          </p:nvCxnSpPr>
          <p:spPr bwMode="auto">
            <a:xfrm rot="10800000">
              <a:off x="3214082" y="3740160"/>
              <a:ext cx="1726" cy="792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7" name="直接连接符 246"/>
            <p:cNvCxnSpPr/>
            <p:nvPr/>
          </p:nvCxnSpPr>
          <p:spPr bwMode="auto">
            <a:xfrm rot="16200000">
              <a:off x="1477431" y="4280232"/>
              <a:ext cx="1726" cy="504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8" name="直接连接符 197"/>
            <p:cNvCxnSpPr/>
            <p:nvPr/>
          </p:nvCxnSpPr>
          <p:spPr bwMode="auto">
            <a:xfrm rot="16200000">
              <a:off x="2822531" y="4130832"/>
              <a:ext cx="1726" cy="8028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62" name="直接连接符 61"/>
          <p:cNvCxnSpPr/>
          <p:nvPr/>
        </p:nvCxnSpPr>
        <p:spPr bwMode="auto">
          <a:xfrm>
            <a:off x="8110625" y="5360336"/>
            <a:ext cx="0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直接连接符 64"/>
          <p:cNvCxnSpPr/>
          <p:nvPr/>
        </p:nvCxnSpPr>
        <p:spPr bwMode="auto">
          <a:xfrm>
            <a:off x="7030505" y="5324336"/>
            <a:ext cx="0" cy="57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矩形 66"/>
          <p:cNvSpPr/>
          <p:nvPr/>
        </p:nvSpPr>
        <p:spPr bwMode="auto">
          <a:xfrm>
            <a:off x="6512153" y="5900336"/>
            <a:ext cx="950400" cy="5760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b="1" baseline="0" dirty="0"/>
              <a:t>INPUT</a:t>
            </a:r>
            <a:endParaRPr lang="zh-CN" altLang="en-US" sz="1200" b="1" baseline="0" dirty="0"/>
          </a:p>
        </p:txBody>
      </p:sp>
      <p:sp>
        <p:nvSpPr>
          <p:cNvPr id="374" name="文本框 373"/>
          <p:cNvSpPr txBox="1"/>
          <p:nvPr/>
        </p:nvSpPr>
        <p:spPr>
          <a:xfrm>
            <a:off x="5587295" y="5669274"/>
            <a:ext cx="723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LD.MAR</a:t>
            </a:r>
            <a:endParaRPr lang="zh-CN" altLang="en-US" sz="1000" baseline="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322257" y="6537325"/>
            <a:ext cx="2743200" cy="244475"/>
          </a:xfrm>
        </p:spPr>
        <p:txBody>
          <a:bodyPr/>
          <a:lstStyle/>
          <a:p>
            <a:pPr>
              <a:defRPr/>
            </a:pPr>
            <a:fld id="{0DE9E528-1FB2-4ADD-81AD-0CADE8E681E0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  <p:sp>
        <p:nvSpPr>
          <p:cNvPr id="68" name="矩形 67"/>
          <p:cNvSpPr/>
          <p:nvPr/>
        </p:nvSpPr>
        <p:spPr bwMode="auto">
          <a:xfrm>
            <a:off x="7632180" y="5900336"/>
            <a:ext cx="950400" cy="5760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b="1" baseline="0" dirty="0"/>
              <a:t>OUTPUT</a:t>
            </a:r>
            <a:endParaRPr lang="zh-CN" altLang="en-US" sz="1200" b="1" baseline="0" dirty="0"/>
          </a:p>
        </p:txBody>
      </p:sp>
      <p:sp>
        <p:nvSpPr>
          <p:cNvPr id="95" name="梯形 94"/>
          <p:cNvSpPr/>
          <p:nvPr/>
        </p:nvSpPr>
        <p:spPr bwMode="auto">
          <a:xfrm>
            <a:off x="2421993" y="3056080"/>
            <a:ext cx="972000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MUX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96" name="梯形 95"/>
          <p:cNvSpPr/>
          <p:nvPr/>
        </p:nvSpPr>
        <p:spPr bwMode="auto">
          <a:xfrm>
            <a:off x="3664802" y="3056080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MUX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140" name="直接连接符 139"/>
          <p:cNvCxnSpPr/>
          <p:nvPr/>
        </p:nvCxnSpPr>
        <p:spPr bwMode="auto">
          <a:xfrm rot="10800000">
            <a:off x="3358098" y="1075872"/>
            <a:ext cx="1726" cy="12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" name="直接连接符 143"/>
          <p:cNvCxnSpPr/>
          <p:nvPr/>
        </p:nvCxnSpPr>
        <p:spPr bwMode="auto">
          <a:xfrm flipV="1">
            <a:off x="4076451" y="2804080"/>
            <a:ext cx="1726" cy="2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3" name="直接连接符 172"/>
          <p:cNvCxnSpPr/>
          <p:nvPr/>
        </p:nvCxnSpPr>
        <p:spPr bwMode="auto">
          <a:xfrm flipV="1">
            <a:off x="3790145" y="3272104"/>
            <a:ext cx="1726" cy="327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6" name="直接连接符 175"/>
          <p:cNvCxnSpPr/>
          <p:nvPr/>
        </p:nvCxnSpPr>
        <p:spPr bwMode="auto">
          <a:xfrm flipV="1">
            <a:off x="3500387" y="2804072"/>
            <a:ext cx="1726" cy="1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7" name="直接连接符 176"/>
          <p:cNvCxnSpPr/>
          <p:nvPr/>
        </p:nvCxnSpPr>
        <p:spPr bwMode="auto">
          <a:xfrm rot="16200000">
            <a:off x="3210681" y="2684409"/>
            <a:ext cx="1726" cy="597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6" name="直接连接符 185"/>
          <p:cNvCxnSpPr/>
          <p:nvPr/>
        </p:nvCxnSpPr>
        <p:spPr bwMode="auto">
          <a:xfrm rot="10800000">
            <a:off x="1218173" y="2638432"/>
            <a:ext cx="1726" cy="2073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8" name="矩形 227"/>
          <p:cNvSpPr/>
          <p:nvPr/>
        </p:nvSpPr>
        <p:spPr bwMode="auto">
          <a:xfrm>
            <a:off x="5806369" y="4712264"/>
            <a:ext cx="360040" cy="3456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108000" tIns="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 dirty="0">
                <a:latin typeface="Arial" charset="0"/>
              </a:rPr>
              <a:t>…</a:t>
            </a:r>
            <a:endParaRPr kumimoji="0" lang="zh-CN" altLang="en-US" sz="2400" b="1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44" name="直接连接符 243"/>
          <p:cNvCxnSpPr/>
          <p:nvPr/>
        </p:nvCxnSpPr>
        <p:spPr bwMode="auto">
          <a:xfrm rot="16200000">
            <a:off x="1736994" y="6026858"/>
            <a:ext cx="1726" cy="10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61" name="组合 260"/>
          <p:cNvGrpSpPr/>
          <p:nvPr/>
        </p:nvGrpSpPr>
        <p:grpSpPr>
          <a:xfrm>
            <a:off x="3286201" y="2595651"/>
            <a:ext cx="1008000" cy="244405"/>
            <a:chOff x="2843920" y="2392507"/>
            <a:chExt cx="1008000" cy="244405"/>
          </a:xfrm>
        </p:grpSpPr>
        <p:sp>
          <p:nvSpPr>
            <p:cNvPr id="94" name="梯形 93"/>
            <p:cNvSpPr/>
            <p:nvPr/>
          </p:nvSpPr>
          <p:spPr bwMode="auto">
            <a:xfrm>
              <a:off x="2843920" y="2392507"/>
              <a:ext cx="1008000" cy="232989"/>
            </a:xfrm>
            <a:prstGeom prst="trapezoid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21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b="1" dirty="0">
                  <a:solidFill>
                    <a:schemeClr val="bg1"/>
                  </a:solidFill>
                  <a:latin typeface="Arial" charset="0"/>
                </a:rPr>
                <a:t>+</a:t>
              </a:r>
              <a:endParaRPr kumimoji="0" lang="zh-CN" altLang="en-US" sz="2000" b="1" i="0" u="none" strike="noStrike" cap="none" normalizeH="0" baseline="-2500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257" name="等腰三角形 256"/>
            <p:cNvSpPr/>
            <p:nvPr/>
          </p:nvSpPr>
          <p:spPr bwMode="auto">
            <a:xfrm>
              <a:off x="3249397" y="2545331"/>
              <a:ext cx="197047" cy="91581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59" name="直接连接符 258"/>
            <p:cNvCxnSpPr/>
            <p:nvPr/>
          </p:nvCxnSpPr>
          <p:spPr bwMode="auto">
            <a:xfrm flipV="1">
              <a:off x="3249397" y="2545331"/>
              <a:ext cx="98524" cy="915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0" name="直接连接符 259"/>
            <p:cNvCxnSpPr/>
            <p:nvPr/>
          </p:nvCxnSpPr>
          <p:spPr bwMode="auto">
            <a:xfrm flipH="1" flipV="1">
              <a:off x="3347864" y="2545331"/>
              <a:ext cx="98524" cy="915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65" name="直接连接符 264"/>
          <p:cNvCxnSpPr/>
          <p:nvPr/>
        </p:nvCxnSpPr>
        <p:spPr bwMode="auto">
          <a:xfrm>
            <a:off x="2258637" y="1111864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71" name="组合 270"/>
          <p:cNvGrpSpPr/>
          <p:nvPr/>
        </p:nvGrpSpPr>
        <p:grpSpPr>
          <a:xfrm>
            <a:off x="5661476" y="2176846"/>
            <a:ext cx="396344" cy="215444"/>
            <a:chOff x="7272000" y="2565484"/>
            <a:chExt cx="396344" cy="215444"/>
          </a:xfrm>
        </p:grpSpPr>
        <p:cxnSp>
          <p:nvCxnSpPr>
            <p:cNvPr id="272" name="直接连接符 27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3" name="文本框 27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286" name="组合 285"/>
          <p:cNvGrpSpPr/>
          <p:nvPr/>
        </p:nvGrpSpPr>
        <p:grpSpPr>
          <a:xfrm>
            <a:off x="3142073" y="3398698"/>
            <a:ext cx="396344" cy="215444"/>
            <a:chOff x="7272000" y="2565484"/>
            <a:chExt cx="396344" cy="215444"/>
          </a:xfrm>
        </p:grpSpPr>
        <p:cxnSp>
          <p:nvCxnSpPr>
            <p:cNvPr id="287" name="直接连接符 286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8" name="文本框 287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310" name="组合 309"/>
          <p:cNvGrpSpPr/>
          <p:nvPr/>
        </p:nvGrpSpPr>
        <p:grpSpPr>
          <a:xfrm>
            <a:off x="3709468" y="3371360"/>
            <a:ext cx="396344" cy="215444"/>
            <a:chOff x="7272000" y="2565484"/>
            <a:chExt cx="396344" cy="215444"/>
          </a:xfrm>
        </p:grpSpPr>
        <p:cxnSp>
          <p:nvCxnSpPr>
            <p:cNvPr id="311" name="直接连接符 310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2" name="文本框 311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331" name="组合 330"/>
          <p:cNvGrpSpPr/>
          <p:nvPr/>
        </p:nvGrpSpPr>
        <p:grpSpPr>
          <a:xfrm>
            <a:off x="1154425" y="5000296"/>
            <a:ext cx="396344" cy="215444"/>
            <a:chOff x="7272000" y="2565484"/>
            <a:chExt cx="396344" cy="215444"/>
          </a:xfrm>
        </p:grpSpPr>
        <p:cxnSp>
          <p:nvCxnSpPr>
            <p:cNvPr id="332" name="直接连接符 33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3" name="文本框 33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sp>
        <p:nvSpPr>
          <p:cNvPr id="334" name="文本框 333"/>
          <p:cNvSpPr txBox="1"/>
          <p:nvPr/>
        </p:nvSpPr>
        <p:spPr>
          <a:xfrm>
            <a:off x="4717064" y="3032135"/>
            <a:ext cx="9137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ADDR1MUX</a:t>
            </a:r>
            <a:endParaRPr lang="zh-CN" altLang="en-US" sz="1000" baseline="0" dirty="0"/>
          </a:p>
        </p:txBody>
      </p:sp>
      <p:grpSp>
        <p:nvGrpSpPr>
          <p:cNvPr id="335" name="组合 334"/>
          <p:cNvGrpSpPr/>
          <p:nvPr/>
        </p:nvGrpSpPr>
        <p:grpSpPr>
          <a:xfrm flipH="1">
            <a:off x="4419247" y="3101884"/>
            <a:ext cx="360039" cy="119168"/>
            <a:chOff x="5292080" y="3452075"/>
            <a:chExt cx="360039" cy="119168"/>
          </a:xfrm>
        </p:grpSpPr>
        <p:sp>
          <p:nvSpPr>
            <p:cNvPr id="336" name="等腰三角形 33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337" name="直接连接符 33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0" name="组合 49"/>
          <p:cNvGrpSpPr/>
          <p:nvPr/>
        </p:nvGrpSpPr>
        <p:grpSpPr>
          <a:xfrm>
            <a:off x="2169016" y="1429908"/>
            <a:ext cx="180969" cy="402036"/>
            <a:chOff x="2185214" y="1412776"/>
            <a:chExt cx="180969" cy="402036"/>
          </a:xfrm>
        </p:grpSpPr>
        <p:sp>
          <p:nvSpPr>
            <p:cNvPr id="47" name="等腰三角形 46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2" name="梯形 91"/>
          <p:cNvSpPr/>
          <p:nvPr/>
        </p:nvSpPr>
        <p:spPr bwMode="auto">
          <a:xfrm>
            <a:off x="1750396" y="1820528"/>
            <a:ext cx="988993" cy="236862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MARMUX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138" name="直接连接符 137"/>
          <p:cNvCxnSpPr/>
          <p:nvPr/>
        </p:nvCxnSpPr>
        <p:spPr bwMode="auto">
          <a:xfrm rot="16200000">
            <a:off x="3901881" y="1747544"/>
            <a:ext cx="1726" cy="10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" name="直接连接符 138"/>
          <p:cNvCxnSpPr/>
          <p:nvPr/>
        </p:nvCxnSpPr>
        <p:spPr bwMode="auto">
          <a:xfrm rot="16200000">
            <a:off x="3091881" y="1717129"/>
            <a:ext cx="1726" cy="13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直接连接符 142"/>
          <p:cNvCxnSpPr/>
          <p:nvPr/>
        </p:nvCxnSpPr>
        <p:spPr bwMode="auto">
          <a:xfrm flipV="1">
            <a:off x="2421993" y="2048040"/>
            <a:ext cx="1726" cy="36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" name="直接连接符 144"/>
          <p:cNvCxnSpPr/>
          <p:nvPr/>
        </p:nvCxnSpPr>
        <p:spPr bwMode="auto">
          <a:xfrm flipV="1">
            <a:off x="2926049" y="2975144"/>
            <a:ext cx="1726" cy="100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0" name="直接连接符 169"/>
          <p:cNvCxnSpPr/>
          <p:nvPr/>
        </p:nvCxnSpPr>
        <p:spPr bwMode="auto">
          <a:xfrm rot="10800000">
            <a:off x="5734361" y="1436127"/>
            <a:ext cx="1726" cy="20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1" name="直接连接符 170"/>
          <p:cNvCxnSpPr/>
          <p:nvPr/>
        </p:nvCxnSpPr>
        <p:spPr bwMode="auto">
          <a:xfrm rot="16200000">
            <a:off x="5014281" y="2749264"/>
            <a:ext cx="1726" cy="147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" name="直接连接符 171"/>
          <p:cNvCxnSpPr/>
          <p:nvPr/>
        </p:nvCxnSpPr>
        <p:spPr bwMode="auto">
          <a:xfrm flipV="1">
            <a:off x="4292475" y="3272104"/>
            <a:ext cx="1726" cy="21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5" name="矩形 184"/>
          <p:cNvSpPr/>
          <p:nvPr/>
        </p:nvSpPr>
        <p:spPr bwMode="auto">
          <a:xfrm>
            <a:off x="1731563" y="255204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baseline="0" dirty="0">
                <a:latin typeface="Arial" charset="0"/>
              </a:rPr>
              <a:t>SEXT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1" name="直接连接符 190"/>
          <p:cNvCxnSpPr/>
          <p:nvPr/>
        </p:nvCxnSpPr>
        <p:spPr bwMode="auto">
          <a:xfrm rot="16200000">
            <a:off x="1478644" y="2408048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" name="直接连接符 194"/>
          <p:cNvCxnSpPr/>
          <p:nvPr/>
        </p:nvCxnSpPr>
        <p:spPr bwMode="auto">
          <a:xfrm rot="10800000">
            <a:off x="2061954" y="2047944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48" name="组合 247"/>
          <p:cNvGrpSpPr/>
          <p:nvPr/>
        </p:nvGrpSpPr>
        <p:grpSpPr>
          <a:xfrm>
            <a:off x="1413881" y="1878792"/>
            <a:ext cx="360039" cy="119168"/>
            <a:chOff x="5292080" y="3452075"/>
            <a:chExt cx="360039" cy="119168"/>
          </a:xfrm>
        </p:grpSpPr>
        <p:sp>
          <p:nvSpPr>
            <p:cNvPr id="249" name="等腰三角形 24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50" name="直接连接符 24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51" name="组合 250"/>
          <p:cNvGrpSpPr/>
          <p:nvPr/>
        </p:nvGrpSpPr>
        <p:grpSpPr>
          <a:xfrm>
            <a:off x="1845930" y="1424744"/>
            <a:ext cx="360039" cy="119168"/>
            <a:chOff x="5292080" y="3452075"/>
            <a:chExt cx="360039" cy="119168"/>
          </a:xfrm>
        </p:grpSpPr>
        <p:sp>
          <p:nvSpPr>
            <p:cNvPr id="252" name="等腰三角形 25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53" name="直接连接符 25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70" name="文本框 269"/>
          <p:cNvSpPr txBox="1"/>
          <p:nvPr/>
        </p:nvSpPr>
        <p:spPr>
          <a:xfrm>
            <a:off x="1197857" y="2419041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baseline="0" dirty="0"/>
              <a:t>[7:0]</a:t>
            </a:r>
            <a:endParaRPr lang="zh-CN" altLang="en-US" sz="1200" b="1" baseline="0" dirty="0"/>
          </a:p>
        </p:txBody>
      </p:sp>
      <p:sp>
        <p:nvSpPr>
          <p:cNvPr id="308" name="文本框 307"/>
          <p:cNvSpPr txBox="1"/>
          <p:nvPr/>
        </p:nvSpPr>
        <p:spPr>
          <a:xfrm>
            <a:off x="787257" y="1369699"/>
            <a:ext cx="1130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baseline="0" dirty="0" err="1"/>
              <a:t>GateMARMUX</a:t>
            </a:r>
            <a:endParaRPr lang="zh-CN" altLang="en-US" sz="1000" baseline="0" dirty="0"/>
          </a:p>
        </p:txBody>
      </p:sp>
      <p:grpSp>
        <p:nvGrpSpPr>
          <p:cNvPr id="316" name="组合 315"/>
          <p:cNvGrpSpPr/>
          <p:nvPr/>
        </p:nvGrpSpPr>
        <p:grpSpPr>
          <a:xfrm>
            <a:off x="3281052" y="2014654"/>
            <a:ext cx="396344" cy="215444"/>
            <a:chOff x="7272000" y="2565484"/>
            <a:chExt cx="396344" cy="215444"/>
          </a:xfrm>
        </p:grpSpPr>
        <p:cxnSp>
          <p:nvCxnSpPr>
            <p:cNvPr id="317" name="直接连接符 316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8" name="文本框 317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319" name="组合 318"/>
          <p:cNvGrpSpPr/>
          <p:nvPr/>
        </p:nvGrpSpPr>
        <p:grpSpPr>
          <a:xfrm>
            <a:off x="2350548" y="2176846"/>
            <a:ext cx="396344" cy="215444"/>
            <a:chOff x="7272000" y="2565484"/>
            <a:chExt cx="396344" cy="215444"/>
          </a:xfrm>
        </p:grpSpPr>
        <p:cxnSp>
          <p:nvCxnSpPr>
            <p:cNvPr id="320" name="直接连接符 31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1" name="文本框 32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322" name="组合 321"/>
          <p:cNvGrpSpPr/>
          <p:nvPr/>
        </p:nvGrpSpPr>
        <p:grpSpPr>
          <a:xfrm>
            <a:off x="1983416" y="2176846"/>
            <a:ext cx="396344" cy="215444"/>
            <a:chOff x="7272000" y="2565484"/>
            <a:chExt cx="396344" cy="215444"/>
          </a:xfrm>
        </p:grpSpPr>
        <p:cxnSp>
          <p:nvCxnSpPr>
            <p:cNvPr id="323" name="直接连接符 32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4" name="文本框 32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338" name="组合 337"/>
          <p:cNvGrpSpPr/>
          <p:nvPr/>
        </p:nvGrpSpPr>
        <p:grpSpPr>
          <a:xfrm>
            <a:off x="2080239" y="3105493"/>
            <a:ext cx="360039" cy="119168"/>
            <a:chOff x="5292080" y="3452075"/>
            <a:chExt cx="360039" cy="119168"/>
          </a:xfrm>
        </p:grpSpPr>
        <p:sp>
          <p:nvSpPr>
            <p:cNvPr id="339" name="等腰三角形 33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340" name="直接连接符 33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41" name="文本框 340"/>
          <p:cNvSpPr txBox="1"/>
          <p:nvPr/>
        </p:nvSpPr>
        <p:spPr>
          <a:xfrm>
            <a:off x="1136717" y="3046345"/>
            <a:ext cx="991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baseline="0" dirty="0"/>
              <a:t>ADDR2MUX</a:t>
            </a:r>
            <a:endParaRPr lang="zh-CN" altLang="en-US" sz="1000" baseline="0" dirty="0"/>
          </a:p>
        </p:txBody>
      </p:sp>
      <p:cxnSp>
        <p:nvCxnSpPr>
          <p:cNvPr id="394" name="直接连接符 393"/>
          <p:cNvCxnSpPr/>
          <p:nvPr/>
        </p:nvCxnSpPr>
        <p:spPr bwMode="auto">
          <a:xfrm>
            <a:off x="1197857" y="5351128"/>
            <a:ext cx="0" cy="12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7" name="文本框 406"/>
          <p:cNvSpPr txBox="1"/>
          <p:nvPr/>
        </p:nvSpPr>
        <p:spPr>
          <a:xfrm>
            <a:off x="1629907" y="5333967"/>
            <a:ext cx="842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baseline="0" dirty="0" err="1"/>
              <a:t>GateMDR</a:t>
            </a:r>
            <a:endParaRPr lang="zh-CN" altLang="en-US" sz="1000" baseline="0" dirty="0"/>
          </a:p>
        </p:txBody>
      </p:sp>
      <p:grpSp>
        <p:nvGrpSpPr>
          <p:cNvPr id="412" name="组合 411"/>
          <p:cNvGrpSpPr/>
          <p:nvPr/>
        </p:nvGrpSpPr>
        <p:grpSpPr>
          <a:xfrm>
            <a:off x="2174743" y="1170445"/>
            <a:ext cx="396344" cy="215444"/>
            <a:chOff x="7272000" y="2565484"/>
            <a:chExt cx="396344" cy="215444"/>
          </a:xfrm>
        </p:grpSpPr>
        <p:cxnSp>
          <p:nvCxnSpPr>
            <p:cNvPr id="413" name="直接连接符 41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4" name="文本框 41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421" name="组合 420"/>
          <p:cNvGrpSpPr/>
          <p:nvPr/>
        </p:nvGrpSpPr>
        <p:grpSpPr>
          <a:xfrm>
            <a:off x="1134212" y="5442899"/>
            <a:ext cx="396344" cy="215444"/>
            <a:chOff x="7272000" y="2565484"/>
            <a:chExt cx="396344" cy="215444"/>
          </a:xfrm>
        </p:grpSpPr>
        <p:cxnSp>
          <p:nvCxnSpPr>
            <p:cNvPr id="422" name="直接连接符 42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3" name="文本框 42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sp>
        <p:nvSpPr>
          <p:cNvPr id="5" name="流程图: 手动操作 4"/>
          <p:cNvSpPr/>
          <p:nvPr/>
        </p:nvSpPr>
        <p:spPr bwMode="auto">
          <a:xfrm>
            <a:off x="6994561" y="4289586"/>
            <a:ext cx="1080000" cy="390640"/>
          </a:xfrm>
          <a:prstGeom prst="flowChartManualOperation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144000" rIns="91440" bIns="144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ALU</a:t>
            </a:r>
            <a:endParaRPr kumimoji="0" lang="zh-CN" alt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等腰三角形 9"/>
          <p:cNvSpPr/>
          <p:nvPr/>
        </p:nvSpPr>
        <p:spPr bwMode="auto">
          <a:xfrm flipV="1">
            <a:off x="7391088" y="4289586"/>
            <a:ext cx="199657" cy="139368"/>
          </a:xfrm>
          <a:prstGeom prst="triangle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86742" y="4280216"/>
            <a:ext cx="102592" cy="1846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A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819344" y="4289554"/>
            <a:ext cx="102592" cy="1846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B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7390425" y="4298836"/>
            <a:ext cx="99828" cy="1393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连接符 23"/>
          <p:cNvCxnSpPr/>
          <p:nvPr/>
        </p:nvCxnSpPr>
        <p:spPr bwMode="auto">
          <a:xfrm flipH="1">
            <a:off x="7497834" y="4298836"/>
            <a:ext cx="92793" cy="1393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2" name="等腰三角形 221"/>
          <p:cNvSpPr/>
          <p:nvPr/>
        </p:nvSpPr>
        <p:spPr bwMode="auto">
          <a:xfrm rot="5400000">
            <a:off x="6965478" y="4370395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95" name="文本框 294"/>
          <p:cNvSpPr txBox="1"/>
          <p:nvPr/>
        </p:nvSpPr>
        <p:spPr>
          <a:xfrm>
            <a:off x="6420017" y="4250019"/>
            <a:ext cx="547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ALUK</a:t>
            </a:r>
            <a:endParaRPr lang="zh-CN" altLang="en-US" sz="1000" baseline="0" dirty="0"/>
          </a:p>
        </p:txBody>
      </p:sp>
      <p:grpSp>
        <p:nvGrpSpPr>
          <p:cNvPr id="376" name="组合 375"/>
          <p:cNvGrpSpPr/>
          <p:nvPr/>
        </p:nvGrpSpPr>
        <p:grpSpPr>
          <a:xfrm>
            <a:off x="6258090" y="4397737"/>
            <a:ext cx="360000" cy="221857"/>
            <a:chOff x="5898218" y="3494595"/>
            <a:chExt cx="360000" cy="221857"/>
          </a:xfrm>
        </p:grpSpPr>
        <p:cxnSp>
          <p:nvCxnSpPr>
            <p:cNvPr id="377" name="直接连接符 376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8" name="文本框 377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2</a:t>
              </a:r>
              <a:endParaRPr lang="zh-CN" altLang="en-US" sz="1200" dirty="0"/>
            </a:p>
          </p:txBody>
        </p:sp>
      </p:grpSp>
      <p:sp>
        <p:nvSpPr>
          <p:cNvPr id="70" name="矩形 69"/>
          <p:cNvSpPr/>
          <p:nvPr/>
        </p:nvSpPr>
        <p:spPr bwMode="auto">
          <a:xfrm>
            <a:off x="4746598" y="3915536"/>
            <a:ext cx="950556" cy="1233418"/>
          </a:xfrm>
          <a:prstGeom prst="rect">
            <a:avLst/>
          </a:prstGeom>
          <a:solidFill>
            <a:srgbClr val="CC0000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b="1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FINITE STATE MACHINE</a:t>
            </a:r>
            <a:endParaRPr lang="zh-CN" altLang="en-US" sz="1200" b="1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1" name="组合 110"/>
          <p:cNvGrpSpPr/>
          <p:nvPr/>
        </p:nvGrpSpPr>
        <p:grpSpPr>
          <a:xfrm>
            <a:off x="3683425" y="4218423"/>
            <a:ext cx="394752" cy="277817"/>
            <a:chOff x="2731971" y="4365104"/>
            <a:chExt cx="327861" cy="216000"/>
          </a:xfrm>
        </p:grpSpPr>
        <p:sp>
          <p:nvSpPr>
            <p:cNvPr id="108" name="矩形 107"/>
            <p:cNvSpPr/>
            <p:nvPr/>
          </p:nvSpPr>
          <p:spPr bwMode="auto">
            <a:xfrm>
              <a:off x="2731971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N</a:t>
              </a:r>
              <a:endParaRPr kumimoji="0" lang="zh-CN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9" name="矩形 108"/>
            <p:cNvSpPr/>
            <p:nvPr/>
          </p:nvSpPr>
          <p:spPr bwMode="auto">
            <a:xfrm>
              <a:off x="2839983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Z</a:t>
              </a:r>
              <a:endParaRPr kumimoji="0" lang="zh-CN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10" name="矩形 109"/>
            <p:cNvSpPr/>
            <p:nvPr/>
          </p:nvSpPr>
          <p:spPr bwMode="auto">
            <a:xfrm>
              <a:off x="2947995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P</a:t>
              </a:r>
              <a:endParaRPr kumimoji="0" lang="zh-CN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</p:grpSp>
      <p:cxnSp>
        <p:nvCxnSpPr>
          <p:cNvPr id="203" name="直接连接符 202"/>
          <p:cNvCxnSpPr/>
          <p:nvPr/>
        </p:nvCxnSpPr>
        <p:spPr bwMode="auto">
          <a:xfrm flipV="1">
            <a:off x="1218173" y="4928288"/>
            <a:ext cx="1726" cy="36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6" name="直接连接符 205"/>
          <p:cNvCxnSpPr/>
          <p:nvPr/>
        </p:nvCxnSpPr>
        <p:spPr bwMode="auto">
          <a:xfrm flipV="1">
            <a:off x="3883332" y="4472728"/>
            <a:ext cx="0" cy="244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7" name="直接连接符 206"/>
          <p:cNvCxnSpPr/>
          <p:nvPr/>
        </p:nvCxnSpPr>
        <p:spPr bwMode="auto">
          <a:xfrm rot="16200000">
            <a:off x="4408514" y="4021887"/>
            <a:ext cx="1726" cy="662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12" name="组合 211"/>
          <p:cNvGrpSpPr/>
          <p:nvPr/>
        </p:nvGrpSpPr>
        <p:grpSpPr>
          <a:xfrm>
            <a:off x="5734361" y="4072576"/>
            <a:ext cx="360039" cy="119168"/>
            <a:chOff x="5292080" y="3452075"/>
            <a:chExt cx="360039" cy="119168"/>
          </a:xfrm>
        </p:grpSpPr>
        <p:sp>
          <p:nvSpPr>
            <p:cNvPr id="213" name="等腰三角形 212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14" name="直接连接符 213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18" name="组合 217"/>
          <p:cNvGrpSpPr/>
          <p:nvPr/>
        </p:nvGrpSpPr>
        <p:grpSpPr>
          <a:xfrm>
            <a:off x="5734361" y="4224976"/>
            <a:ext cx="360039" cy="119168"/>
            <a:chOff x="5292080" y="3452075"/>
            <a:chExt cx="360039" cy="119168"/>
          </a:xfrm>
        </p:grpSpPr>
        <p:sp>
          <p:nvSpPr>
            <p:cNvPr id="219" name="等腰三角形 21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20" name="直接连接符 21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23" name="直接连接符 222"/>
          <p:cNvCxnSpPr/>
          <p:nvPr/>
        </p:nvCxnSpPr>
        <p:spPr bwMode="auto">
          <a:xfrm rot="5400000">
            <a:off x="6346497" y="3832234"/>
            <a:ext cx="0" cy="1224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24" name="组合 223"/>
          <p:cNvGrpSpPr/>
          <p:nvPr/>
        </p:nvGrpSpPr>
        <p:grpSpPr>
          <a:xfrm>
            <a:off x="5734361" y="4529776"/>
            <a:ext cx="360039" cy="119168"/>
            <a:chOff x="5292080" y="3452075"/>
            <a:chExt cx="360039" cy="119168"/>
          </a:xfrm>
        </p:grpSpPr>
        <p:sp>
          <p:nvSpPr>
            <p:cNvPr id="225" name="等腰三角形 22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26" name="直接连接符 22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" name="组合 10"/>
          <p:cNvGrpSpPr/>
          <p:nvPr/>
        </p:nvGrpSpPr>
        <p:grpSpPr>
          <a:xfrm>
            <a:off x="3358097" y="4004728"/>
            <a:ext cx="1368000" cy="828000"/>
            <a:chOff x="3358097" y="4004728"/>
            <a:chExt cx="1368000" cy="828000"/>
          </a:xfrm>
        </p:grpSpPr>
        <p:cxnSp>
          <p:nvCxnSpPr>
            <p:cNvPr id="263" name="直接连接符 262"/>
            <p:cNvCxnSpPr/>
            <p:nvPr/>
          </p:nvCxnSpPr>
          <p:spPr bwMode="auto">
            <a:xfrm rot="10800000">
              <a:off x="3366482" y="4004728"/>
              <a:ext cx="1726" cy="828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4" name="直接连接符 263"/>
            <p:cNvCxnSpPr/>
            <p:nvPr/>
          </p:nvCxnSpPr>
          <p:spPr bwMode="auto">
            <a:xfrm rot="16200000">
              <a:off x="4041234" y="3321927"/>
              <a:ext cx="1726" cy="1368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" name="组合 7"/>
          <p:cNvGrpSpPr/>
          <p:nvPr/>
        </p:nvGrpSpPr>
        <p:grpSpPr>
          <a:xfrm>
            <a:off x="4067944" y="4941168"/>
            <a:ext cx="695029" cy="318229"/>
            <a:chOff x="4067944" y="4941168"/>
            <a:chExt cx="695029" cy="318229"/>
          </a:xfrm>
        </p:grpSpPr>
        <p:grpSp>
          <p:nvGrpSpPr>
            <p:cNvPr id="360" name="组合 359"/>
            <p:cNvGrpSpPr/>
            <p:nvPr/>
          </p:nvGrpSpPr>
          <p:grpSpPr>
            <a:xfrm>
              <a:off x="4349249" y="4941168"/>
              <a:ext cx="360039" cy="119168"/>
              <a:chOff x="5292080" y="3452075"/>
              <a:chExt cx="360039" cy="119168"/>
            </a:xfrm>
          </p:grpSpPr>
          <p:sp>
            <p:nvSpPr>
              <p:cNvPr id="361" name="等腰三角形 360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cxnSp>
            <p:nvCxnSpPr>
              <p:cNvPr id="362" name="直接连接符 361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63" name="文本框 362"/>
            <p:cNvSpPr txBox="1"/>
            <p:nvPr/>
          </p:nvSpPr>
          <p:spPr>
            <a:xfrm>
              <a:off x="4067944" y="5013176"/>
              <a:ext cx="6950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baseline="0" dirty="0"/>
                <a:t>RUN</a:t>
              </a:r>
              <a:endParaRPr lang="zh-CN" altLang="en-US" sz="1000" baseline="0" dirty="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6045" y="4705522"/>
            <a:ext cx="794285" cy="246221"/>
            <a:chOff x="66045" y="4705522"/>
            <a:chExt cx="794285" cy="246221"/>
          </a:xfrm>
        </p:grpSpPr>
        <p:grpSp>
          <p:nvGrpSpPr>
            <p:cNvPr id="381" name="组合 380"/>
            <p:cNvGrpSpPr/>
            <p:nvPr/>
          </p:nvGrpSpPr>
          <p:grpSpPr>
            <a:xfrm>
              <a:off x="500291" y="4760252"/>
              <a:ext cx="360039" cy="119168"/>
              <a:chOff x="5292080" y="3452075"/>
              <a:chExt cx="360039" cy="119168"/>
            </a:xfrm>
          </p:grpSpPr>
          <p:sp>
            <p:nvSpPr>
              <p:cNvPr id="382" name="等腰三角形 381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cxnSp>
            <p:nvCxnSpPr>
              <p:cNvPr id="383" name="直接连接符 382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84" name="文本框 383"/>
            <p:cNvSpPr txBox="1"/>
            <p:nvPr/>
          </p:nvSpPr>
          <p:spPr>
            <a:xfrm>
              <a:off x="66045" y="4705522"/>
              <a:ext cx="5204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baseline="0" dirty="0"/>
                <a:t>LD.IR</a:t>
              </a:r>
              <a:endParaRPr lang="zh-CN" altLang="en-US" sz="1000" baseline="0" dirty="0"/>
            </a:p>
          </p:txBody>
        </p:sp>
      </p:grpSp>
      <p:cxnSp>
        <p:nvCxnSpPr>
          <p:cNvPr id="262" name="直接连接符 261"/>
          <p:cNvCxnSpPr/>
          <p:nvPr/>
        </p:nvCxnSpPr>
        <p:spPr bwMode="auto">
          <a:xfrm rot="16200000">
            <a:off x="2464347" y="3913064"/>
            <a:ext cx="1726" cy="1814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7" name="矩形 106"/>
          <p:cNvSpPr/>
          <p:nvPr/>
        </p:nvSpPr>
        <p:spPr bwMode="auto">
          <a:xfrm>
            <a:off x="880175" y="4712264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baseline="0" dirty="0">
                <a:latin typeface="Arial" charset="0"/>
              </a:rPr>
              <a:t>IR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7059361" y="1543912"/>
            <a:ext cx="950400" cy="1209906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40" name="直接连接符 39"/>
          <p:cNvCxnSpPr/>
          <p:nvPr/>
        </p:nvCxnSpPr>
        <p:spPr bwMode="auto">
          <a:xfrm>
            <a:off x="7866941" y="2768136"/>
            <a:ext cx="1" cy="79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直接连接符 59"/>
          <p:cNvCxnSpPr/>
          <p:nvPr/>
        </p:nvCxnSpPr>
        <p:spPr bwMode="auto">
          <a:xfrm flipH="1">
            <a:off x="7530770" y="1111864"/>
            <a:ext cx="7582" cy="4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61" name="组合 160"/>
          <p:cNvGrpSpPr/>
          <p:nvPr/>
        </p:nvGrpSpPr>
        <p:grpSpPr>
          <a:xfrm>
            <a:off x="7786289" y="3056080"/>
            <a:ext cx="396344" cy="215444"/>
            <a:chOff x="7272000" y="2565484"/>
            <a:chExt cx="396344" cy="215444"/>
          </a:xfrm>
        </p:grpSpPr>
        <p:cxnSp>
          <p:nvCxnSpPr>
            <p:cNvPr id="114" name="直接连接符 11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5" name="文本框 11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229" name="组合 228"/>
          <p:cNvGrpSpPr/>
          <p:nvPr/>
        </p:nvGrpSpPr>
        <p:grpSpPr>
          <a:xfrm>
            <a:off x="6703212" y="2153305"/>
            <a:ext cx="360039" cy="119168"/>
            <a:chOff x="5292080" y="3452075"/>
            <a:chExt cx="360039" cy="119168"/>
          </a:xfrm>
        </p:grpSpPr>
        <p:sp>
          <p:nvSpPr>
            <p:cNvPr id="230" name="等腰三角形 229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31" name="直接连接符 230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2" name="组合 231"/>
          <p:cNvGrpSpPr/>
          <p:nvPr/>
        </p:nvGrpSpPr>
        <p:grpSpPr>
          <a:xfrm>
            <a:off x="6703212" y="1615920"/>
            <a:ext cx="360039" cy="119168"/>
            <a:chOff x="5292080" y="3452075"/>
            <a:chExt cx="360039" cy="119168"/>
          </a:xfrm>
        </p:grpSpPr>
        <p:sp>
          <p:nvSpPr>
            <p:cNvPr id="233" name="等腰三角形 232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34" name="直接连接符 233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5" name="组合 234"/>
          <p:cNvGrpSpPr/>
          <p:nvPr/>
        </p:nvGrpSpPr>
        <p:grpSpPr>
          <a:xfrm flipH="1">
            <a:off x="8019245" y="2552024"/>
            <a:ext cx="360039" cy="119168"/>
            <a:chOff x="5292080" y="3452075"/>
            <a:chExt cx="360039" cy="119168"/>
          </a:xfrm>
        </p:grpSpPr>
        <p:sp>
          <p:nvSpPr>
            <p:cNvPr id="236" name="等腰三角形 23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37" name="直接连接符 23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1" name="文本框 290"/>
          <p:cNvSpPr txBox="1"/>
          <p:nvPr/>
        </p:nvSpPr>
        <p:spPr>
          <a:xfrm>
            <a:off x="6382433" y="1572499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DR</a:t>
            </a:r>
            <a:endParaRPr lang="zh-CN" altLang="en-US" sz="1000" baseline="0" dirty="0"/>
          </a:p>
        </p:txBody>
      </p:sp>
      <p:sp>
        <p:nvSpPr>
          <p:cNvPr id="292" name="文本框 291"/>
          <p:cNvSpPr txBox="1"/>
          <p:nvPr/>
        </p:nvSpPr>
        <p:spPr>
          <a:xfrm>
            <a:off x="6094401" y="2089779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LD.REG</a:t>
            </a:r>
            <a:endParaRPr lang="zh-CN" altLang="en-US" sz="1000" baseline="0" dirty="0"/>
          </a:p>
        </p:txBody>
      </p:sp>
      <p:sp>
        <p:nvSpPr>
          <p:cNvPr id="296" name="文本框 295"/>
          <p:cNvSpPr txBox="1"/>
          <p:nvPr/>
        </p:nvSpPr>
        <p:spPr>
          <a:xfrm>
            <a:off x="7282873" y="1705103"/>
            <a:ext cx="580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baseline="0" dirty="0"/>
              <a:t>REG FILE</a:t>
            </a:r>
            <a:endParaRPr lang="zh-CN" altLang="en-US" sz="1200" b="1" baseline="0" dirty="0"/>
          </a:p>
        </p:txBody>
      </p:sp>
      <p:sp>
        <p:nvSpPr>
          <p:cNvPr id="297" name="文本框 296"/>
          <p:cNvSpPr txBox="1"/>
          <p:nvPr/>
        </p:nvSpPr>
        <p:spPr>
          <a:xfrm>
            <a:off x="7606569" y="2408008"/>
            <a:ext cx="527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SR1</a:t>
            </a:r>
          </a:p>
          <a:p>
            <a:r>
              <a:rPr lang="en-US" altLang="zh-CN" sz="1000" baseline="0" dirty="0"/>
              <a:t>OUT</a:t>
            </a:r>
            <a:endParaRPr lang="zh-CN" altLang="en-US" sz="1000" baseline="0" dirty="0"/>
          </a:p>
        </p:txBody>
      </p:sp>
      <p:sp>
        <p:nvSpPr>
          <p:cNvPr id="298" name="文本框 297"/>
          <p:cNvSpPr txBox="1"/>
          <p:nvPr/>
        </p:nvSpPr>
        <p:spPr>
          <a:xfrm>
            <a:off x="7078792" y="2408008"/>
            <a:ext cx="527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SR2</a:t>
            </a:r>
          </a:p>
          <a:p>
            <a:r>
              <a:rPr lang="en-US" altLang="zh-CN" sz="1000" baseline="0" dirty="0"/>
              <a:t>OUT</a:t>
            </a:r>
            <a:endParaRPr lang="zh-CN" altLang="en-US" sz="1000" baseline="0" dirty="0"/>
          </a:p>
        </p:txBody>
      </p:sp>
      <p:grpSp>
        <p:nvGrpSpPr>
          <p:cNvPr id="349" name="组合 348"/>
          <p:cNvGrpSpPr/>
          <p:nvPr/>
        </p:nvGrpSpPr>
        <p:grpSpPr>
          <a:xfrm>
            <a:off x="8110665" y="2557773"/>
            <a:ext cx="360000" cy="221857"/>
            <a:chOff x="5898218" y="3494595"/>
            <a:chExt cx="360000" cy="221857"/>
          </a:xfrm>
        </p:grpSpPr>
        <p:cxnSp>
          <p:nvCxnSpPr>
            <p:cNvPr id="350" name="直接连接符 349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1" name="文本框 350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3</a:t>
              </a:r>
              <a:endParaRPr lang="zh-CN" altLang="en-US" sz="1200" dirty="0"/>
            </a:p>
          </p:txBody>
        </p:sp>
      </p:grpSp>
      <p:grpSp>
        <p:nvGrpSpPr>
          <p:cNvPr id="352" name="组合 351"/>
          <p:cNvGrpSpPr/>
          <p:nvPr/>
        </p:nvGrpSpPr>
        <p:grpSpPr>
          <a:xfrm>
            <a:off x="6695955" y="1625004"/>
            <a:ext cx="360000" cy="221857"/>
            <a:chOff x="5898218" y="3494595"/>
            <a:chExt cx="360000" cy="221857"/>
          </a:xfrm>
        </p:grpSpPr>
        <p:cxnSp>
          <p:nvCxnSpPr>
            <p:cNvPr id="353" name="直接连接符 352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4" name="文本框 353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3</a:t>
              </a:r>
              <a:endParaRPr lang="zh-CN" altLang="en-US" sz="1200" dirty="0"/>
            </a:p>
          </p:txBody>
        </p:sp>
      </p:grpSp>
      <p:grpSp>
        <p:nvGrpSpPr>
          <p:cNvPr id="409" name="组合 408"/>
          <p:cNvGrpSpPr/>
          <p:nvPr/>
        </p:nvGrpSpPr>
        <p:grpSpPr>
          <a:xfrm>
            <a:off x="7462553" y="1111864"/>
            <a:ext cx="396344" cy="215444"/>
            <a:chOff x="7272000" y="2565484"/>
            <a:chExt cx="396344" cy="215444"/>
          </a:xfrm>
        </p:grpSpPr>
        <p:cxnSp>
          <p:nvCxnSpPr>
            <p:cNvPr id="410" name="直接连接符 40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1" name="文本框 41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cxnSp>
        <p:nvCxnSpPr>
          <p:cNvPr id="35" name="直接连接符 34"/>
          <p:cNvCxnSpPr/>
          <p:nvPr/>
        </p:nvCxnSpPr>
        <p:spPr bwMode="auto">
          <a:xfrm>
            <a:off x="7866941" y="3613228"/>
            <a:ext cx="1" cy="68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4" name="椭圆 123"/>
          <p:cNvSpPr/>
          <p:nvPr/>
        </p:nvSpPr>
        <p:spPr bwMode="auto">
          <a:xfrm>
            <a:off x="7839281" y="3562247"/>
            <a:ext cx="55320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59" name="直接连接符 58"/>
          <p:cNvCxnSpPr/>
          <p:nvPr/>
        </p:nvCxnSpPr>
        <p:spPr bwMode="auto">
          <a:xfrm flipV="1">
            <a:off x="7534561" y="4676296"/>
            <a:ext cx="0" cy="324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0" name="等腰三角形 209"/>
          <p:cNvSpPr/>
          <p:nvPr/>
        </p:nvSpPr>
        <p:spPr bwMode="auto">
          <a:xfrm rot="5400000">
            <a:off x="7325518" y="4995394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208" name="直接连接符 207"/>
          <p:cNvCxnSpPr/>
          <p:nvPr/>
        </p:nvCxnSpPr>
        <p:spPr bwMode="auto">
          <a:xfrm>
            <a:off x="7533698" y="5144344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等腰三角形 57"/>
          <p:cNvSpPr/>
          <p:nvPr/>
        </p:nvSpPr>
        <p:spPr bwMode="auto">
          <a:xfrm flipV="1">
            <a:off x="7444077" y="5000296"/>
            <a:ext cx="180969" cy="148657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grpSp>
        <p:nvGrpSpPr>
          <p:cNvPr id="274" name="组合 273"/>
          <p:cNvGrpSpPr/>
          <p:nvPr/>
        </p:nvGrpSpPr>
        <p:grpSpPr>
          <a:xfrm>
            <a:off x="7462553" y="4712844"/>
            <a:ext cx="396344" cy="215444"/>
            <a:chOff x="7272000" y="2565484"/>
            <a:chExt cx="396344" cy="215444"/>
          </a:xfrm>
        </p:grpSpPr>
        <p:cxnSp>
          <p:nvCxnSpPr>
            <p:cNvPr id="275" name="直接连接符 274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6" name="文本框 275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sp>
        <p:nvSpPr>
          <p:cNvPr id="306" name="文本框 305"/>
          <p:cNvSpPr txBox="1"/>
          <p:nvPr/>
        </p:nvSpPr>
        <p:spPr>
          <a:xfrm>
            <a:off x="7695313" y="4951513"/>
            <a:ext cx="8306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 err="1"/>
              <a:t>GateALU</a:t>
            </a:r>
            <a:endParaRPr lang="zh-CN" altLang="en-US" sz="1000" baseline="0" dirty="0"/>
          </a:p>
        </p:txBody>
      </p:sp>
      <p:sp>
        <p:nvSpPr>
          <p:cNvPr id="294" name="文本框 293"/>
          <p:cNvSpPr txBox="1"/>
          <p:nvPr/>
        </p:nvSpPr>
        <p:spPr>
          <a:xfrm>
            <a:off x="8326649" y="2480016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SR1</a:t>
            </a:r>
            <a:endParaRPr lang="zh-CN" altLang="en-US" sz="1000" baseline="0" dirty="0"/>
          </a:p>
        </p:txBody>
      </p:sp>
      <p:cxnSp>
        <p:nvCxnSpPr>
          <p:cNvPr id="211" name="直接连接符 210"/>
          <p:cNvCxnSpPr/>
          <p:nvPr/>
        </p:nvCxnSpPr>
        <p:spPr bwMode="auto">
          <a:xfrm rot="5400000">
            <a:off x="6526537" y="4277233"/>
            <a:ext cx="0" cy="1584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" name="矩形 111"/>
          <p:cNvSpPr/>
          <p:nvPr/>
        </p:nvSpPr>
        <p:spPr bwMode="auto">
          <a:xfrm>
            <a:off x="3544471" y="471228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b="1" baseline="0" dirty="0">
                <a:latin typeface="Arial" charset="0"/>
              </a:rPr>
              <a:t>LOGIC</a:t>
            </a:r>
            <a:endParaRPr kumimoji="0" lang="zh-CN" alt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05" name="直接连接符 204"/>
          <p:cNvCxnSpPr/>
          <p:nvPr/>
        </p:nvCxnSpPr>
        <p:spPr bwMode="auto">
          <a:xfrm flipV="1">
            <a:off x="3882469" y="4919128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28" name="组合 327"/>
          <p:cNvGrpSpPr/>
          <p:nvPr/>
        </p:nvGrpSpPr>
        <p:grpSpPr>
          <a:xfrm>
            <a:off x="3813474" y="5000876"/>
            <a:ext cx="396344" cy="215444"/>
            <a:chOff x="7272000" y="2565484"/>
            <a:chExt cx="396344" cy="215444"/>
          </a:xfrm>
        </p:grpSpPr>
        <p:cxnSp>
          <p:nvCxnSpPr>
            <p:cNvPr id="329" name="直接连接符 328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0" name="文本框 329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707904" y="3717032"/>
            <a:ext cx="695029" cy="504055"/>
            <a:chOff x="3707904" y="3717032"/>
            <a:chExt cx="695029" cy="504055"/>
          </a:xfrm>
        </p:grpSpPr>
        <p:grpSp>
          <p:nvGrpSpPr>
            <p:cNvPr id="359" name="组合 358"/>
            <p:cNvGrpSpPr/>
            <p:nvPr/>
          </p:nvGrpSpPr>
          <p:grpSpPr>
            <a:xfrm rot="5400000" flipV="1">
              <a:off x="3684324" y="3981484"/>
              <a:ext cx="360039" cy="119168"/>
              <a:chOff x="5292080" y="3452075"/>
              <a:chExt cx="360039" cy="119168"/>
            </a:xfrm>
          </p:grpSpPr>
          <p:sp>
            <p:nvSpPr>
              <p:cNvPr id="368" name="等腰三角形 367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cxnSp>
            <p:nvCxnSpPr>
              <p:cNvPr id="369" name="直接连接符 368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70" name="文本框 369"/>
            <p:cNvSpPr txBox="1"/>
            <p:nvPr/>
          </p:nvSpPr>
          <p:spPr>
            <a:xfrm>
              <a:off x="3707904" y="3717032"/>
              <a:ext cx="6950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baseline="0" dirty="0"/>
                <a:t>LD.CC</a:t>
              </a:r>
              <a:endParaRPr lang="zh-CN" altLang="en-US" sz="1000" baseline="0" dirty="0"/>
            </a:p>
          </p:txBody>
        </p:sp>
      </p:grpSp>
      <p:sp>
        <p:nvSpPr>
          <p:cNvPr id="375" name="矩形 374"/>
          <p:cNvSpPr/>
          <p:nvPr/>
        </p:nvSpPr>
        <p:spPr bwMode="auto">
          <a:xfrm>
            <a:off x="168480" y="692696"/>
            <a:ext cx="8896977" cy="6089104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grpSp>
        <p:nvGrpSpPr>
          <p:cNvPr id="313" name="组合 312"/>
          <p:cNvGrpSpPr/>
          <p:nvPr/>
        </p:nvGrpSpPr>
        <p:grpSpPr>
          <a:xfrm>
            <a:off x="5313792" y="2176846"/>
            <a:ext cx="396344" cy="215444"/>
            <a:chOff x="7272000" y="2565484"/>
            <a:chExt cx="396344" cy="215444"/>
          </a:xfrm>
        </p:grpSpPr>
        <p:cxnSp>
          <p:nvCxnSpPr>
            <p:cNvPr id="314" name="直接连接符 31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5" name="文本框 31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cxnSp>
        <p:nvCxnSpPr>
          <p:cNvPr id="137" name="直接连接符 136"/>
          <p:cNvCxnSpPr/>
          <p:nvPr/>
        </p:nvCxnSpPr>
        <p:spPr bwMode="auto">
          <a:xfrm flipV="1">
            <a:off x="4654241" y="1748544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1" name="组合 150"/>
          <p:cNvGrpSpPr/>
          <p:nvPr/>
        </p:nvGrpSpPr>
        <p:grpSpPr>
          <a:xfrm>
            <a:off x="3934162" y="1941680"/>
            <a:ext cx="360039" cy="119168"/>
            <a:chOff x="5292080" y="3452075"/>
            <a:chExt cx="360039" cy="119168"/>
          </a:xfrm>
        </p:grpSpPr>
        <p:sp>
          <p:nvSpPr>
            <p:cNvPr id="152" name="等腰三角形 15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153" name="直接连接符 15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54" name="组合 153"/>
          <p:cNvGrpSpPr/>
          <p:nvPr/>
        </p:nvGrpSpPr>
        <p:grpSpPr>
          <a:xfrm>
            <a:off x="3934161" y="1592352"/>
            <a:ext cx="360039" cy="119168"/>
            <a:chOff x="5292080" y="3452075"/>
            <a:chExt cx="360039" cy="119168"/>
          </a:xfrm>
        </p:grpSpPr>
        <p:sp>
          <p:nvSpPr>
            <p:cNvPr id="155" name="等腰三角形 15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156" name="直接连接符 15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4" name="矩形 103"/>
          <p:cNvSpPr/>
          <p:nvPr/>
        </p:nvSpPr>
        <p:spPr bwMode="auto">
          <a:xfrm>
            <a:off x="4294201" y="1543936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PC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136" name="直接连接符 135"/>
          <p:cNvCxnSpPr/>
          <p:nvPr/>
        </p:nvCxnSpPr>
        <p:spPr bwMode="auto">
          <a:xfrm flipV="1">
            <a:off x="4870265" y="2099704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43" name="组合 342"/>
          <p:cNvGrpSpPr/>
          <p:nvPr/>
        </p:nvGrpSpPr>
        <p:grpSpPr>
          <a:xfrm>
            <a:off x="3895814" y="1945790"/>
            <a:ext cx="360000" cy="217408"/>
            <a:chOff x="5898218" y="3494595"/>
            <a:chExt cx="360000" cy="217408"/>
          </a:xfrm>
        </p:grpSpPr>
        <p:cxnSp>
          <p:nvCxnSpPr>
            <p:cNvPr id="344" name="直接连接符 343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5" name="文本框 344"/>
            <p:cNvSpPr txBox="1"/>
            <p:nvPr/>
          </p:nvSpPr>
          <p:spPr>
            <a:xfrm>
              <a:off x="5898218" y="3496559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2</a:t>
              </a:r>
              <a:endParaRPr lang="zh-CN" altLang="en-US" sz="1200" dirty="0"/>
            </a:p>
          </p:txBody>
        </p:sp>
      </p:grpSp>
      <p:sp>
        <p:nvSpPr>
          <p:cNvPr id="93" name="梯形 92"/>
          <p:cNvSpPr/>
          <p:nvPr/>
        </p:nvSpPr>
        <p:spPr bwMode="auto">
          <a:xfrm>
            <a:off x="4240866" y="1892536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2000" rIns="9144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b="1" baseline="0" dirty="0">
                <a:solidFill>
                  <a:schemeClr val="bg1"/>
                </a:solidFill>
                <a:latin typeface="Arial" charset="0"/>
              </a:rPr>
              <a:t>PC</a:t>
            </a:r>
            <a:r>
              <a:rPr kumimoji="0" lang="en-US" altLang="zh-CN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MUX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31" name="直接连接符 130"/>
          <p:cNvCxnSpPr/>
          <p:nvPr/>
        </p:nvCxnSpPr>
        <p:spPr bwMode="auto">
          <a:xfrm>
            <a:off x="5366663" y="1424500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2" name="矩形 131"/>
          <p:cNvSpPr/>
          <p:nvPr/>
        </p:nvSpPr>
        <p:spPr bwMode="auto">
          <a:xfrm>
            <a:off x="5233467" y="1831944"/>
            <a:ext cx="356878" cy="19852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b="1" baseline="0" dirty="0">
                <a:solidFill>
                  <a:schemeClr val="bg1"/>
                </a:solidFill>
                <a:latin typeface="Arial" charset="0"/>
              </a:rPr>
              <a:t>+1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33" name="直接连接符 132"/>
          <p:cNvCxnSpPr/>
          <p:nvPr/>
        </p:nvCxnSpPr>
        <p:spPr bwMode="auto">
          <a:xfrm rot="16200000">
            <a:off x="5025024" y="1084719"/>
            <a:ext cx="1726" cy="72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" name="直接连接符 133"/>
          <p:cNvCxnSpPr/>
          <p:nvPr/>
        </p:nvCxnSpPr>
        <p:spPr bwMode="auto">
          <a:xfrm rot="16200000">
            <a:off x="5122241" y="2137145"/>
            <a:ext cx="1726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" name="直接连接符 134"/>
          <p:cNvCxnSpPr/>
          <p:nvPr/>
        </p:nvCxnSpPr>
        <p:spPr bwMode="auto">
          <a:xfrm>
            <a:off x="5374321" y="2012008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8" name="椭圆 167"/>
          <p:cNvSpPr/>
          <p:nvPr/>
        </p:nvSpPr>
        <p:spPr bwMode="auto">
          <a:xfrm>
            <a:off x="5328602" y="1423034"/>
            <a:ext cx="45719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09" name="文本框 308"/>
          <p:cNvSpPr txBox="1"/>
          <p:nvPr/>
        </p:nvSpPr>
        <p:spPr>
          <a:xfrm>
            <a:off x="3311140" y="1546909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baseline="0" dirty="0"/>
              <a:t>LD.PC</a:t>
            </a:r>
            <a:endParaRPr lang="zh-CN" altLang="en-US" sz="1000" baseline="0" dirty="0"/>
          </a:p>
        </p:txBody>
      </p:sp>
      <p:cxnSp>
        <p:nvCxnSpPr>
          <p:cNvPr id="379" name="直接连接符 378"/>
          <p:cNvCxnSpPr/>
          <p:nvPr/>
        </p:nvCxnSpPr>
        <p:spPr bwMode="auto">
          <a:xfrm flipV="1">
            <a:off x="4644008" y="1448792"/>
            <a:ext cx="1726" cy="10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" name="直接连接符 357"/>
          <p:cNvCxnSpPr/>
          <p:nvPr/>
        </p:nvCxnSpPr>
        <p:spPr bwMode="auto">
          <a:xfrm>
            <a:off x="4836233" y="5919928"/>
            <a:ext cx="0" cy="28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7" name="直接连接符 356"/>
          <p:cNvCxnSpPr/>
          <p:nvPr/>
        </p:nvCxnSpPr>
        <p:spPr bwMode="auto">
          <a:xfrm rot="16200000">
            <a:off x="4600265" y="5968436"/>
            <a:ext cx="0" cy="4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5" name="组合 384"/>
          <p:cNvGrpSpPr/>
          <p:nvPr/>
        </p:nvGrpSpPr>
        <p:grpSpPr>
          <a:xfrm flipH="1">
            <a:off x="4370149" y="6565995"/>
            <a:ext cx="360039" cy="119168"/>
            <a:chOff x="5292080" y="3452075"/>
            <a:chExt cx="360039" cy="119168"/>
          </a:xfrm>
        </p:grpSpPr>
        <p:sp>
          <p:nvSpPr>
            <p:cNvPr id="386" name="等腰三角形 38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387" name="直接连接符 38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88" name="文本框 387"/>
          <p:cNvSpPr txBox="1"/>
          <p:nvPr/>
        </p:nvSpPr>
        <p:spPr>
          <a:xfrm>
            <a:off x="4665830" y="6517650"/>
            <a:ext cx="995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MEM.EN,R,W</a:t>
            </a:r>
            <a:endParaRPr lang="zh-CN" altLang="en-US" sz="1000" baseline="0" dirty="0"/>
          </a:p>
        </p:txBody>
      </p:sp>
      <p:grpSp>
        <p:nvGrpSpPr>
          <p:cNvPr id="418" name="组合 417"/>
          <p:cNvGrpSpPr/>
          <p:nvPr/>
        </p:nvGrpSpPr>
        <p:grpSpPr>
          <a:xfrm>
            <a:off x="4745207" y="5930003"/>
            <a:ext cx="396344" cy="215444"/>
            <a:chOff x="7272000" y="2565484"/>
            <a:chExt cx="396344" cy="215444"/>
          </a:xfrm>
        </p:grpSpPr>
        <p:cxnSp>
          <p:nvCxnSpPr>
            <p:cNvPr id="419" name="直接连接符 418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0" name="文本框 419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sp>
        <p:nvSpPr>
          <p:cNvPr id="105" name="矩形 104"/>
          <p:cNvSpPr/>
          <p:nvPr/>
        </p:nvSpPr>
        <p:spPr bwMode="auto">
          <a:xfrm>
            <a:off x="4514169" y="5684384"/>
            <a:ext cx="676800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baseline="0" dirty="0">
                <a:latin typeface="Arial" charset="0"/>
              </a:rPr>
              <a:t>MAR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3392528" y="5651906"/>
            <a:ext cx="950400" cy="1101059"/>
          </a:xfrm>
          <a:prstGeom prst="rect">
            <a:avLst/>
          </a:prstGeom>
          <a:solidFill>
            <a:srgbClr val="FF99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b="1" baseline="0" dirty="0"/>
              <a:t>MEMORY</a:t>
            </a:r>
            <a:endParaRPr lang="zh-CN" altLang="en-US" sz="1200" b="1" baseline="0" dirty="0"/>
          </a:p>
        </p:txBody>
      </p:sp>
      <p:sp>
        <p:nvSpPr>
          <p:cNvPr id="106" name="矩形 105"/>
          <p:cNvSpPr/>
          <p:nvPr/>
        </p:nvSpPr>
        <p:spPr bwMode="auto">
          <a:xfrm>
            <a:off x="2536359" y="5684384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baseline="0" dirty="0">
                <a:latin typeface="Arial" charset="0"/>
              </a:rPr>
              <a:t>MDR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39" name="直接连接符 238"/>
          <p:cNvCxnSpPr/>
          <p:nvPr/>
        </p:nvCxnSpPr>
        <p:spPr bwMode="auto">
          <a:xfrm>
            <a:off x="2672447" y="5908126"/>
            <a:ext cx="0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1" name="直接连接符 240"/>
          <p:cNvCxnSpPr/>
          <p:nvPr/>
        </p:nvCxnSpPr>
        <p:spPr bwMode="auto">
          <a:xfrm flipV="1">
            <a:off x="2854041" y="6368472"/>
            <a:ext cx="0" cy="21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2" name="直接连接符 241"/>
          <p:cNvCxnSpPr/>
          <p:nvPr/>
        </p:nvCxnSpPr>
        <p:spPr bwMode="auto">
          <a:xfrm rot="16200000">
            <a:off x="3106281" y="6315335"/>
            <a:ext cx="1726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4" name="组合 363"/>
          <p:cNvGrpSpPr/>
          <p:nvPr/>
        </p:nvGrpSpPr>
        <p:grpSpPr>
          <a:xfrm>
            <a:off x="2170281" y="5732800"/>
            <a:ext cx="360039" cy="119168"/>
            <a:chOff x="5292080" y="3452075"/>
            <a:chExt cx="360039" cy="119168"/>
          </a:xfrm>
        </p:grpSpPr>
        <p:sp>
          <p:nvSpPr>
            <p:cNvPr id="365" name="等腰三角形 36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366" name="直接连接符 36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67" name="文本框 366"/>
          <p:cNvSpPr txBox="1"/>
          <p:nvPr/>
        </p:nvSpPr>
        <p:spPr>
          <a:xfrm>
            <a:off x="1557897" y="5669274"/>
            <a:ext cx="744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LD.MDR</a:t>
            </a:r>
            <a:endParaRPr lang="zh-CN" altLang="en-US" sz="1000" baseline="0" dirty="0"/>
          </a:p>
        </p:txBody>
      </p:sp>
      <p:sp>
        <p:nvSpPr>
          <p:cNvPr id="392" name="梯形 391"/>
          <p:cNvSpPr/>
          <p:nvPr/>
        </p:nvSpPr>
        <p:spPr bwMode="auto">
          <a:xfrm>
            <a:off x="2187064" y="6122668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MUX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grpSp>
        <p:nvGrpSpPr>
          <p:cNvPr id="400" name="组合 399"/>
          <p:cNvGrpSpPr/>
          <p:nvPr/>
        </p:nvGrpSpPr>
        <p:grpSpPr>
          <a:xfrm>
            <a:off x="1837251" y="6173636"/>
            <a:ext cx="360039" cy="119168"/>
            <a:chOff x="5292080" y="3452075"/>
            <a:chExt cx="360039" cy="119168"/>
          </a:xfrm>
        </p:grpSpPr>
        <p:sp>
          <p:nvSpPr>
            <p:cNvPr id="401" name="等腰三角形 400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402" name="直接连接符 401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24" name="组合 423"/>
          <p:cNvGrpSpPr/>
          <p:nvPr/>
        </p:nvGrpSpPr>
        <p:grpSpPr>
          <a:xfrm>
            <a:off x="2978204" y="6542014"/>
            <a:ext cx="360000" cy="221857"/>
            <a:chOff x="5898218" y="3494595"/>
            <a:chExt cx="360000" cy="221857"/>
          </a:xfrm>
        </p:grpSpPr>
        <p:cxnSp>
          <p:nvCxnSpPr>
            <p:cNvPr id="425" name="直接连接符 424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6" name="文本框 425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sp>
        <p:nvSpPr>
          <p:cNvPr id="403" name="文本框 402"/>
          <p:cNvSpPr txBox="1"/>
          <p:nvPr/>
        </p:nvSpPr>
        <p:spPr>
          <a:xfrm>
            <a:off x="1294916" y="6110110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MIO.EN</a:t>
            </a:r>
            <a:endParaRPr lang="zh-CN" altLang="en-US" sz="1000" baseline="0" dirty="0"/>
          </a:p>
        </p:txBody>
      </p:sp>
      <p:cxnSp>
        <p:nvCxnSpPr>
          <p:cNvPr id="42" name="直接连接符 41"/>
          <p:cNvCxnSpPr/>
          <p:nvPr/>
        </p:nvCxnSpPr>
        <p:spPr bwMode="auto">
          <a:xfrm>
            <a:off x="622673" y="1039856"/>
            <a:ext cx="8344800" cy="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接连接符 43"/>
          <p:cNvCxnSpPr/>
          <p:nvPr/>
        </p:nvCxnSpPr>
        <p:spPr bwMode="auto">
          <a:xfrm>
            <a:off x="8971840" y="980728"/>
            <a:ext cx="2881" cy="437040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接连接符 42"/>
          <p:cNvCxnSpPr/>
          <p:nvPr/>
        </p:nvCxnSpPr>
        <p:spPr bwMode="auto">
          <a:xfrm>
            <a:off x="621793" y="5288328"/>
            <a:ext cx="8344800" cy="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" name="Rectangle 2"/>
          <p:cNvSpPr txBox="1">
            <a:spLocks noChangeArrowheads="1"/>
          </p:cNvSpPr>
          <p:nvPr/>
        </p:nvSpPr>
        <p:spPr bwMode="auto">
          <a:xfrm>
            <a:off x="179388" y="71438"/>
            <a:ext cx="883920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9pPr>
          </a:lstStyle>
          <a:p>
            <a:r>
              <a:rPr lang="en-US" altLang="zh-CN" baseline="0" dirty="0">
                <a:ea typeface="宋体" panose="02010600030101010101" pitchFamily="2" charset="-122"/>
              </a:rPr>
              <a:t>JMP (Register)</a:t>
            </a:r>
            <a:endParaRPr lang="en-US" altLang="zh-CN" kern="0" baseline="0" dirty="0">
              <a:ea typeface="宋体" panose="02010600030101010101" pitchFamily="2" charset="-122"/>
            </a:endParaRPr>
          </a:p>
        </p:txBody>
      </p:sp>
      <p:grpSp>
        <p:nvGrpSpPr>
          <p:cNvPr id="380" name="组合 379"/>
          <p:cNvGrpSpPr/>
          <p:nvPr/>
        </p:nvGrpSpPr>
        <p:grpSpPr>
          <a:xfrm rot="16200000">
            <a:off x="6262811" y="-1998928"/>
            <a:ext cx="569421" cy="4942139"/>
            <a:chOff x="7543800" y="1143000"/>
            <a:chExt cx="813273" cy="5257800"/>
          </a:xfrm>
        </p:grpSpPr>
        <p:sp>
          <p:nvSpPr>
            <p:cNvPr id="438" name="Line 5"/>
            <p:cNvSpPr>
              <a:spLocks noChangeShapeType="1"/>
            </p:cNvSpPr>
            <p:nvPr/>
          </p:nvSpPr>
          <p:spPr bwMode="auto">
            <a:xfrm>
              <a:off x="8077200" y="19050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439" name="Line 6"/>
            <p:cNvSpPr>
              <a:spLocks noChangeShapeType="1"/>
            </p:cNvSpPr>
            <p:nvPr/>
          </p:nvSpPr>
          <p:spPr bwMode="auto">
            <a:xfrm>
              <a:off x="8101013" y="27432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440" name="Line 7"/>
            <p:cNvSpPr>
              <a:spLocks noChangeShapeType="1"/>
            </p:cNvSpPr>
            <p:nvPr/>
          </p:nvSpPr>
          <p:spPr bwMode="auto">
            <a:xfrm>
              <a:off x="8077200" y="35814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441" name="Line 8"/>
            <p:cNvSpPr>
              <a:spLocks noChangeShapeType="1"/>
            </p:cNvSpPr>
            <p:nvPr/>
          </p:nvSpPr>
          <p:spPr bwMode="auto">
            <a:xfrm>
              <a:off x="8056563" y="44196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442" name="Line 9"/>
            <p:cNvSpPr>
              <a:spLocks noChangeShapeType="1"/>
            </p:cNvSpPr>
            <p:nvPr/>
          </p:nvSpPr>
          <p:spPr bwMode="auto">
            <a:xfrm>
              <a:off x="8070850" y="52578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443" name="Text Box 10"/>
            <p:cNvSpPr txBox="1">
              <a:spLocks noChangeArrowheads="1"/>
            </p:cNvSpPr>
            <p:nvPr/>
          </p:nvSpPr>
          <p:spPr bwMode="auto">
            <a:xfrm rot="5400000">
              <a:off x="7897198" y="3137773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400" baseline="0">
                  <a:solidFill>
                    <a:schemeClr val="accent2"/>
                  </a:solidFill>
                  <a:latin typeface="Arial" charset="0"/>
                  <a:ea typeface="+mn-ea"/>
                </a:rPr>
                <a:t>EA</a:t>
              </a:r>
            </a:p>
          </p:txBody>
        </p:sp>
        <p:sp>
          <p:nvSpPr>
            <p:cNvPr id="444" name="Text Box 11"/>
            <p:cNvSpPr txBox="1">
              <a:spLocks noChangeArrowheads="1"/>
            </p:cNvSpPr>
            <p:nvPr/>
          </p:nvSpPr>
          <p:spPr bwMode="auto">
            <a:xfrm rot="5400000">
              <a:off x="7897194" y="3975973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400" baseline="0" dirty="0">
                  <a:solidFill>
                    <a:schemeClr val="accent2"/>
                  </a:solidFill>
                  <a:latin typeface="Arial" charset="0"/>
                  <a:ea typeface="+mn-ea"/>
                </a:rPr>
                <a:t>OP</a:t>
              </a:r>
            </a:p>
          </p:txBody>
        </p:sp>
        <p:sp>
          <p:nvSpPr>
            <p:cNvPr id="445" name="Text Box 12"/>
            <p:cNvSpPr txBox="1">
              <a:spLocks noChangeArrowheads="1"/>
            </p:cNvSpPr>
            <p:nvPr/>
          </p:nvSpPr>
          <p:spPr bwMode="auto">
            <a:xfrm rot="5400000">
              <a:off x="7897194" y="4814173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400" baseline="0">
                  <a:solidFill>
                    <a:schemeClr val="accent2"/>
                  </a:solidFill>
                  <a:latin typeface="Arial" charset="0"/>
                  <a:ea typeface="+mn-ea"/>
                </a:rPr>
                <a:t>EX</a:t>
              </a:r>
            </a:p>
          </p:txBody>
        </p:sp>
        <p:sp>
          <p:nvSpPr>
            <p:cNvPr id="446" name="Line 13"/>
            <p:cNvSpPr>
              <a:spLocks noChangeShapeType="1"/>
            </p:cNvSpPr>
            <p:nvPr/>
          </p:nvSpPr>
          <p:spPr bwMode="auto">
            <a:xfrm>
              <a:off x="8077200" y="6096000"/>
              <a:ext cx="0" cy="304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447" name="Line 14"/>
            <p:cNvSpPr>
              <a:spLocks noChangeShapeType="1"/>
            </p:cNvSpPr>
            <p:nvPr/>
          </p:nvSpPr>
          <p:spPr bwMode="auto">
            <a:xfrm flipH="1">
              <a:off x="7543800" y="6400800"/>
              <a:ext cx="5334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448" name="Line 15"/>
            <p:cNvSpPr>
              <a:spLocks noChangeShapeType="1"/>
            </p:cNvSpPr>
            <p:nvPr/>
          </p:nvSpPr>
          <p:spPr bwMode="auto">
            <a:xfrm flipV="1">
              <a:off x="7543800" y="1143000"/>
              <a:ext cx="0" cy="5257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449" name="Line 16"/>
            <p:cNvSpPr>
              <a:spLocks noChangeShapeType="1"/>
            </p:cNvSpPr>
            <p:nvPr/>
          </p:nvSpPr>
          <p:spPr bwMode="auto">
            <a:xfrm>
              <a:off x="7543800" y="1143000"/>
              <a:ext cx="5334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450" name="Line 17"/>
            <p:cNvSpPr>
              <a:spLocks noChangeShapeType="1"/>
            </p:cNvSpPr>
            <p:nvPr/>
          </p:nvSpPr>
          <p:spPr bwMode="auto">
            <a:xfrm>
              <a:off x="8077200" y="1143000"/>
              <a:ext cx="0" cy="304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451" name="Text Box 18"/>
            <p:cNvSpPr txBox="1">
              <a:spLocks noChangeArrowheads="1"/>
            </p:cNvSpPr>
            <p:nvPr/>
          </p:nvSpPr>
          <p:spPr bwMode="auto">
            <a:xfrm rot="5400000">
              <a:off x="7897194" y="5652372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400" baseline="0">
                  <a:solidFill>
                    <a:schemeClr val="accent2"/>
                  </a:solidFill>
                  <a:latin typeface="Arial" charset="0"/>
                  <a:ea typeface="+mn-ea"/>
                </a:rPr>
                <a:t>S</a:t>
              </a:r>
            </a:p>
          </p:txBody>
        </p:sp>
        <p:sp>
          <p:nvSpPr>
            <p:cNvPr id="452" name="Text Box 19"/>
            <p:cNvSpPr txBox="1">
              <a:spLocks noChangeArrowheads="1"/>
            </p:cNvSpPr>
            <p:nvPr/>
          </p:nvSpPr>
          <p:spPr bwMode="auto">
            <a:xfrm rot="5400000">
              <a:off x="7897194" y="1461372"/>
              <a:ext cx="480169" cy="43958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400" b="1" baseline="0" dirty="0">
                  <a:solidFill>
                    <a:schemeClr val="bg1"/>
                  </a:solidFill>
                  <a:latin typeface="Arial" charset="0"/>
                  <a:ea typeface="+mn-ea"/>
                </a:rPr>
                <a:t>F</a:t>
              </a:r>
            </a:p>
          </p:txBody>
        </p:sp>
        <p:sp>
          <p:nvSpPr>
            <p:cNvPr id="453" name="Text Box 4"/>
            <p:cNvSpPr txBox="1">
              <a:spLocks noChangeArrowheads="1"/>
            </p:cNvSpPr>
            <p:nvPr/>
          </p:nvSpPr>
          <p:spPr bwMode="auto">
            <a:xfrm rot="5400000">
              <a:off x="7897194" y="2299573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400" baseline="0">
                  <a:solidFill>
                    <a:schemeClr val="accent2"/>
                  </a:solidFill>
                  <a:latin typeface="Arial" charset="0"/>
                  <a:ea typeface="+mn-ea"/>
                </a:rPr>
                <a:t>D</a:t>
              </a:r>
            </a:p>
          </p:txBody>
        </p:sp>
      </p:grpSp>
      <p:sp>
        <p:nvSpPr>
          <p:cNvPr id="390" name="椭圆 389"/>
          <p:cNvSpPr/>
          <p:nvPr/>
        </p:nvSpPr>
        <p:spPr bwMode="auto">
          <a:xfrm>
            <a:off x="4622400" y="1412776"/>
            <a:ext cx="45719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0807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" name="组合 358"/>
          <p:cNvGrpSpPr/>
          <p:nvPr/>
        </p:nvGrpSpPr>
        <p:grpSpPr>
          <a:xfrm>
            <a:off x="4067944" y="4941168"/>
            <a:ext cx="695029" cy="318229"/>
            <a:chOff x="4067944" y="4941168"/>
            <a:chExt cx="695029" cy="318229"/>
          </a:xfrm>
        </p:grpSpPr>
        <p:grpSp>
          <p:nvGrpSpPr>
            <p:cNvPr id="368" name="组合 367"/>
            <p:cNvGrpSpPr/>
            <p:nvPr/>
          </p:nvGrpSpPr>
          <p:grpSpPr>
            <a:xfrm>
              <a:off x="4349249" y="4941168"/>
              <a:ext cx="360039" cy="119168"/>
              <a:chOff x="5292080" y="3452075"/>
              <a:chExt cx="360039" cy="119168"/>
            </a:xfrm>
          </p:grpSpPr>
          <p:sp>
            <p:nvSpPr>
              <p:cNvPr id="370" name="等腰三角形 369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cxnSp>
            <p:nvCxnSpPr>
              <p:cNvPr id="375" name="直接连接符 374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69" name="文本框 368"/>
            <p:cNvSpPr txBox="1"/>
            <p:nvPr/>
          </p:nvSpPr>
          <p:spPr>
            <a:xfrm>
              <a:off x="4067944" y="5013176"/>
              <a:ext cx="6950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baseline="0" dirty="0"/>
                <a:t>RUN</a:t>
              </a:r>
              <a:endParaRPr lang="zh-CN" altLang="en-US" sz="1000" baseline="0" dirty="0"/>
            </a:p>
          </p:txBody>
        </p:sp>
      </p:grpSp>
      <p:grpSp>
        <p:nvGrpSpPr>
          <p:cNvPr id="379" name="组合 378"/>
          <p:cNvGrpSpPr/>
          <p:nvPr/>
        </p:nvGrpSpPr>
        <p:grpSpPr>
          <a:xfrm>
            <a:off x="3707904" y="3717032"/>
            <a:ext cx="695029" cy="504055"/>
            <a:chOff x="3707904" y="3717032"/>
            <a:chExt cx="695029" cy="504055"/>
          </a:xfrm>
        </p:grpSpPr>
        <p:grpSp>
          <p:nvGrpSpPr>
            <p:cNvPr id="380" name="组合 379"/>
            <p:cNvGrpSpPr/>
            <p:nvPr/>
          </p:nvGrpSpPr>
          <p:grpSpPr>
            <a:xfrm rot="5400000" flipV="1">
              <a:off x="3684324" y="3981484"/>
              <a:ext cx="360039" cy="119168"/>
              <a:chOff x="5292080" y="3452075"/>
              <a:chExt cx="360039" cy="119168"/>
            </a:xfrm>
          </p:grpSpPr>
          <p:sp>
            <p:nvSpPr>
              <p:cNvPr id="391" name="等腰三角形 390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cxnSp>
            <p:nvCxnSpPr>
              <p:cNvPr id="397" name="直接连接符 396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90" name="文本框 389"/>
            <p:cNvSpPr txBox="1"/>
            <p:nvPr/>
          </p:nvSpPr>
          <p:spPr>
            <a:xfrm>
              <a:off x="3707904" y="3717032"/>
              <a:ext cx="6950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baseline="0" dirty="0"/>
                <a:t>LD.CC</a:t>
              </a:r>
              <a:endParaRPr lang="zh-CN" altLang="en-US" sz="1000" baseline="0" dirty="0"/>
            </a:p>
          </p:txBody>
        </p:sp>
      </p:grpSp>
      <p:grpSp>
        <p:nvGrpSpPr>
          <p:cNvPr id="398" name="组合 397"/>
          <p:cNvGrpSpPr/>
          <p:nvPr/>
        </p:nvGrpSpPr>
        <p:grpSpPr>
          <a:xfrm>
            <a:off x="3358097" y="4004728"/>
            <a:ext cx="1368000" cy="828000"/>
            <a:chOff x="3358097" y="4004728"/>
            <a:chExt cx="1368000" cy="828000"/>
          </a:xfrm>
        </p:grpSpPr>
        <p:cxnSp>
          <p:nvCxnSpPr>
            <p:cNvPr id="399" name="直接连接符 398"/>
            <p:cNvCxnSpPr/>
            <p:nvPr/>
          </p:nvCxnSpPr>
          <p:spPr bwMode="auto">
            <a:xfrm rot="10800000">
              <a:off x="3366482" y="4004728"/>
              <a:ext cx="1726" cy="828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7" name="直接连接符 426"/>
            <p:cNvCxnSpPr/>
            <p:nvPr/>
          </p:nvCxnSpPr>
          <p:spPr bwMode="auto">
            <a:xfrm rot="16200000">
              <a:off x="4041234" y="3321927"/>
              <a:ext cx="1726" cy="1368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8" name="等腰三角形 57"/>
          <p:cNvSpPr/>
          <p:nvPr/>
        </p:nvSpPr>
        <p:spPr bwMode="auto">
          <a:xfrm flipV="1">
            <a:off x="7444077" y="5000296"/>
            <a:ext cx="180969" cy="148657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10" name="等腰三角形 209"/>
          <p:cNvSpPr/>
          <p:nvPr/>
        </p:nvSpPr>
        <p:spPr bwMode="auto">
          <a:xfrm rot="5400000">
            <a:off x="7325518" y="4995394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208" name="直接连接符 207"/>
          <p:cNvCxnSpPr/>
          <p:nvPr/>
        </p:nvCxnSpPr>
        <p:spPr bwMode="auto">
          <a:xfrm>
            <a:off x="7533698" y="5144344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" name="直接连接符 357"/>
          <p:cNvCxnSpPr/>
          <p:nvPr/>
        </p:nvCxnSpPr>
        <p:spPr bwMode="auto">
          <a:xfrm>
            <a:off x="4836233" y="5919928"/>
            <a:ext cx="0" cy="28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7" name="直接连接符 356"/>
          <p:cNvCxnSpPr/>
          <p:nvPr/>
        </p:nvCxnSpPr>
        <p:spPr bwMode="auto">
          <a:xfrm rot="16200000">
            <a:off x="4600265" y="5968436"/>
            <a:ext cx="0" cy="4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5" name="组合 384"/>
          <p:cNvGrpSpPr/>
          <p:nvPr/>
        </p:nvGrpSpPr>
        <p:grpSpPr>
          <a:xfrm flipH="1">
            <a:off x="4370149" y="6565995"/>
            <a:ext cx="360039" cy="119168"/>
            <a:chOff x="5292080" y="3452075"/>
            <a:chExt cx="360039" cy="119168"/>
          </a:xfrm>
        </p:grpSpPr>
        <p:sp>
          <p:nvSpPr>
            <p:cNvPr id="386" name="等腰三角形 38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387" name="直接连接符 38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88" name="文本框 387"/>
          <p:cNvSpPr txBox="1"/>
          <p:nvPr/>
        </p:nvSpPr>
        <p:spPr>
          <a:xfrm>
            <a:off x="4665830" y="6517650"/>
            <a:ext cx="995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MEM.EN,R,W</a:t>
            </a:r>
            <a:endParaRPr lang="zh-CN" altLang="en-US" sz="1000" baseline="0" dirty="0"/>
          </a:p>
        </p:txBody>
      </p:sp>
      <p:grpSp>
        <p:nvGrpSpPr>
          <p:cNvPr id="418" name="组合 417"/>
          <p:cNvGrpSpPr/>
          <p:nvPr/>
        </p:nvGrpSpPr>
        <p:grpSpPr>
          <a:xfrm>
            <a:off x="4745207" y="5930003"/>
            <a:ext cx="396344" cy="215444"/>
            <a:chOff x="7272000" y="2565484"/>
            <a:chExt cx="396344" cy="215444"/>
          </a:xfrm>
        </p:grpSpPr>
        <p:cxnSp>
          <p:nvCxnSpPr>
            <p:cNvPr id="419" name="直接连接符 418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0" name="文本框 419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sp>
        <p:nvSpPr>
          <p:cNvPr id="105" name="矩形 104"/>
          <p:cNvSpPr/>
          <p:nvPr/>
        </p:nvSpPr>
        <p:spPr bwMode="auto">
          <a:xfrm>
            <a:off x="4514169" y="5684384"/>
            <a:ext cx="676800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baseline="0" dirty="0">
                <a:latin typeface="Arial" charset="0"/>
              </a:rPr>
              <a:t>MAR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56" name="直接连接符 355"/>
          <p:cNvCxnSpPr/>
          <p:nvPr/>
        </p:nvCxnSpPr>
        <p:spPr bwMode="auto">
          <a:xfrm>
            <a:off x="4836233" y="5360336"/>
            <a:ext cx="0" cy="352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1" name="组合 370"/>
          <p:cNvGrpSpPr/>
          <p:nvPr/>
        </p:nvGrpSpPr>
        <p:grpSpPr>
          <a:xfrm flipH="1">
            <a:off x="5230306" y="5732800"/>
            <a:ext cx="360039" cy="119168"/>
            <a:chOff x="5292080" y="3452075"/>
            <a:chExt cx="360039" cy="119168"/>
          </a:xfrm>
        </p:grpSpPr>
        <p:sp>
          <p:nvSpPr>
            <p:cNvPr id="372" name="等腰三角形 37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373" name="直接连接符 37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15" name="组合 414"/>
          <p:cNvGrpSpPr/>
          <p:nvPr/>
        </p:nvGrpSpPr>
        <p:grpSpPr>
          <a:xfrm>
            <a:off x="4745207" y="5378888"/>
            <a:ext cx="396344" cy="215444"/>
            <a:chOff x="7272000" y="2565484"/>
            <a:chExt cx="396344" cy="215444"/>
          </a:xfrm>
        </p:grpSpPr>
        <p:cxnSp>
          <p:nvCxnSpPr>
            <p:cNvPr id="416" name="直接连接符 415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7" name="文本框 416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sp>
        <p:nvSpPr>
          <p:cNvPr id="374" name="文本框 373"/>
          <p:cNvSpPr txBox="1"/>
          <p:nvPr/>
        </p:nvSpPr>
        <p:spPr>
          <a:xfrm>
            <a:off x="5587295" y="5669274"/>
            <a:ext cx="723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LD.MAR</a:t>
            </a:r>
            <a:endParaRPr lang="zh-CN" altLang="en-US" sz="1000" baseline="0" dirty="0"/>
          </a:p>
        </p:txBody>
      </p:sp>
      <p:cxnSp>
        <p:nvCxnSpPr>
          <p:cNvPr id="137" name="直接连接符 136"/>
          <p:cNvCxnSpPr/>
          <p:nvPr/>
        </p:nvCxnSpPr>
        <p:spPr bwMode="auto">
          <a:xfrm flipV="1">
            <a:off x="4654241" y="1748544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1" name="组合 150"/>
          <p:cNvGrpSpPr/>
          <p:nvPr/>
        </p:nvGrpSpPr>
        <p:grpSpPr>
          <a:xfrm>
            <a:off x="3934162" y="1941680"/>
            <a:ext cx="360039" cy="119168"/>
            <a:chOff x="5292080" y="3452075"/>
            <a:chExt cx="360039" cy="119168"/>
          </a:xfrm>
        </p:grpSpPr>
        <p:sp>
          <p:nvSpPr>
            <p:cNvPr id="152" name="等腰三角形 15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153" name="直接连接符 15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54" name="组合 153"/>
          <p:cNvGrpSpPr/>
          <p:nvPr/>
        </p:nvGrpSpPr>
        <p:grpSpPr>
          <a:xfrm>
            <a:off x="3934161" y="1592352"/>
            <a:ext cx="360039" cy="119168"/>
            <a:chOff x="5292080" y="3452075"/>
            <a:chExt cx="360039" cy="119168"/>
          </a:xfrm>
        </p:grpSpPr>
        <p:sp>
          <p:nvSpPr>
            <p:cNvPr id="155" name="等腰三角形 15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156" name="直接连接符 15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1" name="组合 50"/>
          <p:cNvGrpSpPr/>
          <p:nvPr/>
        </p:nvGrpSpPr>
        <p:grpSpPr>
          <a:xfrm>
            <a:off x="4563756" y="1213012"/>
            <a:ext cx="180969" cy="402036"/>
            <a:chOff x="2185214" y="1412776"/>
            <a:chExt cx="180969" cy="402036"/>
          </a:xfrm>
        </p:grpSpPr>
        <p:sp>
          <p:nvSpPr>
            <p:cNvPr id="52" name="等腰三角形 51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4" name="矩形 103"/>
          <p:cNvSpPr/>
          <p:nvPr/>
        </p:nvSpPr>
        <p:spPr bwMode="auto">
          <a:xfrm>
            <a:off x="4294201" y="1543936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PC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grpSp>
        <p:nvGrpSpPr>
          <p:cNvPr id="254" name="组合 253"/>
          <p:cNvGrpSpPr/>
          <p:nvPr/>
        </p:nvGrpSpPr>
        <p:grpSpPr>
          <a:xfrm>
            <a:off x="4222194" y="1255880"/>
            <a:ext cx="360039" cy="119168"/>
            <a:chOff x="5292080" y="3452075"/>
            <a:chExt cx="360039" cy="119168"/>
          </a:xfrm>
        </p:grpSpPr>
        <p:sp>
          <p:nvSpPr>
            <p:cNvPr id="255" name="等腰三角形 25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56" name="直接连接符 25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55" name="直接连接符 354"/>
          <p:cNvCxnSpPr/>
          <p:nvPr/>
        </p:nvCxnSpPr>
        <p:spPr bwMode="auto">
          <a:xfrm>
            <a:off x="4649268" y="1060966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" name="文本框 306"/>
          <p:cNvSpPr txBox="1"/>
          <p:nvPr/>
        </p:nvSpPr>
        <p:spPr>
          <a:xfrm>
            <a:off x="3569657" y="1209382"/>
            <a:ext cx="698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baseline="0" dirty="0" err="1"/>
              <a:t>GatePC</a:t>
            </a:r>
            <a:endParaRPr lang="zh-CN" altLang="en-US" sz="1000" baseline="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322257" y="6537325"/>
            <a:ext cx="2743200" cy="244475"/>
          </a:xfrm>
        </p:spPr>
        <p:txBody>
          <a:bodyPr/>
          <a:lstStyle/>
          <a:p>
            <a:pPr>
              <a:defRPr/>
            </a:pPr>
            <a:fld id="{0DE9E528-1FB2-4ADD-81AD-0CADE8E681E0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  <p:sp>
        <p:nvSpPr>
          <p:cNvPr id="4" name="矩形 3"/>
          <p:cNvSpPr/>
          <p:nvPr/>
        </p:nvSpPr>
        <p:spPr bwMode="auto">
          <a:xfrm>
            <a:off x="7059361" y="1543912"/>
            <a:ext cx="950400" cy="1209906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5" name="流程图: 手动操作 4"/>
          <p:cNvSpPr/>
          <p:nvPr/>
        </p:nvSpPr>
        <p:spPr bwMode="auto">
          <a:xfrm>
            <a:off x="6994561" y="4289586"/>
            <a:ext cx="1080000" cy="390640"/>
          </a:xfrm>
          <a:prstGeom prst="flowChartManualOperation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144000" rIns="91440" bIns="144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ALU</a:t>
            </a:r>
            <a:endParaRPr kumimoji="0" lang="zh-CN" alt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等腰三角形 9"/>
          <p:cNvSpPr/>
          <p:nvPr/>
        </p:nvSpPr>
        <p:spPr bwMode="auto">
          <a:xfrm flipV="1">
            <a:off x="7391088" y="4289586"/>
            <a:ext cx="199657" cy="139368"/>
          </a:xfrm>
          <a:prstGeom prst="triangle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86742" y="4280216"/>
            <a:ext cx="102592" cy="1846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A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819344" y="4289554"/>
            <a:ext cx="102592" cy="1846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B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7390425" y="4298836"/>
            <a:ext cx="99828" cy="1393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连接符 23"/>
          <p:cNvCxnSpPr/>
          <p:nvPr/>
        </p:nvCxnSpPr>
        <p:spPr bwMode="auto">
          <a:xfrm flipH="1">
            <a:off x="7497834" y="4298836"/>
            <a:ext cx="92793" cy="1393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流程图: 手动操作 27"/>
          <p:cNvSpPr/>
          <p:nvPr/>
        </p:nvSpPr>
        <p:spPr bwMode="auto">
          <a:xfrm>
            <a:off x="6742473" y="3892235"/>
            <a:ext cx="684016" cy="184837"/>
          </a:xfrm>
          <a:prstGeom prst="flowChartManualOperation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b="1" baseline="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Times New Roman" panose="02020603050405020304" pitchFamily="18" charset="0"/>
              </a:rPr>
              <a:t>SR2MUX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5" name="直接连接符 34"/>
          <p:cNvCxnSpPr/>
          <p:nvPr/>
        </p:nvCxnSpPr>
        <p:spPr bwMode="auto">
          <a:xfrm>
            <a:off x="7866941" y="3613228"/>
            <a:ext cx="1" cy="68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直接连接符 37"/>
          <p:cNvCxnSpPr/>
          <p:nvPr/>
        </p:nvCxnSpPr>
        <p:spPr bwMode="auto">
          <a:xfrm>
            <a:off x="7203138" y="2768048"/>
            <a:ext cx="1726" cy="11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直接连接符 39"/>
          <p:cNvCxnSpPr/>
          <p:nvPr/>
        </p:nvCxnSpPr>
        <p:spPr bwMode="auto">
          <a:xfrm>
            <a:off x="7866941" y="2768136"/>
            <a:ext cx="1" cy="79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直接连接符 58"/>
          <p:cNvCxnSpPr/>
          <p:nvPr/>
        </p:nvCxnSpPr>
        <p:spPr bwMode="auto">
          <a:xfrm flipV="1">
            <a:off x="7534561" y="4676296"/>
            <a:ext cx="0" cy="324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直接连接符 59"/>
          <p:cNvCxnSpPr/>
          <p:nvPr/>
        </p:nvCxnSpPr>
        <p:spPr bwMode="auto">
          <a:xfrm flipH="1">
            <a:off x="7530770" y="1111864"/>
            <a:ext cx="7582" cy="4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直接连接符 61"/>
          <p:cNvCxnSpPr/>
          <p:nvPr/>
        </p:nvCxnSpPr>
        <p:spPr bwMode="auto">
          <a:xfrm>
            <a:off x="8110625" y="5360336"/>
            <a:ext cx="0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直接连接符 64"/>
          <p:cNvCxnSpPr/>
          <p:nvPr/>
        </p:nvCxnSpPr>
        <p:spPr bwMode="auto">
          <a:xfrm>
            <a:off x="7030505" y="5324336"/>
            <a:ext cx="0" cy="57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矩形 66"/>
          <p:cNvSpPr/>
          <p:nvPr/>
        </p:nvSpPr>
        <p:spPr bwMode="auto">
          <a:xfrm>
            <a:off x="6512153" y="5900336"/>
            <a:ext cx="950400" cy="5760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b="1" baseline="0" dirty="0"/>
              <a:t>INPUT</a:t>
            </a:r>
            <a:endParaRPr lang="zh-CN" altLang="en-US" sz="1200" b="1" baseline="0" dirty="0"/>
          </a:p>
        </p:txBody>
      </p:sp>
      <p:sp>
        <p:nvSpPr>
          <p:cNvPr id="68" name="矩形 67"/>
          <p:cNvSpPr/>
          <p:nvPr/>
        </p:nvSpPr>
        <p:spPr bwMode="auto">
          <a:xfrm>
            <a:off x="7632180" y="5900336"/>
            <a:ext cx="950400" cy="5760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b="1" baseline="0" dirty="0"/>
              <a:t>OUTPUT</a:t>
            </a:r>
            <a:endParaRPr lang="zh-CN" altLang="en-US" sz="1200" b="1" baseline="0" dirty="0"/>
          </a:p>
        </p:txBody>
      </p:sp>
      <p:sp>
        <p:nvSpPr>
          <p:cNvPr id="69" name="矩形 68"/>
          <p:cNvSpPr/>
          <p:nvPr/>
        </p:nvSpPr>
        <p:spPr bwMode="auto">
          <a:xfrm>
            <a:off x="3392528" y="5651906"/>
            <a:ext cx="950400" cy="1101059"/>
          </a:xfrm>
          <a:prstGeom prst="rect">
            <a:avLst/>
          </a:prstGeom>
          <a:solidFill>
            <a:srgbClr val="FF99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b="1" baseline="0" dirty="0"/>
              <a:t>MEMORY</a:t>
            </a:r>
            <a:endParaRPr lang="zh-CN" altLang="en-US" sz="1200" b="1" baseline="0" dirty="0"/>
          </a:p>
        </p:txBody>
      </p:sp>
      <p:sp>
        <p:nvSpPr>
          <p:cNvPr id="70" name="矩形 69"/>
          <p:cNvSpPr/>
          <p:nvPr/>
        </p:nvSpPr>
        <p:spPr bwMode="auto">
          <a:xfrm>
            <a:off x="4746598" y="3915536"/>
            <a:ext cx="950556" cy="1233418"/>
          </a:xfrm>
          <a:prstGeom prst="rect">
            <a:avLst/>
          </a:prstGeom>
          <a:solidFill>
            <a:srgbClr val="CC0000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b="1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FINITE STATE MACHINE</a:t>
            </a:r>
            <a:endParaRPr lang="zh-CN" altLang="en-US" sz="1200" b="1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等腰三角形 86"/>
          <p:cNvSpPr/>
          <p:nvPr/>
        </p:nvSpPr>
        <p:spPr bwMode="auto">
          <a:xfrm rot="5400000">
            <a:off x="6677446" y="3913195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88" name="直接连接符 87"/>
          <p:cNvCxnSpPr/>
          <p:nvPr/>
        </p:nvCxnSpPr>
        <p:spPr bwMode="auto">
          <a:xfrm rot="5400000">
            <a:off x="6184465" y="3501034"/>
            <a:ext cx="0" cy="972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5" name="梯形 94"/>
          <p:cNvSpPr/>
          <p:nvPr/>
        </p:nvSpPr>
        <p:spPr bwMode="auto">
          <a:xfrm>
            <a:off x="2421993" y="3056080"/>
            <a:ext cx="972000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MUX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96" name="梯形 95"/>
          <p:cNvSpPr/>
          <p:nvPr/>
        </p:nvSpPr>
        <p:spPr bwMode="auto">
          <a:xfrm>
            <a:off x="3664802" y="3056080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MUX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99" name="直接连接符 98"/>
          <p:cNvCxnSpPr/>
          <p:nvPr/>
        </p:nvCxnSpPr>
        <p:spPr bwMode="auto">
          <a:xfrm>
            <a:off x="7172232" y="4064192"/>
            <a:ext cx="2289" cy="242621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1" name="组合 110"/>
          <p:cNvGrpSpPr/>
          <p:nvPr/>
        </p:nvGrpSpPr>
        <p:grpSpPr>
          <a:xfrm>
            <a:off x="3683425" y="4218423"/>
            <a:ext cx="394752" cy="277817"/>
            <a:chOff x="2731971" y="4365104"/>
            <a:chExt cx="327861" cy="216000"/>
          </a:xfrm>
        </p:grpSpPr>
        <p:sp>
          <p:nvSpPr>
            <p:cNvPr id="108" name="矩形 107"/>
            <p:cNvSpPr/>
            <p:nvPr/>
          </p:nvSpPr>
          <p:spPr bwMode="auto">
            <a:xfrm>
              <a:off x="2731971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N</a:t>
              </a:r>
              <a:endParaRPr kumimoji="0" lang="zh-CN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9" name="矩形 108"/>
            <p:cNvSpPr/>
            <p:nvPr/>
          </p:nvSpPr>
          <p:spPr bwMode="auto">
            <a:xfrm>
              <a:off x="2839983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Z</a:t>
              </a:r>
              <a:endParaRPr kumimoji="0" lang="zh-CN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10" name="矩形 109"/>
            <p:cNvSpPr/>
            <p:nvPr/>
          </p:nvSpPr>
          <p:spPr bwMode="auto">
            <a:xfrm>
              <a:off x="2947995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P</a:t>
              </a:r>
              <a:endParaRPr kumimoji="0" lang="zh-CN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</p:grpSp>
      <p:sp>
        <p:nvSpPr>
          <p:cNvPr id="112" name="矩形 111"/>
          <p:cNvSpPr/>
          <p:nvPr/>
        </p:nvSpPr>
        <p:spPr bwMode="auto">
          <a:xfrm>
            <a:off x="3544471" y="471228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b="1" baseline="0" dirty="0">
                <a:latin typeface="Arial" charset="0"/>
              </a:rPr>
              <a:t>LOGIC</a:t>
            </a:r>
            <a:endParaRPr kumimoji="0" lang="zh-CN" alt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61" name="组合 160"/>
          <p:cNvGrpSpPr/>
          <p:nvPr/>
        </p:nvGrpSpPr>
        <p:grpSpPr>
          <a:xfrm>
            <a:off x="7786289" y="3056080"/>
            <a:ext cx="396344" cy="215444"/>
            <a:chOff x="7272000" y="2565484"/>
            <a:chExt cx="396344" cy="215444"/>
          </a:xfrm>
        </p:grpSpPr>
        <p:cxnSp>
          <p:nvCxnSpPr>
            <p:cNvPr id="114" name="直接连接符 11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5" name="文本框 11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sp>
        <p:nvSpPr>
          <p:cNvPr id="124" name="椭圆 123"/>
          <p:cNvSpPr/>
          <p:nvPr/>
        </p:nvSpPr>
        <p:spPr bwMode="auto">
          <a:xfrm>
            <a:off x="7839281" y="3562247"/>
            <a:ext cx="55320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127" name="直接连接符 126"/>
          <p:cNvCxnSpPr/>
          <p:nvPr/>
        </p:nvCxnSpPr>
        <p:spPr bwMode="auto">
          <a:xfrm rot="5400000">
            <a:off x="5812482" y="1553144"/>
            <a:ext cx="1726" cy="408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" name="直接连接符 135"/>
          <p:cNvCxnSpPr/>
          <p:nvPr/>
        </p:nvCxnSpPr>
        <p:spPr bwMode="auto">
          <a:xfrm flipV="1">
            <a:off x="4870265" y="2099704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" name="直接连接符 139"/>
          <p:cNvCxnSpPr/>
          <p:nvPr/>
        </p:nvCxnSpPr>
        <p:spPr bwMode="auto">
          <a:xfrm rot="10800000">
            <a:off x="3358098" y="1075872"/>
            <a:ext cx="1726" cy="12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1" name="直接连接符 140"/>
          <p:cNvCxnSpPr/>
          <p:nvPr/>
        </p:nvCxnSpPr>
        <p:spPr bwMode="auto">
          <a:xfrm flipV="1">
            <a:off x="4436491" y="2108560"/>
            <a:ext cx="1726" cy="19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" name="直接连接符 141"/>
          <p:cNvCxnSpPr/>
          <p:nvPr/>
        </p:nvCxnSpPr>
        <p:spPr bwMode="auto">
          <a:xfrm flipV="1">
            <a:off x="4652515" y="2108560"/>
            <a:ext cx="1726" cy="3132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" name="直接连接符 143"/>
          <p:cNvCxnSpPr/>
          <p:nvPr/>
        </p:nvCxnSpPr>
        <p:spPr bwMode="auto">
          <a:xfrm flipV="1">
            <a:off x="4076451" y="2804080"/>
            <a:ext cx="1726" cy="2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" name="直接连接符 146"/>
          <p:cNvCxnSpPr/>
          <p:nvPr/>
        </p:nvCxnSpPr>
        <p:spPr bwMode="auto">
          <a:xfrm flipV="1">
            <a:off x="3790145" y="2386600"/>
            <a:ext cx="1726" cy="21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8" name="椭圆 147"/>
          <p:cNvSpPr/>
          <p:nvPr/>
        </p:nvSpPr>
        <p:spPr bwMode="auto">
          <a:xfrm>
            <a:off x="3775881" y="2359138"/>
            <a:ext cx="45719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grpSp>
        <p:nvGrpSpPr>
          <p:cNvPr id="157" name="组合 156"/>
          <p:cNvGrpSpPr/>
          <p:nvPr/>
        </p:nvGrpSpPr>
        <p:grpSpPr>
          <a:xfrm>
            <a:off x="6670466" y="2543542"/>
            <a:ext cx="360039" cy="119168"/>
            <a:chOff x="5292080" y="3452075"/>
            <a:chExt cx="360039" cy="119168"/>
          </a:xfrm>
        </p:grpSpPr>
        <p:sp>
          <p:nvSpPr>
            <p:cNvPr id="158" name="等腰三角形 157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159" name="直接连接符 158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62" name="组合 161"/>
          <p:cNvGrpSpPr/>
          <p:nvPr/>
        </p:nvGrpSpPr>
        <p:grpSpPr>
          <a:xfrm>
            <a:off x="7138217" y="3056080"/>
            <a:ext cx="396344" cy="215444"/>
            <a:chOff x="7272000" y="2565484"/>
            <a:chExt cx="396344" cy="215444"/>
          </a:xfrm>
        </p:grpSpPr>
        <p:cxnSp>
          <p:nvCxnSpPr>
            <p:cNvPr id="163" name="直接连接符 16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4" name="文本框 16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cxnSp>
        <p:nvCxnSpPr>
          <p:cNvPr id="173" name="直接连接符 172"/>
          <p:cNvCxnSpPr/>
          <p:nvPr/>
        </p:nvCxnSpPr>
        <p:spPr bwMode="auto">
          <a:xfrm flipV="1">
            <a:off x="3790145" y="3272104"/>
            <a:ext cx="1726" cy="327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5" name="直接连接符 174"/>
          <p:cNvCxnSpPr/>
          <p:nvPr/>
        </p:nvCxnSpPr>
        <p:spPr bwMode="auto">
          <a:xfrm>
            <a:off x="6956208" y="3740176"/>
            <a:ext cx="2289" cy="1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6" name="直接连接符 175"/>
          <p:cNvCxnSpPr/>
          <p:nvPr/>
        </p:nvCxnSpPr>
        <p:spPr bwMode="auto">
          <a:xfrm flipV="1">
            <a:off x="3500387" y="2804072"/>
            <a:ext cx="1726" cy="1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7" name="直接连接符 176"/>
          <p:cNvCxnSpPr/>
          <p:nvPr/>
        </p:nvCxnSpPr>
        <p:spPr bwMode="auto">
          <a:xfrm rot="16200000">
            <a:off x="3210681" y="2684409"/>
            <a:ext cx="1726" cy="597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6" name="直接连接符 185"/>
          <p:cNvCxnSpPr/>
          <p:nvPr/>
        </p:nvCxnSpPr>
        <p:spPr bwMode="auto">
          <a:xfrm rot="10800000">
            <a:off x="1218173" y="2638432"/>
            <a:ext cx="1726" cy="2073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0" name="直接连接符 199"/>
          <p:cNvCxnSpPr/>
          <p:nvPr/>
        </p:nvCxnSpPr>
        <p:spPr bwMode="auto">
          <a:xfrm rot="16200000">
            <a:off x="5086281" y="1859144"/>
            <a:ext cx="1726" cy="37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" name="直接连接符 204"/>
          <p:cNvCxnSpPr/>
          <p:nvPr/>
        </p:nvCxnSpPr>
        <p:spPr bwMode="auto">
          <a:xfrm flipV="1">
            <a:off x="3882469" y="4919128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6" name="直接连接符 205"/>
          <p:cNvCxnSpPr/>
          <p:nvPr/>
        </p:nvCxnSpPr>
        <p:spPr bwMode="auto">
          <a:xfrm flipV="1">
            <a:off x="3883332" y="4472728"/>
            <a:ext cx="0" cy="244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7" name="直接连接符 206"/>
          <p:cNvCxnSpPr/>
          <p:nvPr/>
        </p:nvCxnSpPr>
        <p:spPr bwMode="auto">
          <a:xfrm rot="16200000">
            <a:off x="4408514" y="4021887"/>
            <a:ext cx="1726" cy="662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1" name="直接连接符 210"/>
          <p:cNvCxnSpPr/>
          <p:nvPr/>
        </p:nvCxnSpPr>
        <p:spPr bwMode="auto">
          <a:xfrm rot="5400000">
            <a:off x="6526537" y="4277233"/>
            <a:ext cx="0" cy="1584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12" name="组合 211"/>
          <p:cNvGrpSpPr/>
          <p:nvPr/>
        </p:nvGrpSpPr>
        <p:grpSpPr>
          <a:xfrm>
            <a:off x="5734361" y="4072576"/>
            <a:ext cx="360039" cy="119168"/>
            <a:chOff x="5292080" y="3452075"/>
            <a:chExt cx="360039" cy="119168"/>
          </a:xfrm>
        </p:grpSpPr>
        <p:sp>
          <p:nvSpPr>
            <p:cNvPr id="213" name="等腰三角形 212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14" name="直接连接符 213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18" name="组合 217"/>
          <p:cNvGrpSpPr/>
          <p:nvPr/>
        </p:nvGrpSpPr>
        <p:grpSpPr>
          <a:xfrm>
            <a:off x="5734361" y="4224976"/>
            <a:ext cx="360039" cy="119168"/>
            <a:chOff x="5292080" y="3452075"/>
            <a:chExt cx="360039" cy="119168"/>
          </a:xfrm>
        </p:grpSpPr>
        <p:sp>
          <p:nvSpPr>
            <p:cNvPr id="219" name="等腰三角形 21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20" name="直接连接符 21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22" name="等腰三角形 221"/>
          <p:cNvSpPr/>
          <p:nvPr/>
        </p:nvSpPr>
        <p:spPr bwMode="auto">
          <a:xfrm rot="5400000">
            <a:off x="6965478" y="4370395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223" name="直接连接符 222"/>
          <p:cNvCxnSpPr/>
          <p:nvPr/>
        </p:nvCxnSpPr>
        <p:spPr bwMode="auto">
          <a:xfrm rot="5400000">
            <a:off x="6346497" y="3832234"/>
            <a:ext cx="0" cy="1224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24" name="组合 223"/>
          <p:cNvGrpSpPr/>
          <p:nvPr/>
        </p:nvGrpSpPr>
        <p:grpSpPr>
          <a:xfrm>
            <a:off x="5734361" y="4529776"/>
            <a:ext cx="360039" cy="119168"/>
            <a:chOff x="5292080" y="3452075"/>
            <a:chExt cx="360039" cy="119168"/>
          </a:xfrm>
        </p:grpSpPr>
        <p:sp>
          <p:nvSpPr>
            <p:cNvPr id="225" name="等腰三角形 22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26" name="直接连接符 22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28" name="矩形 227"/>
          <p:cNvSpPr/>
          <p:nvPr/>
        </p:nvSpPr>
        <p:spPr bwMode="auto">
          <a:xfrm>
            <a:off x="5806369" y="4712264"/>
            <a:ext cx="360040" cy="3456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108000" tIns="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 dirty="0">
                <a:latin typeface="Arial" charset="0"/>
              </a:rPr>
              <a:t>…</a:t>
            </a:r>
            <a:endParaRPr kumimoji="0" lang="zh-CN" altLang="en-US" sz="2400" b="1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29" name="组合 228"/>
          <p:cNvGrpSpPr/>
          <p:nvPr/>
        </p:nvGrpSpPr>
        <p:grpSpPr>
          <a:xfrm>
            <a:off x="6703212" y="2153305"/>
            <a:ext cx="360039" cy="119168"/>
            <a:chOff x="5292080" y="3452075"/>
            <a:chExt cx="360039" cy="119168"/>
          </a:xfrm>
        </p:grpSpPr>
        <p:sp>
          <p:nvSpPr>
            <p:cNvPr id="230" name="等腰三角形 229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31" name="直接连接符 230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2" name="组合 231"/>
          <p:cNvGrpSpPr/>
          <p:nvPr/>
        </p:nvGrpSpPr>
        <p:grpSpPr>
          <a:xfrm>
            <a:off x="6703212" y="1615920"/>
            <a:ext cx="360039" cy="119168"/>
            <a:chOff x="5292080" y="3452075"/>
            <a:chExt cx="360039" cy="119168"/>
          </a:xfrm>
        </p:grpSpPr>
        <p:sp>
          <p:nvSpPr>
            <p:cNvPr id="233" name="等腰三角形 232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34" name="直接连接符 233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5" name="组合 234"/>
          <p:cNvGrpSpPr/>
          <p:nvPr/>
        </p:nvGrpSpPr>
        <p:grpSpPr>
          <a:xfrm flipH="1">
            <a:off x="8019245" y="2552024"/>
            <a:ext cx="360039" cy="119168"/>
            <a:chOff x="5292080" y="3452075"/>
            <a:chExt cx="360039" cy="119168"/>
          </a:xfrm>
        </p:grpSpPr>
        <p:sp>
          <p:nvSpPr>
            <p:cNvPr id="236" name="等腰三角形 23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37" name="直接连接符 23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39" name="直接连接符 238"/>
          <p:cNvCxnSpPr/>
          <p:nvPr/>
        </p:nvCxnSpPr>
        <p:spPr bwMode="auto">
          <a:xfrm>
            <a:off x="2672447" y="5908126"/>
            <a:ext cx="0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1" name="直接连接符 240"/>
          <p:cNvCxnSpPr/>
          <p:nvPr/>
        </p:nvCxnSpPr>
        <p:spPr bwMode="auto">
          <a:xfrm flipV="1">
            <a:off x="2854041" y="6368472"/>
            <a:ext cx="0" cy="21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2" name="直接连接符 241"/>
          <p:cNvCxnSpPr/>
          <p:nvPr/>
        </p:nvCxnSpPr>
        <p:spPr bwMode="auto">
          <a:xfrm rot="16200000">
            <a:off x="3106281" y="6315335"/>
            <a:ext cx="1726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4" name="直接连接符 243"/>
          <p:cNvCxnSpPr/>
          <p:nvPr/>
        </p:nvCxnSpPr>
        <p:spPr bwMode="auto">
          <a:xfrm rot="16200000">
            <a:off x="1736994" y="6026858"/>
            <a:ext cx="1726" cy="10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61" name="组合 260"/>
          <p:cNvGrpSpPr/>
          <p:nvPr/>
        </p:nvGrpSpPr>
        <p:grpSpPr>
          <a:xfrm>
            <a:off x="3286201" y="2595651"/>
            <a:ext cx="1008000" cy="244405"/>
            <a:chOff x="2843920" y="2392507"/>
            <a:chExt cx="1008000" cy="244405"/>
          </a:xfrm>
        </p:grpSpPr>
        <p:sp>
          <p:nvSpPr>
            <p:cNvPr id="94" name="梯形 93"/>
            <p:cNvSpPr/>
            <p:nvPr/>
          </p:nvSpPr>
          <p:spPr bwMode="auto">
            <a:xfrm>
              <a:off x="2843920" y="2392507"/>
              <a:ext cx="1008000" cy="232989"/>
            </a:xfrm>
            <a:prstGeom prst="trapezoid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21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b="1" dirty="0">
                  <a:solidFill>
                    <a:schemeClr val="bg1"/>
                  </a:solidFill>
                  <a:latin typeface="Arial" charset="0"/>
                </a:rPr>
                <a:t>+</a:t>
              </a:r>
              <a:endParaRPr kumimoji="0" lang="zh-CN" altLang="en-US" sz="2000" b="1" i="0" u="none" strike="noStrike" cap="none" normalizeH="0" baseline="-2500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257" name="等腰三角形 256"/>
            <p:cNvSpPr/>
            <p:nvPr/>
          </p:nvSpPr>
          <p:spPr bwMode="auto">
            <a:xfrm>
              <a:off x="3249397" y="2545331"/>
              <a:ext cx="197047" cy="91581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59" name="直接连接符 258"/>
            <p:cNvCxnSpPr/>
            <p:nvPr/>
          </p:nvCxnSpPr>
          <p:spPr bwMode="auto">
            <a:xfrm flipV="1">
              <a:off x="3249397" y="2545331"/>
              <a:ext cx="98524" cy="915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0" name="直接连接符 259"/>
            <p:cNvCxnSpPr/>
            <p:nvPr/>
          </p:nvCxnSpPr>
          <p:spPr bwMode="auto">
            <a:xfrm flipH="1" flipV="1">
              <a:off x="3347864" y="2545331"/>
              <a:ext cx="98524" cy="915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62" name="直接连接符 261"/>
          <p:cNvCxnSpPr/>
          <p:nvPr/>
        </p:nvCxnSpPr>
        <p:spPr bwMode="auto">
          <a:xfrm rot="16200000">
            <a:off x="2464347" y="3913064"/>
            <a:ext cx="1726" cy="1814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5" name="直接连接符 264"/>
          <p:cNvCxnSpPr/>
          <p:nvPr/>
        </p:nvCxnSpPr>
        <p:spPr bwMode="auto">
          <a:xfrm>
            <a:off x="2258637" y="1111864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71" name="组合 270"/>
          <p:cNvGrpSpPr/>
          <p:nvPr/>
        </p:nvGrpSpPr>
        <p:grpSpPr>
          <a:xfrm>
            <a:off x="5661476" y="2176846"/>
            <a:ext cx="396344" cy="215444"/>
            <a:chOff x="7272000" y="2565484"/>
            <a:chExt cx="396344" cy="215444"/>
          </a:xfrm>
        </p:grpSpPr>
        <p:cxnSp>
          <p:nvCxnSpPr>
            <p:cNvPr id="272" name="直接连接符 27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3" name="文本框 27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274" name="组合 273"/>
          <p:cNvGrpSpPr/>
          <p:nvPr/>
        </p:nvGrpSpPr>
        <p:grpSpPr>
          <a:xfrm>
            <a:off x="7462553" y="4712844"/>
            <a:ext cx="396344" cy="215444"/>
            <a:chOff x="7272000" y="2565484"/>
            <a:chExt cx="396344" cy="215444"/>
          </a:xfrm>
        </p:grpSpPr>
        <p:cxnSp>
          <p:nvCxnSpPr>
            <p:cNvPr id="275" name="直接连接符 274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6" name="文本框 275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283" name="组合 282"/>
          <p:cNvGrpSpPr/>
          <p:nvPr/>
        </p:nvGrpSpPr>
        <p:grpSpPr>
          <a:xfrm>
            <a:off x="2926049" y="3398698"/>
            <a:ext cx="396344" cy="215444"/>
            <a:chOff x="7272000" y="2565484"/>
            <a:chExt cx="396344" cy="215444"/>
          </a:xfrm>
        </p:grpSpPr>
        <p:cxnSp>
          <p:nvCxnSpPr>
            <p:cNvPr id="284" name="直接连接符 28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5" name="文本框 28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286" name="组合 285"/>
          <p:cNvGrpSpPr/>
          <p:nvPr/>
        </p:nvGrpSpPr>
        <p:grpSpPr>
          <a:xfrm>
            <a:off x="3142073" y="3398698"/>
            <a:ext cx="396344" cy="215444"/>
            <a:chOff x="7272000" y="2565484"/>
            <a:chExt cx="396344" cy="215444"/>
          </a:xfrm>
        </p:grpSpPr>
        <p:cxnSp>
          <p:nvCxnSpPr>
            <p:cNvPr id="287" name="直接连接符 286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8" name="文本框 287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sp>
        <p:nvSpPr>
          <p:cNvPr id="291" name="文本框 290"/>
          <p:cNvSpPr txBox="1"/>
          <p:nvPr/>
        </p:nvSpPr>
        <p:spPr>
          <a:xfrm>
            <a:off x="6382433" y="1572499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DR</a:t>
            </a:r>
            <a:endParaRPr lang="zh-CN" altLang="en-US" sz="1000" baseline="0" dirty="0"/>
          </a:p>
        </p:txBody>
      </p:sp>
      <p:sp>
        <p:nvSpPr>
          <p:cNvPr id="292" name="文本框 291"/>
          <p:cNvSpPr txBox="1"/>
          <p:nvPr/>
        </p:nvSpPr>
        <p:spPr>
          <a:xfrm>
            <a:off x="6094401" y="2089779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LD.REG</a:t>
            </a:r>
            <a:endParaRPr lang="zh-CN" altLang="en-US" sz="1000" baseline="0" dirty="0"/>
          </a:p>
        </p:txBody>
      </p:sp>
      <p:sp>
        <p:nvSpPr>
          <p:cNvPr id="293" name="文本框 292"/>
          <p:cNvSpPr txBox="1"/>
          <p:nvPr/>
        </p:nvSpPr>
        <p:spPr>
          <a:xfrm>
            <a:off x="6310425" y="2480016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SR2</a:t>
            </a:r>
            <a:endParaRPr lang="zh-CN" altLang="en-US" sz="1000" baseline="0" dirty="0"/>
          </a:p>
        </p:txBody>
      </p:sp>
      <p:sp>
        <p:nvSpPr>
          <p:cNvPr id="294" name="文本框 293"/>
          <p:cNvSpPr txBox="1"/>
          <p:nvPr/>
        </p:nvSpPr>
        <p:spPr>
          <a:xfrm>
            <a:off x="8326649" y="2480016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SR1</a:t>
            </a:r>
            <a:endParaRPr lang="zh-CN" altLang="en-US" sz="1000" baseline="0" dirty="0"/>
          </a:p>
        </p:txBody>
      </p:sp>
      <p:sp>
        <p:nvSpPr>
          <p:cNvPr id="295" name="文本框 294"/>
          <p:cNvSpPr txBox="1"/>
          <p:nvPr/>
        </p:nvSpPr>
        <p:spPr>
          <a:xfrm>
            <a:off x="6420017" y="4250019"/>
            <a:ext cx="547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ALUK</a:t>
            </a:r>
            <a:endParaRPr lang="zh-CN" altLang="en-US" sz="1000" baseline="0" dirty="0"/>
          </a:p>
        </p:txBody>
      </p:sp>
      <p:sp>
        <p:nvSpPr>
          <p:cNvPr id="296" name="文本框 295"/>
          <p:cNvSpPr txBox="1"/>
          <p:nvPr/>
        </p:nvSpPr>
        <p:spPr>
          <a:xfrm>
            <a:off x="7282873" y="1705103"/>
            <a:ext cx="580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baseline="0" dirty="0"/>
              <a:t>REG FILE</a:t>
            </a:r>
            <a:endParaRPr lang="zh-CN" altLang="en-US" sz="1200" b="1" baseline="0" dirty="0"/>
          </a:p>
        </p:txBody>
      </p:sp>
      <p:sp>
        <p:nvSpPr>
          <p:cNvPr id="297" name="文本框 296"/>
          <p:cNvSpPr txBox="1"/>
          <p:nvPr/>
        </p:nvSpPr>
        <p:spPr>
          <a:xfrm>
            <a:off x="7606569" y="2408008"/>
            <a:ext cx="527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SR1</a:t>
            </a:r>
          </a:p>
          <a:p>
            <a:r>
              <a:rPr lang="en-US" altLang="zh-CN" sz="1000" baseline="0" dirty="0"/>
              <a:t>OUT</a:t>
            </a:r>
            <a:endParaRPr lang="zh-CN" altLang="en-US" sz="1000" baseline="0" dirty="0"/>
          </a:p>
        </p:txBody>
      </p:sp>
      <p:sp>
        <p:nvSpPr>
          <p:cNvPr id="298" name="文本框 297"/>
          <p:cNvSpPr txBox="1"/>
          <p:nvPr/>
        </p:nvSpPr>
        <p:spPr>
          <a:xfrm>
            <a:off x="7078792" y="2408008"/>
            <a:ext cx="527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SR2</a:t>
            </a:r>
          </a:p>
          <a:p>
            <a:r>
              <a:rPr lang="en-US" altLang="zh-CN" sz="1000" baseline="0" dirty="0"/>
              <a:t>OUT</a:t>
            </a:r>
            <a:endParaRPr lang="zh-CN" altLang="en-US" sz="1000" baseline="0" dirty="0"/>
          </a:p>
        </p:txBody>
      </p:sp>
      <p:grpSp>
        <p:nvGrpSpPr>
          <p:cNvPr id="299" name="组合 298"/>
          <p:cNvGrpSpPr/>
          <p:nvPr/>
        </p:nvGrpSpPr>
        <p:grpSpPr>
          <a:xfrm>
            <a:off x="7091627" y="4017787"/>
            <a:ext cx="396344" cy="215444"/>
            <a:chOff x="7272000" y="2565484"/>
            <a:chExt cx="396344" cy="215444"/>
          </a:xfrm>
        </p:grpSpPr>
        <p:cxnSp>
          <p:nvCxnSpPr>
            <p:cNvPr id="300" name="直接连接符 29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1" name="文本框 30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342" name="组合 341"/>
          <p:cNvGrpSpPr/>
          <p:nvPr/>
        </p:nvGrpSpPr>
        <p:grpSpPr>
          <a:xfrm>
            <a:off x="6340499" y="3697739"/>
            <a:ext cx="360000" cy="221857"/>
            <a:chOff x="5898218" y="3494595"/>
            <a:chExt cx="360000" cy="221857"/>
          </a:xfrm>
        </p:grpSpPr>
        <p:cxnSp>
          <p:nvCxnSpPr>
            <p:cNvPr id="303" name="直接连接符 302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4" name="文本框 303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sp>
        <p:nvSpPr>
          <p:cNvPr id="306" name="文本框 305"/>
          <p:cNvSpPr txBox="1"/>
          <p:nvPr/>
        </p:nvSpPr>
        <p:spPr>
          <a:xfrm>
            <a:off x="7695313" y="4951513"/>
            <a:ext cx="8306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 err="1"/>
              <a:t>GateALU</a:t>
            </a:r>
            <a:endParaRPr lang="zh-CN" altLang="en-US" sz="1000" baseline="0" dirty="0"/>
          </a:p>
        </p:txBody>
      </p:sp>
      <p:grpSp>
        <p:nvGrpSpPr>
          <p:cNvPr id="310" name="组合 309"/>
          <p:cNvGrpSpPr/>
          <p:nvPr/>
        </p:nvGrpSpPr>
        <p:grpSpPr>
          <a:xfrm>
            <a:off x="3709468" y="3371360"/>
            <a:ext cx="396344" cy="215444"/>
            <a:chOff x="7272000" y="2565484"/>
            <a:chExt cx="396344" cy="215444"/>
          </a:xfrm>
        </p:grpSpPr>
        <p:cxnSp>
          <p:nvCxnSpPr>
            <p:cNvPr id="311" name="直接连接符 310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2" name="文本框 311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328" name="组合 327"/>
          <p:cNvGrpSpPr/>
          <p:nvPr/>
        </p:nvGrpSpPr>
        <p:grpSpPr>
          <a:xfrm>
            <a:off x="3813474" y="5000876"/>
            <a:ext cx="396344" cy="215444"/>
            <a:chOff x="7272000" y="2565484"/>
            <a:chExt cx="396344" cy="215444"/>
          </a:xfrm>
        </p:grpSpPr>
        <p:cxnSp>
          <p:nvCxnSpPr>
            <p:cNvPr id="329" name="直接连接符 328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0" name="文本框 329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sp>
        <p:nvSpPr>
          <p:cNvPr id="334" name="文本框 333"/>
          <p:cNvSpPr txBox="1"/>
          <p:nvPr/>
        </p:nvSpPr>
        <p:spPr>
          <a:xfrm>
            <a:off x="4717064" y="3032135"/>
            <a:ext cx="9137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ADDR1MUX</a:t>
            </a:r>
            <a:endParaRPr lang="zh-CN" altLang="en-US" sz="1000" baseline="0" dirty="0"/>
          </a:p>
        </p:txBody>
      </p:sp>
      <p:grpSp>
        <p:nvGrpSpPr>
          <p:cNvPr id="335" name="组合 334"/>
          <p:cNvGrpSpPr/>
          <p:nvPr/>
        </p:nvGrpSpPr>
        <p:grpSpPr>
          <a:xfrm flipH="1">
            <a:off x="4419247" y="3101884"/>
            <a:ext cx="360039" cy="119168"/>
            <a:chOff x="5292080" y="3452075"/>
            <a:chExt cx="360039" cy="119168"/>
          </a:xfrm>
        </p:grpSpPr>
        <p:sp>
          <p:nvSpPr>
            <p:cNvPr id="336" name="等腰三角形 33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337" name="直接连接符 33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3" name="组合 342"/>
          <p:cNvGrpSpPr/>
          <p:nvPr/>
        </p:nvGrpSpPr>
        <p:grpSpPr>
          <a:xfrm>
            <a:off x="3895814" y="1945790"/>
            <a:ext cx="360000" cy="217408"/>
            <a:chOff x="5898218" y="3494595"/>
            <a:chExt cx="360000" cy="217408"/>
          </a:xfrm>
        </p:grpSpPr>
        <p:cxnSp>
          <p:nvCxnSpPr>
            <p:cNvPr id="344" name="直接连接符 343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5" name="文本框 344"/>
            <p:cNvSpPr txBox="1"/>
            <p:nvPr/>
          </p:nvSpPr>
          <p:spPr>
            <a:xfrm>
              <a:off x="5898218" y="3496559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2</a:t>
              </a:r>
              <a:endParaRPr lang="zh-CN" altLang="en-US" sz="1200" dirty="0"/>
            </a:p>
          </p:txBody>
        </p:sp>
      </p:grpSp>
      <p:grpSp>
        <p:nvGrpSpPr>
          <p:cNvPr id="346" name="组合 345"/>
          <p:cNvGrpSpPr/>
          <p:nvPr/>
        </p:nvGrpSpPr>
        <p:grpSpPr>
          <a:xfrm>
            <a:off x="6670553" y="2547150"/>
            <a:ext cx="360000" cy="221857"/>
            <a:chOff x="5898218" y="3494595"/>
            <a:chExt cx="360000" cy="221857"/>
          </a:xfrm>
        </p:grpSpPr>
        <p:cxnSp>
          <p:nvCxnSpPr>
            <p:cNvPr id="347" name="直接连接符 346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8" name="文本框 347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3</a:t>
              </a:r>
              <a:endParaRPr lang="zh-CN" altLang="en-US" sz="1200" dirty="0"/>
            </a:p>
          </p:txBody>
        </p:sp>
      </p:grpSp>
      <p:grpSp>
        <p:nvGrpSpPr>
          <p:cNvPr id="349" name="组合 348"/>
          <p:cNvGrpSpPr/>
          <p:nvPr/>
        </p:nvGrpSpPr>
        <p:grpSpPr>
          <a:xfrm>
            <a:off x="8110665" y="2557773"/>
            <a:ext cx="360000" cy="221857"/>
            <a:chOff x="5898218" y="3494595"/>
            <a:chExt cx="360000" cy="221857"/>
          </a:xfrm>
        </p:grpSpPr>
        <p:cxnSp>
          <p:nvCxnSpPr>
            <p:cNvPr id="350" name="直接连接符 349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1" name="文本框 350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3</a:t>
              </a:r>
              <a:endParaRPr lang="zh-CN" altLang="en-US" sz="1200" dirty="0"/>
            </a:p>
          </p:txBody>
        </p:sp>
      </p:grpSp>
      <p:grpSp>
        <p:nvGrpSpPr>
          <p:cNvPr id="352" name="组合 351"/>
          <p:cNvGrpSpPr/>
          <p:nvPr/>
        </p:nvGrpSpPr>
        <p:grpSpPr>
          <a:xfrm>
            <a:off x="6695955" y="1625004"/>
            <a:ext cx="360000" cy="221857"/>
            <a:chOff x="5898218" y="3494595"/>
            <a:chExt cx="360000" cy="221857"/>
          </a:xfrm>
        </p:grpSpPr>
        <p:cxnSp>
          <p:nvCxnSpPr>
            <p:cNvPr id="353" name="直接连接符 352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4" name="文本框 353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3</a:t>
              </a:r>
              <a:endParaRPr lang="zh-CN" altLang="en-US" sz="1200" dirty="0"/>
            </a:p>
          </p:txBody>
        </p:sp>
      </p:grpSp>
      <p:sp>
        <p:nvSpPr>
          <p:cNvPr id="93" name="梯形 92"/>
          <p:cNvSpPr/>
          <p:nvPr/>
        </p:nvSpPr>
        <p:spPr bwMode="auto">
          <a:xfrm>
            <a:off x="4240866" y="1892536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2000" rIns="9144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b="1" baseline="0" dirty="0">
                <a:solidFill>
                  <a:schemeClr val="bg1"/>
                </a:solidFill>
                <a:latin typeface="Arial" charset="0"/>
              </a:rPr>
              <a:t>PC</a:t>
            </a:r>
            <a:r>
              <a:rPr kumimoji="0" lang="en-US" altLang="zh-CN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MUX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31" name="直接连接符 130"/>
          <p:cNvCxnSpPr/>
          <p:nvPr/>
        </p:nvCxnSpPr>
        <p:spPr bwMode="auto">
          <a:xfrm>
            <a:off x="5366663" y="1424500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2" name="矩形 131"/>
          <p:cNvSpPr/>
          <p:nvPr/>
        </p:nvSpPr>
        <p:spPr bwMode="auto">
          <a:xfrm>
            <a:off x="5233467" y="1831944"/>
            <a:ext cx="356878" cy="19852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b="1" baseline="0" dirty="0">
                <a:solidFill>
                  <a:schemeClr val="bg1"/>
                </a:solidFill>
                <a:latin typeface="Arial" charset="0"/>
              </a:rPr>
              <a:t>+1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33" name="直接连接符 132"/>
          <p:cNvCxnSpPr/>
          <p:nvPr/>
        </p:nvCxnSpPr>
        <p:spPr bwMode="auto">
          <a:xfrm rot="16200000">
            <a:off x="5025024" y="1084719"/>
            <a:ext cx="1726" cy="72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" name="直接连接符 133"/>
          <p:cNvCxnSpPr/>
          <p:nvPr/>
        </p:nvCxnSpPr>
        <p:spPr bwMode="auto">
          <a:xfrm rot="16200000">
            <a:off x="5122241" y="2137145"/>
            <a:ext cx="1726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" name="直接连接符 134"/>
          <p:cNvCxnSpPr/>
          <p:nvPr/>
        </p:nvCxnSpPr>
        <p:spPr bwMode="auto">
          <a:xfrm>
            <a:off x="5374321" y="2012008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8" name="椭圆 167"/>
          <p:cNvSpPr/>
          <p:nvPr/>
        </p:nvSpPr>
        <p:spPr bwMode="auto">
          <a:xfrm>
            <a:off x="5328602" y="1423034"/>
            <a:ext cx="45719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grpSp>
        <p:nvGrpSpPr>
          <p:cNvPr id="313" name="组合 312"/>
          <p:cNvGrpSpPr/>
          <p:nvPr/>
        </p:nvGrpSpPr>
        <p:grpSpPr>
          <a:xfrm>
            <a:off x="5313792" y="2176846"/>
            <a:ext cx="396344" cy="215444"/>
            <a:chOff x="7272000" y="2565484"/>
            <a:chExt cx="396344" cy="215444"/>
          </a:xfrm>
        </p:grpSpPr>
        <p:cxnSp>
          <p:nvCxnSpPr>
            <p:cNvPr id="314" name="直接连接符 31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5" name="文本框 31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2169016" y="1429908"/>
            <a:ext cx="180969" cy="402036"/>
            <a:chOff x="2185214" y="1412776"/>
            <a:chExt cx="180969" cy="402036"/>
          </a:xfrm>
        </p:grpSpPr>
        <p:sp>
          <p:nvSpPr>
            <p:cNvPr id="47" name="等腰三角形 46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2" name="梯形 91"/>
          <p:cNvSpPr/>
          <p:nvPr/>
        </p:nvSpPr>
        <p:spPr bwMode="auto">
          <a:xfrm>
            <a:off x="1750396" y="1820528"/>
            <a:ext cx="988993" cy="236862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MARMUX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138" name="直接连接符 137"/>
          <p:cNvCxnSpPr/>
          <p:nvPr/>
        </p:nvCxnSpPr>
        <p:spPr bwMode="auto">
          <a:xfrm rot="16200000">
            <a:off x="3901881" y="1747544"/>
            <a:ext cx="1726" cy="10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" name="直接连接符 138"/>
          <p:cNvCxnSpPr/>
          <p:nvPr/>
        </p:nvCxnSpPr>
        <p:spPr bwMode="auto">
          <a:xfrm rot="16200000">
            <a:off x="3091881" y="1717129"/>
            <a:ext cx="1726" cy="13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直接连接符 142"/>
          <p:cNvCxnSpPr/>
          <p:nvPr/>
        </p:nvCxnSpPr>
        <p:spPr bwMode="auto">
          <a:xfrm flipV="1">
            <a:off x="2421993" y="2048040"/>
            <a:ext cx="1726" cy="36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" name="直接连接符 144"/>
          <p:cNvCxnSpPr/>
          <p:nvPr/>
        </p:nvCxnSpPr>
        <p:spPr bwMode="auto">
          <a:xfrm flipV="1">
            <a:off x="2926049" y="2975144"/>
            <a:ext cx="1726" cy="100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" name="直接连接符 145"/>
          <p:cNvCxnSpPr/>
          <p:nvPr/>
        </p:nvCxnSpPr>
        <p:spPr bwMode="auto">
          <a:xfrm rot="16200000">
            <a:off x="4221282" y="1969129"/>
            <a:ext cx="1726" cy="86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9" name="矩形 148"/>
          <p:cNvSpPr/>
          <p:nvPr/>
        </p:nvSpPr>
        <p:spPr bwMode="auto">
          <a:xfrm>
            <a:off x="1733276" y="4424232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baseline="0" dirty="0">
                <a:latin typeface="Arial" charset="0"/>
              </a:rPr>
              <a:t>SEXT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69" name="直接连接符 168"/>
          <p:cNvCxnSpPr/>
          <p:nvPr/>
        </p:nvCxnSpPr>
        <p:spPr bwMode="auto">
          <a:xfrm rot="16200000">
            <a:off x="5554281" y="1246719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0" name="直接连接符 169"/>
          <p:cNvCxnSpPr/>
          <p:nvPr/>
        </p:nvCxnSpPr>
        <p:spPr bwMode="auto">
          <a:xfrm rot="10800000">
            <a:off x="5734361" y="1436127"/>
            <a:ext cx="1726" cy="20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1" name="直接连接符 170"/>
          <p:cNvCxnSpPr/>
          <p:nvPr/>
        </p:nvCxnSpPr>
        <p:spPr bwMode="auto">
          <a:xfrm rot="16200000">
            <a:off x="5014281" y="2749264"/>
            <a:ext cx="1726" cy="147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" name="直接连接符 171"/>
          <p:cNvCxnSpPr/>
          <p:nvPr/>
        </p:nvCxnSpPr>
        <p:spPr bwMode="auto">
          <a:xfrm flipV="1">
            <a:off x="4292475" y="3272104"/>
            <a:ext cx="1726" cy="21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8" name="直接连接符 177"/>
          <p:cNvCxnSpPr/>
          <p:nvPr/>
        </p:nvCxnSpPr>
        <p:spPr bwMode="auto">
          <a:xfrm flipV="1">
            <a:off x="2595659" y="3272128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9" name="直接连接符 178"/>
          <p:cNvCxnSpPr/>
          <p:nvPr/>
        </p:nvCxnSpPr>
        <p:spPr bwMode="auto">
          <a:xfrm flipV="1">
            <a:off x="2801224" y="3272104"/>
            <a:ext cx="1726" cy="68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0" name="直接连接符 179"/>
          <p:cNvCxnSpPr/>
          <p:nvPr/>
        </p:nvCxnSpPr>
        <p:spPr bwMode="auto">
          <a:xfrm flipV="1">
            <a:off x="3006789" y="3272104"/>
            <a:ext cx="1726" cy="97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1" name="直接连接符 180"/>
          <p:cNvCxnSpPr/>
          <p:nvPr/>
        </p:nvCxnSpPr>
        <p:spPr bwMode="auto">
          <a:xfrm flipV="1">
            <a:off x="3212355" y="3272104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2" name="矩形 181"/>
          <p:cNvSpPr/>
          <p:nvPr/>
        </p:nvSpPr>
        <p:spPr bwMode="auto">
          <a:xfrm>
            <a:off x="1731563" y="3560136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baseline="0" dirty="0">
                <a:latin typeface="Arial" charset="0"/>
              </a:rPr>
              <a:t>SEXT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3" name="矩形 182"/>
          <p:cNvSpPr/>
          <p:nvPr/>
        </p:nvSpPr>
        <p:spPr bwMode="auto">
          <a:xfrm>
            <a:off x="1733276" y="384991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baseline="0" dirty="0">
                <a:latin typeface="Arial" charset="0"/>
              </a:rPr>
              <a:t>SEXT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4" name="矩形 183"/>
          <p:cNvSpPr/>
          <p:nvPr/>
        </p:nvSpPr>
        <p:spPr bwMode="auto">
          <a:xfrm>
            <a:off x="1733276" y="4137950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baseline="0" dirty="0">
                <a:latin typeface="Arial" charset="0"/>
              </a:rPr>
              <a:t>SEXT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5" name="矩形 184"/>
          <p:cNvSpPr/>
          <p:nvPr/>
        </p:nvSpPr>
        <p:spPr bwMode="auto">
          <a:xfrm>
            <a:off x="1731563" y="255204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baseline="0" dirty="0">
                <a:latin typeface="Arial" charset="0"/>
              </a:rPr>
              <a:t>SEXT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88" name="直接连接符 187"/>
          <p:cNvCxnSpPr/>
          <p:nvPr/>
        </p:nvCxnSpPr>
        <p:spPr bwMode="auto">
          <a:xfrm rot="16200000">
            <a:off x="1477431" y="3993950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9" name="直接连接符 188"/>
          <p:cNvCxnSpPr/>
          <p:nvPr/>
        </p:nvCxnSpPr>
        <p:spPr bwMode="auto">
          <a:xfrm rot="16200000">
            <a:off x="1478644" y="3705918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0" name="直接连接符 189"/>
          <p:cNvCxnSpPr/>
          <p:nvPr/>
        </p:nvCxnSpPr>
        <p:spPr bwMode="auto">
          <a:xfrm rot="16200000">
            <a:off x="1478644" y="3416136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1" name="直接连接符 190"/>
          <p:cNvCxnSpPr/>
          <p:nvPr/>
        </p:nvCxnSpPr>
        <p:spPr bwMode="auto">
          <a:xfrm rot="16200000">
            <a:off x="1478644" y="2408048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2" name="直接连接符 191"/>
          <p:cNvCxnSpPr/>
          <p:nvPr/>
        </p:nvCxnSpPr>
        <p:spPr bwMode="auto">
          <a:xfrm rot="16200000">
            <a:off x="2513171" y="3570936"/>
            <a:ext cx="1726" cy="194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3" name="直接连接符 192"/>
          <p:cNvCxnSpPr/>
          <p:nvPr/>
        </p:nvCxnSpPr>
        <p:spPr bwMode="auto">
          <a:xfrm rot="16200000">
            <a:off x="2621171" y="3752718"/>
            <a:ext cx="1726" cy="410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" name="直接连接符 193"/>
          <p:cNvCxnSpPr/>
          <p:nvPr/>
        </p:nvCxnSpPr>
        <p:spPr bwMode="auto">
          <a:xfrm rot="16200000">
            <a:off x="2721971" y="3939950"/>
            <a:ext cx="1726" cy="61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" name="直接连接符 194"/>
          <p:cNvCxnSpPr/>
          <p:nvPr/>
        </p:nvCxnSpPr>
        <p:spPr bwMode="auto">
          <a:xfrm rot="10800000">
            <a:off x="2061954" y="2047944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8" name="直接连接符 197"/>
          <p:cNvCxnSpPr/>
          <p:nvPr/>
        </p:nvCxnSpPr>
        <p:spPr bwMode="auto">
          <a:xfrm rot="16200000">
            <a:off x="2822531" y="4130832"/>
            <a:ext cx="1726" cy="802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9" name="直接连接符 198"/>
          <p:cNvCxnSpPr/>
          <p:nvPr/>
        </p:nvCxnSpPr>
        <p:spPr bwMode="auto">
          <a:xfrm rot="10800000">
            <a:off x="3214082" y="3740160"/>
            <a:ext cx="1726" cy="79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7" name="直接连接符 246"/>
          <p:cNvCxnSpPr/>
          <p:nvPr/>
        </p:nvCxnSpPr>
        <p:spPr bwMode="auto">
          <a:xfrm rot="16200000">
            <a:off x="1477431" y="4280232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48" name="组合 247"/>
          <p:cNvGrpSpPr/>
          <p:nvPr/>
        </p:nvGrpSpPr>
        <p:grpSpPr>
          <a:xfrm>
            <a:off x="1413881" y="1878792"/>
            <a:ext cx="360039" cy="119168"/>
            <a:chOff x="5292080" y="3452075"/>
            <a:chExt cx="360039" cy="119168"/>
          </a:xfrm>
        </p:grpSpPr>
        <p:sp>
          <p:nvSpPr>
            <p:cNvPr id="249" name="等腰三角形 24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50" name="直接连接符 24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51" name="组合 250"/>
          <p:cNvGrpSpPr/>
          <p:nvPr/>
        </p:nvGrpSpPr>
        <p:grpSpPr>
          <a:xfrm>
            <a:off x="1845930" y="1424744"/>
            <a:ext cx="360039" cy="119168"/>
            <a:chOff x="5292080" y="3452075"/>
            <a:chExt cx="360039" cy="119168"/>
          </a:xfrm>
        </p:grpSpPr>
        <p:sp>
          <p:nvSpPr>
            <p:cNvPr id="252" name="等腰三角形 25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53" name="直接连接符 25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66" name="文本框 265"/>
          <p:cNvSpPr txBox="1"/>
          <p:nvPr/>
        </p:nvSpPr>
        <p:spPr>
          <a:xfrm>
            <a:off x="1197857" y="3427153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baseline="0" dirty="0"/>
              <a:t>[10:0]</a:t>
            </a:r>
            <a:endParaRPr lang="zh-CN" altLang="en-US" sz="1200" b="1" baseline="0" dirty="0"/>
          </a:p>
        </p:txBody>
      </p:sp>
      <p:sp>
        <p:nvSpPr>
          <p:cNvPr id="267" name="文本框 266"/>
          <p:cNvSpPr txBox="1"/>
          <p:nvPr/>
        </p:nvSpPr>
        <p:spPr>
          <a:xfrm>
            <a:off x="1197857" y="3715185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baseline="0" dirty="0"/>
              <a:t>[8:0]</a:t>
            </a:r>
            <a:endParaRPr lang="zh-CN" altLang="en-US" sz="1200" b="1" baseline="0" dirty="0"/>
          </a:p>
        </p:txBody>
      </p:sp>
      <p:sp>
        <p:nvSpPr>
          <p:cNvPr id="268" name="文本框 267"/>
          <p:cNvSpPr txBox="1"/>
          <p:nvPr/>
        </p:nvSpPr>
        <p:spPr>
          <a:xfrm>
            <a:off x="1197857" y="4003217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baseline="0" dirty="0"/>
              <a:t>[5:0]</a:t>
            </a:r>
            <a:endParaRPr lang="zh-CN" altLang="en-US" sz="1200" b="1" baseline="0" dirty="0"/>
          </a:p>
        </p:txBody>
      </p:sp>
      <p:sp>
        <p:nvSpPr>
          <p:cNvPr id="269" name="文本框 268"/>
          <p:cNvSpPr txBox="1"/>
          <p:nvPr/>
        </p:nvSpPr>
        <p:spPr>
          <a:xfrm>
            <a:off x="1197857" y="4291249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baseline="0" dirty="0"/>
              <a:t>[4:0]</a:t>
            </a:r>
            <a:endParaRPr lang="zh-CN" altLang="en-US" sz="1200" b="1" baseline="0" dirty="0"/>
          </a:p>
        </p:txBody>
      </p:sp>
      <p:sp>
        <p:nvSpPr>
          <p:cNvPr id="270" name="文本框 269"/>
          <p:cNvSpPr txBox="1"/>
          <p:nvPr/>
        </p:nvSpPr>
        <p:spPr>
          <a:xfrm>
            <a:off x="1197857" y="2419041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baseline="0" dirty="0"/>
              <a:t>[7:0]</a:t>
            </a:r>
            <a:endParaRPr lang="zh-CN" altLang="en-US" sz="1200" b="1" baseline="0" dirty="0"/>
          </a:p>
        </p:txBody>
      </p:sp>
      <p:grpSp>
        <p:nvGrpSpPr>
          <p:cNvPr id="277" name="组合 276"/>
          <p:cNvGrpSpPr/>
          <p:nvPr/>
        </p:nvGrpSpPr>
        <p:grpSpPr>
          <a:xfrm>
            <a:off x="2511649" y="3398698"/>
            <a:ext cx="396344" cy="215444"/>
            <a:chOff x="7272000" y="2565484"/>
            <a:chExt cx="396344" cy="215444"/>
          </a:xfrm>
        </p:grpSpPr>
        <p:cxnSp>
          <p:nvCxnSpPr>
            <p:cNvPr id="278" name="直接连接符 277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9" name="文本框 278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280" name="组合 279"/>
          <p:cNvGrpSpPr/>
          <p:nvPr/>
        </p:nvGrpSpPr>
        <p:grpSpPr>
          <a:xfrm>
            <a:off x="2710025" y="3398698"/>
            <a:ext cx="396344" cy="215444"/>
            <a:chOff x="7272000" y="2565484"/>
            <a:chExt cx="396344" cy="215444"/>
          </a:xfrm>
        </p:grpSpPr>
        <p:cxnSp>
          <p:nvCxnSpPr>
            <p:cNvPr id="281" name="直接连接符 280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2" name="文本框 281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sp>
        <p:nvSpPr>
          <p:cNvPr id="308" name="文本框 307"/>
          <p:cNvSpPr txBox="1"/>
          <p:nvPr/>
        </p:nvSpPr>
        <p:spPr>
          <a:xfrm>
            <a:off x="787257" y="1369699"/>
            <a:ext cx="1130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baseline="0" dirty="0" err="1"/>
              <a:t>GateMARMUX</a:t>
            </a:r>
            <a:endParaRPr lang="zh-CN" altLang="en-US" sz="1000" baseline="0" dirty="0"/>
          </a:p>
        </p:txBody>
      </p:sp>
      <p:sp>
        <p:nvSpPr>
          <p:cNvPr id="309" name="文本框 308"/>
          <p:cNvSpPr txBox="1"/>
          <p:nvPr/>
        </p:nvSpPr>
        <p:spPr>
          <a:xfrm>
            <a:off x="3311140" y="1546909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baseline="0" dirty="0"/>
              <a:t>LD.PC</a:t>
            </a:r>
            <a:endParaRPr lang="zh-CN" altLang="en-US" sz="1000" baseline="0" dirty="0"/>
          </a:p>
        </p:txBody>
      </p:sp>
      <p:grpSp>
        <p:nvGrpSpPr>
          <p:cNvPr id="316" name="组合 315"/>
          <p:cNvGrpSpPr/>
          <p:nvPr/>
        </p:nvGrpSpPr>
        <p:grpSpPr>
          <a:xfrm>
            <a:off x="3281052" y="2014654"/>
            <a:ext cx="396344" cy="215444"/>
            <a:chOff x="7272000" y="2565484"/>
            <a:chExt cx="396344" cy="215444"/>
          </a:xfrm>
        </p:grpSpPr>
        <p:cxnSp>
          <p:nvCxnSpPr>
            <p:cNvPr id="317" name="直接连接符 316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8" name="文本框 317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319" name="组合 318"/>
          <p:cNvGrpSpPr/>
          <p:nvPr/>
        </p:nvGrpSpPr>
        <p:grpSpPr>
          <a:xfrm>
            <a:off x="2350548" y="2176846"/>
            <a:ext cx="396344" cy="215444"/>
            <a:chOff x="7272000" y="2565484"/>
            <a:chExt cx="396344" cy="215444"/>
          </a:xfrm>
        </p:grpSpPr>
        <p:cxnSp>
          <p:nvCxnSpPr>
            <p:cNvPr id="320" name="直接连接符 31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1" name="文本框 32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322" name="组合 321"/>
          <p:cNvGrpSpPr/>
          <p:nvPr/>
        </p:nvGrpSpPr>
        <p:grpSpPr>
          <a:xfrm>
            <a:off x="1983416" y="2176846"/>
            <a:ext cx="396344" cy="215444"/>
            <a:chOff x="7272000" y="2565484"/>
            <a:chExt cx="396344" cy="215444"/>
          </a:xfrm>
        </p:grpSpPr>
        <p:cxnSp>
          <p:nvCxnSpPr>
            <p:cNvPr id="323" name="直接连接符 32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4" name="文本框 32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338" name="组合 337"/>
          <p:cNvGrpSpPr/>
          <p:nvPr/>
        </p:nvGrpSpPr>
        <p:grpSpPr>
          <a:xfrm>
            <a:off x="2080239" y="3105493"/>
            <a:ext cx="360039" cy="119168"/>
            <a:chOff x="5292080" y="3452075"/>
            <a:chExt cx="360039" cy="119168"/>
          </a:xfrm>
        </p:grpSpPr>
        <p:sp>
          <p:nvSpPr>
            <p:cNvPr id="339" name="等腰三角形 33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340" name="直接连接符 33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41" name="文本框 340"/>
          <p:cNvSpPr txBox="1"/>
          <p:nvPr/>
        </p:nvSpPr>
        <p:spPr>
          <a:xfrm>
            <a:off x="1136717" y="3046345"/>
            <a:ext cx="991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baseline="0" dirty="0"/>
              <a:t>ADDR2MUX</a:t>
            </a:r>
            <a:endParaRPr lang="zh-CN" altLang="en-US" sz="1000" baseline="0" dirty="0"/>
          </a:p>
        </p:txBody>
      </p:sp>
      <p:grpSp>
        <p:nvGrpSpPr>
          <p:cNvPr id="325" name="组合 324"/>
          <p:cNvGrpSpPr/>
          <p:nvPr/>
        </p:nvGrpSpPr>
        <p:grpSpPr>
          <a:xfrm>
            <a:off x="4585967" y="2176846"/>
            <a:ext cx="396344" cy="215444"/>
            <a:chOff x="7272000" y="2565484"/>
            <a:chExt cx="396344" cy="215444"/>
          </a:xfrm>
        </p:grpSpPr>
        <p:cxnSp>
          <p:nvCxnSpPr>
            <p:cNvPr id="326" name="直接连接符 325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7" name="文本框 326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sp>
        <p:nvSpPr>
          <p:cNvPr id="392" name="梯形 391"/>
          <p:cNvSpPr/>
          <p:nvPr/>
        </p:nvSpPr>
        <p:spPr bwMode="auto">
          <a:xfrm>
            <a:off x="2187064" y="6122668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MUX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393" name="直接连接符 392"/>
          <p:cNvCxnSpPr/>
          <p:nvPr/>
        </p:nvCxnSpPr>
        <p:spPr bwMode="auto">
          <a:xfrm flipV="1">
            <a:off x="2277977" y="6368448"/>
            <a:ext cx="0" cy="208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4" name="直接连接符 393"/>
          <p:cNvCxnSpPr/>
          <p:nvPr/>
        </p:nvCxnSpPr>
        <p:spPr bwMode="auto">
          <a:xfrm>
            <a:off x="1197857" y="5351128"/>
            <a:ext cx="0" cy="12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5" name="直接连接符 394"/>
          <p:cNvCxnSpPr/>
          <p:nvPr/>
        </p:nvCxnSpPr>
        <p:spPr bwMode="auto">
          <a:xfrm>
            <a:off x="3104495" y="5904000"/>
            <a:ext cx="0" cy="30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6" name="直接连接符 395"/>
          <p:cNvCxnSpPr/>
          <p:nvPr/>
        </p:nvCxnSpPr>
        <p:spPr bwMode="auto">
          <a:xfrm rot="5400000" flipH="1">
            <a:off x="3248479" y="6058435"/>
            <a:ext cx="0" cy="28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00" name="组合 399"/>
          <p:cNvGrpSpPr/>
          <p:nvPr/>
        </p:nvGrpSpPr>
        <p:grpSpPr>
          <a:xfrm>
            <a:off x="1837251" y="6173636"/>
            <a:ext cx="360039" cy="119168"/>
            <a:chOff x="5292080" y="3452075"/>
            <a:chExt cx="360039" cy="119168"/>
          </a:xfrm>
        </p:grpSpPr>
        <p:sp>
          <p:nvSpPr>
            <p:cNvPr id="401" name="等腰三角形 400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402" name="直接连接符 401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3" name="文本框 402"/>
          <p:cNvSpPr txBox="1"/>
          <p:nvPr/>
        </p:nvSpPr>
        <p:spPr>
          <a:xfrm>
            <a:off x="1294916" y="6110110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MIO.EN</a:t>
            </a:r>
            <a:endParaRPr lang="zh-CN" altLang="en-US" sz="1000" baseline="0" dirty="0"/>
          </a:p>
        </p:txBody>
      </p:sp>
      <p:grpSp>
        <p:nvGrpSpPr>
          <p:cNvPr id="409" name="组合 408"/>
          <p:cNvGrpSpPr/>
          <p:nvPr/>
        </p:nvGrpSpPr>
        <p:grpSpPr>
          <a:xfrm>
            <a:off x="7462553" y="1111864"/>
            <a:ext cx="396344" cy="215444"/>
            <a:chOff x="7272000" y="2565484"/>
            <a:chExt cx="396344" cy="215444"/>
          </a:xfrm>
        </p:grpSpPr>
        <p:cxnSp>
          <p:nvCxnSpPr>
            <p:cNvPr id="410" name="直接连接符 40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1" name="文本框 41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412" name="组合 411"/>
          <p:cNvGrpSpPr/>
          <p:nvPr/>
        </p:nvGrpSpPr>
        <p:grpSpPr>
          <a:xfrm>
            <a:off x="2174743" y="1170445"/>
            <a:ext cx="396344" cy="215444"/>
            <a:chOff x="7272000" y="2565484"/>
            <a:chExt cx="396344" cy="215444"/>
          </a:xfrm>
        </p:grpSpPr>
        <p:cxnSp>
          <p:nvCxnSpPr>
            <p:cNvPr id="413" name="直接连接符 41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4" name="文本框 41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421" name="组合 420"/>
          <p:cNvGrpSpPr/>
          <p:nvPr/>
        </p:nvGrpSpPr>
        <p:grpSpPr>
          <a:xfrm>
            <a:off x="1134212" y="5442899"/>
            <a:ext cx="396344" cy="215444"/>
            <a:chOff x="7272000" y="2565484"/>
            <a:chExt cx="396344" cy="215444"/>
          </a:xfrm>
        </p:grpSpPr>
        <p:cxnSp>
          <p:nvCxnSpPr>
            <p:cNvPr id="422" name="直接连接符 42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3" name="文本框 42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424" name="组合 423"/>
          <p:cNvGrpSpPr/>
          <p:nvPr/>
        </p:nvGrpSpPr>
        <p:grpSpPr>
          <a:xfrm>
            <a:off x="2978204" y="6542014"/>
            <a:ext cx="360000" cy="221857"/>
            <a:chOff x="5898218" y="3494595"/>
            <a:chExt cx="360000" cy="221857"/>
          </a:xfrm>
        </p:grpSpPr>
        <p:cxnSp>
          <p:nvCxnSpPr>
            <p:cNvPr id="425" name="直接连接符 424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6" name="文本框 425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376" name="组合 375"/>
          <p:cNvGrpSpPr/>
          <p:nvPr/>
        </p:nvGrpSpPr>
        <p:grpSpPr>
          <a:xfrm>
            <a:off x="6258090" y="4397737"/>
            <a:ext cx="360000" cy="221857"/>
            <a:chOff x="5898218" y="3494595"/>
            <a:chExt cx="360000" cy="221857"/>
          </a:xfrm>
        </p:grpSpPr>
        <p:cxnSp>
          <p:nvCxnSpPr>
            <p:cNvPr id="377" name="直接连接符 376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8" name="文本框 377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2</a:t>
              </a:r>
              <a:endParaRPr lang="zh-CN" altLang="en-US" sz="1200" dirty="0"/>
            </a:p>
          </p:txBody>
        </p:sp>
      </p:grpSp>
      <p:sp>
        <p:nvSpPr>
          <p:cNvPr id="389" name="矩形 388"/>
          <p:cNvSpPr/>
          <p:nvPr/>
        </p:nvSpPr>
        <p:spPr bwMode="auto">
          <a:xfrm>
            <a:off x="5731200" y="4283503"/>
            <a:ext cx="501327" cy="106944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08" name="矩形 407"/>
          <p:cNvSpPr/>
          <p:nvPr/>
        </p:nvSpPr>
        <p:spPr bwMode="auto">
          <a:xfrm>
            <a:off x="168480" y="692696"/>
            <a:ext cx="8896977" cy="6089104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42" name="直接连接符 41"/>
          <p:cNvCxnSpPr/>
          <p:nvPr/>
        </p:nvCxnSpPr>
        <p:spPr bwMode="auto">
          <a:xfrm>
            <a:off x="622673" y="1039856"/>
            <a:ext cx="8344800" cy="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接连接符 43"/>
          <p:cNvCxnSpPr/>
          <p:nvPr/>
        </p:nvCxnSpPr>
        <p:spPr bwMode="auto">
          <a:xfrm>
            <a:off x="8971840" y="980728"/>
            <a:ext cx="2881" cy="437040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接连接符 42"/>
          <p:cNvCxnSpPr/>
          <p:nvPr/>
        </p:nvCxnSpPr>
        <p:spPr bwMode="auto">
          <a:xfrm>
            <a:off x="621793" y="5288328"/>
            <a:ext cx="8344800" cy="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" name="组合 5"/>
          <p:cNvGrpSpPr/>
          <p:nvPr/>
        </p:nvGrpSpPr>
        <p:grpSpPr>
          <a:xfrm>
            <a:off x="66045" y="4705522"/>
            <a:ext cx="794285" cy="246221"/>
            <a:chOff x="66045" y="4705522"/>
            <a:chExt cx="794285" cy="246221"/>
          </a:xfrm>
        </p:grpSpPr>
        <p:grpSp>
          <p:nvGrpSpPr>
            <p:cNvPr id="381" name="组合 380"/>
            <p:cNvGrpSpPr/>
            <p:nvPr/>
          </p:nvGrpSpPr>
          <p:grpSpPr>
            <a:xfrm>
              <a:off x="500291" y="4760252"/>
              <a:ext cx="360039" cy="119168"/>
              <a:chOff x="5292080" y="3452075"/>
              <a:chExt cx="360039" cy="119168"/>
            </a:xfrm>
          </p:grpSpPr>
          <p:sp>
            <p:nvSpPr>
              <p:cNvPr id="382" name="等腰三角形 381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cxnSp>
            <p:nvCxnSpPr>
              <p:cNvPr id="383" name="直接连接符 382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84" name="文本框 383"/>
            <p:cNvSpPr txBox="1"/>
            <p:nvPr/>
          </p:nvSpPr>
          <p:spPr>
            <a:xfrm>
              <a:off x="66045" y="4705522"/>
              <a:ext cx="5204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baseline="0" dirty="0"/>
                <a:t>LD.IR</a:t>
              </a:r>
              <a:endParaRPr lang="zh-CN" altLang="en-US" sz="1000" baseline="0" dirty="0"/>
            </a:p>
          </p:txBody>
        </p:sp>
      </p:grpSp>
      <p:sp>
        <p:nvSpPr>
          <p:cNvPr id="107" name="矩形 106"/>
          <p:cNvSpPr/>
          <p:nvPr/>
        </p:nvSpPr>
        <p:spPr bwMode="auto">
          <a:xfrm>
            <a:off x="880175" y="4712264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baseline="0" dirty="0">
                <a:latin typeface="Arial" charset="0"/>
              </a:rPr>
              <a:t>IR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03" name="直接连接符 202"/>
          <p:cNvCxnSpPr/>
          <p:nvPr/>
        </p:nvCxnSpPr>
        <p:spPr bwMode="auto">
          <a:xfrm flipV="1">
            <a:off x="1218173" y="4928288"/>
            <a:ext cx="1726" cy="36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31" name="组合 330"/>
          <p:cNvGrpSpPr/>
          <p:nvPr/>
        </p:nvGrpSpPr>
        <p:grpSpPr>
          <a:xfrm>
            <a:off x="1154425" y="5000296"/>
            <a:ext cx="396344" cy="215444"/>
            <a:chOff x="7272000" y="2565484"/>
            <a:chExt cx="396344" cy="215444"/>
          </a:xfrm>
        </p:grpSpPr>
        <p:cxnSp>
          <p:nvCxnSpPr>
            <p:cNvPr id="332" name="直接连接符 33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3" name="文本框 33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2784736" y="5347152"/>
            <a:ext cx="180969" cy="402036"/>
            <a:chOff x="2185214" y="1412776"/>
            <a:chExt cx="180969" cy="402036"/>
          </a:xfrm>
        </p:grpSpPr>
        <p:sp>
          <p:nvSpPr>
            <p:cNvPr id="55" name="等腰三角形 54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6" name="矩形 105"/>
          <p:cNvSpPr/>
          <p:nvPr/>
        </p:nvSpPr>
        <p:spPr bwMode="auto">
          <a:xfrm>
            <a:off x="2536359" y="5684384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baseline="0" dirty="0">
                <a:latin typeface="Arial" charset="0"/>
              </a:rPr>
              <a:t>MDR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64" name="组合 363"/>
          <p:cNvGrpSpPr/>
          <p:nvPr/>
        </p:nvGrpSpPr>
        <p:grpSpPr>
          <a:xfrm>
            <a:off x="2170281" y="5732800"/>
            <a:ext cx="360039" cy="119168"/>
            <a:chOff x="5292080" y="3452075"/>
            <a:chExt cx="360039" cy="119168"/>
          </a:xfrm>
        </p:grpSpPr>
        <p:sp>
          <p:nvSpPr>
            <p:cNvPr id="365" name="等腰三角形 36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366" name="直接连接符 36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67" name="文本框 366"/>
          <p:cNvSpPr txBox="1"/>
          <p:nvPr/>
        </p:nvSpPr>
        <p:spPr>
          <a:xfrm>
            <a:off x="1557897" y="5669274"/>
            <a:ext cx="744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LD.MDR</a:t>
            </a:r>
            <a:endParaRPr lang="zh-CN" altLang="en-US" sz="1000" baseline="0" dirty="0"/>
          </a:p>
        </p:txBody>
      </p:sp>
      <p:grpSp>
        <p:nvGrpSpPr>
          <p:cNvPr id="404" name="组合 403"/>
          <p:cNvGrpSpPr/>
          <p:nvPr/>
        </p:nvGrpSpPr>
        <p:grpSpPr>
          <a:xfrm>
            <a:off x="2426458" y="5380465"/>
            <a:ext cx="360039" cy="119168"/>
            <a:chOff x="5292080" y="3452075"/>
            <a:chExt cx="360039" cy="119168"/>
          </a:xfrm>
        </p:grpSpPr>
        <p:sp>
          <p:nvSpPr>
            <p:cNvPr id="405" name="等腰三角形 40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406" name="直接连接符 40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7" name="文本框 406"/>
          <p:cNvSpPr txBox="1"/>
          <p:nvPr/>
        </p:nvSpPr>
        <p:spPr>
          <a:xfrm>
            <a:off x="1629907" y="5333967"/>
            <a:ext cx="842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baseline="0" dirty="0" err="1"/>
              <a:t>GateMDR</a:t>
            </a:r>
            <a:endParaRPr lang="zh-CN" altLang="en-US" sz="1000" baseline="0" dirty="0"/>
          </a:p>
        </p:txBody>
      </p:sp>
      <p:sp>
        <p:nvSpPr>
          <p:cNvPr id="429" name="Rectangle 2"/>
          <p:cNvSpPr txBox="1">
            <a:spLocks noChangeArrowheads="1"/>
          </p:cNvSpPr>
          <p:nvPr/>
        </p:nvSpPr>
        <p:spPr bwMode="auto">
          <a:xfrm>
            <a:off x="179388" y="71438"/>
            <a:ext cx="883920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9pPr>
          </a:lstStyle>
          <a:p>
            <a:r>
              <a:rPr lang="en-US" altLang="zh-CN" baseline="0" dirty="0">
                <a:ea typeface="宋体" panose="02010600030101010101" pitchFamily="2" charset="-122"/>
              </a:rPr>
              <a:t>JMP (Register)</a:t>
            </a:r>
            <a:endParaRPr lang="en-US" altLang="zh-CN" kern="0" baseline="0" dirty="0">
              <a:ea typeface="宋体" panose="02010600030101010101" pitchFamily="2" charset="-122"/>
            </a:endParaRPr>
          </a:p>
        </p:txBody>
      </p:sp>
      <p:grpSp>
        <p:nvGrpSpPr>
          <p:cNvPr id="360" name="组合 359"/>
          <p:cNvGrpSpPr/>
          <p:nvPr/>
        </p:nvGrpSpPr>
        <p:grpSpPr>
          <a:xfrm rot="16200000">
            <a:off x="6262811" y="-1998928"/>
            <a:ext cx="569421" cy="4942139"/>
            <a:chOff x="7543800" y="1143000"/>
            <a:chExt cx="813273" cy="5257800"/>
          </a:xfrm>
        </p:grpSpPr>
        <p:sp>
          <p:nvSpPr>
            <p:cNvPr id="361" name="Line 5"/>
            <p:cNvSpPr>
              <a:spLocks noChangeShapeType="1"/>
            </p:cNvSpPr>
            <p:nvPr/>
          </p:nvSpPr>
          <p:spPr bwMode="auto">
            <a:xfrm>
              <a:off x="8077200" y="19050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362" name="Line 6"/>
            <p:cNvSpPr>
              <a:spLocks noChangeShapeType="1"/>
            </p:cNvSpPr>
            <p:nvPr/>
          </p:nvSpPr>
          <p:spPr bwMode="auto">
            <a:xfrm>
              <a:off x="8101013" y="27432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363" name="Line 7"/>
            <p:cNvSpPr>
              <a:spLocks noChangeShapeType="1"/>
            </p:cNvSpPr>
            <p:nvPr/>
          </p:nvSpPr>
          <p:spPr bwMode="auto">
            <a:xfrm>
              <a:off x="8077200" y="35814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428" name="Line 8"/>
            <p:cNvSpPr>
              <a:spLocks noChangeShapeType="1"/>
            </p:cNvSpPr>
            <p:nvPr/>
          </p:nvSpPr>
          <p:spPr bwMode="auto">
            <a:xfrm>
              <a:off x="8056563" y="44196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447" name="Line 9"/>
            <p:cNvSpPr>
              <a:spLocks noChangeShapeType="1"/>
            </p:cNvSpPr>
            <p:nvPr/>
          </p:nvSpPr>
          <p:spPr bwMode="auto">
            <a:xfrm>
              <a:off x="8070850" y="52578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448" name="Text Box 10"/>
            <p:cNvSpPr txBox="1">
              <a:spLocks noChangeArrowheads="1"/>
            </p:cNvSpPr>
            <p:nvPr/>
          </p:nvSpPr>
          <p:spPr bwMode="auto">
            <a:xfrm rot="5400000">
              <a:off x="7897198" y="3137773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400" baseline="0">
                  <a:solidFill>
                    <a:schemeClr val="accent2"/>
                  </a:solidFill>
                  <a:latin typeface="Arial" charset="0"/>
                  <a:ea typeface="+mn-ea"/>
                </a:rPr>
                <a:t>EA</a:t>
              </a:r>
            </a:p>
          </p:txBody>
        </p:sp>
        <p:sp>
          <p:nvSpPr>
            <p:cNvPr id="449" name="Text Box 11"/>
            <p:cNvSpPr txBox="1">
              <a:spLocks noChangeArrowheads="1"/>
            </p:cNvSpPr>
            <p:nvPr/>
          </p:nvSpPr>
          <p:spPr bwMode="auto">
            <a:xfrm rot="5400000">
              <a:off x="7897194" y="3975973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400" baseline="0" dirty="0">
                  <a:solidFill>
                    <a:schemeClr val="accent2"/>
                  </a:solidFill>
                  <a:latin typeface="Arial" charset="0"/>
                  <a:ea typeface="+mn-ea"/>
                </a:rPr>
                <a:t>OP</a:t>
              </a:r>
            </a:p>
          </p:txBody>
        </p:sp>
        <p:sp>
          <p:nvSpPr>
            <p:cNvPr id="450" name="Text Box 12"/>
            <p:cNvSpPr txBox="1">
              <a:spLocks noChangeArrowheads="1"/>
            </p:cNvSpPr>
            <p:nvPr/>
          </p:nvSpPr>
          <p:spPr bwMode="auto">
            <a:xfrm rot="5400000">
              <a:off x="7897194" y="4814173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400" baseline="0">
                  <a:solidFill>
                    <a:schemeClr val="accent2"/>
                  </a:solidFill>
                  <a:latin typeface="Arial" charset="0"/>
                  <a:ea typeface="+mn-ea"/>
                </a:rPr>
                <a:t>EX</a:t>
              </a:r>
            </a:p>
          </p:txBody>
        </p:sp>
        <p:sp>
          <p:nvSpPr>
            <p:cNvPr id="451" name="Line 13"/>
            <p:cNvSpPr>
              <a:spLocks noChangeShapeType="1"/>
            </p:cNvSpPr>
            <p:nvPr/>
          </p:nvSpPr>
          <p:spPr bwMode="auto">
            <a:xfrm>
              <a:off x="8077200" y="6096000"/>
              <a:ext cx="0" cy="304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452" name="Line 14"/>
            <p:cNvSpPr>
              <a:spLocks noChangeShapeType="1"/>
            </p:cNvSpPr>
            <p:nvPr/>
          </p:nvSpPr>
          <p:spPr bwMode="auto">
            <a:xfrm flipH="1">
              <a:off x="7543800" y="6400800"/>
              <a:ext cx="5334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453" name="Line 15"/>
            <p:cNvSpPr>
              <a:spLocks noChangeShapeType="1"/>
            </p:cNvSpPr>
            <p:nvPr/>
          </p:nvSpPr>
          <p:spPr bwMode="auto">
            <a:xfrm flipV="1">
              <a:off x="7543800" y="1143000"/>
              <a:ext cx="0" cy="5257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454" name="Line 16"/>
            <p:cNvSpPr>
              <a:spLocks noChangeShapeType="1"/>
            </p:cNvSpPr>
            <p:nvPr/>
          </p:nvSpPr>
          <p:spPr bwMode="auto">
            <a:xfrm>
              <a:off x="7543800" y="1143000"/>
              <a:ext cx="5334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455" name="Line 17"/>
            <p:cNvSpPr>
              <a:spLocks noChangeShapeType="1"/>
            </p:cNvSpPr>
            <p:nvPr/>
          </p:nvSpPr>
          <p:spPr bwMode="auto">
            <a:xfrm>
              <a:off x="8077200" y="1143000"/>
              <a:ext cx="0" cy="304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456" name="Text Box 18"/>
            <p:cNvSpPr txBox="1">
              <a:spLocks noChangeArrowheads="1"/>
            </p:cNvSpPr>
            <p:nvPr/>
          </p:nvSpPr>
          <p:spPr bwMode="auto">
            <a:xfrm rot="5400000">
              <a:off x="7897194" y="5652372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400" baseline="0">
                  <a:solidFill>
                    <a:schemeClr val="accent2"/>
                  </a:solidFill>
                  <a:latin typeface="Arial" charset="0"/>
                  <a:ea typeface="+mn-ea"/>
                </a:rPr>
                <a:t>S</a:t>
              </a:r>
            </a:p>
          </p:txBody>
        </p:sp>
        <p:sp>
          <p:nvSpPr>
            <p:cNvPr id="457" name="Text Box 19"/>
            <p:cNvSpPr txBox="1">
              <a:spLocks noChangeArrowheads="1"/>
            </p:cNvSpPr>
            <p:nvPr/>
          </p:nvSpPr>
          <p:spPr bwMode="auto">
            <a:xfrm rot="5400000">
              <a:off x="7897194" y="1461372"/>
              <a:ext cx="480169" cy="43958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400" b="1" baseline="0" dirty="0">
                  <a:solidFill>
                    <a:schemeClr val="bg1"/>
                  </a:solidFill>
                  <a:latin typeface="Arial" charset="0"/>
                  <a:ea typeface="+mn-ea"/>
                </a:rPr>
                <a:t>F</a:t>
              </a:r>
            </a:p>
          </p:txBody>
        </p:sp>
        <p:sp>
          <p:nvSpPr>
            <p:cNvPr id="458" name="Text Box 4"/>
            <p:cNvSpPr txBox="1">
              <a:spLocks noChangeArrowheads="1"/>
            </p:cNvSpPr>
            <p:nvPr/>
          </p:nvSpPr>
          <p:spPr bwMode="auto">
            <a:xfrm rot="5400000">
              <a:off x="7897194" y="2299573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400" baseline="0">
                  <a:solidFill>
                    <a:schemeClr val="accent2"/>
                  </a:solidFill>
                  <a:latin typeface="Arial" charset="0"/>
                  <a:ea typeface="+mn-ea"/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2104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直接连接符 187"/>
          <p:cNvCxnSpPr/>
          <p:nvPr/>
        </p:nvCxnSpPr>
        <p:spPr bwMode="auto">
          <a:xfrm rot="16200000">
            <a:off x="1477431" y="3993950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7" name="直接连接符 466"/>
          <p:cNvCxnSpPr/>
          <p:nvPr/>
        </p:nvCxnSpPr>
        <p:spPr bwMode="auto">
          <a:xfrm rot="10800000">
            <a:off x="1224000" y="4233600"/>
            <a:ext cx="1726" cy="482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" name="矩形 183"/>
          <p:cNvSpPr/>
          <p:nvPr/>
        </p:nvSpPr>
        <p:spPr bwMode="auto">
          <a:xfrm>
            <a:off x="1733276" y="4137950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baseline="0" dirty="0">
                <a:latin typeface="Arial" charset="0"/>
              </a:rPr>
              <a:t>SEXT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4" name="直接连接符 193"/>
          <p:cNvCxnSpPr/>
          <p:nvPr/>
        </p:nvCxnSpPr>
        <p:spPr bwMode="auto">
          <a:xfrm rot="16200000">
            <a:off x="2721971" y="3939950"/>
            <a:ext cx="1726" cy="61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8" name="文本框 267"/>
          <p:cNvSpPr txBox="1"/>
          <p:nvPr/>
        </p:nvSpPr>
        <p:spPr>
          <a:xfrm>
            <a:off x="1197857" y="4003217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baseline="0" dirty="0"/>
              <a:t>[5:0]</a:t>
            </a:r>
            <a:endParaRPr lang="zh-CN" altLang="en-US" sz="1200" b="1" baseline="0" dirty="0"/>
          </a:p>
        </p:txBody>
      </p:sp>
      <p:cxnSp>
        <p:nvCxnSpPr>
          <p:cNvPr id="180" name="直接连接符 179"/>
          <p:cNvCxnSpPr/>
          <p:nvPr/>
        </p:nvCxnSpPr>
        <p:spPr bwMode="auto">
          <a:xfrm flipV="1">
            <a:off x="3006789" y="3272104"/>
            <a:ext cx="1726" cy="97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3" name="梯形 92"/>
          <p:cNvSpPr/>
          <p:nvPr/>
        </p:nvSpPr>
        <p:spPr bwMode="auto">
          <a:xfrm>
            <a:off x="4240866" y="1892536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2000" rIns="9144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b="1" baseline="0" dirty="0">
                <a:solidFill>
                  <a:schemeClr val="bg1"/>
                </a:solidFill>
                <a:latin typeface="Arial" charset="0"/>
              </a:rPr>
              <a:t>PC</a:t>
            </a:r>
            <a:r>
              <a:rPr kumimoji="0" lang="en-US" altLang="zh-CN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MUX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81" name="直接连接符 180"/>
          <p:cNvCxnSpPr/>
          <p:nvPr/>
        </p:nvCxnSpPr>
        <p:spPr bwMode="auto">
          <a:xfrm flipV="1">
            <a:off x="3212355" y="3272104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86" name="组合 285"/>
          <p:cNvGrpSpPr/>
          <p:nvPr/>
        </p:nvGrpSpPr>
        <p:grpSpPr>
          <a:xfrm>
            <a:off x="3142073" y="3398698"/>
            <a:ext cx="396344" cy="215444"/>
            <a:chOff x="7272000" y="2565484"/>
            <a:chExt cx="396344" cy="215444"/>
          </a:xfrm>
        </p:grpSpPr>
        <p:cxnSp>
          <p:nvCxnSpPr>
            <p:cNvPr id="287" name="直接连接符 286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8" name="文本框 287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280" name="组合 279"/>
          <p:cNvGrpSpPr/>
          <p:nvPr/>
        </p:nvGrpSpPr>
        <p:grpSpPr>
          <a:xfrm>
            <a:off x="2710025" y="3398698"/>
            <a:ext cx="396344" cy="215444"/>
            <a:chOff x="7272000" y="2565484"/>
            <a:chExt cx="396344" cy="215444"/>
          </a:xfrm>
        </p:grpSpPr>
        <p:cxnSp>
          <p:nvCxnSpPr>
            <p:cNvPr id="281" name="直接连接符 280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2" name="文本框 281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sp>
        <p:nvSpPr>
          <p:cNvPr id="266" name="文本框 265"/>
          <p:cNvSpPr txBox="1"/>
          <p:nvPr/>
        </p:nvSpPr>
        <p:spPr>
          <a:xfrm>
            <a:off x="1197857" y="3427153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baseline="0" dirty="0"/>
              <a:t>[10:0]</a:t>
            </a:r>
            <a:endParaRPr lang="zh-CN" altLang="en-US" sz="1200" b="1" baseline="0" dirty="0"/>
          </a:p>
        </p:txBody>
      </p:sp>
      <p:sp>
        <p:nvSpPr>
          <p:cNvPr id="182" name="矩形 181"/>
          <p:cNvSpPr/>
          <p:nvPr/>
        </p:nvSpPr>
        <p:spPr bwMode="auto">
          <a:xfrm>
            <a:off x="1731563" y="3560136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baseline="0" dirty="0">
                <a:latin typeface="Arial" charset="0"/>
              </a:rPr>
              <a:t>SEXT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0" name="直接连接符 189"/>
          <p:cNvCxnSpPr/>
          <p:nvPr/>
        </p:nvCxnSpPr>
        <p:spPr bwMode="auto">
          <a:xfrm rot="16200000">
            <a:off x="1478644" y="3416136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2" name="直接连接符 191"/>
          <p:cNvCxnSpPr/>
          <p:nvPr/>
        </p:nvCxnSpPr>
        <p:spPr bwMode="auto">
          <a:xfrm rot="16200000">
            <a:off x="2513171" y="3570936"/>
            <a:ext cx="1726" cy="194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77" name="组合 276"/>
          <p:cNvGrpSpPr/>
          <p:nvPr/>
        </p:nvGrpSpPr>
        <p:grpSpPr>
          <a:xfrm>
            <a:off x="2511649" y="3398698"/>
            <a:ext cx="396344" cy="215444"/>
            <a:chOff x="7272000" y="2565484"/>
            <a:chExt cx="396344" cy="215444"/>
          </a:xfrm>
        </p:grpSpPr>
        <p:cxnSp>
          <p:nvCxnSpPr>
            <p:cNvPr id="278" name="直接连接符 277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9" name="文本框 278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cxnSp>
        <p:nvCxnSpPr>
          <p:cNvPr id="178" name="直接连接符 177"/>
          <p:cNvCxnSpPr/>
          <p:nvPr/>
        </p:nvCxnSpPr>
        <p:spPr bwMode="auto">
          <a:xfrm flipV="1">
            <a:off x="2595659" y="3272128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8" name="椭圆 167"/>
          <p:cNvSpPr/>
          <p:nvPr/>
        </p:nvSpPr>
        <p:spPr bwMode="auto">
          <a:xfrm>
            <a:off x="5328602" y="1423034"/>
            <a:ext cx="45719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468" name="直接连接符 467"/>
          <p:cNvCxnSpPr/>
          <p:nvPr/>
        </p:nvCxnSpPr>
        <p:spPr bwMode="auto">
          <a:xfrm flipV="1">
            <a:off x="4644008" y="1432800"/>
            <a:ext cx="1726" cy="122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1" name="直接连接符 170"/>
          <p:cNvCxnSpPr/>
          <p:nvPr/>
        </p:nvCxnSpPr>
        <p:spPr bwMode="auto">
          <a:xfrm rot="16200000">
            <a:off x="5014281" y="2749264"/>
            <a:ext cx="1726" cy="147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" name="直接连接符 171"/>
          <p:cNvCxnSpPr/>
          <p:nvPr/>
        </p:nvCxnSpPr>
        <p:spPr bwMode="auto">
          <a:xfrm flipV="1">
            <a:off x="4292475" y="3272104"/>
            <a:ext cx="1726" cy="21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0" name="直接连接符 169"/>
          <p:cNvCxnSpPr/>
          <p:nvPr/>
        </p:nvCxnSpPr>
        <p:spPr bwMode="auto">
          <a:xfrm rot="10800000">
            <a:off x="5734361" y="1436127"/>
            <a:ext cx="1726" cy="20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9" name="直接连接符 168"/>
          <p:cNvCxnSpPr/>
          <p:nvPr/>
        </p:nvCxnSpPr>
        <p:spPr bwMode="auto">
          <a:xfrm rot="16200000">
            <a:off x="5554281" y="1246719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" name="直接连接符 132"/>
          <p:cNvCxnSpPr/>
          <p:nvPr/>
        </p:nvCxnSpPr>
        <p:spPr bwMode="auto">
          <a:xfrm rot="16200000">
            <a:off x="5025024" y="1084719"/>
            <a:ext cx="1726" cy="72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62" name="组合 161"/>
          <p:cNvGrpSpPr/>
          <p:nvPr/>
        </p:nvGrpSpPr>
        <p:grpSpPr>
          <a:xfrm>
            <a:off x="7138217" y="3056080"/>
            <a:ext cx="396344" cy="215444"/>
            <a:chOff x="7272000" y="2565484"/>
            <a:chExt cx="396344" cy="215444"/>
          </a:xfrm>
        </p:grpSpPr>
        <p:sp>
          <p:nvSpPr>
            <p:cNvPr id="164" name="文本框 16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  <p:cxnSp>
          <p:nvCxnSpPr>
            <p:cNvPr id="163" name="直接连接符 16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07" name="文本框 306"/>
          <p:cNvSpPr txBox="1"/>
          <p:nvPr/>
        </p:nvSpPr>
        <p:spPr>
          <a:xfrm>
            <a:off x="3569657" y="1209382"/>
            <a:ext cx="698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baseline="0" dirty="0" err="1"/>
              <a:t>GatePC</a:t>
            </a:r>
            <a:endParaRPr lang="zh-CN" altLang="en-US" sz="1000" baseline="0" dirty="0"/>
          </a:p>
        </p:txBody>
      </p:sp>
      <p:grpSp>
        <p:nvGrpSpPr>
          <p:cNvPr id="254" name="组合 253"/>
          <p:cNvGrpSpPr/>
          <p:nvPr/>
        </p:nvGrpSpPr>
        <p:grpSpPr>
          <a:xfrm>
            <a:off x="4222194" y="1255880"/>
            <a:ext cx="360039" cy="119168"/>
            <a:chOff x="5292080" y="3452075"/>
            <a:chExt cx="360039" cy="119168"/>
          </a:xfrm>
        </p:grpSpPr>
        <p:sp>
          <p:nvSpPr>
            <p:cNvPr id="255" name="等腰三角形 25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56" name="直接连接符 25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1" name="组合 50"/>
          <p:cNvGrpSpPr/>
          <p:nvPr/>
        </p:nvGrpSpPr>
        <p:grpSpPr>
          <a:xfrm>
            <a:off x="4563756" y="1213012"/>
            <a:ext cx="180969" cy="402036"/>
            <a:chOff x="2185214" y="1412776"/>
            <a:chExt cx="180969" cy="402036"/>
          </a:xfrm>
        </p:grpSpPr>
        <p:sp>
          <p:nvSpPr>
            <p:cNvPr id="52" name="等腰三角形 51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36" name="直接连接符 135"/>
          <p:cNvCxnSpPr/>
          <p:nvPr/>
        </p:nvCxnSpPr>
        <p:spPr bwMode="auto">
          <a:xfrm flipV="1">
            <a:off x="4870265" y="2099704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" name="直接连接符 134"/>
          <p:cNvCxnSpPr/>
          <p:nvPr/>
        </p:nvCxnSpPr>
        <p:spPr bwMode="auto">
          <a:xfrm>
            <a:off x="5374321" y="2012008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1" name="直接连接符 130"/>
          <p:cNvCxnSpPr/>
          <p:nvPr/>
        </p:nvCxnSpPr>
        <p:spPr bwMode="auto">
          <a:xfrm>
            <a:off x="5366663" y="1424500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2" name="矩形 131"/>
          <p:cNvSpPr/>
          <p:nvPr/>
        </p:nvSpPr>
        <p:spPr bwMode="auto">
          <a:xfrm>
            <a:off x="5233467" y="1831944"/>
            <a:ext cx="356878" cy="19852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b="1" baseline="0" dirty="0">
                <a:solidFill>
                  <a:schemeClr val="bg1"/>
                </a:solidFill>
                <a:latin typeface="Arial" charset="0"/>
              </a:rPr>
              <a:t>+1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34" name="直接连接符 133"/>
          <p:cNvCxnSpPr/>
          <p:nvPr/>
        </p:nvCxnSpPr>
        <p:spPr bwMode="auto">
          <a:xfrm rot="16200000">
            <a:off x="5122241" y="2137145"/>
            <a:ext cx="1726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13" name="组合 312"/>
          <p:cNvGrpSpPr/>
          <p:nvPr/>
        </p:nvGrpSpPr>
        <p:grpSpPr>
          <a:xfrm>
            <a:off x="5313792" y="2176846"/>
            <a:ext cx="396344" cy="215444"/>
            <a:chOff x="7272000" y="2565484"/>
            <a:chExt cx="396344" cy="215444"/>
          </a:xfrm>
        </p:grpSpPr>
        <p:cxnSp>
          <p:nvCxnSpPr>
            <p:cNvPr id="314" name="直接连接符 31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5" name="文本框 31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cxnSp>
        <p:nvCxnSpPr>
          <p:cNvPr id="141" name="直接连接符 140"/>
          <p:cNvCxnSpPr/>
          <p:nvPr/>
        </p:nvCxnSpPr>
        <p:spPr bwMode="auto">
          <a:xfrm flipV="1">
            <a:off x="4436491" y="2108560"/>
            <a:ext cx="1726" cy="19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8" name="直接连接符 137"/>
          <p:cNvCxnSpPr/>
          <p:nvPr/>
        </p:nvCxnSpPr>
        <p:spPr bwMode="auto">
          <a:xfrm rot="16200000">
            <a:off x="3901881" y="1747544"/>
            <a:ext cx="1726" cy="10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16" name="组合 315"/>
          <p:cNvGrpSpPr/>
          <p:nvPr/>
        </p:nvGrpSpPr>
        <p:grpSpPr>
          <a:xfrm>
            <a:off x="3281052" y="2014654"/>
            <a:ext cx="396344" cy="215444"/>
            <a:chOff x="7272000" y="2565484"/>
            <a:chExt cx="396344" cy="215444"/>
          </a:xfrm>
        </p:grpSpPr>
        <p:cxnSp>
          <p:nvCxnSpPr>
            <p:cNvPr id="317" name="直接连接符 316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8" name="文本框 317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cxnSp>
        <p:nvCxnSpPr>
          <p:cNvPr id="139" name="直接连接符 138"/>
          <p:cNvCxnSpPr/>
          <p:nvPr/>
        </p:nvCxnSpPr>
        <p:spPr bwMode="auto">
          <a:xfrm rot="16200000">
            <a:off x="3091881" y="1717129"/>
            <a:ext cx="1726" cy="13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0" name="组合 49"/>
          <p:cNvGrpSpPr/>
          <p:nvPr/>
        </p:nvGrpSpPr>
        <p:grpSpPr>
          <a:xfrm>
            <a:off x="2169016" y="1429908"/>
            <a:ext cx="180969" cy="402036"/>
            <a:chOff x="2185214" y="1412776"/>
            <a:chExt cx="180969" cy="402036"/>
          </a:xfrm>
        </p:grpSpPr>
        <p:sp>
          <p:nvSpPr>
            <p:cNvPr id="47" name="等腰三角形 46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2" name="梯形 91"/>
          <p:cNvSpPr/>
          <p:nvPr/>
        </p:nvSpPr>
        <p:spPr bwMode="auto">
          <a:xfrm>
            <a:off x="1750396" y="1820528"/>
            <a:ext cx="988993" cy="236862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MARMUX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143" name="直接连接符 142"/>
          <p:cNvCxnSpPr/>
          <p:nvPr/>
        </p:nvCxnSpPr>
        <p:spPr bwMode="auto">
          <a:xfrm flipV="1">
            <a:off x="2421993" y="2048040"/>
            <a:ext cx="1726" cy="36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5" name="矩形 184"/>
          <p:cNvSpPr/>
          <p:nvPr/>
        </p:nvSpPr>
        <p:spPr bwMode="auto">
          <a:xfrm>
            <a:off x="1731563" y="255204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baseline="0" dirty="0">
                <a:latin typeface="Arial" charset="0"/>
              </a:rPr>
              <a:t>SEXT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1" name="直接连接符 190"/>
          <p:cNvCxnSpPr/>
          <p:nvPr/>
        </p:nvCxnSpPr>
        <p:spPr bwMode="auto">
          <a:xfrm rot="16200000">
            <a:off x="1478644" y="2408048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" name="直接连接符 194"/>
          <p:cNvCxnSpPr/>
          <p:nvPr/>
        </p:nvCxnSpPr>
        <p:spPr bwMode="auto">
          <a:xfrm rot="10800000">
            <a:off x="2061954" y="2047944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48" name="组合 247"/>
          <p:cNvGrpSpPr/>
          <p:nvPr/>
        </p:nvGrpSpPr>
        <p:grpSpPr>
          <a:xfrm>
            <a:off x="1413881" y="1878792"/>
            <a:ext cx="360039" cy="119168"/>
            <a:chOff x="5292080" y="3452075"/>
            <a:chExt cx="360039" cy="119168"/>
          </a:xfrm>
        </p:grpSpPr>
        <p:sp>
          <p:nvSpPr>
            <p:cNvPr id="249" name="等腰三角形 24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50" name="直接连接符 24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70" name="文本框 269"/>
          <p:cNvSpPr txBox="1"/>
          <p:nvPr/>
        </p:nvSpPr>
        <p:spPr>
          <a:xfrm>
            <a:off x="1197857" y="2419041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baseline="0" dirty="0"/>
              <a:t>[7:0]</a:t>
            </a:r>
            <a:endParaRPr lang="zh-CN" altLang="en-US" sz="1200" b="1" baseline="0" dirty="0"/>
          </a:p>
        </p:txBody>
      </p:sp>
      <p:sp>
        <p:nvSpPr>
          <p:cNvPr id="308" name="文本框 307"/>
          <p:cNvSpPr txBox="1"/>
          <p:nvPr/>
        </p:nvSpPr>
        <p:spPr>
          <a:xfrm>
            <a:off x="787257" y="1369699"/>
            <a:ext cx="1130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baseline="0" dirty="0" err="1"/>
              <a:t>GateMARMUX</a:t>
            </a:r>
            <a:endParaRPr lang="zh-CN" altLang="en-US" sz="1000" baseline="0" dirty="0"/>
          </a:p>
        </p:txBody>
      </p:sp>
      <p:grpSp>
        <p:nvGrpSpPr>
          <p:cNvPr id="319" name="组合 318"/>
          <p:cNvGrpSpPr/>
          <p:nvPr/>
        </p:nvGrpSpPr>
        <p:grpSpPr>
          <a:xfrm>
            <a:off x="2350548" y="2176846"/>
            <a:ext cx="396344" cy="215444"/>
            <a:chOff x="7272000" y="2565484"/>
            <a:chExt cx="396344" cy="215444"/>
          </a:xfrm>
        </p:grpSpPr>
        <p:cxnSp>
          <p:nvCxnSpPr>
            <p:cNvPr id="320" name="直接连接符 31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1" name="文本框 32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322" name="组合 321"/>
          <p:cNvGrpSpPr/>
          <p:nvPr/>
        </p:nvGrpSpPr>
        <p:grpSpPr>
          <a:xfrm>
            <a:off x="1983416" y="2176846"/>
            <a:ext cx="396344" cy="215444"/>
            <a:chOff x="7272000" y="2565484"/>
            <a:chExt cx="396344" cy="215444"/>
          </a:xfrm>
        </p:grpSpPr>
        <p:cxnSp>
          <p:nvCxnSpPr>
            <p:cNvPr id="323" name="直接连接符 32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4" name="文本框 32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cxnSp>
        <p:nvCxnSpPr>
          <p:cNvPr id="265" name="直接连接符 264"/>
          <p:cNvCxnSpPr/>
          <p:nvPr/>
        </p:nvCxnSpPr>
        <p:spPr bwMode="auto">
          <a:xfrm>
            <a:off x="2258637" y="1111864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51" name="组合 250"/>
          <p:cNvGrpSpPr/>
          <p:nvPr/>
        </p:nvGrpSpPr>
        <p:grpSpPr>
          <a:xfrm>
            <a:off x="1845930" y="1424744"/>
            <a:ext cx="360039" cy="119168"/>
            <a:chOff x="5292080" y="3452075"/>
            <a:chExt cx="360039" cy="119168"/>
          </a:xfrm>
        </p:grpSpPr>
        <p:sp>
          <p:nvSpPr>
            <p:cNvPr id="252" name="等腰三角形 25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53" name="直接连接符 25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12" name="组合 411"/>
          <p:cNvGrpSpPr/>
          <p:nvPr/>
        </p:nvGrpSpPr>
        <p:grpSpPr>
          <a:xfrm>
            <a:off x="2174743" y="1170445"/>
            <a:ext cx="396344" cy="215444"/>
            <a:chOff x="7272000" y="2565484"/>
            <a:chExt cx="396344" cy="215444"/>
          </a:xfrm>
        </p:grpSpPr>
        <p:cxnSp>
          <p:nvCxnSpPr>
            <p:cNvPr id="413" name="直接连接符 41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4" name="文本框 41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157" name="组合 156"/>
          <p:cNvGrpSpPr/>
          <p:nvPr/>
        </p:nvGrpSpPr>
        <p:grpSpPr>
          <a:xfrm>
            <a:off x="6670466" y="2543542"/>
            <a:ext cx="360039" cy="119168"/>
            <a:chOff x="5292080" y="3452075"/>
            <a:chExt cx="360039" cy="119168"/>
          </a:xfrm>
        </p:grpSpPr>
        <p:sp>
          <p:nvSpPr>
            <p:cNvPr id="158" name="等腰三角形 157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159" name="直接连接符 158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3" name="文本框 292"/>
          <p:cNvSpPr txBox="1"/>
          <p:nvPr/>
        </p:nvSpPr>
        <p:spPr>
          <a:xfrm>
            <a:off x="6310425" y="2480016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SR2</a:t>
            </a:r>
            <a:endParaRPr lang="zh-CN" altLang="en-US" sz="1000" baseline="0" dirty="0"/>
          </a:p>
        </p:txBody>
      </p:sp>
      <p:grpSp>
        <p:nvGrpSpPr>
          <p:cNvPr id="346" name="组合 345"/>
          <p:cNvGrpSpPr/>
          <p:nvPr/>
        </p:nvGrpSpPr>
        <p:grpSpPr>
          <a:xfrm>
            <a:off x="6670553" y="2547150"/>
            <a:ext cx="360000" cy="221857"/>
            <a:chOff x="5898218" y="3494595"/>
            <a:chExt cx="360000" cy="221857"/>
          </a:xfrm>
        </p:grpSpPr>
        <p:cxnSp>
          <p:nvCxnSpPr>
            <p:cNvPr id="347" name="直接连接符 346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8" name="文本框 347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3</a:t>
              </a:r>
              <a:endParaRPr lang="zh-CN" altLang="en-US" sz="1200" dirty="0"/>
            </a:p>
          </p:txBody>
        </p:sp>
      </p:grpSp>
      <p:grpSp>
        <p:nvGrpSpPr>
          <p:cNvPr id="229" name="组合 228"/>
          <p:cNvGrpSpPr/>
          <p:nvPr/>
        </p:nvGrpSpPr>
        <p:grpSpPr>
          <a:xfrm>
            <a:off x="6703212" y="2153305"/>
            <a:ext cx="360039" cy="119168"/>
            <a:chOff x="5292080" y="3452075"/>
            <a:chExt cx="360039" cy="119168"/>
          </a:xfrm>
        </p:grpSpPr>
        <p:sp>
          <p:nvSpPr>
            <p:cNvPr id="230" name="等腰三角形 229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31" name="直接连接符 230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2" name="组合 231"/>
          <p:cNvGrpSpPr/>
          <p:nvPr/>
        </p:nvGrpSpPr>
        <p:grpSpPr>
          <a:xfrm>
            <a:off x="6703212" y="1615920"/>
            <a:ext cx="360039" cy="119168"/>
            <a:chOff x="5292080" y="3452075"/>
            <a:chExt cx="360039" cy="119168"/>
          </a:xfrm>
        </p:grpSpPr>
        <p:sp>
          <p:nvSpPr>
            <p:cNvPr id="233" name="等腰三角形 232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34" name="直接连接符 233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1" name="文本框 290"/>
          <p:cNvSpPr txBox="1"/>
          <p:nvPr/>
        </p:nvSpPr>
        <p:spPr>
          <a:xfrm>
            <a:off x="6382433" y="1572499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DR</a:t>
            </a:r>
            <a:endParaRPr lang="zh-CN" altLang="en-US" sz="1000" baseline="0" dirty="0"/>
          </a:p>
        </p:txBody>
      </p:sp>
      <p:sp>
        <p:nvSpPr>
          <p:cNvPr id="292" name="文本框 291"/>
          <p:cNvSpPr txBox="1"/>
          <p:nvPr/>
        </p:nvSpPr>
        <p:spPr>
          <a:xfrm>
            <a:off x="6094401" y="2089779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LD.REG</a:t>
            </a:r>
            <a:endParaRPr lang="zh-CN" altLang="en-US" sz="1000" baseline="0" dirty="0"/>
          </a:p>
        </p:txBody>
      </p:sp>
      <p:grpSp>
        <p:nvGrpSpPr>
          <p:cNvPr id="352" name="组合 351"/>
          <p:cNvGrpSpPr/>
          <p:nvPr/>
        </p:nvGrpSpPr>
        <p:grpSpPr>
          <a:xfrm>
            <a:off x="6695955" y="1625004"/>
            <a:ext cx="360000" cy="221857"/>
            <a:chOff x="5898218" y="3494595"/>
            <a:chExt cx="360000" cy="221857"/>
          </a:xfrm>
        </p:grpSpPr>
        <p:cxnSp>
          <p:nvCxnSpPr>
            <p:cNvPr id="353" name="直接连接符 352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4" name="文本框 353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3</a:t>
              </a:r>
              <a:endParaRPr lang="zh-CN" altLang="en-US" sz="1200" dirty="0"/>
            </a:p>
          </p:txBody>
        </p:sp>
      </p:grpSp>
      <p:cxnSp>
        <p:nvCxnSpPr>
          <p:cNvPr id="137" name="直接连接符 136"/>
          <p:cNvCxnSpPr/>
          <p:nvPr/>
        </p:nvCxnSpPr>
        <p:spPr bwMode="auto">
          <a:xfrm flipV="1">
            <a:off x="4654241" y="1748544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1" name="组合 150"/>
          <p:cNvGrpSpPr/>
          <p:nvPr/>
        </p:nvGrpSpPr>
        <p:grpSpPr>
          <a:xfrm>
            <a:off x="3934162" y="1941680"/>
            <a:ext cx="360039" cy="119168"/>
            <a:chOff x="5292080" y="3452075"/>
            <a:chExt cx="360039" cy="119168"/>
          </a:xfrm>
        </p:grpSpPr>
        <p:sp>
          <p:nvSpPr>
            <p:cNvPr id="152" name="等腰三角形 15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153" name="直接连接符 15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54" name="组合 153"/>
          <p:cNvGrpSpPr/>
          <p:nvPr/>
        </p:nvGrpSpPr>
        <p:grpSpPr>
          <a:xfrm>
            <a:off x="3934161" y="1592352"/>
            <a:ext cx="360039" cy="119168"/>
            <a:chOff x="5292080" y="3452075"/>
            <a:chExt cx="360039" cy="119168"/>
          </a:xfrm>
        </p:grpSpPr>
        <p:sp>
          <p:nvSpPr>
            <p:cNvPr id="155" name="等腰三角形 15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156" name="直接连接符 15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5" name="梯形 94"/>
          <p:cNvSpPr/>
          <p:nvPr/>
        </p:nvSpPr>
        <p:spPr bwMode="auto">
          <a:xfrm>
            <a:off x="2421993" y="3056080"/>
            <a:ext cx="972000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MUX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96" name="梯形 95"/>
          <p:cNvSpPr/>
          <p:nvPr/>
        </p:nvSpPr>
        <p:spPr bwMode="auto">
          <a:xfrm>
            <a:off x="3664802" y="3056080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MUX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142" name="直接连接符 141"/>
          <p:cNvCxnSpPr/>
          <p:nvPr/>
        </p:nvCxnSpPr>
        <p:spPr bwMode="auto">
          <a:xfrm flipV="1">
            <a:off x="4652515" y="2108560"/>
            <a:ext cx="1726" cy="3132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" name="直接连接符 143"/>
          <p:cNvCxnSpPr/>
          <p:nvPr/>
        </p:nvCxnSpPr>
        <p:spPr bwMode="auto">
          <a:xfrm flipV="1">
            <a:off x="4076451" y="2804080"/>
            <a:ext cx="1726" cy="2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" name="直接连接符 146"/>
          <p:cNvCxnSpPr/>
          <p:nvPr/>
        </p:nvCxnSpPr>
        <p:spPr bwMode="auto">
          <a:xfrm flipV="1">
            <a:off x="3790145" y="2386600"/>
            <a:ext cx="1726" cy="21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8" name="椭圆 147"/>
          <p:cNvSpPr/>
          <p:nvPr/>
        </p:nvSpPr>
        <p:spPr bwMode="auto">
          <a:xfrm>
            <a:off x="3775881" y="2359138"/>
            <a:ext cx="45719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176" name="直接连接符 175"/>
          <p:cNvCxnSpPr/>
          <p:nvPr/>
        </p:nvCxnSpPr>
        <p:spPr bwMode="auto">
          <a:xfrm flipV="1">
            <a:off x="3500387" y="2804072"/>
            <a:ext cx="1726" cy="1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7" name="直接连接符 176"/>
          <p:cNvCxnSpPr/>
          <p:nvPr/>
        </p:nvCxnSpPr>
        <p:spPr bwMode="auto">
          <a:xfrm rot="16200000">
            <a:off x="3210681" y="2684409"/>
            <a:ext cx="1726" cy="597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61" name="组合 260"/>
          <p:cNvGrpSpPr/>
          <p:nvPr/>
        </p:nvGrpSpPr>
        <p:grpSpPr>
          <a:xfrm>
            <a:off x="3286201" y="2595651"/>
            <a:ext cx="1008000" cy="244405"/>
            <a:chOff x="2843920" y="2392507"/>
            <a:chExt cx="1008000" cy="244405"/>
          </a:xfrm>
        </p:grpSpPr>
        <p:sp>
          <p:nvSpPr>
            <p:cNvPr id="94" name="梯形 93"/>
            <p:cNvSpPr/>
            <p:nvPr/>
          </p:nvSpPr>
          <p:spPr bwMode="auto">
            <a:xfrm>
              <a:off x="2843920" y="2392507"/>
              <a:ext cx="1008000" cy="232989"/>
            </a:xfrm>
            <a:prstGeom prst="trapezoid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21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b="1" dirty="0">
                  <a:solidFill>
                    <a:schemeClr val="bg1"/>
                  </a:solidFill>
                  <a:latin typeface="Arial" charset="0"/>
                </a:rPr>
                <a:t>+</a:t>
              </a:r>
              <a:endParaRPr kumimoji="0" lang="zh-CN" altLang="en-US" sz="2000" b="1" i="0" u="none" strike="noStrike" cap="none" normalizeH="0" baseline="-2500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257" name="等腰三角形 256"/>
            <p:cNvSpPr/>
            <p:nvPr/>
          </p:nvSpPr>
          <p:spPr bwMode="auto">
            <a:xfrm>
              <a:off x="3249397" y="2545331"/>
              <a:ext cx="197047" cy="91581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59" name="直接连接符 258"/>
            <p:cNvCxnSpPr/>
            <p:nvPr/>
          </p:nvCxnSpPr>
          <p:spPr bwMode="auto">
            <a:xfrm flipV="1">
              <a:off x="3249397" y="2545331"/>
              <a:ext cx="98524" cy="915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0" name="直接连接符 259"/>
            <p:cNvCxnSpPr/>
            <p:nvPr/>
          </p:nvCxnSpPr>
          <p:spPr bwMode="auto">
            <a:xfrm flipH="1" flipV="1">
              <a:off x="3347864" y="2545331"/>
              <a:ext cx="98524" cy="915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71" name="组合 270"/>
          <p:cNvGrpSpPr/>
          <p:nvPr/>
        </p:nvGrpSpPr>
        <p:grpSpPr>
          <a:xfrm>
            <a:off x="5661476" y="2176846"/>
            <a:ext cx="396344" cy="215444"/>
            <a:chOff x="7272000" y="2565484"/>
            <a:chExt cx="396344" cy="215444"/>
          </a:xfrm>
        </p:grpSpPr>
        <p:cxnSp>
          <p:nvCxnSpPr>
            <p:cNvPr id="272" name="直接连接符 27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3" name="文本框 27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sp>
        <p:nvSpPr>
          <p:cNvPr id="334" name="文本框 333"/>
          <p:cNvSpPr txBox="1"/>
          <p:nvPr/>
        </p:nvSpPr>
        <p:spPr>
          <a:xfrm>
            <a:off x="4717064" y="3032135"/>
            <a:ext cx="9137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ADDR1MUX</a:t>
            </a:r>
            <a:endParaRPr lang="zh-CN" altLang="en-US" sz="1000" baseline="0" dirty="0"/>
          </a:p>
        </p:txBody>
      </p:sp>
      <p:grpSp>
        <p:nvGrpSpPr>
          <p:cNvPr id="335" name="组合 334"/>
          <p:cNvGrpSpPr/>
          <p:nvPr/>
        </p:nvGrpSpPr>
        <p:grpSpPr>
          <a:xfrm flipH="1">
            <a:off x="4419247" y="3101884"/>
            <a:ext cx="360039" cy="119168"/>
            <a:chOff x="5292080" y="3452075"/>
            <a:chExt cx="360039" cy="119168"/>
          </a:xfrm>
        </p:grpSpPr>
        <p:sp>
          <p:nvSpPr>
            <p:cNvPr id="336" name="等腰三角形 33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337" name="直接连接符 33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3" name="组合 342"/>
          <p:cNvGrpSpPr/>
          <p:nvPr/>
        </p:nvGrpSpPr>
        <p:grpSpPr>
          <a:xfrm>
            <a:off x="3895814" y="1945790"/>
            <a:ext cx="360000" cy="217408"/>
            <a:chOff x="5898218" y="3494595"/>
            <a:chExt cx="360000" cy="217408"/>
          </a:xfrm>
        </p:grpSpPr>
        <p:cxnSp>
          <p:nvCxnSpPr>
            <p:cNvPr id="344" name="直接连接符 343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5" name="文本框 344"/>
            <p:cNvSpPr txBox="1"/>
            <p:nvPr/>
          </p:nvSpPr>
          <p:spPr>
            <a:xfrm>
              <a:off x="5898218" y="3496559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2</a:t>
              </a:r>
              <a:endParaRPr lang="zh-CN" altLang="en-US" sz="1200" dirty="0"/>
            </a:p>
          </p:txBody>
        </p:sp>
      </p:grpSp>
      <p:cxnSp>
        <p:nvCxnSpPr>
          <p:cNvPr id="145" name="直接连接符 144"/>
          <p:cNvCxnSpPr/>
          <p:nvPr/>
        </p:nvCxnSpPr>
        <p:spPr bwMode="auto">
          <a:xfrm flipV="1">
            <a:off x="2926049" y="2975144"/>
            <a:ext cx="1726" cy="100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" name="直接连接符 145"/>
          <p:cNvCxnSpPr/>
          <p:nvPr/>
        </p:nvCxnSpPr>
        <p:spPr bwMode="auto">
          <a:xfrm rot="16200000">
            <a:off x="4221282" y="1969129"/>
            <a:ext cx="1726" cy="86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9" name="文本框 308"/>
          <p:cNvSpPr txBox="1"/>
          <p:nvPr/>
        </p:nvSpPr>
        <p:spPr>
          <a:xfrm>
            <a:off x="3311140" y="1546909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baseline="0" dirty="0"/>
              <a:t>LD.PC</a:t>
            </a:r>
            <a:endParaRPr lang="zh-CN" altLang="en-US" sz="1000" baseline="0" dirty="0"/>
          </a:p>
        </p:txBody>
      </p:sp>
      <p:grpSp>
        <p:nvGrpSpPr>
          <p:cNvPr id="338" name="组合 337"/>
          <p:cNvGrpSpPr/>
          <p:nvPr/>
        </p:nvGrpSpPr>
        <p:grpSpPr>
          <a:xfrm>
            <a:off x="2080239" y="3105493"/>
            <a:ext cx="360039" cy="119168"/>
            <a:chOff x="5292080" y="3452075"/>
            <a:chExt cx="360039" cy="119168"/>
          </a:xfrm>
        </p:grpSpPr>
        <p:sp>
          <p:nvSpPr>
            <p:cNvPr id="339" name="等腰三角形 33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340" name="直接连接符 33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41" name="文本框 340"/>
          <p:cNvSpPr txBox="1"/>
          <p:nvPr/>
        </p:nvSpPr>
        <p:spPr>
          <a:xfrm>
            <a:off x="1136717" y="3046345"/>
            <a:ext cx="991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baseline="0" dirty="0"/>
              <a:t>ADDR2MUX</a:t>
            </a:r>
            <a:endParaRPr lang="zh-CN" altLang="en-US" sz="1000" baseline="0" dirty="0"/>
          </a:p>
        </p:txBody>
      </p:sp>
      <p:grpSp>
        <p:nvGrpSpPr>
          <p:cNvPr id="325" name="组合 324"/>
          <p:cNvGrpSpPr/>
          <p:nvPr/>
        </p:nvGrpSpPr>
        <p:grpSpPr>
          <a:xfrm>
            <a:off x="4585967" y="2176846"/>
            <a:ext cx="396344" cy="215444"/>
            <a:chOff x="7272000" y="2565484"/>
            <a:chExt cx="396344" cy="215444"/>
          </a:xfrm>
        </p:grpSpPr>
        <p:cxnSp>
          <p:nvCxnSpPr>
            <p:cNvPr id="326" name="直接连接符 325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7" name="文本框 326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sp>
        <p:nvSpPr>
          <p:cNvPr id="104" name="矩形 103"/>
          <p:cNvSpPr/>
          <p:nvPr/>
        </p:nvSpPr>
        <p:spPr bwMode="auto">
          <a:xfrm>
            <a:off x="4294201" y="1543936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PC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94" name="文本框 293"/>
          <p:cNvSpPr txBox="1"/>
          <p:nvPr/>
        </p:nvSpPr>
        <p:spPr>
          <a:xfrm>
            <a:off x="8326649" y="2480016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SR1</a:t>
            </a:r>
            <a:endParaRPr lang="zh-CN" altLang="en-US" sz="1000" baseline="0" dirty="0"/>
          </a:p>
        </p:txBody>
      </p:sp>
      <p:sp>
        <p:nvSpPr>
          <p:cNvPr id="4" name="矩形 3"/>
          <p:cNvSpPr/>
          <p:nvPr/>
        </p:nvSpPr>
        <p:spPr bwMode="auto">
          <a:xfrm>
            <a:off x="7059361" y="1543912"/>
            <a:ext cx="950400" cy="1209906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40" name="直接连接符 39"/>
          <p:cNvCxnSpPr/>
          <p:nvPr/>
        </p:nvCxnSpPr>
        <p:spPr bwMode="auto">
          <a:xfrm>
            <a:off x="7866941" y="2768136"/>
            <a:ext cx="1" cy="79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直接连接符 59"/>
          <p:cNvCxnSpPr/>
          <p:nvPr/>
        </p:nvCxnSpPr>
        <p:spPr bwMode="auto">
          <a:xfrm flipH="1">
            <a:off x="7530770" y="1111864"/>
            <a:ext cx="7582" cy="4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61" name="组合 160"/>
          <p:cNvGrpSpPr/>
          <p:nvPr/>
        </p:nvGrpSpPr>
        <p:grpSpPr>
          <a:xfrm>
            <a:off x="7786289" y="3056080"/>
            <a:ext cx="396344" cy="215444"/>
            <a:chOff x="7272000" y="2565484"/>
            <a:chExt cx="396344" cy="215444"/>
          </a:xfrm>
        </p:grpSpPr>
        <p:cxnSp>
          <p:nvCxnSpPr>
            <p:cNvPr id="114" name="直接连接符 11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5" name="文本框 11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235" name="组合 234"/>
          <p:cNvGrpSpPr/>
          <p:nvPr/>
        </p:nvGrpSpPr>
        <p:grpSpPr>
          <a:xfrm flipH="1">
            <a:off x="8019245" y="2552024"/>
            <a:ext cx="360039" cy="119168"/>
            <a:chOff x="5292080" y="3452075"/>
            <a:chExt cx="360039" cy="119168"/>
          </a:xfrm>
        </p:grpSpPr>
        <p:sp>
          <p:nvSpPr>
            <p:cNvPr id="236" name="等腰三角形 23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37" name="直接连接符 23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6" name="文本框 295"/>
          <p:cNvSpPr txBox="1"/>
          <p:nvPr/>
        </p:nvSpPr>
        <p:spPr>
          <a:xfrm>
            <a:off x="7282873" y="1705103"/>
            <a:ext cx="580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baseline="0" dirty="0"/>
              <a:t>REG FILE</a:t>
            </a:r>
            <a:endParaRPr lang="zh-CN" altLang="en-US" sz="1200" b="1" baseline="0" dirty="0"/>
          </a:p>
        </p:txBody>
      </p:sp>
      <p:sp>
        <p:nvSpPr>
          <p:cNvPr id="297" name="文本框 296"/>
          <p:cNvSpPr txBox="1"/>
          <p:nvPr/>
        </p:nvSpPr>
        <p:spPr>
          <a:xfrm>
            <a:off x="7606569" y="2408008"/>
            <a:ext cx="527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SR1</a:t>
            </a:r>
          </a:p>
          <a:p>
            <a:r>
              <a:rPr lang="en-US" altLang="zh-CN" sz="1000" baseline="0" dirty="0"/>
              <a:t>OUT</a:t>
            </a:r>
            <a:endParaRPr lang="zh-CN" altLang="en-US" sz="1000" baseline="0" dirty="0"/>
          </a:p>
        </p:txBody>
      </p:sp>
      <p:sp>
        <p:nvSpPr>
          <p:cNvPr id="298" name="文本框 297"/>
          <p:cNvSpPr txBox="1"/>
          <p:nvPr/>
        </p:nvSpPr>
        <p:spPr>
          <a:xfrm>
            <a:off x="7078792" y="2408008"/>
            <a:ext cx="527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SR2</a:t>
            </a:r>
          </a:p>
          <a:p>
            <a:r>
              <a:rPr lang="en-US" altLang="zh-CN" sz="1000" baseline="0" dirty="0"/>
              <a:t>OUT</a:t>
            </a:r>
            <a:endParaRPr lang="zh-CN" altLang="en-US" sz="1000" baseline="0" dirty="0"/>
          </a:p>
        </p:txBody>
      </p:sp>
      <p:grpSp>
        <p:nvGrpSpPr>
          <p:cNvPr id="349" name="组合 348"/>
          <p:cNvGrpSpPr/>
          <p:nvPr/>
        </p:nvGrpSpPr>
        <p:grpSpPr>
          <a:xfrm>
            <a:off x="8110665" y="2557773"/>
            <a:ext cx="360000" cy="221857"/>
            <a:chOff x="5898218" y="3494595"/>
            <a:chExt cx="360000" cy="221857"/>
          </a:xfrm>
        </p:grpSpPr>
        <p:cxnSp>
          <p:nvCxnSpPr>
            <p:cNvPr id="350" name="直接连接符 349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1" name="文本框 350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3</a:t>
              </a:r>
              <a:endParaRPr lang="zh-CN" altLang="en-US" sz="1200" dirty="0"/>
            </a:p>
          </p:txBody>
        </p:sp>
      </p:grpSp>
      <p:grpSp>
        <p:nvGrpSpPr>
          <p:cNvPr id="409" name="组合 408"/>
          <p:cNvGrpSpPr/>
          <p:nvPr/>
        </p:nvGrpSpPr>
        <p:grpSpPr>
          <a:xfrm>
            <a:off x="7462553" y="1111864"/>
            <a:ext cx="396344" cy="215444"/>
            <a:chOff x="7272000" y="2565484"/>
            <a:chExt cx="396344" cy="215444"/>
          </a:xfrm>
        </p:grpSpPr>
        <p:cxnSp>
          <p:nvCxnSpPr>
            <p:cNvPr id="410" name="直接连接符 40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1" name="文本框 41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cxnSp>
        <p:nvCxnSpPr>
          <p:cNvPr id="127" name="直接连接符 126"/>
          <p:cNvCxnSpPr/>
          <p:nvPr/>
        </p:nvCxnSpPr>
        <p:spPr bwMode="auto">
          <a:xfrm rot="5400000">
            <a:off x="5812482" y="1553144"/>
            <a:ext cx="1726" cy="408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4" name="椭圆 123"/>
          <p:cNvSpPr/>
          <p:nvPr/>
        </p:nvSpPr>
        <p:spPr bwMode="auto">
          <a:xfrm>
            <a:off x="7839281" y="3562247"/>
            <a:ext cx="55320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173" name="直接连接符 172"/>
          <p:cNvCxnSpPr/>
          <p:nvPr/>
        </p:nvCxnSpPr>
        <p:spPr bwMode="auto">
          <a:xfrm flipV="1">
            <a:off x="3790145" y="3272104"/>
            <a:ext cx="1726" cy="327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10" name="组合 309"/>
          <p:cNvGrpSpPr/>
          <p:nvPr/>
        </p:nvGrpSpPr>
        <p:grpSpPr>
          <a:xfrm>
            <a:off x="3709468" y="3371360"/>
            <a:ext cx="396344" cy="215444"/>
            <a:chOff x="7272000" y="2565484"/>
            <a:chExt cx="396344" cy="215444"/>
          </a:xfrm>
        </p:grpSpPr>
        <p:cxnSp>
          <p:nvCxnSpPr>
            <p:cNvPr id="311" name="直接连接符 310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2" name="文本框 311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283" name="组合 282"/>
          <p:cNvGrpSpPr/>
          <p:nvPr/>
        </p:nvGrpSpPr>
        <p:grpSpPr>
          <a:xfrm>
            <a:off x="2926049" y="3398698"/>
            <a:ext cx="396344" cy="215444"/>
            <a:chOff x="7272000" y="2565484"/>
            <a:chExt cx="396344" cy="215444"/>
          </a:xfrm>
        </p:grpSpPr>
        <p:cxnSp>
          <p:nvCxnSpPr>
            <p:cNvPr id="284" name="直接连接符 28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5" name="文本框 28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cxnSp>
        <p:nvCxnSpPr>
          <p:cNvPr id="179" name="直接连接符 178"/>
          <p:cNvCxnSpPr/>
          <p:nvPr/>
        </p:nvCxnSpPr>
        <p:spPr bwMode="auto">
          <a:xfrm flipV="1">
            <a:off x="2801224" y="3272104"/>
            <a:ext cx="1726" cy="68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9" name="直接连接符 188"/>
          <p:cNvCxnSpPr/>
          <p:nvPr/>
        </p:nvCxnSpPr>
        <p:spPr bwMode="auto">
          <a:xfrm rot="16200000">
            <a:off x="1478644" y="3705918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7" name="直接连接符 206"/>
          <p:cNvCxnSpPr/>
          <p:nvPr/>
        </p:nvCxnSpPr>
        <p:spPr bwMode="auto">
          <a:xfrm rot="16200000">
            <a:off x="4408514" y="4021887"/>
            <a:ext cx="1726" cy="662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6" name="直接连接符 205"/>
          <p:cNvCxnSpPr/>
          <p:nvPr/>
        </p:nvCxnSpPr>
        <p:spPr bwMode="auto">
          <a:xfrm flipV="1">
            <a:off x="3883332" y="4472728"/>
            <a:ext cx="0" cy="244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" name="矩形 111"/>
          <p:cNvSpPr/>
          <p:nvPr/>
        </p:nvSpPr>
        <p:spPr bwMode="auto">
          <a:xfrm>
            <a:off x="3544471" y="471228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b="1" baseline="0" dirty="0">
                <a:latin typeface="Arial" charset="0"/>
              </a:rPr>
              <a:t>LOGIC</a:t>
            </a:r>
            <a:endParaRPr kumimoji="0" lang="zh-CN" alt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28" name="组合 327"/>
          <p:cNvGrpSpPr/>
          <p:nvPr/>
        </p:nvGrpSpPr>
        <p:grpSpPr>
          <a:xfrm>
            <a:off x="3813474" y="5000876"/>
            <a:ext cx="396344" cy="215444"/>
            <a:chOff x="7272000" y="2565484"/>
            <a:chExt cx="396344" cy="215444"/>
          </a:xfrm>
        </p:grpSpPr>
        <p:cxnSp>
          <p:nvCxnSpPr>
            <p:cNvPr id="329" name="直接连接符 328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0" name="文本框 329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cxnSp>
        <p:nvCxnSpPr>
          <p:cNvPr id="205" name="直接连接符 204"/>
          <p:cNvCxnSpPr/>
          <p:nvPr/>
        </p:nvCxnSpPr>
        <p:spPr bwMode="auto">
          <a:xfrm flipV="1">
            <a:off x="3882469" y="4919128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1" name="组合 110"/>
          <p:cNvGrpSpPr/>
          <p:nvPr/>
        </p:nvGrpSpPr>
        <p:grpSpPr>
          <a:xfrm>
            <a:off x="3683425" y="4218423"/>
            <a:ext cx="394752" cy="277817"/>
            <a:chOff x="2731971" y="4365104"/>
            <a:chExt cx="327861" cy="216000"/>
          </a:xfrm>
        </p:grpSpPr>
        <p:sp>
          <p:nvSpPr>
            <p:cNvPr id="108" name="矩形 107"/>
            <p:cNvSpPr/>
            <p:nvPr/>
          </p:nvSpPr>
          <p:spPr bwMode="auto">
            <a:xfrm>
              <a:off x="2731971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N</a:t>
              </a:r>
              <a:endParaRPr kumimoji="0" lang="zh-CN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9" name="矩形 108"/>
            <p:cNvSpPr/>
            <p:nvPr/>
          </p:nvSpPr>
          <p:spPr bwMode="auto">
            <a:xfrm>
              <a:off x="2839983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Z</a:t>
              </a:r>
              <a:endParaRPr kumimoji="0" lang="zh-CN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10" name="矩形 109"/>
            <p:cNvSpPr/>
            <p:nvPr/>
          </p:nvSpPr>
          <p:spPr bwMode="auto">
            <a:xfrm>
              <a:off x="2947995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P</a:t>
              </a:r>
              <a:endParaRPr kumimoji="0" lang="zh-CN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707904" y="3717032"/>
            <a:ext cx="695029" cy="504055"/>
            <a:chOff x="3707904" y="3717032"/>
            <a:chExt cx="695029" cy="504055"/>
          </a:xfrm>
        </p:grpSpPr>
        <p:grpSp>
          <p:nvGrpSpPr>
            <p:cNvPr id="359" name="组合 358"/>
            <p:cNvGrpSpPr/>
            <p:nvPr/>
          </p:nvGrpSpPr>
          <p:grpSpPr>
            <a:xfrm rot="5400000" flipV="1">
              <a:off x="3684324" y="3981484"/>
              <a:ext cx="360039" cy="119168"/>
              <a:chOff x="5292080" y="3452075"/>
              <a:chExt cx="360039" cy="119168"/>
            </a:xfrm>
          </p:grpSpPr>
          <p:sp>
            <p:nvSpPr>
              <p:cNvPr id="368" name="等腰三角形 367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cxnSp>
            <p:nvCxnSpPr>
              <p:cNvPr id="369" name="直接连接符 368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70" name="文本框 369"/>
            <p:cNvSpPr txBox="1"/>
            <p:nvPr/>
          </p:nvSpPr>
          <p:spPr>
            <a:xfrm>
              <a:off x="3707904" y="3717032"/>
              <a:ext cx="6950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baseline="0" dirty="0"/>
                <a:t>LD.CC</a:t>
              </a:r>
              <a:endParaRPr lang="zh-CN" altLang="en-US" sz="1000" baseline="0" dirty="0"/>
            </a:p>
          </p:txBody>
        </p:sp>
      </p:grpSp>
      <p:cxnSp>
        <p:nvCxnSpPr>
          <p:cNvPr id="355" name="直接连接符 354"/>
          <p:cNvCxnSpPr/>
          <p:nvPr/>
        </p:nvCxnSpPr>
        <p:spPr bwMode="auto">
          <a:xfrm>
            <a:off x="4649268" y="1060966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31" name="组合 330"/>
          <p:cNvGrpSpPr/>
          <p:nvPr/>
        </p:nvGrpSpPr>
        <p:grpSpPr>
          <a:xfrm>
            <a:off x="1154425" y="5000296"/>
            <a:ext cx="396344" cy="215444"/>
            <a:chOff x="7272000" y="2565484"/>
            <a:chExt cx="396344" cy="215444"/>
          </a:xfrm>
        </p:grpSpPr>
        <p:cxnSp>
          <p:nvCxnSpPr>
            <p:cNvPr id="332" name="直接连接符 33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3" name="文本框 33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cxnSp>
        <p:nvCxnSpPr>
          <p:cNvPr id="140" name="直接连接符 139"/>
          <p:cNvCxnSpPr/>
          <p:nvPr/>
        </p:nvCxnSpPr>
        <p:spPr bwMode="auto">
          <a:xfrm rot="10800000">
            <a:off x="3358098" y="1075872"/>
            <a:ext cx="1726" cy="12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6" name="直接连接符 185"/>
          <p:cNvCxnSpPr/>
          <p:nvPr/>
        </p:nvCxnSpPr>
        <p:spPr bwMode="auto">
          <a:xfrm rot="10800000">
            <a:off x="1218173" y="2638432"/>
            <a:ext cx="1726" cy="2073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3" name="矩形 182"/>
          <p:cNvSpPr/>
          <p:nvPr/>
        </p:nvSpPr>
        <p:spPr bwMode="auto">
          <a:xfrm>
            <a:off x="1733276" y="384991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baseline="0" dirty="0">
                <a:latin typeface="Arial" charset="0"/>
              </a:rPr>
              <a:t>SEXT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3" name="直接连接符 192"/>
          <p:cNvCxnSpPr/>
          <p:nvPr/>
        </p:nvCxnSpPr>
        <p:spPr bwMode="auto">
          <a:xfrm rot="16200000">
            <a:off x="2621171" y="3752718"/>
            <a:ext cx="1726" cy="410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7" name="文本框 266"/>
          <p:cNvSpPr txBox="1"/>
          <p:nvPr/>
        </p:nvSpPr>
        <p:spPr>
          <a:xfrm>
            <a:off x="1197857" y="3715185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baseline="0" dirty="0"/>
              <a:t>[8:0]</a:t>
            </a:r>
            <a:endParaRPr lang="zh-CN" altLang="en-US" sz="1200" b="1" baseline="0" dirty="0"/>
          </a:p>
        </p:txBody>
      </p:sp>
      <p:sp>
        <p:nvSpPr>
          <p:cNvPr id="269" name="文本框 268"/>
          <p:cNvSpPr txBox="1"/>
          <p:nvPr/>
        </p:nvSpPr>
        <p:spPr>
          <a:xfrm>
            <a:off x="1197857" y="4291249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baseline="0" dirty="0"/>
              <a:t>[4:0]</a:t>
            </a:r>
            <a:endParaRPr lang="zh-CN" altLang="en-US" sz="1200" b="1" baseline="0" dirty="0"/>
          </a:p>
        </p:txBody>
      </p:sp>
      <p:cxnSp>
        <p:nvCxnSpPr>
          <p:cNvPr id="59" name="直接连接符 58"/>
          <p:cNvCxnSpPr/>
          <p:nvPr/>
        </p:nvCxnSpPr>
        <p:spPr bwMode="auto">
          <a:xfrm flipV="1">
            <a:off x="7534561" y="4676296"/>
            <a:ext cx="0" cy="324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0" name="等腰三角形 209"/>
          <p:cNvSpPr/>
          <p:nvPr/>
        </p:nvSpPr>
        <p:spPr bwMode="auto">
          <a:xfrm rot="5400000">
            <a:off x="7325518" y="4995394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58" name="等腰三角形 57"/>
          <p:cNvSpPr/>
          <p:nvPr/>
        </p:nvSpPr>
        <p:spPr bwMode="auto">
          <a:xfrm flipV="1">
            <a:off x="7444077" y="5000296"/>
            <a:ext cx="180969" cy="148657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grpSp>
        <p:nvGrpSpPr>
          <p:cNvPr id="274" name="组合 273"/>
          <p:cNvGrpSpPr/>
          <p:nvPr/>
        </p:nvGrpSpPr>
        <p:grpSpPr>
          <a:xfrm>
            <a:off x="7462553" y="4712844"/>
            <a:ext cx="396344" cy="215444"/>
            <a:chOff x="7272000" y="2565484"/>
            <a:chExt cx="396344" cy="215444"/>
          </a:xfrm>
        </p:grpSpPr>
        <p:cxnSp>
          <p:nvCxnSpPr>
            <p:cNvPr id="275" name="直接连接符 274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6" name="文本框 275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cxnSp>
        <p:nvCxnSpPr>
          <p:cNvPr id="208" name="直接连接符 207"/>
          <p:cNvCxnSpPr/>
          <p:nvPr/>
        </p:nvCxnSpPr>
        <p:spPr bwMode="auto">
          <a:xfrm>
            <a:off x="7533698" y="5144344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" name="组合 1"/>
          <p:cNvGrpSpPr/>
          <p:nvPr/>
        </p:nvGrpSpPr>
        <p:grpSpPr>
          <a:xfrm>
            <a:off x="5698465" y="3920177"/>
            <a:ext cx="1105129" cy="119168"/>
            <a:chOff x="5698465" y="3920177"/>
            <a:chExt cx="1105129" cy="119168"/>
          </a:xfrm>
        </p:grpSpPr>
        <p:cxnSp>
          <p:nvCxnSpPr>
            <p:cNvPr id="88" name="直接连接符 87"/>
            <p:cNvCxnSpPr/>
            <p:nvPr/>
          </p:nvCxnSpPr>
          <p:spPr bwMode="auto">
            <a:xfrm rot="5400000">
              <a:off x="6184465" y="3501035"/>
              <a:ext cx="0" cy="972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7" name="等腰三角形 86"/>
            <p:cNvSpPr/>
            <p:nvPr/>
          </p:nvSpPr>
          <p:spPr bwMode="auto">
            <a:xfrm rot="5400000">
              <a:off x="6677446" y="3913196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</p:grpSp>
      <p:sp>
        <p:nvSpPr>
          <p:cNvPr id="28" name="流程图: 手动操作 27"/>
          <p:cNvSpPr/>
          <p:nvPr/>
        </p:nvSpPr>
        <p:spPr bwMode="auto">
          <a:xfrm>
            <a:off x="6742473" y="3892235"/>
            <a:ext cx="684016" cy="184837"/>
          </a:xfrm>
          <a:prstGeom prst="flowChartManualOperation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b="1" baseline="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Times New Roman" panose="02020603050405020304" pitchFamily="18" charset="0"/>
              </a:rPr>
              <a:t>SR2MUX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99" name="直接连接符 98"/>
          <p:cNvCxnSpPr/>
          <p:nvPr/>
        </p:nvCxnSpPr>
        <p:spPr bwMode="auto">
          <a:xfrm>
            <a:off x="7172232" y="4064192"/>
            <a:ext cx="2289" cy="242621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99" name="组合 298"/>
          <p:cNvGrpSpPr/>
          <p:nvPr/>
        </p:nvGrpSpPr>
        <p:grpSpPr>
          <a:xfrm>
            <a:off x="7091627" y="4017787"/>
            <a:ext cx="396344" cy="215444"/>
            <a:chOff x="7272000" y="2565484"/>
            <a:chExt cx="396344" cy="215444"/>
          </a:xfrm>
        </p:grpSpPr>
        <p:cxnSp>
          <p:nvCxnSpPr>
            <p:cNvPr id="300" name="直接连接符 29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1" name="文本框 30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342" name="组合 341"/>
          <p:cNvGrpSpPr/>
          <p:nvPr/>
        </p:nvGrpSpPr>
        <p:grpSpPr>
          <a:xfrm>
            <a:off x="6340499" y="3697739"/>
            <a:ext cx="360000" cy="221857"/>
            <a:chOff x="5898218" y="3494595"/>
            <a:chExt cx="360000" cy="221857"/>
          </a:xfrm>
        </p:grpSpPr>
        <p:cxnSp>
          <p:nvCxnSpPr>
            <p:cNvPr id="303" name="直接连接符 302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4" name="文本框 303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cxnSp>
        <p:nvCxnSpPr>
          <p:cNvPr id="38" name="直接连接符 37"/>
          <p:cNvCxnSpPr/>
          <p:nvPr/>
        </p:nvCxnSpPr>
        <p:spPr bwMode="auto">
          <a:xfrm>
            <a:off x="7203138" y="2768048"/>
            <a:ext cx="1726" cy="11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" name="组合 6"/>
          <p:cNvGrpSpPr/>
          <p:nvPr/>
        </p:nvGrpSpPr>
        <p:grpSpPr>
          <a:xfrm>
            <a:off x="1226294" y="3740160"/>
            <a:ext cx="5750850" cy="900072"/>
            <a:chOff x="1226294" y="3740160"/>
            <a:chExt cx="5750850" cy="900072"/>
          </a:xfrm>
        </p:grpSpPr>
        <p:cxnSp>
          <p:nvCxnSpPr>
            <p:cNvPr id="200" name="直接连接符 199"/>
            <p:cNvCxnSpPr/>
            <p:nvPr/>
          </p:nvCxnSpPr>
          <p:spPr bwMode="auto">
            <a:xfrm rot="16200000">
              <a:off x="5086281" y="1859144"/>
              <a:ext cx="1726" cy="3780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5" name="直接连接符 174"/>
            <p:cNvCxnSpPr/>
            <p:nvPr/>
          </p:nvCxnSpPr>
          <p:spPr bwMode="auto">
            <a:xfrm>
              <a:off x="6956208" y="3740176"/>
              <a:ext cx="2289" cy="180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9" name="矩形 148"/>
            <p:cNvSpPr/>
            <p:nvPr/>
          </p:nvSpPr>
          <p:spPr bwMode="auto">
            <a:xfrm>
              <a:off x="1733276" y="4424232"/>
              <a:ext cx="677722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0" rIns="9144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200" b="1" baseline="0" dirty="0">
                  <a:latin typeface="Arial" charset="0"/>
                </a:rPr>
                <a:t>SEXT</a:t>
              </a:r>
              <a:endParaRPr kumimoji="0" lang="zh-CN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99" name="直接连接符 198"/>
            <p:cNvCxnSpPr/>
            <p:nvPr/>
          </p:nvCxnSpPr>
          <p:spPr bwMode="auto">
            <a:xfrm rot="10800000">
              <a:off x="3214082" y="3740160"/>
              <a:ext cx="1726" cy="792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7" name="直接连接符 246"/>
            <p:cNvCxnSpPr/>
            <p:nvPr/>
          </p:nvCxnSpPr>
          <p:spPr bwMode="auto">
            <a:xfrm rot="16200000">
              <a:off x="1477431" y="4280232"/>
              <a:ext cx="1726" cy="504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8" name="直接连接符 197"/>
            <p:cNvCxnSpPr/>
            <p:nvPr/>
          </p:nvCxnSpPr>
          <p:spPr bwMode="auto">
            <a:xfrm rot="16200000">
              <a:off x="2822531" y="4130832"/>
              <a:ext cx="1726" cy="8028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62" name="直接连接符 61"/>
          <p:cNvCxnSpPr/>
          <p:nvPr/>
        </p:nvCxnSpPr>
        <p:spPr bwMode="auto">
          <a:xfrm>
            <a:off x="8110625" y="5360336"/>
            <a:ext cx="0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直接连接符 64"/>
          <p:cNvCxnSpPr/>
          <p:nvPr/>
        </p:nvCxnSpPr>
        <p:spPr bwMode="auto">
          <a:xfrm>
            <a:off x="7030505" y="5324336"/>
            <a:ext cx="0" cy="57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矩形 66"/>
          <p:cNvSpPr/>
          <p:nvPr/>
        </p:nvSpPr>
        <p:spPr bwMode="auto">
          <a:xfrm>
            <a:off x="6512153" y="5900336"/>
            <a:ext cx="950400" cy="5760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b="1" baseline="0" dirty="0"/>
              <a:t>INPUT</a:t>
            </a:r>
            <a:endParaRPr lang="zh-CN" altLang="en-US" sz="1200" b="1" baseline="0" dirty="0"/>
          </a:p>
        </p:txBody>
      </p:sp>
      <p:cxnSp>
        <p:nvCxnSpPr>
          <p:cNvPr id="358" name="直接连接符 357"/>
          <p:cNvCxnSpPr/>
          <p:nvPr/>
        </p:nvCxnSpPr>
        <p:spPr bwMode="auto">
          <a:xfrm>
            <a:off x="4836233" y="5919928"/>
            <a:ext cx="0" cy="28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7" name="直接连接符 356"/>
          <p:cNvCxnSpPr/>
          <p:nvPr/>
        </p:nvCxnSpPr>
        <p:spPr bwMode="auto">
          <a:xfrm rot="16200000">
            <a:off x="4600265" y="5968436"/>
            <a:ext cx="0" cy="4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5" name="组合 384"/>
          <p:cNvGrpSpPr/>
          <p:nvPr/>
        </p:nvGrpSpPr>
        <p:grpSpPr>
          <a:xfrm flipH="1">
            <a:off x="4370149" y="6565995"/>
            <a:ext cx="360039" cy="119168"/>
            <a:chOff x="5292080" y="3452075"/>
            <a:chExt cx="360039" cy="119168"/>
          </a:xfrm>
        </p:grpSpPr>
        <p:sp>
          <p:nvSpPr>
            <p:cNvPr id="386" name="等腰三角形 38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387" name="直接连接符 38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88" name="文本框 387"/>
          <p:cNvSpPr txBox="1"/>
          <p:nvPr/>
        </p:nvSpPr>
        <p:spPr>
          <a:xfrm>
            <a:off x="4665830" y="6517650"/>
            <a:ext cx="995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MEM.EN,R,W</a:t>
            </a:r>
            <a:endParaRPr lang="zh-CN" altLang="en-US" sz="1000" baseline="0" dirty="0"/>
          </a:p>
        </p:txBody>
      </p:sp>
      <p:grpSp>
        <p:nvGrpSpPr>
          <p:cNvPr id="418" name="组合 417"/>
          <p:cNvGrpSpPr/>
          <p:nvPr/>
        </p:nvGrpSpPr>
        <p:grpSpPr>
          <a:xfrm>
            <a:off x="4745207" y="5930003"/>
            <a:ext cx="396344" cy="215444"/>
            <a:chOff x="7272000" y="2565484"/>
            <a:chExt cx="396344" cy="215444"/>
          </a:xfrm>
        </p:grpSpPr>
        <p:cxnSp>
          <p:nvCxnSpPr>
            <p:cNvPr id="419" name="直接连接符 418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0" name="文本框 419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322257" y="6537325"/>
            <a:ext cx="2743200" cy="244475"/>
          </a:xfrm>
        </p:spPr>
        <p:txBody>
          <a:bodyPr/>
          <a:lstStyle/>
          <a:p>
            <a:pPr>
              <a:defRPr/>
            </a:pPr>
            <a:fld id="{0DE9E528-1FB2-4ADD-81AD-0CADE8E681E0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  <p:grpSp>
        <p:nvGrpSpPr>
          <p:cNvPr id="54" name="组合 53"/>
          <p:cNvGrpSpPr/>
          <p:nvPr/>
        </p:nvGrpSpPr>
        <p:grpSpPr>
          <a:xfrm>
            <a:off x="2784736" y="5347152"/>
            <a:ext cx="180969" cy="402036"/>
            <a:chOff x="2185214" y="1412776"/>
            <a:chExt cx="180969" cy="402036"/>
          </a:xfrm>
        </p:grpSpPr>
        <p:sp>
          <p:nvSpPr>
            <p:cNvPr id="55" name="等腰三角形 54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8" name="矩形 67"/>
          <p:cNvSpPr/>
          <p:nvPr/>
        </p:nvSpPr>
        <p:spPr bwMode="auto">
          <a:xfrm>
            <a:off x="7632180" y="5900336"/>
            <a:ext cx="950400" cy="5760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b="1" baseline="0" dirty="0"/>
              <a:t>OUTPUT</a:t>
            </a:r>
            <a:endParaRPr lang="zh-CN" altLang="en-US" sz="1200" b="1" baseline="0" dirty="0"/>
          </a:p>
        </p:txBody>
      </p:sp>
      <p:sp>
        <p:nvSpPr>
          <p:cNvPr id="69" name="矩形 68"/>
          <p:cNvSpPr/>
          <p:nvPr/>
        </p:nvSpPr>
        <p:spPr bwMode="auto">
          <a:xfrm>
            <a:off x="3392528" y="5651906"/>
            <a:ext cx="950400" cy="1101059"/>
          </a:xfrm>
          <a:prstGeom prst="rect">
            <a:avLst/>
          </a:prstGeom>
          <a:solidFill>
            <a:srgbClr val="FF99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b="1" baseline="0" dirty="0"/>
              <a:t>MEMORY</a:t>
            </a:r>
            <a:endParaRPr lang="zh-CN" altLang="en-US" sz="1200" b="1" baseline="0" dirty="0"/>
          </a:p>
        </p:txBody>
      </p:sp>
      <p:sp>
        <p:nvSpPr>
          <p:cNvPr id="106" name="矩形 105"/>
          <p:cNvSpPr/>
          <p:nvPr/>
        </p:nvSpPr>
        <p:spPr bwMode="auto">
          <a:xfrm>
            <a:off x="2536359" y="5684384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baseline="0" dirty="0">
                <a:latin typeface="Arial" charset="0"/>
              </a:rPr>
              <a:t>MDR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39" name="直接连接符 238"/>
          <p:cNvCxnSpPr/>
          <p:nvPr/>
        </p:nvCxnSpPr>
        <p:spPr bwMode="auto">
          <a:xfrm>
            <a:off x="2672447" y="5908126"/>
            <a:ext cx="0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1" name="直接连接符 240"/>
          <p:cNvCxnSpPr/>
          <p:nvPr/>
        </p:nvCxnSpPr>
        <p:spPr bwMode="auto">
          <a:xfrm flipV="1">
            <a:off x="2854041" y="6368472"/>
            <a:ext cx="0" cy="21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2" name="直接连接符 241"/>
          <p:cNvCxnSpPr/>
          <p:nvPr/>
        </p:nvCxnSpPr>
        <p:spPr bwMode="auto">
          <a:xfrm rot="16200000">
            <a:off x="3106281" y="6315335"/>
            <a:ext cx="1726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4" name="直接连接符 243"/>
          <p:cNvCxnSpPr/>
          <p:nvPr/>
        </p:nvCxnSpPr>
        <p:spPr bwMode="auto">
          <a:xfrm rot="16200000">
            <a:off x="1736994" y="6026858"/>
            <a:ext cx="1726" cy="10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4" name="组合 363"/>
          <p:cNvGrpSpPr/>
          <p:nvPr/>
        </p:nvGrpSpPr>
        <p:grpSpPr>
          <a:xfrm>
            <a:off x="2170281" y="5732800"/>
            <a:ext cx="360039" cy="119168"/>
            <a:chOff x="5292080" y="3452075"/>
            <a:chExt cx="360039" cy="119168"/>
          </a:xfrm>
        </p:grpSpPr>
        <p:sp>
          <p:nvSpPr>
            <p:cNvPr id="365" name="等腰三角形 36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366" name="直接连接符 36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67" name="文本框 366"/>
          <p:cNvSpPr txBox="1"/>
          <p:nvPr/>
        </p:nvSpPr>
        <p:spPr>
          <a:xfrm>
            <a:off x="1557897" y="5669274"/>
            <a:ext cx="744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LD.MDR</a:t>
            </a:r>
            <a:endParaRPr lang="zh-CN" altLang="en-US" sz="1000" baseline="0" dirty="0"/>
          </a:p>
        </p:txBody>
      </p:sp>
      <p:sp>
        <p:nvSpPr>
          <p:cNvPr id="392" name="梯形 391"/>
          <p:cNvSpPr/>
          <p:nvPr/>
        </p:nvSpPr>
        <p:spPr bwMode="auto">
          <a:xfrm>
            <a:off x="2187064" y="6122668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MUX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393" name="直接连接符 392"/>
          <p:cNvCxnSpPr/>
          <p:nvPr/>
        </p:nvCxnSpPr>
        <p:spPr bwMode="auto">
          <a:xfrm flipV="1">
            <a:off x="2277977" y="6368448"/>
            <a:ext cx="0" cy="208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4" name="直接连接符 393"/>
          <p:cNvCxnSpPr/>
          <p:nvPr/>
        </p:nvCxnSpPr>
        <p:spPr bwMode="auto">
          <a:xfrm>
            <a:off x="1197857" y="5351128"/>
            <a:ext cx="0" cy="12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5" name="直接连接符 394"/>
          <p:cNvCxnSpPr/>
          <p:nvPr/>
        </p:nvCxnSpPr>
        <p:spPr bwMode="auto">
          <a:xfrm>
            <a:off x="3104495" y="5904000"/>
            <a:ext cx="0" cy="30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6" name="直接连接符 395"/>
          <p:cNvCxnSpPr/>
          <p:nvPr/>
        </p:nvCxnSpPr>
        <p:spPr bwMode="auto">
          <a:xfrm rot="5400000" flipH="1">
            <a:off x="3248479" y="6058435"/>
            <a:ext cx="0" cy="28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00" name="组合 399"/>
          <p:cNvGrpSpPr/>
          <p:nvPr/>
        </p:nvGrpSpPr>
        <p:grpSpPr>
          <a:xfrm>
            <a:off x="1837251" y="6173636"/>
            <a:ext cx="360039" cy="119168"/>
            <a:chOff x="5292080" y="3452075"/>
            <a:chExt cx="360039" cy="119168"/>
          </a:xfrm>
        </p:grpSpPr>
        <p:sp>
          <p:nvSpPr>
            <p:cNvPr id="401" name="等腰三角形 400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402" name="直接连接符 401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3" name="文本框 402"/>
          <p:cNvSpPr txBox="1"/>
          <p:nvPr/>
        </p:nvSpPr>
        <p:spPr>
          <a:xfrm>
            <a:off x="1294916" y="6110110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MIO.EN</a:t>
            </a:r>
            <a:endParaRPr lang="zh-CN" altLang="en-US" sz="1000" baseline="0" dirty="0"/>
          </a:p>
        </p:txBody>
      </p:sp>
      <p:grpSp>
        <p:nvGrpSpPr>
          <p:cNvPr id="404" name="组合 403"/>
          <p:cNvGrpSpPr/>
          <p:nvPr/>
        </p:nvGrpSpPr>
        <p:grpSpPr>
          <a:xfrm>
            <a:off x="2426458" y="5380465"/>
            <a:ext cx="360039" cy="119168"/>
            <a:chOff x="5292080" y="3452075"/>
            <a:chExt cx="360039" cy="119168"/>
          </a:xfrm>
        </p:grpSpPr>
        <p:sp>
          <p:nvSpPr>
            <p:cNvPr id="405" name="等腰三角形 40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406" name="直接连接符 40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7" name="文本框 406"/>
          <p:cNvSpPr txBox="1"/>
          <p:nvPr/>
        </p:nvSpPr>
        <p:spPr>
          <a:xfrm>
            <a:off x="1629907" y="5333967"/>
            <a:ext cx="842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baseline="0" dirty="0" err="1"/>
              <a:t>GateMDR</a:t>
            </a:r>
            <a:endParaRPr lang="zh-CN" altLang="en-US" sz="1000" baseline="0" dirty="0"/>
          </a:p>
        </p:txBody>
      </p:sp>
      <p:grpSp>
        <p:nvGrpSpPr>
          <p:cNvPr id="421" name="组合 420"/>
          <p:cNvGrpSpPr/>
          <p:nvPr/>
        </p:nvGrpSpPr>
        <p:grpSpPr>
          <a:xfrm>
            <a:off x="1134212" y="5442899"/>
            <a:ext cx="396344" cy="215444"/>
            <a:chOff x="7272000" y="2565484"/>
            <a:chExt cx="396344" cy="215444"/>
          </a:xfrm>
        </p:grpSpPr>
        <p:cxnSp>
          <p:nvCxnSpPr>
            <p:cNvPr id="422" name="直接连接符 42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3" name="文本框 42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424" name="组合 423"/>
          <p:cNvGrpSpPr/>
          <p:nvPr/>
        </p:nvGrpSpPr>
        <p:grpSpPr>
          <a:xfrm>
            <a:off x="2978204" y="6542014"/>
            <a:ext cx="360000" cy="221857"/>
            <a:chOff x="5898218" y="3494595"/>
            <a:chExt cx="360000" cy="221857"/>
          </a:xfrm>
        </p:grpSpPr>
        <p:cxnSp>
          <p:nvCxnSpPr>
            <p:cNvPr id="425" name="直接连接符 424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6" name="文本框 425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sp>
        <p:nvSpPr>
          <p:cNvPr id="5" name="流程图: 手动操作 4"/>
          <p:cNvSpPr/>
          <p:nvPr/>
        </p:nvSpPr>
        <p:spPr bwMode="auto">
          <a:xfrm>
            <a:off x="6994561" y="4289586"/>
            <a:ext cx="1080000" cy="390640"/>
          </a:xfrm>
          <a:prstGeom prst="flowChartManualOperation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144000" rIns="91440" bIns="144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ALU</a:t>
            </a:r>
            <a:endParaRPr kumimoji="0" lang="zh-CN" alt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等腰三角形 9"/>
          <p:cNvSpPr/>
          <p:nvPr/>
        </p:nvSpPr>
        <p:spPr bwMode="auto">
          <a:xfrm flipV="1">
            <a:off x="7391088" y="4289586"/>
            <a:ext cx="199657" cy="139368"/>
          </a:xfrm>
          <a:prstGeom prst="triangle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86742" y="4280216"/>
            <a:ext cx="102592" cy="1846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A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819344" y="4289554"/>
            <a:ext cx="102592" cy="1846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B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7390425" y="4298836"/>
            <a:ext cx="99828" cy="1393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连接符 23"/>
          <p:cNvCxnSpPr/>
          <p:nvPr/>
        </p:nvCxnSpPr>
        <p:spPr bwMode="auto">
          <a:xfrm flipH="1">
            <a:off x="7497834" y="4298836"/>
            <a:ext cx="92793" cy="1393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2" name="等腰三角形 221"/>
          <p:cNvSpPr/>
          <p:nvPr/>
        </p:nvSpPr>
        <p:spPr bwMode="auto">
          <a:xfrm rot="5400000">
            <a:off x="6965478" y="4370395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95" name="文本框 294"/>
          <p:cNvSpPr txBox="1"/>
          <p:nvPr/>
        </p:nvSpPr>
        <p:spPr>
          <a:xfrm>
            <a:off x="6420017" y="4250019"/>
            <a:ext cx="547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ALUK</a:t>
            </a:r>
            <a:endParaRPr lang="zh-CN" altLang="en-US" sz="1000" baseline="0" dirty="0"/>
          </a:p>
        </p:txBody>
      </p:sp>
      <p:grpSp>
        <p:nvGrpSpPr>
          <p:cNvPr id="376" name="组合 375"/>
          <p:cNvGrpSpPr/>
          <p:nvPr/>
        </p:nvGrpSpPr>
        <p:grpSpPr>
          <a:xfrm>
            <a:off x="6258090" y="4397737"/>
            <a:ext cx="360000" cy="221857"/>
            <a:chOff x="5898218" y="3494595"/>
            <a:chExt cx="360000" cy="221857"/>
          </a:xfrm>
        </p:grpSpPr>
        <p:cxnSp>
          <p:nvCxnSpPr>
            <p:cNvPr id="377" name="直接连接符 376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8" name="文本框 377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2</a:t>
              </a:r>
              <a:endParaRPr lang="zh-CN" altLang="en-US" sz="1200" dirty="0"/>
            </a:p>
          </p:txBody>
        </p:sp>
      </p:grpSp>
      <p:cxnSp>
        <p:nvCxnSpPr>
          <p:cNvPr id="203" name="直接连接符 202"/>
          <p:cNvCxnSpPr/>
          <p:nvPr/>
        </p:nvCxnSpPr>
        <p:spPr bwMode="auto">
          <a:xfrm flipV="1">
            <a:off x="1218173" y="4928288"/>
            <a:ext cx="1726" cy="36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3" name="直接连接符 222"/>
          <p:cNvCxnSpPr/>
          <p:nvPr/>
        </p:nvCxnSpPr>
        <p:spPr bwMode="auto">
          <a:xfrm rot="5400000">
            <a:off x="6346497" y="3832234"/>
            <a:ext cx="0" cy="1224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" name="组合 7"/>
          <p:cNvGrpSpPr/>
          <p:nvPr/>
        </p:nvGrpSpPr>
        <p:grpSpPr>
          <a:xfrm>
            <a:off x="4067944" y="4941168"/>
            <a:ext cx="695029" cy="318229"/>
            <a:chOff x="4067944" y="4941168"/>
            <a:chExt cx="695029" cy="318229"/>
          </a:xfrm>
        </p:grpSpPr>
        <p:grpSp>
          <p:nvGrpSpPr>
            <p:cNvPr id="360" name="组合 359"/>
            <p:cNvGrpSpPr/>
            <p:nvPr/>
          </p:nvGrpSpPr>
          <p:grpSpPr>
            <a:xfrm>
              <a:off x="4349249" y="4941168"/>
              <a:ext cx="360039" cy="119168"/>
              <a:chOff x="5292080" y="3452075"/>
              <a:chExt cx="360039" cy="119168"/>
            </a:xfrm>
          </p:grpSpPr>
          <p:sp>
            <p:nvSpPr>
              <p:cNvPr id="361" name="等腰三角形 360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cxnSp>
            <p:nvCxnSpPr>
              <p:cNvPr id="362" name="直接连接符 361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63" name="文本框 362"/>
            <p:cNvSpPr txBox="1"/>
            <p:nvPr/>
          </p:nvSpPr>
          <p:spPr>
            <a:xfrm>
              <a:off x="4067944" y="5013176"/>
              <a:ext cx="6950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baseline="0" dirty="0"/>
                <a:t>RUN</a:t>
              </a:r>
              <a:endParaRPr lang="zh-CN" altLang="en-US" sz="1000" baseline="0" dirty="0"/>
            </a:p>
          </p:txBody>
        </p:sp>
      </p:grpSp>
      <p:cxnSp>
        <p:nvCxnSpPr>
          <p:cNvPr id="35" name="直接连接符 34"/>
          <p:cNvCxnSpPr/>
          <p:nvPr/>
        </p:nvCxnSpPr>
        <p:spPr bwMode="auto">
          <a:xfrm>
            <a:off x="7866941" y="3613228"/>
            <a:ext cx="1" cy="68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6" name="文本框 305"/>
          <p:cNvSpPr txBox="1"/>
          <p:nvPr/>
        </p:nvSpPr>
        <p:spPr>
          <a:xfrm>
            <a:off x="7695313" y="4951513"/>
            <a:ext cx="8306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 err="1"/>
              <a:t>GateALU</a:t>
            </a:r>
            <a:endParaRPr lang="zh-CN" altLang="en-US" sz="1000" baseline="0" dirty="0"/>
          </a:p>
        </p:txBody>
      </p:sp>
      <p:cxnSp>
        <p:nvCxnSpPr>
          <p:cNvPr id="211" name="直接连接符 210"/>
          <p:cNvCxnSpPr/>
          <p:nvPr/>
        </p:nvCxnSpPr>
        <p:spPr bwMode="auto">
          <a:xfrm rot="5400000">
            <a:off x="6526537" y="4277233"/>
            <a:ext cx="0" cy="1584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5" name="矩形 104"/>
          <p:cNvSpPr/>
          <p:nvPr/>
        </p:nvSpPr>
        <p:spPr bwMode="auto">
          <a:xfrm>
            <a:off x="4514169" y="5684384"/>
            <a:ext cx="676800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baseline="0" dirty="0">
                <a:latin typeface="Arial" charset="0"/>
              </a:rPr>
              <a:t>MAR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56" name="直接连接符 355"/>
          <p:cNvCxnSpPr/>
          <p:nvPr/>
        </p:nvCxnSpPr>
        <p:spPr bwMode="auto">
          <a:xfrm>
            <a:off x="4836233" y="5360336"/>
            <a:ext cx="0" cy="352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1" name="组合 370"/>
          <p:cNvGrpSpPr/>
          <p:nvPr/>
        </p:nvGrpSpPr>
        <p:grpSpPr>
          <a:xfrm flipH="1">
            <a:off x="5230306" y="5732800"/>
            <a:ext cx="360039" cy="119168"/>
            <a:chOff x="5292080" y="3452075"/>
            <a:chExt cx="360039" cy="119168"/>
          </a:xfrm>
        </p:grpSpPr>
        <p:sp>
          <p:nvSpPr>
            <p:cNvPr id="372" name="等腰三角形 37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373" name="直接连接符 37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15" name="组合 414"/>
          <p:cNvGrpSpPr/>
          <p:nvPr/>
        </p:nvGrpSpPr>
        <p:grpSpPr>
          <a:xfrm>
            <a:off x="4745207" y="5378888"/>
            <a:ext cx="396344" cy="215444"/>
            <a:chOff x="7272000" y="2565484"/>
            <a:chExt cx="396344" cy="215444"/>
          </a:xfrm>
        </p:grpSpPr>
        <p:cxnSp>
          <p:nvCxnSpPr>
            <p:cNvPr id="416" name="直接连接符 415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7" name="文本框 416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sp>
        <p:nvSpPr>
          <p:cNvPr id="374" name="文本框 373"/>
          <p:cNvSpPr txBox="1"/>
          <p:nvPr/>
        </p:nvSpPr>
        <p:spPr>
          <a:xfrm>
            <a:off x="5587295" y="5669274"/>
            <a:ext cx="723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LD.MAR</a:t>
            </a:r>
            <a:endParaRPr lang="zh-CN" altLang="en-US" sz="1000" baseline="0" dirty="0"/>
          </a:p>
        </p:txBody>
      </p:sp>
      <p:sp>
        <p:nvSpPr>
          <p:cNvPr id="379" name="Rectangle 2"/>
          <p:cNvSpPr txBox="1">
            <a:spLocks noChangeArrowheads="1"/>
          </p:cNvSpPr>
          <p:nvPr/>
        </p:nvSpPr>
        <p:spPr bwMode="auto">
          <a:xfrm>
            <a:off x="179388" y="71438"/>
            <a:ext cx="883920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9pPr>
          </a:lstStyle>
          <a:p>
            <a:r>
              <a:rPr lang="en-US" altLang="zh-CN" baseline="0" dirty="0">
                <a:solidFill>
                  <a:srgbClr val="003399"/>
                </a:solidFill>
                <a:ea typeface="宋体" panose="02010600030101010101" pitchFamily="2" charset="-122"/>
              </a:rPr>
              <a:t>JMP R7(Register)</a:t>
            </a:r>
            <a:endParaRPr lang="en-US" altLang="zh-CN" kern="0" baseline="0" dirty="0">
              <a:solidFill>
                <a:srgbClr val="003399"/>
              </a:solidFill>
              <a:ea typeface="宋体" panose="02010600030101010101" pitchFamily="2" charset="-122"/>
            </a:endParaRPr>
          </a:p>
        </p:txBody>
      </p:sp>
      <p:sp>
        <p:nvSpPr>
          <p:cNvPr id="375" name="矩形 374"/>
          <p:cNvSpPr/>
          <p:nvPr/>
        </p:nvSpPr>
        <p:spPr bwMode="auto">
          <a:xfrm>
            <a:off x="168480" y="692696"/>
            <a:ext cx="8896977" cy="6089104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28" name="矩形 227"/>
          <p:cNvSpPr/>
          <p:nvPr/>
        </p:nvSpPr>
        <p:spPr bwMode="auto">
          <a:xfrm>
            <a:off x="5806369" y="4712264"/>
            <a:ext cx="360040" cy="3456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108000" tIns="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 dirty="0">
                <a:latin typeface="Arial" charset="0"/>
              </a:rPr>
              <a:t>…</a:t>
            </a:r>
            <a:endParaRPr kumimoji="0" lang="zh-CN" altLang="en-US" sz="2400" b="1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4746598" y="3915536"/>
            <a:ext cx="950556" cy="1233418"/>
          </a:xfrm>
          <a:prstGeom prst="rect">
            <a:avLst/>
          </a:prstGeom>
          <a:solidFill>
            <a:srgbClr val="CC0000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b="1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FINITE STATE MACHINE</a:t>
            </a:r>
            <a:endParaRPr lang="zh-CN" altLang="en-US" sz="1200" b="1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2" name="组合 211"/>
          <p:cNvGrpSpPr/>
          <p:nvPr/>
        </p:nvGrpSpPr>
        <p:grpSpPr>
          <a:xfrm>
            <a:off x="5734361" y="4072576"/>
            <a:ext cx="360039" cy="119168"/>
            <a:chOff x="5292080" y="3452075"/>
            <a:chExt cx="360039" cy="119168"/>
          </a:xfrm>
        </p:grpSpPr>
        <p:sp>
          <p:nvSpPr>
            <p:cNvPr id="213" name="等腰三角形 212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14" name="直接连接符 213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18" name="组合 217"/>
          <p:cNvGrpSpPr/>
          <p:nvPr/>
        </p:nvGrpSpPr>
        <p:grpSpPr>
          <a:xfrm>
            <a:off x="5734361" y="4224976"/>
            <a:ext cx="360039" cy="119168"/>
            <a:chOff x="5292080" y="3452075"/>
            <a:chExt cx="360039" cy="119168"/>
          </a:xfrm>
        </p:grpSpPr>
        <p:sp>
          <p:nvSpPr>
            <p:cNvPr id="219" name="等腰三角形 21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20" name="直接连接符 21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24" name="组合 223"/>
          <p:cNvGrpSpPr/>
          <p:nvPr/>
        </p:nvGrpSpPr>
        <p:grpSpPr>
          <a:xfrm>
            <a:off x="5734361" y="4529776"/>
            <a:ext cx="360039" cy="119168"/>
            <a:chOff x="5292080" y="3452075"/>
            <a:chExt cx="360039" cy="119168"/>
          </a:xfrm>
        </p:grpSpPr>
        <p:sp>
          <p:nvSpPr>
            <p:cNvPr id="225" name="等腰三角形 22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26" name="直接连接符 22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" name="组合 10"/>
          <p:cNvGrpSpPr/>
          <p:nvPr/>
        </p:nvGrpSpPr>
        <p:grpSpPr>
          <a:xfrm>
            <a:off x="3358097" y="4004728"/>
            <a:ext cx="1368000" cy="828000"/>
            <a:chOff x="3358097" y="4004728"/>
            <a:chExt cx="1368000" cy="828000"/>
          </a:xfrm>
        </p:grpSpPr>
        <p:cxnSp>
          <p:nvCxnSpPr>
            <p:cNvPr id="263" name="直接连接符 262"/>
            <p:cNvCxnSpPr/>
            <p:nvPr/>
          </p:nvCxnSpPr>
          <p:spPr bwMode="auto">
            <a:xfrm rot="10800000">
              <a:off x="3366482" y="4004728"/>
              <a:ext cx="1726" cy="828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4" name="直接连接符 263"/>
            <p:cNvCxnSpPr/>
            <p:nvPr/>
          </p:nvCxnSpPr>
          <p:spPr bwMode="auto">
            <a:xfrm rot="16200000">
              <a:off x="4041234" y="3321927"/>
              <a:ext cx="1726" cy="1368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" name="组合 5"/>
          <p:cNvGrpSpPr/>
          <p:nvPr/>
        </p:nvGrpSpPr>
        <p:grpSpPr>
          <a:xfrm>
            <a:off x="66045" y="4705522"/>
            <a:ext cx="794285" cy="246221"/>
            <a:chOff x="66045" y="4705522"/>
            <a:chExt cx="794285" cy="246221"/>
          </a:xfrm>
        </p:grpSpPr>
        <p:grpSp>
          <p:nvGrpSpPr>
            <p:cNvPr id="381" name="组合 380"/>
            <p:cNvGrpSpPr/>
            <p:nvPr/>
          </p:nvGrpSpPr>
          <p:grpSpPr>
            <a:xfrm>
              <a:off x="500291" y="4760252"/>
              <a:ext cx="360039" cy="119168"/>
              <a:chOff x="5292080" y="3452075"/>
              <a:chExt cx="360039" cy="119168"/>
            </a:xfrm>
          </p:grpSpPr>
          <p:sp>
            <p:nvSpPr>
              <p:cNvPr id="382" name="等腰三角形 381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cxnSp>
            <p:nvCxnSpPr>
              <p:cNvPr id="383" name="直接连接符 382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84" name="文本框 383"/>
            <p:cNvSpPr txBox="1"/>
            <p:nvPr/>
          </p:nvSpPr>
          <p:spPr>
            <a:xfrm>
              <a:off x="66045" y="4705522"/>
              <a:ext cx="5204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baseline="0" dirty="0"/>
                <a:t>LD.IR</a:t>
              </a:r>
              <a:endParaRPr lang="zh-CN" altLang="en-US" sz="1000" baseline="0" dirty="0"/>
            </a:p>
          </p:txBody>
        </p:sp>
      </p:grpSp>
      <p:cxnSp>
        <p:nvCxnSpPr>
          <p:cNvPr id="262" name="直接连接符 261"/>
          <p:cNvCxnSpPr/>
          <p:nvPr/>
        </p:nvCxnSpPr>
        <p:spPr bwMode="auto">
          <a:xfrm rot="16200000">
            <a:off x="2464347" y="3913064"/>
            <a:ext cx="1726" cy="1814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7" name="矩形 106"/>
          <p:cNvSpPr/>
          <p:nvPr/>
        </p:nvSpPr>
        <p:spPr bwMode="auto">
          <a:xfrm>
            <a:off x="880175" y="4712264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baseline="0" dirty="0">
                <a:latin typeface="Arial" charset="0"/>
              </a:rPr>
              <a:t>IR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2" name="直接连接符 41"/>
          <p:cNvCxnSpPr/>
          <p:nvPr/>
        </p:nvCxnSpPr>
        <p:spPr bwMode="auto">
          <a:xfrm>
            <a:off x="622673" y="1039856"/>
            <a:ext cx="8344800" cy="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50" name="组合 449"/>
          <p:cNvGrpSpPr/>
          <p:nvPr/>
        </p:nvGrpSpPr>
        <p:grpSpPr>
          <a:xfrm>
            <a:off x="4101216" y="187437"/>
            <a:ext cx="4863271" cy="569418"/>
            <a:chOff x="3706688" y="187437"/>
            <a:chExt cx="5257800" cy="569418"/>
          </a:xfrm>
        </p:grpSpPr>
        <p:sp>
          <p:nvSpPr>
            <p:cNvPr id="455" name="Line 5"/>
            <p:cNvSpPr>
              <a:spLocks noChangeShapeType="1"/>
            </p:cNvSpPr>
            <p:nvPr/>
          </p:nvSpPr>
          <p:spPr bwMode="auto">
            <a:xfrm rot="16200000">
              <a:off x="4659188" y="19289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456" name="Line 6"/>
            <p:cNvSpPr>
              <a:spLocks noChangeShapeType="1"/>
            </p:cNvSpPr>
            <p:nvPr/>
          </p:nvSpPr>
          <p:spPr bwMode="auto">
            <a:xfrm rot="16200000">
              <a:off x="5497388" y="176217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457" name="Line 7"/>
            <p:cNvSpPr>
              <a:spLocks noChangeShapeType="1"/>
            </p:cNvSpPr>
            <p:nvPr/>
          </p:nvSpPr>
          <p:spPr bwMode="auto">
            <a:xfrm rot="16200000">
              <a:off x="6335588" y="19289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458" name="Line 8"/>
            <p:cNvSpPr>
              <a:spLocks noChangeShapeType="1"/>
            </p:cNvSpPr>
            <p:nvPr/>
          </p:nvSpPr>
          <p:spPr bwMode="auto">
            <a:xfrm rot="16200000">
              <a:off x="7173788" y="207339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459" name="Line 9"/>
            <p:cNvSpPr>
              <a:spLocks noChangeShapeType="1"/>
            </p:cNvSpPr>
            <p:nvPr/>
          </p:nvSpPr>
          <p:spPr bwMode="auto">
            <a:xfrm rot="16200000">
              <a:off x="8011988" y="197336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460" name="Line 13"/>
            <p:cNvSpPr>
              <a:spLocks noChangeShapeType="1"/>
            </p:cNvSpPr>
            <p:nvPr/>
          </p:nvSpPr>
          <p:spPr bwMode="auto">
            <a:xfrm rot="16200000">
              <a:off x="8812088" y="230990"/>
              <a:ext cx="0" cy="304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461" name="Line 14"/>
            <p:cNvSpPr>
              <a:spLocks noChangeShapeType="1"/>
            </p:cNvSpPr>
            <p:nvPr/>
          </p:nvSpPr>
          <p:spPr bwMode="auto">
            <a:xfrm rot="16200000" flipH="1">
              <a:off x="8777755" y="570122"/>
              <a:ext cx="373465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462" name="Line 15"/>
            <p:cNvSpPr>
              <a:spLocks noChangeShapeType="1"/>
            </p:cNvSpPr>
            <p:nvPr/>
          </p:nvSpPr>
          <p:spPr bwMode="auto">
            <a:xfrm rot="16200000" flipV="1">
              <a:off x="6335588" y="-1872045"/>
              <a:ext cx="0" cy="5257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463" name="Line 16"/>
            <p:cNvSpPr>
              <a:spLocks noChangeShapeType="1"/>
            </p:cNvSpPr>
            <p:nvPr/>
          </p:nvSpPr>
          <p:spPr bwMode="auto">
            <a:xfrm rot="16200000">
              <a:off x="3519955" y="570122"/>
              <a:ext cx="373465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464" name="Line 17"/>
            <p:cNvSpPr>
              <a:spLocks noChangeShapeType="1"/>
            </p:cNvSpPr>
            <p:nvPr/>
          </p:nvSpPr>
          <p:spPr bwMode="auto">
            <a:xfrm rot="16200000">
              <a:off x="3859088" y="230990"/>
              <a:ext cx="0" cy="304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465" name="Text Box 4"/>
            <p:cNvSpPr txBox="1">
              <a:spLocks noChangeArrowheads="1"/>
            </p:cNvSpPr>
            <p:nvPr/>
          </p:nvSpPr>
          <p:spPr bwMode="auto">
            <a:xfrm>
              <a:off x="4842967" y="187437"/>
              <a:ext cx="480169" cy="307777"/>
            </a:xfrm>
            <a:prstGeom prst="rect">
              <a:avLst/>
            </a:prstGeom>
            <a:solidFill>
              <a:srgbClr val="003399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400" b="1" baseline="0">
                  <a:solidFill>
                    <a:schemeClr val="bg1"/>
                  </a:solidFill>
                  <a:latin typeface="Arial" charset="0"/>
                  <a:ea typeface="+mn-ea"/>
                </a:rPr>
                <a:t>D</a:t>
              </a:r>
            </a:p>
          </p:txBody>
        </p:sp>
        <p:sp>
          <p:nvSpPr>
            <p:cNvPr id="466" name="Text Box 10"/>
            <p:cNvSpPr txBox="1">
              <a:spLocks noChangeArrowheads="1"/>
            </p:cNvSpPr>
            <p:nvPr/>
          </p:nvSpPr>
          <p:spPr bwMode="auto">
            <a:xfrm>
              <a:off x="3995239" y="189333"/>
              <a:ext cx="480169" cy="30777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400" baseline="0" dirty="0">
                  <a:solidFill>
                    <a:schemeClr val="accent2"/>
                  </a:solidFill>
                  <a:latin typeface="Arial" charset="0"/>
                  <a:ea typeface="+mn-ea"/>
                </a:rPr>
                <a:t>F</a:t>
              </a:r>
            </a:p>
          </p:txBody>
        </p:sp>
      </p:grpSp>
      <p:cxnSp>
        <p:nvCxnSpPr>
          <p:cNvPr id="44" name="直接连接符 43"/>
          <p:cNvCxnSpPr/>
          <p:nvPr/>
        </p:nvCxnSpPr>
        <p:spPr bwMode="auto">
          <a:xfrm>
            <a:off x="8971840" y="980728"/>
            <a:ext cx="2881" cy="437040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接连接符 42"/>
          <p:cNvCxnSpPr/>
          <p:nvPr/>
        </p:nvCxnSpPr>
        <p:spPr bwMode="auto">
          <a:xfrm>
            <a:off x="621793" y="5288328"/>
            <a:ext cx="8344800" cy="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0" name="Text Box 10"/>
          <p:cNvSpPr txBox="1">
            <a:spLocks noChangeArrowheads="1"/>
          </p:cNvSpPr>
          <p:nvPr/>
        </p:nvSpPr>
        <p:spPr bwMode="auto">
          <a:xfrm>
            <a:off x="6720149" y="188640"/>
            <a:ext cx="444139" cy="307777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1400" baseline="0" dirty="0">
                <a:solidFill>
                  <a:schemeClr val="accent2"/>
                </a:solidFill>
                <a:latin typeface="Arial" charset="0"/>
                <a:ea typeface="+mn-ea"/>
              </a:rPr>
              <a:t>OP</a:t>
            </a:r>
            <a:endParaRPr lang="en-US" sz="1400" baseline="0" dirty="0">
              <a:solidFill>
                <a:schemeClr val="accent2"/>
              </a:solidFill>
              <a:latin typeface="Arial" charset="0"/>
              <a:ea typeface="+mn-ea"/>
            </a:endParaRPr>
          </a:p>
        </p:txBody>
      </p:sp>
      <p:sp>
        <p:nvSpPr>
          <p:cNvPr id="389" name="Text Box 10"/>
          <p:cNvSpPr txBox="1">
            <a:spLocks noChangeArrowheads="1"/>
          </p:cNvSpPr>
          <p:nvPr/>
        </p:nvSpPr>
        <p:spPr bwMode="auto">
          <a:xfrm>
            <a:off x="7512237" y="188640"/>
            <a:ext cx="444139" cy="307777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aseline="0" dirty="0">
                <a:solidFill>
                  <a:schemeClr val="accent2"/>
                </a:solidFill>
                <a:latin typeface="Arial" charset="0"/>
                <a:ea typeface="+mn-ea"/>
              </a:rPr>
              <a:t>E</a:t>
            </a:r>
            <a:r>
              <a:rPr lang="en-US" altLang="zh-CN" sz="1400" baseline="0" dirty="0">
                <a:solidFill>
                  <a:schemeClr val="accent2"/>
                </a:solidFill>
                <a:latin typeface="Arial" charset="0"/>
                <a:ea typeface="+mn-ea"/>
              </a:rPr>
              <a:t>X</a:t>
            </a:r>
            <a:endParaRPr lang="en-US" sz="1400" baseline="0" dirty="0">
              <a:solidFill>
                <a:schemeClr val="accent2"/>
              </a:solidFill>
              <a:latin typeface="Arial" charset="0"/>
              <a:ea typeface="+mn-ea"/>
            </a:endParaRPr>
          </a:p>
        </p:txBody>
      </p:sp>
      <p:sp>
        <p:nvSpPr>
          <p:cNvPr id="390" name="Text Box 10"/>
          <p:cNvSpPr txBox="1">
            <a:spLocks noChangeArrowheads="1"/>
          </p:cNvSpPr>
          <p:nvPr/>
        </p:nvSpPr>
        <p:spPr bwMode="auto">
          <a:xfrm>
            <a:off x="8232317" y="188640"/>
            <a:ext cx="444139" cy="307777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1400" baseline="0" dirty="0">
                <a:solidFill>
                  <a:schemeClr val="accent2"/>
                </a:solidFill>
                <a:latin typeface="Arial" charset="0"/>
                <a:ea typeface="+mn-ea"/>
              </a:rPr>
              <a:t>S</a:t>
            </a:r>
            <a:endParaRPr lang="en-US" sz="1400" baseline="0" dirty="0">
              <a:solidFill>
                <a:schemeClr val="accent2"/>
              </a:solidFill>
              <a:latin typeface="Arial" charset="0"/>
              <a:ea typeface="+mn-ea"/>
            </a:endParaRPr>
          </a:p>
        </p:txBody>
      </p:sp>
      <p:sp>
        <p:nvSpPr>
          <p:cNvPr id="391" name="Text Box 10"/>
          <p:cNvSpPr txBox="1">
            <a:spLocks noChangeArrowheads="1"/>
          </p:cNvSpPr>
          <p:nvPr/>
        </p:nvSpPr>
        <p:spPr bwMode="auto">
          <a:xfrm>
            <a:off x="5936032" y="188640"/>
            <a:ext cx="444139" cy="307777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1400" baseline="0" dirty="0">
                <a:solidFill>
                  <a:schemeClr val="accent2"/>
                </a:solidFill>
                <a:latin typeface="Arial" charset="0"/>
                <a:ea typeface="+mn-ea"/>
              </a:rPr>
              <a:t>EA</a:t>
            </a:r>
            <a:endParaRPr lang="en-US" sz="1400" baseline="0" dirty="0">
              <a:solidFill>
                <a:schemeClr val="accent2"/>
              </a:solidFill>
              <a:latin typeface="Arial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05232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椭圆 167"/>
          <p:cNvSpPr/>
          <p:nvPr/>
        </p:nvSpPr>
        <p:spPr bwMode="auto">
          <a:xfrm>
            <a:off x="5328602" y="1423034"/>
            <a:ext cx="45719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169" name="直接连接符 168"/>
          <p:cNvCxnSpPr/>
          <p:nvPr/>
        </p:nvCxnSpPr>
        <p:spPr bwMode="auto">
          <a:xfrm rot="16200000">
            <a:off x="5554281" y="1246719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" name="直接连接符 134"/>
          <p:cNvCxnSpPr/>
          <p:nvPr/>
        </p:nvCxnSpPr>
        <p:spPr bwMode="auto">
          <a:xfrm>
            <a:off x="5374321" y="2012008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1" name="直接连接符 130"/>
          <p:cNvCxnSpPr/>
          <p:nvPr/>
        </p:nvCxnSpPr>
        <p:spPr bwMode="auto">
          <a:xfrm>
            <a:off x="5366663" y="1424500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13" name="组合 312"/>
          <p:cNvGrpSpPr/>
          <p:nvPr/>
        </p:nvGrpSpPr>
        <p:grpSpPr>
          <a:xfrm>
            <a:off x="5313792" y="2176846"/>
            <a:ext cx="396344" cy="215444"/>
            <a:chOff x="7272000" y="2565484"/>
            <a:chExt cx="396344" cy="215444"/>
          </a:xfrm>
        </p:grpSpPr>
        <p:cxnSp>
          <p:nvCxnSpPr>
            <p:cNvPr id="314" name="直接连接符 31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5" name="文本框 31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271" name="组合 270"/>
          <p:cNvGrpSpPr/>
          <p:nvPr/>
        </p:nvGrpSpPr>
        <p:grpSpPr>
          <a:xfrm>
            <a:off x="5661476" y="2176846"/>
            <a:ext cx="396344" cy="215444"/>
            <a:chOff x="7272000" y="2565484"/>
            <a:chExt cx="396344" cy="215444"/>
          </a:xfrm>
        </p:grpSpPr>
        <p:cxnSp>
          <p:nvCxnSpPr>
            <p:cNvPr id="272" name="直接连接符 27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3" name="文本框 27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sp>
        <p:nvSpPr>
          <p:cNvPr id="185" name="矩形 184"/>
          <p:cNvSpPr/>
          <p:nvPr/>
        </p:nvSpPr>
        <p:spPr bwMode="auto">
          <a:xfrm>
            <a:off x="1731563" y="255204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baseline="0" dirty="0">
                <a:latin typeface="Arial" charset="0"/>
              </a:rPr>
              <a:t>SEXT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1" name="直接连接符 190"/>
          <p:cNvCxnSpPr/>
          <p:nvPr/>
        </p:nvCxnSpPr>
        <p:spPr bwMode="auto">
          <a:xfrm rot="16200000">
            <a:off x="1478644" y="2408048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0" name="文本框 269"/>
          <p:cNvSpPr txBox="1"/>
          <p:nvPr/>
        </p:nvSpPr>
        <p:spPr>
          <a:xfrm>
            <a:off x="1197857" y="2419041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baseline="0" dirty="0"/>
              <a:t>[7:0]</a:t>
            </a:r>
            <a:endParaRPr lang="zh-CN" altLang="en-US" sz="1200" b="1" baseline="0" dirty="0"/>
          </a:p>
        </p:txBody>
      </p:sp>
      <p:cxnSp>
        <p:nvCxnSpPr>
          <p:cNvPr id="145" name="直接连接符 144"/>
          <p:cNvCxnSpPr/>
          <p:nvPr/>
        </p:nvCxnSpPr>
        <p:spPr bwMode="auto">
          <a:xfrm flipV="1">
            <a:off x="2926049" y="2975144"/>
            <a:ext cx="1726" cy="100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38" name="组合 337"/>
          <p:cNvGrpSpPr/>
          <p:nvPr/>
        </p:nvGrpSpPr>
        <p:grpSpPr>
          <a:xfrm>
            <a:off x="2080239" y="3105493"/>
            <a:ext cx="360039" cy="119168"/>
            <a:chOff x="5292080" y="3452075"/>
            <a:chExt cx="360039" cy="119168"/>
          </a:xfrm>
        </p:grpSpPr>
        <p:sp>
          <p:nvSpPr>
            <p:cNvPr id="339" name="等腰三角形 33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340" name="直接连接符 33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41" name="文本框 340"/>
          <p:cNvSpPr txBox="1"/>
          <p:nvPr/>
        </p:nvSpPr>
        <p:spPr>
          <a:xfrm>
            <a:off x="1136717" y="3046345"/>
            <a:ext cx="991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baseline="0" dirty="0"/>
              <a:t>ADDR2MUX</a:t>
            </a:r>
            <a:endParaRPr lang="zh-CN" altLang="en-US" sz="1000" baseline="0" dirty="0"/>
          </a:p>
        </p:txBody>
      </p:sp>
      <p:sp>
        <p:nvSpPr>
          <p:cNvPr id="95" name="梯形 94"/>
          <p:cNvSpPr/>
          <p:nvPr/>
        </p:nvSpPr>
        <p:spPr bwMode="auto">
          <a:xfrm>
            <a:off x="2421993" y="3056080"/>
            <a:ext cx="972000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MUX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177" name="直接连接符 176"/>
          <p:cNvCxnSpPr/>
          <p:nvPr/>
        </p:nvCxnSpPr>
        <p:spPr bwMode="auto">
          <a:xfrm rot="16200000">
            <a:off x="3210681" y="2684409"/>
            <a:ext cx="1726" cy="597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6" name="直接连接符 175"/>
          <p:cNvCxnSpPr/>
          <p:nvPr/>
        </p:nvCxnSpPr>
        <p:spPr bwMode="auto">
          <a:xfrm flipV="1">
            <a:off x="3500387" y="2804072"/>
            <a:ext cx="1726" cy="1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83" name="组合 282"/>
          <p:cNvGrpSpPr/>
          <p:nvPr/>
        </p:nvGrpSpPr>
        <p:grpSpPr>
          <a:xfrm>
            <a:off x="2926049" y="3398698"/>
            <a:ext cx="396344" cy="215444"/>
            <a:chOff x="7272000" y="2565484"/>
            <a:chExt cx="396344" cy="215444"/>
          </a:xfrm>
        </p:grpSpPr>
        <p:sp>
          <p:nvSpPr>
            <p:cNvPr id="285" name="文本框 28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  <p:cxnSp>
          <p:nvCxnSpPr>
            <p:cNvPr id="284" name="直接连接符 28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80" name="组合 279"/>
          <p:cNvGrpSpPr/>
          <p:nvPr/>
        </p:nvGrpSpPr>
        <p:grpSpPr>
          <a:xfrm>
            <a:off x="2710025" y="3398698"/>
            <a:ext cx="396344" cy="215444"/>
            <a:chOff x="7272000" y="2565484"/>
            <a:chExt cx="396344" cy="215444"/>
          </a:xfrm>
        </p:grpSpPr>
        <p:cxnSp>
          <p:nvCxnSpPr>
            <p:cNvPr id="281" name="直接连接符 280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2" name="文本框 281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277" name="组合 276"/>
          <p:cNvGrpSpPr/>
          <p:nvPr/>
        </p:nvGrpSpPr>
        <p:grpSpPr>
          <a:xfrm>
            <a:off x="2511649" y="3398698"/>
            <a:ext cx="396344" cy="215444"/>
            <a:chOff x="7272000" y="2565484"/>
            <a:chExt cx="396344" cy="215444"/>
          </a:xfrm>
        </p:grpSpPr>
        <p:cxnSp>
          <p:nvCxnSpPr>
            <p:cNvPr id="278" name="直接连接符 277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9" name="文本框 278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sp>
        <p:nvSpPr>
          <p:cNvPr id="268" name="文本框 267"/>
          <p:cNvSpPr txBox="1"/>
          <p:nvPr/>
        </p:nvSpPr>
        <p:spPr>
          <a:xfrm>
            <a:off x="1197857" y="4003217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baseline="0" dirty="0"/>
              <a:t>[5:0]</a:t>
            </a:r>
            <a:endParaRPr lang="zh-CN" altLang="en-US" sz="1200" b="1" baseline="0" dirty="0"/>
          </a:p>
        </p:txBody>
      </p:sp>
      <p:cxnSp>
        <p:nvCxnSpPr>
          <p:cNvPr id="467" name="直接连接符 466"/>
          <p:cNvCxnSpPr/>
          <p:nvPr/>
        </p:nvCxnSpPr>
        <p:spPr bwMode="auto">
          <a:xfrm rot="10800000">
            <a:off x="1224000" y="4233600"/>
            <a:ext cx="1726" cy="482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" name="矩形 183"/>
          <p:cNvSpPr/>
          <p:nvPr/>
        </p:nvSpPr>
        <p:spPr bwMode="auto">
          <a:xfrm>
            <a:off x="1733276" y="4137950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baseline="0" dirty="0">
                <a:latin typeface="Arial" charset="0"/>
              </a:rPr>
              <a:t>SEXT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4" name="直接连接符 193"/>
          <p:cNvCxnSpPr/>
          <p:nvPr/>
        </p:nvCxnSpPr>
        <p:spPr bwMode="auto">
          <a:xfrm rot="16200000">
            <a:off x="2721971" y="3939950"/>
            <a:ext cx="1726" cy="61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8" name="直接连接符 187"/>
          <p:cNvCxnSpPr/>
          <p:nvPr/>
        </p:nvCxnSpPr>
        <p:spPr bwMode="auto">
          <a:xfrm rot="16200000">
            <a:off x="1477431" y="3993950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0" name="直接连接符 179"/>
          <p:cNvCxnSpPr/>
          <p:nvPr/>
        </p:nvCxnSpPr>
        <p:spPr bwMode="auto">
          <a:xfrm flipV="1">
            <a:off x="3006789" y="3272104"/>
            <a:ext cx="1726" cy="97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9" name="直接连接符 178"/>
          <p:cNvCxnSpPr/>
          <p:nvPr/>
        </p:nvCxnSpPr>
        <p:spPr bwMode="auto">
          <a:xfrm flipV="1">
            <a:off x="2801224" y="3272104"/>
            <a:ext cx="1726" cy="68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" name="文本框 265"/>
          <p:cNvSpPr txBox="1"/>
          <p:nvPr/>
        </p:nvSpPr>
        <p:spPr>
          <a:xfrm>
            <a:off x="1197857" y="3427153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baseline="0" dirty="0"/>
              <a:t>[10:0]</a:t>
            </a:r>
            <a:endParaRPr lang="zh-CN" altLang="en-US" sz="1200" b="1" baseline="0" dirty="0"/>
          </a:p>
        </p:txBody>
      </p:sp>
      <p:sp>
        <p:nvSpPr>
          <p:cNvPr id="182" name="矩形 181"/>
          <p:cNvSpPr/>
          <p:nvPr/>
        </p:nvSpPr>
        <p:spPr bwMode="auto">
          <a:xfrm>
            <a:off x="1731563" y="3560136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baseline="0" dirty="0">
                <a:latin typeface="Arial" charset="0"/>
              </a:rPr>
              <a:t>SEXT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0" name="直接连接符 189"/>
          <p:cNvCxnSpPr/>
          <p:nvPr/>
        </p:nvCxnSpPr>
        <p:spPr bwMode="auto">
          <a:xfrm rot="16200000">
            <a:off x="1478644" y="3416136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2" name="直接连接符 191"/>
          <p:cNvCxnSpPr/>
          <p:nvPr/>
        </p:nvCxnSpPr>
        <p:spPr bwMode="auto">
          <a:xfrm rot="16200000">
            <a:off x="2513171" y="3570936"/>
            <a:ext cx="1726" cy="194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9" name="直接连接符 188"/>
          <p:cNvCxnSpPr/>
          <p:nvPr/>
        </p:nvCxnSpPr>
        <p:spPr bwMode="auto">
          <a:xfrm rot="16200000">
            <a:off x="1478644" y="3705918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8" name="直接连接符 177"/>
          <p:cNvCxnSpPr/>
          <p:nvPr/>
        </p:nvCxnSpPr>
        <p:spPr bwMode="auto">
          <a:xfrm flipV="1">
            <a:off x="2595659" y="3272128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7" name="直接连接符 206"/>
          <p:cNvCxnSpPr/>
          <p:nvPr/>
        </p:nvCxnSpPr>
        <p:spPr bwMode="auto">
          <a:xfrm rot="16200000">
            <a:off x="4408514" y="4021887"/>
            <a:ext cx="1726" cy="662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6" name="直接连接符 205"/>
          <p:cNvCxnSpPr/>
          <p:nvPr/>
        </p:nvCxnSpPr>
        <p:spPr bwMode="auto">
          <a:xfrm flipV="1">
            <a:off x="3883332" y="4472728"/>
            <a:ext cx="0" cy="244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" name="矩形 111"/>
          <p:cNvSpPr/>
          <p:nvPr/>
        </p:nvSpPr>
        <p:spPr bwMode="auto">
          <a:xfrm>
            <a:off x="3544471" y="471228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b="1" baseline="0" dirty="0">
                <a:latin typeface="Arial" charset="0"/>
              </a:rPr>
              <a:t>LOGIC</a:t>
            </a:r>
            <a:endParaRPr kumimoji="0" lang="zh-CN" alt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28" name="组合 327"/>
          <p:cNvGrpSpPr/>
          <p:nvPr/>
        </p:nvGrpSpPr>
        <p:grpSpPr>
          <a:xfrm>
            <a:off x="3813474" y="5000876"/>
            <a:ext cx="396344" cy="215444"/>
            <a:chOff x="7272000" y="2565484"/>
            <a:chExt cx="396344" cy="215444"/>
          </a:xfrm>
        </p:grpSpPr>
        <p:cxnSp>
          <p:nvCxnSpPr>
            <p:cNvPr id="329" name="直接连接符 328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0" name="文本框 329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cxnSp>
        <p:nvCxnSpPr>
          <p:cNvPr id="205" name="直接连接符 204"/>
          <p:cNvCxnSpPr/>
          <p:nvPr/>
        </p:nvCxnSpPr>
        <p:spPr bwMode="auto">
          <a:xfrm flipV="1">
            <a:off x="3882469" y="4919128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1" name="组合 110"/>
          <p:cNvGrpSpPr/>
          <p:nvPr/>
        </p:nvGrpSpPr>
        <p:grpSpPr>
          <a:xfrm>
            <a:off x="3683425" y="4218423"/>
            <a:ext cx="394752" cy="277817"/>
            <a:chOff x="2731971" y="4365104"/>
            <a:chExt cx="327861" cy="216000"/>
          </a:xfrm>
        </p:grpSpPr>
        <p:sp>
          <p:nvSpPr>
            <p:cNvPr id="108" name="矩形 107"/>
            <p:cNvSpPr/>
            <p:nvPr/>
          </p:nvSpPr>
          <p:spPr bwMode="auto">
            <a:xfrm>
              <a:off x="2731971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N</a:t>
              </a:r>
              <a:endParaRPr kumimoji="0" lang="zh-CN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9" name="矩形 108"/>
            <p:cNvSpPr/>
            <p:nvPr/>
          </p:nvSpPr>
          <p:spPr bwMode="auto">
            <a:xfrm>
              <a:off x="2839983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Z</a:t>
              </a:r>
              <a:endParaRPr kumimoji="0" lang="zh-CN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10" name="矩形 109"/>
            <p:cNvSpPr/>
            <p:nvPr/>
          </p:nvSpPr>
          <p:spPr bwMode="auto">
            <a:xfrm>
              <a:off x="2947995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P</a:t>
              </a:r>
              <a:endParaRPr kumimoji="0" lang="zh-CN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707904" y="3717032"/>
            <a:ext cx="695029" cy="504055"/>
            <a:chOff x="3707904" y="3717032"/>
            <a:chExt cx="695029" cy="504055"/>
          </a:xfrm>
        </p:grpSpPr>
        <p:grpSp>
          <p:nvGrpSpPr>
            <p:cNvPr id="359" name="组合 358"/>
            <p:cNvGrpSpPr/>
            <p:nvPr/>
          </p:nvGrpSpPr>
          <p:grpSpPr>
            <a:xfrm rot="5400000" flipV="1">
              <a:off x="3684324" y="3981484"/>
              <a:ext cx="360039" cy="119168"/>
              <a:chOff x="5292080" y="3452075"/>
              <a:chExt cx="360039" cy="119168"/>
            </a:xfrm>
          </p:grpSpPr>
          <p:sp>
            <p:nvSpPr>
              <p:cNvPr id="368" name="等腰三角形 367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cxnSp>
            <p:nvCxnSpPr>
              <p:cNvPr id="369" name="直接连接符 368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70" name="文本框 369"/>
            <p:cNvSpPr txBox="1"/>
            <p:nvPr/>
          </p:nvSpPr>
          <p:spPr>
            <a:xfrm>
              <a:off x="3707904" y="3717032"/>
              <a:ext cx="6950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baseline="0" dirty="0"/>
                <a:t>LD.CC</a:t>
              </a:r>
              <a:endParaRPr lang="zh-CN" altLang="en-US" sz="1000" baseline="0" dirty="0"/>
            </a:p>
          </p:txBody>
        </p:sp>
      </p:grpSp>
      <p:cxnSp>
        <p:nvCxnSpPr>
          <p:cNvPr id="171" name="直接连接符 170"/>
          <p:cNvCxnSpPr/>
          <p:nvPr/>
        </p:nvCxnSpPr>
        <p:spPr bwMode="auto">
          <a:xfrm rot="16200000">
            <a:off x="5014281" y="2749264"/>
            <a:ext cx="1726" cy="147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" name="直接连接符 171"/>
          <p:cNvCxnSpPr/>
          <p:nvPr/>
        </p:nvCxnSpPr>
        <p:spPr bwMode="auto">
          <a:xfrm flipV="1">
            <a:off x="4292475" y="3272104"/>
            <a:ext cx="1726" cy="21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31" name="组合 330"/>
          <p:cNvGrpSpPr/>
          <p:nvPr/>
        </p:nvGrpSpPr>
        <p:grpSpPr>
          <a:xfrm>
            <a:off x="1154425" y="5000296"/>
            <a:ext cx="396344" cy="215444"/>
            <a:chOff x="7272000" y="2565484"/>
            <a:chExt cx="396344" cy="215444"/>
          </a:xfrm>
        </p:grpSpPr>
        <p:cxnSp>
          <p:nvCxnSpPr>
            <p:cNvPr id="332" name="直接连接符 33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3" name="文本框 33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sp>
        <p:nvSpPr>
          <p:cNvPr id="183" name="矩形 182"/>
          <p:cNvSpPr/>
          <p:nvPr/>
        </p:nvSpPr>
        <p:spPr bwMode="auto">
          <a:xfrm>
            <a:off x="1733276" y="384991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baseline="0" dirty="0">
                <a:latin typeface="Arial" charset="0"/>
              </a:rPr>
              <a:t>SEXT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3" name="直接连接符 192"/>
          <p:cNvCxnSpPr/>
          <p:nvPr/>
        </p:nvCxnSpPr>
        <p:spPr bwMode="auto">
          <a:xfrm rot="16200000">
            <a:off x="2621171" y="3752718"/>
            <a:ext cx="1726" cy="410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7" name="文本框 266"/>
          <p:cNvSpPr txBox="1"/>
          <p:nvPr/>
        </p:nvSpPr>
        <p:spPr>
          <a:xfrm>
            <a:off x="1197857" y="3715185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baseline="0" dirty="0"/>
              <a:t>[8:0]</a:t>
            </a:r>
            <a:endParaRPr lang="zh-CN" altLang="en-US" sz="1200" b="1" baseline="0" dirty="0"/>
          </a:p>
        </p:txBody>
      </p:sp>
      <p:sp>
        <p:nvSpPr>
          <p:cNvPr id="269" name="文本框 268"/>
          <p:cNvSpPr txBox="1"/>
          <p:nvPr/>
        </p:nvSpPr>
        <p:spPr>
          <a:xfrm>
            <a:off x="1197857" y="4291249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baseline="0" dirty="0"/>
              <a:t>[4:0]</a:t>
            </a:r>
            <a:endParaRPr lang="zh-CN" altLang="en-US" sz="1200" b="1" baseline="0" dirty="0"/>
          </a:p>
        </p:txBody>
      </p:sp>
      <p:grpSp>
        <p:nvGrpSpPr>
          <p:cNvPr id="2" name="组合 1"/>
          <p:cNvGrpSpPr/>
          <p:nvPr/>
        </p:nvGrpSpPr>
        <p:grpSpPr>
          <a:xfrm>
            <a:off x="5698465" y="3920177"/>
            <a:ext cx="1105129" cy="119168"/>
            <a:chOff x="5698465" y="3920177"/>
            <a:chExt cx="1105129" cy="119168"/>
          </a:xfrm>
        </p:grpSpPr>
        <p:cxnSp>
          <p:nvCxnSpPr>
            <p:cNvPr id="88" name="直接连接符 87"/>
            <p:cNvCxnSpPr/>
            <p:nvPr/>
          </p:nvCxnSpPr>
          <p:spPr bwMode="auto">
            <a:xfrm rot="5400000">
              <a:off x="6184465" y="3501035"/>
              <a:ext cx="0" cy="972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7" name="等腰三角形 86"/>
            <p:cNvSpPr/>
            <p:nvPr/>
          </p:nvSpPr>
          <p:spPr bwMode="auto">
            <a:xfrm rot="5400000">
              <a:off x="6677446" y="3913196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</p:grpSp>
      <p:cxnSp>
        <p:nvCxnSpPr>
          <p:cNvPr id="99" name="直接连接符 98"/>
          <p:cNvCxnSpPr/>
          <p:nvPr/>
        </p:nvCxnSpPr>
        <p:spPr bwMode="auto">
          <a:xfrm>
            <a:off x="7172232" y="4064192"/>
            <a:ext cx="2289" cy="242621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42" name="组合 341"/>
          <p:cNvGrpSpPr/>
          <p:nvPr/>
        </p:nvGrpSpPr>
        <p:grpSpPr>
          <a:xfrm>
            <a:off x="6340499" y="3697739"/>
            <a:ext cx="360000" cy="221857"/>
            <a:chOff x="5898218" y="3494595"/>
            <a:chExt cx="360000" cy="221857"/>
          </a:xfrm>
        </p:grpSpPr>
        <p:cxnSp>
          <p:nvCxnSpPr>
            <p:cNvPr id="303" name="直接连接符 302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4" name="文本框 303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26294" y="3740160"/>
            <a:ext cx="5750850" cy="900072"/>
            <a:chOff x="1226294" y="3740160"/>
            <a:chExt cx="5750850" cy="900072"/>
          </a:xfrm>
        </p:grpSpPr>
        <p:cxnSp>
          <p:nvCxnSpPr>
            <p:cNvPr id="200" name="直接连接符 199"/>
            <p:cNvCxnSpPr/>
            <p:nvPr/>
          </p:nvCxnSpPr>
          <p:spPr bwMode="auto">
            <a:xfrm rot="16200000">
              <a:off x="5086281" y="1859144"/>
              <a:ext cx="1726" cy="3780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5" name="直接连接符 174"/>
            <p:cNvCxnSpPr/>
            <p:nvPr/>
          </p:nvCxnSpPr>
          <p:spPr bwMode="auto">
            <a:xfrm>
              <a:off x="6956208" y="3740176"/>
              <a:ext cx="2289" cy="180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9" name="矩形 148"/>
            <p:cNvSpPr/>
            <p:nvPr/>
          </p:nvSpPr>
          <p:spPr bwMode="auto">
            <a:xfrm>
              <a:off x="1733276" y="4424232"/>
              <a:ext cx="677722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0" rIns="9144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200" b="1" baseline="0" dirty="0">
                  <a:latin typeface="Arial" charset="0"/>
                </a:rPr>
                <a:t>SEXT</a:t>
              </a:r>
              <a:endParaRPr kumimoji="0" lang="zh-CN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99" name="直接连接符 198"/>
            <p:cNvCxnSpPr/>
            <p:nvPr/>
          </p:nvCxnSpPr>
          <p:spPr bwMode="auto">
            <a:xfrm rot="10800000">
              <a:off x="3214082" y="3740160"/>
              <a:ext cx="1726" cy="792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7" name="直接连接符 246"/>
            <p:cNvCxnSpPr/>
            <p:nvPr/>
          </p:nvCxnSpPr>
          <p:spPr bwMode="auto">
            <a:xfrm rot="16200000">
              <a:off x="1477431" y="4280232"/>
              <a:ext cx="1726" cy="504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8" name="直接连接符 197"/>
            <p:cNvCxnSpPr/>
            <p:nvPr/>
          </p:nvCxnSpPr>
          <p:spPr bwMode="auto">
            <a:xfrm rot="16200000">
              <a:off x="2822531" y="4130832"/>
              <a:ext cx="1726" cy="8028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2" name="文本框 11"/>
          <p:cNvSpPr txBox="1"/>
          <p:nvPr/>
        </p:nvSpPr>
        <p:spPr>
          <a:xfrm>
            <a:off x="7086742" y="4280216"/>
            <a:ext cx="102592" cy="1846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A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222" name="等腰三角形 221"/>
          <p:cNvSpPr/>
          <p:nvPr/>
        </p:nvSpPr>
        <p:spPr bwMode="auto">
          <a:xfrm rot="5400000">
            <a:off x="6965478" y="4370395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95" name="文本框 294"/>
          <p:cNvSpPr txBox="1"/>
          <p:nvPr/>
        </p:nvSpPr>
        <p:spPr>
          <a:xfrm>
            <a:off x="6420017" y="4250019"/>
            <a:ext cx="547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ALUK</a:t>
            </a:r>
            <a:endParaRPr lang="zh-CN" altLang="en-US" sz="1000" baseline="0" dirty="0"/>
          </a:p>
        </p:txBody>
      </p:sp>
      <p:grpSp>
        <p:nvGrpSpPr>
          <p:cNvPr id="376" name="组合 375"/>
          <p:cNvGrpSpPr/>
          <p:nvPr/>
        </p:nvGrpSpPr>
        <p:grpSpPr>
          <a:xfrm>
            <a:off x="6258090" y="4397737"/>
            <a:ext cx="360000" cy="221857"/>
            <a:chOff x="5898218" y="3494595"/>
            <a:chExt cx="360000" cy="221857"/>
          </a:xfrm>
        </p:grpSpPr>
        <p:cxnSp>
          <p:nvCxnSpPr>
            <p:cNvPr id="377" name="直接连接符 376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8" name="文本框 377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2</a:t>
              </a:r>
              <a:endParaRPr lang="zh-CN" altLang="en-US" sz="1200" dirty="0"/>
            </a:p>
          </p:txBody>
        </p:sp>
      </p:grpSp>
      <p:cxnSp>
        <p:nvCxnSpPr>
          <p:cNvPr id="223" name="直接连接符 222"/>
          <p:cNvCxnSpPr/>
          <p:nvPr/>
        </p:nvCxnSpPr>
        <p:spPr bwMode="auto">
          <a:xfrm rot="5400000">
            <a:off x="6346497" y="3832234"/>
            <a:ext cx="0" cy="1224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1" name="直接连接符 210"/>
          <p:cNvCxnSpPr/>
          <p:nvPr/>
        </p:nvCxnSpPr>
        <p:spPr bwMode="auto">
          <a:xfrm rot="5400000">
            <a:off x="6526537" y="4277233"/>
            <a:ext cx="0" cy="1584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8" name="矩形 227"/>
          <p:cNvSpPr/>
          <p:nvPr/>
        </p:nvSpPr>
        <p:spPr bwMode="auto">
          <a:xfrm>
            <a:off x="5806369" y="4712264"/>
            <a:ext cx="360040" cy="3456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108000" tIns="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 dirty="0">
                <a:latin typeface="Arial" charset="0"/>
              </a:rPr>
              <a:t>…</a:t>
            </a:r>
            <a:endParaRPr kumimoji="0" lang="zh-CN" altLang="en-US" sz="2400" b="1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4746598" y="3915536"/>
            <a:ext cx="950556" cy="1233418"/>
          </a:xfrm>
          <a:prstGeom prst="rect">
            <a:avLst/>
          </a:prstGeom>
          <a:solidFill>
            <a:srgbClr val="CC0000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b="1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FINITE STATE MACHINE</a:t>
            </a:r>
            <a:endParaRPr lang="zh-CN" altLang="en-US" sz="1200" b="1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2" name="组合 211"/>
          <p:cNvGrpSpPr/>
          <p:nvPr/>
        </p:nvGrpSpPr>
        <p:grpSpPr>
          <a:xfrm>
            <a:off x="5734361" y="4072576"/>
            <a:ext cx="360039" cy="119168"/>
            <a:chOff x="5292080" y="3452075"/>
            <a:chExt cx="360039" cy="119168"/>
          </a:xfrm>
        </p:grpSpPr>
        <p:sp>
          <p:nvSpPr>
            <p:cNvPr id="213" name="等腰三角形 212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14" name="直接连接符 213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18" name="组合 217"/>
          <p:cNvGrpSpPr/>
          <p:nvPr/>
        </p:nvGrpSpPr>
        <p:grpSpPr>
          <a:xfrm>
            <a:off x="5734361" y="4224976"/>
            <a:ext cx="360039" cy="119168"/>
            <a:chOff x="5292080" y="3452075"/>
            <a:chExt cx="360039" cy="119168"/>
          </a:xfrm>
        </p:grpSpPr>
        <p:sp>
          <p:nvSpPr>
            <p:cNvPr id="219" name="等腰三角形 21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20" name="直接连接符 21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24" name="组合 223"/>
          <p:cNvGrpSpPr/>
          <p:nvPr/>
        </p:nvGrpSpPr>
        <p:grpSpPr>
          <a:xfrm>
            <a:off x="5734361" y="4529776"/>
            <a:ext cx="360039" cy="119168"/>
            <a:chOff x="5292080" y="3452075"/>
            <a:chExt cx="360039" cy="119168"/>
          </a:xfrm>
        </p:grpSpPr>
        <p:sp>
          <p:nvSpPr>
            <p:cNvPr id="225" name="等腰三角形 22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26" name="直接连接符 22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" name="组合 10"/>
          <p:cNvGrpSpPr/>
          <p:nvPr/>
        </p:nvGrpSpPr>
        <p:grpSpPr>
          <a:xfrm>
            <a:off x="3358097" y="4004728"/>
            <a:ext cx="1368000" cy="828000"/>
            <a:chOff x="3358097" y="4004728"/>
            <a:chExt cx="1368000" cy="828000"/>
          </a:xfrm>
        </p:grpSpPr>
        <p:cxnSp>
          <p:nvCxnSpPr>
            <p:cNvPr id="263" name="直接连接符 262"/>
            <p:cNvCxnSpPr/>
            <p:nvPr/>
          </p:nvCxnSpPr>
          <p:spPr bwMode="auto">
            <a:xfrm rot="10800000">
              <a:off x="3366482" y="4004728"/>
              <a:ext cx="1726" cy="828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4" name="直接连接符 263"/>
            <p:cNvCxnSpPr/>
            <p:nvPr/>
          </p:nvCxnSpPr>
          <p:spPr bwMode="auto">
            <a:xfrm rot="16200000">
              <a:off x="4041234" y="3321927"/>
              <a:ext cx="1726" cy="1368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" name="组合 5"/>
          <p:cNvGrpSpPr/>
          <p:nvPr/>
        </p:nvGrpSpPr>
        <p:grpSpPr>
          <a:xfrm>
            <a:off x="66045" y="4705522"/>
            <a:ext cx="794285" cy="246221"/>
            <a:chOff x="66045" y="4705522"/>
            <a:chExt cx="794285" cy="246221"/>
          </a:xfrm>
        </p:grpSpPr>
        <p:grpSp>
          <p:nvGrpSpPr>
            <p:cNvPr id="381" name="组合 380"/>
            <p:cNvGrpSpPr/>
            <p:nvPr/>
          </p:nvGrpSpPr>
          <p:grpSpPr>
            <a:xfrm>
              <a:off x="500291" y="4760252"/>
              <a:ext cx="360039" cy="119168"/>
              <a:chOff x="5292080" y="3452075"/>
              <a:chExt cx="360039" cy="119168"/>
            </a:xfrm>
          </p:grpSpPr>
          <p:sp>
            <p:nvSpPr>
              <p:cNvPr id="382" name="等腰三角形 381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cxnSp>
            <p:nvCxnSpPr>
              <p:cNvPr id="383" name="直接连接符 382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84" name="文本框 383"/>
            <p:cNvSpPr txBox="1"/>
            <p:nvPr/>
          </p:nvSpPr>
          <p:spPr>
            <a:xfrm>
              <a:off x="66045" y="4705522"/>
              <a:ext cx="5204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baseline="0" dirty="0"/>
                <a:t>LD.IR</a:t>
              </a:r>
              <a:endParaRPr lang="zh-CN" altLang="en-US" sz="1000" baseline="0" dirty="0"/>
            </a:p>
          </p:txBody>
        </p:sp>
      </p:grpSp>
      <p:cxnSp>
        <p:nvCxnSpPr>
          <p:cNvPr id="262" name="直接连接符 261"/>
          <p:cNvCxnSpPr/>
          <p:nvPr/>
        </p:nvCxnSpPr>
        <p:spPr bwMode="auto">
          <a:xfrm rot="16200000">
            <a:off x="2464347" y="3913064"/>
            <a:ext cx="1726" cy="1814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7" name="矩形 106"/>
          <p:cNvSpPr/>
          <p:nvPr/>
        </p:nvSpPr>
        <p:spPr bwMode="auto">
          <a:xfrm>
            <a:off x="880175" y="4712264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baseline="0" dirty="0">
                <a:latin typeface="Arial" charset="0"/>
              </a:rPr>
              <a:t>IR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10" name="组合 309"/>
          <p:cNvGrpSpPr/>
          <p:nvPr/>
        </p:nvGrpSpPr>
        <p:grpSpPr>
          <a:xfrm>
            <a:off x="3709468" y="3371360"/>
            <a:ext cx="396344" cy="215444"/>
            <a:chOff x="7272000" y="2565484"/>
            <a:chExt cx="396344" cy="215444"/>
          </a:xfrm>
        </p:grpSpPr>
        <p:cxnSp>
          <p:nvCxnSpPr>
            <p:cNvPr id="311" name="直接连接符 310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2" name="文本框 311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286" name="组合 285"/>
          <p:cNvGrpSpPr/>
          <p:nvPr/>
        </p:nvGrpSpPr>
        <p:grpSpPr>
          <a:xfrm>
            <a:off x="3142073" y="3398698"/>
            <a:ext cx="396344" cy="215444"/>
            <a:chOff x="7272000" y="2565484"/>
            <a:chExt cx="396344" cy="215444"/>
          </a:xfrm>
        </p:grpSpPr>
        <p:cxnSp>
          <p:nvCxnSpPr>
            <p:cNvPr id="287" name="直接连接符 286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8" name="文本框 287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cxnSp>
        <p:nvCxnSpPr>
          <p:cNvPr id="181" name="直接连接符 180"/>
          <p:cNvCxnSpPr/>
          <p:nvPr/>
        </p:nvCxnSpPr>
        <p:spPr bwMode="auto">
          <a:xfrm flipV="1">
            <a:off x="3212355" y="3272104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24" name="组合 423"/>
          <p:cNvGrpSpPr/>
          <p:nvPr/>
        </p:nvGrpSpPr>
        <p:grpSpPr>
          <a:xfrm>
            <a:off x="2978204" y="6542014"/>
            <a:ext cx="360000" cy="221857"/>
            <a:chOff x="5898218" y="3494595"/>
            <a:chExt cx="360000" cy="221857"/>
          </a:xfrm>
        </p:grpSpPr>
        <p:cxnSp>
          <p:nvCxnSpPr>
            <p:cNvPr id="425" name="直接连接符 424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6" name="文本框 425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cxnSp>
        <p:nvCxnSpPr>
          <p:cNvPr id="395" name="直接连接符 394"/>
          <p:cNvCxnSpPr/>
          <p:nvPr/>
        </p:nvCxnSpPr>
        <p:spPr bwMode="auto">
          <a:xfrm>
            <a:off x="3104495" y="5904000"/>
            <a:ext cx="0" cy="30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6" name="直接连接符 395"/>
          <p:cNvCxnSpPr/>
          <p:nvPr/>
        </p:nvCxnSpPr>
        <p:spPr bwMode="auto">
          <a:xfrm rot="5400000" flipH="1">
            <a:off x="3248479" y="6058435"/>
            <a:ext cx="0" cy="28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8" name="直接连接符 467"/>
          <p:cNvCxnSpPr/>
          <p:nvPr/>
        </p:nvCxnSpPr>
        <p:spPr bwMode="auto">
          <a:xfrm flipV="1">
            <a:off x="4644008" y="1432800"/>
            <a:ext cx="1726" cy="122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0" name="直接连接符 169"/>
          <p:cNvCxnSpPr/>
          <p:nvPr/>
        </p:nvCxnSpPr>
        <p:spPr bwMode="auto">
          <a:xfrm rot="10800000">
            <a:off x="5734361" y="1436127"/>
            <a:ext cx="1726" cy="20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" name="直接连接符 132"/>
          <p:cNvCxnSpPr/>
          <p:nvPr/>
        </p:nvCxnSpPr>
        <p:spPr bwMode="auto">
          <a:xfrm rot="16200000">
            <a:off x="5025024" y="1084719"/>
            <a:ext cx="1726" cy="72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62" name="组合 161"/>
          <p:cNvGrpSpPr/>
          <p:nvPr/>
        </p:nvGrpSpPr>
        <p:grpSpPr>
          <a:xfrm>
            <a:off x="7138217" y="3056080"/>
            <a:ext cx="396344" cy="215444"/>
            <a:chOff x="7272000" y="2565484"/>
            <a:chExt cx="396344" cy="215444"/>
          </a:xfrm>
        </p:grpSpPr>
        <p:sp>
          <p:nvSpPr>
            <p:cNvPr id="164" name="文本框 16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  <p:cxnSp>
          <p:nvCxnSpPr>
            <p:cNvPr id="163" name="直接连接符 16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07" name="文本框 306"/>
          <p:cNvSpPr txBox="1"/>
          <p:nvPr/>
        </p:nvSpPr>
        <p:spPr>
          <a:xfrm>
            <a:off x="3569657" y="1209382"/>
            <a:ext cx="698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baseline="0" dirty="0" err="1"/>
              <a:t>GatePC</a:t>
            </a:r>
            <a:endParaRPr lang="zh-CN" altLang="en-US" sz="1000" baseline="0" dirty="0"/>
          </a:p>
        </p:txBody>
      </p:sp>
      <p:grpSp>
        <p:nvGrpSpPr>
          <p:cNvPr id="254" name="组合 253"/>
          <p:cNvGrpSpPr/>
          <p:nvPr/>
        </p:nvGrpSpPr>
        <p:grpSpPr>
          <a:xfrm>
            <a:off x="4222194" y="1255880"/>
            <a:ext cx="360039" cy="119168"/>
            <a:chOff x="5292080" y="3452075"/>
            <a:chExt cx="360039" cy="119168"/>
          </a:xfrm>
        </p:grpSpPr>
        <p:sp>
          <p:nvSpPr>
            <p:cNvPr id="255" name="等腰三角形 25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56" name="直接连接符 25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55" name="直接连接符 354"/>
          <p:cNvCxnSpPr/>
          <p:nvPr/>
        </p:nvCxnSpPr>
        <p:spPr bwMode="auto">
          <a:xfrm>
            <a:off x="4649268" y="1060966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1" name="组合 50"/>
          <p:cNvGrpSpPr/>
          <p:nvPr/>
        </p:nvGrpSpPr>
        <p:grpSpPr>
          <a:xfrm>
            <a:off x="4563756" y="1213012"/>
            <a:ext cx="180969" cy="402036"/>
            <a:chOff x="2185214" y="1412776"/>
            <a:chExt cx="180969" cy="402036"/>
          </a:xfrm>
        </p:grpSpPr>
        <p:sp>
          <p:nvSpPr>
            <p:cNvPr id="52" name="等腰三角形 51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36" name="直接连接符 135"/>
          <p:cNvCxnSpPr/>
          <p:nvPr/>
        </p:nvCxnSpPr>
        <p:spPr bwMode="auto">
          <a:xfrm flipV="1">
            <a:off x="4870265" y="2099704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2" name="矩形 131"/>
          <p:cNvSpPr/>
          <p:nvPr/>
        </p:nvSpPr>
        <p:spPr bwMode="auto">
          <a:xfrm>
            <a:off x="5233467" y="1831944"/>
            <a:ext cx="356878" cy="19852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b="1" baseline="0" dirty="0">
                <a:solidFill>
                  <a:schemeClr val="bg1"/>
                </a:solidFill>
                <a:latin typeface="Arial" charset="0"/>
              </a:rPr>
              <a:t>+1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34" name="直接连接符 133"/>
          <p:cNvCxnSpPr/>
          <p:nvPr/>
        </p:nvCxnSpPr>
        <p:spPr bwMode="auto">
          <a:xfrm rot="16200000">
            <a:off x="5122241" y="2137145"/>
            <a:ext cx="1726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1" name="直接连接符 140"/>
          <p:cNvCxnSpPr/>
          <p:nvPr/>
        </p:nvCxnSpPr>
        <p:spPr bwMode="auto">
          <a:xfrm flipV="1">
            <a:off x="4436491" y="2108560"/>
            <a:ext cx="1726" cy="19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" name="直接连接符 139"/>
          <p:cNvCxnSpPr/>
          <p:nvPr/>
        </p:nvCxnSpPr>
        <p:spPr bwMode="auto">
          <a:xfrm rot="10800000">
            <a:off x="3358098" y="1075872"/>
            <a:ext cx="1726" cy="12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8" name="直接连接符 137"/>
          <p:cNvCxnSpPr/>
          <p:nvPr/>
        </p:nvCxnSpPr>
        <p:spPr bwMode="auto">
          <a:xfrm rot="16200000">
            <a:off x="3901881" y="1747544"/>
            <a:ext cx="1726" cy="10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16" name="组合 315"/>
          <p:cNvGrpSpPr/>
          <p:nvPr/>
        </p:nvGrpSpPr>
        <p:grpSpPr>
          <a:xfrm>
            <a:off x="3281052" y="2014654"/>
            <a:ext cx="396344" cy="215444"/>
            <a:chOff x="7272000" y="2565484"/>
            <a:chExt cx="396344" cy="215444"/>
          </a:xfrm>
        </p:grpSpPr>
        <p:cxnSp>
          <p:nvCxnSpPr>
            <p:cNvPr id="317" name="直接连接符 316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8" name="文本框 317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cxnSp>
        <p:nvCxnSpPr>
          <p:cNvPr id="139" name="直接连接符 138"/>
          <p:cNvCxnSpPr/>
          <p:nvPr/>
        </p:nvCxnSpPr>
        <p:spPr bwMode="auto">
          <a:xfrm rot="16200000">
            <a:off x="3091881" y="1717129"/>
            <a:ext cx="1726" cy="13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6" name="直接连接符 185"/>
          <p:cNvCxnSpPr/>
          <p:nvPr/>
        </p:nvCxnSpPr>
        <p:spPr bwMode="auto">
          <a:xfrm rot="10800000">
            <a:off x="1218173" y="2638432"/>
            <a:ext cx="1726" cy="2073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0" name="组合 49"/>
          <p:cNvGrpSpPr/>
          <p:nvPr/>
        </p:nvGrpSpPr>
        <p:grpSpPr>
          <a:xfrm>
            <a:off x="2169016" y="1429908"/>
            <a:ext cx="180969" cy="402036"/>
            <a:chOff x="2185214" y="1412776"/>
            <a:chExt cx="180969" cy="402036"/>
          </a:xfrm>
        </p:grpSpPr>
        <p:sp>
          <p:nvSpPr>
            <p:cNvPr id="47" name="等腰三角形 46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2" name="梯形 91"/>
          <p:cNvSpPr/>
          <p:nvPr/>
        </p:nvSpPr>
        <p:spPr bwMode="auto">
          <a:xfrm>
            <a:off x="1750396" y="1820528"/>
            <a:ext cx="988993" cy="236862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MARMUX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143" name="直接连接符 142"/>
          <p:cNvCxnSpPr/>
          <p:nvPr/>
        </p:nvCxnSpPr>
        <p:spPr bwMode="auto">
          <a:xfrm flipV="1">
            <a:off x="2421993" y="2048040"/>
            <a:ext cx="1726" cy="36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" name="直接连接符 194"/>
          <p:cNvCxnSpPr/>
          <p:nvPr/>
        </p:nvCxnSpPr>
        <p:spPr bwMode="auto">
          <a:xfrm rot="10800000">
            <a:off x="2061954" y="2047944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48" name="组合 247"/>
          <p:cNvGrpSpPr/>
          <p:nvPr/>
        </p:nvGrpSpPr>
        <p:grpSpPr>
          <a:xfrm>
            <a:off x="1413881" y="1878792"/>
            <a:ext cx="360039" cy="119168"/>
            <a:chOff x="5292080" y="3452075"/>
            <a:chExt cx="360039" cy="119168"/>
          </a:xfrm>
        </p:grpSpPr>
        <p:sp>
          <p:nvSpPr>
            <p:cNvPr id="249" name="等腰三角形 24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50" name="直接连接符 24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08" name="文本框 307"/>
          <p:cNvSpPr txBox="1"/>
          <p:nvPr/>
        </p:nvSpPr>
        <p:spPr>
          <a:xfrm>
            <a:off x="787257" y="1369699"/>
            <a:ext cx="1130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baseline="0" dirty="0" err="1"/>
              <a:t>GateMARMUX</a:t>
            </a:r>
            <a:endParaRPr lang="zh-CN" altLang="en-US" sz="1000" baseline="0" dirty="0"/>
          </a:p>
        </p:txBody>
      </p:sp>
      <p:grpSp>
        <p:nvGrpSpPr>
          <p:cNvPr id="319" name="组合 318"/>
          <p:cNvGrpSpPr/>
          <p:nvPr/>
        </p:nvGrpSpPr>
        <p:grpSpPr>
          <a:xfrm>
            <a:off x="2350548" y="2176846"/>
            <a:ext cx="396344" cy="215444"/>
            <a:chOff x="7272000" y="2565484"/>
            <a:chExt cx="396344" cy="215444"/>
          </a:xfrm>
        </p:grpSpPr>
        <p:cxnSp>
          <p:nvCxnSpPr>
            <p:cNvPr id="320" name="直接连接符 31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1" name="文本框 32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322" name="组合 321"/>
          <p:cNvGrpSpPr/>
          <p:nvPr/>
        </p:nvGrpSpPr>
        <p:grpSpPr>
          <a:xfrm>
            <a:off x="1983416" y="2176846"/>
            <a:ext cx="396344" cy="215444"/>
            <a:chOff x="7272000" y="2565484"/>
            <a:chExt cx="396344" cy="215444"/>
          </a:xfrm>
        </p:grpSpPr>
        <p:cxnSp>
          <p:nvCxnSpPr>
            <p:cNvPr id="323" name="直接连接符 32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4" name="文本框 32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cxnSp>
        <p:nvCxnSpPr>
          <p:cNvPr id="265" name="直接连接符 264"/>
          <p:cNvCxnSpPr/>
          <p:nvPr/>
        </p:nvCxnSpPr>
        <p:spPr bwMode="auto">
          <a:xfrm>
            <a:off x="2258637" y="1111864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51" name="组合 250"/>
          <p:cNvGrpSpPr/>
          <p:nvPr/>
        </p:nvGrpSpPr>
        <p:grpSpPr>
          <a:xfrm>
            <a:off x="1845930" y="1424744"/>
            <a:ext cx="360039" cy="119168"/>
            <a:chOff x="5292080" y="3452075"/>
            <a:chExt cx="360039" cy="119168"/>
          </a:xfrm>
        </p:grpSpPr>
        <p:sp>
          <p:nvSpPr>
            <p:cNvPr id="252" name="等腰三角形 25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53" name="直接连接符 25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12" name="组合 411"/>
          <p:cNvGrpSpPr/>
          <p:nvPr/>
        </p:nvGrpSpPr>
        <p:grpSpPr>
          <a:xfrm>
            <a:off x="2174743" y="1170445"/>
            <a:ext cx="396344" cy="215444"/>
            <a:chOff x="7272000" y="2565484"/>
            <a:chExt cx="396344" cy="215444"/>
          </a:xfrm>
        </p:grpSpPr>
        <p:cxnSp>
          <p:nvCxnSpPr>
            <p:cNvPr id="413" name="直接连接符 41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4" name="文本框 41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cxnSp>
        <p:nvCxnSpPr>
          <p:cNvPr id="59" name="直接连接符 58"/>
          <p:cNvCxnSpPr/>
          <p:nvPr/>
        </p:nvCxnSpPr>
        <p:spPr bwMode="auto">
          <a:xfrm flipV="1">
            <a:off x="7534561" y="4676296"/>
            <a:ext cx="0" cy="324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0" name="等腰三角形 209"/>
          <p:cNvSpPr/>
          <p:nvPr/>
        </p:nvSpPr>
        <p:spPr bwMode="auto">
          <a:xfrm rot="5400000">
            <a:off x="7325518" y="4995394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58" name="等腰三角形 57"/>
          <p:cNvSpPr/>
          <p:nvPr/>
        </p:nvSpPr>
        <p:spPr bwMode="auto">
          <a:xfrm flipV="1">
            <a:off x="7444077" y="5000296"/>
            <a:ext cx="180969" cy="148657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grpSp>
        <p:nvGrpSpPr>
          <p:cNvPr id="274" name="组合 273"/>
          <p:cNvGrpSpPr/>
          <p:nvPr/>
        </p:nvGrpSpPr>
        <p:grpSpPr>
          <a:xfrm>
            <a:off x="7462553" y="4712844"/>
            <a:ext cx="396344" cy="215444"/>
            <a:chOff x="7272000" y="2565484"/>
            <a:chExt cx="396344" cy="215444"/>
          </a:xfrm>
        </p:grpSpPr>
        <p:cxnSp>
          <p:nvCxnSpPr>
            <p:cNvPr id="275" name="直接连接符 274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6" name="文本框 275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cxnSp>
        <p:nvCxnSpPr>
          <p:cNvPr id="208" name="直接连接符 207"/>
          <p:cNvCxnSpPr/>
          <p:nvPr/>
        </p:nvCxnSpPr>
        <p:spPr bwMode="auto">
          <a:xfrm>
            <a:off x="7533698" y="5144344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7" name="组合 156"/>
          <p:cNvGrpSpPr/>
          <p:nvPr/>
        </p:nvGrpSpPr>
        <p:grpSpPr>
          <a:xfrm>
            <a:off x="6670466" y="2543542"/>
            <a:ext cx="360039" cy="119168"/>
            <a:chOff x="5292080" y="3452075"/>
            <a:chExt cx="360039" cy="119168"/>
          </a:xfrm>
        </p:grpSpPr>
        <p:sp>
          <p:nvSpPr>
            <p:cNvPr id="158" name="等腰三角形 157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159" name="直接连接符 158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3" name="文本框 292"/>
          <p:cNvSpPr txBox="1"/>
          <p:nvPr/>
        </p:nvSpPr>
        <p:spPr>
          <a:xfrm>
            <a:off x="6310425" y="2480016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SR2</a:t>
            </a:r>
            <a:endParaRPr lang="zh-CN" altLang="en-US" sz="1000" baseline="0" dirty="0"/>
          </a:p>
        </p:txBody>
      </p:sp>
      <p:grpSp>
        <p:nvGrpSpPr>
          <p:cNvPr id="346" name="组合 345"/>
          <p:cNvGrpSpPr/>
          <p:nvPr/>
        </p:nvGrpSpPr>
        <p:grpSpPr>
          <a:xfrm>
            <a:off x="6670553" y="2547150"/>
            <a:ext cx="360000" cy="221857"/>
            <a:chOff x="5898218" y="3494595"/>
            <a:chExt cx="360000" cy="221857"/>
          </a:xfrm>
        </p:grpSpPr>
        <p:cxnSp>
          <p:nvCxnSpPr>
            <p:cNvPr id="347" name="直接连接符 346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8" name="文本框 347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3</a:t>
              </a:r>
              <a:endParaRPr lang="zh-CN" altLang="en-US" sz="1200" dirty="0"/>
            </a:p>
          </p:txBody>
        </p:sp>
      </p:grpSp>
      <p:sp>
        <p:nvSpPr>
          <p:cNvPr id="28" name="流程图: 手动操作 27"/>
          <p:cNvSpPr/>
          <p:nvPr/>
        </p:nvSpPr>
        <p:spPr bwMode="auto">
          <a:xfrm>
            <a:off x="6742473" y="3892235"/>
            <a:ext cx="684016" cy="184837"/>
          </a:xfrm>
          <a:prstGeom prst="flowChartManualOperation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b="1" baseline="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Times New Roman" panose="02020603050405020304" pitchFamily="18" charset="0"/>
              </a:rPr>
              <a:t>SR2MUX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99" name="组合 298"/>
          <p:cNvGrpSpPr/>
          <p:nvPr/>
        </p:nvGrpSpPr>
        <p:grpSpPr>
          <a:xfrm>
            <a:off x="7091627" y="4017787"/>
            <a:ext cx="396344" cy="215444"/>
            <a:chOff x="7272000" y="2565484"/>
            <a:chExt cx="396344" cy="215444"/>
          </a:xfrm>
        </p:grpSpPr>
        <p:cxnSp>
          <p:nvCxnSpPr>
            <p:cNvPr id="300" name="直接连接符 29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1" name="文本框 30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cxnSp>
        <p:nvCxnSpPr>
          <p:cNvPr id="38" name="直接连接符 37"/>
          <p:cNvCxnSpPr/>
          <p:nvPr/>
        </p:nvCxnSpPr>
        <p:spPr bwMode="auto">
          <a:xfrm>
            <a:off x="7203138" y="2768048"/>
            <a:ext cx="1726" cy="11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直接连接符 61"/>
          <p:cNvCxnSpPr/>
          <p:nvPr/>
        </p:nvCxnSpPr>
        <p:spPr bwMode="auto">
          <a:xfrm>
            <a:off x="8110625" y="5360336"/>
            <a:ext cx="0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直接连接符 64"/>
          <p:cNvCxnSpPr/>
          <p:nvPr/>
        </p:nvCxnSpPr>
        <p:spPr bwMode="auto">
          <a:xfrm>
            <a:off x="7030505" y="5324336"/>
            <a:ext cx="0" cy="57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矩形 66"/>
          <p:cNvSpPr/>
          <p:nvPr/>
        </p:nvSpPr>
        <p:spPr bwMode="auto">
          <a:xfrm>
            <a:off x="6512153" y="5900336"/>
            <a:ext cx="950400" cy="5760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b="1" baseline="0" dirty="0"/>
              <a:t>INPUT</a:t>
            </a:r>
            <a:endParaRPr lang="zh-CN" altLang="en-US" sz="1200" b="1" baseline="0" dirty="0"/>
          </a:p>
        </p:txBody>
      </p:sp>
      <p:cxnSp>
        <p:nvCxnSpPr>
          <p:cNvPr id="358" name="直接连接符 357"/>
          <p:cNvCxnSpPr/>
          <p:nvPr/>
        </p:nvCxnSpPr>
        <p:spPr bwMode="auto">
          <a:xfrm>
            <a:off x="4836233" y="5919928"/>
            <a:ext cx="0" cy="28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7" name="直接连接符 356"/>
          <p:cNvCxnSpPr/>
          <p:nvPr/>
        </p:nvCxnSpPr>
        <p:spPr bwMode="auto">
          <a:xfrm rot="16200000">
            <a:off x="4600265" y="5968436"/>
            <a:ext cx="0" cy="4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5" name="组合 384"/>
          <p:cNvGrpSpPr/>
          <p:nvPr/>
        </p:nvGrpSpPr>
        <p:grpSpPr>
          <a:xfrm flipH="1">
            <a:off x="4370149" y="6565995"/>
            <a:ext cx="360039" cy="119168"/>
            <a:chOff x="5292080" y="3452075"/>
            <a:chExt cx="360039" cy="119168"/>
          </a:xfrm>
        </p:grpSpPr>
        <p:sp>
          <p:nvSpPr>
            <p:cNvPr id="386" name="等腰三角形 38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387" name="直接连接符 38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88" name="文本框 387"/>
          <p:cNvSpPr txBox="1"/>
          <p:nvPr/>
        </p:nvSpPr>
        <p:spPr>
          <a:xfrm>
            <a:off x="4665830" y="6517650"/>
            <a:ext cx="995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MEM.EN,R,W</a:t>
            </a:r>
            <a:endParaRPr lang="zh-CN" altLang="en-US" sz="1000" baseline="0" dirty="0"/>
          </a:p>
        </p:txBody>
      </p:sp>
      <p:grpSp>
        <p:nvGrpSpPr>
          <p:cNvPr id="418" name="组合 417"/>
          <p:cNvGrpSpPr/>
          <p:nvPr/>
        </p:nvGrpSpPr>
        <p:grpSpPr>
          <a:xfrm>
            <a:off x="4745207" y="5930003"/>
            <a:ext cx="396344" cy="215444"/>
            <a:chOff x="7272000" y="2565484"/>
            <a:chExt cx="396344" cy="215444"/>
          </a:xfrm>
        </p:grpSpPr>
        <p:cxnSp>
          <p:nvCxnSpPr>
            <p:cNvPr id="419" name="直接连接符 418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0" name="文本框 419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322257" y="6537325"/>
            <a:ext cx="2743200" cy="244475"/>
          </a:xfrm>
        </p:spPr>
        <p:txBody>
          <a:bodyPr/>
          <a:lstStyle/>
          <a:p>
            <a:pPr>
              <a:defRPr/>
            </a:pPr>
            <a:fld id="{0DE9E528-1FB2-4ADD-81AD-0CADE8E681E0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  <p:grpSp>
        <p:nvGrpSpPr>
          <p:cNvPr id="54" name="组合 53"/>
          <p:cNvGrpSpPr/>
          <p:nvPr/>
        </p:nvGrpSpPr>
        <p:grpSpPr>
          <a:xfrm>
            <a:off x="2784736" y="5347152"/>
            <a:ext cx="180969" cy="402036"/>
            <a:chOff x="2185214" y="1412776"/>
            <a:chExt cx="180969" cy="402036"/>
          </a:xfrm>
        </p:grpSpPr>
        <p:sp>
          <p:nvSpPr>
            <p:cNvPr id="55" name="等腰三角形 54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8" name="矩形 67"/>
          <p:cNvSpPr/>
          <p:nvPr/>
        </p:nvSpPr>
        <p:spPr bwMode="auto">
          <a:xfrm>
            <a:off x="7632180" y="5900336"/>
            <a:ext cx="950400" cy="5760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b="1" baseline="0" dirty="0"/>
              <a:t>OUTPUT</a:t>
            </a:r>
            <a:endParaRPr lang="zh-CN" altLang="en-US" sz="1200" b="1" baseline="0" dirty="0"/>
          </a:p>
        </p:txBody>
      </p:sp>
      <p:sp>
        <p:nvSpPr>
          <p:cNvPr id="69" name="矩形 68"/>
          <p:cNvSpPr/>
          <p:nvPr/>
        </p:nvSpPr>
        <p:spPr bwMode="auto">
          <a:xfrm>
            <a:off x="3392528" y="5651906"/>
            <a:ext cx="950400" cy="1101059"/>
          </a:xfrm>
          <a:prstGeom prst="rect">
            <a:avLst/>
          </a:prstGeom>
          <a:solidFill>
            <a:srgbClr val="FF99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b="1" baseline="0" dirty="0"/>
              <a:t>MEMORY</a:t>
            </a:r>
            <a:endParaRPr lang="zh-CN" altLang="en-US" sz="1200" b="1" baseline="0" dirty="0"/>
          </a:p>
        </p:txBody>
      </p:sp>
      <p:sp>
        <p:nvSpPr>
          <p:cNvPr id="106" name="矩形 105"/>
          <p:cNvSpPr/>
          <p:nvPr/>
        </p:nvSpPr>
        <p:spPr bwMode="auto">
          <a:xfrm>
            <a:off x="2536359" y="5684384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baseline="0" dirty="0">
                <a:latin typeface="Arial" charset="0"/>
              </a:rPr>
              <a:t>MDR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39" name="直接连接符 238"/>
          <p:cNvCxnSpPr/>
          <p:nvPr/>
        </p:nvCxnSpPr>
        <p:spPr bwMode="auto">
          <a:xfrm>
            <a:off x="2672447" y="5908126"/>
            <a:ext cx="0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1" name="直接连接符 240"/>
          <p:cNvCxnSpPr/>
          <p:nvPr/>
        </p:nvCxnSpPr>
        <p:spPr bwMode="auto">
          <a:xfrm flipV="1">
            <a:off x="2854041" y="6368472"/>
            <a:ext cx="0" cy="21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2" name="直接连接符 241"/>
          <p:cNvCxnSpPr/>
          <p:nvPr/>
        </p:nvCxnSpPr>
        <p:spPr bwMode="auto">
          <a:xfrm rot="16200000">
            <a:off x="3106281" y="6315335"/>
            <a:ext cx="1726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4" name="直接连接符 243"/>
          <p:cNvCxnSpPr/>
          <p:nvPr/>
        </p:nvCxnSpPr>
        <p:spPr bwMode="auto">
          <a:xfrm rot="16200000">
            <a:off x="1736994" y="6026858"/>
            <a:ext cx="1726" cy="10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4" name="组合 363"/>
          <p:cNvGrpSpPr/>
          <p:nvPr/>
        </p:nvGrpSpPr>
        <p:grpSpPr>
          <a:xfrm>
            <a:off x="2170281" y="5732800"/>
            <a:ext cx="360039" cy="119168"/>
            <a:chOff x="5292080" y="3452075"/>
            <a:chExt cx="360039" cy="119168"/>
          </a:xfrm>
        </p:grpSpPr>
        <p:sp>
          <p:nvSpPr>
            <p:cNvPr id="365" name="等腰三角形 36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366" name="直接连接符 36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67" name="文本框 366"/>
          <p:cNvSpPr txBox="1"/>
          <p:nvPr/>
        </p:nvSpPr>
        <p:spPr>
          <a:xfrm>
            <a:off x="1557897" y="5669274"/>
            <a:ext cx="744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LD.MDR</a:t>
            </a:r>
            <a:endParaRPr lang="zh-CN" altLang="en-US" sz="1000" baseline="0" dirty="0"/>
          </a:p>
        </p:txBody>
      </p:sp>
      <p:sp>
        <p:nvSpPr>
          <p:cNvPr id="392" name="梯形 391"/>
          <p:cNvSpPr/>
          <p:nvPr/>
        </p:nvSpPr>
        <p:spPr bwMode="auto">
          <a:xfrm>
            <a:off x="2187064" y="6122668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MUX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393" name="直接连接符 392"/>
          <p:cNvCxnSpPr/>
          <p:nvPr/>
        </p:nvCxnSpPr>
        <p:spPr bwMode="auto">
          <a:xfrm flipV="1">
            <a:off x="2277977" y="6368448"/>
            <a:ext cx="0" cy="208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4" name="直接连接符 393"/>
          <p:cNvCxnSpPr/>
          <p:nvPr/>
        </p:nvCxnSpPr>
        <p:spPr bwMode="auto">
          <a:xfrm>
            <a:off x="1197857" y="5351128"/>
            <a:ext cx="0" cy="12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00" name="组合 399"/>
          <p:cNvGrpSpPr/>
          <p:nvPr/>
        </p:nvGrpSpPr>
        <p:grpSpPr>
          <a:xfrm>
            <a:off x="1837251" y="6173636"/>
            <a:ext cx="360039" cy="119168"/>
            <a:chOff x="5292080" y="3452075"/>
            <a:chExt cx="360039" cy="119168"/>
          </a:xfrm>
        </p:grpSpPr>
        <p:sp>
          <p:nvSpPr>
            <p:cNvPr id="401" name="等腰三角形 400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402" name="直接连接符 401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3" name="文本框 402"/>
          <p:cNvSpPr txBox="1"/>
          <p:nvPr/>
        </p:nvSpPr>
        <p:spPr>
          <a:xfrm>
            <a:off x="1294916" y="6110110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MIO.EN</a:t>
            </a:r>
            <a:endParaRPr lang="zh-CN" altLang="en-US" sz="1000" baseline="0" dirty="0"/>
          </a:p>
        </p:txBody>
      </p:sp>
      <p:grpSp>
        <p:nvGrpSpPr>
          <p:cNvPr id="404" name="组合 403"/>
          <p:cNvGrpSpPr/>
          <p:nvPr/>
        </p:nvGrpSpPr>
        <p:grpSpPr>
          <a:xfrm>
            <a:off x="2426458" y="5380465"/>
            <a:ext cx="360039" cy="119168"/>
            <a:chOff x="5292080" y="3452075"/>
            <a:chExt cx="360039" cy="119168"/>
          </a:xfrm>
        </p:grpSpPr>
        <p:sp>
          <p:nvSpPr>
            <p:cNvPr id="405" name="等腰三角形 40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406" name="直接连接符 40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7" name="文本框 406"/>
          <p:cNvSpPr txBox="1"/>
          <p:nvPr/>
        </p:nvSpPr>
        <p:spPr>
          <a:xfrm>
            <a:off x="1629907" y="5333967"/>
            <a:ext cx="842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baseline="0" dirty="0" err="1"/>
              <a:t>GateMDR</a:t>
            </a:r>
            <a:endParaRPr lang="zh-CN" altLang="en-US" sz="1000" baseline="0" dirty="0"/>
          </a:p>
        </p:txBody>
      </p:sp>
      <p:grpSp>
        <p:nvGrpSpPr>
          <p:cNvPr id="421" name="组合 420"/>
          <p:cNvGrpSpPr/>
          <p:nvPr/>
        </p:nvGrpSpPr>
        <p:grpSpPr>
          <a:xfrm>
            <a:off x="1134212" y="5442899"/>
            <a:ext cx="396344" cy="215444"/>
            <a:chOff x="7272000" y="2565484"/>
            <a:chExt cx="396344" cy="215444"/>
          </a:xfrm>
        </p:grpSpPr>
        <p:cxnSp>
          <p:nvCxnSpPr>
            <p:cNvPr id="422" name="直接连接符 42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3" name="文本框 42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sp>
        <p:nvSpPr>
          <p:cNvPr id="5" name="流程图: 手动操作 4"/>
          <p:cNvSpPr/>
          <p:nvPr/>
        </p:nvSpPr>
        <p:spPr bwMode="auto">
          <a:xfrm>
            <a:off x="6994561" y="4289586"/>
            <a:ext cx="1080000" cy="390640"/>
          </a:xfrm>
          <a:prstGeom prst="flowChartManualOperation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144000" rIns="91440" bIns="144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ALU</a:t>
            </a:r>
            <a:endParaRPr kumimoji="0" lang="zh-CN" alt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等腰三角形 9"/>
          <p:cNvSpPr/>
          <p:nvPr/>
        </p:nvSpPr>
        <p:spPr bwMode="auto">
          <a:xfrm flipV="1">
            <a:off x="7391088" y="4289586"/>
            <a:ext cx="199657" cy="139368"/>
          </a:xfrm>
          <a:prstGeom prst="triangle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819344" y="4289554"/>
            <a:ext cx="102592" cy="1846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B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7390425" y="4298836"/>
            <a:ext cx="99828" cy="1393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连接符 23"/>
          <p:cNvCxnSpPr/>
          <p:nvPr/>
        </p:nvCxnSpPr>
        <p:spPr bwMode="auto">
          <a:xfrm flipH="1">
            <a:off x="7497834" y="4298836"/>
            <a:ext cx="92793" cy="1393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3" name="直接连接符 202"/>
          <p:cNvCxnSpPr/>
          <p:nvPr/>
        </p:nvCxnSpPr>
        <p:spPr bwMode="auto">
          <a:xfrm flipV="1">
            <a:off x="1218173" y="4928288"/>
            <a:ext cx="1726" cy="36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" name="组合 7"/>
          <p:cNvGrpSpPr/>
          <p:nvPr/>
        </p:nvGrpSpPr>
        <p:grpSpPr>
          <a:xfrm>
            <a:off x="4067944" y="4941168"/>
            <a:ext cx="695029" cy="318229"/>
            <a:chOff x="4067944" y="4941168"/>
            <a:chExt cx="695029" cy="318229"/>
          </a:xfrm>
        </p:grpSpPr>
        <p:grpSp>
          <p:nvGrpSpPr>
            <p:cNvPr id="360" name="组合 359"/>
            <p:cNvGrpSpPr/>
            <p:nvPr/>
          </p:nvGrpSpPr>
          <p:grpSpPr>
            <a:xfrm>
              <a:off x="4349249" y="4941168"/>
              <a:ext cx="360039" cy="119168"/>
              <a:chOff x="5292080" y="3452075"/>
              <a:chExt cx="360039" cy="119168"/>
            </a:xfrm>
          </p:grpSpPr>
          <p:sp>
            <p:nvSpPr>
              <p:cNvPr id="361" name="等腰三角形 360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cxnSp>
            <p:nvCxnSpPr>
              <p:cNvPr id="362" name="直接连接符 361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63" name="文本框 362"/>
            <p:cNvSpPr txBox="1"/>
            <p:nvPr/>
          </p:nvSpPr>
          <p:spPr>
            <a:xfrm>
              <a:off x="4067944" y="5013176"/>
              <a:ext cx="6950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baseline="0" dirty="0"/>
                <a:t>RUN</a:t>
              </a:r>
              <a:endParaRPr lang="zh-CN" altLang="en-US" sz="1000" baseline="0" dirty="0"/>
            </a:p>
          </p:txBody>
        </p:sp>
      </p:grpSp>
      <p:grpSp>
        <p:nvGrpSpPr>
          <p:cNvPr id="229" name="组合 228"/>
          <p:cNvGrpSpPr/>
          <p:nvPr/>
        </p:nvGrpSpPr>
        <p:grpSpPr>
          <a:xfrm>
            <a:off x="6703212" y="2153305"/>
            <a:ext cx="360039" cy="119168"/>
            <a:chOff x="5292080" y="3452075"/>
            <a:chExt cx="360039" cy="119168"/>
          </a:xfrm>
        </p:grpSpPr>
        <p:sp>
          <p:nvSpPr>
            <p:cNvPr id="230" name="等腰三角形 229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31" name="直接连接符 230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2" name="组合 231"/>
          <p:cNvGrpSpPr/>
          <p:nvPr/>
        </p:nvGrpSpPr>
        <p:grpSpPr>
          <a:xfrm>
            <a:off x="6703212" y="1615920"/>
            <a:ext cx="360039" cy="119168"/>
            <a:chOff x="5292080" y="3452075"/>
            <a:chExt cx="360039" cy="119168"/>
          </a:xfrm>
        </p:grpSpPr>
        <p:sp>
          <p:nvSpPr>
            <p:cNvPr id="233" name="等腰三角形 232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34" name="直接连接符 233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1" name="文本框 290"/>
          <p:cNvSpPr txBox="1"/>
          <p:nvPr/>
        </p:nvSpPr>
        <p:spPr>
          <a:xfrm>
            <a:off x="6382433" y="1572499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DR</a:t>
            </a:r>
            <a:endParaRPr lang="zh-CN" altLang="en-US" sz="1000" baseline="0" dirty="0"/>
          </a:p>
        </p:txBody>
      </p:sp>
      <p:sp>
        <p:nvSpPr>
          <p:cNvPr id="292" name="文本框 291"/>
          <p:cNvSpPr txBox="1"/>
          <p:nvPr/>
        </p:nvSpPr>
        <p:spPr>
          <a:xfrm>
            <a:off x="6094401" y="2089779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LD.REG</a:t>
            </a:r>
            <a:endParaRPr lang="zh-CN" altLang="en-US" sz="1000" baseline="0" dirty="0"/>
          </a:p>
        </p:txBody>
      </p:sp>
      <p:grpSp>
        <p:nvGrpSpPr>
          <p:cNvPr id="352" name="组合 351"/>
          <p:cNvGrpSpPr/>
          <p:nvPr/>
        </p:nvGrpSpPr>
        <p:grpSpPr>
          <a:xfrm>
            <a:off x="6695955" y="1625004"/>
            <a:ext cx="360000" cy="221857"/>
            <a:chOff x="5898218" y="3494595"/>
            <a:chExt cx="360000" cy="221857"/>
          </a:xfrm>
        </p:grpSpPr>
        <p:cxnSp>
          <p:nvCxnSpPr>
            <p:cNvPr id="353" name="直接连接符 352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4" name="文本框 353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3</a:t>
              </a:r>
              <a:endParaRPr lang="zh-CN" altLang="en-US" sz="1200" dirty="0"/>
            </a:p>
          </p:txBody>
        </p:sp>
      </p:grpSp>
      <p:cxnSp>
        <p:nvCxnSpPr>
          <p:cNvPr id="35" name="直接连接符 34"/>
          <p:cNvCxnSpPr/>
          <p:nvPr/>
        </p:nvCxnSpPr>
        <p:spPr bwMode="auto">
          <a:xfrm>
            <a:off x="7866941" y="3613228"/>
            <a:ext cx="1" cy="68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6" name="文本框 305"/>
          <p:cNvSpPr txBox="1"/>
          <p:nvPr/>
        </p:nvSpPr>
        <p:spPr>
          <a:xfrm>
            <a:off x="7695313" y="4951513"/>
            <a:ext cx="8306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 err="1"/>
              <a:t>GateALU</a:t>
            </a:r>
            <a:endParaRPr lang="zh-CN" altLang="en-US" sz="1000" baseline="0" dirty="0"/>
          </a:p>
        </p:txBody>
      </p:sp>
      <p:sp>
        <p:nvSpPr>
          <p:cNvPr id="105" name="矩形 104"/>
          <p:cNvSpPr/>
          <p:nvPr/>
        </p:nvSpPr>
        <p:spPr bwMode="auto">
          <a:xfrm>
            <a:off x="4514169" y="5684384"/>
            <a:ext cx="676800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baseline="0" dirty="0">
                <a:latin typeface="Arial" charset="0"/>
              </a:rPr>
              <a:t>MAR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56" name="直接连接符 355"/>
          <p:cNvCxnSpPr/>
          <p:nvPr/>
        </p:nvCxnSpPr>
        <p:spPr bwMode="auto">
          <a:xfrm>
            <a:off x="4836233" y="5360336"/>
            <a:ext cx="0" cy="352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1" name="组合 370"/>
          <p:cNvGrpSpPr/>
          <p:nvPr/>
        </p:nvGrpSpPr>
        <p:grpSpPr>
          <a:xfrm flipH="1">
            <a:off x="5230306" y="5732800"/>
            <a:ext cx="360039" cy="119168"/>
            <a:chOff x="5292080" y="3452075"/>
            <a:chExt cx="360039" cy="119168"/>
          </a:xfrm>
        </p:grpSpPr>
        <p:sp>
          <p:nvSpPr>
            <p:cNvPr id="372" name="等腰三角形 37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373" name="直接连接符 37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15" name="组合 414"/>
          <p:cNvGrpSpPr/>
          <p:nvPr/>
        </p:nvGrpSpPr>
        <p:grpSpPr>
          <a:xfrm>
            <a:off x="4745207" y="5378888"/>
            <a:ext cx="396344" cy="215444"/>
            <a:chOff x="7272000" y="2565484"/>
            <a:chExt cx="396344" cy="215444"/>
          </a:xfrm>
        </p:grpSpPr>
        <p:cxnSp>
          <p:nvCxnSpPr>
            <p:cNvPr id="416" name="直接连接符 415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7" name="文本框 416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sp>
        <p:nvSpPr>
          <p:cNvPr id="374" name="文本框 373"/>
          <p:cNvSpPr txBox="1"/>
          <p:nvPr/>
        </p:nvSpPr>
        <p:spPr>
          <a:xfrm>
            <a:off x="5587295" y="5669274"/>
            <a:ext cx="723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LD.MAR</a:t>
            </a:r>
            <a:endParaRPr lang="zh-CN" altLang="en-US" sz="1000" baseline="0" dirty="0"/>
          </a:p>
        </p:txBody>
      </p:sp>
      <p:sp>
        <p:nvSpPr>
          <p:cNvPr id="379" name="Rectangle 2"/>
          <p:cNvSpPr txBox="1">
            <a:spLocks noChangeArrowheads="1"/>
          </p:cNvSpPr>
          <p:nvPr/>
        </p:nvSpPr>
        <p:spPr bwMode="auto">
          <a:xfrm>
            <a:off x="179388" y="71438"/>
            <a:ext cx="883920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9pPr>
          </a:lstStyle>
          <a:p>
            <a:r>
              <a:rPr lang="en-US" altLang="zh-CN" baseline="0" dirty="0">
                <a:solidFill>
                  <a:srgbClr val="003399"/>
                </a:solidFill>
                <a:ea typeface="宋体" panose="02010600030101010101" pitchFamily="2" charset="-122"/>
              </a:rPr>
              <a:t>JMP R7(Register)</a:t>
            </a:r>
            <a:endParaRPr lang="en-US" altLang="zh-CN" kern="0" baseline="0" dirty="0">
              <a:solidFill>
                <a:srgbClr val="003399"/>
              </a:solidFill>
              <a:ea typeface="宋体" panose="02010600030101010101" pitchFamily="2" charset="-122"/>
            </a:endParaRPr>
          </a:p>
        </p:txBody>
      </p:sp>
      <p:sp>
        <p:nvSpPr>
          <p:cNvPr id="375" name="矩形 374"/>
          <p:cNvSpPr/>
          <p:nvPr/>
        </p:nvSpPr>
        <p:spPr bwMode="auto">
          <a:xfrm>
            <a:off x="168480" y="692696"/>
            <a:ext cx="8896977" cy="6089104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137" name="直接连接符 136"/>
          <p:cNvCxnSpPr/>
          <p:nvPr/>
        </p:nvCxnSpPr>
        <p:spPr bwMode="auto">
          <a:xfrm flipV="1">
            <a:off x="4654241" y="1748544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1" name="组合 150"/>
          <p:cNvGrpSpPr/>
          <p:nvPr/>
        </p:nvGrpSpPr>
        <p:grpSpPr>
          <a:xfrm>
            <a:off x="3934162" y="1941680"/>
            <a:ext cx="360039" cy="119168"/>
            <a:chOff x="5292080" y="3452075"/>
            <a:chExt cx="360039" cy="119168"/>
          </a:xfrm>
        </p:grpSpPr>
        <p:sp>
          <p:nvSpPr>
            <p:cNvPr id="152" name="等腰三角形 15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153" name="直接连接符 15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54" name="组合 153"/>
          <p:cNvGrpSpPr/>
          <p:nvPr/>
        </p:nvGrpSpPr>
        <p:grpSpPr>
          <a:xfrm>
            <a:off x="3934161" y="1592352"/>
            <a:ext cx="360039" cy="119168"/>
            <a:chOff x="5292080" y="3452075"/>
            <a:chExt cx="360039" cy="119168"/>
          </a:xfrm>
        </p:grpSpPr>
        <p:sp>
          <p:nvSpPr>
            <p:cNvPr id="155" name="等腰三角形 15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156" name="直接连接符 15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6" name="梯形 95"/>
          <p:cNvSpPr/>
          <p:nvPr/>
        </p:nvSpPr>
        <p:spPr bwMode="auto">
          <a:xfrm>
            <a:off x="3664802" y="3056080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MUX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142" name="直接连接符 141"/>
          <p:cNvCxnSpPr/>
          <p:nvPr/>
        </p:nvCxnSpPr>
        <p:spPr bwMode="auto">
          <a:xfrm flipV="1">
            <a:off x="4652515" y="2108560"/>
            <a:ext cx="1726" cy="3132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" name="直接连接符 143"/>
          <p:cNvCxnSpPr/>
          <p:nvPr/>
        </p:nvCxnSpPr>
        <p:spPr bwMode="auto">
          <a:xfrm flipV="1">
            <a:off x="4076451" y="2804080"/>
            <a:ext cx="1726" cy="2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61" name="组合 260"/>
          <p:cNvGrpSpPr/>
          <p:nvPr/>
        </p:nvGrpSpPr>
        <p:grpSpPr>
          <a:xfrm>
            <a:off x="3286201" y="2595651"/>
            <a:ext cx="1008000" cy="244405"/>
            <a:chOff x="2843920" y="2392507"/>
            <a:chExt cx="1008000" cy="244405"/>
          </a:xfrm>
        </p:grpSpPr>
        <p:sp>
          <p:nvSpPr>
            <p:cNvPr id="94" name="梯形 93"/>
            <p:cNvSpPr/>
            <p:nvPr/>
          </p:nvSpPr>
          <p:spPr bwMode="auto">
            <a:xfrm>
              <a:off x="2843920" y="2392507"/>
              <a:ext cx="1008000" cy="232989"/>
            </a:xfrm>
            <a:prstGeom prst="trapezoid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21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b="1" dirty="0">
                  <a:solidFill>
                    <a:schemeClr val="bg1"/>
                  </a:solidFill>
                  <a:latin typeface="Arial" charset="0"/>
                </a:rPr>
                <a:t>+</a:t>
              </a:r>
              <a:endParaRPr kumimoji="0" lang="zh-CN" altLang="en-US" sz="2000" b="1" i="0" u="none" strike="noStrike" cap="none" normalizeH="0" baseline="-2500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257" name="等腰三角形 256"/>
            <p:cNvSpPr/>
            <p:nvPr/>
          </p:nvSpPr>
          <p:spPr bwMode="auto">
            <a:xfrm>
              <a:off x="3249397" y="2545331"/>
              <a:ext cx="197047" cy="91581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59" name="直接连接符 258"/>
            <p:cNvCxnSpPr/>
            <p:nvPr/>
          </p:nvCxnSpPr>
          <p:spPr bwMode="auto">
            <a:xfrm flipV="1">
              <a:off x="3249397" y="2545331"/>
              <a:ext cx="98524" cy="915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0" name="直接连接符 259"/>
            <p:cNvCxnSpPr/>
            <p:nvPr/>
          </p:nvCxnSpPr>
          <p:spPr bwMode="auto">
            <a:xfrm flipH="1" flipV="1">
              <a:off x="3347864" y="2545331"/>
              <a:ext cx="98524" cy="915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34" name="文本框 333"/>
          <p:cNvSpPr txBox="1"/>
          <p:nvPr/>
        </p:nvSpPr>
        <p:spPr>
          <a:xfrm>
            <a:off x="4717064" y="3032135"/>
            <a:ext cx="9137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ADDR1MUX</a:t>
            </a:r>
            <a:endParaRPr lang="zh-CN" altLang="en-US" sz="1000" baseline="0" dirty="0"/>
          </a:p>
        </p:txBody>
      </p:sp>
      <p:grpSp>
        <p:nvGrpSpPr>
          <p:cNvPr id="335" name="组合 334"/>
          <p:cNvGrpSpPr/>
          <p:nvPr/>
        </p:nvGrpSpPr>
        <p:grpSpPr>
          <a:xfrm flipH="1">
            <a:off x="4419247" y="3101884"/>
            <a:ext cx="360039" cy="119168"/>
            <a:chOff x="5292080" y="3452075"/>
            <a:chExt cx="360039" cy="119168"/>
          </a:xfrm>
        </p:grpSpPr>
        <p:sp>
          <p:nvSpPr>
            <p:cNvPr id="336" name="等腰三角形 33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337" name="直接连接符 33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3" name="组合 342"/>
          <p:cNvGrpSpPr/>
          <p:nvPr/>
        </p:nvGrpSpPr>
        <p:grpSpPr>
          <a:xfrm>
            <a:off x="3895814" y="1945790"/>
            <a:ext cx="360000" cy="217408"/>
            <a:chOff x="5898218" y="3494595"/>
            <a:chExt cx="360000" cy="217408"/>
          </a:xfrm>
        </p:grpSpPr>
        <p:cxnSp>
          <p:nvCxnSpPr>
            <p:cNvPr id="344" name="直接连接符 343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5" name="文本框 344"/>
            <p:cNvSpPr txBox="1"/>
            <p:nvPr/>
          </p:nvSpPr>
          <p:spPr>
            <a:xfrm>
              <a:off x="5898218" y="3496559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2</a:t>
              </a:r>
              <a:endParaRPr lang="zh-CN" altLang="en-US" sz="1200" dirty="0"/>
            </a:p>
          </p:txBody>
        </p:sp>
      </p:grpSp>
      <p:sp>
        <p:nvSpPr>
          <p:cNvPr id="93" name="梯形 92"/>
          <p:cNvSpPr/>
          <p:nvPr/>
        </p:nvSpPr>
        <p:spPr bwMode="auto">
          <a:xfrm>
            <a:off x="4240866" y="1892536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2000" rIns="9144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b="1" baseline="0" dirty="0">
                <a:solidFill>
                  <a:schemeClr val="bg1"/>
                </a:solidFill>
                <a:latin typeface="Arial" charset="0"/>
              </a:rPr>
              <a:t>PC</a:t>
            </a:r>
            <a:r>
              <a:rPr kumimoji="0" lang="en-US" altLang="zh-CN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MUX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46" name="直接连接符 145"/>
          <p:cNvCxnSpPr/>
          <p:nvPr/>
        </p:nvCxnSpPr>
        <p:spPr bwMode="auto">
          <a:xfrm rot="16200000">
            <a:off x="4221282" y="1969129"/>
            <a:ext cx="1726" cy="86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9" name="文本框 308"/>
          <p:cNvSpPr txBox="1"/>
          <p:nvPr/>
        </p:nvSpPr>
        <p:spPr>
          <a:xfrm>
            <a:off x="3311140" y="1546909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baseline="0" dirty="0"/>
              <a:t>LD.PC</a:t>
            </a:r>
            <a:endParaRPr lang="zh-CN" altLang="en-US" sz="1000" baseline="0" dirty="0"/>
          </a:p>
        </p:txBody>
      </p:sp>
      <p:grpSp>
        <p:nvGrpSpPr>
          <p:cNvPr id="325" name="组合 324"/>
          <p:cNvGrpSpPr/>
          <p:nvPr/>
        </p:nvGrpSpPr>
        <p:grpSpPr>
          <a:xfrm>
            <a:off x="4585967" y="2176846"/>
            <a:ext cx="396344" cy="215444"/>
            <a:chOff x="7272000" y="2565484"/>
            <a:chExt cx="396344" cy="215444"/>
          </a:xfrm>
        </p:grpSpPr>
        <p:cxnSp>
          <p:nvCxnSpPr>
            <p:cNvPr id="326" name="直接连接符 325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7" name="文本框 326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sp>
        <p:nvSpPr>
          <p:cNvPr id="104" name="矩形 103"/>
          <p:cNvSpPr/>
          <p:nvPr/>
        </p:nvSpPr>
        <p:spPr bwMode="auto">
          <a:xfrm>
            <a:off x="4294201" y="1543936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PC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42" name="直接连接符 41"/>
          <p:cNvCxnSpPr/>
          <p:nvPr/>
        </p:nvCxnSpPr>
        <p:spPr bwMode="auto">
          <a:xfrm>
            <a:off x="622673" y="1039856"/>
            <a:ext cx="8344800" cy="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49" name="组合 448"/>
          <p:cNvGrpSpPr/>
          <p:nvPr/>
        </p:nvGrpSpPr>
        <p:grpSpPr>
          <a:xfrm>
            <a:off x="4101216" y="188640"/>
            <a:ext cx="4863271" cy="568215"/>
            <a:chOff x="4101216" y="188640"/>
            <a:chExt cx="4863271" cy="568215"/>
          </a:xfrm>
        </p:grpSpPr>
        <p:grpSp>
          <p:nvGrpSpPr>
            <p:cNvPr id="450" name="组合 449"/>
            <p:cNvGrpSpPr/>
            <p:nvPr/>
          </p:nvGrpSpPr>
          <p:grpSpPr>
            <a:xfrm>
              <a:off x="4101216" y="189333"/>
              <a:ext cx="4863271" cy="567522"/>
              <a:chOff x="3706688" y="189333"/>
              <a:chExt cx="5257800" cy="567522"/>
            </a:xfrm>
          </p:grpSpPr>
          <p:sp>
            <p:nvSpPr>
              <p:cNvPr id="455" name="Line 5"/>
              <p:cNvSpPr>
                <a:spLocks noChangeShapeType="1"/>
              </p:cNvSpPr>
              <p:nvPr/>
            </p:nvSpPr>
            <p:spPr bwMode="auto">
              <a:xfrm rot="16200000">
                <a:off x="4659188" y="192890"/>
                <a:ext cx="0" cy="38100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456" name="Line 6"/>
              <p:cNvSpPr>
                <a:spLocks noChangeShapeType="1"/>
              </p:cNvSpPr>
              <p:nvPr/>
            </p:nvSpPr>
            <p:spPr bwMode="auto">
              <a:xfrm rot="16200000">
                <a:off x="5497388" y="176217"/>
                <a:ext cx="0" cy="38100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457" name="Line 7"/>
              <p:cNvSpPr>
                <a:spLocks noChangeShapeType="1"/>
              </p:cNvSpPr>
              <p:nvPr/>
            </p:nvSpPr>
            <p:spPr bwMode="auto">
              <a:xfrm rot="16200000">
                <a:off x="6335588" y="192890"/>
                <a:ext cx="0" cy="38100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458" name="Line 8"/>
              <p:cNvSpPr>
                <a:spLocks noChangeShapeType="1"/>
              </p:cNvSpPr>
              <p:nvPr/>
            </p:nvSpPr>
            <p:spPr bwMode="auto">
              <a:xfrm rot="16200000">
                <a:off x="7173788" y="207339"/>
                <a:ext cx="0" cy="38100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459" name="Line 9"/>
              <p:cNvSpPr>
                <a:spLocks noChangeShapeType="1"/>
              </p:cNvSpPr>
              <p:nvPr/>
            </p:nvSpPr>
            <p:spPr bwMode="auto">
              <a:xfrm rot="16200000">
                <a:off x="8011988" y="197336"/>
                <a:ext cx="0" cy="38100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460" name="Line 13"/>
              <p:cNvSpPr>
                <a:spLocks noChangeShapeType="1"/>
              </p:cNvSpPr>
              <p:nvPr/>
            </p:nvSpPr>
            <p:spPr bwMode="auto">
              <a:xfrm rot="16200000">
                <a:off x="8812088" y="230990"/>
                <a:ext cx="0" cy="30480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461" name="Line 14"/>
              <p:cNvSpPr>
                <a:spLocks noChangeShapeType="1"/>
              </p:cNvSpPr>
              <p:nvPr/>
            </p:nvSpPr>
            <p:spPr bwMode="auto">
              <a:xfrm rot="16200000" flipH="1">
                <a:off x="8777755" y="570122"/>
                <a:ext cx="373465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462" name="Line 15"/>
              <p:cNvSpPr>
                <a:spLocks noChangeShapeType="1"/>
              </p:cNvSpPr>
              <p:nvPr/>
            </p:nvSpPr>
            <p:spPr bwMode="auto">
              <a:xfrm rot="16200000" flipV="1">
                <a:off x="6335588" y="-1872045"/>
                <a:ext cx="0" cy="525780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463" name="Line 16"/>
              <p:cNvSpPr>
                <a:spLocks noChangeShapeType="1"/>
              </p:cNvSpPr>
              <p:nvPr/>
            </p:nvSpPr>
            <p:spPr bwMode="auto">
              <a:xfrm rot="16200000">
                <a:off x="3519955" y="570122"/>
                <a:ext cx="373465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464" name="Line 17"/>
              <p:cNvSpPr>
                <a:spLocks noChangeShapeType="1"/>
              </p:cNvSpPr>
              <p:nvPr/>
            </p:nvSpPr>
            <p:spPr bwMode="auto">
              <a:xfrm rot="16200000">
                <a:off x="3859088" y="230990"/>
                <a:ext cx="0" cy="30480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466" name="Text Box 10"/>
              <p:cNvSpPr txBox="1">
                <a:spLocks noChangeArrowheads="1"/>
              </p:cNvSpPr>
              <p:nvPr/>
            </p:nvSpPr>
            <p:spPr bwMode="auto">
              <a:xfrm>
                <a:off x="3995239" y="189333"/>
                <a:ext cx="480169" cy="30777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336699"/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sz="1400" baseline="0" dirty="0">
                    <a:solidFill>
                      <a:schemeClr val="accent2"/>
                    </a:solidFill>
                    <a:latin typeface="Arial" charset="0"/>
                    <a:ea typeface="+mn-ea"/>
                  </a:rPr>
                  <a:t>F</a:t>
                </a:r>
              </a:p>
            </p:txBody>
          </p:sp>
        </p:grpSp>
        <p:sp>
          <p:nvSpPr>
            <p:cNvPr id="452" name="Text Box 10"/>
            <p:cNvSpPr txBox="1">
              <a:spLocks noChangeArrowheads="1"/>
            </p:cNvSpPr>
            <p:nvPr/>
          </p:nvSpPr>
          <p:spPr bwMode="auto">
            <a:xfrm>
              <a:off x="6686398" y="198917"/>
              <a:ext cx="444139" cy="307777"/>
            </a:xfrm>
            <a:prstGeom prst="rect">
              <a:avLst/>
            </a:prstGeom>
            <a:solidFill>
              <a:srgbClr val="003399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400" b="1" baseline="0" dirty="0">
                  <a:solidFill>
                    <a:schemeClr val="bg1"/>
                  </a:solidFill>
                  <a:latin typeface="Arial" charset="0"/>
                  <a:ea typeface="+mn-ea"/>
                </a:rPr>
                <a:t>OP</a:t>
              </a:r>
            </a:p>
          </p:txBody>
        </p:sp>
        <p:sp>
          <p:nvSpPr>
            <p:cNvPr id="453" name="Text Box 10"/>
            <p:cNvSpPr txBox="1">
              <a:spLocks noChangeArrowheads="1"/>
            </p:cNvSpPr>
            <p:nvPr/>
          </p:nvSpPr>
          <p:spPr bwMode="auto">
            <a:xfrm>
              <a:off x="8251832" y="188640"/>
              <a:ext cx="444139" cy="307777"/>
            </a:xfrm>
            <a:prstGeom prst="rect">
              <a:avLst/>
            </a:prstGeom>
            <a:solidFill>
              <a:srgbClr val="003399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400" b="1" baseline="0" dirty="0">
                  <a:solidFill>
                    <a:schemeClr val="bg1"/>
                  </a:solidFill>
                  <a:latin typeface="Arial" charset="0"/>
                  <a:ea typeface="+mn-ea"/>
                </a:rPr>
                <a:t>S</a:t>
              </a:r>
            </a:p>
          </p:txBody>
        </p:sp>
        <p:sp>
          <p:nvSpPr>
            <p:cNvPr id="454" name="Text Box 10"/>
            <p:cNvSpPr txBox="1">
              <a:spLocks noChangeArrowheads="1"/>
            </p:cNvSpPr>
            <p:nvPr/>
          </p:nvSpPr>
          <p:spPr bwMode="auto">
            <a:xfrm>
              <a:off x="5929836" y="188640"/>
              <a:ext cx="444139" cy="30777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400" baseline="0" dirty="0">
                  <a:solidFill>
                    <a:schemeClr val="accent2"/>
                  </a:solidFill>
                  <a:latin typeface="Arial" charset="0"/>
                  <a:ea typeface="+mn-ea"/>
                </a:rPr>
                <a:t>EA</a:t>
              </a:r>
            </a:p>
          </p:txBody>
        </p:sp>
      </p:grpSp>
      <p:cxnSp>
        <p:nvCxnSpPr>
          <p:cNvPr id="44" name="直接连接符 43"/>
          <p:cNvCxnSpPr/>
          <p:nvPr/>
        </p:nvCxnSpPr>
        <p:spPr bwMode="auto">
          <a:xfrm>
            <a:off x="8971840" y="980728"/>
            <a:ext cx="2881" cy="437040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接连接符 42"/>
          <p:cNvCxnSpPr/>
          <p:nvPr/>
        </p:nvCxnSpPr>
        <p:spPr bwMode="auto">
          <a:xfrm>
            <a:off x="621793" y="5288328"/>
            <a:ext cx="8344800" cy="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4" name="文本框 293"/>
          <p:cNvSpPr txBox="1"/>
          <p:nvPr/>
        </p:nvSpPr>
        <p:spPr>
          <a:xfrm>
            <a:off x="8326649" y="2480016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SR1</a:t>
            </a:r>
            <a:endParaRPr lang="zh-CN" altLang="en-US" sz="1000" baseline="0" dirty="0"/>
          </a:p>
        </p:txBody>
      </p:sp>
      <p:sp>
        <p:nvSpPr>
          <p:cNvPr id="4" name="矩形 3"/>
          <p:cNvSpPr/>
          <p:nvPr/>
        </p:nvSpPr>
        <p:spPr bwMode="auto">
          <a:xfrm>
            <a:off x="7059361" y="1543912"/>
            <a:ext cx="950400" cy="1209906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40" name="直接连接符 39"/>
          <p:cNvCxnSpPr/>
          <p:nvPr/>
        </p:nvCxnSpPr>
        <p:spPr bwMode="auto">
          <a:xfrm>
            <a:off x="7866941" y="2768136"/>
            <a:ext cx="1" cy="79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直接连接符 59"/>
          <p:cNvCxnSpPr/>
          <p:nvPr/>
        </p:nvCxnSpPr>
        <p:spPr bwMode="auto">
          <a:xfrm flipH="1">
            <a:off x="7530770" y="1111864"/>
            <a:ext cx="7582" cy="4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61" name="组合 160"/>
          <p:cNvGrpSpPr/>
          <p:nvPr/>
        </p:nvGrpSpPr>
        <p:grpSpPr>
          <a:xfrm>
            <a:off x="7786289" y="3056080"/>
            <a:ext cx="396344" cy="215444"/>
            <a:chOff x="7272000" y="2565484"/>
            <a:chExt cx="396344" cy="215444"/>
          </a:xfrm>
        </p:grpSpPr>
        <p:cxnSp>
          <p:nvCxnSpPr>
            <p:cNvPr id="114" name="直接连接符 11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5" name="文本框 11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235" name="组合 234"/>
          <p:cNvGrpSpPr/>
          <p:nvPr/>
        </p:nvGrpSpPr>
        <p:grpSpPr>
          <a:xfrm flipH="1">
            <a:off x="8019245" y="2552024"/>
            <a:ext cx="360039" cy="119168"/>
            <a:chOff x="5292080" y="3452075"/>
            <a:chExt cx="360039" cy="119168"/>
          </a:xfrm>
        </p:grpSpPr>
        <p:sp>
          <p:nvSpPr>
            <p:cNvPr id="236" name="等腰三角形 23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37" name="直接连接符 23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6" name="文本框 295"/>
          <p:cNvSpPr txBox="1"/>
          <p:nvPr/>
        </p:nvSpPr>
        <p:spPr>
          <a:xfrm>
            <a:off x="7282873" y="1705103"/>
            <a:ext cx="580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baseline="0" dirty="0"/>
              <a:t>REG FILE</a:t>
            </a:r>
            <a:endParaRPr lang="zh-CN" altLang="en-US" sz="1200" b="1" baseline="0" dirty="0"/>
          </a:p>
        </p:txBody>
      </p:sp>
      <p:sp>
        <p:nvSpPr>
          <p:cNvPr id="297" name="文本框 296"/>
          <p:cNvSpPr txBox="1"/>
          <p:nvPr/>
        </p:nvSpPr>
        <p:spPr>
          <a:xfrm>
            <a:off x="7606569" y="2408008"/>
            <a:ext cx="527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SR1</a:t>
            </a:r>
          </a:p>
          <a:p>
            <a:r>
              <a:rPr lang="en-US" altLang="zh-CN" sz="1000" baseline="0" dirty="0"/>
              <a:t>OUT</a:t>
            </a:r>
            <a:endParaRPr lang="zh-CN" altLang="en-US" sz="1000" baseline="0" dirty="0"/>
          </a:p>
        </p:txBody>
      </p:sp>
      <p:sp>
        <p:nvSpPr>
          <p:cNvPr id="298" name="文本框 297"/>
          <p:cNvSpPr txBox="1"/>
          <p:nvPr/>
        </p:nvSpPr>
        <p:spPr>
          <a:xfrm>
            <a:off x="7078792" y="2408008"/>
            <a:ext cx="527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SR2</a:t>
            </a:r>
          </a:p>
          <a:p>
            <a:r>
              <a:rPr lang="en-US" altLang="zh-CN" sz="1000" baseline="0" dirty="0"/>
              <a:t>OUT</a:t>
            </a:r>
            <a:endParaRPr lang="zh-CN" altLang="en-US" sz="1000" baseline="0" dirty="0"/>
          </a:p>
        </p:txBody>
      </p:sp>
      <p:grpSp>
        <p:nvGrpSpPr>
          <p:cNvPr id="349" name="组合 348"/>
          <p:cNvGrpSpPr/>
          <p:nvPr/>
        </p:nvGrpSpPr>
        <p:grpSpPr>
          <a:xfrm>
            <a:off x="8110665" y="2557773"/>
            <a:ext cx="360000" cy="221857"/>
            <a:chOff x="5898218" y="3494595"/>
            <a:chExt cx="360000" cy="221857"/>
          </a:xfrm>
        </p:grpSpPr>
        <p:cxnSp>
          <p:nvCxnSpPr>
            <p:cNvPr id="350" name="直接连接符 349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1" name="文本框 350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3</a:t>
              </a:r>
              <a:endParaRPr lang="zh-CN" altLang="en-US" sz="1200" dirty="0"/>
            </a:p>
          </p:txBody>
        </p:sp>
      </p:grpSp>
      <p:grpSp>
        <p:nvGrpSpPr>
          <p:cNvPr id="409" name="组合 408"/>
          <p:cNvGrpSpPr/>
          <p:nvPr/>
        </p:nvGrpSpPr>
        <p:grpSpPr>
          <a:xfrm>
            <a:off x="7462553" y="1111864"/>
            <a:ext cx="396344" cy="215444"/>
            <a:chOff x="7272000" y="2565484"/>
            <a:chExt cx="396344" cy="215444"/>
          </a:xfrm>
        </p:grpSpPr>
        <p:cxnSp>
          <p:nvCxnSpPr>
            <p:cNvPr id="410" name="直接连接符 40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1" name="文本框 41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cxnSp>
        <p:nvCxnSpPr>
          <p:cNvPr id="127" name="直接连接符 126"/>
          <p:cNvCxnSpPr/>
          <p:nvPr/>
        </p:nvCxnSpPr>
        <p:spPr bwMode="auto">
          <a:xfrm rot="5400000">
            <a:off x="5812482" y="1553144"/>
            <a:ext cx="1726" cy="408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4" name="椭圆 123"/>
          <p:cNvSpPr/>
          <p:nvPr/>
        </p:nvSpPr>
        <p:spPr bwMode="auto">
          <a:xfrm>
            <a:off x="7839281" y="3562247"/>
            <a:ext cx="55320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80" name="Text Box 10"/>
          <p:cNvSpPr txBox="1">
            <a:spLocks noChangeArrowheads="1"/>
          </p:cNvSpPr>
          <p:nvPr/>
        </p:nvSpPr>
        <p:spPr bwMode="auto">
          <a:xfrm>
            <a:off x="5135973" y="188640"/>
            <a:ext cx="444139" cy="307777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1400" baseline="0" dirty="0">
                <a:solidFill>
                  <a:schemeClr val="accent2"/>
                </a:solidFill>
                <a:latin typeface="Arial" charset="0"/>
                <a:ea typeface="+mn-ea"/>
              </a:rPr>
              <a:t>D</a:t>
            </a:r>
            <a:endParaRPr lang="en-US" sz="1400" baseline="0" dirty="0">
              <a:solidFill>
                <a:schemeClr val="accent2"/>
              </a:solidFill>
              <a:latin typeface="Arial" charset="0"/>
              <a:ea typeface="+mn-ea"/>
            </a:endParaRPr>
          </a:p>
        </p:txBody>
      </p:sp>
      <p:sp>
        <p:nvSpPr>
          <p:cNvPr id="389" name="Text Box 10"/>
          <p:cNvSpPr txBox="1">
            <a:spLocks noChangeArrowheads="1"/>
          </p:cNvSpPr>
          <p:nvPr/>
        </p:nvSpPr>
        <p:spPr bwMode="auto">
          <a:xfrm>
            <a:off x="7495270" y="199218"/>
            <a:ext cx="444139" cy="307777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aseline="0" dirty="0">
                <a:solidFill>
                  <a:schemeClr val="accent2"/>
                </a:solidFill>
                <a:latin typeface="Arial" charset="0"/>
                <a:ea typeface="+mn-ea"/>
              </a:rPr>
              <a:t>EX</a:t>
            </a:r>
          </a:p>
        </p:txBody>
      </p:sp>
      <p:cxnSp>
        <p:nvCxnSpPr>
          <p:cNvPr id="173" name="直接连接符 172"/>
          <p:cNvCxnSpPr/>
          <p:nvPr/>
        </p:nvCxnSpPr>
        <p:spPr bwMode="auto">
          <a:xfrm flipV="1">
            <a:off x="3790145" y="3272104"/>
            <a:ext cx="1726" cy="327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8" name="椭圆 147"/>
          <p:cNvSpPr/>
          <p:nvPr/>
        </p:nvSpPr>
        <p:spPr bwMode="auto">
          <a:xfrm>
            <a:off x="3775881" y="2359138"/>
            <a:ext cx="45719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147" name="直接连接符 146"/>
          <p:cNvCxnSpPr/>
          <p:nvPr/>
        </p:nvCxnSpPr>
        <p:spPr bwMode="auto">
          <a:xfrm flipV="1">
            <a:off x="3790145" y="2386600"/>
            <a:ext cx="1726" cy="21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66313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975BDD6-13F7-4031-A64D-0AF749BAE3ED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2022/1/8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515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B5698EF-13E4-4F78-AEA7-929AB033FA7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TRAP</a:t>
            </a:r>
          </a:p>
        </p:txBody>
      </p:sp>
      <p:sp>
        <p:nvSpPr>
          <p:cNvPr id="6451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981200"/>
            <a:ext cx="8458200" cy="45720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Calls a </a:t>
            </a:r>
            <a:r>
              <a:rPr lang="en-US" altLang="zh-CN" dirty="0">
                <a:solidFill>
                  <a:srgbClr val="CE0000"/>
                </a:solidFill>
                <a:ea typeface="宋体" panose="02010600030101010101" pitchFamily="2" charset="-122"/>
              </a:rPr>
              <a:t>service routine</a:t>
            </a:r>
            <a:r>
              <a:rPr lang="en-US" altLang="zh-CN" dirty="0">
                <a:ea typeface="宋体" panose="02010600030101010101" pitchFamily="2" charset="-122"/>
              </a:rPr>
              <a:t>, identified by 8-bit “trap vector.”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Example:</a:t>
            </a:r>
          </a:p>
          <a:p>
            <a:pPr marL="0" indent="0"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TRAP x23 </a:t>
            </a: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	</a:t>
            </a:r>
            <a:r>
              <a:rPr lang="en-US" altLang="zh-CN" sz="1800" dirty="0">
                <a:ea typeface="宋体" panose="02010600030101010101" pitchFamily="2" charset="-122"/>
              </a:rPr>
              <a:t>; Directs the operating system to execute the </a:t>
            </a:r>
            <a:r>
              <a:rPr lang="en-US" altLang="zh-CN" sz="1800" dirty="0">
                <a:solidFill>
                  <a:srgbClr val="FF0000"/>
                </a:solidFill>
                <a:ea typeface="宋体" panose="02010600030101010101" pitchFamily="2" charset="-122"/>
              </a:rPr>
              <a:t>IN</a:t>
            </a:r>
            <a:r>
              <a:rPr lang="en-US" altLang="zh-CN" sz="1800" dirty="0">
                <a:ea typeface="宋体" panose="02010600030101010101" pitchFamily="2" charset="-122"/>
              </a:rPr>
              <a:t> system call.</a:t>
            </a:r>
          </a:p>
          <a:p>
            <a:pPr marL="0" indent="0"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	; The starting address of this system call is contained in </a:t>
            </a:r>
            <a:r>
              <a:rPr lang="en-US" altLang="zh-CN" sz="1800" dirty="0">
                <a:solidFill>
                  <a:srgbClr val="FF0000"/>
                </a:solidFill>
                <a:ea typeface="宋体" panose="02010600030101010101" pitchFamily="2" charset="-122"/>
              </a:rPr>
              <a:t>memory location x0023</a:t>
            </a:r>
            <a:r>
              <a:rPr lang="en-US" altLang="zh-CN" sz="1800" dirty="0">
                <a:ea typeface="宋体" panose="02010600030101010101" pitchFamily="2" charset="-122"/>
              </a:rPr>
              <a:t>.</a:t>
            </a:r>
            <a:endParaRPr lang="zh-CN" altLang="en-US" sz="1600" dirty="0">
              <a:ea typeface="宋体" panose="02010600030101010101" pitchFamily="2" charset="-122"/>
            </a:endParaRPr>
          </a:p>
        </p:txBody>
      </p:sp>
      <p:graphicFrame>
        <p:nvGraphicFramePr>
          <p:cNvPr id="165892" name="Group 4"/>
          <p:cNvGraphicFramePr>
            <a:graphicFrameLocks noGrp="1"/>
          </p:cNvGraphicFramePr>
          <p:nvPr/>
        </p:nvGraphicFramePr>
        <p:xfrm>
          <a:off x="1600200" y="2590800"/>
          <a:ext cx="5791200" cy="1879600"/>
        </p:xfrm>
        <a:graphic>
          <a:graphicData uri="http://schemas.openxmlformats.org/drawingml/2006/table">
            <a:tbl>
              <a:tblPr/>
              <a:tblGrid>
                <a:gridCol w="1060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0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vector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routine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itchFamily="2" charset="-122"/>
                        </a:rPr>
                        <a:t>x23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input a character from the keyboard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itchFamily="2" charset="-122"/>
                        </a:rPr>
                        <a:t>x21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output a character to the monitor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itchFamily="2" charset="-122"/>
                        </a:rPr>
                        <a:t>x25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halt the program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4535" name="Picture 21" descr="ch05-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7705725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548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975BDD6-13F7-4031-A64D-0AF749BAE3ED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2022/1/8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515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B5698EF-13E4-4F78-AEA7-929AB033FA7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TRAP</a:t>
            </a:r>
          </a:p>
        </p:txBody>
      </p:sp>
      <p:sp>
        <p:nvSpPr>
          <p:cNvPr id="6451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981200"/>
            <a:ext cx="8458200" cy="45720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Calls a </a:t>
            </a:r>
            <a:r>
              <a:rPr lang="en-US" altLang="zh-CN" dirty="0">
                <a:solidFill>
                  <a:srgbClr val="CE0000"/>
                </a:solidFill>
                <a:ea typeface="宋体" panose="02010600030101010101" pitchFamily="2" charset="-122"/>
              </a:rPr>
              <a:t>service routine</a:t>
            </a:r>
            <a:r>
              <a:rPr lang="en-US" altLang="zh-CN" dirty="0">
                <a:ea typeface="宋体" panose="02010600030101010101" pitchFamily="2" charset="-122"/>
              </a:rPr>
              <a:t>, identified by 8-bit “trap vector.”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When routine is done, 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PC is set to the instruction following TRAP.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(We’ll talk about how this works later.)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sz="2000" dirty="0">
              <a:ea typeface="宋体" panose="02010600030101010101" pitchFamily="2" charset="-122"/>
            </a:endParaRPr>
          </a:p>
        </p:txBody>
      </p:sp>
      <p:graphicFrame>
        <p:nvGraphicFramePr>
          <p:cNvPr id="165892" name="Group 4"/>
          <p:cNvGraphicFramePr>
            <a:graphicFrameLocks noGrp="1"/>
          </p:cNvGraphicFramePr>
          <p:nvPr/>
        </p:nvGraphicFramePr>
        <p:xfrm>
          <a:off x="1600200" y="2590800"/>
          <a:ext cx="5791200" cy="1879600"/>
        </p:xfrm>
        <a:graphic>
          <a:graphicData uri="http://schemas.openxmlformats.org/drawingml/2006/table">
            <a:tbl>
              <a:tblPr/>
              <a:tblGrid>
                <a:gridCol w="1060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0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vector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routine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itchFamily="2" charset="-122"/>
                        </a:rPr>
                        <a:t>x23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input a character from the keyboard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itchFamily="2" charset="-122"/>
                        </a:rPr>
                        <a:t>x21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output a character to the monitor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itchFamily="2" charset="-122"/>
                        </a:rPr>
                        <a:t>x25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halt the program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4535" name="Picture 21" descr="ch05-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7705725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文本框 293"/>
          <p:cNvSpPr txBox="1"/>
          <p:nvPr/>
        </p:nvSpPr>
        <p:spPr>
          <a:xfrm>
            <a:off x="8326649" y="2480016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SR1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59" name="直接连接符 58"/>
          <p:cNvCxnSpPr/>
          <p:nvPr/>
        </p:nvCxnSpPr>
        <p:spPr bwMode="auto">
          <a:xfrm flipV="1">
            <a:off x="7534561" y="4676296"/>
            <a:ext cx="0" cy="324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0" name="等腰三角形 209"/>
          <p:cNvSpPr/>
          <p:nvPr/>
        </p:nvSpPr>
        <p:spPr bwMode="auto">
          <a:xfrm rot="5400000">
            <a:off x="7325518" y="4995394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58" name="等腰三角形 57"/>
          <p:cNvSpPr/>
          <p:nvPr/>
        </p:nvSpPr>
        <p:spPr bwMode="auto">
          <a:xfrm flipV="1">
            <a:off x="7444077" y="5000296"/>
            <a:ext cx="180969" cy="148657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grpSp>
        <p:nvGrpSpPr>
          <p:cNvPr id="274" name="组合 273"/>
          <p:cNvGrpSpPr/>
          <p:nvPr/>
        </p:nvGrpSpPr>
        <p:grpSpPr>
          <a:xfrm>
            <a:off x="7462553" y="4712844"/>
            <a:ext cx="396344" cy="215444"/>
            <a:chOff x="7272000" y="2565484"/>
            <a:chExt cx="396344" cy="215444"/>
          </a:xfrm>
        </p:grpSpPr>
        <p:cxnSp>
          <p:nvCxnSpPr>
            <p:cNvPr id="275" name="直接连接符 274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6" name="文本框 275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208" name="直接连接符 207"/>
          <p:cNvCxnSpPr/>
          <p:nvPr/>
        </p:nvCxnSpPr>
        <p:spPr bwMode="auto">
          <a:xfrm>
            <a:off x="7533698" y="5144344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7" name="组合 156"/>
          <p:cNvGrpSpPr/>
          <p:nvPr/>
        </p:nvGrpSpPr>
        <p:grpSpPr>
          <a:xfrm>
            <a:off x="6670466" y="2543542"/>
            <a:ext cx="360039" cy="119168"/>
            <a:chOff x="5292080" y="3452075"/>
            <a:chExt cx="360039" cy="119168"/>
          </a:xfrm>
        </p:grpSpPr>
        <p:sp>
          <p:nvSpPr>
            <p:cNvPr id="158" name="等腰三角形 157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59" name="直接连接符 158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3" name="文本框 292"/>
          <p:cNvSpPr txBox="1"/>
          <p:nvPr/>
        </p:nvSpPr>
        <p:spPr>
          <a:xfrm>
            <a:off x="6310425" y="2480016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SR2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46" name="组合 345"/>
          <p:cNvGrpSpPr/>
          <p:nvPr/>
        </p:nvGrpSpPr>
        <p:grpSpPr>
          <a:xfrm>
            <a:off x="6670553" y="2547150"/>
            <a:ext cx="360000" cy="221857"/>
            <a:chOff x="5898218" y="3494595"/>
            <a:chExt cx="360000" cy="221857"/>
          </a:xfrm>
        </p:grpSpPr>
        <p:cxnSp>
          <p:nvCxnSpPr>
            <p:cNvPr id="347" name="直接连接符 346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8" name="文本框 347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698465" y="3920177"/>
            <a:ext cx="1105129" cy="119168"/>
            <a:chOff x="5698465" y="3920177"/>
            <a:chExt cx="1105129" cy="119168"/>
          </a:xfrm>
        </p:grpSpPr>
        <p:cxnSp>
          <p:nvCxnSpPr>
            <p:cNvPr id="88" name="直接连接符 87"/>
            <p:cNvCxnSpPr/>
            <p:nvPr/>
          </p:nvCxnSpPr>
          <p:spPr bwMode="auto">
            <a:xfrm rot="5400000">
              <a:off x="6184465" y="3501035"/>
              <a:ext cx="0" cy="972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7" name="等腰三角形 86"/>
            <p:cNvSpPr/>
            <p:nvPr/>
          </p:nvSpPr>
          <p:spPr bwMode="auto">
            <a:xfrm rot="5400000">
              <a:off x="6677446" y="3913196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28" name="流程图: 手动操作 27"/>
          <p:cNvSpPr/>
          <p:nvPr/>
        </p:nvSpPr>
        <p:spPr bwMode="auto">
          <a:xfrm>
            <a:off x="6742473" y="3892235"/>
            <a:ext cx="684016" cy="184837"/>
          </a:xfrm>
          <a:prstGeom prst="flowChartManualOperation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 panose="020B0503020204020204" pitchFamily="34" charset="-122"/>
                <a:cs typeface="Times New Roman" panose="02020603050405020304" pitchFamily="18" charset="0"/>
              </a:rPr>
              <a:t>SR2MUX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99" name="直接连接符 98"/>
          <p:cNvCxnSpPr/>
          <p:nvPr/>
        </p:nvCxnSpPr>
        <p:spPr bwMode="auto">
          <a:xfrm>
            <a:off x="7172232" y="4064192"/>
            <a:ext cx="2289" cy="242621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99" name="组合 298"/>
          <p:cNvGrpSpPr/>
          <p:nvPr/>
        </p:nvGrpSpPr>
        <p:grpSpPr>
          <a:xfrm>
            <a:off x="7091627" y="4017787"/>
            <a:ext cx="396344" cy="215444"/>
            <a:chOff x="7272000" y="2565484"/>
            <a:chExt cx="396344" cy="215444"/>
          </a:xfrm>
        </p:grpSpPr>
        <p:cxnSp>
          <p:nvCxnSpPr>
            <p:cNvPr id="300" name="直接连接符 29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1" name="文本框 30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42" name="组合 341"/>
          <p:cNvGrpSpPr/>
          <p:nvPr/>
        </p:nvGrpSpPr>
        <p:grpSpPr>
          <a:xfrm>
            <a:off x="6340499" y="3697739"/>
            <a:ext cx="360000" cy="221857"/>
            <a:chOff x="5898218" y="3494595"/>
            <a:chExt cx="360000" cy="221857"/>
          </a:xfrm>
        </p:grpSpPr>
        <p:cxnSp>
          <p:nvCxnSpPr>
            <p:cNvPr id="303" name="直接连接符 302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4" name="文本框 303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62" name="组合 161"/>
          <p:cNvGrpSpPr/>
          <p:nvPr/>
        </p:nvGrpSpPr>
        <p:grpSpPr>
          <a:xfrm>
            <a:off x="7138217" y="3056080"/>
            <a:ext cx="396344" cy="215444"/>
            <a:chOff x="7272000" y="2565484"/>
            <a:chExt cx="396344" cy="215444"/>
          </a:xfrm>
        </p:grpSpPr>
        <p:sp>
          <p:nvSpPr>
            <p:cNvPr id="164" name="文本框 16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63" name="直接连接符 16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27" name="直接连接符 126"/>
          <p:cNvCxnSpPr/>
          <p:nvPr/>
        </p:nvCxnSpPr>
        <p:spPr bwMode="auto">
          <a:xfrm rot="5400000">
            <a:off x="5812482" y="1553144"/>
            <a:ext cx="1726" cy="408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直接连接符 37"/>
          <p:cNvCxnSpPr/>
          <p:nvPr/>
        </p:nvCxnSpPr>
        <p:spPr bwMode="auto">
          <a:xfrm>
            <a:off x="7203138" y="2768048"/>
            <a:ext cx="1726" cy="11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83" name="组合 282"/>
          <p:cNvGrpSpPr/>
          <p:nvPr/>
        </p:nvGrpSpPr>
        <p:grpSpPr>
          <a:xfrm>
            <a:off x="2926049" y="3398698"/>
            <a:ext cx="396344" cy="215444"/>
            <a:chOff x="7272000" y="2565484"/>
            <a:chExt cx="396344" cy="215444"/>
          </a:xfrm>
        </p:grpSpPr>
        <p:cxnSp>
          <p:nvCxnSpPr>
            <p:cNvPr id="284" name="直接连接符 28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5" name="文本框 28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178" name="直接连接符 177"/>
          <p:cNvCxnSpPr/>
          <p:nvPr/>
        </p:nvCxnSpPr>
        <p:spPr bwMode="auto">
          <a:xfrm flipV="1">
            <a:off x="2595659" y="3272128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9" name="直接连接符 178"/>
          <p:cNvCxnSpPr/>
          <p:nvPr/>
        </p:nvCxnSpPr>
        <p:spPr bwMode="auto">
          <a:xfrm flipV="1">
            <a:off x="2801224" y="3272104"/>
            <a:ext cx="1726" cy="68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0" name="直接连接符 179"/>
          <p:cNvCxnSpPr/>
          <p:nvPr/>
        </p:nvCxnSpPr>
        <p:spPr bwMode="auto">
          <a:xfrm flipV="1">
            <a:off x="3006789" y="3272104"/>
            <a:ext cx="1726" cy="97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1" name="直接连接符 180"/>
          <p:cNvCxnSpPr/>
          <p:nvPr/>
        </p:nvCxnSpPr>
        <p:spPr bwMode="auto">
          <a:xfrm flipV="1">
            <a:off x="3212355" y="3272104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" name="文本框 265"/>
          <p:cNvSpPr txBox="1"/>
          <p:nvPr/>
        </p:nvSpPr>
        <p:spPr>
          <a:xfrm>
            <a:off x="1197857" y="3427153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[10:0]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77" name="组合 276"/>
          <p:cNvGrpSpPr/>
          <p:nvPr/>
        </p:nvGrpSpPr>
        <p:grpSpPr>
          <a:xfrm>
            <a:off x="2511649" y="3398698"/>
            <a:ext cx="396344" cy="215444"/>
            <a:chOff x="7272000" y="2565484"/>
            <a:chExt cx="396344" cy="215444"/>
          </a:xfrm>
        </p:grpSpPr>
        <p:cxnSp>
          <p:nvCxnSpPr>
            <p:cNvPr id="278" name="直接连接符 277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9" name="文本框 278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80" name="组合 279"/>
          <p:cNvGrpSpPr/>
          <p:nvPr/>
        </p:nvGrpSpPr>
        <p:grpSpPr>
          <a:xfrm>
            <a:off x="2710025" y="3398698"/>
            <a:ext cx="396344" cy="215444"/>
            <a:chOff x="7272000" y="2565484"/>
            <a:chExt cx="396344" cy="215444"/>
          </a:xfrm>
        </p:grpSpPr>
        <p:cxnSp>
          <p:nvCxnSpPr>
            <p:cNvPr id="281" name="直接连接符 280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2" name="文本框 281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82" name="矩形 181"/>
          <p:cNvSpPr/>
          <p:nvPr/>
        </p:nvSpPr>
        <p:spPr bwMode="auto">
          <a:xfrm>
            <a:off x="1731563" y="3560136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3" name="矩形 182"/>
          <p:cNvSpPr/>
          <p:nvPr/>
        </p:nvSpPr>
        <p:spPr bwMode="auto">
          <a:xfrm>
            <a:off x="1733276" y="384991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" name="矩形 183"/>
          <p:cNvSpPr/>
          <p:nvPr/>
        </p:nvSpPr>
        <p:spPr bwMode="auto">
          <a:xfrm>
            <a:off x="1733276" y="4137950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88" name="直接连接符 187"/>
          <p:cNvCxnSpPr/>
          <p:nvPr/>
        </p:nvCxnSpPr>
        <p:spPr bwMode="auto">
          <a:xfrm rot="16200000">
            <a:off x="1477431" y="3993950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9" name="直接连接符 188"/>
          <p:cNvCxnSpPr/>
          <p:nvPr/>
        </p:nvCxnSpPr>
        <p:spPr bwMode="auto">
          <a:xfrm rot="16200000">
            <a:off x="1478644" y="3705918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0" name="直接连接符 189"/>
          <p:cNvCxnSpPr/>
          <p:nvPr/>
        </p:nvCxnSpPr>
        <p:spPr bwMode="auto">
          <a:xfrm rot="16200000">
            <a:off x="1478644" y="3416136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2" name="直接连接符 191"/>
          <p:cNvCxnSpPr/>
          <p:nvPr/>
        </p:nvCxnSpPr>
        <p:spPr bwMode="auto">
          <a:xfrm rot="16200000">
            <a:off x="2513171" y="3570936"/>
            <a:ext cx="1726" cy="194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3" name="直接连接符 192"/>
          <p:cNvCxnSpPr/>
          <p:nvPr/>
        </p:nvCxnSpPr>
        <p:spPr bwMode="auto">
          <a:xfrm rot="16200000">
            <a:off x="2621171" y="3752718"/>
            <a:ext cx="1726" cy="410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" name="直接连接符 193"/>
          <p:cNvCxnSpPr/>
          <p:nvPr/>
        </p:nvCxnSpPr>
        <p:spPr bwMode="auto">
          <a:xfrm rot="16200000">
            <a:off x="2721971" y="3939950"/>
            <a:ext cx="1726" cy="61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7" name="文本框 266"/>
          <p:cNvSpPr txBox="1"/>
          <p:nvPr/>
        </p:nvSpPr>
        <p:spPr>
          <a:xfrm>
            <a:off x="1197857" y="3715185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[8:0]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8" name="文本框 267"/>
          <p:cNvSpPr txBox="1"/>
          <p:nvPr/>
        </p:nvSpPr>
        <p:spPr>
          <a:xfrm>
            <a:off x="1197857" y="4003217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[5:0]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9" name="文本框 268"/>
          <p:cNvSpPr txBox="1"/>
          <p:nvPr/>
        </p:nvSpPr>
        <p:spPr>
          <a:xfrm>
            <a:off x="1197857" y="4291249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[4:0]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226294" y="3740160"/>
            <a:ext cx="5750850" cy="900072"/>
            <a:chOff x="1226294" y="3740160"/>
            <a:chExt cx="5750850" cy="900072"/>
          </a:xfrm>
        </p:grpSpPr>
        <p:cxnSp>
          <p:nvCxnSpPr>
            <p:cNvPr id="200" name="直接连接符 199"/>
            <p:cNvCxnSpPr/>
            <p:nvPr/>
          </p:nvCxnSpPr>
          <p:spPr bwMode="auto">
            <a:xfrm rot="16200000">
              <a:off x="5086281" y="1859144"/>
              <a:ext cx="1726" cy="3780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5" name="直接连接符 174"/>
            <p:cNvCxnSpPr/>
            <p:nvPr/>
          </p:nvCxnSpPr>
          <p:spPr bwMode="auto">
            <a:xfrm>
              <a:off x="6956208" y="3740176"/>
              <a:ext cx="2289" cy="180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9" name="矩形 148"/>
            <p:cNvSpPr/>
            <p:nvPr/>
          </p:nvSpPr>
          <p:spPr bwMode="auto">
            <a:xfrm>
              <a:off x="1733276" y="4424232"/>
              <a:ext cx="677722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0" rIns="9144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SEXT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99" name="直接连接符 198"/>
            <p:cNvCxnSpPr/>
            <p:nvPr/>
          </p:nvCxnSpPr>
          <p:spPr bwMode="auto">
            <a:xfrm rot="10800000">
              <a:off x="3214082" y="3740160"/>
              <a:ext cx="1726" cy="792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7" name="直接连接符 246"/>
            <p:cNvCxnSpPr/>
            <p:nvPr/>
          </p:nvCxnSpPr>
          <p:spPr bwMode="auto">
            <a:xfrm rot="16200000">
              <a:off x="1477431" y="4280232"/>
              <a:ext cx="1726" cy="504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8" name="直接连接符 197"/>
            <p:cNvCxnSpPr/>
            <p:nvPr/>
          </p:nvCxnSpPr>
          <p:spPr bwMode="auto">
            <a:xfrm rot="16200000">
              <a:off x="2822531" y="4130832"/>
              <a:ext cx="1726" cy="8028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62" name="直接连接符 61"/>
          <p:cNvCxnSpPr/>
          <p:nvPr/>
        </p:nvCxnSpPr>
        <p:spPr bwMode="auto">
          <a:xfrm>
            <a:off x="8110625" y="5360336"/>
            <a:ext cx="0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直接连接符 64"/>
          <p:cNvCxnSpPr/>
          <p:nvPr/>
        </p:nvCxnSpPr>
        <p:spPr bwMode="auto">
          <a:xfrm>
            <a:off x="7030505" y="5324336"/>
            <a:ext cx="0" cy="57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矩形 66"/>
          <p:cNvSpPr/>
          <p:nvPr/>
        </p:nvSpPr>
        <p:spPr bwMode="auto">
          <a:xfrm>
            <a:off x="6512153" y="5900336"/>
            <a:ext cx="950400" cy="5760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INPUT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358" name="直接连接符 357"/>
          <p:cNvCxnSpPr/>
          <p:nvPr/>
        </p:nvCxnSpPr>
        <p:spPr bwMode="auto">
          <a:xfrm>
            <a:off x="4836233" y="5919928"/>
            <a:ext cx="0" cy="28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7" name="直接连接符 356"/>
          <p:cNvCxnSpPr/>
          <p:nvPr/>
        </p:nvCxnSpPr>
        <p:spPr bwMode="auto">
          <a:xfrm rot="16200000">
            <a:off x="4600265" y="5968436"/>
            <a:ext cx="0" cy="4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5" name="组合 384"/>
          <p:cNvGrpSpPr/>
          <p:nvPr/>
        </p:nvGrpSpPr>
        <p:grpSpPr>
          <a:xfrm flipH="1">
            <a:off x="4370149" y="6565995"/>
            <a:ext cx="360039" cy="119168"/>
            <a:chOff x="5292080" y="3452075"/>
            <a:chExt cx="360039" cy="119168"/>
          </a:xfrm>
        </p:grpSpPr>
        <p:sp>
          <p:nvSpPr>
            <p:cNvPr id="386" name="等腰三角形 38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87" name="直接连接符 38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88" name="文本框 387"/>
          <p:cNvSpPr txBox="1"/>
          <p:nvPr/>
        </p:nvSpPr>
        <p:spPr>
          <a:xfrm>
            <a:off x="4665830" y="6517650"/>
            <a:ext cx="995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MEM.EN,R,W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18" name="组合 417"/>
          <p:cNvGrpSpPr/>
          <p:nvPr/>
        </p:nvGrpSpPr>
        <p:grpSpPr>
          <a:xfrm>
            <a:off x="4745207" y="5930003"/>
            <a:ext cx="396344" cy="215444"/>
            <a:chOff x="7272000" y="2565484"/>
            <a:chExt cx="396344" cy="215444"/>
          </a:xfrm>
        </p:grpSpPr>
        <p:cxnSp>
          <p:nvCxnSpPr>
            <p:cNvPr id="419" name="直接连接符 418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0" name="文本框 419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137" name="直接连接符 136"/>
          <p:cNvCxnSpPr/>
          <p:nvPr/>
        </p:nvCxnSpPr>
        <p:spPr bwMode="auto">
          <a:xfrm flipV="1">
            <a:off x="4654241" y="1748544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1" name="组合 150"/>
          <p:cNvGrpSpPr/>
          <p:nvPr/>
        </p:nvGrpSpPr>
        <p:grpSpPr>
          <a:xfrm>
            <a:off x="3934162" y="1941680"/>
            <a:ext cx="360039" cy="119168"/>
            <a:chOff x="5292080" y="3452075"/>
            <a:chExt cx="360039" cy="119168"/>
          </a:xfrm>
        </p:grpSpPr>
        <p:sp>
          <p:nvSpPr>
            <p:cNvPr id="152" name="等腰三角形 15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53" name="直接连接符 15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54" name="组合 153"/>
          <p:cNvGrpSpPr/>
          <p:nvPr/>
        </p:nvGrpSpPr>
        <p:grpSpPr>
          <a:xfrm>
            <a:off x="3934161" y="1592352"/>
            <a:ext cx="360039" cy="119168"/>
            <a:chOff x="5292080" y="3452075"/>
            <a:chExt cx="360039" cy="119168"/>
          </a:xfrm>
        </p:grpSpPr>
        <p:sp>
          <p:nvSpPr>
            <p:cNvPr id="155" name="等腰三角形 15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56" name="直接连接符 15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07" name="文本框 306"/>
          <p:cNvSpPr txBox="1"/>
          <p:nvPr/>
        </p:nvSpPr>
        <p:spPr>
          <a:xfrm>
            <a:off x="3569657" y="1209382"/>
            <a:ext cx="698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GatePC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322257" y="6537325"/>
            <a:ext cx="2743200" cy="244475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E9E528-1FB2-4ADD-81AD-0CADE8E681E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784736" y="5347152"/>
            <a:ext cx="180969" cy="402036"/>
            <a:chOff x="2185214" y="1412776"/>
            <a:chExt cx="180969" cy="402036"/>
          </a:xfrm>
        </p:grpSpPr>
        <p:sp>
          <p:nvSpPr>
            <p:cNvPr id="55" name="等腰三角形 54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8" name="矩形 67"/>
          <p:cNvSpPr/>
          <p:nvPr/>
        </p:nvSpPr>
        <p:spPr bwMode="auto">
          <a:xfrm>
            <a:off x="7632180" y="5900336"/>
            <a:ext cx="950400" cy="5760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OUTPUT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3392528" y="5651906"/>
            <a:ext cx="950400" cy="1101059"/>
          </a:xfrm>
          <a:prstGeom prst="rect">
            <a:avLst/>
          </a:prstGeom>
          <a:solidFill>
            <a:srgbClr val="FF99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MEMORY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5" name="梯形 94"/>
          <p:cNvSpPr/>
          <p:nvPr/>
        </p:nvSpPr>
        <p:spPr bwMode="auto">
          <a:xfrm>
            <a:off x="2421993" y="3056080"/>
            <a:ext cx="972000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96" name="梯形 95"/>
          <p:cNvSpPr/>
          <p:nvPr/>
        </p:nvSpPr>
        <p:spPr bwMode="auto">
          <a:xfrm>
            <a:off x="3664802" y="3056080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2536359" y="5684384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MDR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36" name="直接连接符 135"/>
          <p:cNvCxnSpPr/>
          <p:nvPr/>
        </p:nvCxnSpPr>
        <p:spPr bwMode="auto">
          <a:xfrm flipV="1">
            <a:off x="4870265" y="2099704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" name="直接连接符 139"/>
          <p:cNvCxnSpPr/>
          <p:nvPr/>
        </p:nvCxnSpPr>
        <p:spPr bwMode="auto">
          <a:xfrm rot="10800000">
            <a:off x="3358098" y="1075872"/>
            <a:ext cx="1726" cy="12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1" name="直接连接符 140"/>
          <p:cNvCxnSpPr/>
          <p:nvPr/>
        </p:nvCxnSpPr>
        <p:spPr bwMode="auto">
          <a:xfrm flipV="1">
            <a:off x="4436491" y="2108560"/>
            <a:ext cx="1726" cy="19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" name="直接连接符 141"/>
          <p:cNvCxnSpPr/>
          <p:nvPr/>
        </p:nvCxnSpPr>
        <p:spPr bwMode="auto">
          <a:xfrm flipV="1">
            <a:off x="4652515" y="2108560"/>
            <a:ext cx="1726" cy="3132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" name="直接连接符 143"/>
          <p:cNvCxnSpPr/>
          <p:nvPr/>
        </p:nvCxnSpPr>
        <p:spPr bwMode="auto">
          <a:xfrm flipV="1">
            <a:off x="4076451" y="2804080"/>
            <a:ext cx="1726" cy="2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" name="直接连接符 146"/>
          <p:cNvCxnSpPr/>
          <p:nvPr/>
        </p:nvCxnSpPr>
        <p:spPr bwMode="auto">
          <a:xfrm flipV="1">
            <a:off x="3790145" y="2386600"/>
            <a:ext cx="1726" cy="21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8" name="椭圆 147"/>
          <p:cNvSpPr/>
          <p:nvPr/>
        </p:nvSpPr>
        <p:spPr bwMode="auto">
          <a:xfrm>
            <a:off x="3775881" y="2359138"/>
            <a:ext cx="45719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173" name="直接连接符 172"/>
          <p:cNvCxnSpPr/>
          <p:nvPr/>
        </p:nvCxnSpPr>
        <p:spPr bwMode="auto">
          <a:xfrm flipV="1">
            <a:off x="3790145" y="3272104"/>
            <a:ext cx="1726" cy="327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6" name="直接连接符 175"/>
          <p:cNvCxnSpPr/>
          <p:nvPr/>
        </p:nvCxnSpPr>
        <p:spPr bwMode="auto">
          <a:xfrm flipV="1">
            <a:off x="3500387" y="2804072"/>
            <a:ext cx="1726" cy="1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7" name="直接连接符 176"/>
          <p:cNvCxnSpPr/>
          <p:nvPr/>
        </p:nvCxnSpPr>
        <p:spPr bwMode="auto">
          <a:xfrm rot="16200000">
            <a:off x="3210681" y="2684409"/>
            <a:ext cx="1726" cy="597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6" name="直接连接符 185"/>
          <p:cNvCxnSpPr/>
          <p:nvPr/>
        </p:nvCxnSpPr>
        <p:spPr bwMode="auto">
          <a:xfrm rot="10800000">
            <a:off x="1218173" y="2638432"/>
            <a:ext cx="1726" cy="2073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8" name="矩形 227"/>
          <p:cNvSpPr/>
          <p:nvPr/>
        </p:nvSpPr>
        <p:spPr bwMode="auto">
          <a:xfrm>
            <a:off x="5806369" y="4712264"/>
            <a:ext cx="360040" cy="3456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108000" tIns="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…</a:t>
            </a:r>
            <a:endParaRPr kumimoji="0" lang="zh-CN" altLang="en-US" sz="2400" b="1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39" name="直接连接符 238"/>
          <p:cNvCxnSpPr/>
          <p:nvPr/>
        </p:nvCxnSpPr>
        <p:spPr bwMode="auto">
          <a:xfrm>
            <a:off x="2672447" y="5908126"/>
            <a:ext cx="0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1" name="直接连接符 240"/>
          <p:cNvCxnSpPr/>
          <p:nvPr/>
        </p:nvCxnSpPr>
        <p:spPr bwMode="auto">
          <a:xfrm flipV="1">
            <a:off x="2854041" y="6368472"/>
            <a:ext cx="0" cy="21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2" name="直接连接符 241"/>
          <p:cNvCxnSpPr/>
          <p:nvPr/>
        </p:nvCxnSpPr>
        <p:spPr bwMode="auto">
          <a:xfrm rot="16200000">
            <a:off x="3106281" y="6315335"/>
            <a:ext cx="1726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4" name="直接连接符 243"/>
          <p:cNvCxnSpPr/>
          <p:nvPr/>
        </p:nvCxnSpPr>
        <p:spPr bwMode="auto">
          <a:xfrm rot="16200000">
            <a:off x="1736994" y="6026858"/>
            <a:ext cx="1726" cy="10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61" name="组合 260"/>
          <p:cNvGrpSpPr/>
          <p:nvPr/>
        </p:nvGrpSpPr>
        <p:grpSpPr>
          <a:xfrm>
            <a:off x="3286201" y="2595651"/>
            <a:ext cx="1008000" cy="244405"/>
            <a:chOff x="2843920" y="2392507"/>
            <a:chExt cx="1008000" cy="244405"/>
          </a:xfrm>
        </p:grpSpPr>
        <p:sp>
          <p:nvSpPr>
            <p:cNvPr id="94" name="梯形 93"/>
            <p:cNvSpPr/>
            <p:nvPr/>
          </p:nvSpPr>
          <p:spPr bwMode="auto">
            <a:xfrm>
              <a:off x="2843920" y="2392507"/>
              <a:ext cx="1008000" cy="232989"/>
            </a:xfrm>
            <a:prstGeom prst="trapezoid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21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+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7" name="等腰三角形 256"/>
            <p:cNvSpPr/>
            <p:nvPr/>
          </p:nvSpPr>
          <p:spPr bwMode="auto">
            <a:xfrm>
              <a:off x="3249397" y="2545331"/>
              <a:ext cx="197047" cy="91581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9" name="直接连接符 258"/>
            <p:cNvCxnSpPr/>
            <p:nvPr/>
          </p:nvCxnSpPr>
          <p:spPr bwMode="auto">
            <a:xfrm flipV="1">
              <a:off x="3249397" y="2545331"/>
              <a:ext cx="98524" cy="915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0" name="直接连接符 259"/>
            <p:cNvCxnSpPr/>
            <p:nvPr/>
          </p:nvCxnSpPr>
          <p:spPr bwMode="auto">
            <a:xfrm flipH="1" flipV="1">
              <a:off x="3347864" y="2545331"/>
              <a:ext cx="98524" cy="915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65" name="直接连接符 264"/>
          <p:cNvCxnSpPr/>
          <p:nvPr/>
        </p:nvCxnSpPr>
        <p:spPr bwMode="auto">
          <a:xfrm>
            <a:off x="2258637" y="1111864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71" name="组合 270"/>
          <p:cNvGrpSpPr/>
          <p:nvPr/>
        </p:nvGrpSpPr>
        <p:grpSpPr>
          <a:xfrm>
            <a:off x="5661476" y="2176846"/>
            <a:ext cx="396344" cy="215444"/>
            <a:chOff x="7272000" y="2565484"/>
            <a:chExt cx="396344" cy="215444"/>
          </a:xfrm>
        </p:grpSpPr>
        <p:cxnSp>
          <p:nvCxnSpPr>
            <p:cNvPr id="272" name="直接连接符 27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3" name="文本框 27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86" name="组合 285"/>
          <p:cNvGrpSpPr/>
          <p:nvPr/>
        </p:nvGrpSpPr>
        <p:grpSpPr>
          <a:xfrm>
            <a:off x="3142073" y="3398698"/>
            <a:ext cx="396344" cy="215444"/>
            <a:chOff x="7272000" y="2565484"/>
            <a:chExt cx="396344" cy="215444"/>
          </a:xfrm>
        </p:grpSpPr>
        <p:cxnSp>
          <p:nvCxnSpPr>
            <p:cNvPr id="287" name="直接连接符 286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8" name="文本框 287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10" name="组合 309"/>
          <p:cNvGrpSpPr/>
          <p:nvPr/>
        </p:nvGrpSpPr>
        <p:grpSpPr>
          <a:xfrm>
            <a:off x="3709468" y="3371360"/>
            <a:ext cx="396344" cy="215444"/>
            <a:chOff x="7272000" y="2565484"/>
            <a:chExt cx="396344" cy="215444"/>
          </a:xfrm>
        </p:grpSpPr>
        <p:cxnSp>
          <p:nvCxnSpPr>
            <p:cNvPr id="311" name="直接连接符 310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2" name="文本框 311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31" name="组合 330"/>
          <p:cNvGrpSpPr/>
          <p:nvPr/>
        </p:nvGrpSpPr>
        <p:grpSpPr>
          <a:xfrm>
            <a:off x="1154425" y="5000296"/>
            <a:ext cx="396344" cy="215444"/>
            <a:chOff x="7272000" y="2565484"/>
            <a:chExt cx="396344" cy="215444"/>
          </a:xfrm>
        </p:grpSpPr>
        <p:cxnSp>
          <p:nvCxnSpPr>
            <p:cNvPr id="332" name="直接连接符 33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3" name="文本框 33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34" name="文本框 333"/>
          <p:cNvSpPr txBox="1"/>
          <p:nvPr/>
        </p:nvSpPr>
        <p:spPr>
          <a:xfrm>
            <a:off x="4717064" y="3032135"/>
            <a:ext cx="9137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ADDR1MUX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35" name="组合 334"/>
          <p:cNvGrpSpPr/>
          <p:nvPr/>
        </p:nvGrpSpPr>
        <p:grpSpPr>
          <a:xfrm flipH="1">
            <a:off x="4419247" y="3101884"/>
            <a:ext cx="360039" cy="119168"/>
            <a:chOff x="5292080" y="3452075"/>
            <a:chExt cx="360039" cy="119168"/>
          </a:xfrm>
        </p:grpSpPr>
        <p:sp>
          <p:nvSpPr>
            <p:cNvPr id="336" name="等腰三角形 33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37" name="直接连接符 33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3" name="组合 342"/>
          <p:cNvGrpSpPr/>
          <p:nvPr/>
        </p:nvGrpSpPr>
        <p:grpSpPr>
          <a:xfrm>
            <a:off x="3895814" y="1945790"/>
            <a:ext cx="360000" cy="217408"/>
            <a:chOff x="5898218" y="3494595"/>
            <a:chExt cx="360000" cy="217408"/>
          </a:xfrm>
        </p:grpSpPr>
        <p:cxnSp>
          <p:nvCxnSpPr>
            <p:cNvPr id="344" name="直接连接符 343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5" name="文本框 344"/>
            <p:cNvSpPr txBox="1"/>
            <p:nvPr/>
          </p:nvSpPr>
          <p:spPr>
            <a:xfrm>
              <a:off x="5898218" y="3496559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3" name="梯形 92"/>
          <p:cNvSpPr/>
          <p:nvPr/>
        </p:nvSpPr>
        <p:spPr bwMode="auto">
          <a:xfrm>
            <a:off x="4240866" y="1892536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2000" rIns="9144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PCMUX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31" name="直接连接符 130"/>
          <p:cNvCxnSpPr/>
          <p:nvPr/>
        </p:nvCxnSpPr>
        <p:spPr bwMode="auto">
          <a:xfrm>
            <a:off x="5366663" y="1424500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2" name="矩形 131"/>
          <p:cNvSpPr/>
          <p:nvPr/>
        </p:nvSpPr>
        <p:spPr bwMode="auto">
          <a:xfrm>
            <a:off x="5233467" y="1831944"/>
            <a:ext cx="356878" cy="19852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+1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33" name="直接连接符 132"/>
          <p:cNvCxnSpPr/>
          <p:nvPr/>
        </p:nvCxnSpPr>
        <p:spPr bwMode="auto">
          <a:xfrm rot="16200000">
            <a:off x="5025024" y="1084719"/>
            <a:ext cx="1726" cy="72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" name="直接连接符 133"/>
          <p:cNvCxnSpPr/>
          <p:nvPr/>
        </p:nvCxnSpPr>
        <p:spPr bwMode="auto">
          <a:xfrm rot="16200000">
            <a:off x="5122241" y="2137145"/>
            <a:ext cx="1726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" name="直接连接符 134"/>
          <p:cNvCxnSpPr/>
          <p:nvPr/>
        </p:nvCxnSpPr>
        <p:spPr bwMode="auto">
          <a:xfrm>
            <a:off x="5374321" y="2012008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8" name="椭圆 167"/>
          <p:cNvSpPr/>
          <p:nvPr/>
        </p:nvSpPr>
        <p:spPr bwMode="auto">
          <a:xfrm>
            <a:off x="5328602" y="1423034"/>
            <a:ext cx="45719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grpSp>
        <p:nvGrpSpPr>
          <p:cNvPr id="313" name="组合 312"/>
          <p:cNvGrpSpPr/>
          <p:nvPr/>
        </p:nvGrpSpPr>
        <p:grpSpPr>
          <a:xfrm>
            <a:off x="5313792" y="2176846"/>
            <a:ext cx="396344" cy="215444"/>
            <a:chOff x="7272000" y="2565484"/>
            <a:chExt cx="396344" cy="215444"/>
          </a:xfrm>
        </p:grpSpPr>
        <p:cxnSp>
          <p:nvCxnSpPr>
            <p:cNvPr id="314" name="直接连接符 31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5" name="文本框 31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2169016" y="1429908"/>
            <a:ext cx="180969" cy="402036"/>
            <a:chOff x="2185214" y="1412776"/>
            <a:chExt cx="180969" cy="402036"/>
          </a:xfrm>
        </p:grpSpPr>
        <p:sp>
          <p:nvSpPr>
            <p:cNvPr id="47" name="等腰三角形 46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2" name="梯形 91"/>
          <p:cNvSpPr/>
          <p:nvPr/>
        </p:nvSpPr>
        <p:spPr bwMode="auto">
          <a:xfrm>
            <a:off x="1750396" y="1820528"/>
            <a:ext cx="988993" cy="236862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MARMUX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138" name="直接连接符 137"/>
          <p:cNvCxnSpPr/>
          <p:nvPr/>
        </p:nvCxnSpPr>
        <p:spPr bwMode="auto">
          <a:xfrm rot="16200000">
            <a:off x="3901881" y="1747544"/>
            <a:ext cx="1726" cy="10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" name="直接连接符 138"/>
          <p:cNvCxnSpPr/>
          <p:nvPr/>
        </p:nvCxnSpPr>
        <p:spPr bwMode="auto">
          <a:xfrm rot="16200000">
            <a:off x="3091881" y="1717129"/>
            <a:ext cx="1726" cy="13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直接连接符 142"/>
          <p:cNvCxnSpPr/>
          <p:nvPr/>
        </p:nvCxnSpPr>
        <p:spPr bwMode="auto">
          <a:xfrm flipV="1">
            <a:off x="2421993" y="2048040"/>
            <a:ext cx="1726" cy="36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" name="直接连接符 144"/>
          <p:cNvCxnSpPr/>
          <p:nvPr/>
        </p:nvCxnSpPr>
        <p:spPr bwMode="auto">
          <a:xfrm flipV="1">
            <a:off x="2926049" y="2975144"/>
            <a:ext cx="1726" cy="100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" name="直接连接符 145"/>
          <p:cNvCxnSpPr/>
          <p:nvPr/>
        </p:nvCxnSpPr>
        <p:spPr bwMode="auto">
          <a:xfrm rot="16200000">
            <a:off x="4221282" y="1969129"/>
            <a:ext cx="1726" cy="86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9" name="直接连接符 168"/>
          <p:cNvCxnSpPr/>
          <p:nvPr/>
        </p:nvCxnSpPr>
        <p:spPr bwMode="auto">
          <a:xfrm rot="16200000">
            <a:off x="5554281" y="1246719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0" name="直接连接符 169"/>
          <p:cNvCxnSpPr/>
          <p:nvPr/>
        </p:nvCxnSpPr>
        <p:spPr bwMode="auto">
          <a:xfrm rot="10800000">
            <a:off x="5734361" y="1436127"/>
            <a:ext cx="1726" cy="20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1" name="直接连接符 170"/>
          <p:cNvCxnSpPr/>
          <p:nvPr/>
        </p:nvCxnSpPr>
        <p:spPr bwMode="auto">
          <a:xfrm rot="16200000">
            <a:off x="5014281" y="2749264"/>
            <a:ext cx="1726" cy="147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" name="直接连接符 171"/>
          <p:cNvCxnSpPr/>
          <p:nvPr/>
        </p:nvCxnSpPr>
        <p:spPr bwMode="auto">
          <a:xfrm flipV="1">
            <a:off x="4292475" y="3272104"/>
            <a:ext cx="1726" cy="21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5" name="矩形 184"/>
          <p:cNvSpPr/>
          <p:nvPr/>
        </p:nvSpPr>
        <p:spPr bwMode="auto">
          <a:xfrm>
            <a:off x="1731563" y="255204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91" name="直接连接符 190"/>
          <p:cNvCxnSpPr/>
          <p:nvPr/>
        </p:nvCxnSpPr>
        <p:spPr bwMode="auto">
          <a:xfrm rot="16200000">
            <a:off x="1478644" y="2408048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" name="直接连接符 194"/>
          <p:cNvCxnSpPr/>
          <p:nvPr/>
        </p:nvCxnSpPr>
        <p:spPr bwMode="auto">
          <a:xfrm rot="10800000">
            <a:off x="2061954" y="2047944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48" name="组合 247"/>
          <p:cNvGrpSpPr/>
          <p:nvPr/>
        </p:nvGrpSpPr>
        <p:grpSpPr>
          <a:xfrm>
            <a:off x="1413881" y="1878792"/>
            <a:ext cx="360039" cy="119168"/>
            <a:chOff x="5292080" y="3452075"/>
            <a:chExt cx="360039" cy="119168"/>
          </a:xfrm>
        </p:grpSpPr>
        <p:sp>
          <p:nvSpPr>
            <p:cNvPr id="249" name="等腰三角形 24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0" name="直接连接符 24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51" name="组合 250"/>
          <p:cNvGrpSpPr/>
          <p:nvPr/>
        </p:nvGrpSpPr>
        <p:grpSpPr>
          <a:xfrm>
            <a:off x="1845930" y="1424744"/>
            <a:ext cx="360039" cy="119168"/>
            <a:chOff x="5292080" y="3452075"/>
            <a:chExt cx="360039" cy="119168"/>
          </a:xfrm>
        </p:grpSpPr>
        <p:sp>
          <p:nvSpPr>
            <p:cNvPr id="252" name="等腰三角形 25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3" name="直接连接符 25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70" name="文本框 269"/>
          <p:cNvSpPr txBox="1"/>
          <p:nvPr/>
        </p:nvSpPr>
        <p:spPr>
          <a:xfrm>
            <a:off x="1197857" y="2419041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[7:0]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8" name="文本框 307"/>
          <p:cNvSpPr txBox="1"/>
          <p:nvPr/>
        </p:nvSpPr>
        <p:spPr>
          <a:xfrm>
            <a:off x="787257" y="1369699"/>
            <a:ext cx="1130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GateMARMUX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9" name="文本框 308"/>
          <p:cNvSpPr txBox="1"/>
          <p:nvPr/>
        </p:nvSpPr>
        <p:spPr>
          <a:xfrm>
            <a:off x="3311140" y="1546909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LD.PC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16" name="组合 315"/>
          <p:cNvGrpSpPr/>
          <p:nvPr/>
        </p:nvGrpSpPr>
        <p:grpSpPr>
          <a:xfrm>
            <a:off x="3281052" y="2014654"/>
            <a:ext cx="396344" cy="215444"/>
            <a:chOff x="7272000" y="2565484"/>
            <a:chExt cx="396344" cy="215444"/>
          </a:xfrm>
        </p:grpSpPr>
        <p:cxnSp>
          <p:nvCxnSpPr>
            <p:cNvPr id="317" name="直接连接符 316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8" name="文本框 317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19" name="组合 318"/>
          <p:cNvGrpSpPr/>
          <p:nvPr/>
        </p:nvGrpSpPr>
        <p:grpSpPr>
          <a:xfrm>
            <a:off x="2350548" y="2176846"/>
            <a:ext cx="396344" cy="215444"/>
            <a:chOff x="7272000" y="2565484"/>
            <a:chExt cx="396344" cy="215444"/>
          </a:xfrm>
        </p:grpSpPr>
        <p:cxnSp>
          <p:nvCxnSpPr>
            <p:cNvPr id="320" name="直接连接符 31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1" name="文本框 32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22" name="组合 321"/>
          <p:cNvGrpSpPr/>
          <p:nvPr/>
        </p:nvGrpSpPr>
        <p:grpSpPr>
          <a:xfrm>
            <a:off x="1983416" y="2176846"/>
            <a:ext cx="396344" cy="215444"/>
            <a:chOff x="7272000" y="2565484"/>
            <a:chExt cx="396344" cy="215444"/>
          </a:xfrm>
        </p:grpSpPr>
        <p:cxnSp>
          <p:nvCxnSpPr>
            <p:cNvPr id="323" name="直接连接符 32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4" name="文本框 32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38" name="组合 337"/>
          <p:cNvGrpSpPr/>
          <p:nvPr/>
        </p:nvGrpSpPr>
        <p:grpSpPr>
          <a:xfrm>
            <a:off x="2080239" y="3105493"/>
            <a:ext cx="360039" cy="119168"/>
            <a:chOff x="5292080" y="3452075"/>
            <a:chExt cx="360039" cy="119168"/>
          </a:xfrm>
        </p:grpSpPr>
        <p:sp>
          <p:nvSpPr>
            <p:cNvPr id="339" name="等腰三角形 33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40" name="直接连接符 33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41" name="文本框 340"/>
          <p:cNvSpPr txBox="1"/>
          <p:nvPr/>
        </p:nvSpPr>
        <p:spPr>
          <a:xfrm>
            <a:off x="1136717" y="3046345"/>
            <a:ext cx="991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ADDR2MUX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25" name="组合 324"/>
          <p:cNvGrpSpPr/>
          <p:nvPr/>
        </p:nvGrpSpPr>
        <p:grpSpPr>
          <a:xfrm>
            <a:off x="4585967" y="2176846"/>
            <a:ext cx="396344" cy="215444"/>
            <a:chOff x="7272000" y="2565484"/>
            <a:chExt cx="396344" cy="215444"/>
          </a:xfrm>
        </p:grpSpPr>
        <p:cxnSp>
          <p:nvCxnSpPr>
            <p:cNvPr id="326" name="直接连接符 325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7" name="文本框 326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64" name="组合 363"/>
          <p:cNvGrpSpPr/>
          <p:nvPr/>
        </p:nvGrpSpPr>
        <p:grpSpPr>
          <a:xfrm>
            <a:off x="2170281" y="5732800"/>
            <a:ext cx="360039" cy="119168"/>
            <a:chOff x="5292080" y="3452075"/>
            <a:chExt cx="360039" cy="119168"/>
          </a:xfrm>
        </p:grpSpPr>
        <p:sp>
          <p:nvSpPr>
            <p:cNvPr id="365" name="等腰三角形 36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66" name="直接连接符 36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67" name="文本框 366"/>
          <p:cNvSpPr txBox="1"/>
          <p:nvPr/>
        </p:nvSpPr>
        <p:spPr>
          <a:xfrm>
            <a:off x="1557897" y="5669274"/>
            <a:ext cx="744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LD.MDR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2" name="梯形 391"/>
          <p:cNvSpPr/>
          <p:nvPr/>
        </p:nvSpPr>
        <p:spPr bwMode="auto">
          <a:xfrm>
            <a:off x="2187064" y="6122668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393" name="直接连接符 392"/>
          <p:cNvCxnSpPr/>
          <p:nvPr/>
        </p:nvCxnSpPr>
        <p:spPr bwMode="auto">
          <a:xfrm flipV="1">
            <a:off x="2277977" y="6368448"/>
            <a:ext cx="0" cy="208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4" name="直接连接符 393"/>
          <p:cNvCxnSpPr/>
          <p:nvPr/>
        </p:nvCxnSpPr>
        <p:spPr bwMode="auto">
          <a:xfrm>
            <a:off x="1197857" y="5351128"/>
            <a:ext cx="0" cy="12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5" name="直接连接符 394"/>
          <p:cNvCxnSpPr/>
          <p:nvPr/>
        </p:nvCxnSpPr>
        <p:spPr bwMode="auto">
          <a:xfrm>
            <a:off x="3104495" y="5904000"/>
            <a:ext cx="0" cy="30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6" name="直接连接符 395"/>
          <p:cNvCxnSpPr/>
          <p:nvPr/>
        </p:nvCxnSpPr>
        <p:spPr bwMode="auto">
          <a:xfrm rot="5400000" flipH="1">
            <a:off x="3248479" y="6058435"/>
            <a:ext cx="0" cy="28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00" name="组合 399"/>
          <p:cNvGrpSpPr/>
          <p:nvPr/>
        </p:nvGrpSpPr>
        <p:grpSpPr>
          <a:xfrm>
            <a:off x="1837251" y="6173636"/>
            <a:ext cx="360039" cy="119168"/>
            <a:chOff x="5292080" y="3452075"/>
            <a:chExt cx="360039" cy="119168"/>
          </a:xfrm>
        </p:grpSpPr>
        <p:sp>
          <p:nvSpPr>
            <p:cNvPr id="401" name="等腰三角形 400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02" name="直接连接符 401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3" name="文本框 402"/>
          <p:cNvSpPr txBox="1"/>
          <p:nvPr/>
        </p:nvSpPr>
        <p:spPr>
          <a:xfrm>
            <a:off x="1294916" y="6110110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MIO.EN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04" name="组合 403"/>
          <p:cNvGrpSpPr/>
          <p:nvPr/>
        </p:nvGrpSpPr>
        <p:grpSpPr>
          <a:xfrm>
            <a:off x="2426458" y="5380465"/>
            <a:ext cx="360039" cy="119168"/>
            <a:chOff x="5292080" y="3452075"/>
            <a:chExt cx="360039" cy="119168"/>
          </a:xfrm>
        </p:grpSpPr>
        <p:sp>
          <p:nvSpPr>
            <p:cNvPr id="405" name="等腰三角形 40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06" name="直接连接符 40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7" name="文本框 406"/>
          <p:cNvSpPr txBox="1"/>
          <p:nvPr/>
        </p:nvSpPr>
        <p:spPr>
          <a:xfrm>
            <a:off x="1629907" y="5333967"/>
            <a:ext cx="842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GateMDR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12" name="组合 411"/>
          <p:cNvGrpSpPr/>
          <p:nvPr/>
        </p:nvGrpSpPr>
        <p:grpSpPr>
          <a:xfrm>
            <a:off x="2174743" y="1170445"/>
            <a:ext cx="396344" cy="215444"/>
            <a:chOff x="7272000" y="2565484"/>
            <a:chExt cx="396344" cy="215444"/>
          </a:xfrm>
        </p:grpSpPr>
        <p:cxnSp>
          <p:nvCxnSpPr>
            <p:cNvPr id="413" name="直接连接符 41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4" name="文本框 41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21" name="组合 420"/>
          <p:cNvGrpSpPr/>
          <p:nvPr/>
        </p:nvGrpSpPr>
        <p:grpSpPr>
          <a:xfrm>
            <a:off x="1134212" y="5442899"/>
            <a:ext cx="396344" cy="215444"/>
            <a:chOff x="7272000" y="2565484"/>
            <a:chExt cx="396344" cy="215444"/>
          </a:xfrm>
        </p:grpSpPr>
        <p:cxnSp>
          <p:nvCxnSpPr>
            <p:cNvPr id="422" name="直接连接符 42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3" name="文本框 42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24" name="组合 423"/>
          <p:cNvGrpSpPr/>
          <p:nvPr/>
        </p:nvGrpSpPr>
        <p:grpSpPr>
          <a:xfrm>
            <a:off x="2978204" y="6542014"/>
            <a:ext cx="360000" cy="221857"/>
            <a:chOff x="5898218" y="3494595"/>
            <a:chExt cx="360000" cy="221857"/>
          </a:xfrm>
        </p:grpSpPr>
        <p:cxnSp>
          <p:nvCxnSpPr>
            <p:cNvPr id="425" name="直接连接符 424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6" name="文本框 425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" name="流程图: 手动操作 4"/>
          <p:cNvSpPr/>
          <p:nvPr/>
        </p:nvSpPr>
        <p:spPr bwMode="auto">
          <a:xfrm>
            <a:off x="6994561" y="4289586"/>
            <a:ext cx="1080000" cy="390640"/>
          </a:xfrm>
          <a:prstGeom prst="flowChartManualOperation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144000" rIns="91440" bIns="144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ALU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等腰三角形 9"/>
          <p:cNvSpPr/>
          <p:nvPr/>
        </p:nvSpPr>
        <p:spPr bwMode="auto">
          <a:xfrm flipV="1">
            <a:off x="7391088" y="4289586"/>
            <a:ext cx="199657" cy="139368"/>
          </a:xfrm>
          <a:prstGeom prst="triangle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86742" y="4280216"/>
            <a:ext cx="102592" cy="1846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</a:t>
            </a:r>
            <a:endParaRPr kumimoji="0" lang="zh-CN" altLang="en-US" sz="1200" b="1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819344" y="4289554"/>
            <a:ext cx="102592" cy="1846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</a:t>
            </a:r>
            <a:endParaRPr kumimoji="0" lang="zh-CN" altLang="en-US" sz="1200" b="1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7390425" y="4298836"/>
            <a:ext cx="99828" cy="1393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连接符 23"/>
          <p:cNvCxnSpPr/>
          <p:nvPr/>
        </p:nvCxnSpPr>
        <p:spPr bwMode="auto">
          <a:xfrm flipH="1">
            <a:off x="7497834" y="4298836"/>
            <a:ext cx="92793" cy="1393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2" name="等腰三角形 221"/>
          <p:cNvSpPr/>
          <p:nvPr/>
        </p:nvSpPr>
        <p:spPr bwMode="auto">
          <a:xfrm rot="5400000">
            <a:off x="6965478" y="4370395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295" name="文本框 294"/>
          <p:cNvSpPr txBox="1"/>
          <p:nvPr/>
        </p:nvSpPr>
        <p:spPr>
          <a:xfrm>
            <a:off x="6420017" y="4250019"/>
            <a:ext cx="547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ALUK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76" name="组合 375"/>
          <p:cNvGrpSpPr/>
          <p:nvPr/>
        </p:nvGrpSpPr>
        <p:grpSpPr>
          <a:xfrm>
            <a:off x="6258090" y="4397737"/>
            <a:ext cx="360000" cy="221857"/>
            <a:chOff x="5898218" y="3494595"/>
            <a:chExt cx="360000" cy="221857"/>
          </a:xfrm>
        </p:grpSpPr>
        <p:cxnSp>
          <p:nvCxnSpPr>
            <p:cNvPr id="377" name="直接连接符 376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8" name="文本框 377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0" name="矩形 69"/>
          <p:cNvSpPr/>
          <p:nvPr/>
        </p:nvSpPr>
        <p:spPr bwMode="auto">
          <a:xfrm>
            <a:off x="4746598" y="3915536"/>
            <a:ext cx="950556" cy="1233418"/>
          </a:xfrm>
          <a:prstGeom prst="rect">
            <a:avLst/>
          </a:prstGeom>
          <a:solidFill>
            <a:srgbClr val="CC0000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FINITE STATE MACHINE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11" name="组合 110"/>
          <p:cNvGrpSpPr/>
          <p:nvPr/>
        </p:nvGrpSpPr>
        <p:grpSpPr>
          <a:xfrm>
            <a:off x="3683425" y="4218423"/>
            <a:ext cx="394752" cy="277817"/>
            <a:chOff x="2731971" y="4365104"/>
            <a:chExt cx="327861" cy="216000"/>
          </a:xfrm>
        </p:grpSpPr>
        <p:sp>
          <p:nvSpPr>
            <p:cNvPr id="108" name="矩形 107"/>
            <p:cNvSpPr/>
            <p:nvPr/>
          </p:nvSpPr>
          <p:spPr bwMode="auto">
            <a:xfrm>
              <a:off x="2731971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N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9" name="矩形 108"/>
            <p:cNvSpPr/>
            <p:nvPr/>
          </p:nvSpPr>
          <p:spPr bwMode="auto">
            <a:xfrm>
              <a:off x="2839983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Z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0" name="矩形 109"/>
            <p:cNvSpPr/>
            <p:nvPr/>
          </p:nvSpPr>
          <p:spPr bwMode="auto">
            <a:xfrm>
              <a:off x="2947995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P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</p:grpSp>
      <p:cxnSp>
        <p:nvCxnSpPr>
          <p:cNvPr id="203" name="直接连接符 202"/>
          <p:cNvCxnSpPr/>
          <p:nvPr/>
        </p:nvCxnSpPr>
        <p:spPr bwMode="auto">
          <a:xfrm flipV="1">
            <a:off x="1218173" y="4928288"/>
            <a:ext cx="1726" cy="36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6" name="直接连接符 205"/>
          <p:cNvCxnSpPr/>
          <p:nvPr/>
        </p:nvCxnSpPr>
        <p:spPr bwMode="auto">
          <a:xfrm flipV="1">
            <a:off x="3883332" y="4472728"/>
            <a:ext cx="0" cy="244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7" name="直接连接符 206"/>
          <p:cNvCxnSpPr/>
          <p:nvPr/>
        </p:nvCxnSpPr>
        <p:spPr bwMode="auto">
          <a:xfrm rot="16200000">
            <a:off x="4408514" y="4021887"/>
            <a:ext cx="1726" cy="662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12" name="组合 211"/>
          <p:cNvGrpSpPr/>
          <p:nvPr/>
        </p:nvGrpSpPr>
        <p:grpSpPr>
          <a:xfrm>
            <a:off x="5734361" y="4072576"/>
            <a:ext cx="360039" cy="119168"/>
            <a:chOff x="5292080" y="3452075"/>
            <a:chExt cx="360039" cy="119168"/>
          </a:xfrm>
        </p:grpSpPr>
        <p:sp>
          <p:nvSpPr>
            <p:cNvPr id="213" name="等腰三角形 212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14" name="直接连接符 213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18" name="组合 217"/>
          <p:cNvGrpSpPr/>
          <p:nvPr/>
        </p:nvGrpSpPr>
        <p:grpSpPr>
          <a:xfrm>
            <a:off x="5734361" y="4224976"/>
            <a:ext cx="360039" cy="119168"/>
            <a:chOff x="5292080" y="3452075"/>
            <a:chExt cx="360039" cy="119168"/>
          </a:xfrm>
        </p:grpSpPr>
        <p:sp>
          <p:nvSpPr>
            <p:cNvPr id="219" name="等腰三角形 21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20" name="直接连接符 21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23" name="直接连接符 222"/>
          <p:cNvCxnSpPr/>
          <p:nvPr/>
        </p:nvCxnSpPr>
        <p:spPr bwMode="auto">
          <a:xfrm rot="5400000">
            <a:off x="6346497" y="3832234"/>
            <a:ext cx="0" cy="1224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24" name="组合 223"/>
          <p:cNvGrpSpPr/>
          <p:nvPr/>
        </p:nvGrpSpPr>
        <p:grpSpPr>
          <a:xfrm>
            <a:off x="5734361" y="4529776"/>
            <a:ext cx="360039" cy="119168"/>
            <a:chOff x="5292080" y="3452075"/>
            <a:chExt cx="360039" cy="119168"/>
          </a:xfrm>
        </p:grpSpPr>
        <p:sp>
          <p:nvSpPr>
            <p:cNvPr id="225" name="等腰三角形 22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26" name="直接连接符 22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" name="组合 10"/>
          <p:cNvGrpSpPr/>
          <p:nvPr/>
        </p:nvGrpSpPr>
        <p:grpSpPr>
          <a:xfrm>
            <a:off x="3358097" y="4004728"/>
            <a:ext cx="1368000" cy="828000"/>
            <a:chOff x="3358097" y="4004728"/>
            <a:chExt cx="1368000" cy="828000"/>
          </a:xfrm>
        </p:grpSpPr>
        <p:cxnSp>
          <p:nvCxnSpPr>
            <p:cNvPr id="263" name="直接连接符 262"/>
            <p:cNvCxnSpPr/>
            <p:nvPr/>
          </p:nvCxnSpPr>
          <p:spPr bwMode="auto">
            <a:xfrm rot="10800000">
              <a:off x="3366482" y="4004728"/>
              <a:ext cx="1726" cy="828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4" name="直接连接符 263"/>
            <p:cNvCxnSpPr/>
            <p:nvPr/>
          </p:nvCxnSpPr>
          <p:spPr bwMode="auto">
            <a:xfrm rot="16200000">
              <a:off x="4041234" y="3321927"/>
              <a:ext cx="1726" cy="1368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" name="组合 7"/>
          <p:cNvGrpSpPr/>
          <p:nvPr/>
        </p:nvGrpSpPr>
        <p:grpSpPr>
          <a:xfrm>
            <a:off x="4067944" y="4941168"/>
            <a:ext cx="695029" cy="318229"/>
            <a:chOff x="4067944" y="4941168"/>
            <a:chExt cx="695029" cy="318229"/>
          </a:xfrm>
        </p:grpSpPr>
        <p:grpSp>
          <p:nvGrpSpPr>
            <p:cNvPr id="360" name="组合 359"/>
            <p:cNvGrpSpPr/>
            <p:nvPr/>
          </p:nvGrpSpPr>
          <p:grpSpPr>
            <a:xfrm>
              <a:off x="4349249" y="4941168"/>
              <a:ext cx="360039" cy="119168"/>
              <a:chOff x="5292080" y="3452075"/>
              <a:chExt cx="360039" cy="119168"/>
            </a:xfrm>
          </p:grpSpPr>
          <p:sp>
            <p:nvSpPr>
              <p:cNvPr id="361" name="等腰三角形 360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62" name="直接连接符 361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63" name="文本框 362"/>
            <p:cNvSpPr txBox="1"/>
            <p:nvPr/>
          </p:nvSpPr>
          <p:spPr>
            <a:xfrm>
              <a:off x="4067944" y="5013176"/>
              <a:ext cx="6950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RUN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6045" y="4705522"/>
            <a:ext cx="794285" cy="246221"/>
            <a:chOff x="66045" y="4705522"/>
            <a:chExt cx="794285" cy="246221"/>
          </a:xfrm>
        </p:grpSpPr>
        <p:grpSp>
          <p:nvGrpSpPr>
            <p:cNvPr id="381" name="组合 380"/>
            <p:cNvGrpSpPr/>
            <p:nvPr/>
          </p:nvGrpSpPr>
          <p:grpSpPr>
            <a:xfrm>
              <a:off x="500291" y="4760252"/>
              <a:ext cx="360039" cy="119168"/>
              <a:chOff x="5292080" y="3452075"/>
              <a:chExt cx="360039" cy="119168"/>
            </a:xfrm>
          </p:grpSpPr>
          <p:sp>
            <p:nvSpPr>
              <p:cNvPr id="382" name="等腰三角形 381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83" name="直接连接符 382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84" name="文本框 383"/>
            <p:cNvSpPr txBox="1"/>
            <p:nvPr/>
          </p:nvSpPr>
          <p:spPr>
            <a:xfrm>
              <a:off x="66045" y="4705522"/>
              <a:ext cx="5204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LD.IR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262" name="直接连接符 261"/>
          <p:cNvCxnSpPr/>
          <p:nvPr/>
        </p:nvCxnSpPr>
        <p:spPr bwMode="auto">
          <a:xfrm rot="16200000">
            <a:off x="2464347" y="3913064"/>
            <a:ext cx="1726" cy="1814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7" name="矩形 106"/>
          <p:cNvSpPr/>
          <p:nvPr/>
        </p:nvSpPr>
        <p:spPr bwMode="auto">
          <a:xfrm>
            <a:off x="880175" y="4712264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IR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7059361" y="1543912"/>
            <a:ext cx="950400" cy="1209906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40" name="直接连接符 39"/>
          <p:cNvCxnSpPr/>
          <p:nvPr/>
        </p:nvCxnSpPr>
        <p:spPr bwMode="auto">
          <a:xfrm>
            <a:off x="7866941" y="2768136"/>
            <a:ext cx="1" cy="79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直接连接符 59"/>
          <p:cNvCxnSpPr/>
          <p:nvPr/>
        </p:nvCxnSpPr>
        <p:spPr bwMode="auto">
          <a:xfrm flipH="1">
            <a:off x="7530770" y="1111864"/>
            <a:ext cx="7582" cy="4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61" name="组合 160"/>
          <p:cNvGrpSpPr/>
          <p:nvPr/>
        </p:nvGrpSpPr>
        <p:grpSpPr>
          <a:xfrm>
            <a:off x="7786289" y="3056080"/>
            <a:ext cx="396344" cy="215444"/>
            <a:chOff x="7272000" y="2565484"/>
            <a:chExt cx="396344" cy="215444"/>
          </a:xfrm>
        </p:grpSpPr>
        <p:cxnSp>
          <p:nvCxnSpPr>
            <p:cNvPr id="114" name="直接连接符 11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5" name="文本框 11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29" name="组合 228"/>
          <p:cNvGrpSpPr/>
          <p:nvPr/>
        </p:nvGrpSpPr>
        <p:grpSpPr>
          <a:xfrm>
            <a:off x="6703212" y="2153305"/>
            <a:ext cx="360039" cy="119168"/>
            <a:chOff x="5292080" y="3452075"/>
            <a:chExt cx="360039" cy="119168"/>
          </a:xfrm>
        </p:grpSpPr>
        <p:sp>
          <p:nvSpPr>
            <p:cNvPr id="230" name="等腰三角形 229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31" name="直接连接符 230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2" name="组合 231"/>
          <p:cNvGrpSpPr/>
          <p:nvPr/>
        </p:nvGrpSpPr>
        <p:grpSpPr>
          <a:xfrm>
            <a:off x="6703212" y="1615920"/>
            <a:ext cx="360039" cy="119168"/>
            <a:chOff x="5292080" y="3452075"/>
            <a:chExt cx="360039" cy="119168"/>
          </a:xfrm>
        </p:grpSpPr>
        <p:sp>
          <p:nvSpPr>
            <p:cNvPr id="233" name="等腰三角形 232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34" name="直接连接符 233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5" name="组合 234"/>
          <p:cNvGrpSpPr/>
          <p:nvPr/>
        </p:nvGrpSpPr>
        <p:grpSpPr>
          <a:xfrm flipH="1">
            <a:off x="8019245" y="2552024"/>
            <a:ext cx="360039" cy="119168"/>
            <a:chOff x="5292080" y="3452075"/>
            <a:chExt cx="360039" cy="119168"/>
          </a:xfrm>
        </p:grpSpPr>
        <p:sp>
          <p:nvSpPr>
            <p:cNvPr id="236" name="等腰三角形 23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37" name="直接连接符 23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1" name="文本框 290"/>
          <p:cNvSpPr txBox="1"/>
          <p:nvPr/>
        </p:nvSpPr>
        <p:spPr>
          <a:xfrm>
            <a:off x="6382433" y="1572499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2" name="文本框 291"/>
          <p:cNvSpPr txBox="1"/>
          <p:nvPr/>
        </p:nvSpPr>
        <p:spPr>
          <a:xfrm>
            <a:off x="6094401" y="2089779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LD.REG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6" name="文本框 295"/>
          <p:cNvSpPr txBox="1"/>
          <p:nvPr/>
        </p:nvSpPr>
        <p:spPr>
          <a:xfrm>
            <a:off x="7282873" y="1705103"/>
            <a:ext cx="580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REG FILE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" name="文本框 296"/>
          <p:cNvSpPr txBox="1"/>
          <p:nvPr/>
        </p:nvSpPr>
        <p:spPr>
          <a:xfrm>
            <a:off x="7606569" y="2408008"/>
            <a:ext cx="527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SR1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OUT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8" name="文本框 297"/>
          <p:cNvSpPr txBox="1"/>
          <p:nvPr/>
        </p:nvSpPr>
        <p:spPr>
          <a:xfrm>
            <a:off x="7078792" y="2408008"/>
            <a:ext cx="527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SR2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OUT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49" name="组合 348"/>
          <p:cNvGrpSpPr/>
          <p:nvPr/>
        </p:nvGrpSpPr>
        <p:grpSpPr>
          <a:xfrm>
            <a:off x="8110665" y="2557773"/>
            <a:ext cx="360000" cy="221857"/>
            <a:chOff x="5898218" y="3494595"/>
            <a:chExt cx="360000" cy="221857"/>
          </a:xfrm>
        </p:grpSpPr>
        <p:cxnSp>
          <p:nvCxnSpPr>
            <p:cNvPr id="350" name="直接连接符 349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1" name="文本框 350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52" name="组合 351"/>
          <p:cNvGrpSpPr/>
          <p:nvPr/>
        </p:nvGrpSpPr>
        <p:grpSpPr>
          <a:xfrm>
            <a:off x="6695955" y="1625004"/>
            <a:ext cx="360000" cy="221857"/>
            <a:chOff x="5898218" y="3494595"/>
            <a:chExt cx="360000" cy="221857"/>
          </a:xfrm>
        </p:grpSpPr>
        <p:cxnSp>
          <p:nvCxnSpPr>
            <p:cNvPr id="353" name="直接连接符 352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4" name="文本框 353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09" name="组合 408"/>
          <p:cNvGrpSpPr/>
          <p:nvPr/>
        </p:nvGrpSpPr>
        <p:grpSpPr>
          <a:xfrm>
            <a:off x="7462553" y="1111864"/>
            <a:ext cx="396344" cy="215444"/>
            <a:chOff x="7272000" y="2565484"/>
            <a:chExt cx="396344" cy="215444"/>
          </a:xfrm>
        </p:grpSpPr>
        <p:cxnSp>
          <p:nvCxnSpPr>
            <p:cNvPr id="410" name="直接连接符 40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1" name="文本框 41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35" name="直接连接符 34"/>
          <p:cNvCxnSpPr/>
          <p:nvPr/>
        </p:nvCxnSpPr>
        <p:spPr bwMode="auto">
          <a:xfrm>
            <a:off x="7866941" y="3613228"/>
            <a:ext cx="1" cy="68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4" name="椭圆 123"/>
          <p:cNvSpPr/>
          <p:nvPr/>
        </p:nvSpPr>
        <p:spPr bwMode="auto">
          <a:xfrm>
            <a:off x="7839281" y="3562247"/>
            <a:ext cx="55320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306" name="文本框 305"/>
          <p:cNvSpPr txBox="1"/>
          <p:nvPr/>
        </p:nvSpPr>
        <p:spPr>
          <a:xfrm>
            <a:off x="7695313" y="4951513"/>
            <a:ext cx="8306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GateALU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11" name="直接连接符 210"/>
          <p:cNvCxnSpPr/>
          <p:nvPr/>
        </p:nvCxnSpPr>
        <p:spPr bwMode="auto">
          <a:xfrm rot="5400000">
            <a:off x="6526537" y="4277233"/>
            <a:ext cx="0" cy="1584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" name="矩形 111"/>
          <p:cNvSpPr/>
          <p:nvPr/>
        </p:nvSpPr>
        <p:spPr bwMode="auto">
          <a:xfrm>
            <a:off x="3544471" y="471228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LOGIC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05" name="直接连接符 204"/>
          <p:cNvCxnSpPr/>
          <p:nvPr/>
        </p:nvCxnSpPr>
        <p:spPr bwMode="auto">
          <a:xfrm flipV="1">
            <a:off x="3882469" y="4919128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28" name="组合 327"/>
          <p:cNvGrpSpPr/>
          <p:nvPr/>
        </p:nvGrpSpPr>
        <p:grpSpPr>
          <a:xfrm>
            <a:off x="3813474" y="5000876"/>
            <a:ext cx="396344" cy="215444"/>
            <a:chOff x="7272000" y="2565484"/>
            <a:chExt cx="396344" cy="215444"/>
          </a:xfrm>
        </p:grpSpPr>
        <p:cxnSp>
          <p:nvCxnSpPr>
            <p:cNvPr id="329" name="直接连接符 328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0" name="文本框 329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707904" y="3717032"/>
            <a:ext cx="695029" cy="504055"/>
            <a:chOff x="3707904" y="3717032"/>
            <a:chExt cx="695029" cy="504055"/>
          </a:xfrm>
        </p:grpSpPr>
        <p:grpSp>
          <p:nvGrpSpPr>
            <p:cNvPr id="359" name="组合 358"/>
            <p:cNvGrpSpPr/>
            <p:nvPr/>
          </p:nvGrpSpPr>
          <p:grpSpPr>
            <a:xfrm rot="5400000" flipV="1">
              <a:off x="3684324" y="3981484"/>
              <a:ext cx="360039" cy="119168"/>
              <a:chOff x="5292080" y="3452075"/>
              <a:chExt cx="360039" cy="119168"/>
            </a:xfrm>
          </p:grpSpPr>
          <p:sp>
            <p:nvSpPr>
              <p:cNvPr id="368" name="等腰三角形 367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69" name="直接连接符 368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70" name="文本框 369"/>
            <p:cNvSpPr txBox="1"/>
            <p:nvPr/>
          </p:nvSpPr>
          <p:spPr>
            <a:xfrm>
              <a:off x="3707904" y="3717032"/>
              <a:ext cx="6950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LD.CC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75" name="矩形 374"/>
          <p:cNvSpPr/>
          <p:nvPr/>
        </p:nvSpPr>
        <p:spPr bwMode="auto">
          <a:xfrm>
            <a:off x="168480" y="692696"/>
            <a:ext cx="8896977" cy="6089104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4563756" y="1213012"/>
            <a:ext cx="180969" cy="402036"/>
            <a:chOff x="2185214" y="1412776"/>
            <a:chExt cx="180969" cy="402036"/>
          </a:xfrm>
        </p:grpSpPr>
        <p:sp>
          <p:nvSpPr>
            <p:cNvPr id="52" name="等腰三角形 51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4" name="矩形 103"/>
          <p:cNvSpPr/>
          <p:nvPr/>
        </p:nvSpPr>
        <p:spPr bwMode="auto">
          <a:xfrm>
            <a:off x="4294201" y="1543936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PC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grpSp>
        <p:nvGrpSpPr>
          <p:cNvPr id="254" name="组合 253"/>
          <p:cNvGrpSpPr/>
          <p:nvPr/>
        </p:nvGrpSpPr>
        <p:grpSpPr>
          <a:xfrm>
            <a:off x="4222194" y="1255880"/>
            <a:ext cx="360039" cy="119168"/>
            <a:chOff x="5292080" y="3452075"/>
            <a:chExt cx="360039" cy="119168"/>
          </a:xfrm>
        </p:grpSpPr>
        <p:sp>
          <p:nvSpPr>
            <p:cNvPr id="255" name="等腰三角形 25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6" name="直接连接符 25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42" name="直接连接符 41"/>
          <p:cNvCxnSpPr/>
          <p:nvPr/>
        </p:nvCxnSpPr>
        <p:spPr bwMode="auto">
          <a:xfrm>
            <a:off x="622673" y="1039856"/>
            <a:ext cx="8344800" cy="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5" name="直接连接符 354"/>
          <p:cNvCxnSpPr/>
          <p:nvPr/>
        </p:nvCxnSpPr>
        <p:spPr bwMode="auto">
          <a:xfrm>
            <a:off x="4649268" y="1060966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接连接符 43"/>
          <p:cNvCxnSpPr/>
          <p:nvPr/>
        </p:nvCxnSpPr>
        <p:spPr bwMode="auto">
          <a:xfrm>
            <a:off x="8971840" y="980728"/>
            <a:ext cx="2881" cy="437040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接连接符 42"/>
          <p:cNvCxnSpPr/>
          <p:nvPr/>
        </p:nvCxnSpPr>
        <p:spPr bwMode="auto">
          <a:xfrm>
            <a:off x="621793" y="5288328"/>
            <a:ext cx="8344800" cy="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5" name="矩形 104"/>
          <p:cNvSpPr/>
          <p:nvPr/>
        </p:nvSpPr>
        <p:spPr bwMode="auto">
          <a:xfrm>
            <a:off x="4514169" y="5684384"/>
            <a:ext cx="676800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MAR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356" name="直接连接符 355"/>
          <p:cNvCxnSpPr/>
          <p:nvPr/>
        </p:nvCxnSpPr>
        <p:spPr bwMode="auto">
          <a:xfrm>
            <a:off x="4836233" y="5360336"/>
            <a:ext cx="0" cy="352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1" name="组合 370"/>
          <p:cNvGrpSpPr/>
          <p:nvPr/>
        </p:nvGrpSpPr>
        <p:grpSpPr>
          <a:xfrm flipH="1">
            <a:off x="5230306" y="5732800"/>
            <a:ext cx="360039" cy="119168"/>
            <a:chOff x="5292080" y="3452075"/>
            <a:chExt cx="360039" cy="119168"/>
          </a:xfrm>
        </p:grpSpPr>
        <p:sp>
          <p:nvSpPr>
            <p:cNvPr id="372" name="等腰三角形 37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73" name="直接连接符 37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15" name="组合 414"/>
          <p:cNvGrpSpPr/>
          <p:nvPr/>
        </p:nvGrpSpPr>
        <p:grpSpPr>
          <a:xfrm>
            <a:off x="4745207" y="5378888"/>
            <a:ext cx="396344" cy="215444"/>
            <a:chOff x="7272000" y="2565484"/>
            <a:chExt cx="396344" cy="215444"/>
          </a:xfrm>
        </p:grpSpPr>
        <p:cxnSp>
          <p:nvCxnSpPr>
            <p:cNvPr id="416" name="直接连接符 415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7" name="文本框 416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74" name="文本框 373"/>
          <p:cNvSpPr txBox="1"/>
          <p:nvPr/>
        </p:nvSpPr>
        <p:spPr>
          <a:xfrm>
            <a:off x="5587295" y="5669274"/>
            <a:ext cx="723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LD.MAR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9" name="Rectangle 2"/>
          <p:cNvSpPr txBox="1">
            <a:spLocks noChangeArrowheads="1"/>
          </p:cNvSpPr>
          <p:nvPr/>
        </p:nvSpPr>
        <p:spPr bwMode="auto">
          <a:xfrm>
            <a:off x="179388" y="71438"/>
            <a:ext cx="883920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j-cs"/>
              </a:rPr>
              <a:t>TRAP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/>
              <a:ea typeface="宋体" panose="02010600030101010101" pitchFamily="2" charset="-122"/>
              <a:cs typeface="+mj-cs"/>
            </a:endParaRPr>
          </a:p>
        </p:txBody>
      </p:sp>
      <p:grpSp>
        <p:nvGrpSpPr>
          <p:cNvPr id="380" name="组合 379"/>
          <p:cNvGrpSpPr/>
          <p:nvPr/>
        </p:nvGrpSpPr>
        <p:grpSpPr>
          <a:xfrm rot="16200000">
            <a:off x="6262811" y="-1998928"/>
            <a:ext cx="569421" cy="4942139"/>
            <a:chOff x="7543800" y="1143000"/>
            <a:chExt cx="813273" cy="5257800"/>
          </a:xfrm>
        </p:grpSpPr>
        <p:sp>
          <p:nvSpPr>
            <p:cNvPr id="389" name="Line 5"/>
            <p:cNvSpPr>
              <a:spLocks noChangeShapeType="1"/>
            </p:cNvSpPr>
            <p:nvPr/>
          </p:nvSpPr>
          <p:spPr bwMode="auto">
            <a:xfrm>
              <a:off x="8077200" y="19050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0" name="Line 6"/>
            <p:cNvSpPr>
              <a:spLocks noChangeShapeType="1"/>
            </p:cNvSpPr>
            <p:nvPr/>
          </p:nvSpPr>
          <p:spPr bwMode="auto">
            <a:xfrm>
              <a:off x="8101013" y="27432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1" name="Line 7"/>
            <p:cNvSpPr>
              <a:spLocks noChangeShapeType="1"/>
            </p:cNvSpPr>
            <p:nvPr/>
          </p:nvSpPr>
          <p:spPr bwMode="auto">
            <a:xfrm>
              <a:off x="8077200" y="35814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7" name="Line 8"/>
            <p:cNvSpPr>
              <a:spLocks noChangeShapeType="1"/>
            </p:cNvSpPr>
            <p:nvPr/>
          </p:nvSpPr>
          <p:spPr bwMode="auto">
            <a:xfrm>
              <a:off x="8056563" y="44196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8" name="Line 9"/>
            <p:cNvSpPr>
              <a:spLocks noChangeShapeType="1"/>
            </p:cNvSpPr>
            <p:nvPr/>
          </p:nvSpPr>
          <p:spPr bwMode="auto">
            <a:xfrm>
              <a:off x="8070850" y="52578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9" name="Text Box 10"/>
            <p:cNvSpPr txBox="1">
              <a:spLocks noChangeArrowheads="1"/>
            </p:cNvSpPr>
            <p:nvPr/>
          </p:nvSpPr>
          <p:spPr bwMode="auto">
            <a:xfrm rot="5400000">
              <a:off x="7897198" y="3137773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EA</a:t>
              </a:r>
            </a:p>
          </p:txBody>
        </p:sp>
        <p:sp>
          <p:nvSpPr>
            <p:cNvPr id="408" name="Text Box 11"/>
            <p:cNvSpPr txBox="1">
              <a:spLocks noChangeArrowheads="1"/>
            </p:cNvSpPr>
            <p:nvPr/>
          </p:nvSpPr>
          <p:spPr bwMode="auto">
            <a:xfrm rot="5400000">
              <a:off x="7897194" y="3975973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OP</a:t>
              </a:r>
            </a:p>
          </p:txBody>
        </p:sp>
        <p:sp>
          <p:nvSpPr>
            <p:cNvPr id="427" name="Text Box 12"/>
            <p:cNvSpPr txBox="1">
              <a:spLocks noChangeArrowheads="1"/>
            </p:cNvSpPr>
            <p:nvPr/>
          </p:nvSpPr>
          <p:spPr bwMode="auto">
            <a:xfrm rot="5400000">
              <a:off x="7897194" y="4814173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EX</a:t>
              </a:r>
            </a:p>
          </p:txBody>
        </p:sp>
        <p:sp>
          <p:nvSpPr>
            <p:cNvPr id="428" name="Line 13"/>
            <p:cNvSpPr>
              <a:spLocks noChangeShapeType="1"/>
            </p:cNvSpPr>
            <p:nvPr/>
          </p:nvSpPr>
          <p:spPr bwMode="auto">
            <a:xfrm>
              <a:off x="8077200" y="6096000"/>
              <a:ext cx="0" cy="304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9" name="Line 14"/>
            <p:cNvSpPr>
              <a:spLocks noChangeShapeType="1"/>
            </p:cNvSpPr>
            <p:nvPr/>
          </p:nvSpPr>
          <p:spPr bwMode="auto">
            <a:xfrm flipH="1">
              <a:off x="7543800" y="6400800"/>
              <a:ext cx="5334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0" name="Line 15"/>
            <p:cNvSpPr>
              <a:spLocks noChangeShapeType="1"/>
            </p:cNvSpPr>
            <p:nvPr/>
          </p:nvSpPr>
          <p:spPr bwMode="auto">
            <a:xfrm flipV="1">
              <a:off x="7543800" y="1143000"/>
              <a:ext cx="0" cy="5257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1" name="Line 16"/>
            <p:cNvSpPr>
              <a:spLocks noChangeShapeType="1"/>
            </p:cNvSpPr>
            <p:nvPr/>
          </p:nvSpPr>
          <p:spPr bwMode="auto">
            <a:xfrm>
              <a:off x="7543800" y="1143000"/>
              <a:ext cx="5334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2" name="Line 17"/>
            <p:cNvSpPr>
              <a:spLocks noChangeShapeType="1"/>
            </p:cNvSpPr>
            <p:nvPr/>
          </p:nvSpPr>
          <p:spPr bwMode="auto">
            <a:xfrm>
              <a:off x="8077200" y="1143000"/>
              <a:ext cx="0" cy="304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3" name="Text Box 18"/>
            <p:cNvSpPr txBox="1">
              <a:spLocks noChangeArrowheads="1"/>
            </p:cNvSpPr>
            <p:nvPr/>
          </p:nvSpPr>
          <p:spPr bwMode="auto">
            <a:xfrm rot="5400000">
              <a:off x="7897194" y="5652372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S</a:t>
              </a:r>
            </a:p>
          </p:txBody>
        </p:sp>
        <p:sp>
          <p:nvSpPr>
            <p:cNvPr id="434" name="Text Box 19"/>
            <p:cNvSpPr txBox="1">
              <a:spLocks noChangeArrowheads="1"/>
            </p:cNvSpPr>
            <p:nvPr/>
          </p:nvSpPr>
          <p:spPr bwMode="auto">
            <a:xfrm rot="5400000">
              <a:off x="7897194" y="1461372"/>
              <a:ext cx="480169" cy="43958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F</a:t>
              </a:r>
            </a:p>
          </p:txBody>
        </p:sp>
        <p:sp>
          <p:nvSpPr>
            <p:cNvPr id="435" name="Text Box 4"/>
            <p:cNvSpPr txBox="1">
              <a:spLocks noChangeArrowheads="1"/>
            </p:cNvSpPr>
            <p:nvPr/>
          </p:nvSpPr>
          <p:spPr bwMode="auto">
            <a:xfrm rot="5400000">
              <a:off x="7897194" y="2299573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4475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31A4855-B873-4A2F-B3CB-A1D28A1A4A98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2022/1/8</a:t>
            </a:fld>
            <a:endParaRPr lang="en-US" altLang="zh-CN" sz="1400" b="0" dirty="0">
              <a:ea typeface="宋体" panose="02010600030101010101" pitchFamily="2" charset="-122"/>
            </a:endParaRPr>
          </a:p>
        </p:txBody>
      </p:sp>
      <p:sp>
        <p:nvSpPr>
          <p:cNvPr id="51203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84F4690-4C1D-4888-9821-D5105919E4BA}" type="slidenum">
              <a:rPr lang="en-US" altLang="zh-CN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3399"/>
                </a:solidFill>
              </a:rPr>
              <a:t>Conditional </a:t>
            </a:r>
            <a:r>
              <a:rPr lang="en-US" altLang="zh-CN" dirty="0">
                <a:ea typeface="宋体" panose="02010600030101010101" pitchFamily="2" charset="-122"/>
              </a:rPr>
              <a:t>Branch Instruction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Branch specifies one or more condition codes.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If the specified bit is set, the branch is taken.</a:t>
            </a:r>
          </a:p>
          <a:p>
            <a:pPr marL="576263" lvl="1" indent="-234950">
              <a:spcBef>
                <a:spcPct val="50000"/>
              </a:spcBef>
            </a:pPr>
            <a:r>
              <a:rPr lang="en-US" altLang="zh-CN" dirty="0"/>
              <a:t>PC-relative addressing:</a:t>
            </a:r>
            <a:br>
              <a:rPr lang="en-US" altLang="zh-CN" dirty="0"/>
            </a:br>
            <a:r>
              <a:rPr lang="en-US" altLang="zh-CN" dirty="0">
                <a:solidFill>
                  <a:srgbClr val="CE0000"/>
                </a:solidFill>
              </a:rPr>
              <a:t>target address</a:t>
            </a:r>
            <a:r>
              <a:rPr lang="en-US" altLang="zh-CN" dirty="0"/>
              <a:t> is made by adding signed offset (IR[8:0])</a:t>
            </a:r>
            <a:br>
              <a:rPr lang="en-US" altLang="zh-CN" dirty="0"/>
            </a:br>
            <a:r>
              <a:rPr lang="en-US" altLang="zh-CN" dirty="0"/>
              <a:t>to current PC.</a:t>
            </a:r>
          </a:p>
          <a:p>
            <a:pPr marL="576263" lvl="1" indent="-234950">
              <a:spcBef>
                <a:spcPct val="50000"/>
              </a:spcBef>
            </a:pPr>
            <a:r>
              <a:rPr lang="en-US" altLang="zh-CN" dirty="0"/>
              <a:t>Note: PC has already been incremented by FETCH stage.</a:t>
            </a:r>
          </a:p>
          <a:p>
            <a:pPr marL="576263" lvl="1" indent="-234950">
              <a:spcBef>
                <a:spcPct val="50000"/>
              </a:spcBef>
            </a:pPr>
            <a:r>
              <a:rPr lang="en-US" altLang="zh-CN" dirty="0"/>
              <a:t>Note: Target must be within 256 words of BR instruction.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If the branch is not taken, the next sequential instruction is executed.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5" name="直接连接符 394"/>
          <p:cNvCxnSpPr/>
          <p:nvPr/>
        </p:nvCxnSpPr>
        <p:spPr bwMode="auto">
          <a:xfrm>
            <a:off x="3104495" y="5904000"/>
            <a:ext cx="0" cy="30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6" name="直接连接符 395"/>
          <p:cNvCxnSpPr/>
          <p:nvPr/>
        </p:nvCxnSpPr>
        <p:spPr bwMode="auto">
          <a:xfrm rot="5400000" flipH="1">
            <a:off x="3248479" y="6058435"/>
            <a:ext cx="0" cy="28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1" name="组合 370"/>
          <p:cNvGrpSpPr/>
          <p:nvPr/>
        </p:nvGrpSpPr>
        <p:grpSpPr>
          <a:xfrm flipH="1">
            <a:off x="5230306" y="5732800"/>
            <a:ext cx="360039" cy="119168"/>
            <a:chOff x="5292080" y="3452075"/>
            <a:chExt cx="360039" cy="119168"/>
          </a:xfrm>
        </p:grpSpPr>
        <p:sp>
          <p:nvSpPr>
            <p:cNvPr id="372" name="等腰三角形 37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73" name="直接连接符 37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56" name="直接连接符 355"/>
          <p:cNvCxnSpPr/>
          <p:nvPr/>
        </p:nvCxnSpPr>
        <p:spPr bwMode="auto">
          <a:xfrm>
            <a:off x="4836233" y="5360336"/>
            <a:ext cx="0" cy="352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15" name="组合 414"/>
          <p:cNvGrpSpPr/>
          <p:nvPr/>
        </p:nvGrpSpPr>
        <p:grpSpPr>
          <a:xfrm>
            <a:off x="4745207" y="5378888"/>
            <a:ext cx="396344" cy="215444"/>
            <a:chOff x="7272000" y="2565484"/>
            <a:chExt cx="396344" cy="215444"/>
          </a:xfrm>
        </p:grpSpPr>
        <p:cxnSp>
          <p:nvCxnSpPr>
            <p:cNvPr id="416" name="直接连接符 415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7" name="文本框 416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393" name="直接连接符 392"/>
          <p:cNvCxnSpPr/>
          <p:nvPr/>
        </p:nvCxnSpPr>
        <p:spPr bwMode="auto">
          <a:xfrm flipV="1">
            <a:off x="2277977" y="6368448"/>
            <a:ext cx="0" cy="208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4" name="组合 53"/>
          <p:cNvGrpSpPr/>
          <p:nvPr/>
        </p:nvGrpSpPr>
        <p:grpSpPr>
          <a:xfrm>
            <a:off x="2784736" y="5347152"/>
            <a:ext cx="180969" cy="402036"/>
            <a:chOff x="2185214" y="1412776"/>
            <a:chExt cx="180969" cy="402036"/>
          </a:xfrm>
        </p:grpSpPr>
        <p:sp>
          <p:nvSpPr>
            <p:cNvPr id="55" name="等腰三角形 54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04" name="组合 403"/>
          <p:cNvGrpSpPr/>
          <p:nvPr/>
        </p:nvGrpSpPr>
        <p:grpSpPr>
          <a:xfrm>
            <a:off x="2426458" y="5380465"/>
            <a:ext cx="360039" cy="119168"/>
            <a:chOff x="5292080" y="3452075"/>
            <a:chExt cx="360039" cy="119168"/>
          </a:xfrm>
        </p:grpSpPr>
        <p:sp>
          <p:nvSpPr>
            <p:cNvPr id="405" name="等腰三角形 40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06" name="直接连接符 40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42" name="直接连接符 141"/>
          <p:cNvCxnSpPr/>
          <p:nvPr/>
        </p:nvCxnSpPr>
        <p:spPr bwMode="auto">
          <a:xfrm flipV="1">
            <a:off x="4652515" y="2108560"/>
            <a:ext cx="1726" cy="3132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8" name="椭圆 147"/>
          <p:cNvSpPr/>
          <p:nvPr/>
        </p:nvSpPr>
        <p:spPr bwMode="auto">
          <a:xfrm>
            <a:off x="3775881" y="2359138"/>
            <a:ext cx="45719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147" name="直接连接符 146"/>
          <p:cNvCxnSpPr/>
          <p:nvPr/>
        </p:nvCxnSpPr>
        <p:spPr bwMode="auto">
          <a:xfrm flipV="1">
            <a:off x="3790145" y="2386600"/>
            <a:ext cx="1726" cy="21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" name="直接连接符 145"/>
          <p:cNvCxnSpPr/>
          <p:nvPr/>
        </p:nvCxnSpPr>
        <p:spPr bwMode="auto">
          <a:xfrm rot="16200000">
            <a:off x="4221282" y="1969129"/>
            <a:ext cx="1726" cy="86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25" name="组合 324"/>
          <p:cNvGrpSpPr/>
          <p:nvPr/>
        </p:nvGrpSpPr>
        <p:grpSpPr>
          <a:xfrm>
            <a:off x="4585967" y="2176846"/>
            <a:ext cx="396344" cy="215444"/>
            <a:chOff x="7272000" y="2565484"/>
            <a:chExt cx="396344" cy="215444"/>
          </a:xfrm>
        </p:grpSpPr>
        <p:cxnSp>
          <p:nvCxnSpPr>
            <p:cNvPr id="326" name="直接连接符 325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7" name="文本框 326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141" name="直接连接符 140"/>
          <p:cNvCxnSpPr/>
          <p:nvPr/>
        </p:nvCxnSpPr>
        <p:spPr bwMode="auto">
          <a:xfrm flipV="1">
            <a:off x="4436491" y="2108560"/>
            <a:ext cx="1726" cy="19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" name="文本框 306"/>
          <p:cNvSpPr txBox="1"/>
          <p:nvPr/>
        </p:nvSpPr>
        <p:spPr>
          <a:xfrm>
            <a:off x="3569657" y="1209382"/>
            <a:ext cx="698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GatePC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4563756" y="1213012"/>
            <a:ext cx="180969" cy="402036"/>
            <a:chOff x="2185214" y="1412776"/>
            <a:chExt cx="180969" cy="402036"/>
          </a:xfrm>
        </p:grpSpPr>
        <p:sp>
          <p:nvSpPr>
            <p:cNvPr id="52" name="等腰三角形 51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54" name="组合 253"/>
          <p:cNvGrpSpPr/>
          <p:nvPr/>
        </p:nvGrpSpPr>
        <p:grpSpPr>
          <a:xfrm>
            <a:off x="4222194" y="1255880"/>
            <a:ext cx="360039" cy="119168"/>
            <a:chOff x="5292080" y="3452075"/>
            <a:chExt cx="360039" cy="119168"/>
          </a:xfrm>
        </p:grpSpPr>
        <p:sp>
          <p:nvSpPr>
            <p:cNvPr id="255" name="等腰三角形 25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6" name="直接连接符 25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55" name="直接连接符 354"/>
          <p:cNvCxnSpPr/>
          <p:nvPr/>
        </p:nvCxnSpPr>
        <p:spPr bwMode="auto">
          <a:xfrm>
            <a:off x="4649268" y="1060966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9" name="直接连接符 168"/>
          <p:cNvCxnSpPr/>
          <p:nvPr/>
        </p:nvCxnSpPr>
        <p:spPr bwMode="auto">
          <a:xfrm rot="16200000">
            <a:off x="5554281" y="1246719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7" name="组合 156"/>
          <p:cNvGrpSpPr/>
          <p:nvPr/>
        </p:nvGrpSpPr>
        <p:grpSpPr>
          <a:xfrm>
            <a:off x="6670466" y="2543542"/>
            <a:ext cx="360039" cy="119168"/>
            <a:chOff x="5292080" y="3452075"/>
            <a:chExt cx="360039" cy="119168"/>
          </a:xfrm>
        </p:grpSpPr>
        <p:sp>
          <p:nvSpPr>
            <p:cNvPr id="158" name="等腰三角形 157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59" name="直接连接符 158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3" name="文本框 292"/>
          <p:cNvSpPr txBox="1"/>
          <p:nvPr/>
        </p:nvSpPr>
        <p:spPr>
          <a:xfrm>
            <a:off x="6310425" y="2480016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SR2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46" name="组合 345"/>
          <p:cNvGrpSpPr/>
          <p:nvPr/>
        </p:nvGrpSpPr>
        <p:grpSpPr>
          <a:xfrm>
            <a:off x="6670553" y="2547150"/>
            <a:ext cx="360000" cy="221857"/>
            <a:chOff x="5898218" y="3494595"/>
            <a:chExt cx="360000" cy="221857"/>
          </a:xfrm>
        </p:grpSpPr>
        <p:cxnSp>
          <p:nvCxnSpPr>
            <p:cNvPr id="347" name="直接连接符 346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8" name="文本框 347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698465" y="3920177"/>
            <a:ext cx="1105129" cy="119168"/>
            <a:chOff x="5698465" y="3920177"/>
            <a:chExt cx="1105129" cy="119168"/>
          </a:xfrm>
        </p:grpSpPr>
        <p:cxnSp>
          <p:nvCxnSpPr>
            <p:cNvPr id="88" name="直接连接符 87"/>
            <p:cNvCxnSpPr/>
            <p:nvPr/>
          </p:nvCxnSpPr>
          <p:spPr bwMode="auto">
            <a:xfrm rot="5400000">
              <a:off x="6184465" y="3501035"/>
              <a:ext cx="0" cy="972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7" name="等腰三角形 86"/>
            <p:cNvSpPr/>
            <p:nvPr/>
          </p:nvSpPr>
          <p:spPr bwMode="auto">
            <a:xfrm rot="5400000">
              <a:off x="6677446" y="3913196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28" name="流程图: 手动操作 27"/>
          <p:cNvSpPr/>
          <p:nvPr/>
        </p:nvSpPr>
        <p:spPr bwMode="auto">
          <a:xfrm>
            <a:off x="6742473" y="3892235"/>
            <a:ext cx="684016" cy="184837"/>
          </a:xfrm>
          <a:prstGeom prst="flowChartManualOperation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 panose="020B0503020204020204" pitchFamily="34" charset="-122"/>
                <a:cs typeface="Times New Roman" panose="02020603050405020304" pitchFamily="18" charset="0"/>
              </a:rPr>
              <a:t>SR2MUX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99" name="直接连接符 98"/>
          <p:cNvCxnSpPr/>
          <p:nvPr/>
        </p:nvCxnSpPr>
        <p:spPr bwMode="auto">
          <a:xfrm>
            <a:off x="7172232" y="4064192"/>
            <a:ext cx="2289" cy="242621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99" name="组合 298"/>
          <p:cNvGrpSpPr/>
          <p:nvPr/>
        </p:nvGrpSpPr>
        <p:grpSpPr>
          <a:xfrm>
            <a:off x="7091627" y="4017787"/>
            <a:ext cx="396344" cy="215444"/>
            <a:chOff x="7272000" y="2565484"/>
            <a:chExt cx="396344" cy="215444"/>
          </a:xfrm>
        </p:grpSpPr>
        <p:cxnSp>
          <p:nvCxnSpPr>
            <p:cNvPr id="300" name="直接连接符 29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1" name="文本框 30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42" name="组合 341"/>
          <p:cNvGrpSpPr/>
          <p:nvPr/>
        </p:nvGrpSpPr>
        <p:grpSpPr>
          <a:xfrm>
            <a:off x="6340499" y="3697739"/>
            <a:ext cx="360000" cy="221857"/>
            <a:chOff x="5898218" y="3494595"/>
            <a:chExt cx="360000" cy="221857"/>
          </a:xfrm>
        </p:grpSpPr>
        <p:cxnSp>
          <p:nvCxnSpPr>
            <p:cNvPr id="303" name="直接连接符 302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4" name="文本框 303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62" name="组合 161"/>
          <p:cNvGrpSpPr/>
          <p:nvPr/>
        </p:nvGrpSpPr>
        <p:grpSpPr>
          <a:xfrm>
            <a:off x="7138217" y="3056080"/>
            <a:ext cx="396344" cy="215444"/>
            <a:chOff x="7272000" y="2565484"/>
            <a:chExt cx="396344" cy="215444"/>
          </a:xfrm>
        </p:grpSpPr>
        <p:sp>
          <p:nvSpPr>
            <p:cNvPr id="164" name="文本框 16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63" name="直接连接符 16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27" name="直接连接符 126"/>
          <p:cNvCxnSpPr/>
          <p:nvPr/>
        </p:nvCxnSpPr>
        <p:spPr bwMode="auto">
          <a:xfrm rot="5400000">
            <a:off x="5812482" y="1553144"/>
            <a:ext cx="1726" cy="408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直接连接符 37"/>
          <p:cNvCxnSpPr/>
          <p:nvPr/>
        </p:nvCxnSpPr>
        <p:spPr bwMode="auto">
          <a:xfrm>
            <a:off x="7203138" y="2768048"/>
            <a:ext cx="1726" cy="11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83" name="组合 282"/>
          <p:cNvGrpSpPr/>
          <p:nvPr/>
        </p:nvGrpSpPr>
        <p:grpSpPr>
          <a:xfrm>
            <a:off x="2926049" y="3398698"/>
            <a:ext cx="396344" cy="215444"/>
            <a:chOff x="7272000" y="2565484"/>
            <a:chExt cx="396344" cy="215444"/>
          </a:xfrm>
        </p:grpSpPr>
        <p:cxnSp>
          <p:nvCxnSpPr>
            <p:cNvPr id="284" name="直接连接符 28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5" name="文本框 28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178" name="直接连接符 177"/>
          <p:cNvCxnSpPr/>
          <p:nvPr/>
        </p:nvCxnSpPr>
        <p:spPr bwMode="auto">
          <a:xfrm flipV="1">
            <a:off x="2595659" y="3272128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9" name="直接连接符 178"/>
          <p:cNvCxnSpPr/>
          <p:nvPr/>
        </p:nvCxnSpPr>
        <p:spPr bwMode="auto">
          <a:xfrm flipV="1">
            <a:off x="2801224" y="3272104"/>
            <a:ext cx="1726" cy="68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0" name="直接连接符 179"/>
          <p:cNvCxnSpPr/>
          <p:nvPr/>
        </p:nvCxnSpPr>
        <p:spPr bwMode="auto">
          <a:xfrm flipV="1">
            <a:off x="3006789" y="3272104"/>
            <a:ext cx="1726" cy="97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1" name="直接连接符 180"/>
          <p:cNvCxnSpPr/>
          <p:nvPr/>
        </p:nvCxnSpPr>
        <p:spPr bwMode="auto">
          <a:xfrm flipV="1">
            <a:off x="3212355" y="3272104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" name="文本框 265"/>
          <p:cNvSpPr txBox="1"/>
          <p:nvPr/>
        </p:nvSpPr>
        <p:spPr>
          <a:xfrm>
            <a:off x="1197857" y="3427153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[10:0]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77" name="组合 276"/>
          <p:cNvGrpSpPr/>
          <p:nvPr/>
        </p:nvGrpSpPr>
        <p:grpSpPr>
          <a:xfrm>
            <a:off x="2511649" y="3398698"/>
            <a:ext cx="396344" cy="215444"/>
            <a:chOff x="7272000" y="2565484"/>
            <a:chExt cx="396344" cy="215444"/>
          </a:xfrm>
        </p:grpSpPr>
        <p:cxnSp>
          <p:nvCxnSpPr>
            <p:cNvPr id="278" name="直接连接符 277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9" name="文本框 278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80" name="组合 279"/>
          <p:cNvGrpSpPr/>
          <p:nvPr/>
        </p:nvGrpSpPr>
        <p:grpSpPr>
          <a:xfrm>
            <a:off x="2710025" y="3398698"/>
            <a:ext cx="396344" cy="215444"/>
            <a:chOff x="7272000" y="2565484"/>
            <a:chExt cx="396344" cy="215444"/>
          </a:xfrm>
        </p:grpSpPr>
        <p:cxnSp>
          <p:nvCxnSpPr>
            <p:cNvPr id="281" name="直接连接符 280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2" name="文本框 281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82" name="矩形 181"/>
          <p:cNvSpPr/>
          <p:nvPr/>
        </p:nvSpPr>
        <p:spPr bwMode="auto">
          <a:xfrm>
            <a:off x="1731563" y="3560136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3" name="矩形 182"/>
          <p:cNvSpPr/>
          <p:nvPr/>
        </p:nvSpPr>
        <p:spPr bwMode="auto">
          <a:xfrm>
            <a:off x="1733276" y="384991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" name="矩形 183"/>
          <p:cNvSpPr/>
          <p:nvPr/>
        </p:nvSpPr>
        <p:spPr bwMode="auto">
          <a:xfrm>
            <a:off x="1733276" y="4137950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88" name="直接连接符 187"/>
          <p:cNvCxnSpPr/>
          <p:nvPr/>
        </p:nvCxnSpPr>
        <p:spPr bwMode="auto">
          <a:xfrm rot="16200000">
            <a:off x="1477431" y="3993950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9" name="直接连接符 188"/>
          <p:cNvCxnSpPr/>
          <p:nvPr/>
        </p:nvCxnSpPr>
        <p:spPr bwMode="auto">
          <a:xfrm rot="16200000">
            <a:off x="1478644" y="3705918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0" name="直接连接符 189"/>
          <p:cNvCxnSpPr/>
          <p:nvPr/>
        </p:nvCxnSpPr>
        <p:spPr bwMode="auto">
          <a:xfrm rot="16200000">
            <a:off x="1478644" y="3416136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2" name="直接连接符 191"/>
          <p:cNvCxnSpPr/>
          <p:nvPr/>
        </p:nvCxnSpPr>
        <p:spPr bwMode="auto">
          <a:xfrm rot="16200000">
            <a:off x="2513171" y="3570936"/>
            <a:ext cx="1726" cy="194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3" name="直接连接符 192"/>
          <p:cNvCxnSpPr/>
          <p:nvPr/>
        </p:nvCxnSpPr>
        <p:spPr bwMode="auto">
          <a:xfrm rot="16200000">
            <a:off x="2621171" y="3752718"/>
            <a:ext cx="1726" cy="410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" name="直接连接符 193"/>
          <p:cNvCxnSpPr/>
          <p:nvPr/>
        </p:nvCxnSpPr>
        <p:spPr bwMode="auto">
          <a:xfrm rot="16200000">
            <a:off x="2721971" y="3939950"/>
            <a:ext cx="1726" cy="61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7" name="文本框 266"/>
          <p:cNvSpPr txBox="1"/>
          <p:nvPr/>
        </p:nvSpPr>
        <p:spPr>
          <a:xfrm>
            <a:off x="1197857" y="3715185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[8:0]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8" name="文本框 267"/>
          <p:cNvSpPr txBox="1"/>
          <p:nvPr/>
        </p:nvSpPr>
        <p:spPr>
          <a:xfrm>
            <a:off x="1197857" y="4003217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[5:0]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9" name="文本框 268"/>
          <p:cNvSpPr txBox="1"/>
          <p:nvPr/>
        </p:nvSpPr>
        <p:spPr>
          <a:xfrm>
            <a:off x="1197857" y="4291249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[4:0]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226294" y="3740160"/>
            <a:ext cx="5750850" cy="900072"/>
            <a:chOff x="1226294" y="3740160"/>
            <a:chExt cx="5750850" cy="900072"/>
          </a:xfrm>
        </p:grpSpPr>
        <p:cxnSp>
          <p:nvCxnSpPr>
            <p:cNvPr id="200" name="直接连接符 199"/>
            <p:cNvCxnSpPr/>
            <p:nvPr/>
          </p:nvCxnSpPr>
          <p:spPr bwMode="auto">
            <a:xfrm rot="16200000">
              <a:off x="5086281" y="1859144"/>
              <a:ext cx="1726" cy="3780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5" name="直接连接符 174"/>
            <p:cNvCxnSpPr/>
            <p:nvPr/>
          </p:nvCxnSpPr>
          <p:spPr bwMode="auto">
            <a:xfrm>
              <a:off x="6956208" y="3740176"/>
              <a:ext cx="2289" cy="180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9" name="矩形 148"/>
            <p:cNvSpPr/>
            <p:nvPr/>
          </p:nvSpPr>
          <p:spPr bwMode="auto">
            <a:xfrm>
              <a:off x="1733276" y="4424232"/>
              <a:ext cx="677722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0" rIns="9144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SEXT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99" name="直接连接符 198"/>
            <p:cNvCxnSpPr/>
            <p:nvPr/>
          </p:nvCxnSpPr>
          <p:spPr bwMode="auto">
            <a:xfrm rot="10800000">
              <a:off x="3214082" y="3740160"/>
              <a:ext cx="1726" cy="792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7" name="直接连接符 246"/>
            <p:cNvCxnSpPr/>
            <p:nvPr/>
          </p:nvCxnSpPr>
          <p:spPr bwMode="auto">
            <a:xfrm rot="16200000">
              <a:off x="1477431" y="4280232"/>
              <a:ext cx="1726" cy="504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8" name="直接连接符 197"/>
            <p:cNvCxnSpPr/>
            <p:nvPr/>
          </p:nvCxnSpPr>
          <p:spPr bwMode="auto">
            <a:xfrm rot="16200000">
              <a:off x="2822531" y="4130832"/>
              <a:ext cx="1726" cy="8028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62" name="直接连接符 61"/>
          <p:cNvCxnSpPr/>
          <p:nvPr/>
        </p:nvCxnSpPr>
        <p:spPr bwMode="auto">
          <a:xfrm>
            <a:off x="8110625" y="5360336"/>
            <a:ext cx="0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直接连接符 64"/>
          <p:cNvCxnSpPr/>
          <p:nvPr/>
        </p:nvCxnSpPr>
        <p:spPr bwMode="auto">
          <a:xfrm>
            <a:off x="7030505" y="5324336"/>
            <a:ext cx="0" cy="57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矩形 66"/>
          <p:cNvSpPr/>
          <p:nvPr/>
        </p:nvSpPr>
        <p:spPr bwMode="auto">
          <a:xfrm>
            <a:off x="6512153" y="5900336"/>
            <a:ext cx="950400" cy="5760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INPUT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4" name="文本框 373"/>
          <p:cNvSpPr txBox="1"/>
          <p:nvPr/>
        </p:nvSpPr>
        <p:spPr>
          <a:xfrm>
            <a:off x="5587295" y="5669274"/>
            <a:ext cx="723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LD.MAR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322257" y="6537325"/>
            <a:ext cx="2743200" cy="244475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E9E528-1FB2-4ADD-81AD-0CADE8E681E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7632180" y="5900336"/>
            <a:ext cx="950400" cy="5760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OUTPUT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5" name="梯形 94"/>
          <p:cNvSpPr/>
          <p:nvPr/>
        </p:nvSpPr>
        <p:spPr bwMode="auto">
          <a:xfrm>
            <a:off x="2421993" y="3056080"/>
            <a:ext cx="972000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96" name="梯形 95"/>
          <p:cNvSpPr/>
          <p:nvPr/>
        </p:nvSpPr>
        <p:spPr bwMode="auto">
          <a:xfrm>
            <a:off x="3664802" y="3056080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140" name="直接连接符 139"/>
          <p:cNvCxnSpPr/>
          <p:nvPr/>
        </p:nvCxnSpPr>
        <p:spPr bwMode="auto">
          <a:xfrm rot="10800000">
            <a:off x="3358098" y="1075872"/>
            <a:ext cx="1726" cy="12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" name="直接连接符 143"/>
          <p:cNvCxnSpPr/>
          <p:nvPr/>
        </p:nvCxnSpPr>
        <p:spPr bwMode="auto">
          <a:xfrm flipV="1">
            <a:off x="4076451" y="2804080"/>
            <a:ext cx="1726" cy="2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3" name="直接连接符 172"/>
          <p:cNvCxnSpPr/>
          <p:nvPr/>
        </p:nvCxnSpPr>
        <p:spPr bwMode="auto">
          <a:xfrm flipV="1">
            <a:off x="3790145" y="3272104"/>
            <a:ext cx="1726" cy="327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6" name="直接连接符 175"/>
          <p:cNvCxnSpPr/>
          <p:nvPr/>
        </p:nvCxnSpPr>
        <p:spPr bwMode="auto">
          <a:xfrm flipV="1">
            <a:off x="3500387" y="2804072"/>
            <a:ext cx="1726" cy="1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7" name="直接连接符 176"/>
          <p:cNvCxnSpPr/>
          <p:nvPr/>
        </p:nvCxnSpPr>
        <p:spPr bwMode="auto">
          <a:xfrm rot="16200000">
            <a:off x="3210681" y="2684409"/>
            <a:ext cx="1726" cy="597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6" name="直接连接符 185"/>
          <p:cNvCxnSpPr/>
          <p:nvPr/>
        </p:nvCxnSpPr>
        <p:spPr bwMode="auto">
          <a:xfrm rot="10800000">
            <a:off x="1218173" y="2638432"/>
            <a:ext cx="1726" cy="2073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8" name="矩形 227"/>
          <p:cNvSpPr/>
          <p:nvPr/>
        </p:nvSpPr>
        <p:spPr bwMode="auto">
          <a:xfrm>
            <a:off x="5806369" y="4712264"/>
            <a:ext cx="360040" cy="3456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108000" tIns="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…</a:t>
            </a:r>
            <a:endParaRPr kumimoji="0" lang="zh-CN" altLang="en-US" sz="2400" b="1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44" name="直接连接符 243"/>
          <p:cNvCxnSpPr/>
          <p:nvPr/>
        </p:nvCxnSpPr>
        <p:spPr bwMode="auto">
          <a:xfrm rot="16200000">
            <a:off x="1736994" y="6026858"/>
            <a:ext cx="1726" cy="10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61" name="组合 260"/>
          <p:cNvGrpSpPr/>
          <p:nvPr/>
        </p:nvGrpSpPr>
        <p:grpSpPr>
          <a:xfrm>
            <a:off x="3286201" y="2595651"/>
            <a:ext cx="1008000" cy="244405"/>
            <a:chOff x="2843920" y="2392507"/>
            <a:chExt cx="1008000" cy="244405"/>
          </a:xfrm>
        </p:grpSpPr>
        <p:sp>
          <p:nvSpPr>
            <p:cNvPr id="94" name="梯形 93"/>
            <p:cNvSpPr/>
            <p:nvPr/>
          </p:nvSpPr>
          <p:spPr bwMode="auto">
            <a:xfrm>
              <a:off x="2843920" y="2392507"/>
              <a:ext cx="1008000" cy="232989"/>
            </a:xfrm>
            <a:prstGeom prst="trapezoid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21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+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7" name="等腰三角形 256"/>
            <p:cNvSpPr/>
            <p:nvPr/>
          </p:nvSpPr>
          <p:spPr bwMode="auto">
            <a:xfrm>
              <a:off x="3249397" y="2545331"/>
              <a:ext cx="197047" cy="91581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9" name="直接连接符 258"/>
            <p:cNvCxnSpPr/>
            <p:nvPr/>
          </p:nvCxnSpPr>
          <p:spPr bwMode="auto">
            <a:xfrm flipV="1">
              <a:off x="3249397" y="2545331"/>
              <a:ext cx="98524" cy="915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0" name="直接连接符 259"/>
            <p:cNvCxnSpPr/>
            <p:nvPr/>
          </p:nvCxnSpPr>
          <p:spPr bwMode="auto">
            <a:xfrm flipH="1" flipV="1">
              <a:off x="3347864" y="2545331"/>
              <a:ext cx="98524" cy="915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65" name="直接连接符 264"/>
          <p:cNvCxnSpPr/>
          <p:nvPr/>
        </p:nvCxnSpPr>
        <p:spPr bwMode="auto">
          <a:xfrm>
            <a:off x="2258637" y="1111864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71" name="组合 270"/>
          <p:cNvGrpSpPr/>
          <p:nvPr/>
        </p:nvGrpSpPr>
        <p:grpSpPr>
          <a:xfrm>
            <a:off x="5661476" y="2176846"/>
            <a:ext cx="396344" cy="215444"/>
            <a:chOff x="7272000" y="2565484"/>
            <a:chExt cx="396344" cy="215444"/>
          </a:xfrm>
        </p:grpSpPr>
        <p:cxnSp>
          <p:nvCxnSpPr>
            <p:cNvPr id="272" name="直接连接符 27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3" name="文本框 27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86" name="组合 285"/>
          <p:cNvGrpSpPr/>
          <p:nvPr/>
        </p:nvGrpSpPr>
        <p:grpSpPr>
          <a:xfrm>
            <a:off x="3142073" y="3398698"/>
            <a:ext cx="396344" cy="215444"/>
            <a:chOff x="7272000" y="2565484"/>
            <a:chExt cx="396344" cy="215444"/>
          </a:xfrm>
        </p:grpSpPr>
        <p:cxnSp>
          <p:nvCxnSpPr>
            <p:cNvPr id="287" name="直接连接符 286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8" name="文本框 287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10" name="组合 309"/>
          <p:cNvGrpSpPr/>
          <p:nvPr/>
        </p:nvGrpSpPr>
        <p:grpSpPr>
          <a:xfrm>
            <a:off x="3709468" y="3371360"/>
            <a:ext cx="396344" cy="215444"/>
            <a:chOff x="7272000" y="2565484"/>
            <a:chExt cx="396344" cy="215444"/>
          </a:xfrm>
        </p:grpSpPr>
        <p:cxnSp>
          <p:nvCxnSpPr>
            <p:cNvPr id="311" name="直接连接符 310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2" name="文本框 311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31" name="组合 330"/>
          <p:cNvGrpSpPr/>
          <p:nvPr/>
        </p:nvGrpSpPr>
        <p:grpSpPr>
          <a:xfrm>
            <a:off x="1154425" y="5000296"/>
            <a:ext cx="396344" cy="215444"/>
            <a:chOff x="7272000" y="2565484"/>
            <a:chExt cx="396344" cy="215444"/>
          </a:xfrm>
        </p:grpSpPr>
        <p:cxnSp>
          <p:nvCxnSpPr>
            <p:cNvPr id="332" name="直接连接符 33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3" name="文本框 33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34" name="文本框 333"/>
          <p:cNvSpPr txBox="1"/>
          <p:nvPr/>
        </p:nvSpPr>
        <p:spPr>
          <a:xfrm>
            <a:off x="4717064" y="3032135"/>
            <a:ext cx="9137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ADDR1MUX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35" name="组合 334"/>
          <p:cNvGrpSpPr/>
          <p:nvPr/>
        </p:nvGrpSpPr>
        <p:grpSpPr>
          <a:xfrm flipH="1">
            <a:off x="4419247" y="3101884"/>
            <a:ext cx="360039" cy="119168"/>
            <a:chOff x="5292080" y="3452075"/>
            <a:chExt cx="360039" cy="119168"/>
          </a:xfrm>
        </p:grpSpPr>
        <p:sp>
          <p:nvSpPr>
            <p:cNvPr id="336" name="等腰三角形 33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37" name="直接连接符 33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0" name="组合 49"/>
          <p:cNvGrpSpPr/>
          <p:nvPr/>
        </p:nvGrpSpPr>
        <p:grpSpPr>
          <a:xfrm>
            <a:off x="2169016" y="1429908"/>
            <a:ext cx="180969" cy="402036"/>
            <a:chOff x="2185214" y="1412776"/>
            <a:chExt cx="180969" cy="402036"/>
          </a:xfrm>
        </p:grpSpPr>
        <p:sp>
          <p:nvSpPr>
            <p:cNvPr id="47" name="等腰三角形 46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2" name="梯形 91"/>
          <p:cNvSpPr/>
          <p:nvPr/>
        </p:nvSpPr>
        <p:spPr bwMode="auto">
          <a:xfrm>
            <a:off x="1750396" y="1820528"/>
            <a:ext cx="988993" cy="236862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MARMUX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138" name="直接连接符 137"/>
          <p:cNvCxnSpPr/>
          <p:nvPr/>
        </p:nvCxnSpPr>
        <p:spPr bwMode="auto">
          <a:xfrm rot="16200000">
            <a:off x="3901881" y="1747544"/>
            <a:ext cx="1726" cy="10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" name="直接连接符 138"/>
          <p:cNvCxnSpPr/>
          <p:nvPr/>
        </p:nvCxnSpPr>
        <p:spPr bwMode="auto">
          <a:xfrm rot="16200000">
            <a:off x="3091881" y="1717129"/>
            <a:ext cx="1726" cy="13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直接连接符 142"/>
          <p:cNvCxnSpPr/>
          <p:nvPr/>
        </p:nvCxnSpPr>
        <p:spPr bwMode="auto">
          <a:xfrm flipV="1">
            <a:off x="2421993" y="2048040"/>
            <a:ext cx="1726" cy="36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" name="直接连接符 144"/>
          <p:cNvCxnSpPr/>
          <p:nvPr/>
        </p:nvCxnSpPr>
        <p:spPr bwMode="auto">
          <a:xfrm flipV="1">
            <a:off x="2926049" y="2975144"/>
            <a:ext cx="1726" cy="100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0" name="直接连接符 169"/>
          <p:cNvCxnSpPr/>
          <p:nvPr/>
        </p:nvCxnSpPr>
        <p:spPr bwMode="auto">
          <a:xfrm rot="10800000">
            <a:off x="5734361" y="1436127"/>
            <a:ext cx="1726" cy="20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1" name="直接连接符 170"/>
          <p:cNvCxnSpPr/>
          <p:nvPr/>
        </p:nvCxnSpPr>
        <p:spPr bwMode="auto">
          <a:xfrm rot="16200000">
            <a:off x="5014281" y="2749264"/>
            <a:ext cx="1726" cy="147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" name="直接连接符 171"/>
          <p:cNvCxnSpPr/>
          <p:nvPr/>
        </p:nvCxnSpPr>
        <p:spPr bwMode="auto">
          <a:xfrm flipV="1">
            <a:off x="4292475" y="3272104"/>
            <a:ext cx="1726" cy="21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5" name="矩形 184"/>
          <p:cNvSpPr/>
          <p:nvPr/>
        </p:nvSpPr>
        <p:spPr bwMode="auto">
          <a:xfrm>
            <a:off x="1731563" y="255204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91" name="直接连接符 190"/>
          <p:cNvCxnSpPr/>
          <p:nvPr/>
        </p:nvCxnSpPr>
        <p:spPr bwMode="auto">
          <a:xfrm rot="16200000">
            <a:off x="1478644" y="2408048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" name="直接连接符 194"/>
          <p:cNvCxnSpPr/>
          <p:nvPr/>
        </p:nvCxnSpPr>
        <p:spPr bwMode="auto">
          <a:xfrm rot="10800000">
            <a:off x="2061954" y="2047944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48" name="组合 247"/>
          <p:cNvGrpSpPr/>
          <p:nvPr/>
        </p:nvGrpSpPr>
        <p:grpSpPr>
          <a:xfrm>
            <a:off x="1413881" y="1878792"/>
            <a:ext cx="360039" cy="119168"/>
            <a:chOff x="5292080" y="3452075"/>
            <a:chExt cx="360039" cy="119168"/>
          </a:xfrm>
        </p:grpSpPr>
        <p:sp>
          <p:nvSpPr>
            <p:cNvPr id="249" name="等腰三角形 24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0" name="直接连接符 24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51" name="组合 250"/>
          <p:cNvGrpSpPr/>
          <p:nvPr/>
        </p:nvGrpSpPr>
        <p:grpSpPr>
          <a:xfrm>
            <a:off x="1845930" y="1424744"/>
            <a:ext cx="360039" cy="119168"/>
            <a:chOff x="5292080" y="3452075"/>
            <a:chExt cx="360039" cy="119168"/>
          </a:xfrm>
        </p:grpSpPr>
        <p:sp>
          <p:nvSpPr>
            <p:cNvPr id="252" name="等腰三角形 25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3" name="直接连接符 25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70" name="文本框 269"/>
          <p:cNvSpPr txBox="1"/>
          <p:nvPr/>
        </p:nvSpPr>
        <p:spPr>
          <a:xfrm>
            <a:off x="1197857" y="2419041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[7:0]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8" name="文本框 307"/>
          <p:cNvSpPr txBox="1"/>
          <p:nvPr/>
        </p:nvSpPr>
        <p:spPr>
          <a:xfrm>
            <a:off x="787257" y="1369699"/>
            <a:ext cx="1130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GateMARMUX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16" name="组合 315"/>
          <p:cNvGrpSpPr/>
          <p:nvPr/>
        </p:nvGrpSpPr>
        <p:grpSpPr>
          <a:xfrm>
            <a:off x="3281052" y="2014654"/>
            <a:ext cx="396344" cy="215444"/>
            <a:chOff x="7272000" y="2565484"/>
            <a:chExt cx="396344" cy="215444"/>
          </a:xfrm>
        </p:grpSpPr>
        <p:cxnSp>
          <p:nvCxnSpPr>
            <p:cNvPr id="317" name="直接连接符 316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8" name="文本框 317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19" name="组合 318"/>
          <p:cNvGrpSpPr/>
          <p:nvPr/>
        </p:nvGrpSpPr>
        <p:grpSpPr>
          <a:xfrm>
            <a:off x="2350548" y="2176846"/>
            <a:ext cx="396344" cy="215444"/>
            <a:chOff x="7272000" y="2565484"/>
            <a:chExt cx="396344" cy="215444"/>
          </a:xfrm>
        </p:grpSpPr>
        <p:cxnSp>
          <p:nvCxnSpPr>
            <p:cNvPr id="320" name="直接连接符 31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1" name="文本框 32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22" name="组合 321"/>
          <p:cNvGrpSpPr/>
          <p:nvPr/>
        </p:nvGrpSpPr>
        <p:grpSpPr>
          <a:xfrm>
            <a:off x="1983416" y="2176846"/>
            <a:ext cx="396344" cy="215444"/>
            <a:chOff x="7272000" y="2565484"/>
            <a:chExt cx="396344" cy="215444"/>
          </a:xfrm>
        </p:grpSpPr>
        <p:cxnSp>
          <p:nvCxnSpPr>
            <p:cNvPr id="323" name="直接连接符 32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4" name="文本框 32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38" name="组合 337"/>
          <p:cNvGrpSpPr/>
          <p:nvPr/>
        </p:nvGrpSpPr>
        <p:grpSpPr>
          <a:xfrm>
            <a:off x="2080239" y="3105493"/>
            <a:ext cx="360039" cy="119168"/>
            <a:chOff x="5292080" y="3452075"/>
            <a:chExt cx="360039" cy="119168"/>
          </a:xfrm>
        </p:grpSpPr>
        <p:sp>
          <p:nvSpPr>
            <p:cNvPr id="339" name="等腰三角形 33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40" name="直接连接符 33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41" name="文本框 340"/>
          <p:cNvSpPr txBox="1"/>
          <p:nvPr/>
        </p:nvSpPr>
        <p:spPr>
          <a:xfrm>
            <a:off x="1136717" y="3046345"/>
            <a:ext cx="991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ADDR2MUX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394" name="直接连接符 393"/>
          <p:cNvCxnSpPr/>
          <p:nvPr/>
        </p:nvCxnSpPr>
        <p:spPr bwMode="auto">
          <a:xfrm>
            <a:off x="1197857" y="5351128"/>
            <a:ext cx="0" cy="12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7" name="文本框 406"/>
          <p:cNvSpPr txBox="1"/>
          <p:nvPr/>
        </p:nvSpPr>
        <p:spPr>
          <a:xfrm>
            <a:off x="1629907" y="5333967"/>
            <a:ext cx="842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GateMDR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12" name="组合 411"/>
          <p:cNvGrpSpPr/>
          <p:nvPr/>
        </p:nvGrpSpPr>
        <p:grpSpPr>
          <a:xfrm>
            <a:off x="2174743" y="1170445"/>
            <a:ext cx="396344" cy="215444"/>
            <a:chOff x="7272000" y="2565484"/>
            <a:chExt cx="396344" cy="215444"/>
          </a:xfrm>
        </p:grpSpPr>
        <p:cxnSp>
          <p:nvCxnSpPr>
            <p:cNvPr id="413" name="直接连接符 41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4" name="文本框 41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21" name="组合 420"/>
          <p:cNvGrpSpPr/>
          <p:nvPr/>
        </p:nvGrpSpPr>
        <p:grpSpPr>
          <a:xfrm>
            <a:off x="1134212" y="5442899"/>
            <a:ext cx="396344" cy="215444"/>
            <a:chOff x="7272000" y="2565484"/>
            <a:chExt cx="396344" cy="215444"/>
          </a:xfrm>
        </p:grpSpPr>
        <p:cxnSp>
          <p:nvCxnSpPr>
            <p:cNvPr id="422" name="直接连接符 42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3" name="文本框 42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" name="流程图: 手动操作 4"/>
          <p:cNvSpPr/>
          <p:nvPr/>
        </p:nvSpPr>
        <p:spPr bwMode="auto">
          <a:xfrm>
            <a:off x="6994561" y="4289586"/>
            <a:ext cx="1080000" cy="390640"/>
          </a:xfrm>
          <a:prstGeom prst="flowChartManualOperation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144000" rIns="91440" bIns="144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ALU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等腰三角形 9"/>
          <p:cNvSpPr/>
          <p:nvPr/>
        </p:nvSpPr>
        <p:spPr bwMode="auto">
          <a:xfrm flipV="1">
            <a:off x="7391088" y="4289586"/>
            <a:ext cx="199657" cy="139368"/>
          </a:xfrm>
          <a:prstGeom prst="triangle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86742" y="4280216"/>
            <a:ext cx="102592" cy="1846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</a:t>
            </a:r>
            <a:endParaRPr kumimoji="0" lang="zh-CN" altLang="en-US" sz="1200" b="1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819344" y="4289554"/>
            <a:ext cx="102592" cy="1846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</a:t>
            </a:r>
            <a:endParaRPr kumimoji="0" lang="zh-CN" altLang="en-US" sz="1200" b="1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7390425" y="4298836"/>
            <a:ext cx="99828" cy="1393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连接符 23"/>
          <p:cNvCxnSpPr/>
          <p:nvPr/>
        </p:nvCxnSpPr>
        <p:spPr bwMode="auto">
          <a:xfrm flipH="1">
            <a:off x="7497834" y="4298836"/>
            <a:ext cx="92793" cy="1393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2" name="等腰三角形 221"/>
          <p:cNvSpPr/>
          <p:nvPr/>
        </p:nvSpPr>
        <p:spPr bwMode="auto">
          <a:xfrm rot="5400000">
            <a:off x="6965478" y="4370395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295" name="文本框 294"/>
          <p:cNvSpPr txBox="1"/>
          <p:nvPr/>
        </p:nvSpPr>
        <p:spPr>
          <a:xfrm>
            <a:off x="6420017" y="4250019"/>
            <a:ext cx="547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ALUK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76" name="组合 375"/>
          <p:cNvGrpSpPr/>
          <p:nvPr/>
        </p:nvGrpSpPr>
        <p:grpSpPr>
          <a:xfrm>
            <a:off x="6258090" y="4397737"/>
            <a:ext cx="360000" cy="221857"/>
            <a:chOff x="5898218" y="3494595"/>
            <a:chExt cx="360000" cy="221857"/>
          </a:xfrm>
        </p:grpSpPr>
        <p:cxnSp>
          <p:nvCxnSpPr>
            <p:cNvPr id="377" name="直接连接符 376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8" name="文本框 377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0" name="矩形 69"/>
          <p:cNvSpPr/>
          <p:nvPr/>
        </p:nvSpPr>
        <p:spPr bwMode="auto">
          <a:xfrm>
            <a:off x="4746598" y="3915536"/>
            <a:ext cx="950556" cy="1233418"/>
          </a:xfrm>
          <a:prstGeom prst="rect">
            <a:avLst/>
          </a:prstGeom>
          <a:solidFill>
            <a:srgbClr val="CC0000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FINITE STATE MACHINE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11" name="组合 110"/>
          <p:cNvGrpSpPr/>
          <p:nvPr/>
        </p:nvGrpSpPr>
        <p:grpSpPr>
          <a:xfrm>
            <a:off x="3683425" y="4218423"/>
            <a:ext cx="394752" cy="277817"/>
            <a:chOff x="2731971" y="4365104"/>
            <a:chExt cx="327861" cy="216000"/>
          </a:xfrm>
        </p:grpSpPr>
        <p:sp>
          <p:nvSpPr>
            <p:cNvPr id="108" name="矩形 107"/>
            <p:cNvSpPr/>
            <p:nvPr/>
          </p:nvSpPr>
          <p:spPr bwMode="auto">
            <a:xfrm>
              <a:off x="2731971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N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9" name="矩形 108"/>
            <p:cNvSpPr/>
            <p:nvPr/>
          </p:nvSpPr>
          <p:spPr bwMode="auto">
            <a:xfrm>
              <a:off x="2839983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Z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0" name="矩形 109"/>
            <p:cNvSpPr/>
            <p:nvPr/>
          </p:nvSpPr>
          <p:spPr bwMode="auto">
            <a:xfrm>
              <a:off x="2947995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P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</p:grpSp>
      <p:cxnSp>
        <p:nvCxnSpPr>
          <p:cNvPr id="203" name="直接连接符 202"/>
          <p:cNvCxnSpPr/>
          <p:nvPr/>
        </p:nvCxnSpPr>
        <p:spPr bwMode="auto">
          <a:xfrm flipV="1">
            <a:off x="1218173" y="4928288"/>
            <a:ext cx="1726" cy="36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6" name="直接连接符 205"/>
          <p:cNvCxnSpPr/>
          <p:nvPr/>
        </p:nvCxnSpPr>
        <p:spPr bwMode="auto">
          <a:xfrm flipV="1">
            <a:off x="3883332" y="4472728"/>
            <a:ext cx="0" cy="244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7" name="直接连接符 206"/>
          <p:cNvCxnSpPr/>
          <p:nvPr/>
        </p:nvCxnSpPr>
        <p:spPr bwMode="auto">
          <a:xfrm rot="16200000">
            <a:off x="4408514" y="4021887"/>
            <a:ext cx="1726" cy="662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12" name="组合 211"/>
          <p:cNvGrpSpPr/>
          <p:nvPr/>
        </p:nvGrpSpPr>
        <p:grpSpPr>
          <a:xfrm>
            <a:off x="5734361" y="4072576"/>
            <a:ext cx="360039" cy="119168"/>
            <a:chOff x="5292080" y="3452075"/>
            <a:chExt cx="360039" cy="119168"/>
          </a:xfrm>
        </p:grpSpPr>
        <p:sp>
          <p:nvSpPr>
            <p:cNvPr id="213" name="等腰三角形 212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14" name="直接连接符 213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18" name="组合 217"/>
          <p:cNvGrpSpPr/>
          <p:nvPr/>
        </p:nvGrpSpPr>
        <p:grpSpPr>
          <a:xfrm>
            <a:off x="5734361" y="4224976"/>
            <a:ext cx="360039" cy="119168"/>
            <a:chOff x="5292080" y="3452075"/>
            <a:chExt cx="360039" cy="119168"/>
          </a:xfrm>
        </p:grpSpPr>
        <p:sp>
          <p:nvSpPr>
            <p:cNvPr id="219" name="等腰三角形 21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20" name="直接连接符 21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23" name="直接连接符 222"/>
          <p:cNvCxnSpPr/>
          <p:nvPr/>
        </p:nvCxnSpPr>
        <p:spPr bwMode="auto">
          <a:xfrm rot="5400000">
            <a:off x="6346497" y="3832234"/>
            <a:ext cx="0" cy="1224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24" name="组合 223"/>
          <p:cNvGrpSpPr/>
          <p:nvPr/>
        </p:nvGrpSpPr>
        <p:grpSpPr>
          <a:xfrm>
            <a:off x="5734361" y="4529776"/>
            <a:ext cx="360039" cy="119168"/>
            <a:chOff x="5292080" y="3452075"/>
            <a:chExt cx="360039" cy="119168"/>
          </a:xfrm>
        </p:grpSpPr>
        <p:sp>
          <p:nvSpPr>
            <p:cNvPr id="225" name="等腰三角形 22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26" name="直接连接符 22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" name="组合 10"/>
          <p:cNvGrpSpPr/>
          <p:nvPr/>
        </p:nvGrpSpPr>
        <p:grpSpPr>
          <a:xfrm>
            <a:off x="3358097" y="4004728"/>
            <a:ext cx="1368000" cy="828000"/>
            <a:chOff x="3358097" y="4004728"/>
            <a:chExt cx="1368000" cy="828000"/>
          </a:xfrm>
        </p:grpSpPr>
        <p:cxnSp>
          <p:nvCxnSpPr>
            <p:cNvPr id="263" name="直接连接符 262"/>
            <p:cNvCxnSpPr/>
            <p:nvPr/>
          </p:nvCxnSpPr>
          <p:spPr bwMode="auto">
            <a:xfrm rot="10800000">
              <a:off x="3366482" y="4004728"/>
              <a:ext cx="1726" cy="828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4" name="直接连接符 263"/>
            <p:cNvCxnSpPr/>
            <p:nvPr/>
          </p:nvCxnSpPr>
          <p:spPr bwMode="auto">
            <a:xfrm rot="16200000">
              <a:off x="4041234" y="3321927"/>
              <a:ext cx="1726" cy="1368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" name="组合 7"/>
          <p:cNvGrpSpPr/>
          <p:nvPr/>
        </p:nvGrpSpPr>
        <p:grpSpPr>
          <a:xfrm>
            <a:off x="4067944" y="4941168"/>
            <a:ext cx="695029" cy="318229"/>
            <a:chOff x="4067944" y="4941168"/>
            <a:chExt cx="695029" cy="318229"/>
          </a:xfrm>
        </p:grpSpPr>
        <p:grpSp>
          <p:nvGrpSpPr>
            <p:cNvPr id="360" name="组合 359"/>
            <p:cNvGrpSpPr/>
            <p:nvPr/>
          </p:nvGrpSpPr>
          <p:grpSpPr>
            <a:xfrm>
              <a:off x="4349249" y="4941168"/>
              <a:ext cx="360039" cy="119168"/>
              <a:chOff x="5292080" y="3452075"/>
              <a:chExt cx="360039" cy="119168"/>
            </a:xfrm>
          </p:grpSpPr>
          <p:sp>
            <p:nvSpPr>
              <p:cNvPr id="361" name="等腰三角形 360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62" name="直接连接符 361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63" name="文本框 362"/>
            <p:cNvSpPr txBox="1"/>
            <p:nvPr/>
          </p:nvSpPr>
          <p:spPr>
            <a:xfrm>
              <a:off x="4067944" y="5013176"/>
              <a:ext cx="6950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RUN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6045" y="4705522"/>
            <a:ext cx="794285" cy="246221"/>
            <a:chOff x="66045" y="4705522"/>
            <a:chExt cx="794285" cy="246221"/>
          </a:xfrm>
        </p:grpSpPr>
        <p:grpSp>
          <p:nvGrpSpPr>
            <p:cNvPr id="381" name="组合 380"/>
            <p:cNvGrpSpPr/>
            <p:nvPr/>
          </p:nvGrpSpPr>
          <p:grpSpPr>
            <a:xfrm>
              <a:off x="500291" y="4760252"/>
              <a:ext cx="360039" cy="119168"/>
              <a:chOff x="5292080" y="3452075"/>
              <a:chExt cx="360039" cy="119168"/>
            </a:xfrm>
          </p:grpSpPr>
          <p:sp>
            <p:nvSpPr>
              <p:cNvPr id="382" name="等腰三角形 381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83" name="直接连接符 382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84" name="文本框 383"/>
            <p:cNvSpPr txBox="1"/>
            <p:nvPr/>
          </p:nvSpPr>
          <p:spPr>
            <a:xfrm>
              <a:off x="66045" y="4705522"/>
              <a:ext cx="5204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LD.IR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262" name="直接连接符 261"/>
          <p:cNvCxnSpPr/>
          <p:nvPr/>
        </p:nvCxnSpPr>
        <p:spPr bwMode="auto">
          <a:xfrm rot="16200000">
            <a:off x="2464347" y="3913064"/>
            <a:ext cx="1726" cy="1814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7" name="矩形 106"/>
          <p:cNvSpPr/>
          <p:nvPr/>
        </p:nvSpPr>
        <p:spPr bwMode="auto">
          <a:xfrm>
            <a:off x="880175" y="4712264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IR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7059361" y="1543912"/>
            <a:ext cx="950400" cy="1209906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40" name="直接连接符 39"/>
          <p:cNvCxnSpPr/>
          <p:nvPr/>
        </p:nvCxnSpPr>
        <p:spPr bwMode="auto">
          <a:xfrm>
            <a:off x="7866941" y="2768136"/>
            <a:ext cx="1" cy="79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直接连接符 59"/>
          <p:cNvCxnSpPr/>
          <p:nvPr/>
        </p:nvCxnSpPr>
        <p:spPr bwMode="auto">
          <a:xfrm flipH="1">
            <a:off x="7530770" y="1111864"/>
            <a:ext cx="7582" cy="4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61" name="组合 160"/>
          <p:cNvGrpSpPr/>
          <p:nvPr/>
        </p:nvGrpSpPr>
        <p:grpSpPr>
          <a:xfrm>
            <a:off x="7786289" y="3056080"/>
            <a:ext cx="396344" cy="215444"/>
            <a:chOff x="7272000" y="2565484"/>
            <a:chExt cx="396344" cy="215444"/>
          </a:xfrm>
        </p:grpSpPr>
        <p:cxnSp>
          <p:nvCxnSpPr>
            <p:cNvPr id="114" name="直接连接符 11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5" name="文本框 11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29" name="组合 228"/>
          <p:cNvGrpSpPr/>
          <p:nvPr/>
        </p:nvGrpSpPr>
        <p:grpSpPr>
          <a:xfrm>
            <a:off x="6703212" y="2153305"/>
            <a:ext cx="360039" cy="119168"/>
            <a:chOff x="5292080" y="3452075"/>
            <a:chExt cx="360039" cy="119168"/>
          </a:xfrm>
        </p:grpSpPr>
        <p:sp>
          <p:nvSpPr>
            <p:cNvPr id="230" name="等腰三角形 229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31" name="直接连接符 230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2" name="组合 231"/>
          <p:cNvGrpSpPr/>
          <p:nvPr/>
        </p:nvGrpSpPr>
        <p:grpSpPr>
          <a:xfrm>
            <a:off x="6703212" y="1615920"/>
            <a:ext cx="360039" cy="119168"/>
            <a:chOff x="5292080" y="3452075"/>
            <a:chExt cx="360039" cy="119168"/>
          </a:xfrm>
        </p:grpSpPr>
        <p:sp>
          <p:nvSpPr>
            <p:cNvPr id="233" name="等腰三角形 232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34" name="直接连接符 233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5" name="组合 234"/>
          <p:cNvGrpSpPr/>
          <p:nvPr/>
        </p:nvGrpSpPr>
        <p:grpSpPr>
          <a:xfrm flipH="1">
            <a:off x="8019245" y="2552024"/>
            <a:ext cx="360039" cy="119168"/>
            <a:chOff x="5292080" y="3452075"/>
            <a:chExt cx="360039" cy="119168"/>
          </a:xfrm>
        </p:grpSpPr>
        <p:sp>
          <p:nvSpPr>
            <p:cNvPr id="236" name="等腰三角形 23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37" name="直接连接符 23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1" name="文本框 290"/>
          <p:cNvSpPr txBox="1"/>
          <p:nvPr/>
        </p:nvSpPr>
        <p:spPr>
          <a:xfrm>
            <a:off x="6382433" y="1572499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2" name="文本框 291"/>
          <p:cNvSpPr txBox="1"/>
          <p:nvPr/>
        </p:nvSpPr>
        <p:spPr>
          <a:xfrm>
            <a:off x="6094401" y="2089779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LD.REG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6" name="文本框 295"/>
          <p:cNvSpPr txBox="1"/>
          <p:nvPr/>
        </p:nvSpPr>
        <p:spPr>
          <a:xfrm>
            <a:off x="7282873" y="1705103"/>
            <a:ext cx="580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REG FILE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" name="文本框 296"/>
          <p:cNvSpPr txBox="1"/>
          <p:nvPr/>
        </p:nvSpPr>
        <p:spPr>
          <a:xfrm>
            <a:off x="7606569" y="2408008"/>
            <a:ext cx="527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SR1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OUT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8" name="文本框 297"/>
          <p:cNvSpPr txBox="1"/>
          <p:nvPr/>
        </p:nvSpPr>
        <p:spPr>
          <a:xfrm>
            <a:off x="7078792" y="2408008"/>
            <a:ext cx="527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SR2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OUT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49" name="组合 348"/>
          <p:cNvGrpSpPr/>
          <p:nvPr/>
        </p:nvGrpSpPr>
        <p:grpSpPr>
          <a:xfrm>
            <a:off x="8110665" y="2557773"/>
            <a:ext cx="360000" cy="221857"/>
            <a:chOff x="5898218" y="3494595"/>
            <a:chExt cx="360000" cy="221857"/>
          </a:xfrm>
        </p:grpSpPr>
        <p:cxnSp>
          <p:nvCxnSpPr>
            <p:cNvPr id="350" name="直接连接符 349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1" name="文本框 350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52" name="组合 351"/>
          <p:cNvGrpSpPr/>
          <p:nvPr/>
        </p:nvGrpSpPr>
        <p:grpSpPr>
          <a:xfrm>
            <a:off x="6695955" y="1625004"/>
            <a:ext cx="360000" cy="221857"/>
            <a:chOff x="5898218" y="3494595"/>
            <a:chExt cx="360000" cy="221857"/>
          </a:xfrm>
        </p:grpSpPr>
        <p:cxnSp>
          <p:nvCxnSpPr>
            <p:cNvPr id="353" name="直接连接符 352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4" name="文本框 353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09" name="组合 408"/>
          <p:cNvGrpSpPr/>
          <p:nvPr/>
        </p:nvGrpSpPr>
        <p:grpSpPr>
          <a:xfrm>
            <a:off x="7462553" y="1111864"/>
            <a:ext cx="396344" cy="215444"/>
            <a:chOff x="7272000" y="2565484"/>
            <a:chExt cx="396344" cy="215444"/>
          </a:xfrm>
        </p:grpSpPr>
        <p:cxnSp>
          <p:nvCxnSpPr>
            <p:cNvPr id="410" name="直接连接符 40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1" name="文本框 41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35" name="直接连接符 34"/>
          <p:cNvCxnSpPr/>
          <p:nvPr/>
        </p:nvCxnSpPr>
        <p:spPr bwMode="auto">
          <a:xfrm>
            <a:off x="7866941" y="3613228"/>
            <a:ext cx="1" cy="68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4" name="椭圆 123"/>
          <p:cNvSpPr/>
          <p:nvPr/>
        </p:nvSpPr>
        <p:spPr bwMode="auto">
          <a:xfrm>
            <a:off x="7839281" y="3562247"/>
            <a:ext cx="55320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59" name="直接连接符 58"/>
          <p:cNvCxnSpPr/>
          <p:nvPr/>
        </p:nvCxnSpPr>
        <p:spPr bwMode="auto">
          <a:xfrm flipV="1">
            <a:off x="7534561" y="4676296"/>
            <a:ext cx="0" cy="324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0" name="等腰三角形 209"/>
          <p:cNvSpPr/>
          <p:nvPr/>
        </p:nvSpPr>
        <p:spPr bwMode="auto">
          <a:xfrm rot="5400000">
            <a:off x="7325518" y="4995394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208" name="直接连接符 207"/>
          <p:cNvCxnSpPr/>
          <p:nvPr/>
        </p:nvCxnSpPr>
        <p:spPr bwMode="auto">
          <a:xfrm>
            <a:off x="7533698" y="5144344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等腰三角形 57"/>
          <p:cNvSpPr/>
          <p:nvPr/>
        </p:nvSpPr>
        <p:spPr bwMode="auto">
          <a:xfrm flipV="1">
            <a:off x="7444077" y="5000296"/>
            <a:ext cx="180969" cy="148657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grpSp>
        <p:nvGrpSpPr>
          <p:cNvPr id="274" name="组合 273"/>
          <p:cNvGrpSpPr/>
          <p:nvPr/>
        </p:nvGrpSpPr>
        <p:grpSpPr>
          <a:xfrm>
            <a:off x="7462553" y="4712844"/>
            <a:ext cx="396344" cy="215444"/>
            <a:chOff x="7272000" y="2565484"/>
            <a:chExt cx="396344" cy="215444"/>
          </a:xfrm>
        </p:grpSpPr>
        <p:cxnSp>
          <p:nvCxnSpPr>
            <p:cNvPr id="275" name="直接连接符 274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6" name="文本框 275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06" name="文本框 305"/>
          <p:cNvSpPr txBox="1"/>
          <p:nvPr/>
        </p:nvSpPr>
        <p:spPr>
          <a:xfrm>
            <a:off x="7695313" y="4951513"/>
            <a:ext cx="8306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GateALU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4" name="文本框 293"/>
          <p:cNvSpPr txBox="1"/>
          <p:nvPr/>
        </p:nvSpPr>
        <p:spPr>
          <a:xfrm>
            <a:off x="8326649" y="2480016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SR1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11" name="直接连接符 210"/>
          <p:cNvCxnSpPr/>
          <p:nvPr/>
        </p:nvCxnSpPr>
        <p:spPr bwMode="auto">
          <a:xfrm rot="5400000">
            <a:off x="6526537" y="4277233"/>
            <a:ext cx="0" cy="1584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" name="矩形 111"/>
          <p:cNvSpPr/>
          <p:nvPr/>
        </p:nvSpPr>
        <p:spPr bwMode="auto">
          <a:xfrm>
            <a:off x="3544471" y="471228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LOGIC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05" name="直接连接符 204"/>
          <p:cNvCxnSpPr/>
          <p:nvPr/>
        </p:nvCxnSpPr>
        <p:spPr bwMode="auto">
          <a:xfrm flipV="1">
            <a:off x="3882469" y="4919128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28" name="组合 327"/>
          <p:cNvGrpSpPr/>
          <p:nvPr/>
        </p:nvGrpSpPr>
        <p:grpSpPr>
          <a:xfrm>
            <a:off x="3813474" y="5000876"/>
            <a:ext cx="396344" cy="215444"/>
            <a:chOff x="7272000" y="2565484"/>
            <a:chExt cx="396344" cy="215444"/>
          </a:xfrm>
        </p:grpSpPr>
        <p:cxnSp>
          <p:nvCxnSpPr>
            <p:cNvPr id="329" name="直接连接符 328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0" name="文本框 329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707904" y="3717032"/>
            <a:ext cx="695029" cy="504055"/>
            <a:chOff x="3707904" y="3717032"/>
            <a:chExt cx="695029" cy="504055"/>
          </a:xfrm>
        </p:grpSpPr>
        <p:grpSp>
          <p:nvGrpSpPr>
            <p:cNvPr id="359" name="组合 358"/>
            <p:cNvGrpSpPr/>
            <p:nvPr/>
          </p:nvGrpSpPr>
          <p:grpSpPr>
            <a:xfrm rot="5400000" flipV="1">
              <a:off x="3684324" y="3981484"/>
              <a:ext cx="360039" cy="119168"/>
              <a:chOff x="5292080" y="3452075"/>
              <a:chExt cx="360039" cy="119168"/>
            </a:xfrm>
          </p:grpSpPr>
          <p:sp>
            <p:nvSpPr>
              <p:cNvPr id="368" name="等腰三角形 367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69" name="直接连接符 368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70" name="文本框 369"/>
            <p:cNvSpPr txBox="1"/>
            <p:nvPr/>
          </p:nvSpPr>
          <p:spPr>
            <a:xfrm>
              <a:off x="3707904" y="3717032"/>
              <a:ext cx="6950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LD.CC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75" name="矩形 374"/>
          <p:cNvSpPr/>
          <p:nvPr/>
        </p:nvSpPr>
        <p:spPr bwMode="auto">
          <a:xfrm>
            <a:off x="168480" y="692696"/>
            <a:ext cx="8896977" cy="6089104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grpSp>
        <p:nvGrpSpPr>
          <p:cNvPr id="313" name="组合 312"/>
          <p:cNvGrpSpPr/>
          <p:nvPr/>
        </p:nvGrpSpPr>
        <p:grpSpPr>
          <a:xfrm>
            <a:off x="5313792" y="2176846"/>
            <a:ext cx="396344" cy="215444"/>
            <a:chOff x="7272000" y="2565484"/>
            <a:chExt cx="396344" cy="215444"/>
          </a:xfrm>
        </p:grpSpPr>
        <p:cxnSp>
          <p:nvCxnSpPr>
            <p:cNvPr id="314" name="直接连接符 31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5" name="文本框 31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137" name="直接连接符 136"/>
          <p:cNvCxnSpPr/>
          <p:nvPr/>
        </p:nvCxnSpPr>
        <p:spPr bwMode="auto">
          <a:xfrm flipV="1">
            <a:off x="4654241" y="1748544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1" name="组合 150"/>
          <p:cNvGrpSpPr/>
          <p:nvPr/>
        </p:nvGrpSpPr>
        <p:grpSpPr>
          <a:xfrm>
            <a:off x="3934162" y="1941680"/>
            <a:ext cx="360039" cy="119168"/>
            <a:chOff x="5292080" y="3452075"/>
            <a:chExt cx="360039" cy="119168"/>
          </a:xfrm>
        </p:grpSpPr>
        <p:sp>
          <p:nvSpPr>
            <p:cNvPr id="152" name="等腰三角形 15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53" name="直接连接符 15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54" name="组合 153"/>
          <p:cNvGrpSpPr/>
          <p:nvPr/>
        </p:nvGrpSpPr>
        <p:grpSpPr>
          <a:xfrm>
            <a:off x="3934161" y="1592352"/>
            <a:ext cx="360039" cy="119168"/>
            <a:chOff x="5292080" y="3452075"/>
            <a:chExt cx="360039" cy="119168"/>
          </a:xfrm>
        </p:grpSpPr>
        <p:sp>
          <p:nvSpPr>
            <p:cNvPr id="155" name="等腰三角形 15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56" name="直接连接符 15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4" name="矩形 103"/>
          <p:cNvSpPr/>
          <p:nvPr/>
        </p:nvSpPr>
        <p:spPr bwMode="auto">
          <a:xfrm>
            <a:off x="4294201" y="1543936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PC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136" name="直接连接符 135"/>
          <p:cNvCxnSpPr/>
          <p:nvPr/>
        </p:nvCxnSpPr>
        <p:spPr bwMode="auto">
          <a:xfrm flipV="1">
            <a:off x="4870265" y="2099704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43" name="组合 342"/>
          <p:cNvGrpSpPr/>
          <p:nvPr/>
        </p:nvGrpSpPr>
        <p:grpSpPr>
          <a:xfrm>
            <a:off x="3895814" y="1945790"/>
            <a:ext cx="360000" cy="217408"/>
            <a:chOff x="5898218" y="3494595"/>
            <a:chExt cx="360000" cy="217408"/>
          </a:xfrm>
        </p:grpSpPr>
        <p:cxnSp>
          <p:nvCxnSpPr>
            <p:cNvPr id="344" name="直接连接符 343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5" name="文本框 344"/>
            <p:cNvSpPr txBox="1"/>
            <p:nvPr/>
          </p:nvSpPr>
          <p:spPr>
            <a:xfrm>
              <a:off x="5898218" y="3496559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3" name="梯形 92"/>
          <p:cNvSpPr/>
          <p:nvPr/>
        </p:nvSpPr>
        <p:spPr bwMode="auto">
          <a:xfrm>
            <a:off x="4240866" y="1892536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2000" rIns="9144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PCMUX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31" name="直接连接符 130"/>
          <p:cNvCxnSpPr/>
          <p:nvPr/>
        </p:nvCxnSpPr>
        <p:spPr bwMode="auto">
          <a:xfrm>
            <a:off x="5366663" y="1424500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2" name="矩形 131"/>
          <p:cNvSpPr/>
          <p:nvPr/>
        </p:nvSpPr>
        <p:spPr bwMode="auto">
          <a:xfrm>
            <a:off x="5233467" y="1831944"/>
            <a:ext cx="356878" cy="19852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+1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33" name="直接连接符 132"/>
          <p:cNvCxnSpPr/>
          <p:nvPr/>
        </p:nvCxnSpPr>
        <p:spPr bwMode="auto">
          <a:xfrm rot="16200000">
            <a:off x="5025024" y="1084719"/>
            <a:ext cx="1726" cy="72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" name="直接连接符 133"/>
          <p:cNvCxnSpPr/>
          <p:nvPr/>
        </p:nvCxnSpPr>
        <p:spPr bwMode="auto">
          <a:xfrm rot="16200000">
            <a:off x="5122241" y="2137145"/>
            <a:ext cx="1726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" name="直接连接符 134"/>
          <p:cNvCxnSpPr/>
          <p:nvPr/>
        </p:nvCxnSpPr>
        <p:spPr bwMode="auto">
          <a:xfrm>
            <a:off x="5374321" y="2012008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8" name="椭圆 167"/>
          <p:cNvSpPr/>
          <p:nvPr/>
        </p:nvSpPr>
        <p:spPr bwMode="auto">
          <a:xfrm>
            <a:off x="5328602" y="1423034"/>
            <a:ext cx="45719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309" name="文本框 308"/>
          <p:cNvSpPr txBox="1"/>
          <p:nvPr/>
        </p:nvSpPr>
        <p:spPr>
          <a:xfrm>
            <a:off x="3311140" y="1546909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LD.PC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379" name="直接连接符 378"/>
          <p:cNvCxnSpPr/>
          <p:nvPr/>
        </p:nvCxnSpPr>
        <p:spPr bwMode="auto">
          <a:xfrm flipV="1">
            <a:off x="4644008" y="1448792"/>
            <a:ext cx="1726" cy="10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" name="直接连接符 357"/>
          <p:cNvCxnSpPr/>
          <p:nvPr/>
        </p:nvCxnSpPr>
        <p:spPr bwMode="auto">
          <a:xfrm>
            <a:off x="4836233" y="5919928"/>
            <a:ext cx="0" cy="28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7" name="直接连接符 356"/>
          <p:cNvCxnSpPr/>
          <p:nvPr/>
        </p:nvCxnSpPr>
        <p:spPr bwMode="auto">
          <a:xfrm rot="16200000">
            <a:off x="4600265" y="5968436"/>
            <a:ext cx="0" cy="4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5" name="组合 384"/>
          <p:cNvGrpSpPr/>
          <p:nvPr/>
        </p:nvGrpSpPr>
        <p:grpSpPr>
          <a:xfrm flipH="1">
            <a:off x="4370149" y="6565995"/>
            <a:ext cx="360039" cy="119168"/>
            <a:chOff x="5292080" y="3452075"/>
            <a:chExt cx="360039" cy="119168"/>
          </a:xfrm>
        </p:grpSpPr>
        <p:sp>
          <p:nvSpPr>
            <p:cNvPr id="386" name="等腰三角形 38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87" name="直接连接符 38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88" name="文本框 387"/>
          <p:cNvSpPr txBox="1"/>
          <p:nvPr/>
        </p:nvSpPr>
        <p:spPr>
          <a:xfrm>
            <a:off x="4665830" y="6517650"/>
            <a:ext cx="995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MEM.EN,R,W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18" name="组合 417"/>
          <p:cNvGrpSpPr/>
          <p:nvPr/>
        </p:nvGrpSpPr>
        <p:grpSpPr>
          <a:xfrm>
            <a:off x="4745207" y="5930003"/>
            <a:ext cx="396344" cy="215444"/>
            <a:chOff x="7272000" y="2565484"/>
            <a:chExt cx="396344" cy="215444"/>
          </a:xfrm>
        </p:grpSpPr>
        <p:cxnSp>
          <p:nvCxnSpPr>
            <p:cNvPr id="419" name="直接连接符 418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0" name="文本框 419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5" name="矩形 104"/>
          <p:cNvSpPr/>
          <p:nvPr/>
        </p:nvSpPr>
        <p:spPr bwMode="auto">
          <a:xfrm>
            <a:off x="4514169" y="5684384"/>
            <a:ext cx="676800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MAR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3392528" y="5651906"/>
            <a:ext cx="950400" cy="1101059"/>
          </a:xfrm>
          <a:prstGeom prst="rect">
            <a:avLst/>
          </a:prstGeom>
          <a:solidFill>
            <a:srgbClr val="FF99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MEMORY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2536359" y="5684384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MDR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39" name="直接连接符 238"/>
          <p:cNvCxnSpPr/>
          <p:nvPr/>
        </p:nvCxnSpPr>
        <p:spPr bwMode="auto">
          <a:xfrm>
            <a:off x="2672447" y="5908126"/>
            <a:ext cx="0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1" name="直接连接符 240"/>
          <p:cNvCxnSpPr/>
          <p:nvPr/>
        </p:nvCxnSpPr>
        <p:spPr bwMode="auto">
          <a:xfrm flipV="1">
            <a:off x="2854041" y="6368472"/>
            <a:ext cx="0" cy="21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2" name="直接连接符 241"/>
          <p:cNvCxnSpPr/>
          <p:nvPr/>
        </p:nvCxnSpPr>
        <p:spPr bwMode="auto">
          <a:xfrm rot="16200000">
            <a:off x="3106281" y="6315335"/>
            <a:ext cx="1726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4" name="组合 363"/>
          <p:cNvGrpSpPr/>
          <p:nvPr/>
        </p:nvGrpSpPr>
        <p:grpSpPr>
          <a:xfrm>
            <a:off x="2170281" y="5732800"/>
            <a:ext cx="360039" cy="119168"/>
            <a:chOff x="5292080" y="3452075"/>
            <a:chExt cx="360039" cy="119168"/>
          </a:xfrm>
        </p:grpSpPr>
        <p:sp>
          <p:nvSpPr>
            <p:cNvPr id="365" name="等腰三角形 36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66" name="直接连接符 36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67" name="文本框 366"/>
          <p:cNvSpPr txBox="1"/>
          <p:nvPr/>
        </p:nvSpPr>
        <p:spPr>
          <a:xfrm>
            <a:off x="1557897" y="5669274"/>
            <a:ext cx="744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LD.MDR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2" name="梯形 391"/>
          <p:cNvSpPr/>
          <p:nvPr/>
        </p:nvSpPr>
        <p:spPr bwMode="auto">
          <a:xfrm>
            <a:off x="2187064" y="6122668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grpSp>
        <p:nvGrpSpPr>
          <p:cNvPr id="400" name="组合 399"/>
          <p:cNvGrpSpPr/>
          <p:nvPr/>
        </p:nvGrpSpPr>
        <p:grpSpPr>
          <a:xfrm>
            <a:off x="1837251" y="6173636"/>
            <a:ext cx="360039" cy="119168"/>
            <a:chOff x="5292080" y="3452075"/>
            <a:chExt cx="360039" cy="119168"/>
          </a:xfrm>
        </p:grpSpPr>
        <p:sp>
          <p:nvSpPr>
            <p:cNvPr id="401" name="等腰三角形 400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02" name="直接连接符 401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24" name="组合 423"/>
          <p:cNvGrpSpPr/>
          <p:nvPr/>
        </p:nvGrpSpPr>
        <p:grpSpPr>
          <a:xfrm>
            <a:off x="2978204" y="6542014"/>
            <a:ext cx="360000" cy="221857"/>
            <a:chOff x="5898218" y="3494595"/>
            <a:chExt cx="360000" cy="221857"/>
          </a:xfrm>
        </p:grpSpPr>
        <p:cxnSp>
          <p:nvCxnSpPr>
            <p:cNvPr id="425" name="直接连接符 424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6" name="文本框 425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03" name="文本框 402"/>
          <p:cNvSpPr txBox="1"/>
          <p:nvPr/>
        </p:nvSpPr>
        <p:spPr>
          <a:xfrm>
            <a:off x="1294916" y="6110110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MIO.EN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42" name="直接连接符 41"/>
          <p:cNvCxnSpPr/>
          <p:nvPr/>
        </p:nvCxnSpPr>
        <p:spPr bwMode="auto">
          <a:xfrm>
            <a:off x="622673" y="1039856"/>
            <a:ext cx="8344800" cy="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接连接符 43"/>
          <p:cNvCxnSpPr/>
          <p:nvPr/>
        </p:nvCxnSpPr>
        <p:spPr bwMode="auto">
          <a:xfrm>
            <a:off x="8971840" y="980728"/>
            <a:ext cx="2881" cy="437040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接连接符 42"/>
          <p:cNvCxnSpPr/>
          <p:nvPr/>
        </p:nvCxnSpPr>
        <p:spPr bwMode="auto">
          <a:xfrm>
            <a:off x="621793" y="5288328"/>
            <a:ext cx="8344800" cy="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" name="Rectangle 2"/>
          <p:cNvSpPr txBox="1">
            <a:spLocks noChangeArrowheads="1"/>
          </p:cNvSpPr>
          <p:nvPr/>
        </p:nvSpPr>
        <p:spPr bwMode="auto">
          <a:xfrm>
            <a:off x="179388" y="71438"/>
            <a:ext cx="883920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j-cs"/>
              </a:rPr>
              <a:t>TRAP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/>
              <a:ea typeface="宋体" panose="02010600030101010101" pitchFamily="2" charset="-122"/>
              <a:cs typeface="+mj-cs"/>
            </a:endParaRPr>
          </a:p>
        </p:txBody>
      </p:sp>
      <p:grpSp>
        <p:nvGrpSpPr>
          <p:cNvPr id="380" name="组合 379"/>
          <p:cNvGrpSpPr/>
          <p:nvPr/>
        </p:nvGrpSpPr>
        <p:grpSpPr>
          <a:xfrm rot="16200000">
            <a:off x="6262811" y="-1998928"/>
            <a:ext cx="569421" cy="4942139"/>
            <a:chOff x="7543800" y="1143000"/>
            <a:chExt cx="813273" cy="5257800"/>
          </a:xfrm>
        </p:grpSpPr>
        <p:sp>
          <p:nvSpPr>
            <p:cNvPr id="438" name="Line 5"/>
            <p:cNvSpPr>
              <a:spLocks noChangeShapeType="1"/>
            </p:cNvSpPr>
            <p:nvPr/>
          </p:nvSpPr>
          <p:spPr bwMode="auto">
            <a:xfrm>
              <a:off x="8077200" y="19050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9" name="Line 6"/>
            <p:cNvSpPr>
              <a:spLocks noChangeShapeType="1"/>
            </p:cNvSpPr>
            <p:nvPr/>
          </p:nvSpPr>
          <p:spPr bwMode="auto">
            <a:xfrm>
              <a:off x="8101013" y="27432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0" name="Line 7"/>
            <p:cNvSpPr>
              <a:spLocks noChangeShapeType="1"/>
            </p:cNvSpPr>
            <p:nvPr/>
          </p:nvSpPr>
          <p:spPr bwMode="auto">
            <a:xfrm>
              <a:off x="8077200" y="35814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1" name="Line 8"/>
            <p:cNvSpPr>
              <a:spLocks noChangeShapeType="1"/>
            </p:cNvSpPr>
            <p:nvPr/>
          </p:nvSpPr>
          <p:spPr bwMode="auto">
            <a:xfrm>
              <a:off x="8056563" y="44196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2" name="Line 9"/>
            <p:cNvSpPr>
              <a:spLocks noChangeShapeType="1"/>
            </p:cNvSpPr>
            <p:nvPr/>
          </p:nvSpPr>
          <p:spPr bwMode="auto">
            <a:xfrm>
              <a:off x="8070850" y="52578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3" name="Text Box 10"/>
            <p:cNvSpPr txBox="1">
              <a:spLocks noChangeArrowheads="1"/>
            </p:cNvSpPr>
            <p:nvPr/>
          </p:nvSpPr>
          <p:spPr bwMode="auto">
            <a:xfrm rot="5400000">
              <a:off x="7897198" y="3137773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EA</a:t>
              </a:r>
            </a:p>
          </p:txBody>
        </p:sp>
        <p:sp>
          <p:nvSpPr>
            <p:cNvPr id="444" name="Text Box 11"/>
            <p:cNvSpPr txBox="1">
              <a:spLocks noChangeArrowheads="1"/>
            </p:cNvSpPr>
            <p:nvPr/>
          </p:nvSpPr>
          <p:spPr bwMode="auto">
            <a:xfrm rot="5400000">
              <a:off x="7897194" y="3975973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OP</a:t>
              </a:r>
            </a:p>
          </p:txBody>
        </p:sp>
        <p:sp>
          <p:nvSpPr>
            <p:cNvPr id="445" name="Text Box 12"/>
            <p:cNvSpPr txBox="1">
              <a:spLocks noChangeArrowheads="1"/>
            </p:cNvSpPr>
            <p:nvPr/>
          </p:nvSpPr>
          <p:spPr bwMode="auto">
            <a:xfrm rot="5400000">
              <a:off x="7897194" y="4814173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EX</a:t>
              </a:r>
            </a:p>
          </p:txBody>
        </p:sp>
        <p:sp>
          <p:nvSpPr>
            <p:cNvPr id="446" name="Line 13"/>
            <p:cNvSpPr>
              <a:spLocks noChangeShapeType="1"/>
            </p:cNvSpPr>
            <p:nvPr/>
          </p:nvSpPr>
          <p:spPr bwMode="auto">
            <a:xfrm>
              <a:off x="8077200" y="6096000"/>
              <a:ext cx="0" cy="304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7" name="Line 14"/>
            <p:cNvSpPr>
              <a:spLocks noChangeShapeType="1"/>
            </p:cNvSpPr>
            <p:nvPr/>
          </p:nvSpPr>
          <p:spPr bwMode="auto">
            <a:xfrm flipH="1">
              <a:off x="7543800" y="6400800"/>
              <a:ext cx="5334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8" name="Line 15"/>
            <p:cNvSpPr>
              <a:spLocks noChangeShapeType="1"/>
            </p:cNvSpPr>
            <p:nvPr/>
          </p:nvSpPr>
          <p:spPr bwMode="auto">
            <a:xfrm flipV="1">
              <a:off x="7543800" y="1143000"/>
              <a:ext cx="0" cy="5257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9" name="Line 16"/>
            <p:cNvSpPr>
              <a:spLocks noChangeShapeType="1"/>
            </p:cNvSpPr>
            <p:nvPr/>
          </p:nvSpPr>
          <p:spPr bwMode="auto">
            <a:xfrm>
              <a:off x="7543800" y="1143000"/>
              <a:ext cx="5334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0" name="Line 17"/>
            <p:cNvSpPr>
              <a:spLocks noChangeShapeType="1"/>
            </p:cNvSpPr>
            <p:nvPr/>
          </p:nvSpPr>
          <p:spPr bwMode="auto">
            <a:xfrm>
              <a:off x="8077200" y="1143000"/>
              <a:ext cx="0" cy="304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1" name="Text Box 18"/>
            <p:cNvSpPr txBox="1">
              <a:spLocks noChangeArrowheads="1"/>
            </p:cNvSpPr>
            <p:nvPr/>
          </p:nvSpPr>
          <p:spPr bwMode="auto">
            <a:xfrm rot="5400000">
              <a:off x="7897194" y="5652372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S</a:t>
              </a:r>
            </a:p>
          </p:txBody>
        </p:sp>
        <p:sp>
          <p:nvSpPr>
            <p:cNvPr id="452" name="Text Box 19"/>
            <p:cNvSpPr txBox="1">
              <a:spLocks noChangeArrowheads="1"/>
            </p:cNvSpPr>
            <p:nvPr/>
          </p:nvSpPr>
          <p:spPr bwMode="auto">
            <a:xfrm rot="5400000">
              <a:off x="7897194" y="1461372"/>
              <a:ext cx="480169" cy="43958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F</a:t>
              </a:r>
            </a:p>
          </p:txBody>
        </p:sp>
        <p:sp>
          <p:nvSpPr>
            <p:cNvPr id="453" name="Text Box 4"/>
            <p:cNvSpPr txBox="1">
              <a:spLocks noChangeArrowheads="1"/>
            </p:cNvSpPr>
            <p:nvPr/>
          </p:nvSpPr>
          <p:spPr bwMode="auto">
            <a:xfrm rot="5400000">
              <a:off x="7897194" y="2299573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D</a:t>
              </a:r>
            </a:p>
          </p:txBody>
        </p:sp>
      </p:grpSp>
      <p:sp>
        <p:nvSpPr>
          <p:cNvPr id="390" name="椭圆 389"/>
          <p:cNvSpPr/>
          <p:nvPr/>
        </p:nvSpPr>
        <p:spPr bwMode="auto">
          <a:xfrm>
            <a:off x="4622400" y="1412776"/>
            <a:ext cx="45719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319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" name="组合 358"/>
          <p:cNvGrpSpPr/>
          <p:nvPr/>
        </p:nvGrpSpPr>
        <p:grpSpPr>
          <a:xfrm>
            <a:off x="4067944" y="4941168"/>
            <a:ext cx="695029" cy="318229"/>
            <a:chOff x="4067944" y="4941168"/>
            <a:chExt cx="695029" cy="318229"/>
          </a:xfrm>
        </p:grpSpPr>
        <p:grpSp>
          <p:nvGrpSpPr>
            <p:cNvPr id="368" name="组合 367"/>
            <p:cNvGrpSpPr/>
            <p:nvPr/>
          </p:nvGrpSpPr>
          <p:grpSpPr>
            <a:xfrm>
              <a:off x="4349249" y="4941168"/>
              <a:ext cx="360039" cy="119168"/>
              <a:chOff x="5292080" y="3452075"/>
              <a:chExt cx="360039" cy="119168"/>
            </a:xfrm>
          </p:grpSpPr>
          <p:sp>
            <p:nvSpPr>
              <p:cNvPr id="370" name="等腰三角形 369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75" name="直接连接符 374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69" name="文本框 368"/>
            <p:cNvSpPr txBox="1"/>
            <p:nvPr/>
          </p:nvSpPr>
          <p:spPr>
            <a:xfrm>
              <a:off x="4067944" y="5013176"/>
              <a:ext cx="6950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RUN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79" name="组合 378"/>
          <p:cNvGrpSpPr/>
          <p:nvPr/>
        </p:nvGrpSpPr>
        <p:grpSpPr>
          <a:xfrm>
            <a:off x="3707904" y="3717032"/>
            <a:ext cx="695029" cy="504055"/>
            <a:chOff x="3707904" y="3717032"/>
            <a:chExt cx="695029" cy="504055"/>
          </a:xfrm>
        </p:grpSpPr>
        <p:grpSp>
          <p:nvGrpSpPr>
            <p:cNvPr id="380" name="组合 379"/>
            <p:cNvGrpSpPr/>
            <p:nvPr/>
          </p:nvGrpSpPr>
          <p:grpSpPr>
            <a:xfrm rot="5400000" flipV="1">
              <a:off x="3684324" y="3981484"/>
              <a:ext cx="360039" cy="119168"/>
              <a:chOff x="5292080" y="3452075"/>
              <a:chExt cx="360039" cy="119168"/>
            </a:xfrm>
          </p:grpSpPr>
          <p:sp>
            <p:nvSpPr>
              <p:cNvPr id="391" name="等腰三角形 390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97" name="直接连接符 396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90" name="文本框 389"/>
            <p:cNvSpPr txBox="1"/>
            <p:nvPr/>
          </p:nvSpPr>
          <p:spPr>
            <a:xfrm>
              <a:off x="3707904" y="3717032"/>
              <a:ext cx="6950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LD.CC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98" name="组合 397"/>
          <p:cNvGrpSpPr/>
          <p:nvPr/>
        </p:nvGrpSpPr>
        <p:grpSpPr>
          <a:xfrm>
            <a:off x="3358097" y="4004728"/>
            <a:ext cx="1368000" cy="828000"/>
            <a:chOff x="3358097" y="4004728"/>
            <a:chExt cx="1368000" cy="828000"/>
          </a:xfrm>
        </p:grpSpPr>
        <p:cxnSp>
          <p:nvCxnSpPr>
            <p:cNvPr id="399" name="直接连接符 398"/>
            <p:cNvCxnSpPr/>
            <p:nvPr/>
          </p:nvCxnSpPr>
          <p:spPr bwMode="auto">
            <a:xfrm rot="10800000">
              <a:off x="3366482" y="4004728"/>
              <a:ext cx="1726" cy="828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7" name="直接连接符 426"/>
            <p:cNvCxnSpPr/>
            <p:nvPr/>
          </p:nvCxnSpPr>
          <p:spPr bwMode="auto">
            <a:xfrm rot="16200000">
              <a:off x="4041234" y="3321927"/>
              <a:ext cx="1726" cy="1368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8" name="等腰三角形 57"/>
          <p:cNvSpPr/>
          <p:nvPr/>
        </p:nvSpPr>
        <p:spPr bwMode="auto">
          <a:xfrm flipV="1">
            <a:off x="7444077" y="5000296"/>
            <a:ext cx="180969" cy="148657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210" name="等腰三角形 209"/>
          <p:cNvSpPr/>
          <p:nvPr/>
        </p:nvSpPr>
        <p:spPr bwMode="auto">
          <a:xfrm rot="5400000">
            <a:off x="7325518" y="4995394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208" name="直接连接符 207"/>
          <p:cNvCxnSpPr/>
          <p:nvPr/>
        </p:nvCxnSpPr>
        <p:spPr bwMode="auto">
          <a:xfrm>
            <a:off x="7533698" y="5144344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" name="直接连接符 357"/>
          <p:cNvCxnSpPr/>
          <p:nvPr/>
        </p:nvCxnSpPr>
        <p:spPr bwMode="auto">
          <a:xfrm>
            <a:off x="4836233" y="5919928"/>
            <a:ext cx="0" cy="28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7" name="直接连接符 356"/>
          <p:cNvCxnSpPr/>
          <p:nvPr/>
        </p:nvCxnSpPr>
        <p:spPr bwMode="auto">
          <a:xfrm rot="16200000">
            <a:off x="4600265" y="5968436"/>
            <a:ext cx="0" cy="4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5" name="组合 384"/>
          <p:cNvGrpSpPr/>
          <p:nvPr/>
        </p:nvGrpSpPr>
        <p:grpSpPr>
          <a:xfrm flipH="1">
            <a:off x="4370149" y="6565995"/>
            <a:ext cx="360039" cy="119168"/>
            <a:chOff x="5292080" y="3452075"/>
            <a:chExt cx="360039" cy="119168"/>
          </a:xfrm>
        </p:grpSpPr>
        <p:sp>
          <p:nvSpPr>
            <p:cNvPr id="386" name="等腰三角形 38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87" name="直接连接符 38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88" name="文本框 387"/>
          <p:cNvSpPr txBox="1"/>
          <p:nvPr/>
        </p:nvSpPr>
        <p:spPr>
          <a:xfrm>
            <a:off x="4665830" y="6517650"/>
            <a:ext cx="995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MEM.EN,R,W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18" name="组合 417"/>
          <p:cNvGrpSpPr/>
          <p:nvPr/>
        </p:nvGrpSpPr>
        <p:grpSpPr>
          <a:xfrm>
            <a:off x="4745207" y="5930003"/>
            <a:ext cx="396344" cy="215444"/>
            <a:chOff x="7272000" y="2565484"/>
            <a:chExt cx="396344" cy="215444"/>
          </a:xfrm>
        </p:grpSpPr>
        <p:cxnSp>
          <p:nvCxnSpPr>
            <p:cNvPr id="419" name="直接连接符 418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0" name="文本框 419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5" name="矩形 104"/>
          <p:cNvSpPr/>
          <p:nvPr/>
        </p:nvSpPr>
        <p:spPr bwMode="auto">
          <a:xfrm>
            <a:off x="4514169" y="5684384"/>
            <a:ext cx="676800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MAR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356" name="直接连接符 355"/>
          <p:cNvCxnSpPr/>
          <p:nvPr/>
        </p:nvCxnSpPr>
        <p:spPr bwMode="auto">
          <a:xfrm>
            <a:off x="4836233" y="5360336"/>
            <a:ext cx="0" cy="352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1" name="组合 370"/>
          <p:cNvGrpSpPr/>
          <p:nvPr/>
        </p:nvGrpSpPr>
        <p:grpSpPr>
          <a:xfrm flipH="1">
            <a:off x="5230306" y="5732800"/>
            <a:ext cx="360039" cy="119168"/>
            <a:chOff x="5292080" y="3452075"/>
            <a:chExt cx="360039" cy="119168"/>
          </a:xfrm>
        </p:grpSpPr>
        <p:sp>
          <p:nvSpPr>
            <p:cNvPr id="372" name="等腰三角形 37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73" name="直接连接符 37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15" name="组合 414"/>
          <p:cNvGrpSpPr/>
          <p:nvPr/>
        </p:nvGrpSpPr>
        <p:grpSpPr>
          <a:xfrm>
            <a:off x="4745207" y="5378888"/>
            <a:ext cx="396344" cy="215444"/>
            <a:chOff x="7272000" y="2565484"/>
            <a:chExt cx="396344" cy="215444"/>
          </a:xfrm>
        </p:grpSpPr>
        <p:cxnSp>
          <p:nvCxnSpPr>
            <p:cNvPr id="416" name="直接连接符 415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7" name="文本框 416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74" name="文本框 373"/>
          <p:cNvSpPr txBox="1"/>
          <p:nvPr/>
        </p:nvSpPr>
        <p:spPr>
          <a:xfrm>
            <a:off x="5587295" y="5669274"/>
            <a:ext cx="723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LD.MAR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37" name="直接连接符 136"/>
          <p:cNvCxnSpPr/>
          <p:nvPr/>
        </p:nvCxnSpPr>
        <p:spPr bwMode="auto">
          <a:xfrm flipV="1">
            <a:off x="4654241" y="1748544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1" name="组合 150"/>
          <p:cNvGrpSpPr/>
          <p:nvPr/>
        </p:nvGrpSpPr>
        <p:grpSpPr>
          <a:xfrm>
            <a:off x="3934162" y="1941680"/>
            <a:ext cx="360039" cy="119168"/>
            <a:chOff x="5292080" y="3452075"/>
            <a:chExt cx="360039" cy="119168"/>
          </a:xfrm>
        </p:grpSpPr>
        <p:sp>
          <p:nvSpPr>
            <p:cNvPr id="152" name="等腰三角形 15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53" name="直接连接符 15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54" name="组合 153"/>
          <p:cNvGrpSpPr/>
          <p:nvPr/>
        </p:nvGrpSpPr>
        <p:grpSpPr>
          <a:xfrm>
            <a:off x="3934161" y="1592352"/>
            <a:ext cx="360039" cy="119168"/>
            <a:chOff x="5292080" y="3452075"/>
            <a:chExt cx="360039" cy="119168"/>
          </a:xfrm>
        </p:grpSpPr>
        <p:sp>
          <p:nvSpPr>
            <p:cNvPr id="155" name="等腰三角形 15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56" name="直接连接符 15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1" name="组合 50"/>
          <p:cNvGrpSpPr/>
          <p:nvPr/>
        </p:nvGrpSpPr>
        <p:grpSpPr>
          <a:xfrm>
            <a:off x="4563756" y="1213012"/>
            <a:ext cx="180969" cy="402036"/>
            <a:chOff x="2185214" y="1412776"/>
            <a:chExt cx="180969" cy="402036"/>
          </a:xfrm>
        </p:grpSpPr>
        <p:sp>
          <p:nvSpPr>
            <p:cNvPr id="52" name="等腰三角形 51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4" name="矩形 103"/>
          <p:cNvSpPr/>
          <p:nvPr/>
        </p:nvSpPr>
        <p:spPr bwMode="auto">
          <a:xfrm>
            <a:off x="4294201" y="1543936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PC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grpSp>
        <p:nvGrpSpPr>
          <p:cNvPr id="254" name="组合 253"/>
          <p:cNvGrpSpPr/>
          <p:nvPr/>
        </p:nvGrpSpPr>
        <p:grpSpPr>
          <a:xfrm>
            <a:off x="4222194" y="1255880"/>
            <a:ext cx="360039" cy="119168"/>
            <a:chOff x="5292080" y="3452075"/>
            <a:chExt cx="360039" cy="119168"/>
          </a:xfrm>
        </p:grpSpPr>
        <p:sp>
          <p:nvSpPr>
            <p:cNvPr id="255" name="等腰三角形 25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6" name="直接连接符 25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55" name="直接连接符 354"/>
          <p:cNvCxnSpPr/>
          <p:nvPr/>
        </p:nvCxnSpPr>
        <p:spPr bwMode="auto">
          <a:xfrm>
            <a:off x="4649268" y="1060966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" name="文本框 306"/>
          <p:cNvSpPr txBox="1"/>
          <p:nvPr/>
        </p:nvSpPr>
        <p:spPr>
          <a:xfrm>
            <a:off x="3569657" y="1209382"/>
            <a:ext cx="698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GatePC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322257" y="6537325"/>
            <a:ext cx="2743200" cy="244475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E9E528-1FB2-4ADD-81AD-0CADE8E681E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7059361" y="1543912"/>
            <a:ext cx="950400" cy="1209906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5" name="流程图: 手动操作 4"/>
          <p:cNvSpPr/>
          <p:nvPr/>
        </p:nvSpPr>
        <p:spPr bwMode="auto">
          <a:xfrm>
            <a:off x="6994561" y="4289586"/>
            <a:ext cx="1080000" cy="390640"/>
          </a:xfrm>
          <a:prstGeom prst="flowChartManualOperation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144000" rIns="91440" bIns="144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ALU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等腰三角形 9"/>
          <p:cNvSpPr/>
          <p:nvPr/>
        </p:nvSpPr>
        <p:spPr bwMode="auto">
          <a:xfrm flipV="1">
            <a:off x="7391088" y="4289586"/>
            <a:ext cx="199657" cy="139368"/>
          </a:xfrm>
          <a:prstGeom prst="triangle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86742" y="4280216"/>
            <a:ext cx="102592" cy="1846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</a:t>
            </a:r>
            <a:endParaRPr kumimoji="0" lang="zh-CN" altLang="en-US" sz="1200" b="1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819344" y="4289554"/>
            <a:ext cx="102592" cy="1846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</a:t>
            </a:r>
            <a:endParaRPr kumimoji="0" lang="zh-CN" altLang="en-US" sz="1200" b="1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7390425" y="4298836"/>
            <a:ext cx="99828" cy="1393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连接符 23"/>
          <p:cNvCxnSpPr/>
          <p:nvPr/>
        </p:nvCxnSpPr>
        <p:spPr bwMode="auto">
          <a:xfrm flipH="1">
            <a:off x="7497834" y="4298836"/>
            <a:ext cx="92793" cy="1393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流程图: 手动操作 27"/>
          <p:cNvSpPr/>
          <p:nvPr/>
        </p:nvSpPr>
        <p:spPr bwMode="auto">
          <a:xfrm>
            <a:off x="6742473" y="3892235"/>
            <a:ext cx="684016" cy="184837"/>
          </a:xfrm>
          <a:prstGeom prst="flowChartManualOperation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 panose="020B0503020204020204" pitchFamily="34" charset="-122"/>
                <a:cs typeface="Times New Roman" panose="02020603050405020304" pitchFamily="18" charset="0"/>
              </a:rPr>
              <a:t>SR2MUX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5" name="直接连接符 34"/>
          <p:cNvCxnSpPr/>
          <p:nvPr/>
        </p:nvCxnSpPr>
        <p:spPr bwMode="auto">
          <a:xfrm>
            <a:off x="7866941" y="3613228"/>
            <a:ext cx="1" cy="68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直接连接符 37"/>
          <p:cNvCxnSpPr/>
          <p:nvPr/>
        </p:nvCxnSpPr>
        <p:spPr bwMode="auto">
          <a:xfrm>
            <a:off x="7203138" y="2768048"/>
            <a:ext cx="1726" cy="11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直接连接符 39"/>
          <p:cNvCxnSpPr/>
          <p:nvPr/>
        </p:nvCxnSpPr>
        <p:spPr bwMode="auto">
          <a:xfrm>
            <a:off x="7866941" y="2768136"/>
            <a:ext cx="1" cy="79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直接连接符 58"/>
          <p:cNvCxnSpPr/>
          <p:nvPr/>
        </p:nvCxnSpPr>
        <p:spPr bwMode="auto">
          <a:xfrm flipV="1">
            <a:off x="7534561" y="4676296"/>
            <a:ext cx="0" cy="324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直接连接符 59"/>
          <p:cNvCxnSpPr/>
          <p:nvPr/>
        </p:nvCxnSpPr>
        <p:spPr bwMode="auto">
          <a:xfrm flipH="1">
            <a:off x="7530770" y="1111864"/>
            <a:ext cx="7582" cy="4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直接连接符 61"/>
          <p:cNvCxnSpPr/>
          <p:nvPr/>
        </p:nvCxnSpPr>
        <p:spPr bwMode="auto">
          <a:xfrm>
            <a:off x="8110625" y="5360336"/>
            <a:ext cx="0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直接连接符 64"/>
          <p:cNvCxnSpPr/>
          <p:nvPr/>
        </p:nvCxnSpPr>
        <p:spPr bwMode="auto">
          <a:xfrm>
            <a:off x="7030505" y="5324336"/>
            <a:ext cx="0" cy="57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矩形 66"/>
          <p:cNvSpPr/>
          <p:nvPr/>
        </p:nvSpPr>
        <p:spPr bwMode="auto">
          <a:xfrm>
            <a:off x="6512153" y="5900336"/>
            <a:ext cx="950400" cy="5760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INPUT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7632180" y="5900336"/>
            <a:ext cx="950400" cy="5760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OUTPUT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3392528" y="5651906"/>
            <a:ext cx="950400" cy="1101059"/>
          </a:xfrm>
          <a:prstGeom prst="rect">
            <a:avLst/>
          </a:prstGeom>
          <a:solidFill>
            <a:srgbClr val="FF99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MEMORY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4746598" y="3915536"/>
            <a:ext cx="950556" cy="1233418"/>
          </a:xfrm>
          <a:prstGeom prst="rect">
            <a:avLst/>
          </a:prstGeom>
          <a:solidFill>
            <a:srgbClr val="CC0000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FINITE STATE MACHINE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7" name="等腰三角形 86"/>
          <p:cNvSpPr/>
          <p:nvPr/>
        </p:nvSpPr>
        <p:spPr bwMode="auto">
          <a:xfrm rot="5400000">
            <a:off x="6677446" y="3913195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88" name="直接连接符 87"/>
          <p:cNvCxnSpPr/>
          <p:nvPr/>
        </p:nvCxnSpPr>
        <p:spPr bwMode="auto">
          <a:xfrm rot="5400000">
            <a:off x="6184465" y="3501034"/>
            <a:ext cx="0" cy="972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5" name="梯形 94"/>
          <p:cNvSpPr/>
          <p:nvPr/>
        </p:nvSpPr>
        <p:spPr bwMode="auto">
          <a:xfrm>
            <a:off x="2421993" y="3056080"/>
            <a:ext cx="972000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96" name="梯形 95"/>
          <p:cNvSpPr/>
          <p:nvPr/>
        </p:nvSpPr>
        <p:spPr bwMode="auto">
          <a:xfrm>
            <a:off x="3664802" y="3056080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99" name="直接连接符 98"/>
          <p:cNvCxnSpPr/>
          <p:nvPr/>
        </p:nvCxnSpPr>
        <p:spPr bwMode="auto">
          <a:xfrm>
            <a:off x="7172232" y="4064192"/>
            <a:ext cx="2289" cy="242621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1" name="组合 110"/>
          <p:cNvGrpSpPr/>
          <p:nvPr/>
        </p:nvGrpSpPr>
        <p:grpSpPr>
          <a:xfrm>
            <a:off x="3683425" y="4218423"/>
            <a:ext cx="394752" cy="277817"/>
            <a:chOff x="2731971" y="4365104"/>
            <a:chExt cx="327861" cy="216000"/>
          </a:xfrm>
        </p:grpSpPr>
        <p:sp>
          <p:nvSpPr>
            <p:cNvPr id="108" name="矩形 107"/>
            <p:cNvSpPr/>
            <p:nvPr/>
          </p:nvSpPr>
          <p:spPr bwMode="auto">
            <a:xfrm>
              <a:off x="2731971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N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9" name="矩形 108"/>
            <p:cNvSpPr/>
            <p:nvPr/>
          </p:nvSpPr>
          <p:spPr bwMode="auto">
            <a:xfrm>
              <a:off x="2839983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Z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0" name="矩形 109"/>
            <p:cNvSpPr/>
            <p:nvPr/>
          </p:nvSpPr>
          <p:spPr bwMode="auto">
            <a:xfrm>
              <a:off x="2947995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P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112" name="矩形 111"/>
          <p:cNvSpPr/>
          <p:nvPr/>
        </p:nvSpPr>
        <p:spPr bwMode="auto">
          <a:xfrm>
            <a:off x="3544471" y="471228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LOGIC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61" name="组合 160"/>
          <p:cNvGrpSpPr/>
          <p:nvPr/>
        </p:nvGrpSpPr>
        <p:grpSpPr>
          <a:xfrm>
            <a:off x="7786289" y="3056080"/>
            <a:ext cx="396344" cy="215444"/>
            <a:chOff x="7272000" y="2565484"/>
            <a:chExt cx="396344" cy="215444"/>
          </a:xfrm>
        </p:grpSpPr>
        <p:cxnSp>
          <p:nvCxnSpPr>
            <p:cNvPr id="114" name="直接连接符 11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5" name="文本框 11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24" name="椭圆 123"/>
          <p:cNvSpPr/>
          <p:nvPr/>
        </p:nvSpPr>
        <p:spPr bwMode="auto">
          <a:xfrm>
            <a:off x="7839281" y="3562247"/>
            <a:ext cx="55320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127" name="直接连接符 126"/>
          <p:cNvCxnSpPr/>
          <p:nvPr/>
        </p:nvCxnSpPr>
        <p:spPr bwMode="auto">
          <a:xfrm rot="5400000">
            <a:off x="5812482" y="1553144"/>
            <a:ext cx="1726" cy="408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" name="直接连接符 135"/>
          <p:cNvCxnSpPr/>
          <p:nvPr/>
        </p:nvCxnSpPr>
        <p:spPr bwMode="auto">
          <a:xfrm flipV="1">
            <a:off x="4870265" y="2099704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" name="直接连接符 139"/>
          <p:cNvCxnSpPr/>
          <p:nvPr/>
        </p:nvCxnSpPr>
        <p:spPr bwMode="auto">
          <a:xfrm rot="10800000">
            <a:off x="3358098" y="1075872"/>
            <a:ext cx="1726" cy="12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1" name="直接连接符 140"/>
          <p:cNvCxnSpPr/>
          <p:nvPr/>
        </p:nvCxnSpPr>
        <p:spPr bwMode="auto">
          <a:xfrm flipV="1">
            <a:off x="4436491" y="2108560"/>
            <a:ext cx="1726" cy="19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" name="直接连接符 141"/>
          <p:cNvCxnSpPr/>
          <p:nvPr/>
        </p:nvCxnSpPr>
        <p:spPr bwMode="auto">
          <a:xfrm flipV="1">
            <a:off x="4652515" y="2108560"/>
            <a:ext cx="1726" cy="3132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" name="直接连接符 143"/>
          <p:cNvCxnSpPr/>
          <p:nvPr/>
        </p:nvCxnSpPr>
        <p:spPr bwMode="auto">
          <a:xfrm flipV="1">
            <a:off x="4076451" y="2804080"/>
            <a:ext cx="1726" cy="2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" name="直接连接符 146"/>
          <p:cNvCxnSpPr/>
          <p:nvPr/>
        </p:nvCxnSpPr>
        <p:spPr bwMode="auto">
          <a:xfrm flipV="1">
            <a:off x="3790145" y="2386600"/>
            <a:ext cx="1726" cy="21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8" name="椭圆 147"/>
          <p:cNvSpPr/>
          <p:nvPr/>
        </p:nvSpPr>
        <p:spPr bwMode="auto">
          <a:xfrm>
            <a:off x="3775881" y="2359138"/>
            <a:ext cx="45719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grpSp>
        <p:nvGrpSpPr>
          <p:cNvPr id="157" name="组合 156"/>
          <p:cNvGrpSpPr/>
          <p:nvPr/>
        </p:nvGrpSpPr>
        <p:grpSpPr>
          <a:xfrm>
            <a:off x="6670466" y="2543542"/>
            <a:ext cx="360039" cy="119168"/>
            <a:chOff x="5292080" y="3452075"/>
            <a:chExt cx="360039" cy="119168"/>
          </a:xfrm>
        </p:grpSpPr>
        <p:sp>
          <p:nvSpPr>
            <p:cNvPr id="158" name="等腰三角形 157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59" name="直接连接符 158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62" name="组合 161"/>
          <p:cNvGrpSpPr/>
          <p:nvPr/>
        </p:nvGrpSpPr>
        <p:grpSpPr>
          <a:xfrm>
            <a:off x="7138217" y="3056080"/>
            <a:ext cx="396344" cy="215444"/>
            <a:chOff x="7272000" y="2565484"/>
            <a:chExt cx="396344" cy="215444"/>
          </a:xfrm>
        </p:grpSpPr>
        <p:cxnSp>
          <p:nvCxnSpPr>
            <p:cNvPr id="163" name="直接连接符 16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4" name="文本框 16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173" name="直接连接符 172"/>
          <p:cNvCxnSpPr/>
          <p:nvPr/>
        </p:nvCxnSpPr>
        <p:spPr bwMode="auto">
          <a:xfrm flipV="1">
            <a:off x="3790145" y="3272104"/>
            <a:ext cx="1726" cy="327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5" name="直接连接符 174"/>
          <p:cNvCxnSpPr/>
          <p:nvPr/>
        </p:nvCxnSpPr>
        <p:spPr bwMode="auto">
          <a:xfrm>
            <a:off x="6956208" y="3740176"/>
            <a:ext cx="2289" cy="1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6" name="直接连接符 175"/>
          <p:cNvCxnSpPr/>
          <p:nvPr/>
        </p:nvCxnSpPr>
        <p:spPr bwMode="auto">
          <a:xfrm flipV="1">
            <a:off x="3500387" y="2804072"/>
            <a:ext cx="1726" cy="1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7" name="直接连接符 176"/>
          <p:cNvCxnSpPr/>
          <p:nvPr/>
        </p:nvCxnSpPr>
        <p:spPr bwMode="auto">
          <a:xfrm rot="16200000">
            <a:off x="3210681" y="2684409"/>
            <a:ext cx="1726" cy="597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6" name="直接连接符 185"/>
          <p:cNvCxnSpPr/>
          <p:nvPr/>
        </p:nvCxnSpPr>
        <p:spPr bwMode="auto">
          <a:xfrm rot="10800000">
            <a:off x="1218173" y="2638432"/>
            <a:ext cx="1726" cy="2073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0" name="直接连接符 199"/>
          <p:cNvCxnSpPr/>
          <p:nvPr/>
        </p:nvCxnSpPr>
        <p:spPr bwMode="auto">
          <a:xfrm rot="16200000">
            <a:off x="5086281" y="1859144"/>
            <a:ext cx="1726" cy="37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" name="直接连接符 204"/>
          <p:cNvCxnSpPr/>
          <p:nvPr/>
        </p:nvCxnSpPr>
        <p:spPr bwMode="auto">
          <a:xfrm flipV="1">
            <a:off x="3882469" y="4919128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6" name="直接连接符 205"/>
          <p:cNvCxnSpPr/>
          <p:nvPr/>
        </p:nvCxnSpPr>
        <p:spPr bwMode="auto">
          <a:xfrm flipV="1">
            <a:off x="3883332" y="4472728"/>
            <a:ext cx="0" cy="244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7" name="直接连接符 206"/>
          <p:cNvCxnSpPr/>
          <p:nvPr/>
        </p:nvCxnSpPr>
        <p:spPr bwMode="auto">
          <a:xfrm rot="16200000">
            <a:off x="4408514" y="4021887"/>
            <a:ext cx="1726" cy="662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1" name="直接连接符 210"/>
          <p:cNvCxnSpPr/>
          <p:nvPr/>
        </p:nvCxnSpPr>
        <p:spPr bwMode="auto">
          <a:xfrm rot="5400000">
            <a:off x="6526537" y="4277233"/>
            <a:ext cx="0" cy="1584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12" name="组合 211"/>
          <p:cNvGrpSpPr/>
          <p:nvPr/>
        </p:nvGrpSpPr>
        <p:grpSpPr>
          <a:xfrm>
            <a:off x="5734361" y="4072576"/>
            <a:ext cx="360039" cy="119168"/>
            <a:chOff x="5292080" y="3452075"/>
            <a:chExt cx="360039" cy="119168"/>
          </a:xfrm>
        </p:grpSpPr>
        <p:sp>
          <p:nvSpPr>
            <p:cNvPr id="213" name="等腰三角形 212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14" name="直接连接符 213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18" name="组合 217"/>
          <p:cNvGrpSpPr/>
          <p:nvPr/>
        </p:nvGrpSpPr>
        <p:grpSpPr>
          <a:xfrm>
            <a:off x="5734361" y="4224976"/>
            <a:ext cx="360039" cy="119168"/>
            <a:chOff x="5292080" y="3452075"/>
            <a:chExt cx="360039" cy="119168"/>
          </a:xfrm>
        </p:grpSpPr>
        <p:sp>
          <p:nvSpPr>
            <p:cNvPr id="219" name="等腰三角形 21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20" name="直接连接符 21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22" name="等腰三角形 221"/>
          <p:cNvSpPr/>
          <p:nvPr/>
        </p:nvSpPr>
        <p:spPr bwMode="auto">
          <a:xfrm rot="5400000">
            <a:off x="6965478" y="4370395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223" name="直接连接符 222"/>
          <p:cNvCxnSpPr/>
          <p:nvPr/>
        </p:nvCxnSpPr>
        <p:spPr bwMode="auto">
          <a:xfrm rot="5400000">
            <a:off x="6346497" y="3832234"/>
            <a:ext cx="0" cy="1224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24" name="组合 223"/>
          <p:cNvGrpSpPr/>
          <p:nvPr/>
        </p:nvGrpSpPr>
        <p:grpSpPr>
          <a:xfrm>
            <a:off x="5734361" y="4529776"/>
            <a:ext cx="360039" cy="119168"/>
            <a:chOff x="5292080" y="3452075"/>
            <a:chExt cx="360039" cy="119168"/>
          </a:xfrm>
        </p:grpSpPr>
        <p:sp>
          <p:nvSpPr>
            <p:cNvPr id="225" name="等腰三角形 22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26" name="直接连接符 22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28" name="矩形 227"/>
          <p:cNvSpPr/>
          <p:nvPr/>
        </p:nvSpPr>
        <p:spPr bwMode="auto">
          <a:xfrm>
            <a:off x="5806369" y="4712264"/>
            <a:ext cx="360040" cy="3456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108000" tIns="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…</a:t>
            </a:r>
            <a:endParaRPr kumimoji="0" lang="zh-CN" altLang="en-US" sz="2400" b="1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29" name="组合 228"/>
          <p:cNvGrpSpPr/>
          <p:nvPr/>
        </p:nvGrpSpPr>
        <p:grpSpPr>
          <a:xfrm>
            <a:off x="6703212" y="2153305"/>
            <a:ext cx="360039" cy="119168"/>
            <a:chOff x="5292080" y="3452075"/>
            <a:chExt cx="360039" cy="119168"/>
          </a:xfrm>
        </p:grpSpPr>
        <p:sp>
          <p:nvSpPr>
            <p:cNvPr id="230" name="等腰三角形 229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31" name="直接连接符 230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2" name="组合 231"/>
          <p:cNvGrpSpPr/>
          <p:nvPr/>
        </p:nvGrpSpPr>
        <p:grpSpPr>
          <a:xfrm>
            <a:off x="6703212" y="1615920"/>
            <a:ext cx="360039" cy="119168"/>
            <a:chOff x="5292080" y="3452075"/>
            <a:chExt cx="360039" cy="119168"/>
          </a:xfrm>
        </p:grpSpPr>
        <p:sp>
          <p:nvSpPr>
            <p:cNvPr id="233" name="等腰三角形 232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34" name="直接连接符 233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5" name="组合 234"/>
          <p:cNvGrpSpPr/>
          <p:nvPr/>
        </p:nvGrpSpPr>
        <p:grpSpPr>
          <a:xfrm flipH="1">
            <a:off x="8019245" y="2552024"/>
            <a:ext cx="360039" cy="119168"/>
            <a:chOff x="5292080" y="3452075"/>
            <a:chExt cx="360039" cy="119168"/>
          </a:xfrm>
        </p:grpSpPr>
        <p:sp>
          <p:nvSpPr>
            <p:cNvPr id="236" name="等腰三角形 23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37" name="直接连接符 23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39" name="直接连接符 238"/>
          <p:cNvCxnSpPr/>
          <p:nvPr/>
        </p:nvCxnSpPr>
        <p:spPr bwMode="auto">
          <a:xfrm>
            <a:off x="2672447" y="5908126"/>
            <a:ext cx="0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1" name="直接连接符 240"/>
          <p:cNvCxnSpPr/>
          <p:nvPr/>
        </p:nvCxnSpPr>
        <p:spPr bwMode="auto">
          <a:xfrm flipV="1">
            <a:off x="2854041" y="6368472"/>
            <a:ext cx="0" cy="21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2" name="直接连接符 241"/>
          <p:cNvCxnSpPr/>
          <p:nvPr/>
        </p:nvCxnSpPr>
        <p:spPr bwMode="auto">
          <a:xfrm rot="16200000">
            <a:off x="3106281" y="6315335"/>
            <a:ext cx="1726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4" name="直接连接符 243"/>
          <p:cNvCxnSpPr/>
          <p:nvPr/>
        </p:nvCxnSpPr>
        <p:spPr bwMode="auto">
          <a:xfrm rot="16200000">
            <a:off x="1736994" y="6026858"/>
            <a:ext cx="1726" cy="10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61" name="组合 260"/>
          <p:cNvGrpSpPr/>
          <p:nvPr/>
        </p:nvGrpSpPr>
        <p:grpSpPr>
          <a:xfrm>
            <a:off x="3286201" y="2595651"/>
            <a:ext cx="1008000" cy="244405"/>
            <a:chOff x="2843920" y="2392507"/>
            <a:chExt cx="1008000" cy="244405"/>
          </a:xfrm>
        </p:grpSpPr>
        <p:sp>
          <p:nvSpPr>
            <p:cNvPr id="94" name="梯形 93"/>
            <p:cNvSpPr/>
            <p:nvPr/>
          </p:nvSpPr>
          <p:spPr bwMode="auto">
            <a:xfrm>
              <a:off x="2843920" y="2392507"/>
              <a:ext cx="1008000" cy="232989"/>
            </a:xfrm>
            <a:prstGeom prst="trapezoid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21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+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7" name="等腰三角形 256"/>
            <p:cNvSpPr/>
            <p:nvPr/>
          </p:nvSpPr>
          <p:spPr bwMode="auto">
            <a:xfrm>
              <a:off x="3249397" y="2545331"/>
              <a:ext cx="197047" cy="91581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9" name="直接连接符 258"/>
            <p:cNvCxnSpPr/>
            <p:nvPr/>
          </p:nvCxnSpPr>
          <p:spPr bwMode="auto">
            <a:xfrm flipV="1">
              <a:off x="3249397" y="2545331"/>
              <a:ext cx="98524" cy="915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0" name="直接连接符 259"/>
            <p:cNvCxnSpPr/>
            <p:nvPr/>
          </p:nvCxnSpPr>
          <p:spPr bwMode="auto">
            <a:xfrm flipH="1" flipV="1">
              <a:off x="3347864" y="2545331"/>
              <a:ext cx="98524" cy="915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62" name="直接连接符 261"/>
          <p:cNvCxnSpPr/>
          <p:nvPr/>
        </p:nvCxnSpPr>
        <p:spPr bwMode="auto">
          <a:xfrm rot="16200000">
            <a:off x="2464347" y="3913064"/>
            <a:ext cx="1726" cy="1814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5" name="直接连接符 264"/>
          <p:cNvCxnSpPr/>
          <p:nvPr/>
        </p:nvCxnSpPr>
        <p:spPr bwMode="auto">
          <a:xfrm>
            <a:off x="2258637" y="1111864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71" name="组合 270"/>
          <p:cNvGrpSpPr/>
          <p:nvPr/>
        </p:nvGrpSpPr>
        <p:grpSpPr>
          <a:xfrm>
            <a:off x="5661476" y="2176846"/>
            <a:ext cx="396344" cy="215444"/>
            <a:chOff x="7272000" y="2565484"/>
            <a:chExt cx="396344" cy="215444"/>
          </a:xfrm>
        </p:grpSpPr>
        <p:cxnSp>
          <p:nvCxnSpPr>
            <p:cNvPr id="272" name="直接连接符 27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3" name="文本框 27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74" name="组合 273"/>
          <p:cNvGrpSpPr/>
          <p:nvPr/>
        </p:nvGrpSpPr>
        <p:grpSpPr>
          <a:xfrm>
            <a:off x="7462553" y="4712844"/>
            <a:ext cx="396344" cy="215444"/>
            <a:chOff x="7272000" y="2565484"/>
            <a:chExt cx="396344" cy="215444"/>
          </a:xfrm>
        </p:grpSpPr>
        <p:cxnSp>
          <p:nvCxnSpPr>
            <p:cNvPr id="275" name="直接连接符 274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6" name="文本框 275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83" name="组合 282"/>
          <p:cNvGrpSpPr/>
          <p:nvPr/>
        </p:nvGrpSpPr>
        <p:grpSpPr>
          <a:xfrm>
            <a:off x="2926049" y="3398698"/>
            <a:ext cx="396344" cy="215444"/>
            <a:chOff x="7272000" y="2565484"/>
            <a:chExt cx="396344" cy="215444"/>
          </a:xfrm>
        </p:grpSpPr>
        <p:cxnSp>
          <p:nvCxnSpPr>
            <p:cNvPr id="284" name="直接连接符 28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5" name="文本框 28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86" name="组合 285"/>
          <p:cNvGrpSpPr/>
          <p:nvPr/>
        </p:nvGrpSpPr>
        <p:grpSpPr>
          <a:xfrm>
            <a:off x="3142073" y="3398698"/>
            <a:ext cx="396344" cy="215444"/>
            <a:chOff x="7272000" y="2565484"/>
            <a:chExt cx="396344" cy="215444"/>
          </a:xfrm>
        </p:grpSpPr>
        <p:cxnSp>
          <p:nvCxnSpPr>
            <p:cNvPr id="287" name="直接连接符 286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8" name="文本框 287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91" name="文本框 290"/>
          <p:cNvSpPr txBox="1"/>
          <p:nvPr/>
        </p:nvSpPr>
        <p:spPr>
          <a:xfrm>
            <a:off x="6382433" y="1572499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2" name="文本框 291"/>
          <p:cNvSpPr txBox="1"/>
          <p:nvPr/>
        </p:nvSpPr>
        <p:spPr>
          <a:xfrm>
            <a:off x="6094401" y="2089779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LD.REG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3" name="文本框 292"/>
          <p:cNvSpPr txBox="1"/>
          <p:nvPr/>
        </p:nvSpPr>
        <p:spPr>
          <a:xfrm>
            <a:off x="6310425" y="2480016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SR2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4" name="文本框 293"/>
          <p:cNvSpPr txBox="1"/>
          <p:nvPr/>
        </p:nvSpPr>
        <p:spPr>
          <a:xfrm>
            <a:off x="8326649" y="2480016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SR1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5" name="文本框 294"/>
          <p:cNvSpPr txBox="1"/>
          <p:nvPr/>
        </p:nvSpPr>
        <p:spPr>
          <a:xfrm>
            <a:off x="6420017" y="4250019"/>
            <a:ext cx="547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ALUK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6" name="文本框 295"/>
          <p:cNvSpPr txBox="1"/>
          <p:nvPr/>
        </p:nvSpPr>
        <p:spPr>
          <a:xfrm>
            <a:off x="7282873" y="1705103"/>
            <a:ext cx="580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REG FILE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" name="文本框 296"/>
          <p:cNvSpPr txBox="1"/>
          <p:nvPr/>
        </p:nvSpPr>
        <p:spPr>
          <a:xfrm>
            <a:off x="7606569" y="2408008"/>
            <a:ext cx="527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SR1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OUT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8" name="文本框 297"/>
          <p:cNvSpPr txBox="1"/>
          <p:nvPr/>
        </p:nvSpPr>
        <p:spPr>
          <a:xfrm>
            <a:off x="7078792" y="2408008"/>
            <a:ext cx="527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SR2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OUT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99" name="组合 298"/>
          <p:cNvGrpSpPr/>
          <p:nvPr/>
        </p:nvGrpSpPr>
        <p:grpSpPr>
          <a:xfrm>
            <a:off x="7091627" y="4017787"/>
            <a:ext cx="396344" cy="215444"/>
            <a:chOff x="7272000" y="2565484"/>
            <a:chExt cx="396344" cy="215444"/>
          </a:xfrm>
        </p:grpSpPr>
        <p:cxnSp>
          <p:nvCxnSpPr>
            <p:cNvPr id="300" name="直接连接符 29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1" name="文本框 30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42" name="组合 341"/>
          <p:cNvGrpSpPr/>
          <p:nvPr/>
        </p:nvGrpSpPr>
        <p:grpSpPr>
          <a:xfrm>
            <a:off x="6340499" y="3697739"/>
            <a:ext cx="360000" cy="221857"/>
            <a:chOff x="5898218" y="3494595"/>
            <a:chExt cx="360000" cy="221857"/>
          </a:xfrm>
        </p:grpSpPr>
        <p:cxnSp>
          <p:nvCxnSpPr>
            <p:cNvPr id="303" name="直接连接符 302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4" name="文本框 303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06" name="文本框 305"/>
          <p:cNvSpPr txBox="1"/>
          <p:nvPr/>
        </p:nvSpPr>
        <p:spPr>
          <a:xfrm>
            <a:off x="7695313" y="4951513"/>
            <a:ext cx="8306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GateALU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10" name="组合 309"/>
          <p:cNvGrpSpPr/>
          <p:nvPr/>
        </p:nvGrpSpPr>
        <p:grpSpPr>
          <a:xfrm>
            <a:off x="3709468" y="3371360"/>
            <a:ext cx="396344" cy="215444"/>
            <a:chOff x="7272000" y="2565484"/>
            <a:chExt cx="396344" cy="215444"/>
          </a:xfrm>
        </p:grpSpPr>
        <p:cxnSp>
          <p:nvCxnSpPr>
            <p:cNvPr id="311" name="直接连接符 310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2" name="文本框 311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28" name="组合 327"/>
          <p:cNvGrpSpPr/>
          <p:nvPr/>
        </p:nvGrpSpPr>
        <p:grpSpPr>
          <a:xfrm>
            <a:off x="3813474" y="5000876"/>
            <a:ext cx="396344" cy="215444"/>
            <a:chOff x="7272000" y="2565484"/>
            <a:chExt cx="396344" cy="215444"/>
          </a:xfrm>
        </p:grpSpPr>
        <p:cxnSp>
          <p:nvCxnSpPr>
            <p:cNvPr id="329" name="直接连接符 328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0" name="文本框 329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34" name="文本框 333"/>
          <p:cNvSpPr txBox="1"/>
          <p:nvPr/>
        </p:nvSpPr>
        <p:spPr>
          <a:xfrm>
            <a:off x="4717064" y="3032135"/>
            <a:ext cx="9137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ADDR1MUX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35" name="组合 334"/>
          <p:cNvGrpSpPr/>
          <p:nvPr/>
        </p:nvGrpSpPr>
        <p:grpSpPr>
          <a:xfrm flipH="1">
            <a:off x="4419247" y="3101884"/>
            <a:ext cx="360039" cy="119168"/>
            <a:chOff x="5292080" y="3452075"/>
            <a:chExt cx="360039" cy="119168"/>
          </a:xfrm>
        </p:grpSpPr>
        <p:sp>
          <p:nvSpPr>
            <p:cNvPr id="336" name="等腰三角形 33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37" name="直接连接符 33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3" name="组合 342"/>
          <p:cNvGrpSpPr/>
          <p:nvPr/>
        </p:nvGrpSpPr>
        <p:grpSpPr>
          <a:xfrm>
            <a:off x="3895814" y="1945790"/>
            <a:ext cx="360000" cy="217408"/>
            <a:chOff x="5898218" y="3494595"/>
            <a:chExt cx="360000" cy="217408"/>
          </a:xfrm>
        </p:grpSpPr>
        <p:cxnSp>
          <p:nvCxnSpPr>
            <p:cNvPr id="344" name="直接连接符 343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5" name="文本框 344"/>
            <p:cNvSpPr txBox="1"/>
            <p:nvPr/>
          </p:nvSpPr>
          <p:spPr>
            <a:xfrm>
              <a:off x="5898218" y="3496559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46" name="组合 345"/>
          <p:cNvGrpSpPr/>
          <p:nvPr/>
        </p:nvGrpSpPr>
        <p:grpSpPr>
          <a:xfrm>
            <a:off x="6670553" y="2547150"/>
            <a:ext cx="360000" cy="221857"/>
            <a:chOff x="5898218" y="3494595"/>
            <a:chExt cx="360000" cy="221857"/>
          </a:xfrm>
        </p:grpSpPr>
        <p:cxnSp>
          <p:nvCxnSpPr>
            <p:cNvPr id="347" name="直接连接符 346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8" name="文本框 347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49" name="组合 348"/>
          <p:cNvGrpSpPr/>
          <p:nvPr/>
        </p:nvGrpSpPr>
        <p:grpSpPr>
          <a:xfrm>
            <a:off x="8110665" y="2557773"/>
            <a:ext cx="360000" cy="221857"/>
            <a:chOff x="5898218" y="3494595"/>
            <a:chExt cx="360000" cy="221857"/>
          </a:xfrm>
        </p:grpSpPr>
        <p:cxnSp>
          <p:nvCxnSpPr>
            <p:cNvPr id="350" name="直接连接符 349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1" name="文本框 350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52" name="组合 351"/>
          <p:cNvGrpSpPr/>
          <p:nvPr/>
        </p:nvGrpSpPr>
        <p:grpSpPr>
          <a:xfrm>
            <a:off x="6695955" y="1625004"/>
            <a:ext cx="360000" cy="221857"/>
            <a:chOff x="5898218" y="3494595"/>
            <a:chExt cx="360000" cy="221857"/>
          </a:xfrm>
        </p:grpSpPr>
        <p:cxnSp>
          <p:nvCxnSpPr>
            <p:cNvPr id="353" name="直接连接符 352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4" name="文本框 353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3" name="梯形 92"/>
          <p:cNvSpPr/>
          <p:nvPr/>
        </p:nvSpPr>
        <p:spPr bwMode="auto">
          <a:xfrm>
            <a:off x="4240866" y="1892536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2000" rIns="9144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PCMUX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31" name="直接连接符 130"/>
          <p:cNvCxnSpPr/>
          <p:nvPr/>
        </p:nvCxnSpPr>
        <p:spPr bwMode="auto">
          <a:xfrm>
            <a:off x="5366663" y="1424500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2" name="矩形 131"/>
          <p:cNvSpPr/>
          <p:nvPr/>
        </p:nvSpPr>
        <p:spPr bwMode="auto">
          <a:xfrm>
            <a:off x="5233467" y="1831944"/>
            <a:ext cx="356878" cy="19852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+1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33" name="直接连接符 132"/>
          <p:cNvCxnSpPr/>
          <p:nvPr/>
        </p:nvCxnSpPr>
        <p:spPr bwMode="auto">
          <a:xfrm rot="16200000">
            <a:off x="5025024" y="1084719"/>
            <a:ext cx="1726" cy="72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" name="直接连接符 133"/>
          <p:cNvCxnSpPr/>
          <p:nvPr/>
        </p:nvCxnSpPr>
        <p:spPr bwMode="auto">
          <a:xfrm rot="16200000">
            <a:off x="5122241" y="2137145"/>
            <a:ext cx="1726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" name="直接连接符 134"/>
          <p:cNvCxnSpPr/>
          <p:nvPr/>
        </p:nvCxnSpPr>
        <p:spPr bwMode="auto">
          <a:xfrm>
            <a:off x="5374321" y="2012008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8" name="椭圆 167"/>
          <p:cNvSpPr/>
          <p:nvPr/>
        </p:nvSpPr>
        <p:spPr bwMode="auto">
          <a:xfrm>
            <a:off x="5328602" y="1423034"/>
            <a:ext cx="45719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grpSp>
        <p:nvGrpSpPr>
          <p:cNvPr id="313" name="组合 312"/>
          <p:cNvGrpSpPr/>
          <p:nvPr/>
        </p:nvGrpSpPr>
        <p:grpSpPr>
          <a:xfrm>
            <a:off x="5313792" y="2176846"/>
            <a:ext cx="396344" cy="215444"/>
            <a:chOff x="7272000" y="2565484"/>
            <a:chExt cx="396344" cy="215444"/>
          </a:xfrm>
        </p:grpSpPr>
        <p:cxnSp>
          <p:nvCxnSpPr>
            <p:cNvPr id="314" name="直接连接符 31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5" name="文本框 31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2169016" y="1429908"/>
            <a:ext cx="180969" cy="402036"/>
            <a:chOff x="2185214" y="1412776"/>
            <a:chExt cx="180969" cy="402036"/>
          </a:xfrm>
        </p:grpSpPr>
        <p:sp>
          <p:nvSpPr>
            <p:cNvPr id="47" name="等腰三角形 46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2" name="梯形 91"/>
          <p:cNvSpPr/>
          <p:nvPr/>
        </p:nvSpPr>
        <p:spPr bwMode="auto">
          <a:xfrm>
            <a:off x="1750396" y="1820528"/>
            <a:ext cx="988993" cy="236862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MARMUX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138" name="直接连接符 137"/>
          <p:cNvCxnSpPr/>
          <p:nvPr/>
        </p:nvCxnSpPr>
        <p:spPr bwMode="auto">
          <a:xfrm rot="16200000">
            <a:off x="3901881" y="1747544"/>
            <a:ext cx="1726" cy="10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" name="直接连接符 138"/>
          <p:cNvCxnSpPr/>
          <p:nvPr/>
        </p:nvCxnSpPr>
        <p:spPr bwMode="auto">
          <a:xfrm rot="16200000">
            <a:off x="3091881" y="1717129"/>
            <a:ext cx="1726" cy="13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直接连接符 142"/>
          <p:cNvCxnSpPr/>
          <p:nvPr/>
        </p:nvCxnSpPr>
        <p:spPr bwMode="auto">
          <a:xfrm flipV="1">
            <a:off x="2421993" y="2048040"/>
            <a:ext cx="1726" cy="36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" name="直接连接符 144"/>
          <p:cNvCxnSpPr/>
          <p:nvPr/>
        </p:nvCxnSpPr>
        <p:spPr bwMode="auto">
          <a:xfrm flipV="1">
            <a:off x="2926049" y="2975144"/>
            <a:ext cx="1726" cy="100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" name="直接连接符 145"/>
          <p:cNvCxnSpPr/>
          <p:nvPr/>
        </p:nvCxnSpPr>
        <p:spPr bwMode="auto">
          <a:xfrm rot="16200000">
            <a:off x="4221282" y="1969129"/>
            <a:ext cx="1726" cy="86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9" name="矩形 148"/>
          <p:cNvSpPr/>
          <p:nvPr/>
        </p:nvSpPr>
        <p:spPr bwMode="auto">
          <a:xfrm>
            <a:off x="1733276" y="4424232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69" name="直接连接符 168"/>
          <p:cNvCxnSpPr/>
          <p:nvPr/>
        </p:nvCxnSpPr>
        <p:spPr bwMode="auto">
          <a:xfrm rot="16200000">
            <a:off x="5554281" y="1246719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0" name="直接连接符 169"/>
          <p:cNvCxnSpPr/>
          <p:nvPr/>
        </p:nvCxnSpPr>
        <p:spPr bwMode="auto">
          <a:xfrm rot="10800000">
            <a:off x="5734361" y="1436127"/>
            <a:ext cx="1726" cy="20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1" name="直接连接符 170"/>
          <p:cNvCxnSpPr/>
          <p:nvPr/>
        </p:nvCxnSpPr>
        <p:spPr bwMode="auto">
          <a:xfrm rot="16200000">
            <a:off x="5014281" y="2749264"/>
            <a:ext cx="1726" cy="147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" name="直接连接符 171"/>
          <p:cNvCxnSpPr/>
          <p:nvPr/>
        </p:nvCxnSpPr>
        <p:spPr bwMode="auto">
          <a:xfrm flipV="1">
            <a:off x="4292475" y="3272104"/>
            <a:ext cx="1726" cy="21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8" name="直接连接符 177"/>
          <p:cNvCxnSpPr/>
          <p:nvPr/>
        </p:nvCxnSpPr>
        <p:spPr bwMode="auto">
          <a:xfrm flipV="1">
            <a:off x="2595659" y="3272128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9" name="直接连接符 178"/>
          <p:cNvCxnSpPr/>
          <p:nvPr/>
        </p:nvCxnSpPr>
        <p:spPr bwMode="auto">
          <a:xfrm flipV="1">
            <a:off x="2801224" y="3272104"/>
            <a:ext cx="1726" cy="68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0" name="直接连接符 179"/>
          <p:cNvCxnSpPr/>
          <p:nvPr/>
        </p:nvCxnSpPr>
        <p:spPr bwMode="auto">
          <a:xfrm flipV="1">
            <a:off x="3006789" y="3272104"/>
            <a:ext cx="1726" cy="97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1" name="直接连接符 180"/>
          <p:cNvCxnSpPr/>
          <p:nvPr/>
        </p:nvCxnSpPr>
        <p:spPr bwMode="auto">
          <a:xfrm flipV="1">
            <a:off x="3212355" y="3272104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2" name="矩形 181"/>
          <p:cNvSpPr/>
          <p:nvPr/>
        </p:nvSpPr>
        <p:spPr bwMode="auto">
          <a:xfrm>
            <a:off x="1731563" y="3560136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3" name="矩形 182"/>
          <p:cNvSpPr/>
          <p:nvPr/>
        </p:nvSpPr>
        <p:spPr bwMode="auto">
          <a:xfrm>
            <a:off x="1733276" y="384991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" name="矩形 183"/>
          <p:cNvSpPr/>
          <p:nvPr/>
        </p:nvSpPr>
        <p:spPr bwMode="auto">
          <a:xfrm>
            <a:off x="1733276" y="4137950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5" name="矩形 184"/>
          <p:cNvSpPr/>
          <p:nvPr/>
        </p:nvSpPr>
        <p:spPr bwMode="auto">
          <a:xfrm>
            <a:off x="1731563" y="255204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88" name="直接连接符 187"/>
          <p:cNvCxnSpPr/>
          <p:nvPr/>
        </p:nvCxnSpPr>
        <p:spPr bwMode="auto">
          <a:xfrm rot="16200000">
            <a:off x="1477431" y="3993950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9" name="直接连接符 188"/>
          <p:cNvCxnSpPr/>
          <p:nvPr/>
        </p:nvCxnSpPr>
        <p:spPr bwMode="auto">
          <a:xfrm rot="16200000">
            <a:off x="1478644" y="3705918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0" name="直接连接符 189"/>
          <p:cNvCxnSpPr/>
          <p:nvPr/>
        </p:nvCxnSpPr>
        <p:spPr bwMode="auto">
          <a:xfrm rot="16200000">
            <a:off x="1478644" y="3416136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1" name="直接连接符 190"/>
          <p:cNvCxnSpPr/>
          <p:nvPr/>
        </p:nvCxnSpPr>
        <p:spPr bwMode="auto">
          <a:xfrm rot="16200000">
            <a:off x="1478644" y="2408048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2" name="直接连接符 191"/>
          <p:cNvCxnSpPr/>
          <p:nvPr/>
        </p:nvCxnSpPr>
        <p:spPr bwMode="auto">
          <a:xfrm rot="16200000">
            <a:off x="2513171" y="3570936"/>
            <a:ext cx="1726" cy="194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3" name="直接连接符 192"/>
          <p:cNvCxnSpPr/>
          <p:nvPr/>
        </p:nvCxnSpPr>
        <p:spPr bwMode="auto">
          <a:xfrm rot="16200000">
            <a:off x="2621171" y="3752718"/>
            <a:ext cx="1726" cy="410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" name="直接连接符 193"/>
          <p:cNvCxnSpPr/>
          <p:nvPr/>
        </p:nvCxnSpPr>
        <p:spPr bwMode="auto">
          <a:xfrm rot="16200000">
            <a:off x="2721971" y="3939950"/>
            <a:ext cx="1726" cy="61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" name="直接连接符 194"/>
          <p:cNvCxnSpPr/>
          <p:nvPr/>
        </p:nvCxnSpPr>
        <p:spPr bwMode="auto">
          <a:xfrm rot="10800000">
            <a:off x="2061954" y="2047944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8" name="直接连接符 197"/>
          <p:cNvCxnSpPr/>
          <p:nvPr/>
        </p:nvCxnSpPr>
        <p:spPr bwMode="auto">
          <a:xfrm rot="16200000">
            <a:off x="2822531" y="4130832"/>
            <a:ext cx="1726" cy="802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9" name="直接连接符 198"/>
          <p:cNvCxnSpPr/>
          <p:nvPr/>
        </p:nvCxnSpPr>
        <p:spPr bwMode="auto">
          <a:xfrm rot="10800000">
            <a:off x="3214082" y="3740160"/>
            <a:ext cx="1726" cy="79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7" name="直接连接符 246"/>
          <p:cNvCxnSpPr/>
          <p:nvPr/>
        </p:nvCxnSpPr>
        <p:spPr bwMode="auto">
          <a:xfrm rot="16200000">
            <a:off x="1477431" y="4280232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48" name="组合 247"/>
          <p:cNvGrpSpPr/>
          <p:nvPr/>
        </p:nvGrpSpPr>
        <p:grpSpPr>
          <a:xfrm>
            <a:off x="1413881" y="1878792"/>
            <a:ext cx="360039" cy="119168"/>
            <a:chOff x="5292080" y="3452075"/>
            <a:chExt cx="360039" cy="119168"/>
          </a:xfrm>
        </p:grpSpPr>
        <p:sp>
          <p:nvSpPr>
            <p:cNvPr id="249" name="等腰三角形 24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0" name="直接连接符 24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51" name="组合 250"/>
          <p:cNvGrpSpPr/>
          <p:nvPr/>
        </p:nvGrpSpPr>
        <p:grpSpPr>
          <a:xfrm>
            <a:off x="1845930" y="1424744"/>
            <a:ext cx="360039" cy="119168"/>
            <a:chOff x="5292080" y="3452075"/>
            <a:chExt cx="360039" cy="119168"/>
          </a:xfrm>
        </p:grpSpPr>
        <p:sp>
          <p:nvSpPr>
            <p:cNvPr id="252" name="等腰三角形 25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3" name="直接连接符 25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66" name="文本框 265"/>
          <p:cNvSpPr txBox="1"/>
          <p:nvPr/>
        </p:nvSpPr>
        <p:spPr>
          <a:xfrm>
            <a:off x="1197857" y="3427153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[10:0]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7" name="文本框 266"/>
          <p:cNvSpPr txBox="1"/>
          <p:nvPr/>
        </p:nvSpPr>
        <p:spPr>
          <a:xfrm>
            <a:off x="1197857" y="3715185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[8:0]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8" name="文本框 267"/>
          <p:cNvSpPr txBox="1"/>
          <p:nvPr/>
        </p:nvSpPr>
        <p:spPr>
          <a:xfrm>
            <a:off x="1197857" y="4003217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[5:0]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9" name="文本框 268"/>
          <p:cNvSpPr txBox="1"/>
          <p:nvPr/>
        </p:nvSpPr>
        <p:spPr>
          <a:xfrm>
            <a:off x="1197857" y="4291249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[4:0]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0" name="文本框 269"/>
          <p:cNvSpPr txBox="1"/>
          <p:nvPr/>
        </p:nvSpPr>
        <p:spPr>
          <a:xfrm>
            <a:off x="1197857" y="2419041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[7:0]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77" name="组合 276"/>
          <p:cNvGrpSpPr/>
          <p:nvPr/>
        </p:nvGrpSpPr>
        <p:grpSpPr>
          <a:xfrm>
            <a:off x="2511649" y="3398698"/>
            <a:ext cx="396344" cy="215444"/>
            <a:chOff x="7272000" y="2565484"/>
            <a:chExt cx="396344" cy="215444"/>
          </a:xfrm>
        </p:grpSpPr>
        <p:cxnSp>
          <p:nvCxnSpPr>
            <p:cNvPr id="278" name="直接连接符 277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9" name="文本框 278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80" name="组合 279"/>
          <p:cNvGrpSpPr/>
          <p:nvPr/>
        </p:nvGrpSpPr>
        <p:grpSpPr>
          <a:xfrm>
            <a:off x="2710025" y="3398698"/>
            <a:ext cx="396344" cy="215444"/>
            <a:chOff x="7272000" y="2565484"/>
            <a:chExt cx="396344" cy="215444"/>
          </a:xfrm>
        </p:grpSpPr>
        <p:cxnSp>
          <p:nvCxnSpPr>
            <p:cNvPr id="281" name="直接连接符 280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2" name="文本框 281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08" name="文本框 307"/>
          <p:cNvSpPr txBox="1"/>
          <p:nvPr/>
        </p:nvSpPr>
        <p:spPr>
          <a:xfrm>
            <a:off x="787257" y="1369699"/>
            <a:ext cx="1130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GateMARMUX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9" name="文本框 308"/>
          <p:cNvSpPr txBox="1"/>
          <p:nvPr/>
        </p:nvSpPr>
        <p:spPr>
          <a:xfrm>
            <a:off x="3311140" y="1546909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LD.PC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16" name="组合 315"/>
          <p:cNvGrpSpPr/>
          <p:nvPr/>
        </p:nvGrpSpPr>
        <p:grpSpPr>
          <a:xfrm>
            <a:off x="3281052" y="2014654"/>
            <a:ext cx="396344" cy="215444"/>
            <a:chOff x="7272000" y="2565484"/>
            <a:chExt cx="396344" cy="215444"/>
          </a:xfrm>
        </p:grpSpPr>
        <p:cxnSp>
          <p:nvCxnSpPr>
            <p:cNvPr id="317" name="直接连接符 316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8" name="文本框 317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19" name="组合 318"/>
          <p:cNvGrpSpPr/>
          <p:nvPr/>
        </p:nvGrpSpPr>
        <p:grpSpPr>
          <a:xfrm>
            <a:off x="2350548" y="2176846"/>
            <a:ext cx="396344" cy="215444"/>
            <a:chOff x="7272000" y="2565484"/>
            <a:chExt cx="396344" cy="215444"/>
          </a:xfrm>
        </p:grpSpPr>
        <p:cxnSp>
          <p:nvCxnSpPr>
            <p:cNvPr id="320" name="直接连接符 31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1" name="文本框 32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22" name="组合 321"/>
          <p:cNvGrpSpPr/>
          <p:nvPr/>
        </p:nvGrpSpPr>
        <p:grpSpPr>
          <a:xfrm>
            <a:off x="1983416" y="2176846"/>
            <a:ext cx="396344" cy="215444"/>
            <a:chOff x="7272000" y="2565484"/>
            <a:chExt cx="396344" cy="215444"/>
          </a:xfrm>
        </p:grpSpPr>
        <p:cxnSp>
          <p:nvCxnSpPr>
            <p:cNvPr id="323" name="直接连接符 32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4" name="文本框 32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38" name="组合 337"/>
          <p:cNvGrpSpPr/>
          <p:nvPr/>
        </p:nvGrpSpPr>
        <p:grpSpPr>
          <a:xfrm>
            <a:off x="2080239" y="3105493"/>
            <a:ext cx="360039" cy="119168"/>
            <a:chOff x="5292080" y="3452075"/>
            <a:chExt cx="360039" cy="119168"/>
          </a:xfrm>
        </p:grpSpPr>
        <p:sp>
          <p:nvSpPr>
            <p:cNvPr id="339" name="等腰三角形 33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40" name="直接连接符 33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41" name="文本框 340"/>
          <p:cNvSpPr txBox="1"/>
          <p:nvPr/>
        </p:nvSpPr>
        <p:spPr>
          <a:xfrm>
            <a:off x="1136717" y="3046345"/>
            <a:ext cx="991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ADDR2MUX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25" name="组合 324"/>
          <p:cNvGrpSpPr/>
          <p:nvPr/>
        </p:nvGrpSpPr>
        <p:grpSpPr>
          <a:xfrm>
            <a:off x="4585967" y="2176846"/>
            <a:ext cx="396344" cy="215444"/>
            <a:chOff x="7272000" y="2565484"/>
            <a:chExt cx="396344" cy="215444"/>
          </a:xfrm>
        </p:grpSpPr>
        <p:cxnSp>
          <p:nvCxnSpPr>
            <p:cNvPr id="326" name="直接连接符 325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7" name="文本框 326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92" name="梯形 391"/>
          <p:cNvSpPr/>
          <p:nvPr/>
        </p:nvSpPr>
        <p:spPr bwMode="auto">
          <a:xfrm>
            <a:off x="2187064" y="6122668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393" name="直接连接符 392"/>
          <p:cNvCxnSpPr/>
          <p:nvPr/>
        </p:nvCxnSpPr>
        <p:spPr bwMode="auto">
          <a:xfrm flipV="1">
            <a:off x="2277977" y="6368448"/>
            <a:ext cx="0" cy="208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4" name="直接连接符 393"/>
          <p:cNvCxnSpPr/>
          <p:nvPr/>
        </p:nvCxnSpPr>
        <p:spPr bwMode="auto">
          <a:xfrm>
            <a:off x="1197857" y="5351128"/>
            <a:ext cx="0" cy="12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5" name="直接连接符 394"/>
          <p:cNvCxnSpPr/>
          <p:nvPr/>
        </p:nvCxnSpPr>
        <p:spPr bwMode="auto">
          <a:xfrm>
            <a:off x="3104495" y="5904000"/>
            <a:ext cx="0" cy="30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6" name="直接连接符 395"/>
          <p:cNvCxnSpPr/>
          <p:nvPr/>
        </p:nvCxnSpPr>
        <p:spPr bwMode="auto">
          <a:xfrm rot="5400000" flipH="1">
            <a:off x="3248479" y="6058435"/>
            <a:ext cx="0" cy="28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00" name="组合 399"/>
          <p:cNvGrpSpPr/>
          <p:nvPr/>
        </p:nvGrpSpPr>
        <p:grpSpPr>
          <a:xfrm>
            <a:off x="1837251" y="6173636"/>
            <a:ext cx="360039" cy="119168"/>
            <a:chOff x="5292080" y="3452075"/>
            <a:chExt cx="360039" cy="119168"/>
          </a:xfrm>
        </p:grpSpPr>
        <p:sp>
          <p:nvSpPr>
            <p:cNvPr id="401" name="等腰三角形 400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02" name="直接连接符 401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3" name="文本框 402"/>
          <p:cNvSpPr txBox="1"/>
          <p:nvPr/>
        </p:nvSpPr>
        <p:spPr>
          <a:xfrm>
            <a:off x="1294916" y="6110110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MIO.EN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09" name="组合 408"/>
          <p:cNvGrpSpPr/>
          <p:nvPr/>
        </p:nvGrpSpPr>
        <p:grpSpPr>
          <a:xfrm>
            <a:off x="7462553" y="1111864"/>
            <a:ext cx="396344" cy="215444"/>
            <a:chOff x="7272000" y="2565484"/>
            <a:chExt cx="396344" cy="215444"/>
          </a:xfrm>
        </p:grpSpPr>
        <p:cxnSp>
          <p:nvCxnSpPr>
            <p:cNvPr id="410" name="直接连接符 40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1" name="文本框 41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12" name="组合 411"/>
          <p:cNvGrpSpPr/>
          <p:nvPr/>
        </p:nvGrpSpPr>
        <p:grpSpPr>
          <a:xfrm>
            <a:off x="2174743" y="1170445"/>
            <a:ext cx="396344" cy="215444"/>
            <a:chOff x="7272000" y="2565484"/>
            <a:chExt cx="396344" cy="215444"/>
          </a:xfrm>
        </p:grpSpPr>
        <p:cxnSp>
          <p:nvCxnSpPr>
            <p:cNvPr id="413" name="直接连接符 41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4" name="文本框 41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21" name="组合 420"/>
          <p:cNvGrpSpPr/>
          <p:nvPr/>
        </p:nvGrpSpPr>
        <p:grpSpPr>
          <a:xfrm>
            <a:off x="1134212" y="5442899"/>
            <a:ext cx="396344" cy="215444"/>
            <a:chOff x="7272000" y="2565484"/>
            <a:chExt cx="396344" cy="215444"/>
          </a:xfrm>
        </p:grpSpPr>
        <p:cxnSp>
          <p:nvCxnSpPr>
            <p:cNvPr id="422" name="直接连接符 42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3" name="文本框 42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24" name="组合 423"/>
          <p:cNvGrpSpPr/>
          <p:nvPr/>
        </p:nvGrpSpPr>
        <p:grpSpPr>
          <a:xfrm>
            <a:off x="2978204" y="6542014"/>
            <a:ext cx="360000" cy="221857"/>
            <a:chOff x="5898218" y="3494595"/>
            <a:chExt cx="360000" cy="221857"/>
          </a:xfrm>
        </p:grpSpPr>
        <p:cxnSp>
          <p:nvCxnSpPr>
            <p:cNvPr id="425" name="直接连接符 424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6" name="文本框 425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76" name="组合 375"/>
          <p:cNvGrpSpPr/>
          <p:nvPr/>
        </p:nvGrpSpPr>
        <p:grpSpPr>
          <a:xfrm>
            <a:off x="6258090" y="4397737"/>
            <a:ext cx="360000" cy="221857"/>
            <a:chOff x="5898218" y="3494595"/>
            <a:chExt cx="360000" cy="221857"/>
          </a:xfrm>
        </p:grpSpPr>
        <p:cxnSp>
          <p:nvCxnSpPr>
            <p:cNvPr id="377" name="直接连接符 376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8" name="文本框 377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89" name="矩形 388"/>
          <p:cNvSpPr/>
          <p:nvPr/>
        </p:nvSpPr>
        <p:spPr bwMode="auto">
          <a:xfrm>
            <a:off x="5731200" y="4283503"/>
            <a:ext cx="501327" cy="106944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408" name="矩形 407"/>
          <p:cNvSpPr/>
          <p:nvPr/>
        </p:nvSpPr>
        <p:spPr bwMode="auto">
          <a:xfrm>
            <a:off x="168480" y="692696"/>
            <a:ext cx="8896977" cy="6089104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42" name="直接连接符 41"/>
          <p:cNvCxnSpPr/>
          <p:nvPr/>
        </p:nvCxnSpPr>
        <p:spPr bwMode="auto">
          <a:xfrm>
            <a:off x="622673" y="1039856"/>
            <a:ext cx="8344800" cy="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接连接符 43"/>
          <p:cNvCxnSpPr/>
          <p:nvPr/>
        </p:nvCxnSpPr>
        <p:spPr bwMode="auto">
          <a:xfrm>
            <a:off x="8971840" y="980728"/>
            <a:ext cx="2881" cy="437040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接连接符 42"/>
          <p:cNvCxnSpPr/>
          <p:nvPr/>
        </p:nvCxnSpPr>
        <p:spPr bwMode="auto">
          <a:xfrm>
            <a:off x="621793" y="5288328"/>
            <a:ext cx="8344800" cy="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" name="组合 5"/>
          <p:cNvGrpSpPr/>
          <p:nvPr/>
        </p:nvGrpSpPr>
        <p:grpSpPr>
          <a:xfrm>
            <a:off x="66045" y="4705522"/>
            <a:ext cx="794285" cy="246221"/>
            <a:chOff x="66045" y="4705522"/>
            <a:chExt cx="794285" cy="246221"/>
          </a:xfrm>
        </p:grpSpPr>
        <p:grpSp>
          <p:nvGrpSpPr>
            <p:cNvPr id="381" name="组合 380"/>
            <p:cNvGrpSpPr/>
            <p:nvPr/>
          </p:nvGrpSpPr>
          <p:grpSpPr>
            <a:xfrm>
              <a:off x="500291" y="4760252"/>
              <a:ext cx="360039" cy="119168"/>
              <a:chOff x="5292080" y="3452075"/>
              <a:chExt cx="360039" cy="119168"/>
            </a:xfrm>
          </p:grpSpPr>
          <p:sp>
            <p:nvSpPr>
              <p:cNvPr id="382" name="等腰三角形 381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83" name="直接连接符 382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84" name="文本框 383"/>
            <p:cNvSpPr txBox="1"/>
            <p:nvPr/>
          </p:nvSpPr>
          <p:spPr>
            <a:xfrm>
              <a:off x="66045" y="4705522"/>
              <a:ext cx="5204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LD.IR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7" name="矩形 106"/>
          <p:cNvSpPr/>
          <p:nvPr/>
        </p:nvSpPr>
        <p:spPr bwMode="auto">
          <a:xfrm>
            <a:off x="880175" y="4712264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IR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03" name="直接连接符 202"/>
          <p:cNvCxnSpPr/>
          <p:nvPr/>
        </p:nvCxnSpPr>
        <p:spPr bwMode="auto">
          <a:xfrm flipV="1">
            <a:off x="1218173" y="4928288"/>
            <a:ext cx="1726" cy="36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31" name="组合 330"/>
          <p:cNvGrpSpPr/>
          <p:nvPr/>
        </p:nvGrpSpPr>
        <p:grpSpPr>
          <a:xfrm>
            <a:off x="1154425" y="5000296"/>
            <a:ext cx="396344" cy="215444"/>
            <a:chOff x="7272000" y="2565484"/>
            <a:chExt cx="396344" cy="215444"/>
          </a:xfrm>
        </p:grpSpPr>
        <p:cxnSp>
          <p:nvCxnSpPr>
            <p:cNvPr id="332" name="直接连接符 33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3" name="文本框 33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2784736" y="5347152"/>
            <a:ext cx="180969" cy="402036"/>
            <a:chOff x="2185214" y="1412776"/>
            <a:chExt cx="180969" cy="402036"/>
          </a:xfrm>
        </p:grpSpPr>
        <p:sp>
          <p:nvSpPr>
            <p:cNvPr id="55" name="等腰三角形 54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6" name="矩形 105"/>
          <p:cNvSpPr/>
          <p:nvPr/>
        </p:nvSpPr>
        <p:spPr bwMode="auto">
          <a:xfrm>
            <a:off x="2536359" y="5684384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MDR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64" name="组合 363"/>
          <p:cNvGrpSpPr/>
          <p:nvPr/>
        </p:nvGrpSpPr>
        <p:grpSpPr>
          <a:xfrm>
            <a:off x="2170281" y="5732800"/>
            <a:ext cx="360039" cy="119168"/>
            <a:chOff x="5292080" y="3452075"/>
            <a:chExt cx="360039" cy="119168"/>
          </a:xfrm>
        </p:grpSpPr>
        <p:sp>
          <p:nvSpPr>
            <p:cNvPr id="365" name="等腰三角形 36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66" name="直接连接符 36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67" name="文本框 366"/>
          <p:cNvSpPr txBox="1"/>
          <p:nvPr/>
        </p:nvSpPr>
        <p:spPr>
          <a:xfrm>
            <a:off x="1557897" y="5669274"/>
            <a:ext cx="744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LD.MDR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04" name="组合 403"/>
          <p:cNvGrpSpPr/>
          <p:nvPr/>
        </p:nvGrpSpPr>
        <p:grpSpPr>
          <a:xfrm>
            <a:off x="2426458" y="5380465"/>
            <a:ext cx="360039" cy="119168"/>
            <a:chOff x="5292080" y="3452075"/>
            <a:chExt cx="360039" cy="119168"/>
          </a:xfrm>
        </p:grpSpPr>
        <p:sp>
          <p:nvSpPr>
            <p:cNvPr id="405" name="等腰三角形 40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06" name="直接连接符 40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7" name="文本框 406"/>
          <p:cNvSpPr txBox="1"/>
          <p:nvPr/>
        </p:nvSpPr>
        <p:spPr>
          <a:xfrm>
            <a:off x="1629907" y="5333967"/>
            <a:ext cx="842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GateMDR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9" name="Rectangle 2"/>
          <p:cNvSpPr txBox="1">
            <a:spLocks noChangeArrowheads="1"/>
          </p:cNvSpPr>
          <p:nvPr/>
        </p:nvSpPr>
        <p:spPr bwMode="auto">
          <a:xfrm>
            <a:off x="179388" y="71438"/>
            <a:ext cx="883920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j-cs"/>
              </a:rPr>
              <a:t>TRAP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/>
              <a:ea typeface="宋体" panose="02010600030101010101" pitchFamily="2" charset="-122"/>
              <a:cs typeface="+mj-cs"/>
            </a:endParaRPr>
          </a:p>
        </p:txBody>
      </p:sp>
      <p:grpSp>
        <p:nvGrpSpPr>
          <p:cNvPr id="360" name="组合 359"/>
          <p:cNvGrpSpPr/>
          <p:nvPr/>
        </p:nvGrpSpPr>
        <p:grpSpPr>
          <a:xfrm rot="16200000">
            <a:off x="6262811" y="-1998928"/>
            <a:ext cx="569421" cy="4942139"/>
            <a:chOff x="7543800" y="1143000"/>
            <a:chExt cx="813273" cy="5257800"/>
          </a:xfrm>
        </p:grpSpPr>
        <p:sp>
          <p:nvSpPr>
            <p:cNvPr id="361" name="Line 5"/>
            <p:cNvSpPr>
              <a:spLocks noChangeShapeType="1"/>
            </p:cNvSpPr>
            <p:nvPr/>
          </p:nvSpPr>
          <p:spPr bwMode="auto">
            <a:xfrm>
              <a:off x="8077200" y="19050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2" name="Line 6"/>
            <p:cNvSpPr>
              <a:spLocks noChangeShapeType="1"/>
            </p:cNvSpPr>
            <p:nvPr/>
          </p:nvSpPr>
          <p:spPr bwMode="auto">
            <a:xfrm>
              <a:off x="8101013" y="27432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3" name="Line 7"/>
            <p:cNvSpPr>
              <a:spLocks noChangeShapeType="1"/>
            </p:cNvSpPr>
            <p:nvPr/>
          </p:nvSpPr>
          <p:spPr bwMode="auto">
            <a:xfrm>
              <a:off x="8077200" y="35814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8" name="Line 8"/>
            <p:cNvSpPr>
              <a:spLocks noChangeShapeType="1"/>
            </p:cNvSpPr>
            <p:nvPr/>
          </p:nvSpPr>
          <p:spPr bwMode="auto">
            <a:xfrm>
              <a:off x="8056563" y="44196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7" name="Line 9"/>
            <p:cNvSpPr>
              <a:spLocks noChangeShapeType="1"/>
            </p:cNvSpPr>
            <p:nvPr/>
          </p:nvSpPr>
          <p:spPr bwMode="auto">
            <a:xfrm>
              <a:off x="8070850" y="52578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8" name="Text Box 10"/>
            <p:cNvSpPr txBox="1">
              <a:spLocks noChangeArrowheads="1"/>
            </p:cNvSpPr>
            <p:nvPr/>
          </p:nvSpPr>
          <p:spPr bwMode="auto">
            <a:xfrm rot="5400000">
              <a:off x="7897198" y="3137773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EA</a:t>
              </a:r>
            </a:p>
          </p:txBody>
        </p:sp>
        <p:sp>
          <p:nvSpPr>
            <p:cNvPr id="449" name="Text Box 11"/>
            <p:cNvSpPr txBox="1">
              <a:spLocks noChangeArrowheads="1"/>
            </p:cNvSpPr>
            <p:nvPr/>
          </p:nvSpPr>
          <p:spPr bwMode="auto">
            <a:xfrm rot="5400000">
              <a:off x="7897194" y="3975973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OP</a:t>
              </a:r>
            </a:p>
          </p:txBody>
        </p:sp>
        <p:sp>
          <p:nvSpPr>
            <p:cNvPr id="450" name="Text Box 12"/>
            <p:cNvSpPr txBox="1">
              <a:spLocks noChangeArrowheads="1"/>
            </p:cNvSpPr>
            <p:nvPr/>
          </p:nvSpPr>
          <p:spPr bwMode="auto">
            <a:xfrm rot="5400000">
              <a:off x="7897194" y="4814173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EX</a:t>
              </a:r>
            </a:p>
          </p:txBody>
        </p:sp>
        <p:sp>
          <p:nvSpPr>
            <p:cNvPr id="451" name="Line 13"/>
            <p:cNvSpPr>
              <a:spLocks noChangeShapeType="1"/>
            </p:cNvSpPr>
            <p:nvPr/>
          </p:nvSpPr>
          <p:spPr bwMode="auto">
            <a:xfrm>
              <a:off x="8077200" y="6096000"/>
              <a:ext cx="0" cy="304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2" name="Line 14"/>
            <p:cNvSpPr>
              <a:spLocks noChangeShapeType="1"/>
            </p:cNvSpPr>
            <p:nvPr/>
          </p:nvSpPr>
          <p:spPr bwMode="auto">
            <a:xfrm flipH="1">
              <a:off x="7543800" y="6400800"/>
              <a:ext cx="5334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3" name="Line 15"/>
            <p:cNvSpPr>
              <a:spLocks noChangeShapeType="1"/>
            </p:cNvSpPr>
            <p:nvPr/>
          </p:nvSpPr>
          <p:spPr bwMode="auto">
            <a:xfrm flipV="1">
              <a:off x="7543800" y="1143000"/>
              <a:ext cx="0" cy="5257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4" name="Line 16"/>
            <p:cNvSpPr>
              <a:spLocks noChangeShapeType="1"/>
            </p:cNvSpPr>
            <p:nvPr/>
          </p:nvSpPr>
          <p:spPr bwMode="auto">
            <a:xfrm>
              <a:off x="7543800" y="1143000"/>
              <a:ext cx="5334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5" name="Line 17"/>
            <p:cNvSpPr>
              <a:spLocks noChangeShapeType="1"/>
            </p:cNvSpPr>
            <p:nvPr/>
          </p:nvSpPr>
          <p:spPr bwMode="auto">
            <a:xfrm>
              <a:off x="8077200" y="1143000"/>
              <a:ext cx="0" cy="304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6" name="Text Box 18"/>
            <p:cNvSpPr txBox="1">
              <a:spLocks noChangeArrowheads="1"/>
            </p:cNvSpPr>
            <p:nvPr/>
          </p:nvSpPr>
          <p:spPr bwMode="auto">
            <a:xfrm rot="5400000">
              <a:off x="7897194" y="5652372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S</a:t>
              </a:r>
            </a:p>
          </p:txBody>
        </p:sp>
        <p:sp>
          <p:nvSpPr>
            <p:cNvPr id="457" name="Text Box 19"/>
            <p:cNvSpPr txBox="1">
              <a:spLocks noChangeArrowheads="1"/>
            </p:cNvSpPr>
            <p:nvPr/>
          </p:nvSpPr>
          <p:spPr bwMode="auto">
            <a:xfrm rot="5400000">
              <a:off x="7897194" y="1461372"/>
              <a:ext cx="480169" cy="43958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F</a:t>
              </a:r>
            </a:p>
          </p:txBody>
        </p:sp>
        <p:sp>
          <p:nvSpPr>
            <p:cNvPr id="458" name="Text Box 4"/>
            <p:cNvSpPr txBox="1">
              <a:spLocks noChangeArrowheads="1"/>
            </p:cNvSpPr>
            <p:nvPr/>
          </p:nvSpPr>
          <p:spPr bwMode="auto">
            <a:xfrm rot="5400000">
              <a:off x="7897194" y="2299573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73114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5" name="组合 384"/>
          <p:cNvGrpSpPr/>
          <p:nvPr/>
        </p:nvGrpSpPr>
        <p:grpSpPr>
          <a:xfrm flipH="1">
            <a:off x="4370149" y="6565995"/>
            <a:ext cx="360039" cy="119168"/>
            <a:chOff x="5292080" y="3452075"/>
            <a:chExt cx="360039" cy="119168"/>
          </a:xfrm>
        </p:grpSpPr>
        <p:sp>
          <p:nvSpPr>
            <p:cNvPr id="386" name="等腰三角形 38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87" name="直接连接符 38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58" name="直接连接符 357"/>
          <p:cNvCxnSpPr/>
          <p:nvPr/>
        </p:nvCxnSpPr>
        <p:spPr bwMode="auto">
          <a:xfrm>
            <a:off x="4836233" y="5919928"/>
            <a:ext cx="0" cy="28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7" name="直接连接符 356"/>
          <p:cNvCxnSpPr/>
          <p:nvPr/>
        </p:nvCxnSpPr>
        <p:spPr bwMode="auto">
          <a:xfrm rot="16200000">
            <a:off x="4600265" y="5968436"/>
            <a:ext cx="0" cy="4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18" name="组合 417"/>
          <p:cNvGrpSpPr/>
          <p:nvPr/>
        </p:nvGrpSpPr>
        <p:grpSpPr>
          <a:xfrm>
            <a:off x="4745207" y="5930003"/>
            <a:ext cx="396344" cy="215444"/>
            <a:chOff x="7272000" y="2565484"/>
            <a:chExt cx="396344" cy="215444"/>
          </a:xfrm>
        </p:grpSpPr>
        <p:cxnSp>
          <p:nvCxnSpPr>
            <p:cNvPr id="419" name="直接连接符 418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0" name="文本框 419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07" name="文本框 306"/>
          <p:cNvSpPr txBox="1"/>
          <p:nvPr/>
        </p:nvSpPr>
        <p:spPr>
          <a:xfrm>
            <a:off x="3569657" y="1209382"/>
            <a:ext cx="698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GatePC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54" name="组合 253"/>
          <p:cNvGrpSpPr/>
          <p:nvPr/>
        </p:nvGrpSpPr>
        <p:grpSpPr>
          <a:xfrm>
            <a:off x="4222194" y="1255880"/>
            <a:ext cx="360039" cy="119168"/>
            <a:chOff x="5292080" y="3452075"/>
            <a:chExt cx="360039" cy="119168"/>
          </a:xfrm>
        </p:grpSpPr>
        <p:sp>
          <p:nvSpPr>
            <p:cNvPr id="255" name="等腰三角形 25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6" name="直接连接符 25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55" name="直接连接符 354"/>
          <p:cNvCxnSpPr/>
          <p:nvPr/>
        </p:nvCxnSpPr>
        <p:spPr bwMode="auto">
          <a:xfrm>
            <a:off x="4649268" y="1060966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1" name="组合 50"/>
          <p:cNvGrpSpPr/>
          <p:nvPr/>
        </p:nvGrpSpPr>
        <p:grpSpPr>
          <a:xfrm>
            <a:off x="4563756" y="1213012"/>
            <a:ext cx="180969" cy="402036"/>
            <a:chOff x="2185214" y="1412776"/>
            <a:chExt cx="180969" cy="402036"/>
          </a:xfrm>
        </p:grpSpPr>
        <p:cxnSp>
          <p:nvCxnSpPr>
            <p:cNvPr id="53" name="直接连接符 52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2" name="等腰三角形 51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168" name="椭圆 167"/>
          <p:cNvSpPr/>
          <p:nvPr/>
        </p:nvSpPr>
        <p:spPr bwMode="auto">
          <a:xfrm>
            <a:off x="5328602" y="1423034"/>
            <a:ext cx="45719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169" name="直接连接符 168"/>
          <p:cNvCxnSpPr/>
          <p:nvPr/>
        </p:nvCxnSpPr>
        <p:spPr bwMode="auto">
          <a:xfrm rot="16200000">
            <a:off x="5554281" y="1246719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" name="直接连接符 132"/>
          <p:cNvCxnSpPr/>
          <p:nvPr/>
        </p:nvCxnSpPr>
        <p:spPr bwMode="auto">
          <a:xfrm rot="16200000">
            <a:off x="5025024" y="1084719"/>
            <a:ext cx="1726" cy="72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" name="直接连接符 135"/>
          <p:cNvCxnSpPr/>
          <p:nvPr/>
        </p:nvCxnSpPr>
        <p:spPr bwMode="auto">
          <a:xfrm flipV="1">
            <a:off x="4870265" y="2099704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" name="直接连接符 134"/>
          <p:cNvCxnSpPr/>
          <p:nvPr/>
        </p:nvCxnSpPr>
        <p:spPr bwMode="auto">
          <a:xfrm>
            <a:off x="5374321" y="2012008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1" name="直接连接符 130"/>
          <p:cNvCxnSpPr/>
          <p:nvPr/>
        </p:nvCxnSpPr>
        <p:spPr bwMode="auto">
          <a:xfrm>
            <a:off x="5366663" y="1424500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2" name="矩形 131"/>
          <p:cNvSpPr/>
          <p:nvPr/>
        </p:nvSpPr>
        <p:spPr bwMode="auto">
          <a:xfrm>
            <a:off x="5233467" y="1831944"/>
            <a:ext cx="356878" cy="19852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+1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34" name="直接连接符 133"/>
          <p:cNvCxnSpPr/>
          <p:nvPr/>
        </p:nvCxnSpPr>
        <p:spPr bwMode="auto">
          <a:xfrm rot="16200000">
            <a:off x="5122241" y="2137145"/>
            <a:ext cx="1726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13" name="组合 312"/>
          <p:cNvGrpSpPr/>
          <p:nvPr/>
        </p:nvGrpSpPr>
        <p:grpSpPr>
          <a:xfrm>
            <a:off x="5313792" y="2176846"/>
            <a:ext cx="396344" cy="215444"/>
            <a:chOff x="7272000" y="2565484"/>
            <a:chExt cx="396344" cy="215444"/>
          </a:xfrm>
        </p:grpSpPr>
        <p:cxnSp>
          <p:nvCxnSpPr>
            <p:cNvPr id="314" name="直接连接符 31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5" name="文本框 31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142" name="直接连接符 141"/>
          <p:cNvCxnSpPr/>
          <p:nvPr/>
        </p:nvCxnSpPr>
        <p:spPr bwMode="auto">
          <a:xfrm flipV="1">
            <a:off x="4652515" y="2108560"/>
            <a:ext cx="1726" cy="3132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" name="直接连接符 146"/>
          <p:cNvCxnSpPr/>
          <p:nvPr/>
        </p:nvCxnSpPr>
        <p:spPr bwMode="auto">
          <a:xfrm flipV="1">
            <a:off x="3790145" y="2386600"/>
            <a:ext cx="1726" cy="21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8" name="椭圆 147"/>
          <p:cNvSpPr/>
          <p:nvPr/>
        </p:nvSpPr>
        <p:spPr bwMode="auto">
          <a:xfrm>
            <a:off x="3775881" y="2359138"/>
            <a:ext cx="45719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146" name="直接连接符 145"/>
          <p:cNvCxnSpPr/>
          <p:nvPr/>
        </p:nvCxnSpPr>
        <p:spPr bwMode="auto">
          <a:xfrm rot="16200000">
            <a:off x="4221282" y="1969129"/>
            <a:ext cx="1726" cy="86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25" name="组合 324"/>
          <p:cNvGrpSpPr/>
          <p:nvPr/>
        </p:nvGrpSpPr>
        <p:grpSpPr>
          <a:xfrm>
            <a:off x="4585967" y="2176846"/>
            <a:ext cx="396344" cy="215444"/>
            <a:chOff x="7272000" y="2565484"/>
            <a:chExt cx="396344" cy="215444"/>
          </a:xfrm>
        </p:grpSpPr>
        <p:cxnSp>
          <p:nvCxnSpPr>
            <p:cNvPr id="326" name="直接连接符 325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7" name="文本框 326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4" name="矩形 103"/>
          <p:cNvSpPr/>
          <p:nvPr/>
        </p:nvSpPr>
        <p:spPr bwMode="auto">
          <a:xfrm>
            <a:off x="4294201" y="1543936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PC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141" name="直接连接符 140"/>
          <p:cNvCxnSpPr/>
          <p:nvPr/>
        </p:nvCxnSpPr>
        <p:spPr bwMode="auto">
          <a:xfrm flipV="1">
            <a:off x="4436491" y="2108560"/>
            <a:ext cx="1726" cy="19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" name="直接连接符 139"/>
          <p:cNvCxnSpPr/>
          <p:nvPr/>
        </p:nvCxnSpPr>
        <p:spPr bwMode="auto">
          <a:xfrm rot="10800000">
            <a:off x="3358098" y="1075872"/>
            <a:ext cx="1726" cy="12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8" name="直接连接符 137"/>
          <p:cNvCxnSpPr/>
          <p:nvPr/>
        </p:nvCxnSpPr>
        <p:spPr bwMode="auto">
          <a:xfrm rot="16200000">
            <a:off x="3901881" y="1747544"/>
            <a:ext cx="1726" cy="10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16" name="组合 315"/>
          <p:cNvGrpSpPr/>
          <p:nvPr/>
        </p:nvGrpSpPr>
        <p:grpSpPr>
          <a:xfrm>
            <a:off x="3281052" y="2014654"/>
            <a:ext cx="396344" cy="215444"/>
            <a:chOff x="7272000" y="2565484"/>
            <a:chExt cx="396344" cy="215444"/>
          </a:xfrm>
        </p:grpSpPr>
        <p:cxnSp>
          <p:nvCxnSpPr>
            <p:cNvPr id="317" name="直接连接符 316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8" name="文本框 317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09" name="文本框 308"/>
          <p:cNvSpPr txBox="1"/>
          <p:nvPr/>
        </p:nvSpPr>
        <p:spPr>
          <a:xfrm>
            <a:off x="3311140" y="1546909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LD.PC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37" name="直接连接符 136"/>
          <p:cNvCxnSpPr/>
          <p:nvPr/>
        </p:nvCxnSpPr>
        <p:spPr bwMode="auto">
          <a:xfrm flipV="1">
            <a:off x="4654241" y="1748544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3" name="梯形 92"/>
          <p:cNvSpPr/>
          <p:nvPr/>
        </p:nvSpPr>
        <p:spPr bwMode="auto">
          <a:xfrm>
            <a:off x="4240866" y="1892536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2000" rIns="9144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PCMUX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54" name="组合 153"/>
          <p:cNvGrpSpPr/>
          <p:nvPr/>
        </p:nvGrpSpPr>
        <p:grpSpPr>
          <a:xfrm>
            <a:off x="3934161" y="1592352"/>
            <a:ext cx="360039" cy="119168"/>
            <a:chOff x="5292080" y="3452075"/>
            <a:chExt cx="360039" cy="119168"/>
          </a:xfrm>
        </p:grpSpPr>
        <p:sp>
          <p:nvSpPr>
            <p:cNvPr id="155" name="等腰三角形 15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56" name="直接连接符 15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51" name="组合 150"/>
          <p:cNvGrpSpPr/>
          <p:nvPr/>
        </p:nvGrpSpPr>
        <p:grpSpPr>
          <a:xfrm>
            <a:off x="3934162" y="1941680"/>
            <a:ext cx="360039" cy="119168"/>
            <a:chOff x="5292080" y="3452075"/>
            <a:chExt cx="360039" cy="119168"/>
          </a:xfrm>
        </p:grpSpPr>
        <p:sp>
          <p:nvSpPr>
            <p:cNvPr id="152" name="等腰三角形 15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53" name="直接连接符 15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3" name="组合 342"/>
          <p:cNvGrpSpPr/>
          <p:nvPr/>
        </p:nvGrpSpPr>
        <p:grpSpPr>
          <a:xfrm>
            <a:off x="3895814" y="1945790"/>
            <a:ext cx="360000" cy="217408"/>
            <a:chOff x="5898218" y="3494595"/>
            <a:chExt cx="360000" cy="217408"/>
          </a:xfrm>
        </p:grpSpPr>
        <p:cxnSp>
          <p:nvCxnSpPr>
            <p:cNvPr id="344" name="直接连接符 343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5" name="文本框 344"/>
            <p:cNvSpPr txBox="1"/>
            <p:nvPr/>
          </p:nvSpPr>
          <p:spPr>
            <a:xfrm>
              <a:off x="5898218" y="3496559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88" name="文本框 387"/>
          <p:cNvSpPr txBox="1"/>
          <p:nvPr/>
        </p:nvSpPr>
        <p:spPr>
          <a:xfrm>
            <a:off x="4665830" y="6517650"/>
            <a:ext cx="995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MEM.EN,R,W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43" name="直接连接符 142"/>
          <p:cNvCxnSpPr/>
          <p:nvPr/>
        </p:nvCxnSpPr>
        <p:spPr bwMode="auto">
          <a:xfrm flipV="1">
            <a:off x="2421993" y="2048040"/>
            <a:ext cx="1726" cy="36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19" name="组合 318"/>
          <p:cNvGrpSpPr/>
          <p:nvPr/>
        </p:nvGrpSpPr>
        <p:grpSpPr>
          <a:xfrm>
            <a:off x="2350548" y="2176846"/>
            <a:ext cx="396344" cy="215444"/>
            <a:chOff x="7272000" y="2565484"/>
            <a:chExt cx="396344" cy="215444"/>
          </a:xfrm>
        </p:grpSpPr>
        <p:cxnSp>
          <p:nvCxnSpPr>
            <p:cNvPr id="320" name="直接连接符 31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1" name="文本框 32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92" name="文本框 291"/>
          <p:cNvSpPr txBox="1"/>
          <p:nvPr/>
        </p:nvSpPr>
        <p:spPr>
          <a:xfrm>
            <a:off x="6094401" y="2089779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LD.REG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4" name="文本框 293"/>
          <p:cNvSpPr txBox="1"/>
          <p:nvPr/>
        </p:nvSpPr>
        <p:spPr>
          <a:xfrm>
            <a:off x="8326649" y="2480016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SR1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38" name="组合 337"/>
          <p:cNvGrpSpPr/>
          <p:nvPr/>
        </p:nvGrpSpPr>
        <p:grpSpPr>
          <a:xfrm>
            <a:off x="2080239" y="3105493"/>
            <a:ext cx="360039" cy="119168"/>
            <a:chOff x="5292080" y="3452075"/>
            <a:chExt cx="360039" cy="119168"/>
          </a:xfrm>
        </p:grpSpPr>
        <p:sp>
          <p:nvSpPr>
            <p:cNvPr id="339" name="等腰三角形 33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40" name="直接连接符 33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41" name="文本框 340"/>
          <p:cNvSpPr txBox="1"/>
          <p:nvPr/>
        </p:nvSpPr>
        <p:spPr>
          <a:xfrm>
            <a:off x="1136717" y="3046345"/>
            <a:ext cx="991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ADDR2MUX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57" name="组合 156"/>
          <p:cNvGrpSpPr/>
          <p:nvPr/>
        </p:nvGrpSpPr>
        <p:grpSpPr>
          <a:xfrm>
            <a:off x="6670466" y="2543542"/>
            <a:ext cx="360039" cy="119168"/>
            <a:chOff x="5292080" y="3452075"/>
            <a:chExt cx="360039" cy="119168"/>
          </a:xfrm>
        </p:grpSpPr>
        <p:sp>
          <p:nvSpPr>
            <p:cNvPr id="158" name="等腰三角形 157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59" name="直接连接符 158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3" name="文本框 292"/>
          <p:cNvSpPr txBox="1"/>
          <p:nvPr/>
        </p:nvSpPr>
        <p:spPr>
          <a:xfrm>
            <a:off x="6310425" y="2480016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SR2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46" name="组合 345"/>
          <p:cNvGrpSpPr/>
          <p:nvPr/>
        </p:nvGrpSpPr>
        <p:grpSpPr>
          <a:xfrm>
            <a:off x="6670553" y="2547150"/>
            <a:ext cx="360000" cy="221857"/>
            <a:chOff x="5898218" y="3494595"/>
            <a:chExt cx="360000" cy="221857"/>
          </a:xfrm>
        </p:grpSpPr>
        <p:cxnSp>
          <p:nvCxnSpPr>
            <p:cNvPr id="347" name="直接连接符 346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8" name="文本框 347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61" name="组合 160"/>
          <p:cNvGrpSpPr/>
          <p:nvPr/>
        </p:nvGrpSpPr>
        <p:grpSpPr>
          <a:xfrm>
            <a:off x="7786289" y="3056080"/>
            <a:ext cx="396344" cy="215444"/>
            <a:chOff x="7272000" y="2565484"/>
            <a:chExt cx="396344" cy="215444"/>
          </a:xfrm>
        </p:grpSpPr>
        <p:cxnSp>
          <p:nvCxnSpPr>
            <p:cNvPr id="114" name="直接连接符 11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5" name="文本框 11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62" name="组合 161"/>
          <p:cNvGrpSpPr/>
          <p:nvPr/>
        </p:nvGrpSpPr>
        <p:grpSpPr>
          <a:xfrm>
            <a:off x="7138217" y="3056080"/>
            <a:ext cx="396344" cy="215444"/>
            <a:chOff x="7272000" y="2565484"/>
            <a:chExt cx="396344" cy="215444"/>
          </a:xfrm>
        </p:grpSpPr>
        <p:sp>
          <p:nvSpPr>
            <p:cNvPr id="164" name="文本框 16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63" name="直接连接符 16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" name="矩形 3"/>
          <p:cNvSpPr/>
          <p:nvPr/>
        </p:nvSpPr>
        <p:spPr bwMode="auto">
          <a:xfrm>
            <a:off x="7059361" y="1543912"/>
            <a:ext cx="950400" cy="1209906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60" name="直接连接符 59"/>
          <p:cNvCxnSpPr/>
          <p:nvPr/>
        </p:nvCxnSpPr>
        <p:spPr bwMode="auto">
          <a:xfrm flipH="1">
            <a:off x="7530770" y="1111864"/>
            <a:ext cx="7582" cy="4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6" name="文本框 295"/>
          <p:cNvSpPr txBox="1"/>
          <p:nvPr/>
        </p:nvSpPr>
        <p:spPr>
          <a:xfrm>
            <a:off x="7282873" y="1705103"/>
            <a:ext cx="580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REG FILE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" name="文本框 296"/>
          <p:cNvSpPr txBox="1"/>
          <p:nvPr/>
        </p:nvSpPr>
        <p:spPr>
          <a:xfrm>
            <a:off x="7606569" y="2408008"/>
            <a:ext cx="527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SR1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OUT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8" name="文本框 297"/>
          <p:cNvSpPr txBox="1"/>
          <p:nvPr/>
        </p:nvSpPr>
        <p:spPr>
          <a:xfrm>
            <a:off x="7078792" y="2408008"/>
            <a:ext cx="527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SR2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OUT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09" name="组合 408"/>
          <p:cNvGrpSpPr/>
          <p:nvPr/>
        </p:nvGrpSpPr>
        <p:grpSpPr>
          <a:xfrm>
            <a:off x="7462553" y="1111864"/>
            <a:ext cx="396344" cy="215444"/>
            <a:chOff x="7272000" y="2565484"/>
            <a:chExt cx="396344" cy="215444"/>
          </a:xfrm>
        </p:grpSpPr>
        <p:cxnSp>
          <p:nvCxnSpPr>
            <p:cNvPr id="410" name="直接连接符 40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1" name="文本框 41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49" name="组合 348"/>
          <p:cNvGrpSpPr/>
          <p:nvPr/>
        </p:nvGrpSpPr>
        <p:grpSpPr>
          <a:xfrm>
            <a:off x="8110665" y="2557773"/>
            <a:ext cx="360000" cy="221857"/>
            <a:chOff x="5898218" y="3494595"/>
            <a:chExt cx="360000" cy="221857"/>
          </a:xfrm>
        </p:grpSpPr>
        <p:cxnSp>
          <p:nvCxnSpPr>
            <p:cNvPr id="350" name="直接连接符 349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1" name="文本框 350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35" name="组合 234"/>
          <p:cNvGrpSpPr/>
          <p:nvPr/>
        </p:nvGrpSpPr>
        <p:grpSpPr>
          <a:xfrm flipH="1">
            <a:off x="8019245" y="2552024"/>
            <a:ext cx="360039" cy="119168"/>
            <a:chOff x="5292080" y="3452075"/>
            <a:chExt cx="360039" cy="119168"/>
          </a:xfrm>
        </p:grpSpPr>
        <p:sp>
          <p:nvSpPr>
            <p:cNvPr id="236" name="等腰三角形 23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37" name="直接连接符 23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29" name="组合 228"/>
          <p:cNvGrpSpPr/>
          <p:nvPr/>
        </p:nvGrpSpPr>
        <p:grpSpPr>
          <a:xfrm>
            <a:off x="6703212" y="2153305"/>
            <a:ext cx="360039" cy="119168"/>
            <a:chOff x="5292080" y="3452075"/>
            <a:chExt cx="360039" cy="119168"/>
          </a:xfrm>
        </p:grpSpPr>
        <p:sp>
          <p:nvSpPr>
            <p:cNvPr id="230" name="等腰三角形 229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31" name="直接连接符 230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2" name="组合 231"/>
          <p:cNvGrpSpPr/>
          <p:nvPr/>
        </p:nvGrpSpPr>
        <p:grpSpPr>
          <a:xfrm>
            <a:off x="6703212" y="1615920"/>
            <a:ext cx="360039" cy="119168"/>
            <a:chOff x="5292080" y="3452075"/>
            <a:chExt cx="360039" cy="119168"/>
          </a:xfrm>
        </p:grpSpPr>
        <p:sp>
          <p:nvSpPr>
            <p:cNvPr id="233" name="等腰三角形 232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34" name="直接连接符 233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1" name="文本框 290"/>
          <p:cNvSpPr txBox="1"/>
          <p:nvPr/>
        </p:nvSpPr>
        <p:spPr>
          <a:xfrm>
            <a:off x="6382433" y="1572499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52" name="组合 351"/>
          <p:cNvGrpSpPr/>
          <p:nvPr/>
        </p:nvGrpSpPr>
        <p:grpSpPr>
          <a:xfrm>
            <a:off x="6695955" y="1625004"/>
            <a:ext cx="360000" cy="221857"/>
            <a:chOff x="5898218" y="3494595"/>
            <a:chExt cx="360000" cy="221857"/>
          </a:xfrm>
        </p:grpSpPr>
        <p:cxnSp>
          <p:nvCxnSpPr>
            <p:cNvPr id="353" name="直接连接符 352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4" name="文本框 353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80" name="Text Box 10"/>
          <p:cNvSpPr txBox="1">
            <a:spLocks noChangeArrowheads="1"/>
          </p:cNvSpPr>
          <p:nvPr/>
        </p:nvSpPr>
        <p:spPr bwMode="auto">
          <a:xfrm>
            <a:off x="6720149" y="188640"/>
            <a:ext cx="444139" cy="307777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黑体"/>
                <a:cs typeface="+mn-cs"/>
              </a:rPr>
              <a:t>OP</a:t>
            </a:r>
          </a:p>
        </p:txBody>
      </p:sp>
      <p:sp>
        <p:nvSpPr>
          <p:cNvPr id="389" name="Text Box 10"/>
          <p:cNvSpPr txBox="1">
            <a:spLocks noChangeArrowheads="1"/>
          </p:cNvSpPr>
          <p:nvPr/>
        </p:nvSpPr>
        <p:spPr bwMode="auto">
          <a:xfrm>
            <a:off x="7440229" y="188640"/>
            <a:ext cx="444139" cy="307777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黑体"/>
                <a:cs typeface="+mn-cs"/>
              </a:rPr>
              <a:t>EX</a:t>
            </a:r>
          </a:p>
        </p:txBody>
      </p:sp>
      <p:sp>
        <p:nvSpPr>
          <p:cNvPr id="124" name="椭圆 123"/>
          <p:cNvSpPr/>
          <p:nvPr/>
        </p:nvSpPr>
        <p:spPr bwMode="auto">
          <a:xfrm>
            <a:off x="7839281" y="3562247"/>
            <a:ext cx="55320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40" name="直接连接符 39"/>
          <p:cNvCxnSpPr/>
          <p:nvPr/>
        </p:nvCxnSpPr>
        <p:spPr bwMode="auto">
          <a:xfrm>
            <a:off x="7866941" y="2768136"/>
            <a:ext cx="1" cy="79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7" name="直接连接符 126"/>
          <p:cNvCxnSpPr/>
          <p:nvPr/>
        </p:nvCxnSpPr>
        <p:spPr bwMode="auto">
          <a:xfrm rot="5400000">
            <a:off x="5812482" y="1553144"/>
            <a:ext cx="1726" cy="408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1" name="直接连接符 180"/>
          <p:cNvCxnSpPr/>
          <p:nvPr/>
        </p:nvCxnSpPr>
        <p:spPr bwMode="auto">
          <a:xfrm flipV="1">
            <a:off x="3212355" y="3272104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86" name="组合 285"/>
          <p:cNvGrpSpPr/>
          <p:nvPr/>
        </p:nvGrpSpPr>
        <p:grpSpPr>
          <a:xfrm>
            <a:off x="3142073" y="3398698"/>
            <a:ext cx="396344" cy="215444"/>
            <a:chOff x="7272000" y="2565484"/>
            <a:chExt cx="396344" cy="215444"/>
          </a:xfrm>
        </p:grpSpPr>
        <p:cxnSp>
          <p:nvCxnSpPr>
            <p:cNvPr id="287" name="直接连接符 286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8" name="文本框 287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179" name="直接连接符 178"/>
          <p:cNvCxnSpPr/>
          <p:nvPr/>
        </p:nvCxnSpPr>
        <p:spPr bwMode="auto">
          <a:xfrm flipV="1">
            <a:off x="2801224" y="3272104"/>
            <a:ext cx="1726" cy="68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80" name="组合 279"/>
          <p:cNvGrpSpPr/>
          <p:nvPr/>
        </p:nvGrpSpPr>
        <p:grpSpPr>
          <a:xfrm>
            <a:off x="2710025" y="3398698"/>
            <a:ext cx="396344" cy="215444"/>
            <a:chOff x="7272000" y="2565484"/>
            <a:chExt cx="396344" cy="215444"/>
          </a:xfrm>
        </p:grpSpPr>
        <p:cxnSp>
          <p:nvCxnSpPr>
            <p:cNvPr id="281" name="直接连接符 280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2" name="文本框 281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66" name="文本框 265"/>
          <p:cNvSpPr txBox="1"/>
          <p:nvPr/>
        </p:nvSpPr>
        <p:spPr>
          <a:xfrm>
            <a:off x="1197857" y="3427153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[10:0]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2" name="矩形 181"/>
          <p:cNvSpPr/>
          <p:nvPr/>
        </p:nvSpPr>
        <p:spPr bwMode="auto">
          <a:xfrm>
            <a:off x="1731563" y="3560136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90" name="直接连接符 189"/>
          <p:cNvCxnSpPr/>
          <p:nvPr/>
        </p:nvCxnSpPr>
        <p:spPr bwMode="auto">
          <a:xfrm rot="16200000">
            <a:off x="1478644" y="3416136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2" name="直接连接符 191"/>
          <p:cNvCxnSpPr/>
          <p:nvPr/>
        </p:nvCxnSpPr>
        <p:spPr bwMode="auto">
          <a:xfrm rot="16200000">
            <a:off x="2513171" y="3570936"/>
            <a:ext cx="1726" cy="194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9" name="直接连接符 188"/>
          <p:cNvCxnSpPr/>
          <p:nvPr/>
        </p:nvCxnSpPr>
        <p:spPr bwMode="auto">
          <a:xfrm rot="16200000">
            <a:off x="1478644" y="3705918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77" name="组合 276"/>
          <p:cNvGrpSpPr/>
          <p:nvPr/>
        </p:nvGrpSpPr>
        <p:grpSpPr>
          <a:xfrm>
            <a:off x="2511649" y="3398698"/>
            <a:ext cx="396344" cy="215444"/>
            <a:chOff x="7272000" y="2565484"/>
            <a:chExt cx="396344" cy="215444"/>
          </a:xfrm>
        </p:grpSpPr>
        <p:cxnSp>
          <p:nvCxnSpPr>
            <p:cNvPr id="278" name="直接连接符 277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9" name="文本框 278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178" name="直接连接符 177"/>
          <p:cNvCxnSpPr/>
          <p:nvPr/>
        </p:nvCxnSpPr>
        <p:spPr bwMode="auto">
          <a:xfrm flipV="1">
            <a:off x="2595659" y="3272128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7" name="直接连接符 206"/>
          <p:cNvCxnSpPr/>
          <p:nvPr/>
        </p:nvCxnSpPr>
        <p:spPr bwMode="auto">
          <a:xfrm rot="16200000">
            <a:off x="4408514" y="4021887"/>
            <a:ext cx="1726" cy="662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6" name="直接连接符 205"/>
          <p:cNvCxnSpPr/>
          <p:nvPr/>
        </p:nvCxnSpPr>
        <p:spPr bwMode="auto">
          <a:xfrm flipV="1">
            <a:off x="3883332" y="4472728"/>
            <a:ext cx="0" cy="244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" name="矩形 111"/>
          <p:cNvSpPr/>
          <p:nvPr/>
        </p:nvSpPr>
        <p:spPr bwMode="auto">
          <a:xfrm>
            <a:off x="3544471" y="471228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LOGIC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28" name="组合 327"/>
          <p:cNvGrpSpPr/>
          <p:nvPr/>
        </p:nvGrpSpPr>
        <p:grpSpPr>
          <a:xfrm>
            <a:off x="3813474" y="5000876"/>
            <a:ext cx="396344" cy="215444"/>
            <a:chOff x="7272000" y="2565484"/>
            <a:chExt cx="396344" cy="215444"/>
          </a:xfrm>
        </p:grpSpPr>
        <p:cxnSp>
          <p:nvCxnSpPr>
            <p:cNvPr id="329" name="直接连接符 328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0" name="文本框 329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205" name="直接连接符 204"/>
          <p:cNvCxnSpPr/>
          <p:nvPr/>
        </p:nvCxnSpPr>
        <p:spPr bwMode="auto">
          <a:xfrm flipV="1">
            <a:off x="3882469" y="4919128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1" name="组合 110"/>
          <p:cNvGrpSpPr/>
          <p:nvPr/>
        </p:nvGrpSpPr>
        <p:grpSpPr>
          <a:xfrm>
            <a:off x="3683425" y="4218423"/>
            <a:ext cx="394752" cy="277817"/>
            <a:chOff x="2731971" y="4365104"/>
            <a:chExt cx="327861" cy="216000"/>
          </a:xfrm>
        </p:grpSpPr>
        <p:sp>
          <p:nvSpPr>
            <p:cNvPr id="108" name="矩形 107"/>
            <p:cNvSpPr/>
            <p:nvPr/>
          </p:nvSpPr>
          <p:spPr bwMode="auto">
            <a:xfrm>
              <a:off x="2731971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N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9" name="矩形 108"/>
            <p:cNvSpPr/>
            <p:nvPr/>
          </p:nvSpPr>
          <p:spPr bwMode="auto">
            <a:xfrm>
              <a:off x="2839983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Z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0" name="矩形 109"/>
            <p:cNvSpPr/>
            <p:nvPr/>
          </p:nvSpPr>
          <p:spPr bwMode="auto">
            <a:xfrm>
              <a:off x="2947995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P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707904" y="3717032"/>
            <a:ext cx="695029" cy="504055"/>
            <a:chOff x="3707904" y="3717032"/>
            <a:chExt cx="695029" cy="504055"/>
          </a:xfrm>
        </p:grpSpPr>
        <p:grpSp>
          <p:nvGrpSpPr>
            <p:cNvPr id="359" name="组合 358"/>
            <p:cNvGrpSpPr/>
            <p:nvPr/>
          </p:nvGrpSpPr>
          <p:grpSpPr>
            <a:xfrm rot="5400000" flipV="1">
              <a:off x="3684324" y="3981484"/>
              <a:ext cx="360039" cy="119168"/>
              <a:chOff x="5292080" y="3452075"/>
              <a:chExt cx="360039" cy="119168"/>
            </a:xfrm>
          </p:grpSpPr>
          <p:sp>
            <p:nvSpPr>
              <p:cNvPr id="368" name="等腰三角形 367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69" name="直接连接符 368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70" name="文本框 369"/>
            <p:cNvSpPr txBox="1"/>
            <p:nvPr/>
          </p:nvSpPr>
          <p:spPr>
            <a:xfrm>
              <a:off x="3707904" y="3717032"/>
              <a:ext cx="6950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LD.CC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171" name="直接连接符 170"/>
          <p:cNvCxnSpPr/>
          <p:nvPr/>
        </p:nvCxnSpPr>
        <p:spPr bwMode="auto">
          <a:xfrm rot="16200000">
            <a:off x="5014281" y="2749264"/>
            <a:ext cx="1726" cy="147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" name="直接连接符 171"/>
          <p:cNvCxnSpPr/>
          <p:nvPr/>
        </p:nvCxnSpPr>
        <p:spPr bwMode="auto">
          <a:xfrm flipV="1">
            <a:off x="4292475" y="3272104"/>
            <a:ext cx="1726" cy="21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0" name="直接连接符 169"/>
          <p:cNvCxnSpPr/>
          <p:nvPr/>
        </p:nvCxnSpPr>
        <p:spPr bwMode="auto">
          <a:xfrm rot="10800000">
            <a:off x="5734361" y="1436127"/>
            <a:ext cx="1726" cy="20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31" name="组合 330"/>
          <p:cNvGrpSpPr/>
          <p:nvPr/>
        </p:nvGrpSpPr>
        <p:grpSpPr>
          <a:xfrm>
            <a:off x="1154425" y="5000296"/>
            <a:ext cx="396344" cy="215444"/>
            <a:chOff x="7272000" y="2565484"/>
            <a:chExt cx="396344" cy="215444"/>
          </a:xfrm>
        </p:grpSpPr>
        <p:cxnSp>
          <p:nvCxnSpPr>
            <p:cNvPr id="332" name="直接连接符 33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3" name="文本框 33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139" name="直接连接符 138"/>
          <p:cNvCxnSpPr/>
          <p:nvPr/>
        </p:nvCxnSpPr>
        <p:spPr bwMode="auto">
          <a:xfrm rot="16200000">
            <a:off x="3091881" y="1717129"/>
            <a:ext cx="1726" cy="13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3" name="矩形 182"/>
          <p:cNvSpPr/>
          <p:nvPr/>
        </p:nvSpPr>
        <p:spPr bwMode="auto">
          <a:xfrm>
            <a:off x="1733276" y="384991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93" name="直接连接符 192"/>
          <p:cNvCxnSpPr/>
          <p:nvPr/>
        </p:nvCxnSpPr>
        <p:spPr bwMode="auto">
          <a:xfrm rot="16200000">
            <a:off x="2621171" y="3752718"/>
            <a:ext cx="1726" cy="410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7" name="文本框 266"/>
          <p:cNvSpPr txBox="1"/>
          <p:nvPr/>
        </p:nvSpPr>
        <p:spPr>
          <a:xfrm>
            <a:off x="1197857" y="3715185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[8:0]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9" name="文本框 268"/>
          <p:cNvSpPr txBox="1"/>
          <p:nvPr/>
        </p:nvSpPr>
        <p:spPr>
          <a:xfrm>
            <a:off x="1197857" y="4291249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[4:0]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698465" y="3920177"/>
            <a:ext cx="1105129" cy="119168"/>
            <a:chOff x="5698465" y="3920177"/>
            <a:chExt cx="1105129" cy="119168"/>
          </a:xfrm>
        </p:grpSpPr>
        <p:cxnSp>
          <p:nvCxnSpPr>
            <p:cNvPr id="88" name="直接连接符 87"/>
            <p:cNvCxnSpPr/>
            <p:nvPr/>
          </p:nvCxnSpPr>
          <p:spPr bwMode="auto">
            <a:xfrm rot="5400000">
              <a:off x="6184465" y="3501035"/>
              <a:ext cx="0" cy="972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7" name="等腰三角形 86"/>
            <p:cNvSpPr/>
            <p:nvPr/>
          </p:nvSpPr>
          <p:spPr bwMode="auto">
            <a:xfrm rot="5400000">
              <a:off x="6677446" y="3913196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342" name="组合 341"/>
          <p:cNvGrpSpPr/>
          <p:nvPr/>
        </p:nvGrpSpPr>
        <p:grpSpPr>
          <a:xfrm>
            <a:off x="6340499" y="3697739"/>
            <a:ext cx="360000" cy="221857"/>
            <a:chOff x="5898218" y="3494595"/>
            <a:chExt cx="360000" cy="221857"/>
          </a:xfrm>
        </p:grpSpPr>
        <p:cxnSp>
          <p:nvCxnSpPr>
            <p:cNvPr id="303" name="直接连接符 302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4" name="文本框 303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26294" y="3740160"/>
            <a:ext cx="5750850" cy="900072"/>
            <a:chOff x="1226294" y="3740160"/>
            <a:chExt cx="5750850" cy="900072"/>
          </a:xfrm>
        </p:grpSpPr>
        <p:cxnSp>
          <p:nvCxnSpPr>
            <p:cNvPr id="200" name="直接连接符 199"/>
            <p:cNvCxnSpPr/>
            <p:nvPr/>
          </p:nvCxnSpPr>
          <p:spPr bwMode="auto">
            <a:xfrm rot="16200000">
              <a:off x="5086281" y="1859144"/>
              <a:ext cx="1726" cy="3780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5" name="直接连接符 174"/>
            <p:cNvCxnSpPr/>
            <p:nvPr/>
          </p:nvCxnSpPr>
          <p:spPr bwMode="auto">
            <a:xfrm>
              <a:off x="6956208" y="3740176"/>
              <a:ext cx="2289" cy="180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9" name="矩形 148"/>
            <p:cNvSpPr/>
            <p:nvPr/>
          </p:nvSpPr>
          <p:spPr bwMode="auto">
            <a:xfrm>
              <a:off x="1733276" y="4424232"/>
              <a:ext cx="677722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0" rIns="9144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SEXT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99" name="直接连接符 198"/>
            <p:cNvCxnSpPr/>
            <p:nvPr/>
          </p:nvCxnSpPr>
          <p:spPr bwMode="auto">
            <a:xfrm rot="10800000">
              <a:off x="3214082" y="3740160"/>
              <a:ext cx="1726" cy="792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7" name="直接连接符 246"/>
            <p:cNvCxnSpPr/>
            <p:nvPr/>
          </p:nvCxnSpPr>
          <p:spPr bwMode="auto">
            <a:xfrm rot="16200000">
              <a:off x="1477431" y="4280232"/>
              <a:ext cx="1726" cy="504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8" name="直接连接符 197"/>
            <p:cNvCxnSpPr/>
            <p:nvPr/>
          </p:nvCxnSpPr>
          <p:spPr bwMode="auto">
            <a:xfrm rot="16200000">
              <a:off x="2822531" y="4130832"/>
              <a:ext cx="1726" cy="8028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5" name="文本框 294"/>
          <p:cNvSpPr txBox="1"/>
          <p:nvPr/>
        </p:nvSpPr>
        <p:spPr>
          <a:xfrm>
            <a:off x="6420017" y="4250019"/>
            <a:ext cx="547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ALUK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76" name="组合 375"/>
          <p:cNvGrpSpPr/>
          <p:nvPr/>
        </p:nvGrpSpPr>
        <p:grpSpPr>
          <a:xfrm>
            <a:off x="6258090" y="4397737"/>
            <a:ext cx="360000" cy="221857"/>
            <a:chOff x="5898218" y="3494595"/>
            <a:chExt cx="360000" cy="221857"/>
          </a:xfrm>
        </p:grpSpPr>
        <p:cxnSp>
          <p:nvCxnSpPr>
            <p:cNvPr id="377" name="直接连接符 376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8" name="文本框 377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223" name="直接连接符 222"/>
          <p:cNvCxnSpPr/>
          <p:nvPr/>
        </p:nvCxnSpPr>
        <p:spPr bwMode="auto">
          <a:xfrm rot="5400000">
            <a:off x="6346497" y="3832234"/>
            <a:ext cx="0" cy="1224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" name="组合 7"/>
          <p:cNvGrpSpPr/>
          <p:nvPr/>
        </p:nvGrpSpPr>
        <p:grpSpPr>
          <a:xfrm>
            <a:off x="4067944" y="4941168"/>
            <a:ext cx="695029" cy="318229"/>
            <a:chOff x="4067944" y="4941168"/>
            <a:chExt cx="695029" cy="318229"/>
          </a:xfrm>
        </p:grpSpPr>
        <p:grpSp>
          <p:nvGrpSpPr>
            <p:cNvPr id="360" name="组合 359"/>
            <p:cNvGrpSpPr/>
            <p:nvPr/>
          </p:nvGrpSpPr>
          <p:grpSpPr>
            <a:xfrm>
              <a:off x="4349249" y="4941168"/>
              <a:ext cx="360039" cy="119168"/>
              <a:chOff x="5292080" y="3452075"/>
              <a:chExt cx="360039" cy="119168"/>
            </a:xfrm>
          </p:grpSpPr>
          <p:sp>
            <p:nvSpPr>
              <p:cNvPr id="361" name="等腰三角形 360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62" name="直接连接符 361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63" name="文本框 362"/>
            <p:cNvSpPr txBox="1"/>
            <p:nvPr/>
          </p:nvSpPr>
          <p:spPr>
            <a:xfrm>
              <a:off x="4067944" y="5013176"/>
              <a:ext cx="6950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RUN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5" name="梯形 94"/>
          <p:cNvSpPr/>
          <p:nvPr/>
        </p:nvSpPr>
        <p:spPr bwMode="auto">
          <a:xfrm>
            <a:off x="2421993" y="3056080"/>
            <a:ext cx="972000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96" name="梯形 95"/>
          <p:cNvSpPr/>
          <p:nvPr/>
        </p:nvSpPr>
        <p:spPr bwMode="auto">
          <a:xfrm>
            <a:off x="3664802" y="3056080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144" name="直接连接符 143"/>
          <p:cNvCxnSpPr/>
          <p:nvPr/>
        </p:nvCxnSpPr>
        <p:spPr bwMode="auto">
          <a:xfrm flipV="1">
            <a:off x="4076451" y="2804080"/>
            <a:ext cx="1726" cy="2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6" name="直接连接符 175"/>
          <p:cNvCxnSpPr/>
          <p:nvPr/>
        </p:nvCxnSpPr>
        <p:spPr bwMode="auto">
          <a:xfrm flipV="1">
            <a:off x="3500387" y="2804072"/>
            <a:ext cx="1726" cy="1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7" name="直接连接符 176"/>
          <p:cNvCxnSpPr/>
          <p:nvPr/>
        </p:nvCxnSpPr>
        <p:spPr bwMode="auto">
          <a:xfrm rot="16200000">
            <a:off x="3210681" y="2684409"/>
            <a:ext cx="1726" cy="597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8" name="矩形 227"/>
          <p:cNvSpPr/>
          <p:nvPr/>
        </p:nvSpPr>
        <p:spPr bwMode="auto">
          <a:xfrm>
            <a:off x="5806369" y="4712264"/>
            <a:ext cx="360040" cy="3456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108000" tIns="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…</a:t>
            </a:r>
            <a:endParaRPr kumimoji="0" lang="zh-CN" altLang="en-US" sz="2400" b="1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61" name="组合 260"/>
          <p:cNvGrpSpPr/>
          <p:nvPr/>
        </p:nvGrpSpPr>
        <p:grpSpPr>
          <a:xfrm>
            <a:off x="3286201" y="2595651"/>
            <a:ext cx="1008000" cy="244405"/>
            <a:chOff x="2843920" y="2392507"/>
            <a:chExt cx="1008000" cy="244405"/>
          </a:xfrm>
        </p:grpSpPr>
        <p:sp>
          <p:nvSpPr>
            <p:cNvPr id="94" name="梯形 93"/>
            <p:cNvSpPr/>
            <p:nvPr/>
          </p:nvSpPr>
          <p:spPr bwMode="auto">
            <a:xfrm>
              <a:off x="2843920" y="2392507"/>
              <a:ext cx="1008000" cy="232989"/>
            </a:xfrm>
            <a:prstGeom prst="trapezoid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21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+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7" name="等腰三角形 256"/>
            <p:cNvSpPr/>
            <p:nvPr/>
          </p:nvSpPr>
          <p:spPr bwMode="auto">
            <a:xfrm>
              <a:off x="3249397" y="2545331"/>
              <a:ext cx="197047" cy="91581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9" name="直接连接符 258"/>
            <p:cNvCxnSpPr/>
            <p:nvPr/>
          </p:nvCxnSpPr>
          <p:spPr bwMode="auto">
            <a:xfrm flipV="1">
              <a:off x="3249397" y="2545331"/>
              <a:ext cx="98524" cy="915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0" name="直接连接符 259"/>
            <p:cNvCxnSpPr/>
            <p:nvPr/>
          </p:nvCxnSpPr>
          <p:spPr bwMode="auto">
            <a:xfrm flipH="1" flipV="1">
              <a:off x="3347864" y="2545331"/>
              <a:ext cx="98524" cy="915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71" name="组合 270"/>
          <p:cNvGrpSpPr/>
          <p:nvPr/>
        </p:nvGrpSpPr>
        <p:grpSpPr>
          <a:xfrm>
            <a:off x="5661476" y="2176846"/>
            <a:ext cx="396344" cy="215444"/>
            <a:chOff x="7272000" y="2565484"/>
            <a:chExt cx="396344" cy="215444"/>
          </a:xfrm>
        </p:grpSpPr>
        <p:cxnSp>
          <p:nvCxnSpPr>
            <p:cNvPr id="272" name="直接连接符 27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3" name="文本框 27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34" name="文本框 333"/>
          <p:cNvSpPr txBox="1"/>
          <p:nvPr/>
        </p:nvSpPr>
        <p:spPr>
          <a:xfrm>
            <a:off x="4717064" y="3032135"/>
            <a:ext cx="9137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ADDR1MUX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35" name="组合 334"/>
          <p:cNvGrpSpPr/>
          <p:nvPr/>
        </p:nvGrpSpPr>
        <p:grpSpPr>
          <a:xfrm flipH="1">
            <a:off x="4419247" y="3101884"/>
            <a:ext cx="360039" cy="119168"/>
            <a:chOff x="5292080" y="3452075"/>
            <a:chExt cx="360039" cy="119168"/>
          </a:xfrm>
        </p:grpSpPr>
        <p:sp>
          <p:nvSpPr>
            <p:cNvPr id="336" name="等腰三角形 33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37" name="直接连接符 33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45" name="直接连接符 144"/>
          <p:cNvCxnSpPr/>
          <p:nvPr/>
        </p:nvCxnSpPr>
        <p:spPr bwMode="auto">
          <a:xfrm flipV="1">
            <a:off x="2926049" y="2975144"/>
            <a:ext cx="1726" cy="100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矩形 69"/>
          <p:cNvSpPr/>
          <p:nvPr/>
        </p:nvSpPr>
        <p:spPr bwMode="auto">
          <a:xfrm>
            <a:off x="4746598" y="3915536"/>
            <a:ext cx="950556" cy="1233418"/>
          </a:xfrm>
          <a:prstGeom prst="rect">
            <a:avLst/>
          </a:prstGeom>
          <a:solidFill>
            <a:srgbClr val="CC0000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FINITE STATE MACHINE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12" name="组合 211"/>
          <p:cNvGrpSpPr/>
          <p:nvPr/>
        </p:nvGrpSpPr>
        <p:grpSpPr>
          <a:xfrm>
            <a:off x="5734361" y="4072576"/>
            <a:ext cx="360039" cy="119168"/>
            <a:chOff x="5292080" y="3452075"/>
            <a:chExt cx="360039" cy="119168"/>
          </a:xfrm>
        </p:grpSpPr>
        <p:sp>
          <p:nvSpPr>
            <p:cNvPr id="213" name="等腰三角形 212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14" name="直接连接符 213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18" name="组合 217"/>
          <p:cNvGrpSpPr/>
          <p:nvPr/>
        </p:nvGrpSpPr>
        <p:grpSpPr>
          <a:xfrm>
            <a:off x="5734361" y="4224976"/>
            <a:ext cx="360039" cy="119168"/>
            <a:chOff x="5292080" y="3452075"/>
            <a:chExt cx="360039" cy="119168"/>
          </a:xfrm>
        </p:grpSpPr>
        <p:sp>
          <p:nvSpPr>
            <p:cNvPr id="219" name="等腰三角形 21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20" name="直接连接符 21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24" name="组合 223"/>
          <p:cNvGrpSpPr/>
          <p:nvPr/>
        </p:nvGrpSpPr>
        <p:grpSpPr>
          <a:xfrm>
            <a:off x="5734361" y="4529776"/>
            <a:ext cx="360039" cy="119168"/>
            <a:chOff x="5292080" y="3452075"/>
            <a:chExt cx="360039" cy="119168"/>
          </a:xfrm>
        </p:grpSpPr>
        <p:sp>
          <p:nvSpPr>
            <p:cNvPr id="225" name="等腰三角形 22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26" name="直接连接符 22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" name="组合 10"/>
          <p:cNvGrpSpPr/>
          <p:nvPr/>
        </p:nvGrpSpPr>
        <p:grpSpPr>
          <a:xfrm>
            <a:off x="3358097" y="4004728"/>
            <a:ext cx="1368000" cy="828000"/>
            <a:chOff x="3358097" y="4004728"/>
            <a:chExt cx="1368000" cy="828000"/>
          </a:xfrm>
        </p:grpSpPr>
        <p:cxnSp>
          <p:nvCxnSpPr>
            <p:cNvPr id="263" name="直接连接符 262"/>
            <p:cNvCxnSpPr/>
            <p:nvPr/>
          </p:nvCxnSpPr>
          <p:spPr bwMode="auto">
            <a:xfrm rot="10800000">
              <a:off x="3366482" y="4004728"/>
              <a:ext cx="1726" cy="828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4" name="直接连接符 263"/>
            <p:cNvCxnSpPr/>
            <p:nvPr/>
          </p:nvCxnSpPr>
          <p:spPr bwMode="auto">
            <a:xfrm rot="16200000">
              <a:off x="4041234" y="3321927"/>
              <a:ext cx="1726" cy="1368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" name="组合 5"/>
          <p:cNvGrpSpPr/>
          <p:nvPr/>
        </p:nvGrpSpPr>
        <p:grpSpPr>
          <a:xfrm>
            <a:off x="66045" y="4705522"/>
            <a:ext cx="794285" cy="246221"/>
            <a:chOff x="66045" y="4705522"/>
            <a:chExt cx="794285" cy="246221"/>
          </a:xfrm>
        </p:grpSpPr>
        <p:grpSp>
          <p:nvGrpSpPr>
            <p:cNvPr id="381" name="组合 380"/>
            <p:cNvGrpSpPr/>
            <p:nvPr/>
          </p:nvGrpSpPr>
          <p:grpSpPr>
            <a:xfrm>
              <a:off x="500291" y="4760252"/>
              <a:ext cx="360039" cy="119168"/>
              <a:chOff x="5292080" y="3452075"/>
              <a:chExt cx="360039" cy="119168"/>
            </a:xfrm>
          </p:grpSpPr>
          <p:sp>
            <p:nvSpPr>
              <p:cNvPr id="382" name="等腰三角形 381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83" name="直接连接符 382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84" name="文本框 383"/>
            <p:cNvSpPr txBox="1"/>
            <p:nvPr/>
          </p:nvSpPr>
          <p:spPr>
            <a:xfrm>
              <a:off x="66045" y="4705522"/>
              <a:ext cx="5204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LD.IR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262" name="直接连接符 261"/>
          <p:cNvCxnSpPr/>
          <p:nvPr/>
        </p:nvCxnSpPr>
        <p:spPr bwMode="auto">
          <a:xfrm rot="16200000">
            <a:off x="2464347" y="3913064"/>
            <a:ext cx="1726" cy="1814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3" name="直接连接符 172"/>
          <p:cNvCxnSpPr/>
          <p:nvPr/>
        </p:nvCxnSpPr>
        <p:spPr bwMode="auto">
          <a:xfrm flipV="1">
            <a:off x="3790145" y="3272104"/>
            <a:ext cx="1726" cy="327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10" name="组合 309"/>
          <p:cNvGrpSpPr/>
          <p:nvPr/>
        </p:nvGrpSpPr>
        <p:grpSpPr>
          <a:xfrm>
            <a:off x="3709468" y="3371360"/>
            <a:ext cx="396344" cy="215444"/>
            <a:chOff x="7272000" y="2565484"/>
            <a:chExt cx="396344" cy="215444"/>
          </a:xfrm>
        </p:grpSpPr>
        <p:cxnSp>
          <p:nvCxnSpPr>
            <p:cNvPr id="311" name="直接连接符 310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2" name="文本框 311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84" name="矩形 183"/>
          <p:cNvSpPr/>
          <p:nvPr/>
        </p:nvSpPr>
        <p:spPr bwMode="auto">
          <a:xfrm>
            <a:off x="1733276" y="4137950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94" name="直接连接符 193"/>
          <p:cNvCxnSpPr/>
          <p:nvPr/>
        </p:nvCxnSpPr>
        <p:spPr bwMode="auto">
          <a:xfrm rot="16200000">
            <a:off x="2721971" y="3939950"/>
            <a:ext cx="1726" cy="61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8" name="文本框 267"/>
          <p:cNvSpPr txBox="1"/>
          <p:nvPr/>
        </p:nvSpPr>
        <p:spPr>
          <a:xfrm>
            <a:off x="1197857" y="4003217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[5:0]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88" name="直接连接符 187"/>
          <p:cNvCxnSpPr/>
          <p:nvPr/>
        </p:nvCxnSpPr>
        <p:spPr bwMode="auto">
          <a:xfrm rot="16200000">
            <a:off x="1477431" y="3993950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83" name="组合 282"/>
          <p:cNvGrpSpPr/>
          <p:nvPr/>
        </p:nvGrpSpPr>
        <p:grpSpPr>
          <a:xfrm>
            <a:off x="2926049" y="3398698"/>
            <a:ext cx="396344" cy="215444"/>
            <a:chOff x="7272000" y="2565484"/>
            <a:chExt cx="396344" cy="215444"/>
          </a:xfrm>
        </p:grpSpPr>
        <p:cxnSp>
          <p:nvCxnSpPr>
            <p:cNvPr id="284" name="直接连接符 28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5" name="文本框 28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180" name="直接连接符 179"/>
          <p:cNvCxnSpPr/>
          <p:nvPr/>
        </p:nvCxnSpPr>
        <p:spPr bwMode="auto">
          <a:xfrm flipV="1">
            <a:off x="3006789" y="3272104"/>
            <a:ext cx="1726" cy="97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直接连接符 58"/>
          <p:cNvCxnSpPr/>
          <p:nvPr/>
        </p:nvCxnSpPr>
        <p:spPr bwMode="auto">
          <a:xfrm flipV="1">
            <a:off x="7534561" y="4676296"/>
            <a:ext cx="0" cy="324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0" name="等腰三角形 209"/>
          <p:cNvSpPr/>
          <p:nvPr/>
        </p:nvSpPr>
        <p:spPr bwMode="auto">
          <a:xfrm rot="5400000">
            <a:off x="7325518" y="4995394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58" name="等腰三角形 57"/>
          <p:cNvSpPr/>
          <p:nvPr/>
        </p:nvSpPr>
        <p:spPr bwMode="auto">
          <a:xfrm flipV="1">
            <a:off x="7444077" y="5000296"/>
            <a:ext cx="180969" cy="148657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grpSp>
        <p:nvGrpSpPr>
          <p:cNvPr id="274" name="组合 273"/>
          <p:cNvGrpSpPr/>
          <p:nvPr/>
        </p:nvGrpSpPr>
        <p:grpSpPr>
          <a:xfrm>
            <a:off x="7462553" y="4712844"/>
            <a:ext cx="396344" cy="215444"/>
            <a:chOff x="7272000" y="2565484"/>
            <a:chExt cx="396344" cy="215444"/>
          </a:xfrm>
        </p:grpSpPr>
        <p:cxnSp>
          <p:nvCxnSpPr>
            <p:cNvPr id="275" name="直接连接符 274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6" name="文本框 275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208" name="直接连接符 207"/>
          <p:cNvCxnSpPr/>
          <p:nvPr/>
        </p:nvCxnSpPr>
        <p:spPr bwMode="auto">
          <a:xfrm>
            <a:off x="7533698" y="5144344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流程图: 手动操作 27"/>
          <p:cNvSpPr/>
          <p:nvPr/>
        </p:nvSpPr>
        <p:spPr bwMode="auto">
          <a:xfrm>
            <a:off x="6742473" y="3892235"/>
            <a:ext cx="684016" cy="184837"/>
          </a:xfrm>
          <a:prstGeom prst="flowChartManualOperation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 panose="020B0503020204020204" pitchFamily="34" charset="-122"/>
                <a:cs typeface="Times New Roman" panose="02020603050405020304" pitchFamily="18" charset="0"/>
              </a:rPr>
              <a:t>SR2MUX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99" name="直接连接符 98"/>
          <p:cNvCxnSpPr/>
          <p:nvPr/>
        </p:nvCxnSpPr>
        <p:spPr bwMode="auto">
          <a:xfrm>
            <a:off x="7172232" y="4064192"/>
            <a:ext cx="2289" cy="242621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99" name="组合 298"/>
          <p:cNvGrpSpPr/>
          <p:nvPr/>
        </p:nvGrpSpPr>
        <p:grpSpPr>
          <a:xfrm>
            <a:off x="7091627" y="4017787"/>
            <a:ext cx="396344" cy="215444"/>
            <a:chOff x="7272000" y="2565484"/>
            <a:chExt cx="396344" cy="215444"/>
          </a:xfrm>
        </p:grpSpPr>
        <p:cxnSp>
          <p:nvCxnSpPr>
            <p:cNvPr id="300" name="直接连接符 29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1" name="文本框 30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38" name="直接连接符 37"/>
          <p:cNvCxnSpPr/>
          <p:nvPr/>
        </p:nvCxnSpPr>
        <p:spPr bwMode="auto">
          <a:xfrm>
            <a:off x="7203138" y="2768048"/>
            <a:ext cx="1726" cy="11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直接连接符 61"/>
          <p:cNvCxnSpPr/>
          <p:nvPr/>
        </p:nvCxnSpPr>
        <p:spPr bwMode="auto">
          <a:xfrm>
            <a:off x="8110625" y="5360336"/>
            <a:ext cx="0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直接连接符 64"/>
          <p:cNvCxnSpPr/>
          <p:nvPr/>
        </p:nvCxnSpPr>
        <p:spPr bwMode="auto">
          <a:xfrm>
            <a:off x="7030505" y="5324336"/>
            <a:ext cx="0" cy="57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矩形 66"/>
          <p:cNvSpPr/>
          <p:nvPr/>
        </p:nvSpPr>
        <p:spPr bwMode="auto">
          <a:xfrm>
            <a:off x="6512153" y="5900336"/>
            <a:ext cx="950400" cy="5760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INPUT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322257" y="6537325"/>
            <a:ext cx="2743200" cy="244475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E9E528-1FB2-4ADD-81AD-0CADE8E681E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784736" y="5347152"/>
            <a:ext cx="180969" cy="402036"/>
            <a:chOff x="2185214" y="1412776"/>
            <a:chExt cx="180969" cy="402036"/>
          </a:xfrm>
        </p:grpSpPr>
        <p:sp>
          <p:nvSpPr>
            <p:cNvPr id="55" name="等腰三角形 54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8" name="矩形 67"/>
          <p:cNvSpPr/>
          <p:nvPr/>
        </p:nvSpPr>
        <p:spPr bwMode="auto">
          <a:xfrm>
            <a:off x="7632180" y="5900336"/>
            <a:ext cx="950400" cy="5760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OUTPUT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3392528" y="5651906"/>
            <a:ext cx="950400" cy="1101059"/>
          </a:xfrm>
          <a:prstGeom prst="rect">
            <a:avLst/>
          </a:prstGeom>
          <a:solidFill>
            <a:srgbClr val="FF99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MEMORY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2536359" y="5684384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MDR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39" name="直接连接符 238"/>
          <p:cNvCxnSpPr/>
          <p:nvPr/>
        </p:nvCxnSpPr>
        <p:spPr bwMode="auto">
          <a:xfrm>
            <a:off x="2672447" y="5908126"/>
            <a:ext cx="0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1" name="直接连接符 240"/>
          <p:cNvCxnSpPr/>
          <p:nvPr/>
        </p:nvCxnSpPr>
        <p:spPr bwMode="auto">
          <a:xfrm flipV="1">
            <a:off x="2854041" y="6368472"/>
            <a:ext cx="0" cy="21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2" name="直接连接符 241"/>
          <p:cNvCxnSpPr/>
          <p:nvPr/>
        </p:nvCxnSpPr>
        <p:spPr bwMode="auto">
          <a:xfrm rot="16200000">
            <a:off x="3106281" y="6315335"/>
            <a:ext cx="1726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4" name="直接连接符 243"/>
          <p:cNvCxnSpPr/>
          <p:nvPr/>
        </p:nvCxnSpPr>
        <p:spPr bwMode="auto">
          <a:xfrm rot="16200000">
            <a:off x="1736994" y="6026858"/>
            <a:ext cx="1726" cy="10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4" name="组合 363"/>
          <p:cNvGrpSpPr/>
          <p:nvPr/>
        </p:nvGrpSpPr>
        <p:grpSpPr>
          <a:xfrm>
            <a:off x="2170281" y="5732800"/>
            <a:ext cx="360039" cy="119168"/>
            <a:chOff x="5292080" y="3452075"/>
            <a:chExt cx="360039" cy="119168"/>
          </a:xfrm>
        </p:grpSpPr>
        <p:sp>
          <p:nvSpPr>
            <p:cNvPr id="365" name="等腰三角形 36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66" name="直接连接符 36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67" name="文本框 366"/>
          <p:cNvSpPr txBox="1"/>
          <p:nvPr/>
        </p:nvSpPr>
        <p:spPr>
          <a:xfrm>
            <a:off x="1557897" y="5669274"/>
            <a:ext cx="744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LD.MDR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2" name="梯形 391"/>
          <p:cNvSpPr/>
          <p:nvPr/>
        </p:nvSpPr>
        <p:spPr bwMode="auto">
          <a:xfrm>
            <a:off x="2187064" y="6122668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393" name="直接连接符 392"/>
          <p:cNvCxnSpPr/>
          <p:nvPr/>
        </p:nvCxnSpPr>
        <p:spPr bwMode="auto">
          <a:xfrm flipV="1">
            <a:off x="2277977" y="6368448"/>
            <a:ext cx="0" cy="208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4" name="直接连接符 393"/>
          <p:cNvCxnSpPr/>
          <p:nvPr/>
        </p:nvCxnSpPr>
        <p:spPr bwMode="auto">
          <a:xfrm>
            <a:off x="1197857" y="5351128"/>
            <a:ext cx="0" cy="12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5" name="直接连接符 394"/>
          <p:cNvCxnSpPr/>
          <p:nvPr/>
        </p:nvCxnSpPr>
        <p:spPr bwMode="auto">
          <a:xfrm>
            <a:off x="3104495" y="5904000"/>
            <a:ext cx="0" cy="30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6" name="直接连接符 395"/>
          <p:cNvCxnSpPr/>
          <p:nvPr/>
        </p:nvCxnSpPr>
        <p:spPr bwMode="auto">
          <a:xfrm rot="5400000" flipH="1">
            <a:off x="3248479" y="6058435"/>
            <a:ext cx="0" cy="28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00" name="组合 399"/>
          <p:cNvGrpSpPr/>
          <p:nvPr/>
        </p:nvGrpSpPr>
        <p:grpSpPr>
          <a:xfrm>
            <a:off x="1837251" y="6173636"/>
            <a:ext cx="360039" cy="119168"/>
            <a:chOff x="5292080" y="3452075"/>
            <a:chExt cx="360039" cy="119168"/>
          </a:xfrm>
        </p:grpSpPr>
        <p:sp>
          <p:nvSpPr>
            <p:cNvPr id="401" name="等腰三角形 400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02" name="直接连接符 401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3" name="文本框 402"/>
          <p:cNvSpPr txBox="1"/>
          <p:nvPr/>
        </p:nvSpPr>
        <p:spPr>
          <a:xfrm>
            <a:off x="1294916" y="6110110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MIO.EN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04" name="组合 403"/>
          <p:cNvGrpSpPr/>
          <p:nvPr/>
        </p:nvGrpSpPr>
        <p:grpSpPr>
          <a:xfrm>
            <a:off x="2426458" y="5380465"/>
            <a:ext cx="360039" cy="119168"/>
            <a:chOff x="5292080" y="3452075"/>
            <a:chExt cx="360039" cy="119168"/>
          </a:xfrm>
        </p:grpSpPr>
        <p:sp>
          <p:nvSpPr>
            <p:cNvPr id="405" name="等腰三角形 40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06" name="直接连接符 40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7" name="文本框 406"/>
          <p:cNvSpPr txBox="1"/>
          <p:nvPr/>
        </p:nvSpPr>
        <p:spPr>
          <a:xfrm>
            <a:off x="1629907" y="5333967"/>
            <a:ext cx="842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GateMDR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21" name="组合 420"/>
          <p:cNvGrpSpPr/>
          <p:nvPr/>
        </p:nvGrpSpPr>
        <p:grpSpPr>
          <a:xfrm>
            <a:off x="1134212" y="5442899"/>
            <a:ext cx="396344" cy="215444"/>
            <a:chOff x="7272000" y="2565484"/>
            <a:chExt cx="396344" cy="215444"/>
          </a:xfrm>
        </p:grpSpPr>
        <p:cxnSp>
          <p:nvCxnSpPr>
            <p:cNvPr id="422" name="直接连接符 42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3" name="文本框 42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24" name="组合 423"/>
          <p:cNvGrpSpPr/>
          <p:nvPr/>
        </p:nvGrpSpPr>
        <p:grpSpPr>
          <a:xfrm>
            <a:off x="2978204" y="6542014"/>
            <a:ext cx="360000" cy="221857"/>
            <a:chOff x="5898218" y="3494595"/>
            <a:chExt cx="360000" cy="221857"/>
          </a:xfrm>
        </p:grpSpPr>
        <p:cxnSp>
          <p:nvCxnSpPr>
            <p:cNvPr id="425" name="直接连接符 424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6" name="文本框 425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" name="流程图: 手动操作 4"/>
          <p:cNvSpPr/>
          <p:nvPr/>
        </p:nvSpPr>
        <p:spPr bwMode="auto">
          <a:xfrm>
            <a:off x="6994561" y="4289586"/>
            <a:ext cx="1080000" cy="390640"/>
          </a:xfrm>
          <a:prstGeom prst="flowChartManualOperation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144000" rIns="91440" bIns="144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ALU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等腰三角形 9"/>
          <p:cNvSpPr/>
          <p:nvPr/>
        </p:nvSpPr>
        <p:spPr bwMode="auto">
          <a:xfrm flipV="1">
            <a:off x="7391088" y="4289586"/>
            <a:ext cx="199657" cy="139368"/>
          </a:xfrm>
          <a:prstGeom prst="triangle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86742" y="4280216"/>
            <a:ext cx="102592" cy="1846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</a:t>
            </a:r>
            <a:endParaRPr kumimoji="0" lang="zh-CN" altLang="en-US" sz="1200" b="1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819344" y="4289554"/>
            <a:ext cx="102592" cy="1846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</a:t>
            </a:r>
            <a:endParaRPr kumimoji="0" lang="zh-CN" altLang="en-US" sz="1200" b="1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7390425" y="4298836"/>
            <a:ext cx="99828" cy="1393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连接符 23"/>
          <p:cNvCxnSpPr/>
          <p:nvPr/>
        </p:nvCxnSpPr>
        <p:spPr bwMode="auto">
          <a:xfrm flipH="1">
            <a:off x="7497834" y="4298836"/>
            <a:ext cx="92793" cy="1393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2" name="等腰三角形 221"/>
          <p:cNvSpPr/>
          <p:nvPr/>
        </p:nvSpPr>
        <p:spPr bwMode="auto">
          <a:xfrm rot="5400000">
            <a:off x="6965478" y="4370395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35" name="直接连接符 34"/>
          <p:cNvCxnSpPr/>
          <p:nvPr/>
        </p:nvCxnSpPr>
        <p:spPr bwMode="auto">
          <a:xfrm>
            <a:off x="7866941" y="3613228"/>
            <a:ext cx="1" cy="68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6" name="文本框 305"/>
          <p:cNvSpPr txBox="1"/>
          <p:nvPr/>
        </p:nvSpPr>
        <p:spPr>
          <a:xfrm>
            <a:off x="7695313" y="4951513"/>
            <a:ext cx="8306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GateALU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11" name="直接连接符 210"/>
          <p:cNvCxnSpPr/>
          <p:nvPr/>
        </p:nvCxnSpPr>
        <p:spPr bwMode="auto">
          <a:xfrm rot="5400000">
            <a:off x="6526537" y="4277233"/>
            <a:ext cx="0" cy="1584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9" name="Rectangle 2"/>
          <p:cNvSpPr txBox="1">
            <a:spLocks noChangeArrowheads="1"/>
          </p:cNvSpPr>
          <p:nvPr/>
        </p:nvSpPr>
        <p:spPr bwMode="auto">
          <a:xfrm>
            <a:off x="179388" y="71438"/>
            <a:ext cx="883920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j-cs"/>
              </a:rPr>
              <a:t>TRAP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75" name="矩形 374"/>
          <p:cNvSpPr/>
          <p:nvPr/>
        </p:nvSpPr>
        <p:spPr bwMode="auto">
          <a:xfrm>
            <a:off x="168480" y="692696"/>
            <a:ext cx="8896977" cy="6089104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42" name="直接连接符 41"/>
          <p:cNvCxnSpPr/>
          <p:nvPr/>
        </p:nvCxnSpPr>
        <p:spPr bwMode="auto">
          <a:xfrm>
            <a:off x="622673" y="1039856"/>
            <a:ext cx="8344800" cy="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49" name="组合 448"/>
          <p:cNvGrpSpPr/>
          <p:nvPr/>
        </p:nvGrpSpPr>
        <p:grpSpPr>
          <a:xfrm>
            <a:off x="4101216" y="187437"/>
            <a:ext cx="4863271" cy="569418"/>
            <a:chOff x="4101216" y="187437"/>
            <a:chExt cx="4863271" cy="569418"/>
          </a:xfrm>
        </p:grpSpPr>
        <p:grpSp>
          <p:nvGrpSpPr>
            <p:cNvPr id="450" name="组合 449"/>
            <p:cNvGrpSpPr/>
            <p:nvPr/>
          </p:nvGrpSpPr>
          <p:grpSpPr>
            <a:xfrm>
              <a:off x="4101216" y="187437"/>
              <a:ext cx="4863271" cy="569418"/>
              <a:chOff x="3706688" y="187437"/>
              <a:chExt cx="5257800" cy="569418"/>
            </a:xfrm>
          </p:grpSpPr>
          <p:sp>
            <p:nvSpPr>
              <p:cNvPr id="455" name="Line 5"/>
              <p:cNvSpPr>
                <a:spLocks noChangeShapeType="1"/>
              </p:cNvSpPr>
              <p:nvPr/>
            </p:nvSpPr>
            <p:spPr bwMode="auto">
              <a:xfrm rot="16200000">
                <a:off x="4659188" y="192890"/>
                <a:ext cx="0" cy="38100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6" name="Line 6"/>
              <p:cNvSpPr>
                <a:spLocks noChangeShapeType="1"/>
              </p:cNvSpPr>
              <p:nvPr/>
            </p:nvSpPr>
            <p:spPr bwMode="auto">
              <a:xfrm rot="16200000">
                <a:off x="5497388" y="176217"/>
                <a:ext cx="0" cy="38100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7" name="Line 7"/>
              <p:cNvSpPr>
                <a:spLocks noChangeShapeType="1"/>
              </p:cNvSpPr>
              <p:nvPr/>
            </p:nvSpPr>
            <p:spPr bwMode="auto">
              <a:xfrm rot="16200000">
                <a:off x="6335588" y="192890"/>
                <a:ext cx="0" cy="38100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8" name="Line 8"/>
              <p:cNvSpPr>
                <a:spLocks noChangeShapeType="1"/>
              </p:cNvSpPr>
              <p:nvPr/>
            </p:nvSpPr>
            <p:spPr bwMode="auto">
              <a:xfrm rot="16200000">
                <a:off x="7173788" y="207339"/>
                <a:ext cx="0" cy="38100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9" name="Line 9"/>
              <p:cNvSpPr>
                <a:spLocks noChangeShapeType="1"/>
              </p:cNvSpPr>
              <p:nvPr/>
            </p:nvSpPr>
            <p:spPr bwMode="auto">
              <a:xfrm rot="16200000">
                <a:off x="8011988" y="197336"/>
                <a:ext cx="0" cy="38100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0" name="Line 13"/>
              <p:cNvSpPr>
                <a:spLocks noChangeShapeType="1"/>
              </p:cNvSpPr>
              <p:nvPr/>
            </p:nvSpPr>
            <p:spPr bwMode="auto">
              <a:xfrm rot="16200000">
                <a:off x="8812088" y="230990"/>
                <a:ext cx="0" cy="30480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" name="Line 14"/>
              <p:cNvSpPr>
                <a:spLocks noChangeShapeType="1"/>
              </p:cNvSpPr>
              <p:nvPr/>
            </p:nvSpPr>
            <p:spPr bwMode="auto">
              <a:xfrm rot="16200000" flipH="1">
                <a:off x="8777755" y="570122"/>
                <a:ext cx="373465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" name="Line 15"/>
              <p:cNvSpPr>
                <a:spLocks noChangeShapeType="1"/>
              </p:cNvSpPr>
              <p:nvPr/>
            </p:nvSpPr>
            <p:spPr bwMode="auto">
              <a:xfrm rot="16200000" flipV="1">
                <a:off x="6335588" y="-1872045"/>
                <a:ext cx="0" cy="525780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3" name="Line 16"/>
              <p:cNvSpPr>
                <a:spLocks noChangeShapeType="1"/>
              </p:cNvSpPr>
              <p:nvPr/>
            </p:nvSpPr>
            <p:spPr bwMode="auto">
              <a:xfrm rot="16200000">
                <a:off x="3519955" y="570122"/>
                <a:ext cx="373465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4" name="Line 17"/>
              <p:cNvSpPr>
                <a:spLocks noChangeShapeType="1"/>
              </p:cNvSpPr>
              <p:nvPr/>
            </p:nvSpPr>
            <p:spPr bwMode="auto">
              <a:xfrm rot="16200000">
                <a:off x="3859088" y="230990"/>
                <a:ext cx="0" cy="30480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5" name="Text Box 4"/>
              <p:cNvSpPr txBox="1">
                <a:spLocks noChangeArrowheads="1"/>
              </p:cNvSpPr>
              <p:nvPr/>
            </p:nvSpPr>
            <p:spPr bwMode="auto">
              <a:xfrm>
                <a:off x="4842967" y="187437"/>
                <a:ext cx="480169" cy="307777"/>
              </a:xfrm>
              <a:prstGeom prst="rect">
                <a:avLst/>
              </a:prstGeom>
              <a:solidFill>
                <a:srgbClr val="003399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336699"/>
                </a:outerShdw>
              </a:effectLst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黑体"/>
                    <a:cs typeface="+mn-cs"/>
                  </a:rPr>
                  <a:t>D</a:t>
                </a:r>
              </a:p>
            </p:txBody>
          </p:sp>
          <p:sp>
            <p:nvSpPr>
              <p:cNvPr id="466" name="Text Box 10"/>
              <p:cNvSpPr txBox="1">
                <a:spLocks noChangeArrowheads="1"/>
              </p:cNvSpPr>
              <p:nvPr/>
            </p:nvSpPr>
            <p:spPr bwMode="auto">
              <a:xfrm>
                <a:off x="3995239" y="189333"/>
                <a:ext cx="480169" cy="30777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336699"/>
                </a:outerShdw>
              </a:effectLst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Arial" charset="0"/>
                    <a:ea typeface="黑体"/>
                    <a:cs typeface="+mn-cs"/>
                  </a:rPr>
                  <a:t>F</a:t>
                </a:r>
              </a:p>
            </p:txBody>
          </p:sp>
        </p:grpSp>
        <p:sp>
          <p:nvSpPr>
            <p:cNvPr id="454" name="Text Box 10"/>
            <p:cNvSpPr txBox="1">
              <a:spLocks noChangeArrowheads="1"/>
            </p:cNvSpPr>
            <p:nvPr/>
          </p:nvSpPr>
          <p:spPr bwMode="auto">
            <a:xfrm>
              <a:off x="5929836" y="188640"/>
              <a:ext cx="444139" cy="30777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EA</a:t>
              </a:r>
            </a:p>
          </p:txBody>
        </p:sp>
      </p:grpSp>
      <p:cxnSp>
        <p:nvCxnSpPr>
          <p:cNvPr id="44" name="直接连接符 43"/>
          <p:cNvCxnSpPr/>
          <p:nvPr/>
        </p:nvCxnSpPr>
        <p:spPr bwMode="auto">
          <a:xfrm>
            <a:off x="8971840" y="980728"/>
            <a:ext cx="2881" cy="437040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接连接符 42"/>
          <p:cNvCxnSpPr/>
          <p:nvPr/>
        </p:nvCxnSpPr>
        <p:spPr bwMode="auto">
          <a:xfrm>
            <a:off x="621793" y="5288328"/>
            <a:ext cx="8344800" cy="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6" name="直接连接符 185"/>
          <p:cNvCxnSpPr/>
          <p:nvPr/>
        </p:nvCxnSpPr>
        <p:spPr bwMode="auto">
          <a:xfrm rot="10800000">
            <a:off x="1218173" y="2638432"/>
            <a:ext cx="1726" cy="2073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0" name="组合 49"/>
          <p:cNvGrpSpPr/>
          <p:nvPr/>
        </p:nvGrpSpPr>
        <p:grpSpPr>
          <a:xfrm>
            <a:off x="2169016" y="1429908"/>
            <a:ext cx="180969" cy="402036"/>
            <a:chOff x="2185214" y="1412776"/>
            <a:chExt cx="180969" cy="402036"/>
          </a:xfrm>
        </p:grpSpPr>
        <p:sp>
          <p:nvSpPr>
            <p:cNvPr id="47" name="等腰三角形 46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85" name="矩形 184"/>
          <p:cNvSpPr/>
          <p:nvPr/>
        </p:nvSpPr>
        <p:spPr bwMode="auto">
          <a:xfrm>
            <a:off x="1731563" y="255204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91" name="直接连接符 190"/>
          <p:cNvCxnSpPr/>
          <p:nvPr/>
        </p:nvCxnSpPr>
        <p:spPr bwMode="auto">
          <a:xfrm rot="16200000">
            <a:off x="1478644" y="2408048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" name="直接连接符 194"/>
          <p:cNvCxnSpPr/>
          <p:nvPr/>
        </p:nvCxnSpPr>
        <p:spPr bwMode="auto">
          <a:xfrm rot="10800000">
            <a:off x="2061954" y="2047944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0" name="文本框 269"/>
          <p:cNvSpPr txBox="1"/>
          <p:nvPr/>
        </p:nvSpPr>
        <p:spPr>
          <a:xfrm>
            <a:off x="1197857" y="2419041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[7:0]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8" name="文本框 307"/>
          <p:cNvSpPr txBox="1"/>
          <p:nvPr/>
        </p:nvSpPr>
        <p:spPr>
          <a:xfrm>
            <a:off x="787257" y="1369699"/>
            <a:ext cx="1130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GateMARMUX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22" name="组合 321"/>
          <p:cNvGrpSpPr/>
          <p:nvPr/>
        </p:nvGrpSpPr>
        <p:grpSpPr>
          <a:xfrm>
            <a:off x="1983416" y="2176846"/>
            <a:ext cx="396344" cy="215444"/>
            <a:chOff x="7272000" y="2565484"/>
            <a:chExt cx="396344" cy="215444"/>
          </a:xfrm>
        </p:grpSpPr>
        <p:cxnSp>
          <p:nvCxnSpPr>
            <p:cNvPr id="323" name="直接连接符 32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4" name="文本框 32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265" name="直接连接符 264"/>
          <p:cNvCxnSpPr/>
          <p:nvPr/>
        </p:nvCxnSpPr>
        <p:spPr bwMode="auto">
          <a:xfrm>
            <a:off x="2258637" y="1111864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51" name="组合 250"/>
          <p:cNvGrpSpPr/>
          <p:nvPr/>
        </p:nvGrpSpPr>
        <p:grpSpPr>
          <a:xfrm>
            <a:off x="1845930" y="1424744"/>
            <a:ext cx="360039" cy="119168"/>
            <a:chOff x="5292080" y="3452075"/>
            <a:chExt cx="360039" cy="119168"/>
          </a:xfrm>
        </p:grpSpPr>
        <p:sp>
          <p:nvSpPr>
            <p:cNvPr id="252" name="等腰三角形 25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3" name="直接连接符 25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12" name="组合 411"/>
          <p:cNvGrpSpPr/>
          <p:nvPr/>
        </p:nvGrpSpPr>
        <p:grpSpPr>
          <a:xfrm>
            <a:off x="2174743" y="1170445"/>
            <a:ext cx="396344" cy="215444"/>
            <a:chOff x="7272000" y="2565484"/>
            <a:chExt cx="396344" cy="215444"/>
          </a:xfrm>
        </p:grpSpPr>
        <p:cxnSp>
          <p:nvCxnSpPr>
            <p:cNvPr id="413" name="直接连接符 41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4" name="文本框 41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203" name="直接连接符 202"/>
          <p:cNvCxnSpPr/>
          <p:nvPr/>
        </p:nvCxnSpPr>
        <p:spPr bwMode="auto">
          <a:xfrm flipV="1">
            <a:off x="1218173" y="4928288"/>
            <a:ext cx="1726" cy="36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7" name="矩形 106"/>
          <p:cNvSpPr/>
          <p:nvPr/>
        </p:nvSpPr>
        <p:spPr bwMode="auto">
          <a:xfrm>
            <a:off x="880175" y="4712264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IR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467" name="直接连接符 466"/>
          <p:cNvCxnSpPr/>
          <p:nvPr/>
        </p:nvCxnSpPr>
        <p:spPr bwMode="auto">
          <a:xfrm rot="10800000">
            <a:off x="1224000" y="4233600"/>
            <a:ext cx="1726" cy="482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" name="梯形 91"/>
          <p:cNvSpPr/>
          <p:nvPr/>
        </p:nvSpPr>
        <p:spPr bwMode="auto">
          <a:xfrm>
            <a:off x="1750396" y="1820528"/>
            <a:ext cx="988993" cy="236862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MARMUX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grpSp>
        <p:nvGrpSpPr>
          <p:cNvPr id="248" name="组合 247"/>
          <p:cNvGrpSpPr/>
          <p:nvPr/>
        </p:nvGrpSpPr>
        <p:grpSpPr>
          <a:xfrm>
            <a:off x="1413881" y="1878792"/>
            <a:ext cx="360039" cy="119168"/>
            <a:chOff x="5292080" y="3452075"/>
            <a:chExt cx="360039" cy="119168"/>
          </a:xfrm>
        </p:grpSpPr>
        <p:sp>
          <p:nvSpPr>
            <p:cNvPr id="249" name="等腰三角形 24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0" name="直接连接符 24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5" name="矩形 104"/>
          <p:cNvSpPr/>
          <p:nvPr/>
        </p:nvSpPr>
        <p:spPr bwMode="auto">
          <a:xfrm>
            <a:off x="4514169" y="5684384"/>
            <a:ext cx="676800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MAR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356" name="直接连接符 355"/>
          <p:cNvCxnSpPr/>
          <p:nvPr/>
        </p:nvCxnSpPr>
        <p:spPr bwMode="auto">
          <a:xfrm>
            <a:off x="4836233" y="5360336"/>
            <a:ext cx="0" cy="352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1" name="组合 370"/>
          <p:cNvGrpSpPr/>
          <p:nvPr/>
        </p:nvGrpSpPr>
        <p:grpSpPr>
          <a:xfrm flipH="1">
            <a:off x="5230306" y="5732800"/>
            <a:ext cx="360039" cy="119168"/>
            <a:chOff x="5292080" y="3452075"/>
            <a:chExt cx="360039" cy="119168"/>
          </a:xfrm>
        </p:grpSpPr>
        <p:sp>
          <p:nvSpPr>
            <p:cNvPr id="372" name="等腰三角形 37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73" name="直接连接符 37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15" name="组合 414"/>
          <p:cNvGrpSpPr/>
          <p:nvPr/>
        </p:nvGrpSpPr>
        <p:grpSpPr>
          <a:xfrm>
            <a:off x="4745207" y="5378888"/>
            <a:ext cx="396344" cy="215444"/>
            <a:chOff x="7272000" y="2565484"/>
            <a:chExt cx="396344" cy="215444"/>
          </a:xfrm>
        </p:grpSpPr>
        <p:cxnSp>
          <p:nvCxnSpPr>
            <p:cNvPr id="416" name="直接连接符 415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7" name="文本框 416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74" name="文本框 373"/>
          <p:cNvSpPr txBox="1"/>
          <p:nvPr/>
        </p:nvSpPr>
        <p:spPr>
          <a:xfrm>
            <a:off x="5587295" y="5669274"/>
            <a:ext cx="723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LD.MAR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1" name="Text Box 10"/>
          <p:cNvSpPr txBox="1">
            <a:spLocks noChangeArrowheads="1"/>
          </p:cNvSpPr>
          <p:nvPr/>
        </p:nvSpPr>
        <p:spPr bwMode="auto">
          <a:xfrm>
            <a:off x="8232317" y="188640"/>
            <a:ext cx="444139" cy="307777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黑体"/>
                <a:cs typeface="+mn-cs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7884116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9" name="组合 348"/>
          <p:cNvGrpSpPr/>
          <p:nvPr/>
        </p:nvGrpSpPr>
        <p:grpSpPr>
          <a:xfrm>
            <a:off x="8110665" y="2557773"/>
            <a:ext cx="360000" cy="221857"/>
            <a:chOff x="5898218" y="3494595"/>
            <a:chExt cx="360000" cy="221857"/>
          </a:xfrm>
        </p:grpSpPr>
        <p:sp>
          <p:nvSpPr>
            <p:cNvPr id="351" name="文本框 350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350" name="直接连接符 349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4" name="文本框 293"/>
          <p:cNvSpPr txBox="1"/>
          <p:nvPr/>
        </p:nvSpPr>
        <p:spPr>
          <a:xfrm>
            <a:off x="8326649" y="2480016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SR1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35" name="组合 234"/>
          <p:cNvGrpSpPr/>
          <p:nvPr/>
        </p:nvGrpSpPr>
        <p:grpSpPr>
          <a:xfrm flipH="1">
            <a:off x="8019245" y="2552024"/>
            <a:ext cx="360039" cy="119168"/>
            <a:chOff x="5292080" y="3452075"/>
            <a:chExt cx="360039" cy="119168"/>
          </a:xfrm>
        </p:grpSpPr>
        <p:sp>
          <p:nvSpPr>
            <p:cNvPr id="236" name="等腰三角形 23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37" name="直接连接符 23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24" name="椭圆 123"/>
          <p:cNvSpPr/>
          <p:nvPr/>
        </p:nvSpPr>
        <p:spPr bwMode="auto">
          <a:xfrm>
            <a:off x="7839281" y="3562247"/>
            <a:ext cx="55320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40" name="直接连接符 39"/>
          <p:cNvCxnSpPr/>
          <p:nvPr/>
        </p:nvCxnSpPr>
        <p:spPr bwMode="auto">
          <a:xfrm>
            <a:off x="7866941" y="2768136"/>
            <a:ext cx="1" cy="79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7" name="组合 156"/>
          <p:cNvGrpSpPr/>
          <p:nvPr/>
        </p:nvGrpSpPr>
        <p:grpSpPr>
          <a:xfrm>
            <a:off x="6670466" y="2543542"/>
            <a:ext cx="360039" cy="119168"/>
            <a:chOff x="5292080" y="3452075"/>
            <a:chExt cx="360039" cy="119168"/>
          </a:xfrm>
        </p:grpSpPr>
        <p:sp>
          <p:nvSpPr>
            <p:cNvPr id="158" name="等腰三角形 157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59" name="直接连接符 158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54" name="组合 153"/>
          <p:cNvGrpSpPr/>
          <p:nvPr/>
        </p:nvGrpSpPr>
        <p:grpSpPr>
          <a:xfrm>
            <a:off x="3934161" y="1592352"/>
            <a:ext cx="360039" cy="119168"/>
            <a:chOff x="5292080" y="3452075"/>
            <a:chExt cx="360039" cy="119168"/>
          </a:xfrm>
        </p:grpSpPr>
        <p:sp>
          <p:nvSpPr>
            <p:cNvPr id="155" name="等腰三角形 15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56" name="直接连接符 15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3" name="文本框 292"/>
          <p:cNvSpPr txBox="1"/>
          <p:nvPr/>
        </p:nvSpPr>
        <p:spPr>
          <a:xfrm>
            <a:off x="6310425" y="2480016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SR2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46" name="组合 345"/>
          <p:cNvGrpSpPr/>
          <p:nvPr/>
        </p:nvGrpSpPr>
        <p:grpSpPr>
          <a:xfrm>
            <a:off x="6670553" y="2547150"/>
            <a:ext cx="360000" cy="221857"/>
            <a:chOff x="5898218" y="3494595"/>
            <a:chExt cx="360000" cy="221857"/>
          </a:xfrm>
        </p:grpSpPr>
        <p:cxnSp>
          <p:nvCxnSpPr>
            <p:cNvPr id="347" name="直接连接符 346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8" name="文本框 347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61" name="组合 160"/>
          <p:cNvGrpSpPr/>
          <p:nvPr/>
        </p:nvGrpSpPr>
        <p:grpSpPr>
          <a:xfrm>
            <a:off x="7786289" y="3056080"/>
            <a:ext cx="396344" cy="215444"/>
            <a:chOff x="7272000" y="2565484"/>
            <a:chExt cx="396344" cy="215444"/>
          </a:xfrm>
        </p:grpSpPr>
        <p:cxnSp>
          <p:nvCxnSpPr>
            <p:cNvPr id="114" name="直接连接符 11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5" name="文本框 11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127" name="直接连接符 126"/>
          <p:cNvCxnSpPr/>
          <p:nvPr/>
        </p:nvCxnSpPr>
        <p:spPr bwMode="auto">
          <a:xfrm rot="5400000">
            <a:off x="5812482" y="1553144"/>
            <a:ext cx="1726" cy="408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1" name="直接连接符 180"/>
          <p:cNvCxnSpPr/>
          <p:nvPr/>
        </p:nvCxnSpPr>
        <p:spPr bwMode="auto">
          <a:xfrm flipV="1">
            <a:off x="3212355" y="3272104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86" name="组合 285"/>
          <p:cNvGrpSpPr/>
          <p:nvPr/>
        </p:nvGrpSpPr>
        <p:grpSpPr>
          <a:xfrm>
            <a:off x="3142073" y="3398698"/>
            <a:ext cx="396344" cy="215444"/>
            <a:chOff x="7272000" y="2565484"/>
            <a:chExt cx="396344" cy="215444"/>
          </a:xfrm>
        </p:grpSpPr>
        <p:cxnSp>
          <p:nvCxnSpPr>
            <p:cNvPr id="287" name="直接连接符 286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8" name="文本框 287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179" name="直接连接符 178"/>
          <p:cNvCxnSpPr/>
          <p:nvPr/>
        </p:nvCxnSpPr>
        <p:spPr bwMode="auto">
          <a:xfrm flipV="1">
            <a:off x="2801224" y="3272104"/>
            <a:ext cx="1726" cy="68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80" name="组合 279"/>
          <p:cNvGrpSpPr/>
          <p:nvPr/>
        </p:nvGrpSpPr>
        <p:grpSpPr>
          <a:xfrm>
            <a:off x="2710025" y="3398698"/>
            <a:ext cx="396344" cy="215444"/>
            <a:chOff x="7272000" y="2565484"/>
            <a:chExt cx="396344" cy="215444"/>
          </a:xfrm>
        </p:grpSpPr>
        <p:cxnSp>
          <p:nvCxnSpPr>
            <p:cNvPr id="281" name="直接连接符 280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2" name="文本框 281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66" name="文本框 265"/>
          <p:cNvSpPr txBox="1"/>
          <p:nvPr/>
        </p:nvSpPr>
        <p:spPr>
          <a:xfrm>
            <a:off x="1197857" y="3427153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[10:0]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2" name="矩形 181"/>
          <p:cNvSpPr/>
          <p:nvPr/>
        </p:nvSpPr>
        <p:spPr bwMode="auto">
          <a:xfrm>
            <a:off x="1731563" y="3560136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90" name="直接连接符 189"/>
          <p:cNvCxnSpPr/>
          <p:nvPr/>
        </p:nvCxnSpPr>
        <p:spPr bwMode="auto">
          <a:xfrm rot="16200000">
            <a:off x="1478644" y="3416136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2" name="直接连接符 191"/>
          <p:cNvCxnSpPr/>
          <p:nvPr/>
        </p:nvCxnSpPr>
        <p:spPr bwMode="auto">
          <a:xfrm rot="16200000">
            <a:off x="2513171" y="3570936"/>
            <a:ext cx="1726" cy="194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9" name="直接连接符 188"/>
          <p:cNvCxnSpPr/>
          <p:nvPr/>
        </p:nvCxnSpPr>
        <p:spPr bwMode="auto">
          <a:xfrm rot="16200000">
            <a:off x="1478644" y="3705918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77" name="组合 276"/>
          <p:cNvGrpSpPr/>
          <p:nvPr/>
        </p:nvGrpSpPr>
        <p:grpSpPr>
          <a:xfrm>
            <a:off x="2511649" y="3398698"/>
            <a:ext cx="396344" cy="215444"/>
            <a:chOff x="7272000" y="2565484"/>
            <a:chExt cx="396344" cy="215444"/>
          </a:xfrm>
        </p:grpSpPr>
        <p:cxnSp>
          <p:nvCxnSpPr>
            <p:cNvPr id="278" name="直接连接符 277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9" name="文本框 278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178" name="直接连接符 177"/>
          <p:cNvCxnSpPr/>
          <p:nvPr/>
        </p:nvCxnSpPr>
        <p:spPr bwMode="auto">
          <a:xfrm flipV="1">
            <a:off x="2595659" y="3272128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7" name="直接连接符 206"/>
          <p:cNvCxnSpPr/>
          <p:nvPr/>
        </p:nvCxnSpPr>
        <p:spPr bwMode="auto">
          <a:xfrm rot="16200000">
            <a:off x="4408514" y="4021887"/>
            <a:ext cx="1726" cy="662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6" name="直接连接符 205"/>
          <p:cNvCxnSpPr/>
          <p:nvPr/>
        </p:nvCxnSpPr>
        <p:spPr bwMode="auto">
          <a:xfrm flipV="1">
            <a:off x="3883332" y="4472728"/>
            <a:ext cx="0" cy="244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" name="矩形 111"/>
          <p:cNvSpPr/>
          <p:nvPr/>
        </p:nvSpPr>
        <p:spPr bwMode="auto">
          <a:xfrm>
            <a:off x="3544471" y="471228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LOGIC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28" name="组合 327"/>
          <p:cNvGrpSpPr/>
          <p:nvPr/>
        </p:nvGrpSpPr>
        <p:grpSpPr>
          <a:xfrm>
            <a:off x="3813474" y="5000876"/>
            <a:ext cx="396344" cy="215444"/>
            <a:chOff x="7272000" y="2565484"/>
            <a:chExt cx="396344" cy="215444"/>
          </a:xfrm>
        </p:grpSpPr>
        <p:cxnSp>
          <p:nvCxnSpPr>
            <p:cNvPr id="329" name="直接连接符 328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0" name="文本框 329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205" name="直接连接符 204"/>
          <p:cNvCxnSpPr/>
          <p:nvPr/>
        </p:nvCxnSpPr>
        <p:spPr bwMode="auto">
          <a:xfrm flipV="1">
            <a:off x="3882469" y="4919128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1" name="组合 110"/>
          <p:cNvGrpSpPr/>
          <p:nvPr/>
        </p:nvGrpSpPr>
        <p:grpSpPr>
          <a:xfrm>
            <a:off x="3683425" y="4218423"/>
            <a:ext cx="394752" cy="277817"/>
            <a:chOff x="2731971" y="4365104"/>
            <a:chExt cx="327861" cy="216000"/>
          </a:xfrm>
        </p:grpSpPr>
        <p:sp>
          <p:nvSpPr>
            <p:cNvPr id="108" name="矩形 107"/>
            <p:cNvSpPr/>
            <p:nvPr/>
          </p:nvSpPr>
          <p:spPr bwMode="auto">
            <a:xfrm>
              <a:off x="2731971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N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9" name="矩形 108"/>
            <p:cNvSpPr/>
            <p:nvPr/>
          </p:nvSpPr>
          <p:spPr bwMode="auto">
            <a:xfrm>
              <a:off x="2839983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Z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0" name="矩形 109"/>
            <p:cNvSpPr/>
            <p:nvPr/>
          </p:nvSpPr>
          <p:spPr bwMode="auto">
            <a:xfrm>
              <a:off x="2947995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P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707904" y="3717032"/>
            <a:ext cx="695029" cy="504055"/>
            <a:chOff x="3707904" y="3717032"/>
            <a:chExt cx="695029" cy="504055"/>
          </a:xfrm>
        </p:grpSpPr>
        <p:grpSp>
          <p:nvGrpSpPr>
            <p:cNvPr id="359" name="组合 358"/>
            <p:cNvGrpSpPr/>
            <p:nvPr/>
          </p:nvGrpSpPr>
          <p:grpSpPr>
            <a:xfrm rot="5400000" flipV="1">
              <a:off x="3684324" y="3981484"/>
              <a:ext cx="360039" cy="119168"/>
              <a:chOff x="5292080" y="3452075"/>
              <a:chExt cx="360039" cy="119168"/>
            </a:xfrm>
          </p:grpSpPr>
          <p:sp>
            <p:nvSpPr>
              <p:cNvPr id="368" name="等腰三角形 367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69" name="直接连接符 368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70" name="文本框 369"/>
            <p:cNvSpPr txBox="1"/>
            <p:nvPr/>
          </p:nvSpPr>
          <p:spPr>
            <a:xfrm>
              <a:off x="3707904" y="3717032"/>
              <a:ext cx="6950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LD.CC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68" name="椭圆 167"/>
          <p:cNvSpPr/>
          <p:nvPr/>
        </p:nvSpPr>
        <p:spPr bwMode="auto">
          <a:xfrm>
            <a:off x="5328602" y="1423034"/>
            <a:ext cx="45719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171" name="直接连接符 170"/>
          <p:cNvCxnSpPr/>
          <p:nvPr/>
        </p:nvCxnSpPr>
        <p:spPr bwMode="auto">
          <a:xfrm rot="16200000">
            <a:off x="5014281" y="2749264"/>
            <a:ext cx="1726" cy="147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" name="直接连接符 171"/>
          <p:cNvCxnSpPr/>
          <p:nvPr/>
        </p:nvCxnSpPr>
        <p:spPr bwMode="auto">
          <a:xfrm flipV="1">
            <a:off x="4292475" y="3272104"/>
            <a:ext cx="1726" cy="21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0" name="直接连接符 169"/>
          <p:cNvCxnSpPr/>
          <p:nvPr/>
        </p:nvCxnSpPr>
        <p:spPr bwMode="auto">
          <a:xfrm rot="10800000">
            <a:off x="5734361" y="1436127"/>
            <a:ext cx="1726" cy="20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9" name="直接连接符 168"/>
          <p:cNvCxnSpPr/>
          <p:nvPr/>
        </p:nvCxnSpPr>
        <p:spPr bwMode="auto">
          <a:xfrm rot="16200000">
            <a:off x="5554281" y="1246719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" name="直接连接符 132"/>
          <p:cNvCxnSpPr/>
          <p:nvPr/>
        </p:nvCxnSpPr>
        <p:spPr bwMode="auto">
          <a:xfrm rot="16200000">
            <a:off x="5025024" y="1084719"/>
            <a:ext cx="1726" cy="72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" name="文本框 306"/>
          <p:cNvSpPr txBox="1"/>
          <p:nvPr/>
        </p:nvSpPr>
        <p:spPr>
          <a:xfrm>
            <a:off x="3569657" y="1209382"/>
            <a:ext cx="698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GatePC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31" name="组合 330"/>
          <p:cNvGrpSpPr/>
          <p:nvPr/>
        </p:nvGrpSpPr>
        <p:grpSpPr>
          <a:xfrm>
            <a:off x="1154425" y="5000296"/>
            <a:ext cx="396344" cy="215444"/>
            <a:chOff x="7272000" y="2565484"/>
            <a:chExt cx="396344" cy="215444"/>
          </a:xfrm>
        </p:grpSpPr>
        <p:cxnSp>
          <p:nvCxnSpPr>
            <p:cNvPr id="332" name="直接连接符 33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3" name="文本框 33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136" name="直接连接符 135"/>
          <p:cNvCxnSpPr/>
          <p:nvPr/>
        </p:nvCxnSpPr>
        <p:spPr bwMode="auto">
          <a:xfrm flipV="1">
            <a:off x="4870265" y="2099704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" name="直接连接符 134"/>
          <p:cNvCxnSpPr/>
          <p:nvPr/>
        </p:nvCxnSpPr>
        <p:spPr bwMode="auto">
          <a:xfrm>
            <a:off x="5374321" y="2012008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1" name="直接连接符 130"/>
          <p:cNvCxnSpPr/>
          <p:nvPr/>
        </p:nvCxnSpPr>
        <p:spPr bwMode="auto">
          <a:xfrm>
            <a:off x="5366663" y="1424500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2" name="矩形 131"/>
          <p:cNvSpPr/>
          <p:nvPr/>
        </p:nvSpPr>
        <p:spPr bwMode="auto">
          <a:xfrm>
            <a:off x="5233467" y="1831944"/>
            <a:ext cx="356878" cy="19852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+1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34" name="直接连接符 133"/>
          <p:cNvCxnSpPr/>
          <p:nvPr/>
        </p:nvCxnSpPr>
        <p:spPr bwMode="auto">
          <a:xfrm rot="16200000">
            <a:off x="5122241" y="2137145"/>
            <a:ext cx="1726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13" name="组合 312"/>
          <p:cNvGrpSpPr/>
          <p:nvPr/>
        </p:nvGrpSpPr>
        <p:grpSpPr>
          <a:xfrm>
            <a:off x="5313792" y="2176846"/>
            <a:ext cx="396344" cy="215444"/>
            <a:chOff x="7272000" y="2565484"/>
            <a:chExt cx="396344" cy="215444"/>
          </a:xfrm>
        </p:grpSpPr>
        <p:cxnSp>
          <p:nvCxnSpPr>
            <p:cNvPr id="314" name="直接连接符 31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5" name="文本框 31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141" name="直接连接符 140"/>
          <p:cNvCxnSpPr/>
          <p:nvPr/>
        </p:nvCxnSpPr>
        <p:spPr bwMode="auto">
          <a:xfrm flipV="1">
            <a:off x="4436491" y="2108560"/>
            <a:ext cx="1726" cy="19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" name="直接连接符 139"/>
          <p:cNvCxnSpPr/>
          <p:nvPr/>
        </p:nvCxnSpPr>
        <p:spPr bwMode="auto">
          <a:xfrm rot="10800000">
            <a:off x="3358098" y="1075872"/>
            <a:ext cx="1726" cy="12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8" name="直接连接符 137"/>
          <p:cNvCxnSpPr/>
          <p:nvPr/>
        </p:nvCxnSpPr>
        <p:spPr bwMode="auto">
          <a:xfrm rot="16200000">
            <a:off x="3901881" y="1747544"/>
            <a:ext cx="1726" cy="10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16" name="组合 315"/>
          <p:cNvGrpSpPr/>
          <p:nvPr/>
        </p:nvGrpSpPr>
        <p:grpSpPr>
          <a:xfrm>
            <a:off x="3281052" y="2014654"/>
            <a:ext cx="396344" cy="215444"/>
            <a:chOff x="7272000" y="2565484"/>
            <a:chExt cx="396344" cy="215444"/>
          </a:xfrm>
        </p:grpSpPr>
        <p:cxnSp>
          <p:nvCxnSpPr>
            <p:cNvPr id="317" name="直接连接符 316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8" name="文本框 317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139" name="直接连接符 138"/>
          <p:cNvCxnSpPr/>
          <p:nvPr/>
        </p:nvCxnSpPr>
        <p:spPr bwMode="auto">
          <a:xfrm rot="16200000">
            <a:off x="3091881" y="1717129"/>
            <a:ext cx="1726" cy="13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6" name="直接连接符 185"/>
          <p:cNvCxnSpPr/>
          <p:nvPr/>
        </p:nvCxnSpPr>
        <p:spPr bwMode="auto">
          <a:xfrm rot="10800000">
            <a:off x="1218173" y="2638432"/>
            <a:ext cx="1726" cy="2073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0" name="组合 49"/>
          <p:cNvGrpSpPr/>
          <p:nvPr/>
        </p:nvGrpSpPr>
        <p:grpSpPr>
          <a:xfrm>
            <a:off x="2169016" y="1429908"/>
            <a:ext cx="180969" cy="402036"/>
            <a:chOff x="2185214" y="1412776"/>
            <a:chExt cx="180969" cy="402036"/>
          </a:xfrm>
        </p:grpSpPr>
        <p:sp>
          <p:nvSpPr>
            <p:cNvPr id="47" name="等腰三角形 46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2" name="梯形 91"/>
          <p:cNvSpPr/>
          <p:nvPr/>
        </p:nvSpPr>
        <p:spPr bwMode="auto">
          <a:xfrm>
            <a:off x="1750396" y="1820528"/>
            <a:ext cx="988993" cy="236862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MARMUX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143" name="直接连接符 142"/>
          <p:cNvCxnSpPr/>
          <p:nvPr/>
        </p:nvCxnSpPr>
        <p:spPr bwMode="auto">
          <a:xfrm flipV="1">
            <a:off x="2421993" y="2048040"/>
            <a:ext cx="1726" cy="36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5" name="矩形 184"/>
          <p:cNvSpPr/>
          <p:nvPr/>
        </p:nvSpPr>
        <p:spPr bwMode="auto">
          <a:xfrm>
            <a:off x="1731563" y="255204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91" name="直接连接符 190"/>
          <p:cNvCxnSpPr/>
          <p:nvPr/>
        </p:nvCxnSpPr>
        <p:spPr bwMode="auto">
          <a:xfrm rot="16200000">
            <a:off x="1478644" y="2408048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" name="直接连接符 194"/>
          <p:cNvCxnSpPr/>
          <p:nvPr/>
        </p:nvCxnSpPr>
        <p:spPr bwMode="auto">
          <a:xfrm rot="10800000">
            <a:off x="2061954" y="2047944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48" name="组合 247"/>
          <p:cNvGrpSpPr/>
          <p:nvPr/>
        </p:nvGrpSpPr>
        <p:grpSpPr>
          <a:xfrm>
            <a:off x="1413881" y="1878792"/>
            <a:ext cx="360039" cy="119168"/>
            <a:chOff x="5292080" y="3452075"/>
            <a:chExt cx="360039" cy="119168"/>
          </a:xfrm>
        </p:grpSpPr>
        <p:sp>
          <p:nvSpPr>
            <p:cNvPr id="249" name="等腰三角形 24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0" name="直接连接符 24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70" name="文本框 269"/>
          <p:cNvSpPr txBox="1"/>
          <p:nvPr/>
        </p:nvSpPr>
        <p:spPr>
          <a:xfrm>
            <a:off x="1197857" y="2419041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[7:0]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8" name="文本框 307"/>
          <p:cNvSpPr txBox="1"/>
          <p:nvPr/>
        </p:nvSpPr>
        <p:spPr>
          <a:xfrm>
            <a:off x="787257" y="1369699"/>
            <a:ext cx="1130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GateMARMUX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19" name="组合 318"/>
          <p:cNvGrpSpPr/>
          <p:nvPr/>
        </p:nvGrpSpPr>
        <p:grpSpPr>
          <a:xfrm>
            <a:off x="2350548" y="2176846"/>
            <a:ext cx="396344" cy="215444"/>
            <a:chOff x="7272000" y="2565484"/>
            <a:chExt cx="396344" cy="215444"/>
          </a:xfrm>
        </p:grpSpPr>
        <p:cxnSp>
          <p:nvCxnSpPr>
            <p:cNvPr id="320" name="直接连接符 31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1" name="文本框 32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22" name="组合 321"/>
          <p:cNvGrpSpPr/>
          <p:nvPr/>
        </p:nvGrpSpPr>
        <p:grpSpPr>
          <a:xfrm>
            <a:off x="1983416" y="2176846"/>
            <a:ext cx="396344" cy="215444"/>
            <a:chOff x="7272000" y="2565484"/>
            <a:chExt cx="396344" cy="215444"/>
          </a:xfrm>
        </p:grpSpPr>
        <p:cxnSp>
          <p:nvCxnSpPr>
            <p:cNvPr id="323" name="直接连接符 32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4" name="文本框 32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265" name="直接连接符 264"/>
          <p:cNvCxnSpPr/>
          <p:nvPr/>
        </p:nvCxnSpPr>
        <p:spPr bwMode="auto">
          <a:xfrm>
            <a:off x="2258637" y="1111864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51" name="组合 250"/>
          <p:cNvGrpSpPr/>
          <p:nvPr/>
        </p:nvGrpSpPr>
        <p:grpSpPr>
          <a:xfrm>
            <a:off x="1845930" y="1424744"/>
            <a:ext cx="360039" cy="119168"/>
            <a:chOff x="5292080" y="3452075"/>
            <a:chExt cx="360039" cy="119168"/>
          </a:xfrm>
        </p:grpSpPr>
        <p:sp>
          <p:nvSpPr>
            <p:cNvPr id="252" name="等腰三角形 25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3" name="直接连接符 25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12" name="组合 411"/>
          <p:cNvGrpSpPr/>
          <p:nvPr/>
        </p:nvGrpSpPr>
        <p:grpSpPr>
          <a:xfrm>
            <a:off x="2174743" y="1170445"/>
            <a:ext cx="396344" cy="215444"/>
            <a:chOff x="7272000" y="2565484"/>
            <a:chExt cx="396344" cy="215444"/>
          </a:xfrm>
        </p:grpSpPr>
        <p:cxnSp>
          <p:nvCxnSpPr>
            <p:cNvPr id="413" name="直接连接符 41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4" name="文本框 41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83" name="矩形 182"/>
          <p:cNvSpPr/>
          <p:nvPr/>
        </p:nvSpPr>
        <p:spPr bwMode="auto">
          <a:xfrm>
            <a:off x="1733276" y="384991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93" name="直接连接符 192"/>
          <p:cNvCxnSpPr/>
          <p:nvPr/>
        </p:nvCxnSpPr>
        <p:spPr bwMode="auto">
          <a:xfrm rot="16200000">
            <a:off x="2621171" y="3752718"/>
            <a:ext cx="1726" cy="410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7" name="文本框 266"/>
          <p:cNvSpPr txBox="1"/>
          <p:nvPr/>
        </p:nvSpPr>
        <p:spPr>
          <a:xfrm>
            <a:off x="1197857" y="3715185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[8:0]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9" name="文本框 268"/>
          <p:cNvSpPr txBox="1"/>
          <p:nvPr/>
        </p:nvSpPr>
        <p:spPr>
          <a:xfrm>
            <a:off x="1197857" y="4291249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[4:0]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698465" y="3920177"/>
            <a:ext cx="1105129" cy="119168"/>
            <a:chOff x="5698465" y="3920177"/>
            <a:chExt cx="1105129" cy="119168"/>
          </a:xfrm>
        </p:grpSpPr>
        <p:cxnSp>
          <p:nvCxnSpPr>
            <p:cNvPr id="88" name="直接连接符 87"/>
            <p:cNvCxnSpPr/>
            <p:nvPr/>
          </p:nvCxnSpPr>
          <p:spPr bwMode="auto">
            <a:xfrm rot="5400000">
              <a:off x="6184465" y="3501035"/>
              <a:ext cx="0" cy="972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7" name="等腰三角形 86"/>
            <p:cNvSpPr/>
            <p:nvPr/>
          </p:nvSpPr>
          <p:spPr bwMode="auto">
            <a:xfrm rot="5400000">
              <a:off x="6677446" y="3913196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342" name="组合 341"/>
          <p:cNvGrpSpPr/>
          <p:nvPr/>
        </p:nvGrpSpPr>
        <p:grpSpPr>
          <a:xfrm>
            <a:off x="6340499" y="3697739"/>
            <a:ext cx="360000" cy="221857"/>
            <a:chOff x="5898218" y="3494595"/>
            <a:chExt cx="360000" cy="221857"/>
          </a:xfrm>
        </p:grpSpPr>
        <p:cxnSp>
          <p:nvCxnSpPr>
            <p:cNvPr id="303" name="直接连接符 302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4" name="文本框 303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26294" y="3740160"/>
            <a:ext cx="5750850" cy="900072"/>
            <a:chOff x="1226294" y="3740160"/>
            <a:chExt cx="5750850" cy="900072"/>
          </a:xfrm>
        </p:grpSpPr>
        <p:cxnSp>
          <p:nvCxnSpPr>
            <p:cNvPr id="200" name="直接连接符 199"/>
            <p:cNvCxnSpPr/>
            <p:nvPr/>
          </p:nvCxnSpPr>
          <p:spPr bwMode="auto">
            <a:xfrm rot="16200000">
              <a:off x="5086281" y="1859144"/>
              <a:ext cx="1726" cy="3780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5" name="直接连接符 174"/>
            <p:cNvCxnSpPr/>
            <p:nvPr/>
          </p:nvCxnSpPr>
          <p:spPr bwMode="auto">
            <a:xfrm>
              <a:off x="6956208" y="3740176"/>
              <a:ext cx="2289" cy="180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9" name="矩形 148"/>
            <p:cNvSpPr/>
            <p:nvPr/>
          </p:nvSpPr>
          <p:spPr bwMode="auto">
            <a:xfrm>
              <a:off x="1733276" y="4424232"/>
              <a:ext cx="677722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0" rIns="9144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SEXT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99" name="直接连接符 198"/>
            <p:cNvCxnSpPr/>
            <p:nvPr/>
          </p:nvCxnSpPr>
          <p:spPr bwMode="auto">
            <a:xfrm rot="10800000">
              <a:off x="3214082" y="3740160"/>
              <a:ext cx="1726" cy="792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7" name="直接连接符 246"/>
            <p:cNvCxnSpPr/>
            <p:nvPr/>
          </p:nvCxnSpPr>
          <p:spPr bwMode="auto">
            <a:xfrm rot="16200000">
              <a:off x="1477431" y="4280232"/>
              <a:ext cx="1726" cy="504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8" name="直接连接符 197"/>
            <p:cNvCxnSpPr/>
            <p:nvPr/>
          </p:nvCxnSpPr>
          <p:spPr bwMode="auto">
            <a:xfrm rot="16200000">
              <a:off x="2822531" y="4130832"/>
              <a:ext cx="1726" cy="8028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5" name="文本框 294"/>
          <p:cNvSpPr txBox="1"/>
          <p:nvPr/>
        </p:nvSpPr>
        <p:spPr>
          <a:xfrm>
            <a:off x="6420017" y="4250019"/>
            <a:ext cx="547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ALUK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76" name="组合 375"/>
          <p:cNvGrpSpPr/>
          <p:nvPr/>
        </p:nvGrpSpPr>
        <p:grpSpPr>
          <a:xfrm>
            <a:off x="6258090" y="4397737"/>
            <a:ext cx="360000" cy="221857"/>
            <a:chOff x="5898218" y="3494595"/>
            <a:chExt cx="360000" cy="221857"/>
          </a:xfrm>
        </p:grpSpPr>
        <p:cxnSp>
          <p:nvCxnSpPr>
            <p:cNvPr id="377" name="直接连接符 376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8" name="文本框 377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203" name="直接连接符 202"/>
          <p:cNvCxnSpPr/>
          <p:nvPr/>
        </p:nvCxnSpPr>
        <p:spPr bwMode="auto">
          <a:xfrm flipV="1">
            <a:off x="1218173" y="4928288"/>
            <a:ext cx="1726" cy="36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3" name="直接连接符 222"/>
          <p:cNvCxnSpPr/>
          <p:nvPr/>
        </p:nvCxnSpPr>
        <p:spPr bwMode="auto">
          <a:xfrm rot="5400000">
            <a:off x="6346497" y="3832234"/>
            <a:ext cx="0" cy="1224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" name="组合 7"/>
          <p:cNvGrpSpPr/>
          <p:nvPr/>
        </p:nvGrpSpPr>
        <p:grpSpPr>
          <a:xfrm>
            <a:off x="4067944" y="4941168"/>
            <a:ext cx="695029" cy="318229"/>
            <a:chOff x="4067944" y="4941168"/>
            <a:chExt cx="695029" cy="318229"/>
          </a:xfrm>
        </p:grpSpPr>
        <p:grpSp>
          <p:nvGrpSpPr>
            <p:cNvPr id="360" name="组合 359"/>
            <p:cNvGrpSpPr/>
            <p:nvPr/>
          </p:nvGrpSpPr>
          <p:grpSpPr>
            <a:xfrm>
              <a:off x="4349249" y="4941168"/>
              <a:ext cx="360039" cy="119168"/>
              <a:chOff x="5292080" y="3452075"/>
              <a:chExt cx="360039" cy="119168"/>
            </a:xfrm>
          </p:grpSpPr>
          <p:sp>
            <p:nvSpPr>
              <p:cNvPr id="361" name="等腰三角形 360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62" name="直接连接符 361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63" name="文本框 362"/>
            <p:cNvSpPr txBox="1"/>
            <p:nvPr/>
          </p:nvSpPr>
          <p:spPr>
            <a:xfrm>
              <a:off x="4067944" y="5013176"/>
              <a:ext cx="6950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RUN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137" name="直接连接符 136"/>
          <p:cNvCxnSpPr/>
          <p:nvPr/>
        </p:nvCxnSpPr>
        <p:spPr bwMode="auto">
          <a:xfrm flipV="1">
            <a:off x="4654241" y="1748544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1" name="组合 150"/>
          <p:cNvGrpSpPr/>
          <p:nvPr/>
        </p:nvGrpSpPr>
        <p:grpSpPr>
          <a:xfrm>
            <a:off x="3934162" y="1941680"/>
            <a:ext cx="360039" cy="119168"/>
            <a:chOff x="5292080" y="3452075"/>
            <a:chExt cx="360039" cy="119168"/>
          </a:xfrm>
        </p:grpSpPr>
        <p:sp>
          <p:nvSpPr>
            <p:cNvPr id="152" name="等腰三角形 15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53" name="直接连接符 15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5" name="梯形 94"/>
          <p:cNvSpPr/>
          <p:nvPr/>
        </p:nvSpPr>
        <p:spPr bwMode="auto">
          <a:xfrm>
            <a:off x="2421993" y="3056080"/>
            <a:ext cx="972000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96" name="梯形 95"/>
          <p:cNvSpPr/>
          <p:nvPr/>
        </p:nvSpPr>
        <p:spPr bwMode="auto">
          <a:xfrm>
            <a:off x="3664802" y="3056080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142" name="直接连接符 141"/>
          <p:cNvCxnSpPr/>
          <p:nvPr/>
        </p:nvCxnSpPr>
        <p:spPr bwMode="auto">
          <a:xfrm flipV="1">
            <a:off x="4652515" y="2108560"/>
            <a:ext cx="1726" cy="3132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" name="直接连接符 143"/>
          <p:cNvCxnSpPr/>
          <p:nvPr/>
        </p:nvCxnSpPr>
        <p:spPr bwMode="auto">
          <a:xfrm flipV="1">
            <a:off x="4076451" y="2804080"/>
            <a:ext cx="1726" cy="2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" name="直接连接符 146"/>
          <p:cNvCxnSpPr/>
          <p:nvPr/>
        </p:nvCxnSpPr>
        <p:spPr bwMode="auto">
          <a:xfrm flipV="1">
            <a:off x="3790145" y="2386600"/>
            <a:ext cx="1726" cy="21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8" name="椭圆 147"/>
          <p:cNvSpPr/>
          <p:nvPr/>
        </p:nvSpPr>
        <p:spPr bwMode="auto">
          <a:xfrm>
            <a:off x="3775881" y="2359138"/>
            <a:ext cx="45719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176" name="直接连接符 175"/>
          <p:cNvCxnSpPr/>
          <p:nvPr/>
        </p:nvCxnSpPr>
        <p:spPr bwMode="auto">
          <a:xfrm flipV="1">
            <a:off x="3500387" y="2804072"/>
            <a:ext cx="1726" cy="1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7" name="直接连接符 176"/>
          <p:cNvCxnSpPr/>
          <p:nvPr/>
        </p:nvCxnSpPr>
        <p:spPr bwMode="auto">
          <a:xfrm rot="16200000">
            <a:off x="3210681" y="2684409"/>
            <a:ext cx="1726" cy="597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8" name="矩形 227"/>
          <p:cNvSpPr/>
          <p:nvPr/>
        </p:nvSpPr>
        <p:spPr bwMode="auto">
          <a:xfrm>
            <a:off x="5806369" y="4712264"/>
            <a:ext cx="360040" cy="3456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108000" tIns="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…</a:t>
            </a:r>
            <a:endParaRPr kumimoji="0" lang="zh-CN" altLang="en-US" sz="2400" b="1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61" name="组合 260"/>
          <p:cNvGrpSpPr/>
          <p:nvPr/>
        </p:nvGrpSpPr>
        <p:grpSpPr>
          <a:xfrm>
            <a:off x="3286201" y="2595651"/>
            <a:ext cx="1008000" cy="244405"/>
            <a:chOff x="2843920" y="2392507"/>
            <a:chExt cx="1008000" cy="244405"/>
          </a:xfrm>
        </p:grpSpPr>
        <p:sp>
          <p:nvSpPr>
            <p:cNvPr id="94" name="梯形 93"/>
            <p:cNvSpPr/>
            <p:nvPr/>
          </p:nvSpPr>
          <p:spPr bwMode="auto">
            <a:xfrm>
              <a:off x="2843920" y="2392507"/>
              <a:ext cx="1008000" cy="232989"/>
            </a:xfrm>
            <a:prstGeom prst="trapezoid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21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+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7" name="等腰三角形 256"/>
            <p:cNvSpPr/>
            <p:nvPr/>
          </p:nvSpPr>
          <p:spPr bwMode="auto">
            <a:xfrm>
              <a:off x="3249397" y="2545331"/>
              <a:ext cx="197047" cy="91581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9" name="直接连接符 258"/>
            <p:cNvCxnSpPr/>
            <p:nvPr/>
          </p:nvCxnSpPr>
          <p:spPr bwMode="auto">
            <a:xfrm flipV="1">
              <a:off x="3249397" y="2545331"/>
              <a:ext cx="98524" cy="915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0" name="直接连接符 259"/>
            <p:cNvCxnSpPr/>
            <p:nvPr/>
          </p:nvCxnSpPr>
          <p:spPr bwMode="auto">
            <a:xfrm flipH="1" flipV="1">
              <a:off x="3347864" y="2545331"/>
              <a:ext cx="98524" cy="915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71" name="组合 270"/>
          <p:cNvGrpSpPr/>
          <p:nvPr/>
        </p:nvGrpSpPr>
        <p:grpSpPr>
          <a:xfrm>
            <a:off x="5661476" y="2176846"/>
            <a:ext cx="396344" cy="215444"/>
            <a:chOff x="7272000" y="2565484"/>
            <a:chExt cx="396344" cy="215444"/>
          </a:xfrm>
        </p:grpSpPr>
        <p:cxnSp>
          <p:nvCxnSpPr>
            <p:cNvPr id="272" name="直接连接符 27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3" name="文本框 27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34" name="文本框 333"/>
          <p:cNvSpPr txBox="1"/>
          <p:nvPr/>
        </p:nvSpPr>
        <p:spPr>
          <a:xfrm>
            <a:off x="4717064" y="3032135"/>
            <a:ext cx="9137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ADDR1MUX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35" name="组合 334"/>
          <p:cNvGrpSpPr/>
          <p:nvPr/>
        </p:nvGrpSpPr>
        <p:grpSpPr>
          <a:xfrm flipH="1">
            <a:off x="4419247" y="3101884"/>
            <a:ext cx="360039" cy="119168"/>
            <a:chOff x="5292080" y="3452075"/>
            <a:chExt cx="360039" cy="119168"/>
          </a:xfrm>
        </p:grpSpPr>
        <p:sp>
          <p:nvSpPr>
            <p:cNvPr id="336" name="等腰三角形 33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37" name="直接连接符 33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3" name="组合 342"/>
          <p:cNvGrpSpPr/>
          <p:nvPr/>
        </p:nvGrpSpPr>
        <p:grpSpPr>
          <a:xfrm>
            <a:off x="3895814" y="1945790"/>
            <a:ext cx="360000" cy="217408"/>
            <a:chOff x="5898218" y="3494595"/>
            <a:chExt cx="360000" cy="217408"/>
          </a:xfrm>
        </p:grpSpPr>
        <p:cxnSp>
          <p:nvCxnSpPr>
            <p:cNvPr id="344" name="直接连接符 343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5" name="文本框 344"/>
            <p:cNvSpPr txBox="1"/>
            <p:nvPr/>
          </p:nvSpPr>
          <p:spPr>
            <a:xfrm>
              <a:off x="5898218" y="3496559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3" name="梯形 92"/>
          <p:cNvSpPr/>
          <p:nvPr/>
        </p:nvSpPr>
        <p:spPr bwMode="auto">
          <a:xfrm>
            <a:off x="4240866" y="1892536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2000" rIns="9144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PCMUX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45" name="直接连接符 144"/>
          <p:cNvCxnSpPr/>
          <p:nvPr/>
        </p:nvCxnSpPr>
        <p:spPr bwMode="auto">
          <a:xfrm flipV="1">
            <a:off x="2926049" y="2975144"/>
            <a:ext cx="1726" cy="100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" name="直接连接符 145"/>
          <p:cNvCxnSpPr/>
          <p:nvPr/>
        </p:nvCxnSpPr>
        <p:spPr bwMode="auto">
          <a:xfrm rot="16200000">
            <a:off x="4221282" y="1969129"/>
            <a:ext cx="1726" cy="86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9" name="文本框 308"/>
          <p:cNvSpPr txBox="1"/>
          <p:nvPr/>
        </p:nvSpPr>
        <p:spPr>
          <a:xfrm>
            <a:off x="3311140" y="1546909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LD.PC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38" name="组合 337"/>
          <p:cNvGrpSpPr/>
          <p:nvPr/>
        </p:nvGrpSpPr>
        <p:grpSpPr>
          <a:xfrm>
            <a:off x="2080239" y="3105493"/>
            <a:ext cx="360039" cy="119168"/>
            <a:chOff x="5292080" y="3452075"/>
            <a:chExt cx="360039" cy="119168"/>
          </a:xfrm>
        </p:grpSpPr>
        <p:sp>
          <p:nvSpPr>
            <p:cNvPr id="339" name="等腰三角形 33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40" name="直接连接符 33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41" name="文本框 340"/>
          <p:cNvSpPr txBox="1"/>
          <p:nvPr/>
        </p:nvSpPr>
        <p:spPr>
          <a:xfrm>
            <a:off x="1136717" y="3046345"/>
            <a:ext cx="991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ADDR2MUX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25" name="组合 324"/>
          <p:cNvGrpSpPr/>
          <p:nvPr/>
        </p:nvGrpSpPr>
        <p:grpSpPr>
          <a:xfrm>
            <a:off x="4585967" y="2176846"/>
            <a:ext cx="396344" cy="215444"/>
            <a:chOff x="7272000" y="2565484"/>
            <a:chExt cx="396344" cy="215444"/>
          </a:xfrm>
        </p:grpSpPr>
        <p:cxnSp>
          <p:nvCxnSpPr>
            <p:cNvPr id="326" name="直接连接符 325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7" name="文本框 326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0" name="矩形 69"/>
          <p:cNvSpPr/>
          <p:nvPr/>
        </p:nvSpPr>
        <p:spPr bwMode="auto">
          <a:xfrm>
            <a:off x="4746598" y="3915536"/>
            <a:ext cx="950556" cy="1233418"/>
          </a:xfrm>
          <a:prstGeom prst="rect">
            <a:avLst/>
          </a:prstGeom>
          <a:solidFill>
            <a:srgbClr val="CC0000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FINITE STATE MACHINE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12" name="组合 211"/>
          <p:cNvGrpSpPr/>
          <p:nvPr/>
        </p:nvGrpSpPr>
        <p:grpSpPr>
          <a:xfrm>
            <a:off x="5734361" y="4072576"/>
            <a:ext cx="360039" cy="119168"/>
            <a:chOff x="5292080" y="3452075"/>
            <a:chExt cx="360039" cy="119168"/>
          </a:xfrm>
        </p:grpSpPr>
        <p:sp>
          <p:nvSpPr>
            <p:cNvPr id="213" name="等腰三角形 212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14" name="直接连接符 213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18" name="组合 217"/>
          <p:cNvGrpSpPr/>
          <p:nvPr/>
        </p:nvGrpSpPr>
        <p:grpSpPr>
          <a:xfrm>
            <a:off x="5734361" y="4224976"/>
            <a:ext cx="360039" cy="119168"/>
            <a:chOff x="5292080" y="3452075"/>
            <a:chExt cx="360039" cy="119168"/>
          </a:xfrm>
        </p:grpSpPr>
        <p:sp>
          <p:nvSpPr>
            <p:cNvPr id="219" name="等腰三角形 21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20" name="直接连接符 21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24" name="组合 223"/>
          <p:cNvGrpSpPr/>
          <p:nvPr/>
        </p:nvGrpSpPr>
        <p:grpSpPr>
          <a:xfrm>
            <a:off x="5734361" y="4529776"/>
            <a:ext cx="360039" cy="119168"/>
            <a:chOff x="5292080" y="3452075"/>
            <a:chExt cx="360039" cy="119168"/>
          </a:xfrm>
        </p:grpSpPr>
        <p:sp>
          <p:nvSpPr>
            <p:cNvPr id="225" name="等腰三角形 22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26" name="直接连接符 22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" name="组合 10"/>
          <p:cNvGrpSpPr/>
          <p:nvPr/>
        </p:nvGrpSpPr>
        <p:grpSpPr>
          <a:xfrm>
            <a:off x="3358097" y="4004728"/>
            <a:ext cx="1368000" cy="828000"/>
            <a:chOff x="3358097" y="4004728"/>
            <a:chExt cx="1368000" cy="828000"/>
          </a:xfrm>
        </p:grpSpPr>
        <p:cxnSp>
          <p:nvCxnSpPr>
            <p:cNvPr id="263" name="直接连接符 262"/>
            <p:cNvCxnSpPr/>
            <p:nvPr/>
          </p:nvCxnSpPr>
          <p:spPr bwMode="auto">
            <a:xfrm rot="10800000">
              <a:off x="3366482" y="4004728"/>
              <a:ext cx="1726" cy="828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4" name="直接连接符 263"/>
            <p:cNvCxnSpPr/>
            <p:nvPr/>
          </p:nvCxnSpPr>
          <p:spPr bwMode="auto">
            <a:xfrm rot="16200000">
              <a:off x="4041234" y="3321927"/>
              <a:ext cx="1726" cy="1368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" name="组合 5"/>
          <p:cNvGrpSpPr/>
          <p:nvPr/>
        </p:nvGrpSpPr>
        <p:grpSpPr>
          <a:xfrm>
            <a:off x="66045" y="4705522"/>
            <a:ext cx="794285" cy="246221"/>
            <a:chOff x="66045" y="4705522"/>
            <a:chExt cx="794285" cy="246221"/>
          </a:xfrm>
        </p:grpSpPr>
        <p:grpSp>
          <p:nvGrpSpPr>
            <p:cNvPr id="381" name="组合 380"/>
            <p:cNvGrpSpPr/>
            <p:nvPr/>
          </p:nvGrpSpPr>
          <p:grpSpPr>
            <a:xfrm>
              <a:off x="500291" y="4760252"/>
              <a:ext cx="360039" cy="119168"/>
              <a:chOff x="5292080" y="3452075"/>
              <a:chExt cx="360039" cy="119168"/>
            </a:xfrm>
          </p:grpSpPr>
          <p:sp>
            <p:nvSpPr>
              <p:cNvPr id="382" name="等腰三角形 381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83" name="直接连接符 382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84" name="文本框 383"/>
            <p:cNvSpPr txBox="1"/>
            <p:nvPr/>
          </p:nvSpPr>
          <p:spPr>
            <a:xfrm>
              <a:off x="66045" y="4705522"/>
              <a:ext cx="5204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LD.IR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262" name="直接连接符 261"/>
          <p:cNvCxnSpPr/>
          <p:nvPr/>
        </p:nvCxnSpPr>
        <p:spPr bwMode="auto">
          <a:xfrm rot="16200000">
            <a:off x="2464347" y="3913064"/>
            <a:ext cx="1726" cy="1814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7" name="矩形 106"/>
          <p:cNvSpPr/>
          <p:nvPr/>
        </p:nvSpPr>
        <p:spPr bwMode="auto">
          <a:xfrm>
            <a:off x="880175" y="4712264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IR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467" name="直接连接符 466"/>
          <p:cNvCxnSpPr/>
          <p:nvPr/>
        </p:nvCxnSpPr>
        <p:spPr bwMode="auto">
          <a:xfrm rot="10800000">
            <a:off x="1224000" y="4233600"/>
            <a:ext cx="1726" cy="482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3" name="直接连接符 172"/>
          <p:cNvCxnSpPr/>
          <p:nvPr/>
        </p:nvCxnSpPr>
        <p:spPr bwMode="auto">
          <a:xfrm flipV="1">
            <a:off x="3790145" y="3272104"/>
            <a:ext cx="1726" cy="327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10" name="组合 309"/>
          <p:cNvGrpSpPr/>
          <p:nvPr/>
        </p:nvGrpSpPr>
        <p:grpSpPr>
          <a:xfrm>
            <a:off x="3709468" y="3371360"/>
            <a:ext cx="396344" cy="215444"/>
            <a:chOff x="7272000" y="2565484"/>
            <a:chExt cx="396344" cy="215444"/>
          </a:xfrm>
        </p:grpSpPr>
        <p:cxnSp>
          <p:nvCxnSpPr>
            <p:cNvPr id="311" name="直接连接符 310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2" name="文本框 311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84" name="矩形 183"/>
          <p:cNvSpPr/>
          <p:nvPr/>
        </p:nvSpPr>
        <p:spPr bwMode="auto">
          <a:xfrm>
            <a:off x="1733276" y="4137950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94" name="直接连接符 193"/>
          <p:cNvCxnSpPr/>
          <p:nvPr/>
        </p:nvCxnSpPr>
        <p:spPr bwMode="auto">
          <a:xfrm rot="16200000">
            <a:off x="2721971" y="3939950"/>
            <a:ext cx="1726" cy="61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8" name="文本框 267"/>
          <p:cNvSpPr txBox="1"/>
          <p:nvPr/>
        </p:nvSpPr>
        <p:spPr>
          <a:xfrm>
            <a:off x="1197857" y="4003217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[5:0]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88" name="直接连接符 187"/>
          <p:cNvCxnSpPr/>
          <p:nvPr/>
        </p:nvCxnSpPr>
        <p:spPr bwMode="auto">
          <a:xfrm rot="16200000">
            <a:off x="1477431" y="3993950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83" name="组合 282"/>
          <p:cNvGrpSpPr/>
          <p:nvPr/>
        </p:nvGrpSpPr>
        <p:grpSpPr>
          <a:xfrm>
            <a:off x="2926049" y="3398698"/>
            <a:ext cx="396344" cy="215444"/>
            <a:chOff x="7272000" y="2565484"/>
            <a:chExt cx="396344" cy="215444"/>
          </a:xfrm>
        </p:grpSpPr>
        <p:cxnSp>
          <p:nvCxnSpPr>
            <p:cNvPr id="284" name="直接连接符 28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5" name="文本框 28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180" name="直接连接符 179"/>
          <p:cNvCxnSpPr/>
          <p:nvPr/>
        </p:nvCxnSpPr>
        <p:spPr bwMode="auto">
          <a:xfrm flipV="1">
            <a:off x="3006789" y="3272104"/>
            <a:ext cx="1726" cy="97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62" name="组合 161"/>
          <p:cNvGrpSpPr/>
          <p:nvPr/>
        </p:nvGrpSpPr>
        <p:grpSpPr>
          <a:xfrm>
            <a:off x="7138217" y="3056080"/>
            <a:ext cx="396344" cy="215444"/>
            <a:chOff x="7272000" y="2565484"/>
            <a:chExt cx="396344" cy="215444"/>
          </a:xfrm>
        </p:grpSpPr>
        <p:sp>
          <p:nvSpPr>
            <p:cNvPr id="164" name="文本框 16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63" name="直接连接符 16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59" name="直接连接符 58"/>
          <p:cNvCxnSpPr/>
          <p:nvPr/>
        </p:nvCxnSpPr>
        <p:spPr bwMode="auto">
          <a:xfrm flipV="1">
            <a:off x="7534561" y="4676296"/>
            <a:ext cx="0" cy="324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0" name="等腰三角形 209"/>
          <p:cNvSpPr/>
          <p:nvPr/>
        </p:nvSpPr>
        <p:spPr bwMode="auto">
          <a:xfrm rot="5400000">
            <a:off x="7325518" y="4995394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58" name="等腰三角形 57"/>
          <p:cNvSpPr/>
          <p:nvPr/>
        </p:nvSpPr>
        <p:spPr bwMode="auto">
          <a:xfrm flipV="1">
            <a:off x="7444077" y="5000296"/>
            <a:ext cx="180969" cy="148657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grpSp>
        <p:nvGrpSpPr>
          <p:cNvPr id="274" name="组合 273"/>
          <p:cNvGrpSpPr/>
          <p:nvPr/>
        </p:nvGrpSpPr>
        <p:grpSpPr>
          <a:xfrm>
            <a:off x="7462553" y="4712844"/>
            <a:ext cx="396344" cy="215444"/>
            <a:chOff x="7272000" y="2565484"/>
            <a:chExt cx="396344" cy="215444"/>
          </a:xfrm>
        </p:grpSpPr>
        <p:cxnSp>
          <p:nvCxnSpPr>
            <p:cNvPr id="275" name="直接连接符 274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6" name="文本框 275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208" name="直接连接符 207"/>
          <p:cNvCxnSpPr/>
          <p:nvPr/>
        </p:nvCxnSpPr>
        <p:spPr bwMode="auto">
          <a:xfrm>
            <a:off x="7533698" y="5144344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流程图: 手动操作 27"/>
          <p:cNvSpPr/>
          <p:nvPr/>
        </p:nvSpPr>
        <p:spPr bwMode="auto">
          <a:xfrm>
            <a:off x="6742473" y="3892235"/>
            <a:ext cx="684016" cy="184837"/>
          </a:xfrm>
          <a:prstGeom prst="flowChartManualOperation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 panose="020B0503020204020204" pitchFamily="34" charset="-122"/>
                <a:cs typeface="Times New Roman" panose="02020603050405020304" pitchFamily="18" charset="0"/>
              </a:rPr>
              <a:t>SR2MUX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99" name="直接连接符 98"/>
          <p:cNvCxnSpPr/>
          <p:nvPr/>
        </p:nvCxnSpPr>
        <p:spPr bwMode="auto">
          <a:xfrm>
            <a:off x="7172232" y="4064192"/>
            <a:ext cx="2289" cy="242621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99" name="组合 298"/>
          <p:cNvGrpSpPr/>
          <p:nvPr/>
        </p:nvGrpSpPr>
        <p:grpSpPr>
          <a:xfrm>
            <a:off x="7091627" y="4017787"/>
            <a:ext cx="396344" cy="215444"/>
            <a:chOff x="7272000" y="2565484"/>
            <a:chExt cx="396344" cy="215444"/>
          </a:xfrm>
        </p:grpSpPr>
        <p:cxnSp>
          <p:nvCxnSpPr>
            <p:cNvPr id="300" name="直接连接符 29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1" name="文本框 30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38" name="直接连接符 37"/>
          <p:cNvCxnSpPr/>
          <p:nvPr/>
        </p:nvCxnSpPr>
        <p:spPr bwMode="auto">
          <a:xfrm>
            <a:off x="7203138" y="2768048"/>
            <a:ext cx="1726" cy="11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直接连接符 61"/>
          <p:cNvCxnSpPr/>
          <p:nvPr/>
        </p:nvCxnSpPr>
        <p:spPr bwMode="auto">
          <a:xfrm>
            <a:off x="8110625" y="5360336"/>
            <a:ext cx="0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直接连接符 64"/>
          <p:cNvCxnSpPr/>
          <p:nvPr/>
        </p:nvCxnSpPr>
        <p:spPr bwMode="auto">
          <a:xfrm>
            <a:off x="7030505" y="5324336"/>
            <a:ext cx="0" cy="57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矩形 66"/>
          <p:cNvSpPr/>
          <p:nvPr/>
        </p:nvSpPr>
        <p:spPr bwMode="auto">
          <a:xfrm>
            <a:off x="6512153" y="5900336"/>
            <a:ext cx="950400" cy="5760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INPUT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358" name="直接连接符 357"/>
          <p:cNvCxnSpPr/>
          <p:nvPr/>
        </p:nvCxnSpPr>
        <p:spPr bwMode="auto">
          <a:xfrm>
            <a:off x="4836233" y="5919928"/>
            <a:ext cx="0" cy="28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7" name="直接连接符 356"/>
          <p:cNvCxnSpPr/>
          <p:nvPr/>
        </p:nvCxnSpPr>
        <p:spPr bwMode="auto">
          <a:xfrm rot="16200000">
            <a:off x="4600265" y="5968436"/>
            <a:ext cx="0" cy="4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5" name="组合 384"/>
          <p:cNvGrpSpPr/>
          <p:nvPr/>
        </p:nvGrpSpPr>
        <p:grpSpPr>
          <a:xfrm flipH="1">
            <a:off x="4370149" y="6565995"/>
            <a:ext cx="360039" cy="119168"/>
            <a:chOff x="5292080" y="3452075"/>
            <a:chExt cx="360039" cy="119168"/>
          </a:xfrm>
        </p:grpSpPr>
        <p:sp>
          <p:nvSpPr>
            <p:cNvPr id="386" name="等腰三角形 38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87" name="直接连接符 38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88" name="文本框 387"/>
          <p:cNvSpPr txBox="1"/>
          <p:nvPr/>
        </p:nvSpPr>
        <p:spPr>
          <a:xfrm>
            <a:off x="4665830" y="6517650"/>
            <a:ext cx="995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MEM.EN,R,W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18" name="组合 417"/>
          <p:cNvGrpSpPr/>
          <p:nvPr/>
        </p:nvGrpSpPr>
        <p:grpSpPr>
          <a:xfrm>
            <a:off x="4745207" y="5930003"/>
            <a:ext cx="396344" cy="215444"/>
            <a:chOff x="7272000" y="2565484"/>
            <a:chExt cx="396344" cy="215444"/>
          </a:xfrm>
        </p:grpSpPr>
        <p:cxnSp>
          <p:nvCxnSpPr>
            <p:cNvPr id="419" name="直接连接符 418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0" name="文本框 419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322257" y="6537325"/>
            <a:ext cx="2743200" cy="244475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E9E528-1FB2-4ADD-81AD-0CADE8E681E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784736" y="5347152"/>
            <a:ext cx="180969" cy="402036"/>
            <a:chOff x="2185214" y="1412776"/>
            <a:chExt cx="180969" cy="402036"/>
          </a:xfrm>
        </p:grpSpPr>
        <p:sp>
          <p:nvSpPr>
            <p:cNvPr id="55" name="等腰三角形 54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8" name="矩形 67"/>
          <p:cNvSpPr/>
          <p:nvPr/>
        </p:nvSpPr>
        <p:spPr bwMode="auto">
          <a:xfrm>
            <a:off x="7632180" y="5900336"/>
            <a:ext cx="950400" cy="5760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OUTPUT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3392528" y="5651906"/>
            <a:ext cx="950400" cy="1101059"/>
          </a:xfrm>
          <a:prstGeom prst="rect">
            <a:avLst/>
          </a:prstGeom>
          <a:solidFill>
            <a:srgbClr val="FF99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MEMORY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2536359" y="5684384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MDR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39" name="直接连接符 238"/>
          <p:cNvCxnSpPr/>
          <p:nvPr/>
        </p:nvCxnSpPr>
        <p:spPr bwMode="auto">
          <a:xfrm>
            <a:off x="2672447" y="5908126"/>
            <a:ext cx="0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1" name="直接连接符 240"/>
          <p:cNvCxnSpPr/>
          <p:nvPr/>
        </p:nvCxnSpPr>
        <p:spPr bwMode="auto">
          <a:xfrm flipV="1">
            <a:off x="2854041" y="6368472"/>
            <a:ext cx="0" cy="21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2" name="直接连接符 241"/>
          <p:cNvCxnSpPr/>
          <p:nvPr/>
        </p:nvCxnSpPr>
        <p:spPr bwMode="auto">
          <a:xfrm rot="16200000">
            <a:off x="3106281" y="6315335"/>
            <a:ext cx="1726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4" name="直接连接符 243"/>
          <p:cNvCxnSpPr/>
          <p:nvPr/>
        </p:nvCxnSpPr>
        <p:spPr bwMode="auto">
          <a:xfrm rot="16200000">
            <a:off x="1736994" y="6026858"/>
            <a:ext cx="1726" cy="10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4" name="组合 363"/>
          <p:cNvGrpSpPr/>
          <p:nvPr/>
        </p:nvGrpSpPr>
        <p:grpSpPr>
          <a:xfrm>
            <a:off x="2170281" y="5732800"/>
            <a:ext cx="360039" cy="119168"/>
            <a:chOff x="5292080" y="3452075"/>
            <a:chExt cx="360039" cy="119168"/>
          </a:xfrm>
        </p:grpSpPr>
        <p:sp>
          <p:nvSpPr>
            <p:cNvPr id="365" name="等腰三角形 36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66" name="直接连接符 36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67" name="文本框 366"/>
          <p:cNvSpPr txBox="1"/>
          <p:nvPr/>
        </p:nvSpPr>
        <p:spPr>
          <a:xfrm>
            <a:off x="1557897" y="5669274"/>
            <a:ext cx="744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LD.MDR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2" name="梯形 391"/>
          <p:cNvSpPr/>
          <p:nvPr/>
        </p:nvSpPr>
        <p:spPr bwMode="auto">
          <a:xfrm>
            <a:off x="2187064" y="6122668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393" name="直接连接符 392"/>
          <p:cNvCxnSpPr/>
          <p:nvPr/>
        </p:nvCxnSpPr>
        <p:spPr bwMode="auto">
          <a:xfrm flipV="1">
            <a:off x="2277977" y="6368448"/>
            <a:ext cx="0" cy="208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4" name="直接连接符 393"/>
          <p:cNvCxnSpPr/>
          <p:nvPr/>
        </p:nvCxnSpPr>
        <p:spPr bwMode="auto">
          <a:xfrm>
            <a:off x="1197857" y="5351128"/>
            <a:ext cx="0" cy="12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5" name="直接连接符 394"/>
          <p:cNvCxnSpPr/>
          <p:nvPr/>
        </p:nvCxnSpPr>
        <p:spPr bwMode="auto">
          <a:xfrm>
            <a:off x="3104495" y="5904000"/>
            <a:ext cx="0" cy="30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6" name="直接连接符 395"/>
          <p:cNvCxnSpPr/>
          <p:nvPr/>
        </p:nvCxnSpPr>
        <p:spPr bwMode="auto">
          <a:xfrm rot="5400000" flipH="1">
            <a:off x="3248479" y="6058435"/>
            <a:ext cx="0" cy="28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00" name="组合 399"/>
          <p:cNvGrpSpPr/>
          <p:nvPr/>
        </p:nvGrpSpPr>
        <p:grpSpPr>
          <a:xfrm>
            <a:off x="1837251" y="6173636"/>
            <a:ext cx="360039" cy="119168"/>
            <a:chOff x="5292080" y="3452075"/>
            <a:chExt cx="360039" cy="119168"/>
          </a:xfrm>
        </p:grpSpPr>
        <p:sp>
          <p:nvSpPr>
            <p:cNvPr id="401" name="等腰三角形 400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02" name="直接连接符 401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3" name="文本框 402"/>
          <p:cNvSpPr txBox="1"/>
          <p:nvPr/>
        </p:nvSpPr>
        <p:spPr>
          <a:xfrm>
            <a:off x="1294916" y="6110110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MIO.EN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04" name="组合 403"/>
          <p:cNvGrpSpPr/>
          <p:nvPr/>
        </p:nvGrpSpPr>
        <p:grpSpPr>
          <a:xfrm>
            <a:off x="2426458" y="5380465"/>
            <a:ext cx="360039" cy="119168"/>
            <a:chOff x="5292080" y="3452075"/>
            <a:chExt cx="360039" cy="119168"/>
          </a:xfrm>
        </p:grpSpPr>
        <p:sp>
          <p:nvSpPr>
            <p:cNvPr id="405" name="等腰三角形 40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06" name="直接连接符 40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7" name="文本框 406"/>
          <p:cNvSpPr txBox="1"/>
          <p:nvPr/>
        </p:nvSpPr>
        <p:spPr>
          <a:xfrm>
            <a:off x="1629907" y="5333967"/>
            <a:ext cx="842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GateMDR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21" name="组合 420"/>
          <p:cNvGrpSpPr/>
          <p:nvPr/>
        </p:nvGrpSpPr>
        <p:grpSpPr>
          <a:xfrm>
            <a:off x="1134212" y="5442899"/>
            <a:ext cx="396344" cy="215444"/>
            <a:chOff x="7272000" y="2565484"/>
            <a:chExt cx="396344" cy="215444"/>
          </a:xfrm>
        </p:grpSpPr>
        <p:cxnSp>
          <p:nvCxnSpPr>
            <p:cNvPr id="422" name="直接连接符 42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3" name="文本框 42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24" name="组合 423"/>
          <p:cNvGrpSpPr/>
          <p:nvPr/>
        </p:nvGrpSpPr>
        <p:grpSpPr>
          <a:xfrm>
            <a:off x="2978204" y="6542014"/>
            <a:ext cx="360000" cy="221857"/>
            <a:chOff x="5898218" y="3494595"/>
            <a:chExt cx="360000" cy="221857"/>
          </a:xfrm>
        </p:grpSpPr>
        <p:cxnSp>
          <p:nvCxnSpPr>
            <p:cNvPr id="425" name="直接连接符 424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6" name="文本框 425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" name="流程图: 手动操作 4"/>
          <p:cNvSpPr/>
          <p:nvPr/>
        </p:nvSpPr>
        <p:spPr bwMode="auto">
          <a:xfrm>
            <a:off x="6994561" y="4289586"/>
            <a:ext cx="1080000" cy="390640"/>
          </a:xfrm>
          <a:prstGeom prst="flowChartManualOperation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144000" rIns="91440" bIns="144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ALU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等腰三角形 9"/>
          <p:cNvSpPr/>
          <p:nvPr/>
        </p:nvSpPr>
        <p:spPr bwMode="auto">
          <a:xfrm flipV="1">
            <a:off x="7391088" y="4289586"/>
            <a:ext cx="199657" cy="139368"/>
          </a:xfrm>
          <a:prstGeom prst="triangle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86742" y="4280216"/>
            <a:ext cx="102592" cy="1846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</a:t>
            </a:r>
            <a:endParaRPr kumimoji="0" lang="zh-CN" altLang="en-US" sz="1200" b="1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819344" y="4289554"/>
            <a:ext cx="102592" cy="1846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</a:t>
            </a:r>
            <a:endParaRPr kumimoji="0" lang="zh-CN" altLang="en-US" sz="1200" b="1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7390425" y="4298836"/>
            <a:ext cx="99828" cy="1393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连接符 23"/>
          <p:cNvCxnSpPr/>
          <p:nvPr/>
        </p:nvCxnSpPr>
        <p:spPr bwMode="auto">
          <a:xfrm flipH="1">
            <a:off x="7497834" y="4298836"/>
            <a:ext cx="92793" cy="1393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2" name="等腰三角形 221"/>
          <p:cNvSpPr/>
          <p:nvPr/>
        </p:nvSpPr>
        <p:spPr bwMode="auto">
          <a:xfrm rot="5400000">
            <a:off x="6965478" y="4370395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35" name="直接连接符 34"/>
          <p:cNvCxnSpPr/>
          <p:nvPr/>
        </p:nvCxnSpPr>
        <p:spPr bwMode="auto">
          <a:xfrm>
            <a:off x="7866941" y="3613228"/>
            <a:ext cx="1" cy="68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6" name="文本框 305"/>
          <p:cNvSpPr txBox="1"/>
          <p:nvPr/>
        </p:nvSpPr>
        <p:spPr>
          <a:xfrm>
            <a:off x="7695313" y="4951513"/>
            <a:ext cx="8306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GateALU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11" name="直接连接符 210"/>
          <p:cNvCxnSpPr/>
          <p:nvPr/>
        </p:nvCxnSpPr>
        <p:spPr bwMode="auto">
          <a:xfrm rot="5400000">
            <a:off x="6526537" y="4277233"/>
            <a:ext cx="0" cy="1584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5" name="矩形 104"/>
          <p:cNvSpPr/>
          <p:nvPr/>
        </p:nvSpPr>
        <p:spPr bwMode="auto">
          <a:xfrm>
            <a:off x="4514169" y="5684384"/>
            <a:ext cx="676800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MAR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356" name="直接连接符 355"/>
          <p:cNvCxnSpPr/>
          <p:nvPr/>
        </p:nvCxnSpPr>
        <p:spPr bwMode="auto">
          <a:xfrm>
            <a:off x="4836233" y="5360336"/>
            <a:ext cx="0" cy="352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1" name="组合 370"/>
          <p:cNvGrpSpPr/>
          <p:nvPr/>
        </p:nvGrpSpPr>
        <p:grpSpPr>
          <a:xfrm flipH="1">
            <a:off x="5230306" y="5732800"/>
            <a:ext cx="360039" cy="119168"/>
            <a:chOff x="5292080" y="3452075"/>
            <a:chExt cx="360039" cy="119168"/>
          </a:xfrm>
        </p:grpSpPr>
        <p:sp>
          <p:nvSpPr>
            <p:cNvPr id="372" name="等腰三角形 37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73" name="直接连接符 37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15" name="组合 414"/>
          <p:cNvGrpSpPr/>
          <p:nvPr/>
        </p:nvGrpSpPr>
        <p:grpSpPr>
          <a:xfrm>
            <a:off x="4745207" y="5378888"/>
            <a:ext cx="396344" cy="215444"/>
            <a:chOff x="7272000" y="2565484"/>
            <a:chExt cx="396344" cy="215444"/>
          </a:xfrm>
        </p:grpSpPr>
        <p:cxnSp>
          <p:nvCxnSpPr>
            <p:cNvPr id="416" name="直接连接符 415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7" name="文本框 416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74" name="文本框 373"/>
          <p:cNvSpPr txBox="1"/>
          <p:nvPr/>
        </p:nvSpPr>
        <p:spPr>
          <a:xfrm>
            <a:off x="5587295" y="5669274"/>
            <a:ext cx="723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LD.MAR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9" name="Rectangle 2"/>
          <p:cNvSpPr txBox="1">
            <a:spLocks noChangeArrowheads="1"/>
          </p:cNvSpPr>
          <p:nvPr/>
        </p:nvSpPr>
        <p:spPr bwMode="auto">
          <a:xfrm>
            <a:off x="179388" y="71438"/>
            <a:ext cx="883920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j-cs"/>
              </a:rPr>
              <a:t>TRAP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75" name="矩形 374"/>
          <p:cNvSpPr/>
          <p:nvPr/>
        </p:nvSpPr>
        <p:spPr bwMode="auto">
          <a:xfrm>
            <a:off x="168480" y="692696"/>
            <a:ext cx="8896977" cy="6089104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42" name="直接连接符 41"/>
          <p:cNvCxnSpPr/>
          <p:nvPr/>
        </p:nvCxnSpPr>
        <p:spPr bwMode="auto">
          <a:xfrm>
            <a:off x="622673" y="1039856"/>
            <a:ext cx="8344800" cy="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49" name="组合 448"/>
          <p:cNvGrpSpPr/>
          <p:nvPr/>
        </p:nvGrpSpPr>
        <p:grpSpPr>
          <a:xfrm>
            <a:off x="4101216" y="188640"/>
            <a:ext cx="4863271" cy="568215"/>
            <a:chOff x="4101216" y="188640"/>
            <a:chExt cx="4863271" cy="568215"/>
          </a:xfrm>
        </p:grpSpPr>
        <p:grpSp>
          <p:nvGrpSpPr>
            <p:cNvPr id="450" name="组合 449"/>
            <p:cNvGrpSpPr/>
            <p:nvPr/>
          </p:nvGrpSpPr>
          <p:grpSpPr>
            <a:xfrm>
              <a:off x="4101216" y="189333"/>
              <a:ext cx="4863271" cy="567522"/>
              <a:chOff x="3706688" y="189333"/>
              <a:chExt cx="5257800" cy="567522"/>
            </a:xfrm>
          </p:grpSpPr>
          <p:sp>
            <p:nvSpPr>
              <p:cNvPr id="455" name="Line 5"/>
              <p:cNvSpPr>
                <a:spLocks noChangeShapeType="1"/>
              </p:cNvSpPr>
              <p:nvPr/>
            </p:nvSpPr>
            <p:spPr bwMode="auto">
              <a:xfrm rot="16200000">
                <a:off x="4659188" y="192890"/>
                <a:ext cx="0" cy="38100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6" name="Line 6"/>
              <p:cNvSpPr>
                <a:spLocks noChangeShapeType="1"/>
              </p:cNvSpPr>
              <p:nvPr/>
            </p:nvSpPr>
            <p:spPr bwMode="auto">
              <a:xfrm rot="16200000">
                <a:off x="5497388" y="176217"/>
                <a:ext cx="0" cy="38100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7" name="Line 7"/>
              <p:cNvSpPr>
                <a:spLocks noChangeShapeType="1"/>
              </p:cNvSpPr>
              <p:nvPr/>
            </p:nvSpPr>
            <p:spPr bwMode="auto">
              <a:xfrm rot="16200000">
                <a:off x="6335588" y="192890"/>
                <a:ext cx="0" cy="38100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8" name="Line 8"/>
              <p:cNvSpPr>
                <a:spLocks noChangeShapeType="1"/>
              </p:cNvSpPr>
              <p:nvPr/>
            </p:nvSpPr>
            <p:spPr bwMode="auto">
              <a:xfrm rot="16200000">
                <a:off x="7173788" y="207339"/>
                <a:ext cx="0" cy="38100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9" name="Line 9"/>
              <p:cNvSpPr>
                <a:spLocks noChangeShapeType="1"/>
              </p:cNvSpPr>
              <p:nvPr/>
            </p:nvSpPr>
            <p:spPr bwMode="auto">
              <a:xfrm rot="16200000">
                <a:off x="8011988" y="197336"/>
                <a:ext cx="0" cy="38100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0" name="Line 13"/>
              <p:cNvSpPr>
                <a:spLocks noChangeShapeType="1"/>
              </p:cNvSpPr>
              <p:nvPr/>
            </p:nvSpPr>
            <p:spPr bwMode="auto">
              <a:xfrm rot="16200000">
                <a:off x="8812088" y="230990"/>
                <a:ext cx="0" cy="30480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" name="Line 14"/>
              <p:cNvSpPr>
                <a:spLocks noChangeShapeType="1"/>
              </p:cNvSpPr>
              <p:nvPr/>
            </p:nvSpPr>
            <p:spPr bwMode="auto">
              <a:xfrm rot="16200000" flipH="1">
                <a:off x="8777755" y="570122"/>
                <a:ext cx="373465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" name="Line 15"/>
              <p:cNvSpPr>
                <a:spLocks noChangeShapeType="1"/>
              </p:cNvSpPr>
              <p:nvPr/>
            </p:nvSpPr>
            <p:spPr bwMode="auto">
              <a:xfrm rot="16200000" flipV="1">
                <a:off x="6335588" y="-1872045"/>
                <a:ext cx="0" cy="525780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3" name="Line 16"/>
              <p:cNvSpPr>
                <a:spLocks noChangeShapeType="1"/>
              </p:cNvSpPr>
              <p:nvPr/>
            </p:nvSpPr>
            <p:spPr bwMode="auto">
              <a:xfrm rot="16200000">
                <a:off x="3519955" y="570122"/>
                <a:ext cx="373465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4" name="Line 17"/>
              <p:cNvSpPr>
                <a:spLocks noChangeShapeType="1"/>
              </p:cNvSpPr>
              <p:nvPr/>
            </p:nvSpPr>
            <p:spPr bwMode="auto">
              <a:xfrm rot="16200000">
                <a:off x="3859088" y="230990"/>
                <a:ext cx="0" cy="30480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6" name="Text Box 10"/>
              <p:cNvSpPr txBox="1">
                <a:spLocks noChangeArrowheads="1"/>
              </p:cNvSpPr>
              <p:nvPr/>
            </p:nvSpPr>
            <p:spPr bwMode="auto">
              <a:xfrm>
                <a:off x="3995239" y="189333"/>
                <a:ext cx="480169" cy="30777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336699"/>
                </a:outerShdw>
              </a:effectLst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Arial" charset="0"/>
                    <a:ea typeface="黑体"/>
                    <a:cs typeface="+mn-cs"/>
                  </a:rPr>
                  <a:t>F</a:t>
                </a:r>
              </a:p>
            </p:txBody>
          </p:sp>
        </p:grpSp>
        <p:sp>
          <p:nvSpPr>
            <p:cNvPr id="454" name="Text Box 10"/>
            <p:cNvSpPr txBox="1">
              <a:spLocks noChangeArrowheads="1"/>
            </p:cNvSpPr>
            <p:nvPr/>
          </p:nvSpPr>
          <p:spPr bwMode="auto">
            <a:xfrm>
              <a:off x="5929836" y="188640"/>
              <a:ext cx="444139" cy="30777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EA</a:t>
              </a:r>
            </a:p>
          </p:txBody>
        </p:sp>
      </p:grpSp>
      <p:cxnSp>
        <p:nvCxnSpPr>
          <p:cNvPr id="44" name="直接连接符 43"/>
          <p:cNvCxnSpPr/>
          <p:nvPr/>
        </p:nvCxnSpPr>
        <p:spPr bwMode="auto">
          <a:xfrm>
            <a:off x="8971840" y="980728"/>
            <a:ext cx="2881" cy="437040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接连接符 42"/>
          <p:cNvCxnSpPr/>
          <p:nvPr/>
        </p:nvCxnSpPr>
        <p:spPr bwMode="auto">
          <a:xfrm>
            <a:off x="621793" y="5288328"/>
            <a:ext cx="8344800" cy="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矩形 3"/>
          <p:cNvSpPr/>
          <p:nvPr/>
        </p:nvSpPr>
        <p:spPr bwMode="auto">
          <a:xfrm>
            <a:off x="7059361" y="1543912"/>
            <a:ext cx="950400" cy="1209906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60" name="直接连接符 59"/>
          <p:cNvCxnSpPr/>
          <p:nvPr/>
        </p:nvCxnSpPr>
        <p:spPr bwMode="auto">
          <a:xfrm flipH="1">
            <a:off x="7530770" y="1111864"/>
            <a:ext cx="7582" cy="4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6" name="文本框 295"/>
          <p:cNvSpPr txBox="1"/>
          <p:nvPr/>
        </p:nvSpPr>
        <p:spPr>
          <a:xfrm>
            <a:off x="7282873" y="1705103"/>
            <a:ext cx="580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REG FILE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" name="文本框 296"/>
          <p:cNvSpPr txBox="1"/>
          <p:nvPr/>
        </p:nvSpPr>
        <p:spPr>
          <a:xfrm>
            <a:off x="7606569" y="2408008"/>
            <a:ext cx="527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SR1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OUT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8" name="文本框 297"/>
          <p:cNvSpPr txBox="1"/>
          <p:nvPr/>
        </p:nvSpPr>
        <p:spPr>
          <a:xfrm>
            <a:off x="7078792" y="2408008"/>
            <a:ext cx="527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SR2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OUT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09" name="组合 408"/>
          <p:cNvGrpSpPr/>
          <p:nvPr/>
        </p:nvGrpSpPr>
        <p:grpSpPr>
          <a:xfrm>
            <a:off x="7462553" y="1111864"/>
            <a:ext cx="396344" cy="215444"/>
            <a:chOff x="7272000" y="2565484"/>
            <a:chExt cx="396344" cy="215444"/>
          </a:xfrm>
        </p:grpSpPr>
        <p:cxnSp>
          <p:nvCxnSpPr>
            <p:cNvPr id="410" name="直接连接符 40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1" name="文本框 41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29" name="组合 228"/>
          <p:cNvGrpSpPr/>
          <p:nvPr/>
        </p:nvGrpSpPr>
        <p:grpSpPr>
          <a:xfrm>
            <a:off x="6703212" y="2153305"/>
            <a:ext cx="360039" cy="119168"/>
            <a:chOff x="5292080" y="3452075"/>
            <a:chExt cx="360039" cy="119168"/>
          </a:xfrm>
        </p:grpSpPr>
        <p:sp>
          <p:nvSpPr>
            <p:cNvPr id="230" name="等腰三角形 229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31" name="直接连接符 230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2" name="组合 231"/>
          <p:cNvGrpSpPr/>
          <p:nvPr/>
        </p:nvGrpSpPr>
        <p:grpSpPr>
          <a:xfrm>
            <a:off x="6703212" y="1615920"/>
            <a:ext cx="360039" cy="119168"/>
            <a:chOff x="5292080" y="3452075"/>
            <a:chExt cx="360039" cy="119168"/>
          </a:xfrm>
        </p:grpSpPr>
        <p:sp>
          <p:nvSpPr>
            <p:cNvPr id="233" name="等腰三角形 232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34" name="直接连接符 233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1" name="文本框 290"/>
          <p:cNvSpPr txBox="1"/>
          <p:nvPr/>
        </p:nvSpPr>
        <p:spPr>
          <a:xfrm>
            <a:off x="6382433" y="1572499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2" name="文本框 291"/>
          <p:cNvSpPr txBox="1"/>
          <p:nvPr/>
        </p:nvSpPr>
        <p:spPr>
          <a:xfrm>
            <a:off x="6094401" y="2089779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LD.REG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52" name="组合 351"/>
          <p:cNvGrpSpPr/>
          <p:nvPr/>
        </p:nvGrpSpPr>
        <p:grpSpPr>
          <a:xfrm>
            <a:off x="6695955" y="1625004"/>
            <a:ext cx="360000" cy="221857"/>
            <a:chOff x="5898218" y="3494595"/>
            <a:chExt cx="360000" cy="221857"/>
          </a:xfrm>
        </p:grpSpPr>
        <p:cxnSp>
          <p:nvCxnSpPr>
            <p:cNvPr id="353" name="直接连接符 352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4" name="文本框 353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468" name="直接连接符 467"/>
          <p:cNvCxnSpPr/>
          <p:nvPr/>
        </p:nvCxnSpPr>
        <p:spPr bwMode="auto">
          <a:xfrm flipV="1">
            <a:off x="4644008" y="1432800"/>
            <a:ext cx="1726" cy="122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54" name="组合 253"/>
          <p:cNvGrpSpPr/>
          <p:nvPr/>
        </p:nvGrpSpPr>
        <p:grpSpPr>
          <a:xfrm>
            <a:off x="4222194" y="1255880"/>
            <a:ext cx="360039" cy="119168"/>
            <a:chOff x="5292080" y="3452075"/>
            <a:chExt cx="360039" cy="119168"/>
          </a:xfrm>
        </p:grpSpPr>
        <p:sp>
          <p:nvSpPr>
            <p:cNvPr id="255" name="等腰三角形 25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6" name="直接连接符 25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1" name="组合 50"/>
          <p:cNvGrpSpPr/>
          <p:nvPr/>
        </p:nvGrpSpPr>
        <p:grpSpPr>
          <a:xfrm>
            <a:off x="4535047" y="1213012"/>
            <a:ext cx="180969" cy="402036"/>
            <a:chOff x="2185214" y="1412776"/>
            <a:chExt cx="180969" cy="402036"/>
          </a:xfrm>
        </p:grpSpPr>
        <p:sp>
          <p:nvSpPr>
            <p:cNvPr id="52" name="等腰三角形 51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4" name="矩形 103"/>
          <p:cNvSpPr/>
          <p:nvPr/>
        </p:nvSpPr>
        <p:spPr bwMode="auto">
          <a:xfrm>
            <a:off x="4294201" y="1543936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PC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355" name="直接连接符 354"/>
          <p:cNvCxnSpPr/>
          <p:nvPr/>
        </p:nvCxnSpPr>
        <p:spPr bwMode="auto">
          <a:xfrm>
            <a:off x="4649268" y="1060966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0" name="Text Box 10"/>
          <p:cNvSpPr txBox="1">
            <a:spLocks noChangeArrowheads="1"/>
          </p:cNvSpPr>
          <p:nvPr/>
        </p:nvSpPr>
        <p:spPr bwMode="auto">
          <a:xfrm>
            <a:off x="6720149" y="188640"/>
            <a:ext cx="444139" cy="30777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黑体"/>
                <a:cs typeface="+mn-cs"/>
              </a:rPr>
              <a:t>OP</a:t>
            </a:r>
          </a:p>
        </p:txBody>
      </p:sp>
      <p:sp>
        <p:nvSpPr>
          <p:cNvPr id="389" name="Text Box 10"/>
          <p:cNvSpPr txBox="1">
            <a:spLocks noChangeArrowheads="1"/>
          </p:cNvSpPr>
          <p:nvPr/>
        </p:nvSpPr>
        <p:spPr bwMode="auto">
          <a:xfrm>
            <a:off x="7440229" y="188640"/>
            <a:ext cx="444139" cy="307777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黑体"/>
                <a:cs typeface="+mn-cs"/>
              </a:rPr>
              <a:t>EX</a:t>
            </a:r>
          </a:p>
        </p:txBody>
      </p:sp>
      <p:sp>
        <p:nvSpPr>
          <p:cNvPr id="390" name="Text Box 10"/>
          <p:cNvSpPr txBox="1">
            <a:spLocks noChangeArrowheads="1"/>
          </p:cNvSpPr>
          <p:nvPr/>
        </p:nvSpPr>
        <p:spPr bwMode="auto">
          <a:xfrm>
            <a:off x="5135973" y="188640"/>
            <a:ext cx="444139" cy="307777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黑体"/>
                <a:cs typeface="+mn-cs"/>
              </a:rPr>
              <a:t>D</a:t>
            </a:r>
          </a:p>
        </p:txBody>
      </p:sp>
      <p:sp>
        <p:nvSpPr>
          <p:cNvPr id="391" name="Text Box 10"/>
          <p:cNvSpPr txBox="1">
            <a:spLocks noChangeArrowheads="1"/>
          </p:cNvSpPr>
          <p:nvPr/>
        </p:nvSpPr>
        <p:spPr bwMode="auto">
          <a:xfrm>
            <a:off x="8232317" y="188640"/>
            <a:ext cx="444139" cy="307777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黑体"/>
                <a:cs typeface="+mn-cs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9908388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4563756" y="1213012"/>
            <a:ext cx="180969" cy="402036"/>
            <a:chOff x="2185214" y="1412776"/>
            <a:chExt cx="180969" cy="402036"/>
          </a:xfrm>
        </p:grpSpPr>
        <p:cxnSp>
          <p:nvCxnSpPr>
            <p:cNvPr id="53" name="直接连接符 52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2" name="等腰三角形 51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168" name="椭圆 167"/>
          <p:cNvSpPr/>
          <p:nvPr/>
        </p:nvSpPr>
        <p:spPr bwMode="auto">
          <a:xfrm>
            <a:off x="5328602" y="1423034"/>
            <a:ext cx="45719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133" name="直接连接符 132"/>
          <p:cNvCxnSpPr/>
          <p:nvPr/>
        </p:nvCxnSpPr>
        <p:spPr bwMode="auto">
          <a:xfrm rot="16200000">
            <a:off x="5025024" y="1084719"/>
            <a:ext cx="1726" cy="72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" name="文本框 306"/>
          <p:cNvSpPr txBox="1"/>
          <p:nvPr/>
        </p:nvSpPr>
        <p:spPr>
          <a:xfrm>
            <a:off x="3569657" y="1209382"/>
            <a:ext cx="698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GatePC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54" name="组合 253"/>
          <p:cNvGrpSpPr/>
          <p:nvPr/>
        </p:nvGrpSpPr>
        <p:grpSpPr>
          <a:xfrm>
            <a:off x="4222194" y="1255880"/>
            <a:ext cx="360039" cy="119168"/>
            <a:chOff x="5292080" y="3452075"/>
            <a:chExt cx="360039" cy="119168"/>
          </a:xfrm>
        </p:grpSpPr>
        <p:sp>
          <p:nvSpPr>
            <p:cNvPr id="255" name="等腰三角形 25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6" name="直接连接符 25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55" name="直接连接符 354"/>
          <p:cNvCxnSpPr/>
          <p:nvPr/>
        </p:nvCxnSpPr>
        <p:spPr bwMode="auto">
          <a:xfrm>
            <a:off x="4649268" y="1060966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直接连接符 142"/>
          <p:cNvCxnSpPr/>
          <p:nvPr/>
        </p:nvCxnSpPr>
        <p:spPr bwMode="auto">
          <a:xfrm flipV="1">
            <a:off x="2421993" y="2048040"/>
            <a:ext cx="1726" cy="36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19" name="组合 318"/>
          <p:cNvGrpSpPr/>
          <p:nvPr/>
        </p:nvGrpSpPr>
        <p:grpSpPr>
          <a:xfrm>
            <a:off x="2350548" y="2176846"/>
            <a:ext cx="396344" cy="215444"/>
            <a:chOff x="7272000" y="2565484"/>
            <a:chExt cx="396344" cy="215444"/>
          </a:xfrm>
        </p:grpSpPr>
        <p:cxnSp>
          <p:nvCxnSpPr>
            <p:cNvPr id="320" name="直接连接符 31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1" name="文本框 32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38" name="组合 337"/>
          <p:cNvGrpSpPr/>
          <p:nvPr/>
        </p:nvGrpSpPr>
        <p:grpSpPr>
          <a:xfrm>
            <a:off x="2080239" y="3105493"/>
            <a:ext cx="360039" cy="119168"/>
            <a:chOff x="5292080" y="3452075"/>
            <a:chExt cx="360039" cy="119168"/>
          </a:xfrm>
        </p:grpSpPr>
        <p:sp>
          <p:nvSpPr>
            <p:cNvPr id="339" name="等腰三角形 33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40" name="直接连接符 33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41" name="文本框 340"/>
          <p:cNvSpPr txBox="1"/>
          <p:nvPr/>
        </p:nvSpPr>
        <p:spPr>
          <a:xfrm>
            <a:off x="1136717" y="3046345"/>
            <a:ext cx="991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ADDR2MUX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81" name="直接连接符 180"/>
          <p:cNvCxnSpPr/>
          <p:nvPr/>
        </p:nvCxnSpPr>
        <p:spPr bwMode="auto">
          <a:xfrm flipV="1">
            <a:off x="3212355" y="3272104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9" name="直接连接符 178"/>
          <p:cNvCxnSpPr/>
          <p:nvPr/>
        </p:nvCxnSpPr>
        <p:spPr bwMode="auto">
          <a:xfrm flipV="1">
            <a:off x="2801224" y="3272104"/>
            <a:ext cx="1726" cy="68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80" name="组合 279"/>
          <p:cNvGrpSpPr/>
          <p:nvPr/>
        </p:nvGrpSpPr>
        <p:grpSpPr>
          <a:xfrm>
            <a:off x="2710025" y="3398698"/>
            <a:ext cx="396344" cy="215444"/>
            <a:chOff x="7272000" y="2565484"/>
            <a:chExt cx="396344" cy="215444"/>
          </a:xfrm>
        </p:grpSpPr>
        <p:cxnSp>
          <p:nvCxnSpPr>
            <p:cNvPr id="281" name="直接连接符 280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2" name="文本框 281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66" name="文本框 265"/>
          <p:cNvSpPr txBox="1"/>
          <p:nvPr/>
        </p:nvSpPr>
        <p:spPr>
          <a:xfrm>
            <a:off x="1197857" y="3427153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[10:0]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2" name="矩形 181"/>
          <p:cNvSpPr/>
          <p:nvPr/>
        </p:nvSpPr>
        <p:spPr bwMode="auto">
          <a:xfrm>
            <a:off x="1731563" y="3560136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90" name="直接连接符 189"/>
          <p:cNvCxnSpPr/>
          <p:nvPr/>
        </p:nvCxnSpPr>
        <p:spPr bwMode="auto">
          <a:xfrm rot="16200000">
            <a:off x="1478644" y="3416136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2" name="直接连接符 191"/>
          <p:cNvCxnSpPr/>
          <p:nvPr/>
        </p:nvCxnSpPr>
        <p:spPr bwMode="auto">
          <a:xfrm rot="16200000">
            <a:off x="2513171" y="3570936"/>
            <a:ext cx="1726" cy="194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9" name="直接连接符 188"/>
          <p:cNvCxnSpPr/>
          <p:nvPr/>
        </p:nvCxnSpPr>
        <p:spPr bwMode="auto">
          <a:xfrm rot="16200000">
            <a:off x="1478644" y="3705918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77" name="组合 276"/>
          <p:cNvGrpSpPr/>
          <p:nvPr/>
        </p:nvGrpSpPr>
        <p:grpSpPr>
          <a:xfrm>
            <a:off x="2511649" y="3398698"/>
            <a:ext cx="396344" cy="215444"/>
            <a:chOff x="7272000" y="2565484"/>
            <a:chExt cx="396344" cy="215444"/>
          </a:xfrm>
        </p:grpSpPr>
        <p:cxnSp>
          <p:nvCxnSpPr>
            <p:cNvPr id="278" name="直接连接符 277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9" name="文本框 278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178" name="直接连接符 177"/>
          <p:cNvCxnSpPr/>
          <p:nvPr/>
        </p:nvCxnSpPr>
        <p:spPr bwMode="auto">
          <a:xfrm flipV="1">
            <a:off x="2595659" y="3272128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31" name="组合 330"/>
          <p:cNvGrpSpPr/>
          <p:nvPr/>
        </p:nvGrpSpPr>
        <p:grpSpPr>
          <a:xfrm>
            <a:off x="1154425" y="5000296"/>
            <a:ext cx="396344" cy="215444"/>
            <a:chOff x="7272000" y="2565484"/>
            <a:chExt cx="396344" cy="215444"/>
          </a:xfrm>
        </p:grpSpPr>
        <p:cxnSp>
          <p:nvCxnSpPr>
            <p:cNvPr id="332" name="直接连接符 33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3" name="文本框 33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83" name="矩形 182"/>
          <p:cNvSpPr/>
          <p:nvPr/>
        </p:nvSpPr>
        <p:spPr bwMode="auto">
          <a:xfrm>
            <a:off x="1733276" y="384991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93" name="直接连接符 192"/>
          <p:cNvCxnSpPr/>
          <p:nvPr/>
        </p:nvCxnSpPr>
        <p:spPr bwMode="auto">
          <a:xfrm rot="16200000">
            <a:off x="2621171" y="3752718"/>
            <a:ext cx="1726" cy="410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7" name="文本框 266"/>
          <p:cNvSpPr txBox="1"/>
          <p:nvPr/>
        </p:nvSpPr>
        <p:spPr>
          <a:xfrm>
            <a:off x="1197857" y="3715185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[8:0]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9" name="文本框 268"/>
          <p:cNvSpPr txBox="1"/>
          <p:nvPr/>
        </p:nvSpPr>
        <p:spPr>
          <a:xfrm>
            <a:off x="1197857" y="4291249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[4:0]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45" name="直接连接符 144"/>
          <p:cNvCxnSpPr/>
          <p:nvPr/>
        </p:nvCxnSpPr>
        <p:spPr bwMode="auto">
          <a:xfrm flipV="1">
            <a:off x="2926049" y="2975144"/>
            <a:ext cx="1726" cy="100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" name="矩形 183"/>
          <p:cNvSpPr/>
          <p:nvPr/>
        </p:nvSpPr>
        <p:spPr bwMode="auto">
          <a:xfrm>
            <a:off x="1733276" y="4137950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94" name="直接连接符 193"/>
          <p:cNvCxnSpPr/>
          <p:nvPr/>
        </p:nvCxnSpPr>
        <p:spPr bwMode="auto">
          <a:xfrm rot="16200000">
            <a:off x="2721971" y="3939950"/>
            <a:ext cx="1726" cy="61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8" name="文本框 267"/>
          <p:cNvSpPr txBox="1"/>
          <p:nvPr/>
        </p:nvSpPr>
        <p:spPr>
          <a:xfrm>
            <a:off x="1197857" y="4003217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[5:0]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88" name="直接连接符 187"/>
          <p:cNvCxnSpPr/>
          <p:nvPr/>
        </p:nvCxnSpPr>
        <p:spPr bwMode="auto">
          <a:xfrm rot="16200000">
            <a:off x="1477431" y="3993950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0" name="直接连接符 179"/>
          <p:cNvCxnSpPr/>
          <p:nvPr/>
        </p:nvCxnSpPr>
        <p:spPr bwMode="auto">
          <a:xfrm flipV="1">
            <a:off x="3006789" y="3272104"/>
            <a:ext cx="1726" cy="97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6" name="直接连接符 185"/>
          <p:cNvCxnSpPr/>
          <p:nvPr/>
        </p:nvCxnSpPr>
        <p:spPr bwMode="auto">
          <a:xfrm rot="10800000">
            <a:off x="1218173" y="2638432"/>
            <a:ext cx="1726" cy="2073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0" name="组合 49"/>
          <p:cNvGrpSpPr/>
          <p:nvPr/>
        </p:nvGrpSpPr>
        <p:grpSpPr>
          <a:xfrm>
            <a:off x="2169016" y="1429908"/>
            <a:ext cx="180969" cy="402036"/>
            <a:chOff x="2185214" y="1412776"/>
            <a:chExt cx="180969" cy="402036"/>
          </a:xfrm>
        </p:grpSpPr>
        <p:sp>
          <p:nvSpPr>
            <p:cNvPr id="47" name="等腰三角形 46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85" name="矩形 184"/>
          <p:cNvSpPr/>
          <p:nvPr/>
        </p:nvSpPr>
        <p:spPr bwMode="auto">
          <a:xfrm>
            <a:off x="1731563" y="255204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91" name="直接连接符 190"/>
          <p:cNvCxnSpPr/>
          <p:nvPr/>
        </p:nvCxnSpPr>
        <p:spPr bwMode="auto">
          <a:xfrm rot="16200000">
            <a:off x="1478644" y="2408048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" name="直接连接符 194"/>
          <p:cNvCxnSpPr/>
          <p:nvPr/>
        </p:nvCxnSpPr>
        <p:spPr bwMode="auto">
          <a:xfrm rot="10800000">
            <a:off x="2061954" y="2047944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0" name="文本框 269"/>
          <p:cNvSpPr txBox="1"/>
          <p:nvPr/>
        </p:nvSpPr>
        <p:spPr>
          <a:xfrm>
            <a:off x="1197857" y="2419041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[7:0]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8" name="文本框 307"/>
          <p:cNvSpPr txBox="1"/>
          <p:nvPr/>
        </p:nvSpPr>
        <p:spPr>
          <a:xfrm>
            <a:off x="787257" y="1369699"/>
            <a:ext cx="1130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GateMARMUX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22" name="组合 321"/>
          <p:cNvGrpSpPr/>
          <p:nvPr/>
        </p:nvGrpSpPr>
        <p:grpSpPr>
          <a:xfrm>
            <a:off x="1983416" y="2176846"/>
            <a:ext cx="396344" cy="215444"/>
            <a:chOff x="7272000" y="2565484"/>
            <a:chExt cx="396344" cy="215444"/>
          </a:xfrm>
        </p:grpSpPr>
        <p:cxnSp>
          <p:nvCxnSpPr>
            <p:cNvPr id="323" name="直接连接符 32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4" name="文本框 32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265" name="直接连接符 264"/>
          <p:cNvCxnSpPr/>
          <p:nvPr/>
        </p:nvCxnSpPr>
        <p:spPr bwMode="auto">
          <a:xfrm>
            <a:off x="2258637" y="1111864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51" name="组合 250"/>
          <p:cNvGrpSpPr/>
          <p:nvPr/>
        </p:nvGrpSpPr>
        <p:grpSpPr>
          <a:xfrm>
            <a:off x="1845930" y="1424744"/>
            <a:ext cx="360039" cy="119168"/>
            <a:chOff x="5292080" y="3452075"/>
            <a:chExt cx="360039" cy="119168"/>
          </a:xfrm>
        </p:grpSpPr>
        <p:sp>
          <p:nvSpPr>
            <p:cNvPr id="252" name="等腰三角形 25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3" name="直接连接符 25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12" name="组合 411"/>
          <p:cNvGrpSpPr/>
          <p:nvPr/>
        </p:nvGrpSpPr>
        <p:grpSpPr>
          <a:xfrm>
            <a:off x="2174743" y="1170445"/>
            <a:ext cx="396344" cy="215444"/>
            <a:chOff x="7272000" y="2565484"/>
            <a:chExt cx="396344" cy="215444"/>
          </a:xfrm>
        </p:grpSpPr>
        <p:cxnSp>
          <p:nvCxnSpPr>
            <p:cNvPr id="413" name="直接连接符 41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4" name="文本框 41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203" name="直接连接符 202"/>
          <p:cNvCxnSpPr/>
          <p:nvPr/>
        </p:nvCxnSpPr>
        <p:spPr bwMode="auto">
          <a:xfrm flipV="1">
            <a:off x="1218173" y="4928288"/>
            <a:ext cx="1726" cy="36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7" name="矩形 106"/>
          <p:cNvSpPr/>
          <p:nvPr/>
        </p:nvSpPr>
        <p:spPr bwMode="auto">
          <a:xfrm>
            <a:off x="880175" y="4712264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IR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467" name="直接连接符 466"/>
          <p:cNvCxnSpPr/>
          <p:nvPr/>
        </p:nvCxnSpPr>
        <p:spPr bwMode="auto">
          <a:xfrm rot="10800000">
            <a:off x="1224000" y="4233600"/>
            <a:ext cx="1726" cy="482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" name="梯形 91"/>
          <p:cNvSpPr/>
          <p:nvPr/>
        </p:nvSpPr>
        <p:spPr bwMode="auto">
          <a:xfrm>
            <a:off x="1750396" y="1820528"/>
            <a:ext cx="988993" cy="236862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MARMUX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grpSp>
        <p:nvGrpSpPr>
          <p:cNvPr id="248" name="组合 247"/>
          <p:cNvGrpSpPr/>
          <p:nvPr/>
        </p:nvGrpSpPr>
        <p:grpSpPr>
          <a:xfrm>
            <a:off x="1413881" y="1878792"/>
            <a:ext cx="360039" cy="119168"/>
            <a:chOff x="5292080" y="3452075"/>
            <a:chExt cx="360039" cy="119168"/>
          </a:xfrm>
        </p:grpSpPr>
        <p:sp>
          <p:nvSpPr>
            <p:cNvPr id="249" name="等腰三角形 24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0" name="直接连接符 24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95" name="直接连接符 394"/>
          <p:cNvCxnSpPr/>
          <p:nvPr/>
        </p:nvCxnSpPr>
        <p:spPr bwMode="auto">
          <a:xfrm>
            <a:off x="3104495" y="5904000"/>
            <a:ext cx="0" cy="30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6" name="直接连接符 395"/>
          <p:cNvCxnSpPr/>
          <p:nvPr/>
        </p:nvCxnSpPr>
        <p:spPr bwMode="auto">
          <a:xfrm rot="5400000" flipH="1">
            <a:off x="3248479" y="6058435"/>
            <a:ext cx="0" cy="28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4" name="直接连接符 243"/>
          <p:cNvCxnSpPr/>
          <p:nvPr/>
        </p:nvCxnSpPr>
        <p:spPr bwMode="auto">
          <a:xfrm rot="16200000">
            <a:off x="1736994" y="6026858"/>
            <a:ext cx="1726" cy="10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7" name="文本框 366"/>
          <p:cNvSpPr txBox="1"/>
          <p:nvPr/>
        </p:nvSpPr>
        <p:spPr>
          <a:xfrm>
            <a:off x="1557897" y="5669274"/>
            <a:ext cx="744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LD.MDR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393" name="直接连接符 392"/>
          <p:cNvCxnSpPr/>
          <p:nvPr/>
        </p:nvCxnSpPr>
        <p:spPr bwMode="auto">
          <a:xfrm flipV="1">
            <a:off x="2277977" y="6368448"/>
            <a:ext cx="0" cy="208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4" name="直接连接符 393"/>
          <p:cNvCxnSpPr/>
          <p:nvPr/>
        </p:nvCxnSpPr>
        <p:spPr bwMode="auto">
          <a:xfrm>
            <a:off x="1197857" y="5351128"/>
            <a:ext cx="0" cy="12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00" name="组合 399"/>
          <p:cNvGrpSpPr/>
          <p:nvPr/>
        </p:nvGrpSpPr>
        <p:grpSpPr>
          <a:xfrm>
            <a:off x="1837251" y="6173636"/>
            <a:ext cx="360039" cy="119168"/>
            <a:chOff x="5292080" y="3452075"/>
            <a:chExt cx="360039" cy="119168"/>
          </a:xfrm>
        </p:grpSpPr>
        <p:sp>
          <p:nvSpPr>
            <p:cNvPr id="401" name="等腰三角形 400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02" name="直接连接符 401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3" name="文本框 402"/>
          <p:cNvSpPr txBox="1"/>
          <p:nvPr/>
        </p:nvSpPr>
        <p:spPr>
          <a:xfrm>
            <a:off x="1294916" y="6110110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MIO.EN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21" name="组合 420"/>
          <p:cNvGrpSpPr/>
          <p:nvPr/>
        </p:nvGrpSpPr>
        <p:grpSpPr>
          <a:xfrm>
            <a:off x="1134212" y="5442899"/>
            <a:ext cx="396344" cy="215444"/>
            <a:chOff x="7272000" y="2565484"/>
            <a:chExt cx="396344" cy="215444"/>
          </a:xfrm>
        </p:grpSpPr>
        <p:cxnSp>
          <p:nvCxnSpPr>
            <p:cNvPr id="422" name="直接连接符 42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3" name="文本框 42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169" name="直接连接符 168"/>
          <p:cNvCxnSpPr/>
          <p:nvPr/>
        </p:nvCxnSpPr>
        <p:spPr bwMode="auto">
          <a:xfrm rot="16200000">
            <a:off x="5554281" y="1246719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" name="直接连接符 135"/>
          <p:cNvCxnSpPr/>
          <p:nvPr/>
        </p:nvCxnSpPr>
        <p:spPr bwMode="auto">
          <a:xfrm flipV="1">
            <a:off x="4870265" y="2099704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" name="直接连接符 134"/>
          <p:cNvCxnSpPr/>
          <p:nvPr/>
        </p:nvCxnSpPr>
        <p:spPr bwMode="auto">
          <a:xfrm>
            <a:off x="5374321" y="2012008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1" name="直接连接符 130"/>
          <p:cNvCxnSpPr/>
          <p:nvPr/>
        </p:nvCxnSpPr>
        <p:spPr bwMode="auto">
          <a:xfrm>
            <a:off x="5366663" y="1424500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2" name="矩形 131"/>
          <p:cNvSpPr/>
          <p:nvPr/>
        </p:nvSpPr>
        <p:spPr bwMode="auto">
          <a:xfrm>
            <a:off x="5233467" y="1831944"/>
            <a:ext cx="356878" cy="19852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+1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34" name="直接连接符 133"/>
          <p:cNvCxnSpPr/>
          <p:nvPr/>
        </p:nvCxnSpPr>
        <p:spPr bwMode="auto">
          <a:xfrm rot="16200000">
            <a:off x="5122241" y="2137145"/>
            <a:ext cx="1726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13" name="组合 312"/>
          <p:cNvGrpSpPr/>
          <p:nvPr/>
        </p:nvGrpSpPr>
        <p:grpSpPr>
          <a:xfrm>
            <a:off x="5313792" y="2176846"/>
            <a:ext cx="396344" cy="215444"/>
            <a:chOff x="7272000" y="2565484"/>
            <a:chExt cx="396344" cy="215444"/>
          </a:xfrm>
        </p:grpSpPr>
        <p:cxnSp>
          <p:nvCxnSpPr>
            <p:cNvPr id="314" name="直接连接符 31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5" name="文本框 31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142" name="直接连接符 141"/>
          <p:cNvCxnSpPr/>
          <p:nvPr/>
        </p:nvCxnSpPr>
        <p:spPr bwMode="auto">
          <a:xfrm flipV="1">
            <a:off x="4652515" y="2108560"/>
            <a:ext cx="1726" cy="3132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" name="直接连接符 146"/>
          <p:cNvCxnSpPr/>
          <p:nvPr/>
        </p:nvCxnSpPr>
        <p:spPr bwMode="auto">
          <a:xfrm flipV="1">
            <a:off x="3790145" y="2386600"/>
            <a:ext cx="1726" cy="21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8" name="椭圆 147"/>
          <p:cNvSpPr/>
          <p:nvPr/>
        </p:nvSpPr>
        <p:spPr bwMode="auto">
          <a:xfrm>
            <a:off x="3775881" y="2359138"/>
            <a:ext cx="45719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146" name="直接连接符 145"/>
          <p:cNvCxnSpPr/>
          <p:nvPr/>
        </p:nvCxnSpPr>
        <p:spPr bwMode="auto">
          <a:xfrm rot="16200000">
            <a:off x="4221282" y="1969129"/>
            <a:ext cx="1726" cy="86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25" name="组合 324"/>
          <p:cNvGrpSpPr/>
          <p:nvPr/>
        </p:nvGrpSpPr>
        <p:grpSpPr>
          <a:xfrm>
            <a:off x="4585967" y="2176846"/>
            <a:ext cx="396344" cy="215444"/>
            <a:chOff x="7272000" y="2565484"/>
            <a:chExt cx="396344" cy="215444"/>
          </a:xfrm>
        </p:grpSpPr>
        <p:cxnSp>
          <p:nvCxnSpPr>
            <p:cNvPr id="326" name="直接连接符 325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7" name="文本框 326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92" name="文本框 291"/>
          <p:cNvSpPr txBox="1"/>
          <p:nvPr/>
        </p:nvSpPr>
        <p:spPr>
          <a:xfrm>
            <a:off x="6094401" y="2089779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LD.REG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4" name="文本框 293"/>
          <p:cNvSpPr txBox="1"/>
          <p:nvPr/>
        </p:nvSpPr>
        <p:spPr>
          <a:xfrm>
            <a:off x="8326649" y="2480016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SR1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57" name="组合 156"/>
          <p:cNvGrpSpPr/>
          <p:nvPr/>
        </p:nvGrpSpPr>
        <p:grpSpPr>
          <a:xfrm>
            <a:off x="6670466" y="2543542"/>
            <a:ext cx="360039" cy="119168"/>
            <a:chOff x="5292080" y="3452075"/>
            <a:chExt cx="360039" cy="119168"/>
          </a:xfrm>
        </p:grpSpPr>
        <p:sp>
          <p:nvSpPr>
            <p:cNvPr id="158" name="等腰三角形 157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59" name="直接连接符 158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3" name="文本框 292"/>
          <p:cNvSpPr txBox="1"/>
          <p:nvPr/>
        </p:nvSpPr>
        <p:spPr>
          <a:xfrm>
            <a:off x="6310425" y="2480016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SR2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46" name="组合 345"/>
          <p:cNvGrpSpPr/>
          <p:nvPr/>
        </p:nvGrpSpPr>
        <p:grpSpPr>
          <a:xfrm>
            <a:off x="6670553" y="2547150"/>
            <a:ext cx="360000" cy="221857"/>
            <a:chOff x="5898218" y="3494595"/>
            <a:chExt cx="360000" cy="221857"/>
          </a:xfrm>
        </p:grpSpPr>
        <p:cxnSp>
          <p:nvCxnSpPr>
            <p:cNvPr id="347" name="直接连接符 346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8" name="文本框 347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61" name="组合 160"/>
          <p:cNvGrpSpPr/>
          <p:nvPr/>
        </p:nvGrpSpPr>
        <p:grpSpPr>
          <a:xfrm>
            <a:off x="7786289" y="3056080"/>
            <a:ext cx="396344" cy="215444"/>
            <a:chOff x="7272000" y="2565484"/>
            <a:chExt cx="396344" cy="215444"/>
          </a:xfrm>
        </p:grpSpPr>
        <p:cxnSp>
          <p:nvCxnSpPr>
            <p:cNvPr id="114" name="直接连接符 11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5" name="文本框 11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62" name="组合 161"/>
          <p:cNvGrpSpPr/>
          <p:nvPr/>
        </p:nvGrpSpPr>
        <p:grpSpPr>
          <a:xfrm>
            <a:off x="7138217" y="3056080"/>
            <a:ext cx="396344" cy="215444"/>
            <a:chOff x="7272000" y="2565484"/>
            <a:chExt cx="396344" cy="215444"/>
          </a:xfrm>
        </p:grpSpPr>
        <p:sp>
          <p:nvSpPr>
            <p:cNvPr id="164" name="文本框 16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63" name="直接连接符 16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" name="矩形 3"/>
          <p:cNvSpPr/>
          <p:nvPr/>
        </p:nvSpPr>
        <p:spPr bwMode="auto">
          <a:xfrm>
            <a:off x="7059361" y="1543912"/>
            <a:ext cx="950400" cy="1209906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60" name="直接连接符 59"/>
          <p:cNvCxnSpPr/>
          <p:nvPr/>
        </p:nvCxnSpPr>
        <p:spPr bwMode="auto">
          <a:xfrm flipH="1">
            <a:off x="7530770" y="1111864"/>
            <a:ext cx="7582" cy="4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6" name="文本框 295"/>
          <p:cNvSpPr txBox="1"/>
          <p:nvPr/>
        </p:nvSpPr>
        <p:spPr>
          <a:xfrm>
            <a:off x="7282873" y="1705103"/>
            <a:ext cx="580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REG FILE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" name="文本框 296"/>
          <p:cNvSpPr txBox="1"/>
          <p:nvPr/>
        </p:nvSpPr>
        <p:spPr>
          <a:xfrm>
            <a:off x="7606569" y="2408008"/>
            <a:ext cx="527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SR1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OUT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8" name="文本框 297"/>
          <p:cNvSpPr txBox="1"/>
          <p:nvPr/>
        </p:nvSpPr>
        <p:spPr>
          <a:xfrm>
            <a:off x="7078792" y="2408008"/>
            <a:ext cx="527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SR2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OUT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09" name="组合 408"/>
          <p:cNvGrpSpPr/>
          <p:nvPr/>
        </p:nvGrpSpPr>
        <p:grpSpPr>
          <a:xfrm>
            <a:off x="7462553" y="1111864"/>
            <a:ext cx="396344" cy="215444"/>
            <a:chOff x="7272000" y="2565484"/>
            <a:chExt cx="396344" cy="215444"/>
          </a:xfrm>
        </p:grpSpPr>
        <p:cxnSp>
          <p:nvCxnSpPr>
            <p:cNvPr id="410" name="直接连接符 40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1" name="文本框 41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49" name="组合 348"/>
          <p:cNvGrpSpPr/>
          <p:nvPr/>
        </p:nvGrpSpPr>
        <p:grpSpPr>
          <a:xfrm>
            <a:off x="8110665" y="2557773"/>
            <a:ext cx="360000" cy="221857"/>
            <a:chOff x="5898218" y="3494595"/>
            <a:chExt cx="360000" cy="221857"/>
          </a:xfrm>
        </p:grpSpPr>
        <p:cxnSp>
          <p:nvCxnSpPr>
            <p:cNvPr id="350" name="直接连接符 349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1" name="文本框 350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35" name="组合 234"/>
          <p:cNvGrpSpPr/>
          <p:nvPr/>
        </p:nvGrpSpPr>
        <p:grpSpPr>
          <a:xfrm flipH="1">
            <a:off x="8019245" y="2552024"/>
            <a:ext cx="360039" cy="119168"/>
            <a:chOff x="5292080" y="3452075"/>
            <a:chExt cx="360039" cy="119168"/>
          </a:xfrm>
        </p:grpSpPr>
        <p:sp>
          <p:nvSpPr>
            <p:cNvPr id="236" name="等腰三角形 23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37" name="直接连接符 23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29" name="组合 228"/>
          <p:cNvGrpSpPr/>
          <p:nvPr/>
        </p:nvGrpSpPr>
        <p:grpSpPr>
          <a:xfrm>
            <a:off x="6703212" y="2153305"/>
            <a:ext cx="360039" cy="119168"/>
            <a:chOff x="5292080" y="3452075"/>
            <a:chExt cx="360039" cy="119168"/>
          </a:xfrm>
        </p:grpSpPr>
        <p:sp>
          <p:nvSpPr>
            <p:cNvPr id="230" name="等腰三角形 229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31" name="直接连接符 230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2" name="组合 231"/>
          <p:cNvGrpSpPr/>
          <p:nvPr/>
        </p:nvGrpSpPr>
        <p:grpSpPr>
          <a:xfrm>
            <a:off x="6703212" y="1615920"/>
            <a:ext cx="360039" cy="119168"/>
            <a:chOff x="5292080" y="3452075"/>
            <a:chExt cx="360039" cy="119168"/>
          </a:xfrm>
        </p:grpSpPr>
        <p:sp>
          <p:nvSpPr>
            <p:cNvPr id="233" name="等腰三角形 232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34" name="直接连接符 233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1" name="文本框 290"/>
          <p:cNvSpPr txBox="1"/>
          <p:nvPr/>
        </p:nvSpPr>
        <p:spPr>
          <a:xfrm>
            <a:off x="6382433" y="1572499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52" name="组合 351"/>
          <p:cNvGrpSpPr/>
          <p:nvPr/>
        </p:nvGrpSpPr>
        <p:grpSpPr>
          <a:xfrm>
            <a:off x="6695955" y="1625004"/>
            <a:ext cx="360000" cy="221857"/>
            <a:chOff x="5898218" y="3494595"/>
            <a:chExt cx="360000" cy="221857"/>
          </a:xfrm>
        </p:grpSpPr>
        <p:cxnSp>
          <p:nvCxnSpPr>
            <p:cNvPr id="353" name="直接连接符 352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4" name="文本框 353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80" name="Text Box 10"/>
          <p:cNvSpPr txBox="1">
            <a:spLocks noChangeArrowheads="1"/>
          </p:cNvSpPr>
          <p:nvPr/>
        </p:nvSpPr>
        <p:spPr bwMode="auto">
          <a:xfrm>
            <a:off x="6720149" y="188640"/>
            <a:ext cx="444139" cy="307777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黑体"/>
                <a:cs typeface="+mn-cs"/>
              </a:rPr>
              <a:t>OP</a:t>
            </a:r>
          </a:p>
        </p:txBody>
      </p:sp>
      <p:sp>
        <p:nvSpPr>
          <p:cNvPr id="389" name="Text Box 10"/>
          <p:cNvSpPr txBox="1">
            <a:spLocks noChangeArrowheads="1"/>
          </p:cNvSpPr>
          <p:nvPr/>
        </p:nvSpPr>
        <p:spPr bwMode="auto">
          <a:xfrm>
            <a:off x="7440229" y="188640"/>
            <a:ext cx="444139" cy="307777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黑体"/>
                <a:cs typeface="+mn-cs"/>
              </a:rPr>
              <a:t>EX</a:t>
            </a:r>
          </a:p>
        </p:txBody>
      </p:sp>
      <p:sp>
        <p:nvSpPr>
          <p:cNvPr id="124" name="椭圆 123"/>
          <p:cNvSpPr/>
          <p:nvPr/>
        </p:nvSpPr>
        <p:spPr bwMode="auto">
          <a:xfrm>
            <a:off x="7839281" y="3562247"/>
            <a:ext cx="55320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40" name="直接连接符 39"/>
          <p:cNvCxnSpPr/>
          <p:nvPr/>
        </p:nvCxnSpPr>
        <p:spPr bwMode="auto">
          <a:xfrm>
            <a:off x="7866941" y="2768136"/>
            <a:ext cx="1" cy="79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7" name="直接连接符 126"/>
          <p:cNvCxnSpPr/>
          <p:nvPr/>
        </p:nvCxnSpPr>
        <p:spPr bwMode="auto">
          <a:xfrm rot="5400000">
            <a:off x="5812482" y="1553144"/>
            <a:ext cx="1726" cy="408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86" name="组合 285"/>
          <p:cNvGrpSpPr/>
          <p:nvPr/>
        </p:nvGrpSpPr>
        <p:grpSpPr>
          <a:xfrm>
            <a:off x="3142073" y="3398698"/>
            <a:ext cx="396344" cy="215444"/>
            <a:chOff x="7272000" y="2565484"/>
            <a:chExt cx="396344" cy="215444"/>
          </a:xfrm>
        </p:grpSpPr>
        <p:cxnSp>
          <p:nvCxnSpPr>
            <p:cNvPr id="287" name="直接连接符 286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8" name="文本框 287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207" name="直接连接符 206"/>
          <p:cNvCxnSpPr/>
          <p:nvPr/>
        </p:nvCxnSpPr>
        <p:spPr bwMode="auto">
          <a:xfrm rot="16200000">
            <a:off x="4408514" y="4021887"/>
            <a:ext cx="1726" cy="662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6" name="直接连接符 205"/>
          <p:cNvCxnSpPr/>
          <p:nvPr/>
        </p:nvCxnSpPr>
        <p:spPr bwMode="auto">
          <a:xfrm flipV="1">
            <a:off x="3883332" y="4472728"/>
            <a:ext cx="0" cy="244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" name="矩形 111"/>
          <p:cNvSpPr/>
          <p:nvPr/>
        </p:nvSpPr>
        <p:spPr bwMode="auto">
          <a:xfrm>
            <a:off x="3544471" y="471228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LOGIC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28" name="组合 327"/>
          <p:cNvGrpSpPr/>
          <p:nvPr/>
        </p:nvGrpSpPr>
        <p:grpSpPr>
          <a:xfrm>
            <a:off x="3813474" y="5000876"/>
            <a:ext cx="396344" cy="215444"/>
            <a:chOff x="7272000" y="2565484"/>
            <a:chExt cx="396344" cy="215444"/>
          </a:xfrm>
        </p:grpSpPr>
        <p:cxnSp>
          <p:nvCxnSpPr>
            <p:cNvPr id="329" name="直接连接符 328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0" name="文本框 329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205" name="直接连接符 204"/>
          <p:cNvCxnSpPr/>
          <p:nvPr/>
        </p:nvCxnSpPr>
        <p:spPr bwMode="auto">
          <a:xfrm flipV="1">
            <a:off x="3882469" y="4919128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1" name="组合 110"/>
          <p:cNvGrpSpPr/>
          <p:nvPr/>
        </p:nvGrpSpPr>
        <p:grpSpPr>
          <a:xfrm>
            <a:off x="3683425" y="4218423"/>
            <a:ext cx="394752" cy="277817"/>
            <a:chOff x="2731971" y="4365104"/>
            <a:chExt cx="327861" cy="216000"/>
          </a:xfrm>
        </p:grpSpPr>
        <p:sp>
          <p:nvSpPr>
            <p:cNvPr id="108" name="矩形 107"/>
            <p:cNvSpPr/>
            <p:nvPr/>
          </p:nvSpPr>
          <p:spPr bwMode="auto">
            <a:xfrm>
              <a:off x="2731971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N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9" name="矩形 108"/>
            <p:cNvSpPr/>
            <p:nvPr/>
          </p:nvSpPr>
          <p:spPr bwMode="auto">
            <a:xfrm>
              <a:off x="2839983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Z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0" name="矩形 109"/>
            <p:cNvSpPr/>
            <p:nvPr/>
          </p:nvSpPr>
          <p:spPr bwMode="auto">
            <a:xfrm>
              <a:off x="2947995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P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707904" y="3717032"/>
            <a:ext cx="695029" cy="504055"/>
            <a:chOff x="3707904" y="3717032"/>
            <a:chExt cx="695029" cy="504055"/>
          </a:xfrm>
        </p:grpSpPr>
        <p:grpSp>
          <p:nvGrpSpPr>
            <p:cNvPr id="359" name="组合 358"/>
            <p:cNvGrpSpPr/>
            <p:nvPr/>
          </p:nvGrpSpPr>
          <p:grpSpPr>
            <a:xfrm rot="5400000" flipV="1">
              <a:off x="3684324" y="3981484"/>
              <a:ext cx="360039" cy="119168"/>
              <a:chOff x="5292080" y="3452075"/>
              <a:chExt cx="360039" cy="119168"/>
            </a:xfrm>
          </p:grpSpPr>
          <p:sp>
            <p:nvSpPr>
              <p:cNvPr id="368" name="等腰三角形 367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69" name="直接连接符 368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70" name="文本框 369"/>
            <p:cNvSpPr txBox="1"/>
            <p:nvPr/>
          </p:nvSpPr>
          <p:spPr>
            <a:xfrm>
              <a:off x="3707904" y="3717032"/>
              <a:ext cx="6950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LD.CC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171" name="直接连接符 170"/>
          <p:cNvCxnSpPr/>
          <p:nvPr/>
        </p:nvCxnSpPr>
        <p:spPr bwMode="auto">
          <a:xfrm rot="16200000">
            <a:off x="5014281" y="2749264"/>
            <a:ext cx="1726" cy="147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" name="直接连接符 171"/>
          <p:cNvCxnSpPr/>
          <p:nvPr/>
        </p:nvCxnSpPr>
        <p:spPr bwMode="auto">
          <a:xfrm flipV="1">
            <a:off x="4292475" y="3272104"/>
            <a:ext cx="1726" cy="21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0" name="直接连接符 169"/>
          <p:cNvCxnSpPr/>
          <p:nvPr/>
        </p:nvCxnSpPr>
        <p:spPr bwMode="auto">
          <a:xfrm rot="10800000">
            <a:off x="5734361" y="1436127"/>
            <a:ext cx="1726" cy="20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" name="直接连接符 138"/>
          <p:cNvCxnSpPr/>
          <p:nvPr/>
        </p:nvCxnSpPr>
        <p:spPr bwMode="auto">
          <a:xfrm rot="16200000">
            <a:off x="3091881" y="1717129"/>
            <a:ext cx="1726" cy="13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" name="组合 1"/>
          <p:cNvGrpSpPr/>
          <p:nvPr/>
        </p:nvGrpSpPr>
        <p:grpSpPr>
          <a:xfrm>
            <a:off x="5698465" y="3920177"/>
            <a:ext cx="1105129" cy="119168"/>
            <a:chOff x="5698465" y="3920177"/>
            <a:chExt cx="1105129" cy="119168"/>
          </a:xfrm>
        </p:grpSpPr>
        <p:cxnSp>
          <p:nvCxnSpPr>
            <p:cNvPr id="88" name="直接连接符 87"/>
            <p:cNvCxnSpPr/>
            <p:nvPr/>
          </p:nvCxnSpPr>
          <p:spPr bwMode="auto">
            <a:xfrm rot="5400000">
              <a:off x="6184465" y="3501035"/>
              <a:ext cx="0" cy="972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7" name="等腰三角形 86"/>
            <p:cNvSpPr/>
            <p:nvPr/>
          </p:nvSpPr>
          <p:spPr bwMode="auto">
            <a:xfrm rot="5400000">
              <a:off x="6677446" y="3913196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342" name="组合 341"/>
          <p:cNvGrpSpPr/>
          <p:nvPr/>
        </p:nvGrpSpPr>
        <p:grpSpPr>
          <a:xfrm>
            <a:off x="6340499" y="3697739"/>
            <a:ext cx="360000" cy="221857"/>
            <a:chOff x="5898218" y="3494595"/>
            <a:chExt cx="360000" cy="221857"/>
          </a:xfrm>
        </p:grpSpPr>
        <p:cxnSp>
          <p:nvCxnSpPr>
            <p:cNvPr id="303" name="直接连接符 302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4" name="文本框 303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26294" y="3740160"/>
            <a:ext cx="5750850" cy="900072"/>
            <a:chOff x="1226294" y="3740160"/>
            <a:chExt cx="5750850" cy="900072"/>
          </a:xfrm>
        </p:grpSpPr>
        <p:cxnSp>
          <p:nvCxnSpPr>
            <p:cNvPr id="200" name="直接连接符 199"/>
            <p:cNvCxnSpPr/>
            <p:nvPr/>
          </p:nvCxnSpPr>
          <p:spPr bwMode="auto">
            <a:xfrm rot="16200000">
              <a:off x="5086281" y="1859144"/>
              <a:ext cx="1726" cy="3780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5" name="直接连接符 174"/>
            <p:cNvCxnSpPr/>
            <p:nvPr/>
          </p:nvCxnSpPr>
          <p:spPr bwMode="auto">
            <a:xfrm>
              <a:off x="6956208" y="3740176"/>
              <a:ext cx="2289" cy="180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9" name="矩形 148"/>
            <p:cNvSpPr/>
            <p:nvPr/>
          </p:nvSpPr>
          <p:spPr bwMode="auto">
            <a:xfrm>
              <a:off x="1733276" y="4424232"/>
              <a:ext cx="677722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0" rIns="9144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SEXT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99" name="直接连接符 198"/>
            <p:cNvCxnSpPr/>
            <p:nvPr/>
          </p:nvCxnSpPr>
          <p:spPr bwMode="auto">
            <a:xfrm rot="10800000">
              <a:off x="3214082" y="3740160"/>
              <a:ext cx="1726" cy="792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7" name="直接连接符 246"/>
            <p:cNvCxnSpPr/>
            <p:nvPr/>
          </p:nvCxnSpPr>
          <p:spPr bwMode="auto">
            <a:xfrm rot="16200000">
              <a:off x="1477431" y="4280232"/>
              <a:ext cx="1726" cy="504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8" name="直接连接符 197"/>
            <p:cNvCxnSpPr/>
            <p:nvPr/>
          </p:nvCxnSpPr>
          <p:spPr bwMode="auto">
            <a:xfrm rot="16200000">
              <a:off x="2822531" y="4130832"/>
              <a:ext cx="1726" cy="8028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5" name="文本框 294"/>
          <p:cNvSpPr txBox="1"/>
          <p:nvPr/>
        </p:nvSpPr>
        <p:spPr>
          <a:xfrm>
            <a:off x="6420017" y="4250019"/>
            <a:ext cx="547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ALUK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76" name="组合 375"/>
          <p:cNvGrpSpPr/>
          <p:nvPr/>
        </p:nvGrpSpPr>
        <p:grpSpPr>
          <a:xfrm>
            <a:off x="6258090" y="4397737"/>
            <a:ext cx="360000" cy="221857"/>
            <a:chOff x="5898218" y="3494595"/>
            <a:chExt cx="360000" cy="221857"/>
          </a:xfrm>
        </p:grpSpPr>
        <p:cxnSp>
          <p:nvCxnSpPr>
            <p:cNvPr id="377" name="直接连接符 376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8" name="文本框 377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223" name="直接连接符 222"/>
          <p:cNvCxnSpPr/>
          <p:nvPr/>
        </p:nvCxnSpPr>
        <p:spPr bwMode="auto">
          <a:xfrm rot="5400000">
            <a:off x="6346497" y="3832234"/>
            <a:ext cx="0" cy="1224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" name="组合 7"/>
          <p:cNvGrpSpPr/>
          <p:nvPr/>
        </p:nvGrpSpPr>
        <p:grpSpPr>
          <a:xfrm>
            <a:off x="4067944" y="4941168"/>
            <a:ext cx="695029" cy="318229"/>
            <a:chOff x="4067944" y="4941168"/>
            <a:chExt cx="695029" cy="318229"/>
          </a:xfrm>
        </p:grpSpPr>
        <p:grpSp>
          <p:nvGrpSpPr>
            <p:cNvPr id="360" name="组合 359"/>
            <p:cNvGrpSpPr/>
            <p:nvPr/>
          </p:nvGrpSpPr>
          <p:grpSpPr>
            <a:xfrm>
              <a:off x="4349249" y="4941168"/>
              <a:ext cx="360039" cy="119168"/>
              <a:chOff x="5292080" y="3452075"/>
              <a:chExt cx="360039" cy="119168"/>
            </a:xfrm>
          </p:grpSpPr>
          <p:sp>
            <p:nvSpPr>
              <p:cNvPr id="361" name="等腰三角形 360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62" name="直接连接符 361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63" name="文本框 362"/>
            <p:cNvSpPr txBox="1"/>
            <p:nvPr/>
          </p:nvSpPr>
          <p:spPr>
            <a:xfrm>
              <a:off x="4067944" y="5013176"/>
              <a:ext cx="6950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RUN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5" name="梯形 94"/>
          <p:cNvSpPr/>
          <p:nvPr/>
        </p:nvSpPr>
        <p:spPr bwMode="auto">
          <a:xfrm>
            <a:off x="2421993" y="3056080"/>
            <a:ext cx="972000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96" name="梯形 95"/>
          <p:cNvSpPr/>
          <p:nvPr/>
        </p:nvSpPr>
        <p:spPr bwMode="auto">
          <a:xfrm>
            <a:off x="3664802" y="3056080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144" name="直接连接符 143"/>
          <p:cNvCxnSpPr/>
          <p:nvPr/>
        </p:nvCxnSpPr>
        <p:spPr bwMode="auto">
          <a:xfrm flipV="1">
            <a:off x="4076451" y="2804080"/>
            <a:ext cx="1726" cy="2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6" name="直接连接符 175"/>
          <p:cNvCxnSpPr/>
          <p:nvPr/>
        </p:nvCxnSpPr>
        <p:spPr bwMode="auto">
          <a:xfrm flipV="1">
            <a:off x="3500387" y="2804072"/>
            <a:ext cx="1726" cy="1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7" name="直接连接符 176"/>
          <p:cNvCxnSpPr/>
          <p:nvPr/>
        </p:nvCxnSpPr>
        <p:spPr bwMode="auto">
          <a:xfrm rot="16200000">
            <a:off x="3210681" y="2684409"/>
            <a:ext cx="1726" cy="597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8" name="矩形 227"/>
          <p:cNvSpPr/>
          <p:nvPr/>
        </p:nvSpPr>
        <p:spPr bwMode="auto">
          <a:xfrm>
            <a:off x="5806369" y="4712264"/>
            <a:ext cx="360040" cy="3456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108000" tIns="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…</a:t>
            </a:r>
            <a:endParaRPr kumimoji="0" lang="zh-CN" altLang="en-US" sz="2400" b="1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61" name="组合 260"/>
          <p:cNvGrpSpPr/>
          <p:nvPr/>
        </p:nvGrpSpPr>
        <p:grpSpPr>
          <a:xfrm>
            <a:off x="3286201" y="2595651"/>
            <a:ext cx="1008000" cy="244405"/>
            <a:chOff x="2843920" y="2392507"/>
            <a:chExt cx="1008000" cy="244405"/>
          </a:xfrm>
        </p:grpSpPr>
        <p:sp>
          <p:nvSpPr>
            <p:cNvPr id="94" name="梯形 93"/>
            <p:cNvSpPr/>
            <p:nvPr/>
          </p:nvSpPr>
          <p:spPr bwMode="auto">
            <a:xfrm>
              <a:off x="2843920" y="2392507"/>
              <a:ext cx="1008000" cy="232989"/>
            </a:xfrm>
            <a:prstGeom prst="trapezoid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21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+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7" name="等腰三角形 256"/>
            <p:cNvSpPr/>
            <p:nvPr/>
          </p:nvSpPr>
          <p:spPr bwMode="auto">
            <a:xfrm>
              <a:off x="3249397" y="2545331"/>
              <a:ext cx="197047" cy="91581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9" name="直接连接符 258"/>
            <p:cNvCxnSpPr/>
            <p:nvPr/>
          </p:nvCxnSpPr>
          <p:spPr bwMode="auto">
            <a:xfrm flipV="1">
              <a:off x="3249397" y="2545331"/>
              <a:ext cx="98524" cy="915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0" name="直接连接符 259"/>
            <p:cNvCxnSpPr/>
            <p:nvPr/>
          </p:nvCxnSpPr>
          <p:spPr bwMode="auto">
            <a:xfrm flipH="1" flipV="1">
              <a:off x="3347864" y="2545331"/>
              <a:ext cx="98524" cy="915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71" name="组合 270"/>
          <p:cNvGrpSpPr/>
          <p:nvPr/>
        </p:nvGrpSpPr>
        <p:grpSpPr>
          <a:xfrm>
            <a:off x="5661476" y="2176846"/>
            <a:ext cx="396344" cy="215444"/>
            <a:chOff x="7272000" y="2565484"/>
            <a:chExt cx="396344" cy="215444"/>
          </a:xfrm>
        </p:grpSpPr>
        <p:cxnSp>
          <p:nvCxnSpPr>
            <p:cNvPr id="272" name="直接连接符 27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3" name="文本框 27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34" name="文本框 333"/>
          <p:cNvSpPr txBox="1"/>
          <p:nvPr/>
        </p:nvSpPr>
        <p:spPr>
          <a:xfrm>
            <a:off x="4717064" y="3032135"/>
            <a:ext cx="9137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ADDR1MUX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35" name="组合 334"/>
          <p:cNvGrpSpPr/>
          <p:nvPr/>
        </p:nvGrpSpPr>
        <p:grpSpPr>
          <a:xfrm flipH="1">
            <a:off x="4419247" y="3101884"/>
            <a:ext cx="360039" cy="119168"/>
            <a:chOff x="5292080" y="3452075"/>
            <a:chExt cx="360039" cy="119168"/>
          </a:xfrm>
        </p:grpSpPr>
        <p:sp>
          <p:nvSpPr>
            <p:cNvPr id="336" name="等腰三角形 33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37" name="直接连接符 33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0" name="矩形 69"/>
          <p:cNvSpPr/>
          <p:nvPr/>
        </p:nvSpPr>
        <p:spPr bwMode="auto">
          <a:xfrm>
            <a:off x="4746598" y="3915536"/>
            <a:ext cx="950556" cy="1233418"/>
          </a:xfrm>
          <a:prstGeom prst="rect">
            <a:avLst/>
          </a:prstGeom>
          <a:solidFill>
            <a:srgbClr val="CC0000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FINITE STATE MACHINE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12" name="组合 211"/>
          <p:cNvGrpSpPr/>
          <p:nvPr/>
        </p:nvGrpSpPr>
        <p:grpSpPr>
          <a:xfrm>
            <a:off x="5734361" y="4072576"/>
            <a:ext cx="360039" cy="119168"/>
            <a:chOff x="5292080" y="3452075"/>
            <a:chExt cx="360039" cy="119168"/>
          </a:xfrm>
        </p:grpSpPr>
        <p:sp>
          <p:nvSpPr>
            <p:cNvPr id="213" name="等腰三角形 212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14" name="直接连接符 213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18" name="组合 217"/>
          <p:cNvGrpSpPr/>
          <p:nvPr/>
        </p:nvGrpSpPr>
        <p:grpSpPr>
          <a:xfrm>
            <a:off x="5734361" y="4224976"/>
            <a:ext cx="360039" cy="119168"/>
            <a:chOff x="5292080" y="3452075"/>
            <a:chExt cx="360039" cy="119168"/>
          </a:xfrm>
        </p:grpSpPr>
        <p:sp>
          <p:nvSpPr>
            <p:cNvPr id="219" name="等腰三角形 21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20" name="直接连接符 21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24" name="组合 223"/>
          <p:cNvGrpSpPr/>
          <p:nvPr/>
        </p:nvGrpSpPr>
        <p:grpSpPr>
          <a:xfrm>
            <a:off x="5734361" y="4529776"/>
            <a:ext cx="360039" cy="119168"/>
            <a:chOff x="5292080" y="3452075"/>
            <a:chExt cx="360039" cy="119168"/>
          </a:xfrm>
        </p:grpSpPr>
        <p:sp>
          <p:nvSpPr>
            <p:cNvPr id="225" name="等腰三角形 22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26" name="直接连接符 22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" name="组合 10"/>
          <p:cNvGrpSpPr/>
          <p:nvPr/>
        </p:nvGrpSpPr>
        <p:grpSpPr>
          <a:xfrm>
            <a:off x="3358097" y="4004728"/>
            <a:ext cx="1368000" cy="828000"/>
            <a:chOff x="3358097" y="4004728"/>
            <a:chExt cx="1368000" cy="828000"/>
          </a:xfrm>
        </p:grpSpPr>
        <p:cxnSp>
          <p:nvCxnSpPr>
            <p:cNvPr id="263" name="直接连接符 262"/>
            <p:cNvCxnSpPr/>
            <p:nvPr/>
          </p:nvCxnSpPr>
          <p:spPr bwMode="auto">
            <a:xfrm rot="10800000">
              <a:off x="3366482" y="4004728"/>
              <a:ext cx="1726" cy="828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4" name="直接连接符 263"/>
            <p:cNvCxnSpPr/>
            <p:nvPr/>
          </p:nvCxnSpPr>
          <p:spPr bwMode="auto">
            <a:xfrm rot="16200000">
              <a:off x="4041234" y="3321927"/>
              <a:ext cx="1726" cy="1368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" name="组合 5"/>
          <p:cNvGrpSpPr/>
          <p:nvPr/>
        </p:nvGrpSpPr>
        <p:grpSpPr>
          <a:xfrm>
            <a:off x="66045" y="4705522"/>
            <a:ext cx="794285" cy="246221"/>
            <a:chOff x="66045" y="4705522"/>
            <a:chExt cx="794285" cy="246221"/>
          </a:xfrm>
        </p:grpSpPr>
        <p:grpSp>
          <p:nvGrpSpPr>
            <p:cNvPr id="381" name="组合 380"/>
            <p:cNvGrpSpPr/>
            <p:nvPr/>
          </p:nvGrpSpPr>
          <p:grpSpPr>
            <a:xfrm>
              <a:off x="500291" y="4760252"/>
              <a:ext cx="360039" cy="119168"/>
              <a:chOff x="5292080" y="3452075"/>
              <a:chExt cx="360039" cy="119168"/>
            </a:xfrm>
          </p:grpSpPr>
          <p:sp>
            <p:nvSpPr>
              <p:cNvPr id="382" name="等腰三角形 381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83" name="直接连接符 382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84" name="文本框 383"/>
            <p:cNvSpPr txBox="1"/>
            <p:nvPr/>
          </p:nvSpPr>
          <p:spPr>
            <a:xfrm>
              <a:off x="66045" y="4705522"/>
              <a:ext cx="5204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LD.IR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262" name="直接连接符 261"/>
          <p:cNvCxnSpPr/>
          <p:nvPr/>
        </p:nvCxnSpPr>
        <p:spPr bwMode="auto">
          <a:xfrm rot="16200000">
            <a:off x="2464347" y="3913064"/>
            <a:ext cx="1726" cy="1814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3" name="直接连接符 172"/>
          <p:cNvCxnSpPr/>
          <p:nvPr/>
        </p:nvCxnSpPr>
        <p:spPr bwMode="auto">
          <a:xfrm flipV="1">
            <a:off x="3790145" y="3272104"/>
            <a:ext cx="1726" cy="327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10" name="组合 309"/>
          <p:cNvGrpSpPr/>
          <p:nvPr/>
        </p:nvGrpSpPr>
        <p:grpSpPr>
          <a:xfrm>
            <a:off x="3709468" y="3371360"/>
            <a:ext cx="396344" cy="215444"/>
            <a:chOff x="7272000" y="2565484"/>
            <a:chExt cx="396344" cy="215444"/>
          </a:xfrm>
        </p:grpSpPr>
        <p:cxnSp>
          <p:nvCxnSpPr>
            <p:cNvPr id="311" name="直接连接符 310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2" name="文本框 311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83" name="组合 282"/>
          <p:cNvGrpSpPr/>
          <p:nvPr/>
        </p:nvGrpSpPr>
        <p:grpSpPr>
          <a:xfrm>
            <a:off x="2926049" y="3398698"/>
            <a:ext cx="396344" cy="215444"/>
            <a:chOff x="7272000" y="2565484"/>
            <a:chExt cx="396344" cy="215444"/>
          </a:xfrm>
        </p:grpSpPr>
        <p:cxnSp>
          <p:nvCxnSpPr>
            <p:cNvPr id="284" name="直接连接符 28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5" name="文本框 28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59" name="直接连接符 58"/>
          <p:cNvCxnSpPr/>
          <p:nvPr/>
        </p:nvCxnSpPr>
        <p:spPr bwMode="auto">
          <a:xfrm flipV="1">
            <a:off x="7534561" y="4676296"/>
            <a:ext cx="0" cy="324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0" name="等腰三角形 209"/>
          <p:cNvSpPr/>
          <p:nvPr/>
        </p:nvSpPr>
        <p:spPr bwMode="auto">
          <a:xfrm rot="5400000">
            <a:off x="7325518" y="4995394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58" name="等腰三角形 57"/>
          <p:cNvSpPr/>
          <p:nvPr/>
        </p:nvSpPr>
        <p:spPr bwMode="auto">
          <a:xfrm flipV="1">
            <a:off x="7444077" y="5000296"/>
            <a:ext cx="180969" cy="148657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grpSp>
        <p:nvGrpSpPr>
          <p:cNvPr id="274" name="组合 273"/>
          <p:cNvGrpSpPr/>
          <p:nvPr/>
        </p:nvGrpSpPr>
        <p:grpSpPr>
          <a:xfrm>
            <a:off x="7462553" y="4712844"/>
            <a:ext cx="396344" cy="215444"/>
            <a:chOff x="7272000" y="2565484"/>
            <a:chExt cx="396344" cy="215444"/>
          </a:xfrm>
        </p:grpSpPr>
        <p:cxnSp>
          <p:nvCxnSpPr>
            <p:cNvPr id="275" name="直接连接符 274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6" name="文本框 275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208" name="直接连接符 207"/>
          <p:cNvCxnSpPr/>
          <p:nvPr/>
        </p:nvCxnSpPr>
        <p:spPr bwMode="auto">
          <a:xfrm>
            <a:off x="7533698" y="5144344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流程图: 手动操作 27"/>
          <p:cNvSpPr/>
          <p:nvPr/>
        </p:nvSpPr>
        <p:spPr bwMode="auto">
          <a:xfrm>
            <a:off x="6742473" y="3892235"/>
            <a:ext cx="684016" cy="184837"/>
          </a:xfrm>
          <a:prstGeom prst="flowChartManualOperation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 panose="020B0503020204020204" pitchFamily="34" charset="-122"/>
                <a:cs typeface="Times New Roman" panose="02020603050405020304" pitchFamily="18" charset="0"/>
              </a:rPr>
              <a:t>SR2MUX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99" name="直接连接符 98"/>
          <p:cNvCxnSpPr/>
          <p:nvPr/>
        </p:nvCxnSpPr>
        <p:spPr bwMode="auto">
          <a:xfrm>
            <a:off x="7172232" y="4064192"/>
            <a:ext cx="2289" cy="242621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99" name="组合 298"/>
          <p:cNvGrpSpPr/>
          <p:nvPr/>
        </p:nvGrpSpPr>
        <p:grpSpPr>
          <a:xfrm>
            <a:off x="7091627" y="4017787"/>
            <a:ext cx="396344" cy="215444"/>
            <a:chOff x="7272000" y="2565484"/>
            <a:chExt cx="396344" cy="215444"/>
          </a:xfrm>
        </p:grpSpPr>
        <p:cxnSp>
          <p:nvCxnSpPr>
            <p:cNvPr id="300" name="直接连接符 29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1" name="文本框 30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38" name="直接连接符 37"/>
          <p:cNvCxnSpPr/>
          <p:nvPr/>
        </p:nvCxnSpPr>
        <p:spPr bwMode="auto">
          <a:xfrm>
            <a:off x="7203138" y="2768048"/>
            <a:ext cx="1726" cy="11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直接连接符 61"/>
          <p:cNvCxnSpPr/>
          <p:nvPr/>
        </p:nvCxnSpPr>
        <p:spPr bwMode="auto">
          <a:xfrm>
            <a:off x="8110625" y="5360336"/>
            <a:ext cx="0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直接连接符 64"/>
          <p:cNvCxnSpPr/>
          <p:nvPr/>
        </p:nvCxnSpPr>
        <p:spPr bwMode="auto">
          <a:xfrm>
            <a:off x="7030505" y="5324336"/>
            <a:ext cx="0" cy="57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矩形 66"/>
          <p:cNvSpPr/>
          <p:nvPr/>
        </p:nvSpPr>
        <p:spPr bwMode="auto">
          <a:xfrm>
            <a:off x="6512153" y="5900336"/>
            <a:ext cx="950400" cy="5760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INPUT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322257" y="6537325"/>
            <a:ext cx="2743200" cy="244475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E9E528-1FB2-4ADD-81AD-0CADE8E681E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7632180" y="5900336"/>
            <a:ext cx="950400" cy="5760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OUTPUT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流程图: 手动操作 4"/>
          <p:cNvSpPr/>
          <p:nvPr/>
        </p:nvSpPr>
        <p:spPr bwMode="auto">
          <a:xfrm>
            <a:off x="6994561" y="4289586"/>
            <a:ext cx="1080000" cy="390640"/>
          </a:xfrm>
          <a:prstGeom prst="flowChartManualOperation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144000" rIns="91440" bIns="144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ALU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等腰三角形 9"/>
          <p:cNvSpPr/>
          <p:nvPr/>
        </p:nvSpPr>
        <p:spPr bwMode="auto">
          <a:xfrm flipV="1">
            <a:off x="7391088" y="4289586"/>
            <a:ext cx="199657" cy="139368"/>
          </a:xfrm>
          <a:prstGeom prst="triangle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86742" y="4280216"/>
            <a:ext cx="102592" cy="1846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</a:t>
            </a:r>
            <a:endParaRPr kumimoji="0" lang="zh-CN" altLang="en-US" sz="1200" b="1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819344" y="4289554"/>
            <a:ext cx="102592" cy="1846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</a:t>
            </a:r>
            <a:endParaRPr kumimoji="0" lang="zh-CN" altLang="en-US" sz="1200" b="1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7390425" y="4298836"/>
            <a:ext cx="99828" cy="1393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连接符 23"/>
          <p:cNvCxnSpPr/>
          <p:nvPr/>
        </p:nvCxnSpPr>
        <p:spPr bwMode="auto">
          <a:xfrm flipH="1">
            <a:off x="7497834" y="4298836"/>
            <a:ext cx="92793" cy="1393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2" name="等腰三角形 221"/>
          <p:cNvSpPr/>
          <p:nvPr/>
        </p:nvSpPr>
        <p:spPr bwMode="auto">
          <a:xfrm rot="5400000">
            <a:off x="6965478" y="4370395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35" name="直接连接符 34"/>
          <p:cNvCxnSpPr/>
          <p:nvPr/>
        </p:nvCxnSpPr>
        <p:spPr bwMode="auto">
          <a:xfrm>
            <a:off x="7866941" y="3613228"/>
            <a:ext cx="1" cy="68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6" name="文本框 305"/>
          <p:cNvSpPr txBox="1"/>
          <p:nvPr/>
        </p:nvSpPr>
        <p:spPr>
          <a:xfrm>
            <a:off x="7695313" y="4951513"/>
            <a:ext cx="8306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GateALU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11" name="直接连接符 210"/>
          <p:cNvCxnSpPr/>
          <p:nvPr/>
        </p:nvCxnSpPr>
        <p:spPr bwMode="auto">
          <a:xfrm rot="5400000">
            <a:off x="6526537" y="4277233"/>
            <a:ext cx="0" cy="1584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9" name="Rectangle 2"/>
          <p:cNvSpPr txBox="1">
            <a:spLocks noChangeArrowheads="1"/>
          </p:cNvSpPr>
          <p:nvPr/>
        </p:nvSpPr>
        <p:spPr bwMode="auto">
          <a:xfrm>
            <a:off x="179388" y="71438"/>
            <a:ext cx="883920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j-cs"/>
              </a:rPr>
              <a:t>TRAP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75" name="矩形 374"/>
          <p:cNvSpPr/>
          <p:nvPr/>
        </p:nvSpPr>
        <p:spPr bwMode="auto">
          <a:xfrm>
            <a:off x="168480" y="692696"/>
            <a:ext cx="8896977" cy="6089104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42" name="直接连接符 41"/>
          <p:cNvCxnSpPr/>
          <p:nvPr/>
        </p:nvCxnSpPr>
        <p:spPr bwMode="auto">
          <a:xfrm>
            <a:off x="622673" y="1039856"/>
            <a:ext cx="8344800" cy="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49" name="组合 448"/>
          <p:cNvGrpSpPr/>
          <p:nvPr/>
        </p:nvGrpSpPr>
        <p:grpSpPr>
          <a:xfrm>
            <a:off x="4101216" y="188640"/>
            <a:ext cx="4863271" cy="568215"/>
            <a:chOff x="4101216" y="188640"/>
            <a:chExt cx="4863271" cy="568215"/>
          </a:xfrm>
        </p:grpSpPr>
        <p:grpSp>
          <p:nvGrpSpPr>
            <p:cNvPr id="450" name="组合 449"/>
            <p:cNvGrpSpPr/>
            <p:nvPr/>
          </p:nvGrpSpPr>
          <p:grpSpPr>
            <a:xfrm>
              <a:off x="4101216" y="189333"/>
              <a:ext cx="4863271" cy="567522"/>
              <a:chOff x="3706688" y="189333"/>
              <a:chExt cx="5257800" cy="567522"/>
            </a:xfrm>
          </p:grpSpPr>
          <p:sp>
            <p:nvSpPr>
              <p:cNvPr id="455" name="Line 5"/>
              <p:cNvSpPr>
                <a:spLocks noChangeShapeType="1"/>
              </p:cNvSpPr>
              <p:nvPr/>
            </p:nvSpPr>
            <p:spPr bwMode="auto">
              <a:xfrm rot="16200000">
                <a:off x="4659188" y="192890"/>
                <a:ext cx="0" cy="38100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6" name="Line 6"/>
              <p:cNvSpPr>
                <a:spLocks noChangeShapeType="1"/>
              </p:cNvSpPr>
              <p:nvPr/>
            </p:nvSpPr>
            <p:spPr bwMode="auto">
              <a:xfrm rot="16200000">
                <a:off x="5497388" y="176217"/>
                <a:ext cx="0" cy="38100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7" name="Line 7"/>
              <p:cNvSpPr>
                <a:spLocks noChangeShapeType="1"/>
              </p:cNvSpPr>
              <p:nvPr/>
            </p:nvSpPr>
            <p:spPr bwMode="auto">
              <a:xfrm rot="16200000">
                <a:off x="6335588" y="192890"/>
                <a:ext cx="0" cy="38100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8" name="Line 8"/>
              <p:cNvSpPr>
                <a:spLocks noChangeShapeType="1"/>
              </p:cNvSpPr>
              <p:nvPr/>
            </p:nvSpPr>
            <p:spPr bwMode="auto">
              <a:xfrm rot="16200000">
                <a:off x="7173788" y="207339"/>
                <a:ext cx="0" cy="38100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9" name="Line 9"/>
              <p:cNvSpPr>
                <a:spLocks noChangeShapeType="1"/>
              </p:cNvSpPr>
              <p:nvPr/>
            </p:nvSpPr>
            <p:spPr bwMode="auto">
              <a:xfrm rot="16200000">
                <a:off x="8011988" y="197336"/>
                <a:ext cx="0" cy="38100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0" name="Line 13"/>
              <p:cNvSpPr>
                <a:spLocks noChangeShapeType="1"/>
              </p:cNvSpPr>
              <p:nvPr/>
            </p:nvSpPr>
            <p:spPr bwMode="auto">
              <a:xfrm rot="16200000">
                <a:off x="8812088" y="230990"/>
                <a:ext cx="0" cy="30480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" name="Line 14"/>
              <p:cNvSpPr>
                <a:spLocks noChangeShapeType="1"/>
              </p:cNvSpPr>
              <p:nvPr/>
            </p:nvSpPr>
            <p:spPr bwMode="auto">
              <a:xfrm rot="16200000" flipH="1">
                <a:off x="8777755" y="570122"/>
                <a:ext cx="373465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" name="Line 15"/>
              <p:cNvSpPr>
                <a:spLocks noChangeShapeType="1"/>
              </p:cNvSpPr>
              <p:nvPr/>
            </p:nvSpPr>
            <p:spPr bwMode="auto">
              <a:xfrm rot="16200000" flipV="1">
                <a:off x="6335588" y="-1872045"/>
                <a:ext cx="0" cy="525780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3" name="Line 16"/>
              <p:cNvSpPr>
                <a:spLocks noChangeShapeType="1"/>
              </p:cNvSpPr>
              <p:nvPr/>
            </p:nvSpPr>
            <p:spPr bwMode="auto">
              <a:xfrm rot="16200000">
                <a:off x="3519955" y="570122"/>
                <a:ext cx="373465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4" name="Line 17"/>
              <p:cNvSpPr>
                <a:spLocks noChangeShapeType="1"/>
              </p:cNvSpPr>
              <p:nvPr/>
            </p:nvSpPr>
            <p:spPr bwMode="auto">
              <a:xfrm rot="16200000">
                <a:off x="3859088" y="230990"/>
                <a:ext cx="0" cy="30480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6" name="Text Box 10"/>
              <p:cNvSpPr txBox="1">
                <a:spLocks noChangeArrowheads="1"/>
              </p:cNvSpPr>
              <p:nvPr/>
            </p:nvSpPr>
            <p:spPr bwMode="auto">
              <a:xfrm>
                <a:off x="3995239" y="189333"/>
                <a:ext cx="480169" cy="30777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336699"/>
                </a:outerShdw>
              </a:effectLst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Arial" charset="0"/>
                    <a:ea typeface="黑体"/>
                    <a:cs typeface="+mn-cs"/>
                  </a:rPr>
                  <a:t>F</a:t>
                </a:r>
              </a:p>
            </p:txBody>
          </p:sp>
        </p:grpSp>
        <p:sp>
          <p:nvSpPr>
            <p:cNvPr id="453" name="Text Box 10"/>
            <p:cNvSpPr txBox="1">
              <a:spLocks noChangeArrowheads="1"/>
            </p:cNvSpPr>
            <p:nvPr/>
          </p:nvSpPr>
          <p:spPr bwMode="auto">
            <a:xfrm>
              <a:off x="8251832" y="188640"/>
              <a:ext cx="444139" cy="307777"/>
            </a:xfrm>
            <a:prstGeom prst="rect">
              <a:avLst/>
            </a:prstGeom>
            <a:solidFill>
              <a:srgbClr val="003399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S</a:t>
              </a:r>
            </a:p>
          </p:txBody>
        </p:sp>
        <p:sp>
          <p:nvSpPr>
            <p:cNvPr id="454" name="Text Box 10"/>
            <p:cNvSpPr txBox="1">
              <a:spLocks noChangeArrowheads="1"/>
            </p:cNvSpPr>
            <p:nvPr/>
          </p:nvSpPr>
          <p:spPr bwMode="auto">
            <a:xfrm>
              <a:off x="5929836" y="188640"/>
              <a:ext cx="444139" cy="30777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EA</a:t>
              </a:r>
            </a:p>
          </p:txBody>
        </p:sp>
      </p:grpSp>
      <p:cxnSp>
        <p:nvCxnSpPr>
          <p:cNvPr id="44" name="直接连接符 43"/>
          <p:cNvCxnSpPr/>
          <p:nvPr/>
        </p:nvCxnSpPr>
        <p:spPr bwMode="auto">
          <a:xfrm>
            <a:off x="8971840" y="980728"/>
            <a:ext cx="2881" cy="437040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接连接符 42"/>
          <p:cNvCxnSpPr/>
          <p:nvPr/>
        </p:nvCxnSpPr>
        <p:spPr bwMode="auto">
          <a:xfrm>
            <a:off x="621793" y="5288328"/>
            <a:ext cx="8344800" cy="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5" name="矩形 104"/>
          <p:cNvSpPr/>
          <p:nvPr/>
        </p:nvSpPr>
        <p:spPr bwMode="auto">
          <a:xfrm>
            <a:off x="4514169" y="5684384"/>
            <a:ext cx="676800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MAR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356" name="直接连接符 355"/>
          <p:cNvCxnSpPr/>
          <p:nvPr/>
        </p:nvCxnSpPr>
        <p:spPr bwMode="auto">
          <a:xfrm>
            <a:off x="4836233" y="5360336"/>
            <a:ext cx="0" cy="352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1" name="组合 370"/>
          <p:cNvGrpSpPr/>
          <p:nvPr/>
        </p:nvGrpSpPr>
        <p:grpSpPr>
          <a:xfrm flipH="1">
            <a:off x="5230306" y="5732800"/>
            <a:ext cx="360039" cy="119168"/>
            <a:chOff x="5292080" y="3452075"/>
            <a:chExt cx="360039" cy="119168"/>
          </a:xfrm>
        </p:grpSpPr>
        <p:sp>
          <p:nvSpPr>
            <p:cNvPr id="372" name="等腰三角形 37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73" name="直接连接符 37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15" name="组合 414"/>
          <p:cNvGrpSpPr/>
          <p:nvPr/>
        </p:nvGrpSpPr>
        <p:grpSpPr>
          <a:xfrm>
            <a:off x="4745207" y="5378888"/>
            <a:ext cx="396344" cy="215444"/>
            <a:chOff x="7272000" y="2565484"/>
            <a:chExt cx="396344" cy="215444"/>
          </a:xfrm>
        </p:grpSpPr>
        <p:cxnSp>
          <p:nvCxnSpPr>
            <p:cNvPr id="416" name="直接连接符 415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7" name="文本框 416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74" name="文本框 373"/>
          <p:cNvSpPr txBox="1"/>
          <p:nvPr/>
        </p:nvSpPr>
        <p:spPr>
          <a:xfrm>
            <a:off x="5587295" y="5669274"/>
            <a:ext cx="723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LD.MAR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784736" y="5347152"/>
            <a:ext cx="180969" cy="402036"/>
            <a:chOff x="2185214" y="1412776"/>
            <a:chExt cx="180969" cy="402036"/>
          </a:xfrm>
        </p:grpSpPr>
        <p:sp>
          <p:nvSpPr>
            <p:cNvPr id="55" name="等腰三角形 54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9" name="矩形 68"/>
          <p:cNvSpPr/>
          <p:nvPr/>
        </p:nvSpPr>
        <p:spPr bwMode="auto">
          <a:xfrm>
            <a:off x="3392528" y="5651906"/>
            <a:ext cx="950400" cy="1101059"/>
          </a:xfrm>
          <a:prstGeom prst="rect">
            <a:avLst/>
          </a:prstGeom>
          <a:solidFill>
            <a:srgbClr val="FF99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MEMORY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2536359" y="5684384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MDR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39" name="直接连接符 238"/>
          <p:cNvCxnSpPr/>
          <p:nvPr/>
        </p:nvCxnSpPr>
        <p:spPr bwMode="auto">
          <a:xfrm>
            <a:off x="2672447" y="5908126"/>
            <a:ext cx="0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1" name="直接连接符 240"/>
          <p:cNvCxnSpPr/>
          <p:nvPr/>
        </p:nvCxnSpPr>
        <p:spPr bwMode="auto">
          <a:xfrm flipV="1">
            <a:off x="2854041" y="6368472"/>
            <a:ext cx="0" cy="21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2" name="直接连接符 241"/>
          <p:cNvCxnSpPr/>
          <p:nvPr/>
        </p:nvCxnSpPr>
        <p:spPr bwMode="auto">
          <a:xfrm rot="16200000">
            <a:off x="3106281" y="6315335"/>
            <a:ext cx="1726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4" name="组合 363"/>
          <p:cNvGrpSpPr/>
          <p:nvPr/>
        </p:nvGrpSpPr>
        <p:grpSpPr>
          <a:xfrm>
            <a:off x="2170281" y="5732800"/>
            <a:ext cx="360039" cy="119168"/>
            <a:chOff x="5292080" y="3452075"/>
            <a:chExt cx="360039" cy="119168"/>
          </a:xfrm>
        </p:grpSpPr>
        <p:sp>
          <p:nvSpPr>
            <p:cNvPr id="365" name="等腰三角形 36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66" name="直接连接符 36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92" name="梯形 391"/>
          <p:cNvSpPr/>
          <p:nvPr/>
        </p:nvSpPr>
        <p:spPr bwMode="auto">
          <a:xfrm>
            <a:off x="2187064" y="6122668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grpSp>
        <p:nvGrpSpPr>
          <p:cNvPr id="404" name="组合 403"/>
          <p:cNvGrpSpPr/>
          <p:nvPr/>
        </p:nvGrpSpPr>
        <p:grpSpPr>
          <a:xfrm>
            <a:off x="2426458" y="5380465"/>
            <a:ext cx="360039" cy="119168"/>
            <a:chOff x="5292080" y="3452075"/>
            <a:chExt cx="360039" cy="119168"/>
          </a:xfrm>
        </p:grpSpPr>
        <p:sp>
          <p:nvSpPr>
            <p:cNvPr id="405" name="等腰三角形 40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06" name="直接连接符 40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7" name="文本框 406"/>
          <p:cNvSpPr txBox="1"/>
          <p:nvPr/>
        </p:nvSpPr>
        <p:spPr>
          <a:xfrm>
            <a:off x="1629907" y="5333967"/>
            <a:ext cx="842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GateMDR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24" name="组合 423"/>
          <p:cNvGrpSpPr/>
          <p:nvPr/>
        </p:nvGrpSpPr>
        <p:grpSpPr>
          <a:xfrm>
            <a:off x="2978204" y="6542014"/>
            <a:ext cx="360000" cy="221857"/>
            <a:chOff x="5898218" y="3494595"/>
            <a:chExt cx="360000" cy="221857"/>
          </a:xfrm>
        </p:grpSpPr>
        <p:cxnSp>
          <p:nvCxnSpPr>
            <p:cNvPr id="425" name="直接连接符 424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6" name="文本框 425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358" name="直接连接符 357"/>
          <p:cNvCxnSpPr/>
          <p:nvPr/>
        </p:nvCxnSpPr>
        <p:spPr bwMode="auto">
          <a:xfrm>
            <a:off x="4836233" y="5919928"/>
            <a:ext cx="0" cy="28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7" name="直接连接符 356"/>
          <p:cNvCxnSpPr/>
          <p:nvPr/>
        </p:nvCxnSpPr>
        <p:spPr bwMode="auto">
          <a:xfrm rot="16200000">
            <a:off x="4600265" y="5968436"/>
            <a:ext cx="0" cy="4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18" name="组合 417"/>
          <p:cNvGrpSpPr/>
          <p:nvPr/>
        </p:nvGrpSpPr>
        <p:grpSpPr>
          <a:xfrm>
            <a:off x="4745207" y="5930003"/>
            <a:ext cx="396344" cy="215444"/>
            <a:chOff x="7272000" y="2565484"/>
            <a:chExt cx="396344" cy="215444"/>
          </a:xfrm>
        </p:grpSpPr>
        <p:cxnSp>
          <p:nvCxnSpPr>
            <p:cNvPr id="419" name="直接连接符 418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0" name="文本框 419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88" name="文本框 387"/>
          <p:cNvSpPr txBox="1"/>
          <p:nvPr/>
        </p:nvSpPr>
        <p:spPr>
          <a:xfrm>
            <a:off x="4665830" y="6517650"/>
            <a:ext cx="995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MEM.EN,R,W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85" name="组合 384"/>
          <p:cNvGrpSpPr/>
          <p:nvPr/>
        </p:nvGrpSpPr>
        <p:grpSpPr>
          <a:xfrm flipH="1">
            <a:off x="4370149" y="6565995"/>
            <a:ext cx="360039" cy="119168"/>
            <a:chOff x="5292080" y="3452075"/>
            <a:chExt cx="360039" cy="119168"/>
          </a:xfrm>
        </p:grpSpPr>
        <p:sp>
          <p:nvSpPr>
            <p:cNvPr id="386" name="等腰三角形 38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87" name="直接连接符 38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4" name="矩形 103"/>
          <p:cNvSpPr/>
          <p:nvPr/>
        </p:nvSpPr>
        <p:spPr bwMode="auto">
          <a:xfrm>
            <a:off x="4294201" y="1543936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PC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141" name="直接连接符 140"/>
          <p:cNvCxnSpPr/>
          <p:nvPr/>
        </p:nvCxnSpPr>
        <p:spPr bwMode="auto">
          <a:xfrm flipV="1">
            <a:off x="4436491" y="2108560"/>
            <a:ext cx="1726" cy="19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" name="直接连接符 139"/>
          <p:cNvCxnSpPr/>
          <p:nvPr/>
        </p:nvCxnSpPr>
        <p:spPr bwMode="auto">
          <a:xfrm rot="10800000">
            <a:off x="3358098" y="1075872"/>
            <a:ext cx="1726" cy="12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8" name="直接连接符 137"/>
          <p:cNvCxnSpPr/>
          <p:nvPr/>
        </p:nvCxnSpPr>
        <p:spPr bwMode="auto">
          <a:xfrm rot="16200000">
            <a:off x="3901881" y="1747544"/>
            <a:ext cx="1726" cy="10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16" name="组合 315"/>
          <p:cNvGrpSpPr/>
          <p:nvPr/>
        </p:nvGrpSpPr>
        <p:grpSpPr>
          <a:xfrm>
            <a:off x="3281052" y="2014654"/>
            <a:ext cx="396344" cy="215444"/>
            <a:chOff x="7272000" y="2565484"/>
            <a:chExt cx="396344" cy="215444"/>
          </a:xfrm>
        </p:grpSpPr>
        <p:cxnSp>
          <p:nvCxnSpPr>
            <p:cNvPr id="317" name="直接连接符 316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8" name="文本框 317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09" name="文本框 308"/>
          <p:cNvSpPr txBox="1"/>
          <p:nvPr/>
        </p:nvSpPr>
        <p:spPr>
          <a:xfrm>
            <a:off x="3311140" y="1546909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LD.PC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37" name="直接连接符 136"/>
          <p:cNvCxnSpPr/>
          <p:nvPr/>
        </p:nvCxnSpPr>
        <p:spPr bwMode="auto">
          <a:xfrm flipV="1">
            <a:off x="4654241" y="1748544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3" name="梯形 92"/>
          <p:cNvSpPr/>
          <p:nvPr/>
        </p:nvSpPr>
        <p:spPr bwMode="auto">
          <a:xfrm>
            <a:off x="4240866" y="1892536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2000" rIns="9144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PCMUX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54" name="组合 153"/>
          <p:cNvGrpSpPr/>
          <p:nvPr/>
        </p:nvGrpSpPr>
        <p:grpSpPr>
          <a:xfrm>
            <a:off x="3934161" y="1592352"/>
            <a:ext cx="360039" cy="119168"/>
            <a:chOff x="5292080" y="3452075"/>
            <a:chExt cx="360039" cy="119168"/>
          </a:xfrm>
        </p:grpSpPr>
        <p:sp>
          <p:nvSpPr>
            <p:cNvPr id="155" name="等腰三角形 15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56" name="直接连接符 15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51" name="组合 150"/>
          <p:cNvGrpSpPr/>
          <p:nvPr/>
        </p:nvGrpSpPr>
        <p:grpSpPr>
          <a:xfrm>
            <a:off x="3934162" y="1941680"/>
            <a:ext cx="360039" cy="119168"/>
            <a:chOff x="5292080" y="3452075"/>
            <a:chExt cx="360039" cy="119168"/>
          </a:xfrm>
        </p:grpSpPr>
        <p:sp>
          <p:nvSpPr>
            <p:cNvPr id="152" name="等腰三角形 15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53" name="直接连接符 15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3" name="组合 342"/>
          <p:cNvGrpSpPr/>
          <p:nvPr/>
        </p:nvGrpSpPr>
        <p:grpSpPr>
          <a:xfrm>
            <a:off x="3895814" y="1945790"/>
            <a:ext cx="360000" cy="217408"/>
            <a:chOff x="5898218" y="3494595"/>
            <a:chExt cx="360000" cy="217408"/>
          </a:xfrm>
        </p:grpSpPr>
        <p:cxnSp>
          <p:nvCxnSpPr>
            <p:cNvPr id="344" name="直接连接符 343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5" name="文本框 344"/>
            <p:cNvSpPr txBox="1"/>
            <p:nvPr/>
          </p:nvSpPr>
          <p:spPr>
            <a:xfrm>
              <a:off x="5898218" y="3496559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90" name="Text Box 10"/>
          <p:cNvSpPr txBox="1">
            <a:spLocks noChangeArrowheads="1"/>
          </p:cNvSpPr>
          <p:nvPr/>
        </p:nvSpPr>
        <p:spPr bwMode="auto">
          <a:xfrm>
            <a:off x="5135973" y="188640"/>
            <a:ext cx="444139" cy="307777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黑体"/>
                <a:cs typeface="+mn-cs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0659280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4" name="直接连接符 243"/>
          <p:cNvCxnSpPr/>
          <p:nvPr/>
        </p:nvCxnSpPr>
        <p:spPr bwMode="auto">
          <a:xfrm rot="16200000">
            <a:off x="1736994" y="6026858"/>
            <a:ext cx="1726" cy="10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3" name="直接连接符 392"/>
          <p:cNvCxnSpPr/>
          <p:nvPr/>
        </p:nvCxnSpPr>
        <p:spPr bwMode="auto">
          <a:xfrm flipV="1">
            <a:off x="2277977" y="6368448"/>
            <a:ext cx="0" cy="208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4" name="直接连接符 393"/>
          <p:cNvCxnSpPr/>
          <p:nvPr/>
        </p:nvCxnSpPr>
        <p:spPr bwMode="auto">
          <a:xfrm>
            <a:off x="1197857" y="5351128"/>
            <a:ext cx="0" cy="12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21" name="组合 420"/>
          <p:cNvGrpSpPr/>
          <p:nvPr/>
        </p:nvGrpSpPr>
        <p:grpSpPr>
          <a:xfrm>
            <a:off x="1134212" y="5442899"/>
            <a:ext cx="396344" cy="215444"/>
            <a:chOff x="7272000" y="2565484"/>
            <a:chExt cx="396344" cy="215444"/>
          </a:xfrm>
        </p:grpSpPr>
        <p:cxnSp>
          <p:nvCxnSpPr>
            <p:cNvPr id="422" name="直接连接符 42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3" name="文本框 42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62" name="直接连接符 61"/>
          <p:cNvCxnSpPr/>
          <p:nvPr/>
        </p:nvCxnSpPr>
        <p:spPr bwMode="auto">
          <a:xfrm>
            <a:off x="8110625" y="5360336"/>
            <a:ext cx="0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直接连接符 64"/>
          <p:cNvCxnSpPr/>
          <p:nvPr/>
        </p:nvCxnSpPr>
        <p:spPr bwMode="auto">
          <a:xfrm>
            <a:off x="7030505" y="5324336"/>
            <a:ext cx="0" cy="57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矩形 66"/>
          <p:cNvSpPr/>
          <p:nvPr/>
        </p:nvSpPr>
        <p:spPr bwMode="auto">
          <a:xfrm>
            <a:off x="6512153" y="5900336"/>
            <a:ext cx="950400" cy="5760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INPUT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7632180" y="5900336"/>
            <a:ext cx="950400" cy="5760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OUTPUT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6" name="梯形 95"/>
          <p:cNvSpPr/>
          <p:nvPr/>
        </p:nvSpPr>
        <p:spPr bwMode="auto">
          <a:xfrm>
            <a:off x="3664802" y="3056080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171" name="直接连接符 170"/>
          <p:cNvCxnSpPr/>
          <p:nvPr/>
        </p:nvCxnSpPr>
        <p:spPr bwMode="auto">
          <a:xfrm rot="16200000">
            <a:off x="5014281" y="2749264"/>
            <a:ext cx="1726" cy="147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" name="直接连接符 171"/>
          <p:cNvCxnSpPr/>
          <p:nvPr/>
        </p:nvCxnSpPr>
        <p:spPr bwMode="auto">
          <a:xfrm flipV="1">
            <a:off x="4292475" y="3272104"/>
            <a:ext cx="1726" cy="21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8" name="直接连接符 177"/>
          <p:cNvCxnSpPr/>
          <p:nvPr/>
        </p:nvCxnSpPr>
        <p:spPr bwMode="auto">
          <a:xfrm flipV="1">
            <a:off x="2595659" y="3272128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77" name="组合 276"/>
          <p:cNvGrpSpPr/>
          <p:nvPr/>
        </p:nvGrpSpPr>
        <p:grpSpPr>
          <a:xfrm>
            <a:off x="2511649" y="3398698"/>
            <a:ext cx="396344" cy="215444"/>
            <a:chOff x="7272000" y="2565484"/>
            <a:chExt cx="396344" cy="215444"/>
          </a:xfrm>
        </p:grpSpPr>
        <p:cxnSp>
          <p:nvCxnSpPr>
            <p:cNvPr id="278" name="直接连接符 277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9" name="文本框 278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192" name="直接连接符 191"/>
          <p:cNvCxnSpPr/>
          <p:nvPr/>
        </p:nvCxnSpPr>
        <p:spPr bwMode="auto">
          <a:xfrm rot="16200000">
            <a:off x="2513171" y="3570936"/>
            <a:ext cx="1726" cy="194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" name="直接连接符 144"/>
          <p:cNvCxnSpPr/>
          <p:nvPr/>
        </p:nvCxnSpPr>
        <p:spPr bwMode="auto">
          <a:xfrm flipV="1">
            <a:off x="2926049" y="2975144"/>
            <a:ext cx="1726" cy="100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38" name="组合 337"/>
          <p:cNvGrpSpPr/>
          <p:nvPr/>
        </p:nvGrpSpPr>
        <p:grpSpPr>
          <a:xfrm>
            <a:off x="2080239" y="3105493"/>
            <a:ext cx="360039" cy="119168"/>
            <a:chOff x="5292080" y="3452075"/>
            <a:chExt cx="360039" cy="119168"/>
          </a:xfrm>
        </p:grpSpPr>
        <p:sp>
          <p:nvSpPr>
            <p:cNvPr id="339" name="等腰三角形 33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40" name="直接连接符 33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83" name="组合 282"/>
          <p:cNvGrpSpPr/>
          <p:nvPr/>
        </p:nvGrpSpPr>
        <p:grpSpPr>
          <a:xfrm>
            <a:off x="2926049" y="3398698"/>
            <a:ext cx="396344" cy="215444"/>
            <a:chOff x="7272000" y="2565484"/>
            <a:chExt cx="396344" cy="215444"/>
          </a:xfrm>
        </p:grpSpPr>
        <p:cxnSp>
          <p:nvCxnSpPr>
            <p:cNvPr id="284" name="直接连接符 28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5" name="文本框 28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181" name="直接连接符 180"/>
          <p:cNvCxnSpPr/>
          <p:nvPr/>
        </p:nvCxnSpPr>
        <p:spPr bwMode="auto">
          <a:xfrm flipV="1">
            <a:off x="3212355" y="3272104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80" name="组合 279"/>
          <p:cNvGrpSpPr/>
          <p:nvPr/>
        </p:nvGrpSpPr>
        <p:grpSpPr>
          <a:xfrm>
            <a:off x="2710025" y="3398698"/>
            <a:ext cx="396344" cy="215444"/>
            <a:chOff x="7272000" y="2565484"/>
            <a:chExt cx="396344" cy="215444"/>
          </a:xfrm>
        </p:grpSpPr>
        <p:cxnSp>
          <p:nvCxnSpPr>
            <p:cNvPr id="281" name="直接连接符 280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2" name="文本框 281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5" name="梯形 94"/>
          <p:cNvSpPr/>
          <p:nvPr/>
        </p:nvSpPr>
        <p:spPr bwMode="auto">
          <a:xfrm>
            <a:off x="2421993" y="3056080"/>
            <a:ext cx="972000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173" name="直接连接符 172"/>
          <p:cNvCxnSpPr/>
          <p:nvPr/>
        </p:nvCxnSpPr>
        <p:spPr bwMode="auto">
          <a:xfrm flipV="1">
            <a:off x="3790145" y="3272104"/>
            <a:ext cx="1726" cy="327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7" name="直接连接符 176"/>
          <p:cNvCxnSpPr/>
          <p:nvPr/>
        </p:nvCxnSpPr>
        <p:spPr bwMode="auto">
          <a:xfrm rot="16200000">
            <a:off x="3210681" y="2684409"/>
            <a:ext cx="1726" cy="597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86" name="组合 285"/>
          <p:cNvGrpSpPr/>
          <p:nvPr/>
        </p:nvGrpSpPr>
        <p:grpSpPr>
          <a:xfrm>
            <a:off x="3142073" y="3398698"/>
            <a:ext cx="396344" cy="215444"/>
            <a:chOff x="7272000" y="2565484"/>
            <a:chExt cx="396344" cy="215444"/>
          </a:xfrm>
        </p:grpSpPr>
        <p:cxnSp>
          <p:nvCxnSpPr>
            <p:cNvPr id="287" name="直接连接符 286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8" name="文本框 287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190" name="直接连接符 189"/>
          <p:cNvCxnSpPr/>
          <p:nvPr/>
        </p:nvCxnSpPr>
        <p:spPr bwMode="auto">
          <a:xfrm rot="16200000">
            <a:off x="1478644" y="3416136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1" name="文本框 340"/>
          <p:cNvSpPr txBox="1"/>
          <p:nvPr/>
        </p:nvSpPr>
        <p:spPr>
          <a:xfrm>
            <a:off x="1136717" y="3046345"/>
            <a:ext cx="991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ADDR2MUX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27" name="直接连接符 126"/>
          <p:cNvCxnSpPr/>
          <p:nvPr/>
        </p:nvCxnSpPr>
        <p:spPr bwMode="auto">
          <a:xfrm rot="5400000">
            <a:off x="5812482" y="1553144"/>
            <a:ext cx="1726" cy="408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10" name="组合 309"/>
          <p:cNvGrpSpPr/>
          <p:nvPr/>
        </p:nvGrpSpPr>
        <p:grpSpPr>
          <a:xfrm>
            <a:off x="3709468" y="3371360"/>
            <a:ext cx="396344" cy="215444"/>
            <a:chOff x="7272000" y="2565484"/>
            <a:chExt cx="396344" cy="215444"/>
          </a:xfrm>
        </p:grpSpPr>
        <p:cxnSp>
          <p:nvCxnSpPr>
            <p:cNvPr id="311" name="直接连接符 310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2" name="文本框 311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34" name="文本框 333"/>
          <p:cNvSpPr txBox="1"/>
          <p:nvPr/>
        </p:nvSpPr>
        <p:spPr>
          <a:xfrm>
            <a:off x="4717064" y="3032135"/>
            <a:ext cx="9137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ADDR1MUX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35" name="组合 334"/>
          <p:cNvGrpSpPr/>
          <p:nvPr/>
        </p:nvGrpSpPr>
        <p:grpSpPr>
          <a:xfrm flipH="1">
            <a:off x="4419247" y="3101884"/>
            <a:ext cx="360039" cy="119168"/>
            <a:chOff x="5292080" y="3452075"/>
            <a:chExt cx="360039" cy="119168"/>
          </a:xfrm>
        </p:grpSpPr>
        <p:sp>
          <p:nvSpPr>
            <p:cNvPr id="336" name="等腰三角形 33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37" name="直接连接符 33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24" name="椭圆 123"/>
          <p:cNvSpPr/>
          <p:nvPr/>
        </p:nvSpPr>
        <p:spPr bwMode="auto">
          <a:xfrm>
            <a:off x="7839281" y="3562247"/>
            <a:ext cx="55320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142" name="直接连接符 141"/>
          <p:cNvCxnSpPr/>
          <p:nvPr/>
        </p:nvCxnSpPr>
        <p:spPr bwMode="auto">
          <a:xfrm flipV="1">
            <a:off x="4652515" y="2108560"/>
            <a:ext cx="1726" cy="3132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1" name="直接连接符 140"/>
          <p:cNvCxnSpPr/>
          <p:nvPr/>
        </p:nvCxnSpPr>
        <p:spPr bwMode="auto">
          <a:xfrm flipV="1">
            <a:off x="4436491" y="2108560"/>
            <a:ext cx="1726" cy="19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25" name="组合 324"/>
          <p:cNvGrpSpPr/>
          <p:nvPr/>
        </p:nvGrpSpPr>
        <p:grpSpPr>
          <a:xfrm>
            <a:off x="4585967" y="2176846"/>
            <a:ext cx="396344" cy="215444"/>
            <a:chOff x="7272000" y="2565484"/>
            <a:chExt cx="396344" cy="215444"/>
          </a:xfrm>
        </p:grpSpPr>
        <p:cxnSp>
          <p:nvCxnSpPr>
            <p:cNvPr id="326" name="直接连接符 325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7" name="文本框 326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169" name="直接连接符 168"/>
          <p:cNvCxnSpPr/>
          <p:nvPr/>
        </p:nvCxnSpPr>
        <p:spPr bwMode="auto">
          <a:xfrm rot="16200000">
            <a:off x="5554281" y="1246719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" name="直接连接符 143"/>
          <p:cNvCxnSpPr/>
          <p:nvPr/>
        </p:nvCxnSpPr>
        <p:spPr bwMode="auto">
          <a:xfrm flipV="1">
            <a:off x="4076451" y="2804080"/>
            <a:ext cx="1726" cy="2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61" name="组合 260"/>
          <p:cNvGrpSpPr/>
          <p:nvPr/>
        </p:nvGrpSpPr>
        <p:grpSpPr>
          <a:xfrm>
            <a:off x="3286201" y="2595651"/>
            <a:ext cx="1008000" cy="244405"/>
            <a:chOff x="2843920" y="2392507"/>
            <a:chExt cx="1008000" cy="244405"/>
          </a:xfrm>
        </p:grpSpPr>
        <p:sp>
          <p:nvSpPr>
            <p:cNvPr id="94" name="梯形 93"/>
            <p:cNvSpPr/>
            <p:nvPr/>
          </p:nvSpPr>
          <p:spPr bwMode="auto">
            <a:xfrm>
              <a:off x="2843920" y="2392507"/>
              <a:ext cx="1008000" cy="232989"/>
            </a:xfrm>
            <a:prstGeom prst="trapezoid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21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+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7" name="等腰三角形 256"/>
            <p:cNvSpPr/>
            <p:nvPr/>
          </p:nvSpPr>
          <p:spPr bwMode="auto">
            <a:xfrm>
              <a:off x="3249397" y="2545331"/>
              <a:ext cx="197047" cy="91581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9" name="直接连接符 258"/>
            <p:cNvCxnSpPr/>
            <p:nvPr/>
          </p:nvCxnSpPr>
          <p:spPr bwMode="auto">
            <a:xfrm flipV="1">
              <a:off x="3249397" y="2545331"/>
              <a:ext cx="98524" cy="915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0" name="直接连接符 259"/>
            <p:cNvCxnSpPr/>
            <p:nvPr/>
          </p:nvCxnSpPr>
          <p:spPr bwMode="auto">
            <a:xfrm flipH="1" flipV="1">
              <a:off x="3347864" y="2545331"/>
              <a:ext cx="98524" cy="915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38" name="直接连接符 137"/>
          <p:cNvCxnSpPr/>
          <p:nvPr/>
        </p:nvCxnSpPr>
        <p:spPr bwMode="auto">
          <a:xfrm rot="16200000">
            <a:off x="3901881" y="1747544"/>
            <a:ext cx="1726" cy="10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" name="直接连接符 145"/>
          <p:cNvCxnSpPr/>
          <p:nvPr/>
        </p:nvCxnSpPr>
        <p:spPr bwMode="auto">
          <a:xfrm rot="16200000">
            <a:off x="4221282" y="1969129"/>
            <a:ext cx="1726" cy="86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0" name="直接连接符 169"/>
          <p:cNvCxnSpPr/>
          <p:nvPr/>
        </p:nvCxnSpPr>
        <p:spPr bwMode="auto">
          <a:xfrm rot="10800000">
            <a:off x="5734361" y="1436127"/>
            <a:ext cx="1726" cy="20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5" name="直接连接符 264"/>
          <p:cNvCxnSpPr/>
          <p:nvPr/>
        </p:nvCxnSpPr>
        <p:spPr bwMode="auto">
          <a:xfrm>
            <a:off x="2258637" y="1111864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0" name="组合 49"/>
          <p:cNvGrpSpPr/>
          <p:nvPr/>
        </p:nvGrpSpPr>
        <p:grpSpPr>
          <a:xfrm>
            <a:off x="2169016" y="1429908"/>
            <a:ext cx="180969" cy="402036"/>
            <a:chOff x="2185214" y="1412776"/>
            <a:chExt cx="180969" cy="402036"/>
          </a:xfrm>
        </p:grpSpPr>
        <p:sp>
          <p:nvSpPr>
            <p:cNvPr id="47" name="等腰三角形 46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43" name="直接连接符 142"/>
          <p:cNvCxnSpPr/>
          <p:nvPr/>
        </p:nvCxnSpPr>
        <p:spPr bwMode="auto">
          <a:xfrm flipV="1">
            <a:off x="2421993" y="2048040"/>
            <a:ext cx="1726" cy="36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" name="直接连接符 194"/>
          <p:cNvCxnSpPr/>
          <p:nvPr/>
        </p:nvCxnSpPr>
        <p:spPr bwMode="auto">
          <a:xfrm rot="10800000">
            <a:off x="2061954" y="2047944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19" name="组合 318"/>
          <p:cNvGrpSpPr/>
          <p:nvPr/>
        </p:nvGrpSpPr>
        <p:grpSpPr>
          <a:xfrm>
            <a:off x="2350548" y="2176846"/>
            <a:ext cx="396344" cy="215444"/>
            <a:chOff x="7272000" y="2565484"/>
            <a:chExt cx="396344" cy="215444"/>
          </a:xfrm>
        </p:grpSpPr>
        <p:cxnSp>
          <p:nvCxnSpPr>
            <p:cNvPr id="320" name="直接连接符 31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1" name="文本框 32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22" name="组合 321"/>
          <p:cNvGrpSpPr/>
          <p:nvPr/>
        </p:nvGrpSpPr>
        <p:grpSpPr>
          <a:xfrm>
            <a:off x="1983416" y="2176846"/>
            <a:ext cx="396344" cy="215444"/>
            <a:chOff x="7272000" y="2565484"/>
            <a:chExt cx="396344" cy="215444"/>
          </a:xfrm>
        </p:grpSpPr>
        <p:cxnSp>
          <p:nvCxnSpPr>
            <p:cNvPr id="323" name="直接连接符 32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4" name="文本框 32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12" name="组合 411"/>
          <p:cNvGrpSpPr/>
          <p:nvPr/>
        </p:nvGrpSpPr>
        <p:grpSpPr>
          <a:xfrm>
            <a:off x="2174743" y="1170445"/>
            <a:ext cx="396344" cy="215444"/>
            <a:chOff x="7272000" y="2565484"/>
            <a:chExt cx="396344" cy="215444"/>
          </a:xfrm>
        </p:grpSpPr>
        <p:cxnSp>
          <p:nvCxnSpPr>
            <p:cNvPr id="413" name="直接连接符 41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4" name="文本框 41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140" name="直接连接符 139"/>
          <p:cNvCxnSpPr/>
          <p:nvPr/>
        </p:nvCxnSpPr>
        <p:spPr bwMode="auto">
          <a:xfrm rot="10800000">
            <a:off x="3358098" y="1075872"/>
            <a:ext cx="1726" cy="12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" name="直接连接符 146"/>
          <p:cNvCxnSpPr/>
          <p:nvPr/>
        </p:nvCxnSpPr>
        <p:spPr bwMode="auto">
          <a:xfrm flipV="1">
            <a:off x="3790145" y="2386600"/>
            <a:ext cx="1726" cy="21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8" name="椭圆 147"/>
          <p:cNvSpPr/>
          <p:nvPr/>
        </p:nvSpPr>
        <p:spPr bwMode="auto">
          <a:xfrm>
            <a:off x="3775881" y="2359138"/>
            <a:ext cx="45719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176" name="直接连接符 175"/>
          <p:cNvCxnSpPr/>
          <p:nvPr/>
        </p:nvCxnSpPr>
        <p:spPr bwMode="auto">
          <a:xfrm flipV="1">
            <a:off x="3500387" y="2804072"/>
            <a:ext cx="1726" cy="1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" name="直接连接符 138"/>
          <p:cNvCxnSpPr/>
          <p:nvPr/>
        </p:nvCxnSpPr>
        <p:spPr bwMode="auto">
          <a:xfrm rot="16200000">
            <a:off x="3091881" y="1717129"/>
            <a:ext cx="1726" cy="13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16" name="组合 315"/>
          <p:cNvGrpSpPr/>
          <p:nvPr/>
        </p:nvGrpSpPr>
        <p:grpSpPr>
          <a:xfrm>
            <a:off x="3281052" y="2014654"/>
            <a:ext cx="396344" cy="215444"/>
            <a:chOff x="7272000" y="2565484"/>
            <a:chExt cx="396344" cy="215444"/>
          </a:xfrm>
        </p:grpSpPr>
        <p:cxnSp>
          <p:nvCxnSpPr>
            <p:cNvPr id="317" name="直接连接符 316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8" name="文本框 317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186" name="直接连接符 185"/>
          <p:cNvCxnSpPr/>
          <p:nvPr/>
        </p:nvCxnSpPr>
        <p:spPr bwMode="auto">
          <a:xfrm rot="10800000">
            <a:off x="1218173" y="2638432"/>
            <a:ext cx="1726" cy="2073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5" name="矩形 184"/>
          <p:cNvSpPr/>
          <p:nvPr/>
        </p:nvSpPr>
        <p:spPr bwMode="auto">
          <a:xfrm>
            <a:off x="1731563" y="255204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91" name="直接连接符 190"/>
          <p:cNvCxnSpPr/>
          <p:nvPr/>
        </p:nvCxnSpPr>
        <p:spPr bwMode="auto">
          <a:xfrm rot="16200000">
            <a:off x="1478644" y="2408048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0" name="文本框 269"/>
          <p:cNvSpPr txBox="1"/>
          <p:nvPr/>
        </p:nvSpPr>
        <p:spPr>
          <a:xfrm>
            <a:off x="1197857" y="2419041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[7:0]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79" name="直接连接符 178"/>
          <p:cNvCxnSpPr/>
          <p:nvPr/>
        </p:nvCxnSpPr>
        <p:spPr bwMode="auto">
          <a:xfrm flipV="1">
            <a:off x="2801224" y="3272104"/>
            <a:ext cx="1726" cy="68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0" name="直接连接符 179"/>
          <p:cNvCxnSpPr/>
          <p:nvPr/>
        </p:nvCxnSpPr>
        <p:spPr bwMode="auto">
          <a:xfrm flipV="1">
            <a:off x="3006789" y="3272104"/>
            <a:ext cx="1726" cy="97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" name="文本框 265"/>
          <p:cNvSpPr txBox="1"/>
          <p:nvPr/>
        </p:nvSpPr>
        <p:spPr>
          <a:xfrm>
            <a:off x="1197857" y="3427153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[10:0]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2" name="矩形 181"/>
          <p:cNvSpPr/>
          <p:nvPr/>
        </p:nvSpPr>
        <p:spPr bwMode="auto">
          <a:xfrm>
            <a:off x="1731563" y="3560136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3" name="矩形 182"/>
          <p:cNvSpPr/>
          <p:nvPr/>
        </p:nvSpPr>
        <p:spPr bwMode="auto">
          <a:xfrm>
            <a:off x="1733276" y="384991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" name="矩形 183"/>
          <p:cNvSpPr/>
          <p:nvPr/>
        </p:nvSpPr>
        <p:spPr bwMode="auto">
          <a:xfrm>
            <a:off x="1733276" y="4137950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88" name="直接连接符 187"/>
          <p:cNvCxnSpPr/>
          <p:nvPr/>
        </p:nvCxnSpPr>
        <p:spPr bwMode="auto">
          <a:xfrm rot="16200000">
            <a:off x="1477431" y="3993950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9" name="直接连接符 188"/>
          <p:cNvCxnSpPr/>
          <p:nvPr/>
        </p:nvCxnSpPr>
        <p:spPr bwMode="auto">
          <a:xfrm rot="16200000">
            <a:off x="1478644" y="3705918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3" name="直接连接符 192"/>
          <p:cNvCxnSpPr/>
          <p:nvPr/>
        </p:nvCxnSpPr>
        <p:spPr bwMode="auto">
          <a:xfrm rot="16200000">
            <a:off x="2621171" y="3752718"/>
            <a:ext cx="1726" cy="410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" name="直接连接符 193"/>
          <p:cNvCxnSpPr/>
          <p:nvPr/>
        </p:nvCxnSpPr>
        <p:spPr bwMode="auto">
          <a:xfrm rot="16200000">
            <a:off x="2721971" y="3939950"/>
            <a:ext cx="1726" cy="61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7" name="文本框 266"/>
          <p:cNvSpPr txBox="1"/>
          <p:nvPr/>
        </p:nvSpPr>
        <p:spPr>
          <a:xfrm>
            <a:off x="1197857" y="3715185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[8:0]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8" name="文本框 267"/>
          <p:cNvSpPr txBox="1"/>
          <p:nvPr/>
        </p:nvSpPr>
        <p:spPr>
          <a:xfrm>
            <a:off x="1197857" y="4003217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[5:0]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" name="梯形 91"/>
          <p:cNvSpPr/>
          <p:nvPr/>
        </p:nvSpPr>
        <p:spPr bwMode="auto">
          <a:xfrm>
            <a:off x="1750396" y="1820528"/>
            <a:ext cx="988993" cy="236862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MARMUX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grpSp>
        <p:nvGrpSpPr>
          <p:cNvPr id="248" name="组合 247"/>
          <p:cNvGrpSpPr/>
          <p:nvPr/>
        </p:nvGrpSpPr>
        <p:grpSpPr>
          <a:xfrm>
            <a:off x="1413881" y="1878792"/>
            <a:ext cx="360039" cy="119168"/>
            <a:chOff x="5292080" y="3452075"/>
            <a:chExt cx="360039" cy="119168"/>
          </a:xfrm>
        </p:grpSpPr>
        <p:sp>
          <p:nvSpPr>
            <p:cNvPr id="249" name="等腰三角形 24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0" name="直接连接符 24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51" name="组合 250"/>
          <p:cNvGrpSpPr/>
          <p:nvPr/>
        </p:nvGrpSpPr>
        <p:grpSpPr>
          <a:xfrm>
            <a:off x="1845930" y="1424744"/>
            <a:ext cx="360039" cy="119168"/>
            <a:chOff x="5292080" y="3452075"/>
            <a:chExt cx="360039" cy="119168"/>
          </a:xfrm>
        </p:grpSpPr>
        <p:sp>
          <p:nvSpPr>
            <p:cNvPr id="252" name="等腰三角形 25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3" name="直接连接符 25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08" name="文本框 307"/>
          <p:cNvSpPr txBox="1"/>
          <p:nvPr/>
        </p:nvSpPr>
        <p:spPr>
          <a:xfrm>
            <a:off x="787257" y="1369699"/>
            <a:ext cx="1130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GateMARMUX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9" name="矩形 388">
            <a:extLst>
              <a:ext uri="{FF2B5EF4-FFF2-40B4-BE49-F238E27FC236}">
                <a16:creationId xmlns:a16="http://schemas.microsoft.com/office/drawing/2014/main" id="{D9853F59-A185-4466-AB33-FFBFDE46518B}"/>
              </a:ext>
            </a:extLst>
          </p:cNvPr>
          <p:cNvSpPr/>
          <p:nvPr/>
        </p:nvSpPr>
        <p:spPr bwMode="auto">
          <a:xfrm>
            <a:off x="168480" y="692696"/>
            <a:ext cx="8896977" cy="6089104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grpSp>
        <p:nvGrpSpPr>
          <p:cNvPr id="157" name="组合 156"/>
          <p:cNvGrpSpPr/>
          <p:nvPr/>
        </p:nvGrpSpPr>
        <p:grpSpPr>
          <a:xfrm>
            <a:off x="6670466" y="2543542"/>
            <a:ext cx="360039" cy="119168"/>
            <a:chOff x="5292080" y="3452075"/>
            <a:chExt cx="360039" cy="119168"/>
          </a:xfrm>
        </p:grpSpPr>
        <p:sp>
          <p:nvSpPr>
            <p:cNvPr id="158" name="等腰三角形 157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59" name="直接连接符 158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3" name="文本框 292"/>
          <p:cNvSpPr txBox="1"/>
          <p:nvPr/>
        </p:nvSpPr>
        <p:spPr>
          <a:xfrm>
            <a:off x="6310425" y="2480016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SR2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46" name="组合 345"/>
          <p:cNvGrpSpPr/>
          <p:nvPr/>
        </p:nvGrpSpPr>
        <p:grpSpPr>
          <a:xfrm>
            <a:off x="6670553" y="2547150"/>
            <a:ext cx="360000" cy="221857"/>
            <a:chOff x="5898218" y="3494595"/>
            <a:chExt cx="360000" cy="221857"/>
          </a:xfrm>
        </p:grpSpPr>
        <p:cxnSp>
          <p:nvCxnSpPr>
            <p:cNvPr id="347" name="直接连接符 346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8" name="文本框 347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698465" y="3920177"/>
            <a:ext cx="1105129" cy="119168"/>
            <a:chOff x="5698465" y="3920177"/>
            <a:chExt cx="1105129" cy="119168"/>
          </a:xfrm>
        </p:grpSpPr>
        <p:cxnSp>
          <p:nvCxnSpPr>
            <p:cNvPr id="88" name="直接连接符 87"/>
            <p:cNvCxnSpPr/>
            <p:nvPr/>
          </p:nvCxnSpPr>
          <p:spPr bwMode="auto">
            <a:xfrm rot="5400000">
              <a:off x="6184465" y="3501035"/>
              <a:ext cx="0" cy="972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7" name="等腰三角形 86"/>
            <p:cNvSpPr/>
            <p:nvPr/>
          </p:nvSpPr>
          <p:spPr bwMode="auto">
            <a:xfrm rot="5400000">
              <a:off x="6677446" y="3913196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28" name="流程图: 手动操作 27"/>
          <p:cNvSpPr/>
          <p:nvPr/>
        </p:nvSpPr>
        <p:spPr bwMode="auto">
          <a:xfrm>
            <a:off x="6742473" y="3892235"/>
            <a:ext cx="684016" cy="184837"/>
          </a:xfrm>
          <a:prstGeom prst="flowChartManualOperation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 panose="020B0503020204020204" pitchFamily="34" charset="-122"/>
                <a:cs typeface="Times New Roman" panose="02020603050405020304" pitchFamily="18" charset="0"/>
              </a:rPr>
              <a:t>SR2MUX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99" name="直接连接符 98"/>
          <p:cNvCxnSpPr/>
          <p:nvPr/>
        </p:nvCxnSpPr>
        <p:spPr bwMode="auto">
          <a:xfrm>
            <a:off x="7172232" y="4064192"/>
            <a:ext cx="2289" cy="242621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99" name="组合 298"/>
          <p:cNvGrpSpPr/>
          <p:nvPr/>
        </p:nvGrpSpPr>
        <p:grpSpPr>
          <a:xfrm>
            <a:off x="7091627" y="4017787"/>
            <a:ext cx="396344" cy="215444"/>
            <a:chOff x="7272000" y="2565484"/>
            <a:chExt cx="396344" cy="215444"/>
          </a:xfrm>
        </p:grpSpPr>
        <p:cxnSp>
          <p:nvCxnSpPr>
            <p:cNvPr id="300" name="直接连接符 29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1" name="文本框 30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42" name="组合 341"/>
          <p:cNvGrpSpPr/>
          <p:nvPr/>
        </p:nvGrpSpPr>
        <p:grpSpPr>
          <a:xfrm>
            <a:off x="6340499" y="3697739"/>
            <a:ext cx="360000" cy="221857"/>
            <a:chOff x="5898218" y="3494595"/>
            <a:chExt cx="360000" cy="221857"/>
          </a:xfrm>
        </p:grpSpPr>
        <p:cxnSp>
          <p:nvCxnSpPr>
            <p:cNvPr id="303" name="直接连接符 302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4" name="文本框 303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62" name="组合 161"/>
          <p:cNvGrpSpPr/>
          <p:nvPr/>
        </p:nvGrpSpPr>
        <p:grpSpPr>
          <a:xfrm>
            <a:off x="7138217" y="3056080"/>
            <a:ext cx="396344" cy="215444"/>
            <a:chOff x="7272000" y="2565484"/>
            <a:chExt cx="396344" cy="215444"/>
          </a:xfrm>
        </p:grpSpPr>
        <p:sp>
          <p:nvSpPr>
            <p:cNvPr id="164" name="文本框 16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63" name="直接连接符 16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8" name="直接连接符 37"/>
          <p:cNvCxnSpPr/>
          <p:nvPr/>
        </p:nvCxnSpPr>
        <p:spPr bwMode="auto">
          <a:xfrm>
            <a:off x="7203138" y="2768048"/>
            <a:ext cx="1726" cy="11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9" name="文本框 268"/>
          <p:cNvSpPr txBox="1"/>
          <p:nvPr/>
        </p:nvSpPr>
        <p:spPr>
          <a:xfrm>
            <a:off x="1197857" y="4291249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[4:0]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226294" y="3740160"/>
            <a:ext cx="5750850" cy="900072"/>
            <a:chOff x="1226294" y="3740160"/>
            <a:chExt cx="5750850" cy="900072"/>
          </a:xfrm>
        </p:grpSpPr>
        <p:cxnSp>
          <p:nvCxnSpPr>
            <p:cNvPr id="200" name="直接连接符 199"/>
            <p:cNvCxnSpPr/>
            <p:nvPr/>
          </p:nvCxnSpPr>
          <p:spPr bwMode="auto">
            <a:xfrm rot="16200000">
              <a:off x="5086281" y="1859144"/>
              <a:ext cx="1726" cy="3780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5" name="直接连接符 174"/>
            <p:cNvCxnSpPr/>
            <p:nvPr/>
          </p:nvCxnSpPr>
          <p:spPr bwMode="auto">
            <a:xfrm>
              <a:off x="6956208" y="3740176"/>
              <a:ext cx="2289" cy="180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9" name="矩形 148"/>
            <p:cNvSpPr/>
            <p:nvPr/>
          </p:nvSpPr>
          <p:spPr bwMode="auto">
            <a:xfrm>
              <a:off x="1733276" y="4424232"/>
              <a:ext cx="677722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0" rIns="9144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SEXT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99" name="直接连接符 198"/>
            <p:cNvCxnSpPr/>
            <p:nvPr/>
          </p:nvCxnSpPr>
          <p:spPr bwMode="auto">
            <a:xfrm rot="10800000">
              <a:off x="3214082" y="3740160"/>
              <a:ext cx="1726" cy="792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7" name="直接连接符 246"/>
            <p:cNvCxnSpPr/>
            <p:nvPr/>
          </p:nvCxnSpPr>
          <p:spPr bwMode="auto">
            <a:xfrm rot="16200000">
              <a:off x="1477431" y="4280232"/>
              <a:ext cx="1726" cy="504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8" name="直接连接符 197"/>
            <p:cNvCxnSpPr/>
            <p:nvPr/>
          </p:nvCxnSpPr>
          <p:spPr bwMode="auto">
            <a:xfrm rot="16200000">
              <a:off x="2822531" y="4130832"/>
              <a:ext cx="1726" cy="8028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58" name="直接连接符 357"/>
          <p:cNvCxnSpPr/>
          <p:nvPr/>
        </p:nvCxnSpPr>
        <p:spPr bwMode="auto">
          <a:xfrm>
            <a:off x="4836233" y="5919928"/>
            <a:ext cx="0" cy="28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7" name="直接连接符 356"/>
          <p:cNvCxnSpPr/>
          <p:nvPr/>
        </p:nvCxnSpPr>
        <p:spPr bwMode="auto">
          <a:xfrm rot="16200000">
            <a:off x="4600265" y="5968436"/>
            <a:ext cx="0" cy="4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5" name="组合 384"/>
          <p:cNvGrpSpPr/>
          <p:nvPr/>
        </p:nvGrpSpPr>
        <p:grpSpPr>
          <a:xfrm flipH="1">
            <a:off x="4370149" y="6565995"/>
            <a:ext cx="360039" cy="119168"/>
            <a:chOff x="5292080" y="3452075"/>
            <a:chExt cx="360039" cy="119168"/>
          </a:xfrm>
        </p:grpSpPr>
        <p:sp>
          <p:nvSpPr>
            <p:cNvPr id="386" name="等腰三角形 38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87" name="直接连接符 38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88" name="文本框 387"/>
          <p:cNvSpPr txBox="1"/>
          <p:nvPr/>
        </p:nvSpPr>
        <p:spPr>
          <a:xfrm>
            <a:off x="4665830" y="6517650"/>
            <a:ext cx="995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MEM.EN,R,W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18" name="组合 417"/>
          <p:cNvGrpSpPr/>
          <p:nvPr/>
        </p:nvGrpSpPr>
        <p:grpSpPr>
          <a:xfrm>
            <a:off x="4745207" y="5930003"/>
            <a:ext cx="396344" cy="215444"/>
            <a:chOff x="7272000" y="2565484"/>
            <a:chExt cx="396344" cy="215444"/>
          </a:xfrm>
        </p:grpSpPr>
        <p:cxnSp>
          <p:nvCxnSpPr>
            <p:cNvPr id="419" name="直接连接符 418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0" name="文本框 419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5" name="矩形 104"/>
          <p:cNvSpPr/>
          <p:nvPr/>
        </p:nvSpPr>
        <p:spPr bwMode="auto">
          <a:xfrm>
            <a:off x="4514169" y="5684384"/>
            <a:ext cx="676800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MAR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356" name="直接连接符 355"/>
          <p:cNvCxnSpPr/>
          <p:nvPr/>
        </p:nvCxnSpPr>
        <p:spPr bwMode="auto">
          <a:xfrm>
            <a:off x="4836233" y="5360336"/>
            <a:ext cx="0" cy="352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1" name="组合 370"/>
          <p:cNvGrpSpPr/>
          <p:nvPr/>
        </p:nvGrpSpPr>
        <p:grpSpPr>
          <a:xfrm flipH="1">
            <a:off x="5230306" y="5732800"/>
            <a:ext cx="360039" cy="119168"/>
            <a:chOff x="5292080" y="3452075"/>
            <a:chExt cx="360039" cy="119168"/>
          </a:xfrm>
        </p:grpSpPr>
        <p:sp>
          <p:nvSpPr>
            <p:cNvPr id="372" name="等腰三角形 37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73" name="直接连接符 37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15" name="组合 414"/>
          <p:cNvGrpSpPr/>
          <p:nvPr/>
        </p:nvGrpSpPr>
        <p:grpSpPr>
          <a:xfrm>
            <a:off x="4745207" y="5378888"/>
            <a:ext cx="396344" cy="215444"/>
            <a:chOff x="7272000" y="2565484"/>
            <a:chExt cx="396344" cy="215444"/>
          </a:xfrm>
        </p:grpSpPr>
        <p:cxnSp>
          <p:nvCxnSpPr>
            <p:cNvPr id="416" name="直接连接符 415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7" name="文本框 416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74" name="文本框 373"/>
          <p:cNvSpPr txBox="1"/>
          <p:nvPr/>
        </p:nvSpPr>
        <p:spPr>
          <a:xfrm>
            <a:off x="5587295" y="5669274"/>
            <a:ext cx="723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LD.MAR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37" name="直接连接符 136"/>
          <p:cNvCxnSpPr/>
          <p:nvPr/>
        </p:nvCxnSpPr>
        <p:spPr bwMode="auto">
          <a:xfrm flipV="1">
            <a:off x="4654241" y="1748544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1" name="组合 150"/>
          <p:cNvGrpSpPr/>
          <p:nvPr/>
        </p:nvGrpSpPr>
        <p:grpSpPr>
          <a:xfrm>
            <a:off x="3934162" y="1941680"/>
            <a:ext cx="360039" cy="119168"/>
            <a:chOff x="5292080" y="3452075"/>
            <a:chExt cx="360039" cy="119168"/>
          </a:xfrm>
        </p:grpSpPr>
        <p:sp>
          <p:nvSpPr>
            <p:cNvPr id="152" name="等腰三角形 15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53" name="直接连接符 15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54" name="组合 153"/>
          <p:cNvGrpSpPr/>
          <p:nvPr/>
        </p:nvGrpSpPr>
        <p:grpSpPr>
          <a:xfrm>
            <a:off x="3934161" y="1592352"/>
            <a:ext cx="360039" cy="119168"/>
            <a:chOff x="5292080" y="3452075"/>
            <a:chExt cx="360039" cy="119168"/>
          </a:xfrm>
        </p:grpSpPr>
        <p:sp>
          <p:nvSpPr>
            <p:cNvPr id="155" name="等腰三角形 15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56" name="直接连接符 15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1" name="组合 50"/>
          <p:cNvGrpSpPr/>
          <p:nvPr/>
        </p:nvGrpSpPr>
        <p:grpSpPr>
          <a:xfrm>
            <a:off x="4563756" y="1213012"/>
            <a:ext cx="180969" cy="402036"/>
            <a:chOff x="2185214" y="1412776"/>
            <a:chExt cx="180969" cy="402036"/>
          </a:xfrm>
        </p:grpSpPr>
        <p:sp>
          <p:nvSpPr>
            <p:cNvPr id="52" name="等腰三角形 51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4" name="矩形 103"/>
          <p:cNvSpPr/>
          <p:nvPr/>
        </p:nvSpPr>
        <p:spPr bwMode="auto">
          <a:xfrm>
            <a:off x="4294201" y="1543936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PC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grpSp>
        <p:nvGrpSpPr>
          <p:cNvPr id="254" name="组合 253"/>
          <p:cNvGrpSpPr/>
          <p:nvPr/>
        </p:nvGrpSpPr>
        <p:grpSpPr>
          <a:xfrm>
            <a:off x="4222194" y="1255880"/>
            <a:ext cx="360039" cy="119168"/>
            <a:chOff x="5292080" y="3452075"/>
            <a:chExt cx="360039" cy="119168"/>
          </a:xfrm>
        </p:grpSpPr>
        <p:sp>
          <p:nvSpPr>
            <p:cNvPr id="255" name="等腰三角形 25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6" name="直接连接符 25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55" name="直接连接符 354"/>
          <p:cNvCxnSpPr/>
          <p:nvPr/>
        </p:nvCxnSpPr>
        <p:spPr bwMode="auto">
          <a:xfrm>
            <a:off x="4649268" y="1060966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" name="文本框 306"/>
          <p:cNvSpPr txBox="1"/>
          <p:nvPr/>
        </p:nvSpPr>
        <p:spPr>
          <a:xfrm>
            <a:off x="3569657" y="1209382"/>
            <a:ext cx="698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GatePC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322257" y="6537325"/>
            <a:ext cx="2743200" cy="244475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E9E528-1FB2-4ADD-81AD-0CADE8E681E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784736" y="5347152"/>
            <a:ext cx="180969" cy="402036"/>
            <a:chOff x="2185214" y="1412776"/>
            <a:chExt cx="180969" cy="402036"/>
          </a:xfrm>
        </p:grpSpPr>
        <p:sp>
          <p:nvSpPr>
            <p:cNvPr id="55" name="等腰三角形 54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9" name="矩形 68"/>
          <p:cNvSpPr/>
          <p:nvPr/>
        </p:nvSpPr>
        <p:spPr bwMode="auto">
          <a:xfrm>
            <a:off x="3392528" y="5651906"/>
            <a:ext cx="950400" cy="1101059"/>
          </a:xfrm>
          <a:prstGeom prst="rect">
            <a:avLst/>
          </a:prstGeom>
          <a:solidFill>
            <a:srgbClr val="FF99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MEMORY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2536359" y="5684384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MDR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36" name="直接连接符 135"/>
          <p:cNvCxnSpPr/>
          <p:nvPr/>
        </p:nvCxnSpPr>
        <p:spPr bwMode="auto">
          <a:xfrm flipV="1">
            <a:off x="4870265" y="2099704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8" name="矩形 227"/>
          <p:cNvSpPr/>
          <p:nvPr/>
        </p:nvSpPr>
        <p:spPr bwMode="auto">
          <a:xfrm>
            <a:off x="5806369" y="4712264"/>
            <a:ext cx="360040" cy="3456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108000" tIns="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…</a:t>
            </a:r>
            <a:endParaRPr kumimoji="0" lang="zh-CN" altLang="en-US" sz="2400" b="1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39" name="直接连接符 238"/>
          <p:cNvCxnSpPr/>
          <p:nvPr/>
        </p:nvCxnSpPr>
        <p:spPr bwMode="auto">
          <a:xfrm>
            <a:off x="2672447" y="5908126"/>
            <a:ext cx="0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1" name="直接连接符 240"/>
          <p:cNvCxnSpPr/>
          <p:nvPr/>
        </p:nvCxnSpPr>
        <p:spPr bwMode="auto">
          <a:xfrm flipV="1">
            <a:off x="2854041" y="6368472"/>
            <a:ext cx="0" cy="21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2" name="直接连接符 241"/>
          <p:cNvCxnSpPr/>
          <p:nvPr/>
        </p:nvCxnSpPr>
        <p:spPr bwMode="auto">
          <a:xfrm rot="16200000">
            <a:off x="3106281" y="6315335"/>
            <a:ext cx="1726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71" name="组合 270"/>
          <p:cNvGrpSpPr/>
          <p:nvPr/>
        </p:nvGrpSpPr>
        <p:grpSpPr>
          <a:xfrm>
            <a:off x="5661476" y="2176846"/>
            <a:ext cx="396344" cy="215444"/>
            <a:chOff x="7272000" y="2565484"/>
            <a:chExt cx="396344" cy="215444"/>
          </a:xfrm>
        </p:grpSpPr>
        <p:cxnSp>
          <p:nvCxnSpPr>
            <p:cNvPr id="272" name="直接连接符 27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3" name="文本框 27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31" name="组合 330"/>
          <p:cNvGrpSpPr/>
          <p:nvPr/>
        </p:nvGrpSpPr>
        <p:grpSpPr>
          <a:xfrm>
            <a:off x="1154425" y="5000296"/>
            <a:ext cx="396344" cy="215444"/>
            <a:chOff x="7272000" y="2565484"/>
            <a:chExt cx="396344" cy="215444"/>
          </a:xfrm>
        </p:grpSpPr>
        <p:cxnSp>
          <p:nvCxnSpPr>
            <p:cNvPr id="332" name="直接连接符 33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3" name="文本框 33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43" name="组合 342"/>
          <p:cNvGrpSpPr/>
          <p:nvPr/>
        </p:nvGrpSpPr>
        <p:grpSpPr>
          <a:xfrm>
            <a:off x="3895814" y="1945790"/>
            <a:ext cx="360000" cy="217408"/>
            <a:chOff x="5898218" y="3494595"/>
            <a:chExt cx="360000" cy="217408"/>
          </a:xfrm>
        </p:grpSpPr>
        <p:cxnSp>
          <p:nvCxnSpPr>
            <p:cNvPr id="344" name="直接连接符 343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5" name="文本框 344"/>
            <p:cNvSpPr txBox="1"/>
            <p:nvPr/>
          </p:nvSpPr>
          <p:spPr>
            <a:xfrm>
              <a:off x="5898218" y="3496559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3" name="梯形 92"/>
          <p:cNvSpPr/>
          <p:nvPr/>
        </p:nvSpPr>
        <p:spPr bwMode="auto">
          <a:xfrm>
            <a:off x="4240866" y="1892536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2000" rIns="9144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PCMUX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31" name="直接连接符 130"/>
          <p:cNvCxnSpPr/>
          <p:nvPr/>
        </p:nvCxnSpPr>
        <p:spPr bwMode="auto">
          <a:xfrm>
            <a:off x="5366663" y="1424500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2" name="矩形 131"/>
          <p:cNvSpPr/>
          <p:nvPr/>
        </p:nvSpPr>
        <p:spPr bwMode="auto">
          <a:xfrm>
            <a:off x="5233467" y="1831944"/>
            <a:ext cx="356878" cy="19852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+1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33" name="直接连接符 132"/>
          <p:cNvCxnSpPr/>
          <p:nvPr/>
        </p:nvCxnSpPr>
        <p:spPr bwMode="auto">
          <a:xfrm rot="16200000">
            <a:off x="5025024" y="1084719"/>
            <a:ext cx="1726" cy="72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" name="直接连接符 133"/>
          <p:cNvCxnSpPr/>
          <p:nvPr/>
        </p:nvCxnSpPr>
        <p:spPr bwMode="auto">
          <a:xfrm rot="16200000">
            <a:off x="5122241" y="2137145"/>
            <a:ext cx="1726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" name="直接连接符 134"/>
          <p:cNvCxnSpPr/>
          <p:nvPr/>
        </p:nvCxnSpPr>
        <p:spPr bwMode="auto">
          <a:xfrm>
            <a:off x="5374321" y="2012008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8" name="椭圆 167"/>
          <p:cNvSpPr/>
          <p:nvPr/>
        </p:nvSpPr>
        <p:spPr bwMode="auto">
          <a:xfrm>
            <a:off x="5328602" y="1423034"/>
            <a:ext cx="45719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grpSp>
        <p:nvGrpSpPr>
          <p:cNvPr id="313" name="组合 312"/>
          <p:cNvGrpSpPr/>
          <p:nvPr/>
        </p:nvGrpSpPr>
        <p:grpSpPr>
          <a:xfrm>
            <a:off x="5313792" y="2176846"/>
            <a:ext cx="396344" cy="215444"/>
            <a:chOff x="7272000" y="2565484"/>
            <a:chExt cx="396344" cy="215444"/>
          </a:xfrm>
        </p:grpSpPr>
        <p:cxnSp>
          <p:nvCxnSpPr>
            <p:cNvPr id="314" name="直接连接符 31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5" name="文本框 31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09" name="文本框 308"/>
          <p:cNvSpPr txBox="1"/>
          <p:nvPr/>
        </p:nvSpPr>
        <p:spPr>
          <a:xfrm>
            <a:off x="3311140" y="1546909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LD.PC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64" name="组合 363"/>
          <p:cNvGrpSpPr/>
          <p:nvPr/>
        </p:nvGrpSpPr>
        <p:grpSpPr>
          <a:xfrm>
            <a:off x="2170281" y="5732800"/>
            <a:ext cx="360039" cy="119168"/>
            <a:chOff x="5292080" y="3452075"/>
            <a:chExt cx="360039" cy="119168"/>
          </a:xfrm>
        </p:grpSpPr>
        <p:sp>
          <p:nvSpPr>
            <p:cNvPr id="365" name="等腰三角形 36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66" name="直接连接符 36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67" name="文本框 366"/>
          <p:cNvSpPr txBox="1"/>
          <p:nvPr/>
        </p:nvSpPr>
        <p:spPr>
          <a:xfrm>
            <a:off x="1557897" y="5669274"/>
            <a:ext cx="744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LD.MDR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2" name="梯形 391"/>
          <p:cNvSpPr/>
          <p:nvPr/>
        </p:nvSpPr>
        <p:spPr bwMode="auto">
          <a:xfrm>
            <a:off x="2187064" y="6122668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395" name="直接连接符 394"/>
          <p:cNvCxnSpPr/>
          <p:nvPr/>
        </p:nvCxnSpPr>
        <p:spPr bwMode="auto">
          <a:xfrm>
            <a:off x="3104495" y="5904000"/>
            <a:ext cx="0" cy="30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6" name="直接连接符 395"/>
          <p:cNvCxnSpPr/>
          <p:nvPr/>
        </p:nvCxnSpPr>
        <p:spPr bwMode="auto">
          <a:xfrm rot="5400000" flipH="1">
            <a:off x="3248479" y="6058435"/>
            <a:ext cx="0" cy="28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00" name="组合 399"/>
          <p:cNvGrpSpPr/>
          <p:nvPr/>
        </p:nvGrpSpPr>
        <p:grpSpPr>
          <a:xfrm>
            <a:off x="1837251" y="6173636"/>
            <a:ext cx="360039" cy="119168"/>
            <a:chOff x="5292080" y="3452075"/>
            <a:chExt cx="360039" cy="119168"/>
          </a:xfrm>
        </p:grpSpPr>
        <p:sp>
          <p:nvSpPr>
            <p:cNvPr id="401" name="等腰三角形 400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02" name="直接连接符 401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3" name="文本框 402"/>
          <p:cNvSpPr txBox="1"/>
          <p:nvPr/>
        </p:nvSpPr>
        <p:spPr>
          <a:xfrm>
            <a:off x="1294916" y="6110110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MIO.EN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04" name="组合 403"/>
          <p:cNvGrpSpPr/>
          <p:nvPr/>
        </p:nvGrpSpPr>
        <p:grpSpPr>
          <a:xfrm>
            <a:off x="2426458" y="5380465"/>
            <a:ext cx="360039" cy="119168"/>
            <a:chOff x="5292080" y="3452075"/>
            <a:chExt cx="360039" cy="119168"/>
          </a:xfrm>
        </p:grpSpPr>
        <p:sp>
          <p:nvSpPr>
            <p:cNvPr id="405" name="等腰三角形 40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06" name="直接连接符 40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7" name="文本框 406"/>
          <p:cNvSpPr txBox="1"/>
          <p:nvPr/>
        </p:nvSpPr>
        <p:spPr>
          <a:xfrm>
            <a:off x="1629907" y="5333967"/>
            <a:ext cx="842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GateMDR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24" name="组合 423"/>
          <p:cNvGrpSpPr/>
          <p:nvPr/>
        </p:nvGrpSpPr>
        <p:grpSpPr>
          <a:xfrm>
            <a:off x="2978204" y="6542014"/>
            <a:ext cx="360000" cy="221857"/>
            <a:chOff x="5898218" y="3494595"/>
            <a:chExt cx="360000" cy="221857"/>
          </a:xfrm>
        </p:grpSpPr>
        <p:cxnSp>
          <p:nvCxnSpPr>
            <p:cNvPr id="425" name="直接连接符 424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6" name="文本框 425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44" name="直接连接符 43"/>
          <p:cNvCxnSpPr/>
          <p:nvPr/>
        </p:nvCxnSpPr>
        <p:spPr bwMode="auto">
          <a:xfrm>
            <a:off x="8971840" y="980728"/>
            <a:ext cx="2881" cy="437040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接连接符 42"/>
          <p:cNvCxnSpPr/>
          <p:nvPr/>
        </p:nvCxnSpPr>
        <p:spPr bwMode="auto">
          <a:xfrm>
            <a:off x="621793" y="5288328"/>
            <a:ext cx="8344800" cy="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流程图: 手动操作 4"/>
          <p:cNvSpPr/>
          <p:nvPr/>
        </p:nvSpPr>
        <p:spPr bwMode="auto">
          <a:xfrm>
            <a:off x="6994561" y="4289586"/>
            <a:ext cx="1080000" cy="390640"/>
          </a:xfrm>
          <a:prstGeom prst="flowChartManualOperation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144000" rIns="91440" bIns="144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ALU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等腰三角形 9"/>
          <p:cNvSpPr/>
          <p:nvPr/>
        </p:nvSpPr>
        <p:spPr bwMode="auto">
          <a:xfrm flipV="1">
            <a:off x="7391088" y="4289586"/>
            <a:ext cx="199657" cy="139368"/>
          </a:xfrm>
          <a:prstGeom prst="triangle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86742" y="4280216"/>
            <a:ext cx="102592" cy="1846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</a:t>
            </a:r>
            <a:endParaRPr kumimoji="0" lang="zh-CN" altLang="en-US" sz="1200" b="1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819344" y="4289554"/>
            <a:ext cx="102592" cy="1846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</a:t>
            </a:r>
            <a:endParaRPr kumimoji="0" lang="zh-CN" altLang="en-US" sz="1200" b="1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7390425" y="4298836"/>
            <a:ext cx="99828" cy="1393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连接符 23"/>
          <p:cNvCxnSpPr/>
          <p:nvPr/>
        </p:nvCxnSpPr>
        <p:spPr bwMode="auto">
          <a:xfrm flipH="1">
            <a:off x="7497834" y="4298836"/>
            <a:ext cx="92793" cy="1393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2" name="等腰三角形 221"/>
          <p:cNvSpPr/>
          <p:nvPr/>
        </p:nvSpPr>
        <p:spPr bwMode="auto">
          <a:xfrm rot="5400000">
            <a:off x="6965478" y="4370395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295" name="文本框 294"/>
          <p:cNvSpPr txBox="1"/>
          <p:nvPr/>
        </p:nvSpPr>
        <p:spPr>
          <a:xfrm>
            <a:off x="6420017" y="4250019"/>
            <a:ext cx="547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ALUK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76" name="组合 375"/>
          <p:cNvGrpSpPr/>
          <p:nvPr/>
        </p:nvGrpSpPr>
        <p:grpSpPr>
          <a:xfrm>
            <a:off x="6258090" y="4397737"/>
            <a:ext cx="360000" cy="221857"/>
            <a:chOff x="5898218" y="3494595"/>
            <a:chExt cx="360000" cy="221857"/>
          </a:xfrm>
        </p:grpSpPr>
        <p:cxnSp>
          <p:nvCxnSpPr>
            <p:cNvPr id="377" name="直接连接符 376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8" name="文本框 377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0" name="矩形 69"/>
          <p:cNvSpPr/>
          <p:nvPr/>
        </p:nvSpPr>
        <p:spPr bwMode="auto">
          <a:xfrm>
            <a:off x="4746598" y="3915536"/>
            <a:ext cx="950556" cy="1233418"/>
          </a:xfrm>
          <a:prstGeom prst="rect">
            <a:avLst/>
          </a:prstGeom>
          <a:solidFill>
            <a:srgbClr val="CC0000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FINITE STATE MACHINE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11" name="组合 110"/>
          <p:cNvGrpSpPr/>
          <p:nvPr/>
        </p:nvGrpSpPr>
        <p:grpSpPr>
          <a:xfrm>
            <a:off x="3683425" y="4218423"/>
            <a:ext cx="394752" cy="277817"/>
            <a:chOff x="2731971" y="4365104"/>
            <a:chExt cx="327861" cy="216000"/>
          </a:xfrm>
        </p:grpSpPr>
        <p:sp>
          <p:nvSpPr>
            <p:cNvPr id="108" name="矩形 107"/>
            <p:cNvSpPr/>
            <p:nvPr/>
          </p:nvSpPr>
          <p:spPr bwMode="auto">
            <a:xfrm>
              <a:off x="2731971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N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9" name="矩形 108"/>
            <p:cNvSpPr/>
            <p:nvPr/>
          </p:nvSpPr>
          <p:spPr bwMode="auto">
            <a:xfrm>
              <a:off x="2839983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Z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0" name="矩形 109"/>
            <p:cNvSpPr/>
            <p:nvPr/>
          </p:nvSpPr>
          <p:spPr bwMode="auto">
            <a:xfrm>
              <a:off x="2947995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P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</p:grpSp>
      <p:cxnSp>
        <p:nvCxnSpPr>
          <p:cNvPr id="203" name="直接连接符 202"/>
          <p:cNvCxnSpPr/>
          <p:nvPr/>
        </p:nvCxnSpPr>
        <p:spPr bwMode="auto">
          <a:xfrm flipV="1">
            <a:off x="1218173" y="4928288"/>
            <a:ext cx="1726" cy="36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6" name="直接连接符 205"/>
          <p:cNvCxnSpPr/>
          <p:nvPr/>
        </p:nvCxnSpPr>
        <p:spPr bwMode="auto">
          <a:xfrm flipV="1">
            <a:off x="3883332" y="4472728"/>
            <a:ext cx="0" cy="244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7" name="直接连接符 206"/>
          <p:cNvCxnSpPr/>
          <p:nvPr/>
        </p:nvCxnSpPr>
        <p:spPr bwMode="auto">
          <a:xfrm rot="16200000">
            <a:off x="4408514" y="4021887"/>
            <a:ext cx="1726" cy="662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12" name="组合 211"/>
          <p:cNvGrpSpPr/>
          <p:nvPr/>
        </p:nvGrpSpPr>
        <p:grpSpPr>
          <a:xfrm>
            <a:off x="5734361" y="4072576"/>
            <a:ext cx="360039" cy="119168"/>
            <a:chOff x="5292080" y="3452075"/>
            <a:chExt cx="360039" cy="119168"/>
          </a:xfrm>
        </p:grpSpPr>
        <p:sp>
          <p:nvSpPr>
            <p:cNvPr id="213" name="等腰三角形 212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14" name="直接连接符 213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18" name="组合 217"/>
          <p:cNvGrpSpPr/>
          <p:nvPr/>
        </p:nvGrpSpPr>
        <p:grpSpPr>
          <a:xfrm>
            <a:off x="5734361" y="4224976"/>
            <a:ext cx="360039" cy="119168"/>
            <a:chOff x="5292080" y="3452075"/>
            <a:chExt cx="360039" cy="119168"/>
          </a:xfrm>
        </p:grpSpPr>
        <p:sp>
          <p:nvSpPr>
            <p:cNvPr id="219" name="等腰三角形 21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20" name="直接连接符 21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23" name="直接连接符 222"/>
          <p:cNvCxnSpPr/>
          <p:nvPr/>
        </p:nvCxnSpPr>
        <p:spPr bwMode="auto">
          <a:xfrm rot="5400000">
            <a:off x="6346497" y="3832234"/>
            <a:ext cx="0" cy="1224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24" name="组合 223"/>
          <p:cNvGrpSpPr/>
          <p:nvPr/>
        </p:nvGrpSpPr>
        <p:grpSpPr>
          <a:xfrm>
            <a:off x="5734361" y="4529776"/>
            <a:ext cx="360039" cy="119168"/>
            <a:chOff x="5292080" y="3452075"/>
            <a:chExt cx="360039" cy="119168"/>
          </a:xfrm>
        </p:grpSpPr>
        <p:sp>
          <p:nvSpPr>
            <p:cNvPr id="225" name="等腰三角形 22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26" name="直接连接符 22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" name="组合 10"/>
          <p:cNvGrpSpPr/>
          <p:nvPr/>
        </p:nvGrpSpPr>
        <p:grpSpPr>
          <a:xfrm>
            <a:off x="3358097" y="4004728"/>
            <a:ext cx="1368000" cy="828000"/>
            <a:chOff x="3358097" y="4004728"/>
            <a:chExt cx="1368000" cy="828000"/>
          </a:xfrm>
        </p:grpSpPr>
        <p:cxnSp>
          <p:nvCxnSpPr>
            <p:cNvPr id="263" name="直接连接符 262"/>
            <p:cNvCxnSpPr/>
            <p:nvPr/>
          </p:nvCxnSpPr>
          <p:spPr bwMode="auto">
            <a:xfrm rot="10800000">
              <a:off x="3366482" y="4004728"/>
              <a:ext cx="1726" cy="828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4" name="直接连接符 263"/>
            <p:cNvCxnSpPr/>
            <p:nvPr/>
          </p:nvCxnSpPr>
          <p:spPr bwMode="auto">
            <a:xfrm rot="16200000">
              <a:off x="4041234" y="3321927"/>
              <a:ext cx="1726" cy="1368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" name="组合 7"/>
          <p:cNvGrpSpPr/>
          <p:nvPr/>
        </p:nvGrpSpPr>
        <p:grpSpPr>
          <a:xfrm>
            <a:off x="4067944" y="4941168"/>
            <a:ext cx="695029" cy="318229"/>
            <a:chOff x="4067944" y="4941168"/>
            <a:chExt cx="695029" cy="318229"/>
          </a:xfrm>
        </p:grpSpPr>
        <p:grpSp>
          <p:nvGrpSpPr>
            <p:cNvPr id="360" name="组合 359"/>
            <p:cNvGrpSpPr/>
            <p:nvPr/>
          </p:nvGrpSpPr>
          <p:grpSpPr>
            <a:xfrm>
              <a:off x="4349249" y="4941168"/>
              <a:ext cx="360039" cy="119168"/>
              <a:chOff x="5292080" y="3452075"/>
              <a:chExt cx="360039" cy="119168"/>
            </a:xfrm>
          </p:grpSpPr>
          <p:sp>
            <p:nvSpPr>
              <p:cNvPr id="361" name="等腰三角形 360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62" name="直接连接符 361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63" name="文本框 362"/>
            <p:cNvSpPr txBox="1"/>
            <p:nvPr/>
          </p:nvSpPr>
          <p:spPr>
            <a:xfrm>
              <a:off x="4067944" y="5013176"/>
              <a:ext cx="6950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RUN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6045" y="4705522"/>
            <a:ext cx="794285" cy="246221"/>
            <a:chOff x="66045" y="4705522"/>
            <a:chExt cx="794285" cy="246221"/>
          </a:xfrm>
        </p:grpSpPr>
        <p:grpSp>
          <p:nvGrpSpPr>
            <p:cNvPr id="381" name="组合 380"/>
            <p:cNvGrpSpPr/>
            <p:nvPr/>
          </p:nvGrpSpPr>
          <p:grpSpPr>
            <a:xfrm>
              <a:off x="500291" y="4760252"/>
              <a:ext cx="360039" cy="119168"/>
              <a:chOff x="5292080" y="3452075"/>
              <a:chExt cx="360039" cy="119168"/>
            </a:xfrm>
          </p:grpSpPr>
          <p:sp>
            <p:nvSpPr>
              <p:cNvPr id="382" name="等腰三角形 381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83" name="直接连接符 382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84" name="文本框 383"/>
            <p:cNvSpPr txBox="1"/>
            <p:nvPr/>
          </p:nvSpPr>
          <p:spPr>
            <a:xfrm>
              <a:off x="66045" y="4705522"/>
              <a:ext cx="5204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LD.IR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262" name="直接连接符 261"/>
          <p:cNvCxnSpPr/>
          <p:nvPr/>
        </p:nvCxnSpPr>
        <p:spPr bwMode="auto">
          <a:xfrm rot="16200000">
            <a:off x="2464347" y="3913064"/>
            <a:ext cx="1726" cy="1814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7" name="矩形 106"/>
          <p:cNvSpPr/>
          <p:nvPr/>
        </p:nvSpPr>
        <p:spPr bwMode="auto">
          <a:xfrm>
            <a:off x="880175" y="4712264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IR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7059361" y="1543912"/>
            <a:ext cx="950400" cy="1209906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40" name="直接连接符 39"/>
          <p:cNvCxnSpPr/>
          <p:nvPr/>
        </p:nvCxnSpPr>
        <p:spPr bwMode="auto">
          <a:xfrm>
            <a:off x="7866941" y="2768136"/>
            <a:ext cx="1" cy="79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直接连接符 59"/>
          <p:cNvCxnSpPr/>
          <p:nvPr/>
        </p:nvCxnSpPr>
        <p:spPr bwMode="auto">
          <a:xfrm flipH="1">
            <a:off x="7530770" y="1111864"/>
            <a:ext cx="7582" cy="4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61" name="组合 160"/>
          <p:cNvGrpSpPr/>
          <p:nvPr/>
        </p:nvGrpSpPr>
        <p:grpSpPr>
          <a:xfrm>
            <a:off x="7786289" y="3056080"/>
            <a:ext cx="396344" cy="215444"/>
            <a:chOff x="7272000" y="2565484"/>
            <a:chExt cx="396344" cy="215444"/>
          </a:xfrm>
        </p:grpSpPr>
        <p:cxnSp>
          <p:nvCxnSpPr>
            <p:cNvPr id="114" name="直接连接符 11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5" name="文本框 11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29" name="组合 228"/>
          <p:cNvGrpSpPr/>
          <p:nvPr/>
        </p:nvGrpSpPr>
        <p:grpSpPr>
          <a:xfrm>
            <a:off x="6703212" y="2153305"/>
            <a:ext cx="360039" cy="119168"/>
            <a:chOff x="5292080" y="3452075"/>
            <a:chExt cx="360039" cy="119168"/>
          </a:xfrm>
        </p:grpSpPr>
        <p:sp>
          <p:nvSpPr>
            <p:cNvPr id="230" name="等腰三角形 229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31" name="直接连接符 230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2" name="组合 231"/>
          <p:cNvGrpSpPr/>
          <p:nvPr/>
        </p:nvGrpSpPr>
        <p:grpSpPr>
          <a:xfrm>
            <a:off x="6703212" y="1615920"/>
            <a:ext cx="360039" cy="119168"/>
            <a:chOff x="5292080" y="3452075"/>
            <a:chExt cx="360039" cy="119168"/>
          </a:xfrm>
        </p:grpSpPr>
        <p:sp>
          <p:nvSpPr>
            <p:cNvPr id="233" name="等腰三角形 232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34" name="直接连接符 233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5" name="组合 234"/>
          <p:cNvGrpSpPr/>
          <p:nvPr/>
        </p:nvGrpSpPr>
        <p:grpSpPr>
          <a:xfrm flipH="1">
            <a:off x="8019245" y="2552024"/>
            <a:ext cx="360039" cy="119168"/>
            <a:chOff x="5292080" y="3452075"/>
            <a:chExt cx="360039" cy="119168"/>
          </a:xfrm>
        </p:grpSpPr>
        <p:sp>
          <p:nvSpPr>
            <p:cNvPr id="236" name="等腰三角形 23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37" name="直接连接符 23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1" name="文本框 290"/>
          <p:cNvSpPr txBox="1"/>
          <p:nvPr/>
        </p:nvSpPr>
        <p:spPr>
          <a:xfrm>
            <a:off x="6382433" y="1572499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2" name="文本框 291"/>
          <p:cNvSpPr txBox="1"/>
          <p:nvPr/>
        </p:nvSpPr>
        <p:spPr>
          <a:xfrm>
            <a:off x="6094401" y="2089779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LD.REG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6" name="文本框 295"/>
          <p:cNvSpPr txBox="1"/>
          <p:nvPr/>
        </p:nvSpPr>
        <p:spPr>
          <a:xfrm>
            <a:off x="7282873" y="1705103"/>
            <a:ext cx="580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REG FILE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" name="文本框 296"/>
          <p:cNvSpPr txBox="1"/>
          <p:nvPr/>
        </p:nvSpPr>
        <p:spPr>
          <a:xfrm>
            <a:off x="7606569" y="2408008"/>
            <a:ext cx="527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SR1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OUT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8" name="文本框 297"/>
          <p:cNvSpPr txBox="1"/>
          <p:nvPr/>
        </p:nvSpPr>
        <p:spPr>
          <a:xfrm>
            <a:off x="7078792" y="2408008"/>
            <a:ext cx="527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SR2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OUT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49" name="组合 348"/>
          <p:cNvGrpSpPr/>
          <p:nvPr/>
        </p:nvGrpSpPr>
        <p:grpSpPr>
          <a:xfrm>
            <a:off x="8110665" y="2557773"/>
            <a:ext cx="360000" cy="221857"/>
            <a:chOff x="5898218" y="3494595"/>
            <a:chExt cx="360000" cy="221857"/>
          </a:xfrm>
        </p:grpSpPr>
        <p:cxnSp>
          <p:nvCxnSpPr>
            <p:cNvPr id="350" name="直接连接符 349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1" name="文本框 350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52" name="组合 351"/>
          <p:cNvGrpSpPr/>
          <p:nvPr/>
        </p:nvGrpSpPr>
        <p:grpSpPr>
          <a:xfrm>
            <a:off x="6695955" y="1625004"/>
            <a:ext cx="360000" cy="221857"/>
            <a:chOff x="5898218" y="3494595"/>
            <a:chExt cx="360000" cy="221857"/>
          </a:xfrm>
        </p:grpSpPr>
        <p:cxnSp>
          <p:nvCxnSpPr>
            <p:cNvPr id="353" name="直接连接符 352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4" name="文本框 353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09" name="组合 408"/>
          <p:cNvGrpSpPr/>
          <p:nvPr/>
        </p:nvGrpSpPr>
        <p:grpSpPr>
          <a:xfrm>
            <a:off x="7462553" y="1111864"/>
            <a:ext cx="396344" cy="215444"/>
            <a:chOff x="7272000" y="2565484"/>
            <a:chExt cx="396344" cy="215444"/>
          </a:xfrm>
        </p:grpSpPr>
        <p:cxnSp>
          <p:nvCxnSpPr>
            <p:cNvPr id="410" name="直接连接符 40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1" name="文本框 41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35" name="直接连接符 34"/>
          <p:cNvCxnSpPr/>
          <p:nvPr/>
        </p:nvCxnSpPr>
        <p:spPr bwMode="auto">
          <a:xfrm>
            <a:off x="7866941" y="3613228"/>
            <a:ext cx="1" cy="68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直接连接符 58"/>
          <p:cNvCxnSpPr/>
          <p:nvPr/>
        </p:nvCxnSpPr>
        <p:spPr bwMode="auto">
          <a:xfrm flipV="1">
            <a:off x="7534561" y="4676296"/>
            <a:ext cx="0" cy="324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0" name="等腰三角形 209"/>
          <p:cNvSpPr/>
          <p:nvPr/>
        </p:nvSpPr>
        <p:spPr bwMode="auto">
          <a:xfrm rot="5400000">
            <a:off x="7325518" y="4995394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208" name="直接连接符 207"/>
          <p:cNvCxnSpPr/>
          <p:nvPr/>
        </p:nvCxnSpPr>
        <p:spPr bwMode="auto">
          <a:xfrm>
            <a:off x="7533698" y="5144344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等腰三角形 57"/>
          <p:cNvSpPr/>
          <p:nvPr/>
        </p:nvSpPr>
        <p:spPr bwMode="auto">
          <a:xfrm flipV="1">
            <a:off x="7444077" y="5000296"/>
            <a:ext cx="180969" cy="148657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grpSp>
        <p:nvGrpSpPr>
          <p:cNvPr id="274" name="组合 273"/>
          <p:cNvGrpSpPr/>
          <p:nvPr/>
        </p:nvGrpSpPr>
        <p:grpSpPr>
          <a:xfrm>
            <a:off x="7462553" y="4712844"/>
            <a:ext cx="396344" cy="215444"/>
            <a:chOff x="7272000" y="2565484"/>
            <a:chExt cx="396344" cy="215444"/>
          </a:xfrm>
        </p:grpSpPr>
        <p:cxnSp>
          <p:nvCxnSpPr>
            <p:cNvPr id="275" name="直接连接符 274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6" name="文本框 275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06" name="文本框 305"/>
          <p:cNvSpPr txBox="1"/>
          <p:nvPr/>
        </p:nvSpPr>
        <p:spPr>
          <a:xfrm>
            <a:off x="7695313" y="4951513"/>
            <a:ext cx="8306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GateALU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4" name="文本框 293"/>
          <p:cNvSpPr txBox="1"/>
          <p:nvPr/>
        </p:nvSpPr>
        <p:spPr>
          <a:xfrm>
            <a:off x="8326649" y="2480016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SR1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11" name="直接连接符 210"/>
          <p:cNvCxnSpPr/>
          <p:nvPr/>
        </p:nvCxnSpPr>
        <p:spPr bwMode="auto">
          <a:xfrm rot="5400000">
            <a:off x="6526537" y="4277233"/>
            <a:ext cx="0" cy="1584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" name="矩形 111"/>
          <p:cNvSpPr/>
          <p:nvPr/>
        </p:nvSpPr>
        <p:spPr bwMode="auto">
          <a:xfrm>
            <a:off x="3544471" y="471228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LOGIC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05" name="直接连接符 204"/>
          <p:cNvCxnSpPr/>
          <p:nvPr/>
        </p:nvCxnSpPr>
        <p:spPr bwMode="auto">
          <a:xfrm flipV="1">
            <a:off x="3882469" y="4919128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28" name="组合 327"/>
          <p:cNvGrpSpPr/>
          <p:nvPr/>
        </p:nvGrpSpPr>
        <p:grpSpPr>
          <a:xfrm>
            <a:off x="3813474" y="5000876"/>
            <a:ext cx="396344" cy="215444"/>
            <a:chOff x="7272000" y="2565484"/>
            <a:chExt cx="396344" cy="215444"/>
          </a:xfrm>
        </p:grpSpPr>
        <p:cxnSp>
          <p:nvCxnSpPr>
            <p:cNvPr id="329" name="直接连接符 328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0" name="文本框 329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707904" y="3717032"/>
            <a:ext cx="695029" cy="504055"/>
            <a:chOff x="3707904" y="3717032"/>
            <a:chExt cx="695029" cy="504055"/>
          </a:xfrm>
        </p:grpSpPr>
        <p:grpSp>
          <p:nvGrpSpPr>
            <p:cNvPr id="359" name="组合 358"/>
            <p:cNvGrpSpPr/>
            <p:nvPr/>
          </p:nvGrpSpPr>
          <p:grpSpPr>
            <a:xfrm rot="5400000" flipV="1">
              <a:off x="3684324" y="3981484"/>
              <a:ext cx="360039" cy="119168"/>
              <a:chOff x="5292080" y="3452075"/>
              <a:chExt cx="360039" cy="119168"/>
            </a:xfrm>
          </p:grpSpPr>
          <p:sp>
            <p:nvSpPr>
              <p:cNvPr id="368" name="等腰三角形 367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69" name="直接连接符 368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70" name="文本框 369"/>
            <p:cNvSpPr txBox="1"/>
            <p:nvPr/>
          </p:nvSpPr>
          <p:spPr>
            <a:xfrm>
              <a:off x="3707904" y="3717032"/>
              <a:ext cx="6950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LD.CC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80" name="标题 1"/>
          <p:cNvSpPr txBox="1">
            <a:spLocks/>
          </p:cNvSpPr>
          <p:nvPr/>
        </p:nvSpPr>
        <p:spPr>
          <a:xfrm>
            <a:off x="179388" y="71438"/>
            <a:ext cx="8839200" cy="765175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黑体"/>
                <a:cs typeface="+mj-cs"/>
              </a:rPr>
              <a:t>LC-3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黑体"/>
                <a:cs typeface="+mj-cs"/>
              </a:rPr>
              <a:t>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黑体"/>
                <a:cs typeface="+mj-cs"/>
              </a:rPr>
              <a:t>Data Path After </a:t>
            </a:r>
            <a:r>
              <a:rPr lang="en-US" altLang="zh-CN" kern="0" baseline="0" dirty="0">
                <a:solidFill>
                  <a:srgbClr val="333399"/>
                </a:solidFill>
                <a:latin typeface="Arial"/>
                <a:ea typeface="黑体"/>
              </a:rPr>
              <a:t>O</a:t>
            </a:r>
            <a:r>
              <a:rPr kumimoji="0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黑体"/>
                <a:cs typeface="+mj-cs"/>
              </a:rPr>
              <a:t>perate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黑体"/>
                <a:cs typeface="+mj-cs"/>
              </a:rPr>
              <a:t> Instruction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/>
              <a:ea typeface="黑体"/>
              <a:cs typeface="+mj-cs"/>
            </a:endParaRPr>
          </a:p>
        </p:txBody>
      </p:sp>
      <p:cxnSp>
        <p:nvCxnSpPr>
          <p:cNvPr id="42" name="直接连接符 41"/>
          <p:cNvCxnSpPr/>
          <p:nvPr/>
        </p:nvCxnSpPr>
        <p:spPr bwMode="auto">
          <a:xfrm>
            <a:off x="622673" y="1039856"/>
            <a:ext cx="8344800" cy="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0" name="直接连接符 389">
            <a:extLst>
              <a:ext uri="{FF2B5EF4-FFF2-40B4-BE49-F238E27FC236}">
                <a16:creationId xmlns:a16="http://schemas.microsoft.com/office/drawing/2014/main" id="{4906ED09-C9B5-4E99-B912-0A57E47DF2FE}"/>
              </a:ext>
            </a:extLst>
          </p:cNvPr>
          <p:cNvCxnSpPr/>
          <p:nvPr/>
        </p:nvCxnSpPr>
        <p:spPr bwMode="auto">
          <a:xfrm flipH="1">
            <a:off x="1221015" y="4514400"/>
            <a:ext cx="2297" cy="1872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915090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组合 276"/>
          <p:cNvGrpSpPr/>
          <p:nvPr/>
        </p:nvGrpSpPr>
        <p:grpSpPr>
          <a:xfrm>
            <a:off x="2511649" y="3398698"/>
            <a:ext cx="396344" cy="215444"/>
            <a:chOff x="7272000" y="2565484"/>
            <a:chExt cx="396344" cy="215444"/>
          </a:xfrm>
        </p:grpSpPr>
        <p:cxnSp>
          <p:nvCxnSpPr>
            <p:cNvPr id="278" name="直接连接符 277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9" name="文本框 278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sp>
        <p:nvSpPr>
          <p:cNvPr id="182" name="矩形 181"/>
          <p:cNvSpPr/>
          <p:nvPr/>
        </p:nvSpPr>
        <p:spPr bwMode="auto">
          <a:xfrm>
            <a:off x="1731563" y="3560136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baseline="0" dirty="0">
                <a:latin typeface="Arial" charset="0"/>
              </a:rPr>
              <a:t>SEXT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5" name="矩形 184"/>
          <p:cNvSpPr/>
          <p:nvPr/>
        </p:nvSpPr>
        <p:spPr bwMode="auto">
          <a:xfrm>
            <a:off x="1731563" y="255204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baseline="0" dirty="0">
                <a:latin typeface="Arial" charset="0"/>
              </a:rPr>
              <a:t>SEXT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0" name="文本框 269"/>
          <p:cNvSpPr txBox="1"/>
          <p:nvPr/>
        </p:nvSpPr>
        <p:spPr>
          <a:xfrm>
            <a:off x="1197857" y="2419041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baseline="0" dirty="0"/>
              <a:t>[7:0]</a:t>
            </a:r>
            <a:endParaRPr lang="zh-CN" altLang="en-US" sz="1200" b="1" baseline="0" dirty="0"/>
          </a:p>
        </p:txBody>
      </p:sp>
      <p:grpSp>
        <p:nvGrpSpPr>
          <p:cNvPr id="322" name="组合 321"/>
          <p:cNvGrpSpPr/>
          <p:nvPr/>
        </p:nvGrpSpPr>
        <p:grpSpPr>
          <a:xfrm>
            <a:off x="1983416" y="2176846"/>
            <a:ext cx="396344" cy="215444"/>
            <a:chOff x="7272000" y="2565484"/>
            <a:chExt cx="396344" cy="215444"/>
          </a:xfrm>
        </p:grpSpPr>
        <p:cxnSp>
          <p:nvCxnSpPr>
            <p:cNvPr id="323" name="直接连接符 32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4" name="文本框 32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cxnSp>
        <p:nvCxnSpPr>
          <p:cNvPr id="178" name="直接连接符 177"/>
          <p:cNvCxnSpPr/>
          <p:nvPr/>
        </p:nvCxnSpPr>
        <p:spPr bwMode="auto">
          <a:xfrm flipV="1">
            <a:off x="2595659" y="3272128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0" name="直接连接符 189"/>
          <p:cNvCxnSpPr/>
          <p:nvPr/>
        </p:nvCxnSpPr>
        <p:spPr bwMode="auto">
          <a:xfrm rot="16200000">
            <a:off x="1478644" y="3416136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2" name="直接连接符 191"/>
          <p:cNvCxnSpPr/>
          <p:nvPr/>
        </p:nvCxnSpPr>
        <p:spPr bwMode="auto">
          <a:xfrm rot="16200000">
            <a:off x="2513171" y="3570936"/>
            <a:ext cx="1726" cy="194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1" name="直接连接符 190"/>
          <p:cNvCxnSpPr/>
          <p:nvPr/>
        </p:nvCxnSpPr>
        <p:spPr bwMode="auto">
          <a:xfrm rot="16200000">
            <a:off x="1478644" y="2408048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38" name="组合 337"/>
          <p:cNvGrpSpPr/>
          <p:nvPr/>
        </p:nvGrpSpPr>
        <p:grpSpPr>
          <a:xfrm>
            <a:off x="2080239" y="3105493"/>
            <a:ext cx="360039" cy="119168"/>
            <a:chOff x="5292080" y="3452075"/>
            <a:chExt cx="360039" cy="119168"/>
          </a:xfrm>
        </p:grpSpPr>
        <p:sp>
          <p:nvSpPr>
            <p:cNvPr id="339" name="等腰三角形 33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340" name="直接连接符 33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41" name="文本框 340"/>
          <p:cNvSpPr txBox="1"/>
          <p:nvPr/>
        </p:nvSpPr>
        <p:spPr>
          <a:xfrm>
            <a:off x="1136717" y="3046345"/>
            <a:ext cx="991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baseline="0" dirty="0"/>
              <a:t>ADDR2MUX</a:t>
            </a:r>
            <a:endParaRPr lang="zh-CN" altLang="en-US" sz="1000" baseline="0" dirty="0"/>
          </a:p>
        </p:txBody>
      </p:sp>
      <p:sp>
        <p:nvSpPr>
          <p:cNvPr id="266" name="文本框 265"/>
          <p:cNvSpPr txBox="1"/>
          <p:nvPr/>
        </p:nvSpPr>
        <p:spPr>
          <a:xfrm>
            <a:off x="1197857" y="3427153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baseline="0" dirty="0"/>
              <a:t>[10:0]</a:t>
            </a:r>
            <a:endParaRPr lang="zh-CN" altLang="en-US" sz="1200" b="1" baseline="0" dirty="0"/>
          </a:p>
        </p:txBody>
      </p:sp>
      <p:cxnSp>
        <p:nvCxnSpPr>
          <p:cNvPr id="195" name="直接连接符 194"/>
          <p:cNvCxnSpPr/>
          <p:nvPr/>
        </p:nvCxnSpPr>
        <p:spPr bwMode="auto">
          <a:xfrm rot="10800000">
            <a:off x="2061954" y="2047944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8" name="矩形 407"/>
          <p:cNvSpPr/>
          <p:nvPr/>
        </p:nvSpPr>
        <p:spPr bwMode="auto">
          <a:xfrm>
            <a:off x="168480" y="692696"/>
            <a:ext cx="8896977" cy="6089104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grpSp>
        <p:nvGrpSpPr>
          <p:cNvPr id="157" name="组合 156"/>
          <p:cNvGrpSpPr/>
          <p:nvPr/>
        </p:nvGrpSpPr>
        <p:grpSpPr>
          <a:xfrm>
            <a:off x="6670466" y="2543542"/>
            <a:ext cx="360039" cy="119168"/>
            <a:chOff x="5292080" y="3452075"/>
            <a:chExt cx="360039" cy="119168"/>
          </a:xfrm>
        </p:grpSpPr>
        <p:sp>
          <p:nvSpPr>
            <p:cNvPr id="158" name="等腰三角形 157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159" name="直接连接符 158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3" name="文本框 292"/>
          <p:cNvSpPr txBox="1"/>
          <p:nvPr/>
        </p:nvSpPr>
        <p:spPr>
          <a:xfrm>
            <a:off x="6310425" y="2480016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SR2</a:t>
            </a:r>
            <a:endParaRPr lang="zh-CN" altLang="en-US" sz="1000" baseline="0" dirty="0"/>
          </a:p>
        </p:txBody>
      </p:sp>
      <p:grpSp>
        <p:nvGrpSpPr>
          <p:cNvPr id="346" name="组合 345"/>
          <p:cNvGrpSpPr/>
          <p:nvPr/>
        </p:nvGrpSpPr>
        <p:grpSpPr>
          <a:xfrm>
            <a:off x="6670553" y="2547150"/>
            <a:ext cx="360000" cy="221857"/>
            <a:chOff x="5898218" y="3494595"/>
            <a:chExt cx="360000" cy="221857"/>
          </a:xfrm>
        </p:grpSpPr>
        <p:cxnSp>
          <p:nvCxnSpPr>
            <p:cNvPr id="347" name="直接连接符 346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8" name="文本框 347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3</a:t>
              </a:r>
              <a:endParaRPr lang="zh-CN" altLang="en-US" sz="1200" dirty="0"/>
            </a:p>
          </p:txBody>
        </p:sp>
      </p:grpSp>
      <p:grpSp>
        <p:nvGrpSpPr>
          <p:cNvPr id="162" name="组合 161"/>
          <p:cNvGrpSpPr/>
          <p:nvPr/>
        </p:nvGrpSpPr>
        <p:grpSpPr>
          <a:xfrm>
            <a:off x="7137865" y="3056080"/>
            <a:ext cx="396344" cy="215444"/>
            <a:chOff x="7272000" y="2565484"/>
            <a:chExt cx="396344" cy="215444"/>
          </a:xfrm>
        </p:grpSpPr>
        <p:sp>
          <p:nvSpPr>
            <p:cNvPr id="164" name="文本框 16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  <p:cxnSp>
          <p:nvCxnSpPr>
            <p:cNvPr id="163" name="直接连接符 16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8" name="直接连接符 37"/>
          <p:cNvCxnSpPr/>
          <p:nvPr/>
        </p:nvCxnSpPr>
        <p:spPr bwMode="auto">
          <a:xfrm>
            <a:off x="7202786" y="2768048"/>
            <a:ext cx="1726" cy="11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80" name="组合 279"/>
          <p:cNvGrpSpPr/>
          <p:nvPr/>
        </p:nvGrpSpPr>
        <p:grpSpPr>
          <a:xfrm>
            <a:off x="2710025" y="3398698"/>
            <a:ext cx="396344" cy="215444"/>
            <a:chOff x="7272000" y="2565484"/>
            <a:chExt cx="396344" cy="215444"/>
          </a:xfrm>
        </p:grpSpPr>
        <p:cxnSp>
          <p:nvCxnSpPr>
            <p:cNvPr id="281" name="直接连接符 280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2" name="文本框 281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cxnSp>
        <p:nvCxnSpPr>
          <p:cNvPr id="145" name="直接连接符 144"/>
          <p:cNvCxnSpPr/>
          <p:nvPr/>
        </p:nvCxnSpPr>
        <p:spPr bwMode="auto">
          <a:xfrm flipV="1">
            <a:off x="2926049" y="2975144"/>
            <a:ext cx="1726" cy="100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" name="直接连接符 135"/>
          <p:cNvCxnSpPr/>
          <p:nvPr/>
        </p:nvCxnSpPr>
        <p:spPr bwMode="auto">
          <a:xfrm flipV="1">
            <a:off x="4870265" y="2099704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1" name="直接连接符 140"/>
          <p:cNvCxnSpPr/>
          <p:nvPr/>
        </p:nvCxnSpPr>
        <p:spPr bwMode="auto">
          <a:xfrm flipV="1">
            <a:off x="4436491" y="2108560"/>
            <a:ext cx="1726" cy="19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" name="直接连接符 141"/>
          <p:cNvCxnSpPr/>
          <p:nvPr/>
        </p:nvCxnSpPr>
        <p:spPr bwMode="auto">
          <a:xfrm flipV="1">
            <a:off x="4652515" y="2108560"/>
            <a:ext cx="1726" cy="3132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" name="直接连接符 146"/>
          <p:cNvCxnSpPr/>
          <p:nvPr/>
        </p:nvCxnSpPr>
        <p:spPr bwMode="auto">
          <a:xfrm flipV="1">
            <a:off x="3790145" y="2386600"/>
            <a:ext cx="1726" cy="21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8" name="椭圆 147"/>
          <p:cNvSpPr/>
          <p:nvPr/>
        </p:nvSpPr>
        <p:spPr bwMode="auto">
          <a:xfrm>
            <a:off x="3775881" y="2359138"/>
            <a:ext cx="45719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grpSp>
        <p:nvGrpSpPr>
          <p:cNvPr id="271" name="组合 270"/>
          <p:cNvGrpSpPr/>
          <p:nvPr/>
        </p:nvGrpSpPr>
        <p:grpSpPr>
          <a:xfrm>
            <a:off x="5661476" y="2176846"/>
            <a:ext cx="396344" cy="215444"/>
            <a:chOff x="7272000" y="2565484"/>
            <a:chExt cx="396344" cy="215444"/>
          </a:xfrm>
        </p:grpSpPr>
        <p:cxnSp>
          <p:nvCxnSpPr>
            <p:cNvPr id="272" name="直接连接符 27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3" name="文本框 27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cxnSp>
        <p:nvCxnSpPr>
          <p:cNvPr id="134" name="直接连接符 133"/>
          <p:cNvCxnSpPr/>
          <p:nvPr/>
        </p:nvCxnSpPr>
        <p:spPr bwMode="auto">
          <a:xfrm rot="16200000">
            <a:off x="5122241" y="2137145"/>
            <a:ext cx="1726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13" name="组合 312"/>
          <p:cNvGrpSpPr/>
          <p:nvPr/>
        </p:nvGrpSpPr>
        <p:grpSpPr>
          <a:xfrm>
            <a:off x="5313792" y="2176846"/>
            <a:ext cx="396344" cy="215444"/>
            <a:chOff x="7272000" y="2565484"/>
            <a:chExt cx="396344" cy="215444"/>
          </a:xfrm>
        </p:grpSpPr>
        <p:cxnSp>
          <p:nvCxnSpPr>
            <p:cNvPr id="314" name="直接连接符 31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5" name="文本框 31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cxnSp>
        <p:nvCxnSpPr>
          <p:cNvPr id="138" name="直接连接符 137"/>
          <p:cNvCxnSpPr/>
          <p:nvPr/>
        </p:nvCxnSpPr>
        <p:spPr bwMode="auto">
          <a:xfrm rot="16200000">
            <a:off x="3901881" y="1747544"/>
            <a:ext cx="1726" cy="10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" name="直接连接符 138"/>
          <p:cNvCxnSpPr/>
          <p:nvPr/>
        </p:nvCxnSpPr>
        <p:spPr bwMode="auto">
          <a:xfrm rot="16200000">
            <a:off x="3091881" y="1717129"/>
            <a:ext cx="1726" cy="13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" name="直接连接符 145"/>
          <p:cNvCxnSpPr/>
          <p:nvPr/>
        </p:nvCxnSpPr>
        <p:spPr bwMode="auto">
          <a:xfrm rot="16200000">
            <a:off x="4221282" y="1969129"/>
            <a:ext cx="1726" cy="86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25" name="组合 324"/>
          <p:cNvGrpSpPr/>
          <p:nvPr/>
        </p:nvGrpSpPr>
        <p:grpSpPr>
          <a:xfrm>
            <a:off x="4585967" y="2176846"/>
            <a:ext cx="396344" cy="215444"/>
            <a:chOff x="7272000" y="2565484"/>
            <a:chExt cx="396344" cy="215444"/>
          </a:xfrm>
        </p:grpSpPr>
        <p:cxnSp>
          <p:nvCxnSpPr>
            <p:cNvPr id="326" name="直接连接符 325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7" name="文本框 326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283" name="组合 282"/>
          <p:cNvGrpSpPr/>
          <p:nvPr/>
        </p:nvGrpSpPr>
        <p:grpSpPr>
          <a:xfrm>
            <a:off x="2926049" y="3398698"/>
            <a:ext cx="396344" cy="215444"/>
            <a:chOff x="7272000" y="2565484"/>
            <a:chExt cx="396344" cy="215444"/>
          </a:xfrm>
        </p:grpSpPr>
        <p:cxnSp>
          <p:nvCxnSpPr>
            <p:cNvPr id="284" name="直接连接符 28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5" name="文本框 28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cxnSp>
        <p:nvCxnSpPr>
          <p:cNvPr id="181" name="直接连接符 180"/>
          <p:cNvCxnSpPr/>
          <p:nvPr/>
        </p:nvCxnSpPr>
        <p:spPr bwMode="auto">
          <a:xfrm flipV="1">
            <a:off x="3212355" y="3272104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5" name="梯形 94"/>
          <p:cNvSpPr/>
          <p:nvPr/>
        </p:nvSpPr>
        <p:spPr bwMode="auto">
          <a:xfrm>
            <a:off x="2421993" y="3056080"/>
            <a:ext cx="972000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MUX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96" name="梯形 95"/>
          <p:cNvSpPr/>
          <p:nvPr/>
        </p:nvSpPr>
        <p:spPr bwMode="auto">
          <a:xfrm>
            <a:off x="3664802" y="3056080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MUX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144" name="直接连接符 143"/>
          <p:cNvCxnSpPr/>
          <p:nvPr/>
        </p:nvCxnSpPr>
        <p:spPr bwMode="auto">
          <a:xfrm flipV="1">
            <a:off x="4076451" y="2804080"/>
            <a:ext cx="1726" cy="2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3" name="直接连接符 172"/>
          <p:cNvCxnSpPr/>
          <p:nvPr/>
        </p:nvCxnSpPr>
        <p:spPr bwMode="auto">
          <a:xfrm flipV="1">
            <a:off x="3790145" y="3272104"/>
            <a:ext cx="1726" cy="327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6" name="直接连接符 175"/>
          <p:cNvCxnSpPr/>
          <p:nvPr/>
        </p:nvCxnSpPr>
        <p:spPr bwMode="auto">
          <a:xfrm flipV="1">
            <a:off x="3500387" y="2804072"/>
            <a:ext cx="1726" cy="1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7" name="直接连接符 176"/>
          <p:cNvCxnSpPr/>
          <p:nvPr/>
        </p:nvCxnSpPr>
        <p:spPr bwMode="auto">
          <a:xfrm rot="16200000">
            <a:off x="3210681" y="2684409"/>
            <a:ext cx="1726" cy="597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61" name="组合 260"/>
          <p:cNvGrpSpPr/>
          <p:nvPr/>
        </p:nvGrpSpPr>
        <p:grpSpPr>
          <a:xfrm>
            <a:off x="3286201" y="2595651"/>
            <a:ext cx="1008000" cy="244405"/>
            <a:chOff x="2843920" y="2392507"/>
            <a:chExt cx="1008000" cy="244405"/>
          </a:xfrm>
        </p:grpSpPr>
        <p:sp>
          <p:nvSpPr>
            <p:cNvPr id="94" name="梯形 93"/>
            <p:cNvSpPr/>
            <p:nvPr/>
          </p:nvSpPr>
          <p:spPr bwMode="auto">
            <a:xfrm>
              <a:off x="2843920" y="2392507"/>
              <a:ext cx="1008000" cy="232989"/>
            </a:xfrm>
            <a:prstGeom prst="trapezoid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21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b="1" dirty="0">
                  <a:solidFill>
                    <a:schemeClr val="bg1"/>
                  </a:solidFill>
                  <a:latin typeface="Arial" charset="0"/>
                </a:rPr>
                <a:t>+</a:t>
              </a:r>
              <a:endParaRPr kumimoji="0" lang="zh-CN" altLang="en-US" sz="2000" b="1" i="0" u="none" strike="noStrike" cap="none" normalizeH="0" baseline="-2500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257" name="等腰三角形 256"/>
            <p:cNvSpPr/>
            <p:nvPr/>
          </p:nvSpPr>
          <p:spPr bwMode="auto">
            <a:xfrm>
              <a:off x="3249397" y="2545331"/>
              <a:ext cx="197047" cy="91581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59" name="直接连接符 258"/>
            <p:cNvCxnSpPr/>
            <p:nvPr/>
          </p:nvCxnSpPr>
          <p:spPr bwMode="auto">
            <a:xfrm flipV="1">
              <a:off x="3249397" y="2545331"/>
              <a:ext cx="98524" cy="915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0" name="直接连接符 259"/>
            <p:cNvCxnSpPr/>
            <p:nvPr/>
          </p:nvCxnSpPr>
          <p:spPr bwMode="auto">
            <a:xfrm flipH="1" flipV="1">
              <a:off x="3347864" y="2545331"/>
              <a:ext cx="98524" cy="915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86" name="组合 285"/>
          <p:cNvGrpSpPr/>
          <p:nvPr/>
        </p:nvGrpSpPr>
        <p:grpSpPr>
          <a:xfrm>
            <a:off x="3142073" y="3398698"/>
            <a:ext cx="396344" cy="215444"/>
            <a:chOff x="7272000" y="2565484"/>
            <a:chExt cx="396344" cy="215444"/>
          </a:xfrm>
        </p:grpSpPr>
        <p:cxnSp>
          <p:nvCxnSpPr>
            <p:cNvPr id="287" name="直接连接符 286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8" name="文本框 287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310" name="组合 309"/>
          <p:cNvGrpSpPr/>
          <p:nvPr/>
        </p:nvGrpSpPr>
        <p:grpSpPr>
          <a:xfrm>
            <a:off x="3709468" y="3371360"/>
            <a:ext cx="396344" cy="215444"/>
            <a:chOff x="7272000" y="2565484"/>
            <a:chExt cx="396344" cy="215444"/>
          </a:xfrm>
        </p:grpSpPr>
        <p:cxnSp>
          <p:nvCxnSpPr>
            <p:cNvPr id="311" name="直接连接符 310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2" name="文本框 311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sp>
        <p:nvSpPr>
          <p:cNvPr id="334" name="文本框 333"/>
          <p:cNvSpPr txBox="1"/>
          <p:nvPr/>
        </p:nvSpPr>
        <p:spPr>
          <a:xfrm>
            <a:off x="4717064" y="3032135"/>
            <a:ext cx="9137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ADDR1MUX</a:t>
            </a:r>
            <a:endParaRPr lang="zh-CN" altLang="en-US" sz="1000" baseline="0" dirty="0"/>
          </a:p>
        </p:txBody>
      </p:sp>
      <p:grpSp>
        <p:nvGrpSpPr>
          <p:cNvPr id="335" name="组合 334"/>
          <p:cNvGrpSpPr/>
          <p:nvPr/>
        </p:nvGrpSpPr>
        <p:grpSpPr>
          <a:xfrm flipH="1">
            <a:off x="4419247" y="3101884"/>
            <a:ext cx="360039" cy="119168"/>
            <a:chOff x="5292080" y="3452075"/>
            <a:chExt cx="360039" cy="119168"/>
          </a:xfrm>
        </p:grpSpPr>
        <p:sp>
          <p:nvSpPr>
            <p:cNvPr id="336" name="等腰三角形 33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337" name="直接连接符 33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71" name="直接连接符 170"/>
          <p:cNvCxnSpPr/>
          <p:nvPr/>
        </p:nvCxnSpPr>
        <p:spPr bwMode="auto">
          <a:xfrm rot="16200000">
            <a:off x="5014281" y="2749264"/>
            <a:ext cx="1726" cy="147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" name="直接连接符 171"/>
          <p:cNvCxnSpPr/>
          <p:nvPr/>
        </p:nvCxnSpPr>
        <p:spPr bwMode="auto">
          <a:xfrm flipV="1">
            <a:off x="4292475" y="3272104"/>
            <a:ext cx="1726" cy="21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6" name="直接连接符 185"/>
          <p:cNvCxnSpPr>
            <a:cxnSpLocks/>
          </p:cNvCxnSpPr>
          <p:nvPr/>
        </p:nvCxnSpPr>
        <p:spPr bwMode="auto">
          <a:xfrm flipV="1">
            <a:off x="1219899" y="3970961"/>
            <a:ext cx="7780" cy="741071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9" name="直接连接符 178"/>
          <p:cNvCxnSpPr/>
          <p:nvPr/>
        </p:nvCxnSpPr>
        <p:spPr bwMode="auto">
          <a:xfrm flipV="1">
            <a:off x="2801224" y="3272104"/>
            <a:ext cx="1726" cy="68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0" name="直接连接符 179"/>
          <p:cNvCxnSpPr/>
          <p:nvPr/>
        </p:nvCxnSpPr>
        <p:spPr bwMode="auto">
          <a:xfrm flipV="1">
            <a:off x="3006789" y="3272104"/>
            <a:ext cx="1726" cy="97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3" name="矩形 182"/>
          <p:cNvSpPr/>
          <p:nvPr/>
        </p:nvSpPr>
        <p:spPr bwMode="auto">
          <a:xfrm>
            <a:off x="1733276" y="384991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baseline="0" dirty="0">
                <a:latin typeface="Arial" charset="0"/>
              </a:rPr>
              <a:t>SEXT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4" name="矩形 183"/>
          <p:cNvSpPr/>
          <p:nvPr/>
        </p:nvSpPr>
        <p:spPr bwMode="auto">
          <a:xfrm>
            <a:off x="1733276" y="4137950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baseline="0" dirty="0">
                <a:latin typeface="Arial" charset="0"/>
              </a:rPr>
              <a:t>SEXT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88" name="直接连接符 187"/>
          <p:cNvCxnSpPr/>
          <p:nvPr/>
        </p:nvCxnSpPr>
        <p:spPr bwMode="auto">
          <a:xfrm rot="16200000">
            <a:off x="1477431" y="3993950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9" name="直接连接符 188"/>
          <p:cNvCxnSpPr/>
          <p:nvPr/>
        </p:nvCxnSpPr>
        <p:spPr bwMode="auto">
          <a:xfrm rot="16200000">
            <a:off x="1478644" y="3705918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3" name="直接连接符 192"/>
          <p:cNvCxnSpPr/>
          <p:nvPr/>
        </p:nvCxnSpPr>
        <p:spPr bwMode="auto">
          <a:xfrm rot="16200000">
            <a:off x="2621171" y="3752718"/>
            <a:ext cx="1726" cy="410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" name="直接连接符 193"/>
          <p:cNvCxnSpPr/>
          <p:nvPr/>
        </p:nvCxnSpPr>
        <p:spPr bwMode="auto">
          <a:xfrm rot="16200000">
            <a:off x="2721971" y="3939950"/>
            <a:ext cx="1726" cy="61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7" name="文本框 266"/>
          <p:cNvSpPr txBox="1"/>
          <p:nvPr/>
        </p:nvSpPr>
        <p:spPr>
          <a:xfrm>
            <a:off x="1197857" y="3715185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baseline="0" dirty="0"/>
              <a:t>[8:0]</a:t>
            </a:r>
            <a:endParaRPr lang="zh-CN" altLang="en-US" sz="1200" b="1" baseline="0" dirty="0"/>
          </a:p>
        </p:txBody>
      </p:sp>
      <p:sp>
        <p:nvSpPr>
          <p:cNvPr id="268" name="文本框 267"/>
          <p:cNvSpPr txBox="1"/>
          <p:nvPr/>
        </p:nvSpPr>
        <p:spPr>
          <a:xfrm>
            <a:off x="1197857" y="4003217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baseline="0" dirty="0"/>
              <a:t>[5:0]</a:t>
            </a:r>
            <a:endParaRPr lang="zh-CN" altLang="en-US" sz="1200" b="1" baseline="0" dirty="0"/>
          </a:p>
        </p:txBody>
      </p:sp>
      <p:grpSp>
        <p:nvGrpSpPr>
          <p:cNvPr id="6" name="组合 5"/>
          <p:cNvGrpSpPr/>
          <p:nvPr/>
        </p:nvGrpSpPr>
        <p:grpSpPr>
          <a:xfrm>
            <a:off x="66045" y="4705522"/>
            <a:ext cx="794285" cy="246221"/>
            <a:chOff x="66045" y="4705522"/>
            <a:chExt cx="794285" cy="246221"/>
          </a:xfrm>
        </p:grpSpPr>
        <p:grpSp>
          <p:nvGrpSpPr>
            <p:cNvPr id="381" name="组合 380"/>
            <p:cNvGrpSpPr/>
            <p:nvPr/>
          </p:nvGrpSpPr>
          <p:grpSpPr>
            <a:xfrm>
              <a:off x="500291" y="4760252"/>
              <a:ext cx="360039" cy="119168"/>
              <a:chOff x="5292080" y="3452075"/>
              <a:chExt cx="360039" cy="119168"/>
            </a:xfrm>
          </p:grpSpPr>
          <p:sp>
            <p:nvSpPr>
              <p:cNvPr id="382" name="等腰三角形 381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cxnSp>
            <p:nvCxnSpPr>
              <p:cNvPr id="383" name="直接连接符 382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84" name="文本框 383"/>
            <p:cNvSpPr txBox="1"/>
            <p:nvPr/>
          </p:nvSpPr>
          <p:spPr>
            <a:xfrm>
              <a:off x="66045" y="4705522"/>
              <a:ext cx="5204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baseline="0" dirty="0"/>
                <a:t>LD.IR</a:t>
              </a:r>
              <a:endParaRPr lang="zh-CN" altLang="en-US" sz="1000" baseline="0" dirty="0"/>
            </a:p>
          </p:txBody>
        </p:sp>
      </p:grpSp>
      <p:cxnSp>
        <p:nvCxnSpPr>
          <p:cNvPr id="203" name="直接连接符 202"/>
          <p:cNvCxnSpPr/>
          <p:nvPr/>
        </p:nvCxnSpPr>
        <p:spPr bwMode="auto">
          <a:xfrm flipV="1">
            <a:off x="1218173" y="4928288"/>
            <a:ext cx="1726" cy="36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7" name="直接连接符 126"/>
          <p:cNvCxnSpPr/>
          <p:nvPr/>
        </p:nvCxnSpPr>
        <p:spPr bwMode="auto">
          <a:xfrm rot="5400000">
            <a:off x="5812482" y="1553144"/>
            <a:ext cx="1726" cy="408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直接连接符 61"/>
          <p:cNvCxnSpPr/>
          <p:nvPr/>
        </p:nvCxnSpPr>
        <p:spPr bwMode="auto">
          <a:xfrm>
            <a:off x="8110625" y="5360336"/>
            <a:ext cx="0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直接连接符 64"/>
          <p:cNvCxnSpPr/>
          <p:nvPr/>
        </p:nvCxnSpPr>
        <p:spPr bwMode="auto">
          <a:xfrm>
            <a:off x="7030505" y="5324336"/>
            <a:ext cx="0" cy="57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矩形 66"/>
          <p:cNvSpPr/>
          <p:nvPr/>
        </p:nvSpPr>
        <p:spPr bwMode="auto">
          <a:xfrm>
            <a:off x="6512153" y="5900336"/>
            <a:ext cx="950400" cy="5760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b="1" baseline="0" dirty="0"/>
              <a:t>INPUT</a:t>
            </a:r>
            <a:endParaRPr lang="zh-CN" altLang="en-US" sz="1200" b="1" baseline="0" dirty="0"/>
          </a:p>
        </p:txBody>
      </p:sp>
      <p:cxnSp>
        <p:nvCxnSpPr>
          <p:cNvPr id="358" name="直接连接符 357"/>
          <p:cNvCxnSpPr/>
          <p:nvPr/>
        </p:nvCxnSpPr>
        <p:spPr bwMode="auto">
          <a:xfrm>
            <a:off x="4836233" y="5919928"/>
            <a:ext cx="0" cy="28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7" name="直接连接符 356"/>
          <p:cNvCxnSpPr/>
          <p:nvPr/>
        </p:nvCxnSpPr>
        <p:spPr bwMode="auto">
          <a:xfrm rot="16200000">
            <a:off x="4600265" y="5968436"/>
            <a:ext cx="0" cy="4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5" name="组合 384"/>
          <p:cNvGrpSpPr/>
          <p:nvPr/>
        </p:nvGrpSpPr>
        <p:grpSpPr>
          <a:xfrm flipH="1">
            <a:off x="4370149" y="6565995"/>
            <a:ext cx="360039" cy="119168"/>
            <a:chOff x="5292080" y="3452075"/>
            <a:chExt cx="360039" cy="119168"/>
          </a:xfrm>
        </p:grpSpPr>
        <p:sp>
          <p:nvSpPr>
            <p:cNvPr id="386" name="等腰三角形 38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387" name="直接连接符 38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88" name="文本框 387"/>
          <p:cNvSpPr txBox="1"/>
          <p:nvPr/>
        </p:nvSpPr>
        <p:spPr>
          <a:xfrm>
            <a:off x="4665830" y="6517650"/>
            <a:ext cx="995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MEM.EN,R,W</a:t>
            </a:r>
            <a:endParaRPr lang="zh-CN" altLang="en-US" sz="1000" baseline="0" dirty="0"/>
          </a:p>
        </p:txBody>
      </p:sp>
      <p:grpSp>
        <p:nvGrpSpPr>
          <p:cNvPr id="418" name="组合 417"/>
          <p:cNvGrpSpPr/>
          <p:nvPr/>
        </p:nvGrpSpPr>
        <p:grpSpPr>
          <a:xfrm>
            <a:off x="4745207" y="5930003"/>
            <a:ext cx="396344" cy="215444"/>
            <a:chOff x="7272000" y="2565484"/>
            <a:chExt cx="396344" cy="215444"/>
          </a:xfrm>
        </p:grpSpPr>
        <p:cxnSp>
          <p:nvCxnSpPr>
            <p:cNvPr id="419" name="直接连接符 418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0" name="文本框 419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sp>
        <p:nvSpPr>
          <p:cNvPr id="105" name="矩形 104"/>
          <p:cNvSpPr/>
          <p:nvPr/>
        </p:nvSpPr>
        <p:spPr bwMode="auto">
          <a:xfrm>
            <a:off x="4514169" y="5684384"/>
            <a:ext cx="676800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baseline="0" dirty="0">
                <a:latin typeface="Arial" charset="0"/>
              </a:rPr>
              <a:t>MAR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56" name="直接连接符 355"/>
          <p:cNvCxnSpPr/>
          <p:nvPr/>
        </p:nvCxnSpPr>
        <p:spPr bwMode="auto">
          <a:xfrm>
            <a:off x="4836233" y="5360336"/>
            <a:ext cx="0" cy="352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1" name="组合 370"/>
          <p:cNvGrpSpPr/>
          <p:nvPr/>
        </p:nvGrpSpPr>
        <p:grpSpPr>
          <a:xfrm flipH="1">
            <a:off x="5230306" y="5732800"/>
            <a:ext cx="360039" cy="119168"/>
            <a:chOff x="5292080" y="3452075"/>
            <a:chExt cx="360039" cy="119168"/>
          </a:xfrm>
        </p:grpSpPr>
        <p:sp>
          <p:nvSpPr>
            <p:cNvPr id="372" name="等腰三角形 37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373" name="直接连接符 37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15" name="组合 414"/>
          <p:cNvGrpSpPr/>
          <p:nvPr/>
        </p:nvGrpSpPr>
        <p:grpSpPr>
          <a:xfrm>
            <a:off x="4745207" y="5378888"/>
            <a:ext cx="396344" cy="215444"/>
            <a:chOff x="7272000" y="2565484"/>
            <a:chExt cx="396344" cy="215444"/>
          </a:xfrm>
        </p:grpSpPr>
        <p:cxnSp>
          <p:nvCxnSpPr>
            <p:cNvPr id="416" name="直接连接符 415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7" name="文本框 416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sp>
        <p:nvSpPr>
          <p:cNvPr id="374" name="文本框 373"/>
          <p:cNvSpPr txBox="1"/>
          <p:nvPr/>
        </p:nvSpPr>
        <p:spPr>
          <a:xfrm>
            <a:off x="5587295" y="5669274"/>
            <a:ext cx="723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LD.MAR</a:t>
            </a:r>
            <a:endParaRPr lang="zh-CN" altLang="en-US" sz="1000" baseline="0" dirty="0"/>
          </a:p>
        </p:txBody>
      </p:sp>
      <p:cxnSp>
        <p:nvCxnSpPr>
          <p:cNvPr id="137" name="直接连接符 136"/>
          <p:cNvCxnSpPr/>
          <p:nvPr/>
        </p:nvCxnSpPr>
        <p:spPr bwMode="auto">
          <a:xfrm flipV="1">
            <a:off x="4654241" y="1748544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1" name="组合 150"/>
          <p:cNvGrpSpPr/>
          <p:nvPr/>
        </p:nvGrpSpPr>
        <p:grpSpPr>
          <a:xfrm>
            <a:off x="3934162" y="1941680"/>
            <a:ext cx="360039" cy="119168"/>
            <a:chOff x="5292080" y="3452075"/>
            <a:chExt cx="360039" cy="119168"/>
          </a:xfrm>
        </p:grpSpPr>
        <p:sp>
          <p:nvSpPr>
            <p:cNvPr id="152" name="等腰三角形 15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153" name="直接连接符 15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54" name="组合 153"/>
          <p:cNvGrpSpPr/>
          <p:nvPr/>
        </p:nvGrpSpPr>
        <p:grpSpPr>
          <a:xfrm>
            <a:off x="3934161" y="1592352"/>
            <a:ext cx="360039" cy="119168"/>
            <a:chOff x="5292080" y="3452075"/>
            <a:chExt cx="360039" cy="119168"/>
          </a:xfrm>
        </p:grpSpPr>
        <p:sp>
          <p:nvSpPr>
            <p:cNvPr id="155" name="等腰三角形 15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156" name="直接连接符 15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1" name="组合 50"/>
          <p:cNvGrpSpPr/>
          <p:nvPr/>
        </p:nvGrpSpPr>
        <p:grpSpPr>
          <a:xfrm>
            <a:off x="4563756" y="1213012"/>
            <a:ext cx="180969" cy="402036"/>
            <a:chOff x="2185214" y="1412776"/>
            <a:chExt cx="180969" cy="402036"/>
          </a:xfrm>
        </p:grpSpPr>
        <p:sp>
          <p:nvSpPr>
            <p:cNvPr id="52" name="等腰三角形 51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4" name="矩形 103"/>
          <p:cNvSpPr/>
          <p:nvPr/>
        </p:nvSpPr>
        <p:spPr bwMode="auto">
          <a:xfrm>
            <a:off x="4294201" y="1543936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PC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grpSp>
        <p:nvGrpSpPr>
          <p:cNvPr id="254" name="组合 253"/>
          <p:cNvGrpSpPr/>
          <p:nvPr/>
        </p:nvGrpSpPr>
        <p:grpSpPr>
          <a:xfrm>
            <a:off x="4222194" y="1255880"/>
            <a:ext cx="360039" cy="119168"/>
            <a:chOff x="5292080" y="3452075"/>
            <a:chExt cx="360039" cy="119168"/>
          </a:xfrm>
        </p:grpSpPr>
        <p:sp>
          <p:nvSpPr>
            <p:cNvPr id="255" name="等腰三角形 25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56" name="直接连接符 25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07" name="文本框 306"/>
          <p:cNvSpPr txBox="1"/>
          <p:nvPr/>
        </p:nvSpPr>
        <p:spPr>
          <a:xfrm>
            <a:off x="3569657" y="1209382"/>
            <a:ext cx="698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baseline="0" dirty="0" err="1"/>
              <a:t>GatePC</a:t>
            </a:r>
            <a:endParaRPr lang="zh-CN" altLang="en-US" sz="1000" baseline="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322257" y="6537325"/>
            <a:ext cx="2743200" cy="244475"/>
          </a:xfrm>
        </p:spPr>
        <p:txBody>
          <a:bodyPr/>
          <a:lstStyle/>
          <a:p>
            <a:pPr>
              <a:defRPr/>
            </a:pPr>
            <a:fld id="{0DE9E528-1FB2-4ADD-81AD-0CADE8E681E0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  <p:grpSp>
        <p:nvGrpSpPr>
          <p:cNvPr id="54" name="组合 53"/>
          <p:cNvGrpSpPr/>
          <p:nvPr/>
        </p:nvGrpSpPr>
        <p:grpSpPr>
          <a:xfrm>
            <a:off x="2784736" y="5347152"/>
            <a:ext cx="180969" cy="402036"/>
            <a:chOff x="2185214" y="1412776"/>
            <a:chExt cx="180969" cy="402036"/>
          </a:xfrm>
        </p:grpSpPr>
        <p:sp>
          <p:nvSpPr>
            <p:cNvPr id="55" name="等腰三角形 54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8" name="矩形 67"/>
          <p:cNvSpPr/>
          <p:nvPr/>
        </p:nvSpPr>
        <p:spPr bwMode="auto">
          <a:xfrm>
            <a:off x="7632180" y="5900336"/>
            <a:ext cx="950400" cy="5760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b="1" baseline="0" dirty="0"/>
              <a:t>OUTPUT</a:t>
            </a:r>
            <a:endParaRPr lang="zh-CN" altLang="en-US" sz="1200" b="1" baseline="0" dirty="0"/>
          </a:p>
        </p:txBody>
      </p:sp>
      <p:sp>
        <p:nvSpPr>
          <p:cNvPr id="69" name="矩形 68"/>
          <p:cNvSpPr/>
          <p:nvPr/>
        </p:nvSpPr>
        <p:spPr bwMode="auto">
          <a:xfrm>
            <a:off x="3392528" y="5651906"/>
            <a:ext cx="950400" cy="1101059"/>
          </a:xfrm>
          <a:prstGeom prst="rect">
            <a:avLst/>
          </a:prstGeom>
          <a:solidFill>
            <a:srgbClr val="FF99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b="1" baseline="0" dirty="0"/>
              <a:t>MEMORY</a:t>
            </a:r>
            <a:endParaRPr lang="zh-CN" altLang="en-US" sz="1200" b="1" baseline="0" dirty="0"/>
          </a:p>
        </p:txBody>
      </p:sp>
      <p:sp>
        <p:nvSpPr>
          <p:cNvPr id="106" name="矩形 105"/>
          <p:cNvSpPr/>
          <p:nvPr/>
        </p:nvSpPr>
        <p:spPr bwMode="auto">
          <a:xfrm>
            <a:off x="2536359" y="5684384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baseline="0" dirty="0">
                <a:latin typeface="Arial" charset="0"/>
              </a:rPr>
              <a:t>MDR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0" name="直接连接符 139"/>
          <p:cNvCxnSpPr/>
          <p:nvPr/>
        </p:nvCxnSpPr>
        <p:spPr bwMode="auto">
          <a:xfrm rot="10800000">
            <a:off x="3358098" y="1075872"/>
            <a:ext cx="1726" cy="12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8" name="矩形 227"/>
          <p:cNvSpPr/>
          <p:nvPr/>
        </p:nvSpPr>
        <p:spPr bwMode="auto">
          <a:xfrm>
            <a:off x="5806369" y="4712264"/>
            <a:ext cx="360040" cy="3456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108000" tIns="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 dirty="0">
                <a:latin typeface="Arial" charset="0"/>
              </a:rPr>
              <a:t>…</a:t>
            </a:r>
            <a:endParaRPr kumimoji="0" lang="zh-CN" altLang="en-US" sz="2400" b="1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39" name="直接连接符 238"/>
          <p:cNvCxnSpPr/>
          <p:nvPr/>
        </p:nvCxnSpPr>
        <p:spPr bwMode="auto">
          <a:xfrm>
            <a:off x="2672447" y="5908126"/>
            <a:ext cx="0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1" name="直接连接符 240"/>
          <p:cNvCxnSpPr/>
          <p:nvPr/>
        </p:nvCxnSpPr>
        <p:spPr bwMode="auto">
          <a:xfrm flipV="1">
            <a:off x="2854041" y="6368472"/>
            <a:ext cx="0" cy="21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2" name="直接连接符 241"/>
          <p:cNvCxnSpPr/>
          <p:nvPr/>
        </p:nvCxnSpPr>
        <p:spPr bwMode="auto">
          <a:xfrm rot="16200000">
            <a:off x="3106281" y="6315335"/>
            <a:ext cx="1726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4" name="直接连接符 243"/>
          <p:cNvCxnSpPr/>
          <p:nvPr/>
        </p:nvCxnSpPr>
        <p:spPr bwMode="auto">
          <a:xfrm rot="16200000">
            <a:off x="1736994" y="6026858"/>
            <a:ext cx="1726" cy="10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31" name="组合 330"/>
          <p:cNvGrpSpPr/>
          <p:nvPr/>
        </p:nvGrpSpPr>
        <p:grpSpPr>
          <a:xfrm>
            <a:off x="1154425" y="5000296"/>
            <a:ext cx="396344" cy="215444"/>
            <a:chOff x="7272000" y="2565484"/>
            <a:chExt cx="396344" cy="215444"/>
          </a:xfrm>
        </p:grpSpPr>
        <p:cxnSp>
          <p:nvCxnSpPr>
            <p:cNvPr id="332" name="直接连接符 33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3" name="文本框 33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343" name="组合 342"/>
          <p:cNvGrpSpPr/>
          <p:nvPr/>
        </p:nvGrpSpPr>
        <p:grpSpPr>
          <a:xfrm>
            <a:off x="3895814" y="1945790"/>
            <a:ext cx="360000" cy="217408"/>
            <a:chOff x="5898218" y="3494595"/>
            <a:chExt cx="360000" cy="217408"/>
          </a:xfrm>
        </p:grpSpPr>
        <p:cxnSp>
          <p:nvCxnSpPr>
            <p:cNvPr id="344" name="直接连接符 343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5" name="文本框 344"/>
            <p:cNvSpPr txBox="1"/>
            <p:nvPr/>
          </p:nvSpPr>
          <p:spPr>
            <a:xfrm>
              <a:off x="5898218" y="3496559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2</a:t>
              </a:r>
              <a:endParaRPr lang="zh-CN" altLang="en-US" sz="1200" dirty="0"/>
            </a:p>
          </p:txBody>
        </p:sp>
      </p:grpSp>
      <p:sp>
        <p:nvSpPr>
          <p:cNvPr id="93" name="梯形 92"/>
          <p:cNvSpPr/>
          <p:nvPr/>
        </p:nvSpPr>
        <p:spPr bwMode="auto">
          <a:xfrm>
            <a:off x="4240866" y="1892536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2000" rIns="9144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b="1" baseline="0" dirty="0">
                <a:solidFill>
                  <a:schemeClr val="bg1"/>
                </a:solidFill>
                <a:latin typeface="Arial" charset="0"/>
              </a:rPr>
              <a:t>PC</a:t>
            </a:r>
            <a:r>
              <a:rPr kumimoji="0" lang="en-US" altLang="zh-CN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MUX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31" name="直接连接符 130"/>
          <p:cNvCxnSpPr/>
          <p:nvPr/>
        </p:nvCxnSpPr>
        <p:spPr bwMode="auto">
          <a:xfrm>
            <a:off x="5366663" y="1424500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2" name="矩形 131"/>
          <p:cNvSpPr/>
          <p:nvPr/>
        </p:nvSpPr>
        <p:spPr bwMode="auto">
          <a:xfrm>
            <a:off x="5233467" y="1831944"/>
            <a:ext cx="356878" cy="19852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b="1" baseline="0" dirty="0">
                <a:solidFill>
                  <a:schemeClr val="bg1"/>
                </a:solidFill>
                <a:latin typeface="Arial" charset="0"/>
              </a:rPr>
              <a:t>+1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33" name="直接连接符 132"/>
          <p:cNvCxnSpPr/>
          <p:nvPr/>
        </p:nvCxnSpPr>
        <p:spPr bwMode="auto">
          <a:xfrm rot="16200000">
            <a:off x="5025024" y="1084719"/>
            <a:ext cx="1726" cy="72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" name="直接连接符 134"/>
          <p:cNvCxnSpPr/>
          <p:nvPr/>
        </p:nvCxnSpPr>
        <p:spPr bwMode="auto">
          <a:xfrm>
            <a:off x="5374321" y="2012008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8" name="椭圆 167"/>
          <p:cNvSpPr/>
          <p:nvPr/>
        </p:nvSpPr>
        <p:spPr bwMode="auto">
          <a:xfrm>
            <a:off x="5328602" y="1423034"/>
            <a:ext cx="45719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92" name="梯形 91"/>
          <p:cNvSpPr/>
          <p:nvPr/>
        </p:nvSpPr>
        <p:spPr bwMode="auto">
          <a:xfrm>
            <a:off x="1750396" y="1820528"/>
            <a:ext cx="988993" cy="236862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MARMUX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169" name="直接连接符 168"/>
          <p:cNvCxnSpPr/>
          <p:nvPr/>
        </p:nvCxnSpPr>
        <p:spPr bwMode="auto">
          <a:xfrm rot="16200000">
            <a:off x="5554281" y="1246719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0" name="直接连接符 169"/>
          <p:cNvCxnSpPr/>
          <p:nvPr/>
        </p:nvCxnSpPr>
        <p:spPr bwMode="auto">
          <a:xfrm rot="10800000">
            <a:off x="5734361" y="1436127"/>
            <a:ext cx="1726" cy="20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48" name="组合 247"/>
          <p:cNvGrpSpPr/>
          <p:nvPr/>
        </p:nvGrpSpPr>
        <p:grpSpPr>
          <a:xfrm>
            <a:off x="1413881" y="1878792"/>
            <a:ext cx="360039" cy="119168"/>
            <a:chOff x="5292080" y="3452075"/>
            <a:chExt cx="360039" cy="119168"/>
          </a:xfrm>
        </p:grpSpPr>
        <p:sp>
          <p:nvSpPr>
            <p:cNvPr id="249" name="等腰三角形 24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50" name="直接连接符 24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51" name="组合 250"/>
          <p:cNvGrpSpPr/>
          <p:nvPr/>
        </p:nvGrpSpPr>
        <p:grpSpPr>
          <a:xfrm>
            <a:off x="1845930" y="1424744"/>
            <a:ext cx="360039" cy="119168"/>
            <a:chOff x="5292080" y="3452075"/>
            <a:chExt cx="360039" cy="119168"/>
          </a:xfrm>
        </p:grpSpPr>
        <p:sp>
          <p:nvSpPr>
            <p:cNvPr id="252" name="等腰三角形 25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53" name="直接连接符 25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08" name="文本框 307"/>
          <p:cNvSpPr txBox="1"/>
          <p:nvPr/>
        </p:nvSpPr>
        <p:spPr>
          <a:xfrm>
            <a:off x="787257" y="1369699"/>
            <a:ext cx="1130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baseline="0" dirty="0" err="1"/>
              <a:t>GateMARMUX</a:t>
            </a:r>
            <a:endParaRPr lang="zh-CN" altLang="en-US" sz="1000" baseline="0" dirty="0"/>
          </a:p>
        </p:txBody>
      </p:sp>
      <p:sp>
        <p:nvSpPr>
          <p:cNvPr id="309" name="文本框 308"/>
          <p:cNvSpPr txBox="1"/>
          <p:nvPr/>
        </p:nvSpPr>
        <p:spPr>
          <a:xfrm>
            <a:off x="3311140" y="1546909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baseline="0" dirty="0"/>
              <a:t>LD.PC</a:t>
            </a:r>
            <a:endParaRPr lang="zh-CN" altLang="en-US" sz="1000" baseline="0" dirty="0"/>
          </a:p>
        </p:txBody>
      </p:sp>
      <p:grpSp>
        <p:nvGrpSpPr>
          <p:cNvPr id="316" name="组合 315"/>
          <p:cNvGrpSpPr/>
          <p:nvPr/>
        </p:nvGrpSpPr>
        <p:grpSpPr>
          <a:xfrm>
            <a:off x="3281052" y="2014654"/>
            <a:ext cx="396344" cy="215444"/>
            <a:chOff x="7272000" y="2565484"/>
            <a:chExt cx="396344" cy="215444"/>
          </a:xfrm>
        </p:grpSpPr>
        <p:cxnSp>
          <p:nvCxnSpPr>
            <p:cNvPr id="317" name="直接连接符 316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8" name="文本框 317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364" name="组合 363"/>
          <p:cNvGrpSpPr/>
          <p:nvPr/>
        </p:nvGrpSpPr>
        <p:grpSpPr>
          <a:xfrm>
            <a:off x="2170281" y="5732800"/>
            <a:ext cx="360039" cy="119168"/>
            <a:chOff x="5292080" y="3452075"/>
            <a:chExt cx="360039" cy="119168"/>
          </a:xfrm>
        </p:grpSpPr>
        <p:sp>
          <p:nvSpPr>
            <p:cNvPr id="365" name="等腰三角形 36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366" name="直接连接符 36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67" name="文本框 366"/>
          <p:cNvSpPr txBox="1"/>
          <p:nvPr/>
        </p:nvSpPr>
        <p:spPr>
          <a:xfrm>
            <a:off x="1557897" y="5669274"/>
            <a:ext cx="744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LD.MDR</a:t>
            </a:r>
            <a:endParaRPr lang="zh-CN" altLang="en-US" sz="1000" baseline="0" dirty="0"/>
          </a:p>
        </p:txBody>
      </p:sp>
      <p:sp>
        <p:nvSpPr>
          <p:cNvPr id="392" name="梯形 391"/>
          <p:cNvSpPr/>
          <p:nvPr/>
        </p:nvSpPr>
        <p:spPr bwMode="auto">
          <a:xfrm>
            <a:off x="2187064" y="6122668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MUX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393" name="直接连接符 392"/>
          <p:cNvCxnSpPr/>
          <p:nvPr/>
        </p:nvCxnSpPr>
        <p:spPr bwMode="auto">
          <a:xfrm flipV="1">
            <a:off x="2277977" y="6368448"/>
            <a:ext cx="0" cy="208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4" name="直接连接符 393"/>
          <p:cNvCxnSpPr/>
          <p:nvPr/>
        </p:nvCxnSpPr>
        <p:spPr bwMode="auto">
          <a:xfrm>
            <a:off x="1197857" y="5351128"/>
            <a:ext cx="0" cy="12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5" name="直接连接符 394"/>
          <p:cNvCxnSpPr/>
          <p:nvPr/>
        </p:nvCxnSpPr>
        <p:spPr bwMode="auto">
          <a:xfrm>
            <a:off x="3104495" y="5904000"/>
            <a:ext cx="0" cy="30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6" name="直接连接符 395"/>
          <p:cNvCxnSpPr/>
          <p:nvPr/>
        </p:nvCxnSpPr>
        <p:spPr bwMode="auto">
          <a:xfrm rot="5400000" flipH="1">
            <a:off x="3248479" y="6058435"/>
            <a:ext cx="0" cy="28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00" name="组合 399"/>
          <p:cNvGrpSpPr/>
          <p:nvPr/>
        </p:nvGrpSpPr>
        <p:grpSpPr>
          <a:xfrm>
            <a:off x="1837251" y="6173636"/>
            <a:ext cx="360039" cy="119168"/>
            <a:chOff x="5292080" y="3452075"/>
            <a:chExt cx="360039" cy="119168"/>
          </a:xfrm>
        </p:grpSpPr>
        <p:sp>
          <p:nvSpPr>
            <p:cNvPr id="401" name="等腰三角形 400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402" name="直接连接符 401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3" name="文本框 402"/>
          <p:cNvSpPr txBox="1"/>
          <p:nvPr/>
        </p:nvSpPr>
        <p:spPr>
          <a:xfrm>
            <a:off x="1294916" y="6110110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MIO.EN</a:t>
            </a:r>
            <a:endParaRPr lang="zh-CN" altLang="en-US" sz="1000" baseline="0" dirty="0"/>
          </a:p>
        </p:txBody>
      </p:sp>
      <p:grpSp>
        <p:nvGrpSpPr>
          <p:cNvPr id="404" name="组合 403"/>
          <p:cNvGrpSpPr/>
          <p:nvPr/>
        </p:nvGrpSpPr>
        <p:grpSpPr>
          <a:xfrm>
            <a:off x="2426458" y="5380465"/>
            <a:ext cx="360039" cy="119168"/>
            <a:chOff x="5292080" y="3452075"/>
            <a:chExt cx="360039" cy="119168"/>
          </a:xfrm>
        </p:grpSpPr>
        <p:sp>
          <p:nvSpPr>
            <p:cNvPr id="405" name="等腰三角形 40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406" name="直接连接符 40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7" name="文本框 406"/>
          <p:cNvSpPr txBox="1"/>
          <p:nvPr/>
        </p:nvSpPr>
        <p:spPr>
          <a:xfrm>
            <a:off x="1629907" y="5333967"/>
            <a:ext cx="842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baseline="0" dirty="0" err="1"/>
              <a:t>GateMDR</a:t>
            </a:r>
            <a:endParaRPr lang="zh-CN" altLang="en-US" sz="1000" baseline="0" dirty="0"/>
          </a:p>
        </p:txBody>
      </p:sp>
      <p:grpSp>
        <p:nvGrpSpPr>
          <p:cNvPr id="421" name="组合 420"/>
          <p:cNvGrpSpPr/>
          <p:nvPr/>
        </p:nvGrpSpPr>
        <p:grpSpPr>
          <a:xfrm>
            <a:off x="1134212" y="5442899"/>
            <a:ext cx="396344" cy="215444"/>
            <a:chOff x="7272000" y="2565484"/>
            <a:chExt cx="396344" cy="215444"/>
          </a:xfrm>
        </p:grpSpPr>
        <p:cxnSp>
          <p:nvCxnSpPr>
            <p:cNvPr id="422" name="直接连接符 42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3" name="文本框 42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424" name="组合 423"/>
          <p:cNvGrpSpPr/>
          <p:nvPr/>
        </p:nvGrpSpPr>
        <p:grpSpPr>
          <a:xfrm>
            <a:off x="2978204" y="6542014"/>
            <a:ext cx="360000" cy="221857"/>
            <a:chOff x="5898218" y="3494595"/>
            <a:chExt cx="360000" cy="221857"/>
          </a:xfrm>
        </p:grpSpPr>
        <p:cxnSp>
          <p:nvCxnSpPr>
            <p:cNvPr id="425" name="直接连接符 424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6" name="文本框 425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cxnSp>
        <p:nvCxnSpPr>
          <p:cNvPr id="42" name="直接连接符 41"/>
          <p:cNvCxnSpPr/>
          <p:nvPr/>
        </p:nvCxnSpPr>
        <p:spPr bwMode="auto">
          <a:xfrm>
            <a:off x="622673" y="1039856"/>
            <a:ext cx="8344800" cy="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接连接符 43"/>
          <p:cNvCxnSpPr/>
          <p:nvPr/>
        </p:nvCxnSpPr>
        <p:spPr bwMode="auto">
          <a:xfrm>
            <a:off x="8971840" y="980728"/>
            <a:ext cx="2881" cy="437040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接连接符 42"/>
          <p:cNvCxnSpPr/>
          <p:nvPr/>
        </p:nvCxnSpPr>
        <p:spPr bwMode="auto">
          <a:xfrm>
            <a:off x="621793" y="5288328"/>
            <a:ext cx="8344800" cy="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流程图: 手动操作 4"/>
          <p:cNvSpPr/>
          <p:nvPr/>
        </p:nvSpPr>
        <p:spPr bwMode="auto">
          <a:xfrm>
            <a:off x="6994561" y="4289586"/>
            <a:ext cx="1080000" cy="390640"/>
          </a:xfrm>
          <a:prstGeom prst="flowChartManualOperation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144000" rIns="91440" bIns="144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ALU</a:t>
            </a:r>
            <a:endParaRPr kumimoji="0" lang="zh-CN" alt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4746598" y="3915536"/>
            <a:ext cx="950556" cy="1233418"/>
          </a:xfrm>
          <a:prstGeom prst="rect">
            <a:avLst/>
          </a:prstGeom>
          <a:solidFill>
            <a:srgbClr val="CC0000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b="1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FINITE STATE MACHINE</a:t>
            </a:r>
            <a:endParaRPr lang="zh-CN" altLang="en-US" sz="1200" b="1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3" name="直接连接符 262"/>
          <p:cNvCxnSpPr/>
          <p:nvPr/>
        </p:nvCxnSpPr>
        <p:spPr bwMode="auto">
          <a:xfrm rot="10800000">
            <a:off x="3366482" y="3988800"/>
            <a:ext cx="1726" cy="842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4" name="直接连接符 263"/>
          <p:cNvCxnSpPr/>
          <p:nvPr/>
        </p:nvCxnSpPr>
        <p:spPr bwMode="auto">
          <a:xfrm rot="16200000">
            <a:off x="4041234" y="3321927"/>
            <a:ext cx="1726" cy="13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" name="组合 7"/>
          <p:cNvGrpSpPr/>
          <p:nvPr/>
        </p:nvGrpSpPr>
        <p:grpSpPr>
          <a:xfrm>
            <a:off x="4067944" y="4941168"/>
            <a:ext cx="695029" cy="318229"/>
            <a:chOff x="4067944" y="4941168"/>
            <a:chExt cx="695029" cy="318229"/>
          </a:xfrm>
        </p:grpSpPr>
        <p:grpSp>
          <p:nvGrpSpPr>
            <p:cNvPr id="360" name="组合 359"/>
            <p:cNvGrpSpPr/>
            <p:nvPr/>
          </p:nvGrpSpPr>
          <p:grpSpPr>
            <a:xfrm>
              <a:off x="4349249" y="4941168"/>
              <a:ext cx="360039" cy="119168"/>
              <a:chOff x="5292080" y="3452075"/>
              <a:chExt cx="360039" cy="119168"/>
            </a:xfrm>
          </p:grpSpPr>
          <p:sp>
            <p:nvSpPr>
              <p:cNvPr id="361" name="等腰三角形 360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cxnSp>
            <p:nvCxnSpPr>
              <p:cNvPr id="362" name="直接连接符 361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63" name="文本框 362"/>
            <p:cNvSpPr txBox="1"/>
            <p:nvPr/>
          </p:nvSpPr>
          <p:spPr>
            <a:xfrm>
              <a:off x="4067944" y="5013176"/>
              <a:ext cx="6950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baseline="0" dirty="0"/>
                <a:t>RUN</a:t>
              </a:r>
              <a:endParaRPr lang="zh-CN" altLang="en-US" sz="1000" baseline="0" dirty="0"/>
            </a:p>
          </p:txBody>
        </p:sp>
      </p:grpSp>
      <p:cxnSp>
        <p:nvCxnSpPr>
          <p:cNvPr id="262" name="直接连接符 261"/>
          <p:cNvCxnSpPr/>
          <p:nvPr/>
        </p:nvCxnSpPr>
        <p:spPr bwMode="auto">
          <a:xfrm rot="16200000">
            <a:off x="2464347" y="3913064"/>
            <a:ext cx="1726" cy="1814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7" name="矩形 106"/>
          <p:cNvSpPr/>
          <p:nvPr/>
        </p:nvSpPr>
        <p:spPr bwMode="auto">
          <a:xfrm>
            <a:off x="880175" y="4712264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baseline="0" dirty="0">
                <a:latin typeface="Arial" charset="0"/>
              </a:rPr>
              <a:t>IR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0" name="直接连接符 59"/>
          <p:cNvCxnSpPr/>
          <p:nvPr/>
        </p:nvCxnSpPr>
        <p:spPr bwMode="auto">
          <a:xfrm flipH="1">
            <a:off x="7530770" y="1088792"/>
            <a:ext cx="7582" cy="4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09" name="组合 408"/>
          <p:cNvGrpSpPr/>
          <p:nvPr/>
        </p:nvGrpSpPr>
        <p:grpSpPr>
          <a:xfrm>
            <a:off x="7462553" y="1111864"/>
            <a:ext cx="396344" cy="215444"/>
            <a:chOff x="7272000" y="2565484"/>
            <a:chExt cx="396344" cy="215444"/>
          </a:xfrm>
        </p:grpSpPr>
        <p:cxnSp>
          <p:nvCxnSpPr>
            <p:cNvPr id="410" name="直接连接符 40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1" name="文本框 41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cxnSp>
        <p:nvCxnSpPr>
          <p:cNvPr id="59" name="直接连接符 58"/>
          <p:cNvCxnSpPr/>
          <p:nvPr/>
        </p:nvCxnSpPr>
        <p:spPr bwMode="auto">
          <a:xfrm flipV="1">
            <a:off x="7534561" y="4676296"/>
            <a:ext cx="0" cy="324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0" name="等腰三角形 209"/>
          <p:cNvSpPr/>
          <p:nvPr/>
        </p:nvSpPr>
        <p:spPr bwMode="auto">
          <a:xfrm rot="5400000">
            <a:off x="7325518" y="4995394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208" name="直接连接符 207"/>
          <p:cNvCxnSpPr/>
          <p:nvPr/>
        </p:nvCxnSpPr>
        <p:spPr bwMode="auto">
          <a:xfrm>
            <a:off x="7533698" y="5144344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等腰三角形 57"/>
          <p:cNvSpPr/>
          <p:nvPr/>
        </p:nvSpPr>
        <p:spPr bwMode="auto">
          <a:xfrm flipV="1">
            <a:off x="7444077" y="5000296"/>
            <a:ext cx="180969" cy="148657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grpSp>
        <p:nvGrpSpPr>
          <p:cNvPr id="274" name="组合 273"/>
          <p:cNvGrpSpPr/>
          <p:nvPr/>
        </p:nvGrpSpPr>
        <p:grpSpPr>
          <a:xfrm>
            <a:off x="7462553" y="4712844"/>
            <a:ext cx="396344" cy="215444"/>
            <a:chOff x="7272000" y="2565484"/>
            <a:chExt cx="396344" cy="215444"/>
          </a:xfrm>
        </p:grpSpPr>
        <p:cxnSp>
          <p:nvCxnSpPr>
            <p:cNvPr id="275" name="直接连接符 274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6" name="文本框 275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sp>
        <p:nvSpPr>
          <p:cNvPr id="306" name="文本框 305"/>
          <p:cNvSpPr txBox="1"/>
          <p:nvPr/>
        </p:nvSpPr>
        <p:spPr>
          <a:xfrm>
            <a:off x="7695313" y="4951513"/>
            <a:ext cx="8306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 err="1"/>
              <a:t>GateALU</a:t>
            </a:r>
            <a:endParaRPr lang="zh-CN" altLang="en-US" sz="1000" baseline="0" dirty="0"/>
          </a:p>
        </p:txBody>
      </p:sp>
      <p:cxnSp>
        <p:nvCxnSpPr>
          <p:cNvPr id="211" name="直接连接符 210"/>
          <p:cNvCxnSpPr/>
          <p:nvPr/>
        </p:nvCxnSpPr>
        <p:spPr bwMode="auto">
          <a:xfrm rot="5400000">
            <a:off x="6526537" y="4277233"/>
            <a:ext cx="0" cy="1584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" name="矩形 111"/>
          <p:cNvSpPr/>
          <p:nvPr/>
        </p:nvSpPr>
        <p:spPr bwMode="auto">
          <a:xfrm>
            <a:off x="3544471" y="471228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b="1" baseline="0" dirty="0">
                <a:latin typeface="Arial" charset="0"/>
              </a:rPr>
              <a:t>LOGIC</a:t>
            </a:r>
            <a:endParaRPr kumimoji="0" lang="zh-CN" alt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05" name="直接连接符 204"/>
          <p:cNvCxnSpPr/>
          <p:nvPr/>
        </p:nvCxnSpPr>
        <p:spPr bwMode="auto">
          <a:xfrm flipV="1">
            <a:off x="3882469" y="4919128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28" name="组合 327"/>
          <p:cNvGrpSpPr/>
          <p:nvPr/>
        </p:nvGrpSpPr>
        <p:grpSpPr>
          <a:xfrm>
            <a:off x="3813474" y="5000876"/>
            <a:ext cx="396344" cy="215444"/>
            <a:chOff x="7272000" y="2565484"/>
            <a:chExt cx="396344" cy="215444"/>
          </a:xfrm>
        </p:grpSpPr>
        <p:cxnSp>
          <p:nvCxnSpPr>
            <p:cNvPr id="329" name="直接连接符 328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0" name="文本框 329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sp>
        <p:nvSpPr>
          <p:cNvPr id="379" name="Rectangle 2"/>
          <p:cNvSpPr txBox="1">
            <a:spLocks noChangeArrowheads="1"/>
          </p:cNvSpPr>
          <p:nvPr/>
        </p:nvSpPr>
        <p:spPr bwMode="auto">
          <a:xfrm>
            <a:off x="179388" y="71438"/>
            <a:ext cx="883920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altLang="zh-CN" baseline="0" dirty="0">
                <a:solidFill>
                  <a:srgbClr val="003399"/>
                </a:solidFill>
                <a:latin typeface="微软雅黑" panose="020B0503020204020204" pitchFamily="34" charset="-122"/>
              </a:rPr>
              <a:t>LC-3  Data Path After Load/Store Instruction</a:t>
            </a:r>
          </a:p>
        </p:txBody>
      </p:sp>
      <p:sp>
        <p:nvSpPr>
          <p:cNvPr id="10" name="等腰三角形 9"/>
          <p:cNvSpPr/>
          <p:nvPr/>
        </p:nvSpPr>
        <p:spPr bwMode="auto">
          <a:xfrm flipV="1">
            <a:off x="7391088" y="4289586"/>
            <a:ext cx="199657" cy="139368"/>
          </a:xfrm>
          <a:prstGeom prst="triangle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86742" y="4280216"/>
            <a:ext cx="102592" cy="1846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A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819344" y="4289554"/>
            <a:ext cx="102592" cy="1846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B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7390425" y="4298836"/>
            <a:ext cx="99828" cy="1393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连接符 23"/>
          <p:cNvCxnSpPr/>
          <p:nvPr/>
        </p:nvCxnSpPr>
        <p:spPr bwMode="auto">
          <a:xfrm flipH="1">
            <a:off x="7497834" y="4298836"/>
            <a:ext cx="92793" cy="1393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2" name="等腰三角形 221"/>
          <p:cNvSpPr/>
          <p:nvPr/>
        </p:nvSpPr>
        <p:spPr bwMode="auto">
          <a:xfrm rot="5400000">
            <a:off x="6965478" y="4370395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7059361" y="1543912"/>
            <a:ext cx="950400" cy="1209906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40" name="直接连接符 39"/>
          <p:cNvCxnSpPr/>
          <p:nvPr/>
        </p:nvCxnSpPr>
        <p:spPr bwMode="auto">
          <a:xfrm>
            <a:off x="7866941" y="2768136"/>
            <a:ext cx="1" cy="79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61" name="组合 160"/>
          <p:cNvGrpSpPr/>
          <p:nvPr/>
        </p:nvGrpSpPr>
        <p:grpSpPr>
          <a:xfrm>
            <a:off x="7786289" y="3056080"/>
            <a:ext cx="396344" cy="215444"/>
            <a:chOff x="7272000" y="2565484"/>
            <a:chExt cx="396344" cy="215444"/>
          </a:xfrm>
        </p:grpSpPr>
        <p:cxnSp>
          <p:nvCxnSpPr>
            <p:cNvPr id="114" name="直接连接符 11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5" name="文本框 11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229" name="组合 228"/>
          <p:cNvGrpSpPr/>
          <p:nvPr/>
        </p:nvGrpSpPr>
        <p:grpSpPr>
          <a:xfrm>
            <a:off x="6703212" y="2153305"/>
            <a:ext cx="360039" cy="119168"/>
            <a:chOff x="5292080" y="3452075"/>
            <a:chExt cx="360039" cy="119168"/>
          </a:xfrm>
        </p:grpSpPr>
        <p:sp>
          <p:nvSpPr>
            <p:cNvPr id="230" name="等腰三角形 229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31" name="直接连接符 230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2" name="组合 231"/>
          <p:cNvGrpSpPr/>
          <p:nvPr/>
        </p:nvGrpSpPr>
        <p:grpSpPr>
          <a:xfrm>
            <a:off x="6703212" y="1615920"/>
            <a:ext cx="360039" cy="119168"/>
            <a:chOff x="5292080" y="3452075"/>
            <a:chExt cx="360039" cy="119168"/>
          </a:xfrm>
        </p:grpSpPr>
        <p:sp>
          <p:nvSpPr>
            <p:cNvPr id="233" name="等腰三角形 232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34" name="直接连接符 233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5" name="组合 234"/>
          <p:cNvGrpSpPr/>
          <p:nvPr/>
        </p:nvGrpSpPr>
        <p:grpSpPr>
          <a:xfrm flipH="1">
            <a:off x="8019245" y="2552024"/>
            <a:ext cx="360039" cy="119168"/>
            <a:chOff x="5292080" y="3452075"/>
            <a:chExt cx="360039" cy="119168"/>
          </a:xfrm>
        </p:grpSpPr>
        <p:sp>
          <p:nvSpPr>
            <p:cNvPr id="236" name="等腰三角形 23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37" name="直接连接符 23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1" name="文本框 290"/>
          <p:cNvSpPr txBox="1"/>
          <p:nvPr/>
        </p:nvSpPr>
        <p:spPr>
          <a:xfrm>
            <a:off x="6382433" y="1572499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DR</a:t>
            </a:r>
            <a:endParaRPr lang="zh-CN" altLang="en-US" sz="1000" baseline="0" dirty="0"/>
          </a:p>
        </p:txBody>
      </p:sp>
      <p:sp>
        <p:nvSpPr>
          <p:cNvPr id="292" name="文本框 291"/>
          <p:cNvSpPr txBox="1"/>
          <p:nvPr/>
        </p:nvSpPr>
        <p:spPr>
          <a:xfrm>
            <a:off x="6094401" y="2089779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LD.REG</a:t>
            </a:r>
            <a:endParaRPr lang="zh-CN" altLang="en-US" sz="1000" baseline="0" dirty="0"/>
          </a:p>
        </p:txBody>
      </p:sp>
      <p:sp>
        <p:nvSpPr>
          <p:cNvPr id="296" name="文本框 295"/>
          <p:cNvSpPr txBox="1"/>
          <p:nvPr/>
        </p:nvSpPr>
        <p:spPr>
          <a:xfrm>
            <a:off x="7282873" y="1705103"/>
            <a:ext cx="580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baseline="0" dirty="0"/>
              <a:t>REG FILE</a:t>
            </a:r>
            <a:endParaRPr lang="zh-CN" altLang="en-US" sz="1200" b="1" baseline="0" dirty="0"/>
          </a:p>
        </p:txBody>
      </p:sp>
      <p:sp>
        <p:nvSpPr>
          <p:cNvPr id="297" name="文本框 296"/>
          <p:cNvSpPr txBox="1"/>
          <p:nvPr/>
        </p:nvSpPr>
        <p:spPr>
          <a:xfrm>
            <a:off x="7606569" y="2408008"/>
            <a:ext cx="527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SR1</a:t>
            </a:r>
          </a:p>
          <a:p>
            <a:r>
              <a:rPr lang="en-US" altLang="zh-CN" sz="1000" baseline="0" dirty="0"/>
              <a:t>OUT</a:t>
            </a:r>
            <a:endParaRPr lang="zh-CN" altLang="en-US" sz="1000" baseline="0" dirty="0"/>
          </a:p>
        </p:txBody>
      </p:sp>
      <p:sp>
        <p:nvSpPr>
          <p:cNvPr id="298" name="文本框 297"/>
          <p:cNvSpPr txBox="1"/>
          <p:nvPr/>
        </p:nvSpPr>
        <p:spPr>
          <a:xfrm>
            <a:off x="7078792" y="2408008"/>
            <a:ext cx="527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SR2</a:t>
            </a:r>
          </a:p>
          <a:p>
            <a:r>
              <a:rPr lang="en-US" altLang="zh-CN" sz="1000" baseline="0" dirty="0"/>
              <a:t>OUT</a:t>
            </a:r>
            <a:endParaRPr lang="zh-CN" altLang="en-US" sz="1000" baseline="0" dirty="0"/>
          </a:p>
        </p:txBody>
      </p:sp>
      <p:grpSp>
        <p:nvGrpSpPr>
          <p:cNvPr id="349" name="组合 348"/>
          <p:cNvGrpSpPr/>
          <p:nvPr/>
        </p:nvGrpSpPr>
        <p:grpSpPr>
          <a:xfrm>
            <a:off x="8110665" y="2557773"/>
            <a:ext cx="360000" cy="221857"/>
            <a:chOff x="5898218" y="3494595"/>
            <a:chExt cx="360000" cy="221857"/>
          </a:xfrm>
        </p:grpSpPr>
        <p:cxnSp>
          <p:nvCxnSpPr>
            <p:cNvPr id="350" name="直接连接符 349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1" name="文本框 350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3</a:t>
              </a:r>
              <a:endParaRPr lang="zh-CN" altLang="en-US" sz="1200" dirty="0"/>
            </a:p>
          </p:txBody>
        </p:sp>
      </p:grpSp>
      <p:grpSp>
        <p:nvGrpSpPr>
          <p:cNvPr id="352" name="组合 351"/>
          <p:cNvGrpSpPr/>
          <p:nvPr/>
        </p:nvGrpSpPr>
        <p:grpSpPr>
          <a:xfrm>
            <a:off x="6695955" y="1625004"/>
            <a:ext cx="360000" cy="221857"/>
            <a:chOff x="5898218" y="3494595"/>
            <a:chExt cx="360000" cy="221857"/>
          </a:xfrm>
        </p:grpSpPr>
        <p:cxnSp>
          <p:nvCxnSpPr>
            <p:cNvPr id="353" name="直接连接符 352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4" name="文本框 353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3</a:t>
              </a:r>
              <a:endParaRPr lang="zh-CN" altLang="en-US" sz="1200" dirty="0"/>
            </a:p>
          </p:txBody>
        </p:sp>
      </p:grpSp>
      <p:sp>
        <p:nvSpPr>
          <p:cNvPr id="294" name="文本框 293"/>
          <p:cNvSpPr txBox="1"/>
          <p:nvPr/>
        </p:nvSpPr>
        <p:spPr>
          <a:xfrm>
            <a:off x="8326649" y="2480016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SR1</a:t>
            </a:r>
            <a:endParaRPr lang="zh-CN" altLang="en-US" sz="1000" baseline="0" dirty="0"/>
          </a:p>
        </p:txBody>
      </p:sp>
      <p:sp>
        <p:nvSpPr>
          <p:cNvPr id="28" name="流程图: 手动操作 27"/>
          <p:cNvSpPr/>
          <p:nvPr/>
        </p:nvSpPr>
        <p:spPr bwMode="auto">
          <a:xfrm>
            <a:off x="6742473" y="3892235"/>
            <a:ext cx="684016" cy="184837"/>
          </a:xfrm>
          <a:prstGeom prst="flowChartManualOperation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b="1" baseline="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Times New Roman" panose="02020603050405020304" pitchFamily="18" charset="0"/>
              </a:rPr>
              <a:t>SR2MUX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99" name="直接连接符 98"/>
          <p:cNvCxnSpPr/>
          <p:nvPr/>
        </p:nvCxnSpPr>
        <p:spPr bwMode="auto">
          <a:xfrm>
            <a:off x="7172232" y="4064192"/>
            <a:ext cx="2289" cy="242621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99" name="组合 298"/>
          <p:cNvGrpSpPr/>
          <p:nvPr/>
        </p:nvGrpSpPr>
        <p:grpSpPr>
          <a:xfrm>
            <a:off x="7091627" y="4017787"/>
            <a:ext cx="396344" cy="215444"/>
            <a:chOff x="7272000" y="2565484"/>
            <a:chExt cx="396344" cy="215444"/>
          </a:xfrm>
        </p:grpSpPr>
        <p:cxnSp>
          <p:nvCxnSpPr>
            <p:cNvPr id="300" name="直接连接符 29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1" name="文本框 30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cxnSp>
        <p:nvCxnSpPr>
          <p:cNvPr id="35" name="直接连接符 34"/>
          <p:cNvCxnSpPr/>
          <p:nvPr/>
        </p:nvCxnSpPr>
        <p:spPr bwMode="auto">
          <a:xfrm>
            <a:off x="7866941" y="3613228"/>
            <a:ext cx="1" cy="68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4" name="椭圆 123"/>
          <p:cNvSpPr/>
          <p:nvPr/>
        </p:nvSpPr>
        <p:spPr bwMode="auto">
          <a:xfrm>
            <a:off x="7839281" y="3562247"/>
            <a:ext cx="55320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grpSp>
        <p:nvGrpSpPr>
          <p:cNvPr id="342" name="组合 341"/>
          <p:cNvGrpSpPr/>
          <p:nvPr/>
        </p:nvGrpSpPr>
        <p:grpSpPr>
          <a:xfrm>
            <a:off x="6340499" y="3697739"/>
            <a:ext cx="360000" cy="221857"/>
            <a:chOff x="5898218" y="3494595"/>
            <a:chExt cx="360000" cy="221857"/>
          </a:xfrm>
        </p:grpSpPr>
        <p:sp>
          <p:nvSpPr>
            <p:cNvPr id="304" name="文本框 303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  <p:cxnSp>
          <p:nvCxnSpPr>
            <p:cNvPr id="303" name="直接连接符 302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75" name="直接连接符 174"/>
          <p:cNvCxnSpPr/>
          <p:nvPr/>
        </p:nvCxnSpPr>
        <p:spPr bwMode="auto">
          <a:xfrm>
            <a:off x="6956208" y="3740176"/>
            <a:ext cx="2289" cy="1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7" name="直接连接符 206"/>
          <p:cNvCxnSpPr/>
          <p:nvPr/>
        </p:nvCxnSpPr>
        <p:spPr bwMode="auto">
          <a:xfrm rot="16200000">
            <a:off x="4408514" y="4021887"/>
            <a:ext cx="1726" cy="662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0" name="直接连接符 199"/>
          <p:cNvCxnSpPr/>
          <p:nvPr/>
        </p:nvCxnSpPr>
        <p:spPr bwMode="auto">
          <a:xfrm rot="16200000">
            <a:off x="5086281" y="1859144"/>
            <a:ext cx="1726" cy="37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9" name="矩形 148"/>
          <p:cNvSpPr/>
          <p:nvPr/>
        </p:nvSpPr>
        <p:spPr bwMode="auto">
          <a:xfrm>
            <a:off x="1733276" y="4424232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baseline="0" dirty="0">
                <a:latin typeface="Arial" charset="0"/>
              </a:rPr>
              <a:t>SEXT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9" name="直接连接符 198"/>
          <p:cNvCxnSpPr/>
          <p:nvPr/>
        </p:nvCxnSpPr>
        <p:spPr bwMode="auto">
          <a:xfrm rot="10800000">
            <a:off x="3214082" y="3740160"/>
            <a:ext cx="1726" cy="79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9" name="文本框 268"/>
          <p:cNvSpPr txBox="1"/>
          <p:nvPr/>
        </p:nvSpPr>
        <p:spPr>
          <a:xfrm>
            <a:off x="1197857" y="4291249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baseline="0" dirty="0"/>
              <a:t>[4:0]</a:t>
            </a:r>
            <a:endParaRPr lang="zh-CN" altLang="en-US" sz="1200" b="1" baseline="0" dirty="0"/>
          </a:p>
        </p:txBody>
      </p:sp>
      <p:cxnSp>
        <p:nvCxnSpPr>
          <p:cNvPr id="247" name="直接连接符 246"/>
          <p:cNvCxnSpPr/>
          <p:nvPr/>
        </p:nvCxnSpPr>
        <p:spPr bwMode="auto">
          <a:xfrm rot="16200000">
            <a:off x="1477431" y="4280232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8" name="直接连接符 197"/>
          <p:cNvCxnSpPr/>
          <p:nvPr/>
        </p:nvCxnSpPr>
        <p:spPr bwMode="auto">
          <a:xfrm rot="16200000">
            <a:off x="2822531" y="4130832"/>
            <a:ext cx="1726" cy="802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6" name="组合 375"/>
          <p:cNvGrpSpPr/>
          <p:nvPr/>
        </p:nvGrpSpPr>
        <p:grpSpPr>
          <a:xfrm>
            <a:off x="6258090" y="4397737"/>
            <a:ext cx="360000" cy="221857"/>
            <a:chOff x="5898218" y="3494595"/>
            <a:chExt cx="360000" cy="221857"/>
          </a:xfrm>
        </p:grpSpPr>
        <p:cxnSp>
          <p:nvCxnSpPr>
            <p:cNvPr id="377" name="直接连接符 376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8" name="文本框 377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2</a:t>
              </a:r>
              <a:endParaRPr lang="zh-CN" altLang="en-US" sz="1200" dirty="0"/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3683425" y="4218423"/>
            <a:ext cx="394752" cy="277817"/>
            <a:chOff x="2731971" y="4365104"/>
            <a:chExt cx="327861" cy="216000"/>
          </a:xfrm>
        </p:grpSpPr>
        <p:sp>
          <p:nvSpPr>
            <p:cNvPr id="108" name="矩形 107"/>
            <p:cNvSpPr/>
            <p:nvPr/>
          </p:nvSpPr>
          <p:spPr bwMode="auto">
            <a:xfrm>
              <a:off x="2731971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N</a:t>
              </a:r>
              <a:endParaRPr kumimoji="0" lang="zh-CN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9" name="矩形 108"/>
            <p:cNvSpPr/>
            <p:nvPr/>
          </p:nvSpPr>
          <p:spPr bwMode="auto">
            <a:xfrm>
              <a:off x="2839983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Z</a:t>
              </a:r>
              <a:endParaRPr kumimoji="0" lang="zh-CN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10" name="矩形 109"/>
            <p:cNvSpPr/>
            <p:nvPr/>
          </p:nvSpPr>
          <p:spPr bwMode="auto">
            <a:xfrm>
              <a:off x="2947995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P</a:t>
              </a:r>
              <a:endParaRPr kumimoji="0" lang="zh-CN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</p:grpSp>
      <p:cxnSp>
        <p:nvCxnSpPr>
          <p:cNvPr id="206" name="直接连接符 205"/>
          <p:cNvCxnSpPr/>
          <p:nvPr/>
        </p:nvCxnSpPr>
        <p:spPr bwMode="auto">
          <a:xfrm flipV="1">
            <a:off x="3883332" y="4472728"/>
            <a:ext cx="0" cy="244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18" name="组合 217"/>
          <p:cNvGrpSpPr/>
          <p:nvPr/>
        </p:nvGrpSpPr>
        <p:grpSpPr>
          <a:xfrm>
            <a:off x="5734361" y="4224976"/>
            <a:ext cx="360039" cy="119168"/>
            <a:chOff x="5292080" y="3452075"/>
            <a:chExt cx="360039" cy="119168"/>
          </a:xfrm>
        </p:grpSpPr>
        <p:sp>
          <p:nvSpPr>
            <p:cNvPr id="219" name="等腰三角形 21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20" name="直接连接符 21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23" name="直接连接符 222"/>
          <p:cNvCxnSpPr/>
          <p:nvPr/>
        </p:nvCxnSpPr>
        <p:spPr bwMode="auto">
          <a:xfrm rot="5400000">
            <a:off x="6346497" y="3832234"/>
            <a:ext cx="0" cy="1224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24" name="组合 223"/>
          <p:cNvGrpSpPr/>
          <p:nvPr/>
        </p:nvGrpSpPr>
        <p:grpSpPr>
          <a:xfrm>
            <a:off x="5734361" y="4529776"/>
            <a:ext cx="360039" cy="119168"/>
            <a:chOff x="5292080" y="3452075"/>
            <a:chExt cx="360039" cy="119168"/>
          </a:xfrm>
        </p:grpSpPr>
        <p:sp>
          <p:nvSpPr>
            <p:cNvPr id="225" name="等腰三角形 22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26" name="直接连接符 22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9" name="组合 8"/>
          <p:cNvGrpSpPr/>
          <p:nvPr/>
        </p:nvGrpSpPr>
        <p:grpSpPr>
          <a:xfrm>
            <a:off x="3707904" y="3717032"/>
            <a:ext cx="695029" cy="504055"/>
            <a:chOff x="3707904" y="3717032"/>
            <a:chExt cx="695029" cy="504055"/>
          </a:xfrm>
        </p:grpSpPr>
        <p:grpSp>
          <p:nvGrpSpPr>
            <p:cNvPr id="359" name="组合 358"/>
            <p:cNvGrpSpPr/>
            <p:nvPr/>
          </p:nvGrpSpPr>
          <p:grpSpPr>
            <a:xfrm rot="5400000" flipV="1">
              <a:off x="3684324" y="3981484"/>
              <a:ext cx="360039" cy="119168"/>
              <a:chOff x="5292080" y="3452075"/>
              <a:chExt cx="360039" cy="119168"/>
            </a:xfrm>
          </p:grpSpPr>
          <p:sp>
            <p:nvSpPr>
              <p:cNvPr id="368" name="等腰三角形 367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cxnSp>
            <p:nvCxnSpPr>
              <p:cNvPr id="369" name="直接连接符 368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70" name="文本框 369"/>
            <p:cNvSpPr txBox="1"/>
            <p:nvPr/>
          </p:nvSpPr>
          <p:spPr>
            <a:xfrm>
              <a:off x="3707904" y="3717032"/>
              <a:ext cx="6950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baseline="0" dirty="0"/>
                <a:t>LD.CC</a:t>
              </a:r>
              <a:endParaRPr lang="zh-CN" altLang="en-US" sz="1000" baseline="0" dirty="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698465" y="3920177"/>
            <a:ext cx="1105129" cy="119168"/>
            <a:chOff x="5698465" y="3920177"/>
            <a:chExt cx="1105129" cy="119168"/>
          </a:xfrm>
        </p:grpSpPr>
        <p:cxnSp>
          <p:nvCxnSpPr>
            <p:cNvPr id="88" name="直接连接符 87"/>
            <p:cNvCxnSpPr/>
            <p:nvPr/>
          </p:nvCxnSpPr>
          <p:spPr bwMode="auto">
            <a:xfrm rot="5400000">
              <a:off x="6184465" y="3501035"/>
              <a:ext cx="0" cy="972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7" name="等腰三角形 86"/>
            <p:cNvSpPr/>
            <p:nvPr/>
          </p:nvSpPr>
          <p:spPr bwMode="auto">
            <a:xfrm rot="5400000">
              <a:off x="6677446" y="3913196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</p:grpSp>
      <p:grpSp>
        <p:nvGrpSpPr>
          <p:cNvPr id="212" name="组合 211"/>
          <p:cNvGrpSpPr/>
          <p:nvPr/>
        </p:nvGrpSpPr>
        <p:grpSpPr>
          <a:xfrm>
            <a:off x="5734361" y="4072576"/>
            <a:ext cx="360039" cy="119168"/>
            <a:chOff x="5292080" y="3452075"/>
            <a:chExt cx="360039" cy="119168"/>
          </a:xfrm>
        </p:grpSpPr>
        <p:sp>
          <p:nvSpPr>
            <p:cNvPr id="213" name="等腰三角形 212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14" name="直接连接符 213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452" name="直接连接符 451"/>
          <p:cNvCxnSpPr>
            <a:cxnSpLocks/>
          </p:cNvCxnSpPr>
          <p:nvPr/>
        </p:nvCxnSpPr>
        <p:spPr bwMode="auto">
          <a:xfrm flipH="1">
            <a:off x="1221015" y="4514400"/>
            <a:ext cx="2297" cy="1872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5" name="文本框 354"/>
          <p:cNvSpPr txBox="1"/>
          <p:nvPr/>
        </p:nvSpPr>
        <p:spPr>
          <a:xfrm>
            <a:off x="6122062" y="4190891"/>
            <a:ext cx="8456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ADD/AND</a:t>
            </a:r>
            <a:endParaRPr lang="zh-CN" altLang="en-US" sz="1000" b="1" baseline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3" name="直接连接符 142"/>
          <p:cNvCxnSpPr/>
          <p:nvPr/>
        </p:nvCxnSpPr>
        <p:spPr bwMode="auto">
          <a:xfrm flipV="1">
            <a:off x="2421993" y="2048040"/>
            <a:ext cx="1726" cy="36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19" name="组合 318"/>
          <p:cNvGrpSpPr/>
          <p:nvPr/>
        </p:nvGrpSpPr>
        <p:grpSpPr>
          <a:xfrm>
            <a:off x="2350548" y="2176846"/>
            <a:ext cx="396344" cy="215444"/>
            <a:chOff x="7272000" y="2565484"/>
            <a:chExt cx="396344" cy="215444"/>
          </a:xfrm>
        </p:grpSpPr>
        <p:cxnSp>
          <p:nvCxnSpPr>
            <p:cNvPr id="320" name="直接连接符 31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1" name="文本框 32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cxnSp>
        <p:nvCxnSpPr>
          <p:cNvPr id="265" name="直接连接符 264"/>
          <p:cNvCxnSpPr/>
          <p:nvPr/>
        </p:nvCxnSpPr>
        <p:spPr bwMode="auto">
          <a:xfrm>
            <a:off x="2258637" y="1111864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0" name="组合 49"/>
          <p:cNvGrpSpPr/>
          <p:nvPr/>
        </p:nvGrpSpPr>
        <p:grpSpPr>
          <a:xfrm>
            <a:off x="2169016" y="1429908"/>
            <a:ext cx="180969" cy="402036"/>
            <a:chOff x="2185214" y="1412776"/>
            <a:chExt cx="180969" cy="402036"/>
          </a:xfrm>
        </p:grpSpPr>
        <p:sp>
          <p:nvSpPr>
            <p:cNvPr id="47" name="等腰三角形 46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12" name="组合 411"/>
          <p:cNvGrpSpPr/>
          <p:nvPr/>
        </p:nvGrpSpPr>
        <p:grpSpPr>
          <a:xfrm>
            <a:off x="2174743" y="1170445"/>
            <a:ext cx="396344" cy="215444"/>
            <a:chOff x="7272000" y="2565484"/>
            <a:chExt cx="396344" cy="215444"/>
          </a:xfrm>
        </p:grpSpPr>
        <p:cxnSp>
          <p:nvCxnSpPr>
            <p:cNvPr id="413" name="直接连接符 41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4" name="文本框 41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743710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组合 156"/>
          <p:cNvGrpSpPr/>
          <p:nvPr/>
        </p:nvGrpSpPr>
        <p:grpSpPr>
          <a:xfrm>
            <a:off x="6670466" y="2543542"/>
            <a:ext cx="360039" cy="119168"/>
            <a:chOff x="5292080" y="3452075"/>
            <a:chExt cx="360039" cy="119168"/>
          </a:xfrm>
        </p:grpSpPr>
        <p:sp>
          <p:nvSpPr>
            <p:cNvPr id="158" name="等腰三角形 157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59" name="直接连接符 158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3" name="文本框 292"/>
          <p:cNvSpPr txBox="1"/>
          <p:nvPr/>
        </p:nvSpPr>
        <p:spPr>
          <a:xfrm>
            <a:off x="6310425" y="2480016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SR2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46" name="组合 345"/>
          <p:cNvGrpSpPr/>
          <p:nvPr/>
        </p:nvGrpSpPr>
        <p:grpSpPr>
          <a:xfrm>
            <a:off x="6670553" y="2547150"/>
            <a:ext cx="360000" cy="221857"/>
            <a:chOff x="5898218" y="3494595"/>
            <a:chExt cx="360000" cy="221857"/>
          </a:xfrm>
        </p:grpSpPr>
        <p:cxnSp>
          <p:nvCxnSpPr>
            <p:cNvPr id="347" name="直接连接符 346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8" name="文本框 347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698465" y="3920177"/>
            <a:ext cx="1105129" cy="119168"/>
            <a:chOff x="5698465" y="3920177"/>
            <a:chExt cx="1105129" cy="119168"/>
          </a:xfrm>
        </p:grpSpPr>
        <p:cxnSp>
          <p:nvCxnSpPr>
            <p:cNvPr id="88" name="直接连接符 87"/>
            <p:cNvCxnSpPr/>
            <p:nvPr/>
          </p:nvCxnSpPr>
          <p:spPr bwMode="auto">
            <a:xfrm rot="5400000">
              <a:off x="6184465" y="3501035"/>
              <a:ext cx="0" cy="972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7" name="等腰三角形 86"/>
            <p:cNvSpPr/>
            <p:nvPr/>
          </p:nvSpPr>
          <p:spPr bwMode="auto">
            <a:xfrm rot="5400000">
              <a:off x="6677446" y="3913196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28" name="流程图: 手动操作 27"/>
          <p:cNvSpPr/>
          <p:nvPr/>
        </p:nvSpPr>
        <p:spPr bwMode="auto">
          <a:xfrm>
            <a:off x="6742473" y="3892235"/>
            <a:ext cx="684016" cy="184837"/>
          </a:xfrm>
          <a:prstGeom prst="flowChartManualOperation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 panose="020B0503020204020204" pitchFamily="34" charset="-122"/>
                <a:cs typeface="Times New Roman" panose="02020603050405020304" pitchFamily="18" charset="0"/>
              </a:rPr>
              <a:t>SR2MUX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99" name="直接连接符 98"/>
          <p:cNvCxnSpPr/>
          <p:nvPr/>
        </p:nvCxnSpPr>
        <p:spPr bwMode="auto">
          <a:xfrm>
            <a:off x="7172232" y="4064192"/>
            <a:ext cx="2289" cy="242621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99" name="组合 298"/>
          <p:cNvGrpSpPr/>
          <p:nvPr/>
        </p:nvGrpSpPr>
        <p:grpSpPr>
          <a:xfrm>
            <a:off x="7091627" y="4017787"/>
            <a:ext cx="396344" cy="215444"/>
            <a:chOff x="7272000" y="2565484"/>
            <a:chExt cx="396344" cy="215444"/>
          </a:xfrm>
        </p:grpSpPr>
        <p:cxnSp>
          <p:nvCxnSpPr>
            <p:cNvPr id="300" name="直接连接符 29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1" name="文本框 30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42" name="组合 341"/>
          <p:cNvGrpSpPr/>
          <p:nvPr/>
        </p:nvGrpSpPr>
        <p:grpSpPr>
          <a:xfrm>
            <a:off x="6340499" y="3697739"/>
            <a:ext cx="360000" cy="221857"/>
            <a:chOff x="5898218" y="3494595"/>
            <a:chExt cx="360000" cy="221857"/>
          </a:xfrm>
        </p:grpSpPr>
        <p:cxnSp>
          <p:nvCxnSpPr>
            <p:cNvPr id="303" name="直接连接符 302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4" name="文本框 303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62" name="组合 161"/>
          <p:cNvGrpSpPr/>
          <p:nvPr/>
        </p:nvGrpSpPr>
        <p:grpSpPr>
          <a:xfrm>
            <a:off x="7138217" y="3056080"/>
            <a:ext cx="396344" cy="215444"/>
            <a:chOff x="7272000" y="2565484"/>
            <a:chExt cx="396344" cy="215444"/>
          </a:xfrm>
        </p:grpSpPr>
        <p:sp>
          <p:nvSpPr>
            <p:cNvPr id="164" name="文本框 16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63" name="直接连接符 16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27" name="直接连接符 126"/>
          <p:cNvCxnSpPr/>
          <p:nvPr/>
        </p:nvCxnSpPr>
        <p:spPr bwMode="auto">
          <a:xfrm rot="5400000">
            <a:off x="5812482" y="1553144"/>
            <a:ext cx="1726" cy="408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直接连接符 37"/>
          <p:cNvCxnSpPr/>
          <p:nvPr/>
        </p:nvCxnSpPr>
        <p:spPr bwMode="auto">
          <a:xfrm>
            <a:off x="7203138" y="2768048"/>
            <a:ext cx="1726" cy="11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83" name="组合 282"/>
          <p:cNvGrpSpPr/>
          <p:nvPr/>
        </p:nvGrpSpPr>
        <p:grpSpPr>
          <a:xfrm>
            <a:off x="2926049" y="3398698"/>
            <a:ext cx="396344" cy="215444"/>
            <a:chOff x="7272000" y="2565484"/>
            <a:chExt cx="396344" cy="215444"/>
          </a:xfrm>
        </p:grpSpPr>
        <p:cxnSp>
          <p:nvCxnSpPr>
            <p:cNvPr id="284" name="直接连接符 28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5" name="文本框 28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178" name="直接连接符 177"/>
          <p:cNvCxnSpPr/>
          <p:nvPr/>
        </p:nvCxnSpPr>
        <p:spPr bwMode="auto">
          <a:xfrm flipV="1">
            <a:off x="2595659" y="3272128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9" name="直接连接符 178"/>
          <p:cNvCxnSpPr/>
          <p:nvPr/>
        </p:nvCxnSpPr>
        <p:spPr bwMode="auto">
          <a:xfrm flipV="1">
            <a:off x="2801224" y="3272104"/>
            <a:ext cx="1726" cy="68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0" name="直接连接符 179"/>
          <p:cNvCxnSpPr/>
          <p:nvPr/>
        </p:nvCxnSpPr>
        <p:spPr bwMode="auto">
          <a:xfrm flipV="1">
            <a:off x="3006789" y="3272104"/>
            <a:ext cx="1726" cy="97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1" name="直接连接符 180"/>
          <p:cNvCxnSpPr/>
          <p:nvPr/>
        </p:nvCxnSpPr>
        <p:spPr bwMode="auto">
          <a:xfrm flipV="1">
            <a:off x="3212355" y="3272104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" name="文本框 265"/>
          <p:cNvSpPr txBox="1"/>
          <p:nvPr/>
        </p:nvSpPr>
        <p:spPr>
          <a:xfrm>
            <a:off x="1197857" y="3427153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[10:0]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77" name="组合 276"/>
          <p:cNvGrpSpPr/>
          <p:nvPr/>
        </p:nvGrpSpPr>
        <p:grpSpPr>
          <a:xfrm>
            <a:off x="2511649" y="3398698"/>
            <a:ext cx="396344" cy="215444"/>
            <a:chOff x="7272000" y="2565484"/>
            <a:chExt cx="396344" cy="215444"/>
          </a:xfrm>
        </p:grpSpPr>
        <p:cxnSp>
          <p:nvCxnSpPr>
            <p:cNvPr id="278" name="直接连接符 277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9" name="文本框 278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80" name="组合 279"/>
          <p:cNvGrpSpPr/>
          <p:nvPr/>
        </p:nvGrpSpPr>
        <p:grpSpPr>
          <a:xfrm>
            <a:off x="2710025" y="3398698"/>
            <a:ext cx="396344" cy="215444"/>
            <a:chOff x="7272000" y="2565484"/>
            <a:chExt cx="396344" cy="215444"/>
          </a:xfrm>
        </p:grpSpPr>
        <p:cxnSp>
          <p:nvCxnSpPr>
            <p:cNvPr id="281" name="直接连接符 280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2" name="文本框 281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82" name="矩形 181"/>
          <p:cNvSpPr/>
          <p:nvPr/>
        </p:nvSpPr>
        <p:spPr bwMode="auto">
          <a:xfrm>
            <a:off x="1731563" y="3560136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3" name="矩形 182"/>
          <p:cNvSpPr/>
          <p:nvPr/>
        </p:nvSpPr>
        <p:spPr bwMode="auto">
          <a:xfrm>
            <a:off x="1733276" y="384991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" name="矩形 183"/>
          <p:cNvSpPr/>
          <p:nvPr/>
        </p:nvSpPr>
        <p:spPr bwMode="auto">
          <a:xfrm>
            <a:off x="1733276" y="4137950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88" name="直接连接符 187"/>
          <p:cNvCxnSpPr/>
          <p:nvPr/>
        </p:nvCxnSpPr>
        <p:spPr bwMode="auto">
          <a:xfrm rot="16200000">
            <a:off x="1477431" y="3993950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9" name="直接连接符 188"/>
          <p:cNvCxnSpPr/>
          <p:nvPr/>
        </p:nvCxnSpPr>
        <p:spPr bwMode="auto">
          <a:xfrm rot="16200000">
            <a:off x="1478644" y="3705918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0" name="直接连接符 189"/>
          <p:cNvCxnSpPr/>
          <p:nvPr/>
        </p:nvCxnSpPr>
        <p:spPr bwMode="auto">
          <a:xfrm rot="16200000">
            <a:off x="1478644" y="3416136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2" name="直接连接符 191"/>
          <p:cNvCxnSpPr/>
          <p:nvPr/>
        </p:nvCxnSpPr>
        <p:spPr bwMode="auto">
          <a:xfrm rot="16200000">
            <a:off x="2513171" y="3570936"/>
            <a:ext cx="1726" cy="194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3" name="直接连接符 192"/>
          <p:cNvCxnSpPr/>
          <p:nvPr/>
        </p:nvCxnSpPr>
        <p:spPr bwMode="auto">
          <a:xfrm rot="16200000">
            <a:off x="2621171" y="3752718"/>
            <a:ext cx="1726" cy="410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" name="直接连接符 193"/>
          <p:cNvCxnSpPr/>
          <p:nvPr/>
        </p:nvCxnSpPr>
        <p:spPr bwMode="auto">
          <a:xfrm rot="16200000">
            <a:off x="2721971" y="3939950"/>
            <a:ext cx="1726" cy="61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7" name="文本框 266"/>
          <p:cNvSpPr txBox="1"/>
          <p:nvPr/>
        </p:nvSpPr>
        <p:spPr>
          <a:xfrm>
            <a:off x="1197857" y="3715185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[8:0]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8" name="文本框 267"/>
          <p:cNvSpPr txBox="1"/>
          <p:nvPr/>
        </p:nvSpPr>
        <p:spPr>
          <a:xfrm>
            <a:off x="1197857" y="4003217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[5:0]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9" name="文本框 268"/>
          <p:cNvSpPr txBox="1"/>
          <p:nvPr/>
        </p:nvSpPr>
        <p:spPr>
          <a:xfrm>
            <a:off x="1197857" y="4291249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[4:0]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226294" y="3740160"/>
            <a:ext cx="5750850" cy="900072"/>
            <a:chOff x="1226294" y="3740160"/>
            <a:chExt cx="5750850" cy="900072"/>
          </a:xfrm>
        </p:grpSpPr>
        <p:cxnSp>
          <p:nvCxnSpPr>
            <p:cNvPr id="200" name="直接连接符 199"/>
            <p:cNvCxnSpPr/>
            <p:nvPr/>
          </p:nvCxnSpPr>
          <p:spPr bwMode="auto">
            <a:xfrm rot="16200000">
              <a:off x="5086281" y="1859144"/>
              <a:ext cx="1726" cy="3780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5" name="直接连接符 174"/>
            <p:cNvCxnSpPr/>
            <p:nvPr/>
          </p:nvCxnSpPr>
          <p:spPr bwMode="auto">
            <a:xfrm>
              <a:off x="6956208" y="3740176"/>
              <a:ext cx="2289" cy="180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9" name="矩形 148"/>
            <p:cNvSpPr/>
            <p:nvPr/>
          </p:nvSpPr>
          <p:spPr bwMode="auto">
            <a:xfrm>
              <a:off x="1733276" y="4424232"/>
              <a:ext cx="677722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0" rIns="9144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SEXT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99" name="直接连接符 198"/>
            <p:cNvCxnSpPr/>
            <p:nvPr/>
          </p:nvCxnSpPr>
          <p:spPr bwMode="auto">
            <a:xfrm rot="10800000">
              <a:off x="3214082" y="3740160"/>
              <a:ext cx="1726" cy="792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7" name="直接连接符 246"/>
            <p:cNvCxnSpPr/>
            <p:nvPr/>
          </p:nvCxnSpPr>
          <p:spPr bwMode="auto">
            <a:xfrm rot="16200000">
              <a:off x="1477431" y="4280232"/>
              <a:ext cx="1726" cy="504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8" name="直接连接符 197"/>
            <p:cNvCxnSpPr/>
            <p:nvPr/>
          </p:nvCxnSpPr>
          <p:spPr bwMode="auto">
            <a:xfrm rot="16200000">
              <a:off x="2822531" y="4130832"/>
              <a:ext cx="1726" cy="8028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62" name="直接连接符 61"/>
          <p:cNvCxnSpPr/>
          <p:nvPr/>
        </p:nvCxnSpPr>
        <p:spPr bwMode="auto">
          <a:xfrm>
            <a:off x="8110625" y="5360336"/>
            <a:ext cx="0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直接连接符 64"/>
          <p:cNvCxnSpPr/>
          <p:nvPr/>
        </p:nvCxnSpPr>
        <p:spPr bwMode="auto">
          <a:xfrm>
            <a:off x="7030505" y="5324336"/>
            <a:ext cx="0" cy="57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矩形 66"/>
          <p:cNvSpPr/>
          <p:nvPr/>
        </p:nvSpPr>
        <p:spPr bwMode="auto">
          <a:xfrm>
            <a:off x="6512153" y="5900336"/>
            <a:ext cx="950400" cy="5760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INPUT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358" name="直接连接符 357"/>
          <p:cNvCxnSpPr/>
          <p:nvPr/>
        </p:nvCxnSpPr>
        <p:spPr bwMode="auto">
          <a:xfrm>
            <a:off x="4836233" y="5919928"/>
            <a:ext cx="0" cy="28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7" name="直接连接符 356"/>
          <p:cNvCxnSpPr/>
          <p:nvPr/>
        </p:nvCxnSpPr>
        <p:spPr bwMode="auto">
          <a:xfrm rot="16200000">
            <a:off x="4600265" y="5968436"/>
            <a:ext cx="0" cy="4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5" name="组合 384"/>
          <p:cNvGrpSpPr/>
          <p:nvPr/>
        </p:nvGrpSpPr>
        <p:grpSpPr>
          <a:xfrm flipH="1">
            <a:off x="4370149" y="6565995"/>
            <a:ext cx="360039" cy="119168"/>
            <a:chOff x="5292080" y="3452075"/>
            <a:chExt cx="360039" cy="119168"/>
          </a:xfrm>
        </p:grpSpPr>
        <p:sp>
          <p:nvSpPr>
            <p:cNvPr id="386" name="等腰三角形 38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87" name="直接连接符 38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88" name="文本框 387"/>
          <p:cNvSpPr txBox="1"/>
          <p:nvPr/>
        </p:nvSpPr>
        <p:spPr>
          <a:xfrm>
            <a:off x="4665830" y="6517650"/>
            <a:ext cx="995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MEM.EN,R,W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18" name="组合 417"/>
          <p:cNvGrpSpPr/>
          <p:nvPr/>
        </p:nvGrpSpPr>
        <p:grpSpPr>
          <a:xfrm>
            <a:off x="4745207" y="5930003"/>
            <a:ext cx="396344" cy="215444"/>
            <a:chOff x="7272000" y="2565484"/>
            <a:chExt cx="396344" cy="215444"/>
          </a:xfrm>
        </p:grpSpPr>
        <p:cxnSp>
          <p:nvCxnSpPr>
            <p:cNvPr id="419" name="直接连接符 418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0" name="文本框 419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5" name="矩形 104"/>
          <p:cNvSpPr/>
          <p:nvPr/>
        </p:nvSpPr>
        <p:spPr bwMode="auto">
          <a:xfrm>
            <a:off x="4514169" y="5684384"/>
            <a:ext cx="676800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MAR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356" name="直接连接符 355"/>
          <p:cNvCxnSpPr/>
          <p:nvPr/>
        </p:nvCxnSpPr>
        <p:spPr bwMode="auto">
          <a:xfrm>
            <a:off x="4836233" y="5360336"/>
            <a:ext cx="0" cy="352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1" name="组合 370"/>
          <p:cNvGrpSpPr/>
          <p:nvPr/>
        </p:nvGrpSpPr>
        <p:grpSpPr>
          <a:xfrm flipH="1">
            <a:off x="5230306" y="5732800"/>
            <a:ext cx="360039" cy="119168"/>
            <a:chOff x="5292080" y="3452075"/>
            <a:chExt cx="360039" cy="119168"/>
          </a:xfrm>
        </p:grpSpPr>
        <p:sp>
          <p:nvSpPr>
            <p:cNvPr id="372" name="等腰三角形 37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73" name="直接连接符 37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15" name="组合 414"/>
          <p:cNvGrpSpPr/>
          <p:nvPr/>
        </p:nvGrpSpPr>
        <p:grpSpPr>
          <a:xfrm>
            <a:off x="4745207" y="5378888"/>
            <a:ext cx="396344" cy="215444"/>
            <a:chOff x="7272000" y="2565484"/>
            <a:chExt cx="396344" cy="215444"/>
          </a:xfrm>
        </p:grpSpPr>
        <p:cxnSp>
          <p:nvCxnSpPr>
            <p:cNvPr id="416" name="直接连接符 415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7" name="文本框 416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74" name="文本框 373"/>
          <p:cNvSpPr txBox="1"/>
          <p:nvPr/>
        </p:nvSpPr>
        <p:spPr>
          <a:xfrm>
            <a:off x="5587295" y="5669274"/>
            <a:ext cx="723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LD.MAR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37" name="直接连接符 136"/>
          <p:cNvCxnSpPr/>
          <p:nvPr/>
        </p:nvCxnSpPr>
        <p:spPr bwMode="auto">
          <a:xfrm flipV="1">
            <a:off x="4654241" y="1748544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1" name="组合 150"/>
          <p:cNvGrpSpPr/>
          <p:nvPr/>
        </p:nvGrpSpPr>
        <p:grpSpPr>
          <a:xfrm>
            <a:off x="3934162" y="1941680"/>
            <a:ext cx="360039" cy="119168"/>
            <a:chOff x="5292080" y="3452075"/>
            <a:chExt cx="360039" cy="119168"/>
          </a:xfrm>
        </p:grpSpPr>
        <p:sp>
          <p:nvSpPr>
            <p:cNvPr id="152" name="等腰三角形 15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53" name="直接连接符 15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54" name="组合 153"/>
          <p:cNvGrpSpPr/>
          <p:nvPr/>
        </p:nvGrpSpPr>
        <p:grpSpPr>
          <a:xfrm>
            <a:off x="3934161" y="1592352"/>
            <a:ext cx="360039" cy="119168"/>
            <a:chOff x="5292080" y="3452075"/>
            <a:chExt cx="360039" cy="119168"/>
          </a:xfrm>
        </p:grpSpPr>
        <p:sp>
          <p:nvSpPr>
            <p:cNvPr id="155" name="等腰三角形 15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56" name="直接连接符 15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1" name="组合 50"/>
          <p:cNvGrpSpPr/>
          <p:nvPr/>
        </p:nvGrpSpPr>
        <p:grpSpPr>
          <a:xfrm>
            <a:off x="4563756" y="1213012"/>
            <a:ext cx="180969" cy="402036"/>
            <a:chOff x="2185214" y="1412776"/>
            <a:chExt cx="180969" cy="402036"/>
          </a:xfrm>
        </p:grpSpPr>
        <p:sp>
          <p:nvSpPr>
            <p:cNvPr id="52" name="等腰三角形 51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4" name="矩形 103"/>
          <p:cNvSpPr/>
          <p:nvPr/>
        </p:nvSpPr>
        <p:spPr bwMode="auto">
          <a:xfrm>
            <a:off x="4294201" y="1543936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PC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grpSp>
        <p:nvGrpSpPr>
          <p:cNvPr id="254" name="组合 253"/>
          <p:cNvGrpSpPr/>
          <p:nvPr/>
        </p:nvGrpSpPr>
        <p:grpSpPr>
          <a:xfrm>
            <a:off x="4222194" y="1255880"/>
            <a:ext cx="360039" cy="119168"/>
            <a:chOff x="5292080" y="3452075"/>
            <a:chExt cx="360039" cy="119168"/>
          </a:xfrm>
        </p:grpSpPr>
        <p:sp>
          <p:nvSpPr>
            <p:cNvPr id="255" name="等腰三角形 25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6" name="直接连接符 25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55" name="直接连接符 354"/>
          <p:cNvCxnSpPr/>
          <p:nvPr/>
        </p:nvCxnSpPr>
        <p:spPr bwMode="auto">
          <a:xfrm>
            <a:off x="4649268" y="1060966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" name="文本框 306"/>
          <p:cNvSpPr txBox="1"/>
          <p:nvPr/>
        </p:nvSpPr>
        <p:spPr>
          <a:xfrm>
            <a:off x="3569657" y="1209382"/>
            <a:ext cx="698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GatePC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322257" y="6537325"/>
            <a:ext cx="2743200" cy="244475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E9E528-1FB2-4ADD-81AD-0CADE8E681E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784736" y="5347152"/>
            <a:ext cx="180969" cy="402036"/>
            <a:chOff x="2185214" y="1412776"/>
            <a:chExt cx="180969" cy="402036"/>
          </a:xfrm>
        </p:grpSpPr>
        <p:sp>
          <p:nvSpPr>
            <p:cNvPr id="55" name="等腰三角形 54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8" name="矩形 67"/>
          <p:cNvSpPr/>
          <p:nvPr/>
        </p:nvSpPr>
        <p:spPr bwMode="auto">
          <a:xfrm>
            <a:off x="7632180" y="5900336"/>
            <a:ext cx="950400" cy="5760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OUTPUT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3392528" y="5651906"/>
            <a:ext cx="950400" cy="1101059"/>
          </a:xfrm>
          <a:prstGeom prst="rect">
            <a:avLst/>
          </a:prstGeom>
          <a:solidFill>
            <a:srgbClr val="FF99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MEMORY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5" name="梯形 94"/>
          <p:cNvSpPr/>
          <p:nvPr/>
        </p:nvSpPr>
        <p:spPr bwMode="auto">
          <a:xfrm>
            <a:off x="2421993" y="3056080"/>
            <a:ext cx="972000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96" name="梯形 95"/>
          <p:cNvSpPr/>
          <p:nvPr/>
        </p:nvSpPr>
        <p:spPr bwMode="auto">
          <a:xfrm>
            <a:off x="3664802" y="3056080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2536359" y="5684384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MDR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36" name="直接连接符 135"/>
          <p:cNvCxnSpPr/>
          <p:nvPr/>
        </p:nvCxnSpPr>
        <p:spPr bwMode="auto">
          <a:xfrm flipV="1">
            <a:off x="4870265" y="2099704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" name="直接连接符 139"/>
          <p:cNvCxnSpPr/>
          <p:nvPr/>
        </p:nvCxnSpPr>
        <p:spPr bwMode="auto">
          <a:xfrm rot="10800000">
            <a:off x="3358098" y="1075872"/>
            <a:ext cx="1726" cy="12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1" name="直接连接符 140"/>
          <p:cNvCxnSpPr/>
          <p:nvPr/>
        </p:nvCxnSpPr>
        <p:spPr bwMode="auto">
          <a:xfrm flipV="1">
            <a:off x="4436491" y="2108560"/>
            <a:ext cx="1726" cy="19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" name="直接连接符 141"/>
          <p:cNvCxnSpPr/>
          <p:nvPr/>
        </p:nvCxnSpPr>
        <p:spPr bwMode="auto">
          <a:xfrm flipV="1">
            <a:off x="4652515" y="2108560"/>
            <a:ext cx="1726" cy="3132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" name="直接连接符 143"/>
          <p:cNvCxnSpPr/>
          <p:nvPr/>
        </p:nvCxnSpPr>
        <p:spPr bwMode="auto">
          <a:xfrm flipV="1">
            <a:off x="4076451" y="2804080"/>
            <a:ext cx="1726" cy="2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" name="直接连接符 146"/>
          <p:cNvCxnSpPr/>
          <p:nvPr/>
        </p:nvCxnSpPr>
        <p:spPr bwMode="auto">
          <a:xfrm flipV="1">
            <a:off x="3790145" y="2386600"/>
            <a:ext cx="1726" cy="21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8" name="椭圆 147"/>
          <p:cNvSpPr/>
          <p:nvPr/>
        </p:nvSpPr>
        <p:spPr bwMode="auto">
          <a:xfrm>
            <a:off x="3775881" y="2359138"/>
            <a:ext cx="45719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173" name="直接连接符 172"/>
          <p:cNvCxnSpPr/>
          <p:nvPr/>
        </p:nvCxnSpPr>
        <p:spPr bwMode="auto">
          <a:xfrm flipV="1">
            <a:off x="3790145" y="3272104"/>
            <a:ext cx="1726" cy="327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6" name="直接连接符 175"/>
          <p:cNvCxnSpPr/>
          <p:nvPr/>
        </p:nvCxnSpPr>
        <p:spPr bwMode="auto">
          <a:xfrm flipV="1">
            <a:off x="3500387" y="2804072"/>
            <a:ext cx="1726" cy="1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7" name="直接连接符 176"/>
          <p:cNvCxnSpPr/>
          <p:nvPr/>
        </p:nvCxnSpPr>
        <p:spPr bwMode="auto">
          <a:xfrm rot="16200000">
            <a:off x="3210681" y="2684409"/>
            <a:ext cx="1726" cy="597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6" name="直接连接符 185"/>
          <p:cNvCxnSpPr/>
          <p:nvPr/>
        </p:nvCxnSpPr>
        <p:spPr bwMode="auto">
          <a:xfrm rot="10800000">
            <a:off x="1218173" y="2638432"/>
            <a:ext cx="1726" cy="2073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8" name="矩形 227"/>
          <p:cNvSpPr/>
          <p:nvPr/>
        </p:nvSpPr>
        <p:spPr bwMode="auto">
          <a:xfrm>
            <a:off x="5806369" y="4712264"/>
            <a:ext cx="360040" cy="3456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108000" tIns="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…</a:t>
            </a:r>
            <a:endParaRPr kumimoji="0" lang="zh-CN" altLang="en-US" sz="2400" b="1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39" name="直接连接符 238"/>
          <p:cNvCxnSpPr/>
          <p:nvPr/>
        </p:nvCxnSpPr>
        <p:spPr bwMode="auto">
          <a:xfrm>
            <a:off x="2672447" y="5908126"/>
            <a:ext cx="0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1" name="直接连接符 240"/>
          <p:cNvCxnSpPr/>
          <p:nvPr/>
        </p:nvCxnSpPr>
        <p:spPr bwMode="auto">
          <a:xfrm flipV="1">
            <a:off x="2854041" y="6368472"/>
            <a:ext cx="0" cy="21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2" name="直接连接符 241"/>
          <p:cNvCxnSpPr/>
          <p:nvPr/>
        </p:nvCxnSpPr>
        <p:spPr bwMode="auto">
          <a:xfrm rot="16200000">
            <a:off x="3106281" y="6315335"/>
            <a:ext cx="1726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4" name="直接连接符 243"/>
          <p:cNvCxnSpPr/>
          <p:nvPr/>
        </p:nvCxnSpPr>
        <p:spPr bwMode="auto">
          <a:xfrm rot="16200000">
            <a:off x="1736994" y="6026858"/>
            <a:ext cx="1726" cy="10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61" name="组合 260"/>
          <p:cNvGrpSpPr/>
          <p:nvPr/>
        </p:nvGrpSpPr>
        <p:grpSpPr>
          <a:xfrm>
            <a:off x="3286201" y="2595651"/>
            <a:ext cx="1008000" cy="244405"/>
            <a:chOff x="2843920" y="2392507"/>
            <a:chExt cx="1008000" cy="244405"/>
          </a:xfrm>
        </p:grpSpPr>
        <p:sp>
          <p:nvSpPr>
            <p:cNvPr id="94" name="梯形 93"/>
            <p:cNvSpPr/>
            <p:nvPr/>
          </p:nvSpPr>
          <p:spPr bwMode="auto">
            <a:xfrm>
              <a:off x="2843920" y="2392507"/>
              <a:ext cx="1008000" cy="232989"/>
            </a:xfrm>
            <a:prstGeom prst="trapezoid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21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+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7" name="等腰三角形 256"/>
            <p:cNvSpPr/>
            <p:nvPr/>
          </p:nvSpPr>
          <p:spPr bwMode="auto">
            <a:xfrm>
              <a:off x="3249397" y="2545331"/>
              <a:ext cx="197047" cy="91581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9" name="直接连接符 258"/>
            <p:cNvCxnSpPr/>
            <p:nvPr/>
          </p:nvCxnSpPr>
          <p:spPr bwMode="auto">
            <a:xfrm flipV="1">
              <a:off x="3249397" y="2545331"/>
              <a:ext cx="98524" cy="915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0" name="直接连接符 259"/>
            <p:cNvCxnSpPr/>
            <p:nvPr/>
          </p:nvCxnSpPr>
          <p:spPr bwMode="auto">
            <a:xfrm flipH="1" flipV="1">
              <a:off x="3347864" y="2545331"/>
              <a:ext cx="98524" cy="915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65" name="直接连接符 264"/>
          <p:cNvCxnSpPr/>
          <p:nvPr/>
        </p:nvCxnSpPr>
        <p:spPr bwMode="auto">
          <a:xfrm>
            <a:off x="2258637" y="1111864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71" name="组合 270"/>
          <p:cNvGrpSpPr/>
          <p:nvPr/>
        </p:nvGrpSpPr>
        <p:grpSpPr>
          <a:xfrm>
            <a:off x="5661476" y="2176846"/>
            <a:ext cx="396344" cy="215444"/>
            <a:chOff x="7272000" y="2565484"/>
            <a:chExt cx="396344" cy="215444"/>
          </a:xfrm>
        </p:grpSpPr>
        <p:cxnSp>
          <p:nvCxnSpPr>
            <p:cNvPr id="272" name="直接连接符 27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3" name="文本框 27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86" name="组合 285"/>
          <p:cNvGrpSpPr/>
          <p:nvPr/>
        </p:nvGrpSpPr>
        <p:grpSpPr>
          <a:xfrm>
            <a:off x="3142073" y="3398698"/>
            <a:ext cx="396344" cy="215444"/>
            <a:chOff x="7272000" y="2565484"/>
            <a:chExt cx="396344" cy="215444"/>
          </a:xfrm>
        </p:grpSpPr>
        <p:cxnSp>
          <p:nvCxnSpPr>
            <p:cNvPr id="287" name="直接连接符 286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8" name="文本框 287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10" name="组合 309"/>
          <p:cNvGrpSpPr/>
          <p:nvPr/>
        </p:nvGrpSpPr>
        <p:grpSpPr>
          <a:xfrm>
            <a:off x="3709468" y="3371360"/>
            <a:ext cx="396344" cy="215444"/>
            <a:chOff x="7272000" y="2565484"/>
            <a:chExt cx="396344" cy="215444"/>
          </a:xfrm>
        </p:grpSpPr>
        <p:cxnSp>
          <p:nvCxnSpPr>
            <p:cNvPr id="311" name="直接连接符 310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2" name="文本框 311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31" name="组合 330"/>
          <p:cNvGrpSpPr/>
          <p:nvPr/>
        </p:nvGrpSpPr>
        <p:grpSpPr>
          <a:xfrm>
            <a:off x="1154425" y="5000296"/>
            <a:ext cx="396344" cy="215444"/>
            <a:chOff x="7272000" y="2565484"/>
            <a:chExt cx="396344" cy="215444"/>
          </a:xfrm>
        </p:grpSpPr>
        <p:cxnSp>
          <p:nvCxnSpPr>
            <p:cNvPr id="332" name="直接连接符 33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3" name="文本框 33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34" name="文本框 333"/>
          <p:cNvSpPr txBox="1"/>
          <p:nvPr/>
        </p:nvSpPr>
        <p:spPr>
          <a:xfrm>
            <a:off x="4717064" y="3032135"/>
            <a:ext cx="9137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ADDR1MUX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35" name="组合 334"/>
          <p:cNvGrpSpPr/>
          <p:nvPr/>
        </p:nvGrpSpPr>
        <p:grpSpPr>
          <a:xfrm flipH="1">
            <a:off x="4419247" y="3101884"/>
            <a:ext cx="360039" cy="119168"/>
            <a:chOff x="5292080" y="3452075"/>
            <a:chExt cx="360039" cy="119168"/>
          </a:xfrm>
        </p:grpSpPr>
        <p:sp>
          <p:nvSpPr>
            <p:cNvPr id="336" name="等腰三角形 33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37" name="直接连接符 33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3" name="组合 342"/>
          <p:cNvGrpSpPr/>
          <p:nvPr/>
        </p:nvGrpSpPr>
        <p:grpSpPr>
          <a:xfrm>
            <a:off x="3895814" y="1945790"/>
            <a:ext cx="360000" cy="217408"/>
            <a:chOff x="5898218" y="3494595"/>
            <a:chExt cx="360000" cy="217408"/>
          </a:xfrm>
        </p:grpSpPr>
        <p:cxnSp>
          <p:nvCxnSpPr>
            <p:cNvPr id="344" name="直接连接符 343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5" name="文本框 344"/>
            <p:cNvSpPr txBox="1"/>
            <p:nvPr/>
          </p:nvSpPr>
          <p:spPr>
            <a:xfrm>
              <a:off x="5898218" y="3496559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3" name="梯形 92"/>
          <p:cNvSpPr/>
          <p:nvPr/>
        </p:nvSpPr>
        <p:spPr bwMode="auto">
          <a:xfrm>
            <a:off x="4240866" y="1892536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2000" rIns="9144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PCMUX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31" name="直接连接符 130"/>
          <p:cNvCxnSpPr/>
          <p:nvPr/>
        </p:nvCxnSpPr>
        <p:spPr bwMode="auto">
          <a:xfrm>
            <a:off x="5366663" y="1424500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2" name="矩形 131"/>
          <p:cNvSpPr/>
          <p:nvPr/>
        </p:nvSpPr>
        <p:spPr bwMode="auto">
          <a:xfrm>
            <a:off x="5233467" y="1831944"/>
            <a:ext cx="356878" cy="19852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+1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33" name="直接连接符 132"/>
          <p:cNvCxnSpPr/>
          <p:nvPr/>
        </p:nvCxnSpPr>
        <p:spPr bwMode="auto">
          <a:xfrm rot="16200000">
            <a:off x="5025024" y="1084719"/>
            <a:ext cx="1726" cy="72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" name="直接连接符 133"/>
          <p:cNvCxnSpPr/>
          <p:nvPr/>
        </p:nvCxnSpPr>
        <p:spPr bwMode="auto">
          <a:xfrm rot="16200000">
            <a:off x="5122241" y="2137145"/>
            <a:ext cx="1726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" name="直接连接符 134"/>
          <p:cNvCxnSpPr/>
          <p:nvPr/>
        </p:nvCxnSpPr>
        <p:spPr bwMode="auto">
          <a:xfrm>
            <a:off x="5374321" y="2012008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8" name="椭圆 167"/>
          <p:cNvSpPr/>
          <p:nvPr/>
        </p:nvSpPr>
        <p:spPr bwMode="auto">
          <a:xfrm>
            <a:off x="5328602" y="1423034"/>
            <a:ext cx="45719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grpSp>
        <p:nvGrpSpPr>
          <p:cNvPr id="313" name="组合 312"/>
          <p:cNvGrpSpPr/>
          <p:nvPr/>
        </p:nvGrpSpPr>
        <p:grpSpPr>
          <a:xfrm>
            <a:off x="5313792" y="2176846"/>
            <a:ext cx="396344" cy="215444"/>
            <a:chOff x="7272000" y="2565484"/>
            <a:chExt cx="396344" cy="215444"/>
          </a:xfrm>
        </p:grpSpPr>
        <p:cxnSp>
          <p:nvCxnSpPr>
            <p:cNvPr id="314" name="直接连接符 31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5" name="文本框 31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2169016" y="1429908"/>
            <a:ext cx="180969" cy="402036"/>
            <a:chOff x="2185214" y="1412776"/>
            <a:chExt cx="180969" cy="402036"/>
          </a:xfrm>
        </p:grpSpPr>
        <p:sp>
          <p:nvSpPr>
            <p:cNvPr id="47" name="等腰三角形 46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2" name="梯形 91"/>
          <p:cNvSpPr/>
          <p:nvPr/>
        </p:nvSpPr>
        <p:spPr bwMode="auto">
          <a:xfrm>
            <a:off x="1750396" y="1820528"/>
            <a:ext cx="988993" cy="236862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MARMUX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138" name="直接连接符 137"/>
          <p:cNvCxnSpPr/>
          <p:nvPr/>
        </p:nvCxnSpPr>
        <p:spPr bwMode="auto">
          <a:xfrm rot="16200000">
            <a:off x="3901881" y="1747544"/>
            <a:ext cx="1726" cy="10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" name="直接连接符 138"/>
          <p:cNvCxnSpPr/>
          <p:nvPr/>
        </p:nvCxnSpPr>
        <p:spPr bwMode="auto">
          <a:xfrm rot="16200000">
            <a:off x="3091881" y="1717129"/>
            <a:ext cx="1726" cy="13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直接连接符 142"/>
          <p:cNvCxnSpPr/>
          <p:nvPr/>
        </p:nvCxnSpPr>
        <p:spPr bwMode="auto">
          <a:xfrm flipV="1">
            <a:off x="2421993" y="2048040"/>
            <a:ext cx="1726" cy="36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" name="直接连接符 144"/>
          <p:cNvCxnSpPr/>
          <p:nvPr/>
        </p:nvCxnSpPr>
        <p:spPr bwMode="auto">
          <a:xfrm flipV="1">
            <a:off x="2926049" y="2975144"/>
            <a:ext cx="1726" cy="100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" name="直接连接符 145"/>
          <p:cNvCxnSpPr/>
          <p:nvPr/>
        </p:nvCxnSpPr>
        <p:spPr bwMode="auto">
          <a:xfrm rot="16200000">
            <a:off x="4221282" y="1969129"/>
            <a:ext cx="1726" cy="86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9" name="直接连接符 168"/>
          <p:cNvCxnSpPr/>
          <p:nvPr/>
        </p:nvCxnSpPr>
        <p:spPr bwMode="auto">
          <a:xfrm rot="16200000">
            <a:off x="5554281" y="1246719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0" name="直接连接符 169"/>
          <p:cNvCxnSpPr/>
          <p:nvPr/>
        </p:nvCxnSpPr>
        <p:spPr bwMode="auto">
          <a:xfrm rot="10800000">
            <a:off x="5734361" y="1436127"/>
            <a:ext cx="1726" cy="20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1" name="直接连接符 170"/>
          <p:cNvCxnSpPr/>
          <p:nvPr/>
        </p:nvCxnSpPr>
        <p:spPr bwMode="auto">
          <a:xfrm rot="16200000">
            <a:off x="5014281" y="2749264"/>
            <a:ext cx="1726" cy="147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" name="直接连接符 171"/>
          <p:cNvCxnSpPr/>
          <p:nvPr/>
        </p:nvCxnSpPr>
        <p:spPr bwMode="auto">
          <a:xfrm flipV="1">
            <a:off x="4292475" y="3272104"/>
            <a:ext cx="1726" cy="21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5" name="矩形 184"/>
          <p:cNvSpPr/>
          <p:nvPr/>
        </p:nvSpPr>
        <p:spPr bwMode="auto">
          <a:xfrm>
            <a:off x="1731563" y="255204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91" name="直接连接符 190"/>
          <p:cNvCxnSpPr/>
          <p:nvPr/>
        </p:nvCxnSpPr>
        <p:spPr bwMode="auto">
          <a:xfrm rot="16200000">
            <a:off x="1478644" y="2408048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" name="直接连接符 194"/>
          <p:cNvCxnSpPr/>
          <p:nvPr/>
        </p:nvCxnSpPr>
        <p:spPr bwMode="auto">
          <a:xfrm rot="10800000">
            <a:off x="2061954" y="2047944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48" name="组合 247"/>
          <p:cNvGrpSpPr/>
          <p:nvPr/>
        </p:nvGrpSpPr>
        <p:grpSpPr>
          <a:xfrm>
            <a:off x="1413881" y="1878792"/>
            <a:ext cx="360039" cy="119168"/>
            <a:chOff x="5292080" y="3452075"/>
            <a:chExt cx="360039" cy="119168"/>
          </a:xfrm>
        </p:grpSpPr>
        <p:sp>
          <p:nvSpPr>
            <p:cNvPr id="249" name="等腰三角形 24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0" name="直接连接符 24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51" name="组合 250"/>
          <p:cNvGrpSpPr/>
          <p:nvPr/>
        </p:nvGrpSpPr>
        <p:grpSpPr>
          <a:xfrm>
            <a:off x="1845930" y="1424744"/>
            <a:ext cx="360039" cy="119168"/>
            <a:chOff x="5292080" y="3452075"/>
            <a:chExt cx="360039" cy="119168"/>
          </a:xfrm>
        </p:grpSpPr>
        <p:sp>
          <p:nvSpPr>
            <p:cNvPr id="252" name="等腰三角形 25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3" name="直接连接符 25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70" name="文本框 269"/>
          <p:cNvSpPr txBox="1"/>
          <p:nvPr/>
        </p:nvSpPr>
        <p:spPr>
          <a:xfrm>
            <a:off x="1197857" y="2419041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[7:0]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8" name="文本框 307"/>
          <p:cNvSpPr txBox="1"/>
          <p:nvPr/>
        </p:nvSpPr>
        <p:spPr>
          <a:xfrm>
            <a:off x="787257" y="1369699"/>
            <a:ext cx="1130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GateMARMUX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9" name="文本框 308"/>
          <p:cNvSpPr txBox="1"/>
          <p:nvPr/>
        </p:nvSpPr>
        <p:spPr>
          <a:xfrm>
            <a:off x="3311140" y="1546909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LD.PC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16" name="组合 315"/>
          <p:cNvGrpSpPr/>
          <p:nvPr/>
        </p:nvGrpSpPr>
        <p:grpSpPr>
          <a:xfrm>
            <a:off x="3281052" y="2014654"/>
            <a:ext cx="396344" cy="215444"/>
            <a:chOff x="7272000" y="2565484"/>
            <a:chExt cx="396344" cy="215444"/>
          </a:xfrm>
        </p:grpSpPr>
        <p:cxnSp>
          <p:nvCxnSpPr>
            <p:cNvPr id="317" name="直接连接符 316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8" name="文本框 317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19" name="组合 318"/>
          <p:cNvGrpSpPr/>
          <p:nvPr/>
        </p:nvGrpSpPr>
        <p:grpSpPr>
          <a:xfrm>
            <a:off x="2350548" y="2176846"/>
            <a:ext cx="396344" cy="215444"/>
            <a:chOff x="7272000" y="2565484"/>
            <a:chExt cx="396344" cy="215444"/>
          </a:xfrm>
        </p:grpSpPr>
        <p:cxnSp>
          <p:nvCxnSpPr>
            <p:cNvPr id="320" name="直接连接符 31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1" name="文本框 32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22" name="组合 321"/>
          <p:cNvGrpSpPr/>
          <p:nvPr/>
        </p:nvGrpSpPr>
        <p:grpSpPr>
          <a:xfrm>
            <a:off x="1983416" y="2176846"/>
            <a:ext cx="396344" cy="215444"/>
            <a:chOff x="7272000" y="2565484"/>
            <a:chExt cx="396344" cy="215444"/>
          </a:xfrm>
        </p:grpSpPr>
        <p:cxnSp>
          <p:nvCxnSpPr>
            <p:cNvPr id="323" name="直接连接符 32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4" name="文本框 32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38" name="组合 337"/>
          <p:cNvGrpSpPr/>
          <p:nvPr/>
        </p:nvGrpSpPr>
        <p:grpSpPr>
          <a:xfrm>
            <a:off x="2080239" y="3105493"/>
            <a:ext cx="360039" cy="119168"/>
            <a:chOff x="5292080" y="3452075"/>
            <a:chExt cx="360039" cy="119168"/>
          </a:xfrm>
        </p:grpSpPr>
        <p:sp>
          <p:nvSpPr>
            <p:cNvPr id="339" name="等腰三角形 33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40" name="直接连接符 33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41" name="文本框 340"/>
          <p:cNvSpPr txBox="1"/>
          <p:nvPr/>
        </p:nvSpPr>
        <p:spPr>
          <a:xfrm>
            <a:off x="1136717" y="3046345"/>
            <a:ext cx="991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ADDR2MUX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25" name="组合 324"/>
          <p:cNvGrpSpPr/>
          <p:nvPr/>
        </p:nvGrpSpPr>
        <p:grpSpPr>
          <a:xfrm>
            <a:off x="4585967" y="2176846"/>
            <a:ext cx="396344" cy="215444"/>
            <a:chOff x="7272000" y="2565484"/>
            <a:chExt cx="396344" cy="215444"/>
          </a:xfrm>
        </p:grpSpPr>
        <p:cxnSp>
          <p:nvCxnSpPr>
            <p:cNvPr id="326" name="直接连接符 325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7" name="文本框 326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64" name="组合 363"/>
          <p:cNvGrpSpPr/>
          <p:nvPr/>
        </p:nvGrpSpPr>
        <p:grpSpPr>
          <a:xfrm>
            <a:off x="2170281" y="5732800"/>
            <a:ext cx="360039" cy="119168"/>
            <a:chOff x="5292080" y="3452075"/>
            <a:chExt cx="360039" cy="119168"/>
          </a:xfrm>
        </p:grpSpPr>
        <p:sp>
          <p:nvSpPr>
            <p:cNvPr id="365" name="等腰三角形 36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66" name="直接连接符 36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67" name="文本框 366"/>
          <p:cNvSpPr txBox="1"/>
          <p:nvPr/>
        </p:nvSpPr>
        <p:spPr>
          <a:xfrm>
            <a:off x="1557897" y="5669274"/>
            <a:ext cx="744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LD.MDR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2" name="梯形 391"/>
          <p:cNvSpPr/>
          <p:nvPr/>
        </p:nvSpPr>
        <p:spPr bwMode="auto">
          <a:xfrm>
            <a:off x="2187064" y="6122668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393" name="直接连接符 392"/>
          <p:cNvCxnSpPr/>
          <p:nvPr/>
        </p:nvCxnSpPr>
        <p:spPr bwMode="auto">
          <a:xfrm flipV="1">
            <a:off x="2277977" y="6368448"/>
            <a:ext cx="0" cy="208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4" name="直接连接符 393"/>
          <p:cNvCxnSpPr/>
          <p:nvPr/>
        </p:nvCxnSpPr>
        <p:spPr bwMode="auto">
          <a:xfrm>
            <a:off x="1197857" y="5351128"/>
            <a:ext cx="0" cy="12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5" name="直接连接符 394"/>
          <p:cNvCxnSpPr/>
          <p:nvPr/>
        </p:nvCxnSpPr>
        <p:spPr bwMode="auto">
          <a:xfrm>
            <a:off x="3104495" y="5904000"/>
            <a:ext cx="0" cy="30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6" name="直接连接符 395"/>
          <p:cNvCxnSpPr/>
          <p:nvPr/>
        </p:nvCxnSpPr>
        <p:spPr bwMode="auto">
          <a:xfrm rot="5400000" flipH="1">
            <a:off x="3248479" y="6058435"/>
            <a:ext cx="0" cy="28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00" name="组合 399"/>
          <p:cNvGrpSpPr/>
          <p:nvPr/>
        </p:nvGrpSpPr>
        <p:grpSpPr>
          <a:xfrm>
            <a:off x="1837251" y="6173636"/>
            <a:ext cx="360039" cy="119168"/>
            <a:chOff x="5292080" y="3452075"/>
            <a:chExt cx="360039" cy="119168"/>
          </a:xfrm>
        </p:grpSpPr>
        <p:sp>
          <p:nvSpPr>
            <p:cNvPr id="401" name="等腰三角形 400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02" name="直接连接符 401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3" name="文本框 402"/>
          <p:cNvSpPr txBox="1"/>
          <p:nvPr/>
        </p:nvSpPr>
        <p:spPr>
          <a:xfrm>
            <a:off x="1294916" y="6110110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MIO.EN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04" name="组合 403"/>
          <p:cNvGrpSpPr/>
          <p:nvPr/>
        </p:nvGrpSpPr>
        <p:grpSpPr>
          <a:xfrm>
            <a:off x="2426458" y="5380465"/>
            <a:ext cx="360039" cy="119168"/>
            <a:chOff x="5292080" y="3452075"/>
            <a:chExt cx="360039" cy="119168"/>
          </a:xfrm>
        </p:grpSpPr>
        <p:sp>
          <p:nvSpPr>
            <p:cNvPr id="405" name="等腰三角形 40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06" name="直接连接符 40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7" name="文本框 406"/>
          <p:cNvSpPr txBox="1"/>
          <p:nvPr/>
        </p:nvSpPr>
        <p:spPr>
          <a:xfrm>
            <a:off x="1629907" y="5333967"/>
            <a:ext cx="842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GateMDR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12" name="组合 411"/>
          <p:cNvGrpSpPr/>
          <p:nvPr/>
        </p:nvGrpSpPr>
        <p:grpSpPr>
          <a:xfrm>
            <a:off x="2174743" y="1170445"/>
            <a:ext cx="396344" cy="215444"/>
            <a:chOff x="7272000" y="2565484"/>
            <a:chExt cx="396344" cy="215444"/>
          </a:xfrm>
        </p:grpSpPr>
        <p:cxnSp>
          <p:nvCxnSpPr>
            <p:cNvPr id="413" name="直接连接符 41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4" name="文本框 41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21" name="组合 420"/>
          <p:cNvGrpSpPr/>
          <p:nvPr/>
        </p:nvGrpSpPr>
        <p:grpSpPr>
          <a:xfrm>
            <a:off x="1134212" y="5442899"/>
            <a:ext cx="396344" cy="215444"/>
            <a:chOff x="7272000" y="2565484"/>
            <a:chExt cx="396344" cy="215444"/>
          </a:xfrm>
        </p:grpSpPr>
        <p:cxnSp>
          <p:nvCxnSpPr>
            <p:cNvPr id="422" name="直接连接符 42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3" name="文本框 42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24" name="组合 423"/>
          <p:cNvGrpSpPr/>
          <p:nvPr/>
        </p:nvGrpSpPr>
        <p:grpSpPr>
          <a:xfrm>
            <a:off x="2978204" y="6542014"/>
            <a:ext cx="360000" cy="221857"/>
            <a:chOff x="5898218" y="3494595"/>
            <a:chExt cx="360000" cy="221857"/>
          </a:xfrm>
        </p:grpSpPr>
        <p:cxnSp>
          <p:nvCxnSpPr>
            <p:cNvPr id="425" name="直接连接符 424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6" name="文本框 425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44" name="直接连接符 43"/>
          <p:cNvCxnSpPr/>
          <p:nvPr/>
        </p:nvCxnSpPr>
        <p:spPr bwMode="auto">
          <a:xfrm>
            <a:off x="8971840" y="980728"/>
            <a:ext cx="2881" cy="437040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接连接符 42"/>
          <p:cNvCxnSpPr/>
          <p:nvPr/>
        </p:nvCxnSpPr>
        <p:spPr bwMode="auto">
          <a:xfrm>
            <a:off x="621793" y="5288328"/>
            <a:ext cx="8344800" cy="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流程图: 手动操作 4"/>
          <p:cNvSpPr/>
          <p:nvPr/>
        </p:nvSpPr>
        <p:spPr bwMode="auto">
          <a:xfrm>
            <a:off x="6994561" y="4289586"/>
            <a:ext cx="1080000" cy="390640"/>
          </a:xfrm>
          <a:prstGeom prst="flowChartManualOperation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144000" rIns="91440" bIns="144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ALU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等腰三角形 9"/>
          <p:cNvSpPr/>
          <p:nvPr/>
        </p:nvSpPr>
        <p:spPr bwMode="auto">
          <a:xfrm flipV="1">
            <a:off x="7391088" y="4289586"/>
            <a:ext cx="199657" cy="139368"/>
          </a:xfrm>
          <a:prstGeom prst="triangle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86742" y="4280216"/>
            <a:ext cx="102592" cy="1846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</a:t>
            </a:r>
            <a:endParaRPr kumimoji="0" lang="zh-CN" altLang="en-US" sz="1200" b="1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819344" y="4289554"/>
            <a:ext cx="102592" cy="1846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</a:t>
            </a:r>
            <a:endParaRPr kumimoji="0" lang="zh-CN" altLang="en-US" sz="1200" b="1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7390425" y="4298836"/>
            <a:ext cx="99828" cy="1393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连接符 23"/>
          <p:cNvCxnSpPr/>
          <p:nvPr/>
        </p:nvCxnSpPr>
        <p:spPr bwMode="auto">
          <a:xfrm flipH="1">
            <a:off x="7497834" y="4298836"/>
            <a:ext cx="92793" cy="1393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2" name="等腰三角形 221"/>
          <p:cNvSpPr/>
          <p:nvPr/>
        </p:nvSpPr>
        <p:spPr bwMode="auto">
          <a:xfrm rot="5400000">
            <a:off x="6965478" y="4370395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295" name="文本框 294"/>
          <p:cNvSpPr txBox="1"/>
          <p:nvPr/>
        </p:nvSpPr>
        <p:spPr>
          <a:xfrm>
            <a:off x="6420017" y="4250019"/>
            <a:ext cx="547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ALUK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76" name="组合 375"/>
          <p:cNvGrpSpPr/>
          <p:nvPr/>
        </p:nvGrpSpPr>
        <p:grpSpPr>
          <a:xfrm>
            <a:off x="6258090" y="4397737"/>
            <a:ext cx="360000" cy="221857"/>
            <a:chOff x="5898218" y="3494595"/>
            <a:chExt cx="360000" cy="221857"/>
          </a:xfrm>
        </p:grpSpPr>
        <p:cxnSp>
          <p:nvCxnSpPr>
            <p:cNvPr id="377" name="直接连接符 376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8" name="文本框 377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0" name="矩形 69"/>
          <p:cNvSpPr/>
          <p:nvPr/>
        </p:nvSpPr>
        <p:spPr bwMode="auto">
          <a:xfrm>
            <a:off x="4746598" y="3915536"/>
            <a:ext cx="950556" cy="1233418"/>
          </a:xfrm>
          <a:prstGeom prst="rect">
            <a:avLst/>
          </a:prstGeom>
          <a:solidFill>
            <a:srgbClr val="CC0000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FINITE STATE MACHINE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11" name="组合 110"/>
          <p:cNvGrpSpPr/>
          <p:nvPr/>
        </p:nvGrpSpPr>
        <p:grpSpPr>
          <a:xfrm>
            <a:off x="3683425" y="4218423"/>
            <a:ext cx="394752" cy="277817"/>
            <a:chOff x="2731971" y="4365104"/>
            <a:chExt cx="327861" cy="216000"/>
          </a:xfrm>
        </p:grpSpPr>
        <p:sp>
          <p:nvSpPr>
            <p:cNvPr id="108" name="矩形 107"/>
            <p:cNvSpPr/>
            <p:nvPr/>
          </p:nvSpPr>
          <p:spPr bwMode="auto">
            <a:xfrm>
              <a:off x="2731971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N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9" name="矩形 108"/>
            <p:cNvSpPr/>
            <p:nvPr/>
          </p:nvSpPr>
          <p:spPr bwMode="auto">
            <a:xfrm>
              <a:off x="2839983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Z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0" name="矩形 109"/>
            <p:cNvSpPr/>
            <p:nvPr/>
          </p:nvSpPr>
          <p:spPr bwMode="auto">
            <a:xfrm>
              <a:off x="2947995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P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</p:grpSp>
      <p:cxnSp>
        <p:nvCxnSpPr>
          <p:cNvPr id="203" name="直接连接符 202"/>
          <p:cNvCxnSpPr/>
          <p:nvPr/>
        </p:nvCxnSpPr>
        <p:spPr bwMode="auto">
          <a:xfrm flipV="1">
            <a:off x="1218173" y="4928288"/>
            <a:ext cx="1726" cy="36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6" name="直接连接符 205"/>
          <p:cNvCxnSpPr/>
          <p:nvPr/>
        </p:nvCxnSpPr>
        <p:spPr bwMode="auto">
          <a:xfrm flipV="1">
            <a:off x="3883332" y="4472728"/>
            <a:ext cx="0" cy="244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7" name="直接连接符 206"/>
          <p:cNvCxnSpPr/>
          <p:nvPr/>
        </p:nvCxnSpPr>
        <p:spPr bwMode="auto">
          <a:xfrm rot="16200000">
            <a:off x="4408514" y="4021887"/>
            <a:ext cx="1726" cy="662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12" name="组合 211"/>
          <p:cNvGrpSpPr/>
          <p:nvPr/>
        </p:nvGrpSpPr>
        <p:grpSpPr>
          <a:xfrm>
            <a:off x="5734361" y="4072576"/>
            <a:ext cx="360039" cy="119168"/>
            <a:chOff x="5292080" y="3452075"/>
            <a:chExt cx="360039" cy="119168"/>
          </a:xfrm>
        </p:grpSpPr>
        <p:sp>
          <p:nvSpPr>
            <p:cNvPr id="213" name="等腰三角形 212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14" name="直接连接符 213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18" name="组合 217"/>
          <p:cNvGrpSpPr/>
          <p:nvPr/>
        </p:nvGrpSpPr>
        <p:grpSpPr>
          <a:xfrm>
            <a:off x="5734361" y="4224976"/>
            <a:ext cx="360039" cy="119168"/>
            <a:chOff x="5292080" y="3452075"/>
            <a:chExt cx="360039" cy="119168"/>
          </a:xfrm>
        </p:grpSpPr>
        <p:sp>
          <p:nvSpPr>
            <p:cNvPr id="219" name="等腰三角形 21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20" name="直接连接符 21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23" name="直接连接符 222"/>
          <p:cNvCxnSpPr/>
          <p:nvPr/>
        </p:nvCxnSpPr>
        <p:spPr bwMode="auto">
          <a:xfrm rot="5400000">
            <a:off x="6346497" y="3832234"/>
            <a:ext cx="0" cy="1224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24" name="组合 223"/>
          <p:cNvGrpSpPr/>
          <p:nvPr/>
        </p:nvGrpSpPr>
        <p:grpSpPr>
          <a:xfrm>
            <a:off x="5734361" y="4529776"/>
            <a:ext cx="360039" cy="119168"/>
            <a:chOff x="5292080" y="3452075"/>
            <a:chExt cx="360039" cy="119168"/>
          </a:xfrm>
        </p:grpSpPr>
        <p:sp>
          <p:nvSpPr>
            <p:cNvPr id="225" name="等腰三角形 22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26" name="直接连接符 22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" name="组合 10"/>
          <p:cNvGrpSpPr/>
          <p:nvPr/>
        </p:nvGrpSpPr>
        <p:grpSpPr>
          <a:xfrm>
            <a:off x="3358097" y="4004728"/>
            <a:ext cx="1368000" cy="828000"/>
            <a:chOff x="3358097" y="4004728"/>
            <a:chExt cx="1368000" cy="828000"/>
          </a:xfrm>
        </p:grpSpPr>
        <p:cxnSp>
          <p:nvCxnSpPr>
            <p:cNvPr id="263" name="直接连接符 262"/>
            <p:cNvCxnSpPr/>
            <p:nvPr/>
          </p:nvCxnSpPr>
          <p:spPr bwMode="auto">
            <a:xfrm rot="10800000">
              <a:off x="3366482" y="4004728"/>
              <a:ext cx="1726" cy="828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4" name="直接连接符 263"/>
            <p:cNvCxnSpPr/>
            <p:nvPr/>
          </p:nvCxnSpPr>
          <p:spPr bwMode="auto">
            <a:xfrm rot="16200000">
              <a:off x="4041234" y="3321927"/>
              <a:ext cx="1726" cy="1368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" name="组合 7"/>
          <p:cNvGrpSpPr/>
          <p:nvPr/>
        </p:nvGrpSpPr>
        <p:grpSpPr>
          <a:xfrm>
            <a:off x="4067944" y="4941168"/>
            <a:ext cx="695029" cy="318229"/>
            <a:chOff x="4067944" y="4941168"/>
            <a:chExt cx="695029" cy="318229"/>
          </a:xfrm>
        </p:grpSpPr>
        <p:grpSp>
          <p:nvGrpSpPr>
            <p:cNvPr id="360" name="组合 359"/>
            <p:cNvGrpSpPr/>
            <p:nvPr/>
          </p:nvGrpSpPr>
          <p:grpSpPr>
            <a:xfrm>
              <a:off x="4349249" y="4941168"/>
              <a:ext cx="360039" cy="119168"/>
              <a:chOff x="5292080" y="3452075"/>
              <a:chExt cx="360039" cy="119168"/>
            </a:xfrm>
          </p:grpSpPr>
          <p:sp>
            <p:nvSpPr>
              <p:cNvPr id="361" name="等腰三角形 360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62" name="直接连接符 361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63" name="文本框 362"/>
            <p:cNvSpPr txBox="1"/>
            <p:nvPr/>
          </p:nvSpPr>
          <p:spPr>
            <a:xfrm>
              <a:off x="4067944" y="5013176"/>
              <a:ext cx="6950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RUN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6045" y="4705522"/>
            <a:ext cx="794285" cy="246221"/>
            <a:chOff x="66045" y="4705522"/>
            <a:chExt cx="794285" cy="246221"/>
          </a:xfrm>
        </p:grpSpPr>
        <p:grpSp>
          <p:nvGrpSpPr>
            <p:cNvPr id="381" name="组合 380"/>
            <p:cNvGrpSpPr/>
            <p:nvPr/>
          </p:nvGrpSpPr>
          <p:grpSpPr>
            <a:xfrm>
              <a:off x="500291" y="4760252"/>
              <a:ext cx="360039" cy="119168"/>
              <a:chOff x="5292080" y="3452075"/>
              <a:chExt cx="360039" cy="119168"/>
            </a:xfrm>
          </p:grpSpPr>
          <p:sp>
            <p:nvSpPr>
              <p:cNvPr id="382" name="等腰三角形 381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83" name="直接连接符 382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84" name="文本框 383"/>
            <p:cNvSpPr txBox="1"/>
            <p:nvPr/>
          </p:nvSpPr>
          <p:spPr>
            <a:xfrm>
              <a:off x="66045" y="4705522"/>
              <a:ext cx="5204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LD.IR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262" name="直接连接符 261"/>
          <p:cNvCxnSpPr/>
          <p:nvPr/>
        </p:nvCxnSpPr>
        <p:spPr bwMode="auto">
          <a:xfrm rot="16200000">
            <a:off x="2464347" y="3913064"/>
            <a:ext cx="1726" cy="1814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7" name="矩形 106"/>
          <p:cNvSpPr/>
          <p:nvPr/>
        </p:nvSpPr>
        <p:spPr bwMode="auto">
          <a:xfrm>
            <a:off x="880175" y="4712264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IR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7059361" y="1543912"/>
            <a:ext cx="950400" cy="1209906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40" name="直接连接符 39"/>
          <p:cNvCxnSpPr/>
          <p:nvPr/>
        </p:nvCxnSpPr>
        <p:spPr bwMode="auto">
          <a:xfrm>
            <a:off x="7866941" y="2768136"/>
            <a:ext cx="1" cy="79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直接连接符 59"/>
          <p:cNvCxnSpPr/>
          <p:nvPr/>
        </p:nvCxnSpPr>
        <p:spPr bwMode="auto">
          <a:xfrm flipH="1">
            <a:off x="7530770" y="1111864"/>
            <a:ext cx="7582" cy="4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61" name="组合 160"/>
          <p:cNvGrpSpPr/>
          <p:nvPr/>
        </p:nvGrpSpPr>
        <p:grpSpPr>
          <a:xfrm>
            <a:off x="7786289" y="3056080"/>
            <a:ext cx="396344" cy="215444"/>
            <a:chOff x="7272000" y="2565484"/>
            <a:chExt cx="396344" cy="215444"/>
          </a:xfrm>
        </p:grpSpPr>
        <p:cxnSp>
          <p:nvCxnSpPr>
            <p:cNvPr id="114" name="直接连接符 11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5" name="文本框 11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29" name="组合 228"/>
          <p:cNvGrpSpPr/>
          <p:nvPr/>
        </p:nvGrpSpPr>
        <p:grpSpPr>
          <a:xfrm>
            <a:off x="6703212" y="2153305"/>
            <a:ext cx="360039" cy="119168"/>
            <a:chOff x="5292080" y="3452075"/>
            <a:chExt cx="360039" cy="119168"/>
          </a:xfrm>
        </p:grpSpPr>
        <p:sp>
          <p:nvSpPr>
            <p:cNvPr id="230" name="等腰三角形 229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31" name="直接连接符 230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2" name="组合 231"/>
          <p:cNvGrpSpPr/>
          <p:nvPr/>
        </p:nvGrpSpPr>
        <p:grpSpPr>
          <a:xfrm>
            <a:off x="6703212" y="1615920"/>
            <a:ext cx="360039" cy="119168"/>
            <a:chOff x="5292080" y="3452075"/>
            <a:chExt cx="360039" cy="119168"/>
          </a:xfrm>
        </p:grpSpPr>
        <p:sp>
          <p:nvSpPr>
            <p:cNvPr id="233" name="等腰三角形 232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34" name="直接连接符 233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5" name="组合 234"/>
          <p:cNvGrpSpPr/>
          <p:nvPr/>
        </p:nvGrpSpPr>
        <p:grpSpPr>
          <a:xfrm flipH="1">
            <a:off x="8019245" y="2552024"/>
            <a:ext cx="360039" cy="119168"/>
            <a:chOff x="5292080" y="3452075"/>
            <a:chExt cx="360039" cy="119168"/>
          </a:xfrm>
        </p:grpSpPr>
        <p:sp>
          <p:nvSpPr>
            <p:cNvPr id="236" name="等腰三角形 23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37" name="直接连接符 23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1" name="文本框 290"/>
          <p:cNvSpPr txBox="1"/>
          <p:nvPr/>
        </p:nvSpPr>
        <p:spPr>
          <a:xfrm>
            <a:off x="6382433" y="1572499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2" name="文本框 291"/>
          <p:cNvSpPr txBox="1"/>
          <p:nvPr/>
        </p:nvSpPr>
        <p:spPr>
          <a:xfrm>
            <a:off x="6094401" y="2089779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LD.REG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6" name="文本框 295"/>
          <p:cNvSpPr txBox="1"/>
          <p:nvPr/>
        </p:nvSpPr>
        <p:spPr>
          <a:xfrm>
            <a:off x="7282873" y="1705103"/>
            <a:ext cx="580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REG FILE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" name="文本框 296"/>
          <p:cNvSpPr txBox="1"/>
          <p:nvPr/>
        </p:nvSpPr>
        <p:spPr>
          <a:xfrm>
            <a:off x="7606569" y="2408008"/>
            <a:ext cx="527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SR1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OUT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8" name="文本框 297"/>
          <p:cNvSpPr txBox="1"/>
          <p:nvPr/>
        </p:nvSpPr>
        <p:spPr>
          <a:xfrm>
            <a:off x="7078792" y="2408008"/>
            <a:ext cx="527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SR2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OUT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49" name="组合 348"/>
          <p:cNvGrpSpPr/>
          <p:nvPr/>
        </p:nvGrpSpPr>
        <p:grpSpPr>
          <a:xfrm>
            <a:off x="8110665" y="2557773"/>
            <a:ext cx="360000" cy="221857"/>
            <a:chOff x="5898218" y="3494595"/>
            <a:chExt cx="360000" cy="221857"/>
          </a:xfrm>
        </p:grpSpPr>
        <p:cxnSp>
          <p:nvCxnSpPr>
            <p:cNvPr id="350" name="直接连接符 349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1" name="文本框 350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52" name="组合 351"/>
          <p:cNvGrpSpPr/>
          <p:nvPr/>
        </p:nvGrpSpPr>
        <p:grpSpPr>
          <a:xfrm>
            <a:off x="6695955" y="1625004"/>
            <a:ext cx="360000" cy="221857"/>
            <a:chOff x="5898218" y="3494595"/>
            <a:chExt cx="360000" cy="221857"/>
          </a:xfrm>
        </p:grpSpPr>
        <p:cxnSp>
          <p:nvCxnSpPr>
            <p:cNvPr id="353" name="直接连接符 352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4" name="文本框 353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09" name="组合 408"/>
          <p:cNvGrpSpPr/>
          <p:nvPr/>
        </p:nvGrpSpPr>
        <p:grpSpPr>
          <a:xfrm>
            <a:off x="7462553" y="1111864"/>
            <a:ext cx="396344" cy="215444"/>
            <a:chOff x="7272000" y="2565484"/>
            <a:chExt cx="396344" cy="215444"/>
          </a:xfrm>
        </p:grpSpPr>
        <p:cxnSp>
          <p:nvCxnSpPr>
            <p:cNvPr id="410" name="直接连接符 40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1" name="文本框 41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35" name="直接连接符 34"/>
          <p:cNvCxnSpPr/>
          <p:nvPr/>
        </p:nvCxnSpPr>
        <p:spPr bwMode="auto">
          <a:xfrm>
            <a:off x="7866941" y="3613228"/>
            <a:ext cx="1" cy="68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4" name="椭圆 123"/>
          <p:cNvSpPr/>
          <p:nvPr/>
        </p:nvSpPr>
        <p:spPr bwMode="auto">
          <a:xfrm>
            <a:off x="7839281" y="3562247"/>
            <a:ext cx="55320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59" name="直接连接符 58"/>
          <p:cNvCxnSpPr/>
          <p:nvPr/>
        </p:nvCxnSpPr>
        <p:spPr bwMode="auto">
          <a:xfrm flipV="1">
            <a:off x="7534561" y="4676296"/>
            <a:ext cx="0" cy="324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0" name="等腰三角形 209"/>
          <p:cNvSpPr/>
          <p:nvPr/>
        </p:nvSpPr>
        <p:spPr bwMode="auto">
          <a:xfrm rot="5400000">
            <a:off x="7325518" y="4995394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208" name="直接连接符 207"/>
          <p:cNvCxnSpPr/>
          <p:nvPr/>
        </p:nvCxnSpPr>
        <p:spPr bwMode="auto">
          <a:xfrm>
            <a:off x="7533698" y="5144344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等腰三角形 57"/>
          <p:cNvSpPr/>
          <p:nvPr/>
        </p:nvSpPr>
        <p:spPr bwMode="auto">
          <a:xfrm flipV="1">
            <a:off x="7444077" y="5000296"/>
            <a:ext cx="180969" cy="148657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grpSp>
        <p:nvGrpSpPr>
          <p:cNvPr id="274" name="组合 273"/>
          <p:cNvGrpSpPr/>
          <p:nvPr/>
        </p:nvGrpSpPr>
        <p:grpSpPr>
          <a:xfrm>
            <a:off x="7462553" y="4712844"/>
            <a:ext cx="396344" cy="215444"/>
            <a:chOff x="7272000" y="2565484"/>
            <a:chExt cx="396344" cy="215444"/>
          </a:xfrm>
        </p:grpSpPr>
        <p:cxnSp>
          <p:nvCxnSpPr>
            <p:cNvPr id="275" name="直接连接符 274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6" name="文本框 275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06" name="文本框 305"/>
          <p:cNvSpPr txBox="1"/>
          <p:nvPr/>
        </p:nvSpPr>
        <p:spPr>
          <a:xfrm>
            <a:off x="7695313" y="4951513"/>
            <a:ext cx="8306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GateALU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4" name="文本框 293"/>
          <p:cNvSpPr txBox="1"/>
          <p:nvPr/>
        </p:nvSpPr>
        <p:spPr>
          <a:xfrm>
            <a:off x="8326649" y="2480016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SR1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11" name="直接连接符 210"/>
          <p:cNvCxnSpPr/>
          <p:nvPr/>
        </p:nvCxnSpPr>
        <p:spPr bwMode="auto">
          <a:xfrm rot="5400000">
            <a:off x="6526537" y="4277233"/>
            <a:ext cx="0" cy="1584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" name="矩形 111"/>
          <p:cNvSpPr/>
          <p:nvPr/>
        </p:nvSpPr>
        <p:spPr bwMode="auto">
          <a:xfrm>
            <a:off x="3544471" y="471228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LOGIC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05" name="直接连接符 204"/>
          <p:cNvCxnSpPr/>
          <p:nvPr/>
        </p:nvCxnSpPr>
        <p:spPr bwMode="auto">
          <a:xfrm flipV="1">
            <a:off x="3882469" y="4919128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28" name="组合 327"/>
          <p:cNvGrpSpPr/>
          <p:nvPr/>
        </p:nvGrpSpPr>
        <p:grpSpPr>
          <a:xfrm>
            <a:off x="3813474" y="5000876"/>
            <a:ext cx="396344" cy="215444"/>
            <a:chOff x="7272000" y="2565484"/>
            <a:chExt cx="396344" cy="215444"/>
          </a:xfrm>
        </p:grpSpPr>
        <p:cxnSp>
          <p:nvCxnSpPr>
            <p:cNvPr id="329" name="直接连接符 328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0" name="文本框 329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707904" y="3717032"/>
            <a:ext cx="695029" cy="504055"/>
            <a:chOff x="3707904" y="3717032"/>
            <a:chExt cx="695029" cy="504055"/>
          </a:xfrm>
        </p:grpSpPr>
        <p:grpSp>
          <p:nvGrpSpPr>
            <p:cNvPr id="359" name="组合 358"/>
            <p:cNvGrpSpPr/>
            <p:nvPr/>
          </p:nvGrpSpPr>
          <p:grpSpPr>
            <a:xfrm rot="5400000" flipV="1">
              <a:off x="3684324" y="3981484"/>
              <a:ext cx="360039" cy="119168"/>
              <a:chOff x="5292080" y="3452075"/>
              <a:chExt cx="360039" cy="119168"/>
            </a:xfrm>
          </p:grpSpPr>
          <p:sp>
            <p:nvSpPr>
              <p:cNvPr id="368" name="等腰三角形 367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69" name="直接连接符 368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70" name="文本框 369"/>
            <p:cNvSpPr txBox="1"/>
            <p:nvPr/>
          </p:nvSpPr>
          <p:spPr>
            <a:xfrm>
              <a:off x="3707904" y="3717032"/>
              <a:ext cx="6950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LD.CC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80" name="标题 1"/>
          <p:cNvSpPr txBox="1">
            <a:spLocks/>
          </p:cNvSpPr>
          <p:nvPr/>
        </p:nvSpPr>
        <p:spPr>
          <a:xfrm>
            <a:off x="179388" y="71438"/>
            <a:ext cx="8839200" cy="765175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altLang="zh-CN" baseline="0" dirty="0">
                <a:solidFill>
                  <a:srgbClr val="003399"/>
                </a:solidFill>
                <a:latin typeface="微软雅黑" panose="020B0503020204020204" pitchFamily="34" charset="-122"/>
              </a:rPr>
              <a:t>LC-3  Data Path After Control Instruction</a:t>
            </a:r>
          </a:p>
        </p:txBody>
      </p:sp>
      <p:cxnSp>
        <p:nvCxnSpPr>
          <p:cNvPr id="42" name="直接连接符 41"/>
          <p:cNvCxnSpPr/>
          <p:nvPr/>
        </p:nvCxnSpPr>
        <p:spPr bwMode="auto">
          <a:xfrm>
            <a:off x="622673" y="1039856"/>
            <a:ext cx="8344800" cy="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076517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组合 156"/>
          <p:cNvGrpSpPr/>
          <p:nvPr/>
        </p:nvGrpSpPr>
        <p:grpSpPr>
          <a:xfrm>
            <a:off x="6670466" y="2543542"/>
            <a:ext cx="360039" cy="119168"/>
            <a:chOff x="5292080" y="3452075"/>
            <a:chExt cx="360039" cy="119168"/>
          </a:xfrm>
        </p:grpSpPr>
        <p:sp>
          <p:nvSpPr>
            <p:cNvPr id="158" name="等腰三角形 157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59" name="直接连接符 158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3" name="文本框 292"/>
          <p:cNvSpPr txBox="1"/>
          <p:nvPr/>
        </p:nvSpPr>
        <p:spPr>
          <a:xfrm>
            <a:off x="6310425" y="2480016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SR2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46" name="组合 345"/>
          <p:cNvGrpSpPr/>
          <p:nvPr/>
        </p:nvGrpSpPr>
        <p:grpSpPr>
          <a:xfrm>
            <a:off x="6670553" y="2547150"/>
            <a:ext cx="360000" cy="221857"/>
            <a:chOff x="5898218" y="3494595"/>
            <a:chExt cx="360000" cy="221857"/>
          </a:xfrm>
        </p:grpSpPr>
        <p:cxnSp>
          <p:nvCxnSpPr>
            <p:cNvPr id="347" name="直接连接符 346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8" name="文本框 347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698465" y="3920177"/>
            <a:ext cx="1105129" cy="119168"/>
            <a:chOff x="5698465" y="3920177"/>
            <a:chExt cx="1105129" cy="119168"/>
          </a:xfrm>
        </p:grpSpPr>
        <p:cxnSp>
          <p:nvCxnSpPr>
            <p:cNvPr id="88" name="直接连接符 87"/>
            <p:cNvCxnSpPr/>
            <p:nvPr/>
          </p:nvCxnSpPr>
          <p:spPr bwMode="auto">
            <a:xfrm rot="5400000">
              <a:off x="6184465" y="3501035"/>
              <a:ext cx="0" cy="972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7" name="等腰三角形 86"/>
            <p:cNvSpPr/>
            <p:nvPr/>
          </p:nvSpPr>
          <p:spPr bwMode="auto">
            <a:xfrm rot="5400000">
              <a:off x="6677446" y="3913196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28" name="流程图: 手动操作 27"/>
          <p:cNvSpPr/>
          <p:nvPr/>
        </p:nvSpPr>
        <p:spPr bwMode="auto">
          <a:xfrm>
            <a:off x="6742473" y="3892235"/>
            <a:ext cx="684016" cy="184837"/>
          </a:xfrm>
          <a:prstGeom prst="flowChartManualOperation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 panose="020B0503020204020204" pitchFamily="34" charset="-122"/>
                <a:cs typeface="Times New Roman" panose="02020603050405020304" pitchFamily="18" charset="0"/>
              </a:rPr>
              <a:t>SR2MUX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99" name="直接连接符 98"/>
          <p:cNvCxnSpPr/>
          <p:nvPr/>
        </p:nvCxnSpPr>
        <p:spPr bwMode="auto">
          <a:xfrm>
            <a:off x="7172232" y="4064192"/>
            <a:ext cx="2289" cy="242621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99" name="组合 298"/>
          <p:cNvGrpSpPr/>
          <p:nvPr/>
        </p:nvGrpSpPr>
        <p:grpSpPr>
          <a:xfrm>
            <a:off x="7091627" y="4017787"/>
            <a:ext cx="396344" cy="215444"/>
            <a:chOff x="7272000" y="2565484"/>
            <a:chExt cx="396344" cy="215444"/>
          </a:xfrm>
        </p:grpSpPr>
        <p:cxnSp>
          <p:nvCxnSpPr>
            <p:cNvPr id="300" name="直接连接符 29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1" name="文本框 30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42" name="组合 341"/>
          <p:cNvGrpSpPr/>
          <p:nvPr/>
        </p:nvGrpSpPr>
        <p:grpSpPr>
          <a:xfrm>
            <a:off x="6340499" y="3697739"/>
            <a:ext cx="360000" cy="221857"/>
            <a:chOff x="5898218" y="3494595"/>
            <a:chExt cx="360000" cy="221857"/>
          </a:xfrm>
        </p:grpSpPr>
        <p:cxnSp>
          <p:nvCxnSpPr>
            <p:cNvPr id="303" name="直接连接符 302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4" name="文本框 303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62" name="组合 161"/>
          <p:cNvGrpSpPr/>
          <p:nvPr/>
        </p:nvGrpSpPr>
        <p:grpSpPr>
          <a:xfrm>
            <a:off x="7138217" y="3056080"/>
            <a:ext cx="396344" cy="215444"/>
            <a:chOff x="7272000" y="2565484"/>
            <a:chExt cx="396344" cy="215444"/>
          </a:xfrm>
        </p:grpSpPr>
        <p:sp>
          <p:nvSpPr>
            <p:cNvPr id="164" name="文本框 16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63" name="直接连接符 16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27" name="直接连接符 126"/>
          <p:cNvCxnSpPr/>
          <p:nvPr/>
        </p:nvCxnSpPr>
        <p:spPr bwMode="auto">
          <a:xfrm rot="5400000">
            <a:off x="5812482" y="1553144"/>
            <a:ext cx="1726" cy="408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直接连接符 37"/>
          <p:cNvCxnSpPr/>
          <p:nvPr/>
        </p:nvCxnSpPr>
        <p:spPr bwMode="auto">
          <a:xfrm>
            <a:off x="7203138" y="2768048"/>
            <a:ext cx="1726" cy="11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83" name="组合 282"/>
          <p:cNvGrpSpPr/>
          <p:nvPr/>
        </p:nvGrpSpPr>
        <p:grpSpPr>
          <a:xfrm>
            <a:off x="2926049" y="3398698"/>
            <a:ext cx="396344" cy="215444"/>
            <a:chOff x="7272000" y="2565484"/>
            <a:chExt cx="396344" cy="215444"/>
          </a:xfrm>
        </p:grpSpPr>
        <p:cxnSp>
          <p:nvCxnSpPr>
            <p:cNvPr id="284" name="直接连接符 28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5" name="文本框 28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178" name="直接连接符 177"/>
          <p:cNvCxnSpPr/>
          <p:nvPr/>
        </p:nvCxnSpPr>
        <p:spPr bwMode="auto">
          <a:xfrm flipV="1">
            <a:off x="2595659" y="3272128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9" name="直接连接符 178"/>
          <p:cNvCxnSpPr/>
          <p:nvPr/>
        </p:nvCxnSpPr>
        <p:spPr bwMode="auto">
          <a:xfrm flipV="1">
            <a:off x="2801224" y="3272104"/>
            <a:ext cx="1726" cy="68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0" name="直接连接符 179"/>
          <p:cNvCxnSpPr/>
          <p:nvPr/>
        </p:nvCxnSpPr>
        <p:spPr bwMode="auto">
          <a:xfrm flipV="1">
            <a:off x="3006789" y="3272104"/>
            <a:ext cx="1726" cy="97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1" name="直接连接符 180"/>
          <p:cNvCxnSpPr/>
          <p:nvPr/>
        </p:nvCxnSpPr>
        <p:spPr bwMode="auto">
          <a:xfrm flipV="1">
            <a:off x="3212355" y="3272104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" name="文本框 265"/>
          <p:cNvSpPr txBox="1"/>
          <p:nvPr/>
        </p:nvSpPr>
        <p:spPr>
          <a:xfrm>
            <a:off x="1197857" y="3427153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[10:0]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77" name="组合 276"/>
          <p:cNvGrpSpPr/>
          <p:nvPr/>
        </p:nvGrpSpPr>
        <p:grpSpPr>
          <a:xfrm>
            <a:off x="2511649" y="3398698"/>
            <a:ext cx="396344" cy="215444"/>
            <a:chOff x="7272000" y="2565484"/>
            <a:chExt cx="396344" cy="215444"/>
          </a:xfrm>
        </p:grpSpPr>
        <p:cxnSp>
          <p:nvCxnSpPr>
            <p:cNvPr id="278" name="直接连接符 277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9" name="文本框 278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80" name="组合 279"/>
          <p:cNvGrpSpPr/>
          <p:nvPr/>
        </p:nvGrpSpPr>
        <p:grpSpPr>
          <a:xfrm>
            <a:off x="2710025" y="3398698"/>
            <a:ext cx="396344" cy="215444"/>
            <a:chOff x="7272000" y="2565484"/>
            <a:chExt cx="396344" cy="215444"/>
          </a:xfrm>
        </p:grpSpPr>
        <p:cxnSp>
          <p:nvCxnSpPr>
            <p:cNvPr id="281" name="直接连接符 280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2" name="文本框 281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82" name="矩形 181"/>
          <p:cNvSpPr/>
          <p:nvPr/>
        </p:nvSpPr>
        <p:spPr bwMode="auto">
          <a:xfrm>
            <a:off x="1731563" y="3560136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3" name="矩形 182"/>
          <p:cNvSpPr/>
          <p:nvPr/>
        </p:nvSpPr>
        <p:spPr bwMode="auto">
          <a:xfrm>
            <a:off x="1733276" y="384991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" name="矩形 183"/>
          <p:cNvSpPr/>
          <p:nvPr/>
        </p:nvSpPr>
        <p:spPr bwMode="auto">
          <a:xfrm>
            <a:off x="1733276" y="4137950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88" name="直接连接符 187"/>
          <p:cNvCxnSpPr/>
          <p:nvPr/>
        </p:nvCxnSpPr>
        <p:spPr bwMode="auto">
          <a:xfrm rot="16200000">
            <a:off x="1477431" y="3993950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9" name="直接连接符 188"/>
          <p:cNvCxnSpPr/>
          <p:nvPr/>
        </p:nvCxnSpPr>
        <p:spPr bwMode="auto">
          <a:xfrm rot="16200000">
            <a:off x="1478644" y="3705918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0" name="直接连接符 189"/>
          <p:cNvCxnSpPr/>
          <p:nvPr/>
        </p:nvCxnSpPr>
        <p:spPr bwMode="auto">
          <a:xfrm rot="16200000">
            <a:off x="1478644" y="3416136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2" name="直接连接符 191"/>
          <p:cNvCxnSpPr/>
          <p:nvPr/>
        </p:nvCxnSpPr>
        <p:spPr bwMode="auto">
          <a:xfrm rot="16200000">
            <a:off x="2513171" y="3570936"/>
            <a:ext cx="1726" cy="194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3" name="直接连接符 192"/>
          <p:cNvCxnSpPr/>
          <p:nvPr/>
        </p:nvCxnSpPr>
        <p:spPr bwMode="auto">
          <a:xfrm rot="16200000">
            <a:off x="2621171" y="3752718"/>
            <a:ext cx="1726" cy="410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" name="直接连接符 193"/>
          <p:cNvCxnSpPr/>
          <p:nvPr/>
        </p:nvCxnSpPr>
        <p:spPr bwMode="auto">
          <a:xfrm rot="16200000">
            <a:off x="2721971" y="3939950"/>
            <a:ext cx="1726" cy="61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7" name="文本框 266"/>
          <p:cNvSpPr txBox="1"/>
          <p:nvPr/>
        </p:nvSpPr>
        <p:spPr>
          <a:xfrm>
            <a:off x="1197857" y="3715185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[8:0]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8" name="文本框 267"/>
          <p:cNvSpPr txBox="1"/>
          <p:nvPr/>
        </p:nvSpPr>
        <p:spPr>
          <a:xfrm>
            <a:off x="1197857" y="4003217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[5:0]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9" name="文本框 268"/>
          <p:cNvSpPr txBox="1"/>
          <p:nvPr/>
        </p:nvSpPr>
        <p:spPr>
          <a:xfrm>
            <a:off x="1197857" y="4291249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[4:0]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226294" y="3740160"/>
            <a:ext cx="5750850" cy="900072"/>
            <a:chOff x="1226294" y="3740160"/>
            <a:chExt cx="5750850" cy="900072"/>
          </a:xfrm>
        </p:grpSpPr>
        <p:cxnSp>
          <p:nvCxnSpPr>
            <p:cNvPr id="200" name="直接连接符 199"/>
            <p:cNvCxnSpPr/>
            <p:nvPr/>
          </p:nvCxnSpPr>
          <p:spPr bwMode="auto">
            <a:xfrm rot="16200000">
              <a:off x="5086281" y="1859144"/>
              <a:ext cx="1726" cy="3780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5" name="直接连接符 174"/>
            <p:cNvCxnSpPr/>
            <p:nvPr/>
          </p:nvCxnSpPr>
          <p:spPr bwMode="auto">
            <a:xfrm>
              <a:off x="6956208" y="3740176"/>
              <a:ext cx="2289" cy="180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9" name="矩形 148"/>
            <p:cNvSpPr/>
            <p:nvPr/>
          </p:nvSpPr>
          <p:spPr bwMode="auto">
            <a:xfrm>
              <a:off x="1733276" y="4424232"/>
              <a:ext cx="677722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0" rIns="9144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SEXT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99" name="直接连接符 198"/>
            <p:cNvCxnSpPr/>
            <p:nvPr/>
          </p:nvCxnSpPr>
          <p:spPr bwMode="auto">
            <a:xfrm rot="10800000">
              <a:off x="3214082" y="3740160"/>
              <a:ext cx="1726" cy="792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7" name="直接连接符 246"/>
            <p:cNvCxnSpPr/>
            <p:nvPr/>
          </p:nvCxnSpPr>
          <p:spPr bwMode="auto">
            <a:xfrm rot="16200000">
              <a:off x="1477431" y="4280232"/>
              <a:ext cx="1726" cy="504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8" name="直接连接符 197"/>
            <p:cNvCxnSpPr/>
            <p:nvPr/>
          </p:nvCxnSpPr>
          <p:spPr bwMode="auto">
            <a:xfrm rot="16200000">
              <a:off x="2822531" y="4130832"/>
              <a:ext cx="1726" cy="8028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62" name="直接连接符 61"/>
          <p:cNvCxnSpPr/>
          <p:nvPr/>
        </p:nvCxnSpPr>
        <p:spPr bwMode="auto">
          <a:xfrm>
            <a:off x="8110625" y="5360336"/>
            <a:ext cx="0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直接连接符 64"/>
          <p:cNvCxnSpPr/>
          <p:nvPr/>
        </p:nvCxnSpPr>
        <p:spPr bwMode="auto">
          <a:xfrm>
            <a:off x="7030505" y="5324336"/>
            <a:ext cx="0" cy="57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矩形 66"/>
          <p:cNvSpPr/>
          <p:nvPr/>
        </p:nvSpPr>
        <p:spPr bwMode="auto">
          <a:xfrm>
            <a:off x="6512153" y="5900336"/>
            <a:ext cx="950400" cy="5760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INPUT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358" name="直接连接符 357"/>
          <p:cNvCxnSpPr/>
          <p:nvPr/>
        </p:nvCxnSpPr>
        <p:spPr bwMode="auto">
          <a:xfrm>
            <a:off x="4836233" y="5919928"/>
            <a:ext cx="0" cy="28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7" name="直接连接符 356"/>
          <p:cNvCxnSpPr/>
          <p:nvPr/>
        </p:nvCxnSpPr>
        <p:spPr bwMode="auto">
          <a:xfrm rot="16200000">
            <a:off x="4600265" y="5968436"/>
            <a:ext cx="0" cy="4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5" name="组合 384"/>
          <p:cNvGrpSpPr/>
          <p:nvPr/>
        </p:nvGrpSpPr>
        <p:grpSpPr>
          <a:xfrm flipH="1">
            <a:off x="4370149" y="6565995"/>
            <a:ext cx="360039" cy="119168"/>
            <a:chOff x="5292080" y="3452075"/>
            <a:chExt cx="360039" cy="119168"/>
          </a:xfrm>
        </p:grpSpPr>
        <p:sp>
          <p:nvSpPr>
            <p:cNvPr id="386" name="等腰三角形 38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87" name="直接连接符 38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88" name="文本框 387"/>
          <p:cNvSpPr txBox="1"/>
          <p:nvPr/>
        </p:nvSpPr>
        <p:spPr>
          <a:xfrm>
            <a:off x="4665830" y="6517650"/>
            <a:ext cx="995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MEM.EN,R,W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18" name="组合 417"/>
          <p:cNvGrpSpPr/>
          <p:nvPr/>
        </p:nvGrpSpPr>
        <p:grpSpPr>
          <a:xfrm>
            <a:off x="4745207" y="5930003"/>
            <a:ext cx="396344" cy="215444"/>
            <a:chOff x="7272000" y="2565484"/>
            <a:chExt cx="396344" cy="215444"/>
          </a:xfrm>
        </p:grpSpPr>
        <p:cxnSp>
          <p:nvCxnSpPr>
            <p:cNvPr id="419" name="直接连接符 418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0" name="文本框 419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5" name="矩形 104"/>
          <p:cNvSpPr/>
          <p:nvPr/>
        </p:nvSpPr>
        <p:spPr bwMode="auto">
          <a:xfrm>
            <a:off x="4514169" y="5684384"/>
            <a:ext cx="676800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MAR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356" name="直接连接符 355"/>
          <p:cNvCxnSpPr/>
          <p:nvPr/>
        </p:nvCxnSpPr>
        <p:spPr bwMode="auto">
          <a:xfrm>
            <a:off x="4836233" y="5360336"/>
            <a:ext cx="0" cy="352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1" name="组合 370"/>
          <p:cNvGrpSpPr/>
          <p:nvPr/>
        </p:nvGrpSpPr>
        <p:grpSpPr>
          <a:xfrm flipH="1">
            <a:off x="5230306" y="5732800"/>
            <a:ext cx="360039" cy="119168"/>
            <a:chOff x="5292080" y="3452075"/>
            <a:chExt cx="360039" cy="119168"/>
          </a:xfrm>
        </p:grpSpPr>
        <p:sp>
          <p:nvSpPr>
            <p:cNvPr id="372" name="等腰三角形 37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73" name="直接连接符 37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15" name="组合 414"/>
          <p:cNvGrpSpPr/>
          <p:nvPr/>
        </p:nvGrpSpPr>
        <p:grpSpPr>
          <a:xfrm>
            <a:off x="4745207" y="5378888"/>
            <a:ext cx="396344" cy="215444"/>
            <a:chOff x="7272000" y="2565484"/>
            <a:chExt cx="396344" cy="215444"/>
          </a:xfrm>
        </p:grpSpPr>
        <p:cxnSp>
          <p:nvCxnSpPr>
            <p:cNvPr id="416" name="直接连接符 415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7" name="文本框 416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74" name="文本框 373"/>
          <p:cNvSpPr txBox="1"/>
          <p:nvPr/>
        </p:nvSpPr>
        <p:spPr>
          <a:xfrm>
            <a:off x="5587295" y="5669274"/>
            <a:ext cx="723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LD.MAR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37" name="直接连接符 136"/>
          <p:cNvCxnSpPr/>
          <p:nvPr/>
        </p:nvCxnSpPr>
        <p:spPr bwMode="auto">
          <a:xfrm flipV="1">
            <a:off x="4654241" y="1748544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1" name="组合 150"/>
          <p:cNvGrpSpPr/>
          <p:nvPr/>
        </p:nvGrpSpPr>
        <p:grpSpPr>
          <a:xfrm>
            <a:off x="3934162" y="1941680"/>
            <a:ext cx="360039" cy="119168"/>
            <a:chOff x="5292080" y="3452075"/>
            <a:chExt cx="360039" cy="119168"/>
          </a:xfrm>
        </p:grpSpPr>
        <p:sp>
          <p:nvSpPr>
            <p:cNvPr id="152" name="等腰三角形 15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53" name="直接连接符 15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54" name="组合 153"/>
          <p:cNvGrpSpPr/>
          <p:nvPr/>
        </p:nvGrpSpPr>
        <p:grpSpPr>
          <a:xfrm>
            <a:off x="3934161" y="1592352"/>
            <a:ext cx="360039" cy="119168"/>
            <a:chOff x="5292080" y="3452075"/>
            <a:chExt cx="360039" cy="119168"/>
          </a:xfrm>
        </p:grpSpPr>
        <p:sp>
          <p:nvSpPr>
            <p:cNvPr id="155" name="等腰三角形 15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56" name="直接连接符 15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1" name="组合 50"/>
          <p:cNvGrpSpPr/>
          <p:nvPr/>
        </p:nvGrpSpPr>
        <p:grpSpPr>
          <a:xfrm>
            <a:off x="4563756" y="1213012"/>
            <a:ext cx="180969" cy="402036"/>
            <a:chOff x="2185214" y="1412776"/>
            <a:chExt cx="180969" cy="402036"/>
          </a:xfrm>
        </p:grpSpPr>
        <p:sp>
          <p:nvSpPr>
            <p:cNvPr id="52" name="等腰三角形 51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4" name="矩形 103"/>
          <p:cNvSpPr/>
          <p:nvPr/>
        </p:nvSpPr>
        <p:spPr bwMode="auto">
          <a:xfrm>
            <a:off x="4294201" y="1543936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PC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grpSp>
        <p:nvGrpSpPr>
          <p:cNvPr id="254" name="组合 253"/>
          <p:cNvGrpSpPr/>
          <p:nvPr/>
        </p:nvGrpSpPr>
        <p:grpSpPr>
          <a:xfrm>
            <a:off x="4222194" y="1255880"/>
            <a:ext cx="360039" cy="119168"/>
            <a:chOff x="5292080" y="3452075"/>
            <a:chExt cx="360039" cy="119168"/>
          </a:xfrm>
        </p:grpSpPr>
        <p:sp>
          <p:nvSpPr>
            <p:cNvPr id="255" name="等腰三角形 25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6" name="直接连接符 25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55" name="直接连接符 354"/>
          <p:cNvCxnSpPr/>
          <p:nvPr/>
        </p:nvCxnSpPr>
        <p:spPr bwMode="auto">
          <a:xfrm>
            <a:off x="4649268" y="1060966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" name="文本框 306"/>
          <p:cNvSpPr txBox="1"/>
          <p:nvPr/>
        </p:nvSpPr>
        <p:spPr>
          <a:xfrm>
            <a:off x="3569657" y="1209382"/>
            <a:ext cx="698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GatePC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322257" y="6537325"/>
            <a:ext cx="2743200" cy="244475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E9E528-1FB2-4ADD-81AD-0CADE8E681E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784736" y="5347152"/>
            <a:ext cx="180969" cy="402036"/>
            <a:chOff x="2185214" y="1412776"/>
            <a:chExt cx="180969" cy="402036"/>
          </a:xfrm>
        </p:grpSpPr>
        <p:sp>
          <p:nvSpPr>
            <p:cNvPr id="55" name="等腰三角形 54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8" name="矩形 67"/>
          <p:cNvSpPr/>
          <p:nvPr/>
        </p:nvSpPr>
        <p:spPr bwMode="auto">
          <a:xfrm>
            <a:off x="7632180" y="5900336"/>
            <a:ext cx="950400" cy="5760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OUTPUT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3392528" y="5651906"/>
            <a:ext cx="950400" cy="1101059"/>
          </a:xfrm>
          <a:prstGeom prst="rect">
            <a:avLst/>
          </a:prstGeom>
          <a:solidFill>
            <a:srgbClr val="FF99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MEMORY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5" name="梯形 94"/>
          <p:cNvSpPr/>
          <p:nvPr/>
        </p:nvSpPr>
        <p:spPr bwMode="auto">
          <a:xfrm>
            <a:off x="2421993" y="3056080"/>
            <a:ext cx="972000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96" name="梯形 95"/>
          <p:cNvSpPr/>
          <p:nvPr/>
        </p:nvSpPr>
        <p:spPr bwMode="auto">
          <a:xfrm>
            <a:off x="3664802" y="3056080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2536359" y="5684384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MDR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36" name="直接连接符 135"/>
          <p:cNvCxnSpPr/>
          <p:nvPr/>
        </p:nvCxnSpPr>
        <p:spPr bwMode="auto">
          <a:xfrm flipV="1">
            <a:off x="4870265" y="2099704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" name="直接连接符 139"/>
          <p:cNvCxnSpPr/>
          <p:nvPr/>
        </p:nvCxnSpPr>
        <p:spPr bwMode="auto">
          <a:xfrm rot="10800000">
            <a:off x="3358098" y="1075872"/>
            <a:ext cx="1726" cy="12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1" name="直接连接符 140"/>
          <p:cNvCxnSpPr/>
          <p:nvPr/>
        </p:nvCxnSpPr>
        <p:spPr bwMode="auto">
          <a:xfrm flipV="1">
            <a:off x="4436491" y="2108560"/>
            <a:ext cx="1726" cy="19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" name="直接连接符 141"/>
          <p:cNvCxnSpPr/>
          <p:nvPr/>
        </p:nvCxnSpPr>
        <p:spPr bwMode="auto">
          <a:xfrm flipV="1">
            <a:off x="4652515" y="2108560"/>
            <a:ext cx="1726" cy="3132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" name="直接连接符 143"/>
          <p:cNvCxnSpPr/>
          <p:nvPr/>
        </p:nvCxnSpPr>
        <p:spPr bwMode="auto">
          <a:xfrm flipV="1">
            <a:off x="4076451" y="2804080"/>
            <a:ext cx="1726" cy="2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" name="直接连接符 146"/>
          <p:cNvCxnSpPr/>
          <p:nvPr/>
        </p:nvCxnSpPr>
        <p:spPr bwMode="auto">
          <a:xfrm flipV="1">
            <a:off x="3790145" y="2386600"/>
            <a:ext cx="1726" cy="21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8" name="椭圆 147"/>
          <p:cNvSpPr/>
          <p:nvPr/>
        </p:nvSpPr>
        <p:spPr bwMode="auto">
          <a:xfrm>
            <a:off x="3775881" y="2359138"/>
            <a:ext cx="45719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173" name="直接连接符 172"/>
          <p:cNvCxnSpPr/>
          <p:nvPr/>
        </p:nvCxnSpPr>
        <p:spPr bwMode="auto">
          <a:xfrm flipV="1">
            <a:off x="3790145" y="3272104"/>
            <a:ext cx="1726" cy="327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6" name="直接连接符 175"/>
          <p:cNvCxnSpPr/>
          <p:nvPr/>
        </p:nvCxnSpPr>
        <p:spPr bwMode="auto">
          <a:xfrm flipV="1">
            <a:off x="3500387" y="2804072"/>
            <a:ext cx="1726" cy="1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7" name="直接连接符 176"/>
          <p:cNvCxnSpPr/>
          <p:nvPr/>
        </p:nvCxnSpPr>
        <p:spPr bwMode="auto">
          <a:xfrm rot="16200000">
            <a:off x="3210681" y="2684409"/>
            <a:ext cx="1726" cy="597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6" name="直接连接符 185"/>
          <p:cNvCxnSpPr/>
          <p:nvPr/>
        </p:nvCxnSpPr>
        <p:spPr bwMode="auto">
          <a:xfrm rot="10800000">
            <a:off x="1218173" y="2638432"/>
            <a:ext cx="1726" cy="2073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8" name="矩形 227"/>
          <p:cNvSpPr/>
          <p:nvPr/>
        </p:nvSpPr>
        <p:spPr bwMode="auto">
          <a:xfrm>
            <a:off x="5806369" y="4712264"/>
            <a:ext cx="360040" cy="3456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108000" tIns="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…</a:t>
            </a:r>
            <a:endParaRPr kumimoji="0" lang="zh-CN" altLang="en-US" sz="2400" b="1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39" name="直接连接符 238"/>
          <p:cNvCxnSpPr/>
          <p:nvPr/>
        </p:nvCxnSpPr>
        <p:spPr bwMode="auto">
          <a:xfrm>
            <a:off x="2672447" y="5908126"/>
            <a:ext cx="0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1" name="直接连接符 240"/>
          <p:cNvCxnSpPr/>
          <p:nvPr/>
        </p:nvCxnSpPr>
        <p:spPr bwMode="auto">
          <a:xfrm flipV="1">
            <a:off x="2854041" y="6368472"/>
            <a:ext cx="0" cy="21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2" name="直接连接符 241"/>
          <p:cNvCxnSpPr/>
          <p:nvPr/>
        </p:nvCxnSpPr>
        <p:spPr bwMode="auto">
          <a:xfrm rot="16200000">
            <a:off x="3106281" y="6315335"/>
            <a:ext cx="1726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4" name="直接连接符 243"/>
          <p:cNvCxnSpPr/>
          <p:nvPr/>
        </p:nvCxnSpPr>
        <p:spPr bwMode="auto">
          <a:xfrm rot="16200000">
            <a:off x="1736994" y="6026858"/>
            <a:ext cx="1726" cy="10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61" name="组合 260"/>
          <p:cNvGrpSpPr/>
          <p:nvPr/>
        </p:nvGrpSpPr>
        <p:grpSpPr>
          <a:xfrm>
            <a:off x="3286201" y="2595651"/>
            <a:ext cx="1008000" cy="244405"/>
            <a:chOff x="2843920" y="2392507"/>
            <a:chExt cx="1008000" cy="244405"/>
          </a:xfrm>
        </p:grpSpPr>
        <p:sp>
          <p:nvSpPr>
            <p:cNvPr id="94" name="梯形 93"/>
            <p:cNvSpPr/>
            <p:nvPr/>
          </p:nvSpPr>
          <p:spPr bwMode="auto">
            <a:xfrm>
              <a:off x="2843920" y="2392507"/>
              <a:ext cx="1008000" cy="232989"/>
            </a:xfrm>
            <a:prstGeom prst="trapezoid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21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+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7" name="等腰三角形 256"/>
            <p:cNvSpPr/>
            <p:nvPr/>
          </p:nvSpPr>
          <p:spPr bwMode="auto">
            <a:xfrm>
              <a:off x="3249397" y="2545331"/>
              <a:ext cx="197047" cy="91581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9" name="直接连接符 258"/>
            <p:cNvCxnSpPr/>
            <p:nvPr/>
          </p:nvCxnSpPr>
          <p:spPr bwMode="auto">
            <a:xfrm flipV="1">
              <a:off x="3249397" y="2545331"/>
              <a:ext cx="98524" cy="915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0" name="直接连接符 259"/>
            <p:cNvCxnSpPr/>
            <p:nvPr/>
          </p:nvCxnSpPr>
          <p:spPr bwMode="auto">
            <a:xfrm flipH="1" flipV="1">
              <a:off x="3347864" y="2545331"/>
              <a:ext cx="98524" cy="915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65" name="直接连接符 264"/>
          <p:cNvCxnSpPr/>
          <p:nvPr/>
        </p:nvCxnSpPr>
        <p:spPr bwMode="auto">
          <a:xfrm>
            <a:off x="2258637" y="1111864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71" name="组合 270"/>
          <p:cNvGrpSpPr/>
          <p:nvPr/>
        </p:nvGrpSpPr>
        <p:grpSpPr>
          <a:xfrm>
            <a:off x="5661476" y="2176846"/>
            <a:ext cx="396344" cy="215444"/>
            <a:chOff x="7272000" y="2565484"/>
            <a:chExt cx="396344" cy="215444"/>
          </a:xfrm>
        </p:grpSpPr>
        <p:cxnSp>
          <p:nvCxnSpPr>
            <p:cNvPr id="272" name="直接连接符 27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3" name="文本框 27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86" name="组合 285"/>
          <p:cNvGrpSpPr/>
          <p:nvPr/>
        </p:nvGrpSpPr>
        <p:grpSpPr>
          <a:xfrm>
            <a:off x="3142073" y="3398698"/>
            <a:ext cx="396344" cy="215444"/>
            <a:chOff x="7272000" y="2565484"/>
            <a:chExt cx="396344" cy="215444"/>
          </a:xfrm>
        </p:grpSpPr>
        <p:cxnSp>
          <p:nvCxnSpPr>
            <p:cNvPr id="287" name="直接连接符 286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8" name="文本框 287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10" name="组合 309"/>
          <p:cNvGrpSpPr/>
          <p:nvPr/>
        </p:nvGrpSpPr>
        <p:grpSpPr>
          <a:xfrm>
            <a:off x="3709468" y="3371360"/>
            <a:ext cx="396344" cy="215444"/>
            <a:chOff x="7272000" y="2565484"/>
            <a:chExt cx="396344" cy="215444"/>
          </a:xfrm>
        </p:grpSpPr>
        <p:cxnSp>
          <p:nvCxnSpPr>
            <p:cNvPr id="311" name="直接连接符 310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2" name="文本框 311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31" name="组合 330"/>
          <p:cNvGrpSpPr/>
          <p:nvPr/>
        </p:nvGrpSpPr>
        <p:grpSpPr>
          <a:xfrm>
            <a:off x="1154425" y="5000296"/>
            <a:ext cx="396344" cy="215444"/>
            <a:chOff x="7272000" y="2565484"/>
            <a:chExt cx="396344" cy="215444"/>
          </a:xfrm>
        </p:grpSpPr>
        <p:cxnSp>
          <p:nvCxnSpPr>
            <p:cNvPr id="332" name="直接连接符 33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3" name="文本框 33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34" name="文本框 333"/>
          <p:cNvSpPr txBox="1"/>
          <p:nvPr/>
        </p:nvSpPr>
        <p:spPr>
          <a:xfrm>
            <a:off x="4717064" y="3032135"/>
            <a:ext cx="9137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ADDR1MUX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35" name="组合 334"/>
          <p:cNvGrpSpPr/>
          <p:nvPr/>
        </p:nvGrpSpPr>
        <p:grpSpPr>
          <a:xfrm flipH="1">
            <a:off x="4419247" y="3101884"/>
            <a:ext cx="360039" cy="119168"/>
            <a:chOff x="5292080" y="3452075"/>
            <a:chExt cx="360039" cy="119168"/>
          </a:xfrm>
        </p:grpSpPr>
        <p:sp>
          <p:nvSpPr>
            <p:cNvPr id="336" name="等腰三角形 33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37" name="直接连接符 33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3" name="组合 342"/>
          <p:cNvGrpSpPr/>
          <p:nvPr/>
        </p:nvGrpSpPr>
        <p:grpSpPr>
          <a:xfrm>
            <a:off x="3895814" y="1945790"/>
            <a:ext cx="360000" cy="217408"/>
            <a:chOff x="5898218" y="3494595"/>
            <a:chExt cx="360000" cy="217408"/>
          </a:xfrm>
        </p:grpSpPr>
        <p:cxnSp>
          <p:nvCxnSpPr>
            <p:cNvPr id="344" name="直接连接符 343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5" name="文本框 344"/>
            <p:cNvSpPr txBox="1"/>
            <p:nvPr/>
          </p:nvSpPr>
          <p:spPr>
            <a:xfrm>
              <a:off x="5898218" y="3496559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3" name="梯形 92"/>
          <p:cNvSpPr/>
          <p:nvPr/>
        </p:nvSpPr>
        <p:spPr bwMode="auto">
          <a:xfrm>
            <a:off x="4240866" y="1892536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2000" rIns="9144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PCMUX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31" name="直接连接符 130"/>
          <p:cNvCxnSpPr/>
          <p:nvPr/>
        </p:nvCxnSpPr>
        <p:spPr bwMode="auto">
          <a:xfrm>
            <a:off x="5366663" y="1424500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2" name="矩形 131"/>
          <p:cNvSpPr/>
          <p:nvPr/>
        </p:nvSpPr>
        <p:spPr bwMode="auto">
          <a:xfrm>
            <a:off x="5233467" y="1831944"/>
            <a:ext cx="356878" cy="19852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+1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33" name="直接连接符 132"/>
          <p:cNvCxnSpPr/>
          <p:nvPr/>
        </p:nvCxnSpPr>
        <p:spPr bwMode="auto">
          <a:xfrm rot="16200000">
            <a:off x="5025024" y="1084719"/>
            <a:ext cx="1726" cy="72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" name="直接连接符 133"/>
          <p:cNvCxnSpPr/>
          <p:nvPr/>
        </p:nvCxnSpPr>
        <p:spPr bwMode="auto">
          <a:xfrm rot="16200000">
            <a:off x="5122241" y="2137145"/>
            <a:ext cx="1726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" name="直接连接符 134"/>
          <p:cNvCxnSpPr/>
          <p:nvPr/>
        </p:nvCxnSpPr>
        <p:spPr bwMode="auto">
          <a:xfrm>
            <a:off x="5374321" y="2012008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8" name="椭圆 167"/>
          <p:cNvSpPr/>
          <p:nvPr/>
        </p:nvSpPr>
        <p:spPr bwMode="auto">
          <a:xfrm>
            <a:off x="5328602" y="1423034"/>
            <a:ext cx="45719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grpSp>
        <p:nvGrpSpPr>
          <p:cNvPr id="313" name="组合 312"/>
          <p:cNvGrpSpPr/>
          <p:nvPr/>
        </p:nvGrpSpPr>
        <p:grpSpPr>
          <a:xfrm>
            <a:off x="5313792" y="2176846"/>
            <a:ext cx="396344" cy="215444"/>
            <a:chOff x="7272000" y="2565484"/>
            <a:chExt cx="396344" cy="215444"/>
          </a:xfrm>
        </p:grpSpPr>
        <p:cxnSp>
          <p:nvCxnSpPr>
            <p:cNvPr id="314" name="直接连接符 31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5" name="文本框 31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2169016" y="1429908"/>
            <a:ext cx="180969" cy="402036"/>
            <a:chOff x="2185214" y="1412776"/>
            <a:chExt cx="180969" cy="402036"/>
          </a:xfrm>
        </p:grpSpPr>
        <p:sp>
          <p:nvSpPr>
            <p:cNvPr id="47" name="等腰三角形 46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2" name="梯形 91"/>
          <p:cNvSpPr/>
          <p:nvPr/>
        </p:nvSpPr>
        <p:spPr bwMode="auto">
          <a:xfrm>
            <a:off x="1750396" y="1820528"/>
            <a:ext cx="988993" cy="236862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MARMUX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138" name="直接连接符 137"/>
          <p:cNvCxnSpPr/>
          <p:nvPr/>
        </p:nvCxnSpPr>
        <p:spPr bwMode="auto">
          <a:xfrm rot="16200000">
            <a:off x="3901881" y="1747544"/>
            <a:ext cx="1726" cy="10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" name="直接连接符 138"/>
          <p:cNvCxnSpPr/>
          <p:nvPr/>
        </p:nvCxnSpPr>
        <p:spPr bwMode="auto">
          <a:xfrm rot="16200000">
            <a:off x="3091881" y="1717129"/>
            <a:ext cx="1726" cy="13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直接连接符 142"/>
          <p:cNvCxnSpPr/>
          <p:nvPr/>
        </p:nvCxnSpPr>
        <p:spPr bwMode="auto">
          <a:xfrm flipV="1">
            <a:off x="2421993" y="2048040"/>
            <a:ext cx="1726" cy="36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" name="直接连接符 144"/>
          <p:cNvCxnSpPr/>
          <p:nvPr/>
        </p:nvCxnSpPr>
        <p:spPr bwMode="auto">
          <a:xfrm flipV="1">
            <a:off x="2926049" y="2975144"/>
            <a:ext cx="1726" cy="100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" name="直接连接符 145"/>
          <p:cNvCxnSpPr/>
          <p:nvPr/>
        </p:nvCxnSpPr>
        <p:spPr bwMode="auto">
          <a:xfrm rot="16200000">
            <a:off x="4221282" y="1969129"/>
            <a:ext cx="1726" cy="86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9" name="直接连接符 168"/>
          <p:cNvCxnSpPr/>
          <p:nvPr/>
        </p:nvCxnSpPr>
        <p:spPr bwMode="auto">
          <a:xfrm rot="16200000">
            <a:off x="5554281" y="1246719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0" name="直接连接符 169"/>
          <p:cNvCxnSpPr/>
          <p:nvPr/>
        </p:nvCxnSpPr>
        <p:spPr bwMode="auto">
          <a:xfrm rot="10800000">
            <a:off x="5734361" y="1436127"/>
            <a:ext cx="1726" cy="20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1" name="直接连接符 170"/>
          <p:cNvCxnSpPr/>
          <p:nvPr/>
        </p:nvCxnSpPr>
        <p:spPr bwMode="auto">
          <a:xfrm rot="16200000">
            <a:off x="5014281" y="2749264"/>
            <a:ext cx="1726" cy="147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" name="直接连接符 171"/>
          <p:cNvCxnSpPr/>
          <p:nvPr/>
        </p:nvCxnSpPr>
        <p:spPr bwMode="auto">
          <a:xfrm flipV="1">
            <a:off x="4292475" y="3272104"/>
            <a:ext cx="1726" cy="21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5" name="矩形 184"/>
          <p:cNvSpPr/>
          <p:nvPr/>
        </p:nvSpPr>
        <p:spPr bwMode="auto">
          <a:xfrm>
            <a:off x="1731563" y="255204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91" name="直接连接符 190"/>
          <p:cNvCxnSpPr/>
          <p:nvPr/>
        </p:nvCxnSpPr>
        <p:spPr bwMode="auto">
          <a:xfrm rot="16200000">
            <a:off x="1478644" y="2408048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" name="直接连接符 194"/>
          <p:cNvCxnSpPr/>
          <p:nvPr/>
        </p:nvCxnSpPr>
        <p:spPr bwMode="auto">
          <a:xfrm rot="10800000">
            <a:off x="2061954" y="2047944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48" name="组合 247"/>
          <p:cNvGrpSpPr/>
          <p:nvPr/>
        </p:nvGrpSpPr>
        <p:grpSpPr>
          <a:xfrm>
            <a:off x="1413881" y="1878792"/>
            <a:ext cx="360039" cy="119168"/>
            <a:chOff x="5292080" y="3452075"/>
            <a:chExt cx="360039" cy="119168"/>
          </a:xfrm>
        </p:grpSpPr>
        <p:sp>
          <p:nvSpPr>
            <p:cNvPr id="249" name="等腰三角形 24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0" name="直接连接符 24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51" name="组合 250"/>
          <p:cNvGrpSpPr/>
          <p:nvPr/>
        </p:nvGrpSpPr>
        <p:grpSpPr>
          <a:xfrm>
            <a:off x="1845930" y="1424744"/>
            <a:ext cx="360039" cy="119168"/>
            <a:chOff x="5292080" y="3452075"/>
            <a:chExt cx="360039" cy="119168"/>
          </a:xfrm>
        </p:grpSpPr>
        <p:sp>
          <p:nvSpPr>
            <p:cNvPr id="252" name="等腰三角形 25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3" name="直接连接符 25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70" name="文本框 269"/>
          <p:cNvSpPr txBox="1"/>
          <p:nvPr/>
        </p:nvSpPr>
        <p:spPr>
          <a:xfrm>
            <a:off x="1197857" y="2419041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[7:0]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8" name="文本框 307"/>
          <p:cNvSpPr txBox="1"/>
          <p:nvPr/>
        </p:nvSpPr>
        <p:spPr>
          <a:xfrm>
            <a:off x="787257" y="1369699"/>
            <a:ext cx="1130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GateMARMUX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9" name="文本框 308"/>
          <p:cNvSpPr txBox="1"/>
          <p:nvPr/>
        </p:nvSpPr>
        <p:spPr>
          <a:xfrm>
            <a:off x="3311140" y="1546909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LD.PC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16" name="组合 315"/>
          <p:cNvGrpSpPr/>
          <p:nvPr/>
        </p:nvGrpSpPr>
        <p:grpSpPr>
          <a:xfrm>
            <a:off x="3281052" y="2014654"/>
            <a:ext cx="396344" cy="215444"/>
            <a:chOff x="7272000" y="2565484"/>
            <a:chExt cx="396344" cy="215444"/>
          </a:xfrm>
        </p:grpSpPr>
        <p:cxnSp>
          <p:nvCxnSpPr>
            <p:cNvPr id="317" name="直接连接符 316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8" name="文本框 317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19" name="组合 318"/>
          <p:cNvGrpSpPr/>
          <p:nvPr/>
        </p:nvGrpSpPr>
        <p:grpSpPr>
          <a:xfrm>
            <a:off x="2350548" y="2176846"/>
            <a:ext cx="396344" cy="215444"/>
            <a:chOff x="7272000" y="2565484"/>
            <a:chExt cx="396344" cy="215444"/>
          </a:xfrm>
        </p:grpSpPr>
        <p:cxnSp>
          <p:nvCxnSpPr>
            <p:cNvPr id="320" name="直接连接符 31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1" name="文本框 32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22" name="组合 321"/>
          <p:cNvGrpSpPr/>
          <p:nvPr/>
        </p:nvGrpSpPr>
        <p:grpSpPr>
          <a:xfrm>
            <a:off x="1983416" y="2176846"/>
            <a:ext cx="396344" cy="215444"/>
            <a:chOff x="7272000" y="2565484"/>
            <a:chExt cx="396344" cy="215444"/>
          </a:xfrm>
        </p:grpSpPr>
        <p:cxnSp>
          <p:nvCxnSpPr>
            <p:cNvPr id="323" name="直接连接符 32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4" name="文本框 32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38" name="组合 337"/>
          <p:cNvGrpSpPr/>
          <p:nvPr/>
        </p:nvGrpSpPr>
        <p:grpSpPr>
          <a:xfrm>
            <a:off x="2080239" y="3105493"/>
            <a:ext cx="360039" cy="119168"/>
            <a:chOff x="5292080" y="3452075"/>
            <a:chExt cx="360039" cy="119168"/>
          </a:xfrm>
        </p:grpSpPr>
        <p:sp>
          <p:nvSpPr>
            <p:cNvPr id="339" name="等腰三角形 33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40" name="直接连接符 33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41" name="文本框 340"/>
          <p:cNvSpPr txBox="1"/>
          <p:nvPr/>
        </p:nvSpPr>
        <p:spPr>
          <a:xfrm>
            <a:off x="1136717" y="3046345"/>
            <a:ext cx="991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ADDR2MUX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25" name="组合 324"/>
          <p:cNvGrpSpPr/>
          <p:nvPr/>
        </p:nvGrpSpPr>
        <p:grpSpPr>
          <a:xfrm>
            <a:off x="4585967" y="2176846"/>
            <a:ext cx="396344" cy="215444"/>
            <a:chOff x="7272000" y="2565484"/>
            <a:chExt cx="396344" cy="215444"/>
          </a:xfrm>
        </p:grpSpPr>
        <p:cxnSp>
          <p:nvCxnSpPr>
            <p:cNvPr id="326" name="直接连接符 325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7" name="文本框 326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64" name="组合 363"/>
          <p:cNvGrpSpPr/>
          <p:nvPr/>
        </p:nvGrpSpPr>
        <p:grpSpPr>
          <a:xfrm>
            <a:off x="2170281" y="5732800"/>
            <a:ext cx="360039" cy="119168"/>
            <a:chOff x="5292080" y="3452075"/>
            <a:chExt cx="360039" cy="119168"/>
          </a:xfrm>
        </p:grpSpPr>
        <p:sp>
          <p:nvSpPr>
            <p:cNvPr id="365" name="等腰三角形 36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66" name="直接连接符 36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67" name="文本框 366"/>
          <p:cNvSpPr txBox="1"/>
          <p:nvPr/>
        </p:nvSpPr>
        <p:spPr>
          <a:xfrm>
            <a:off x="1557897" y="5669274"/>
            <a:ext cx="744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LD.MDR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2" name="梯形 391"/>
          <p:cNvSpPr/>
          <p:nvPr/>
        </p:nvSpPr>
        <p:spPr bwMode="auto">
          <a:xfrm>
            <a:off x="2187064" y="6122668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393" name="直接连接符 392"/>
          <p:cNvCxnSpPr/>
          <p:nvPr/>
        </p:nvCxnSpPr>
        <p:spPr bwMode="auto">
          <a:xfrm flipV="1">
            <a:off x="2277977" y="6368448"/>
            <a:ext cx="0" cy="208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4" name="直接连接符 393"/>
          <p:cNvCxnSpPr/>
          <p:nvPr/>
        </p:nvCxnSpPr>
        <p:spPr bwMode="auto">
          <a:xfrm>
            <a:off x="1197857" y="5351128"/>
            <a:ext cx="0" cy="12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5" name="直接连接符 394"/>
          <p:cNvCxnSpPr/>
          <p:nvPr/>
        </p:nvCxnSpPr>
        <p:spPr bwMode="auto">
          <a:xfrm>
            <a:off x="3104495" y="5904000"/>
            <a:ext cx="0" cy="30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6" name="直接连接符 395"/>
          <p:cNvCxnSpPr/>
          <p:nvPr/>
        </p:nvCxnSpPr>
        <p:spPr bwMode="auto">
          <a:xfrm rot="5400000" flipH="1">
            <a:off x="3248479" y="6058435"/>
            <a:ext cx="0" cy="28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00" name="组合 399"/>
          <p:cNvGrpSpPr/>
          <p:nvPr/>
        </p:nvGrpSpPr>
        <p:grpSpPr>
          <a:xfrm>
            <a:off x="1837251" y="6173636"/>
            <a:ext cx="360039" cy="119168"/>
            <a:chOff x="5292080" y="3452075"/>
            <a:chExt cx="360039" cy="119168"/>
          </a:xfrm>
        </p:grpSpPr>
        <p:sp>
          <p:nvSpPr>
            <p:cNvPr id="401" name="等腰三角形 400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02" name="直接连接符 401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3" name="文本框 402"/>
          <p:cNvSpPr txBox="1"/>
          <p:nvPr/>
        </p:nvSpPr>
        <p:spPr>
          <a:xfrm>
            <a:off x="1294916" y="6110110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MIO.EN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04" name="组合 403"/>
          <p:cNvGrpSpPr/>
          <p:nvPr/>
        </p:nvGrpSpPr>
        <p:grpSpPr>
          <a:xfrm>
            <a:off x="2426458" y="5380465"/>
            <a:ext cx="360039" cy="119168"/>
            <a:chOff x="5292080" y="3452075"/>
            <a:chExt cx="360039" cy="119168"/>
          </a:xfrm>
        </p:grpSpPr>
        <p:sp>
          <p:nvSpPr>
            <p:cNvPr id="405" name="等腰三角形 40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06" name="直接连接符 40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7" name="文本框 406"/>
          <p:cNvSpPr txBox="1"/>
          <p:nvPr/>
        </p:nvSpPr>
        <p:spPr>
          <a:xfrm>
            <a:off x="1629907" y="5333967"/>
            <a:ext cx="842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GateMDR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12" name="组合 411"/>
          <p:cNvGrpSpPr/>
          <p:nvPr/>
        </p:nvGrpSpPr>
        <p:grpSpPr>
          <a:xfrm>
            <a:off x="2174743" y="1170445"/>
            <a:ext cx="396344" cy="215444"/>
            <a:chOff x="7272000" y="2565484"/>
            <a:chExt cx="396344" cy="215444"/>
          </a:xfrm>
        </p:grpSpPr>
        <p:cxnSp>
          <p:nvCxnSpPr>
            <p:cNvPr id="413" name="直接连接符 41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4" name="文本框 41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21" name="组合 420"/>
          <p:cNvGrpSpPr/>
          <p:nvPr/>
        </p:nvGrpSpPr>
        <p:grpSpPr>
          <a:xfrm>
            <a:off x="1134212" y="5442899"/>
            <a:ext cx="396344" cy="215444"/>
            <a:chOff x="7272000" y="2565484"/>
            <a:chExt cx="396344" cy="215444"/>
          </a:xfrm>
        </p:grpSpPr>
        <p:cxnSp>
          <p:nvCxnSpPr>
            <p:cNvPr id="422" name="直接连接符 42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3" name="文本框 42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24" name="组合 423"/>
          <p:cNvGrpSpPr/>
          <p:nvPr/>
        </p:nvGrpSpPr>
        <p:grpSpPr>
          <a:xfrm>
            <a:off x="2978204" y="6542014"/>
            <a:ext cx="360000" cy="221857"/>
            <a:chOff x="5898218" y="3494595"/>
            <a:chExt cx="360000" cy="221857"/>
          </a:xfrm>
        </p:grpSpPr>
        <p:cxnSp>
          <p:nvCxnSpPr>
            <p:cNvPr id="425" name="直接连接符 424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6" name="文本框 425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44" name="直接连接符 43"/>
          <p:cNvCxnSpPr/>
          <p:nvPr/>
        </p:nvCxnSpPr>
        <p:spPr bwMode="auto">
          <a:xfrm>
            <a:off x="8971840" y="980728"/>
            <a:ext cx="2881" cy="437040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接连接符 42"/>
          <p:cNvCxnSpPr/>
          <p:nvPr/>
        </p:nvCxnSpPr>
        <p:spPr bwMode="auto">
          <a:xfrm>
            <a:off x="621793" y="5288328"/>
            <a:ext cx="8344800" cy="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流程图: 手动操作 4"/>
          <p:cNvSpPr/>
          <p:nvPr/>
        </p:nvSpPr>
        <p:spPr bwMode="auto">
          <a:xfrm>
            <a:off x="6994561" y="4289586"/>
            <a:ext cx="1080000" cy="390640"/>
          </a:xfrm>
          <a:prstGeom prst="flowChartManualOperation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144000" rIns="91440" bIns="144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ALU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等腰三角形 9"/>
          <p:cNvSpPr/>
          <p:nvPr/>
        </p:nvSpPr>
        <p:spPr bwMode="auto">
          <a:xfrm flipV="1">
            <a:off x="7391088" y="4289586"/>
            <a:ext cx="199657" cy="139368"/>
          </a:xfrm>
          <a:prstGeom prst="triangle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86742" y="4280216"/>
            <a:ext cx="102592" cy="1846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</a:t>
            </a:r>
            <a:endParaRPr kumimoji="0" lang="zh-CN" altLang="en-US" sz="1200" b="1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819344" y="4289554"/>
            <a:ext cx="102592" cy="1846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</a:t>
            </a:r>
            <a:endParaRPr kumimoji="0" lang="zh-CN" altLang="en-US" sz="1200" b="1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7390425" y="4298836"/>
            <a:ext cx="99828" cy="1393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连接符 23"/>
          <p:cNvCxnSpPr/>
          <p:nvPr/>
        </p:nvCxnSpPr>
        <p:spPr bwMode="auto">
          <a:xfrm flipH="1">
            <a:off x="7497834" y="4298836"/>
            <a:ext cx="92793" cy="1393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2" name="等腰三角形 221"/>
          <p:cNvSpPr/>
          <p:nvPr/>
        </p:nvSpPr>
        <p:spPr bwMode="auto">
          <a:xfrm rot="5400000">
            <a:off x="6965478" y="4370395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295" name="文本框 294"/>
          <p:cNvSpPr txBox="1"/>
          <p:nvPr/>
        </p:nvSpPr>
        <p:spPr>
          <a:xfrm>
            <a:off x="6420017" y="4250019"/>
            <a:ext cx="547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ALUK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76" name="组合 375"/>
          <p:cNvGrpSpPr/>
          <p:nvPr/>
        </p:nvGrpSpPr>
        <p:grpSpPr>
          <a:xfrm>
            <a:off x="6258090" y="4397737"/>
            <a:ext cx="360000" cy="221857"/>
            <a:chOff x="5898218" y="3494595"/>
            <a:chExt cx="360000" cy="221857"/>
          </a:xfrm>
        </p:grpSpPr>
        <p:cxnSp>
          <p:nvCxnSpPr>
            <p:cNvPr id="377" name="直接连接符 376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8" name="文本框 377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0" name="矩形 69"/>
          <p:cNvSpPr/>
          <p:nvPr/>
        </p:nvSpPr>
        <p:spPr bwMode="auto">
          <a:xfrm>
            <a:off x="4746598" y="3915536"/>
            <a:ext cx="950556" cy="1233418"/>
          </a:xfrm>
          <a:prstGeom prst="rect">
            <a:avLst/>
          </a:prstGeom>
          <a:solidFill>
            <a:srgbClr val="CC0000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FINITE STATE MACHINE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11" name="组合 110"/>
          <p:cNvGrpSpPr/>
          <p:nvPr/>
        </p:nvGrpSpPr>
        <p:grpSpPr>
          <a:xfrm>
            <a:off x="3683425" y="4218423"/>
            <a:ext cx="394752" cy="277817"/>
            <a:chOff x="2731971" y="4365104"/>
            <a:chExt cx="327861" cy="216000"/>
          </a:xfrm>
        </p:grpSpPr>
        <p:sp>
          <p:nvSpPr>
            <p:cNvPr id="108" name="矩形 107"/>
            <p:cNvSpPr/>
            <p:nvPr/>
          </p:nvSpPr>
          <p:spPr bwMode="auto">
            <a:xfrm>
              <a:off x="2731971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N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9" name="矩形 108"/>
            <p:cNvSpPr/>
            <p:nvPr/>
          </p:nvSpPr>
          <p:spPr bwMode="auto">
            <a:xfrm>
              <a:off x="2839983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Z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0" name="矩形 109"/>
            <p:cNvSpPr/>
            <p:nvPr/>
          </p:nvSpPr>
          <p:spPr bwMode="auto">
            <a:xfrm>
              <a:off x="2947995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P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</p:grpSp>
      <p:cxnSp>
        <p:nvCxnSpPr>
          <p:cNvPr id="203" name="直接连接符 202"/>
          <p:cNvCxnSpPr/>
          <p:nvPr/>
        </p:nvCxnSpPr>
        <p:spPr bwMode="auto">
          <a:xfrm flipV="1">
            <a:off x="1218173" y="4928288"/>
            <a:ext cx="1726" cy="36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6" name="直接连接符 205"/>
          <p:cNvCxnSpPr/>
          <p:nvPr/>
        </p:nvCxnSpPr>
        <p:spPr bwMode="auto">
          <a:xfrm flipV="1">
            <a:off x="3883332" y="4472728"/>
            <a:ext cx="0" cy="244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7" name="直接连接符 206"/>
          <p:cNvCxnSpPr/>
          <p:nvPr/>
        </p:nvCxnSpPr>
        <p:spPr bwMode="auto">
          <a:xfrm rot="16200000">
            <a:off x="4408514" y="4021887"/>
            <a:ext cx="1726" cy="662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12" name="组合 211"/>
          <p:cNvGrpSpPr/>
          <p:nvPr/>
        </p:nvGrpSpPr>
        <p:grpSpPr>
          <a:xfrm>
            <a:off x="5734361" y="4072576"/>
            <a:ext cx="360039" cy="119168"/>
            <a:chOff x="5292080" y="3452075"/>
            <a:chExt cx="360039" cy="119168"/>
          </a:xfrm>
        </p:grpSpPr>
        <p:sp>
          <p:nvSpPr>
            <p:cNvPr id="213" name="等腰三角形 212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14" name="直接连接符 213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18" name="组合 217"/>
          <p:cNvGrpSpPr/>
          <p:nvPr/>
        </p:nvGrpSpPr>
        <p:grpSpPr>
          <a:xfrm>
            <a:off x="5734361" y="4224976"/>
            <a:ext cx="360039" cy="119168"/>
            <a:chOff x="5292080" y="3452075"/>
            <a:chExt cx="360039" cy="119168"/>
          </a:xfrm>
        </p:grpSpPr>
        <p:sp>
          <p:nvSpPr>
            <p:cNvPr id="219" name="等腰三角形 21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20" name="直接连接符 21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23" name="直接连接符 222"/>
          <p:cNvCxnSpPr/>
          <p:nvPr/>
        </p:nvCxnSpPr>
        <p:spPr bwMode="auto">
          <a:xfrm rot="5400000">
            <a:off x="6346497" y="3832234"/>
            <a:ext cx="0" cy="1224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24" name="组合 223"/>
          <p:cNvGrpSpPr/>
          <p:nvPr/>
        </p:nvGrpSpPr>
        <p:grpSpPr>
          <a:xfrm>
            <a:off x="5734361" y="4529776"/>
            <a:ext cx="360039" cy="119168"/>
            <a:chOff x="5292080" y="3452075"/>
            <a:chExt cx="360039" cy="119168"/>
          </a:xfrm>
        </p:grpSpPr>
        <p:sp>
          <p:nvSpPr>
            <p:cNvPr id="225" name="等腰三角形 22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26" name="直接连接符 22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" name="组合 10"/>
          <p:cNvGrpSpPr/>
          <p:nvPr/>
        </p:nvGrpSpPr>
        <p:grpSpPr>
          <a:xfrm>
            <a:off x="3358097" y="4004728"/>
            <a:ext cx="1368000" cy="828000"/>
            <a:chOff x="3358097" y="4004728"/>
            <a:chExt cx="1368000" cy="828000"/>
          </a:xfrm>
        </p:grpSpPr>
        <p:cxnSp>
          <p:nvCxnSpPr>
            <p:cNvPr id="263" name="直接连接符 262"/>
            <p:cNvCxnSpPr/>
            <p:nvPr/>
          </p:nvCxnSpPr>
          <p:spPr bwMode="auto">
            <a:xfrm rot="10800000">
              <a:off x="3366482" y="4004728"/>
              <a:ext cx="1726" cy="828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4" name="直接连接符 263"/>
            <p:cNvCxnSpPr/>
            <p:nvPr/>
          </p:nvCxnSpPr>
          <p:spPr bwMode="auto">
            <a:xfrm rot="16200000">
              <a:off x="4041234" y="3321927"/>
              <a:ext cx="1726" cy="1368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" name="组合 7"/>
          <p:cNvGrpSpPr/>
          <p:nvPr/>
        </p:nvGrpSpPr>
        <p:grpSpPr>
          <a:xfrm>
            <a:off x="4067944" y="4941168"/>
            <a:ext cx="695029" cy="318229"/>
            <a:chOff x="4067944" y="4941168"/>
            <a:chExt cx="695029" cy="318229"/>
          </a:xfrm>
        </p:grpSpPr>
        <p:grpSp>
          <p:nvGrpSpPr>
            <p:cNvPr id="360" name="组合 359"/>
            <p:cNvGrpSpPr/>
            <p:nvPr/>
          </p:nvGrpSpPr>
          <p:grpSpPr>
            <a:xfrm>
              <a:off x="4349249" y="4941168"/>
              <a:ext cx="360039" cy="119168"/>
              <a:chOff x="5292080" y="3452075"/>
              <a:chExt cx="360039" cy="119168"/>
            </a:xfrm>
          </p:grpSpPr>
          <p:sp>
            <p:nvSpPr>
              <p:cNvPr id="361" name="等腰三角形 360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62" name="直接连接符 361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63" name="文本框 362"/>
            <p:cNvSpPr txBox="1"/>
            <p:nvPr/>
          </p:nvSpPr>
          <p:spPr>
            <a:xfrm>
              <a:off x="4067944" y="5013176"/>
              <a:ext cx="6950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RUN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6045" y="4705522"/>
            <a:ext cx="794285" cy="246221"/>
            <a:chOff x="66045" y="4705522"/>
            <a:chExt cx="794285" cy="246221"/>
          </a:xfrm>
        </p:grpSpPr>
        <p:grpSp>
          <p:nvGrpSpPr>
            <p:cNvPr id="381" name="组合 380"/>
            <p:cNvGrpSpPr/>
            <p:nvPr/>
          </p:nvGrpSpPr>
          <p:grpSpPr>
            <a:xfrm>
              <a:off x="500291" y="4760252"/>
              <a:ext cx="360039" cy="119168"/>
              <a:chOff x="5292080" y="3452075"/>
              <a:chExt cx="360039" cy="119168"/>
            </a:xfrm>
          </p:grpSpPr>
          <p:sp>
            <p:nvSpPr>
              <p:cNvPr id="382" name="等腰三角形 381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83" name="直接连接符 382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84" name="文本框 383"/>
            <p:cNvSpPr txBox="1"/>
            <p:nvPr/>
          </p:nvSpPr>
          <p:spPr>
            <a:xfrm>
              <a:off x="66045" y="4705522"/>
              <a:ext cx="5204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LD.IR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262" name="直接连接符 261"/>
          <p:cNvCxnSpPr/>
          <p:nvPr/>
        </p:nvCxnSpPr>
        <p:spPr bwMode="auto">
          <a:xfrm rot="16200000">
            <a:off x="2464347" y="3913064"/>
            <a:ext cx="1726" cy="1814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7" name="矩形 106"/>
          <p:cNvSpPr/>
          <p:nvPr/>
        </p:nvSpPr>
        <p:spPr bwMode="auto">
          <a:xfrm>
            <a:off x="880175" y="4712264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IR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7059361" y="1543912"/>
            <a:ext cx="950400" cy="1209906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40" name="直接连接符 39"/>
          <p:cNvCxnSpPr/>
          <p:nvPr/>
        </p:nvCxnSpPr>
        <p:spPr bwMode="auto">
          <a:xfrm>
            <a:off x="7866941" y="2768136"/>
            <a:ext cx="1" cy="79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直接连接符 59"/>
          <p:cNvCxnSpPr/>
          <p:nvPr/>
        </p:nvCxnSpPr>
        <p:spPr bwMode="auto">
          <a:xfrm flipH="1">
            <a:off x="7530770" y="1111864"/>
            <a:ext cx="7582" cy="4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61" name="组合 160"/>
          <p:cNvGrpSpPr/>
          <p:nvPr/>
        </p:nvGrpSpPr>
        <p:grpSpPr>
          <a:xfrm>
            <a:off x="7786289" y="3056080"/>
            <a:ext cx="396344" cy="215444"/>
            <a:chOff x="7272000" y="2565484"/>
            <a:chExt cx="396344" cy="215444"/>
          </a:xfrm>
        </p:grpSpPr>
        <p:cxnSp>
          <p:nvCxnSpPr>
            <p:cNvPr id="114" name="直接连接符 11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5" name="文本框 11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29" name="组合 228"/>
          <p:cNvGrpSpPr/>
          <p:nvPr/>
        </p:nvGrpSpPr>
        <p:grpSpPr>
          <a:xfrm>
            <a:off x="6703212" y="2153305"/>
            <a:ext cx="360039" cy="119168"/>
            <a:chOff x="5292080" y="3452075"/>
            <a:chExt cx="360039" cy="119168"/>
          </a:xfrm>
        </p:grpSpPr>
        <p:sp>
          <p:nvSpPr>
            <p:cNvPr id="230" name="等腰三角形 229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31" name="直接连接符 230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2" name="组合 231"/>
          <p:cNvGrpSpPr/>
          <p:nvPr/>
        </p:nvGrpSpPr>
        <p:grpSpPr>
          <a:xfrm>
            <a:off x="6703212" y="1615920"/>
            <a:ext cx="360039" cy="119168"/>
            <a:chOff x="5292080" y="3452075"/>
            <a:chExt cx="360039" cy="119168"/>
          </a:xfrm>
        </p:grpSpPr>
        <p:sp>
          <p:nvSpPr>
            <p:cNvPr id="233" name="等腰三角形 232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34" name="直接连接符 233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5" name="组合 234"/>
          <p:cNvGrpSpPr/>
          <p:nvPr/>
        </p:nvGrpSpPr>
        <p:grpSpPr>
          <a:xfrm flipH="1">
            <a:off x="8019245" y="2552024"/>
            <a:ext cx="360039" cy="119168"/>
            <a:chOff x="5292080" y="3452075"/>
            <a:chExt cx="360039" cy="119168"/>
          </a:xfrm>
        </p:grpSpPr>
        <p:sp>
          <p:nvSpPr>
            <p:cNvPr id="236" name="等腰三角形 23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37" name="直接连接符 23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1" name="文本框 290"/>
          <p:cNvSpPr txBox="1"/>
          <p:nvPr/>
        </p:nvSpPr>
        <p:spPr>
          <a:xfrm>
            <a:off x="6382433" y="1572499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2" name="文本框 291"/>
          <p:cNvSpPr txBox="1"/>
          <p:nvPr/>
        </p:nvSpPr>
        <p:spPr>
          <a:xfrm>
            <a:off x="6094401" y="2089779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LD.REG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6" name="文本框 295"/>
          <p:cNvSpPr txBox="1"/>
          <p:nvPr/>
        </p:nvSpPr>
        <p:spPr>
          <a:xfrm>
            <a:off x="7282873" y="1705103"/>
            <a:ext cx="580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REG FILE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" name="文本框 296"/>
          <p:cNvSpPr txBox="1"/>
          <p:nvPr/>
        </p:nvSpPr>
        <p:spPr>
          <a:xfrm>
            <a:off x="7606569" y="2408008"/>
            <a:ext cx="527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SR1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OUT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8" name="文本框 297"/>
          <p:cNvSpPr txBox="1"/>
          <p:nvPr/>
        </p:nvSpPr>
        <p:spPr>
          <a:xfrm>
            <a:off x="7078792" y="2408008"/>
            <a:ext cx="527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SR2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OUT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49" name="组合 348"/>
          <p:cNvGrpSpPr/>
          <p:nvPr/>
        </p:nvGrpSpPr>
        <p:grpSpPr>
          <a:xfrm>
            <a:off x="8110665" y="2557773"/>
            <a:ext cx="360000" cy="221857"/>
            <a:chOff x="5898218" y="3494595"/>
            <a:chExt cx="360000" cy="221857"/>
          </a:xfrm>
        </p:grpSpPr>
        <p:cxnSp>
          <p:nvCxnSpPr>
            <p:cNvPr id="350" name="直接连接符 349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1" name="文本框 350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52" name="组合 351"/>
          <p:cNvGrpSpPr/>
          <p:nvPr/>
        </p:nvGrpSpPr>
        <p:grpSpPr>
          <a:xfrm>
            <a:off x="6695955" y="1625004"/>
            <a:ext cx="360000" cy="221857"/>
            <a:chOff x="5898218" y="3494595"/>
            <a:chExt cx="360000" cy="221857"/>
          </a:xfrm>
        </p:grpSpPr>
        <p:cxnSp>
          <p:nvCxnSpPr>
            <p:cNvPr id="353" name="直接连接符 352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4" name="文本框 353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09" name="组合 408"/>
          <p:cNvGrpSpPr/>
          <p:nvPr/>
        </p:nvGrpSpPr>
        <p:grpSpPr>
          <a:xfrm>
            <a:off x="7462553" y="1111864"/>
            <a:ext cx="396344" cy="215444"/>
            <a:chOff x="7272000" y="2565484"/>
            <a:chExt cx="396344" cy="215444"/>
          </a:xfrm>
        </p:grpSpPr>
        <p:cxnSp>
          <p:nvCxnSpPr>
            <p:cNvPr id="410" name="直接连接符 40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1" name="文本框 41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35" name="直接连接符 34"/>
          <p:cNvCxnSpPr/>
          <p:nvPr/>
        </p:nvCxnSpPr>
        <p:spPr bwMode="auto">
          <a:xfrm>
            <a:off x="7866941" y="3613228"/>
            <a:ext cx="1" cy="68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4" name="椭圆 123"/>
          <p:cNvSpPr/>
          <p:nvPr/>
        </p:nvSpPr>
        <p:spPr bwMode="auto">
          <a:xfrm>
            <a:off x="7839281" y="3562247"/>
            <a:ext cx="55320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59" name="直接连接符 58"/>
          <p:cNvCxnSpPr/>
          <p:nvPr/>
        </p:nvCxnSpPr>
        <p:spPr bwMode="auto">
          <a:xfrm flipV="1">
            <a:off x="7534561" y="4676296"/>
            <a:ext cx="0" cy="324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0" name="等腰三角形 209"/>
          <p:cNvSpPr/>
          <p:nvPr/>
        </p:nvSpPr>
        <p:spPr bwMode="auto">
          <a:xfrm rot="5400000">
            <a:off x="7325518" y="4995394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208" name="直接连接符 207"/>
          <p:cNvCxnSpPr/>
          <p:nvPr/>
        </p:nvCxnSpPr>
        <p:spPr bwMode="auto">
          <a:xfrm>
            <a:off x="7533698" y="5144344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等腰三角形 57"/>
          <p:cNvSpPr/>
          <p:nvPr/>
        </p:nvSpPr>
        <p:spPr bwMode="auto">
          <a:xfrm flipV="1">
            <a:off x="7444077" y="5000296"/>
            <a:ext cx="180969" cy="148657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grpSp>
        <p:nvGrpSpPr>
          <p:cNvPr id="274" name="组合 273"/>
          <p:cNvGrpSpPr/>
          <p:nvPr/>
        </p:nvGrpSpPr>
        <p:grpSpPr>
          <a:xfrm>
            <a:off x="7462553" y="4712844"/>
            <a:ext cx="396344" cy="215444"/>
            <a:chOff x="7272000" y="2565484"/>
            <a:chExt cx="396344" cy="215444"/>
          </a:xfrm>
        </p:grpSpPr>
        <p:cxnSp>
          <p:nvCxnSpPr>
            <p:cNvPr id="275" name="直接连接符 274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6" name="文本框 275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06" name="文本框 305"/>
          <p:cNvSpPr txBox="1"/>
          <p:nvPr/>
        </p:nvSpPr>
        <p:spPr>
          <a:xfrm>
            <a:off x="7695313" y="4951513"/>
            <a:ext cx="8306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GateALU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4" name="文本框 293"/>
          <p:cNvSpPr txBox="1"/>
          <p:nvPr/>
        </p:nvSpPr>
        <p:spPr>
          <a:xfrm>
            <a:off x="8326649" y="2480016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SR1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11" name="直接连接符 210"/>
          <p:cNvCxnSpPr/>
          <p:nvPr/>
        </p:nvCxnSpPr>
        <p:spPr bwMode="auto">
          <a:xfrm rot="5400000">
            <a:off x="6526537" y="4277233"/>
            <a:ext cx="0" cy="1584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" name="矩形 111"/>
          <p:cNvSpPr/>
          <p:nvPr/>
        </p:nvSpPr>
        <p:spPr bwMode="auto">
          <a:xfrm>
            <a:off x="3544471" y="471228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LOGIC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05" name="直接连接符 204"/>
          <p:cNvCxnSpPr/>
          <p:nvPr/>
        </p:nvCxnSpPr>
        <p:spPr bwMode="auto">
          <a:xfrm flipV="1">
            <a:off x="3882469" y="4919128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28" name="组合 327"/>
          <p:cNvGrpSpPr/>
          <p:nvPr/>
        </p:nvGrpSpPr>
        <p:grpSpPr>
          <a:xfrm>
            <a:off x="3813474" y="5000876"/>
            <a:ext cx="396344" cy="215444"/>
            <a:chOff x="7272000" y="2565484"/>
            <a:chExt cx="396344" cy="215444"/>
          </a:xfrm>
        </p:grpSpPr>
        <p:cxnSp>
          <p:nvCxnSpPr>
            <p:cNvPr id="329" name="直接连接符 328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0" name="文本框 329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707904" y="3717032"/>
            <a:ext cx="695029" cy="504055"/>
            <a:chOff x="3707904" y="3717032"/>
            <a:chExt cx="695029" cy="504055"/>
          </a:xfrm>
        </p:grpSpPr>
        <p:grpSp>
          <p:nvGrpSpPr>
            <p:cNvPr id="359" name="组合 358"/>
            <p:cNvGrpSpPr/>
            <p:nvPr/>
          </p:nvGrpSpPr>
          <p:grpSpPr>
            <a:xfrm rot="5400000" flipV="1">
              <a:off x="3684324" y="3981484"/>
              <a:ext cx="360039" cy="119168"/>
              <a:chOff x="5292080" y="3452075"/>
              <a:chExt cx="360039" cy="119168"/>
            </a:xfrm>
          </p:grpSpPr>
          <p:sp>
            <p:nvSpPr>
              <p:cNvPr id="368" name="等腰三角形 367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69" name="直接连接符 368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70" name="文本框 369"/>
            <p:cNvSpPr txBox="1"/>
            <p:nvPr/>
          </p:nvSpPr>
          <p:spPr>
            <a:xfrm>
              <a:off x="3707904" y="3717032"/>
              <a:ext cx="6950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LD.CC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80" name="标题 1"/>
          <p:cNvSpPr txBox="1">
            <a:spLocks/>
          </p:cNvSpPr>
          <p:nvPr/>
        </p:nvSpPr>
        <p:spPr>
          <a:xfrm>
            <a:off x="179388" y="71438"/>
            <a:ext cx="8839200" cy="765175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黑体"/>
                <a:cs typeface="+mj-cs"/>
              </a:rPr>
              <a:t>LC-3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黑体"/>
                <a:cs typeface="+mj-cs"/>
              </a:rPr>
              <a:t>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黑体"/>
                <a:cs typeface="+mj-cs"/>
              </a:rPr>
              <a:t>Data Path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/>
              <a:ea typeface="黑体"/>
              <a:cs typeface="+mj-cs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30105" y="1097936"/>
            <a:ext cx="5889529" cy="4131264"/>
            <a:chOff x="130105" y="1097936"/>
            <a:chExt cx="5889529" cy="4131264"/>
          </a:xfrm>
        </p:grpSpPr>
        <p:sp>
          <p:nvSpPr>
            <p:cNvPr id="375" name="矩形 374"/>
            <p:cNvSpPr/>
            <p:nvPr/>
          </p:nvSpPr>
          <p:spPr bwMode="auto">
            <a:xfrm>
              <a:off x="130105" y="1097936"/>
              <a:ext cx="5889529" cy="4131264"/>
            </a:xfrm>
            <a:prstGeom prst="rect">
              <a:avLst/>
            </a:prstGeom>
            <a:noFill/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1430292" y="2314348"/>
              <a:ext cx="3506015" cy="1205811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1524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Control Unit</a:t>
              </a:r>
              <a:endPara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38307" y="5302983"/>
            <a:ext cx="6290524" cy="1497514"/>
            <a:chOff x="138307" y="5302983"/>
            <a:chExt cx="6290524" cy="1497514"/>
          </a:xfrm>
        </p:grpSpPr>
        <p:sp>
          <p:nvSpPr>
            <p:cNvPr id="379" name="矩形 378"/>
            <p:cNvSpPr/>
            <p:nvPr/>
          </p:nvSpPr>
          <p:spPr bwMode="auto">
            <a:xfrm>
              <a:off x="138307" y="5302983"/>
              <a:ext cx="6290524" cy="1497514"/>
            </a:xfrm>
            <a:prstGeom prst="rect">
              <a:avLst/>
            </a:prstGeom>
            <a:noFill/>
            <a:ln w="63500" cap="flat" cmpd="sng" algn="ctr">
              <a:solidFill>
                <a:srgbClr val="00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91" name="矩形 390"/>
            <p:cNvSpPr/>
            <p:nvPr/>
          </p:nvSpPr>
          <p:spPr bwMode="auto">
            <a:xfrm>
              <a:off x="1571013" y="5444804"/>
              <a:ext cx="3506015" cy="1205811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1524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Memory Unit</a:t>
              </a:r>
              <a:endPara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cxnSp>
        <p:nvCxnSpPr>
          <p:cNvPr id="42" name="直接连接符 41"/>
          <p:cNvCxnSpPr/>
          <p:nvPr/>
        </p:nvCxnSpPr>
        <p:spPr bwMode="auto">
          <a:xfrm>
            <a:off x="622673" y="1039856"/>
            <a:ext cx="8344800" cy="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2" name="组合 21"/>
          <p:cNvGrpSpPr/>
          <p:nvPr/>
        </p:nvGrpSpPr>
        <p:grpSpPr>
          <a:xfrm>
            <a:off x="6094401" y="1111864"/>
            <a:ext cx="2872192" cy="4131264"/>
            <a:chOff x="6094401" y="1111864"/>
            <a:chExt cx="2872192" cy="4131264"/>
          </a:xfrm>
        </p:grpSpPr>
        <p:sp>
          <p:nvSpPr>
            <p:cNvPr id="14" name="矩形 13"/>
            <p:cNvSpPr/>
            <p:nvPr/>
          </p:nvSpPr>
          <p:spPr bwMode="auto">
            <a:xfrm>
              <a:off x="6094401" y="1111864"/>
              <a:ext cx="2872192" cy="4131264"/>
            </a:xfrm>
            <a:prstGeom prst="rect">
              <a:avLst/>
            </a:prstGeom>
            <a:noFill/>
            <a:ln w="635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97" name="矩形 396"/>
            <p:cNvSpPr/>
            <p:nvPr/>
          </p:nvSpPr>
          <p:spPr bwMode="auto">
            <a:xfrm>
              <a:off x="6146232" y="2420306"/>
              <a:ext cx="2736977" cy="1205811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1524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Processing Unit</a:t>
              </a:r>
              <a:endPara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5206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20F0A2E-9391-4BC1-A5EC-D871430C3202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2022/1/8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52227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3507E0F-BD6F-43BD-B151-6D5450C6995B}" type="slidenum">
              <a:rPr lang="en-US" altLang="zh-CN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BR (PC-Relative)</a:t>
            </a:r>
          </a:p>
        </p:txBody>
      </p:sp>
      <p:sp>
        <p:nvSpPr>
          <p:cNvPr id="52229" name="Text Box 3"/>
          <p:cNvSpPr txBox="1">
            <a:spLocks noChangeArrowheads="1"/>
          </p:cNvSpPr>
          <p:nvPr/>
        </p:nvSpPr>
        <p:spPr bwMode="auto">
          <a:xfrm>
            <a:off x="2341984" y="6155581"/>
            <a:ext cx="38862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i="1" baseline="0" dirty="0">
                <a:latin typeface="Franklin Gothic Book" panose="020B0503020102020204" pitchFamily="34" charset="0"/>
                <a:ea typeface="宋体" panose="02010600030101010101" pitchFamily="2" charset="-122"/>
              </a:rPr>
              <a:t>What happens if bits [11:9] are all zero? 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b="0" i="1" baseline="0" dirty="0">
                <a:latin typeface="Franklin Gothic Book" panose="020B0503020102020204" pitchFamily="34" charset="0"/>
                <a:ea typeface="宋体" panose="02010600030101010101" pitchFamily="2" charset="-122"/>
              </a:rPr>
              <a:t>What happens if bits [11:9] are all one?</a:t>
            </a:r>
          </a:p>
        </p:txBody>
      </p:sp>
      <p:pic>
        <p:nvPicPr>
          <p:cNvPr id="52230" name="Picture 4" descr="ch05-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7202488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9" name="组合 98"/>
          <p:cNvGrpSpPr/>
          <p:nvPr/>
        </p:nvGrpSpPr>
        <p:grpSpPr>
          <a:xfrm>
            <a:off x="755576" y="1988840"/>
            <a:ext cx="7707290" cy="3933416"/>
            <a:chOff x="467544" y="1919902"/>
            <a:chExt cx="7707290" cy="3933416"/>
          </a:xfrm>
        </p:grpSpPr>
        <p:sp>
          <p:nvSpPr>
            <p:cNvPr id="175" name="矩形 174"/>
            <p:cNvSpPr/>
            <p:nvPr/>
          </p:nvSpPr>
          <p:spPr bwMode="auto">
            <a:xfrm>
              <a:off x="2147128" y="5099536"/>
              <a:ext cx="1585364" cy="42936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baseline="0" dirty="0">
                  <a:latin typeface="Arial" charset="0"/>
                </a:rPr>
                <a:t>taken =</a:t>
              </a:r>
              <a:r>
                <a:rPr lang="zh-CN" altLang="en-US" baseline="0" dirty="0">
                  <a:latin typeface="Arial" charset="0"/>
                </a:rPr>
                <a:t>“</a:t>
              </a:r>
              <a:r>
                <a:rPr lang="en-US" altLang="zh-CN" baseline="0" dirty="0">
                  <a:latin typeface="Arial" charset="0"/>
                </a:rPr>
                <a:t>yes</a:t>
              </a:r>
              <a:r>
                <a:rPr lang="zh-CN" altLang="en-US" baseline="0" dirty="0">
                  <a:latin typeface="Arial" charset="0"/>
                </a:rPr>
                <a:t>”</a:t>
              </a:r>
              <a:endParaRPr kumimoji="0" lang="zh-CN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3851920" y="4077072"/>
              <a:ext cx="1773164" cy="611872"/>
              <a:chOff x="4671044" y="5013176"/>
              <a:chExt cx="1485948" cy="494110"/>
            </a:xfrm>
          </p:grpSpPr>
          <p:sp>
            <p:nvSpPr>
              <p:cNvPr id="12" name="流程图: 手动操作 11"/>
              <p:cNvSpPr/>
              <p:nvPr/>
            </p:nvSpPr>
            <p:spPr bwMode="auto">
              <a:xfrm>
                <a:off x="4671044" y="5022164"/>
                <a:ext cx="1485948" cy="485122"/>
              </a:xfrm>
              <a:prstGeom prst="flowChartManualOperation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08000" tIns="14400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3200" baseline="0" dirty="0">
                    <a:latin typeface="Arial" charset="0"/>
                  </a:rPr>
                  <a:t>+</a:t>
                </a:r>
                <a:endParaRPr kumimoji="0" lang="zh-CN" altLang="en-US" sz="3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grpSp>
            <p:nvGrpSpPr>
              <p:cNvPr id="13" name="组合 12"/>
              <p:cNvGrpSpPr/>
              <p:nvPr/>
            </p:nvGrpSpPr>
            <p:grpSpPr>
              <a:xfrm>
                <a:off x="5252018" y="5013176"/>
                <a:ext cx="324000" cy="144000"/>
                <a:chOff x="6012160" y="4581128"/>
                <a:chExt cx="360040" cy="216024"/>
              </a:xfrm>
            </p:grpSpPr>
            <p:sp>
              <p:nvSpPr>
                <p:cNvPr id="14" name="流程图: 合并 13"/>
                <p:cNvSpPr/>
                <p:nvPr/>
              </p:nvSpPr>
              <p:spPr bwMode="auto">
                <a:xfrm>
                  <a:off x="6012160" y="4581128"/>
                  <a:ext cx="360040" cy="216024"/>
                </a:xfrm>
                <a:prstGeom prst="flowChartMerg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cap="none" normalizeH="0" baseline="-2500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cxnSp>
              <p:nvCxnSpPr>
                <p:cNvPr id="15" name="直接连接符 14"/>
                <p:cNvCxnSpPr/>
                <p:nvPr/>
              </p:nvCxnSpPr>
              <p:spPr bwMode="auto">
                <a:xfrm>
                  <a:off x="6012160" y="4581128"/>
                  <a:ext cx="180020" cy="216024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6" name="直接连接符 15"/>
                <p:cNvCxnSpPr/>
                <p:nvPr/>
              </p:nvCxnSpPr>
              <p:spPr bwMode="auto">
                <a:xfrm flipH="1">
                  <a:off x="6192180" y="4581128"/>
                  <a:ext cx="180020" cy="216024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sp>
          <p:nvSpPr>
            <p:cNvPr id="2" name="矩形 1"/>
            <p:cNvSpPr/>
            <p:nvPr/>
          </p:nvSpPr>
          <p:spPr bwMode="auto">
            <a:xfrm>
              <a:off x="5724128" y="2492896"/>
              <a:ext cx="2450706" cy="317776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" name="梯形 3"/>
            <p:cNvSpPr/>
            <p:nvPr/>
          </p:nvSpPr>
          <p:spPr bwMode="auto">
            <a:xfrm>
              <a:off x="4046633" y="5278170"/>
              <a:ext cx="1368378" cy="468933"/>
            </a:xfrm>
            <a:prstGeom prst="trapezoid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PCMUX</a:t>
              </a:r>
              <a:endParaRPr kumimoji="0" lang="zh-CN" altLang="en-US" sz="2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grpSp>
          <p:nvGrpSpPr>
            <p:cNvPr id="52276" name="组合 52275"/>
            <p:cNvGrpSpPr/>
            <p:nvPr/>
          </p:nvGrpSpPr>
          <p:grpSpPr>
            <a:xfrm>
              <a:off x="467544" y="2204864"/>
              <a:ext cx="2880320" cy="3168352"/>
              <a:chOff x="251520" y="2780928"/>
              <a:chExt cx="2880320" cy="3168352"/>
            </a:xfrm>
          </p:grpSpPr>
          <p:grpSp>
            <p:nvGrpSpPr>
              <p:cNvPr id="52235" name="组合 52234"/>
              <p:cNvGrpSpPr/>
              <p:nvPr/>
            </p:nvGrpSpPr>
            <p:grpSpPr>
              <a:xfrm>
                <a:off x="755576" y="4645647"/>
                <a:ext cx="1285228" cy="1303633"/>
                <a:chOff x="771435" y="4505240"/>
                <a:chExt cx="1285228" cy="1303633"/>
              </a:xfrm>
            </p:grpSpPr>
            <p:grpSp>
              <p:nvGrpSpPr>
                <p:cNvPr id="52232" name="组合 52231"/>
                <p:cNvGrpSpPr/>
                <p:nvPr/>
              </p:nvGrpSpPr>
              <p:grpSpPr>
                <a:xfrm flipV="1">
                  <a:off x="771435" y="4505240"/>
                  <a:ext cx="1285228" cy="1303633"/>
                  <a:chOff x="2555776" y="3041410"/>
                  <a:chExt cx="3252848" cy="3267910"/>
                </a:xfrm>
                <a:solidFill>
                  <a:schemeClr val="bg1"/>
                </a:solidFill>
              </p:grpSpPr>
              <p:sp>
                <p:nvSpPr>
                  <p:cNvPr id="72" name="弧形 71"/>
                  <p:cNvSpPr/>
                  <p:nvPr/>
                </p:nvSpPr>
                <p:spPr bwMode="auto">
                  <a:xfrm flipH="1">
                    <a:off x="3563888" y="3041410"/>
                    <a:ext cx="2244736" cy="3267910"/>
                  </a:xfrm>
                  <a:prstGeom prst="arc">
                    <a:avLst>
                      <a:gd name="adj1" fmla="val 17329235"/>
                      <a:gd name="adj2" fmla="val 67716"/>
                    </a:avLst>
                  </a:prstGeom>
                  <a:grp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3" name="弧形 72"/>
                  <p:cNvSpPr/>
                  <p:nvPr/>
                </p:nvSpPr>
                <p:spPr bwMode="auto">
                  <a:xfrm>
                    <a:off x="2555776" y="3041410"/>
                    <a:ext cx="2244736" cy="3267910"/>
                  </a:xfrm>
                  <a:prstGeom prst="arc">
                    <a:avLst>
                      <a:gd name="adj1" fmla="val 17329235"/>
                      <a:gd name="adj2" fmla="val 67716"/>
                    </a:avLst>
                  </a:prstGeom>
                  <a:grp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52233" name="弧形 52232"/>
                <p:cNvSpPr/>
                <p:nvPr/>
              </p:nvSpPr>
              <p:spPr bwMode="auto">
                <a:xfrm flipV="1">
                  <a:off x="1169748" y="4982803"/>
                  <a:ext cx="488601" cy="318405"/>
                </a:xfrm>
                <a:prstGeom prst="arc">
                  <a:avLst>
                    <a:gd name="adj1" fmla="val 11015866"/>
                    <a:gd name="adj2" fmla="val 21453458"/>
                  </a:avLst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2275" name="组合 52274"/>
              <p:cNvGrpSpPr/>
              <p:nvPr/>
            </p:nvGrpSpPr>
            <p:grpSpPr>
              <a:xfrm>
                <a:off x="251520" y="2780928"/>
                <a:ext cx="2880320" cy="2651221"/>
                <a:chOff x="251520" y="2780928"/>
                <a:chExt cx="2880320" cy="2651221"/>
              </a:xfrm>
            </p:grpSpPr>
            <p:sp>
              <p:nvSpPr>
                <p:cNvPr id="5" name="矩形 4"/>
                <p:cNvSpPr/>
                <p:nvPr/>
              </p:nvSpPr>
              <p:spPr bwMode="auto">
                <a:xfrm>
                  <a:off x="683568" y="2780928"/>
                  <a:ext cx="504056" cy="292699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cap="none" normalizeH="0" baseline="-2500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21" name="矩形 20"/>
                <p:cNvSpPr/>
                <p:nvPr/>
              </p:nvSpPr>
              <p:spPr bwMode="auto">
                <a:xfrm>
                  <a:off x="1187624" y="2780928"/>
                  <a:ext cx="216024" cy="292699"/>
                </a:xfrm>
                <a:prstGeom prst="rect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1080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1800" b="1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rPr>
                    <a:t>N</a:t>
                  </a:r>
                  <a:endParaRPr kumimoji="0" lang="zh-CN" altLang="en-US" sz="1800" b="1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22" name="矩形 21"/>
                <p:cNvSpPr/>
                <p:nvPr/>
              </p:nvSpPr>
              <p:spPr bwMode="auto">
                <a:xfrm>
                  <a:off x="1835696" y="2780928"/>
                  <a:ext cx="1296144" cy="291600"/>
                </a:xfrm>
                <a:prstGeom prst="rect">
                  <a:avLst/>
                </a:prstGeom>
                <a:solidFill>
                  <a:srgbClr val="996633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cap="none" normalizeH="0" baseline="-2500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23" name="矩形 22"/>
                <p:cNvSpPr/>
                <p:nvPr/>
              </p:nvSpPr>
              <p:spPr bwMode="auto">
                <a:xfrm>
                  <a:off x="1403648" y="2780928"/>
                  <a:ext cx="216024" cy="292699"/>
                </a:xfrm>
                <a:prstGeom prst="rect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1080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1800" b="1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rPr>
                    <a:t>Z</a:t>
                  </a:r>
                  <a:endParaRPr kumimoji="0" lang="zh-CN" altLang="en-US" sz="1800" b="1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24" name="矩形 23"/>
                <p:cNvSpPr/>
                <p:nvPr/>
              </p:nvSpPr>
              <p:spPr bwMode="auto">
                <a:xfrm>
                  <a:off x="1619672" y="2780928"/>
                  <a:ext cx="216024" cy="292699"/>
                </a:xfrm>
                <a:prstGeom prst="rect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1080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1800" b="1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rPr>
                    <a:t>P</a:t>
                  </a:r>
                  <a:endParaRPr kumimoji="0" lang="zh-CN" altLang="en-US" sz="1800" b="1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cxnSp>
              <p:nvCxnSpPr>
                <p:cNvPr id="17" name="肘形连接符 16"/>
                <p:cNvCxnSpPr/>
                <p:nvPr/>
              </p:nvCxnSpPr>
              <p:spPr bwMode="auto">
                <a:xfrm rot="5400000">
                  <a:off x="255501" y="3430063"/>
                  <a:ext cx="1399811" cy="640364"/>
                </a:xfrm>
                <a:prstGeom prst="bentConnector3">
                  <a:avLst>
                    <a:gd name="adj1" fmla="val 20449"/>
                  </a:avLst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3" name="肘形连接符 32"/>
                <p:cNvCxnSpPr/>
                <p:nvPr/>
              </p:nvCxnSpPr>
              <p:spPr bwMode="auto">
                <a:xfrm rot="16200000" flipH="1">
                  <a:off x="1373141" y="3428172"/>
                  <a:ext cx="1368152" cy="659062"/>
                </a:xfrm>
                <a:prstGeom prst="bentConnector3">
                  <a:avLst>
                    <a:gd name="adj1" fmla="val 21357"/>
                  </a:avLst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grpSp>
              <p:nvGrpSpPr>
                <p:cNvPr id="40" name="组合 39"/>
                <p:cNvGrpSpPr/>
                <p:nvPr/>
              </p:nvGrpSpPr>
              <p:grpSpPr>
                <a:xfrm>
                  <a:off x="251520" y="3429000"/>
                  <a:ext cx="472144" cy="1359782"/>
                  <a:chOff x="251520" y="4144413"/>
                  <a:chExt cx="472144" cy="1359782"/>
                </a:xfrm>
              </p:grpSpPr>
              <p:sp>
                <p:nvSpPr>
                  <p:cNvPr id="45" name="矩形 44"/>
                  <p:cNvSpPr/>
                  <p:nvPr/>
                </p:nvSpPr>
                <p:spPr bwMode="auto">
                  <a:xfrm>
                    <a:off x="287524" y="4144413"/>
                    <a:ext cx="216024" cy="292699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10800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zh-CN" sz="18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rPr>
                      <a:t>N</a:t>
                    </a:r>
                    <a:endParaRPr kumimoji="0" lang="zh-CN" altLang="en-US" sz="1800" b="1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endParaRPr>
                  </a:p>
                </p:txBody>
              </p:sp>
              <p:cxnSp>
                <p:nvCxnSpPr>
                  <p:cNvPr id="29" name="直接箭头连接符 28"/>
                  <p:cNvCxnSpPr/>
                  <p:nvPr/>
                </p:nvCxnSpPr>
                <p:spPr bwMode="auto">
                  <a:xfrm flipH="1">
                    <a:off x="395536" y="4703626"/>
                    <a:ext cx="0" cy="453566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6" name="流程图: 延期 5"/>
                  <p:cNvSpPr/>
                  <p:nvPr/>
                </p:nvSpPr>
                <p:spPr bwMode="auto">
                  <a:xfrm rot="5400000" flipV="1">
                    <a:off x="350094" y="5130626"/>
                    <a:ext cx="347003" cy="400136"/>
                  </a:xfrm>
                  <a:prstGeom prst="flowChartDelay">
                    <a:avLst/>
                  </a:prstGeom>
                  <a:solidFill>
                    <a:schemeClr val="bg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-2500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36" name="矩形 35"/>
                  <p:cNvSpPr/>
                  <p:nvPr/>
                </p:nvSpPr>
                <p:spPr bwMode="auto">
                  <a:xfrm>
                    <a:off x="251520" y="4437112"/>
                    <a:ext cx="288032" cy="288032"/>
                  </a:xfrm>
                  <a:prstGeom prst="rect">
                    <a:avLst/>
                  </a:prstGeom>
                  <a:solidFill>
                    <a:srgbClr val="FFC000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91440" tIns="45720" rIns="91440" bIns="10800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zh-CN" b="1" dirty="0">
                        <a:latin typeface="Arial" charset="0"/>
                      </a:rPr>
                      <a:t>0</a:t>
                    </a:r>
                    <a:endParaRPr kumimoji="0" lang="zh-CN" altLang="en-US" sz="1800" b="1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endParaRPr>
                  </a:p>
                </p:txBody>
              </p:sp>
            </p:grpSp>
            <p:grpSp>
              <p:nvGrpSpPr>
                <p:cNvPr id="53" name="组合 52"/>
                <p:cNvGrpSpPr/>
                <p:nvPr/>
              </p:nvGrpSpPr>
              <p:grpSpPr>
                <a:xfrm>
                  <a:off x="1115616" y="3429000"/>
                  <a:ext cx="472144" cy="1359782"/>
                  <a:chOff x="251520" y="4144413"/>
                  <a:chExt cx="472144" cy="1359782"/>
                </a:xfrm>
              </p:grpSpPr>
              <p:sp>
                <p:nvSpPr>
                  <p:cNvPr id="54" name="矩形 53"/>
                  <p:cNvSpPr/>
                  <p:nvPr/>
                </p:nvSpPr>
                <p:spPr bwMode="auto">
                  <a:xfrm>
                    <a:off x="287524" y="4144413"/>
                    <a:ext cx="216024" cy="292699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10800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zh-CN" b="1" dirty="0">
                        <a:latin typeface="Arial" charset="0"/>
                      </a:rPr>
                      <a:t>Z</a:t>
                    </a:r>
                    <a:endParaRPr kumimoji="0" lang="zh-CN" altLang="en-US" sz="1800" b="1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endParaRPr>
                  </a:p>
                </p:txBody>
              </p:sp>
              <p:cxnSp>
                <p:nvCxnSpPr>
                  <p:cNvPr id="55" name="直接箭头连接符 54"/>
                  <p:cNvCxnSpPr/>
                  <p:nvPr/>
                </p:nvCxnSpPr>
                <p:spPr bwMode="auto">
                  <a:xfrm flipH="1">
                    <a:off x="395536" y="4703626"/>
                    <a:ext cx="0" cy="453566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56" name="流程图: 延期 55"/>
                  <p:cNvSpPr/>
                  <p:nvPr/>
                </p:nvSpPr>
                <p:spPr bwMode="auto">
                  <a:xfrm rot="5400000" flipV="1">
                    <a:off x="350094" y="5130626"/>
                    <a:ext cx="347003" cy="400136"/>
                  </a:xfrm>
                  <a:prstGeom prst="flowChartDelay">
                    <a:avLst/>
                  </a:prstGeom>
                  <a:solidFill>
                    <a:schemeClr val="bg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-2500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57" name="矩形 56"/>
                  <p:cNvSpPr/>
                  <p:nvPr/>
                </p:nvSpPr>
                <p:spPr bwMode="auto">
                  <a:xfrm>
                    <a:off x="251520" y="4437112"/>
                    <a:ext cx="288032" cy="288032"/>
                  </a:xfrm>
                  <a:prstGeom prst="rect">
                    <a:avLst/>
                  </a:prstGeom>
                  <a:solidFill>
                    <a:srgbClr val="FFC000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91440" tIns="45720" rIns="91440" bIns="10800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zh-CN" b="1" dirty="0">
                        <a:latin typeface="Arial" charset="0"/>
                      </a:rPr>
                      <a:t>1</a:t>
                    </a:r>
                    <a:endParaRPr kumimoji="0" lang="zh-CN" altLang="en-US" sz="1800" b="1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endParaRPr>
                  </a:p>
                </p:txBody>
              </p:sp>
            </p:grpSp>
            <p:grpSp>
              <p:nvGrpSpPr>
                <p:cNvPr id="58" name="组合 57"/>
                <p:cNvGrpSpPr/>
                <p:nvPr/>
              </p:nvGrpSpPr>
              <p:grpSpPr>
                <a:xfrm>
                  <a:off x="1979712" y="3429000"/>
                  <a:ext cx="472144" cy="1359782"/>
                  <a:chOff x="251520" y="4144413"/>
                  <a:chExt cx="472144" cy="1359782"/>
                </a:xfrm>
              </p:grpSpPr>
              <p:sp>
                <p:nvSpPr>
                  <p:cNvPr id="59" name="矩形 58"/>
                  <p:cNvSpPr/>
                  <p:nvPr/>
                </p:nvSpPr>
                <p:spPr bwMode="auto">
                  <a:xfrm>
                    <a:off x="287524" y="4144413"/>
                    <a:ext cx="216024" cy="292699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10800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zh-CN" b="1" dirty="0">
                        <a:latin typeface="Arial" charset="0"/>
                      </a:rPr>
                      <a:t>P</a:t>
                    </a:r>
                    <a:endParaRPr kumimoji="0" lang="zh-CN" altLang="en-US" sz="1800" b="1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endParaRPr>
                  </a:p>
                </p:txBody>
              </p:sp>
              <p:cxnSp>
                <p:nvCxnSpPr>
                  <p:cNvPr id="60" name="直接箭头连接符 59"/>
                  <p:cNvCxnSpPr/>
                  <p:nvPr/>
                </p:nvCxnSpPr>
                <p:spPr bwMode="auto">
                  <a:xfrm flipH="1">
                    <a:off x="395536" y="4703626"/>
                    <a:ext cx="0" cy="453566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61" name="流程图: 延期 60"/>
                  <p:cNvSpPr/>
                  <p:nvPr/>
                </p:nvSpPr>
                <p:spPr bwMode="auto">
                  <a:xfrm rot="5400000" flipV="1">
                    <a:off x="350094" y="5130626"/>
                    <a:ext cx="347003" cy="400136"/>
                  </a:xfrm>
                  <a:prstGeom prst="flowChartDelay">
                    <a:avLst/>
                  </a:prstGeom>
                  <a:solidFill>
                    <a:schemeClr val="bg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-2500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62" name="矩形 61"/>
                  <p:cNvSpPr/>
                  <p:nvPr/>
                </p:nvSpPr>
                <p:spPr bwMode="auto">
                  <a:xfrm>
                    <a:off x="251520" y="4437112"/>
                    <a:ext cx="288032" cy="288032"/>
                  </a:xfrm>
                  <a:prstGeom prst="rect">
                    <a:avLst/>
                  </a:prstGeom>
                  <a:solidFill>
                    <a:srgbClr val="FFC000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91440" tIns="45720" rIns="91440" bIns="10800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zh-CN" b="1" dirty="0">
                        <a:latin typeface="Arial" charset="0"/>
                      </a:rPr>
                      <a:t>0</a:t>
                    </a:r>
                    <a:endParaRPr kumimoji="0" lang="zh-CN" altLang="en-US" sz="1800" b="1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endParaRPr>
                  </a:p>
                </p:txBody>
              </p:sp>
            </p:grpSp>
            <p:cxnSp>
              <p:nvCxnSpPr>
                <p:cNvPr id="42" name="直接箭头连接符 41"/>
                <p:cNvCxnSpPr>
                  <a:stCxn id="23" idx="2"/>
                </p:cNvCxnSpPr>
                <p:nvPr/>
              </p:nvCxnSpPr>
              <p:spPr bwMode="auto">
                <a:xfrm>
                  <a:off x="1511660" y="3073627"/>
                  <a:ext cx="0" cy="1376522"/>
                </a:xfrm>
                <a:prstGeom prst="straightConnector1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2" name="直接箭头连接符 91"/>
                <p:cNvCxnSpPr/>
                <p:nvPr/>
              </p:nvCxnSpPr>
              <p:spPr bwMode="auto">
                <a:xfrm>
                  <a:off x="1389600" y="4781982"/>
                  <a:ext cx="0" cy="648000"/>
                </a:xfrm>
                <a:prstGeom prst="straightConnector1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grpSp>
              <p:nvGrpSpPr>
                <p:cNvPr id="52274" name="组合 52273"/>
                <p:cNvGrpSpPr/>
                <p:nvPr/>
              </p:nvGrpSpPr>
              <p:grpSpPr>
                <a:xfrm>
                  <a:off x="518032" y="4788783"/>
                  <a:ext cx="741600" cy="634997"/>
                  <a:chOff x="518032" y="4788783"/>
                  <a:chExt cx="741600" cy="634997"/>
                </a:xfrm>
              </p:grpSpPr>
              <p:cxnSp>
                <p:nvCxnSpPr>
                  <p:cNvPr id="52270" name="直接连接符 52269"/>
                  <p:cNvCxnSpPr>
                    <a:stCxn id="6" idx="3"/>
                  </p:cNvCxnSpPr>
                  <p:nvPr/>
                </p:nvCxnSpPr>
                <p:spPr bwMode="auto">
                  <a:xfrm flipH="1">
                    <a:off x="523595" y="4788783"/>
                    <a:ext cx="1" cy="317199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17" name="直接连接符 116"/>
                  <p:cNvCxnSpPr/>
                  <p:nvPr/>
                </p:nvCxnSpPr>
                <p:spPr bwMode="auto">
                  <a:xfrm rot="5400000" flipH="1">
                    <a:off x="888831" y="4728982"/>
                    <a:ext cx="1" cy="7416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52273" name="直接箭头连接符 52272"/>
                  <p:cNvCxnSpPr/>
                  <p:nvPr/>
                </p:nvCxnSpPr>
                <p:spPr bwMode="auto">
                  <a:xfrm flipH="1">
                    <a:off x="1259632" y="5099780"/>
                    <a:ext cx="0" cy="32400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grpSp>
              <p:nvGrpSpPr>
                <p:cNvPr id="121" name="组合 120"/>
                <p:cNvGrpSpPr/>
                <p:nvPr/>
              </p:nvGrpSpPr>
              <p:grpSpPr>
                <a:xfrm flipH="1">
                  <a:off x="1526144" y="4797152"/>
                  <a:ext cx="741600" cy="634997"/>
                  <a:chOff x="518032" y="4788783"/>
                  <a:chExt cx="741600" cy="634997"/>
                </a:xfrm>
              </p:grpSpPr>
              <p:cxnSp>
                <p:nvCxnSpPr>
                  <p:cNvPr id="122" name="直接连接符 121"/>
                  <p:cNvCxnSpPr/>
                  <p:nvPr/>
                </p:nvCxnSpPr>
                <p:spPr bwMode="auto">
                  <a:xfrm flipH="1">
                    <a:off x="523595" y="4788783"/>
                    <a:ext cx="1" cy="317199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23" name="直接连接符 122"/>
                  <p:cNvCxnSpPr/>
                  <p:nvPr/>
                </p:nvCxnSpPr>
                <p:spPr bwMode="auto">
                  <a:xfrm rot="5400000" flipH="1">
                    <a:off x="888831" y="4728982"/>
                    <a:ext cx="1" cy="7416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24" name="直接箭头连接符 123"/>
                  <p:cNvCxnSpPr/>
                  <p:nvPr/>
                </p:nvCxnSpPr>
                <p:spPr bwMode="auto">
                  <a:xfrm flipH="1">
                    <a:off x="1259632" y="5099780"/>
                    <a:ext cx="0" cy="32400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</p:grpSp>
        <p:cxnSp>
          <p:nvCxnSpPr>
            <p:cNvPr id="52280" name="肘形连接符 52279"/>
            <p:cNvCxnSpPr>
              <a:stCxn id="72" idx="0"/>
              <a:endCxn id="4" idx="1"/>
            </p:cNvCxnSpPr>
            <p:nvPr/>
          </p:nvCxnSpPr>
          <p:spPr bwMode="auto">
            <a:xfrm>
              <a:off x="1614744" y="5304176"/>
              <a:ext cx="2490506" cy="208461"/>
            </a:xfrm>
            <a:prstGeom prst="bentConnector3">
              <a:avLst>
                <a:gd name="adj1" fmla="val 172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5" name="矩形 134"/>
            <p:cNvSpPr/>
            <p:nvPr/>
          </p:nvSpPr>
          <p:spPr bwMode="auto">
            <a:xfrm>
              <a:off x="600484" y="2244028"/>
              <a:ext cx="267142" cy="22893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b="1" baseline="0" dirty="0">
                  <a:latin typeface="Arial" charset="0"/>
                </a:rPr>
                <a:t>IR</a:t>
              </a:r>
              <a:endParaRPr kumimoji="0" lang="zh-CN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6" name="矩形 135"/>
            <p:cNvSpPr/>
            <p:nvPr/>
          </p:nvSpPr>
          <p:spPr bwMode="auto">
            <a:xfrm>
              <a:off x="5304181" y="2543676"/>
              <a:ext cx="383704" cy="22656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b="1" baseline="0" dirty="0">
                  <a:latin typeface="Arial" charset="0"/>
                </a:rPr>
                <a:t>PC</a:t>
              </a:r>
              <a:endParaRPr kumimoji="0" lang="zh-CN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46" name="直接连接符 145"/>
            <p:cNvCxnSpPr>
              <a:stCxn id="12" idx="2"/>
              <a:endCxn id="4" idx="0"/>
            </p:cNvCxnSpPr>
            <p:nvPr/>
          </p:nvCxnSpPr>
          <p:spPr bwMode="auto">
            <a:xfrm flipH="1">
              <a:off x="4730822" y="4688944"/>
              <a:ext cx="7680" cy="58922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肘形连接符 81"/>
            <p:cNvCxnSpPr>
              <a:endCxn id="4" idx="2"/>
            </p:cNvCxnSpPr>
            <p:nvPr/>
          </p:nvCxnSpPr>
          <p:spPr bwMode="auto">
            <a:xfrm rot="5400000">
              <a:off x="4320374" y="3117995"/>
              <a:ext cx="3039557" cy="2218659"/>
            </a:xfrm>
            <a:prstGeom prst="bentConnector3">
              <a:avLst>
                <a:gd name="adj1" fmla="val 107521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" name="肘形连接符 160"/>
            <p:cNvCxnSpPr/>
            <p:nvPr/>
          </p:nvCxnSpPr>
          <p:spPr bwMode="auto">
            <a:xfrm rot="5400000" flipH="1" flipV="1">
              <a:off x="5094085" y="2861881"/>
              <a:ext cx="1416203" cy="996011"/>
            </a:xfrm>
            <a:prstGeom prst="bentConnector3">
              <a:avLst>
                <a:gd name="adj1" fmla="val 25403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4" name="矩形 163"/>
            <p:cNvSpPr/>
            <p:nvPr/>
          </p:nvSpPr>
          <p:spPr bwMode="auto">
            <a:xfrm>
              <a:off x="3157613" y="3064430"/>
              <a:ext cx="1035409" cy="305219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144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SEXT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165" name="肘形连接符 164"/>
            <p:cNvCxnSpPr>
              <a:stCxn id="164" idx="0"/>
              <a:endCxn id="22" idx="3"/>
            </p:cNvCxnSpPr>
            <p:nvPr/>
          </p:nvCxnSpPr>
          <p:spPr bwMode="auto">
            <a:xfrm rot="16200000" flipV="1">
              <a:off x="3154708" y="2543820"/>
              <a:ext cx="713766" cy="327454"/>
            </a:xfrm>
            <a:prstGeom prst="bentConnector2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8" name="肘形连接符 167"/>
            <p:cNvCxnSpPr>
              <a:endCxn id="164" idx="2"/>
            </p:cNvCxnSpPr>
            <p:nvPr/>
          </p:nvCxnSpPr>
          <p:spPr bwMode="auto">
            <a:xfrm rot="16200000" flipV="1">
              <a:off x="3564904" y="3480063"/>
              <a:ext cx="698338" cy="477509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2" name="矩形 171"/>
            <p:cNvSpPr/>
            <p:nvPr/>
          </p:nvSpPr>
          <p:spPr bwMode="auto">
            <a:xfrm>
              <a:off x="1374642" y="1919902"/>
              <a:ext cx="699440" cy="25284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400" baseline="0" dirty="0">
                  <a:latin typeface="Arial" charset="0"/>
                </a:rPr>
                <a:t>IR[11:9]</a:t>
              </a:r>
              <a:endParaRPr kumimoji="0" lang="zh-CN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3" name="矩形 172"/>
            <p:cNvSpPr/>
            <p:nvPr/>
          </p:nvSpPr>
          <p:spPr bwMode="auto">
            <a:xfrm>
              <a:off x="3707904" y="2636912"/>
              <a:ext cx="699440" cy="25284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400" baseline="0" dirty="0">
                  <a:latin typeface="Arial" charset="0"/>
                </a:rPr>
                <a:t>IR[8:0]</a:t>
              </a:r>
              <a:endParaRPr kumimoji="0" lang="zh-CN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7" name="等腰三角形 96"/>
            <p:cNvSpPr/>
            <p:nvPr/>
          </p:nvSpPr>
          <p:spPr bwMode="auto">
            <a:xfrm rot="5400000">
              <a:off x="3911921" y="5433217"/>
              <a:ext cx="168923" cy="143122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79" name="文本框 178"/>
            <p:cNvSpPr txBox="1"/>
            <p:nvPr/>
          </p:nvSpPr>
          <p:spPr>
            <a:xfrm>
              <a:off x="6917681" y="371335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aseline="0" dirty="0">
                  <a:latin typeface="宋体" panose="02010600030101010101" pitchFamily="2" charset="-122"/>
                </a:rPr>
                <a:t>③</a:t>
              </a:r>
              <a:endParaRPr lang="zh-CN" altLang="en-US" baseline="0" dirty="0"/>
            </a:p>
          </p:txBody>
        </p:sp>
        <p:sp>
          <p:nvSpPr>
            <p:cNvPr id="180" name="文本框 179"/>
            <p:cNvSpPr txBox="1"/>
            <p:nvPr/>
          </p:nvSpPr>
          <p:spPr>
            <a:xfrm>
              <a:off x="4706386" y="480923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aseline="0" dirty="0">
                  <a:latin typeface="宋体" panose="02010600030101010101" pitchFamily="2" charset="-122"/>
                </a:rPr>
                <a:t>②</a:t>
              </a:r>
              <a:endParaRPr lang="zh-CN" altLang="en-US" baseline="0" dirty="0"/>
            </a:p>
          </p:txBody>
        </p:sp>
        <p:sp>
          <p:nvSpPr>
            <p:cNvPr id="181" name="文本框 180"/>
            <p:cNvSpPr txBox="1"/>
            <p:nvPr/>
          </p:nvSpPr>
          <p:spPr>
            <a:xfrm>
              <a:off x="1672227" y="310385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aseline="0" dirty="0">
                  <a:latin typeface="宋体" panose="02010600030101010101" pitchFamily="2" charset="-122"/>
                </a:rPr>
                <a:t>①</a:t>
              </a:r>
              <a:endParaRPr lang="zh-CN" altLang="en-US" baseline="0" dirty="0"/>
            </a:p>
          </p:txBody>
        </p:sp>
        <p:sp>
          <p:nvSpPr>
            <p:cNvPr id="182" name="文本框 181"/>
            <p:cNvSpPr txBox="1"/>
            <p:nvPr/>
          </p:nvSpPr>
          <p:spPr>
            <a:xfrm>
              <a:off x="3370225" y="200938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aseline="0" dirty="0">
                  <a:latin typeface="宋体" panose="02010600030101010101" pitchFamily="2" charset="-122"/>
                </a:rPr>
                <a:t>①</a:t>
              </a:r>
              <a:endParaRPr lang="zh-CN" altLang="en-US" baseline="0" dirty="0"/>
            </a:p>
          </p:txBody>
        </p:sp>
        <p:sp>
          <p:nvSpPr>
            <p:cNvPr id="183" name="文本框 182"/>
            <p:cNvSpPr txBox="1"/>
            <p:nvPr/>
          </p:nvSpPr>
          <p:spPr>
            <a:xfrm>
              <a:off x="5940152" y="304287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aseline="0" dirty="0">
                  <a:latin typeface="宋体" panose="02010600030101010101" pitchFamily="2" charset="-122"/>
                </a:rPr>
                <a:t>①</a:t>
              </a:r>
              <a:endParaRPr lang="zh-CN" altLang="en-US" baseline="0" dirty="0"/>
            </a:p>
          </p:txBody>
        </p:sp>
        <p:sp>
          <p:nvSpPr>
            <p:cNvPr id="184" name="文本框 183"/>
            <p:cNvSpPr txBox="1"/>
            <p:nvPr/>
          </p:nvSpPr>
          <p:spPr>
            <a:xfrm>
              <a:off x="2338133" y="548398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aseline="0" dirty="0">
                  <a:latin typeface="宋体" panose="02010600030101010101" pitchFamily="2" charset="-122"/>
                </a:rPr>
                <a:t>②</a:t>
              </a:r>
              <a:endParaRPr lang="zh-CN" altLang="en-US" baseline="0" dirty="0"/>
            </a:p>
          </p:txBody>
        </p:sp>
      </p:grpSp>
      <p:sp>
        <p:nvSpPr>
          <p:cNvPr id="100" name="矩形 99"/>
          <p:cNvSpPr/>
          <p:nvPr/>
        </p:nvSpPr>
        <p:spPr bwMode="auto">
          <a:xfrm>
            <a:off x="589256" y="3731286"/>
            <a:ext cx="2664113" cy="2190970"/>
          </a:xfrm>
          <a:prstGeom prst="rect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20F0A2E-9391-4BC1-A5EC-D871430C3202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2022/1/8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52227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3507E0F-BD6F-43BD-B151-6D5450C6995B}" type="slidenum">
              <a:rPr lang="en-US" altLang="zh-CN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BR (PC-Relative): </a:t>
            </a:r>
            <a:r>
              <a:rPr lang="en-US" altLang="zh-CN" dirty="0" err="1">
                <a:ea typeface="宋体" panose="02010600030101010101" pitchFamily="2" charset="-122"/>
              </a:rPr>
              <a:t>BR</a:t>
            </a:r>
            <a:r>
              <a:rPr lang="en-US" altLang="zh-CN" baseline="-25000" dirty="0" err="1">
                <a:ea typeface="宋体" panose="02010600030101010101" pitchFamily="2" charset="-122"/>
              </a:rPr>
              <a:t>z</a:t>
            </a:r>
            <a:r>
              <a:rPr lang="en-US" altLang="zh-CN" baseline="-25000" dirty="0">
                <a:ea typeface="宋体" panose="02010600030101010101" pitchFamily="2" charset="-122"/>
              </a:rPr>
              <a:t>    </a:t>
            </a:r>
            <a:r>
              <a:rPr lang="en-US" altLang="zh-CN" dirty="0">
                <a:ea typeface="宋体" panose="02010600030101010101" pitchFamily="2" charset="-122"/>
              </a:rPr>
              <a:t>x4101</a:t>
            </a:r>
          </a:p>
        </p:txBody>
      </p:sp>
      <p:sp>
        <p:nvSpPr>
          <p:cNvPr id="52229" name="Text Box 3"/>
          <p:cNvSpPr txBox="1">
            <a:spLocks noChangeArrowheads="1"/>
          </p:cNvSpPr>
          <p:nvPr/>
        </p:nvSpPr>
        <p:spPr bwMode="auto">
          <a:xfrm>
            <a:off x="2341984" y="6155581"/>
            <a:ext cx="38862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i="1" baseline="0" dirty="0">
                <a:latin typeface="Franklin Gothic Book" panose="020B0503020102020204" pitchFamily="34" charset="0"/>
                <a:ea typeface="宋体" panose="02010600030101010101" pitchFamily="2" charset="-122"/>
              </a:rPr>
              <a:t>What happens if bits [11:9] are all zero? 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b="0" i="1" baseline="0" dirty="0">
                <a:latin typeface="Franklin Gothic Book" panose="020B0503020102020204" pitchFamily="34" charset="0"/>
                <a:ea typeface="宋体" panose="02010600030101010101" pitchFamily="2" charset="-122"/>
              </a:rPr>
              <a:t>What happens if bits [11:9] are all one?</a:t>
            </a:r>
          </a:p>
        </p:txBody>
      </p:sp>
      <p:pic>
        <p:nvPicPr>
          <p:cNvPr id="52230" name="Picture 4" descr="ch05-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7202488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" name="组合 26"/>
          <p:cNvGrpSpPr/>
          <p:nvPr/>
        </p:nvGrpSpPr>
        <p:grpSpPr>
          <a:xfrm>
            <a:off x="251520" y="1819466"/>
            <a:ext cx="8280920" cy="4108202"/>
            <a:chOff x="251520" y="1819466"/>
            <a:chExt cx="8280920" cy="4108202"/>
          </a:xfrm>
        </p:grpSpPr>
        <p:sp>
          <p:nvSpPr>
            <p:cNvPr id="173" name="矩形 172"/>
            <p:cNvSpPr/>
            <p:nvPr/>
          </p:nvSpPr>
          <p:spPr bwMode="auto">
            <a:xfrm>
              <a:off x="3654356" y="2708920"/>
              <a:ext cx="1277684" cy="31846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400" baseline="0" dirty="0">
                  <a:latin typeface="Arial" charset="0"/>
                </a:rPr>
                <a:t>IR[8:0] = xD9</a:t>
              </a:r>
              <a:endParaRPr kumimoji="0" lang="zh-CN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5" name="矩形 174"/>
            <p:cNvSpPr/>
            <p:nvPr/>
          </p:nvSpPr>
          <p:spPr bwMode="auto">
            <a:xfrm>
              <a:off x="2113495" y="5183633"/>
              <a:ext cx="1585364" cy="42936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baseline="0" dirty="0">
                  <a:latin typeface="Arial" charset="0"/>
                </a:rPr>
                <a:t>taken =</a:t>
              </a:r>
              <a:r>
                <a:rPr lang="zh-CN" altLang="en-US" baseline="0" dirty="0">
                  <a:latin typeface="Arial" charset="0"/>
                </a:rPr>
                <a:t>“</a:t>
              </a:r>
              <a:r>
                <a:rPr lang="en-US" altLang="zh-CN" baseline="0" dirty="0">
                  <a:latin typeface="Arial" charset="0"/>
                </a:rPr>
                <a:t>yes</a:t>
              </a:r>
              <a:r>
                <a:rPr lang="zh-CN" altLang="en-US" baseline="0" dirty="0">
                  <a:latin typeface="Arial" charset="0"/>
                </a:rPr>
                <a:t>”</a:t>
              </a:r>
              <a:endParaRPr kumimoji="0" lang="zh-CN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4129719" y="4151422"/>
              <a:ext cx="1773164" cy="611872"/>
              <a:chOff x="4671044" y="5013176"/>
              <a:chExt cx="1485948" cy="494110"/>
            </a:xfrm>
          </p:grpSpPr>
          <p:sp>
            <p:nvSpPr>
              <p:cNvPr id="12" name="流程图: 手动操作 11"/>
              <p:cNvSpPr/>
              <p:nvPr/>
            </p:nvSpPr>
            <p:spPr bwMode="auto">
              <a:xfrm>
                <a:off x="4671044" y="5022164"/>
                <a:ext cx="1485948" cy="485122"/>
              </a:xfrm>
              <a:prstGeom prst="flowChartManualOperation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08000" tIns="14400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3200" baseline="0" dirty="0">
                    <a:latin typeface="Arial" charset="0"/>
                  </a:rPr>
                  <a:t>+</a:t>
                </a:r>
                <a:endParaRPr kumimoji="0" lang="zh-CN" altLang="en-US" sz="3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grpSp>
            <p:nvGrpSpPr>
              <p:cNvPr id="13" name="组合 12"/>
              <p:cNvGrpSpPr/>
              <p:nvPr/>
            </p:nvGrpSpPr>
            <p:grpSpPr>
              <a:xfrm>
                <a:off x="5252018" y="5013176"/>
                <a:ext cx="324000" cy="144000"/>
                <a:chOff x="6012160" y="4581128"/>
                <a:chExt cx="360040" cy="216024"/>
              </a:xfrm>
            </p:grpSpPr>
            <p:sp>
              <p:nvSpPr>
                <p:cNvPr id="14" name="流程图: 合并 13"/>
                <p:cNvSpPr/>
                <p:nvPr/>
              </p:nvSpPr>
              <p:spPr bwMode="auto">
                <a:xfrm>
                  <a:off x="6012160" y="4581128"/>
                  <a:ext cx="360040" cy="216024"/>
                </a:xfrm>
                <a:prstGeom prst="flowChartMerg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cap="none" normalizeH="0" baseline="-2500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cxnSp>
              <p:nvCxnSpPr>
                <p:cNvPr id="15" name="直接连接符 14"/>
                <p:cNvCxnSpPr/>
                <p:nvPr/>
              </p:nvCxnSpPr>
              <p:spPr bwMode="auto">
                <a:xfrm>
                  <a:off x="6012160" y="4581128"/>
                  <a:ext cx="180020" cy="216024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6" name="直接连接符 15"/>
                <p:cNvCxnSpPr/>
                <p:nvPr/>
              </p:nvCxnSpPr>
              <p:spPr bwMode="auto">
                <a:xfrm flipH="1">
                  <a:off x="6192180" y="4581128"/>
                  <a:ext cx="180020" cy="216024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sp>
          <p:nvSpPr>
            <p:cNvPr id="4" name="梯形 3"/>
            <p:cNvSpPr/>
            <p:nvPr/>
          </p:nvSpPr>
          <p:spPr bwMode="auto">
            <a:xfrm>
              <a:off x="4324432" y="5352520"/>
              <a:ext cx="1368378" cy="468933"/>
            </a:xfrm>
            <a:prstGeom prst="trapezoid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PCMUX</a:t>
              </a:r>
              <a:endParaRPr kumimoji="0" lang="zh-CN" altLang="en-US" sz="2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grpSp>
          <p:nvGrpSpPr>
            <p:cNvPr id="52232" name="组合 52231"/>
            <p:cNvGrpSpPr/>
            <p:nvPr/>
          </p:nvGrpSpPr>
          <p:grpSpPr>
            <a:xfrm flipV="1">
              <a:off x="1249399" y="4143933"/>
              <a:ext cx="1285228" cy="1303633"/>
              <a:chOff x="2555776" y="3041410"/>
              <a:chExt cx="3252848" cy="3267910"/>
            </a:xfrm>
            <a:solidFill>
              <a:schemeClr val="bg1"/>
            </a:solidFill>
          </p:grpSpPr>
          <p:sp>
            <p:nvSpPr>
              <p:cNvPr id="72" name="弧形 71"/>
              <p:cNvSpPr/>
              <p:nvPr/>
            </p:nvSpPr>
            <p:spPr bwMode="auto">
              <a:xfrm flipH="1">
                <a:off x="3563888" y="3041410"/>
                <a:ext cx="2244736" cy="3267910"/>
              </a:xfrm>
              <a:prstGeom prst="arc">
                <a:avLst>
                  <a:gd name="adj1" fmla="val 17329235"/>
                  <a:gd name="adj2" fmla="val 67716"/>
                </a:avLst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弧形 72"/>
              <p:cNvSpPr/>
              <p:nvPr/>
            </p:nvSpPr>
            <p:spPr bwMode="auto">
              <a:xfrm>
                <a:off x="2555776" y="3041410"/>
                <a:ext cx="2244736" cy="3267910"/>
              </a:xfrm>
              <a:prstGeom prst="arc">
                <a:avLst>
                  <a:gd name="adj1" fmla="val 17329235"/>
                  <a:gd name="adj2" fmla="val 67716"/>
                </a:avLst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2233" name="弧形 52232"/>
            <p:cNvSpPr/>
            <p:nvPr/>
          </p:nvSpPr>
          <p:spPr bwMode="auto">
            <a:xfrm flipV="1">
              <a:off x="1647712" y="4621496"/>
              <a:ext cx="488601" cy="318405"/>
            </a:xfrm>
            <a:prstGeom prst="arc">
              <a:avLst>
                <a:gd name="adj1" fmla="val 11015866"/>
                <a:gd name="adj2" fmla="val 21453458"/>
              </a:avLst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肘形连接符 16"/>
            <p:cNvCxnSpPr/>
            <p:nvPr/>
          </p:nvCxnSpPr>
          <p:spPr bwMode="auto">
            <a:xfrm rot="5400000">
              <a:off x="749324" y="2928349"/>
              <a:ext cx="1399811" cy="640364"/>
            </a:xfrm>
            <a:prstGeom prst="bentConnector3">
              <a:avLst>
                <a:gd name="adj1" fmla="val 20449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肘形连接符 32"/>
            <p:cNvCxnSpPr/>
            <p:nvPr/>
          </p:nvCxnSpPr>
          <p:spPr bwMode="auto">
            <a:xfrm rot="16200000" flipH="1">
              <a:off x="1866964" y="2926458"/>
              <a:ext cx="1368152" cy="659062"/>
            </a:xfrm>
            <a:prstGeom prst="bentConnector3">
              <a:avLst>
                <a:gd name="adj1" fmla="val 21357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40" name="组合 39"/>
            <p:cNvGrpSpPr/>
            <p:nvPr/>
          </p:nvGrpSpPr>
          <p:grpSpPr>
            <a:xfrm>
              <a:off x="745343" y="2927286"/>
              <a:ext cx="472144" cy="1359782"/>
              <a:chOff x="251520" y="4144413"/>
              <a:chExt cx="472144" cy="1359782"/>
            </a:xfrm>
          </p:grpSpPr>
          <p:sp>
            <p:nvSpPr>
              <p:cNvPr id="45" name="矩形 44"/>
              <p:cNvSpPr/>
              <p:nvPr/>
            </p:nvSpPr>
            <p:spPr bwMode="auto">
              <a:xfrm>
                <a:off x="287524" y="4144413"/>
                <a:ext cx="216024" cy="292699"/>
              </a:xfrm>
              <a:prstGeom prst="rect">
                <a:avLst/>
              </a:prstGeom>
              <a:solidFill>
                <a:schemeClr val="bg1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108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800" b="1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rPr>
                  <a:t>N</a:t>
                </a:r>
                <a:endParaRPr kumimoji="0" lang="zh-CN" altLang="en-US" sz="1800" b="1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cxnSp>
            <p:nvCxnSpPr>
              <p:cNvPr id="29" name="直接箭头连接符 28"/>
              <p:cNvCxnSpPr/>
              <p:nvPr/>
            </p:nvCxnSpPr>
            <p:spPr bwMode="auto">
              <a:xfrm flipH="1">
                <a:off x="395536" y="4703626"/>
                <a:ext cx="0" cy="453566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" name="流程图: 延期 5"/>
              <p:cNvSpPr/>
              <p:nvPr/>
            </p:nvSpPr>
            <p:spPr bwMode="auto">
              <a:xfrm rot="5400000" flipV="1">
                <a:off x="350094" y="5130626"/>
                <a:ext cx="347003" cy="400136"/>
              </a:xfrm>
              <a:prstGeom prst="flowChartDelay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 bwMode="auto">
              <a:xfrm>
                <a:off x="251520" y="4437112"/>
                <a:ext cx="288032" cy="288032"/>
              </a:xfrm>
              <a:prstGeom prst="rect">
                <a:avLst/>
              </a:prstGeom>
              <a:solidFill>
                <a:srgbClr val="FFC000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108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b="1" dirty="0">
                    <a:latin typeface="Arial" charset="0"/>
                  </a:rPr>
                  <a:t>0</a:t>
                </a:r>
                <a:endParaRPr kumimoji="0" lang="zh-CN" altLang="en-US" sz="1800" b="1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</p:grpSp>
        <p:grpSp>
          <p:nvGrpSpPr>
            <p:cNvPr id="53" name="组合 52"/>
            <p:cNvGrpSpPr/>
            <p:nvPr/>
          </p:nvGrpSpPr>
          <p:grpSpPr>
            <a:xfrm>
              <a:off x="1609439" y="2927286"/>
              <a:ext cx="472144" cy="1359782"/>
              <a:chOff x="251520" y="4144413"/>
              <a:chExt cx="472144" cy="1359782"/>
            </a:xfrm>
          </p:grpSpPr>
          <p:sp>
            <p:nvSpPr>
              <p:cNvPr id="54" name="矩形 53"/>
              <p:cNvSpPr/>
              <p:nvPr/>
            </p:nvSpPr>
            <p:spPr bwMode="auto">
              <a:xfrm>
                <a:off x="287524" y="4144413"/>
                <a:ext cx="216024" cy="292699"/>
              </a:xfrm>
              <a:prstGeom prst="rect">
                <a:avLst/>
              </a:prstGeom>
              <a:solidFill>
                <a:schemeClr val="bg1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108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b="1" dirty="0">
                    <a:latin typeface="Arial" charset="0"/>
                  </a:rPr>
                  <a:t>Z</a:t>
                </a:r>
                <a:endParaRPr kumimoji="0" lang="zh-CN" altLang="en-US" sz="1800" b="1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cxnSp>
            <p:nvCxnSpPr>
              <p:cNvPr id="55" name="直接箭头连接符 54"/>
              <p:cNvCxnSpPr/>
              <p:nvPr/>
            </p:nvCxnSpPr>
            <p:spPr bwMode="auto">
              <a:xfrm flipH="1">
                <a:off x="395536" y="4703626"/>
                <a:ext cx="0" cy="453566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6" name="流程图: 延期 55"/>
              <p:cNvSpPr/>
              <p:nvPr/>
            </p:nvSpPr>
            <p:spPr bwMode="auto">
              <a:xfrm rot="5400000" flipV="1">
                <a:off x="350094" y="5130626"/>
                <a:ext cx="347003" cy="400136"/>
              </a:xfrm>
              <a:prstGeom prst="flowChartDelay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 bwMode="auto">
              <a:xfrm>
                <a:off x="251520" y="4437112"/>
                <a:ext cx="288032" cy="288032"/>
              </a:xfrm>
              <a:prstGeom prst="rect">
                <a:avLst/>
              </a:prstGeom>
              <a:solidFill>
                <a:srgbClr val="FFC000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108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b="1" dirty="0">
                    <a:latin typeface="Arial" charset="0"/>
                  </a:rPr>
                  <a:t>1</a:t>
                </a:r>
                <a:endParaRPr kumimoji="0" lang="zh-CN" altLang="en-US" sz="1800" b="1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</p:grpSp>
        <p:grpSp>
          <p:nvGrpSpPr>
            <p:cNvPr id="58" name="组合 57"/>
            <p:cNvGrpSpPr/>
            <p:nvPr/>
          </p:nvGrpSpPr>
          <p:grpSpPr>
            <a:xfrm>
              <a:off x="2473535" y="2927286"/>
              <a:ext cx="472144" cy="1359782"/>
              <a:chOff x="251520" y="4144413"/>
              <a:chExt cx="472144" cy="1359782"/>
            </a:xfrm>
          </p:grpSpPr>
          <p:sp>
            <p:nvSpPr>
              <p:cNvPr id="59" name="矩形 58"/>
              <p:cNvSpPr/>
              <p:nvPr/>
            </p:nvSpPr>
            <p:spPr bwMode="auto">
              <a:xfrm>
                <a:off x="287524" y="4144413"/>
                <a:ext cx="216024" cy="292699"/>
              </a:xfrm>
              <a:prstGeom prst="rect">
                <a:avLst/>
              </a:prstGeom>
              <a:solidFill>
                <a:schemeClr val="bg1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108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b="1" dirty="0">
                    <a:latin typeface="Arial" charset="0"/>
                  </a:rPr>
                  <a:t>P</a:t>
                </a:r>
                <a:endParaRPr kumimoji="0" lang="zh-CN" altLang="en-US" sz="1800" b="1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cxnSp>
            <p:nvCxnSpPr>
              <p:cNvPr id="60" name="直接箭头连接符 59"/>
              <p:cNvCxnSpPr/>
              <p:nvPr/>
            </p:nvCxnSpPr>
            <p:spPr bwMode="auto">
              <a:xfrm flipH="1">
                <a:off x="395536" y="4703626"/>
                <a:ext cx="0" cy="453566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1" name="流程图: 延期 60"/>
              <p:cNvSpPr/>
              <p:nvPr/>
            </p:nvSpPr>
            <p:spPr bwMode="auto">
              <a:xfrm rot="5400000" flipV="1">
                <a:off x="350094" y="5130626"/>
                <a:ext cx="347003" cy="400136"/>
              </a:xfrm>
              <a:prstGeom prst="flowChartDelay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 bwMode="auto">
              <a:xfrm>
                <a:off x="251520" y="4437112"/>
                <a:ext cx="288032" cy="288032"/>
              </a:xfrm>
              <a:prstGeom prst="rect">
                <a:avLst/>
              </a:prstGeom>
              <a:solidFill>
                <a:srgbClr val="FFC000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108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b="1" dirty="0">
                    <a:latin typeface="Arial" charset="0"/>
                  </a:rPr>
                  <a:t>0</a:t>
                </a:r>
                <a:endParaRPr kumimoji="0" lang="zh-CN" altLang="en-US" sz="1800" b="1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</p:grpSp>
        <p:cxnSp>
          <p:nvCxnSpPr>
            <p:cNvPr id="42" name="直接箭头连接符 41"/>
            <p:cNvCxnSpPr/>
            <p:nvPr/>
          </p:nvCxnSpPr>
          <p:spPr bwMode="auto">
            <a:xfrm>
              <a:off x="2005483" y="2571913"/>
              <a:ext cx="0" cy="1376522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直接箭头连接符 91"/>
            <p:cNvCxnSpPr/>
            <p:nvPr/>
          </p:nvCxnSpPr>
          <p:spPr bwMode="auto">
            <a:xfrm>
              <a:off x="1883423" y="4280268"/>
              <a:ext cx="0" cy="64800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52274" name="组合 52273"/>
            <p:cNvGrpSpPr/>
            <p:nvPr/>
          </p:nvGrpSpPr>
          <p:grpSpPr>
            <a:xfrm>
              <a:off x="1011855" y="4287069"/>
              <a:ext cx="741600" cy="634997"/>
              <a:chOff x="518032" y="4788783"/>
              <a:chExt cx="741600" cy="634997"/>
            </a:xfrm>
          </p:grpSpPr>
          <p:cxnSp>
            <p:nvCxnSpPr>
              <p:cNvPr id="52270" name="直接连接符 52269"/>
              <p:cNvCxnSpPr>
                <a:stCxn id="6" idx="3"/>
              </p:cNvCxnSpPr>
              <p:nvPr/>
            </p:nvCxnSpPr>
            <p:spPr bwMode="auto">
              <a:xfrm flipH="1">
                <a:off x="523595" y="4788783"/>
                <a:ext cx="1" cy="317199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7" name="直接连接符 116"/>
              <p:cNvCxnSpPr/>
              <p:nvPr/>
            </p:nvCxnSpPr>
            <p:spPr bwMode="auto">
              <a:xfrm rot="5400000" flipH="1">
                <a:off x="888831" y="4728982"/>
                <a:ext cx="1" cy="74160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273" name="直接箭头连接符 52272"/>
              <p:cNvCxnSpPr/>
              <p:nvPr/>
            </p:nvCxnSpPr>
            <p:spPr bwMode="auto">
              <a:xfrm flipH="1">
                <a:off x="1259632" y="5099780"/>
                <a:ext cx="0" cy="32400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21" name="组合 120"/>
            <p:cNvGrpSpPr/>
            <p:nvPr/>
          </p:nvGrpSpPr>
          <p:grpSpPr>
            <a:xfrm flipH="1">
              <a:off x="2019967" y="4295438"/>
              <a:ext cx="741600" cy="634997"/>
              <a:chOff x="518032" y="4788783"/>
              <a:chExt cx="741600" cy="634997"/>
            </a:xfrm>
          </p:grpSpPr>
          <p:cxnSp>
            <p:nvCxnSpPr>
              <p:cNvPr id="122" name="直接连接符 121"/>
              <p:cNvCxnSpPr/>
              <p:nvPr/>
            </p:nvCxnSpPr>
            <p:spPr bwMode="auto">
              <a:xfrm flipH="1">
                <a:off x="523595" y="4788783"/>
                <a:ext cx="1" cy="317199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3" name="直接连接符 122"/>
              <p:cNvCxnSpPr/>
              <p:nvPr/>
            </p:nvCxnSpPr>
            <p:spPr bwMode="auto">
              <a:xfrm rot="5400000" flipH="1">
                <a:off x="888831" y="4728982"/>
                <a:ext cx="1" cy="74160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4" name="直接箭头连接符 123"/>
              <p:cNvCxnSpPr/>
              <p:nvPr/>
            </p:nvCxnSpPr>
            <p:spPr bwMode="auto">
              <a:xfrm flipH="1">
                <a:off x="1259632" y="5099780"/>
                <a:ext cx="0" cy="32400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52280" name="肘形连接符 52279"/>
            <p:cNvCxnSpPr>
              <a:stCxn id="72" idx="0"/>
              <a:endCxn id="4" idx="1"/>
            </p:cNvCxnSpPr>
            <p:nvPr/>
          </p:nvCxnSpPr>
          <p:spPr bwMode="auto">
            <a:xfrm>
              <a:off x="1892543" y="5378526"/>
              <a:ext cx="2490506" cy="208461"/>
            </a:xfrm>
            <a:prstGeom prst="bentConnector3">
              <a:avLst>
                <a:gd name="adj1" fmla="val 172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6" name="直接连接符 145"/>
            <p:cNvCxnSpPr>
              <a:stCxn id="12" idx="2"/>
              <a:endCxn id="4" idx="0"/>
            </p:cNvCxnSpPr>
            <p:nvPr/>
          </p:nvCxnSpPr>
          <p:spPr bwMode="auto">
            <a:xfrm flipH="1">
              <a:off x="5008621" y="4763294"/>
              <a:ext cx="7680" cy="58922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肘形连接符 81"/>
            <p:cNvCxnSpPr>
              <a:stCxn id="78" idx="2"/>
              <a:endCxn id="4" idx="2"/>
            </p:cNvCxnSpPr>
            <p:nvPr/>
          </p:nvCxnSpPr>
          <p:spPr bwMode="auto">
            <a:xfrm rot="5400000">
              <a:off x="4458230" y="3101594"/>
              <a:ext cx="3270251" cy="2169467"/>
            </a:xfrm>
            <a:prstGeom prst="bentConnector3">
              <a:avLst>
                <a:gd name="adj1" fmla="val 10699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" name="肘形连接符 160"/>
            <p:cNvCxnSpPr>
              <a:endCxn id="75" idx="2"/>
            </p:cNvCxnSpPr>
            <p:nvPr/>
          </p:nvCxnSpPr>
          <p:spPr bwMode="auto">
            <a:xfrm rot="5400000" flipH="1" flipV="1">
              <a:off x="5309621" y="2823562"/>
              <a:ext cx="1591137" cy="1046418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4" name="矩形 163"/>
            <p:cNvSpPr/>
            <p:nvPr/>
          </p:nvSpPr>
          <p:spPr bwMode="auto">
            <a:xfrm>
              <a:off x="3176551" y="3138780"/>
              <a:ext cx="1035409" cy="305219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144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SEXT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165" name="肘形连接符 164"/>
            <p:cNvCxnSpPr/>
            <p:nvPr/>
          </p:nvCxnSpPr>
          <p:spPr bwMode="auto">
            <a:xfrm rot="16200000" flipV="1">
              <a:off x="3187294" y="2618170"/>
              <a:ext cx="713766" cy="327454"/>
            </a:xfrm>
            <a:prstGeom prst="bentConnector2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2" name="矩形 171"/>
            <p:cNvSpPr/>
            <p:nvPr/>
          </p:nvSpPr>
          <p:spPr bwMode="auto">
            <a:xfrm>
              <a:off x="1600306" y="1819466"/>
              <a:ext cx="699440" cy="25284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400" baseline="0" dirty="0">
                  <a:latin typeface="Arial" charset="0"/>
                </a:rPr>
                <a:t>IR[11:9]</a:t>
              </a:r>
              <a:endParaRPr kumimoji="0" lang="zh-CN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7" name="等腰三角形 96"/>
            <p:cNvSpPr/>
            <p:nvPr/>
          </p:nvSpPr>
          <p:spPr bwMode="auto">
            <a:xfrm rot="5400000">
              <a:off x="4189720" y="5507567"/>
              <a:ext cx="168923" cy="143122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79" name="文本框 178"/>
            <p:cNvSpPr txBox="1"/>
            <p:nvPr/>
          </p:nvSpPr>
          <p:spPr>
            <a:xfrm>
              <a:off x="7174790" y="278092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aseline="0" dirty="0">
                  <a:latin typeface="宋体" panose="02010600030101010101" pitchFamily="2" charset="-122"/>
                </a:rPr>
                <a:t>③</a:t>
              </a:r>
              <a:endParaRPr lang="zh-CN" altLang="en-US" baseline="0" dirty="0"/>
            </a:p>
          </p:txBody>
        </p:sp>
        <p:sp>
          <p:nvSpPr>
            <p:cNvPr id="180" name="文本框 179"/>
            <p:cNvSpPr txBox="1"/>
            <p:nvPr/>
          </p:nvSpPr>
          <p:spPr>
            <a:xfrm>
              <a:off x="4984185" y="488358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aseline="0" dirty="0">
                  <a:latin typeface="宋体" panose="02010600030101010101" pitchFamily="2" charset="-122"/>
                </a:rPr>
                <a:t>②</a:t>
              </a:r>
              <a:endParaRPr lang="zh-CN" altLang="en-US" baseline="0" dirty="0"/>
            </a:p>
          </p:txBody>
        </p:sp>
        <p:sp>
          <p:nvSpPr>
            <p:cNvPr id="181" name="文本框 180"/>
            <p:cNvSpPr txBox="1"/>
            <p:nvPr/>
          </p:nvSpPr>
          <p:spPr>
            <a:xfrm>
              <a:off x="1950026" y="317820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aseline="0" dirty="0">
                  <a:latin typeface="宋体" panose="02010600030101010101" pitchFamily="2" charset="-122"/>
                </a:rPr>
                <a:t>①</a:t>
              </a:r>
              <a:endParaRPr lang="zh-CN" altLang="en-US" baseline="0" dirty="0"/>
            </a:p>
          </p:txBody>
        </p:sp>
        <p:sp>
          <p:nvSpPr>
            <p:cNvPr id="183" name="文本框 182"/>
            <p:cNvSpPr txBox="1"/>
            <p:nvPr/>
          </p:nvSpPr>
          <p:spPr>
            <a:xfrm>
              <a:off x="6244734" y="278092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aseline="0" dirty="0">
                  <a:latin typeface="宋体" panose="02010600030101010101" pitchFamily="2" charset="-122"/>
                </a:rPr>
                <a:t>①</a:t>
              </a:r>
              <a:endParaRPr lang="zh-CN" altLang="en-US" baseline="0" dirty="0"/>
            </a:p>
          </p:txBody>
        </p:sp>
        <p:sp>
          <p:nvSpPr>
            <p:cNvPr id="184" name="文本框 183"/>
            <p:cNvSpPr txBox="1"/>
            <p:nvPr/>
          </p:nvSpPr>
          <p:spPr>
            <a:xfrm>
              <a:off x="2615932" y="555833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aseline="0" dirty="0">
                  <a:latin typeface="宋体" panose="02010600030101010101" pitchFamily="2" charset="-122"/>
                </a:rPr>
                <a:t>②</a:t>
              </a:r>
              <a:endParaRPr lang="zh-CN" altLang="en-US" baseline="0" dirty="0"/>
            </a:p>
          </p:txBody>
        </p:sp>
        <p:grpSp>
          <p:nvGrpSpPr>
            <p:cNvPr id="74" name="组合 73"/>
            <p:cNvGrpSpPr/>
            <p:nvPr/>
          </p:nvGrpSpPr>
          <p:grpSpPr>
            <a:xfrm>
              <a:off x="4919644" y="2174996"/>
              <a:ext cx="3449571" cy="383726"/>
              <a:chOff x="428719" y="4926337"/>
              <a:chExt cx="2083497" cy="233511"/>
            </a:xfrm>
          </p:grpSpPr>
          <p:sp>
            <p:nvSpPr>
              <p:cNvPr id="75" name="矩形 74"/>
              <p:cNvSpPr/>
              <p:nvPr/>
            </p:nvSpPr>
            <p:spPr bwMode="auto">
              <a:xfrm>
                <a:off x="1405368" y="4926337"/>
                <a:ext cx="110833" cy="228935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200" b="1" baseline="0" dirty="0">
                    <a:latin typeface="Arial" charset="0"/>
                  </a:rPr>
                  <a:t>0</a:t>
                </a:r>
                <a:endParaRPr kumimoji="0" lang="zh-CN" altLang="en-US" sz="1200" b="1" i="0" u="none" strike="noStrike" cap="none" normalizeH="0" baseline="0" dirty="0">
                  <a:ln>
                    <a:noFill/>
                  </a:ln>
                  <a:effectLst/>
                  <a:latin typeface="Arial" charset="0"/>
                </a:endParaRPr>
              </a:p>
            </p:txBody>
          </p:sp>
          <p:sp>
            <p:nvSpPr>
              <p:cNvPr id="76" name="矩形 75"/>
              <p:cNvSpPr/>
              <p:nvPr/>
            </p:nvSpPr>
            <p:spPr bwMode="auto">
              <a:xfrm>
                <a:off x="1516037" y="4926337"/>
                <a:ext cx="110833" cy="228935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200" b="1" baseline="0" dirty="0">
                    <a:latin typeface="Arial" charset="0"/>
                  </a:rPr>
                  <a:t>0</a:t>
                </a:r>
                <a:endParaRPr kumimoji="0" lang="zh-CN" altLang="en-US" sz="1200" b="1" i="0" u="none" strike="noStrike" cap="none" normalizeH="0" baseline="0" dirty="0">
                  <a:ln>
                    <a:noFill/>
                  </a:ln>
                  <a:effectLst/>
                  <a:latin typeface="Arial" charset="0"/>
                </a:endParaRPr>
              </a:p>
            </p:txBody>
          </p:sp>
          <p:sp>
            <p:nvSpPr>
              <p:cNvPr id="77" name="矩形 76"/>
              <p:cNvSpPr/>
              <p:nvPr/>
            </p:nvSpPr>
            <p:spPr bwMode="auto">
              <a:xfrm>
                <a:off x="1626706" y="4926337"/>
                <a:ext cx="110833" cy="228935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200" b="1" baseline="0" dirty="0">
                    <a:latin typeface="Arial" charset="0"/>
                  </a:rPr>
                  <a:t>0</a:t>
                </a:r>
                <a:endParaRPr kumimoji="0" lang="zh-CN" altLang="en-US" sz="1200" b="1" i="0" u="none" strike="noStrike" cap="none" normalizeH="0" baseline="0" dirty="0">
                  <a:ln>
                    <a:noFill/>
                  </a:ln>
                  <a:effectLst/>
                  <a:latin typeface="Arial" charset="0"/>
                </a:endParaRPr>
              </a:p>
            </p:txBody>
          </p:sp>
          <p:sp>
            <p:nvSpPr>
              <p:cNvPr id="78" name="矩形 77"/>
              <p:cNvSpPr/>
              <p:nvPr/>
            </p:nvSpPr>
            <p:spPr bwMode="auto">
              <a:xfrm>
                <a:off x="1737374" y="4926337"/>
                <a:ext cx="110833" cy="228935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200" b="1" baseline="0" dirty="0">
                    <a:latin typeface="Arial" charset="0"/>
                  </a:rPr>
                  <a:t>0</a:t>
                </a:r>
                <a:endParaRPr kumimoji="0" lang="zh-CN" altLang="en-US" sz="1200" b="1" i="0" u="none" strike="noStrike" cap="none" normalizeH="0" baseline="0" dirty="0">
                  <a:ln>
                    <a:noFill/>
                  </a:ln>
                  <a:effectLst/>
                  <a:latin typeface="Arial" charset="0"/>
                </a:endParaRPr>
              </a:p>
            </p:txBody>
          </p:sp>
          <p:sp>
            <p:nvSpPr>
              <p:cNvPr id="79" name="矩形 78"/>
              <p:cNvSpPr/>
              <p:nvPr/>
            </p:nvSpPr>
            <p:spPr bwMode="auto">
              <a:xfrm>
                <a:off x="1848043" y="4926337"/>
                <a:ext cx="110833" cy="228935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200" b="1" baseline="0" dirty="0">
                    <a:latin typeface="Arial" charset="0"/>
                  </a:rPr>
                  <a:t>1</a:t>
                </a:r>
                <a:endParaRPr kumimoji="0" lang="zh-CN" altLang="en-US" sz="1200" b="1" i="0" u="none" strike="noStrike" cap="none" normalizeH="0" baseline="0" dirty="0">
                  <a:ln>
                    <a:noFill/>
                  </a:ln>
                  <a:effectLst/>
                  <a:latin typeface="Arial" charset="0"/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 bwMode="auto">
              <a:xfrm>
                <a:off x="1958711" y="4926337"/>
                <a:ext cx="110833" cy="228935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200" b="1" baseline="0" dirty="0">
                    <a:latin typeface="Arial" charset="0"/>
                  </a:rPr>
                  <a:t>0</a:t>
                </a:r>
                <a:endParaRPr kumimoji="0" lang="zh-CN" altLang="en-US" sz="1200" b="1" i="0" u="none" strike="noStrike" cap="none" normalizeH="0" baseline="0" dirty="0">
                  <a:ln>
                    <a:noFill/>
                  </a:ln>
                  <a:effectLst/>
                  <a:latin typeface="Arial" charset="0"/>
                </a:endParaRPr>
              </a:p>
            </p:txBody>
          </p:sp>
          <p:sp>
            <p:nvSpPr>
              <p:cNvPr id="81" name="矩形 80"/>
              <p:cNvSpPr/>
              <p:nvPr/>
            </p:nvSpPr>
            <p:spPr bwMode="auto">
              <a:xfrm>
                <a:off x="2069380" y="4926337"/>
                <a:ext cx="110833" cy="228935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200" b="1" baseline="0" dirty="0">
                    <a:latin typeface="Arial" charset="0"/>
                  </a:rPr>
                  <a:t>1</a:t>
                </a:r>
                <a:endParaRPr kumimoji="0" lang="zh-CN" altLang="en-US" sz="1200" b="1" i="0" u="none" strike="noStrike" cap="none" normalizeH="0" baseline="0" dirty="0">
                  <a:ln>
                    <a:noFill/>
                  </a:ln>
                  <a:effectLst/>
                  <a:latin typeface="Arial" charset="0"/>
                </a:endParaRPr>
              </a:p>
            </p:txBody>
          </p:sp>
          <p:sp>
            <p:nvSpPr>
              <p:cNvPr id="83" name="矩形 82"/>
              <p:cNvSpPr/>
              <p:nvPr/>
            </p:nvSpPr>
            <p:spPr bwMode="auto">
              <a:xfrm>
                <a:off x="2180048" y="4926337"/>
                <a:ext cx="110833" cy="228935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200" b="1" baseline="0" dirty="0">
                    <a:latin typeface="Arial" charset="0"/>
                  </a:rPr>
                  <a:t>0</a:t>
                </a:r>
                <a:endParaRPr kumimoji="0" lang="zh-CN" altLang="en-US" sz="1200" b="1" i="0" u="none" strike="noStrike" cap="none" normalizeH="0" baseline="0" dirty="0">
                  <a:ln>
                    <a:noFill/>
                  </a:ln>
                  <a:effectLst/>
                  <a:latin typeface="Arial" charset="0"/>
                </a:endParaRPr>
              </a:p>
            </p:txBody>
          </p:sp>
          <p:sp>
            <p:nvSpPr>
              <p:cNvPr id="84" name="矩形 83"/>
              <p:cNvSpPr/>
              <p:nvPr/>
            </p:nvSpPr>
            <p:spPr bwMode="auto">
              <a:xfrm>
                <a:off x="2290717" y="4926337"/>
                <a:ext cx="110833" cy="228935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200" b="1" baseline="0" dirty="0">
                    <a:latin typeface="Arial" charset="0"/>
                  </a:rPr>
                  <a:t>0</a:t>
                </a:r>
                <a:endParaRPr kumimoji="0" lang="zh-CN" altLang="en-US" sz="1200" b="1" i="0" u="none" strike="noStrike" cap="none" normalizeH="0" baseline="0" dirty="0">
                  <a:ln>
                    <a:noFill/>
                  </a:ln>
                  <a:effectLst/>
                  <a:latin typeface="Arial" charset="0"/>
                </a:endParaRPr>
              </a:p>
            </p:txBody>
          </p:sp>
          <p:sp>
            <p:nvSpPr>
              <p:cNvPr id="85" name="矩形 84"/>
              <p:cNvSpPr/>
              <p:nvPr/>
            </p:nvSpPr>
            <p:spPr bwMode="auto">
              <a:xfrm>
                <a:off x="2401383" y="4926337"/>
                <a:ext cx="110833" cy="228935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200" b="1" baseline="0" dirty="0">
                    <a:latin typeface="Arial" charset="0"/>
                  </a:rPr>
                  <a:t>0</a:t>
                </a:r>
                <a:endParaRPr kumimoji="0" lang="zh-CN" altLang="en-US" sz="1200" b="1" i="0" u="none" strike="noStrike" cap="none" normalizeH="0" baseline="0" dirty="0">
                  <a:ln>
                    <a:noFill/>
                  </a:ln>
                  <a:effectLst/>
                  <a:latin typeface="Arial" charset="0"/>
                </a:endParaRPr>
              </a:p>
            </p:txBody>
          </p:sp>
          <p:sp>
            <p:nvSpPr>
              <p:cNvPr id="86" name="矩形 85"/>
              <p:cNvSpPr/>
              <p:nvPr/>
            </p:nvSpPr>
            <p:spPr bwMode="auto">
              <a:xfrm>
                <a:off x="741357" y="4926337"/>
                <a:ext cx="110833" cy="228935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200" b="1" i="0" u="none" strike="noStrike" cap="none" normalizeH="0" baseline="0" dirty="0">
                    <a:ln>
                      <a:noFill/>
                    </a:ln>
                    <a:effectLst/>
                    <a:latin typeface="Arial" charset="0"/>
                  </a:rPr>
                  <a:t>0</a:t>
                </a:r>
                <a:endParaRPr kumimoji="0" lang="zh-CN" altLang="en-US" sz="1200" b="1" i="0" u="none" strike="noStrike" cap="none" normalizeH="0" baseline="0" dirty="0">
                  <a:ln>
                    <a:noFill/>
                  </a:ln>
                  <a:effectLst/>
                  <a:latin typeface="Arial" charset="0"/>
                </a:endParaRPr>
              </a:p>
            </p:txBody>
          </p:sp>
          <p:sp>
            <p:nvSpPr>
              <p:cNvPr id="87" name="矩形 86"/>
              <p:cNvSpPr/>
              <p:nvPr/>
            </p:nvSpPr>
            <p:spPr bwMode="auto">
              <a:xfrm>
                <a:off x="852026" y="4926337"/>
                <a:ext cx="110833" cy="228935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200" b="1" baseline="0" dirty="0">
                    <a:latin typeface="Arial" charset="0"/>
                  </a:rPr>
                  <a:t>1</a:t>
                </a:r>
                <a:endParaRPr kumimoji="0" lang="zh-CN" altLang="en-US" sz="1200" b="1" i="0" u="none" strike="noStrike" cap="none" normalizeH="0" baseline="0" dirty="0">
                  <a:ln>
                    <a:noFill/>
                  </a:ln>
                  <a:effectLst/>
                  <a:latin typeface="Arial" charset="0"/>
                </a:endParaRPr>
              </a:p>
            </p:txBody>
          </p:sp>
          <p:sp>
            <p:nvSpPr>
              <p:cNvPr id="88" name="矩形 87"/>
              <p:cNvSpPr/>
              <p:nvPr/>
            </p:nvSpPr>
            <p:spPr bwMode="auto">
              <a:xfrm>
                <a:off x="962694" y="4926337"/>
                <a:ext cx="110833" cy="228935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200" b="1" baseline="0" dirty="0">
                    <a:latin typeface="Arial" charset="0"/>
                  </a:rPr>
                  <a:t>0</a:t>
                </a:r>
                <a:endParaRPr kumimoji="0" lang="zh-CN" altLang="en-US" sz="1200" b="1" i="0" u="none" strike="noStrike" cap="none" normalizeH="0" baseline="0" dirty="0">
                  <a:ln>
                    <a:noFill/>
                  </a:ln>
                  <a:effectLst/>
                  <a:latin typeface="Arial" charset="0"/>
                </a:endParaRPr>
              </a:p>
            </p:txBody>
          </p:sp>
          <p:sp>
            <p:nvSpPr>
              <p:cNvPr id="89" name="矩形 88"/>
              <p:cNvSpPr/>
              <p:nvPr/>
            </p:nvSpPr>
            <p:spPr bwMode="auto">
              <a:xfrm>
                <a:off x="1073363" y="4926337"/>
                <a:ext cx="110833" cy="228935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200" b="1" baseline="0" dirty="0">
                    <a:latin typeface="Arial" charset="0"/>
                  </a:rPr>
                  <a:t>0</a:t>
                </a:r>
                <a:endParaRPr kumimoji="0" lang="zh-CN" altLang="en-US" sz="1200" b="1" i="0" u="none" strike="noStrike" cap="none" normalizeH="0" baseline="0" dirty="0">
                  <a:ln>
                    <a:noFill/>
                  </a:ln>
                  <a:effectLst/>
                  <a:latin typeface="Arial" charset="0"/>
                </a:endParaRPr>
              </a:p>
            </p:txBody>
          </p:sp>
          <p:sp>
            <p:nvSpPr>
              <p:cNvPr id="90" name="矩形 89"/>
              <p:cNvSpPr/>
              <p:nvPr/>
            </p:nvSpPr>
            <p:spPr bwMode="auto">
              <a:xfrm>
                <a:off x="1184031" y="4926337"/>
                <a:ext cx="110833" cy="228935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200" b="1" baseline="0" dirty="0">
                    <a:latin typeface="Arial" charset="0"/>
                  </a:rPr>
                  <a:t>0</a:t>
                </a:r>
                <a:endParaRPr kumimoji="0" lang="zh-CN" altLang="en-US" sz="1200" b="1" i="0" u="none" strike="noStrike" cap="none" normalizeH="0" baseline="0" dirty="0">
                  <a:ln>
                    <a:noFill/>
                  </a:ln>
                  <a:effectLst/>
                  <a:latin typeface="Arial" charset="0"/>
                </a:endParaRPr>
              </a:p>
            </p:txBody>
          </p:sp>
          <p:sp>
            <p:nvSpPr>
              <p:cNvPr id="91" name="矩形 90"/>
              <p:cNvSpPr/>
              <p:nvPr/>
            </p:nvSpPr>
            <p:spPr bwMode="auto">
              <a:xfrm>
                <a:off x="1294700" y="4926337"/>
                <a:ext cx="110833" cy="228935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200" b="1" baseline="0" dirty="0">
                    <a:latin typeface="Arial" charset="0"/>
                  </a:rPr>
                  <a:t>0</a:t>
                </a:r>
                <a:endParaRPr kumimoji="0" lang="zh-CN" altLang="en-US" sz="1200" b="1" i="0" u="none" strike="noStrike" cap="none" normalizeH="0" baseline="0" dirty="0">
                  <a:ln>
                    <a:noFill/>
                  </a:ln>
                  <a:effectLst/>
                  <a:latin typeface="Arial" charset="0"/>
                </a:endParaRPr>
              </a:p>
            </p:txBody>
          </p:sp>
          <p:sp>
            <p:nvSpPr>
              <p:cNvPr id="93" name="矩形 92"/>
              <p:cNvSpPr/>
              <p:nvPr/>
            </p:nvSpPr>
            <p:spPr bwMode="auto">
              <a:xfrm>
                <a:off x="428719" y="4930913"/>
                <a:ext cx="267142" cy="22893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600" b="1" baseline="0" dirty="0">
                    <a:latin typeface="Arial" charset="0"/>
                  </a:rPr>
                  <a:t>PC</a:t>
                </a:r>
                <a:endParaRPr kumimoji="0" lang="zh-CN" altLang="en-US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827584" y="2176237"/>
              <a:ext cx="3456384" cy="376996"/>
              <a:chOff x="896960" y="2176237"/>
              <a:chExt cx="3098976" cy="376996"/>
            </a:xfrm>
          </p:grpSpPr>
          <p:sp>
            <p:nvSpPr>
              <p:cNvPr id="182" name="文本框 181"/>
              <p:cNvSpPr txBox="1"/>
              <p:nvPr/>
            </p:nvSpPr>
            <p:spPr>
              <a:xfrm>
                <a:off x="3576016" y="2185230"/>
                <a:ext cx="415498" cy="290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aseline="0" dirty="0">
                    <a:latin typeface="宋体" panose="02010600030101010101" pitchFamily="2" charset="-122"/>
                  </a:rPr>
                  <a:t>①</a:t>
                </a:r>
                <a:endParaRPr lang="zh-CN" altLang="en-US" baseline="0" dirty="0"/>
              </a:p>
            </p:txBody>
          </p:sp>
          <p:sp>
            <p:nvSpPr>
              <p:cNvPr id="94" name="矩形 93"/>
              <p:cNvSpPr/>
              <p:nvPr/>
            </p:nvSpPr>
            <p:spPr bwMode="auto">
              <a:xfrm>
                <a:off x="2058969" y="2176237"/>
                <a:ext cx="193956" cy="376996"/>
              </a:xfrm>
              <a:prstGeom prst="rect">
                <a:avLst/>
              </a:prstGeom>
              <a:solidFill>
                <a:srgbClr val="FF99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200" baseline="0" dirty="0">
                    <a:latin typeface="Arial" charset="0"/>
                  </a:rPr>
                  <a:t>0</a:t>
                </a:r>
                <a:endParaRPr kumimoji="0" lang="zh-CN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96" name="矩形 95"/>
              <p:cNvSpPr/>
              <p:nvPr/>
            </p:nvSpPr>
            <p:spPr bwMode="auto">
              <a:xfrm>
                <a:off x="2252638" y="2176237"/>
                <a:ext cx="193956" cy="376996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200" baseline="0" dirty="0">
                    <a:latin typeface="Arial" charset="0"/>
                  </a:rPr>
                  <a:t>0</a:t>
                </a:r>
                <a:endParaRPr kumimoji="0" lang="zh-CN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 bwMode="auto">
              <a:xfrm>
                <a:off x="2446307" y="2176237"/>
                <a:ext cx="193956" cy="376996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200" baseline="0" dirty="0">
                    <a:latin typeface="Arial" charset="0"/>
                  </a:rPr>
                  <a:t>1</a:t>
                </a:r>
                <a:endParaRPr kumimoji="0" lang="zh-CN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 bwMode="auto">
              <a:xfrm>
                <a:off x="2639974" y="2176237"/>
                <a:ext cx="193956" cy="376996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200" baseline="0" dirty="0">
                    <a:latin typeface="Arial" charset="0"/>
                  </a:rPr>
                  <a:t>1</a:t>
                </a:r>
                <a:endParaRPr kumimoji="0" lang="zh-CN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 bwMode="auto">
              <a:xfrm>
                <a:off x="2833643" y="2176237"/>
                <a:ext cx="193956" cy="376996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200" baseline="0" dirty="0">
                    <a:latin typeface="Arial" charset="0"/>
                  </a:rPr>
                  <a:t>0</a:t>
                </a:r>
                <a:endParaRPr kumimoji="0" lang="zh-CN" altLang="en-US" sz="1200" i="0" u="none" strike="noStrike" cap="none" normalizeH="0" baseline="0" dirty="0">
                  <a:ln>
                    <a:noFill/>
                  </a:ln>
                  <a:effectLst/>
                  <a:latin typeface="Arial" charset="0"/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 bwMode="auto">
              <a:xfrm>
                <a:off x="3027311" y="2176237"/>
                <a:ext cx="193956" cy="376996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200" baseline="0" dirty="0">
                    <a:latin typeface="Arial" charset="0"/>
                  </a:rPr>
                  <a:t>1</a:t>
                </a:r>
                <a:endParaRPr kumimoji="0" lang="zh-CN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3" name="矩形 102"/>
              <p:cNvSpPr/>
              <p:nvPr/>
            </p:nvSpPr>
            <p:spPr bwMode="auto">
              <a:xfrm>
                <a:off x="3220980" y="2176237"/>
                <a:ext cx="193956" cy="376996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200" baseline="0" dirty="0">
                    <a:latin typeface="Arial" charset="0"/>
                  </a:rPr>
                  <a:t>1</a:t>
                </a:r>
                <a:endParaRPr kumimoji="0" lang="zh-CN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4" name="矩形 103"/>
              <p:cNvSpPr/>
              <p:nvPr/>
            </p:nvSpPr>
            <p:spPr bwMode="auto">
              <a:xfrm>
                <a:off x="3414647" y="2176237"/>
                <a:ext cx="193956" cy="376996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200" baseline="0" dirty="0">
                    <a:latin typeface="Arial" charset="0"/>
                  </a:rPr>
                  <a:t>0</a:t>
                </a:r>
                <a:endParaRPr kumimoji="0" lang="zh-CN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 bwMode="auto">
              <a:xfrm>
                <a:off x="3608316" y="2176237"/>
                <a:ext cx="193956" cy="376996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200" baseline="0" dirty="0">
                    <a:latin typeface="Arial" charset="0"/>
                  </a:rPr>
                  <a:t>0</a:t>
                </a:r>
                <a:endParaRPr kumimoji="0" lang="zh-CN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 bwMode="auto">
              <a:xfrm>
                <a:off x="3801980" y="2176237"/>
                <a:ext cx="193956" cy="376996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200" baseline="0" dirty="0">
                    <a:latin typeface="Arial" charset="0"/>
                  </a:rPr>
                  <a:t>1</a:t>
                </a:r>
                <a:endParaRPr kumimoji="0" lang="zh-CN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 bwMode="auto">
              <a:xfrm>
                <a:off x="896960" y="2176237"/>
                <a:ext cx="193956" cy="376996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2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</a:rPr>
                  <a:t>0</a:t>
                </a:r>
                <a:endParaRPr kumimoji="0" lang="zh-CN" altLang="en-US" sz="12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 bwMode="auto">
              <a:xfrm>
                <a:off x="1090629" y="2176237"/>
                <a:ext cx="193956" cy="376996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200" b="1" baseline="0" dirty="0">
                    <a:solidFill>
                      <a:schemeClr val="bg1"/>
                    </a:solidFill>
                    <a:latin typeface="Arial" charset="0"/>
                  </a:rPr>
                  <a:t>0</a:t>
                </a:r>
                <a:endParaRPr kumimoji="0" lang="zh-CN" altLang="en-US" sz="12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 bwMode="auto">
              <a:xfrm>
                <a:off x="1284296" y="2176237"/>
                <a:ext cx="193956" cy="376996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200" b="1" baseline="0" dirty="0">
                    <a:solidFill>
                      <a:schemeClr val="bg1"/>
                    </a:solidFill>
                    <a:latin typeface="Arial" charset="0"/>
                  </a:rPr>
                  <a:t>0</a:t>
                </a:r>
                <a:endParaRPr kumimoji="0" lang="zh-CN" altLang="en-US" sz="12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0" name="矩形 109"/>
              <p:cNvSpPr/>
              <p:nvPr/>
            </p:nvSpPr>
            <p:spPr bwMode="auto">
              <a:xfrm>
                <a:off x="1477965" y="2176237"/>
                <a:ext cx="193956" cy="376996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200" b="1" baseline="0" dirty="0">
                    <a:solidFill>
                      <a:schemeClr val="bg1"/>
                    </a:solidFill>
                    <a:latin typeface="Arial" charset="0"/>
                  </a:rPr>
                  <a:t>0</a:t>
                </a:r>
                <a:endParaRPr kumimoji="0" lang="zh-CN" altLang="en-US" sz="12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1" name="矩形 110"/>
              <p:cNvSpPr/>
              <p:nvPr/>
            </p:nvSpPr>
            <p:spPr bwMode="auto">
              <a:xfrm>
                <a:off x="1671632" y="2176237"/>
                <a:ext cx="193956" cy="376996"/>
              </a:xfrm>
              <a:prstGeom prst="rect">
                <a:avLst/>
              </a:prstGeom>
              <a:solidFill>
                <a:srgbClr val="FF99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200" baseline="0" dirty="0">
                    <a:latin typeface="Arial" charset="0"/>
                  </a:rPr>
                  <a:t>0</a:t>
                </a:r>
                <a:endParaRPr kumimoji="0" lang="zh-CN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2" name="矩形 111"/>
              <p:cNvSpPr/>
              <p:nvPr/>
            </p:nvSpPr>
            <p:spPr bwMode="auto">
              <a:xfrm>
                <a:off x="1865302" y="2176237"/>
                <a:ext cx="193956" cy="376996"/>
              </a:xfrm>
              <a:prstGeom prst="rect">
                <a:avLst/>
              </a:prstGeom>
              <a:solidFill>
                <a:srgbClr val="FF99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200" baseline="0" dirty="0">
                    <a:latin typeface="Arial" charset="0"/>
                  </a:rPr>
                  <a:t>1</a:t>
                </a:r>
                <a:endParaRPr kumimoji="0" lang="zh-CN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13" name="矩形 112"/>
            <p:cNvSpPr/>
            <p:nvPr/>
          </p:nvSpPr>
          <p:spPr bwMode="auto">
            <a:xfrm>
              <a:off x="251520" y="2183772"/>
              <a:ext cx="467494" cy="37699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600" b="1" baseline="0" dirty="0">
                  <a:latin typeface="Arial" charset="0"/>
                </a:rPr>
                <a:t>IR</a:t>
              </a:r>
              <a:endParaRPr kumimoji="0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16" name="肘形连接符 115"/>
            <p:cNvCxnSpPr>
              <a:endCxn id="164" idx="3"/>
            </p:cNvCxnSpPr>
            <p:nvPr/>
          </p:nvCxnSpPr>
          <p:spPr bwMode="auto">
            <a:xfrm rot="16200000" flipV="1">
              <a:off x="3890652" y="3612699"/>
              <a:ext cx="894937" cy="252319"/>
            </a:xfrm>
            <a:prstGeom prst="bentConnector2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5" name="矩形 114"/>
            <p:cNvSpPr/>
            <p:nvPr/>
          </p:nvSpPr>
          <p:spPr bwMode="auto">
            <a:xfrm>
              <a:off x="3356233" y="3645024"/>
              <a:ext cx="2088449" cy="27690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eaLnBrk="1" hangingPunct="1"/>
              <a:r>
                <a:rPr lang="en-US" altLang="zh-CN" sz="1200" b="1" baseline="0" dirty="0">
                  <a:solidFill>
                    <a:srgbClr val="FF0000"/>
                  </a:solidFill>
                  <a:latin typeface="Arial" charset="0"/>
                </a:rPr>
                <a:t>0000 000</a:t>
              </a:r>
              <a:r>
                <a:rPr lang="en-US" altLang="zh-CN" sz="1200" b="1" baseline="0" dirty="0">
                  <a:latin typeface="Arial" charset="0"/>
                </a:rPr>
                <a:t>0 1101 1001 = x00D9</a:t>
              </a:r>
              <a:endParaRPr lang="zh-CN" altLang="en-US" sz="1200" baseline="0" dirty="0">
                <a:latin typeface="Arial" charset="0"/>
              </a:endParaRPr>
            </a:p>
          </p:txBody>
        </p:sp>
        <p:sp>
          <p:nvSpPr>
            <p:cNvPr id="125" name="文本框 124"/>
            <p:cNvSpPr txBox="1"/>
            <p:nvPr/>
          </p:nvSpPr>
          <p:spPr>
            <a:xfrm>
              <a:off x="4427984" y="327569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aseline="0" dirty="0">
                  <a:latin typeface="宋体" panose="02010600030101010101" pitchFamily="2" charset="-122"/>
                </a:rPr>
                <a:t>①</a:t>
              </a:r>
              <a:endParaRPr lang="zh-CN" altLang="en-US" baseline="0" dirty="0"/>
            </a:p>
          </p:txBody>
        </p:sp>
        <p:sp>
          <p:nvSpPr>
            <p:cNvPr id="126" name="矩形 125"/>
            <p:cNvSpPr/>
            <p:nvPr/>
          </p:nvSpPr>
          <p:spPr bwMode="auto">
            <a:xfrm>
              <a:off x="6300192" y="3645024"/>
              <a:ext cx="2232248" cy="28803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eaLnBrk="1" hangingPunct="1"/>
              <a:r>
                <a:rPr lang="en-US" altLang="zh-CN" sz="1200" b="1" baseline="0" dirty="0">
                  <a:latin typeface="Arial" charset="0"/>
                </a:rPr>
                <a:t>0100 0001 0000 0001= x4101</a:t>
              </a:r>
              <a:endParaRPr lang="zh-CN" altLang="en-US" sz="1200" baseline="0" dirty="0">
                <a:latin typeface="Arial" charset="0"/>
              </a:endParaRPr>
            </a:p>
          </p:txBody>
        </p:sp>
      </p:grpSp>
      <p:sp>
        <p:nvSpPr>
          <p:cNvPr id="127" name="矩形 126"/>
          <p:cNvSpPr/>
          <p:nvPr/>
        </p:nvSpPr>
        <p:spPr bwMode="auto">
          <a:xfrm>
            <a:off x="7445224" y="4530878"/>
            <a:ext cx="1610753" cy="136065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aseline="0" dirty="0">
                <a:latin typeface="Arial" charset="0"/>
              </a:rPr>
              <a:t>PC     = x4027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PC+1 = x4028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aseline="0" dirty="0">
                <a:latin typeface="Arial" charset="0"/>
              </a:rPr>
              <a:t>x4028 + x00D9 = x4101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060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文本框 293"/>
          <p:cNvSpPr txBox="1"/>
          <p:nvPr/>
        </p:nvSpPr>
        <p:spPr>
          <a:xfrm>
            <a:off x="8326649" y="2480016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SR1</a:t>
            </a:r>
            <a:endParaRPr lang="zh-CN" altLang="en-US" sz="1000" baseline="0" dirty="0"/>
          </a:p>
        </p:txBody>
      </p:sp>
      <p:cxnSp>
        <p:nvCxnSpPr>
          <p:cNvPr id="59" name="直接连接符 58"/>
          <p:cNvCxnSpPr/>
          <p:nvPr/>
        </p:nvCxnSpPr>
        <p:spPr bwMode="auto">
          <a:xfrm flipV="1">
            <a:off x="7534561" y="4676296"/>
            <a:ext cx="0" cy="324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0" name="等腰三角形 209"/>
          <p:cNvSpPr/>
          <p:nvPr/>
        </p:nvSpPr>
        <p:spPr bwMode="auto">
          <a:xfrm rot="5400000">
            <a:off x="7325518" y="4995394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58" name="等腰三角形 57"/>
          <p:cNvSpPr/>
          <p:nvPr/>
        </p:nvSpPr>
        <p:spPr bwMode="auto">
          <a:xfrm flipV="1">
            <a:off x="7444077" y="5000296"/>
            <a:ext cx="180969" cy="148657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grpSp>
        <p:nvGrpSpPr>
          <p:cNvPr id="274" name="组合 273"/>
          <p:cNvGrpSpPr/>
          <p:nvPr/>
        </p:nvGrpSpPr>
        <p:grpSpPr>
          <a:xfrm>
            <a:off x="7462553" y="4712844"/>
            <a:ext cx="396344" cy="215444"/>
            <a:chOff x="7272000" y="2565484"/>
            <a:chExt cx="396344" cy="215444"/>
          </a:xfrm>
        </p:grpSpPr>
        <p:cxnSp>
          <p:nvCxnSpPr>
            <p:cNvPr id="275" name="直接连接符 274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6" name="文本框 275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cxnSp>
        <p:nvCxnSpPr>
          <p:cNvPr id="208" name="直接连接符 207"/>
          <p:cNvCxnSpPr/>
          <p:nvPr/>
        </p:nvCxnSpPr>
        <p:spPr bwMode="auto">
          <a:xfrm>
            <a:off x="7533698" y="5144344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7" name="组合 156"/>
          <p:cNvGrpSpPr/>
          <p:nvPr/>
        </p:nvGrpSpPr>
        <p:grpSpPr>
          <a:xfrm>
            <a:off x="6670466" y="2543542"/>
            <a:ext cx="360039" cy="119168"/>
            <a:chOff x="5292080" y="3452075"/>
            <a:chExt cx="360039" cy="119168"/>
          </a:xfrm>
        </p:grpSpPr>
        <p:sp>
          <p:nvSpPr>
            <p:cNvPr id="158" name="等腰三角形 157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159" name="直接连接符 158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3" name="文本框 292"/>
          <p:cNvSpPr txBox="1"/>
          <p:nvPr/>
        </p:nvSpPr>
        <p:spPr>
          <a:xfrm>
            <a:off x="6310425" y="2480016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SR2</a:t>
            </a:r>
            <a:endParaRPr lang="zh-CN" altLang="en-US" sz="1000" baseline="0" dirty="0"/>
          </a:p>
        </p:txBody>
      </p:sp>
      <p:grpSp>
        <p:nvGrpSpPr>
          <p:cNvPr id="346" name="组合 345"/>
          <p:cNvGrpSpPr/>
          <p:nvPr/>
        </p:nvGrpSpPr>
        <p:grpSpPr>
          <a:xfrm>
            <a:off x="6670553" y="2547150"/>
            <a:ext cx="360000" cy="221857"/>
            <a:chOff x="5898218" y="3494595"/>
            <a:chExt cx="360000" cy="221857"/>
          </a:xfrm>
        </p:grpSpPr>
        <p:cxnSp>
          <p:nvCxnSpPr>
            <p:cNvPr id="347" name="直接连接符 346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8" name="文本框 347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3</a:t>
              </a:r>
              <a:endParaRPr lang="zh-CN" altLang="en-US" sz="1200" dirty="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698465" y="3920177"/>
            <a:ext cx="1105129" cy="119168"/>
            <a:chOff x="5698465" y="3920177"/>
            <a:chExt cx="1105129" cy="119168"/>
          </a:xfrm>
        </p:grpSpPr>
        <p:cxnSp>
          <p:nvCxnSpPr>
            <p:cNvPr id="88" name="直接连接符 87"/>
            <p:cNvCxnSpPr/>
            <p:nvPr/>
          </p:nvCxnSpPr>
          <p:spPr bwMode="auto">
            <a:xfrm rot="5400000">
              <a:off x="6184465" y="3501035"/>
              <a:ext cx="0" cy="972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7" name="等腰三角形 86"/>
            <p:cNvSpPr/>
            <p:nvPr/>
          </p:nvSpPr>
          <p:spPr bwMode="auto">
            <a:xfrm rot="5400000">
              <a:off x="6677446" y="3913196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</p:grpSp>
      <p:sp>
        <p:nvSpPr>
          <p:cNvPr id="28" name="流程图: 手动操作 27"/>
          <p:cNvSpPr/>
          <p:nvPr/>
        </p:nvSpPr>
        <p:spPr bwMode="auto">
          <a:xfrm>
            <a:off x="6742473" y="3892235"/>
            <a:ext cx="684016" cy="184837"/>
          </a:xfrm>
          <a:prstGeom prst="flowChartManualOperation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b="1" baseline="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Times New Roman" panose="02020603050405020304" pitchFamily="18" charset="0"/>
              </a:rPr>
              <a:t>SR2MUX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99" name="直接连接符 98"/>
          <p:cNvCxnSpPr/>
          <p:nvPr/>
        </p:nvCxnSpPr>
        <p:spPr bwMode="auto">
          <a:xfrm>
            <a:off x="7172232" y="4064192"/>
            <a:ext cx="2289" cy="242621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99" name="组合 298"/>
          <p:cNvGrpSpPr/>
          <p:nvPr/>
        </p:nvGrpSpPr>
        <p:grpSpPr>
          <a:xfrm>
            <a:off x="7091627" y="4017787"/>
            <a:ext cx="396344" cy="215444"/>
            <a:chOff x="7272000" y="2565484"/>
            <a:chExt cx="396344" cy="215444"/>
          </a:xfrm>
        </p:grpSpPr>
        <p:cxnSp>
          <p:nvCxnSpPr>
            <p:cNvPr id="300" name="直接连接符 29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1" name="文本框 30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342" name="组合 341"/>
          <p:cNvGrpSpPr/>
          <p:nvPr/>
        </p:nvGrpSpPr>
        <p:grpSpPr>
          <a:xfrm>
            <a:off x="6340499" y="3697739"/>
            <a:ext cx="360000" cy="221857"/>
            <a:chOff x="5898218" y="3494595"/>
            <a:chExt cx="360000" cy="221857"/>
          </a:xfrm>
        </p:grpSpPr>
        <p:cxnSp>
          <p:nvCxnSpPr>
            <p:cNvPr id="303" name="直接连接符 302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4" name="文本框 303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162" name="组合 161"/>
          <p:cNvGrpSpPr/>
          <p:nvPr/>
        </p:nvGrpSpPr>
        <p:grpSpPr>
          <a:xfrm>
            <a:off x="7138217" y="3056080"/>
            <a:ext cx="396344" cy="215444"/>
            <a:chOff x="7272000" y="2565484"/>
            <a:chExt cx="396344" cy="215444"/>
          </a:xfrm>
        </p:grpSpPr>
        <p:sp>
          <p:nvSpPr>
            <p:cNvPr id="164" name="文本框 16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  <p:cxnSp>
          <p:nvCxnSpPr>
            <p:cNvPr id="163" name="直接连接符 16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27" name="直接连接符 126"/>
          <p:cNvCxnSpPr/>
          <p:nvPr/>
        </p:nvCxnSpPr>
        <p:spPr bwMode="auto">
          <a:xfrm rot="5400000">
            <a:off x="5812482" y="1553144"/>
            <a:ext cx="1726" cy="408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直接连接符 37"/>
          <p:cNvCxnSpPr/>
          <p:nvPr/>
        </p:nvCxnSpPr>
        <p:spPr bwMode="auto">
          <a:xfrm>
            <a:off x="7203138" y="2768048"/>
            <a:ext cx="1726" cy="11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83" name="组合 282"/>
          <p:cNvGrpSpPr/>
          <p:nvPr/>
        </p:nvGrpSpPr>
        <p:grpSpPr>
          <a:xfrm>
            <a:off x="2926049" y="3398698"/>
            <a:ext cx="396344" cy="215444"/>
            <a:chOff x="7272000" y="2565484"/>
            <a:chExt cx="396344" cy="215444"/>
          </a:xfrm>
        </p:grpSpPr>
        <p:cxnSp>
          <p:nvCxnSpPr>
            <p:cNvPr id="284" name="直接连接符 28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5" name="文本框 28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cxnSp>
        <p:nvCxnSpPr>
          <p:cNvPr id="178" name="直接连接符 177"/>
          <p:cNvCxnSpPr/>
          <p:nvPr/>
        </p:nvCxnSpPr>
        <p:spPr bwMode="auto">
          <a:xfrm flipV="1">
            <a:off x="2595659" y="3272128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9" name="直接连接符 178"/>
          <p:cNvCxnSpPr/>
          <p:nvPr/>
        </p:nvCxnSpPr>
        <p:spPr bwMode="auto">
          <a:xfrm flipV="1">
            <a:off x="2801224" y="3272104"/>
            <a:ext cx="1726" cy="68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0" name="直接连接符 179"/>
          <p:cNvCxnSpPr/>
          <p:nvPr/>
        </p:nvCxnSpPr>
        <p:spPr bwMode="auto">
          <a:xfrm flipV="1">
            <a:off x="3006789" y="3272104"/>
            <a:ext cx="1726" cy="97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1" name="直接连接符 180"/>
          <p:cNvCxnSpPr/>
          <p:nvPr/>
        </p:nvCxnSpPr>
        <p:spPr bwMode="auto">
          <a:xfrm flipV="1">
            <a:off x="3212355" y="3272104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" name="文本框 265"/>
          <p:cNvSpPr txBox="1"/>
          <p:nvPr/>
        </p:nvSpPr>
        <p:spPr>
          <a:xfrm>
            <a:off x="1197857" y="3427153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baseline="0" dirty="0"/>
              <a:t>[10:0]</a:t>
            </a:r>
            <a:endParaRPr lang="zh-CN" altLang="en-US" sz="1200" b="1" baseline="0" dirty="0"/>
          </a:p>
        </p:txBody>
      </p:sp>
      <p:grpSp>
        <p:nvGrpSpPr>
          <p:cNvPr id="277" name="组合 276"/>
          <p:cNvGrpSpPr/>
          <p:nvPr/>
        </p:nvGrpSpPr>
        <p:grpSpPr>
          <a:xfrm>
            <a:off x="2511649" y="3398698"/>
            <a:ext cx="396344" cy="215444"/>
            <a:chOff x="7272000" y="2565484"/>
            <a:chExt cx="396344" cy="215444"/>
          </a:xfrm>
        </p:grpSpPr>
        <p:cxnSp>
          <p:nvCxnSpPr>
            <p:cNvPr id="278" name="直接连接符 277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9" name="文本框 278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280" name="组合 279"/>
          <p:cNvGrpSpPr/>
          <p:nvPr/>
        </p:nvGrpSpPr>
        <p:grpSpPr>
          <a:xfrm>
            <a:off x="2710025" y="3398698"/>
            <a:ext cx="396344" cy="215444"/>
            <a:chOff x="7272000" y="2565484"/>
            <a:chExt cx="396344" cy="215444"/>
          </a:xfrm>
        </p:grpSpPr>
        <p:cxnSp>
          <p:nvCxnSpPr>
            <p:cNvPr id="281" name="直接连接符 280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2" name="文本框 281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sp>
        <p:nvSpPr>
          <p:cNvPr id="182" name="矩形 181"/>
          <p:cNvSpPr/>
          <p:nvPr/>
        </p:nvSpPr>
        <p:spPr bwMode="auto">
          <a:xfrm>
            <a:off x="1731563" y="3560136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baseline="0" dirty="0">
                <a:latin typeface="Arial" charset="0"/>
              </a:rPr>
              <a:t>SEXT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3" name="矩形 182"/>
          <p:cNvSpPr/>
          <p:nvPr/>
        </p:nvSpPr>
        <p:spPr bwMode="auto">
          <a:xfrm>
            <a:off x="1733276" y="384991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baseline="0" dirty="0">
                <a:latin typeface="Arial" charset="0"/>
              </a:rPr>
              <a:t>SEXT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4" name="矩形 183"/>
          <p:cNvSpPr/>
          <p:nvPr/>
        </p:nvSpPr>
        <p:spPr bwMode="auto">
          <a:xfrm>
            <a:off x="1733276" y="4137950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baseline="0" dirty="0">
                <a:latin typeface="Arial" charset="0"/>
              </a:rPr>
              <a:t>SEXT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88" name="直接连接符 187"/>
          <p:cNvCxnSpPr/>
          <p:nvPr/>
        </p:nvCxnSpPr>
        <p:spPr bwMode="auto">
          <a:xfrm rot="16200000">
            <a:off x="1477431" y="3993950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9" name="直接连接符 188"/>
          <p:cNvCxnSpPr/>
          <p:nvPr/>
        </p:nvCxnSpPr>
        <p:spPr bwMode="auto">
          <a:xfrm rot="16200000">
            <a:off x="1478644" y="3705918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0" name="直接连接符 189"/>
          <p:cNvCxnSpPr/>
          <p:nvPr/>
        </p:nvCxnSpPr>
        <p:spPr bwMode="auto">
          <a:xfrm rot="16200000">
            <a:off x="1478644" y="3416136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2" name="直接连接符 191"/>
          <p:cNvCxnSpPr/>
          <p:nvPr/>
        </p:nvCxnSpPr>
        <p:spPr bwMode="auto">
          <a:xfrm rot="16200000">
            <a:off x="2513171" y="3570936"/>
            <a:ext cx="1726" cy="194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3" name="直接连接符 192"/>
          <p:cNvCxnSpPr/>
          <p:nvPr/>
        </p:nvCxnSpPr>
        <p:spPr bwMode="auto">
          <a:xfrm rot="16200000">
            <a:off x="2621171" y="3752718"/>
            <a:ext cx="1726" cy="410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" name="直接连接符 193"/>
          <p:cNvCxnSpPr/>
          <p:nvPr/>
        </p:nvCxnSpPr>
        <p:spPr bwMode="auto">
          <a:xfrm rot="16200000">
            <a:off x="2721971" y="3939950"/>
            <a:ext cx="1726" cy="61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7" name="文本框 266"/>
          <p:cNvSpPr txBox="1"/>
          <p:nvPr/>
        </p:nvSpPr>
        <p:spPr>
          <a:xfrm>
            <a:off x="1197857" y="3715185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baseline="0" dirty="0"/>
              <a:t>[8:0]</a:t>
            </a:r>
            <a:endParaRPr lang="zh-CN" altLang="en-US" sz="1200" b="1" baseline="0" dirty="0"/>
          </a:p>
        </p:txBody>
      </p:sp>
      <p:sp>
        <p:nvSpPr>
          <p:cNvPr id="268" name="文本框 267"/>
          <p:cNvSpPr txBox="1"/>
          <p:nvPr/>
        </p:nvSpPr>
        <p:spPr>
          <a:xfrm>
            <a:off x="1197857" y="4003217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baseline="0" dirty="0"/>
              <a:t>[5:0]</a:t>
            </a:r>
            <a:endParaRPr lang="zh-CN" altLang="en-US" sz="1200" b="1" baseline="0" dirty="0"/>
          </a:p>
        </p:txBody>
      </p:sp>
      <p:sp>
        <p:nvSpPr>
          <p:cNvPr id="269" name="文本框 268"/>
          <p:cNvSpPr txBox="1"/>
          <p:nvPr/>
        </p:nvSpPr>
        <p:spPr>
          <a:xfrm>
            <a:off x="1197857" y="4291249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baseline="0" dirty="0"/>
              <a:t>[4:0]</a:t>
            </a:r>
            <a:endParaRPr lang="zh-CN" altLang="en-US" sz="1200" b="1" baseline="0" dirty="0"/>
          </a:p>
        </p:txBody>
      </p:sp>
      <p:grpSp>
        <p:nvGrpSpPr>
          <p:cNvPr id="7" name="组合 6"/>
          <p:cNvGrpSpPr/>
          <p:nvPr/>
        </p:nvGrpSpPr>
        <p:grpSpPr>
          <a:xfrm>
            <a:off x="1226294" y="3740160"/>
            <a:ext cx="5750850" cy="900072"/>
            <a:chOff x="1226294" y="3740160"/>
            <a:chExt cx="5750850" cy="900072"/>
          </a:xfrm>
        </p:grpSpPr>
        <p:cxnSp>
          <p:nvCxnSpPr>
            <p:cNvPr id="200" name="直接连接符 199"/>
            <p:cNvCxnSpPr/>
            <p:nvPr/>
          </p:nvCxnSpPr>
          <p:spPr bwMode="auto">
            <a:xfrm rot="16200000">
              <a:off x="5086281" y="1859144"/>
              <a:ext cx="1726" cy="3780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5" name="直接连接符 174"/>
            <p:cNvCxnSpPr/>
            <p:nvPr/>
          </p:nvCxnSpPr>
          <p:spPr bwMode="auto">
            <a:xfrm>
              <a:off x="6956208" y="3740176"/>
              <a:ext cx="2289" cy="180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9" name="矩形 148"/>
            <p:cNvSpPr/>
            <p:nvPr/>
          </p:nvSpPr>
          <p:spPr bwMode="auto">
            <a:xfrm>
              <a:off x="1733276" y="4424232"/>
              <a:ext cx="677722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0" rIns="9144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200" b="1" baseline="0" dirty="0">
                  <a:latin typeface="Arial" charset="0"/>
                </a:rPr>
                <a:t>SEXT</a:t>
              </a:r>
              <a:endParaRPr kumimoji="0" lang="zh-CN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99" name="直接连接符 198"/>
            <p:cNvCxnSpPr/>
            <p:nvPr/>
          </p:nvCxnSpPr>
          <p:spPr bwMode="auto">
            <a:xfrm rot="10800000">
              <a:off x="3214082" y="3740160"/>
              <a:ext cx="1726" cy="792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7" name="直接连接符 246"/>
            <p:cNvCxnSpPr/>
            <p:nvPr/>
          </p:nvCxnSpPr>
          <p:spPr bwMode="auto">
            <a:xfrm rot="16200000">
              <a:off x="1477431" y="4280232"/>
              <a:ext cx="1726" cy="504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8" name="直接连接符 197"/>
            <p:cNvCxnSpPr/>
            <p:nvPr/>
          </p:nvCxnSpPr>
          <p:spPr bwMode="auto">
            <a:xfrm rot="16200000">
              <a:off x="2822531" y="4130832"/>
              <a:ext cx="1726" cy="8028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62" name="直接连接符 61"/>
          <p:cNvCxnSpPr/>
          <p:nvPr/>
        </p:nvCxnSpPr>
        <p:spPr bwMode="auto">
          <a:xfrm>
            <a:off x="8110625" y="5360336"/>
            <a:ext cx="0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直接连接符 64"/>
          <p:cNvCxnSpPr/>
          <p:nvPr/>
        </p:nvCxnSpPr>
        <p:spPr bwMode="auto">
          <a:xfrm>
            <a:off x="7030505" y="5324336"/>
            <a:ext cx="0" cy="57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矩形 66"/>
          <p:cNvSpPr/>
          <p:nvPr/>
        </p:nvSpPr>
        <p:spPr bwMode="auto">
          <a:xfrm>
            <a:off x="6512153" y="5900336"/>
            <a:ext cx="950400" cy="5760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b="1" baseline="0" dirty="0"/>
              <a:t>INPUT</a:t>
            </a:r>
            <a:endParaRPr lang="zh-CN" altLang="en-US" sz="1200" b="1" baseline="0" dirty="0"/>
          </a:p>
        </p:txBody>
      </p:sp>
      <p:cxnSp>
        <p:nvCxnSpPr>
          <p:cNvPr id="358" name="直接连接符 357"/>
          <p:cNvCxnSpPr/>
          <p:nvPr/>
        </p:nvCxnSpPr>
        <p:spPr bwMode="auto">
          <a:xfrm>
            <a:off x="4836233" y="5919928"/>
            <a:ext cx="0" cy="28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7" name="直接连接符 356"/>
          <p:cNvCxnSpPr/>
          <p:nvPr/>
        </p:nvCxnSpPr>
        <p:spPr bwMode="auto">
          <a:xfrm rot="16200000">
            <a:off x="4600265" y="5968436"/>
            <a:ext cx="0" cy="4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5" name="组合 384"/>
          <p:cNvGrpSpPr/>
          <p:nvPr/>
        </p:nvGrpSpPr>
        <p:grpSpPr>
          <a:xfrm flipH="1">
            <a:off x="4370149" y="6565995"/>
            <a:ext cx="360039" cy="119168"/>
            <a:chOff x="5292080" y="3452075"/>
            <a:chExt cx="360039" cy="119168"/>
          </a:xfrm>
        </p:grpSpPr>
        <p:sp>
          <p:nvSpPr>
            <p:cNvPr id="386" name="等腰三角形 38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387" name="直接连接符 38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88" name="文本框 387"/>
          <p:cNvSpPr txBox="1"/>
          <p:nvPr/>
        </p:nvSpPr>
        <p:spPr>
          <a:xfrm>
            <a:off x="4665830" y="6517650"/>
            <a:ext cx="995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MEM.EN,R,W</a:t>
            </a:r>
            <a:endParaRPr lang="zh-CN" altLang="en-US" sz="1000" baseline="0" dirty="0"/>
          </a:p>
        </p:txBody>
      </p:sp>
      <p:grpSp>
        <p:nvGrpSpPr>
          <p:cNvPr id="418" name="组合 417"/>
          <p:cNvGrpSpPr/>
          <p:nvPr/>
        </p:nvGrpSpPr>
        <p:grpSpPr>
          <a:xfrm>
            <a:off x="4745207" y="5930003"/>
            <a:ext cx="396344" cy="215444"/>
            <a:chOff x="7272000" y="2565484"/>
            <a:chExt cx="396344" cy="215444"/>
          </a:xfrm>
        </p:grpSpPr>
        <p:cxnSp>
          <p:nvCxnSpPr>
            <p:cNvPr id="419" name="直接连接符 418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0" name="文本框 419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cxnSp>
        <p:nvCxnSpPr>
          <p:cNvPr id="137" name="直接连接符 136"/>
          <p:cNvCxnSpPr/>
          <p:nvPr/>
        </p:nvCxnSpPr>
        <p:spPr bwMode="auto">
          <a:xfrm flipV="1">
            <a:off x="4654241" y="1748544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1" name="组合 150"/>
          <p:cNvGrpSpPr/>
          <p:nvPr/>
        </p:nvGrpSpPr>
        <p:grpSpPr>
          <a:xfrm>
            <a:off x="3934162" y="1941680"/>
            <a:ext cx="360039" cy="119168"/>
            <a:chOff x="5292080" y="3452075"/>
            <a:chExt cx="360039" cy="119168"/>
          </a:xfrm>
        </p:grpSpPr>
        <p:sp>
          <p:nvSpPr>
            <p:cNvPr id="152" name="等腰三角形 15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153" name="直接连接符 15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54" name="组合 153"/>
          <p:cNvGrpSpPr/>
          <p:nvPr/>
        </p:nvGrpSpPr>
        <p:grpSpPr>
          <a:xfrm>
            <a:off x="3934161" y="1592352"/>
            <a:ext cx="360039" cy="119168"/>
            <a:chOff x="5292080" y="3452075"/>
            <a:chExt cx="360039" cy="119168"/>
          </a:xfrm>
        </p:grpSpPr>
        <p:sp>
          <p:nvSpPr>
            <p:cNvPr id="155" name="等腰三角形 15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156" name="直接连接符 15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07" name="文本框 306"/>
          <p:cNvSpPr txBox="1"/>
          <p:nvPr/>
        </p:nvSpPr>
        <p:spPr>
          <a:xfrm>
            <a:off x="3569657" y="1209382"/>
            <a:ext cx="698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baseline="0" dirty="0" err="1"/>
              <a:t>GatePC</a:t>
            </a:r>
            <a:endParaRPr lang="zh-CN" altLang="en-US" sz="1000" baseline="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322257" y="6537325"/>
            <a:ext cx="2743200" cy="244475"/>
          </a:xfrm>
        </p:spPr>
        <p:txBody>
          <a:bodyPr/>
          <a:lstStyle/>
          <a:p>
            <a:pPr>
              <a:defRPr/>
            </a:pPr>
            <a:fld id="{0DE9E528-1FB2-4ADD-81AD-0CADE8E681E0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  <p:grpSp>
        <p:nvGrpSpPr>
          <p:cNvPr id="54" name="组合 53"/>
          <p:cNvGrpSpPr/>
          <p:nvPr/>
        </p:nvGrpSpPr>
        <p:grpSpPr>
          <a:xfrm>
            <a:off x="2784736" y="5347152"/>
            <a:ext cx="180969" cy="402036"/>
            <a:chOff x="2185214" y="1412776"/>
            <a:chExt cx="180969" cy="402036"/>
          </a:xfrm>
        </p:grpSpPr>
        <p:sp>
          <p:nvSpPr>
            <p:cNvPr id="55" name="等腰三角形 54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8" name="矩形 67"/>
          <p:cNvSpPr/>
          <p:nvPr/>
        </p:nvSpPr>
        <p:spPr bwMode="auto">
          <a:xfrm>
            <a:off x="7632180" y="5900336"/>
            <a:ext cx="950400" cy="5760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b="1" baseline="0" dirty="0"/>
              <a:t>OUTPUT</a:t>
            </a:r>
            <a:endParaRPr lang="zh-CN" altLang="en-US" sz="1200" b="1" baseline="0" dirty="0"/>
          </a:p>
        </p:txBody>
      </p:sp>
      <p:sp>
        <p:nvSpPr>
          <p:cNvPr id="69" name="矩形 68"/>
          <p:cNvSpPr/>
          <p:nvPr/>
        </p:nvSpPr>
        <p:spPr bwMode="auto">
          <a:xfrm>
            <a:off x="3392528" y="5651906"/>
            <a:ext cx="950400" cy="1101059"/>
          </a:xfrm>
          <a:prstGeom prst="rect">
            <a:avLst/>
          </a:prstGeom>
          <a:solidFill>
            <a:srgbClr val="FF99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b="1" baseline="0" dirty="0"/>
              <a:t>MEMORY</a:t>
            </a:r>
            <a:endParaRPr lang="zh-CN" altLang="en-US" sz="1200" b="1" baseline="0" dirty="0"/>
          </a:p>
        </p:txBody>
      </p:sp>
      <p:sp>
        <p:nvSpPr>
          <p:cNvPr id="95" name="梯形 94"/>
          <p:cNvSpPr/>
          <p:nvPr/>
        </p:nvSpPr>
        <p:spPr bwMode="auto">
          <a:xfrm>
            <a:off x="2421993" y="3056080"/>
            <a:ext cx="972000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MUX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96" name="梯形 95"/>
          <p:cNvSpPr/>
          <p:nvPr/>
        </p:nvSpPr>
        <p:spPr bwMode="auto">
          <a:xfrm>
            <a:off x="3664802" y="3056080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MUX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2536359" y="5684384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baseline="0" dirty="0">
                <a:latin typeface="Arial" charset="0"/>
              </a:rPr>
              <a:t>MDR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36" name="直接连接符 135"/>
          <p:cNvCxnSpPr/>
          <p:nvPr/>
        </p:nvCxnSpPr>
        <p:spPr bwMode="auto">
          <a:xfrm flipV="1">
            <a:off x="4870265" y="2099704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" name="直接连接符 139"/>
          <p:cNvCxnSpPr/>
          <p:nvPr/>
        </p:nvCxnSpPr>
        <p:spPr bwMode="auto">
          <a:xfrm rot="10800000">
            <a:off x="3358098" y="1075872"/>
            <a:ext cx="1726" cy="12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1" name="直接连接符 140"/>
          <p:cNvCxnSpPr/>
          <p:nvPr/>
        </p:nvCxnSpPr>
        <p:spPr bwMode="auto">
          <a:xfrm flipV="1">
            <a:off x="4436491" y="2108560"/>
            <a:ext cx="1726" cy="19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" name="直接连接符 141"/>
          <p:cNvCxnSpPr/>
          <p:nvPr/>
        </p:nvCxnSpPr>
        <p:spPr bwMode="auto">
          <a:xfrm flipV="1">
            <a:off x="4652515" y="2108560"/>
            <a:ext cx="1726" cy="3132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" name="直接连接符 143"/>
          <p:cNvCxnSpPr/>
          <p:nvPr/>
        </p:nvCxnSpPr>
        <p:spPr bwMode="auto">
          <a:xfrm flipV="1">
            <a:off x="4076451" y="2804080"/>
            <a:ext cx="1726" cy="2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" name="直接连接符 146"/>
          <p:cNvCxnSpPr/>
          <p:nvPr/>
        </p:nvCxnSpPr>
        <p:spPr bwMode="auto">
          <a:xfrm flipV="1">
            <a:off x="3790145" y="2386600"/>
            <a:ext cx="1726" cy="21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8" name="椭圆 147"/>
          <p:cNvSpPr/>
          <p:nvPr/>
        </p:nvSpPr>
        <p:spPr bwMode="auto">
          <a:xfrm>
            <a:off x="3775881" y="2359138"/>
            <a:ext cx="45719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173" name="直接连接符 172"/>
          <p:cNvCxnSpPr/>
          <p:nvPr/>
        </p:nvCxnSpPr>
        <p:spPr bwMode="auto">
          <a:xfrm flipV="1">
            <a:off x="3790145" y="3272104"/>
            <a:ext cx="1726" cy="327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6" name="直接连接符 175"/>
          <p:cNvCxnSpPr/>
          <p:nvPr/>
        </p:nvCxnSpPr>
        <p:spPr bwMode="auto">
          <a:xfrm flipV="1">
            <a:off x="3500387" y="2804072"/>
            <a:ext cx="1726" cy="1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7" name="直接连接符 176"/>
          <p:cNvCxnSpPr/>
          <p:nvPr/>
        </p:nvCxnSpPr>
        <p:spPr bwMode="auto">
          <a:xfrm rot="16200000">
            <a:off x="3210681" y="2684409"/>
            <a:ext cx="1726" cy="597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6" name="直接连接符 185"/>
          <p:cNvCxnSpPr/>
          <p:nvPr/>
        </p:nvCxnSpPr>
        <p:spPr bwMode="auto">
          <a:xfrm rot="10800000">
            <a:off x="1218173" y="2638432"/>
            <a:ext cx="1726" cy="2073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8" name="矩形 227"/>
          <p:cNvSpPr/>
          <p:nvPr/>
        </p:nvSpPr>
        <p:spPr bwMode="auto">
          <a:xfrm>
            <a:off x="5806369" y="4712264"/>
            <a:ext cx="360040" cy="3456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108000" tIns="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 dirty="0">
                <a:latin typeface="Arial" charset="0"/>
              </a:rPr>
              <a:t>…</a:t>
            </a:r>
            <a:endParaRPr kumimoji="0" lang="zh-CN" altLang="en-US" sz="2400" b="1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39" name="直接连接符 238"/>
          <p:cNvCxnSpPr/>
          <p:nvPr/>
        </p:nvCxnSpPr>
        <p:spPr bwMode="auto">
          <a:xfrm>
            <a:off x="2672447" y="5908126"/>
            <a:ext cx="0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1" name="直接连接符 240"/>
          <p:cNvCxnSpPr/>
          <p:nvPr/>
        </p:nvCxnSpPr>
        <p:spPr bwMode="auto">
          <a:xfrm flipV="1">
            <a:off x="2854041" y="6368472"/>
            <a:ext cx="0" cy="21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2" name="直接连接符 241"/>
          <p:cNvCxnSpPr/>
          <p:nvPr/>
        </p:nvCxnSpPr>
        <p:spPr bwMode="auto">
          <a:xfrm rot="16200000">
            <a:off x="3106281" y="6315335"/>
            <a:ext cx="1726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4" name="直接连接符 243"/>
          <p:cNvCxnSpPr/>
          <p:nvPr/>
        </p:nvCxnSpPr>
        <p:spPr bwMode="auto">
          <a:xfrm rot="16200000">
            <a:off x="1736994" y="6026858"/>
            <a:ext cx="1726" cy="10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61" name="组合 260"/>
          <p:cNvGrpSpPr/>
          <p:nvPr/>
        </p:nvGrpSpPr>
        <p:grpSpPr>
          <a:xfrm>
            <a:off x="3286201" y="2595651"/>
            <a:ext cx="1008000" cy="244405"/>
            <a:chOff x="2843920" y="2392507"/>
            <a:chExt cx="1008000" cy="244405"/>
          </a:xfrm>
        </p:grpSpPr>
        <p:sp>
          <p:nvSpPr>
            <p:cNvPr id="94" name="梯形 93"/>
            <p:cNvSpPr/>
            <p:nvPr/>
          </p:nvSpPr>
          <p:spPr bwMode="auto">
            <a:xfrm>
              <a:off x="2843920" y="2392507"/>
              <a:ext cx="1008000" cy="232989"/>
            </a:xfrm>
            <a:prstGeom prst="trapezoid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21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b="1" dirty="0">
                  <a:solidFill>
                    <a:schemeClr val="bg1"/>
                  </a:solidFill>
                  <a:latin typeface="Arial" charset="0"/>
                </a:rPr>
                <a:t>+</a:t>
              </a:r>
              <a:endParaRPr kumimoji="0" lang="zh-CN" altLang="en-US" sz="2000" b="1" i="0" u="none" strike="noStrike" cap="none" normalizeH="0" baseline="-2500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257" name="等腰三角形 256"/>
            <p:cNvSpPr/>
            <p:nvPr/>
          </p:nvSpPr>
          <p:spPr bwMode="auto">
            <a:xfrm>
              <a:off x="3249397" y="2545331"/>
              <a:ext cx="197047" cy="91581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59" name="直接连接符 258"/>
            <p:cNvCxnSpPr/>
            <p:nvPr/>
          </p:nvCxnSpPr>
          <p:spPr bwMode="auto">
            <a:xfrm flipV="1">
              <a:off x="3249397" y="2545331"/>
              <a:ext cx="98524" cy="915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0" name="直接连接符 259"/>
            <p:cNvCxnSpPr/>
            <p:nvPr/>
          </p:nvCxnSpPr>
          <p:spPr bwMode="auto">
            <a:xfrm flipH="1" flipV="1">
              <a:off x="3347864" y="2545331"/>
              <a:ext cx="98524" cy="915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65" name="直接连接符 264"/>
          <p:cNvCxnSpPr/>
          <p:nvPr/>
        </p:nvCxnSpPr>
        <p:spPr bwMode="auto">
          <a:xfrm>
            <a:off x="2258637" y="1111864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71" name="组合 270"/>
          <p:cNvGrpSpPr/>
          <p:nvPr/>
        </p:nvGrpSpPr>
        <p:grpSpPr>
          <a:xfrm>
            <a:off x="5661476" y="2176846"/>
            <a:ext cx="396344" cy="215444"/>
            <a:chOff x="7272000" y="2565484"/>
            <a:chExt cx="396344" cy="215444"/>
          </a:xfrm>
        </p:grpSpPr>
        <p:cxnSp>
          <p:nvCxnSpPr>
            <p:cNvPr id="272" name="直接连接符 27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3" name="文本框 27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286" name="组合 285"/>
          <p:cNvGrpSpPr/>
          <p:nvPr/>
        </p:nvGrpSpPr>
        <p:grpSpPr>
          <a:xfrm>
            <a:off x="3142073" y="3398698"/>
            <a:ext cx="396344" cy="215444"/>
            <a:chOff x="7272000" y="2565484"/>
            <a:chExt cx="396344" cy="215444"/>
          </a:xfrm>
        </p:grpSpPr>
        <p:cxnSp>
          <p:nvCxnSpPr>
            <p:cNvPr id="287" name="直接连接符 286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8" name="文本框 287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310" name="组合 309"/>
          <p:cNvGrpSpPr/>
          <p:nvPr/>
        </p:nvGrpSpPr>
        <p:grpSpPr>
          <a:xfrm>
            <a:off x="3709468" y="3371360"/>
            <a:ext cx="396344" cy="215444"/>
            <a:chOff x="7272000" y="2565484"/>
            <a:chExt cx="396344" cy="215444"/>
          </a:xfrm>
        </p:grpSpPr>
        <p:cxnSp>
          <p:nvCxnSpPr>
            <p:cNvPr id="311" name="直接连接符 310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2" name="文本框 311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331" name="组合 330"/>
          <p:cNvGrpSpPr/>
          <p:nvPr/>
        </p:nvGrpSpPr>
        <p:grpSpPr>
          <a:xfrm>
            <a:off x="1154425" y="5000296"/>
            <a:ext cx="396344" cy="215444"/>
            <a:chOff x="7272000" y="2565484"/>
            <a:chExt cx="396344" cy="215444"/>
          </a:xfrm>
        </p:grpSpPr>
        <p:cxnSp>
          <p:nvCxnSpPr>
            <p:cNvPr id="332" name="直接连接符 33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3" name="文本框 33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sp>
        <p:nvSpPr>
          <p:cNvPr id="334" name="文本框 333"/>
          <p:cNvSpPr txBox="1"/>
          <p:nvPr/>
        </p:nvSpPr>
        <p:spPr>
          <a:xfrm>
            <a:off x="4717064" y="3032135"/>
            <a:ext cx="9137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ADDR1MUX</a:t>
            </a:r>
            <a:endParaRPr lang="zh-CN" altLang="en-US" sz="1000" baseline="0" dirty="0"/>
          </a:p>
        </p:txBody>
      </p:sp>
      <p:grpSp>
        <p:nvGrpSpPr>
          <p:cNvPr id="335" name="组合 334"/>
          <p:cNvGrpSpPr/>
          <p:nvPr/>
        </p:nvGrpSpPr>
        <p:grpSpPr>
          <a:xfrm flipH="1">
            <a:off x="4419247" y="3101884"/>
            <a:ext cx="360039" cy="119168"/>
            <a:chOff x="5292080" y="3452075"/>
            <a:chExt cx="360039" cy="119168"/>
          </a:xfrm>
        </p:grpSpPr>
        <p:sp>
          <p:nvSpPr>
            <p:cNvPr id="336" name="等腰三角形 33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337" name="直接连接符 33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3" name="组合 342"/>
          <p:cNvGrpSpPr/>
          <p:nvPr/>
        </p:nvGrpSpPr>
        <p:grpSpPr>
          <a:xfrm>
            <a:off x="3895814" y="1945790"/>
            <a:ext cx="360000" cy="217408"/>
            <a:chOff x="5898218" y="3494595"/>
            <a:chExt cx="360000" cy="217408"/>
          </a:xfrm>
        </p:grpSpPr>
        <p:cxnSp>
          <p:nvCxnSpPr>
            <p:cNvPr id="344" name="直接连接符 343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5" name="文本框 344"/>
            <p:cNvSpPr txBox="1"/>
            <p:nvPr/>
          </p:nvSpPr>
          <p:spPr>
            <a:xfrm>
              <a:off x="5898218" y="3496559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2</a:t>
              </a:r>
              <a:endParaRPr lang="zh-CN" altLang="en-US" sz="1200" dirty="0"/>
            </a:p>
          </p:txBody>
        </p:sp>
      </p:grpSp>
      <p:sp>
        <p:nvSpPr>
          <p:cNvPr id="93" name="梯形 92"/>
          <p:cNvSpPr/>
          <p:nvPr/>
        </p:nvSpPr>
        <p:spPr bwMode="auto">
          <a:xfrm>
            <a:off x="4240866" y="1892536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2000" rIns="9144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b="1" baseline="0" dirty="0">
                <a:solidFill>
                  <a:schemeClr val="bg1"/>
                </a:solidFill>
                <a:latin typeface="Arial" charset="0"/>
              </a:rPr>
              <a:t>PC</a:t>
            </a:r>
            <a:r>
              <a:rPr kumimoji="0" lang="en-US" altLang="zh-CN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MUX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31" name="直接连接符 130"/>
          <p:cNvCxnSpPr/>
          <p:nvPr/>
        </p:nvCxnSpPr>
        <p:spPr bwMode="auto">
          <a:xfrm>
            <a:off x="5366663" y="1424500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2" name="矩形 131"/>
          <p:cNvSpPr/>
          <p:nvPr/>
        </p:nvSpPr>
        <p:spPr bwMode="auto">
          <a:xfrm>
            <a:off x="5233467" y="1831944"/>
            <a:ext cx="356878" cy="19852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b="1" baseline="0" dirty="0">
                <a:solidFill>
                  <a:schemeClr val="bg1"/>
                </a:solidFill>
                <a:latin typeface="Arial" charset="0"/>
              </a:rPr>
              <a:t>+1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33" name="直接连接符 132"/>
          <p:cNvCxnSpPr/>
          <p:nvPr/>
        </p:nvCxnSpPr>
        <p:spPr bwMode="auto">
          <a:xfrm rot="16200000">
            <a:off x="5025024" y="1084719"/>
            <a:ext cx="1726" cy="72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" name="直接连接符 133"/>
          <p:cNvCxnSpPr/>
          <p:nvPr/>
        </p:nvCxnSpPr>
        <p:spPr bwMode="auto">
          <a:xfrm rot="16200000">
            <a:off x="5122241" y="2137145"/>
            <a:ext cx="1726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" name="直接连接符 134"/>
          <p:cNvCxnSpPr/>
          <p:nvPr/>
        </p:nvCxnSpPr>
        <p:spPr bwMode="auto">
          <a:xfrm>
            <a:off x="5374321" y="2012008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8" name="椭圆 167"/>
          <p:cNvSpPr/>
          <p:nvPr/>
        </p:nvSpPr>
        <p:spPr bwMode="auto">
          <a:xfrm>
            <a:off x="5328602" y="1423034"/>
            <a:ext cx="45719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grpSp>
        <p:nvGrpSpPr>
          <p:cNvPr id="313" name="组合 312"/>
          <p:cNvGrpSpPr/>
          <p:nvPr/>
        </p:nvGrpSpPr>
        <p:grpSpPr>
          <a:xfrm>
            <a:off x="5313792" y="2176846"/>
            <a:ext cx="396344" cy="215444"/>
            <a:chOff x="7272000" y="2565484"/>
            <a:chExt cx="396344" cy="215444"/>
          </a:xfrm>
        </p:grpSpPr>
        <p:cxnSp>
          <p:nvCxnSpPr>
            <p:cNvPr id="314" name="直接连接符 31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5" name="文本框 31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2169016" y="1429908"/>
            <a:ext cx="180969" cy="402036"/>
            <a:chOff x="2185214" y="1412776"/>
            <a:chExt cx="180969" cy="402036"/>
          </a:xfrm>
        </p:grpSpPr>
        <p:sp>
          <p:nvSpPr>
            <p:cNvPr id="47" name="等腰三角形 46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2" name="梯形 91"/>
          <p:cNvSpPr/>
          <p:nvPr/>
        </p:nvSpPr>
        <p:spPr bwMode="auto">
          <a:xfrm>
            <a:off x="1750396" y="1820528"/>
            <a:ext cx="988993" cy="236862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MARMUX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138" name="直接连接符 137"/>
          <p:cNvCxnSpPr/>
          <p:nvPr/>
        </p:nvCxnSpPr>
        <p:spPr bwMode="auto">
          <a:xfrm rot="16200000">
            <a:off x="3901881" y="1747544"/>
            <a:ext cx="1726" cy="10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" name="直接连接符 138"/>
          <p:cNvCxnSpPr/>
          <p:nvPr/>
        </p:nvCxnSpPr>
        <p:spPr bwMode="auto">
          <a:xfrm rot="16200000">
            <a:off x="3091881" y="1717129"/>
            <a:ext cx="1726" cy="13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直接连接符 142"/>
          <p:cNvCxnSpPr/>
          <p:nvPr/>
        </p:nvCxnSpPr>
        <p:spPr bwMode="auto">
          <a:xfrm flipV="1">
            <a:off x="2421993" y="2048040"/>
            <a:ext cx="1726" cy="36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" name="直接连接符 144"/>
          <p:cNvCxnSpPr/>
          <p:nvPr/>
        </p:nvCxnSpPr>
        <p:spPr bwMode="auto">
          <a:xfrm flipV="1">
            <a:off x="2926049" y="2975144"/>
            <a:ext cx="1726" cy="100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" name="直接连接符 145"/>
          <p:cNvCxnSpPr/>
          <p:nvPr/>
        </p:nvCxnSpPr>
        <p:spPr bwMode="auto">
          <a:xfrm rot="16200000">
            <a:off x="4221282" y="1969129"/>
            <a:ext cx="1726" cy="86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9" name="直接连接符 168"/>
          <p:cNvCxnSpPr/>
          <p:nvPr/>
        </p:nvCxnSpPr>
        <p:spPr bwMode="auto">
          <a:xfrm rot="16200000">
            <a:off x="5554281" y="1246719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0" name="直接连接符 169"/>
          <p:cNvCxnSpPr/>
          <p:nvPr/>
        </p:nvCxnSpPr>
        <p:spPr bwMode="auto">
          <a:xfrm rot="10800000">
            <a:off x="5734361" y="1436127"/>
            <a:ext cx="1726" cy="20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1" name="直接连接符 170"/>
          <p:cNvCxnSpPr/>
          <p:nvPr/>
        </p:nvCxnSpPr>
        <p:spPr bwMode="auto">
          <a:xfrm rot="16200000">
            <a:off x="5014281" y="2749264"/>
            <a:ext cx="1726" cy="147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" name="直接连接符 171"/>
          <p:cNvCxnSpPr/>
          <p:nvPr/>
        </p:nvCxnSpPr>
        <p:spPr bwMode="auto">
          <a:xfrm flipV="1">
            <a:off x="4292475" y="3272104"/>
            <a:ext cx="1726" cy="21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5" name="矩形 184"/>
          <p:cNvSpPr/>
          <p:nvPr/>
        </p:nvSpPr>
        <p:spPr bwMode="auto">
          <a:xfrm>
            <a:off x="1731563" y="255204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baseline="0" dirty="0">
                <a:latin typeface="Arial" charset="0"/>
              </a:rPr>
              <a:t>SEXT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1" name="直接连接符 190"/>
          <p:cNvCxnSpPr/>
          <p:nvPr/>
        </p:nvCxnSpPr>
        <p:spPr bwMode="auto">
          <a:xfrm rot="16200000">
            <a:off x="1478644" y="2408048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" name="直接连接符 194"/>
          <p:cNvCxnSpPr/>
          <p:nvPr/>
        </p:nvCxnSpPr>
        <p:spPr bwMode="auto">
          <a:xfrm rot="10800000">
            <a:off x="2061954" y="2047944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48" name="组合 247"/>
          <p:cNvGrpSpPr/>
          <p:nvPr/>
        </p:nvGrpSpPr>
        <p:grpSpPr>
          <a:xfrm>
            <a:off x="1413881" y="1878792"/>
            <a:ext cx="360039" cy="119168"/>
            <a:chOff x="5292080" y="3452075"/>
            <a:chExt cx="360039" cy="119168"/>
          </a:xfrm>
        </p:grpSpPr>
        <p:sp>
          <p:nvSpPr>
            <p:cNvPr id="249" name="等腰三角形 24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50" name="直接连接符 24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51" name="组合 250"/>
          <p:cNvGrpSpPr/>
          <p:nvPr/>
        </p:nvGrpSpPr>
        <p:grpSpPr>
          <a:xfrm>
            <a:off x="1845930" y="1424744"/>
            <a:ext cx="360039" cy="119168"/>
            <a:chOff x="5292080" y="3452075"/>
            <a:chExt cx="360039" cy="119168"/>
          </a:xfrm>
        </p:grpSpPr>
        <p:sp>
          <p:nvSpPr>
            <p:cNvPr id="252" name="等腰三角形 25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53" name="直接连接符 25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70" name="文本框 269"/>
          <p:cNvSpPr txBox="1"/>
          <p:nvPr/>
        </p:nvSpPr>
        <p:spPr>
          <a:xfrm>
            <a:off x="1197857" y="2419041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baseline="0" dirty="0"/>
              <a:t>[7:0]</a:t>
            </a:r>
            <a:endParaRPr lang="zh-CN" altLang="en-US" sz="1200" b="1" baseline="0" dirty="0"/>
          </a:p>
        </p:txBody>
      </p:sp>
      <p:sp>
        <p:nvSpPr>
          <p:cNvPr id="308" name="文本框 307"/>
          <p:cNvSpPr txBox="1"/>
          <p:nvPr/>
        </p:nvSpPr>
        <p:spPr>
          <a:xfrm>
            <a:off x="787257" y="1369699"/>
            <a:ext cx="1130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baseline="0" dirty="0" err="1"/>
              <a:t>GateMARMUX</a:t>
            </a:r>
            <a:endParaRPr lang="zh-CN" altLang="en-US" sz="1000" baseline="0" dirty="0"/>
          </a:p>
        </p:txBody>
      </p:sp>
      <p:sp>
        <p:nvSpPr>
          <p:cNvPr id="309" name="文本框 308"/>
          <p:cNvSpPr txBox="1"/>
          <p:nvPr/>
        </p:nvSpPr>
        <p:spPr>
          <a:xfrm>
            <a:off x="3311140" y="1546909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baseline="0" dirty="0"/>
              <a:t>LD.PC</a:t>
            </a:r>
            <a:endParaRPr lang="zh-CN" altLang="en-US" sz="1000" baseline="0" dirty="0"/>
          </a:p>
        </p:txBody>
      </p:sp>
      <p:grpSp>
        <p:nvGrpSpPr>
          <p:cNvPr id="316" name="组合 315"/>
          <p:cNvGrpSpPr/>
          <p:nvPr/>
        </p:nvGrpSpPr>
        <p:grpSpPr>
          <a:xfrm>
            <a:off x="3281052" y="2014654"/>
            <a:ext cx="396344" cy="215444"/>
            <a:chOff x="7272000" y="2565484"/>
            <a:chExt cx="396344" cy="215444"/>
          </a:xfrm>
        </p:grpSpPr>
        <p:cxnSp>
          <p:nvCxnSpPr>
            <p:cNvPr id="317" name="直接连接符 316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8" name="文本框 317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319" name="组合 318"/>
          <p:cNvGrpSpPr/>
          <p:nvPr/>
        </p:nvGrpSpPr>
        <p:grpSpPr>
          <a:xfrm>
            <a:off x="2350548" y="2176846"/>
            <a:ext cx="396344" cy="215444"/>
            <a:chOff x="7272000" y="2565484"/>
            <a:chExt cx="396344" cy="215444"/>
          </a:xfrm>
        </p:grpSpPr>
        <p:cxnSp>
          <p:nvCxnSpPr>
            <p:cNvPr id="320" name="直接连接符 31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1" name="文本框 32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322" name="组合 321"/>
          <p:cNvGrpSpPr/>
          <p:nvPr/>
        </p:nvGrpSpPr>
        <p:grpSpPr>
          <a:xfrm>
            <a:off x="1983416" y="2176846"/>
            <a:ext cx="396344" cy="215444"/>
            <a:chOff x="7272000" y="2565484"/>
            <a:chExt cx="396344" cy="215444"/>
          </a:xfrm>
        </p:grpSpPr>
        <p:cxnSp>
          <p:nvCxnSpPr>
            <p:cNvPr id="323" name="直接连接符 32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4" name="文本框 32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338" name="组合 337"/>
          <p:cNvGrpSpPr/>
          <p:nvPr/>
        </p:nvGrpSpPr>
        <p:grpSpPr>
          <a:xfrm>
            <a:off x="2080239" y="3105493"/>
            <a:ext cx="360039" cy="119168"/>
            <a:chOff x="5292080" y="3452075"/>
            <a:chExt cx="360039" cy="119168"/>
          </a:xfrm>
        </p:grpSpPr>
        <p:sp>
          <p:nvSpPr>
            <p:cNvPr id="339" name="等腰三角形 33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340" name="直接连接符 33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41" name="文本框 340"/>
          <p:cNvSpPr txBox="1"/>
          <p:nvPr/>
        </p:nvSpPr>
        <p:spPr>
          <a:xfrm>
            <a:off x="1136717" y="3046345"/>
            <a:ext cx="991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baseline="0" dirty="0"/>
              <a:t>ADDR2MUX</a:t>
            </a:r>
            <a:endParaRPr lang="zh-CN" altLang="en-US" sz="1000" baseline="0" dirty="0"/>
          </a:p>
        </p:txBody>
      </p:sp>
      <p:grpSp>
        <p:nvGrpSpPr>
          <p:cNvPr id="325" name="组合 324"/>
          <p:cNvGrpSpPr/>
          <p:nvPr/>
        </p:nvGrpSpPr>
        <p:grpSpPr>
          <a:xfrm>
            <a:off x="4585967" y="2176846"/>
            <a:ext cx="396344" cy="215444"/>
            <a:chOff x="7272000" y="2565484"/>
            <a:chExt cx="396344" cy="215444"/>
          </a:xfrm>
        </p:grpSpPr>
        <p:cxnSp>
          <p:nvCxnSpPr>
            <p:cNvPr id="326" name="直接连接符 325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7" name="文本框 326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364" name="组合 363"/>
          <p:cNvGrpSpPr/>
          <p:nvPr/>
        </p:nvGrpSpPr>
        <p:grpSpPr>
          <a:xfrm>
            <a:off x="2170281" y="5732800"/>
            <a:ext cx="360039" cy="119168"/>
            <a:chOff x="5292080" y="3452075"/>
            <a:chExt cx="360039" cy="119168"/>
          </a:xfrm>
        </p:grpSpPr>
        <p:sp>
          <p:nvSpPr>
            <p:cNvPr id="365" name="等腰三角形 36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366" name="直接连接符 36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67" name="文本框 366"/>
          <p:cNvSpPr txBox="1"/>
          <p:nvPr/>
        </p:nvSpPr>
        <p:spPr>
          <a:xfrm>
            <a:off x="1557897" y="5669274"/>
            <a:ext cx="744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LD.MDR</a:t>
            </a:r>
            <a:endParaRPr lang="zh-CN" altLang="en-US" sz="1000" baseline="0" dirty="0"/>
          </a:p>
        </p:txBody>
      </p:sp>
      <p:sp>
        <p:nvSpPr>
          <p:cNvPr id="392" name="梯形 391"/>
          <p:cNvSpPr/>
          <p:nvPr/>
        </p:nvSpPr>
        <p:spPr bwMode="auto">
          <a:xfrm>
            <a:off x="2187064" y="6122668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MUX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393" name="直接连接符 392"/>
          <p:cNvCxnSpPr/>
          <p:nvPr/>
        </p:nvCxnSpPr>
        <p:spPr bwMode="auto">
          <a:xfrm flipV="1">
            <a:off x="2277977" y="6368448"/>
            <a:ext cx="0" cy="208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4" name="直接连接符 393"/>
          <p:cNvCxnSpPr/>
          <p:nvPr/>
        </p:nvCxnSpPr>
        <p:spPr bwMode="auto">
          <a:xfrm>
            <a:off x="1197857" y="5351128"/>
            <a:ext cx="0" cy="12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5" name="直接连接符 394"/>
          <p:cNvCxnSpPr/>
          <p:nvPr/>
        </p:nvCxnSpPr>
        <p:spPr bwMode="auto">
          <a:xfrm>
            <a:off x="3104495" y="5904000"/>
            <a:ext cx="0" cy="30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6" name="直接连接符 395"/>
          <p:cNvCxnSpPr/>
          <p:nvPr/>
        </p:nvCxnSpPr>
        <p:spPr bwMode="auto">
          <a:xfrm rot="5400000" flipH="1">
            <a:off x="3248479" y="6058435"/>
            <a:ext cx="0" cy="28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00" name="组合 399"/>
          <p:cNvGrpSpPr/>
          <p:nvPr/>
        </p:nvGrpSpPr>
        <p:grpSpPr>
          <a:xfrm>
            <a:off x="1837251" y="6173636"/>
            <a:ext cx="360039" cy="119168"/>
            <a:chOff x="5292080" y="3452075"/>
            <a:chExt cx="360039" cy="119168"/>
          </a:xfrm>
        </p:grpSpPr>
        <p:sp>
          <p:nvSpPr>
            <p:cNvPr id="401" name="等腰三角形 400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402" name="直接连接符 401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3" name="文本框 402"/>
          <p:cNvSpPr txBox="1"/>
          <p:nvPr/>
        </p:nvSpPr>
        <p:spPr>
          <a:xfrm>
            <a:off x="1294916" y="6110110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MIO.EN</a:t>
            </a:r>
            <a:endParaRPr lang="zh-CN" altLang="en-US" sz="1000" baseline="0" dirty="0"/>
          </a:p>
        </p:txBody>
      </p:sp>
      <p:grpSp>
        <p:nvGrpSpPr>
          <p:cNvPr id="404" name="组合 403"/>
          <p:cNvGrpSpPr/>
          <p:nvPr/>
        </p:nvGrpSpPr>
        <p:grpSpPr>
          <a:xfrm>
            <a:off x="2426458" y="5380465"/>
            <a:ext cx="360039" cy="119168"/>
            <a:chOff x="5292080" y="3452075"/>
            <a:chExt cx="360039" cy="119168"/>
          </a:xfrm>
        </p:grpSpPr>
        <p:sp>
          <p:nvSpPr>
            <p:cNvPr id="405" name="等腰三角形 40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406" name="直接连接符 40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7" name="文本框 406"/>
          <p:cNvSpPr txBox="1"/>
          <p:nvPr/>
        </p:nvSpPr>
        <p:spPr>
          <a:xfrm>
            <a:off x="1629907" y="5333967"/>
            <a:ext cx="842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baseline="0" dirty="0" err="1"/>
              <a:t>GateMDR</a:t>
            </a:r>
            <a:endParaRPr lang="zh-CN" altLang="en-US" sz="1000" baseline="0" dirty="0"/>
          </a:p>
        </p:txBody>
      </p:sp>
      <p:grpSp>
        <p:nvGrpSpPr>
          <p:cNvPr id="412" name="组合 411"/>
          <p:cNvGrpSpPr/>
          <p:nvPr/>
        </p:nvGrpSpPr>
        <p:grpSpPr>
          <a:xfrm>
            <a:off x="2174743" y="1170445"/>
            <a:ext cx="396344" cy="215444"/>
            <a:chOff x="7272000" y="2565484"/>
            <a:chExt cx="396344" cy="215444"/>
          </a:xfrm>
        </p:grpSpPr>
        <p:cxnSp>
          <p:nvCxnSpPr>
            <p:cNvPr id="413" name="直接连接符 41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4" name="文本框 41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421" name="组合 420"/>
          <p:cNvGrpSpPr/>
          <p:nvPr/>
        </p:nvGrpSpPr>
        <p:grpSpPr>
          <a:xfrm>
            <a:off x="1134212" y="5442899"/>
            <a:ext cx="396344" cy="215444"/>
            <a:chOff x="7272000" y="2565484"/>
            <a:chExt cx="396344" cy="215444"/>
          </a:xfrm>
        </p:grpSpPr>
        <p:cxnSp>
          <p:nvCxnSpPr>
            <p:cNvPr id="422" name="直接连接符 42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3" name="文本框 42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424" name="组合 423"/>
          <p:cNvGrpSpPr/>
          <p:nvPr/>
        </p:nvGrpSpPr>
        <p:grpSpPr>
          <a:xfrm>
            <a:off x="2978204" y="6542014"/>
            <a:ext cx="360000" cy="221857"/>
            <a:chOff x="5898218" y="3494595"/>
            <a:chExt cx="360000" cy="221857"/>
          </a:xfrm>
        </p:grpSpPr>
        <p:cxnSp>
          <p:nvCxnSpPr>
            <p:cNvPr id="425" name="直接连接符 424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6" name="文本框 425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sp>
        <p:nvSpPr>
          <p:cNvPr id="5" name="流程图: 手动操作 4"/>
          <p:cNvSpPr/>
          <p:nvPr/>
        </p:nvSpPr>
        <p:spPr bwMode="auto">
          <a:xfrm>
            <a:off x="6994561" y="4289586"/>
            <a:ext cx="1080000" cy="390640"/>
          </a:xfrm>
          <a:prstGeom prst="flowChartManualOperation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144000" rIns="91440" bIns="144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ALU</a:t>
            </a:r>
            <a:endParaRPr kumimoji="0" lang="zh-CN" alt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等腰三角形 9"/>
          <p:cNvSpPr/>
          <p:nvPr/>
        </p:nvSpPr>
        <p:spPr bwMode="auto">
          <a:xfrm flipV="1">
            <a:off x="7391088" y="4289586"/>
            <a:ext cx="199657" cy="139368"/>
          </a:xfrm>
          <a:prstGeom prst="triangle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86742" y="4280216"/>
            <a:ext cx="102592" cy="1846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A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819344" y="4289554"/>
            <a:ext cx="102592" cy="1846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B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7390425" y="4298836"/>
            <a:ext cx="99828" cy="1393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连接符 23"/>
          <p:cNvCxnSpPr/>
          <p:nvPr/>
        </p:nvCxnSpPr>
        <p:spPr bwMode="auto">
          <a:xfrm flipH="1">
            <a:off x="7497834" y="4298836"/>
            <a:ext cx="92793" cy="1393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2" name="等腰三角形 221"/>
          <p:cNvSpPr/>
          <p:nvPr/>
        </p:nvSpPr>
        <p:spPr bwMode="auto">
          <a:xfrm rot="5400000">
            <a:off x="6965478" y="4370395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95" name="文本框 294"/>
          <p:cNvSpPr txBox="1"/>
          <p:nvPr/>
        </p:nvSpPr>
        <p:spPr>
          <a:xfrm>
            <a:off x="6420017" y="4250019"/>
            <a:ext cx="547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ALUK</a:t>
            </a:r>
            <a:endParaRPr lang="zh-CN" altLang="en-US" sz="1000" baseline="0" dirty="0"/>
          </a:p>
        </p:txBody>
      </p:sp>
      <p:grpSp>
        <p:nvGrpSpPr>
          <p:cNvPr id="376" name="组合 375"/>
          <p:cNvGrpSpPr/>
          <p:nvPr/>
        </p:nvGrpSpPr>
        <p:grpSpPr>
          <a:xfrm>
            <a:off x="6258090" y="4397737"/>
            <a:ext cx="360000" cy="221857"/>
            <a:chOff x="5898218" y="3494595"/>
            <a:chExt cx="360000" cy="221857"/>
          </a:xfrm>
        </p:grpSpPr>
        <p:cxnSp>
          <p:nvCxnSpPr>
            <p:cNvPr id="377" name="直接连接符 376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8" name="文本框 377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2</a:t>
              </a:r>
              <a:endParaRPr lang="zh-CN" altLang="en-US" sz="1200" dirty="0"/>
            </a:p>
          </p:txBody>
        </p:sp>
      </p:grpSp>
      <p:sp>
        <p:nvSpPr>
          <p:cNvPr id="70" name="矩形 69"/>
          <p:cNvSpPr/>
          <p:nvPr/>
        </p:nvSpPr>
        <p:spPr bwMode="auto">
          <a:xfrm>
            <a:off x="4746598" y="3915536"/>
            <a:ext cx="950556" cy="1233418"/>
          </a:xfrm>
          <a:prstGeom prst="rect">
            <a:avLst/>
          </a:prstGeom>
          <a:solidFill>
            <a:srgbClr val="CC0000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b="1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FINITE STATE MACHINE</a:t>
            </a:r>
            <a:endParaRPr lang="zh-CN" altLang="en-US" sz="1200" b="1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1" name="组合 110"/>
          <p:cNvGrpSpPr/>
          <p:nvPr/>
        </p:nvGrpSpPr>
        <p:grpSpPr>
          <a:xfrm>
            <a:off x="3683425" y="4218423"/>
            <a:ext cx="394752" cy="277817"/>
            <a:chOff x="2731971" y="4365104"/>
            <a:chExt cx="327861" cy="216000"/>
          </a:xfrm>
        </p:grpSpPr>
        <p:sp>
          <p:nvSpPr>
            <p:cNvPr id="108" name="矩形 107"/>
            <p:cNvSpPr/>
            <p:nvPr/>
          </p:nvSpPr>
          <p:spPr bwMode="auto">
            <a:xfrm>
              <a:off x="2731971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N</a:t>
              </a:r>
              <a:endParaRPr kumimoji="0" lang="zh-CN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9" name="矩形 108"/>
            <p:cNvSpPr/>
            <p:nvPr/>
          </p:nvSpPr>
          <p:spPr bwMode="auto">
            <a:xfrm>
              <a:off x="2839983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Z</a:t>
              </a:r>
              <a:endParaRPr kumimoji="0" lang="zh-CN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10" name="矩形 109"/>
            <p:cNvSpPr/>
            <p:nvPr/>
          </p:nvSpPr>
          <p:spPr bwMode="auto">
            <a:xfrm>
              <a:off x="2947995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P</a:t>
              </a:r>
              <a:endParaRPr kumimoji="0" lang="zh-CN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</p:grpSp>
      <p:cxnSp>
        <p:nvCxnSpPr>
          <p:cNvPr id="203" name="直接连接符 202"/>
          <p:cNvCxnSpPr/>
          <p:nvPr/>
        </p:nvCxnSpPr>
        <p:spPr bwMode="auto">
          <a:xfrm flipV="1">
            <a:off x="1218173" y="4928288"/>
            <a:ext cx="1726" cy="36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6" name="直接连接符 205"/>
          <p:cNvCxnSpPr/>
          <p:nvPr/>
        </p:nvCxnSpPr>
        <p:spPr bwMode="auto">
          <a:xfrm flipV="1">
            <a:off x="3883332" y="4472728"/>
            <a:ext cx="0" cy="244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7" name="直接连接符 206"/>
          <p:cNvCxnSpPr/>
          <p:nvPr/>
        </p:nvCxnSpPr>
        <p:spPr bwMode="auto">
          <a:xfrm rot="16200000">
            <a:off x="4408514" y="4021887"/>
            <a:ext cx="1726" cy="662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12" name="组合 211"/>
          <p:cNvGrpSpPr/>
          <p:nvPr/>
        </p:nvGrpSpPr>
        <p:grpSpPr>
          <a:xfrm>
            <a:off x="5734361" y="4072576"/>
            <a:ext cx="360039" cy="119168"/>
            <a:chOff x="5292080" y="3452075"/>
            <a:chExt cx="360039" cy="119168"/>
          </a:xfrm>
        </p:grpSpPr>
        <p:sp>
          <p:nvSpPr>
            <p:cNvPr id="213" name="等腰三角形 212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14" name="直接连接符 213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18" name="组合 217"/>
          <p:cNvGrpSpPr/>
          <p:nvPr/>
        </p:nvGrpSpPr>
        <p:grpSpPr>
          <a:xfrm>
            <a:off x="5734361" y="4224976"/>
            <a:ext cx="360039" cy="119168"/>
            <a:chOff x="5292080" y="3452075"/>
            <a:chExt cx="360039" cy="119168"/>
          </a:xfrm>
        </p:grpSpPr>
        <p:sp>
          <p:nvSpPr>
            <p:cNvPr id="219" name="等腰三角形 21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20" name="直接连接符 21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23" name="直接连接符 222"/>
          <p:cNvCxnSpPr/>
          <p:nvPr/>
        </p:nvCxnSpPr>
        <p:spPr bwMode="auto">
          <a:xfrm rot="5400000">
            <a:off x="6346497" y="3832234"/>
            <a:ext cx="0" cy="1224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24" name="组合 223"/>
          <p:cNvGrpSpPr/>
          <p:nvPr/>
        </p:nvGrpSpPr>
        <p:grpSpPr>
          <a:xfrm>
            <a:off x="5734361" y="4529776"/>
            <a:ext cx="360039" cy="119168"/>
            <a:chOff x="5292080" y="3452075"/>
            <a:chExt cx="360039" cy="119168"/>
          </a:xfrm>
        </p:grpSpPr>
        <p:sp>
          <p:nvSpPr>
            <p:cNvPr id="225" name="等腰三角形 22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26" name="直接连接符 22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" name="组合 10"/>
          <p:cNvGrpSpPr/>
          <p:nvPr/>
        </p:nvGrpSpPr>
        <p:grpSpPr>
          <a:xfrm>
            <a:off x="3358097" y="4004728"/>
            <a:ext cx="1368000" cy="828000"/>
            <a:chOff x="3358097" y="4004728"/>
            <a:chExt cx="1368000" cy="828000"/>
          </a:xfrm>
        </p:grpSpPr>
        <p:cxnSp>
          <p:nvCxnSpPr>
            <p:cNvPr id="263" name="直接连接符 262"/>
            <p:cNvCxnSpPr/>
            <p:nvPr/>
          </p:nvCxnSpPr>
          <p:spPr bwMode="auto">
            <a:xfrm rot="10800000">
              <a:off x="3366482" y="4004728"/>
              <a:ext cx="1726" cy="828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4" name="直接连接符 263"/>
            <p:cNvCxnSpPr/>
            <p:nvPr/>
          </p:nvCxnSpPr>
          <p:spPr bwMode="auto">
            <a:xfrm rot="16200000">
              <a:off x="4041234" y="3321927"/>
              <a:ext cx="1726" cy="1368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" name="组合 7"/>
          <p:cNvGrpSpPr/>
          <p:nvPr/>
        </p:nvGrpSpPr>
        <p:grpSpPr>
          <a:xfrm>
            <a:off x="4067944" y="4941168"/>
            <a:ext cx="695029" cy="318229"/>
            <a:chOff x="4067944" y="4941168"/>
            <a:chExt cx="695029" cy="318229"/>
          </a:xfrm>
        </p:grpSpPr>
        <p:grpSp>
          <p:nvGrpSpPr>
            <p:cNvPr id="360" name="组合 359"/>
            <p:cNvGrpSpPr/>
            <p:nvPr/>
          </p:nvGrpSpPr>
          <p:grpSpPr>
            <a:xfrm>
              <a:off x="4349249" y="4941168"/>
              <a:ext cx="360039" cy="119168"/>
              <a:chOff x="5292080" y="3452075"/>
              <a:chExt cx="360039" cy="119168"/>
            </a:xfrm>
          </p:grpSpPr>
          <p:sp>
            <p:nvSpPr>
              <p:cNvPr id="361" name="等腰三角形 360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cxnSp>
            <p:nvCxnSpPr>
              <p:cNvPr id="362" name="直接连接符 361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63" name="文本框 362"/>
            <p:cNvSpPr txBox="1"/>
            <p:nvPr/>
          </p:nvSpPr>
          <p:spPr>
            <a:xfrm>
              <a:off x="4067944" y="5013176"/>
              <a:ext cx="6950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baseline="0" dirty="0"/>
                <a:t>RUN</a:t>
              </a:r>
              <a:endParaRPr lang="zh-CN" altLang="en-US" sz="1000" baseline="0" dirty="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6045" y="4705522"/>
            <a:ext cx="794285" cy="246221"/>
            <a:chOff x="66045" y="4705522"/>
            <a:chExt cx="794285" cy="246221"/>
          </a:xfrm>
        </p:grpSpPr>
        <p:grpSp>
          <p:nvGrpSpPr>
            <p:cNvPr id="381" name="组合 380"/>
            <p:cNvGrpSpPr/>
            <p:nvPr/>
          </p:nvGrpSpPr>
          <p:grpSpPr>
            <a:xfrm>
              <a:off x="500291" y="4760252"/>
              <a:ext cx="360039" cy="119168"/>
              <a:chOff x="5292080" y="3452075"/>
              <a:chExt cx="360039" cy="119168"/>
            </a:xfrm>
          </p:grpSpPr>
          <p:sp>
            <p:nvSpPr>
              <p:cNvPr id="382" name="等腰三角形 381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cxnSp>
            <p:nvCxnSpPr>
              <p:cNvPr id="383" name="直接连接符 382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84" name="文本框 383"/>
            <p:cNvSpPr txBox="1"/>
            <p:nvPr/>
          </p:nvSpPr>
          <p:spPr>
            <a:xfrm>
              <a:off x="66045" y="4705522"/>
              <a:ext cx="5204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baseline="0" dirty="0"/>
                <a:t>LD.IR</a:t>
              </a:r>
              <a:endParaRPr lang="zh-CN" altLang="en-US" sz="1000" baseline="0" dirty="0"/>
            </a:p>
          </p:txBody>
        </p:sp>
      </p:grpSp>
      <p:cxnSp>
        <p:nvCxnSpPr>
          <p:cNvPr id="262" name="直接连接符 261"/>
          <p:cNvCxnSpPr/>
          <p:nvPr/>
        </p:nvCxnSpPr>
        <p:spPr bwMode="auto">
          <a:xfrm rot="16200000">
            <a:off x="2464347" y="3913064"/>
            <a:ext cx="1726" cy="1814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7" name="矩形 106"/>
          <p:cNvSpPr/>
          <p:nvPr/>
        </p:nvSpPr>
        <p:spPr bwMode="auto">
          <a:xfrm>
            <a:off x="880175" y="4712264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baseline="0" dirty="0">
                <a:latin typeface="Arial" charset="0"/>
              </a:rPr>
              <a:t>IR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7059361" y="1543912"/>
            <a:ext cx="950400" cy="1209906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40" name="直接连接符 39"/>
          <p:cNvCxnSpPr/>
          <p:nvPr/>
        </p:nvCxnSpPr>
        <p:spPr bwMode="auto">
          <a:xfrm>
            <a:off x="7866941" y="2768136"/>
            <a:ext cx="1" cy="79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直接连接符 59"/>
          <p:cNvCxnSpPr/>
          <p:nvPr/>
        </p:nvCxnSpPr>
        <p:spPr bwMode="auto">
          <a:xfrm flipH="1">
            <a:off x="7530770" y="1111864"/>
            <a:ext cx="7582" cy="4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61" name="组合 160"/>
          <p:cNvGrpSpPr/>
          <p:nvPr/>
        </p:nvGrpSpPr>
        <p:grpSpPr>
          <a:xfrm>
            <a:off x="7786289" y="3056080"/>
            <a:ext cx="396344" cy="215444"/>
            <a:chOff x="7272000" y="2565484"/>
            <a:chExt cx="396344" cy="215444"/>
          </a:xfrm>
        </p:grpSpPr>
        <p:cxnSp>
          <p:nvCxnSpPr>
            <p:cNvPr id="114" name="直接连接符 11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5" name="文本框 11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229" name="组合 228"/>
          <p:cNvGrpSpPr/>
          <p:nvPr/>
        </p:nvGrpSpPr>
        <p:grpSpPr>
          <a:xfrm>
            <a:off x="6703212" y="2153305"/>
            <a:ext cx="360039" cy="119168"/>
            <a:chOff x="5292080" y="3452075"/>
            <a:chExt cx="360039" cy="119168"/>
          </a:xfrm>
        </p:grpSpPr>
        <p:sp>
          <p:nvSpPr>
            <p:cNvPr id="230" name="等腰三角形 229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31" name="直接连接符 230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2" name="组合 231"/>
          <p:cNvGrpSpPr/>
          <p:nvPr/>
        </p:nvGrpSpPr>
        <p:grpSpPr>
          <a:xfrm>
            <a:off x="6703212" y="1615920"/>
            <a:ext cx="360039" cy="119168"/>
            <a:chOff x="5292080" y="3452075"/>
            <a:chExt cx="360039" cy="119168"/>
          </a:xfrm>
        </p:grpSpPr>
        <p:sp>
          <p:nvSpPr>
            <p:cNvPr id="233" name="等腰三角形 232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34" name="直接连接符 233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5" name="组合 234"/>
          <p:cNvGrpSpPr/>
          <p:nvPr/>
        </p:nvGrpSpPr>
        <p:grpSpPr>
          <a:xfrm flipH="1">
            <a:off x="8019245" y="2552024"/>
            <a:ext cx="360039" cy="119168"/>
            <a:chOff x="5292080" y="3452075"/>
            <a:chExt cx="360039" cy="119168"/>
          </a:xfrm>
        </p:grpSpPr>
        <p:sp>
          <p:nvSpPr>
            <p:cNvPr id="236" name="等腰三角形 23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37" name="直接连接符 23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1" name="文本框 290"/>
          <p:cNvSpPr txBox="1"/>
          <p:nvPr/>
        </p:nvSpPr>
        <p:spPr>
          <a:xfrm>
            <a:off x="6382433" y="1572499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DR</a:t>
            </a:r>
            <a:endParaRPr lang="zh-CN" altLang="en-US" sz="1000" baseline="0" dirty="0"/>
          </a:p>
        </p:txBody>
      </p:sp>
      <p:sp>
        <p:nvSpPr>
          <p:cNvPr id="292" name="文本框 291"/>
          <p:cNvSpPr txBox="1"/>
          <p:nvPr/>
        </p:nvSpPr>
        <p:spPr>
          <a:xfrm>
            <a:off x="6094401" y="2089779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LD.REG</a:t>
            </a:r>
            <a:endParaRPr lang="zh-CN" altLang="en-US" sz="1000" baseline="0" dirty="0"/>
          </a:p>
        </p:txBody>
      </p:sp>
      <p:sp>
        <p:nvSpPr>
          <p:cNvPr id="296" name="文本框 295"/>
          <p:cNvSpPr txBox="1"/>
          <p:nvPr/>
        </p:nvSpPr>
        <p:spPr>
          <a:xfrm>
            <a:off x="7282873" y="1705103"/>
            <a:ext cx="580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baseline="0" dirty="0"/>
              <a:t>REG FILE</a:t>
            </a:r>
            <a:endParaRPr lang="zh-CN" altLang="en-US" sz="1200" b="1" baseline="0" dirty="0"/>
          </a:p>
        </p:txBody>
      </p:sp>
      <p:sp>
        <p:nvSpPr>
          <p:cNvPr id="297" name="文本框 296"/>
          <p:cNvSpPr txBox="1"/>
          <p:nvPr/>
        </p:nvSpPr>
        <p:spPr>
          <a:xfrm>
            <a:off x="7606569" y="2408008"/>
            <a:ext cx="527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SR1</a:t>
            </a:r>
          </a:p>
          <a:p>
            <a:r>
              <a:rPr lang="en-US" altLang="zh-CN" sz="1000" baseline="0" dirty="0"/>
              <a:t>OUT</a:t>
            </a:r>
            <a:endParaRPr lang="zh-CN" altLang="en-US" sz="1000" baseline="0" dirty="0"/>
          </a:p>
        </p:txBody>
      </p:sp>
      <p:sp>
        <p:nvSpPr>
          <p:cNvPr id="298" name="文本框 297"/>
          <p:cNvSpPr txBox="1"/>
          <p:nvPr/>
        </p:nvSpPr>
        <p:spPr>
          <a:xfrm>
            <a:off x="7078792" y="2408008"/>
            <a:ext cx="527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SR2</a:t>
            </a:r>
          </a:p>
          <a:p>
            <a:r>
              <a:rPr lang="en-US" altLang="zh-CN" sz="1000" baseline="0" dirty="0"/>
              <a:t>OUT</a:t>
            </a:r>
            <a:endParaRPr lang="zh-CN" altLang="en-US" sz="1000" baseline="0" dirty="0"/>
          </a:p>
        </p:txBody>
      </p:sp>
      <p:grpSp>
        <p:nvGrpSpPr>
          <p:cNvPr id="349" name="组合 348"/>
          <p:cNvGrpSpPr/>
          <p:nvPr/>
        </p:nvGrpSpPr>
        <p:grpSpPr>
          <a:xfrm>
            <a:off x="8110665" y="2557773"/>
            <a:ext cx="360000" cy="221857"/>
            <a:chOff x="5898218" y="3494595"/>
            <a:chExt cx="360000" cy="221857"/>
          </a:xfrm>
        </p:grpSpPr>
        <p:cxnSp>
          <p:nvCxnSpPr>
            <p:cNvPr id="350" name="直接连接符 349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1" name="文本框 350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3</a:t>
              </a:r>
              <a:endParaRPr lang="zh-CN" altLang="en-US" sz="1200" dirty="0"/>
            </a:p>
          </p:txBody>
        </p:sp>
      </p:grpSp>
      <p:grpSp>
        <p:nvGrpSpPr>
          <p:cNvPr id="352" name="组合 351"/>
          <p:cNvGrpSpPr/>
          <p:nvPr/>
        </p:nvGrpSpPr>
        <p:grpSpPr>
          <a:xfrm>
            <a:off x="6695955" y="1625004"/>
            <a:ext cx="360000" cy="221857"/>
            <a:chOff x="5898218" y="3494595"/>
            <a:chExt cx="360000" cy="221857"/>
          </a:xfrm>
        </p:grpSpPr>
        <p:cxnSp>
          <p:nvCxnSpPr>
            <p:cNvPr id="353" name="直接连接符 352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4" name="文本框 353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3</a:t>
              </a:r>
              <a:endParaRPr lang="zh-CN" altLang="en-US" sz="1200" dirty="0"/>
            </a:p>
          </p:txBody>
        </p:sp>
      </p:grpSp>
      <p:grpSp>
        <p:nvGrpSpPr>
          <p:cNvPr id="409" name="组合 408"/>
          <p:cNvGrpSpPr/>
          <p:nvPr/>
        </p:nvGrpSpPr>
        <p:grpSpPr>
          <a:xfrm>
            <a:off x="7462553" y="1111864"/>
            <a:ext cx="396344" cy="215444"/>
            <a:chOff x="7272000" y="2565484"/>
            <a:chExt cx="396344" cy="215444"/>
          </a:xfrm>
        </p:grpSpPr>
        <p:cxnSp>
          <p:nvCxnSpPr>
            <p:cNvPr id="410" name="直接连接符 40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1" name="文本框 41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cxnSp>
        <p:nvCxnSpPr>
          <p:cNvPr id="35" name="直接连接符 34"/>
          <p:cNvCxnSpPr/>
          <p:nvPr/>
        </p:nvCxnSpPr>
        <p:spPr bwMode="auto">
          <a:xfrm>
            <a:off x="7866941" y="3613228"/>
            <a:ext cx="1" cy="68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4" name="椭圆 123"/>
          <p:cNvSpPr/>
          <p:nvPr/>
        </p:nvSpPr>
        <p:spPr bwMode="auto">
          <a:xfrm>
            <a:off x="7839281" y="3562247"/>
            <a:ext cx="55320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06" name="文本框 305"/>
          <p:cNvSpPr txBox="1"/>
          <p:nvPr/>
        </p:nvSpPr>
        <p:spPr>
          <a:xfrm>
            <a:off x="7695313" y="4951513"/>
            <a:ext cx="8306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 err="1"/>
              <a:t>GateALU</a:t>
            </a:r>
            <a:endParaRPr lang="zh-CN" altLang="en-US" sz="1000" baseline="0" dirty="0"/>
          </a:p>
        </p:txBody>
      </p:sp>
      <p:cxnSp>
        <p:nvCxnSpPr>
          <p:cNvPr id="211" name="直接连接符 210"/>
          <p:cNvCxnSpPr/>
          <p:nvPr/>
        </p:nvCxnSpPr>
        <p:spPr bwMode="auto">
          <a:xfrm rot="5400000">
            <a:off x="6526537" y="4277233"/>
            <a:ext cx="0" cy="1584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" name="矩形 111"/>
          <p:cNvSpPr/>
          <p:nvPr/>
        </p:nvSpPr>
        <p:spPr bwMode="auto">
          <a:xfrm>
            <a:off x="3544471" y="471228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b="1" baseline="0" dirty="0">
                <a:latin typeface="Arial" charset="0"/>
              </a:rPr>
              <a:t>LOGIC</a:t>
            </a:r>
            <a:endParaRPr kumimoji="0" lang="zh-CN" alt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05" name="直接连接符 204"/>
          <p:cNvCxnSpPr/>
          <p:nvPr/>
        </p:nvCxnSpPr>
        <p:spPr bwMode="auto">
          <a:xfrm flipV="1">
            <a:off x="3882469" y="4919128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28" name="组合 327"/>
          <p:cNvGrpSpPr/>
          <p:nvPr/>
        </p:nvGrpSpPr>
        <p:grpSpPr>
          <a:xfrm>
            <a:off x="3813474" y="5000876"/>
            <a:ext cx="396344" cy="215444"/>
            <a:chOff x="7272000" y="2565484"/>
            <a:chExt cx="396344" cy="215444"/>
          </a:xfrm>
        </p:grpSpPr>
        <p:cxnSp>
          <p:nvCxnSpPr>
            <p:cNvPr id="329" name="直接连接符 328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0" name="文本框 329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707904" y="3717032"/>
            <a:ext cx="695029" cy="504055"/>
            <a:chOff x="3707904" y="3717032"/>
            <a:chExt cx="695029" cy="504055"/>
          </a:xfrm>
        </p:grpSpPr>
        <p:grpSp>
          <p:nvGrpSpPr>
            <p:cNvPr id="359" name="组合 358"/>
            <p:cNvGrpSpPr/>
            <p:nvPr/>
          </p:nvGrpSpPr>
          <p:grpSpPr>
            <a:xfrm rot="5400000" flipV="1">
              <a:off x="3684324" y="3981484"/>
              <a:ext cx="360039" cy="119168"/>
              <a:chOff x="5292080" y="3452075"/>
              <a:chExt cx="360039" cy="119168"/>
            </a:xfrm>
          </p:grpSpPr>
          <p:sp>
            <p:nvSpPr>
              <p:cNvPr id="368" name="等腰三角形 367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cxnSp>
            <p:nvCxnSpPr>
              <p:cNvPr id="369" name="直接连接符 368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70" name="文本框 369"/>
            <p:cNvSpPr txBox="1"/>
            <p:nvPr/>
          </p:nvSpPr>
          <p:spPr>
            <a:xfrm>
              <a:off x="3707904" y="3717032"/>
              <a:ext cx="6950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baseline="0" dirty="0"/>
                <a:t>LD.CC</a:t>
              </a:r>
              <a:endParaRPr lang="zh-CN" altLang="en-US" sz="1000" baseline="0" dirty="0"/>
            </a:p>
          </p:txBody>
        </p:sp>
      </p:grpSp>
      <p:sp>
        <p:nvSpPr>
          <p:cNvPr id="375" name="矩形 374"/>
          <p:cNvSpPr/>
          <p:nvPr/>
        </p:nvSpPr>
        <p:spPr bwMode="auto">
          <a:xfrm>
            <a:off x="168480" y="692696"/>
            <a:ext cx="8896977" cy="6089104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4563756" y="1213012"/>
            <a:ext cx="180969" cy="402036"/>
            <a:chOff x="2185214" y="1412776"/>
            <a:chExt cx="180969" cy="402036"/>
          </a:xfrm>
        </p:grpSpPr>
        <p:sp>
          <p:nvSpPr>
            <p:cNvPr id="52" name="等腰三角形 51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4" name="矩形 103"/>
          <p:cNvSpPr/>
          <p:nvPr/>
        </p:nvSpPr>
        <p:spPr bwMode="auto">
          <a:xfrm>
            <a:off x="4294201" y="1543936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PC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grpSp>
        <p:nvGrpSpPr>
          <p:cNvPr id="254" name="组合 253"/>
          <p:cNvGrpSpPr/>
          <p:nvPr/>
        </p:nvGrpSpPr>
        <p:grpSpPr>
          <a:xfrm>
            <a:off x="4222194" y="1255880"/>
            <a:ext cx="360039" cy="119168"/>
            <a:chOff x="5292080" y="3452075"/>
            <a:chExt cx="360039" cy="119168"/>
          </a:xfrm>
        </p:grpSpPr>
        <p:sp>
          <p:nvSpPr>
            <p:cNvPr id="255" name="等腰三角形 25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56" name="直接连接符 25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42" name="直接连接符 41"/>
          <p:cNvCxnSpPr/>
          <p:nvPr/>
        </p:nvCxnSpPr>
        <p:spPr bwMode="auto">
          <a:xfrm>
            <a:off x="622673" y="1039856"/>
            <a:ext cx="8344800" cy="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5" name="直接连接符 354"/>
          <p:cNvCxnSpPr/>
          <p:nvPr/>
        </p:nvCxnSpPr>
        <p:spPr bwMode="auto">
          <a:xfrm>
            <a:off x="4649268" y="1060966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接连接符 43"/>
          <p:cNvCxnSpPr/>
          <p:nvPr/>
        </p:nvCxnSpPr>
        <p:spPr bwMode="auto">
          <a:xfrm>
            <a:off x="8971840" y="980728"/>
            <a:ext cx="2881" cy="437040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接连接符 42"/>
          <p:cNvCxnSpPr/>
          <p:nvPr/>
        </p:nvCxnSpPr>
        <p:spPr bwMode="auto">
          <a:xfrm>
            <a:off x="621793" y="5288328"/>
            <a:ext cx="8344800" cy="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5" name="矩形 104"/>
          <p:cNvSpPr/>
          <p:nvPr/>
        </p:nvSpPr>
        <p:spPr bwMode="auto">
          <a:xfrm>
            <a:off x="4514169" y="5684384"/>
            <a:ext cx="676800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baseline="0" dirty="0">
                <a:latin typeface="Arial" charset="0"/>
              </a:rPr>
              <a:t>MAR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56" name="直接连接符 355"/>
          <p:cNvCxnSpPr/>
          <p:nvPr/>
        </p:nvCxnSpPr>
        <p:spPr bwMode="auto">
          <a:xfrm>
            <a:off x="4836233" y="5360336"/>
            <a:ext cx="0" cy="352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1" name="组合 370"/>
          <p:cNvGrpSpPr/>
          <p:nvPr/>
        </p:nvGrpSpPr>
        <p:grpSpPr>
          <a:xfrm flipH="1">
            <a:off x="5230306" y="5732800"/>
            <a:ext cx="360039" cy="119168"/>
            <a:chOff x="5292080" y="3452075"/>
            <a:chExt cx="360039" cy="119168"/>
          </a:xfrm>
        </p:grpSpPr>
        <p:sp>
          <p:nvSpPr>
            <p:cNvPr id="372" name="等腰三角形 37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373" name="直接连接符 37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15" name="组合 414"/>
          <p:cNvGrpSpPr/>
          <p:nvPr/>
        </p:nvGrpSpPr>
        <p:grpSpPr>
          <a:xfrm>
            <a:off x="4745207" y="5378888"/>
            <a:ext cx="396344" cy="215444"/>
            <a:chOff x="7272000" y="2565484"/>
            <a:chExt cx="396344" cy="215444"/>
          </a:xfrm>
        </p:grpSpPr>
        <p:cxnSp>
          <p:nvCxnSpPr>
            <p:cNvPr id="416" name="直接连接符 415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7" name="文本框 416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sp>
        <p:nvSpPr>
          <p:cNvPr id="374" name="文本框 373"/>
          <p:cNvSpPr txBox="1"/>
          <p:nvPr/>
        </p:nvSpPr>
        <p:spPr>
          <a:xfrm>
            <a:off x="5587295" y="5669274"/>
            <a:ext cx="723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LD.MAR</a:t>
            </a:r>
            <a:endParaRPr lang="zh-CN" altLang="en-US" sz="1000" baseline="0" dirty="0"/>
          </a:p>
        </p:txBody>
      </p:sp>
      <p:sp>
        <p:nvSpPr>
          <p:cNvPr id="379" name="Rectangle 2"/>
          <p:cNvSpPr txBox="1">
            <a:spLocks noChangeArrowheads="1"/>
          </p:cNvSpPr>
          <p:nvPr/>
        </p:nvSpPr>
        <p:spPr bwMode="auto">
          <a:xfrm>
            <a:off x="179388" y="71438"/>
            <a:ext cx="883920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9pPr>
          </a:lstStyle>
          <a:p>
            <a:r>
              <a:rPr lang="en-US" altLang="zh-CN" baseline="0" dirty="0">
                <a:ea typeface="宋体" panose="02010600030101010101" pitchFamily="2" charset="-122"/>
              </a:rPr>
              <a:t>BR (PC-Relative)</a:t>
            </a:r>
            <a:endParaRPr lang="en-US" altLang="zh-CN" kern="0" baseline="0" dirty="0">
              <a:ea typeface="宋体" panose="02010600030101010101" pitchFamily="2" charset="-122"/>
            </a:endParaRPr>
          </a:p>
        </p:txBody>
      </p:sp>
      <p:grpSp>
        <p:nvGrpSpPr>
          <p:cNvPr id="380" name="组合 379"/>
          <p:cNvGrpSpPr/>
          <p:nvPr/>
        </p:nvGrpSpPr>
        <p:grpSpPr>
          <a:xfrm rot="16200000">
            <a:off x="6262811" y="-1998928"/>
            <a:ext cx="569421" cy="4942139"/>
            <a:chOff x="7543800" y="1143000"/>
            <a:chExt cx="813273" cy="5257800"/>
          </a:xfrm>
        </p:grpSpPr>
        <p:sp>
          <p:nvSpPr>
            <p:cNvPr id="389" name="Line 5"/>
            <p:cNvSpPr>
              <a:spLocks noChangeShapeType="1"/>
            </p:cNvSpPr>
            <p:nvPr/>
          </p:nvSpPr>
          <p:spPr bwMode="auto">
            <a:xfrm>
              <a:off x="8077200" y="19050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390" name="Line 6"/>
            <p:cNvSpPr>
              <a:spLocks noChangeShapeType="1"/>
            </p:cNvSpPr>
            <p:nvPr/>
          </p:nvSpPr>
          <p:spPr bwMode="auto">
            <a:xfrm>
              <a:off x="8101013" y="27432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391" name="Line 7"/>
            <p:cNvSpPr>
              <a:spLocks noChangeShapeType="1"/>
            </p:cNvSpPr>
            <p:nvPr/>
          </p:nvSpPr>
          <p:spPr bwMode="auto">
            <a:xfrm>
              <a:off x="8077200" y="35814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397" name="Line 8"/>
            <p:cNvSpPr>
              <a:spLocks noChangeShapeType="1"/>
            </p:cNvSpPr>
            <p:nvPr/>
          </p:nvSpPr>
          <p:spPr bwMode="auto">
            <a:xfrm>
              <a:off x="8056563" y="44196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398" name="Line 9"/>
            <p:cNvSpPr>
              <a:spLocks noChangeShapeType="1"/>
            </p:cNvSpPr>
            <p:nvPr/>
          </p:nvSpPr>
          <p:spPr bwMode="auto">
            <a:xfrm>
              <a:off x="8070850" y="52578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399" name="Text Box 10"/>
            <p:cNvSpPr txBox="1">
              <a:spLocks noChangeArrowheads="1"/>
            </p:cNvSpPr>
            <p:nvPr/>
          </p:nvSpPr>
          <p:spPr bwMode="auto">
            <a:xfrm rot="5400000">
              <a:off x="7897198" y="3137773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400" baseline="0">
                  <a:solidFill>
                    <a:schemeClr val="accent2"/>
                  </a:solidFill>
                  <a:latin typeface="Arial" charset="0"/>
                  <a:ea typeface="+mn-ea"/>
                </a:rPr>
                <a:t>EA</a:t>
              </a:r>
            </a:p>
          </p:txBody>
        </p:sp>
        <p:sp>
          <p:nvSpPr>
            <p:cNvPr id="408" name="Text Box 11"/>
            <p:cNvSpPr txBox="1">
              <a:spLocks noChangeArrowheads="1"/>
            </p:cNvSpPr>
            <p:nvPr/>
          </p:nvSpPr>
          <p:spPr bwMode="auto">
            <a:xfrm rot="5400000">
              <a:off x="7897194" y="3975973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400" baseline="0" dirty="0">
                  <a:solidFill>
                    <a:schemeClr val="accent2"/>
                  </a:solidFill>
                  <a:latin typeface="Arial" charset="0"/>
                  <a:ea typeface="+mn-ea"/>
                </a:rPr>
                <a:t>OP</a:t>
              </a:r>
            </a:p>
          </p:txBody>
        </p:sp>
        <p:sp>
          <p:nvSpPr>
            <p:cNvPr id="427" name="Text Box 12"/>
            <p:cNvSpPr txBox="1">
              <a:spLocks noChangeArrowheads="1"/>
            </p:cNvSpPr>
            <p:nvPr/>
          </p:nvSpPr>
          <p:spPr bwMode="auto">
            <a:xfrm rot="5400000">
              <a:off x="7897194" y="4814173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400" baseline="0">
                  <a:solidFill>
                    <a:schemeClr val="accent2"/>
                  </a:solidFill>
                  <a:latin typeface="Arial" charset="0"/>
                  <a:ea typeface="+mn-ea"/>
                </a:rPr>
                <a:t>EX</a:t>
              </a:r>
            </a:p>
          </p:txBody>
        </p:sp>
        <p:sp>
          <p:nvSpPr>
            <p:cNvPr id="428" name="Line 13"/>
            <p:cNvSpPr>
              <a:spLocks noChangeShapeType="1"/>
            </p:cNvSpPr>
            <p:nvPr/>
          </p:nvSpPr>
          <p:spPr bwMode="auto">
            <a:xfrm>
              <a:off x="8077200" y="6096000"/>
              <a:ext cx="0" cy="304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429" name="Line 14"/>
            <p:cNvSpPr>
              <a:spLocks noChangeShapeType="1"/>
            </p:cNvSpPr>
            <p:nvPr/>
          </p:nvSpPr>
          <p:spPr bwMode="auto">
            <a:xfrm flipH="1">
              <a:off x="7543800" y="6400800"/>
              <a:ext cx="5334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430" name="Line 15"/>
            <p:cNvSpPr>
              <a:spLocks noChangeShapeType="1"/>
            </p:cNvSpPr>
            <p:nvPr/>
          </p:nvSpPr>
          <p:spPr bwMode="auto">
            <a:xfrm flipV="1">
              <a:off x="7543800" y="1143000"/>
              <a:ext cx="0" cy="5257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431" name="Line 16"/>
            <p:cNvSpPr>
              <a:spLocks noChangeShapeType="1"/>
            </p:cNvSpPr>
            <p:nvPr/>
          </p:nvSpPr>
          <p:spPr bwMode="auto">
            <a:xfrm>
              <a:off x="7543800" y="1143000"/>
              <a:ext cx="5334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432" name="Line 17"/>
            <p:cNvSpPr>
              <a:spLocks noChangeShapeType="1"/>
            </p:cNvSpPr>
            <p:nvPr/>
          </p:nvSpPr>
          <p:spPr bwMode="auto">
            <a:xfrm>
              <a:off x="8077200" y="1143000"/>
              <a:ext cx="0" cy="304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433" name="Text Box 18"/>
            <p:cNvSpPr txBox="1">
              <a:spLocks noChangeArrowheads="1"/>
            </p:cNvSpPr>
            <p:nvPr/>
          </p:nvSpPr>
          <p:spPr bwMode="auto">
            <a:xfrm rot="5400000">
              <a:off x="7897194" y="5652372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400" baseline="0">
                  <a:solidFill>
                    <a:schemeClr val="accent2"/>
                  </a:solidFill>
                  <a:latin typeface="Arial" charset="0"/>
                  <a:ea typeface="+mn-ea"/>
                </a:rPr>
                <a:t>S</a:t>
              </a:r>
            </a:p>
          </p:txBody>
        </p:sp>
        <p:sp>
          <p:nvSpPr>
            <p:cNvPr id="434" name="Text Box 19"/>
            <p:cNvSpPr txBox="1">
              <a:spLocks noChangeArrowheads="1"/>
            </p:cNvSpPr>
            <p:nvPr/>
          </p:nvSpPr>
          <p:spPr bwMode="auto">
            <a:xfrm rot="5400000">
              <a:off x="7897194" y="1461372"/>
              <a:ext cx="480169" cy="43958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400" b="1" baseline="0" dirty="0">
                  <a:solidFill>
                    <a:schemeClr val="bg1"/>
                  </a:solidFill>
                  <a:latin typeface="Arial" charset="0"/>
                  <a:ea typeface="+mn-ea"/>
                </a:rPr>
                <a:t>F</a:t>
              </a:r>
            </a:p>
          </p:txBody>
        </p:sp>
        <p:sp>
          <p:nvSpPr>
            <p:cNvPr id="435" name="Text Box 4"/>
            <p:cNvSpPr txBox="1">
              <a:spLocks noChangeArrowheads="1"/>
            </p:cNvSpPr>
            <p:nvPr/>
          </p:nvSpPr>
          <p:spPr bwMode="auto">
            <a:xfrm rot="5400000">
              <a:off x="7897194" y="2299573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400" baseline="0">
                  <a:solidFill>
                    <a:schemeClr val="accent2"/>
                  </a:solidFill>
                  <a:latin typeface="Arial" charset="0"/>
                  <a:ea typeface="+mn-ea"/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1381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5" name="直接连接符 394"/>
          <p:cNvCxnSpPr/>
          <p:nvPr/>
        </p:nvCxnSpPr>
        <p:spPr bwMode="auto">
          <a:xfrm>
            <a:off x="3104495" y="5904000"/>
            <a:ext cx="0" cy="30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6" name="直接连接符 395"/>
          <p:cNvCxnSpPr/>
          <p:nvPr/>
        </p:nvCxnSpPr>
        <p:spPr bwMode="auto">
          <a:xfrm rot="5400000" flipH="1">
            <a:off x="3248479" y="6058435"/>
            <a:ext cx="0" cy="28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1" name="组合 370"/>
          <p:cNvGrpSpPr/>
          <p:nvPr/>
        </p:nvGrpSpPr>
        <p:grpSpPr>
          <a:xfrm flipH="1">
            <a:off x="5230306" y="5732800"/>
            <a:ext cx="360039" cy="119168"/>
            <a:chOff x="5292080" y="3452075"/>
            <a:chExt cx="360039" cy="119168"/>
          </a:xfrm>
        </p:grpSpPr>
        <p:sp>
          <p:nvSpPr>
            <p:cNvPr id="372" name="等腰三角形 37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373" name="直接连接符 37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56" name="直接连接符 355"/>
          <p:cNvCxnSpPr/>
          <p:nvPr/>
        </p:nvCxnSpPr>
        <p:spPr bwMode="auto">
          <a:xfrm>
            <a:off x="4836233" y="5360336"/>
            <a:ext cx="0" cy="352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15" name="组合 414"/>
          <p:cNvGrpSpPr/>
          <p:nvPr/>
        </p:nvGrpSpPr>
        <p:grpSpPr>
          <a:xfrm>
            <a:off x="4745207" y="5378888"/>
            <a:ext cx="396344" cy="215444"/>
            <a:chOff x="7272000" y="2565484"/>
            <a:chExt cx="396344" cy="215444"/>
          </a:xfrm>
        </p:grpSpPr>
        <p:cxnSp>
          <p:nvCxnSpPr>
            <p:cNvPr id="416" name="直接连接符 415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7" name="文本框 416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cxnSp>
        <p:nvCxnSpPr>
          <p:cNvPr id="393" name="直接连接符 392"/>
          <p:cNvCxnSpPr/>
          <p:nvPr/>
        </p:nvCxnSpPr>
        <p:spPr bwMode="auto">
          <a:xfrm flipV="1">
            <a:off x="2277977" y="6368448"/>
            <a:ext cx="0" cy="208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4" name="组合 53"/>
          <p:cNvGrpSpPr/>
          <p:nvPr/>
        </p:nvGrpSpPr>
        <p:grpSpPr>
          <a:xfrm>
            <a:off x="2784736" y="5347152"/>
            <a:ext cx="180969" cy="402036"/>
            <a:chOff x="2185214" y="1412776"/>
            <a:chExt cx="180969" cy="402036"/>
          </a:xfrm>
        </p:grpSpPr>
        <p:sp>
          <p:nvSpPr>
            <p:cNvPr id="55" name="等腰三角形 54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04" name="组合 403"/>
          <p:cNvGrpSpPr/>
          <p:nvPr/>
        </p:nvGrpSpPr>
        <p:grpSpPr>
          <a:xfrm>
            <a:off x="2426458" y="5380465"/>
            <a:ext cx="360039" cy="119168"/>
            <a:chOff x="5292080" y="3452075"/>
            <a:chExt cx="360039" cy="119168"/>
          </a:xfrm>
        </p:grpSpPr>
        <p:sp>
          <p:nvSpPr>
            <p:cNvPr id="405" name="等腰三角形 40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406" name="直接连接符 40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42" name="直接连接符 141"/>
          <p:cNvCxnSpPr/>
          <p:nvPr/>
        </p:nvCxnSpPr>
        <p:spPr bwMode="auto">
          <a:xfrm flipV="1">
            <a:off x="4652515" y="2108560"/>
            <a:ext cx="1726" cy="3132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8" name="椭圆 147"/>
          <p:cNvSpPr/>
          <p:nvPr/>
        </p:nvSpPr>
        <p:spPr bwMode="auto">
          <a:xfrm>
            <a:off x="3775881" y="2359138"/>
            <a:ext cx="45719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147" name="直接连接符 146"/>
          <p:cNvCxnSpPr/>
          <p:nvPr/>
        </p:nvCxnSpPr>
        <p:spPr bwMode="auto">
          <a:xfrm flipV="1">
            <a:off x="3790145" y="2386600"/>
            <a:ext cx="1726" cy="21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" name="直接连接符 145"/>
          <p:cNvCxnSpPr/>
          <p:nvPr/>
        </p:nvCxnSpPr>
        <p:spPr bwMode="auto">
          <a:xfrm rot="16200000">
            <a:off x="4221282" y="1969129"/>
            <a:ext cx="1726" cy="86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25" name="组合 324"/>
          <p:cNvGrpSpPr/>
          <p:nvPr/>
        </p:nvGrpSpPr>
        <p:grpSpPr>
          <a:xfrm>
            <a:off x="4585967" y="2176846"/>
            <a:ext cx="396344" cy="215444"/>
            <a:chOff x="7272000" y="2565484"/>
            <a:chExt cx="396344" cy="215444"/>
          </a:xfrm>
        </p:grpSpPr>
        <p:cxnSp>
          <p:nvCxnSpPr>
            <p:cNvPr id="326" name="直接连接符 325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7" name="文本框 326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cxnSp>
        <p:nvCxnSpPr>
          <p:cNvPr id="141" name="直接连接符 140"/>
          <p:cNvCxnSpPr/>
          <p:nvPr/>
        </p:nvCxnSpPr>
        <p:spPr bwMode="auto">
          <a:xfrm flipV="1">
            <a:off x="4436491" y="2108560"/>
            <a:ext cx="1726" cy="19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" name="文本框 306"/>
          <p:cNvSpPr txBox="1"/>
          <p:nvPr/>
        </p:nvSpPr>
        <p:spPr>
          <a:xfrm>
            <a:off x="3569657" y="1209382"/>
            <a:ext cx="698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baseline="0" dirty="0" err="1"/>
              <a:t>GatePC</a:t>
            </a:r>
            <a:endParaRPr lang="zh-CN" altLang="en-US" sz="1000" baseline="0" dirty="0"/>
          </a:p>
        </p:txBody>
      </p:sp>
      <p:grpSp>
        <p:nvGrpSpPr>
          <p:cNvPr id="51" name="组合 50"/>
          <p:cNvGrpSpPr/>
          <p:nvPr/>
        </p:nvGrpSpPr>
        <p:grpSpPr>
          <a:xfrm>
            <a:off x="4563756" y="1213012"/>
            <a:ext cx="180969" cy="402036"/>
            <a:chOff x="2185214" y="1412776"/>
            <a:chExt cx="180969" cy="402036"/>
          </a:xfrm>
        </p:grpSpPr>
        <p:sp>
          <p:nvSpPr>
            <p:cNvPr id="52" name="等腰三角形 51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54" name="组合 253"/>
          <p:cNvGrpSpPr/>
          <p:nvPr/>
        </p:nvGrpSpPr>
        <p:grpSpPr>
          <a:xfrm>
            <a:off x="4222194" y="1255880"/>
            <a:ext cx="360039" cy="119168"/>
            <a:chOff x="5292080" y="3452075"/>
            <a:chExt cx="360039" cy="119168"/>
          </a:xfrm>
        </p:grpSpPr>
        <p:sp>
          <p:nvSpPr>
            <p:cNvPr id="255" name="等腰三角形 25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56" name="直接连接符 25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55" name="直接连接符 354"/>
          <p:cNvCxnSpPr/>
          <p:nvPr/>
        </p:nvCxnSpPr>
        <p:spPr bwMode="auto">
          <a:xfrm>
            <a:off x="4649268" y="1060966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9" name="直接连接符 168"/>
          <p:cNvCxnSpPr/>
          <p:nvPr/>
        </p:nvCxnSpPr>
        <p:spPr bwMode="auto">
          <a:xfrm rot="16200000">
            <a:off x="5554281" y="1246719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7" name="组合 156"/>
          <p:cNvGrpSpPr/>
          <p:nvPr/>
        </p:nvGrpSpPr>
        <p:grpSpPr>
          <a:xfrm>
            <a:off x="6670466" y="2543542"/>
            <a:ext cx="360039" cy="119168"/>
            <a:chOff x="5292080" y="3452075"/>
            <a:chExt cx="360039" cy="119168"/>
          </a:xfrm>
        </p:grpSpPr>
        <p:sp>
          <p:nvSpPr>
            <p:cNvPr id="158" name="等腰三角形 157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159" name="直接连接符 158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3" name="文本框 292"/>
          <p:cNvSpPr txBox="1"/>
          <p:nvPr/>
        </p:nvSpPr>
        <p:spPr>
          <a:xfrm>
            <a:off x="6310425" y="2480016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SR2</a:t>
            </a:r>
            <a:endParaRPr lang="zh-CN" altLang="en-US" sz="1000" baseline="0" dirty="0"/>
          </a:p>
        </p:txBody>
      </p:sp>
      <p:grpSp>
        <p:nvGrpSpPr>
          <p:cNvPr id="346" name="组合 345"/>
          <p:cNvGrpSpPr/>
          <p:nvPr/>
        </p:nvGrpSpPr>
        <p:grpSpPr>
          <a:xfrm>
            <a:off x="6670553" y="2547150"/>
            <a:ext cx="360000" cy="221857"/>
            <a:chOff x="5898218" y="3494595"/>
            <a:chExt cx="360000" cy="221857"/>
          </a:xfrm>
        </p:grpSpPr>
        <p:cxnSp>
          <p:nvCxnSpPr>
            <p:cNvPr id="347" name="直接连接符 346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8" name="文本框 347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3</a:t>
              </a:r>
              <a:endParaRPr lang="zh-CN" altLang="en-US" sz="1200" dirty="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698465" y="3920177"/>
            <a:ext cx="1105129" cy="119168"/>
            <a:chOff x="5698465" y="3920177"/>
            <a:chExt cx="1105129" cy="119168"/>
          </a:xfrm>
        </p:grpSpPr>
        <p:cxnSp>
          <p:nvCxnSpPr>
            <p:cNvPr id="88" name="直接连接符 87"/>
            <p:cNvCxnSpPr/>
            <p:nvPr/>
          </p:nvCxnSpPr>
          <p:spPr bwMode="auto">
            <a:xfrm rot="5400000">
              <a:off x="6184465" y="3501035"/>
              <a:ext cx="0" cy="972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7" name="等腰三角形 86"/>
            <p:cNvSpPr/>
            <p:nvPr/>
          </p:nvSpPr>
          <p:spPr bwMode="auto">
            <a:xfrm rot="5400000">
              <a:off x="6677446" y="3913196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</p:grpSp>
      <p:sp>
        <p:nvSpPr>
          <p:cNvPr id="28" name="流程图: 手动操作 27"/>
          <p:cNvSpPr/>
          <p:nvPr/>
        </p:nvSpPr>
        <p:spPr bwMode="auto">
          <a:xfrm>
            <a:off x="6742473" y="3892235"/>
            <a:ext cx="684016" cy="184837"/>
          </a:xfrm>
          <a:prstGeom prst="flowChartManualOperation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b="1" baseline="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Times New Roman" panose="02020603050405020304" pitchFamily="18" charset="0"/>
              </a:rPr>
              <a:t>SR2MUX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99" name="直接连接符 98"/>
          <p:cNvCxnSpPr/>
          <p:nvPr/>
        </p:nvCxnSpPr>
        <p:spPr bwMode="auto">
          <a:xfrm>
            <a:off x="7172232" y="4064192"/>
            <a:ext cx="2289" cy="242621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99" name="组合 298"/>
          <p:cNvGrpSpPr/>
          <p:nvPr/>
        </p:nvGrpSpPr>
        <p:grpSpPr>
          <a:xfrm>
            <a:off x="7091627" y="4017787"/>
            <a:ext cx="396344" cy="215444"/>
            <a:chOff x="7272000" y="2565484"/>
            <a:chExt cx="396344" cy="215444"/>
          </a:xfrm>
        </p:grpSpPr>
        <p:cxnSp>
          <p:nvCxnSpPr>
            <p:cNvPr id="300" name="直接连接符 29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1" name="文本框 30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342" name="组合 341"/>
          <p:cNvGrpSpPr/>
          <p:nvPr/>
        </p:nvGrpSpPr>
        <p:grpSpPr>
          <a:xfrm>
            <a:off x="6340499" y="3697739"/>
            <a:ext cx="360000" cy="221857"/>
            <a:chOff x="5898218" y="3494595"/>
            <a:chExt cx="360000" cy="221857"/>
          </a:xfrm>
        </p:grpSpPr>
        <p:cxnSp>
          <p:nvCxnSpPr>
            <p:cNvPr id="303" name="直接连接符 302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4" name="文本框 303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162" name="组合 161"/>
          <p:cNvGrpSpPr/>
          <p:nvPr/>
        </p:nvGrpSpPr>
        <p:grpSpPr>
          <a:xfrm>
            <a:off x="7138217" y="3056080"/>
            <a:ext cx="396344" cy="215444"/>
            <a:chOff x="7272000" y="2565484"/>
            <a:chExt cx="396344" cy="215444"/>
          </a:xfrm>
        </p:grpSpPr>
        <p:sp>
          <p:nvSpPr>
            <p:cNvPr id="164" name="文本框 16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  <p:cxnSp>
          <p:nvCxnSpPr>
            <p:cNvPr id="163" name="直接连接符 16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27" name="直接连接符 126"/>
          <p:cNvCxnSpPr/>
          <p:nvPr/>
        </p:nvCxnSpPr>
        <p:spPr bwMode="auto">
          <a:xfrm rot="5400000">
            <a:off x="5812482" y="1553144"/>
            <a:ext cx="1726" cy="408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直接连接符 37"/>
          <p:cNvCxnSpPr/>
          <p:nvPr/>
        </p:nvCxnSpPr>
        <p:spPr bwMode="auto">
          <a:xfrm>
            <a:off x="7203138" y="2768048"/>
            <a:ext cx="1726" cy="11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83" name="组合 282"/>
          <p:cNvGrpSpPr/>
          <p:nvPr/>
        </p:nvGrpSpPr>
        <p:grpSpPr>
          <a:xfrm>
            <a:off x="2926049" y="3398698"/>
            <a:ext cx="396344" cy="215444"/>
            <a:chOff x="7272000" y="2565484"/>
            <a:chExt cx="396344" cy="215444"/>
          </a:xfrm>
        </p:grpSpPr>
        <p:cxnSp>
          <p:nvCxnSpPr>
            <p:cNvPr id="284" name="直接连接符 28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5" name="文本框 28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cxnSp>
        <p:nvCxnSpPr>
          <p:cNvPr id="178" name="直接连接符 177"/>
          <p:cNvCxnSpPr/>
          <p:nvPr/>
        </p:nvCxnSpPr>
        <p:spPr bwMode="auto">
          <a:xfrm flipV="1">
            <a:off x="2595659" y="3272128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9" name="直接连接符 178"/>
          <p:cNvCxnSpPr/>
          <p:nvPr/>
        </p:nvCxnSpPr>
        <p:spPr bwMode="auto">
          <a:xfrm flipV="1">
            <a:off x="2801224" y="3272104"/>
            <a:ext cx="1726" cy="68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0" name="直接连接符 179"/>
          <p:cNvCxnSpPr/>
          <p:nvPr/>
        </p:nvCxnSpPr>
        <p:spPr bwMode="auto">
          <a:xfrm flipV="1">
            <a:off x="3006789" y="3272104"/>
            <a:ext cx="1726" cy="97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1" name="直接连接符 180"/>
          <p:cNvCxnSpPr/>
          <p:nvPr/>
        </p:nvCxnSpPr>
        <p:spPr bwMode="auto">
          <a:xfrm flipV="1">
            <a:off x="3212355" y="3272104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" name="文本框 265"/>
          <p:cNvSpPr txBox="1"/>
          <p:nvPr/>
        </p:nvSpPr>
        <p:spPr>
          <a:xfrm>
            <a:off x="1197857" y="3427153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baseline="0" dirty="0"/>
              <a:t>[10:0]</a:t>
            </a:r>
            <a:endParaRPr lang="zh-CN" altLang="en-US" sz="1200" b="1" baseline="0" dirty="0"/>
          </a:p>
        </p:txBody>
      </p:sp>
      <p:grpSp>
        <p:nvGrpSpPr>
          <p:cNvPr id="277" name="组合 276"/>
          <p:cNvGrpSpPr/>
          <p:nvPr/>
        </p:nvGrpSpPr>
        <p:grpSpPr>
          <a:xfrm>
            <a:off x="2511649" y="3398698"/>
            <a:ext cx="396344" cy="215444"/>
            <a:chOff x="7272000" y="2565484"/>
            <a:chExt cx="396344" cy="215444"/>
          </a:xfrm>
        </p:grpSpPr>
        <p:cxnSp>
          <p:nvCxnSpPr>
            <p:cNvPr id="278" name="直接连接符 277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9" name="文本框 278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280" name="组合 279"/>
          <p:cNvGrpSpPr/>
          <p:nvPr/>
        </p:nvGrpSpPr>
        <p:grpSpPr>
          <a:xfrm>
            <a:off x="2710025" y="3398698"/>
            <a:ext cx="396344" cy="215444"/>
            <a:chOff x="7272000" y="2565484"/>
            <a:chExt cx="396344" cy="215444"/>
          </a:xfrm>
        </p:grpSpPr>
        <p:cxnSp>
          <p:nvCxnSpPr>
            <p:cNvPr id="281" name="直接连接符 280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2" name="文本框 281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sp>
        <p:nvSpPr>
          <p:cNvPr id="182" name="矩形 181"/>
          <p:cNvSpPr/>
          <p:nvPr/>
        </p:nvSpPr>
        <p:spPr bwMode="auto">
          <a:xfrm>
            <a:off x="1731563" y="3560136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baseline="0" dirty="0">
                <a:latin typeface="Arial" charset="0"/>
              </a:rPr>
              <a:t>SEXT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3" name="矩形 182"/>
          <p:cNvSpPr/>
          <p:nvPr/>
        </p:nvSpPr>
        <p:spPr bwMode="auto">
          <a:xfrm>
            <a:off x="1733276" y="384991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baseline="0" dirty="0">
                <a:latin typeface="Arial" charset="0"/>
              </a:rPr>
              <a:t>SEXT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4" name="矩形 183"/>
          <p:cNvSpPr/>
          <p:nvPr/>
        </p:nvSpPr>
        <p:spPr bwMode="auto">
          <a:xfrm>
            <a:off x="1733276" y="4137950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baseline="0" dirty="0">
                <a:latin typeface="Arial" charset="0"/>
              </a:rPr>
              <a:t>SEXT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88" name="直接连接符 187"/>
          <p:cNvCxnSpPr/>
          <p:nvPr/>
        </p:nvCxnSpPr>
        <p:spPr bwMode="auto">
          <a:xfrm rot="16200000">
            <a:off x="1477431" y="3993950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9" name="直接连接符 188"/>
          <p:cNvCxnSpPr/>
          <p:nvPr/>
        </p:nvCxnSpPr>
        <p:spPr bwMode="auto">
          <a:xfrm rot="16200000">
            <a:off x="1478644" y="3705918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0" name="直接连接符 189"/>
          <p:cNvCxnSpPr/>
          <p:nvPr/>
        </p:nvCxnSpPr>
        <p:spPr bwMode="auto">
          <a:xfrm rot="16200000">
            <a:off x="1478644" y="3416136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2" name="直接连接符 191"/>
          <p:cNvCxnSpPr/>
          <p:nvPr/>
        </p:nvCxnSpPr>
        <p:spPr bwMode="auto">
          <a:xfrm rot="16200000">
            <a:off x="2513171" y="3570936"/>
            <a:ext cx="1726" cy="194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3" name="直接连接符 192"/>
          <p:cNvCxnSpPr/>
          <p:nvPr/>
        </p:nvCxnSpPr>
        <p:spPr bwMode="auto">
          <a:xfrm rot="16200000">
            <a:off x="2621171" y="3752718"/>
            <a:ext cx="1726" cy="410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" name="直接连接符 193"/>
          <p:cNvCxnSpPr/>
          <p:nvPr/>
        </p:nvCxnSpPr>
        <p:spPr bwMode="auto">
          <a:xfrm rot="16200000">
            <a:off x="2721971" y="3939950"/>
            <a:ext cx="1726" cy="61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7" name="文本框 266"/>
          <p:cNvSpPr txBox="1"/>
          <p:nvPr/>
        </p:nvSpPr>
        <p:spPr>
          <a:xfrm>
            <a:off x="1197857" y="3715185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baseline="0" dirty="0"/>
              <a:t>[8:0]</a:t>
            </a:r>
            <a:endParaRPr lang="zh-CN" altLang="en-US" sz="1200" b="1" baseline="0" dirty="0"/>
          </a:p>
        </p:txBody>
      </p:sp>
      <p:sp>
        <p:nvSpPr>
          <p:cNvPr id="268" name="文本框 267"/>
          <p:cNvSpPr txBox="1"/>
          <p:nvPr/>
        </p:nvSpPr>
        <p:spPr>
          <a:xfrm>
            <a:off x="1197857" y="4003217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baseline="0" dirty="0"/>
              <a:t>[5:0]</a:t>
            </a:r>
            <a:endParaRPr lang="zh-CN" altLang="en-US" sz="1200" b="1" baseline="0" dirty="0"/>
          </a:p>
        </p:txBody>
      </p:sp>
      <p:sp>
        <p:nvSpPr>
          <p:cNvPr id="269" name="文本框 268"/>
          <p:cNvSpPr txBox="1"/>
          <p:nvPr/>
        </p:nvSpPr>
        <p:spPr>
          <a:xfrm>
            <a:off x="1197857" y="4291249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baseline="0" dirty="0"/>
              <a:t>[4:0]</a:t>
            </a:r>
            <a:endParaRPr lang="zh-CN" altLang="en-US" sz="1200" b="1" baseline="0" dirty="0"/>
          </a:p>
        </p:txBody>
      </p:sp>
      <p:grpSp>
        <p:nvGrpSpPr>
          <p:cNvPr id="7" name="组合 6"/>
          <p:cNvGrpSpPr/>
          <p:nvPr/>
        </p:nvGrpSpPr>
        <p:grpSpPr>
          <a:xfrm>
            <a:off x="1226294" y="3740160"/>
            <a:ext cx="5750850" cy="900072"/>
            <a:chOff x="1226294" y="3740160"/>
            <a:chExt cx="5750850" cy="900072"/>
          </a:xfrm>
        </p:grpSpPr>
        <p:cxnSp>
          <p:nvCxnSpPr>
            <p:cNvPr id="200" name="直接连接符 199"/>
            <p:cNvCxnSpPr/>
            <p:nvPr/>
          </p:nvCxnSpPr>
          <p:spPr bwMode="auto">
            <a:xfrm rot="16200000">
              <a:off x="5086281" y="1859144"/>
              <a:ext cx="1726" cy="3780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5" name="直接连接符 174"/>
            <p:cNvCxnSpPr/>
            <p:nvPr/>
          </p:nvCxnSpPr>
          <p:spPr bwMode="auto">
            <a:xfrm>
              <a:off x="6956208" y="3740176"/>
              <a:ext cx="2289" cy="180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9" name="矩形 148"/>
            <p:cNvSpPr/>
            <p:nvPr/>
          </p:nvSpPr>
          <p:spPr bwMode="auto">
            <a:xfrm>
              <a:off x="1733276" y="4424232"/>
              <a:ext cx="677722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0" rIns="9144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200" b="1" baseline="0" dirty="0">
                  <a:latin typeface="Arial" charset="0"/>
                </a:rPr>
                <a:t>SEXT</a:t>
              </a:r>
              <a:endParaRPr kumimoji="0" lang="zh-CN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99" name="直接连接符 198"/>
            <p:cNvCxnSpPr/>
            <p:nvPr/>
          </p:nvCxnSpPr>
          <p:spPr bwMode="auto">
            <a:xfrm rot="10800000">
              <a:off x="3214082" y="3740160"/>
              <a:ext cx="1726" cy="792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7" name="直接连接符 246"/>
            <p:cNvCxnSpPr/>
            <p:nvPr/>
          </p:nvCxnSpPr>
          <p:spPr bwMode="auto">
            <a:xfrm rot="16200000">
              <a:off x="1477431" y="4280232"/>
              <a:ext cx="1726" cy="504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8" name="直接连接符 197"/>
            <p:cNvCxnSpPr/>
            <p:nvPr/>
          </p:nvCxnSpPr>
          <p:spPr bwMode="auto">
            <a:xfrm rot="16200000">
              <a:off x="2822531" y="4130832"/>
              <a:ext cx="1726" cy="8028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62" name="直接连接符 61"/>
          <p:cNvCxnSpPr/>
          <p:nvPr/>
        </p:nvCxnSpPr>
        <p:spPr bwMode="auto">
          <a:xfrm>
            <a:off x="8110625" y="5360336"/>
            <a:ext cx="0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直接连接符 64"/>
          <p:cNvCxnSpPr/>
          <p:nvPr/>
        </p:nvCxnSpPr>
        <p:spPr bwMode="auto">
          <a:xfrm>
            <a:off x="7030505" y="5324336"/>
            <a:ext cx="0" cy="57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矩形 66"/>
          <p:cNvSpPr/>
          <p:nvPr/>
        </p:nvSpPr>
        <p:spPr bwMode="auto">
          <a:xfrm>
            <a:off x="6512153" y="5900336"/>
            <a:ext cx="950400" cy="5760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b="1" baseline="0" dirty="0"/>
              <a:t>INPUT</a:t>
            </a:r>
            <a:endParaRPr lang="zh-CN" altLang="en-US" sz="1200" b="1" baseline="0" dirty="0"/>
          </a:p>
        </p:txBody>
      </p:sp>
      <p:sp>
        <p:nvSpPr>
          <p:cNvPr id="374" name="文本框 373"/>
          <p:cNvSpPr txBox="1"/>
          <p:nvPr/>
        </p:nvSpPr>
        <p:spPr>
          <a:xfrm>
            <a:off x="5587295" y="5669274"/>
            <a:ext cx="723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LD.MAR</a:t>
            </a:r>
            <a:endParaRPr lang="zh-CN" altLang="en-US" sz="1000" baseline="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322257" y="6537325"/>
            <a:ext cx="2743200" cy="244475"/>
          </a:xfrm>
        </p:spPr>
        <p:txBody>
          <a:bodyPr/>
          <a:lstStyle/>
          <a:p>
            <a:pPr>
              <a:defRPr/>
            </a:pPr>
            <a:fld id="{0DE9E528-1FB2-4ADD-81AD-0CADE8E681E0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  <p:sp>
        <p:nvSpPr>
          <p:cNvPr id="68" name="矩形 67"/>
          <p:cNvSpPr/>
          <p:nvPr/>
        </p:nvSpPr>
        <p:spPr bwMode="auto">
          <a:xfrm>
            <a:off x="7632180" y="5900336"/>
            <a:ext cx="950400" cy="5760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b="1" baseline="0" dirty="0"/>
              <a:t>OUTPUT</a:t>
            </a:r>
            <a:endParaRPr lang="zh-CN" altLang="en-US" sz="1200" b="1" baseline="0" dirty="0"/>
          </a:p>
        </p:txBody>
      </p:sp>
      <p:sp>
        <p:nvSpPr>
          <p:cNvPr id="95" name="梯形 94"/>
          <p:cNvSpPr/>
          <p:nvPr/>
        </p:nvSpPr>
        <p:spPr bwMode="auto">
          <a:xfrm>
            <a:off x="2421993" y="3056080"/>
            <a:ext cx="972000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MUX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96" name="梯形 95"/>
          <p:cNvSpPr/>
          <p:nvPr/>
        </p:nvSpPr>
        <p:spPr bwMode="auto">
          <a:xfrm>
            <a:off x="3664802" y="3056080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MUX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140" name="直接连接符 139"/>
          <p:cNvCxnSpPr/>
          <p:nvPr/>
        </p:nvCxnSpPr>
        <p:spPr bwMode="auto">
          <a:xfrm rot="10800000">
            <a:off x="3358098" y="1075872"/>
            <a:ext cx="1726" cy="12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" name="直接连接符 143"/>
          <p:cNvCxnSpPr/>
          <p:nvPr/>
        </p:nvCxnSpPr>
        <p:spPr bwMode="auto">
          <a:xfrm flipV="1">
            <a:off x="4076451" y="2804080"/>
            <a:ext cx="1726" cy="2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3" name="直接连接符 172"/>
          <p:cNvCxnSpPr/>
          <p:nvPr/>
        </p:nvCxnSpPr>
        <p:spPr bwMode="auto">
          <a:xfrm flipV="1">
            <a:off x="3790145" y="3272104"/>
            <a:ext cx="1726" cy="327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6" name="直接连接符 175"/>
          <p:cNvCxnSpPr/>
          <p:nvPr/>
        </p:nvCxnSpPr>
        <p:spPr bwMode="auto">
          <a:xfrm flipV="1">
            <a:off x="3500387" y="2804072"/>
            <a:ext cx="1726" cy="1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7" name="直接连接符 176"/>
          <p:cNvCxnSpPr/>
          <p:nvPr/>
        </p:nvCxnSpPr>
        <p:spPr bwMode="auto">
          <a:xfrm rot="16200000">
            <a:off x="3210681" y="2684409"/>
            <a:ext cx="1726" cy="597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6" name="直接连接符 185"/>
          <p:cNvCxnSpPr/>
          <p:nvPr/>
        </p:nvCxnSpPr>
        <p:spPr bwMode="auto">
          <a:xfrm rot="10800000">
            <a:off x="1218173" y="2638432"/>
            <a:ext cx="1726" cy="2073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8" name="矩形 227"/>
          <p:cNvSpPr/>
          <p:nvPr/>
        </p:nvSpPr>
        <p:spPr bwMode="auto">
          <a:xfrm>
            <a:off x="5806369" y="4712264"/>
            <a:ext cx="360040" cy="3456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108000" tIns="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 dirty="0">
                <a:latin typeface="Arial" charset="0"/>
              </a:rPr>
              <a:t>…</a:t>
            </a:r>
            <a:endParaRPr kumimoji="0" lang="zh-CN" altLang="en-US" sz="2400" b="1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44" name="直接连接符 243"/>
          <p:cNvCxnSpPr/>
          <p:nvPr/>
        </p:nvCxnSpPr>
        <p:spPr bwMode="auto">
          <a:xfrm rot="16200000">
            <a:off x="1736994" y="6026858"/>
            <a:ext cx="1726" cy="10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61" name="组合 260"/>
          <p:cNvGrpSpPr/>
          <p:nvPr/>
        </p:nvGrpSpPr>
        <p:grpSpPr>
          <a:xfrm>
            <a:off x="3286201" y="2595651"/>
            <a:ext cx="1008000" cy="244405"/>
            <a:chOff x="2843920" y="2392507"/>
            <a:chExt cx="1008000" cy="244405"/>
          </a:xfrm>
        </p:grpSpPr>
        <p:sp>
          <p:nvSpPr>
            <p:cNvPr id="94" name="梯形 93"/>
            <p:cNvSpPr/>
            <p:nvPr/>
          </p:nvSpPr>
          <p:spPr bwMode="auto">
            <a:xfrm>
              <a:off x="2843920" y="2392507"/>
              <a:ext cx="1008000" cy="232989"/>
            </a:xfrm>
            <a:prstGeom prst="trapezoid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21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b="1" dirty="0">
                  <a:solidFill>
                    <a:schemeClr val="bg1"/>
                  </a:solidFill>
                  <a:latin typeface="Arial" charset="0"/>
                </a:rPr>
                <a:t>+</a:t>
              </a:r>
              <a:endParaRPr kumimoji="0" lang="zh-CN" altLang="en-US" sz="2000" b="1" i="0" u="none" strike="noStrike" cap="none" normalizeH="0" baseline="-2500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257" name="等腰三角形 256"/>
            <p:cNvSpPr/>
            <p:nvPr/>
          </p:nvSpPr>
          <p:spPr bwMode="auto">
            <a:xfrm>
              <a:off x="3249397" y="2545331"/>
              <a:ext cx="197047" cy="91581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59" name="直接连接符 258"/>
            <p:cNvCxnSpPr/>
            <p:nvPr/>
          </p:nvCxnSpPr>
          <p:spPr bwMode="auto">
            <a:xfrm flipV="1">
              <a:off x="3249397" y="2545331"/>
              <a:ext cx="98524" cy="915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0" name="直接连接符 259"/>
            <p:cNvCxnSpPr/>
            <p:nvPr/>
          </p:nvCxnSpPr>
          <p:spPr bwMode="auto">
            <a:xfrm flipH="1" flipV="1">
              <a:off x="3347864" y="2545331"/>
              <a:ext cx="98524" cy="915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65" name="直接连接符 264"/>
          <p:cNvCxnSpPr/>
          <p:nvPr/>
        </p:nvCxnSpPr>
        <p:spPr bwMode="auto">
          <a:xfrm>
            <a:off x="2258637" y="1111864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71" name="组合 270"/>
          <p:cNvGrpSpPr/>
          <p:nvPr/>
        </p:nvGrpSpPr>
        <p:grpSpPr>
          <a:xfrm>
            <a:off x="5661476" y="2176846"/>
            <a:ext cx="396344" cy="215444"/>
            <a:chOff x="7272000" y="2565484"/>
            <a:chExt cx="396344" cy="215444"/>
          </a:xfrm>
        </p:grpSpPr>
        <p:cxnSp>
          <p:nvCxnSpPr>
            <p:cNvPr id="272" name="直接连接符 27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3" name="文本框 27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286" name="组合 285"/>
          <p:cNvGrpSpPr/>
          <p:nvPr/>
        </p:nvGrpSpPr>
        <p:grpSpPr>
          <a:xfrm>
            <a:off x="3142073" y="3398698"/>
            <a:ext cx="396344" cy="215444"/>
            <a:chOff x="7272000" y="2565484"/>
            <a:chExt cx="396344" cy="215444"/>
          </a:xfrm>
        </p:grpSpPr>
        <p:cxnSp>
          <p:nvCxnSpPr>
            <p:cNvPr id="287" name="直接连接符 286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8" name="文本框 287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310" name="组合 309"/>
          <p:cNvGrpSpPr/>
          <p:nvPr/>
        </p:nvGrpSpPr>
        <p:grpSpPr>
          <a:xfrm>
            <a:off x="3709468" y="3371360"/>
            <a:ext cx="396344" cy="215444"/>
            <a:chOff x="7272000" y="2565484"/>
            <a:chExt cx="396344" cy="215444"/>
          </a:xfrm>
        </p:grpSpPr>
        <p:cxnSp>
          <p:nvCxnSpPr>
            <p:cNvPr id="311" name="直接连接符 310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2" name="文本框 311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331" name="组合 330"/>
          <p:cNvGrpSpPr/>
          <p:nvPr/>
        </p:nvGrpSpPr>
        <p:grpSpPr>
          <a:xfrm>
            <a:off x="1154425" y="5000296"/>
            <a:ext cx="396344" cy="215444"/>
            <a:chOff x="7272000" y="2565484"/>
            <a:chExt cx="396344" cy="215444"/>
          </a:xfrm>
        </p:grpSpPr>
        <p:cxnSp>
          <p:nvCxnSpPr>
            <p:cNvPr id="332" name="直接连接符 33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3" name="文本框 33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sp>
        <p:nvSpPr>
          <p:cNvPr id="334" name="文本框 333"/>
          <p:cNvSpPr txBox="1"/>
          <p:nvPr/>
        </p:nvSpPr>
        <p:spPr>
          <a:xfrm>
            <a:off x="4717064" y="3032135"/>
            <a:ext cx="9137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ADDR1MUX</a:t>
            </a:r>
            <a:endParaRPr lang="zh-CN" altLang="en-US" sz="1000" baseline="0" dirty="0"/>
          </a:p>
        </p:txBody>
      </p:sp>
      <p:grpSp>
        <p:nvGrpSpPr>
          <p:cNvPr id="335" name="组合 334"/>
          <p:cNvGrpSpPr/>
          <p:nvPr/>
        </p:nvGrpSpPr>
        <p:grpSpPr>
          <a:xfrm flipH="1">
            <a:off x="4419247" y="3101884"/>
            <a:ext cx="360039" cy="119168"/>
            <a:chOff x="5292080" y="3452075"/>
            <a:chExt cx="360039" cy="119168"/>
          </a:xfrm>
        </p:grpSpPr>
        <p:sp>
          <p:nvSpPr>
            <p:cNvPr id="336" name="等腰三角形 33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337" name="直接连接符 33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0" name="组合 49"/>
          <p:cNvGrpSpPr/>
          <p:nvPr/>
        </p:nvGrpSpPr>
        <p:grpSpPr>
          <a:xfrm>
            <a:off x="2169016" y="1429908"/>
            <a:ext cx="180969" cy="402036"/>
            <a:chOff x="2185214" y="1412776"/>
            <a:chExt cx="180969" cy="402036"/>
          </a:xfrm>
        </p:grpSpPr>
        <p:sp>
          <p:nvSpPr>
            <p:cNvPr id="47" name="等腰三角形 46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2" name="梯形 91"/>
          <p:cNvSpPr/>
          <p:nvPr/>
        </p:nvSpPr>
        <p:spPr bwMode="auto">
          <a:xfrm>
            <a:off x="1750396" y="1820528"/>
            <a:ext cx="988993" cy="236862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MARMUX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138" name="直接连接符 137"/>
          <p:cNvCxnSpPr/>
          <p:nvPr/>
        </p:nvCxnSpPr>
        <p:spPr bwMode="auto">
          <a:xfrm rot="16200000">
            <a:off x="3901881" y="1747544"/>
            <a:ext cx="1726" cy="10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" name="直接连接符 138"/>
          <p:cNvCxnSpPr/>
          <p:nvPr/>
        </p:nvCxnSpPr>
        <p:spPr bwMode="auto">
          <a:xfrm rot="16200000">
            <a:off x="3091881" y="1717129"/>
            <a:ext cx="1726" cy="13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直接连接符 142"/>
          <p:cNvCxnSpPr/>
          <p:nvPr/>
        </p:nvCxnSpPr>
        <p:spPr bwMode="auto">
          <a:xfrm flipV="1">
            <a:off x="2421993" y="2048040"/>
            <a:ext cx="1726" cy="36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" name="直接连接符 144"/>
          <p:cNvCxnSpPr/>
          <p:nvPr/>
        </p:nvCxnSpPr>
        <p:spPr bwMode="auto">
          <a:xfrm flipV="1">
            <a:off x="2926049" y="2975144"/>
            <a:ext cx="1726" cy="100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0" name="直接连接符 169"/>
          <p:cNvCxnSpPr/>
          <p:nvPr/>
        </p:nvCxnSpPr>
        <p:spPr bwMode="auto">
          <a:xfrm rot="10800000">
            <a:off x="5734361" y="1436127"/>
            <a:ext cx="1726" cy="20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1" name="直接连接符 170"/>
          <p:cNvCxnSpPr/>
          <p:nvPr/>
        </p:nvCxnSpPr>
        <p:spPr bwMode="auto">
          <a:xfrm rot="16200000">
            <a:off x="5014281" y="2749264"/>
            <a:ext cx="1726" cy="147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" name="直接连接符 171"/>
          <p:cNvCxnSpPr/>
          <p:nvPr/>
        </p:nvCxnSpPr>
        <p:spPr bwMode="auto">
          <a:xfrm flipV="1">
            <a:off x="4292475" y="3272104"/>
            <a:ext cx="1726" cy="21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5" name="矩形 184"/>
          <p:cNvSpPr/>
          <p:nvPr/>
        </p:nvSpPr>
        <p:spPr bwMode="auto">
          <a:xfrm>
            <a:off x="1731563" y="255204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baseline="0" dirty="0">
                <a:latin typeface="Arial" charset="0"/>
              </a:rPr>
              <a:t>SEXT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1" name="直接连接符 190"/>
          <p:cNvCxnSpPr/>
          <p:nvPr/>
        </p:nvCxnSpPr>
        <p:spPr bwMode="auto">
          <a:xfrm rot="16200000">
            <a:off x="1478644" y="2408048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" name="直接连接符 194"/>
          <p:cNvCxnSpPr/>
          <p:nvPr/>
        </p:nvCxnSpPr>
        <p:spPr bwMode="auto">
          <a:xfrm rot="10800000">
            <a:off x="2061954" y="2047944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48" name="组合 247"/>
          <p:cNvGrpSpPr/>
          <p:nvPr/>
        </p:nvGrpSpPr>
        <p:grpSpPr>
          <a:xfrm>
            <a:off x="1413881" y="1878792"/>
            <a:ext cx="360039" cy="119168"/>
            <a:chOff x="5292080" y="3452075"/>
            <a:chExt cx="360039" cy="119168"/>
          </a:xfrm>
        </p:grpSpPr>
        <p:sp>
          <p:nvSpPr>
            <p:cNvPr id="249" name="等腰三角形 24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50" name="直接连接符 24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51" name="组合 250"/>
          <p:cNvGrpSpPr/>
          <p:nvPr/>
        </p:nvGrpSpPr>
        <p:grpSpPr>
          <a:xfrm>
            <a:off x="1845930" y="1424744"/>
            <a:ext cx="360039" cy="119168"/>
            <a:chOff x="5292080" y="3452075"/>
            <a:chExt cx="360039" cy="119168"/>
          </a:xfrm>
        </p:grpSpPr>
        <p:sp>
          <p:nvSpPr>
            <p:cNvPr id="252" name="等腰三角形 25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53" name="直接连接符 25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70" name="文本框 269"/>
          <p:cNvSpPr txBox="1"/>
          <p:nvPr/>
        </p:nvSpPr>
        <p:spPr>
          <a:xfrm>
            <a:off x="1197857" y="2419041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baseline="0" dirty="0"/>
              <a:t>[7:0]</a:t>
            </a:r>
            <a:endParaRPr lang="zh-CN" altLang="en-US" sz="1200" b="1" baseline="0" dirty="0"/>
          </a:p>
        </p:txBody>
      </p:sp>
      <p:sp>
        <p:nvSpPr>
          <p:cNvPr id="308" name="文本框 307"/>
          <p:cNvSpPr txBox="1"/>
          <p:nvPr/>
        </p:nvSpPr>
        <p:spPr>
          <a:xfrm>
            <a:off x="787257" y="1369699"/>
            <a:ext cx="1130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baseline="0" dirty="0" err="1"/>
              <a:t>GateMARMUX</a:t>
            </a:r>
            <a:endParaRPr lang="zh-CN" altLang="en-US" sz="1000" baseline="0" dirty="0"/>
          </a:p>
        </p:txBody>
      </p:sp>
      <p:grpSp>
        <p:nvGrpSpPr>
          <p:cNvPr id="316" name="组合 315"/>
          <p:cNvGrpSpPr/>
          <p:nvPr/>
        </p:nvGrpSpPr>
        <p:grpSpPr>
          <a:xfrm>
            <a:off x="3281052" y="2014654"/>
            <a:ext cx="396344" cy="215444"/>
            <a:chOff x="7272000" y="2565484"/>
            <a:chExt cx="396344" cy="215444"/>
          </a:xfrm>
        </p:grpSpPr>
        <p:cxnSp>
          <p:nvCxnSpPr>
            <p:cNvPr id="317" name="直接连接符 316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8" name="文本框 317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319" name="组合 318"/>
          <p:cNvGrpSpPr/>
          <p:nvPr/>
        </p:nvGrpSpPr>
        <p:grpSpPr>
          <a:xfrm>
            <a:off x="2350548" y="2176846"/>
            <a:ext cx="396344" cy="215444"/>
            <a:chOff x="7272000" y="2565484"/>
            <a:chExt cx="396344" cy="215444"/>
          </a:xfrm>
        </p:grpSpPr>
        <p:cxnSp>
          <p:nvCxnSpPr>
            <p:cNvPr id="320" name="直接连接符 31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1" name="文本框 32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322" name="组合 321"/>
          <p:cNvGrpSpPr/>
          <p:nvPr/>
        </p:nvGrpSpPr>
        <p:grpSpPr>
          <a:xfrm>
            <a:off x="1983416" y="2176846"/>
            <a:ext cx="396344" cy="215444"/>
            <a:chOff x="7272000" y="2565484"/>
            <a:chExt cx="396344" cy="215444"/>
          </a:xfrm>
        </p:grpSpPr>
        <p:cxnSp>
          <p:nvCxnSpPr>
            <p:cNvPr id="323" name="直接连接符 32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4" name="文本框 32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338" name="组合 337"/>
          <p:cNvGrpSpPr/>
          <p:nvPr/>
        </p:nvGrpSpPr>
        <p:grpSpPr>
          <a:xfrm>
            <a:off x="2080239" y="3105493"/>
            <a:ext cx="360039" cy="119168"/>
            <a:chOff x="5292080" y="3452075"/>
            <a:chExt cx="360039" cy="119168"/>
          </a:xfrm>
        </p:grpSpPr>
        <p:sp>
          <p:nvSpPr>
            <p:cNvPr id="339" name="等腰三角形 33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340" name="直接连接符 33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41" name="文本框 340"/>
          <p:cNvSpPr txBox="1"/>
          <p:nvPr/>
        </p:nvSpPr>
        <p:spPr>
          <a:xfrm>
            <a:off x="1136717" y="3046345"/>
            <a:ext cx="991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baseline="0" dirty="0"/>
              <a:t>ADDR2MUX</a:t>
            </a:r>
            <a:endParaRPr lang="zh-CN" altLang="en-US" sz="1000" baseline="0" dirty="0"/>
          </a:p>
        </p:txBody>
      </p:sp>
      <p:cxnSp>
        <p:nvCxnSpPr>
          <p:cNvPr id="394" name="直接连接符 393"/>
          <p:cNvCxnSpPr/>
          <p:nvPr/>
        </p:nvCxnSpPr>
        <p:spPr bwMode="auto">
          <a:xfrm>
            <a:off x="1197857" y="5351128"/>
            <a:ext cx="0" cy="12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7" name="文本框 406"/>
          <p:cNvSpPr txBox="1"/>
          <p:nvPr/>
        </p:nvSpPr>
        <p:spPr>
          <a:xfrm>
            <a:off x="1629907" y="5333967"/>
            <a:ext cx="842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baseline="0" dirty="0" err="1"/>
              <a:t>GateMDR</a:t>
            </a:r>
            <a:endParaRPr lang="zh-CN" altLang="en-US" sz="1000" baseline="0" dirty="0"/>
          </a:p>
        </p:txBody>
      </p:sp>
      <p:grpSp>
        <p:nvGrpSpPr>
          <p:cNvPr id="412" name="组合 411"/>
          <p:cNvGrpSpPr/>
          <p:nvPr/>
        </p:nvGrpSpPr>
        <p:grpSpPr>
          <a:xfrm>
            <a:off x="2174743" y="1170445"/>
            <a:ext cx="396344" cy="215444"/>
            <a:chOff x="7272000" y="2565484"/>
            <a:chExt cx="396344" cy="215444"/>
          </a:xfrm>
        </p:grpSpPr>
        <p:cxnSp>
          <p:nvCxnSpPr>
            <p:cNvPr id="413" name="直接连接符 41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4" name="文本框 41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421" name="组合 420"/>
          <p:cNvGrpSpPr/>
          <p:nvPr/>
        </p:nvGrpSpPr>
        <p:grpSpPr>
          <a:xfrm>
            <a:off x="1134212" y="5442899"/>
            <a:ext cx="396344" cy="215444"/>
            <a:chOff x="7272000" y="2565484"/>
            <a:chExt cx="396344" cy="215444"/>
          </a:xfrm>
        </p:grpSpPr>
        <p:cxnSp>
          <p:nvCxnSpPr>
            <p:cNvPr id="422" name="直接连接符 42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3" name="文本框 42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sp>
        <p:nvSpPr>
          <p:cNvPr id="5" name="流程图: 手动操作 4"/>
          <p:cNvSpPr/>
          <p:nvPr/>
        </p:nvSpPr>
        <p:spPr bwMode="auto">
          <a:xfrm>
            <a:off x="6994561" y="4289586"/>
            <a:ext cx="1080000" cy="390640"/>
          </a:xfrm>
          <a:prstGeom prst="flowChartManualOperation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144000" rIns="91440" bIns="144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ALU</a:t>
            </a:r>
            <a:endParaRPr kumimoji="0" lang="zh-CN" alt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等腰三角形 9"/>
          <p:cNvSpPr/>
          <p:nvPr/>
        </p:nvSpPr>
        <p:spPr bwMode="auto">
          <a:xfrm flipV="1">
            <a:off x="7391088" y="4289586"/>
            <a:ext cx="199657" cy="139368"/>
          </a:xfrm>
          <a:prstGeom prst="triangle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86742" y="4280216"/>
            <a:ext cx="102592" cy="1846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A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819344" y="4289554"/>
            <a:ext cx="102592" cy="1846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B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7390425" y="4298836"/>
            <a:ext cx="99828" cy="1393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连接符 23"/>
          <p:cNvCxnSpPr/>
          <p:nvPr/>
        </p:nvCxnSpPr>
        <p:spPr bwMode="auto">
          <a:xfrm flipH="1">
            <a:off x="7497834" y="4298836"/>
            <a:ext cx="92793" cy="1393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2" name="等腰三角形 221"/>
          <p:cNvSpPr/>
          <p:nvPr/>
        </p:nvSpPr>
        <p:spPr bwMode="auto">
          <a:xfrm rot="5400000">
            <a:off x="6965478" y="4370395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95" name="文本框 294"/>
          <p:cNvSpPr txBox="1"/>
          <p:nvPr/>
        </p:nvSpPr>
        <p:spPr>
          <a:xfrm>
            <a:off x="6420017" y="4250019"/>
            <a:ext cx="547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ALUK</a:t>
            </a:r>
            <a:endParaRPr lang="zh-CN" altLang="en-US" sz="1000" baseline="0" dirty="0"/>
          </a:p>
        </p:txBody>
      </p:sp>
      <p:grpSp>
        <p:nvGrpSpPr>
          <p:cNvPr id="376" name="组合 375"/>
          <p:cNvGrpSpPr/>
          <p:nvPr/>
        </p:nvGrpSpPr>
        <p:grpSpPr>
          <a:xfrm>
            <a:off x="6258090" y="4397737"/>
            <a:ext cx="360000" cy="221857"/>
            <a:chOff x="5898218" y="3494595"/>
            <a:chExt cx="360000" cy="221857"/>
          </a:xfrm>
        </p:grpSpPr>
        <p:cxnSp>
          <p:nvCxnSpPr>
            <p:cNvPr id="377" name="直接连接符 376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8" name="文本框 377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2</a:t>
              </a:r>
              <a:endParaRPr lang="zh-CN" altLang="en-US" sz="1200" dirty="0"/>
            </a:p>
          </p:txBody>
        </p:sp>
      </p:grpSp>
      <p:sp>
        <p:nvSpPr>
          <p:cNvPr id="70" name="矩形 69"/>
          <p:cNvSpPr/>
          <p:nvPr/>
        </p:nvSpPr>
        <p:spPr bwMode="auto">
          <a:xfrm>
            <a:off x="4746598" y="3915536"/>
            <a:ext cx="950556" cy="1233418"/>
          </a:xfrm>
          <a:prstGeom prst="rect">
            <a:avLst/>
          </a:prstGeom>
          <a:solidFill>
            <a:srgbClr val="CC0000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b="1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FINITE STATE MACHINE</a:t>
            </a:r>
            <a:endParaRPr lang="zh-CN" altLang="en-US" sz="1200" b="1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1" name="组合 110"/>
          <p:cNvGrpSpPr/>
          <p:nvPr/>
        </p:nvGrpSpPr>
        <p:grpSpPr>
          <a:xfrm>
            <a:off x="3683425" y="4218423"/>
            <a:ext cx="394752" cy="277817"/>
            <a:chOff x="2731971" y="4365104"/>
            <a:chExt cx="327861" cy="216000"/>
          </a:xfrm>
        </p:grpSpPr>
        <p:sp>
          <p:nvSpPr>
            <p:cNvPr id="108" name="矩形 107"/>
            <p:cNvSpPr/>
            <p:nvPr/>
          </p:nvSpPr>
          <p:spPr bwMode="auto">
            <a:xfrm>
              <a:off x="2731971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N</a:t>
              </a:r>
              <a:endParaRPr kumimoji="0" lang="zh-CN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9" name="矩形 108"/>
            <p:cNvSpPr/>
            <p:nvPr/>
          </p:nvSpPr>
          <p:spPr bwMode="auto">
            <a:xfrm>
              <a:off x="2839983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Z</a:t>
              </a:r>
              <a:endParaRPr kumimoji="0" lang="zh-CN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10" name="矩形 109"/>
            <p:cNvSpPr/>
            <p:nvPr/>
          </p:nvSpPr>
          <p:spPr bwMode="auto">
            <a:xfrm>
              <a:off x="2947995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P</a:t>
              </a:r>
              <a:endParaRPr kumimoji="0" lang="zh-CN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</p:grpSp>
      <p:cxnSp>
        <p:nvCxnSpPr>
          <p:cNvPr id="203" name="直接连接符 202"/>
          <p:cNvCxnSpPr/>
          <p:nvPr/>
        </p:nvCxnSpPr>
        <p:spPr bwMode="auto">
          <a:xfrm flipV="1">
            <a:off x="1218173" y="4928288"/>
            <a:ext cx="1726" cy="36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6" name="直接连接符 205"/>
          <p:cNvCxnSpPr/>
          <p:nvPr/>
        </p:nvCxnSpPr>
        <p:spPr bwMode="auto">
          <a:xfrm flipV="1">
            <a:off x="3883332" y="4472728"/>
            <a:ext cx="0" cy="244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7" name="直接连接符 206"/>
          <p:cNvCxnSpPr/>
          <p:nvPr/>
        </p:nvCxnSpPr>
        <p:spPr bwMode="auto">
          <a:xfrm rot="16200000">
            <a:off x="4408514" y="4021887"/>
            <a:ext cx="1726" cy="662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12" name="组合 211"/>
          <p:cNvGrpSpPr/>
          <p:nvPr/>
        </p:nvGrpSpPr>
        <p:grpSpPr>
          <a:xfrm>
            <a:off x="5734361" y="4072576"/>
            <a:ext cx="360039" cy="119168"/>
            <a:chOff x="5292080" y="3452075"/>
            <a:chExt cx="360039" cy="119168"/>
          </a:xfrm>
        </p:grpSpPr>
        <p:sp>
          <p:nvSpPr>
            <p:cNvPr id="213" name="等腰三角形 212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14" name="直接连接符 213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18" name="组合 217"/>
          <p:cNvGrpSpPr/>
          <p:nvPr/>
        </p:nvGrpSpPr>
        <p:grpSpPr>
          <a:xfrm>
            <a:off x="5734361" y="4224976"/>
            <a:ext cx="360039" cy="119168"/>
            <a:chOff x="5292080" y="3452075"/>
            <a:chExt cx="360039" cy="119168"/>
          </a:xfrm>
        </p:grpSpPr>
        <p:sp>
          <p:nvSpPr>
            <p:cNvPr id="219" name="等腰三角形 21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20" name="直接连接符 21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23" name="直接连接符 222"/>
          <p:cNvCxnSpPr/>
          <p:nvPr/>
        </p:nvCxnSpPr>
        <p:spPr bwMode="auto">
          <a:xfrm rot="5400000">
            <a:off x="6346497" y="3832234"/>
            <a:ext cx="0" cy="1224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24" name="组合 223"/>
          <p:cNvGrpSpPr/>
          <p:nvPr/>
        </p:nvGrpSpPr>
        <p:grpSpPr>
          <a:xfrm>
            <a:off x="5734361" y="4529776"/>
            <a:ext cx="360039" cy="119168"/>
            <a:chOff x="5292080" y="3452075"/>
            <a:chExt cx="360039" cy="119168"/>
          </a:xfrm>
        </p:grpSpPr>
        <p:sp>
          <p:nvSpPr>
            <p:cNvPr id="225" name="等腰三角形 22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26" name="直接连接符 22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" name="组合 10"/>
          <p:cNvGrpSpPr/>
          <p:nvPr/>
        </p:nvGrpSpPr>
        <p:grpSpPr>
          <a:xfrm>
            <a:off x="3358097" y="4004728"/>
            <a:ext cx="1368000" cy="828000"/>
            <a:chOff x="3358097" y="4004728"/>
            <a:chExt cx="1368000" cy="828000"/>
          </a:xfrm>
        </p:grpSpPr>
        <p:cxnSp>
          <p:nvCxnSpPr>
            <p:cNvPr id="263" name="直接连接符 262"/>
            <p:cNvCxnSpPr/>
            <p:nvPr/>
          </p:nvCxnSpPr>
          <p:spPr bwMode="auto">
            <a:xfrm rot="10800000">
              <a:off x="3366482" y="4004728"/>
              <a:ext cx="1726" cy="828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4" name="直接连接符 263"/>
            <p:cNvCxnSpPr/>
            <p:nvPr/>
          </p:nvCxnSpPr>
          <p:spPr bwMode="auto">
            <a:xfrm rot="16200000">
              <a:off x="4041234" y="3321927"/>
              <a:ext cx="1726" cy="1368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" name="组合 7"/>
          <p:cNvGrpSpPr/>
          <p:nvPr/>
        </p:nvGrpSpPr>
        <p:grpSpPr>
          <a:xfrm>
            <a:off x="4067944" y="4941168"/>
            <a:ext cx="695029" cy="318229"/>
            <a:chOff x="4067944" y="4941168"/>
            <a:chExt cx="695029" cy="318229"/>
          </a:xfrm>
        </p:grpSpPr>
        <p:grpSp>
          <p:nvGrpSpPr>
            <p:cNvPr id="360" name="组合 359"/>
            <p:cNvGrpSpPr/>
            <p:nvPr/>
          </p:nvGrpSpPr>
          <p:grpSpPr>
            <a:xfrm>
              <a:off x="4349249" y="4941168"/>
              <a:ext cx="360039" cy="119168"/>
              <a:chOff x="5292080" y="3452075"/>
              <a:chExt cx="360039" cy="119168"/>
            </a:xfrm>
          </p:grpSpPr>
          <p:sp>
            <p:nvSpPr>
              <p:cNvPr id="361" name="等腰三角形 360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cxnSp>
            <p:nvCxnSpPr>
              <p:cNvPr id="362" name="直接连接符 361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63" name="文本框 362"/>
            <p:cNvSpPr txBox="1"/>
            <p:nvPr/>
          </p:nvSpPr>
          <p:spPr>
            <a:xfrm>
              <a:off x="4067944" y="5013176"/>
              <a:ext cx="6950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baseline="0" dirty="0"/>
                <a:t>RUN</a:t>
              </a:r>
              <a:endParaRPr lang="zh-CN" altLang="en-US" sz="1000" baseline="0" dirty="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6045" y="4705522"/>
            <a:ext cx="794285" cy="246221"/>
            <a:chOff x="66045" y="4705522"/>
            <a:chExt cx="794285" cy="246221"/>
          </a:xfrm>
        </p:grpSpPr>
        <p:grpSp>
          <p:nvGrpSpPr>
            <p:cNvPr id="381" name="组合 380"/>
            <p:cNvGrpSpPr/>
            <p:nvPr/>
          </p:nvGrpSpPr>
          <p:grpSpPr>
            <a:xfrm>
              <a:off x="500291" y="4760252"/>
              <a:ext cx="360039" cy="119168"/>
              <a:chOff x="5292080" y="3452075"/>
              <a:chExt cx="360039" cy="119168"/>
            </a:xfrm>
          </p:grpSpPr>
          <p:sp>
            <p:nvSpPr>
              <p:cNvPr id="382" name="等腰三角形 381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cxnSp>
            <p:nvCxnSpPr>
              <p:cNvPr id="383" name="直接连接符 382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84" name="文本框 383"/>
            <p:cNvSpPr txBox="1"/>
            <p:nvPr/>
          </p:nvSpPr>
          <p:spPr>
            <a:xfrm>
              <a:off x="66045" y="4705522"/>
              <a:ext cx="5204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baseline="0" dirty="0"/>
                <a:t>LD.IR</a:t>
              </a:r>
              <a:endParaRPr lang="zh-CN" altLang="en-US" sz="1000" baseline="0" dirty="0"/>
            </a:p>
          </p:txBody>
        </p:sp>
      </p:grpSp>
      <p:cxnSp>
        <p:nvCxnSpPr>
          <p:cNvPr id="262" name="直接连接符 261"/>
          <p:cNvCxnSpPr/>
          <p:nvPr/>
        </p:nvCxnSpPr>
        <p:spPr bwMode="auto">
          <a:xfrm rot="16200000">
            <a:off x="2464347" y="3913064"/>
            <a:ext cx="1726" cy="1814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7" name="矩形 106"/>
          <p:cNvSpPr/>
          <p:nvPr/>
        </p:nvSpPr>
        <p:spPr bwMode="auto">
          <a:xfrm>
            <a:off x="880175" y="4712264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baseline="0" dirty="0">
                <a:latin typeface="Arial" charset="0"/>
              </a:rPr>
              <a:t>IR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7059361" y="1543912"/>
            <a:ext cx="950400" cy="1209906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40" name="直接连接符 39"/>
          <p:cNvCxnSpPr/>
          <p:nvPr/>
        </p:nvCxnSpPr>
        <p:spPr bwMode="auto">
          <a:xfrm>
            <a:off x="7866941" y="2768136"/>
            <a:ext cx="1" cy="79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直接连接符 59"/>
          <p:cNvCxnSpPr/>
          <p:nvPr/>
        </p:nvCxnSpPr>
        <p:spPr bwMode="auto">
          <a:xfrm flipH="1">
            <a:off x="7530770" y="1111864"/>
            <a:ext cx="7582" cy="4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61" name="组合 160"/>
          <p:cNvGrpSpPr/>
          <p:nvPr/>
        </p:nvGrpSpPr>
        <p:grpSpPr>
          <a:xfrm>
            <a:off x="7786289" y="3056080"/>
            <a:ext cx="396344" cy="215444"/>
            <a:chOff x="7272000" y="2565484"/>
            <a:chExt cx="396344" cy="215444"/>
          </a:xfrm>
        </p:grpSpPr>
        <p:cxnSp>
          <p:nvCxnSpPr>
            <p:cNvPr id="114" name="直接连接符 11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5" name="文本框 11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229" name="组合 228"/>
          <p:cNvGrpSpPr/>
          <p:nvPr/>
        </p:nvGrpSpPr>
        <p:grpSpPr>
          <a:xfrm>
            <a:off x="6703212" y="2153305"/>
            <a:ext cx="360039" cy="119168"/>
            <a:chOff x="5292080" y="3452075"/>
            <a:chExt cx="360039" cy="119168"/>
          </a:xfrm>
        </p:grpSpPr>
        <p:sp>
          <p:nvSpPr>
            <p:cNvPr id="230" name="等腰三角形 229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31" name="直接连接符 230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2" name="组合 231"/>
          <p:cNvGrpSpPr/>
          <p:nvPr/>
        </p:nvGrpSpPr>
        <p:grpSpPr>
          <a:xfrm>
            <a:off x="6703212" y="1615920"/>
            <a:ext cx="360039" cy="119168"/>
            <a:chOff x="5292080" y="3452075"/>
            <a:chExt cx="360039" cy="119168"/>
          </a:xfrm>
        </p:grpSpPr>
        <p:sp>
          <p:nvSpPr>
            <p:cNvPr id="233" name="等腰三角形 232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34" name="直接连接符 233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5" name="组合 234"/>
          <p:cNvGrpSpPr/>
          <p:nvPr/>
        </p:nvGrpSpPr>
        <p:grpSpPr>
          <a:xfrm flipH="1">
            <a:off x="8019245" y="2552024"/>
            <a:ext cx="360039" cy="119168"/>
            <a:chOff x="5292080" y="3452075"/>
            <a:chExt cx="360039" cy="119168"/>
          </a:xfrm>
        </p:grpSpPr>
        <p:sp>
          <p:nvSpPr>
            <p:cNvPr id="236" name="等腰三角形 23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37" name="直接连接符 23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1" name="文本框 290"/>
          <p:cNvSpPr txBox="1"/>
          <p:nvPr/>
        </p:nvSpPr>
        <p:spPr>
          <a:xfrm>
            <a:off x="6382433" y="1572499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DR</a:t>
            </a:r>
            <a:endParaRPr lang="zh-CN" altLang="en-US" sz="1000" baseline="0" dirty="0"/>
          </a:p>
        </p:txBody>
      </p:sp>
      <p:sp>
        <p:nvSpPr>
          <p:cNvPr id="292" name="文本框 291"/>
          <p:cNvSpPr txBox="1"/>
          <p:nvPr/>
        </p:nvSpPr>
        <p:spPr>
          <a:xfrm>
            <a:off x="6094401" y="2089779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LD.REG</a:t>
            </a:r>
            <a:endParaRPr lang="zh-CN" altLang="en-US" sz="1000" baseline="0" dirty="0"/>
          </a:p>
        </p:txBody>
      </p:sp>
      <p:sp>
        <p:nvSpPr>
          <p:cNvPr id="296" name="文本框 295"/>
          <p:cNvSpPr txBox="1"/>
          <p:nvPr/>
        </p:nvSpPr>
        <p:spPr>
          <a:xfrm>
            <a:off x="7282873" y="1705103"/>
            <a:ext cx="580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baseline="0" dirty="0"/>
              <a:t>REG FILE</a:t>
            </a:r>
            <a:endParaRPr lang="zh-CN" altLang="en-US" sz="1200" b="1" baseline="0" dirty="0"/>
          </a:p>
        </p:txBody>
      </p:sp>
      <p:sp>
        <p:nvSpPr>
          <p:cNvPr id="297" name="文本框 296"/>
          <p:cNvSpPr txBox="1"/>
          <p:nvPr/>
        </p:nvSpPr>
        <p:spPr>
          <a:xfrm>
            <a:off x="7606569" y="2408008"/>
            <a:ext cx="527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SR1</a:t>
            </a:r>
          </a:p>
          <a:p>
            <a:r>
              <a:rPr lang="en-US" altLang="zh-CN" sz="1000" baseline="0" dirty="0"/>
              <a:t>OUT</a:t>
            </a:r>
            <a:endParaRPr lang="zh-CN" altLang="en-US" sz="1000" baseline="0" dirty="0"/>
          </a:p>
        </p:txBody>
      </p:sp>
      <p:sp>
        <p:nvSpPr>
          <p:cNvPr id="298" name="文本框 297"/>
          <p:cNvSpPr txBox="1"/>
          <p:nvPr/>
        </p:nvSpPr>
        <p:spPr>
          <a:xfrm>
            <a:off x="7078792" y="2408008"/>
            <a:ext cx="527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SR2</a:t>
            </a:r>
          </a:p>
          <a:p>
            <a:r>
              <a:rPr lang="en-US" altLang="zh-CN" sz="1000" baseline="0" dirty="0"/>
              <a:t>OUT</a:t>
            </a:r>
            <a:endParaRPr lang="zh-CN" altLang="en-US" sz="1000" baseline="0" dirty="0"/>
          </a:p>
        </p:txBody>
      </p:sp>
      <p:grpSp>
        <p:nvGrpSpPr>
          <p:cNvPr id="349" name="组合 348"/>
          <p:cNvGrpSpPr/>
          <p:nvPr/>
        </p:nvGrpSpPr>
        <p:grpSpPr>
          <a:xfrm>
            <a:off x="8110665" y="2557773"/>
            <a:ext cx="360000" cy="221857"/>
            <a:chOff x="5898218" y="3494595"/>
            <a:chExt cx="360000" cy="221857"/>
          </a:xfrm>
        </p:grpSpPr>
        <p:cxnSp>
          <p:nvCxnSpPr>
            <p:cNvPr id="350" name="直接连接符 349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1" name="文本框 350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3</a:t>
              </a:r>
              <a:endParaRPr lang="zh-CN" altLang="en-US" sz="1200" dirty="0"/>
            </a:p>
          </p:txBody>
        </p:sp>
      </p:grpSp>
      <p:grpSp>
        <p:nvGrpSpPr>
          <p:cNvPr id="352" name="组合 351"/>
          <p:cNvGrpSpPr/>
          <p:nvPr/>
        </p:nvGrpSpPr>
        <p:grpSpPr>
          <a:xfrm>
            <a:off x="6695955" y="1625004"/>
            <a:ext cx="360000" cy="221857"/>
            <a:chOff x="5898218" y="3494595"/>
            <a:chExt cx="360000" cy="221857"/>
          </a:xfrm>
        </p:grpSpPr>
        <p:cxnSp>
          <p:nvCxnSpPr>
            <p:cNvPr id="353" name="直接连接符 352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4" name="文本框 353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3</a:t>
              </a:r>
              <a:endParaRPr lang="zh-CN" altLang="en-US" sz="1200" dirty="0"/>
            </a:p>
          </p:txBody>
        </p:sp>
      </p:grpSp>
      <p:grpSp>
        <p:nvGrpSpPr>
          <p:cNvPr id="409" name="组合 408"/>
          <p:cNvGrpSpPr/>
          <p:nvPr/>
        </p:nvGrpSpPr>
        <p:grpSpPr>
          <a:xfrm>
            <a:off x="7462553" y="1111864"/>
            <a:ext cx="396344" cy="215444"/>
            <a:chOff x="7272000" y="2565484"/>
            <a:chExt cx="396344" cy="215444"/>
          </a:xfrm>
        </p:grpSpPr>
        <p:cxnSp>
          <p:nvCxnSpPr>
            <p:cNvPr id="410" name="直接连接符 40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1" name="文本框 41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cxnSp>
        <p:nvCxnSpPr>
          <p:cNvPr id="35" name="直接连接符 34"/>
          <p:cNvCxnSpPr/>
          <p:nvPr/>
        </p:nvCxnSpPr>
        <p:spPr bwMode="auto">
          <a:xfrm>
            <a:off x="7866941" y="3613228"/>
            <a:ext cx="1" cy="68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4" name="椭圆 123"/>
          <p:cNvSpPr/>
          <p:nvPr/>
        </p:nvSpPr>
        <p:spPr bwMode="auto">
          <a:xfrm>
            <a:off x="7839281" y="3562247"/>
            <a:ext cx="55320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59" name="直接连接符 58"/>
          <p:cNvCxnSpPr/>
          <p:nvPr/>
        </p:nvCxnSpPr>
        <p:spPr bwMode="auto">
          <a:xfrm flipV="1">
            <a:off x="7534561" y="4676296"/>
            <a:ext cx="0" cy="324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0" name="等腰三角形 209"/>
          <p:cNvSpPr/>
          <p:nvPr/>
        </p:nvSpPr>
        <p:spPr bwMode="auto">
          <a:xfrm rot="5400000">
            <a:off x="7325518" y="4995394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208" name="直接连接符 207"/>
          <p:cNvCxnSpPr/>
          <p:nvPr/>
        </p:nvCxnSpPr>
        <p:spPr bwMode="auto">
          <a:xfrm>
            <a:off x="7533698" y="5144344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等腰三角形 57"/>
          <p:cNvSpPr/>
          <p:nvPr/>
        </p:nvSpPr>
        <p:spPr bwMode="auto">
          <a:xfrm flipV="1">
            <a:off x="7444077" y="5000296"/>
            <a:ext cx="180969" cy="148657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grpSp>
        <p:nvGrpSpPr>
          <p:cNvPr id="274" name="组合 273"/>
          <p:cNvGrpSpPr/>
          <p:nvPr/>
        </p:nvGrpSpPr>
        <p:grpSpPr>
          <a:xfrm>
            <a:off x="7462553" y="4712844"/>
            <a:ext cx="396344" cy="215444"/>
            <a:chOff x="7272000" y="2565484"/>
            <a:chExt cx="396344" cy="215444"/>
          </a:xfrm>
        </p:grpSpPr>
        <p:cxnSp>
          <p:nvCxnSpPr>
            <p:cNvPr id="275" name="直接连接符 274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6" name="文本框 275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sp>
        <p:nvSpPr>
          <p:cNvPr id="306" name="文本框 305"/>
          <p:cNvSpPr txBox="1"/>
          <p:nvPr/>
        </p:nvSpPr>
        <p:spPr>
          <a:xfrm>
            <a:off x="7695313" y="4951513"/>
            <a:ext cx="8306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 err="1"/>
              <a:t>GateALU</a:t>
            </a:r>
            <a:endParaRPr lang="zh-CN" altLang="en-US" sz="1000" baseline="0" dirty="0"/>
          </a:p>
        </p:txBody>
      </p:sp>
      <p:sp>
        <p:nvSpPr>
          <p:cNvPr id="294" name="文本框 293"/>
          <p:cNvSpPr txBox="1"/>
          <p:nvPr/>
        </p:nvSpPr>
        <p:spPr>
          <a:xfrm>
            <a:off x="8326649" y="2480016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SR1</a:t>
            </a:r>
            <a:endParaRPr lang="zh-CN" altLang="en-US" sz="1000" baseline="0" dirty="0"/>
          </a:p>
        </p:txBody>
      </p:sp>
      <p:cxnSp>
        <p:nvCxnSpPr>
          <p:cNvPr id="211" name="直接连接符 210"/>
          <p:cNvCxnSpPr/>
          <p:nvPr/>
        </p:nvCxnSpPr>
        <p:spPr bwMode="auto">
          <a:xfrm rot="5400000">
            <a:off x="6526537" y="4277233"/>
            <a:ext cx="0" cy="1584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" name="矩形 111"/>
          <p:cNvSpPr/>
          <p:nvPr/>
        </p:nvSpPr>
        <p:spPr bwMode="auto">
          <a:xfrm>
            <a:off x="3544471" y="471228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b="1" baseline="0" dirty="0">
                <a:latin typeface="Arial" charset="0"/>
              </a:rPr>
              <a:t>LOGIC</a:t>
            </a:r>
            <a:endParaRPr kumimoji="0" lang="zh-CN" alt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05" name="直接连接符 204"/>
          <p:cNvCxnSpPr/>
          <p:nvPr/>
        </p:nvCxnSpPr>
        <p:spPr bwMode="auto">
          <a:xfrm flipV="1">
            <a:off x="3882469" y="4919128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28" name="组合 327"/>
          <p:cNvGrpSpPr/>
          <p:nvPr/>
        </p:nvGrpSpPr>
        <p:grpSpPr>
          <a:xfrm>
            <a:off x="3813474" y="5000876"/>
            <a:ext cx="396344" cy="215444"/>
            <a:chOff x="7272000" y="2565484"/>
            <a:chExt cx="396344" cy="215444"/>
          </a:xfrm>
        </p:grpSpPr>
        <p:cxnSp>
          <p:nvCxnSpPr>
            <p:cNvPr id="329" name="直接连接符 328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0" name="文本框 329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707904" y="3717032"/>
            <a:ext cx="695029" cy="504055"/>
            <a:chOff x="3707904" y="3717032"/>
            <a:chExt cx="695029" cy="504055"/>
          </a:xfrm>
        </p:grpSpPr>
        <p:grpSp>
          <p:nvGrpSpPr>
            <p:cNvPr id="359" name="组合 358"/>
            <p:cNvGrpSpPr/>
            <p:nvPr/>
          </p:nvGrpSpPr>
          <p:grpSpPr>
            <a:xfrm rot="5400000" flipV="1">
              <a:off x="3684324" y="3981484"/>
              <a:ext cx="360039" cy="119168"/>
              <a:chOff x="5292080" y="3452075"/>
              <a:chExt cx="360039" cy="119168"/>
            </a:xfrm>
          </p:grpSpPr>
          <p:sp>
            <p:nvSpPr>
              <p:cNvPr id="368" name="等腰三角形 367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cxnSp>
            <p:nvCxnSpPr>
              <p:cNvPr id="369" name="直接连接符 368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70" name="文本框 369"/>
            <p:cNvSpPr txBox="1"/>
            <p:nvPr/>
          </p:nvSpPr>
          <p:spPr>
            <a:xfrm>
              <a:off x="3707904" y="3717032"/>
              <a:ext cx="6950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baseline="0" dirty="0"/>
                <a:t>LD.CC</a:t>
              </a:r>
              <a:endParaRPr lang="zh-CN" altLang="en-US" sz="1000" baseline="0" dirty="0"/>
            </a:p>
          </p:txBody>
        </p:sp>
      </p:grpSp>
      <p:sp>
        <p:nvSpPr>
          <p:cNvPr id="375" name="矩形 374"/>
          <p:cNvSpPr/>
          <p:nvPr/>
        </p:nvSpPr>
        <p:spPr bwMode="auto">
          <a:xfrm>
            <a:off x="168480" y="692696"/>
            <a:ext cx="8896977" cy="6089104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grpSp>
        <p:nvGrpSpPr>
          <p:cNvPr id="313" name="组合 312"/>
          <p:cNvGrpSpPr/>
          <p:nvPr/>
        </p:nvGrpSpPr>
        <p:grpSpPr>
          <a:xfrm>
            <a:off x="5313792" y="2176846"/>
            <a:ext cx="396344" cy="215444"/>
            <a:chOff x="7272000" y="2565484"/>
            <a:chExt cx="396344" cy="215444"/>
          </a:xfrm>
        </p:grpSpPr>
        <p:cxnSp>
          <p:nvCxnSpPr>
            <p:cNvPr id="314" name="直接连接符 31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5" name="文本框 31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cxnSp>
        <p:nvCxnSpPr>
          <p:cNvPr id="137" name="直接连接符 136"/>
          <p:cNvCxnSpPr/>
          <p:nvPr/>
        </p:nvCxnSpPr>
        <p:spPr bwMode="auto">
          <a:xfrm flipV="1">
            <a:off x="4654241" y="1748544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1" name="组合 150"/>
          <p:cNvGrpSpPr/>
          <p:nvPr/>
        </p:nvGrpSpPr>
        <p:grpSpPr>
          <a:xfrm>
            <a:off x="3934162" y="1941680"/>
            <a:ext cx="360039" cy="119168"/>
            <a:chOff x="5292080" y="3452075"/>
            <a:chExt cx="360039" cy="119168"/>
          </a:xfrm>
        </p:grpSpPr>
        <p:sp>
          <p:nvSpPr>
            <p:cNvPr id="152" name="等腰三角形 15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153" name="直接连接符 15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54" name="组合 153"/>
          <p:cNvGrpSpPr/>
          <p:nvPr/>
        </p:nvGrpSpPr>
        <p:grpSpPr>
          <a:xfrm>
            <a:off x="3934161" y="1592352"/>
            <a:ext cx="360039" cy="119168"/>
            <a:chOff x="5292080" y="3452075"/>
            <a:chExt cx="360039" cy="119168"/>
          </a:xfrm>
        </p:grpSpPr>
        <p:sp>
          <p:nvSpPr>
            <p:cNvPr id="155" name="等腰三角形 15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156" name="直接连接符 15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4" name="矩形 103"/>
          <p:cNvSpPr/>
          <p:nvPr/>
        </p:nvSpPr>
        <p:spPr bwMode="auto">
          <a:xfrm>
            <a:off x="4294201" y="1543936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PC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136" name="直接连接符 135"/>
          <p:cNvCxnSpPr/>
          <p:nvPr/>
        </p:nvCxnSpPr>
        <p:spPr bwMode="auto">
          <a:xfrm flipV="1">
            <a:off x="4870265" y="2099704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43" name="组合 342"/>
          <p:cNvGrpSpPr/>
          <p:nvPr/>
        </p:nvGrpSpPr>
        <p:grpSpPr>
          <a:xfrm>
            <a:off x="3895814" y="1945790"/>
            <a:ext cx="360000" cy="217408"/>
            <a:chOff x="5898218" y="3494595"/>
            <a:chExt cx="360000" cy="217408"/>
          </a:xfrm>
        </p:grpSpPr>
        <p:cxnSp>
          <p:nvCxnSpPr>
            <p:cNvPr id="344" name="直接连接符 343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5" name="文本框 344"/>
            <p:cNvSpPr txBox="1"/>
            <p:nvPr/>
          </p:nvSpPr>
          <p:spPr>
            <a:xfrm>
              <a:off x="5898218" y="3496559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2</a:t>
              </a:r>
              <a:endParaRPr lang="zh-CN" altLang="en-US" sz="1200" dirty="0"/>
            </a:p>
          </p:txBody>
        </p:sp>
      </p:grpSp>
      <p:sp>
        <p:nvSpPr>
          <p:cNvPr id="93" name="梯形 92"/>
          <p:cNvSpPr/>
          <p:nvPr/>
        </p:nvSpPr>
        <p:spPr bwMode="auto">
          <a:xfrm>
            <a:off x="4240866" y="1892536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2000" rIns="9144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b="1" baseline="0" dirty="0">
                <a:solidFill>
                  <a:schemeClr val="bg1"/>
                </a:solidFill>
                <a:latin typeface="Arial" charset="0"/>
              </a:rPr>
              <a:t>PC</a:t>
            </a:r>
            <a:r>
              <a:rPr kumimoji="0" lang="en-US" altLang="zh-CN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MUX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31" name="直接连接符 130"/>
          <p:cNvCxnSpPr/>
          <p:nvPr/>
        </p:nvCxnSpPr>
        <p:spPr bwMode="auto">
          <a:xfrm>
            <a:off x="5366663" y="1424500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2" name="矩形 131"/>
          <p:cNvSpPr/>
          <p:nvPr/>
        </p:nvSpPr>
        <p:spPr bwMode="auto">
          <a:xfrm>
            <a:off x="5233467" y="1831944"/>
            <a:ext cx="356878" cy="19852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b="1" baseline="0" dirty="0">
                <a:solidFill>
                  <a:schemeClr val="bg1"/>
                </a:solidFill>
                <a:latin typeface="Arial" charset="0"/>
              </a:rPr>
              <a:t>+1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33" name="直接连接符 132"/>
          <p:cNvCxnSpPr/>
          <p:nvPr/>
        </p:nvCxnSpPr>
        <p:spPr bwMode="auto">
          <a:xfrm rot="16200000">
            <a:off x="5025024" y="1084719"/>
            <a:ext cx="1726" cy="72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" name="直接连接符 133"/>
          <p:cNvCxnSpPr/>
          <p:nvPr/>
        </p:nvCxnSpPr>
        <p:spPr bwMode="auto">
          <a:xfrm rot="16200000">
            <a:off x="5122241" y="2137145"/>
            <a:ext cx="1726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" name="直接连接符 134"/>
          <p:cNvCxnSpPr/>
          <p:nvPr/>
        </p:nvCxnSpPr>
        <p:spPr bwMode="auto">
          <a:xfrm>
            <a:off x="5374321" y="2012008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8" name="椭圆 167"/>
          <p:cNvSpPr/>
          <p:nvPr/>
        </p:nvSpPr>
        <p:spPr bwMode="auto">
          <a:xfrm>
            <a:off x="5328602" y="1423034"/>
            <a:ext cx="45719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09" name="文本框 308"/>
          <p:cNvSpPr txBox="1"/>
          <p:nvPr/>
        </p:nvSpPr>
        <p:spPr>
          <a:xfrm>
            <a:off x="3311140" y="1546909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baseline="0" dirty="0"/>
              <a:t>LD.PC</a:t>
            </a:r>
            <a:endParaRPr lang="zh-CN" altLang="en-US" sz="1000" baseline="0" dirty="0"/>
          </a:p>
        </p:txBody>
      </p:sp>
      <p:cxnSp>
        <p:nvCxnSpPr>
          <p:cNvPr id="379" name="直接连接符 378"/>
          <p:cNvCxnSpPr/>
          <p:nvPr/>
        </p:nvCxnSpPr>
        <p:spPr bwMode="auto">
          <a:xfrm flipV="1">
            <a:off x="4644008" y="1448792"/>
            <a:ext cx="1726" cy="10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" name="直接连接符 357"/>
          <p:cNvCxnSpPr/>
          <p:nvPr/>
        </p:nvCxnSpPr>
        <p:spPr bwMode="auto">
          <a:xfrm>
            <a:off x="4836233" y="5919928"/>
            <a:ext cx="0" cy="28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7" name="直接连接符 356"/>
          <p:cNvCxnSpPr/>
          <p:nvPr/>
        </p:nvCxnSpPr>
        <p:spPr bwMode="auto">
          <a:xfrm rot="16200000">
            <a:off x="4600265" y="5968436"/>
            <a:ext cx="0" cy="4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5" name="组合 384"/>
          <p:cNvGrpSpPr/>
          <p:nvPr/>
        </p:nvGrpSpPr>
        <p:grpSpPr>
          <a:xfrm flipH="1">
            <a:off x="4370149" y="6565995"/>
            <a:ext cx="360039" cy="119168"/>
            <a:chOff x="5292080" y="3452075"/>
            <a:chExt cx="360039" cy="119168"/>
          </a:xfrm>
        </p:grpSpPr>
        <p:sp>
          <p:nvSpPr>
            <p:cNvPr id="386" name="等腰三角形 38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387" name="直接连接符 38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88" name="文本框 387"/>
          <p:cNvSpPr txBox="1"/>
          <p:nvPr/>
        </p:nvSpPr>
        <p:spPr>
          <a:xfrm>
            <a:off x="4665830" y="6517650"/>
            <a:ext cx="995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MEM.EN,R,W</a:t>
            </a:r>
            <a:endParaRPr lang="zh-CN" altLang="en-US" sz="1000" baseline="0" dirty="0"/>
          </a:p>
        </p:txBody>
      </p:sp>
      <p:grpSp>
        <p:nvGrpSpPr>
          <p:cNvPr id="418" name="组合 417"/>
          <p:cNvGrpSpPr/>
          <p:nvPr/>
        </p:nvGrpSpPr>
        <p:grpSpPr>
          <a:xfrm>
            <a:off x="4745207" y="5930003"/>
            <a:ext cx="396344" cy="215444"/>
            <a:chOff x="7272000" y="2565484"/>
            <a:chExt cx="396344" cy="215444"/>
          </a:xfrm>
        </p:grpSpPr>
        <p:cxnSp>
          <p:nvCxnSpPr>
            <p:cNvPr id="419" name="直接连接符 418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0" name="文本框 419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sp>
        <p:nvSpPr>
          <p:cNvPr id="105" name="矩形 104"/>
          <p:cNvSpPr/>
          <p:nvPr/>
        </p:nvSpPr>
        <p:spPr bwMode="auto">
          <a:xfrm>
            <a:off x="4514169" y="5684384"/>
            <a:ext cx="676800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baseline="0" dirty="0">
                <a:latin typeface="Arial" charset="0"/>
              </a:rPr>
              <a:t>MAR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3392528" y="5651906"/>
            <a:ext cx="950400" cy="1101059"/>
          </a:xfrm>
          <a:prstGeom prst="rect">
            <a:avLst/>
          </a:prstGeom>
          <a:solidFill>
            <a:srgbClr val="FF99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b="1" baseline="0" dirty="0"/>
              <a:t>MEMORY</a:t>
            </a:r>
            <a:endParaRPr lang="zh-CN" altLang="en-US" sz="1200" b="1" baseline="0" dirty="0"/>
          </a:p>
        </p:txBody>
      </p:sp>
      <p:sp>
        <p:nvSpPr>
          <p:cNvPr id="106" name="矩形 105"/>
          <p:cNvSpPr/>
          <p:nvPr/>
        </p:nvSpPr>
        <p:spPr bwMode="auto">
          <a:xfrm>
            <a:off x="2536359" y="5684384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baseline="0" dirty="0">
                <a:latin typeface="Arial" charset="0"/>
              </a:rPr>
              <a:t>MDR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39" name="直接连接符 238"/>
          <p:cNvCxnSpPr/>
          <p:nvPr/>
        </p:nvCxnSpPr>
        <p:spPr bwMode="auto">
          <a:xfrm>
            <a:off x="2672447" y="5908126"/>
            <a:ext cx="0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1" name="直接连接符 240"/>
          <p:cNvCxnSpPr/>
          <p:nvPr/>
        </p:nvCxnSpPr>
        <p:spPr bwMode="auto">
          <a:xfrm flipV="1">
            <a:off x="2854041" y="6368472"/>
            <a:ext cx="0" cy="21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2" name="直接连接符 241"/>
          <p:cNvCxnSpPr/>
          <p:nvPr/>
        </p:nvCxnSpPr>
        <p:spPr bwMode="auto">
          <a:xfrm rot="16200000">
            <a:off x="3106281" y="6315335"/>
            <a:ext cx="1726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4" name="组合 363"/>
          <p:cNvGrpSpPr/>
          <p:nvPr/>
        </p:nvGrpSpPr>
        <p:grpSpPr>
          <a:xfrm>
            <a:off x="2170281" y="5732800"/>
            <a:ext cx="360039" cy="119168"/>
            <a:chOff x="5292080" y="3452075"/>
            <a:chExt cx="360039" cy="119168"/>
          </a:xfrm>
        </p:grpSpPr>
        <p:sp>
          <p:nvSpPr>
            <p:cNvPr id="365" name="等腰三角形 36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366" name="直接连接符 36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67" name="文本框 366"/>
          <p:cNvSpPr txBox="1"/>
          <p:nvPr/>
        </p:nvSpPr>
        <p:spPr>
          <a:xfrm>
            <a:off x="1557897" y="5669274"/>
            <a:ext cx="744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LD.MDR</a:t>
            </a:r>
            <a:endParaRPr lang="zh-CN" altLang="en-US" sz="1000" baseline="0" dirty="0"/>
          </a:p>
        </p:txBody>
      </p:sp>
      <p:sp>
        <p:nvSpPr>
          <p:cNvPr id="392" name="梯形 391"/>
          <p:cNvSpPr/>
          <p:nvPr/>
        </p:nvSpPr>
        <p:spPr bwMode="auto">
          <a:xfrm>
            <a:off x="2187064" y="6122668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MUX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grpSp>
        <p:nvGrpSpPr>
          <p:cNvPr id="400" name="组合 399"/>
          <p:cNvGrpSpPr/>
          <p:nvPr/>
        </p:nvGrpSpPr>
        <p:grpSpPr>
          <a:xfrm>
            <a:off x="1837251" y="6173636"/>
            <a:ext cx="360039" cy="119168"/>
            <a:chOff x="5292080" y="3452075"/>
            <a:chExt cx="360039" cy="119168"/>
          </a:xfrm>
        </p:grpSpPr>
        <p:sp>
          <p:nvSpPr>
            <p:cNvPr id="401" name="等腰三角形 400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402" name="直接连接符 401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24" name="组合 423"/>
          <p:cNvGrpSpPr/>
          <p:nvPr/>
        </p:nvGrpSpPr>
        <p:grpSpPr>
          <a:xfrm>
            <a:off x="2978204" y="6542014"/>
            <a:ext cx="360000" cy="221857"/>
            <a:chOff x="5898218" y="3494595"/>
            <a:chExt cx="360000" cy="221857"/>
          </a:xfrm>
        </p:grpSpPr>
        <p:cxnSp>
          <p:nvCxnSpPr>
            <p:cNvPr id="425" name="直接连接符 424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6" name="文本框 425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sp>
        <p:nvSpPr>
          <p:cNvPr id="403" name="文本框 402"/>
          <p:cNvSpPr txBox="1"/>
          <p:nvPr/>
        </p:nvSpPr>
        <p:spPr>
          <a:xfrm>
            <a:off x="1294916" y="6110110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MIO.EN</a:t>
            </a:r>
            <a:endParaRPr lang="zh-CN" altLang="en-US" sz="1000" baseline="0" dirty="0"/>
          </a:p>
        </p:txBody>
      </p:sp>
      <p:cxnSp>
        <p:nvCxnSpPr>
          <p:cNvPr id="42" name="直接连接符 41"/>
          <p:cNvCxnSpPr/>
          <p:nvPr/>
        </p:nvCxnSpPr>
        <p:spPr bwMode="auto">
          <a:xfrm>
            <a:off x="622673" y="1039856"/>
            <a:ext cx="8344800" cy="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接连接符 43"/>
          <p:cNvCxnSpPr/>
          <p:nvPr/>
        </p:nvCxnSpPr>
        <p:spPr bwMode="auto">
          <a:xfrm>
            <a:off x="8971840" y="980728"/>
            <a:ext cx="2881" cy="437040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接连接符 42"/>
          <p:cNvCxnSpPr/>
          <p:nvPr/>
        </p:nvCxnSpPr>
        <p:spPr bwMode="auto">
          <a:xfrm>
            <a:off x="621793" y="5288328"/>
            <a:ext cx="8344800" cy="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" name="Rectangle 2"/>
          <p:cNvSpPr txBox="1">
            <a:spLocks noChangeArrowheads="1"/>
          </p:cNvSpPr>
          <p:nvPr/>
        </p:nvSpPr>
        <p:spPr bwMode="auto">
          <a:xfrm>
            <a:off x="179388" y="71438"/>
            <a:ext cx="883920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9pPr>
          </a:lstStyle>
          <a:p>
            <a:r>
              <a:rPr lang="en-US" altLang="zh-CN" baseline="0" dirty="0">
                <a:ea typeface="宋体" panose="02010600030101010101" pitchFamily="2" charset="-122"/>
              </a:rPr>
              <a:t>BR (PC-Relative)</a:t>
            </a:r>
            <a:endParaRPr lang="en-US" altLang="zh-CN" kern="0" baseline="0" dirty="0">
              <a:ea typeface="宋体" panose="02010600030101010101" pitchFamily="2" charset="-122"/>
            </a:endParaRPr>
          </a:p>
        </p:txBody>
      </p:sp>
      <p:grpSp>
        <p:nvGrpSpPr>
          <p:cNvPr id="380" name="组合 379"/>
          <p:cNvGrpSpPr/>
          <p:nvPr/>
        </p:nvGrpSpPr>
        <p:grpSpPr>
          <a:xfrm rot="16200000">
            <a:off x="6262811" y="-1998928"/>
            <a:ext cx="569421" cy="4942139"/>
            <a:chOff x="7543800" y="1143000"/>
            <a:chExt cx="813273" cy="5257800"/>
          </a:xfrm>
        </p:grpSpPr>
        <p:sp>
          <p:nvSpPr>
            <p:cNvPr id="438" name="Line 5"/>
            <p:cNvSpPr>
              <a:spLocks noChangeShapeType="1"/>
            </p:cNvSpPr>
            <p:nvPr/>
          </p:nvSpPr>
          <p:spPr bwMode="auto">
            <a:xfrm>
              <a:off x="8077200" y="19050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439" name="Line 6"/>
            <p:cNvSpPr>
              <a:spLocks noChangeShapeType="1"/>
            </p:cNvSpPr>
            <p:nvPr/>
          </p:nvSpPr>
          <p:spPr bwMode="auto">
            <a:xfrm>
              <a:off x="8101013" y="27432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440" name="Line 7"/>
            <p:cNvSpPr>
              <a:spLocks noChangeShapeType="1"/>
            </p:cNvSpPr>
            <p:nvPr/>
          </p:nvSpPr>
          <p:spPr bwMode="auto">
            <a:xfrm>
              <a:off x="8077200" y="35814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441" name="Line 8"/>
            <p:cNvSpPr>
              <a:spLocks noChangeShapeType="1"/>
            </p:cNvSpPr>
            <p:nvPr/>
          </p:nvSpPr>
          <p:spPr bwMode="auto">
            <a:xfrm>
              <a:off x="8056563" y="44196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442" name="Line 9"/>
            <p:cNvSpPr>
              <a:spLocks noChangeShapeType="1"/>
            </p:cNvSpPr>
            <p:nvPr/>
          </p:nvSpPr>
          <p:spPr bwMode="auto">
            <a:xfrm>
              <a:off x="8070850" y="52578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443" name="Text Box 10"/>
            <p:cNvSpPr txBox="1">
              <a:spLocks noChangeArrowheads="1"/>
            </p:cNvSpPr>
            <p:nvPr/>
          </p:nvSpPr>
          <p:spPr bwMode="auto">
            <a:xfrm rot="5400000">
              <a:off x="7897198" y="3137773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400" baseline="0">
                  <a:solidFill>
                    <a:schemeClr val="accent2"/>
                  </a:solidFill>
                  <a:latin typeface="Arial" charset="0"/>
                  <a:ea typeface="+mn-ea"/>
                </a:rPr>
                <a:t>EA</a:t>
              </a:r>
            </a:p>
          </p:txBody>
        </p:sp>
        <p:sp>
          <p:nvSpPr>
            <p:cNvPr id="444" name="Text Box 11"/>
            <p:cNvSpPr txBox="1">
              <a:spLocks noChangeArrowheads="1"/>
            </p:cNvSpPr>
            <p:nvPr/>
          </p:nvSpPr>
          <p:spPr bwMode="auto">
            <a:xfrm rot="5400000">
              <a:off x="7897194" y="3975973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400" baseline="0" dirty="0">
                  <a:solidFill>
                    <a:schemeClr val="accent2"/>
                  </a:solidFill>
                  <a:latin typeface="Arial" charset="0"/>
                  <a:ea typeface="+mn-ea"/>
                </a:rPr>
                <a:t>OP</a:t>
              </a:r>
            </a:p>
          </p:txBody>
        </p:sp>
        <p:sp>
          <p:nvSpPr>
            <p:cNvPr id="445" name="Text Box 12"/>
            <p:cNvSpPr txBox="1">
              <a:spLocks noChangeArrowheads="1"/>
            </p:cNvSpPr>
            <p:nvPr/>
          </p:nvSpPr>
          <p:spPr bwMode="auto">
            <a:xfrm rot="5400000">
              <a:off x="7897194" y="4814173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400" baseline="0">
                  <a:solidFill>
                    <a:schemeClr val="accent2"/>
                  </a:solidFill>
                  <a:latin typeface="Arial" charset="0"/>
                  <a:ea typeface="+mn-ea"/>
                </a:rPr>
                <a:t>EX</a:t>
              </a:r>
            </a:p>
          </p:txBody>
        </p:sp>
        <p:sp>
          <p:nvSpPr>
            <p:cNvPr id="446" name="Line 13"/>
            <p:cNvSpPr>
              <a:spLocks noChangeShapeType="1"/>
            </p:cNvSpPr>
            <p:nvPr/>
          </p:nvSpPr>
          <p:spPr bwMode="auto">
            <a:xfrm>
              <a:off x="8077200" y="6096000"/>
              <a:ext cx="0" cy="304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447" name="Line 14"/>
            <p:cNvSpPr>
              <a:spLocks noChangeShapeType="1"/>
            </p:cNvSpPr>
            <p:nvPr/>
          </p:nvSpPr>
          <p:spPr bwMode="auto">
            <a:xfrm flipH="1">
              <a:off x="7543800" y="6400800"/>
              <a:ext cx="5334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448" name="Line 15"/>
            <p:cNvSpPr>
              <a:spLocks noChangeShapeType="1"/>
            </p:cNvSpPr>
            <p:nvPr/>
          </p:nvSpPr>
          <p:spPr bwMode="auto">
            <a:xfrm flipV="1">
              <a:off x="7543800" y="1143000"/>
              <a:ext cx="0" cy="5257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449" name="Line 16"/>
            <p:cNvSpPr>
              <a:spLocks noChangeShapeType="1"/>
            </p:cNvSpPr>
            <p:nvPr/>
          </p:nvSpPr>
          <p:spPr bwMode="auto">
            <a:xfrm>
              <a:off x="7543800" y="1143000"/>
              <a:ext cx="5334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450" name="Line 17"/>
            <p:cNvSpPr>
              <a:spLocks noChangeShapeType="1"/>
            </p:cNvSpPr>
            <p:nvPr/>
          </p:nvSpPr>
          <p:spPr bwMode="auto">
            <a:xfrm>
              <a:off x="8077200" y="1143000"/>
              <a:ext cx="0" cy="304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451" name="Text Box 18"/>
            <p:cNvSpPr txBox="1">
              <a:spLocks noChangeArrowheads="1"/>
            </p:cNvSpPr>
            <p:nvPr/>
          </p:nvSpPr>
          <p:spPr bwMode="auto">
            <a:xfrm rot="5400000">
              <a:off x="7897194" y="5652372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400" baseline="0">
                  <a:solidFill>
                    <a:schemeClr val="accent2"/>
                  </a:solidFill>
                  <a:latin typeface="Arial" charset="0"/>
                  <a:ea typeface="+mn-ea"/>
                </a:rPr>
                <a:t>S</a:t>
              </a:r>
            </a:p>
          </p:txBody>
        </p:sp>
        <p:sp>
          <p:nvSpPr>
            <p:cNvPr id="452" name="Text Box 19"/>
            <p:cNvSpPr txBox="1">
              <a:spLocks noChangeArrowheads="1"/>
            </p:cNvSpPr>
            <p:nvPr/>
          </p:nvSpPr>
          <p:spPr bwMode="auto">
            <a:xfrm rot="5400000">
              <a:off x="7897194" y="1461372"/>
              <a:ext cx="480169" cy="43958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400" b="1" baseline="0" dirty="0">
                  <a:solidFill>
                    <a:schemeClr val="bg1"/>
                  </a:solidFill>
                  <a:latin typeface="Arial" charset="0"/>
                  <a:ea typeface="+mn-ea"/>
                </a:rPr>
                <a:t>F</a:t>
              </a:r>
            </a:p>
          </p:txBody>
        </p:sp>
        <p:sp>
          <p:nvSpPr>
            <p:cNvPr id="453" name="Text Box 4"/>
            <p:cNvSpPr txBox="1">
              <a:spLocks noChangeArrowheads="1"/>
            </p:cNvSpPr>
            <p:nvPr/>
          </p:nvSpPr>
          <p:spPr bwMode="auto">
            <a:xfrm rot="5400000">
              <a:off x="7897194" y="2299573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400" baseline="0">
                  <a:solidFill>
                    <a:schemeClr val="accent2"/>
                  </a:solidFill>
                  <a:latin typeface="Arial" charset="0"/>
                  <a:ea typeface="+mn-ea"/>
                </a:rPr>
                <a:t>D</a:t>
              </a:r>
            </a:p>
          </p:txBody>
        </p:sp>
      </p:grpSp>
      <p:sp>
        <p:nvSpPr>
          <p:cNvPr id="390" name="椭圆 389"/>
          <p:cNvSpPr/>
          <p:nvPr/>
        </p:nvSpPr>
        <p:spPr bwMode="auto">
          <a:xfrm>
            <a:off x="4622400" y="1412776"/>
            <a:ext cx="45719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9082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" name="组合 358"/>
          <p:cNvGrpSpPr/>
          <p:nvPr/>
        </p:nvGrpSpPr>
        <p:grpSpPr>
          <a:xfrm>
            <a:off x="4067944" y="4941168"/>
            <a:ext cx="695029" cy="318229"/>
            <a:chOff x="4067944" y="4941168"/>
            <a:chExt cx="695029" cy="318229"/>
          </a:xfrm>
        </p:grpSpPr>
        <p:grpSp>
          <p:nvGrpSpPr>
            <p:cNvPr id="368" name="组合 367"/>
            <p:cNvGrpSpPr/>
            <p:nvPr/>
          </p:nvGrpSpPr>
          <p:grpSpPr>
            <a:xfrm>
              <a:off x="4349249" y="4941168"/>
              <a:ext cx="360039" cy="119168"/>
              <a:chOff x="5292080" y="3452075"/>
              <a:chExt cx="360039" cy="119168"/>
            </a:xfrm>
          </p:grpSpPr>
          <p:sp>
            <p:nvSpPr>
              <p:cNvPr id="370" name="等腰三角形 369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cxnSp>
            <p:nvCxnSpPr>
              <p:cNvPr id="375" name="直接连接符 374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69" name="文本框 368"/>
            <p:cNvSpPr txBox="1"/>
            <p:nvPr/>
          </p:nvSpPr>
          <p:spPr>
            <a:xfrm>
              <a:off x="4067944" y="5013176"/>
              <a:ext cx="6950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baseline="0" dirty="0"/>
                <a:t>RUN</a:t>
              </a:r>
              <a:endParaRPr lang="zh-CN" altLang="en-US" sz="1000" baseline="0" dirty="0"/>
            </a:p>
          </p:txBody>
        </p:sp>
      </p:grpSp>
      <p:grpSp>
        <p:nvGrpSpPr>
          <p:cNvPr id="379" name="组合 378"/>
          <p:cNvGrpSpPr/>
          <p:nvPr/>
        </p:nvGrpSpPr>
        <p:grpSpPr>
          <a:xfrm>
            <a:off x="3707904" y="3717032"/>
            <a:ext cx="695029" cy="504055"/>
            <a:chOff x="3707904" y="3717032"/>
            <a:chExt cx="695029" cy="504055"/>
          </a:xfrm>
        </p:grpSpPr>
        <p:grpSp>
          <p:nvGrpSpPr>
            <p:cNvPr id="380" name="组合 379"/>
            <p:cNvGrpSpPr/>
            <p:nvPr/>
          </p:nvGrpSpPr>
          <p:grpSpPr>
            <a:xfrm rot="5400000" flipV="1">
              <a:off x="3684324" y="3981484"/>
              <a:ext cx="360039" cy="119168"/>
              <a:chOff x="5292080" y="3452075"/>
              <a:chExt cx="360039" cy="119168"/>
            </a:xfrm>
          </p:grpSpPr>
          <p:sp>
            <p:nvSpPr>
              <p:cNvPr id="391" name="等腰三角形 390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cxnSp>
            <p:nvCxnSpPr>
              <p:cNvPr id="397" name="直接连接符 396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90" name="文本框 389"/>
            <p:cNvSpPr txBox="1"/>
            <p:nvPr/>
          </p:nvSpPr>
          <p:spPr>
            <a:xfrm>
              <a:off x="3707904" y="3717032"/>
              <a:ext cx="6950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baseline="0" dirty="0"/>
                <a:t>LD.CC</a:t>
              </a:r>
              <a:endParaRPr lang="zh-CN" altLang="en-US" sz="1000" baseline="0" dirty="0"/>
            </a:p>
          </p:txBody>
        </p:sp>
      </p:grpSp>
      <p:grpSp>
        <p:nvGrpSpPr>
          <p:cNvPr id="398" name="组合 397"/>
          <p:cNvGrpSpPr/>
          <p:nvPr/>
        </p:nvGrpSpPr>
        <p:grpSpPr>
          <a:xfrm>
            <a:off x="3358097" y="4004728"/>
            <a:ext cx="1368000" cy="828000"/>
            <a:chOff x="3358097" y="4004728"/>
            <a:chExt cx="1368000" cy="828000"/>
          </a:xfrm>
        </p:grpSpPr>
        <p:cxnSp>
          <p:nvCxnSpPr>
            <p:cNvPr id="399" name="直接连接符 398"/>
            <p:cNvCxnSpPr/>
            <p:nvPr/>
          </p:nvCxnSpPr>
          <p:spPr bwMode="auto">
            <a:xfrm rot="10800000">
              <a:off x="3366482" y="4004728"/>
              <a:ext cx="1726" cy="828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7" name="直接连接符 426"/>
            <p:cNvCxnSpPr/>
            <p:nvPr/>
          </p:nvCxnSpPr>
          <p:spPr bwMode="auto">
            <a:xfrm rot="16200000">
              <a:off x="4041234" y="3321927"/>
              <a:ext cx="1726" cy="1368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8" name="等腰三角形 57"/>
          <p:cNvSpPr/>
          <p:nvPr/>
        </p:nvSpPr>
        <p:spPr bwMode="auto">
          <a:xfrm flipV="1">
            <a:off x="7444077" y="5000296"/>
            <a:ext cx="180969" cy="148657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10" name="等腰三角形 209"/>
          <p:cNvSpPr/>
          <p:nvPr/>
        </p:nvSpPr>
        <p:spPr bwMode="auto">
          <a:xfrm rot="5400000">
            <a:off x="7325518" y="4995394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208" name="直接连接符 207"/>
          <p:cNvCxnSpPr/>
          <p:nvPr/>
        </p:nvCxnSpPr>
        <p:spPr bwMode="auto">
          <a:xfrm>
            <a:off x="7533698" y="5144344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" name="直接连接符 357"/>
          <p:cNvCxnSpPr/>
          <p:nvPr/>
        </p:nvCxnSpPr>
        <p:spPr bwMode="auto">
          <a:xfrm>
            <a:off x="4836233" y="5919928"/>
            <a:ext cx="0" cy="28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7" name="直接连接符 356"/>
          <p:cNvCxnSpPr/>
          <p:nvPr/>
        </p:nvCxnSpPr>
        <p:spPr bwMode="auto">
          <a:xfrm rot="16200000">
            <a:off x="4600265" y="5968436"/>
            <a:ext cx="0" cy="4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5" name="组合 384"/>
          <p:cNvGrpSpPr/>
          <p:nvPr/>
        </p:nvGrpSpPr>
        <p:grpSpPr>
          <a:xfrm flipH="1">
            <a:off x="4370149" y="6565995"/>
            <a:ext cx="360039" cy="119168"/>
            <a:chOff x="5292080" y="3452075"/>
            <a:chExt cx="360039" cy="119168"/>
          </a:xfrm>
        </p:grpSpPr>
        <p:sp>
          <p:nvSpPr>
            <p:cNvPr id="386" name="等腰三角形 38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387" name="直接连接符 38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88" name="文本框 387"/>
          <p:cNvSpPr txBox="1"/>
          <p:nvPr/>
        </p:nvSpPr>
        <p:spPr>
          <a:xfrm>
            <a:off x="4665830" y="6517650"/>
            <a:ext cx="995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MEM.EN,R,W</a:t>
            </a:r>
            <a:endParaRPr lang="zh-CN" altLang="en-US" sz="1000" baseline="0" dirty="0"/>
          </a:p>
        </p:txBody>
      </p:sp>
      <p:grpSp>
        <p:nvGrpSpPr>
          <p:cNvPr id="418" name="组合 417"/>
          <p:cNvGrpSpPr/>
          <p:nvPr/>
        </p:nvGrpSpPr>
        <p:grpSpPr>
          <a:xfrm>
            <a:off x="4745207" y="5930003"/>
            <a:ext cx="396344" cy="215444"/>
            <a:chOff x="7272000" y="2565484"/>
            <a:chExt cx="396344" cy="215444"/>
          </a:xfrm>
        </p:grpSpPr>
        <p:cxnSp>
          <p:nvCxnSpPr>
            <p:cNvPr id="419" name="直接连接符 418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0" name="文本框 419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sp>
        <p:nvSpPr>
          <p:cNvPr id="105" name="矩形 104"/>
          <p:cNvSpPr/>
          <p:nvPr/>
        </p:nvSpPr>
        <p:spPr bwMode="auto">
          <a:xfrm>
            <a:off x="4514169" y="5684384"/>
            <a:ext cx="676800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baseline="0" dirty="0">
                <a:latin typeface="Arial" charset="0"/>
              </a:rPr>
              <a:t>MAR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56" name="直接连接符 355"/>
          <p:cNvCxnSpPr/>
          <p:nvPr/>
        </p:nvCxnSpPr>
        <p:spPr bwMode="auto">
          <a:xfrm>
            <a:off x="4836233" y="5360336"/>
            <a:ext cx="0" cy="352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1" name="组合 370"/>
          <p:cNvGrpSpPr/>
          <p:nvPr/>
        </p:nvGrpSpPr>
        <p:grpSpPr>
          <a:xfrm flipH="1">
            <a:off x="5230306" y="5732800"/>
            <a:ext cx="360039" cy="119168"/>
            <a:chOff x="5292080" y="3452075"/>
            <a:chExt cx="360039" cy="119168"/>
          </a:xfrm>
        </p:grpSpPr>
        <p:sp>
          <p:nvSpPr>
            <p:cNvPr id="372" name="等腰三角形 37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373" name="直接连接符 37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15" name="组合 414"/>
          <p:cNvGrpSpPr/>
          <p:nvPr/>
        </p:nvGrpSpPr>
        <p:grpSpPr>
          <a:xfrm>
            <a:off x="4745207" y="5378888"/>
            <a:ext cx="396344" cy="215444"/>
            <a:chOff x="7272000" y="2565484"/>
            <a:chExt cx="396344" cy="215444"/>
          </a:xfrm>
        </p:grpSpPr>
        <p:cxnSp>
          <p:nvCxnSpPr>
            <p:cNvPr id="416" name="直接连接符 415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7" name="文本框 416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sp>
        <p:nvSpPr>
          <p:cNvPr id="374" name="文本框 373"/>
          <p:cNvSpPr txBox="1"/>
          <p:nvPr/>
        </p:nvSpPr>
        <p:spPr>
          <a:xfrm>
            <a:off x="5587295" y="5669274"/>
            <a:ext cx="723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LD.MAR</a:t>
            </a:r>
            <a:endParaRPr lang="zh-CN" altLang="en-US" sz="1000" baseline="0" dirty="0"/>
          </a:p>
        </p:txBody>
      </p:sp>
      <p:cxnSp>
        <p:nvCxnSpPr>
          <p:cNvPr id="137" name="直接连接符 136"/>
          <p:cNvCxnSpPr/>
          <p:nvPr/>
        </p:nvCxnSpPr>
        <p:spPr bwMode="auto">
          <a:xfrm flipV="1">
            <a:off x="4654241" y="1748544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1" name="组合 150"/>
          <p:cNvGrpSpPr/>
          <p:nvPr/>
        </p:nvGrpSpPr>
        <p:grpSpPr>
          <a:xfrm>
            <a:off x="3934162" y="1941680"/>
            <a:ext cx="360039" cy="119168"/>
            <a:chOff x="5292080" y="3452075"/>
            <a:chExt cx="360039" cy="119168"/>
          </a:xfrm>
        </p:grpSpPr>
        <p:sp>
          <p:nvSpPr>
            <p:cNvPr id="152" name="等腰三角形 15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153" name="直接连接符 15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54" name="组合 153"/>
          <p:cNvGrpSpPr/>
          <p:nvPr/>
        </p:nvGrpSpPr>
        <p:grpSpPr>
          <a:xfrm>
            <a:off x="3934161" y="1592352"/>
            <a:ext cx="360039" cy="119168"/>
            <a:chOff x="5292080" y="3452075"/>
            <a:chExt cx="360039" cy="119168"/>
          </a:xfrm>
        </p:grpSpPr>
        <p:sp>
          <p:nvSpPr>
            <p:cNvPr id="155" name="等腰三角形 15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156" name="直接连接符 15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1" name="组合 50"/>
          <p:cNvGrpSpPr/>
          <p:nvPr/>
        </p:nvGrpSpPr>
        <p:grpSpPr>
          <a:xfrm>
            <a:off x="4563756" y="1213012"/>
            <a:ext cx="180969" cy="402036"/>
            <a:chOff x="2185214" y="1412776"/>
            <a:chExt cx="180969" cy="402036"/>
          </a:xfrm>
        </p:grpSpPr>
        <p:sp>
          <p:nvSpPr>
            <p:cNvPr id="52" name="等腰三角形 51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4" name="矩形 103"/>
          <p:cNvSpPr/>
          <p:nvPr/>
        </p:nvSpPr>
        <p:spPr bwMode="auto">
          <a:xfrm>
            <a:off x="4294201" y="1543936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PC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grpSp>
        <p:nvGrpSpPr>
          <p:cNvPr id="254" name="组合 253"/>
          <p:cNvGrpSpPr/>
          <p:nvPr/>
        </p:nvGrpSpPr>
        <p:grpSpPr>
          <a:xfrm>
            <a:off x="4222194" y="1255880"/>
            <a:ext cx="360039" cy="119168"/>
            <a:chOff x="5292080" y="3452075"/>
            <a:chExt cx="360039" cy="119168"/>
          </a:xfrm>
        </p:grpSpPr>
        <p:sp>
          <p:nvSpPr>
            <p:cNvPr id="255" name="等腰三角形 25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56" name="直接连接符 25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55" name="直接连接符 354"/>
          <p:cNvCxnSpPr/>
          <p:nvPr/>
        </p:nvCxnSpPr>
        <p:spPr bwMode="auto">
          <a:xfrm>
            <a:off x="4649268" y="1060966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" name="文本框 306"/>
          <p:cNvSpPr txBox="1"/>
          <p:nvPr/>
        </p:nvSpPr>
        <p:spPr>
          <a:xfrm>
            <a:off x="3569657" y="1209382"/>
            <a:ext cx="698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baseline="0" dirty="0" err="1"/>
              <a:t>GatePC</a:t>
            </a:r>
            <a:endParaRPr lang="zh-CN" altLang="en-US" sz="1000" baseline="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322257" y="6537325"/>
            <a:ext cx="2743200" cy="244475"/>
          </a:xfrm>
        </p:spPr>
        <p:txBody>
          <a:bodyPr/>
          <a:lstStyle/>
          <a:p>
            <a:pPr>
              <a:defRPr/>
            </a:pPr>
            <a:fld id="{0DE9E528-1FB2-4ADD-81AD-0CADE8E681E0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  <p:sp>
        <p:nvSpPr>
          <p:cNvPr id="4" name="矩形 3"/>
          <p:cNvSpPr/>
          <p:nvPr/>
        </p:nvSpPr>
        <p:spPr bwMode="auto">
          <a:xfrm>
            <a:off x="7059361" y="1543912"/>
            <a:ext cx="950400" cy="1209906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5" name="流程图: 手动操作 4"/>
          <p:cNvSpPr/>
          <p:nvPr/>
        </p:nvSpPr>
        <p:spPr bwMode="auto">
          <a:xfrm>
            <a:off x="6994561" y="4289586"/>
            <a:ext cx="1080000" cy="390640"/>
          </a:xfrm>
          <a:prstGeom prst="flowChartManualOperation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144000" rIns="91440" bIns="144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ALU</a:t>
            </a:r>
            <a:endParaRPr kumimoji="0" lang="zh-CN" alt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等腰三角形 9"/>
          <p:cNvSpPr/>
          <p:nvPr/>
        </p:nvSpPr>
        <p:spPr bwMode="auto">
          <a:xfrm flipV="1">
            <a:off x="7391088" y="4289586"/>
            <a:ext cx="199657" cy="139368"/>
          </a:xfrm>
          <a:prstGeom prst="triangle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86742" y="4280216"/>
            <a:ext cx="102592" cy="1846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A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819344" y="4289554"/>
            <a:ext cx="102592" cy="1846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B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7390425" y="4298836"/>
            <a:ext cx="99828" cy="1393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连接符 23"/>
          <p:cNvCxnSpPr/>
          <p:nvPr/>
        </p:nvCxnSpPr>
        <p:spPr bwMode="auto">
          <a:xfrm flipH="1">
            <a:off x="7497834" y="4298836"/>
            <a:ext cx="92793" cy="1393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流程图: 手动操作 27"/>
          <p:cNvSpPr/>
          <p:nvPr/>
        </p:nvSpPr>
        <p:spPr bwMode="auto">
          <a:xfrm>
            <a:off x="6742473" y="3892235"/>
            <a:ext cx="684016" cy="184837"/>
          </a:xfrm>
          <a:prstGeom prst="flowChartManualOperation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b="1" baseline="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Times New Roman" panose="02020603050405020304" pitchFamily="18" charset="0"/>
              </a:rPr>
              <a:t>SR2MUX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5" name="直接连接符 34"/>
          <p:cNvCxnSpPr/>
          <p:nvPr/>
        </p:nvCxnSpPr>
        <p:spPr bwMode="auto">
          <a:xfrm>
            <a:off x="7866941" y="3613228"/>
            <a:ext cx="1" cy="68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直接连接符 37"/>
          <p:cNvCxnSpPr/>
          <p:nvPr/>
        </p:nvCxnSpPr>
        <p:spPr bwMode="auto">
          <a:xfrm>
            <a:off x="7203138" y="2768048"/>
            <a:ext cx="1726" cy="11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直接连接符 39"/>
          <p:cNvCxnSpPr/>
          <p:nvPr/>
        </p:nvCxnSpPr>
        <p:spPr bwMode="auto">
          <a:xfrm>
            <a:off x="7866941" y="2768136"/>
            <a:ext cx="1" cy="79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直接连接符 58"/>
          <p:cNvCxnSpPr/>
          <p:nvPr/>
        </p:nvCxnSpPr>
        <p:spPr bwMode="auto">
          <a:xfrm flipV="1">
            <a:off x="7534561" y="4676296"/>
            <a:ext cx="0" cy="324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直接连接符 59"/>
          <p:cNvCxnSpPr/>
          <p:nvPr/>
        </p:nvCxnSpPr>
        <p:spPr bwMode="auto">
          <a:xfrm flipH="1">
            <a:off x="7530770" y="1111864"/>
            <a:ext cx="7582" cy="4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直接连接符 61"/>
          <p:cNvCxnSpPr/>
          <p:nvPr/>
        </p:nvCxnSpPr>
        <p:spPr bwMode="auto">
          <a:xfrm>
            <a:off x="8110625" y="5360336"/>
            <a:ext cx="0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直接连接符 64"/>
          <p:cNvCxnSpPr/>
          <p:nvPr/>
        </p:nvCxnSpPr>
        <p:spPr bwMode="auto">
          <a:xfrm>
            <a:off x="7030505" y="5324336"/>
            <a:ext cx="0" cy="57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矩形 66"/>
          <p:cNvSpPr/>
          <p:nvPr/>
        </p:nvSpPr>
        <p:spPr bwMode="auto">
          <a:xfrm>
            <a:off x="6512153" y="5900336"/>
            <a:ext cx="950400" cy="5760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b="1" baseline="0" dirty="0"/>
              <a:t>INPUT</a:t>
            </a:r>
            <a:endParaRPr lang="zh-CN" altLang="en-US" sz="1200" b="1" baseline="0" dirty="0"/>
          </a:p>
        </p:txBody>
      </p:sp>
      <p:sp>
        <p:nvSpPr>
          <p:cNvPr id="68" name="矩形 67"/>
          <p:cNvSpPr/>
          <p:nvPr/>
        </p:nvSpPr>
        <p:spPr bwMode="auto">
          <a:xfrm>
            <a:off x="7632180" y="5900336"/>
            <a:ext cx="950400" cy="5760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b="1" baseline="0" dirty="0"/>
              <a:t>OUTPUT</a:t>
            </a:r>
            <a:endParaRPr lang="zh-CN" altLang="en-US" sz="1200" b="1" baseline="0" dirty="0"/>
          </a:p>
        </p:txBody>
      </p:sp>
      <p:sp>
        <p:nvSpPr>
          <p:cNvPr id="69" name="矩形 68"/>
          <p:cNvSpPr/>
          <p:nvPr/>
        </p:nvSpPr>
        <p:spPr bwMode="auto">
          <a:xfrm>
            <a:off x="3392528" y="5651906"/>
            <a:ext cx="950400" cy="1101059"/>
          </a:xfrm>
          <a:prstGeom prst="rect">
            <a:avLst/>
          </a:prstGeom>
          <a:solidFill>
            <a:srgbClr val="FF99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b="1" baseline="0" dirty="0"/>
              <a:t>MEMORY</a:t>
            </a:r>
            <a:endParaRPr lang="zh-CN" altLang="en-US" sz="1200" b="1" baseline="0" dirty="0"/>
          </a:p>
        </p:txBody>
      </p:sp>
      <p:sp>
        <p:nvSpPr>
          <p:cNvPr id="70" name="矩形 69"/>
          <p:cNvSpPr/>
          <p:nvPr/>
        </p:nvSpPr>
        <p:spPr bwMode="auto">
          <a:xfrm>
            <a:off x="4746598" y="3915536"/>
            <a:ext cx="950556" cy="1233418"/>
          </a:xfrm>
          <a:prstGeom prst="rect">
            <a:avLst/>
          </a:prstGeom>
          <a:solidFill>
            <a:srgbClr val="CC0000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b="1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FINITE STATE MACHINE</a:t>
            </a:r>
            <a:endParaRPr lang="zh-CN" altLang="en-US" sz="1200" b="1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等腰三角形 86"/>
          <p:cNvSpPr/>
          <p:nvPr/>
        </p:nvSpPr>
        <p:spPr bwMode="auto">
          <a:xfrm rot="5400000">
            <a:off x="6677446" y="3913195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88" name="直接连接符 87"/>
          <p:cNvCxnSpPr/>
          <p:nvPr/>
        </p:nvCxnSpPr>
        <p:spPr bwMode="auto">
          <a:xfrm rot="5400000">
            <a:off x="6184465" y="3501034"/>
            <a:ext cx="0" cy="972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5" name="梯形 94"/>
          <p:cNvSpPr/>
          <p:nvPr/>
        </p:nvSpPr>
        <p:spPr bwMode="auto">
          <a:xfrm>
            <a:off x="2421993" y="3056080"/>
            <a:ext cx="972000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MUX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96" name="梯形 95"/>
          <p:cNvSpPr/>
          <p:nvPr/>
        </p:nvSpPr>
        <p:spPr bwMode="auto">
          <a:xfrm>
            <a:off x="3664802" y="3056080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MUX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99" name="直接连接符 98"/>
          <p:cNvCxnSpPr/>
          <p:nvPr/>
        </p:nvCxnSpPr>
        <p:spPr bwMode="auto">
          <a:xfrm>
            <a:off x="7172232" y="4064192"/>
            <a:ext cx="2289" cy="242621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1" name="组合 110"/>
          <p:cNvGrpSpPr/>
          <p:nvPr/>
        </p:nvGrpSpPr>
        <p:grpSpPr>
          <a:xfrm>
            <a:off x="3683425" y="4218423"/>
            <a:ext cx="394752" cy="277817"/>
            <a:chOff x="2731971" y="4365104"/>
            <a:chExt cx="327861" cy="216000"/>
          </a:xfrm>
        </p:grpSpPr>
        <p:sp>
          <p:nvSpPr>
            <p:cNvPr id="108" name="矩形 107"/>
            <p:cNvSpPr/>
            <p:nvPr/>
          </p:nvSpPr>
          <p:spPr bwMode="auto">
            <a:xfrm>
              <a:off x="2731971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N</a:t>
              </a:r>
              <a:endParaRPr kumimoji="0" lang="zh-CN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9" name="矩形 108"/>
            <p:cNvSpPr/>
            <p:nvPr/>
          </p:nvSpPr>
          <p:spPr bwMode="auto">
            <a:xfrm>
              <a:off x="2839983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Z</a:t>
              </a:r>
              <a:endParaRPr kumimoji="0" lang="zh-CN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10" name="矩形 109"/>
            <p:cNvSpPr/>
            <p:nvPr/>
          </p:nvSpPr>
          <p:spPr bwMode="auto">
            <a:xfrm>
              <a:off x="2947995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P</a:t>
              </a:r>
              <a:endParaRPr kumimoji="0" lang="zh-CN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</p:grpSp>
      <p:sp>
        <p:nvSpPr>
          <p:cNvPr id="112" name="矩形 111"/>
          <p:cNvSpPr/>
          <p:nvPr/>
        </p:nvSpPr>
        <p:spPr bwMode="auto">
          <a:xfrm>
            <a:off x="3544471" y="471228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b="1" baseline="0" dirty="0">
                <a:latin typeface="Arial" charset="0"/>
              </a:rPr>
              <a:t>LOGIC</a:t>
            </a:r>
            <a:endParaRPr kumimoji="0" lang="zh-CN" alt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61" name="组合 160"/>
          <p:cNvGrpSpPr/>
          <p:nvPr/>
        </p:nvGrpSpPr>
        <p:grpSpPr>
          <a:xfrm>
            <a:off x="7786289" y="3056080"/>
            <a:ext cx="396344" cy="215444"/>
            <a:chOff x="7272000" y="2565484"/>
            <a:chExt cx="396344" cy="215444"/>
          </a:xfrm>
        </p:grpSpPr>
        <p:cxnSp>
          <p:nvCxnSpPr>
            <p:cNvPr id="114" name="直接连接符 11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5" name="文本框 11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sp>
        <p:nvSpPr>
          <p:cNvPr id="124" name="椭圆 123"/>
          <p:cNvSpPr/>
          <p:nvPr/>
        </p:nvSpPr>
        <p:spPr bwMode="auto">
          <a:xfrm>
            <a:off x="7839281" y="3562247"/>
            <a:ext cx="55320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127" name="直接连接符 126"/>
          <p:cNvCxnSpPr/>
          <p:nvPr/>
        </p:nvCxnSpPr>
        <p:spPr bwMode="auto">
          <a:xfrm rot="5400000">
            <a:off x="5812482" y="1553144"/>
            <a:ext cx="1726" cy="408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" name="直接连接符 135"/>
          <p:cNvCxnSpPr/>
          <p:nvPr/>
        </p:nvCxnSpPr>
        <p:spPr bwMode="auto">
          <a:xfrm flipV="1">
            <a:off x="4870265" y="2099704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" name="直接连接符 139"/>
          <p:cNvCxnSpPr/>
          <p:nvPr/>
        </p:nvCxnSpPr>
        <p:spPr bwMode="auto">
          <a:xfrm rot="10800000">
            <a:off x="3358098" y="1075872"/>
            <a:ext cx="1726" cy="12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1" name="直接连接符 140"/>
          <p:cNvCxnSpPr/>
          <p:nvPr/>
        </p:nvCxnSpPr>
        <p:spPr bwMode="auto">
          <a:xfrm flipV="1">
            <a:off x="4436491" y="2108560"/>
            <a:ext cx="1726" cy="19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" name="直接连接符 141"/>
          <p:cNvCxnSpPr/>
          <p:nvPr/>
        </p:nvCxnSpPr>
        <p:spPr bwMode="auto">
          <a:xfrm flipV="1">
            <a:off x="4652515" y="2108560"/>
            <a:ext cx="1726" cy="3132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" name="直接连接符 143"/>
          <p:cNvCxnSpPr/>
          <p:nvPr/>
        </p:nvCxnSpPr>
        <p:spPr bwMode="auto">
          <a:xfrm flipV="1">
            <a:off x="4076451" y="2804080"/>
            <a:ext cx="1726" cy="2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" name="直接连接符 146"/>
          <p:cNvCxnSpPr/>
          <p:nvPr/>
        </p:nvCxnSpPr>
        <p:spPr bwMode="auto">
          <a:xfrm flipV="1">
            <a:off x="3790145" y="2386600"/>
            <a:ext cx="1726" cy="21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8" name="椭圆 147"/>
          <p:cNvSpPr/>
          <p:nvPr/>
        </p:nvSpPr>
        <p:spPr bwMode="auto">
          <a:xfrm>
            <a:off x="3775881" y="2359138"/>
            <a:ext cx="45719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grpSp>
        <p:nvGrpSpPr>
          <p:cNvPr id="157" name="组合 156"/>
          <p:cNvGrpSpPr/>
          <p:nvPr/>
        </p:nvGrpSpPr>
        <p:grpSpPr>
          <a:xfrm>
            <a:off x="6670466" y="2543542"/>
            <a:ext cx="360039" cy="119168"/>
            <a:chOff x="5292080" y="3452075"/>
            <a:chExt cx="360039" cy="119168"/>
          </a:xfrm>
        </p:grpSpPr>
        <p:sp>
          <p:nvSpPr>
            <p:cNvPr id="158" name="等腰三角形 157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159" name="直接连接符 158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62" name="组合 161"/>
          <p:cNvGrpSpPr/>
          <p:nvPr/>
        </p:nvGrpSpPr>
        <p:grpSpPr>
          <a:xfrm>
            <a:off x="7138217" y="3056080"/>
            <a:ext cx="396344" cy="215444"/>
            <a:chOff x="7272000" y="2565484"/>
            <a:chExt cx="396344" cy="215444"/>
          </a:xfrm>
        </p:grpSpPr>
        <p:cxnSp>
          <p:nvCxnSpPr>
            <p:cNvPr id="163" name="直接连接符 16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4" name="文本框 16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cxnSp>
        <p:nvCxnSpPr>
          <p:cNvPr id="173" name="直接连接符 172"/>
          <p:cNvCxnSpPr/>
          <p:nvPr/>
        </p:nvCxnSpPr>
        <p:spPr bwMode="auto">
          <a:xfrm flipV="1">
            <a:off x="3790145" y="3272104"/>
            <a:ext cx="1726" cy="327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5" name="直接连接符 174"/>
          <p:cNvCxnSpPr/>
          <p:nvPr/>
        </p:nvCxnSpPr>
        <p:spPr bwMode="auto">
          <a:xfrm>
            <a:off x="6956208" y="3740176"/>
            <a:ext cx="2289" cy="1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6" name="直接连接符 175"/>
          <p:cNvCxnSpPr/>
          <p:nvPr/>
        </p:nvCxnSpPr>
        <p:spPr bwMode="auto">
          <a:xfrm flipV="1">
            <a:off x="3500387" y="2804072"/>
            <a:ext cx="1726" cy="1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7" name="直接连接符 176"/>
          <p:cNvCxnSpPr/>
          <p:nvPr/>
        </p:nvCxnSpPr>
        <p:spPr bwMode="auto">
          <a:xfrm rot="16200000">
            <a:off x="3210681" y="2684409"/>
            <a:ext cx="1726" cy="597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6" name="直接连接符 185"/>
          <p:cNvCxnSpPr/>
          <p:nvPr/>
        </p:nvCxnSpPr>
        <p:spPr bwMode="auto">
          <a:xfrm rot="10800000">
            <a:off x="1218173" y="2638432"/>
            <a:ext cx="1726" cy="2073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0" name="直接连接符 199"/>
          <p:cNvCxnSpPr/>
          <p:nvPr/>
        </p:nvCxnSpPr>
        <p:spPr bwMode="auto">
          <a:xfrm rot="16200000">
            <a:off x="5086281" y="1859144"/>
            <a:ext cx="1726" cy="37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" name="直接连接符 204"/>
          <p:cNvCxnSpPr/>
          <p:nvPr/>
        </p:nvCxnSpPr>
        <p:spPr bwMode="auto">
          <a:xfrm flipV="1">
            <a:off x="3882469" y="4919128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6" name="直接连接符 205"/>
          <p:cNvCxnSpPr/>
          <p:nvPr/>
        </p:nvCxnSpPr>
        <p:spPr bwMode="auto">
          <a:xfrm flipV="1">
            <a:off x="3883332" y="4472728"/>
            <a:ext cx="0" cy="244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7" name="直接连接符 206"/>
          <p:cNvCxnSpPr/>
          <p:nvPr/>
        </p:nvCxnSpPr>
        <p:spPr bwMode="auto">
          <a:xfrm rot="16200000">
            <a:off x="4408514" y="4021887"/>
            <a:ext cx="1726" cy="662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1" name="直接连接符 210"/>
          <p:cNvCxnSpPr/>
          <p:nvPr/>
        </p:nvCxnSpPr>
        <p:spPr bwMode="auto">
          <a:xfrm rot="5400000">
            <a:off x="6526537" y="4277233"/>
            <a:ext cx="0" cy="1584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12" name="组合 211"/>
          <p:cNvGrpSpPr/>
          <p:nvPr/>
        </p:nvGrpSpPr>
        <p:grpSpPr>
          <a:xfrm>
            <a:off x="5734361" y="4072576"/>
            <a:ext cx="360039" cy="119168"/>
            <a:chOff x="5292080" y="3452075"/>
            <a:chExt cx="360039" cy="119168"/>
          </a:xfrm>
        </p:grpSpPr>
        <p:sp>
          <p:nvSpPr>
            <p:cNvPr id="213" name="等腰三角形 212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14" name="直接连接符 213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18" name="组合 217"/>
          <p:cNvGrpSpPr/>
          <p:nvPr/>
        </p:nvGrpSpPr>
        <p:grpSpPr>
          <a:xfrm>
            <a:off x="5734361" y="4224976"/>
            <a:ext cx="360039" cy="119168"/>
            <a:chOff x="5292080" y="3452075"/>
            <a:chExt cx="360039" cy="119168"/>
          </a:xfrm>
        </p:grpSpPr>
        <p:sp>
          <p:nvSpPr>
            <p:cNvPr id="219" name="等腰三角形 21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20" name="直接连接符 21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22" name="等腰三角形 221"/>
          <p:cNvSpPr/>
          <p:nvPr/>
        </p:nvSpPr>
        <p:spPr bwMode="auto">
          <a:xfrm rot="5400000">
            <a:off x="6965478" y="4370395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223" name="直接连接符 222"/>
          <p:cNvCxnSpPr/>
          <p:nvPr/>
        </p:nvCxnSpPr>
        <p:spPr bwMode="auto">
          <a:xfrm rot="5400000">
            <a:off x="6346497" y="3832234"/>
            <a:ext cx="0" cy="1224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24" name="组合 223"/>
          <p:cNvGrpSpPr/>
          <p:nvPr/>
        </p:nvGrpSpPr>
        <p:grpSpPr>
          <a:xfrm>
            <a:off x="5734361" y="4529776"/>
            <a:ext cx="360039" cy="119168"/>
            <a:chOff x="5292080" y="3452075"/>
            <a:chExt cx="360039" cy="119168"/>
          </a:xfrm>
        </p:grpSpPr>
        <p:sp>
          <p:nvSpPr>
            <p:cNvPr id="225" name="等腰三角形 22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26" name="直接连接符 22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28" name="矩形 227"/>
          <p:cNvSpPr/>
          <p:nvPr/>
        </p:nvSpPr>
        <p:spPr bwMode="auto">
          <a:xfrm>
            <a:off x="5806369" y="4712264"/>
            <a:ext cx="360040" cy="3456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108000" tIns="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 dirty="0">
                <a:latin typeface="Arial" charset="0"/>
              </a:rPr>
              <a:t>…</a:t>
            </a:r>
            <a:endParaRPr kumimoji="0" lang="zh-CN" altLang="en-US" sz="2400" b="1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29" name="组合 228"/>
          <p:cNvGrpSpPr/>
          <p:nvPr/>
        </p:nvGrpSpPr>
        <p:grpSpPr>
          <a:xfrm>
            <a:off x="6703212" y="2153305"/>
            <a:ext cx="360039" cy="119168"/>
            <a:chOff x="5292080" y="3452075"/>
            <a:chExt cx="360039" cy="119168"/>
          </a:xfrm>
        </p:grpSpPr>
        <p:sp>
          <p:nvSpPr>
            <p:cNvPr id="230" name="等腰三角形 229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31" name="直接连接符 230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2" name="组合 231"/>
          <p:cNvGrpSpPr/>
          <p:nvPr/>
        </p:nvGrpSpPr>
        <p:grpSpPr>
          <a:xfrm>
            <a:off x="6703212" y="1615920"/>
            <a:ext cx="360039" cy="119168"/>
            <a:chOff x="5292080" y="3452075"/>
            <a:chExt cx="360039" cy="119168"/>
          </a:xfrm>
        </p:grpSpPr>
        <p:sp>
          <p:nvSpPr>
            <p:cNvPr id="233" name="等腰三角形 232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34" name="直接连接符 233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5" name="组合 234"/>
          <p:cNvGrpSpPr/>
          <p:nvPr/>
        </p:nvGrpSpPr>
        <p:grpSpPr>
          <a:xfrm flipH="1">
            <a:off x="8019245" y="2552024"/>
            <a:ext cx="360039" cy="119168"/>
            <a:chOff x="5292080" y="3452075"/>
            <a:chExt cx="360039" cy="119168"/>
          </a:xfrm>
        </p:grpSpPr>
        <p:sp>
          <p:nvSpPr>
            <p:cNvPr id="236" name="等腰三角形 23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37" name="直接连接符 23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39" name="直接连接符 238"/>
          <p:cNvCxnSpPr/>
          <p:nvPr/>
        </p:nvCxnSpPr>
        <p:spPr bwMode="auto">
          <a:xfrm>
            <a:off x="2672447" y="5908126"/>
            <a:ext cx="0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1" name="直接连接符 240"/>
          <p:cNvCxnSpPr/>
          <p:nvPr/>
        </p:nvCxnSpPr>
        <p:spPr bwMode="auto">
          <a:xfrm flipV="1">
            <a:off x="2854041" y="6368472"/>
            <a:ext cx="0" cy="21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2" name="直接连接符 241"/>
          <p:cNvCxnSpPr/>
          <p:nvPr/>
        </p:nvCxnSpPr>
        <p:spPr bwMode="auto">
          <a:xfrm rot="16200000">
            <a:off x="3106281" y="6315335"/>
            <a:ext cx="1726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4" name="直接连接符 243"/>
          <p:cNvCxnSpPr/>
          <p:nvPr/>
        </p:nvCxnSpPr>
        <p:spPr bwMode="auto">
          <a:xfrm rot="16200000">
            <a:off x="1736994" y="6026858"/>
            <a:ext cx="1726" cy="10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61" name="组合 260"/>
          <p:cNvGrpSpPr/>
          <p:nvPr/>
        </p:nvGrpSpPr>
        <p:grpSpPr>
          <a:xfrm>
            <a:off x="3286201" y="2595651"/>
            <a:ext cx="1008000" cy="244405"/>
            <a:chOff x="2843920" y="2392507"/>
            <a:chExt cx="1008000" cy="244405"/>
          </a:xfrm>
        </p:grpSpPr>
        <p:sp>
          <p:nvSpPr>
            <p:cNvPr id="94" name="梯形 93"/>
            <p:cNvSpPr/>
            <p:nvPr/>
          </p:nvSpPr>
          <p:spPr bwMode="auto">
            <a:xfrm>
              <a:off x="2843920" y="2392507"/>
              <a:ext cx="1008000" cy="232989"/>
            </a:xfrm>
            <a:prstGeom prst="trapezoid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21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b="1" dirty="0">
                  <a:solidFill>
                    <a:schemeClr val="bg1"/>
                  </a:solidFill>
                  <a:latin typeface="Arial" charset="0"/>
                </a:rPr>
                <a:t>+</a:t>
              </a:r>
              <a:endParaRPr kumimoji="0" lang="zh-CN" altLang="en-US" sz="2000" b="1" i="0" u="none" strike="noStrike" cap="none" normalizeH="0" baseline="-2500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257" name="等腰三角形 256"/>
            <p:cNvSpPr/>
            <p:nvPr/>
          </p:nvSpPr>
          <p:spPr bwMode="auto">
            <a:xfrm>
              <a:off x="3249397" y="2545331"/>
              <a:ext cx="197047" cy="91581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59" name="直接连接符 258"/>
            <p:cNvCxnSpPr/>
            <p:nvPr/>
          </p:nvCxnSpPr>
          <p:spPr bwMode="auto">
            <a:xfrm flipV="1">
              <a:off x="3249397" y="2545331"/>
              <a:ext cx="98524" cy="915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0" name="直接连接符 259"/>
            <p:cNvCxnSpPr/>
            <p:nvPr/>
          </p:nvCxnSpPr>
          <p:spPr bwMode="auto">
            <a:xfrm flipH="1" flipV="1">
              <a:off x="3347864" y="2545331"/>
              <a:ext cx="98524" cy="915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62" name="直接连接符 261"/>
          <p:cNvCxnSpPr/>
          <p:nvPr/>
        </p:nvCxnSpPr>
        <p:spPr bwMode="auto">
          <a:xfrm rot="16200000">
            <a:off x="2464347" y="3913064"/>
            <a:ext cx="1726" cy="1814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5" name="直接连接符 264"/>
          <p:cNvCxnSpPr/>
          <p:nvPr/>
        </p:nvCxnSpPr>
        <p:spPr bwMode="auto">
          <a:xfrm>
            <a:off x="2258637" y="1111864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71" name="组合 270"/>
          <p:cNvGrpSpPr/>
          <p:nvPr/>
        </p:nvGrpSpPr>
        <p:grpSpPr>
          <a:xfrm>
            <a:off x="5661476" y="2176846"/>
            <a:ext cx="396344" cy="215444"/>
            <a:chOff x="7272000" y="2565484"/>
            <a:chExt cx="396344" cy="215444"/>
          </a:xfrm>
        </p:grpSpPr>
        <p:cxnSp>
          <p:nvCxnSpPr>
            <p:cNvPr id="272" name="直接连接符 27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3" name="文本框 27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274" name="组合 273"/>
          <p:cNvGrpSpPr/>
          <p:nvPr/>
        </p:nvGrpSpPr>
        <p:grpSpPr>
          <a:xfrm>
            <a:off x="7462553" y="4712844"/>
            <a:ext cx="396344" cy="215444"/>
            <a:chOff x="7272000" y="2565484"/>
            <a:chExt cx="396344" cy="215444"/>
          </a:xfrm>
        </p:grpSpPr>
        <p:cxnSp>
          <p:nvCxnSpPr>
            <p:cNvPr id="275" name="直接连接符 274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6" name="文本框 275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283" name="组合 282"/>
          <p:cNvGrpSpPr/>
          <p:nvPr/>
        </p:nvGrpSpPr>
        <p:grpSpPr>
          <a:xfrm>
            <a:off x="2926049" y="3398698"/>
            <a:ext cx="396344" cy="215444"/>
            <a:chOff x="7272000" y="2565484"/>
            <a:chExt cx="396344" cy="215444"/>
          </a:xfrm>
        </p:grpSpPr>
        <p:cxnSp>
          <p:nvCxnSpPr>
            <p:cNvPr id="284" name="直接连接符 28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5" name="文本框 28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286" name="组合 285"/>
          <p:cNvGrpSpPr/>
          <p:nvPr/>
        </p:nvGrpSpPr>
        <p:grpSpPr>
          <a:xfrm>
            <a:off x="3142073" y="3398698"/>
            <a:ext cx="396344" cy="215444"/>
            <a:chOff x="7272000" y="2565484"/>
            <a:chExt cx="396344" cy="215444"/>
          </a:xfrm>
        </p:grpSpPr>
        <p:cxnSp>
          <p:nvCxnSpPr>
            <p:cNvPr id="287" name="直接连接符 286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8" name="文本框 287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sp>
        <p:nvSpPr>
          <p:cNvPr id="291" name="文本框 290"/>
          <p:cNvSpPr txBox="1"/>
          <p:nvPr/>
        </p:nvSpPr>
        <p:spPr>
          <a:xfrm>
            <a:off x="6382433" y="1572499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DR</a:t>
            </a:r>
            <a:endParaRPr lang="zh-CN" altLang="en-US" sz="1000" baseline="0" dirty="0"/>
          </a:p>
        </p:txBody>
      </p:sp>
      <p:sp>
        <p:nvSpPr>
          <p:cNvPr id="292" name="文本框 291"/>
          <p:cNvSpPr txBox="1"/>
          <p:nvPr/>
        </p:nvSpPr>
        <p:spPr>
          <a:xfrm>
            <a:off x="6094401" y="2089779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LD.REG</a:t>
            </a:r>
            <a:endParaRPr lang="zh-CN" altLang="en-US" sz="1000" baseline="0" dirty="0"/>
          </a:p>
        </p:txBody>
      </p:sp>
      <p:sp>
        <p:nvSpPr>
          <p:cNvPr id="293" name="文本框 292"/>
          <p:cNvSpPr txBox="1"/>
          <p:nvPr/>
        </p:nvSpPr>
        <p:spPr>
          <a:xfrm>
            <a:off x="6310425" y="2480016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SR2</a:t>
            </a:r>
            <a:endParaRPr lang="zh-CN" altLang="en-US" sz="1000" baseline="0" dirty="0"/>
          </a:p>
        </p:txBody>
      </p:sp>
      <p:sp>
        <p:nvSpPr>
          <p:cNvPr id="294" name="文本框 293"/>
          <p:cNvSpPr txBox="1"/>
          <p:nvPr/>
        </p:nvSpPr>
        <p:spPr>
          <a:xfrm>
            <a:off x="8326649" y="2480016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SR1</a:t>
            </a:r>
            <a:endParaRPr lang="zh-CN" altLang="en-US" sz="1000" baseline="0" dirty="0"/>
          </a:p>
        </p:txBody>
      </p:sp>
      <p:sp>
        <p:nvSpPr>
          <p:cNvPr id="295" name="文本框 294"/>
          <p:cNvSpPr txBox="1"/>
          <p:nvPr/>
        </p:nvSpPr>
        <p:spPr>
          <a:xfrm>
            <a:off x="6420017" y="4250019"/>
            <a:ext cx="547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ALUK</a:t>
            </a:r>
            <a:endParaRPr lang="zh-CN" altLang="en-US" sz="1000" baseline="0" dirty="0"/>
          </a:p>
        </p:txBody>
      </p:sp>
      <p:sp>
        <p:nvSpPr>
          <p:cNvPr id="296" name="文本框 295"/>
          <p:cNvSpPr txBox="1"/>
          <p:nvPr/>
        </p:nvSpPr>
        <p:spPr>
          <a:xfrm>
            <a:off x="7282873" y="1705103"/>
            <a:ext cx="580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baseline="0" dirty="0"/>
              <a:t>REG FILE</a:t>
            </a:r>
            <a:endParaRPr lang="zh-CN" altLang="en-US" sz="1200" b="1" baseline="0" dirty="0"/>
          </a:p>
        </p:txBody>
      </p:sp>
      <p:sp>
        <p:nvSpPr>
          <p:cNvPr id="297" name="文本框 296"/>
          <p:cNvSpPr txBox="1"/>
          <p:nvPr/>
        </p:nvSpPr>
        <p:spPr>
          <a:xfrm>
            <a:off x="7606569" y="2408008"/>
            <a:ext cx="527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SR1</a:t>
            </a:r>
          </a:p>
          <a:p>
            <a:r>
              <a:rPr lang="en-US" altLang="zh-CN" sz="1000" baseline="0" dirty="0"/>
              <a:t>OUT</a:t>
            </a:r>
            <a:endParaRPr lang="zh-CN" altLang="en-US" sz="1000" baseline="0" dirty="0"/>
          </a:p>
        </p:txBody>
      </p:sp>
      <p:sp>
        <p:nvSpPr>
          <p:cNvPr id="298" name="文本框 297"/>
          <p:cNvSpPr txBox="1"/>
          <p:nvPr/>
        </p:nvSpPr>
        <p:spPr>
          <a:xfrm>
            <a:off x="7078792" y="2408008"/>
            <a:ext cx="527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SR2</a:t>
            </a:r>
          </a:p>
          <a:p>
            <a:r>
              <a:rPr lang="en-US" altLang="zh-CN" sz="1000" baseline="0" dirty="0"/>
              <a:t>OUT</a:t>
            </a:r>
            <a:endParaRPr lang="zh-CN" altLang="en-US" sz="1000" baseline="0" dirty="0"/>
          </a:p>
        </p:txBody>
      </p:sp>
      <p:grpSp>
        <p:nvGrpSpPr>
          <p:cNvPr id="299" name="组合 298"/>
          <p:cNvGrpSpPr/>
          <p:nvPr/>
        </p:nvGrpSpPr>
        <p:grpSpPr>
          <a:xfrm>
            <a:off x="7091627" y="4017787"/>
            <a:ext cx="396344" cy="215444"/>
            <a:chOff x="7272000" y="2565484"/>
            <a:chExt cx="396344" cy="215444"/>
          </a:xfrm>
        </p:grpSpPr>
        <p:cxnSp>
          <p:nvCxnSpPr>
            <p:cNvPr id="300" name="直接连接符 29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1" name="文本框 30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342" name="组合 341"/>
          <p:cNvGrpSpPr/>
          <p:nvPr/>
        </p:nvGrpSpPr>
        <p:grpSpPr>
          <a:xfrm>
            <a:off x="6340499" y="3697739"/>
            <a:ext cx="360000" cy="221857"/>
            <a:chOff x="5898218" y="3494595"/>
            <a:chExt cx="360000" cy="221857"/>
          </a:xfrm>
        </p:grpSpPr>
        <p:cxnSp>
          <p:nvCxnSpPr>
            <p:cNvPr id="303" name="直接连接符 302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4" name="文本框 303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sp>
        <p:nvSpPr>
          <p:cNvPr id="306" name="文本框 305"/>
          <p:cNvSpPr txBox="1"/>
          <p:nvPr/>
        </p:nvSpPr>
        <p:spPr>
          <a:xfrm>
            <a:off x="7695313" y="4951513"/>
            <a:ext cx="8306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 err="1"/>
              <a:t>GateALU</a:t>
            </a:r>
            <a:endParaRPr lang="zh-CN" altLang="en-US" sz="1000" baseline="0" dirty="0"/>
          </a:p>
        </p:txBody>
      </p:sp>
      <p:grpSp>
        <p:nvGrpSpPr>
          <p:cNvPr id="310" name="组合 309"/>
          <p:cNvGrpSpPr/>
          <p:nvPr/>
        </p:nvGrpSpPr>
        <p:grpSpPr>
          <a:xfrm>
            <a:off x="3709468" y="3371360"/>
            <a:ext cx="396344" cy="215444"/>
            <a:chOff x="7272000" y="2565484"/>
            <a:chExt cx="396344" cy="215444"/>
          </a:xfrm>
        </p:grpSpPr>
        <p:cxnSp>
          <p:nvCxnSpPr>
            <p:cNvPr id="311" name="直接连接符 310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2" name="文本框 311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328" name="组合 327"/>
          <p:cNvGrpSpPr/>
          <p:nvPr/>
        </p:nvGrpSpPr>
        <p:grpSpPr>
          <a:xfrm>
            <a:off x="3813474" y="5000876"/>
            <a:ext cx="396344" cy="215444"/>
            <a:chOff x="7272000" y="2565484"/>
            <a:chExt cx="396344" cy="215444"/>
          </a:xfrm>
        </p:grpSpPr>
        <p:cxnSp>
          <p:nvCxnSpPr>
            <p:cNvPr id="329" name="直接连接符 328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0" name="文本框 329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sp>
        <p:nvSpPr>
          <p:cNvPr id="334" name="文本框 333"/>
          <p:cNvSpPr txBox="1"/>
          <p:nvPr/>
        </p:nvSpPr>
        <p:spPr>
          <a:xfrm>
            <a:off x="4717064" y="3032135"/>
            <a:ext cx="9137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ADDR1MUX</a:t>
            </a:r>
            <a:endParaRPr lang="zh-CN" altLang="en-US" sz="1000" baseline="0" dirty="0"/>
          </a:p>
        </p:txBody>
      </p:sp>
      <p:grpSp>
        <p:nvGrpSpPr>
          <p:cNvPr id="335" name="组合 334"/>
          <p:cNvGrpSpPr/>
          <p:nvPr/>
        </p:nvGrpSpPr>
        <p:grpSpPr>
          <a:xfrm flipH="1">
            <a:off x="4419247" y="3101884"/>
            <a:ext cx="360039" cy="119168"/>
            <a:chOff x="5292080" y="3452075"/>
            <a:chExt cx="360039" cy="119168"/>
          </a:xfrm>
        </p:grpSpPr>
        <p:sp>
          <p:nvSpPr>
            <p:cNvPr id="336" name="等腰三角形 33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337" name="直接连接符 33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3" name="组合 342"/>
          <p:cNvGrpSpPr/>
          <p:nvPr/>
        </p:nvGrpSpPr>
        <p:grpSpPr>
          <a:xfrm>
            <a:off x="3895814" y="1945790"/>
            <a:ext cx="360000" cy="217408"/>
            <a:chOff x="5898218" y="3494595"/>
            <a:chExt cx="360000" cy="217408"/>
          </a:xfrm>
        </p:grpSpPr>
        <p:cxnSp>
          <p:nvCxnSpPr>
            <p:cNvPr id="344" name="直接连接符 343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5" name="文本框 344"/>
            <p:cNvSpPr txBox="1"/>
            <p:nvPr/>
          </p:nvSpPr>
          <p:spPr>
            <a:xfrm>
              <a:off x="5898218" y="3496559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2</a:t>
              </a:r>
              <a:endParaRPr lang="zh-CN" altLang="en-US" sz="1200" dirty="0"/>
            </a:p>
          </p:txBody>
        </p:sp>
      </p:grpSp>
      <p:grpSp>
        <p:nvGrpSpPr>
          <p:cNvPr id="346" name="组合 345"/>
          <p:cNvGrpSpPr/>
          <p:nvPr/>
        </p:nvGrpSpPr>
        <p:grpSpPr>
          <a:xfrm>
            <a:off x="6670553" y="2547150"/>
            <a:ext cx="360000" cy="221857"/>
            <a:chOff x="5898218" y="3494595"/>
            <a:chExt cx="360000" cy="221857"/>
          </a:xfrm>
        </p:grpSpPr>
        <p:cxnSp>
          <p:nvCxnSpPr>
            <p:cNvPr id="347" name="直接连接符 346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8" name="文本框 347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3</a:t>
              </a:r>
              <a:endParaRPr lang="zh-CN" altLang="en-US" sz="1200" dirty="0"/>
            </a:p>
          </p:txBody>
        </p:sp>
      </p:grpSp>
      <p:grpSp>
        <p:nvGrpSpPr>
          <p:cNvPr id="349" name="组合 348"/>
          <p:cNvGrpSpPr/>
          <p:nvPr/>
        </p:nvGrpSpPr>
        <p:grpSpPr>
          <a:xfrm>
            <a:off x="8110665" y="2557773"/>
            <a:ext cx="360000" cy="221857"/>
            <a:chOff x="5898218" y="3494595"/>
            <a:chExt cx="360000" cy="221857"/>
          </a:xfrm>
        </p:grpSpPr>
        <p:cxnSp>
          <p:nvCxnSpPr>
            <p:cNvPr id="350" name="直接连接符 349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1" name="文本框 350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3</a:t>
              </a:r>
              <a:endParaRPr lang="zh-CN" altLang="en-US" sz="1200" dirty="0"/>
            </a:p>
          </p:txBody>
        </p:sp>
      </p:grpSp>
      <p:grpSp>
        <p:nvGrpSpPr>
          <p:cNvPr id="352" name="组合 351"/>
          <p:cNvGrpSpPr/>
          <p:nvPr/>
        </p:nvGrpSpPr>
        <p:grpSpPr>
          <a:xfrm>
            <a:off x="6695955" y="1625004"/>
            <a:ext cx="360000" cy="221857"/>
            <a:chOff x="5898218" y="3494595"/>
            <a:chExt cx="360000" cy="221857"/>
          </a:xfrm>
        </p:grpSpPr>
        <p:cxnSp>
          <p:nvCxnSpPr>
            <p:cNvPr id="353" name="直接连接符 352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4" name="文本框 353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3</a:t>
              </a:r>
              <a:endParaRPr lang="zh-CN" altLang="en-US" sz="1200" dirty="0"/>
            </a:p>
          </p:txBody>
        </p:sp>
      </p:grpSp>
      <p:sp>
        <p:nvSpPr>
          <p:cNvPr id="93" name="梯形 92"/>
          <p:cNvSpPr/>
          <p:nvPr/>
        </p:nvSpPr>
        <p:spPr bwMode="auto">
          <a:xfrm>
            <a:off x="4240866" y="1892536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2000" rIns="9144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b="1" baseline="0" dirty="0">
                <a:solidFill>
                  <a:schemeClr val="bg1"/>
                </a:solidFill>
                <a:latin typeface="Arial" charset="0"/>
              </a:rPr>
              <a:t>PC</a:t>
            </a:r>
            <a:r>
              <a:rPr kumimoji="0" lang="en-US" altLang="zh-CN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MUX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31" name="直接连接符 130"/>
          <p:cNvCxnSpPr/>
          <p:nvPr/>
        </p:nvCxnSpPr>
        <p:spPr bwMode="auto">
          <a:xfrm>
            <a:off x="5366663" y="1424500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2" name="矩形 131"/>
          <p:cNvSpPr/>
          <p:nvPr/>
        </p:nvSpPr>
        <p:spPr bwMode="auto">
          <a:xfrm>
            <a:off x="5233467" y="1831944"/>
            <a:ext cx="356878" cy="19852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b="1" baseline="0" dirty="0">
                <a:solidFill>
                  <a:schemeClr val="bg1"/>
                </a:solidFill>
                <a:latin typeface="Arial" charset="0"/>
              </a:rPr>
              <a:t>+1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33" name="直接连接符 132"/>
          <p:cNvCxnSpPr/>
          <p:nvPr/>
        </p:nvCxnSpPr>
        <p:spPr bwMode="auto">
          <a:xfrm rot="16200000">
            <a:off x="5025024" y="1084719"/>
            <a:ext cx="1726" cy="72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" name="直接连接符 133"/>
          <p:cNvCxnSpPr/>
          <p:nvPr/>
        </p:nvCxnSpPr>
        <p:spPr bwMode="auto">
          <a:xfrm rot="16200000">
            <a:off x="5122241" y="2137145"/>
            <a:ext cx="1726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" name="直接连接符 134"/>
          <p:cNvCxnSpPr/>
          <p:nvPr/>
        </p:nvCxnSpPr>
        <p:spPr bwMode="auto">
          <a:xfrm>
            <a:off x="5374321" y="2012008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8" name="椭圆 167"/>
          <p:cNvSpPr/>
          <p:nvPr/>
        </p:nvSpPr>
        <p:spPr bwMode="auto">
          <a:xfrm>
            <a:off x="5328602" y="1423034"/>
            <a:ext cx="45719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grpSp>
        <p:nvGrpSpPr>
          <p:cNvPr id="313" name="组合 312"/>
          <p:cNvGrpSpPr/>
          <p:nvPr/>
        </p:nvGrpSpPr>
        <p:grpSpPr>
          <a:xfrm>
            <a:off x="5313792" y="2176846"/>
            <a:ext cx="396344" cy="215444"/>
            <a:chOff x="7272000" y="2565484"/>
            <a:chExt cx="396344" cy="215444"/>
          </a:xfrm>
        </p:grpSpPr>
        <p:cxnSp>
          <p:nvCxnSpPr>
            <p:cNvPr id="314" name="直接连接符 31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5" name="文本框 31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2169016" y="1429908"/>
            <a:ext cx="180969" cy="402036"/>
            <a:chOff x="2185214" y="1412776"/>
            <a:chExt cx="180969" cy="402036"/>
          </a:xfrm>
        </p:grpSpPr>
        <p:sp>
          <p:nvSpPr>
            <p:cNvPr id="47" name="等腰三角形 46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2" name="梯形 91"/>
          <p:cNvSpPr/>
          <p:nvPr/>
        </p:nvSpPr>
        <p:spPr bwMode="auto">
          <a:xfrm>
            <a:off x="1750396" y="1820528"/>
            <a:ext cx="988993" cy="236862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MARMUX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138" name="直接连接符 137"/>
          <p:cNvCxnSpPr/>
          <p:nvPr/>
        </p:nvCxnSpPr>
        <p:spPr bwMode="auto">
          <a:xfrm rot="16200000">
            <a:off x="3901881" y="1747544"/>
            <a:ext cx="1726" cy="10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" name="直接连接符 138"/>
          <p:cNvCxnSpPr/>
          <p:nvPr/>
        </p:nvCxnSpPr>
        <p:spPr bwMode="auto">
          <a:xfrm rot="16200000">
            <a:off x="3091881" y="1717129"/>
            <a:ext cx="1726" cy="13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直接连接符 142"/>
          <p:cNvCxnSpPr/>
          <p:nvPr/>
        </p:nvCxnSpPr>
        <p:spPr bwMode="auto">
          <a:xfrm flipV="1">
            <a:off x="2421993" y="2048040"/>
            <a:ext cx="1726" cy="36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" name="直接连接符 144"/>
          <p:cNvCxnSpPr/>
          <p:nvPr/>
        </p:nvCxnSpPr>
        <p:spPr bwMode="auto">
          <a:xfrm flipV="1">
            <a:off x="2926049" y="2975144"/>
            <a:ext cx="1726" cy="100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" name="直接连接符 145"/>
          <p:cNvCxnSpPr/>
          <p:nvPr/>
        </p:nvCxnSpPr>
        <p:spPr bwMode="auto">
          <a:xfrm rot="16200000">
            <a:off x="4221282" y="1969129"/>
            <a:ext cx="1726" cy="86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9" name="矩形 148"/>
          <p:cNvSpPr/>
          <p:nvPr/>
        </p:nvSpPr>
        <p:spPr bwMode="auto">
          <a:xfrm>
            <a:off x="1733276" y="4424232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baseline="0" dirty="0">
                <a:latin typeface="Arial" charset="0"/>
              </a:rPr>
              <a:t>SEXT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69" name="直接连接符 168"/>
          <p:cNvCxnSpPr/>
          <p:nvPr/>
        </p:nvCxnSpPr>
        <p:spPr bwMode="auto">
          <a:xfrm rot="16200000">
            <a:off x="5554281" y="1246719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0" name="直接连接符 169"/>
          <p:cNvCxnSpPr/>
          <p:nvPr/>
        </p:nvCxnSpPr>
        <p:spPr bwMode="auto">
          <a:xfrm rot="10800000">
            <a:off x="5734361" y="1436127"/>
            <a:ext cx="1726" cy="20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1" name="直接连接符 170"/>
          <p:cNvCxnSpPr/>
          <p:nvPr/>
        </p:nvCxnSpPr>
        <p:spPr bwMode="auto">
          <a:xfrm rot="16200000">
            <a:off x="5014281" y="2749264"/>
            <a:ext cx="1726" cy="147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" name="直接连接符 171"/>
          <p:cNvCxnSpPr/>
          <p:nvPr/>
        </p:nvCxnSpPr>
        <p:spPr bwMode="auto">
          <a:xfrm flipV="1">
            <a:off x="4292475" y="3272104"/>
            <a:ext cx="1726" cy="21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8" name="直接连接符 177"/>
          <p:cNvCxnSpPr/>
          <p:nvPr/>
        </p:nvCxnSpPr>
        <p:spPr bwMode="auto">
          <a:xfrm flipV="1">
            <a:off x="2595659" y="3272128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9" name="直接连接符 178"/>
          <p:cNvCxnSpPr/>
          <p:nvPr/>
        </p:nvCxnSpPr>
        <p:spPr bwMode="auto">
          <a:xfrm flipV="1">
            <a:off x="2801224" y="3272104"/>
            <a:ext cx="1726" cy="68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0" name="直接连接符 179"/>
          <p:cNvCxnSpPr/>
          <p:nvPr/>
        </p:nvCxnSpPr>
        <p:spPr bwMode="auto">
          <a:xfrm flipV="1">
            <a:off x="3006789" y="3272104"/>
            <a:ext cx="1726" cy="97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1" name="直接连接符 180"/>
          <p:cNvCxnSpPr/>
          <p:nvPr/>
        </p:nvCxnSpPr>
        <p:spPr bwMode="auto">
          <a:xfrm flipV="1">
            <a:off x="3212355" y="3272104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2" name="矩形 181"/>
          <p:cNvSpPr/>
          <p:nvPr/>
        </p:nvSpPr>
        <p:spPr bwMode="auto">
          <a:xfrm>
            <a:off x="1731563" y="3560136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baseline="0" dirty="0">
                <a:latin typeface="Arial" charset="0"/>
              </a:rPr>
              <a:t>SEXT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3" name="矩形 182"/>
          <p:cNvSpPr/>
          <p:nvPr/>
        </p:nvSpPr>
        <p:spPr bwMode="auto">
          <a:xfrm>
            <a:off x="1733276" y="384991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baseline="0" dirty="0">
                <a:latin typeface="Arial" charset="0"/>
              </a:rPr>
              <a:t>SEXT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4" name="矩形 183"/>
          <p:cNvSpPr/>
          <p:nvPr/>
        </p:nvSpPr>
        <p:spPr bwMode="auto">
          <a:xfrm>
            <a:off x="1733276" y="4137950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baseline="0" dirty="0">
                <a:latin typeface="Arial" charset="0"/>
              </a:rPr>
              <a:t>SEXT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5" name="矩形 184"/>
          <p:cNvSpPr/>
          <p:nvPr/>
        </p:nvSpPr>
        <p:spPr bwMode="auto">
          <a:xfrm>
            <a:off x="1731563" y="255204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baseline="0" dirty="0">
                <a:latin typeface="Arial" charset="0"/>
              </a:rPr>
              <a:t>SEXT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88" name="直接连接符 187"/>
          <p:cNvCxnSpPr/>
          <p:nvPr/>
        </p:nvCxnSpPr>
        <p:spPr bwMode="auto">
          <a:xfrm rot="16200000">
            <a:off x="1477431" y="3993950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9" name="直接连接符 188"/>
          <p:cNvCxnSpPr/>
          <p:nvPr/>
        </p:nvCxnSpPr>
        <p:spPr bwMode="auto">
          <a:xfrm rot="16200000">
            <a:off x="1478644" y="3705918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0" name="直接连接符 189"/>
          <p:cNvCxnSpPr/>
          <p:nvPr/>
        </p:nvCxnSpPr>
        <p:spPr bwMode="auto">
          <a:xfrm rot="16200000">
            <a:off x="1478644" y="3416136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1" name="直接连接符 190"/>
          <p:cNvCxnSpPr/>
          <p:nvPr/>
        </p:nvCxnSpPr>
        <p:spPr bwMode="auto">
          <a:xfrm rot="16200000">
            <a:off x="1478644" y="2408048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2" name="直接连接符 191"/>
          <p:cNvCxnSpPr/>
          <p:nvPr/>
        </p:nvCxnSpPr>
        <p:spPr bwMode="auto">
          <a:xfrm rot="16200000">
            <a:off x="2513171" y="3570936"/>
            <a:ext cx="1726" cy="194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3" name="直接连接符 192"/>
          <p:cNvCxnSpPr/>
          <p:nvPr/>
        </p:nvCxnSpPr>
        <p:spPr bwMode="auto">
          <a:xfrm rot="16200000">
            <a:off x="2621171" y="3752718"/>
            <a:ext cx="1726" cy="410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" name="直接连接符 193"/>
          <p:cNvCxnSpPr/>
          <p:nvPr/>
        </p:nvCxnSpPr>
        <p:spPr bwMode="auto">
          <a:xfrm rot="16200000">
            <a:off x="2721971" y="3939950"/>
            <a:ext cx="1726" cy="61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" name="直接连接符 194"/>
          <p:cNvCxnSpPr/>
          <p:nvPr/>
        </p:nvCxnSpPr>
        <p:spPr bwMode="auto">
          <a:xfrm rot="10800000">
            <a:off x="2061954" y="2047944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8" name="直接连接符 197"/>
          <p:cNvCxnSpPr/>
          <p:nvPr/>
        </p:nvCxnSpPr>
        <p:spPr bwMode="auto">
          <a:xfrm rot="16200000">
            <a:off x="2822531" y="4130832"/>
            <a:ext cx="1726" cy="802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9" name="直接连接符 198"/>
          <p:cNvCxnSpPr/>
          <p:nvPr/>
        </p:nvCxnSpPr>
        <p:spPr bwMode="auto">
          <a:xfrm rot="10800000">
            <a:off x="3214082" y="3740160"/>
            <a:ext cx="1726" cy="79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7" name="直接连接符 246"/>
          <p:cNvCxnSpPr/>
          <p:nvPr/>
        </p:nvCxnSpPr>
        <p:spPr bwMode="auto">
          <a:xfrm rot="16200000">
            <a:off x="1477431" y="4280232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48" name="组合 247"/>
          <p:cNvGrpSpPr/>
          <p:nvPr/>
        </p:nvGrpSpPr>
        <p:grpSpPr>
          <a:xfrm>
            <a:off x="1413881" y="1878792"/>
            <a:ext cx="360039" cy="119168"/>
            <a:chOff x="5292080" y="3452075"/>
            <a:chExt cx="360039" cy="119168"/>
          </a:xfrm>
        </p:grpSpPr>
        <p:sp>
          <p:nvSpPr>
            <p:cNvPr id="249" name="等腰三角形 24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50" name="直接连接符 24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51" name="组合 250"/>
          <p:cNvGrpSpPr/>
          <p:nvPr/>
        </p:nvGrpSpPr>
        <p:grpSpPr>
          <a:xfrm>
            <a:off x="1845930" y="1424744"/>
            <a:ext cx="360039" cy="119168"/>
            <a:chOff x="5292080" y="3452075"/>
            <a:chExt cx="360039" cy="119168"/>
          </a:xfrm>
        </p:grpSpPr>
        <p:sp>
          <p:nvSpPr>
            <p:cNvPr id="252" name="等腰三角形 25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53" name="直接连接符 25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66" name="文本框 265"/>
          <p:cNvSpPr txBox="1"/>
          <p:nvPr/>
        </p:nvSpPr>
        <p:spPr>
          <a:xfrm>
            <a:off x="1197857" y="3427153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baseline="0" dirty="0"/>
              <a:t>[10:0]</a:t>
            </a:r>
            <a:endParaRPr lang="zh-CN" altLang="en-US" sz="1200" b="1" baseline="0" dirty="0"/>
          </a:p>
        </p:txBody>
      </p:sp>
      <p:sp>
        <p:nvSpPr>
          <p:cNvPr id="267" name="文本框 266"/>
          <p:cNvSpPr txBox="1"/>
          <p:nvPr/>
        </p:nvSpPr>
        <p:spPr>
          <a:xfrm>
            <a:off x="1197857" y="3715185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baseline="0" dirty="0"/>
              <a:t>[8:0]</a:t>
            </a:r>
            <a:endParaRPr lang="zh-CN" altLang="en-US" sz="1200" b="1" baseline="0" dirty="0"/>
          </a:p>
        </p:txBody>
      </p:sp>
      <p:sp>
        <p:nvSpPr>
          <p:cNvPr id="268" name="文本框 267"/>
          <p:cNvSpPr txBox="1"/>
          <p:nvPr/>
        </p:nvSpPr>
        <p:spPr>
          <a:xfrm>
            <a:off x="1197857" y="4003217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baseline="0" dirty="0"/>
              <a:t>[5:0]</a:t>
            </a:r>
            <a:endParaRPr lang="zh-CN" altLang="en-US" sz="1200" b="1" baseline="0" dirty="0"/>
          </a:p>
        </p:txBody>
      </p:sp>
      <p:sp>
        <p:nvSpPr>
          <p:cNvPr id="269" name="文本框 268"/>
          <p:cNvSpPr txBox="1"/>
          <p:nvPr/>
        </p:nvSpPr>
        <p:spPr>
          <a:xfrm>
            <a:off x="1197857" y="4291249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baseline="0" dirty="0"/>
              <a:t>[4:0]</a:t>
            </a:r>
            <a:endParaRPr lang="zh-CN" altLang="en-US" sz="1200" b="1" baseline="0" dirty="0"/>
          </a:p>
        </p:txBody>
      </p:sp>
      <p:sp>
        <p:nvSpPr>
          <p:cNvPr id="270" name="文本框 269"/>
          <p:cNvSpPr txBox="1"/>
          <p:nvPr/>
        </p:nvSpPr>
        <p:spPr>
          <a:xfrm>
            <a:off x="1197857" y="2419041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baseline="0" dirty="0"/>
              <a:t>[7:0]</a:t>
            </a:r>
            <a:endParaRPr lang="zh-CN" altLang="en-US" sz="1200" b="1" baseline="0" dirty="0"/>
          </a:p>
        </p:txBody>
      </p:sp>
      <p:grpSp>
        <p:nvGrpSpPr>
          <p:cNvPr id="277" name="组合 276"/>
          <p:cNvGrpSpPr/>
          <p:nvPr/>
        </p:nvGrpSpPr>
        <p:grpSpPr>
          <a:xfrm>
            <a:off x="2511649" y="3398698"/>
            <a:ext cx="396344" cy="215444"/>
            <a:chOff x="7272000" y="2565484"/>
            <a:chExt cx="396344" cy="215444"/>
          </a:xfrm>
        </p:grpSpPr>
        <p:cxnSp>
          <p:nvCxnSpPr>
            <p:cNvPr id="278" name="直接连接符 277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9" name="文本框 278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280" name="组合 279"/>
          <p:cNvGrpSpPr/>
          <p:nvPr/>
        </p:nvGrpSpPr>
        <p:grpSpPr>
          <a:xfrm>
            <a:off x="2710025" y="3398698"/>
            <a:ext cx="396344" cy="215444"/>
            <a:chOff x="7272000" y="2565484"/>
            <a:chExt cx="396344" cy="215444"/>
          </a:xfrm>
        </p:grpSpPr>
        <p:cxnSp>
          <p:nvCxnSpPr>
            <p:cNvPr id="281" name="直接连接符 280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2" name="文本框 281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sp>
        <p:nvSpPr>
          <p:cNvPr id="308" name="文本框 307"/>
          <p:cNvSpPr txBox="1"/>
          <p:nvPr/>
        </p:nvSpPr>
        <p:spPr>
          <a:xfrm>
            <a:off x="787257" y="1369699"/>
            <a:ext cx="1130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baseline="0" dirty="0" err="1"/>
              <a:t>GateMARMUX</a:t>
            </a:r>
            <a:endParaRPr lang="zh-CN" altLang="en-US" sz="1000" baseline="0" dirty="0"/>
          </a:p>
        </p:txBody>
      </p:sp>
      <p:sp>
        <p:nvSpPr>
          <p:cNvPr id="309" name="文本框 308"/>
          <p:cNvSpPr txBox="1"/>
          <p:nvPr/>
        </p:nvSpPr>
        <p:spPr>
          <a:xfrm>
            <a:off x="3311140" y="1546909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baseline="0" dirty="0"/>
              <a:t>LD.PC</a:t>
            </a:r>
            <a:endParaRPr lang="zh-CN" altLang="en-US" sz="1000" baseline="0" dirty="0"/>
          </a:p>
        </p:txBody>
      </p:sp>
      <p:grpSp>
        <p:nvGrpSpPr>
          <p:cNvPr id="316" name="组合 315"/>
          <p:cNvGrpSpPr/>
          <p:nvPr/>
        </p:nvGrpSpPr>
        <p:grpSpPr>
          <a:xfrm>
            <a:off x="3281052" y="2014654"/>
            <a:ext cx="396344" cy="215444"/>
            <a:chOff x="7272000" y="2565484"/>
            <a:chExt cx="396344" cy="215444"/>
          </a:xfrm>
        </p:grpSpPr>
        <p:cxnSp>
          <p:nvCxnSpPr>
            <p:cNvPr id="317" name="直接连接符 316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8" name="文本框 317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319" name="组合 318"/>
          <p:cNvGrpSpPr/>
          <p:nvPr/>
        </p:nvGrpSpPr>
        <p:grpSpPr>
          <a:xfrm>
            <a:off x="2350548" y="2176846"/>
            <a:ext cx="396344" cy="215444"/>
            <a:chOff x="7272000" y="2565484"/>
            <a:chExt cx="396344" cy="215444"/>
          </a:xfrm>
        </p:grpSpPr>
        <p:cxnSp>
          <p:nvCxnSpPr>
            <p:cNvPr id="320" name="直接连接符 31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1" name="文本框 32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322" name="组合 321"/>
          <p:cNvGrpSpPr/>
          <p:nvPr/>
        </p:nvGrpSpPr>
        <p:grpSpPr>
          <a:xfrm>
            <a:off x="1983416" y="2176846"/>
            <a:ext cx="396344" cy="215444"/>
            <a:chOff x="7272000" y="2565484"/>
            <a:chExt cx="396344" cy="215444"/>
          </a:xfrm>
        </p:grpSpPr>
        <p:cxnSp>
          <p:nvCxnSpPr>
            <p:cNvPr id="323" name="直接连接符 32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4" name="文本框 32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338" name="组合 337"/>
          <p:cNvGrpSpPr/>
          <p:nvPr/>
        </p:nvGrpSpPr>
        <p:grpSpPr>
          <a:xfrm>
            <a:off x="2080239" y="3105493"/>
            <a:ext cx="360039" cy="119168"/>
            <a:chOff x="5292080" y="3452075"/>
            <a:chExt cx="360039" cy="119168"/>
          </a:xfrm>
        </p:grpSpPr>
        <p:sp>
          <p:nvSpPr>
            <p:cNvPr id="339" name="等腰三角形 33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340" name="直接连接符 33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41" name="文本框 340"/>
          <p:cNvSpPr txBox="1"/>
          <p:nvPr/>
        </p:nvSpPr>
        <p:spPr>
          <a:xfrm>
            <a:off x="1136717" y="3046345"/>
            <a:ext cx="991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baseline="0" dirty="0"/>
              <a:t>ADDR2MUX</a:t>
            </a:r>
            <a:endParaRPr lang="zh-CN" altLang="en-US" sz="1000" baseline="0" dirty="0"/>
          </a:p>
        </p:txBody>
      </p:sp>
      <p:grpSp>
        <p:nvGrpSpPr>
          <p:cNvPr id="325" name="组合 324"/>
          <p:cNvGrpSpPr/>
          <p:nvPr/>
        </p:nvGrpSpPr>
        <p:grpSpPr>
          <a:xfrm>
            <a:off x="4585967" y="2176846"/>
            <a:ext cx="396344" cy="215444"/>
            <a:chOff x="7272000" y="2565484"/>
            <a:chExt cx="396344" cy="215444"/>
          </a:xfrm>
        </p:grpSpPr>
        <p:cxnSp>
          <p:nvCxnSpPr>
            <p:cNvPr id="326" name="直接连接符 325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7" name="文本框 326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sp>
        <p:nvSpPr>
          <p:cNvPr id="392" name="梯形 391"/>
          <p:cNvSpPr/>
          <p:nvPr/>
        </p:nvSpPr>
        <p:spPr bwMode="auto">
          <a:xfrm>
            <a:off x="2187064" y="6122668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MUX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393" name="直接连接符 392"/>
          <p:cNvCxnSpPr/>
          <p:nvPr/>
        </p:nvCxnSpPr>
        <p:spPr bwMode="auto">
          <a:xfrm flipV="1">
            <a:off x="2277977" y="6368448"/>
            <a:ext cx="0" cy="208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4" name="直接连接符 393"/>
          <p:cNvCxnSpPr/>
          <p:nvPr/>
        </p:nvCxnSpPr>
        <p:spPr bwMode="auto">
          <a:xfrm>
            <a:off x="1197857" y="5351128"/>
            <a:ext cx="0" cy="12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5" name="直接连接符 394"/>
          <p:cNvCxnSpPr/>
          <p:nvPr/>
        </p:nvCxnSpPr>
        <p:spPr bwMode="auto">
          <a:xfrm>
            <a:off x="3104495" y="5904000"/>
            <a:ext cx="0" cy="30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6" name="直接连接符 395"/>
          <p:cNvCxnSpPr/>
          <p:nvPr/>
        </p:nvCxnSpPr>
        <p:spPr bwMode="auto">
          <a:xfrm rot="5400000" flipH="1">
            <a:off x="3248479" y="6058435"/>
            <a:ext cx="0" cy="28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00" name="组合 399"/>
          <p:cNvGrpSpPr/>
          <p:nvPr/>
        </p:nvGrpSpPr>
        <p:grpSpPr>
          <a:xfrm>
            <a:off x="1837251" y="6173636"/>
            <a:ext cx="360039" cy="119168"/>
            <a:chOff x="5292080" y="3452075"/>
            <a:chExt cx="360039" cy="119168"/>
          </a:xfrm>
        </p:grpSpPr>
        <p:sp>
          <p:nvSpPr>
            <p:cNvPr id="401" name="等腰三角形 400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402" name="直接连接符 401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3" name="文本框 402"/>
          <p:cNvSpPr txBox="1"/>
          <p:nvPr/>
        </p:nvSpPr>
        <p:spPr>
          <a:xfrm>
            <a:off x="1294916" y="6110110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MIO.EN</a:t>
            </a:r>
            <a:endParaRPr lang="zh-CN" altLang="en-US" sz="1000" baseline="0" dirty="0"/>
          </a:p>
        </p:txBody>
      </p:sp>
      <p:grpSp>
        <p:nvGrpSpPr>
          <p:cNvPr id="409" name="组合 408"/>
          <p:cNvGrpSpPr/>
          <p:nvPr/>
        </p:nvGrpSpPr>
        <p:grpSpPr>
          <a:xfrm>
            <a:off x="7462553" y="1111864"/>
            <a:ext cx="396344" cy="215444"/>
            <a:chOff x="7272000" y="2565484"/>
            <a:chExt cx="396344" cy="215444"/>
          </a:xfrm>
        </p:grpSpPr>
        <p:cxnSp>
          <p:nvCxnSpPr>
            <p:cNvPr id="410" name="直接连接符 40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1" name="文本框 41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412" name="组合 411"/>
          <p:cNvGrpSpPr/>
          <p:nvPr/>
        </p:nvGrpSpPr>
        <p:grpSpPr>
          <a:xfrm>
            <a:off x="2174743" y="1170445"/>
            <a:ext cx="396344" cy="215444"/>
            <a:chOff x="7272000" y="2565484"/>
            <a:chExt cx="396344" cy="215444"/>
          </a:xfrm>
        </p:grpSpPr>
        <p:cxnSp>
          <p:nvCxnSpPr>
            <p:cNvPr id="413" name="直接连接符 41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4" name="文本框 41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421" name="组合 420"/>
          <p:cNvGrpSpPr/>
          <p:nvPr/>
        </p:nvGrpSpPr>
        <p:grpSpPr>
          <a:xfrm>
            <a:off x="1134212" y="5442899"/>
            <a:ext cx="396344" cy="215444"/>
            <a:chOff x="7272000" y="2565484"/>
            <a:chExt cx="396344" cy="215444"/>
          </a:xfrm>
        </p:grpSpPr>
        <p:cxnSp>
          <p:nvCxnSpPr>
            <p:cNvPr id="422" name="直接连接符 42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3" name="文本框 42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424" name="组合 423"/>
          <p:cNvGrpSpPr/>
          <p:nvPr/>
        </p:nvGrpSpPr>
        <p:grpSpPr>
          <a:xfrm>
            <a:off x="2978204" y="6542014"/>
            <a:ext cx="360000" cy="221857"/>
            <a:chOff x="5898218" y="3494595"/>
            <a:chExt cx="360000" cy="221857"/>
          </a:xfrm>
        </p:grpSpPr>
        <p:cxnSp>
          <p:nvCxnSpPr>
            <p:cNvPr id="425" name="直接连接符 424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6" name="文本框 425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376" name="组合 375"/>
          <p:cNvGrpSpPr/>
          <p:nvPr/>
        </p:nvGrpSpPr>
        <p:grpSpPr>
          <a:xfrm>
            <a:off x="6258090" y="4397737"/>
            <a:ext cx="360000" cy="221857"/>
            <a:chOff x="5898218" y="3494595"/>
            <a:chExt cx="360000" cy="221857"/>
          </a:xfrm>
        </p:grpSpPr>
        <p:cxnSp>
          <p:nvCxnSpPr>
            <p:cNvPr id="377" name="直接连接符 376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8" name="文本框 377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2</a:t>
              </a:r>
              <a:endParaRPr lang="zh-CN" altLang="en-US" sz="1200" dirty="0"/>
            </a:p>
          </p:txBody>
        </p:sp>
      </p:grpSp>
      <p:sp>
        <p:nvSpPr>
          <p:cNvPr id="389" name="矩形 388"/>
          <p:cNvSpPr/>
          <p:nvPr/>
        </p:nvSpPr>
        <p:spPr bwMode="auto">
          <a:xfrm>
            <a:off x="5731200" y="4283503"/>
            <a:ext cx="501327" cy="106944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08" name="矩形 407"/>
          <p:cNvSpPr/>
          <p:nvPr/>
        </p:nvSpPr>
        <p:spPr bwMode="auto">
          <a:xfrm>
            <a:off x="168480" y="692696"/>
            <a:ext cx="8896977" cy="6089104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42" name="直接连接符 41"/>
          <p:cNvCxnSpPr/>
          <p:nvPr/>
        </p:nvCxnSpPr>
        <p:spPr bwMode="auto">
          <a:xfrm>
            <a:off x="622673" y="1039856"/>
            <a:ext cx="8344800" cy="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接连接符 43"/>
          <p:cNvCxnSpPr/>
          <p:nvPr/>
        </p:nvCxnSpPr>
        <p:spPr bwMode="auto">
          <a:xfrm>
            <a:off x="8971840" y="980728"/>
            <a:ext cx="2881" cy="437040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接连接符 42"/>
          <p:cNvCxnSpPr/>
          <p:nvPr/>
        </p:nvCxnSpPr>
        <p:spPr bwMode="auto">
          <a:xfrm>
            <a:off x="621793" y="5288328"/>
            <a:ext cx="8344800" cy="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" name="组合 5"/>
          <p:cNvGrpSpPr/>
          <p:nvPr/>
        </p:nvGrpSpPr>
        <p:grpSpPr>
          <a:xfrm>
            <a:off x="66045" y="4705522"/>
            <a:ext cx="794285" cy="246221"/>
            <a:chOff x="66045" y="4705522"/>
            <a:chExt cx="794285" cy="246221"/>
          </a:xfrm>
        </p:grpSpPr>
        <p:grpSp>
          <p:nvGrpSpPr>
            <p:cNvPr id="381" name="组合 380"/>
            <p:cNvGrpSpPr/>
            <p:nvPr/>
          </p:nvGrpSpPr>
          <p:grpSpPr>
            <a:xfrm>
              <a:off x="500291" y="4760252"/>
              <a:ext cx="360039" cy="119168"/>
              <a:chOff x="5292080" y="3452075"/>
              <a:chExt cx="360039" cy="119168"/>
            </a:xfrm>
          </p:grpSpPr>
          <p:sp>
            <p:nvSpPr>
              <p:cNvPr id="382" name="等腰三角形 381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cxnSp>
            <p:nvCxnSpPr>
              <p:cNvPr id="383" name="直接连接符 382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84" name="文本框 383"/>
            <p:cNvSpPr txBox="1"/>
            <p:nvPr/>
          </p:nvSpPr>
          <p:spPr>
            <a:xfrm>
              <a:off x="66045" y="4705522"/>
              <a:ext cx="5204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baseline="0" dirty="0"/>
                <a:t>LD.IR</a:t>
              </a:r>
              <a:endParaRPr lang="zh-CN" altLang="en-US" sz="1000" baseline="0" dirty="0"/>
            </a:p>
          </p:txBody>
        </p:sp>
      </p:grpSp>
      <p:sp>
        <p:nvSpPr>
          <p:cNvPr id="107" name="矩形 106"/>
          <p:cNvSpPr/>
          <p:nvPr/>
        </p:nvSpPr>
        <p:spPr bwMode="auto">
          <a:xfrm>
            <a:off x="880175" y="4712264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baseline="0" dirty="0">
                <a:latin typeface="Arial" charset="0"/>
              </a:rPr>
              <a:t>IR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03" name="直接连接符 202"/>
          <p:cNvCxnSpPr/>
          <p:nvPr/>
        </p:nvCxnSpPr>
        <p:spPr bwMode="auto">
          <a:xfrm flipV="1">
            <a:off x="1218173" y="4928288"/>
            <a:ext cx="1726" cy="36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31" name="组合 330"/>
          <p:cNvGrpSpPr/>
          <p:nvPr/>
        </p:nvGrpSpPr>
        <p:grpSpPr>
          <a:xfrm>
            <a:off x="1154425" y="5000296"/>
            <a:ext cx="396344" cy="215444"/>
            <a:chOff x="7272000" y="2565484"/>
            <a:chExt cx="396344" cy="215444"/>
          </a:xfrm>
        </p:grpSpPr>
        <p:cxnSp>
          <p:nvCxnSpPr>
            <p:cNvPr id="332" name="直接连接符 33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3" name="文本框 33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2784736" y="5347152"/>
            <a:ext cx="180969" cy="402036"/>
            <a:chOff x="2185214" y="1412776"/>
            <a:chExt cx="180969" cy="402036"/>
          </a:xfrm>
        </p:grpSpPr>
        <p:sp>
          <p:nvSpPr>
            <p:cNvPr id="55" name="等腰三角形 54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6" name="矩形 105"/>
          <p:cNvSpPr/>
          <p:nvPr/>
        </p:nvSpPr>
        <p:spPr bwMode="auto">
          <a:xfrm>
            <a:off x="2536359" y="5684384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baseline="0" dirty="0">
                <a:latin typeface="Arial" charset="0"/>
              </a:rPr>
              <a:t>MDR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64" name="组合 363"/>
          <p:cNvGrpSpPr/>
          <p:nvPr/>
        </p:nvGrpSpPr>
        <p:grpSpPr>
          <a:xfrm>
            <a:off x="2170281" y="5732800"/>
            <a:ext cx="360039" cy="119168"/>
            <a:chOff x="5292080" y="3452075"/>
            <a:chExt cx="360039" cy="119168"/>
          </a:xfrm>
        </p:grpSpPr>
        <p:sp>
          <p:nvSpPr>
            <p:cNvPr id="365" name="等腰三角形 36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366" name="直接连接符 36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67" name="文本框 366"/>
          <p:cNvSpPr txBox="1"/>
          <p:nvPr/>
        </p:nvSpPr>
        <p:spPr>
          <a:xfrm>
            <a:off x="1557897" y="5669274"/>
            <a:ext cx="744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LD.MDR</a:t>
            </a:r>
            <a:endParaRPr lang="zh-CN" altLang="en-US" sz="1000" baseline="0" dirty="0"/>
          </a:p>
        </p:txBody>
      </p:sp>
      <p:grpSp>
        <p:nvGrpSpPr>
          <p:cNvPr id="404" name="组合 403"/>
          <p:cNvGrpSpPr/>
          <p:nvPr/>
        </p:nvGrpSpPr>
        <p:grpSpPr>
          <a:xfrm>
            <a:off x="2426458" y="5380465"/>
            <a:ext cx="360039" cy="119168"/>
            <a:chOff x="5292080" y="3452075"/>
            <a:chExt cx="360039" cy="119168"/>
          </a:xfrm>
        </p:grpSpPr>
        <p:sp>
          <p:nvSpPr>
            <p:cNvPr id="405" name="等腰三角形 40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406" name="直接连接符 40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7" name="文本框 406"/>
          <p:cNvSpPr txBox="1"/>
          <p:nvPr/>
        </p:nvSpPr>
        <p:spPr>
          <a:xfrm>
            <a:off x="1629907" y="5333967"/>
            <a:ext cx="842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baseline="0" dirty="0" err="1"/>
              <a:t>GateMDR</a:t>
            </a:r>
            <a:endParaRPr lang="zh-CN" altLang="en-US" sz="1000" baseline="0" dirty="0"/>
          </a:p>
        </p:txBody>
      </p:sp>
      <p:sp>
        <p:nvSpPr>
          <p:cNvPr id="429" name="Rectangle 2"/>
          <p:cNvSpPr txBox="1">
            <a:spLocks noChangeArrowheads="1"/>
          </p:cNvSpPr>
          <p:nvPr/>
        </p:nvSpPr>
        <p:spPr bwMode="auto">
          <a:xfrm>
            <a:off x="179388" y="71438"/>
            <a:ext cx="883920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9pPr>
          </a:lstStyle>
          <a:p>
            <a:r>
              <a:rPr lang="en-US" altLang="zh-CN" baseline="0" dirty="0">
                <a:ea typeface="宋体" panose="02010600030101010101" pitchFamily="2" charset="-122"/>
              </a:rPr>
              <a:t>BR (PC-Relative)</a:t>
            </a:r>
            <a:endParaRPr lang="en-US" altLang="zh-CN" kern="0" baseline="0" dirty="0">
              <a:ea typeface="宋体" panose="02010600030101010101" pitchFamily="2" charset="-122"/>
            </a:endParaRPr>
          </a:p>
        </p:txBody>
      </p:sp>
      <p:grpSp>
        <p:nvGrpSpPr>
          <p:cNvPr id="360" name="组合 359"/>
          <p:cNvGrpSpPr/>
          <p:nvPr/>
        </p:nvGrpSpPr>
        <p:grpSpPr>
          <a:xfrm rot="16200000">
            <a:off x="6262811" y="-1998928"/>
            <a:ext cx="569421" cy="4942139"/>
            <a:chOff x="7543800" y="1143000"/>
            <a:chExt cx="813273" cy="5257800"/>
          </a:xfrm>
        </p:grpSpPr>
        <p:sp>
          <p:nvSpPr>
            <p:cNvPr id="361" name="Line 5"/>
            <p:cNvSpPr>
              <a:spLocks noChangeShapeType="1"/>
            </p:cNvSpPr>
            <p:nvPr/>
          </p:nvSpPr>
          <p:spPr bwMode="auto">
            <a:xfrm>
              <a:off x="8077200" y="19050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362" name="Line 6"/>
            <p:cNvSpPr>
              <a:spLocks noChangeShapeType="1"/>
            </p:cNvSpPr>
            <p:nvPr/>
          </p:nvSpPr>
          <p:spPr bwMode="auto">
            <a:xfrm>
              <a:off x="8101013" y="27432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363" name="Line 7"/>
            <p:cNvSpPr>
              <a:spLocks noChangeShapeType="1"/>
            </p:cNvSpPr>
            <p:nvPr/>
          </p:nvSpPr>
          <p:spPr bwMode="auto">
            <a:xfrm>
              <a:off x="8077200" y="35814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428" name="Line 8"/>
            <p:cNvSpPr>
              <a:spLocks noChangeShapeType="1"/>
            </p:cNvSpPr>
            <p:nvPr/>
          </p:nvSpPr>
          <p:spPr bwMode="auto">
            <a:xfrm>
              <a:off x="8056563" y="44196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447" name="Line 9"/>
            <p:cNvSpPr>
              <a:spLocks noChangeShapeType="1"/>
            </p:cNvSpPr>
            <p:nvPr/>
          </p:nvSpPr>
          <p:spPr bwMode="auto">
            <a:xfrm>
              <a:off x="8070850" y="52578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448" name="Text Box 10"/>
            <p:cNvSpPr txBox="1">
              <a:spLocks noChangeArrowheads="1"/>
            </p:cNvSpPr>
            <p:nvPr/>
          </p:nvSpPr>
          <p:spPr bwMode="auto">
            <a:xfrm rot="5400000">
              <a:off x="7897198" y="3137773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400" baseline="0">
                  <a:solidFill>
                    <a:schemeClr val="accent2"/>
                  </a:solidFill>
                  <a:latin typeface="Arial" charset="0"/>
                  <a:ea typeface="+mn-ea"/>
                </a:rPr>
                <a:t>EA</a:t>
              </a:r>
            </a:p>
          </p:txBody>
        </p:sp>
        <p:sp>
          <p:nvSpPr>
            <p:cNvPr id="449" name="Text Box 11"/>
            <p:cNvSpPr txBox="1">
              <a:spLocks noChangeArrowheads="1"/>
            </p:cNvSpPr>
            <p:nvPr/>
          </p:nvSpPr>
          <p:spPr bwMode="auto">
            <a:xfrm rot="5400000">
              <a:off x="7897194" y="3975973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400" baseline="0" dirty="0">
                  <a:solidFill>
                    <a:schemeClr val="accent2"/>
                  </a:solidFill>
                  <a:latin typeface="Arial" charset="0"/>
                  <a:ea typeface="+mn-ea"/>
                </a:rPr>
                <a:t>OP</a:t>
              </a:r>
            </a:p>
          </p:txBody>
        </p:sp>
        <p:sp>
          <p:nvSpPr>
            <p:cNvPr id="450" name="Text Box 12"/>
            <p:cNvSpPr txBox="1">
              <a:spLocks noChangeArrowheads="1"/>
            </p:cNvSpPr>
            <p:nvPr/>
          </p:nvSpPr>
          <p:spPr bwMode="auto">
            <a:xfrm rot="5400000">
              <a:off x="7897194" y="4814173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400" baseline="0">
                  <a:solidFill>
                    <a:schemeClr val="accent2"/>
                  </a:solidFill>
                  <a:latin typeface="Arial" charset="0"/>
                  <a:ea typeface="+mn-ea"/>
                </a:rPr>
                <a:t>EX</a:t>
              </a:r>
            </a:p>
          </p:txBody>
        </p:sp>
        <p:sp>
          <p:nvSpPr>
            <p:cNvPr id="451" name="Line 13"/>
            <p:cNvSpPr>
              <a:spLocks noChangeShapeType="1"/>
            </p:cNvSpPr>
            <p:nvPr/>
          </p:nvSpPr>
          <p:spPr bwMode="auto">
            <a:xfrm>
              <a:off x="8077200" y="6096000"/>
              <a:ext cx="0" cy="304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452" name="Line 14"/>
            <p:cNvSpPr>
              <a:spLocks noChangeShapeType="1"/>
            </p:cNvSpPr>
            <p:nvPr/>
          </p:nvSpPr>
          <p:spPr bwMode="auto">
            <a:xfrm flipH="1">
              <a:off x="7543800" y="6400800"/>
              <a:ext cx="5334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453" name="Line 15"/>
            <p:cNvSpPr>
              <a:spLocks noChangeShapeType="1"/>
            </p:cNvSpPr>
            <p:nvPr/>
          </p:nvSpPr>
          <p:spPr bwMode="auto">
            <a:xfrm flipV="1">
              <a:off x="7543800" y="1143000"/>
              <a:ext cx="0" cy="5257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454" name="Line 16"/>
            <p:cNvSpPr>
              <a:spLocks noChangeShapeType="1"/>
            </p:cNvSpPr>
            <p:nvPr/>
          </p:nvSpPr>
          <p:spPr bwMode="auto">
            <a:xfrm>
              <a:off x="7543800" y="1143000"/>
              <a:ext cx="5334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455" name="Line 17"/>
            <p:cNvSpPr>
              <a:spLocks noChangeShapeType="1"/>
            </p:cNvSpPr>
            <p:nvPr/>
          </p:nvSpPr>
          <p:spPr bwMode="auto">
            <a:xfrm>
              <a:off x="8077200" y="1143000"/>
              <a:ext cx="0" cy="304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456" name="Text Box 18"/>
            <p:cNvSpPr txBox="1">
              <a:spLocks noChangeArrowheads="1"/>
            </p:cNvSpPr>
            <p:nvPr/>
          </p:nvSpPr>
          <p:spPr bwMode="auto">
            <a:xfrm rot="5400000">
              <a:off x="7897194" y="5652372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400" baseline="0">
                  <a:solidFill>
                    <a:schemeClr val="accent2"/>
                  </a:solidFill>
                  <a:latin typeface="Arial" charset="0"/>
                  <a:ea typeface="+mn-ea"/>
                </a:rPr>
                <a:t>S</a:t>
              </a:r>
            </a:p>
          </p:txBody>
        </p:sp>
        <p:sp>
          <p:nvSpPr>
            <p:cNvPr id="457" name="Text Box 19"/>
            <p:cNvSpPr txBox="1">
              <a:spLocks noChangeArrowheads="1"/>
            </p:cNvSpPr>
            <p:nvPr/>
          </p:nvSpPr>
          <p:spPr bwMode="auto">
            <a:xfrm rot="5400000">
              <a:off x="7897194" y="1461372"/>
              <a:ext cx="480169" cy="43958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400" b="1" baseline="0" dirty="0">
                  <a:solidFill>
                    <a:schemeClr val="bg1"/>
                  </a:solidFill>
                  <a:latin typeface="Arial" charset="0"/>
                  <a:ea typeface="+mn-ea"/>
                </a:rPr>
                <a:t>F</a:t>
              </a:r>
            </a:p>
          </p:txBody>
        </p:sp>
        <p:sp>
          <p:nvSpPr>
            <p:cNvPr id="458" name="Text Box 4"/>
            <p:cNvSpPr txBox="1">
              <a:spLocks noChangeArrowheads="1"/>
            </p:cNvSpPr>
            <p:nvPr/>
          </p:nvSpPr>
          <p:spPr bwMode="auto">
            <a:xfrm rot="5400000">
              <a:off x="7897194" y="2299573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400" baseline="0">
                  <a:solidFill>
                    <a:schemeClr val="accent2"/>
                  </a:solidFill>
                  <a:latin typeface="Arial" charset="0"/>
                  <a:ea typeface="+mn-ea"/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9100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4563756" y="1213012"/>
            <a:ext cx="180969" cy="402036"/>
            <a:chOff x="2185214" y="1412776"/>
            <a:chExt cx="180969" cy="402036"/>
          </a:xfrm>
        </p:grpSpPr>
        <p:sp>
          <p:nvSpPr>
            <p:cNvPr id="52" name="等腰三角形 51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54" name="组合 253"/>
          <p:cNvGrpSpPr/>
          <p:nvPr/>
        </p:nvGrpSpPr>
        <p:grpSpPr>
          <a:xfrm>
            <a:off x="4222194" y="1255880"/>
            <a:ext cx="360039" cy="119168"/>
            <a:chOff x="5292080" y="3452075"/>
            <a:chExt cx="360039" cy="119168"/>
          </a:xfrm>
        </p:grpSpPr>
        <p:sp>
          <p:nvSpPr>
            <p:cNvPr id="255" name="等腰三角形 25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56" name="直接连接符 25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55" name="直接连接符 354"/>
          <p:cNvCxnSpPr/>
          <p:nvPr/>
        </p:nvCxnSpPr>
        <p:spPr bwMode="auto">
          <a:xfrm>
            <a:off x="4649268" y="1060966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8" name="直接连接符 177"/>
          <p:cNvCxnSpPr/>
          <p:nvPr/>
        </p:nvCxnSpPr>
        <p:spPr bwMode="auto">
          <a:xfrm flipV="1">
            <a:off x="2595659" y="3272128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" name="文本框 265"/>
          <p:cNvSpPr txBox="1"/>
          <p:nvPr/>
        </p:nvSpPr>
        <p:spPr>
          <a:xfrm>
            <a:off x="1197857" y="3427153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baseline="0" dirty="0"/>
              <a:t>[10:0]</a:t>
            </a:r>
            <a:endParaRPr lang="zh-CN" altLang="en-US" sz="1200" b="1" baseline="0" dirty="0"/>
          </a:p>
        </p:txBody>
      </p:sp>
      <p:grpSp>
        <p:nvGrpSpPr>
          <p:cNvPr id="277" name="组合 276"/>
          <p:cNvGrpSpPr/>
          <p:nvPr/>
        </p:nvGrpSpPr>
        <p:grpSpPr>
          <a:xfrm>
            <a:off x="2511649" y="3398698"/>
            <a:ext cx="396344" cy="215444"/>
            <a:chOff x="7272000" y="2565484"/>
            <a:chExt cx="396344" cy="215444"/>
          </a:xfrm>
        </p:grpSpPr>
        <p:cxnSp>
          <p:nvCxnSpPr>
            <p:cNvPr id="278" name="直接连接符 277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9" name="文本框 278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sp>
        <p:nvSpPr>
          <p:cNvPr id="182" name="矩形 181"/>
          <p:cNvSpPr/>
          <p:nvPr/>
        </p:nvSpPr>
        <p:spPr bwMode="auto">
          <a:xfrm>
            <a:off x="1731563" y="3560136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baseline="0" dirty="0">
                <a:latin typeface="Arial" charset="0"/>
              </a:rPr>
              <a:t>SEXT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0" name="直接连接符 189"/>
          <p:cNvCxnSpPr/>
          <p:nvPr/>
        </p:nvCxnSpPr>
        <p:spPr bwMode="auto">
          <a:xfrm rot="16200000">
            <a:off x="1478644" y="3416136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2" name="直接连接符 191"/>
          <p:cNvCxnSpPr/>
          <p:nvPr/>
        </p:nvCxnSpPr>
        <p:spPr bwMode="auto">
          <a:xfrm rot="16200000">
            <a:off x="2513171" y="3570936"/>
            <a:ext cx="1726" cy="194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28" name="组合 327"/>
          <p:cNvGrpSpPr/>
          <p:nvPr/>
        </p:nvGrpSpPr>
        <p:grpSpPr>
          <a:xfrm>
            <a:off x="3813474" y="5000876"/>
            <a:ext cx="396344" cy="215444"/>
            <a:chOff x="7272000" y="2565484"/>
            <a:chExt cx="396344" cy="215444"/>
          </a:xfrm>
        </p:grpSpPr>
        <p:cxnSp>
          <p:nvCxnSpPr>
            <p:cNvPr id="329" name="直接连接符 328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0" name="文本框 329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cxnSp>
        <p:nvCxnSpPr>
          <p:cNvPr id="206" name="直接连接符 205"/>
          <p:cNvCxnSpPr/>
          <p:nvPr/>
        </p:nvCxnSpPr>
        <p:spPr bwMode="auto">
          <a:xfrm flipV="1">
            <a:off x="3883332" y="4472728"/>
            <a:ext cx="0" cy="244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" name="直接连接符 204"/>
          <p:cNvCxnSpPr/>
          <p:nvPr/>
        </p:nvCxnSpPr>
        <p:spPr bwMode="auto">
          <a:xfrm flipV="1">
            <a:off x="3882469" y="4919128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" name="矩形 111"/>
          <p:cNvSpPr/>
          <p:nvPr/>
        </p:nvSpPr>
        <p:spPr bwMode="auto">
          <a:xfrm>
            <a:off x="3544471" y="471228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b="1" baseline="0" dirty="0">
                <a:latin typeface="Arial" charset="0"/>
              </a:rPr>
              <a:t>LOGIC</a:t>
            </a:r>
            <a:endParaRPr kumimoji="0" lang="zh-CN" alt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707904" y="3717032"/>
            <a:ext cx="695029" cy="504055"/>
            <a:chOff x="3707904" y="3717032"/>
            <a:chExt cx="695029" cy="504055"/>
          </a:xfrm>
        </p:grpSpPr>
        <p:grpSp>
          <p:nvGrpSpPr>
            <p:cNvPr id="359" name="组合 358"/>
            <p:cNvGrpSpPr/>
            <p:nvPr/>
          </p:nvGrpSpPr>
          <p:grpSpPr>
            <a:xfrm rot="5400000" flipV="1">
              <a:off x="3684324" y="3981484"/>
              <a:ext cx="360039" cy="119168"/>
              <a:chOff x="5292080" y="3452075"/>
              <a:chExt cx="360039" cy="119168"/>
            </a:xfrm>
          </p:grpSpPr>
          <p:sp>
            <p:nvSpPr>
              <p:cNvPr id="368" name="等腰三角形 367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cxnSp>
            <p:nvCxnSpPr>
              <p:cNvPr id="369" name="直接连接符 368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70" name="文本框 369"/>
            <p:cNvSpPr txBox="1"/>
            <p:nvPr/>
          </p:nvSpPr>
          <p:spPr>
            <a:xfrm>
              <a:off x="3707904" y="3717032"/>
              <a:ext cx="6950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baseline="0" dirty="0"/>
                <a:t>LD.CC</a:t>
              </a:r>
              <a:endParaRPr lang="zh-CN" altLang="en-US" sz="1000" baseline="0" dirty="0"/>
            </a:p>
          </p:txBody>
        </p:sp>
      </p:grpSp>
      <p:grpSp>
        <p:nvGrpSpPr>
          <p:cNvPr id="151" name="组合 150"/>
          <p:cNvGrpSpPr/>
          <p:nvPr/>
        </p:nvGrpSpPr>
        <p:grpSpPr>
          <a:xfrm>
            <a:off x="3934162" y="1941680"/>
            <a:ext cx="360039" cy="119168"/>
            <a:chOff x="5292080" y="3452075"/>
            <a:chExt cx="360039" cy="119168"/>
          </a:xfrm>
        </p:grpSpPr>
        <p:sp>
          <p:nvSpPr>
            <p:cNvPr id="152" name="等腰三角形 15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153" name="直接连接符 15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3" name="组合 342"/>
          <p:cNvGrpSpPr/>
          <p:nvPr/>
        </p:nvGrpSpPr>
        <p:grpSpPr>
          <a:xfrm>
            <a:off x="3895814" y="1945790"/>
            <a:ext cx="360000" cy="217408"/>
            <a:chOff x="5898218" y="3494595"/>
            <a:chExt cx="360000" cy="217408"/>
          </a:xfrm>
        </p:grpSpPr>
        <p:cxnSp>
          <p:nvCxnSpPr>
            <p:cNvPr id="344" name="直接连接符 343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5" name="文本框 344"/>
            <p:cNvSpPr txBox="1"/>
            <p:nvPr/>
          </p:nvSpPr>
          <p:spPr>
            <a:xfrm>
              <a:off x="5898218" y="3496559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2</a:t>
              </a:r>
              <a:endParaRPr lang="zh-CN" altLang="en-US" sz="1200" dirty="0"/>
            </a:p>
          </p:txBody>
        </p:sp>
      </p:grpSp>
      <p:sp>
        <p:nvSpPr>
          <p:cNvPr id="380" name="文本框 379"/>
          <p:cNvSpPr txBox="1"/>
          <p:nvPr/>
        </p:nvSpPr>
        <p:spPr>
          <a:xfrm>
            <a:off x="3228899" y="1886635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baseline="0" dirty="0"/>
              <a:t>taken</a:t>
            </a:r>
            <a:endParaRPr lang="zh-CN" altLang="en-US" sz="1000" baseline="0" dirty="0"/>
          </a:p>
        </p:txBody>
      </p:sp>
      <p:sp>
        <p:nvSpPr>
          <p:cNvPr id="307" name="文本框 306"/>
          <p:cNvSpPr txBox="1"/>
          <p:nvPr/>
        </p:nvSpPr>
        <p:spPr>
          <a:xfrm>
            <a:off x="3569657" y="1209382"/>
            <a:ext cx="698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baseline="0" dirty="0" err="1"/>
              <a:t>GatePC</a:t>
            </a:r>
            <a:endParaRPr lang="zh-CN" altLang="en-US" sz="1000" baseline="0" dirty="0"/>
          </a:p>
        </p:txBody>
      </p:sp>
      <p:grpSp>
        <p:nvGrpSpPr>
          <p:cNvPr id="331" name="组合 330"/>
          <p:cNvGrpSpPr/>
          <p:nvPr/>
        </p:nvGrpSpPr>
        <p:grpSpPr>
          <a:xfrm>
            <a:off x="1154425" y="5000296"/>
            <a:ext cx="396344" cy="215444"/>
            <a:chOff x="7272000" y="2565484"/>
            <a:chExt cx="396344" cy="215444"/>
          </a:xfrm>
        </p:grpSpPr>
        <p:cxnSp>
          <p:nvCxnSpPr>
            <p:cNvPr id="332" name="直接连接符 33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3" name="文本框 33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cxnSp>
        <p:nvCxnSpPr>
          <p:cNvPr id="173" name="直接连接符 172"/>
          <p:cNvCxnSpPr/>
          <p:nvPr/>
        </p:nvCxnSpPr>
        <p:spPr bwMode="auto">
          <a:xfrm flipV="1">
            <a:off x="3790145" y="3272104"/>
            <a:ext cx="1726" cy="327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10" name="组合 309"/>
          <p:cNvGrpSpPr/>
          <p:nvPr/>
        </p:nvGrpSpPr>
        <p:grpSpPr>
          <a:xfrm>
            <a:off x="3709468" y="3371360"/>
            <a:ext cx="396344" cy="215444"/>
            <a:chOff x="7272000" y="2565484"/>
            <a:chExt cx="396344" cy="215444"/>
          </a:xfrm>
        </p:grpSpPr>
        <p:cxnSp>
          <p:nvCxnSpPr>
            <p:cNvPr id="311" name="直接连接符 310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2" name="文本框 311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cxnSp>
        <p:nvCxnSpPr>
          <p:cNvPr id="136" name="直接连接符 135"/>
          <p:cNvCxnSpPr/>
          <p:nvPr/>
        </p:nvCxnSpPr>
        <p:spPr bwMode="auto">
          <a:xfrm flipV="1">
            <a:off x="4870265" y="2099704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" name="直接连接符 134"/>
          <p:cNvCxnSpPr/>
          <p:nvPr/>
        </p:nvCxnSpPr>
        <p:spPr bwMode="auto">
          <a:xfrm>
            <a:off x="5374321" y="2012008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1" name="直接连接符 130"/>
          <p:cNvCxnSpPr/>
          <p:nvPr/>
        </p:nvCxnSpPr>
        <p:spPr bwMode="auto">
          <a:xfrm>
            <a:off x="5366663" y="1424500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2" name="矩形 131"/>
          <p:cNvSpPr/>
          <p:nvPr/>
        </p:nvSpPr>
        <p:spPr bwMode="auto">
          <a:xfrm>
            <a:off x="5233467" y="1831944"/>
            <a:ext cx="356878" cy="19852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b="1" baseline="0" dirty="0">
                <a:solidFill>
                  <a:schemeClr val="bg1"/>
                </a:solidFill>
                <a:latin typeface="Arial" charset="0"/>
              </a:rPr>
              <a:t>+1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34" name="直接连接符 133"/>
          <p:cNvCxnSpPr/>
          <p:nvPr/>
        </p:nvCxnSpPr>
        <p:spPr bwMode="auto">
          <a:xfrm rot="16200000">
            <a:off x="5122241" y="2137145"/>
            <a:ext cx="1726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13" name="组合 312"/>
          <p:cNvGrpSpPr/>
          <p:nvPr/>
        </p:nvGrpSpPr>
        <p:grpSpPr>
          <a:xfrm>
            <a:off x="5313792" y="2176846"/>
            <a:ext cx="396344" cy="215444"/>
            <a:chOff x="7272000" y="2565484"/>
            <a:chExt cx="396344" cy="215444"/>
          </a:xfrm>
        </p:grpSpPr>
        <p:cxnSp>
          <p:nvCxnSpPr>
            <p:cNvPr id="314" name="直接连接符 31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5" name="文本框 31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cxnSp>
        <p:nvCxnSpPr>
          <p:cNvPr id="141" name="直接连接符 140"/>
          <p:cNvCxnSpPr/>
          <p:nvPr/>
        </p:nvCxnSpPr>
        <p:spPr bwMode="auto">
          <a:xfrm flipV="1">
            <a:off x="4436491" y="2108560"/>
            <a:ext cx="1726" cy="19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" name="直接连接符 139"/>
          <p:cNvCxnSpPr/>
          <p:nvPr/>
        </p:nvCxnSpPr>
        <p:spPr bwMode="auto">
          <a:xfrm rot="10800000">
            <a:off x="3358098" y="1075872"/>
            <a:ext cx="1726" cy="12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8" name="直接连接符 137"/>
          <p:cNvCxnSpPr/>
          <p:nvPr/>
        </p:nvCxnSpPr>
        <p:spPr bwMode="auto">
          <a:xfrm rot="16200000">
            <a:off x="3901881" y="1747544"/>
            <a:ext cx="1726" cy="10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16" name="组合 315"/>
          <p:cNvGrpSpPr/>
          <p:nvPr/>
        </p:nvGrpSpPr>
        <p:grpSpPr>
          <a:xfrm>
            <a:off x="3281052" y="2014654"/>
            <a:ext cx="396344" cy="215444"/>
            <a:chOff x="7272000" y="2565484"/>
            <a:chExt cx="396344" cy="215444"/>
          </a:xfrm>
        </p:grpSpPr>
        <p:cxnSp>
          <p:nvCxnSpPr>
            <p:cNvPr id="317" name="直接连接符 316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8" name="文本框 317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cxnSp>
        <p:nvCxnSpPr>
          <p:cNvPr id="139" name="直接连接符 138"/>
          <p:cNvCxnSpPr/>
          <p:nvPr/>
        </p:nvCxnSpPr>
        <p:spPr bwMode="auto">
          <a:xfrm rot="16200000">
            <a:off x="3091881" y="1717129"/>
            <a:ext cx="1726" cy="13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6" name="直接连接符 185"/>
          <p:cNvCxnSpPr/>
          <p:nvPr/>
        </p:nvCxnSpPr>
        <p:spPr bwMode="auto">
          <a:xfrm rot="10800000">
            <a:off x="1218173" y="2638432"/>
            <a:ext cx="1726" cy="2073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0" name="组合 49"/>
          <p:cNvGrpSpPr/>
          <p:nvPr/>
        </p:nvGrpSpPr>
        <p:grpSpPr>
          <a:xfrm>
            <a:off x="2169016" y="1429908"/>
            <a:ext cx="180969" cy="402036"/>
            <a:chOff x="2185214" y="1412776"/>
            <a:chExt cx="180969" cy="402036"/>
          </a:xfrm>
        </p:grpSpPr>
        <p:sp>
          <p:nvSpPr>
            <p:cNvPr id="47" name="等腰三角形 46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2" name="梯形 91"/>
          <p:cNvSpPr/>
          <p:nvPr/>
        </p:nvSpPr>
        <p:spPr bwMode="auto">
          <a:xfrm>
            <a:off x="1750396" y="1820528"/>
            <a:ext cx="988993" cy="236862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MARMUX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143" name="直接连接符 142"/>
          <p:cNvCxnSpPr/>
          <p:nvPr/>
        </p:nvCxnSpPr>
        <p:spPr bwMode="auto">
          <a:xfrm flipV="1">
            <a:off x="2421993" y="2048040"/>
            <a:ext cx="1726" cy="36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5" name="矩形 184"/>
          <p:cNvSpPr/>
          <p:nvPr/>
        </p:nvSpPr>
        <p:spPr bwMode="auto">
          <a:xfrm>
            <a:off x="1731563" y="255204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baseline="0" dirty="0">
                <a:latin typeface="Arial" charset="0"/>
              </a:rPr>
              <a:t>SEXT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1" name="直接连接符 190"/>
          <p:cNvCxnSpPr/>
          <p:nvPr/>
        </p:nvCxnSpPr>
        <p:spPr bwMode="auto">
          <a:xfrm rot="16200000">
            <a:off x="1478644" y="2408048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" name="直接连接符 194"/>
          <p:cNvCxnSpPr/>
          <p:nvPr/>
        </p:nvCxnSpPr>
        <p:spPr bwMode="auto">
          <a:xfrm rot="10800000">
            <a:off x="2061954" y="2047944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48" name="组合 247"/>
          <p:cNvGrpSpPr/>
          <p:nvPr/>
        </p:nvGrpSpPr>
        <p:grpSpPr>
          <a:xfrm>
            <a:off x="1413881" y="1878792"/>
            <a:ext cx="360039" cy="119168"/>
            <a:chOff x="5292080" y="3452075"/>
            <a:chExt cx="360039" cy="119168"/>
          </a:xfrm>
        </p:grpSpPr>
        <p:sp>
          <p:nvSpPr>
            <p:cNvPr id="249" name="等腰三角形 24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50" name="直接连接符 24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70" name="文本框 269"/>
          <p:cNvSpPr txBox="1"/>
          <p:nvPr/>
        </p:nvSpPr>
        <p:spPr>
          <a:xfrm>
            <a:off x="1197857" y="2419041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baseline="0" dirty="0"/>
              <a:t>[7:0]</a:t>
            </a:r>
            <a:endParaRPr lang="zh-CN" altLang="en-US" sz="1200" b="1" baseline="0" dirty="0"/>
          </a:p>
        </p:txBody>
      </p:sp>
      <p:sp>
        <p:nvSpPr>
          <p:cNvPr id="308" name="文本框 307"/>
          <p:cNvSpPr txBox="1"/>
          <p:nvPr/>
        </p:nvSpPr>
        <p:spPr>
          <a:xfrm>
            <a:off x="787257" y="1369699"/>
            <a:ext cx="1130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baseline="0" dirty="0" err="1"/>
              <a:t>GateMARMUX</a:t>
            </a:r>
            <a:endParaRPr lang="zh-CN" altLang="en-US" sz="1000" baseline="0" dirty="0"/>
          </a:p>
        </p:txBody>
      </p:sp>
      <p:grpSp>
        <p:nvGrpSpPr>
          <p:cNvPr id="319" name="组合 318"/>
          <p:cNvGrpSpPr/>
          <p:nvPr/>
        </p:nvGrpSpPr>
        <p:grpSpPr>
          <a:xfrm>
            <a:off x="2350548" y="2176846"/>
            <a:ext cx="396344" cy="215444"/>
            <a:chOff x="7272000" y="2565484"/>
            <a:chExt cx="396344" cy="215444"/>
          </a:xfrm>
        </p:grpSpPr>
        <p:cxnSp>
          <p:nvCxnSpPr>
            <p:cNvPr id="320" name="直接连接符 31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1" name="文本框 32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322" name="组合 321"/>
          <p:cNvGrpSpPr/>
          <p:nvPr/>
        </p:nvGrpSpPr>
        <p:grpSpPr>
          <a:xfrm>
            <a:off x="1983416" y="2176846"/>
            <a:ext cx="396344" cy="215444"/>
            <a:chOff x="7272000" y="2565484"/>
            <a:chExt cx="396344" cy="215444"/>
          </a:xfrm>
        </p:grpSpPr>
        <p:cxnSp>
          <p:nvCxnSpPr>
            <p:cNvPr id="323" name="直接连接符 32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4" name="文本框 32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cxnSp>
        <p:nvCxnSpPr>
          <p:cNvPr id="265" name="直接连接符 264"/>
          <p:cNvCxnSpPr/>
          <p:nvPr/>
        </p:nvCxnSpPr>
        <p:spPr bwMode="auto">
          <a:xfrm>
            <a:off x="2258637" y="1111864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51" name="组合 250"/>
          <p:cNvGrpSpPr/>
          <p:nvPr/>
        </p:nvGrpSpPr>
        <p:grpSpPr>
          <a:xfrm>
            <a:off x="1845930" y="1424744"/>
            <a:ext cx="360039" cy="119168"/>
            <a:chOff x="5292080" y="3452075"/>
            <a:chExt cx="360039" cy="119168"/>
          </a:xfrm>
        </p:grpSpPr>
        <p:sp>
          <p:nvSpPr>
            <p:cNvPr id="252" name="等腰三角形 25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53" name="直接连接符 25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12" name="组合 411"/>
          <p:cNvGrpSpPr/>
          <p:nvPr/>
        </p:nvGrpSpPr>
        <p:grpSpPr>
          <a:xfrm>
            <a:off x="2174743" y="1170445"/>
            <a:ext cx="396344" cy="215444"/>
            <a:chOff x="7272000" y="2565484"/>
            <a:chExt cx="396344" cy="215444"/>
          </a:xfrm>
        </p:grpSpPr>
        <p:cxnSp>
          <p:nvCxnSpPr>
            <p:cNvPr id="413" name="直接连接符 41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4" name="文本框 41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283" name="组合 282"/>
          <p:cNvGrpSpPr/>
          <p:nvPr/>
        </p:nvGrpSpPr>
        <p:grpSpPr>
          <a:xfrm>
            <a:off x="2926049" y="3398698"/>
            <a:ext cx="396344" cy="215444"/>
            <a:chOff x="7272000" y="2565484"/>
            <a:chExt cx="396344" cy="215444"/>
          </a:xfrm>
        </p:grpSpPr>
        <p:cxnSp>
          <p:nvCxnSpPr>
            <p:cNvPr id="284" name="直接连接符 28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5" name="文本框 28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cxnSp>
        <p:nvCxnSpPr>
          <p:cNvPr id="180" name="直接连接符 179"/>
          <p:cNvCxnSpPr/>
          <p:nvPr/>
        </p:nvCxnSpPr>
        <p:spPr bwMode="auto">
          <a:xfrm flipV="1">
            <a:off x="3006789" y="3272104"/>
            <a:ext cx="1726" cy="97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1" name="直接连接符 180"/>
          <p:cNvCxnSpPr/>
          <p:nvPr/>
        </p:nvCxnSpPr>
        <p:spPr bwMode="auto">
          <a:xfrm flipV="1">
            <a:off x="3212355" y="3272104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86" name="组合 285"/>
          <p:cNvGrpSpPr/>
          <p:nvPr/>
        </p:nvGrpSpPr>
        <p:grpSpPr>
          <a:xfrm>
            <a:off x="3142073" y="3398698"/>
            <a:ext cx="396344" cy="215444"/>
            <a:chOff x="7272000" y="2565484"/>
            <a:chExt cx="396344" cy="215444"/>
          </a:xfrm>
        </p:grpSpPr>
        <p:cxnSp>
          <p:nvCxnSpPr>
            <p:cNvPr id="287" name="直接连接符 286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8" name="文本框 287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sp>
        <p:nvSpPr>
          <p:cNvPr id="184" name="矩形 183"/>
          <p:cNvSpPr/>
          <p:nvPr/>
        </p:nvSpPr>
        <p:spPr bwMode="auto">
          <a:xfrm>
            <a:off x="1733276" y="4137950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baseline="0" dirty="0">
                <a:latin typeface="Arial" charset="0"/>
              </a:rPr>
              <a:t>SEXT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88" name="直接连接符 187"/>
          <p:cNvCxnSpPr/>
          <p:nvPr/>
        </p:nvCxnSpPr>
        <p:spPr bwMode="auto">
          <a:xfrm rot="16200000">
            <a:off x="1477431" y="3993950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" name="直接连接符 193"/>
          <p:cNvCxnSpPr/>
          <p:nvPr/>
        </p:nvCxnSpPr>
        <p:spPr bwMode="auto">
          <a:xfrm rot="16200000">
            <a:off x="2721971" y="3939950"/>
            <a:ext cx="1726" cy="61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8" name="文本框 267"/>
          <p:cNvSpPr txBox="1"/>
          <p:nvPr/>
        </p:nvSpPr>
        <p:spPr>
          <a:xfrm>
            <a:off x="1197857" y="4003217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baseline="0" dirty="0"/>
              <a:t>[5:0]</a:t>
            </a:r>
            <a:endParaRPr lang="zh-CN" altLang="en-US" sz="1200" b="1" baseline="0" dirty="0"/>
          </a:p>
        </p:txBody>
      </p:sp>
      <p:sp>
        <p:nvSpPr>
          <p:cNvPr id="269" name="文本框 268"/>
          <p:cNvSpPr txBox="1"/>
          <p:nvPr/>
        </p:nvSpPr>
        <p:spPr>
          <a:xfrm>
            <a:off x="1197857" y="4291249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baseline="0" dirty="0"/>
              <a:t>[4:0]</a:t>
            </a:r>
            <a:endParaRPr lang="zh-CN" altLang="en-US" sz="1200" b="1" baseline="0" dirty="0"/>
          </a:p>
        </p:txBody>
      </p:sp>
      <p:sp>
        <p:nvSpPr>
          <p:cNvPr id="294" name="文本框 293"/>
          <p:cNvSpPr txBox="1"/>
          <p:nvPr/>
        </p:nvSpPr>
        <p:spPr>
          <a:xfrm>
            <a:off x="8326649" y="2480016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SR1</a:t>
            </a:r>
            <a:endParaRPr lang="zh-CN" altLang="en-US" sz="1000" baseline="0" dirty="0"/>
          </a:p>
        </p:txBody>
      </p:sp>
      <p:cxnSp>
        <p:nvCxnSpPr>
          <p:cNvPr id="59" name="直接连接符 58"/>
          <p:cNvCxnSpPr/>
          <p:nvPr/>
        </p:nvCxnSpPr>
        <p:spPr bwMode="auto">
          <a:xfrm flipV="1">
            <a:off x="7534561" y="4676296"/>
            <a:ext cx="0" cy="324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0" name="等腰三角形 209"/>
          <p:cNvSpPr/>
          <p:nvPr/>
        </p:nvSpPr>
        <p:spPr bwMode="auto">
          <a:xfrm rot="5400000">
            <a:off x="7325518" y="4995394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58" name="等腰三角形 57"/>
          <p:cNvSpPr/>
          <p:nvPr/>
        </p:nvSpPr>
        <p:spPr bwMode="auto">
          <a:xfrm flipV="1">
            <a:off x="7444077" y="5000296"/>
            <a:ext cx="180969" cy="148657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grpSp>
        <p:nvGrpSpPr>
          <p:cNvPr id="274" name="组合 273"/>
          <p:cNvGrpSpPr/>
          <p:nvPr/>
        </p:nvGrpSpPr>
        <p:grpSpPr>
          <a:xfrm>
            <a:off x="7462553" y="4712844"/>
            <a:ext cx="396344" cy="215444"/>
            <a:chOff x="7272000" y="2565484"/>
            <a:chExt cx="396344" cy="215444"/>
          </a:xfrm>
        </p:grpSpPr>
        <p:cxnSp>
          <p:nvCxnSpPr>
            <p:cNvPr id="275" name="直接连接符 274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6" name="文本框 275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cxnSp>
        <p:nvCxnSpPr>
          <p:cNvPr id="208" name="直接连接符 207"/>
          <p:cNvCxnSpPr/>
          <p:nvPr/>
        </p:nvCxnSpPr>
        <p:spPr bwMode="auto">
          <a:xfrm>
            <a:off x="7533698" y="5144344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7" name="组合 156"/>
          <p:cNvGrpSpPr/>
          <p:nvPr/>
        </p:nvGrpSpPr>
        <p:grpSpPr>
          <a:xfrm>
            <a:off x="6670466" y="2543542"/>
            <a:ext cx="360039" cy="119168"/>
            <a:chOff x="5292080" y="3452075"/>
            <a:chExt cx="360039" cy="119168"/>
          </a:xfrm>
        </p:grpSpPr>
        <p:sp>
          <p:nvSpPr>
            <p:cNvPr id="158" name="等腰三角形 157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159" name="直接连接符 158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3" name="文本框 292"/>
          <p:cNvSpPr txBox="1"/>
          <p:nvPr/>
        </p:nvSpPr>
        <p:spPr>
          <a:xfrm>
            <a:off x="6310425" y="2480016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SR2</a:t>
            </a:r>
            <a:endParaRPr lang="zh-CN" altLang="en-US" sz="1000" baseline="0" dirty="0"/>
          </a:p>
        </p:txBody>
      </p:sp>
      <p:grpSp>
        <p:nvGrpSpPr>
          <p:cNvPr id="346" name="组合 345"/>
          <p:cNvGrpSpPr/>
          <p:nvPr/>
        </p:nvGrpSpPr>
        <p:grpSpPr>
          <a:xfrm>
            <a:off x="6670553" y="2547150"/>
            <a:ext cx="360000" cy="221857"/>
            <a:chOff x="5898218" y="3494595"/>
            <a:chExt cx="360000" cy="221857"/>
          </a:xfrm>
        </p:grpSpPr>
        <p:cxnSp>
          <p:nvCxnSpPr>
            <p:cNvPr id="347" name="直接连接符 346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8" name="文本框 347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3</a:t>
              </a:r>
              <a:endParaRPr lang="zh-CN" altLang="en-US" sz="1200" dirty="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698465" y="3920177"/>
            <a:ext cx="1105129" cy="119168"/>
            <a:chOff x="5698465" y="3920177"/>
            <a:chExt cx="1105129" cy="119168"/>
          </a:xfrm>
        </p:grpSpPr>
        <p:cxnSp>
          <p:nvCxnSpPr>
            <p:cNvPr id="88" name="直接连接符 87"/>
            <p:cNvCxnSpPr/>
            <p:nvPr/>
          </p:nvCxnSpPr>
          <p:spPr bwMode="auto">
            <a:xfrm rot="5400000">
              <a:off x="6184465" y="3501035"/>
              <a:ext cx="0" cy="972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7" name="等腰三角形 86"/>
            <p:cNvSpPr/>
            <p:nvPr/>
          </p:nvSpPr>
          <p:spPr bwMode="auto">
            <a:xfrm rot="5400000">
              <a:off x="6677446" y="3913196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</p:grpSp>
      <p:sp>
        <p:nvSpPr>
          <p:cNvPr id="28" name="流程图: 手动操作 27"/>
          <p:cNvSpPr/>
          <p:nvPr/>
        </p:nvSpPr>
        <p:spPr bwMode="auto">
          <a:xfrm>
            <a:off x="6742473" y="3892235"/>
            <a:ext cx="684016" cy="184837"/>
          </a:xfrm>
          <a:prstGeom prst="flowChartManualOperation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b="1" baseline="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Times New Roman" panose="02020603050405020304" pitchFamily="18" charset="0"/>
              </a:rPr>
              <a:t>SR2MUX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99" name="直接连接符 98"/>
          <p:cNvCxnSpPr/>
          <p:nvPr/>
        </p:nvCxnSpPr>
        <p:spPr bwMode="auto">
          <a:xfrm>
            <a:off x="7172232" y="4064192"/>
            <a:ext cx="2289" cy="242621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99" name="组合 298"/>
          <p:cNvGrpSpPr/>
          <p:nvPr/>
        </p:nvGrpSpPr>
        <p:grpSpPr>
          <a:xfrm>
            <a:off x="7091627" y="4017787"/>
            <a:ext cx="396344" cy="215444"/>
            <a:chOff x="7272000" y="2565484"/>
            <a:chExt cx="396344" cy="215444"/>
          </a:xfrm>
        </p:grpSpPr>
        <p:cxnSp>
          <p:nvCxnSpPr>
            <p:cNvPr id="300" name="直接连接符 29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1" name="文本框 30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342" name="组合 341"/>
          <p:cNvGrpSpPr/>
          <p:nvPr/>
        </p:nvGrpSpPr>
        <p:grpSpPr>
          <a:xfrm>
            <a:off x="6340499" y="3697739"/>
            <a:ext cx="360000" cy="221857"/>
            <a:chOff x="5898218" y="3494595"/>
            <a:chExt cx="360000" cy="221857"/>
          </a:xfrm>
        </p:grpSpPr>
        <p:cxnSp>
          <p:nvCxnSpPr>
            <p:cNvPr id="303" name="直接连接符 302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4" name="文本框 303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162" name="组合 161"/>
          <p:cNvGrpSpPr/>
          <p:nvPr/>
        </p:nvGrpSpPr>
        <p:grpSpPr>
          <a:xfrm>
            <a:off x="7138217" y="3056080"/>
            <a:ext cx="396344" cy="215444"/>
            <a:chOff x="7272000" y="2565484"/>
            <a:chExt cx="396344" cy="215444"/>
          </a:xfrm>
        </p:grpSpPr>
        <p:sp>
          <p:nvSpPr>
            <p:cNvPr id="164" name="文本框 16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  <p:cxnSp>
          <p:nvCxnSpPr>
            <p:cNvPr id="163" name="直接连接符 16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27" name="直接连接符 126"/>
          <p:cNvCxnSpPr/>
          <p:nvPr/>
        </p:nvCxnSpPr>
        <p:spPr bwMode="auto">
          <a:xfrm rot="5400000">
            <a:off x="5812482" y="1553144"/>
            <a:ext cx="1726" cy="408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直接连接符 37"/>
          <p:cNvCxnSpPr/>
          <p:nvPr/>
        </p:nvCxnSpPr>
        <p:spPr bwMode="auto">
          <a:xfrm>
            <a:off x="7203138" y="2768048"/>
            <a:ext cx="1726" cy="11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" name="组合 6"/>
          <p:cNvGrpSpPr/>
          <p:nvPr/>
        </p:nvGrpSpPr>
        <p:grpSpPr>
          <a:xfrm>
            <a:off x="1226294" y="3740160"/>
            <a:ext cx="5750850" cy="900072"/>
            <a:chOff x="1226294" y="3740160"/>
            <a:chExt cx="5750850" cy="900072"/>
          </a:xfrm>
        </p:grpSpPr>
        <p:cxnSp>
          <p:nvCxnSpPr>
            <p:cNvPr id="200" name="直接连接符 199"/>
            <p:cNvCxnSpPr/>
            <p:nvPr/>
          </p:nvCxnSpPr>
          <p:spPr bwMode="auto">
            <a:xfrm rot="16200000">
              <a:off x="5086281" y="1859144"/>
              <a:ext cx="1726" cy="3780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5" name="直接连接符 174"/>
            <p:cNvCxnSpPr/>
            <p:nvPr/>
          </p:nvCxnSpPr>
          <p:spPr bwMode="auto">
            <a:xfrm>
              <a:off x="6956208" y="3740176"/>
              <a:ext cx="2289" cy="180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9" name="矩形 148"/>
            <p:cNvSpPr/>
            <p:nvPr/>
          </p:nvSpPr>
          <p:spPr bwMode="auto">
            <a:xfrm>
              <a:off x="1733276" y="4424232"/>
              <a:ext cx="677722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0" rIns="9144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200" b="1" baseline="0" dirty="0">
                  <a:latin typeface="Arial" charset="0"/>
                </a:rPr>
                <a:t>SEXT</a:t>
              </a:r>
              <a:endParaRPr kumimoji="0" lang="zh-CN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99" name="直接连接符 198"/>
            <p:cNvCxnSpPr/>
            <p:nvPr/>
          </p:nvCxnSpPr>
          <p:spPr bwMode="auto">
            <a:xfrm rot="10800000">
              <a:off x="3214082" y="3740160"/>
              <a:ext cx="1726" cy="792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7" name="直接连接符 246"/>
            <p:cNvCxnSpPr/>
            <p:nvPr/>
          </p:nvCxnSpPr>
          <p:spPr bwMode="auto">
            <a:xfrm rot="16200000">
              <a:off x="1477431" y="4280232"/>
              <a:ext cx="1726" cy="504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8" name="直接连接符 197"/>
            <p:cNvCxnSpPr/>
            <p:nvPr/>
          </p:nvCxnSpPr>
          <p:spPr bwMode="auto">
            <a:xfrm rot="16200000">
              <a:off x="2822531" y="4130832"/>
              <a:ext cx="1726" cy="8028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62" name="直接连接符 61"/>
          <p:cNvCxnSpPr/>
          <p:nvPr/>
        </p:nvCxnSpPr>
        <p:spPr bwMode="auto">
          <a:xfrm>
            <a:off x="8110625" y="5360336"/>
            <a:ext cx="0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直接连接符 64"/>
          <p:cNvCxnSpPr/>
          <p:nvPr/>
        </p:nvCxnSpPr>
        <p:spPr bwMode="auto">
          <a:xfrm>
            <a:off x="7030505" y="5324336"/>
            <a:ext cx="0" cy="57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矩形 66"/>
          <p:cNvSpPr/>
          <p:nvPr/>
        </p:nvSpPr>
        <p:spPr bwMode="auto">
          <a:xfrm>
            <a:off x="6512153" y="5900336"/>
            <a:ext cx="950400" cy="5760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b="1" baseline="0" dirty="0"/>
              <a:t>INPUT</a:t>
            </a:r>
            <a:endParaRPr lang="zh-CN" altLang="en-US" sz="1200" b="1" baseline="0" dirty="0"/>
          </a:p>
        </p:txBody>
      </p:sp>
      <p:cxnSp>
        <p:nvCxnSpPr>
          <p:cNvPr id="358" name="直接连接符 357"/>
          <p:cNvCxnSpPr/>
          <p:nvPr/>
        </p:nvCxnSpPr>
        <p:spPr bwMode="auto">
          <a:xfrm>
            <a:off x="4836233" y="5919928"/>
            <a:ext cx="0" cy="28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7" name="直接连接符 356"/>
          <p:cNvCxnSpPr/>
          <p:nvPr/>
        </p:nvCxnSpPr>
        <p:spPr bwMode="auto">
          <a:xfrm>
            <a:off x="4366265" y="6202436"/>
            <a:ext cx="424099" cy="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5" name="组合 384"/>
          <p:cNvGrpSpPr/>
          <p:nvPr/>
        </p:nvGrpSpPr>
        <p:grpSpPr>
          <a:xfrm flipH="1">
            <a:off x="4370149" y="6565995"/>
            <a:ext cx="360039" cy="119168"/>
            <a:chOff x="5292080" y="3452075"/>
            <a:chExt cx="360039" cy="119168"/>
          </a:xfrm>
        </p:grpSpPr>
        <p:sp>
          <p:nvSpPr>
            <p:cNvPr id="386" name="等腰三角形 38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387" name="直接连接符 38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88" name="文本框 387"/>
          <p:cNvSpPr txBox="1"/>
          <p:nvPr/>
        </p:nvSpPr>
        <p:spPr>
          <a:xfrm>
            <a:off x="4665830" y="6517650"/>
            <a:ext cx="995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MEM.EN,R,W</a:t>
            </a:r>
            <a:endParaRPr lang="zh-CN" altLang="en-US" sz="1000" baseline="0" dirty="0"/>
          </a:p>
        </p:txBody>
      </p:sp>
      <p:grpSp>
        <p:nvGrpSpPr>
          <p:cNvPr id="418" name="组合 417"/>
          <p:cNvGrpSpPr/>
          <p:nvPr/>
        </p:nvGrpSpPr>
        <p:grpSpPr>
          <a:xfrm>
            <a:off x="4745207" y="5930003"/>
            <a:ext cx="396344" cy="215444"/>
            <a:chOff x="7272000" y="2565484"/>
            <a:chExt cx="396344" cy="215444"/>
          </a:xfrm>
        </p:grpSpPr>
        <p:cxnSp>
          <p:nvCxnSpPr>
            <p:cNvPr id="419" name="直接连接符 418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0" name="文本框 419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322257" y="6537325"/>
            <a:ext cx="2743200" cy="244475"/>
          </a:xfrm>
        </p:spPr>
        <p:txBody>
          <a:bodyPr/>
          <a:lstStyle/>
          <a:p>
            <a:pPr>
              <a:defRPr/>
            </a:pPr>
            <a:fld id="{0DE9E528-1FB2-4ADD-81AD-0CADE8E681E0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  <p:grpSp>
        <p:nvGrpSpPr>
          <p:cNvPr id="54" name="组合 53"/>
          <p:cNvGrpSpPr/>
          <p:nvPr/>
        </p:nvGrpSpPr>
        <p:grpSpPr>
          <a:xfrm>
            <a:off x="2784736" y="5347152"/>
            <a:ext cx="180969" cy="402036"/>
            <a:chOff x="2185214" y="1412776"/>
            <a:chExt cx="180969" cy="402036"/>
          </a:xfrm>
        </p:grpSpPr>
        <p:sp>
          <p:nvSpPr>
            <p:cNvPr id="55" name="等腰三角形 54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8" name="矩形 67"/>
          <p:cNvSpPr/>
          <p:nvPr/>
        </p:nvSpPr>
        <p:spPr bwMode="auto">
          <a:xfrm>
            <a:off x="7632180" y="5900336"/>
            <a:ext cx="950400" cy="5760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b="1" baseline="0" dirty="0"/>
              <a:t>OUTPUT</a:t>
            </a:r>
            <a:endParaRPr lang="zh-CN" altLang="en-US" sz="1200" b="1" baseline="0" dirty="0"/>
          </a:p>
        </p:txBody>
      </p:sp>
      <p:sp>
        <p:nvSpPr>
          <p:cNvPr id="69" name="矩形 68"/>
          <p:cNvSpPr/>
          <p:nvPr/>
        </p:nvSpPr>
        <p:spPr bwMode="auto">
          <a:xfrm>
            <a:off x="3392528" y="5651906"/>
            <a:ext cx="950400" cy="1101059"/>
          </a:xfrm>
          <a:prstGeom prst="rect">
            <a:avLst/>
          </a:prstGeom>
          <a:solidFill>
            <a:srgbClr val="FF99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b="1" baseline="0" dirty="0"/>
              <a:t>MEMORY</a:t>
            </a:r>
            <a:endParaRPr lang="zh-CN" altLang="en-US" sz="1200" b="1" baseline="0" dirty="0"/>
          </a:p>
        </p:txBody>
      </p:sp>
      <p:sp>
        <p:nvSpPr>
          <p:cNvPr id="106" name="矩形 105"/>
          <p:cNvSpPr/>
          <p:nvPr/>
        </p:nvSpPr>
        <p:spPr bwMode="auto">
          <a:xfrm>
            <a:off x="2536359" y="5684384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baseline="0" dirty="0">
                <a:latin typeface="Arial" charset="0"/>
              </a:rPr>
              <a:t>MDR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39" name="直接连接符 238"/>
          <p:cNvCxnSpPr/>
          <p:nvPr/>
        </p:nvCxnSpPr>
        <p:spPr bwMode="auto">
          <a:xfrm>
            <a:off x="2672447" y="5908126"/>
            <a:ext cx="0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1" name="直接连接符 240"/>
          <p:cNvCxnSpPr/>
          <p:nvPr/>
        </p:nvCxnSpPr>
        <p:spPr bwMode="auto">
          <a:xfrm flipV="1">
            <a:off x="2854041" y="6368472"/>
            <a:ext cx="0" cy="21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2" name="直接连接符 241"/>
          <p:cNvCxnSpPr/>
          <p:nvPr/>
        </p:nvCxnSpPr>
        <p:spPr bwMode="auto">
          <a:xfrm rot="16200000">
            <a:off x="3106281" y="6315335"/>
            <a:ext cx="1726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4" name="直接连接符 243"/>
          <p:cNvCxnSpPr/>
          <p:nvPr/>
        </p:nvCxnSpPr>
        <p:spPr bwMode="auto">
          <a:xfrm rot="16200000">
            <a:off x="1736994" y="6026858"/>
            <a:ext cx="1726" cy="10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4" name="组合 363"/>
          <p:cNvGrpSpPr/>
          <p:nvPr/>
        </p:nvGrpSpPr>
        <p:grpSpPr>
          <a:xfrm>
            <a:off x="2170281" y="5732800"/>
            <a:ext cx="360039" cy="119168"/>
            <a:chOff x="5292080" y="3452075"/>
            <a:chExt cx="360039" cy="119168"/>
          </a:xfrm>
        </p:grpSpPr>
        <p:sp>
          <p:nvSpPr>
            <p:cNvPr id="365" name="等腰三角形 36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366" name="直接连接符 36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67" name="文本框 366"/>
          <p:cNvSpPr txBox="1"/>
          <p:nvPr/>
        </p:nvSpPr>
        <p:spPr>
          <a:xfrm>
            <a:off x="1557897" y="5669274"/>
            <a:ext cx="744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LD.MDR</a:t>
            </a:r>
            <a:endParaRPr lang="zh-CN" altLang="en-US" sz="1000" baseline="0" dirty="0"/>
          </a:p>
        </p:txBody>
      </p:sp>
      <p:sp>
        <p:nvSpPr>
          <p:cNvPr id="392" name="梯形 391"/>
          <p:cNvSpPr/>
          <p:nvPr/>
        </p:nvSpPr>
        <p:spPr bwMode="auto">
          <a:xfrm>
            <a:off x="2187064" y="6122668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MUX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393" name="直接连接符 392"/>
          <p:cNvCxnSpPr/>
          <p:nvPr/>
        </p:nvCxnSpPr>
        <p:spPr bwMode="auto">
          <a:xfrm flipV="1">
            <a:off x="2277977" y="6368448"/>
            <a:ext cx="0" cy="208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4" name="直接连接符 393"/>
          <p:cNvCxnSpPr/>
          <p:nvPr/>
        </p:nvCxnSpPr>
        <p:spPr bwMode="auto">
          <a:xfrm>
            <a:off x="1197857" y="5351128"/>
            <a:ext cx="0" cy="12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5" name="直接连接符 394"/>
          <p:cNvCxnSpPr/>
          <p:nvPr/>
        </p:nvCxnSpPr>
        <p:spPr bwMode="auto">
          <a:xfrm>
            <a:off x="3104495" y="5904000"/>
            <a:ext cx="0" cy="30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6" name="直接连接符 395"/>
          <p:cNvCxnSpPr/>
          <p:nvPr/>
        </p:nvCxnSpPr>
        <p:spPr bwMode="auto">
          <a:xfrm rot="5400000" flipH="1">
            <a:off x="3248479" y="6058435"/>
            <a:ext cx="0" cy="28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00" name="组合 399"/>
          <p:cNvGrpSpPr/>
          <p:nvPr/>
        </p:nvGrpSpPr>
        <p:grpSpPr>
          <a:xfrm>
            <a:off x="1837251" y="6173636"/>
            <a:ext cx="360039" cy="119168"/>
            <a:chOff x="5292080" y="3452075"/>
            <a:chExt cx="360039" cy="119168"/>
          </a:xfrm>
        </p:grpSpPr>
        <p:sp>
          <p:nvSpPr>
            <p:cNvPr id="401" name="等腰三角形 400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402" name="直接连接符 401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3" name="文本框 402"/>
          <p:cNvSpPr txBox="1"/>
          <p:nvPr/>
        </p:nvSpPr>
        <p:spPr>
          <a:xfrm>
            <a:off x="1294916" y="6110110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MIO.EN</a:t>
            </a:r>
            <a:endParaRPr lang="zh-CN" altLang="en-US" sz="1000" baseline="0" dirty="0"/>
          </a:p>
        </p:txBody>
      </p:sp>
      <p:grpSp>
        <p:nvGrpSpPr>
          <p:cNvPr id="404" name="组合 403"/>
          <p:cNvGrpSpPr/>
          <p:nvPr/>
        </p:nvGrpSpPr>
        <p:grpSpPr>
          <a:xfrm>
            <a:off x="2426458" y="5380465"/>
            <a:ext cx="360039" cy="119168"/>
            <a:chOff x="5292080" y="3452075"/>
            <a:chExt cx="360039" cy="119168"/>
          </a:xfrm>
        </p:grpSpPr>
        <p:sp>
          <p:nvSpPr>
            <p:cNvPr id="405" name="等腰三角形 40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406" name="直接连接符 40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7" name="文本框 406"/>
          <p:cNvSpPr txBox="1"/>
          <p:nvPr/>
        </p:nvSpPr>
        <p:spPr>
          <a:xfrm>
            <a:off x="1629907" y="5333967"/>
            <a:ext cx="842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baseline="0" dirty="0" err="1"/>
              <a:t>GateMDR</a:t>
            </a:r>
            <a:endParaRPr lang="zh-CN" altLang="en-US" sz="1000" baseline="0" dirty="0"/>
          </a:p>
        </p:txBody>
      </p:sp>
      <p:grpSp>
        <p:nvGrpSpPr>
          <p:cNvPr id="421" name="组合 420"/>
          <p:cNvGrpSpPr/>
          <p:nvPr/>
        </p:nvGrpSpPr>
        <p:grpSpPr>
          <a:xfrm>
            <a:off x="1134212" y="5442899"/>
            <a:ext cx="396344" cy="215444"/>
            <a:chOff x="7272000" y="2565484"/>
            <a:chExt cx="396344" cy="215444"/>
          </a:xfrm>
        </p:grpSpPr>
        <p:cxnSp>
          <p:nvCxnSpPr>
            <p:cNvPr id="422" name="直接连接符 42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3" name="文本框 42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424" name="组合 423"/>
          <p:cNvGrpSpPr/>
          <p:nvPr/>
        </p:nvGrpSpPr>
        <p:grpSpPr>
          <a:xfrm>
            <a:off x="2978204" y="6542014"/>
            <a:ext cx="360000" cy="221857"/>
            <a:chOff x="5898218" y="3494595"/>
            <a:chExt cx="360000" cy="221857"/>
          </a:xfrm>
        </p:grpSpPr>
        <p:cxnSp>
          <p:nvCxnSpPr>
            <p:cNvPr id="425" name="直接连接符 424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6" name="文本框 425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sp>
        <p:nvSpPr>
          <p:cNvPr id="5" name="流程图: 手动操作 4"/>
          <p:cNvSpPr/>
          <p:nvPr/>
        </p:nvSpPr>
        <p:spPr bwMode="auto">
          <a:xfrm>
            <a:off x="6994561" y="4289586"/>
            <a:ext cx="1080000" cy="390640"/>
          </a:xfrm>
          <a:prstGeom prst="flowChartManualOperation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144000" rIns="91440" bIns="144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ALU</a:t>
            </a:r>
            <a:endParaRPr kumimoji="0" lang="zh-CN" alt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等腰三角形 9"/>
          <p:cNvSpPr/>
          <p:nvPr/>
        </p:nvSpPr>
        <p:spPr bwMode="auto">
          <a:xfrm flipV="1">
            <a:off x="7391088" y="4289586"/>
            <a:ext cx="199657" cy="139368"/>
          </a:xfrm>
          <a:prstGeom prst="triangle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86742" y="4280216"/>
            <a:ext cx="102592" cy="1846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A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819344" y="4289554"/>
            <a:ext cx="102592" cy="1846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B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7390425" y="4298836"/>
            <a:ext cx="99828" cy="1393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连接符 23"/>
          <p:cNvCxnSpPr/>
          <p:nvPr/>
        </p:nvCxnSpPr>
        <p:spPr bwMode="auto">
          <a:xfrm flipH="1">
            <a:off x="7497834" y="4298836"/>
            <a:ext cx="92793" cy="1393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2" name="等腰三角形 221"/>
          <p:cNvSpPr/>
          <p:nvPr/>
        </p:nvSpPr>
        <p:spPr bwMode="auto">
          <a:xfrm rot="5400000">
            <a:off x="6965478" y="4370395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95" name="文本框 294"/>
          <p:cNvSpPr txBox="1"/>
          <p:nvPr/>
        </p:nvSpPr>
        <p:spPr>
          <a:xfrm>
            <a:off x="6420017" y="4250019"/>
            <a:ext cx="547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ALUK</a:t>
            </a:r>
            <a:endParaRPr lang="zh-CN" altLang="en-US" sz="1000" baseline="0" dirty="0"/>
          </a:p>
        </p:txBody>
      </p:sp>
      <p:grpSp>
        <p:nvGrpSpPr>
          <p:cNvPr id="376" name="组合 375"/>
          <p:cNvGrpSpPr/>
          <p:nvPr/>
        </p:nvGrpSpPr>
        <p:grpSpPr>
          <a:xfrm>
            <a:off x="6258090" y="4397737"/>
            <a:ext cx="360000" cy="221857"/>
            <a:chOff x="5898218" y="3494595"/>
            <a:chExt cx="360000" cy="221857"/>
          </a:xfrm>
        </p:grpSpPr>
        <p:cxnSp>
          <p:nvCxnSpPr>
            <p:cNvPr id="377" name="直接连接符 376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8" name="文本框 377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2</a:t>
              </a:r>
              <a:endParaRPr lang="zh-CN" altLang="en-US" sz="1200" dirty="0"/>
            </a:p>
          </p:txBody>
        </p:sp>
      </p:grpSp>
      <p:cxnSp>
        <p:nvCxnSpPr>
          <p:cNvPr id="203" name="直接连接符 202"/>
          <p:cNvCxnSpPr/>
          <p:nvPr/>
        </p:nvCxnSpPr>
        <p:spPr bwMode="auto">
          <a:xfrm flipV="1">
            <a:off x="1218173" y="4928288"/>
            <a:ext cx="1726" cy="36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3" name="直接连接符 222"/>
          <p:cNvCxnSpPr/>
          <p:nvPr/>
        </p:nvCxnSpPr>
        <p:spPr bwMode="auto">
          <a:xfrm rot="5400000">
            <a:off x="6346497" y="3832234"/>
            <a:ext cx="0" cy="1224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" name="组合 7"/>
          <p:cNvGrpSpPr/>
          <p:nvPr/>
        </p:nvGrpSpPr>
        <p:grpSpPr>
          <a:xfrm>
            <a:off x="4067944" y="4941168"/>
            <a:ext cx="695029" cy="318229"/>
            <a:chOff x="4067944" y="4941168"/>
            <a:chExt cx="695029" cy="318229"/>
          </a:xfrm>
        </p:grpSpPr>
        <p:grpSp>
          <p:nvGrpSpPr>
            <p:cNvPr id="360" name="组合 359"/>
            <p:cNvGrpSpPr/>
            <p:nvPr/>
          </p:nvGrpSpPr>
          <p:grpSpPr>
            <a:xfrm>
              <a:off x="4349249" y="4941168"/>
              <a:ext cx="360039" cy="119168"/>
              <a:chOff x="5292080" y="3452075"/>
              <a:chExt cx="360039" cy="119168"/>
            </a:xfrm>
          </p:grpSpPr>
          <p:sp>
            <p:nvSpPr>
              <p:cNvPr id="361" name="等腰三角形 360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cxnSp>
            <p:nvCxnSpPr>
              <p:cNvPr id="362" name="直接连接符 361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63" name="文本框 362"/>
            <p:cNvSpPr txBox="1"/>
            <p:nvPr/>
          </p:nvSpPr>
          <p:spPr>
            <a:xfrm>
              <a:off x="4067944" y="5013176"/>
              <a:ext cx="6950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baseline="0" dirty="0"/>
                <a:t>RUN</a:t>
              </a:r>
              <a:endParaRPr lang="zh-CN" altLang="en-US" sz="1000" baseline="0" dirty="0"/>
            </a:p>
          </p:txBody>
        </p:sp>
      </p:grpSp>
      <p:sp>
        <p:nvSpPr>
          <p:cNvPr id="4" name="矩形 3"/>
          <p:cNvSpPr/>
          <p:nvPr/>
        </p:nvSpPr>
        <p:spPr bwMode="auto">
          <a:xfrm>
            <a:off x="7059361" y="1543912"/>
            <a:ext cx="950400" cy="1209906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40" name="直接连接符 39"/>
          <p:cNvCxnSpPr/>
          <p:nvPr/>
        </p:nvCxnSpPr>
        <p:spPr bwMode="auto">
          <a:xfrm>
            <a:off x="7866941" y="2768136"/>
            <a:ext cx="1" cy="79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直接连接符 59"/>
          <p:cNvCxnSpPr/>
          <p:nvPr/>
        </p:nvCxnSpPr>
        <p:spPr bwMode="auto">
          <a:xfrm flipH="1">
            <a:off x="7530770" y="1111864"/>
            <a:ext cx="7582" cy="4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61" name="组合 160"/>
          <p:cNvGrpSpPr/>
          <p:nvPr/>
        </p:nvGrpSpPr>
        <p:grpSpPr>
          <a:xfrm>
            <a:off x="7786289" y="3056080"/>
            <a:ext cx="396344" cy="215444"/>
            <a:chOff x="7272000" y="2565484"/>
            <a:chExt cx="396344" cy="215444"/>
          </a:xfrm>
        </p:grpSpPr>
        <p:cxnSp>
          <p:nvCxnSpPr>
            <p:cNvPr id="114" name="直接连接符 11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5" name="文本框 11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229" name="组合 228"/>
          <p:cNvGrpSpPr/>
          <p:nvPr/>
        </p:nvGrpSpPr>
        <p:grpSpPr>
          <a:xfrm>
            <a:off x="6703212" y="2153305"/>
            <a:ext cx="360039" cy="119168"/>
            <a:chOff x="5292080" y="3452075"/>
            <a:chExt cx="360039" cy="119168"/>
          </a:xfrm>
        </p:grpSpPr>
        <p:sp>
          <p:nvSpPr>
            <p:cNvPr id="230" name="等腰三角形 229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31" name="直接连接符 230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2" name="组合 231"/>
          <p:cNvGrpSpPr/>
          <p:nvPr/>
        </p:nvGrpSpPr>
        <p:grpSpPr>
          <a:xfrm>
            <a:off x="6703212" y="1615920"/>
            <a:ext cx="360039" cy="119168"/>
            <a:chOff x="5292080" y="3452075"/>
            <a:chExt cx="360039" cy="119168"/>
          </a:xfrm>
        </p:grpSpPr>
        <p:sp>
          <p:nvSpPr>
            <p:cNvPr id="233" name="等腰三角形 232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34" name="直接连接符 233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5" name="组合 234"/>
          <p:cNvGrpSpPr/>
          <p:nvPr/>
        </p:nvGrpSpPr>
        <p:grpSpPr>
          <a:xfrm flipH="1">
            <a:off x="8019245" y="2552024"/>
            <a:ext cx="360039" cy="119168"/>
            <a:chOff x="5292080" y="3452075"/>
            <a:chExt cx="360039" cy="119168"/>
          </a:xfrm>
        </p:grpSpPr>
        <p:sp>
          <p:nvSpPr>
            <p:cNvPr id="236" name="等腰三角形 23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37" name="直接连接符 23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1" name="文本框 290"/>
          <p:cNvSpPr txBox="1"/>
          <p:nvPr/>
        </p:nvSpPr>
        <p:spPr>
          <a:xfrm>
            <a:off x="6382433" y="1572499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DR</a:t>
            </a:r>
            <a:endParaRPr lang="zh-CN" altLang="en-US" sz="1000" baseline="0" dirty="0"/>
          </a:p>
        </p:txBody>
      </p:sp>
      <p:sp>
        <p:nvSpPr>
          <p:cNvPr id="292" name="文本框 291"/>
          <p:cNvSpPr txBox="1"/>
          <p:nvPr/>
        </p:nvSpPr>
        <p:spPr>
          <a:xfrm>
            <a:off x="6094401" y="2089779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LD.REG</a:t>
            </a:r>
            <a:endParaRPr lang="zh-CN" altLang="en-US" sz="1000" baseline="0" dirty="0"/>
          </a:p>
        </p:txBody>
      </p:sp>
      <p:sp>
        <p:nvSpPr>
          <p:cNvPr id="296" name="文本框 295"/>
          <p:cNvSpPr txBox="1"/>
          <p:nvPr/>
        </p:nvSpPr>
        <p:spPr>
          <a:xfrm>
            <a:off x="7282873" y="1705103"/>
            <a:ext cx="580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baseline="0" dirty="0"/>
              <a:t>REG FILE</a:t>
            </a:r>
            <a:endParaRPr lang="zh-CN" altLang="en-US" sz="1200" b="1" baseline="0" dirty="0"/>
          </a:p>
        </p:txBody>
      </p:sp>
      <p:sp>
        <p:nvSpPr>
          <p:cNvPr id="297" name="文本框 296"/>
          <p:cNvSpPr txBox="1"/>
          <p:nvPr/>
        </p:nvSpPr>
        <p:spPr>
          <a:xfrm>
            <a:off x="7606569" y="2408008"/>
            <a:ext cx="527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SR1</a:t>
            </a:r>
          </a:p>
          <a:p>
            <a:r>
              <a:rPr lang="en-US" altLang="zh-CN" sz="1000" baseline="0" dirty="0"/>
              <a:t>OUT</a:t>
            </a:r>
            <a:endParaRPr lang="zh-CN" altLang="en-US" sz="1000" baseline="0" dirty="0"/>
          </a:p>
        </p:txBody>
      </p:sp>
      <p:sp>
        <p:nvSpPr>
          <p:cNvPr id="298" name="文本框 297"/>
          <p:cNvSpPr txBox="1"/>
          <p:nvPr/>
        </p:nvSpPr>
        <p:spPr>
          <a:xfrm>
            <a:off x="7078792" y="2408008"/>
            <a:ext cx="527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SR2</a:t>
            </a:r>
          </a:p>
          <a:p>
            <a:r>
              <a:rPr lang="en-US" altLang="zh-CN" sz="1000" baseline="0" dirty="0"/>
              <a:t>OUT</a:t>
            </a:r>
            <a:endParaRPr lang="zh-CN" altLang="en-US" sz="1000" baseline="0" dirty="0"/>
          </a:p>
        </p:txBody>
      </p:sp>
      <p:grpSp>
        <p:nvGrpSpPr>
          <p:cNvPr id="349" name="组合 348"/>
          <p:cNvGrpSpPr/>
          <p:nvPr/>
        </p:nvGrpSpPr>
        <p:grpSpPr>
          <a:xfrm>
            <a:off x="8110665" y="2557773"/>
            <a:ext cx="360000" cy="221857"/>
            <a:chOff x="5898218" y="3494595"/>
            <a:chExt cx="360000" cy="221857"/>
          </a:xfrm>
        </p:grpSpPr>
        <p:cxnSp>
          <p:nvCxnSpPr>
            <p:cNvPr id="350" name="直接连接符 349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1" name="文本框 350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3</a:t>
              </a:r>
              <a:endParaRPr lang="zh-CN" altLang="en-US" sz="1200" dirty="0"/>
            </a:p>
          </p:txBody>
        </p:sp>
      </p:grpSp>
      <p:grpSp>
        <p:nvGrpSpPr>
          <p:cNvPr id="352" name="组合 351"/>
          <p:cNvGrpSpPr/>
          <p:nvPr/>
        </p:nvGrpSpPr>
        <p:grpSpPr>
          <a:xfrm>
            <a:off x="6695955" y="1625004"/>
            <a:ext cx="360000" cy="221857"/>
            <a:chOff x="5898218" y="3494595"/>
            <a:chExt cx="360000" cy="221857"/>
          </a:xfrm>
        </p:grpSpPr>
        <p:cxnSp>
          <p:nvCxnSpPr>
            <p:cNvPr id="353" name="直接连接符 352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4" name="文本框 353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3</a:t>
              </a:r>
              <a:endParaRPr lang="zh-CN" altLang="en-US" sz="1200" dirty="0"/>
            </a:p>
          </p:txBody>
        </p:sp>
      </p:grpSp>
      <p:grpSp>
        <p:nvGrpSpPr>
          <p:cNvPr id="409" name="组合 408"/>
          <p:cNvGrpSpPr/>
          <p:nvPr/>
        </p:nvGrpSpPr>
        <p:grpSpPr>
          <a:xfrm>
            <a:off x="7462553" y="1111864"/>
            <a:ext cx="396344" cy="215444"/>
            <a:chOff x="7272000" y="2565484"/>
            <a:chExt cx="396344" cy="215444"/>
          </a:xfrm>
        </p:grpSpPr>
        <p:cxnSp>
          <p:nvCxnSpPr>
            <p:cNvPr id="410" name="直接连接符 40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1" name="文本框 41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cxnSp>
        <p:nvCxnSpPr>
          <p:cNvPr id="35" name="直接连接符 34"/>
          <p:cNvCxnSpPr/>
          <p:nvPr/>
        </p:nvCxnSpPr>
        <p:spPr bwMode="auto">
          <a:xfrm>
            <a:off x="7866941" y="3613228"/>
            <a:ext cx="1" cy="68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4" name="椭圆 123"/>
          <p:cNvSpPr/>
          <p:nvPr/>
        </p:nvSpPr>
        <p:spPr bwMode="auto">
          <a:xfrm>
            <a:off x="7839281" y="3562247"/>
            <a:ext cx="55320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06" name="文本框 305"/>
          <p:cNvSpPr txBox="1"/>
          <p:nvPr/>
        </p:nvSpPr>
        <p:spPr>
          <a:xfrm>
            <a:off x="7695313" y="4951513"/>
            <a:ext cx="8306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 err="1"/>
              <a:t>GateALU</a:t>
            </a:r>
            <a:endParaRPr lang="zh-CN" altLang="en-US" sz="1000" baseline="0" dirty="0"/>
          </a:p>
        </p:txBody>
      </p:sp>
      <p:cxnSp>
        <p:nvCxnSpPr>
          <p:cNvPr id="211" name="直接连接符 210"/>
          <p:cNvCxnSpPr/>
          <p:nvPr/>
        </p:nvCxnSpPr>
        <p:spPr bwMode="auto">
          <a:xfrm rot="5400000">
            <a:off x="6526537" y="4277233"/>
            <a:ext cx="0" cy="1584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5" name="矩形 104"/>
          <p:cNvSpPr/>
          <p:nvPr/>
        </p:nvSpPr>
        <p:spPr bwMode="auto">
          <a:xfrm>
            <a:off x="4514169" y="5684384"/>
            <a:ext cx="676800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baseline="0" dirty="0">
                <a:latin typeface="Arial" charset="0"/>
              </a:rPr>
              <a:t>MAR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56" name="直接连接符 355"/>
          <p:cNvCxnSpPr/>
          <p:nvPr/>
        </p:nvCxnSpPr>
        <p:spPr bwMode="auto">
          <a:xfrm>
            <a:off x="4836233" y="5360336"/>
            <a:ext cx="0" cy="352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1" name="组合 370"/>
          <p:cNvGrpSpPr/>
          <p:nvPr/>
        </p:nvGrpSpPr>
        <p:grpSpPr>
          <a:xfrm flipH="1">
            <a:off x="5230306" y="5732800"/>
            <a:ext cx="360039" cy="119168"/>
            <a:chOff x="5292080" y="3452075"/>
            <a:chExt cx="360039" cy="119168"/>
          </a:xfrm>
        </p:grpSpPr>
        <p:sp>
          <p:nvSpPr>
            <p:cNvPr id="372" name="等腰三角形 37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373" name="直接连接符 37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15" name="组合 414"/>
          <p:cNvGrpSpPr/>
          <p:nvPr/>
        </p:nvGrpSpPr>
        <p:grpSpPr>
          <a:xfrm>
            <a:off x="4745207" y="5378888"/>
            <a:ext cx="396344" cy="215444"/>
            <a:chOff x="7272000" y="2565484"/>
            <a:chExt cx="396344" cy="215444"/>
          </a:xfrm>
        </p:grpSpPr>
        <p:cxnSp>
          <p:nvCxnSpPr>
            <p:cNvPr id="416" name="直接连接符 415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7" name="文本框 416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sp>
        <p:nvSpPr>
          <p:cNvPr id="374" name="文本框 373"/>
          <p:cNvSpPr txBox="1"/>
          <p:nvPr/>
        </p:nvSpPr>
        <p:spPr>
          <a:xfrm>
            <a:off x="5587295" y="5669274"/>
            <a:ext cx="723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LD.MAR</a:t>
            </a:r>
            <a:endParaRPr lang="zh-CN" altLang="en-US" sz="1000" baseline="0" dirty="0"/>
          </a:p>
        </p:txBody>
      </p:sp>
      <p:sp>
        <p:nvSpPr>
          <p:cNvPr id="379" name="Rectangle 2"/>
          <p:cNvSpPr txBox="1">
            <a:spLocks noChangeArrowheads="1"/>
          </p:cNvSpPr>
          <p:nvPr/>
        </p:nvSpPr>
        <p:spPr bwMode="auto">
          <a:xfrm>
            <a:off x="179388" y="71438"/>
            <a:ext cx="883920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9pPr>
          </a:lstStyle>
          <a:p>
            <a:r>
              <a:rPr lang="en-US" altLang="zh-CN" baseline="0" dirty="0">
                <a:ea typeface="宋体" panose="02010600030101010101" pitchFamily="2" charset="-122"/>
              </a:rPr>
              <a:t>BR (PC-Relative)</a:t>
            </a:r>
            <a:endParaRPr lang="en-US" altLang="zh-CN" kern="0" baseline="0" dirty="0">
              <a:ea typeface="宋体" panose="02010600030101010101" pitchFamily="2" charset="-122"/>
            </a:endParaRPr>
          </a:p>
        </p:txBody>
      </p:sp>
      <p:sp>
        <p:nvSpPr>
          <p:cNvPr id="375" name="矩形 374"/>
          <p:cNvSpPr/>
          <p:nvPr/>
        </p:nvSpPr>
        <p:spPr bwMode="auto">
          <a:xfrm>
            <a:off x="168480" y="692696"/>
            <a:ext cx="8896977" cy="6089104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grpSp>
        <p:nvGrpSpPr>
          <p:cNvPr id="154" name="组合 153"/>
          <p:cNvGrpSpPr/>
          <p:nvPr/>
        </p:nvGrpSpPr>
        <p:grpSpPr>
          <a:xfrm>
            <a:off x="3934161" y="1592352"/>
            <a:ext cx="360039" cy="119168"/>
            <a:chOff x="5292080" y="3452075"/>
            <a:chExt cx="360039" cy="119168"/>
          </a:xfrm>
        </p:grpSpPr>
        <p:sp>
          <p:nvSpPr>
            <p:cNvPr id="155" name="等腰三角形 15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156" name="直接连接符 15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5" name="梯形 94"/>
          <p:cNvSpPr/>
          <p:nvPr/>
        </p:nvSpPr>
        <p:spPr bwMode="auto">
          <a:xfrm>
            <a:off x="2421993" y="3056080"/>
            <a:ext cx="972000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MUX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96" name="梯形 95"/>
          <p:cNvSpPr/>
          <p:nvPr/>
        </p:nvSpPr>
        <p:spPr bwMode="auto">
          <a:xfrm>
            <a:off x="3664802" y="3056080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MUX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142" name="直接连接符 141"/>
          <p:cNvCxnSpPr/>
          <p:nvPr/>
        </p:nvCxnSpPr>
        <p:spPr bwMode="auto">
          <a:xfrm flipV="1">
            <a:off x="4652515" y="2108560"/>
            <a:ext cx="1726" cy="3132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" name="直接连接符 143"/>
          <p:cNvCxnSpPr/>
          <p:nvPr/>
        </p:nvCxnSpPr>
        <p:spPr bwMode="auto">
          <a:xfrm flipV="1">
            <a:off x="4076451" y="2804080"/>
            <a:ext cx="1726" cy="2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" name="直接连接符 146"/>
          <p:cNvCxnSpPr/>
          <p:nvPr/>
        </p:nvCxnSpPr>
        <p:spPr bwMode="auto">
          <a:xfrm flipV="1">
            <a:off x="3790145" y="2386600"/>
            <a:ext cx="1726" cy="21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8" name="椭圆 147"/>
          <p:cNvSpPr/>
          <p:nvPr/>
        </p:nvSpPr>
        <p:spPr bwMode="auto">
          <a:xfrm>
            <a:off x="3775881" y="2359138"/>
            <a:ext cx="45719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176" name="直接连接符 175"/>
          <p:cNvCxnSpPr/>
          <p:nvPr/>
        </p:nvCxnSpPr>
        <p:spPr bwMode="auto">
          <a:xfrm flipV="1">
            <a:off x="3500387" y="2804072"/>
            <a:ext cx="1726" cy="1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7" name="直接连接符 176"/>
          <p:cNvCxnSpPr/>
          <p:nvPr/>
        </p:nvCxnSpPr>
        <p:spPr bwMode="auto">
          <a:xfrm rot="16200000">
            <a:off x="3210681" y="2684409"/>
            <a:ext cx="1726" cy="597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8" name="矩形 227"/>
          <p:cNvSpPr/>
          <p:nvPr/>
        </p:nvSpPr>
        <p:spPr bwMode="auto">
          <a:xfrm>
            <a:off x="5806369" y="4712264"/>
            <a:ext cx="360040" cy="3456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108000" tIns="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 dirty="0">
                <a:latin typeface="Arial" charset="0"/>
              </a:rPr>
              <a:t>…</a:t>
            </a:r>
            <a:endParaRPr kumimoji="0" lang="zh-CN" altLang="en-US" sz="2400" b="1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61" name="组合 260"/>
          <p:cNvGrpSpPr/>
          <p:nvPr/>
        </p:nvGrpSpPr>
        <p:grpSpPr>
          <a:xfrm>
            <a:off x="3286201" y="2595651"/>
            <a:ext cx="1008000" cy="244405"/>
            <a:chOff x="2843920" y="2392507"/>
            <a:chExt cx="1008000" cy="244405"/>
          </a:xfrm>
        </p:grpSpPr>
        <p:sp>
          <p:nvSpPr>
            <p:cNvPr id="94" name="梯形 93"/>
            <p:cNvSpPr/>
            <p:nvPr/>
          </p:nvSpPr>
          <p:spPr bwMode="auto">
            <a:xfrm>
              <a:off x="2843920" y="2392507"/>
              <a:ext cx="1008000" cy="232989"/>
            </a:xfrm>
            <a:prstGeom prst="trapezoid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21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b="1" dirty="0">
                  <a:solidFill>
                    <a:schemeClr val="bg1"/>
                  </a:solidFill>
                  <a:latin typeface="Arial" charset="0"/>
                </a:rPr>
                <a:t>+</a:t>
              </a:r>
              <a:endParaRPr kumimoji="0" lang="zh-CN" altLang="en-US" sz="2000" b="1" i="0" u="none" strike="noStrike" cap="none" normalizeH="0" baseline="-2500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257" name="等腰三角形 256"/>
            <p:cNvSpPr/>
            <p:nvPr/>
          </p:nvSpPr>
          <p:spPr bwMode="auto">
            <a:xfrm>
              <a:off x="3249397" y="2545331"/>
              <a:ext cx="197047" cy="91581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59" name="直接连接符 258"/>
            <p:cNvCxnSpPr/>
            <p:nvPr/>
          </p:nvCxnSpPr>
          <p:spPr bwMode="auto">
            <a:xfrm flipV="1">
              <a:off x="3249397" y="2545331"/>
              <a:ext cx="98524" cy="915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0" name="直接连接符 259"/>
            <p:cNvCxnSpPr/>
            <p:nvPr/>
          </p:nvCxnSpPr>
          <p:spPr bwMode="auto">
            <a:xfrm flipH="1" flipV="1">
              <a:off x="3347864" y="2545331"/>
              <a:ext cx="98524" cy="915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71" name="组合 270"/>
          <p:cNvGrpSpPr/>
          <p:nvPr/>
        </p:nvGrpSpPr>
        <p:grpSpPr>
          <a:xfrm>
            <a:off x="5661476" y="2176846"/>
            <a:ext cx="396344" cy="215444"/>
            <a:chOff x="7272000" y="2565484"/>
            <a:chExt cx="396344" cy="215444"/>
          </a:xfrm>
        </p:grpSpPr>
        <p:cxnSp>
          <p:nvCxnSpPr>
            <p:cNvPr id="272" name="直接连接符 27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3" name="文本框 27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sp>
        <p:nvSpPr>
          <p:cNvPr id="334" name="文本框 333"/>
          <p:cNvSpPr txBox="1"/>
          <p:nvPr/>
        </p:nvSpPr>
        <p:spPr>
          <a:xfrm>
            <a:off x="4717064" y="3032135"/>
            <a:ext cx="9137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ADDR1MUX</a:t>
            </a:r>
            <a:endParaRPr lang="zh-CN" altLang="en-US" sz="1000" baseline="0" dirty="0"/>
          </a:p>
        </p:txBody>
      </p:sp>
      <p:grpSp>
        <p:nvGrpSpPr>
          <p:cNvPr id="335" name="组合 334"/>
          <p:cNvGrpSpPr/>
          <p:nvPr/>
        </p:nvGrpSpPr>
        <p:grpSpPr>
          <a:xfrm flipH="1">
            <a:off x="4419247" y="3101884"/>
            <a:ext cx="360039" cy="119168"/>
            <a:chOff x="5292080" y="3452075"/>
            <a:chExt cx="360039" cy="119168"/>
          </a:xfrm>
        </p:grpSpPr>
        <p:sp>
          <p:nvSpPr>
            <p:cNvPr id="336" name="等腰三角形 33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337" name="直接连接符 33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45" name="直接连接符 144"/>
          <p:cNvCxnSpPr/>
          <p:nvPr/>
        </p:nvCxnSpPr>
        <p:spPr bwMode="auto">
          <a:xfrm flipV="1">
            <a:off x="2926049" y="2975144"/>
            <a:ext cx="1726" cy="100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" name="直接连接符 145"/>
          <p:cNvCxnSpPr/>
          <p:nvPr/>
        </p:nvCxnSpPr>
        <p:spPr bwMode="auto">
          <a:xfrm rot="16200000">
            <a:off x="4221282" y="1969129"/>
            <a:ext cx="1726" cy="86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0" name="直接连接符 169"/>
          <p:cNvCxnSpPr/>
          <p:nvPr/>
        </p:nvCxnSpPr>
        <p:spPr bwMode="auto">
          <a:xfrm rot="10800000">
            <a:off x="5734361" y="1436127"/>
            <a:ext cx="1726" cy="20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1" name="直接连接符 170"/>
          <p:cNvCxnSpPr/>
          <p:nvPr/>
        </p:nvCxnSpPr>
        <p:spPr bwMode="auto">
          <a:xfrm rot="16200000">
            <a:off x="5014281" y="2749264"/>
            <a:ext cx="1726" cy="147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" name="直接连接符 171"/>
          <p:cNvCxnSpPr/>
          <p:nvPr/>
        </p:nvCxnSpPr>
        <p:spPr bwMode="auto">
          <a:xfrm flipV="1">
            <a:off x="4292475" y="3272104"/>
            <a:ext cx="1726" cy="21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9" name="文本框 308"/>
          <p:cNvSpPr txBox="1"/>
          <p:nvPr/>
        </p:nvSpPr>
        <p:spPr>
          <a:xfrm>
            <a:off x="3311140" y="1546909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baseline="0" dirty="0"/>
              <a:t>LD.PC</a:t>
            </a:r>
            <a:endParaRPr lang="zh-CN" altLang="en-US" sz="1000" baseline="0" dirty="0"/>
          </a:p>
        </p:txBody>
      </p:sp>
      <p:grpSp>
        <p:nvGrpSpPr>
          <p:cNvPr id="338" name="组合 337"/>
          <p:cNvGrpSpPr/>
          <p:nvPr/>
        </p:nvGrpSpPr>
        <p:grpSpPr>
          <a:xfrm>
            <a:off x="2080239" y="3105493"/>
            <a:ext cx="360039" cy="119168"/>
            <a:chOff x="5292080" y="3452075"/>
            <a:chExt cx="360039" cy="119168"/>
          </a:xfrm>
        </p:grpSpPr>
        <p:sp>
          <p:nvSpPr>
            <p:cNvPr id="339" name="等腰三角形 33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340" name="直接连接符 33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41" name="文本框 340"/>
          <p:cNvSpPr txBox="1"/>
          <p:nvPr/>
        </p:nvSpPr>
        <p:spPr>
          <a:xfrm>
            <a:off x="1136717" y="3046345"/>
            <a:ext cx="991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baseline="0" dirty="0"/>
              <a:t>ADDR2MUX</a:t>
            </a:r>
            <a:endParaRPr lang="zh-CN" altLang="en-US" sz="1000" baseline="0" dirty="0"/>
          </a:p>
        </p:txBody>
      </p:sp>
      <p:grpSp>
        <p:nvGrpSpPr>
          <p:cNvPr id="325" name="组合 324"/>
          <p:cNvGrpSpPr/>
          <p:nvPr/>
        </p:nvGrpSpPr>
        <p:grpSpPr>
          <a:xfrm>
            <a:off x="4585967" y="2176846"/>
            <a:ext cx="396344" cy="215444"/>
            <a:chOff x="7272000" y="2565484"/>
            <a:chExt cx="396344" cy="215444"/>
          </a:xfrm>
        </p:grpSpPr>
        <p:cxnSp>
          <p:nvCxnSpPr>
            <p:cNvPr id="326" name="直接连接符 325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7" name="文本框 326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sp>
        <p:nvSpPr>
          <p:cNvPr id="70" name="矩形 69"/>
          <p:cNvSpPr/>
          <p:nvPr/>
        </p:nvSpPr>
        <p:spPr bwMode="auto">
          <a:xfrm>
            <a:off x="4746598" y="3915536"/>
            <a:ext cx="950556" cy="1233418"/>
          </a:xfrm>
          <a:prstGeom prst="rect">
            <a:avLst/>
          </a:prstGeom>
          <a:solidFill>
            <a:srgbClr val="CC0000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b="1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FINITE STATE MACHINE</a:t>
            </a:r>
            <a:endParaRPr lang="zh-CN" altLang="en-US" sz="1200" b="1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2" name="组合 211"/>
          <p:cNvGrpSpPr/>
          <p:nvPr/>
        </p:nvGrpSpPr>
        <p:grpSpPr>
          <a:xfrm>
            <a:off x="5734361" y="4072576"/>
            <a:ext cx="360039" cy="119168"/>
            <a:chOff x="5292080" y="3452075"/>
            <a:chExt cx="360039" cy="119168"/>
          </a:xfrm>
        </p:grpSpPr>
        <p:sp>
          <p:nvSpPr>
            <p:cNvPr id="213" name="等腰三角形 212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14" name="直接连接符 213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18" name="组合 217"/>
          <p:cNvGrpSpPr/>
          <p:nvPr/>
        </p:nvGrpSpPr>
        <p:grpSpPr>
          <a:xfrm>
            <a:off x="5734361" y="4224976"/>
            <a:ext cx="360039" cy="119168"/>
            <a:chOff x="5292080" y="3452075"/>
            <a:chExt cx="360039" cy="119168"/>
          </a:xfrm>
        </p:grpSpPr>
        <p:sp>
          <p:nvSpPr>
            <p:cNvPr id="219" name="等腰三角形 21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20" name="直接连接符 21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24" name="组合 223"/>
          <p:cNvGrpSpPr/>
          <p:nvPr/>
        </p:nvGrpSpPr>
        <p:grpSpPr>
          <a:xfrm>
            <a:off x="5734361" y="4529776"/>
            <a:ext cx="360039" cy="119168"/>
            <a:chOff x="5292080" y="3452075"/>
            <a:chExt cx="360039" cy="119168"/>
          </a:xfrm>
        </p:grpSpPr>
        <p:sp>
          <p:nvSpPr>
            <p:cNvPr id="225" name="等腰三角形 22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26" name="直接连接符 22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" name="组合 10"/>
          <p:cNvGrpSpPr/>
          <p:nvPr/>
        </p:nvGrpSpPr>
        <p:grpSpPr>
          <a:xfrm>
            <a:off x="3358097" y="4004728"/>
            <a:ext cx="1368000" cy="828000"/>
            <a:chOff x="3358097" y="4004728"/>
            <a:chExt cx="1368000" cy="828000"/>
          </a:xfrm>
        </p:grpSpPr>
        <p:cxnSp>
          <p:nvCxnSpPr>
            <p:cNvPr id="263" name="直接连接符 262"/>
            <p:cNvCxnSpPr/>
            <p:nvPr/>
          </p:nvCxnSpPr>
          <p:spPr bwMode="auto">
            <a:xfrm rot="10800000">
              <a:off x="3366482" y="4004728"/>
              <a:ext cx="1726" cy="828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4" name="直接连接符 263"/>
            <p:cNvCxnSpPr/>
            <p:nvPr/>
          </p:nvCxnSpPr>
          <p:spPr bwMode="auto">
            <a:xfrm rot="16200000">
              <a:off x="4041234" y="3321927"/>
              <a:ext cx="1726" cy="1368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" name="组合 5"/>
          <p:cNvGrpSpPr/>
          <p:nvPr/>
        </p:nvGrpSpPr>
        <p:grpSpPr>
          <a:xfrm>
            <a:off x="66045" y="4705522"/>
            <a:ext cx="794285" cy="246221"/>
            <a:chOff x="66045" y="4705522"/>
            <a:chExt cx="794285" cy="246221"/>
          </a:xfrm>
        </p:grpSpPr>
        <p:grpSp>
          <p:nvGrpSpPr>
            <p:cNvPr id="381" name="组合 380"/>
            <p:cNvGrpSpPr/>
            <p:nvPr/>
          </p:nvGrpSpPr>
          <p:grpSpPr>
            <a:xfrm>
              <a:off x="500291" y="4760252"/>
              <a:ext cx="360039" cy="119168"/>
              <a:chOff x="5292080" y="3452075"/>
              <a:chExt cx="360039" cy="119168"/>
            </a:xfrm>
          </p:grpSpPr>
          <p:sp>
            <p:nvSpPr>
              <p:cNvPr id="382" name="等腰三角形 381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cxnSp>
            <p:nvCxnSpPr>
              <p:cNvPr id="383" name="直接连接符 382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84" name="文本框 383"/>
            <p:cNvSpPr txBox="1"/>
            <p:nvPr/>
          </p:nvSpPr>
          <p:spPr>
            <a:xfrm>
              <a:off x="66045" y="4705522"/>
              <a:ext cx="5204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baseline="0" dirty="0"/>
                <a:t>LD.IR</a:t>
              </a:r>
              <a:endParaRPr lang="zh-CN" altLang="en-US" sz="1000" baseline="0" dirty="0"/>
            </a:p>
          </p:txBody>
        </p:sp>
      </p:grpSp>
      <p:cxnSp>
        <p:nvCxnSpPr>
          <p:cNvPr id="262" name="直接连接符 261"/>
          <p:cNvCxnSpPr/>
          <p:nvPr/>
        </p:nvCxnSpPr>
        <p:spPr bwMode="auto">
          <a:xfrm rot="16200000">
            <a:off x="2464347" y="3913064"/>
            <a:ext cx="1726" cy="1814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7" name="矩形 106"/>
          <p:cNvSpPr/>
          <p:nvPr/>
        </p:nvSpPr>
        <p:spPr bwMode="auto">
          <a:xfrm>
            <a:off x="880175" y="4712264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baseline="0" dirty="0">
                <a:latin typeface="Arial" charset="0"/>
              </a:rPr>
              <a:t>IR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2" name="直接连接符 41"/>
          <p:cNvCxnSpPr/>
          <p:nvPr/>
        </p:nvCxnSpPr>
        <p:spPr bwMode="auto">
          <a:xfrm>
            <a:off x="622673" y="1039856"/>
            <a:ext cx="8344800" cy="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" name="直接连接符 132"/>
          <p:cNvCxnSpPr/>
          <p:nvPr/>
        </p:nvCxnSpPr>
        <p:spPr bwMode="auto">
          <a:xfrm rot="16200000">
            <a:off x="5025024" y="1084719"/>
            <a:ext cx="1726" cy="72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8" name="椭圆 167"/>
          <p:cNvSpPr/>
          <p:nvPr/>
        </p:nvSpPr>
        <p:spPr bwMode="auto">
          <a:xfrm>
            <a:off x="5328602" y="1423034"/>
            <a:ext cx="45719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169" name="直接连接符 168"/>
          <p:cNvCxnSpPr/>
          <p:nvPr/>
        </p:nvCxnSpPr>
        <p:spPr bwMode="auto">
          <a:xfrm rot="16200000">
            <a:off x="5554281" y="1246719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50" name="组合 449"/>
          <p:cNvGrpSpPr/>
          <p:nvPr/>
        </p:nvGrpSpPr>
        <p:grpSpPr>
          <a:xfrm>
            <a:off x="4101216" y="189333"/>
            <a:ext cx="4863271" cy="567522"/>
            <a:chOff x="3706688" y="189333"/>
            <a:chExt cx="5257800" cy="567522"/>
          </a:xfrm>
        </p:grpSpPr>
        <p:sp>
          <p:nvSpPr>
            <p:cNvPr id="455" name="Line 5"/>
            <p:cNvSpPr>
              <a:spLocks noChangeShapeType="1"/>
            </p:cNvSpPr>
            <p:nvPr/>
          </p:nvSpPr>
          <p:spPr bwMode="auto">
            <a:xfrm rot="16200000">
              <a:off x="4659188" y="19289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456" name="Line 6"/>
            <p:cNvSpPr>
              <a:spLocks noChangeShapeType="1"/>
            </p:cNvSpPr>
            <p:nvPr/>
          </p:nvSpPr>
          <p:spPr bwMode="auto">
            <a:xfrm rot="16200000">
              <a:off x="5497388" y="176217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457" name="Line 7"/>
            <p:cNvSpPr>
              <a:spLocks noChangeShapeType="1"/>
            </p:cNvSpPr>
            <p:nvPr/>
          </p:nvSpPr>
          <p:spPr bwMode="auto">
            <a:xfrm rot="16200000">
              <a:off x="6335588" y="19289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458" name="Line 8"/>
            <p:cNvSpPr>
              <a:spLocks noChangeShapeType="1"/>
            </p:cNvSpPr>
            <p:nvPr/>
          </p:nvSpPr>
          <p:spPr bwMode="auto">
            <a:xfrm rot="16200000">
              <a:off x="7173788" y="207339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459" name="Line 9"/>
            <p:cNvSpPr>
              <a:spLocks noChangeShapeType="1"/>
            </p:cNvSpPr>
            <p:nvPr/>
          </p:nvSpPr>
          <p:spPr bwMode="auto">
            <a:xfrm rot="16200000">
              <a:off x="8011988" y="197336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460" name="Line 13"/>
            <p:cNvSpPr>
              <a:spLocks noChangeShapeType="1"/>
            </p:cNvSpPr>
            <p:nvPr/>
          </p:nvSpPr>
          <p:spPr bwMode="auto">
            <a:xfrm rot="16200000">
              <a:off x="8812088" y="230990"/>
              <a:ext cx="0" cy="304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461" name="Line 14"/>
            <p:cNvSpPr>
              <a:spLocks noChangeShapeType="1"/>
            </p:cNvSpPr>
            <p:nvPr/>
          </p:nvSpPr>
          <p:spPr bwMode="auto">
            <a:xfrm rot="16200000" flipH="1">
              <a:off x="8777755" y="570122"/>
              <a:ext cx="373465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462" name="Line 15"/>
            <p:cNvSpPr>
              <a:spLocks noChangeShapeType="1"/>
            </p:cNvSpPr>
            <p:nvPr/>
          </p:nvSpPr>
          <p:spPr bwMode="auto">
            <a:xfrm rot="16200000" flipV="1">
              <a:off x="6335588" y="-1872045"/>
              <a:ext cx="0" cy="5257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463" name="Line 16"/>
            <p:cNvSpPr>
              <a:spLocks noChangeShapeType="1"/>
            </p:cNvSpPr>
            <p:nvPr/>
          </p:nvSpPr>
          <p:spPr bwMode="auto">
            <a:xfrm rot="16200000">
              <a:off x="3519955" y="570122"/>
              <a:ext cx="373465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464" name="Line 17"/>
            <p:cNvSpPr>
              <a:spLocks noChangeShapeType="1"/>
            </p:cNvSpPr>
            <p:nvPr/>
          </p:nvSpPr>
          <p:spPr bwMode="auto">
            <a:xfrm rot="16200000">
              <a:off x="3859088" y="230990"/>
              <a:ext cx="0" cy="304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466" name="Text Box 10"/>
            <p:cNvSpPr txBox="1">
              <a:spLocks noChangeArrowheads="1"/>
            </p:cNvSpPr>
            <p:nvPr/>
          </p:nvSpPr>
          <p:spPr bwMode="auto">
            <a:xfrm>
              <a:off x="3995239" y="189333"/>
              <a:ext cx="480169" cy="30777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400" baseline="0" dirty="0">
                  <a:solidFill>
                    <a:schemeClr val="accent2"/>
                  </a:solidFill>
                  <a:latin typeface="Arial" charset="0"/>
                  <a:ea typeface="+mn-ea"/>
                </a:rPr>
                <a:t>F</a:t>
              </a:r>
            </a:p>
          </p:txBody>
        </p:sp>
      </p:grpSp>
      <p:cxnSp>
        <p:nvCxnSpPr>
          <p:cNvPr id="44" name="直接连接符 43"/>
          <p:cNvCxnSpPr/>
          <p:nvPr/>
        </p:nvCxnSpPr>
        <p:spPr bwMode="auto">
          <a:xfrm>
            <a:off x="8971840" y="980728"/>
            <a:ext cx="2881" cy="437040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接连接符 42"/>
          <p:cNvCxnSpPr/>
          <p:nvPr/>
        </p:nvCxnSpPr>
        <p:spPr bwMode="auto">
          <a:xfrm>
            <a:off x="621793" y="5288328"/>
            <a:ext cx="8344800" cy="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7" name="直接连接符 466"/>
          <p:cNvCxnSpPr/>
          <p:nvPr/>
        </p:nvCxnSpPr>
        <p:spPr bwMode="auto">
          <a:xfrm flipV="1">
            <a:off x="1225726" y="3938400"/>
            <a:ext cx="10" cy="777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1" name="Text Box 10"/>
          <p:cNvSpPr txBox="1">
            <a:spLocks noChangeArrowheads="1"/>
          </p:cNvSpPr>
          <p:nvPr/>
        </p:nvSpPr>
        <p:spPr bwMode="auto">
          <a:xfrm>
            <a:off x="5928061" y="188640"/>
            <a:ext cx="444139" cy="307777"/>
          </a:xfrm>
          <a:prstGeom prst="rect">
            <a:avLst/>
          </a:prstGeom>
          <a:solidFill>
            <a:srgbClr val="003399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1" baseline="0" dirty="0">
                <a:solidFill>
                  <a:schemeClr val="bg1"/>
                </a:solidFill>
                <a:latin typeface="Arial" charset="0"/>
                <a:ea typeface="+mn-ea"/>
              </a:rPr>
              <a:t>EA</a:t>
            </a:r>
          </a:p>
        </p:txBody>
      </p:sp>
      <p:sp>
        <p:nvSpPr>
          <p:cNvPr id="397" name="Text Box 10"/>
          <p:cNvSpPr txBox="1">
            <a:spLocks noChangeArrowheads="1"/>
          </p:cNvSpPr>
          <p:nvPr/>
        </p:nvSpPr>
        <p:spPr bwMode="auto">
          <a:xfrm>
            <a:off x="6720149" y="188640"/>
            <a:ext cx="444139" cy="307777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aseline="0" dirty="0">
                <a:solidFill>
                  <a:schemeClr val="accent2"/>
                </a:solidFill>
                <a:latin typeface="Arial" charset="0"/>
                <a:ea typeface="+mn-ea"/>
              </a:rPr>
              <a:t>OP</a:t>
            </a:r>
          </a:p>
        </p:txBody>
      </p:sp>
      <p:sp>
        <p:nvSpPr>
          <p:cNvPr id="398" name="Text Box 10"/>
          <p:cNvSpPr txBox="1">
            <a:spLocks noChangeArrowheads="1"/>
          </p:cNvSpPr>
          <p:nvPr/>
        </p:nvSpPr>
        <p:spPr bwMode="auto">
          <a:xfrm>
            <a:off x="7512237" y="188640"/>
            <a:ext cx="444139" cy="307777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aseline="0" dirty="0">
                <a:solidFill>
                  <a:schemeClr val="accent2"/>
                </a:solidFill>
                <a:latin typeface="Arial" charset="0"/>
                <a:ea typeface="+mn-ea"/>
              </a:rPr>
              <a:t>EX</a:t>
            </a:r>
          </a:p>
        </p:txBody>
      </p:sp>
      <p:sp>
        <p:nvSpPr>
          <p:cNvPr id="399" name="Text Box 10"/>
          <p:cNvSpPr txBox="1">
            <a:spLocks noChangeArrowheads="1"/>
          </p:cNvSpPr>
          <p:nvPr/>
        </p:nvSpPr>
        <p:spPr bwMode="auto">
          <a:xfrm>
            <a:off x="8232317" y="188640"/>
            <a:ext cx="444139" cy="307777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aseline="0" dirty="0">
                <a:solidFill>
                  <a:schemeClr val="accent2"/>
                </a:solidFill>
                <a:latin typeface="Arial" charset="0"/>
                <a:ea typeface="+mn-ea"/>
              </a:rPr>
              <a:t>S</a:t>
            </a:r>
          </a:p>
        </p:txBody>
      </p:sp>
      <p:sp>
        <p:nvSpPr>
          <p:cNvPr id="408" name="Text Box 10"/>
          <p:cNvSpPr txBox="1">
            <a:spLocks noChangeArrowheads="1"/>
          </p:cNvSpPr>
          <p:nvPr/>
        </p:nvSpPr>
        <p:spPr bwMode="auto">
          <a:xfrm>
            <a:off x="5148064" y="188640"/>
            <a:ext cx="444139" cy="307777"/>
          </a:xfrm>
          <a:prstGeom prst="rect">
            <a:avLst/>
          </a:prstGeom>
          <a:solidFill>
            <a:srgbClr val="003399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1" baseline="0" dirty="0">
                <a:solidFill>
                  <a:schemeClr val="bg1"/>
                </a:solidFill>
                <a:latin typeface="Arial" charset="0"/>
                <a:ea typeface="+mn-ea"/>
              </a:rPr>
              <a:t>D</a:t>
            </a:r>
          </a:p>
        </p:txBody>
      </p:sp>
      <p:grpSp>
        <p:nvGrpSpPr>
          <p:cNvPr id="111" name="组合 110"/>
          <p:cNvGrpSpPr/>
          <p:nvPr/>
        </p:nvGrpSpPr>
        <p:grpSpPr>
          <a:xfrm>
            <a:off x="3683425" y="4218423"/>
            <a:ext cx="394752" cy="277817"/>
            <a:chOff x="2731971" y="4365104"/>
            <a:chExt cx="327861" cy="216000"/>
          </a:xfrm>
        </p:grpSpPr>
        <p:sp>
          <p:nvSpPr>
            <p:cNvPr id="108" name="矩形 107"/>
            <p:cNvSpPr/>
            <p:nvPr/>
          </p:nvSpPr>
          <p:spPr bwMode="auto">
            <a:xfrm>
              <a:off x="2731971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N</a:t>
              </a:r>
              <a:endParaRPr kumimoji="0" lang="zh-CN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9" name="矩形 108"/>
            <p:cNvSpPr/>
            <p:nvPr/>
          </p:nvSpPr>
          <p:spPr bwMode="auto">
            <a:xfrm>
              <a:off x="2839983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Z</a:t>
              </a:r>
              <a:endParaRPr kumimoji="0" lang="zh-CN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10" name="矩形 109"/>
            <p:cNvSpPr/>
            <p:nvPr/>
          </p:nvSpPr>
          <p:spPr bwMode="auto">
            <a:xfrm>
              <a:off x="2947995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P</a:t>
              </a:r>
              <a:endParaRPr kumimoji="0" lang="zh-CN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</p:grpSp>
      <p:cxnSp>
        <p:nvCxnSpPr>
          <p:cNvPr id="207" name="直接连接符 206"/>
          <p:cNvCxnSpPr/>
          <p:nvPr/>
        </p:nvCxnSpPr>
        <p:spPr bwMode="auto">
          <a:xfrm flipV="1">
            <a:off x="4078177" y="4352224"/>
            <a:ext cx="662400" cy="1726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80" name="组合 279"/>
          <p:cNvGrpSpPr/>
          <p:nvPr/>
        </p:nvGrpSpPr>
        <p:grpSpPr>
          <a:xfrm>
            <a:off x="2710025" y="3398698"/>
            <a:ext cx="396344" cy="215444"/>
            <a:chOff x="7272000" y="2565484"/>
            <a:chExt cx="396344" cy="215444"/>
          </a:xfrm>
        </p:grpSpPr>
        <p:cxnSp>
          <p:nvCxnSpPr>
            <p:cNvPr id="281" name="直接连接符 280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2" name="文本框 281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sp>
        <p:nvSpPr>
          <p:cNvPr id="183" name="矩形 182"/>
          <p:cNvSpPr/>
          <p:nvPr/>
        </p:nvSpPr>
        <p:spPr bwMode="auto">
          <a:xfrm>
            <a:off x="1733276" y="384991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baseline="0" dirty="0">
                <a:latin typeface="Arial" charset="0"/>
              </a:rPr>
              <a:t>SEXT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89" name="直接连接符 188"/>
          <p:cNvCxnSpPr/>
          <p:nvPr/>
        </p:nvCxnSpPr>
        <p:spPr bwMode="auto">
          <a:xfrm rot="16200000">
            <a:off x="1478644" y="3705918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3" name="直接连接符 192"/>
          <p:cNvCxnSpPr/>
          <p:nvPr/>
        </p:nvCxnSpPr>
        <p:spPr bwMode="auto">
          <a:xfrm rot="16200000">
            <a:off x="2621171" y="3752718"/>
            <a:ext cx="1726" cy="410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7" name="文本框 266"/>
          <p:cNvSpPr txBox="1"/>
          <p:nvPr/>
        </p:nvSpPr>
        <p:spPr>
          <a:xfrm>
            <a:off x="1197857" y="3715185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baseline="0" dirty="0"/>
              <a:t>[8:0]</a:t>
            </a:r>
            <a:endParaRPr lang="zh-CN" altLang="en-US" sz="1200" b="1" baseline="0" dirty="0"/>
          </a:p>
        </p:txBody>
      </p:sp>
      <p:cxnSp>
        <p:nvCxnSpPr>
          <p:cNvPr id="179" name="直接连接符 178"/>
          <p:cNvCxnSpPr/>
          <p:nvPr/>
        </p:nvCxnSpPr>
        <p:spPr bwMode="auto">
          <a:xfrm flipV="1">
            <a:off x="2801224" y="3272104"/>
            <a:ext cx="1726" cy="68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" name="直接连接符 136"/>
          <p:cNvCxnSpPr/>
          <p:nvPr/>
        </p:nvCxnSpPr>
        <p:spPr bwMode="auto">
          <a:xfrm flipV="1">
            <a:off x="4654241" y="1748544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3" name="梯形 92"/>
          <p:cNvSpPr/>
          <p:nvPr/>
        </p:nvSpPr>
        <p:spPr bwMode="auto">
          <a:xfrm>
            <a:off x="4240866" y="1892536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2000" rIns="9144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b="1" baseline="0" dirty="0">
                <a:solidFill>
                  <a:schemeClr val="bg1"/>
                </a:solidFill>
                <a:latin typeface="Arial" charset="0"/>
              </a:rPr>
              <a:t>PC</a:t>
            </a:r>
            <a:r>
              <a:rPr kumimoji="0" lang="en-US" altLang="zh-CN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MUX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4" name="矩形 103"/>
          <p:cNvSpPr/>
          <p:nvPr/>
        </p:nvSpPr>
        <p:spPr bwMode="auto">
          <a:xfrm>
            <a:off x="4294201" y="1543936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PC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468" name="直接连接符 467"/>
          <p:cNvCxnSpPr/>
          <p:nvPr/>
        </p:nvCxnSpPr>
        <p:spPr bwMode="auto">
          <a:xfrm flipV="1">
            <a:off x="4644008" y="1432800"/>
            <a:ext cx="1726" cy="122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1287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8" name="直接连接符 177"/>
          <p:cNvCxnSpPr/>
          <p:nvPr/>
        </p:nvCxnSpPr>
        <p:spPr bwMode="auto">
          <a:xfrm flipV="1">
            <a:off x="2595659" y="3272128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" name="文本框 265"/>
          <p:cNvSpPr txBox="1"/>
          <p:nvPr/>
        </p:nvSpPr>
        <p:spPr>
          <a:xfrm>
            <a:off x="1197857" y="3427153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baseline="0" dirty="0"/>
              <a:t>[10:0]</a:t>
            </a:r>
            <a:endParaRPr lang="zh-CN" altLang="en-US" sz="1200" b="1" baseline="0" dirty="0"/>
          </a:p>
        </p:txBody>
      </p:sp>
      <p:grpSp>
        <p:nvGrpSpPr>
          <p:cNvPr id="277" name="组合 276"/>
          <p:cNvGrpSpPr/>
          <p:nvPr/>
        </p:nvGrpSpPr>
        <p:grpSpPr>
          <a:xfrm>
            <a:off x="2511649" y="3398698"/>
            <a:ext cx="396344" cy="215444"/>
            <a:chOff x="7272000" y="2565484"/>
            <a:chExt cx="396344" cy="215444"/>
          </a:xfrm>
        </p:grpSpPr>
        <p:cxnSp>
          <p:nvCxnSpPr>
            <p:cNvPr id="278" name="直接连接符 277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9" name="文本框 278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sp>
        <p:nvSpPr>
          <p:cNvPr id="182" name="矩形 181"/>
          <p:cNvSpPr/>
          <p:nvPr/>
        </p:nvSpPr>
        <p:spPr bwMode="auto">
          <a:xfrm>
            <a:off x="1731563" y="3560136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baseline="0" dirty="0">
                <a:latin typeface="Arial" charset="0"/>
              </a:rPr>
              <a:t>SEXT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0" name="直接连接符 189"/>
          <p:cNvCxnSpPr/>
          <p:nvPr/>
        </p:nvCxnSpPr>
        <p:spPr bwMode="auto">
          <a:xfrm rot="16200000">
            <a:off x="1478644" y="3416136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2" name="直接连接符 191"/>
          <p:cNvCxnSpPr/>
          <p:nvPr/>
        </p:nvCxnSpPr>
        <p:spPr bwMode="auto">
          <a:xfrm rot="16200000">
            <a:off x="2513171" y="3570936"/>
            <a:ext cx="1726" cy="194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" name="文本框 306"/>
          <p:cNvSpPr txBox="1"/>
          <p:nvPr/>
        </p:nvSpPr>
        <p:spPr>
          <a:xfrm>
            <a:off x="3569657" y="1209382"/>
            <a:ext cx="698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baseline="0" dirty="0" err="1"/>
              <a:t>GatePC</a:t>
            </a:r>
            <a:endParaRPr lang="zh-CN" altLang="en-US" sz="1000" baseline="0" dirty="0"/>
          </a:p>
        </p:txBody>
      </p:sp>
      <p:grpSp>
        <p:nvGrpSpPr>
          <p:cNvPr id="254" name="组合 253"/>
          <p:cNvGrpSpPr/>
          <p:nvPr/>
        </p:nvGrpSpPr>
        <p:grpSpPr>
          <a:xfrm>
            <a:off x="4222194" y="1255880"/>
            <a:ext cx="360039" cy="119168"/>
            <a:chOff x="5292080" y="3452075"/>
            <a:chExt cx="360039" cy="119168"/>
          </a:xfrm>
        </p:grpSpPr>
        <p:sp>
          <p:nvSpPr>
            <p:cNvPr id="255" name="等腰三角形 25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56" name="直接连接符 25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55" name="直接连接符 354"/>
          <p:cNvCxnSpPr/>
          <p:nvPr/>
        </p:nvCxnSpPr>
        <p:spPr bwMode="auto">
          <a:xfrm>
            <a:off x="4649268" y="1060966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1" name="组合 50"/>
          <p:cNvGrpSpPr/>
          <p:nvPr/>
        </p:nvGrpSpPr>
        <p:grpSpPr>
          <a:xfrm>
            <a:off x="4563756" y="1213012"/>
            <a:ext cx="180969" cy="402036"/>
            <a:chOff x="2185214" y="1412776"/>
            <a:chExt cx="180969" cy="402036"/>
          </a:xfrm>
        </p:grpSpPr>
        <p:sp>
          <p:nvSpPr>
            <p:cNvPr id="52" name="等腰三角形 51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31" name="组合 330"/>
          <p:cNvGrpSpPr/>
          <p:nvPr/>
        </p:nvGrpSpPr>
        <p:grpSpPr>
          <a:xfrm>
            <a:off x="1154425" y="5000296"/>
            <a:ext cx="396344" cy="215444"/>
            <a:chOff x="7272000" y="2565484"/>
            <a:chExt cx="396344" cy="215444"/>
          </a:xfrm>
        </p:grpSpPr>
        <p:cxnSp>
          <p:nvCxnSpPr>
            <p:cNvPr id="332" name="直接连接符 33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3" name="文本框 33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cxnSp>
        <p:nvCxnSpPr>
          <p:cNvPr id="206" name="直接连接符 205"/>
          <p:cNvCxnSpPr/>
          <p:nvPr/>
        </p:nvCxnSpPr>
        <p:spPr bwMode="auto">
          <a:xfrm flipV="1">
            <a:off x="3883332" y="4472728"/>
            <a:ext cx="0" cy="244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" name="矩形 111"/>
          <p:cNvSpPr/>
          <p:nvPr/>
        </p:nvSpPr>
        <p:spPr bwMode="auto">
          <a:xfrm>
            <a:off x="3544471" y="471228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b="1" baseline="0" dirty="0">
                <a:latin typeface="Arial" charset="0"/>
              </a:rPr>
              <a:t>LOGIC</a:t>
            </a:r>
            <a:endParaRPr kumimoji="0" lang="zh-CN" alt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28" name="组合 327"/>
          <p:cNvGrpSpPr/>
          <p:nvPr/>
        </p:nvGrpSpPr>
        <p:grpSpPr>
          <a:xfrm>
            <a:off x="3813474" y="5000876"/>
            <a:ext cx="396344" cy="215444"/>
            <a:chOff x="7272000" y="2565484"/>
            <a:chExt cx="396344" cy="215444"/>
          </a:xfrm>
        </p:grpSpPr>
        <p:cxnSp>
          <p:nvCxnSpPr>
            <p:cNvPr id="329" name="直接连接符 328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0" name="文本框 329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cxnSp>
        <p:nvCxnSpPr>
          <p:cNvPr id="173" name="直接连接符 172"/>
          <p:cNvCxnSpPr/>
          <p:nvPr/>
        </p:nvCxnSpPr>
        <p:spPr bwMode="auto">
          <a:xfrm flipV="1">
            <a:off x="3790145" y="3272104"/>
            <a:ext cx="1726" cy="327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10" name="组合 309"/>
          <p:cNvGrpSpPr/>
          <p:nvPr/>
        </p:nvGrpSpPr>
        <p:grpSpPr>
          <a:xfrm>
            <a:off x="3709468" y="3371360"/>
            <a:ext cx="396344" cy="215444"/>
            <a:chOff x="7272000" y="2565484"/>
            <a:chExt cx="396344" cy="215444"/>
          </a:xfrm>
        </p:grpSpPr>
        <p:cxnSp>
          <p:nvCxnSpPr>
            <p:cNvPr id="311" name="直接连接符 310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2" name="文本框 311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cxnSp>
        <p:nvCxnSpPr>
          <p:cNvPr id="136" name="直接连接符 135"/>
          <p:cNvCxnSpPr/>
          <p:nvPr/>
        </p:nvCxnSpPr>
        <p:spPr bwMode="auto">
          <a:xfrm flipV="1">
            <a:off x="4870265" y="2099704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" name="直接连接符 134"/>
          <p:cNvCxnSpPr/>
          <p:nvPr/>
        </p:nvCxnSpPr>
        <p:spPr bwMode="auto">
          <a:xfrm>
            <a:off x="5374321" y="2012008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1" name="直接连接符 130"/>
          <p:cNvCxnSpPr/>
          <p:nvPr/>
        </p:nvCxnSpPr>
        <p:spPr bwMode="auto">
          <a:xfrm>
            <a:off x="5366663" y="1424500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2" name="矩形 131"/>
          <p:cNvSpPr/>
          <p:nvPr/>
        </p:nvSpPr>
        <p:spPr bwMode="auto">
          <a:xfrm>
            <a:off x="5233467" y="1831944"/>
            <a:ext cx="356878" cy="19852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b="1" baseline="0" dirty="0">
                <a:solidFill>
                  <a:schemeClr val="bg1"/>
                </a:solidFill>
                <a:latin typeface="Arial" charset="0"/>
              </a:rPr>
              <a:t>+1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34" name="直接连接符 133"/>
          <p:cNvCxnSpPr/>
          <p:nvPr/>
        </p:nvCxnSpPr>
        <p:spPr bwMode="auto">
          <a:xfrm rot="16200000">
            <a:off x="5122241" y="2137145"/>
            <a:ext cx="1726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13" name="组合 312"/>
          <p:cNvGrpSpPr/>
          <p:nvPr/>
        </p:nvGrpSpPr>
        <p:grpSpPr>
          <a:xfrm>
            <a:off x="5313792" y="2176846"/>
            <a:ext cx="396344" cy="215444"/>
            <a:chOff x="7272000" y="2565484"/>
            <a:chExt cx="396344" cy="215444"/>
          </a:xfrm>
        </p:grpSpPr>
        <p:cxnSp>
          <p:nvCxnSpPr>
            <p:cNvPr id="314" name="直接连接符 31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5" name="文本框 31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cxnSp>
        <p:nvCxnSpPr>
          <p:cNvPr id="141" name="直接连接符 140"/>
          <p:cNvCxnSpPr/>
          <p:nvPr/>
        </p:nvCxnSpPr>
        <p:spPr bwMode="auto">
          <a:xfrm flipV="1">
            <a:off x="4436491" y="2108560"/>
            <a:ext cx="1726" cy="19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" name="直接连接符 139"/>
          <p:cNvCxnSpPr/>
          <p:nvPr/>
        </p:nvCxnSpPr>
        <p:spPr bwMode="auto">
          <a:xfrm rot="10800000">
            <a:off x="3358098" y="1075872"/>
            <a:ext cx="1726" cy="12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8" name="直接连接符 137"/>
          <p:cNvCxnSpPr/>
          <p:nvPr/>
        </p:nvCxnSpPr>
        <p:spPr bwMode="auto">
          <a:xfrm rot="16200000">
            <a:off x="3901881" y="1747544"/>
            <a:ext cx="1726" cy="10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16" name="组合 315"/>
          <p:cNvGrpSpPr/>
          <p:nvPr/>
        </p:nvGrpSpPr>
        <p:grpSpPr>
          <a:xfrm>
            <a:off x="3281052" y="2014654"/>
            <a:ext cx="396344" cy="215444"/>
            <a:chOff x="7272000" y="2565484"/>
            <a:chExt cx="396344" cy="215444"/>
          </a:xfrm>
        </p:grpSpPr>
        <p:cxnSp>
          <p:nvCxnSpPr>
            <p:cNvPr id="317" name="直接连接符 316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8" name="文本框 317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cxnSp>
        <p:nvCxnSpPr>
          <p:cNvPr id="139" name="直接连接符 138"/>
          <p:cNvCxnSpPr/>
          <p:nvPr/>
        </p:nvCxnSpPr>
        <p:spPr bwMode="auto">
          <a:xfrm rot="16200000">
            <a:off x="3091881" y="1717129"/>
            <a:ext cx="1726" cy="13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6" name="直接连接符 185"/>
          <p:cNvCxnSpPr/>
          <p:nvPr/>
        </p:nvCxnSpPr>
        <p:spPr bwMode="auto">
          <a:xfrm rot="10800000">
            <a:off x="1218173" y="2638432"/>
            <a:ext cx="1726" cy="2073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0" name="组合 49"/>
          <p:cNvGrpSpPr/>
          <p:nvPr/>
        </p:nvGrpSpPr>
        <p:grpSpPr>
          <a:xfrm>
            <a:off x="2169016" y="1429908"/>
            <a:ext cx="180969" cy="402036"/>
            <a:chOff x="2185214" y="1412776"/>
            <a:chExt cx="180969" cy="402036"/>
          </a:xfrm>
        </p:grpSpPr>
        <p:sp>
          <p:nvSpPr>
            <p:cNvPr id="47" name="等腰三角形 46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2" name="梯形 91"/>
          <p:cNvSpPr/>
          <p:nvPr/>
        </p:nvSpPr>
        <p:spPr bwMode="auto">
          <a:xfrm>
            <a:off x="1750396" y="1820528"/>
            <a:ext cx="988993" cy="236862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MARMUX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143" name="直接连接符 142"/>
          <p:cNvCxnSpPr/>
          <p:nvPr/>
        </p:nvCxnSpPr>
        <p:spPr bwMode="auto">
          <a:xfrm flipV="1">
            <a:off x="2421993" y="2048040"/>
            <a:ext cx="1726" cy="36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5" name="矩形 184"/>
          <p:cNvSpPr/>
          <p:nvPr/>
        </p:nvSpPr>
        <p:spPr bwMode="auto">
          <a:xfrm>
            <a:off x="1731563" y="255204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baseline="0" dirty="0">
                <a:latin typeface="Arial" charset="0"/>
              </a:rPr>
              <a:t>SEXT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1" name="直接连接符 190"/>
          <p:cNvCxnSpPr/>
          <p:nvPr/>
        </p:nvCxnSpPr>
        <p:spPr bwMode="auto">
          <a:xfrm rot="16200000">
            <a:off x="1478644" y="2408048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" name="直接连接符 194"/>
          <p:cNvCxnSpPr/>
          <p:nvPr/>
        </p:nvCxnSpPr>
        <p:spPr bwMode="auto">
          <a:xfrm rot="10800000">
            <a:off x="2061954" y="2047944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48" name="组合 247"/>
          <p:cNvGrpSpPr/>
          <p:nvPr/>
        </p:nvGrpSpPr>
        <p:grpSpPr>
          <a:xfrm>
            <a:off x="1413881" y="1878792"/>
            <a:ext cx="360039" cy="119168"/>
            <a:chOff x="5292080" y="3452075"/>
            <a:chExt cx="360039" cy="119168"/>
          </a:xfrm>
        </p:grpSpPr>
        <p:sp>
          <p:nvSpPr>
            <p:cNvPr id="249" name="等腰三角形 24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50" name="直接连接符 24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70" name="文本框 269"/>
          <p:cNvSpPr txBox="1"/>
          <p:nvPr/>
        </p:nvSpPr>
        <p:spPr>
          <a:xfrm>
            <a:off x="1197857" y="2419041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baseline="0" dirty="0"/>
              <a:t>[7:0]</a:t>
            </a:r>
            <a:endParaRPr lang="zh-CN" altLang="en-US" sz="1200" b="1" baseline="0" dirty="0"/>
          </a:p>
        </p:txBody>
      </p:sp>
      <p:sp>
        <p:nvSpPr>
          <p:cNvPr id="308" name="文本框 307"/>
          <p:cNvSpPr txBox="1"/>
          <p:nvPr/>
        </p:nvSpPr>
        <p:spPr>
          <a:xfrm>
            <a:off x="787257" y="1369699"/>
            <a:ext cx="1130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baseline="0" dirty="0" err="1"/>
              <a:t>GateMARMUX</a:t>
            </a:r>
            <a:endParaRPr lang="zh-CN" altLang="en-US" sz="1000" baseline="0" dirty="0"/>
          </a:p>
        </p:txBody>
      </p:sp>
      <p:grpSp>
        <p:nvGrpSpPr>
          <p:cNvPr id="319" name="组合 318"/>
          <p:cNvGrpSpPr/>
          <p:nvPr/>
        </p:nvGrpSpPr>
        <p:grpSpPr>
          <a:xfrm>
            <a:off x="2350548" y="2176846"/>
            <a:ext cx="396344" cy="215444"/>
            <a:chOff x="7272000" y="2565484"/>
            <a:chExt cx="396344" cy="215444"/>
          </a:xfrm>
        </p:grpSpPr>
        <p:cxnSp>
          <p:nvCxnSpPr>
            <p:cNvPr id="320" name="直接连接符 31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1" name="文本框 32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322" name="组合 321"/>
          <p:cNvGrpSpPr/>
          <p:nvPr/>
        </p:nvGrpSpPr>
        <p:grpSpPr>
          <a:xfrm>
            <a:off x="1983416" y="2176846"/>
            <a:ext cx="396344" cy="215444"/>
            <a:chOff x="7272000" y="2565484"/>
            <a:chExt cx="396344" cy="215444"/>
          </a:xfrm>
        </p:grpSpPr>
        <p:cxnSp>
          <p:nvCxnSpPr>
            <p:cNvPr id="323" name="直接连接符 32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4" name="文本框 32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cxnSp>
        <p:nvCxnSpPr>
          <p:cNvPr id="265" name="直接连接符 264"/>
          <p:cNvCxnSpPr/>
          <p:nvPr/>
        </p:nvCxnSpPr>
        <p:spPr bwMode="auto">
          <a:xfrm>
            <a:off x="2258637" y="1111864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51" name="组合 250"/>
          <p:cNvGrpSpPr/>
          <p:nvPr/>
        </p:nvGrpSpPr>
        <p:grpSpPr>
          <a:xfrm>
            <a:off x="1845930" y="1424744"/>
            <a:ext cx="360039" cy="119168"/>
            <a:chOff x="5292080" y="3452075"/>
            <a:chExt cx="360039" cy="119168"/>
          </a:xfrm>
        </p:grpSpPr>
        <p:sp>
          <p:nvSpPr>
            <p:cNvPr id="252" name="等腰三角形 25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53" name="直接连接符 25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12" name="组合 411"/>
          <p:cNvGrpSpPr/>
          <p:nvPr/>
        </p:nvGrpSpPr>
        <p:grpSpPr>
          <a:xfrm>
            <a:off x="2174743" y="1170445"/>
            <a:ext cx="396344" cy="215444"/>
            <a:chOff x="7272000" y="2565484"/>
            <a:chExt cx="396344" cy="215444"/>
          </a:xfrm>
        </p:grpSpPr>
        <p:cxnSp>
          <p:nvCxnSpPr>
            <p:cNvPr id="413" name="直接连接符 41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4" name="文本框 41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283" name="组合 282"/>
          <p:cNvGrpSpPr/>
          <p:nvPr/>
        </p:nvGrpSpPr>
        <p:grpSpPr>
          <a:xfrm>
            <a:off x="2926049" y="3398698"/>
            <a:ext cx="396344" cy="215444"/>
            <a:chOff x="7272000" y="2565484"/>
            <a:chExt cx="396344" cy="215444"/>
          </a:xfrm>
        </p:grpSpPr>
        <p:cxnSp>
          <p:nvCxnSpPr>
            <p:cNvPr id="284" name="直接连接符 28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5" name="文本框 28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cxnSp>
        <p:nvCxnSpPr>
          <p:cNvPr id="180" name="直接连接符 179"/>
          <p:cNvCxnSpPr/>
          <p:nvPr/>
        </p:nvCxnSpPr>
        <p:spPr bwMode="auto">
          <a:xfrm flipV="1">
            <a:off x="3006789" y="3272104"/>
            <a:ext cx="1726" cy="97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1" name="直接连接符 180"/>
          <p:cNvCxnSpPr/>
          <p:nvPr/>
        </p:nvCxnSpPr>
        <p:spPr bwMode="auto">
          <a:xfrm flipV="1">
            <a:off x="3212355" y="3272104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80" name="组合 279"/>
          <p:cNvGrpSpPr/>
          <p:nvPr/>
        </p:nvGrpSpPr>
        <p:grpSpPr>
          <a:xfrm>
            <a:off x="2710025" y="3398698"/>
            <a:ext cx="396344" cy="215444"/>
            <a:chOff x="7272000" y="2565484"/>
            <a:chExt cx="396344" cy="215444"/>
          </a:xfrm>
        </p:grpSpPr>
        <p:cxnSp>
          <p:nvCxnSpPr>
            <p:cNvPr id="281" name="直接连接符 280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2" name="文本框 281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286" name="组合 285"/>
          <p:cNvGrpSpPr/>
          <p:nvPr/>
        </p:nvGrpSpPr>
        <p:grpSpPr>
          <a:xfrm>
            <a:off x="3142073" y="3398698"/>
            <a:ext cx="396344" cy="215444"/>
            <a:chOff x="7272000" y="2565484"/>
            <a:chExt cx="396344" cy="215444"/>
          </a:xfrm>
        </p:grpSpPr>
        <p:cxnSp>
          <p:nvCxnSpPr>
            <p:cNvPr id="287" name="直接连接符 286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8" name="文本框 287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sp>
        <p:nvSpPr>
          <p:cNvPr id="184" name="矩形 183"/>
          <p:cNvSpPr/>
          <p:nvPr/>
        </p:nvSpPr>
        <p:spPr bwMode="auto">
          <a:xfrm>
            <a:off x="1733276" y="4137950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baseline="0" dirty="0">
                <a:latin typeface="Arial" charset="0"/>
              </a:rPr>
              <a:t>SEXT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88" name="直接连接符 187"/>
          <p:cNvCxnSpPr/>
          <p:nvPr/>
        </p:nvCxnSpPr>
        <p:spPr bwMode="auto">
          <a:xfrm rot="16200000">
            <a:off x="1477431" y="3993950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" name="直接连接符 193"/>
          <p:cNvCxnSpPr/>
          <p:nvPr/>
        </p:nvCxnSpPr>
        <p:spPr bwMode="auto">
          <a:xfrm rot="16200000">
            <a:off x="2721971" y="3939950"/>
            <a:ext cx="1726" cy="61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8" name="文本框 267"/>
          <p:cNvSpPr txBox="1"/>
          <p:nvPr/>
        </p:nvSpPr>
        <p:spPr>
          <a:xfrm>
            <a:off x="1197857" y="4003217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baseline="0" dirty="0"/>
              <a:t>[5:0]</a:t>
            </a:r>
            <a:endParaRPr lang="zh-CN" altLang="en-US" sz="1200" b="1" baseline="0" dirty="0"/>
          </a:p>
        </p:txBody>
      </p:sp>
      <p:sp>
        <p:nvSpPr>
          <p:cNvPr id="269" name="文本框 268"/>
          <p:cNvSpPr txBox="1"/>
          <p:nvPr/>
        </p:nvSpPr>
        <p:spPr>
          <a:xfrm>
            <a:off x="1197857" y="4291249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baseline="0" dirty="0"/>
              <a:t>[4:0]</a:t>
            </a:r>
            <a:endParaRPr lang="zh-CN" altLang="en-US" sz="1200" b="1" baseline="0" dirty="0"/>
          </a:p>
        </p:txBody>
      </p:sp>
      <p:sp>
        <p:nvSpPr>
          <p:cNvPr id="294" name="文本框 293"/>
          <p:cNvSpPr txBox="1"/>
          <p:nvPr/>
        </p:nvSpPr>
        <p:spPr>
          <a:xfrm>
            <a:off x="8326649" y="2480016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SR1</a:t>
            </a:r>
            <a:endParaRPr lang="zh-CN" altLang="en-US" sz="1000" baseline="0" dirty="0"/>
          </a:p>
        </p:txBody>
      </p:sp>
      <p:cxnSp>
        <p:nvCxnSpPr>
          <p:cNvPr id="59" name="直接连接符 58"/>
          <p:cNvCxnSpPr/>
          <p:nvPr/>
        </p:nvCxnSpPr>
        <p:spPr bwMode="auto">
          <a:xfrm flipV="1">
            <a:off x="7534561" y="4676296"/>
            <a:ext cx="0" cy="324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0" name="等腰三角形 209"/>
          <p:cNvSpPr/>
          <p:nvPr/>
        </p:nvSpPr>
        <p:spPr bwMode="auto">
          <a:xfrm rot="5400000">
            <a:off x="7325518" y="4995394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58" name="等腰三角形 57"/>
          <p:cNvSpPr/>
          <p:nvPr/>
        </p:nvSpPr>
        <p:spPr bwMode="auto">
          <a:xfrm flipV="1">
            <a:off x="7444077" y="5000296"/>
            <a:ext cx="180969" cy="148657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grpSp>
        <p:nvGrpSpPr>
          <p:cNvPr id="274" name="组合 273"/>
          <p:cNvGrpSpPr/>
          <p:nvPr/>
        </p:nvGrpSpPr>
        <p:grpSpPr>
          <a:xfrm>
            <a:off x="7462553" y="4712844"/>
            <a:ext cx="396344" cy="215444"/>
            <a:chOff x="7272000" y="2565484"/>
            <a:chExt cx="396344" cy="215444"/>
          </a:xfrm>
        </p:grpSpPr>
        <p:cxnSp>
          <p:nvCxnSpPr>
            <p:cNvPr id="275" name="直接连接符 274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6" name="文本框 275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cxnSp>
        <p:nvCxnSpPr>
          <p:cNvPr id="208" name="直接连接符 207"/>
          <p:cNvCxnSpPr/>
          <p:nvPr/>
        </p:nvCxnSpPr>
        <p:spPr bwMode="auto">
          <a:xfrm>
            <a:off x="7533698" y="5144344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7" name="组合 156"/>
          <p:cNvGrpSpPr/>
          <p:nvPr/>
        </p:nvGrpSpPr>
        <p:grpSpPr>
          <a:xfrm>
            <a:off x="6670466" y="2543542"/>
            <a:ext cx="360039" cy="119168"/>
            <a:chOff x="5292080" y="3452075"/>
            <a:chExt cx="360039" cy="119168"/>
          </a:xfrm>
        </p:grpSpPr>
        <p:sp>
          <p:nvSpPr>
            <p:cNvPr id="158" name="等腰三角形 157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159" name="直接连接符 158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3" name="文本框 292"/>
          <p:cNvSpPr txBox="1"/>
          <p:nvPr/>
        </p:nvSpPr>
        <p:spPr>
          <a:xfrm>
            <a:off x="6310425" y="2480016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SR2</a:t>
            </a:r>
            <a:endParaRPr lang="zh-CN" altLang="en-US" sz="1000" baseline="0" dirty="0"/>
          </a:p>
        </p:txBody>
      </p:sp>
      <p:grpSp>
        <p:nvGrpSpPr>
          <p:cNvPr id="346" name="组合 345"/>
          <p:cNvGrpSpPr/>
          <p:nvPr/>
        </p:nvGrpSpPr>
        <p:grpSpPr>
          <a:xfrm>
            <a:off x="6670553" y="2547150"/>
            <a:ext cx="360000" cy="221857"/>
            <a:chOff x="5898218" y="3494595"/>
            <a:chExt cx="360000" cy="221857"/>
          </a:xfrm>
        </p:grpSpPr>
        <p:cxnSp>
          <p:nvCxnSpPr>
            <p:cNvPr id="347" name="直接连接符 346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8" name="文本框 347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3</a:t>
              </a:r>
              <a:endParaRPr lang="zh-CN" altLang="en-US" sz="1200" dirty="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698465" y="3920177"/>
            <a:ext cx="1105129" cy="119168"/>
            <a:chOff x="5698465" y="3920177"/>
            <a:chExt cx="1105129" cy="119168"/>
          </a:xfrm>
        </p:grpSpPr>
        <p:cxnSp>
          <p:nvCxnSpPr>
            <p:cNvPr id="88" name="直接连接符 87"/>
            <p:cNvCxnSpPr/>
            <p:nvPr/>
          </p:nvCxnSpPr>
          <p:spPr bwMode="auto">
            <a:xfrm rot="5400000">
              <a:off x="6184465" y="3501035"/>
              <a:ext cx="0" cy="972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7" name="等腰三角形 86"/>
            <p:cNvSpPr/>
            <p:nvPr/>
          </p:nvSpPr>
          <p:spPr bwMode="auto">
            <a:xfrm rot="5400000">
              <a:off x="6677446" y="3913196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</p:grpSp>
      <p:sp>
        <p:nvSpPr>
          <p:cNvPr id="28" name="流程图: 手动操作 27"/>
          <p:cNvSpPr/>
          <p:nvPr/>
        </p:nvSpPr>
        <p:spPr bwMode="auto">
          <a:xfrm>
            <a:off x="6742473" y="3892235"/>
            <a:ext cx="684016" cy="184837"/>
          </a:xfrm>
          <a:prstGeom prst="flowChartManualOperation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b="1" baseline="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Times New Roman" panose="02020603050405020304" pitchFamily="18" charset="0"/>
              </a:rPr>
              <a:t>SR2MUX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99" name="直接连接符 98"/>
          <p:cNvCxnSpPr/>
          <p:nvPr/>
        </p:nvCxnSpPr>
        <p:spPr bwMode="auto">
          <a:xfrm>
            <a:off x="7172232" y="4064192"/>
            <a:ext cx="2289" cy="242621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99" name="组合 298"/>
          <p:cNvGrpSpPr/>
          <p:nvPr/>
        </p:nvGrpSpPr>
        <p:grpSpPr>
          <a:xfrm>
            <a:off x="7091627" y="4017787"/>
            <a:ext cx="396344" cy="215444"/>
            <a:chOff x="7272000" y="2565484"/>
            <a:chExt cx="396344" cy="215444"/>
          </a:xfrm>
        </p:grpSpPr>
        <p:cxnSp>
          <p:nvCxnSpPr>
            <p:cNvPr id="300" name="直接连接符 29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1" name="文本框 30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342" name="组合 341"/>
          <p:cNvGrpSpPr/>
          <p:nvPr/>
        </p:nvGrpSpPr>
        <p:grpSpPr>
          <a:xfrm>
            <a:off x="6340499" y="3697739"/>
            <a:ext cx="360000" cy="221857"/>
            <a:chOff x="5898218" y="3494595"/>
            <a:chExt cx="360000" cy="221857"/>
          </a:xfrm>
        </p:grpSpPr>
        <p:cxnSp>
          <p:nvCxnSpPr>
            <p:cNvPr id="303" name="直接连接符 302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4" name="文本框 303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162" name="组合 161"/>
          <p:cNvGrpSpPr/>
          <p:nvPr/>
        </p:nvGrpSpPr>
        <p:grpSpPr>
          <a:xfrm>
            <a:off x="7138217" y="3056080"/>
            <a:ext cx="396344" cy="215444"/>
            <a:chOff x="7272000" y="2565484"/>
            <a:chExt cx="396344" cy="215444"/>
          </a:xfrm>
        </p:grpSpPr>
        <p:sp>
          <p:nvSpPr>
            <p:cNvPr id="164" name="文本框 16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  <p:cxnSp>
          <p:nvCxnSpPr>
            <p:cNvPr id="163" name="直接连接符 16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27" name="直接连接符 126"/>
          <p:cNvCxnSpPr/>
          <p:nvPr/>
        </p:nvCxnSpPr>
        <p:spPr bwMode="auto">
          <a:xfrm rot="5400000">
            <a:off x="5812482" y="1553144"/>
            <a:ext cx="1726" cy="408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直接连接符 37"/>
          <p:cNvCxnSpPr/>
          <p:nvPr/>
        </p:nvCxnSpPr>
        <p:spPr bwMode="auto">
          <a:xfrm>
            <a:off x="7203138" y="2768048"/>
            <a:ext cx="1726" cy="11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" name="组合 6"/>
          <p:cNvGrpSpPr/>
          <p:nvPr/>
        </p:nvGrpSpPr>
        <p:grpSpPr>
          <a:xfrm>
            <a:off x="1226294" y="3740160"/>
            <a:ext cx="5750850" cy="900072"/>
            <a:chOff x="1226294" y="3740160"/>
            <a:chExt cx="5750850" cy="900072"/>
          </a:xfrm>
        </p:grpSpPr>
        <p:cxnSp>
          <p:nvCxnSpPr>
            <p:cNvPr id="200" name="直接连接符 199"/>
            <p:cNvCxnSpPr/>
            <p:nvPr/>
          </p:nvCxnSpPr>
          <p:spPr bwMode="auto">
            <a:xfrm rot="16200000">
              <a:off x="5086281" y="1859144"/>
              <a:ext cx="1726" cy="3780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5" name="直接连接符 174"/>
            <p:cNvCxnSpPr/>
            <p:nvPr/>
          </p:nvCxnSpPr>
          <p:spPr bwMode="auto">
            <a:xfrm>
              <a:off x="6956208" y="3740176"/>
              <a:ext cx="2289" cy="180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9" name="矩形 148"/>
            <p:cNvSpPr/>
            <p:nvPr/>
          </p:nvSpPr>
          <p:spPr bwMode="auto">
            <a:xfrm>
              <a:off x="1733276" y="4424232"/>
              <a:ext cx="677722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0" rIns="9144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200" b="1" baseline="0" dirty="0">
                  <a:latin typeface="Arial" charset="0"/>
                </a:rPr>
                <a:t>SEXT</a:t>
              </a:r>
              <a:endParaRPr kumimoji="0" lang="zh-CN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99" name="直接连接符 198"/>
            <p:cNvCxnSpPr/>
            <p:nvPr/>
          </p:nvCxnSpPr>
          <p:spPr bwMode="auto">
            <a:xfrm rot="10800000">
              <a:off x="3214082" y="3740160"/>
              <a:ext cx="1726" cy="792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7" name="直接连接符 246"/>
            <p:cNvCxnSpPr/>
            <p:nvPr/>
          </p:nvCxnSpPr>
          <p:spPr bwMode="auto">
            <a:xfrm rot="16200000">
              <a:off x="1477431" y="4280232"/>
              <a:ext cx="1726" cy="504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8" name="直接连接符 197"/>
            <p:cNvCxnSpPr/>
            <p:nvPr/>
          </p:nvCxnSpPr>
          <p:spPr bwMode="auto">
            <a:xfrm rot="16200000">
              <a:off x="2822531" y="4130832"/>
              <a:ext cx="1726" cy="8028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62" name="直接连接符 61"/>
          <p:cNvCxnSpPr/>
          <p:nvPr/>
        </p:nvCxnSpPr>
        <p:spPr bwMode="auto">
          <a:xfrm>
            <a:off x="8110625" y="5360336"/>
            <a:ext cx="0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直接连接符 64"/>
          <p:cNvCxnSpPr/>
          <p:nvPr/>
        </p:nvCxnSpPr>
        <p:spPr bwMode="auto">
          <a:xfrm>
            <a:off x="7030505" y="5324336"/>
            <a:ext cx="0" cy="57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矩形 66"/>
          <p:cNvSpPr/>
          <p:nvPr/>
        </p:nvSpPr>
        <p:spPr bwMode="auto">
          <a:xfrm>
            <a:off x="6512153" y="5900336"/>
            <a:ext cx="950400" cy="5760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b="1" baseline="0" dirty="0"/>
              <a:t>INPUT</a:t>
            </a:r>
            <a:endParaRPr lang="zh-CN" altLang="en-US" sz="1200" b="1" baseline="0" dirty="0"/>
          </a:p>
        </p:txBody>
      </p:sp>
      <p:cxnSp>
        <p:nvCxnSpPr>
          <p:cNvPr id="358" name="直接连接符 357"/>
          <p:cNvCxnSpPr/>
          <p:nvPr/>
        </p:nvCxnSpPr>
        <p:spPr bwMode="auto">
          <a:xfrm>
            <a:off x="4836233" y="5919928"/>
            <a:ext cx="0" cy="28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7" name="直接连接符 356"/>
          <p:cNvCxnSpPr/>
          <p:nvPr/>
        </p:nvCxnSpPr>
        <p:spPr bwMode="auto">
          <a:xfrm rot="16200000">
            <a:off x="4600265" y="5968436"/>
            <a:ext cx="0" cy="4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5" name="组合 384"/>
          <p:cNvGrpSpPr/>
          <p:nvPr/>
        </p:nvGrpSpPr>
        <p:grpSpPr>
          <a:xfrm flipH="1">
            <a:off x="4370149" y="6565995"/>
            <a:ext cx="360039" cy="119168"/>
            <a:chOff x="5292080" y="3452075"/>
            <a:chExt cx="360039" cy="119168"/>
          </a:xfrm>
        </p:grpSpPr>
        <p:sp>
          <p:nvSpPr>
            <p:cNvPr id="386" name="等腰三角形 38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387" name="直接连接符 38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88" name="文本框 387"/>
          <p:cNvSpPr txBox="1"/>
          <p:nvPr/>
        </p:nvSpPr>
        <p:spPr>
          <a:xfrm>
            <a:off x="4665830" y="6517650"/>
            <a:ext cx="995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MEM.EN,R,W</a:t>
            </a:r>
            <a:endParaRPr lang="zh-CN" altLang="en-US" sz="1000" baseline="0" dirty="0"/>
          </a:p>
        </p:txBody>
      </p:sp>
      <p:grpSp>
        <p:nvGrpSpPr>
          <p:cNvPr id="418" name="组合 417"/>
          <p:cNvGrpSpPr/>
          <p:nvPr/>
        </p:nvGrpSpPr>
        <p:grpSpPr>
          <a:xfrm>
            <a:off x="4745207" y="5930003"/>
            <a:ext cx="396344" cy="215444"/>
            <a:chOff x="7272000" y="2565484"/>
            <a:chExt cx="396344" cy="215444"/>
          </a:xfrm>
        </p:grpSpPr>
        <p:cxnSp>
          <p:nvCxnSpPr>
            <p:cNvPr id="419" name="直接连接符 418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0" name="文本框 419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322257" y="6537325"/>
            <a:ext cx="2743200" cy="244475"/>
          </a:xfrm>
        </p:spPr>
        <p:txBody>
          <a:bodyPr/>
          <a:lstStyle/>
          <a:p>
            <a:pPr>
              <a:defRPr/>
            </a:pPr>
            <a:fld id="{0DE9E528-1FB2-4ADD-81AD-0CADE8E681E0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  <p:grpSp>
        <p:nvGrpSpPr>
          <p:cNvPr id="54" name="组合 53"/>
          <p:cNvGrpSpPr/>
          <p:nvPr/>
        </p:nvGrpSpPr>
        <p:grpSpPr>
          <a:xfrm>
            <a:off x="2784736" y="5347152"/>
            <a:ext cx="180969" cy="402036"/>
            <a:chOff x="2185214" y="1412776"/>
            <a:chExt cx="180969" cy="402036"/>
          </a:xfrm>
        </p:grpSpPr>
        <p:sp>
          <p:nvSpPr>
            <p:cNvPr id="55" name="等腰三角形 54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8" name="矩形 67"/>
          <p:cNvSpPr/>
          <p:nvPr/>
        </p:nvSpPr>
        <p:spPr bwMode="auto">
          <a:xfrm>
            <a:off x="7632180" y="5900336"/>
            <a:ext cx="950400" cy="5760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b="1" baseline="0" dirty="0"/>
              <a:t>OUTPUT</a:t>
            </a:r>
            <a:endParaRPr lang="zh-CN" altLang="en-US" sz="1200" b="1" baseline="0" dirty="0"/>
          </a:p>
        </p:txBody>
      </p:sp>
      <p:sp>
        <p:nvSpPr>
          <p:cNvPr id="69" name="矩形 68"/>
          <p:cNvSpPr/>
          <p:nvPr/>
        </p:nvSpPr>
        <p:spPr bwMode="auto">
          <a:xfrm>
            <a:off x="3392528" y="5651906"/>
            <a:ext cx="950400" cy="1101059"/>
          </a:xfrm>
          <a:prstGeom prst="rect">
            <a:avLst/>
          </a:prstGeom>
          <a:solidFill>
            <a:srgbClr val="FF99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b="1" baseline="0" dirty="0"/>
              <a:t>MEMORY</a:t>
            </a:r>
            <a:endParaRPr lang="zh-CN" altLang="en-US" sz="1200" b="1" baseline="0" dirty="0"/>
          </a:p>
        </p:txBody>
      </p:sp>
      <p:sp>
        <p:nvSpPr>
          <p:cNvPr id="106" name="矩形 105"/>
          <p:cNvSpPr/>
          <p:nvPr/>
        </p:nvSpPr>
        <p:spPr bwMode="auto">
          <a:xfrm>
            <a:off x="2536359" y="5684384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baseline="0" dirty="0">
                <a:latin typeface="Arial" charset="0"/>
              </a:rPr>
              <a:t>MDR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39" name="直接连接符 238"/>
          <p:cNvCxnSpPr/>
          <p:nvPr/>
        </p:nvCxnSpPr>
        <p:spPr bwMode="auto">
          <a:xfrm>
            <a:off x="2672447" y="5908126"/>
            <a:ext cx="0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1" name="直接连接符 240"/>
          <p:cNvCxnSpPr/>
          <p:nvPr/>
        </p:nvCxnSpPr>
        <p:spPr bwMode="auto">
          <a:xfrm flipV="1">
            <a:off x="2854041" y="6368472"/>
            <a:ext cx="0" cy="21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2" name="直接连接符 241"/>
          <p:cNvCxnSpPr/>
          <p:nvPr/>
        </p:nvCxnSpPr>
        <p:spPr bwMode="auto">
          <a:xfrm rot="16200000">
            <a:off x="3106281" y="6315335"/>
            <a:ext cx="1726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4" name="直接连接符 243"/>
          <p:cNvCxnSpPr/>
          <p:nvPr/>
        </p:nvCxnSpPr>
        <p:spPr bwMode="auto">
          <a:xfrm rot="16200000">
            <a:off x="1736994" y="6026858"/>
            <a:ext cx="1726" cy="10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4" name="组合 363"/>
          <p:cNvGrpSpPr/>
          <p:nvPr/>
        </p:nvGrpSpPr>
        <p:grpSpPr>
          <a:xfrm>
            <a:off x="2170281" y="5732800"/>
            <a:ext cx="360039" cy="119168"/>
            <a:chOff x="5292080" y="3452075"/>
            <a:chExt cx="360039" cy="119168"/>
          </a:xfrm>
        </p:grpSpPr>
        <p:sp>
          <p:nvSpPr>
            <p:cNvPr id="365" name="等腰三角形 36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366" name="直接连接符 36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67" name="文本框 366"/>
          <p:cNvSpPr txBox="1"/>
          <p:nvPr/>
        </p:nvSpPr>
        <p:spPr>
          <a:xfrm>
            <a:off x="1557897" y="5669274"/>
            <a:ext cx="744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LD.MDR</a:t>
            </a:r>
            <a:endParaRPr lang="zh-CN" altLang="en-US" sz="1000" baseline="0" dirty="0"/>
          </a:p>
        </p:txBody>
      </p:sp>
      <p:sp>
        <p:nvSpPr>
          <p:cNvPr id="392" name="梯形 391"/>
          <p:cNvSpPr/>
          <p:nvPr/>
        </p:nvSpPr>
        <p:spPr bwMode="auto">
          <a:xfrm>
            <a:off x="2187064" y="6122668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MUX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393" name="直接连接符 392"/>
          <p:cNvCxnSpPr/>
          <p:nvPr/>
        </p:nvCxnSpPr>
        <p:spPr bwMode="auto">
          <a:xfrm flipV="1">
            <a:off x="2277977" y="6368448"/>
            <a:ext cx="0" cy="208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4" name="直接连接符 393"/>
          <p:cNvCxnSpPr/>
          <p:nvPr/>
        </p:nvCxnSpPr>
        <p:spPr bwMode="auto">
          <a:xfrm>
            <a:off x="1197857" y="5351128"/>
            <a:ext cx="0" cy="12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5" name="直接连接符 394"/>
          <p:cNvCxnSpPr/>
          <p:nvPr/>
        </p:nvCxnSpPr>
        <p:spPr bwMode="auto">
          <a:xfrm>
            <a:off x="3104495" y="5904000"/>
            <a:ext cx="0" cy="30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6" name="直接连接符 395"/>
          <p:cNvCxnSpPr/>
          <p:nvPr/>
        </p:nvCxnSpPr>
        <p:spPr bwMode="auto">
          <a:xfrm rot="5400000" flipH="1">
            <a:off x="3248479" y="6058435"/>
            <a:ext cx="0" cy="28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00" name="组合 399"/>
          <p:cNvGrpSpPr/>
          <p:nvPr/>
        </p:nvGrpSpPr>
        <p:grpSpPr>
          <a:xfrm>
            <a:off x="1837251" y="6173636"/>
            <a:ext cx="360039" cy="119168"/>
            <a:chOff x="5292080" y="3452075"/>
            <a:chExt cx="360039" cy="119168"/>
          </a:xfrm>
        </p:grpSpPr>
        <p:sp>
          <p:nvSpPr>
            <p:cNvPr id="401" name="等腰三角形 400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402" name="直接连接符 401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3" name="文本框 402"/>
          <p:cNvSpPr txBox="1"/>
          <p:nvPr/>
        </p:nvSpPr>
        <p:spPr>
          <a:xfrm>
            <a:off x="1294916" y="6110110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MIO.EN</a:t>
            </a:r>
            <a:endParaRPr lang="zh-CN" altLang="en-US" sz="1000" baseline="0" dirty="0"/>
          </a:p>
        </p:txBody>
      </p:sp>
      <p:grpSp>
        <p:nvGrpSpPr>
          <p:cNvPr id="404" name="组合 403"/>
          <p:cNvGrpSpPr/>
          <p:nvPr/>
        </p:nvGrpSpPr>
        <p:grpSpPr>
          <a:xfrm>
            <a:off x="2426458" y="5380465"/>
            <a:ext cx="360039" cy="119168"/>
            <a:chOff x="5292080" y="3452075"/>
            <a:chExt cx="360039" cy="119168"/>
          </a:xfrm>
        </p:grpSpPr>
        <p:sp>
          <p:nvSpPr>
            <p:cNvPr id="405" name="等腰三角形 40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406" name="直接连接符 40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7" name="文本框 406"/>
          <p:cNvSpPr txBox="1"/>
          <p:nvPr/>
        </p:nvSpPr>
        <p:spPr>
          <a:xfrm>
            <a:off x="1629907" y="5333967"/>
            <a:ext cx="842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baseline="0" dirty="0" err="1"/>
              <a:t>GateMDR</a:t>
            </a:r>
            <a:endParaRPr lang="zh-CN" altLang="en-US" sz="1000" baseline="0" dirty="0"/>
          </a:p>
        </p:txBody>
      </p:sp>
      <p:grpSp>
        <p:nvGrpSpPr>
          <p:cNvPr id="421" name="组合 420"/>
          <p:cNvGrpSpPr/>
          <p:nvPr/>
        </p:nvGrpSpPr>
        <p:grpSpPr>
          <a:xfrm>
            <a:off x="1134212" y="5442899"/>
            <a:ext cx="396344" cy="215444"/>
            <a:chOff x="7272000" y="2565484"/>
            <a:chExt cx="396344" cy="215444"/>
          </a:xfrm>
        </p:grpSpPr>
        <p:cxnSp>
          <p:nvCxnSpPr>
            <p:cNvPr id="422" name="直接连接符 42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3" name="文本框 42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424" name="组合 423"/>
          <p:cNvGrpSpPr/>
          <p:nvPr/>
        </p:nvGrpSpPr>
        <p:grpSpPr>
          <a:xfrm>
            <a:off x="2978204" y="6542014"/>
            <a:ext cx="360000" cy="221857"/>
            <a:chOff x="5898218" y="3494595"/>
            <a:chExt cx="360000" cy="221857"/>
          </a:xfrm>
        </p:grpSpPr>
        <p:cxnSp>
          <p:nvCxnSpPr>
            <p:cNvPr id="425" name="直接连接符 424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6" name="文本框 425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sp>
        <p:nvSpPr>
          <p:cNvPr id="5" name="流程图: 手动操作 4"/>
          <p:cNvSpPr/>
          <p:nvPr/>
        </p:nvSpPr>
        <p:spPr bwMode="auto">
          <a:xfrm>
            <a:off x="6994561" y="4289586"/>
            <a:ext cx="1080000" cy="390640"/>
          </a:xfrm>
          <a:prstGeom prst="flowChartManualOperation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144000" rIns="91440" bIns="144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ALU</a:t>
            </a:r>
            <a:endParaRPr kumimoji="0" lang="zh-CN" alt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等腰三角形 9"/>
          <p:cNvSpPr/>
          <p:nvPr/>
        </p:nvSpPr>
        <p:spPr bwMode="auto">
          <a:xfrm flipV="1">
            <a:off x="7391088" y="4289586"/>
            <a:ext cx="199657" cy="139368"/>
          </a:xfrm>
          <a:prstGeom prst="triangle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86742" y="4280216"/>
            <a:ext cx="102592" cy="1846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A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819344" y="4289554"/>
            <a:ext cx="102592" cy="1846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B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7390425" y="4298836"/>
            <a:ext cx="99828" cy="1393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连接符 23"/>
          <p:cNvCxnSpPr/>
          <p:nvPr/>
        </p:nvCxnSpPr>
        <p:spPr bwMode="auto">
          <a:xfrm flipH="1">
            <a:off x="7497834" y="4298836"/>
            <a:ext cx="92793" cy="1393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2" name="等腰三角形 221"/>
          <p:cNvSpPr/>
          <p:nvPr/>
        </p:nvSpPr>
        <p:spPr bwMode="auto">
          <a:xfrm rot="5400000">
            <a:off x="6965478" y="4370395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95" name="文本框 294"/>
          <p:cNvSpPr txBox="1"/>
          <p:nvPr/>
        </p:nvSpPr>
        <p:spPr>
          <a:xfrm>
            <a:off x="6420017" y="4250019"/>
            <a:ext cx="547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ALUK</a:t>
            </a:r>
            <a:endParaRPr lang="zh-CN" altLang="en-US" sz="1000" baseline="0" dirty="0"/>
          </a:p>
        </p:txBody>
      </p:sp>
      <p:grpSp>
        <p:nvGrpSpPr>
          <p:cNvPr id="376" name="组合 375"/>
          <p:cNvGrpSpPr/>
          <p:nvPr/>
        </p:nvGrpSpPr>
        <p:grpSpPr>
          <a:xfrm>
            <a:off x="6258090" y="4397737"/>
            <a:ext cx="360000" cy="221857"/>
            <a:chOff x="5898218" y="3494595"/>
            <a:chExt cx="360000" cy="221857"/>
          </a:xfrm>
        </p:grpSpPr>
        <p:cxnSp>
          <p:nvCxnSpPr>
            <p:cNvPr id="377" name="直接连接符 376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8" name="文本框 377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2</a:t>
              </a:r>
              <a:endParaRPr lang="zh-CN" altLang="en-US" sz="1200" dirty="0"/>
            </a:p>
          </p:txBody>
        </p:sp>
      </p:grpSp>
      <p:cxnSp>
        <p:nvCxnSpPr>
          <p:cNvPr id="203" name="直接连接符 202"/>
          <p:cNvCxnSpPr/>
          <p:nvPr/>
        </p:nvCxnSpPr>
        <p:spPr bwMode="auto">
          <a:xfrm flipV="1">
            <a:off x="1218173" y="4928288"/>
            <a:ext cx="1726" cy="36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3" name="直接连接符 222"/>
          <p:cNvCxnSpPr/>
          <p:nvPr/>
        </p:nvCxnSpPr>
        <p:spPr bwMode="auto">
          <a:xfrm rot="5400000">
            <a:off x="6346497" y="3832234"/>
            <a:ext cx="0" cy="1224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" name="组合 7"/>
          <p:cNvGrpSpPr/>
          <p:nvPr/>
        </p:nvGrpSpPr>
        <p:grpSpPr>
          <a:xfrm>
            <a:off x="4067944" y="4941168"/>
            <a:ext cx="695029" cy="318229"/>
            <a:chOff x="4067944" y="4941168"/>
            <a:chExt cx="695029" cy="318229"/>
          </a:xfrm>
        </p:grpSpPr>
        <p:grpSp>
          <p:nvGrpSpPr>
            <p:cNvPr id="360" name="组合 359"/>
            <p:cNvGrpSpPr/>
            <p:nvPr/>
          </p:nvGrpSpPr>
          <p:grpSpPr>
            <a:xfrm>
              <a:off x="4349249" y="4941168"/>
              <a:ext cx="360039" cy="119168"/>
              <a:chOff x="5292080" y="3452075"/>
              <a:chExt cx="360039" cy="119168"/>
            </a:xfrm>
          </p:grpSpPr>
          <p:sp>
            <p:nvSpPr>
              <p:cNvPr id="361" name="等腰三角形 360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cxnSp>
            <p:nvCxnSpPr>
              <p:cNvPr id="362" name="直接连接符 361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63" name="文本框 362"/>
            <p:cNvSpPr txBox="1"/>
            <p:nvPr/>
          </p:nvSpPr>
          <p:spPr>
            <a:xfrm>
              <a:off x="4067944" y="5013176"/>
              <a:ext cx="6950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baseline="0" dirty="0"/>
                <a:t>RUN</a:t>
              </a:r>
              <a:endParaRPr lang="zh-CN" altLang="en-US" sz="1000" baseline="0" dirty="0"/>
            </a:p>
          </p:txBody>
        </p:sp>
      </p:grpSp>
      <p:sp>
        <p:nvSpPr>
          <p:cNvPr id="4" name="矩形 3"/>
          <p:cNvSpPr/>
          <p:nvPr/>
        </p:nvSpPr>
        <p:spPr bwMode="auto">
          <a:xfrm>
            <a:off x="7059361" y="1543912"/>
            <a:ext cx="950400" cy="1209906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40" name="直接连接符 39"/>
          <p:cNvCxnSpPr/>
          <p:nvPr/>
        </p:nvCxnSpPr>
        <p:spPr bwMode="auto">
          <a:xfrm>
            <a:off x="7866941" y="2768136"/>
            <a:ext cx="1" cy="79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直接连接符 59"/>
          <p:cNvCxnSpPr/>
          <p:nvPr/>
        </p:nvCxnSpPr>
        <p:spPr bwMode="auto">
          <a:xfrm flipH="1">
            <a:off x="7530770" y="1111864"/>
            <a:ext cx="7582" cy="4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61" name="组合 160"/>
          <p:cNvGrpSpPr/>
          <p:nvPr/>
        </p:nvGrpSpPr>
        <p:grpSpPr>
          <a:xfrm>
            <a:off x="7786289" y="3056080"/>
            <a:ext cx="396344" cy="215444"/>
            <a:chOff x="7272000" y="2565484"/>
            <a:chExt cx="396344" cy="215444"/>
          </a:xfrm>
        </p:grpSpPr>
        <p:cxnSp>
          <p:nvCxnSpPr>
            <p:cNvPr id="114" name="直接连接符 11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5" name="文本框 11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229" name="组合 228"/>
          <p:cNvGrpSpPr/>
          <p:nvPr/>
        </p:nvGrpSpPr>
        <p:grpSpPr>
          <a:xfrm>
            <a:off x="6703212" y="2153305"/>
            <a:ext cx="360039" cy="119168"/>
            <a:chOff x="5292080" y="3452075"/>
            <a:chExt cx="360039" cy="119168"/>
          </a:xfrm>
        </p:grpSpPr>
        <p:sp>
          <p:nvSpPr>
            <p:cNvPr id="230" name="等腰三角形 229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31" name="直接连接符 230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2" name="组合 231"/>
          <p:cNvGrpSpPr/>
          <p:nvPr/>
        </p:nvGrpSpPr>
        <p:grpSpPr>
          <a:xfrm>
            <a:off x="6703212" y="1615920"/>
            <a:ext cx="360039" cy="119168"/>
            <a:chOff x="5292080" y="3452075"/>
            <a:chExt cx="360039" cy="119168"/>
          </a:xfrm>
        </p:grpSpPr>
        <p:sp>
          <p:nvSpPr>
            <p:cNvPr id="233" name="等腰三角形 232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34" name="直接连接符 233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5" name="组合 234"/>
          <p:cNvGrpSpPr/>
          <p:nvPr/>
        </p:nvGrpSpPr>
        <p:grpSpPr>
          <a:xfrm flipH="1">
            <a:off x="8019245" y="2552024"/>
            <a:ext cx="360039" cy="119168"/>
            <a:chOff x="5292080" y="3452075"/>
            <a:chExt cx="360039" cy="119168"/>
          </a:xfrm>
        </p:grpSpPr>
        <p:sp>
          <p:nvSpPr>
            <p:cNvPr id="236" name="等腰三角形 23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37" name="直接连接符 23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1" name="文本框 290"/>
          <p:cNvSpPr txBox="1"/>
          <p:nvPr/>
        </p:nvSpPr>
        <p:spPr>
          <a:xfrm>
            <a:off x="6382433" y="1572499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DR</a:t>
            </a:r>
            <a:endParaRPr lang="zh-CN" altLang="en-US" sz="1000" baseline="0" dirty="0"/>
          </a:p>
        </p:txBody>
      </p:sp>
      <p:sp>
        <p:nvSpPr>
          <p:cNvPr id="292" name="文本框 291"/>
          <p:cNvSpPr txBox="1"/>
          <p:nvPr/>
        </p:nvSpPr>
        <p:spPr>
          <a:xfrm>
            <a:off x="6094401" y="2089779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LD.REG</a:t>
            </a:r>
            <a:endParaRPr lang="zh-CN" altLang="en-US" sz="1000" baseline="0" dirty="0"/>
          </a:p>
        </p:txBody>
      </p:sp>
      <p:sp>
        <p:nvSpPr>
          <p:cNvPr id="296" name="文本框 295"/>
          <p:cNvSpPr txBox="1"/>
          <p:nvPr/>
        </p:nvSpPr>
        <p:spPr>
          <a:xfrm>
            <a:off x="7282873" y="1705103"/>
            <a:ext cx="580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baseline="0" dirty="0"/>
              <a:t>REG FILE</a:t>
            </a:r>
            <a:endParaRPr lang="zh-CN" altLang="en-US" sz="1200" b="1" baseline="0" dirty="0"/>
          </a:p>
        </p:txBody>
      </p:sp>
      <p:sp>
        <p:nvSpPr>
          <p:cNvPr id="297" name="文本框 296"/>
          <p:cNvSpPr txBox="1"/>
          <p:nvPr/>
        </p:nvSpPr>
        <p:spPr>
          <a:xfrm>
            <a:off x="7606569" y="2408008"/>
            <a:ext cx="527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SR1</a:t>
            </a:r>
          </a:p>
          <a:p>
            <a:r>
              <a:rPr lang="en-US" altLang="zh-CN" sz="1000" baseline="0" dirty="0"/>
              <a:t>OUT</a:t>
            </a:r>
            <a:endParaRPr lang="zh-CN" altLang="en-US" sz="1000" baseline="0" dirty="0"/>
          </a:p>
        </p:txBody>
      </p:sp>
      <p:sp>
        <p:nvSpPr>
          <p:cNvPr id="298" name="文本框 297"/>
          <p:cNvSpPr txBox="1"/>
          <p:nvPr/>
        </p:nvSpPr>
        <p:spPr>
          <a:xfrm>
            <a:off x="7078792" y="2408008"/>
            <a:ext cx="527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SR2</a:t>
            </a:r>
          </a:p>
          <a:p>
            <a:r>
              <a:rPr lang="en-US" altLang="zh-CN" sz="1000" baseline="0" dirty="0"/>
              <a:t>OUT</a:t>
            </a:r>
            <a:endParaRPr lang="zh-CN" altLang="en-US" sz="1000" baseline="0" dirty="0"/>
          </a:p>
        </p:txBody>
      </p:sp>
      <p:grpSp>
        <p:nvGrpSpPr>
          <p:cNvPr id="349" name="组合 348"/>
          <p:cNvGrpSpPr/>
          <p:nvPr/>
        </p:nvGrpSpPr>
        <p:grpSpPr>
          <a:xfrm>
            <a:off x="8110665" y="2557773"/>
            <a:ext cx="360000" cy="221857"/>
            <a:chOff x="5898218" y="3494595"/>
            <a:chExt cx="360000" cy="221857"/>
          </a:xfrm>
        </p:grpSpPr>
        <p:cxnSp>
          <p:nvCxnSpPr>
            <p:cNvPr id="350" name="直接连接符 349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1" name="文本框 350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3</a:t>
              </a:r>
              <a:endParaRPr lang="zh-CN" altLang="en-US" sz="1200" dirty="0"/>
            </a:p>
          </p:txBody>
        </p:sp>
      </p:grpSp>
      <p:grpSp>
        <p:nvGrpSpPr>
          <p:cNvPr id="352" name="组合 351"/>
          <p:cNvGrpSpPr/>
          <p:nvPr/>
        </p:nvGrpSpPr>
        <p:grpSpPr>
          <a:xfrm>
            <a:off x="6695955" y="1625004"/>
            <a:ext cx="360000" cy="221857"/>
            <a:chOff x="5898218" y="3494595"/>
            <a:chExt cx="360000" cy="221857"/>
          </a:xfrm>
        </p:grpSpPr>
        <p:cxnSp>
          <p:nvCxnSpPr>
            <p:cNvPr id="353" name="直接连接符 352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4" name="文本框 353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3</a:t>
              </a:r>
              <a:endParaRPr lang="zh-CN" altLang="en-US" sz="1200" dirty="0"/>
            </a:p>
          </p:txBody>
        </p:sp>
      </p:grpSp>
      <p:grpSp>
        <p:nvGrpSpPr>
          <p:cNvPr id="409" name="组合 408"/>
          <p:cNvGrpSpPr/>
          <p:nvPr/>
        </p:nvGrpSpPr>
        <p:grpSpPr>
          <a:xfrm>
            <a:off x="7462553" y="1111864"/>
            <a:ext cx="396344" cy="215444"/>
            <a:chOff x="7272000" y="2565484"/>
            <a:chExt cx="396344" cy="215444"/>
          </a:xfrm>
        </p:grpSpPr>
        <p:cxnSp>
          <p:nvCxnSpPr>
            <p:cNvPr id="410" name="直接连接符 40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1" name="文本框 41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cxnSp>
        <p:nvCxnSpPr>
          <p:cNvPr id="35" name="直接连接符 34"/>
          <p:cNvCxnSpPr/>
          <p:nvPr/>
        </p:nvCxnSpPr>
        <p:spPr bwMode="auto">
          <a:xfrm>
            <a:off x="7866941" y="3613228"/>
            <a:ext cx="1" cy="68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4" name="椭圆 123"/>
          <p:cNvSpPr/>
          <p:nvPr/>
        </p:nvSpPr>
        <p:spPr bwMode="auto">
          <a:xfrm>
            <a:off x="7839281" y="3562247"/>
            <a:ext cx="55320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06" name="文本框 305"/>
          <p:cNvSpPr txBox="1"/>
          <p:nvPr/>
        </p:nvSpPr>
        <p:spPr>
          <a:xfrm>
            <a:off x="7695313" y="4951513"/>
            <a:ext cx="8306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 err="1"/>
              <a:t>GateALU</a:t>
            </a:r>
            <a:endParaRPr lang="zh-CN" altLang="en-US" sz="1000" baseline="0" dirty="0"/>
          </a:p>
        </p:txBody>
      </p:sp>
      <p:cxnSp>
        <p:nvCxnSpPr>
          <p:cNvPr id="211" name="直接连接符 210"/>
          <p:cNvCxnSpPr/>
          <p:nvPr/>
        </p:nvCxnSpPr>
        <p:spPr bwMode="auto">
          <a:xfrm rot="5400000">
            <a:off x="6526537" y="4277233"/>
            <a:ext cx="0" cy="1584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" name="直接连接符 204"/>
          <p:cNvCxnSpPr/>
          <p:nvPr/>
        </p:nvCxnSpPr>
        <p:spPr bwMode="auto">
          <a:xfrm flipV="1">
            <a:off x="3882469" y="4919128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5" name="矩形 104"/>
          <p:cNvSpPr/>
          <p:nvPr/>
        </p:nvSpPr>
        <p:spPr bwMode="auto">
          <a:xfrm>
            <a:off x="4514169" y="5684384"/>
            <a:ext cx="676800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baseline="0" dirty="0">
                <a:latin typeface="Arial" charset="0"/>
              </a:rPr>
              <a:t>MAR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56" name="直接连接符 355"/>
          <p:cNvCxnSpPr/>
          <p:nvPr/>
        </p:nvCxnSpPr>
        <p:spPr bwMode="auto">
          <a:xfrm>
            <a:off x="4836233" y="5360336"/>
            <a:ext cx="0" cy="352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1" name="组合 370"/>
          <p:cNvGrpSpPr/>
          <p:nvPr/>
        </p:nvGrpSpPr>
        <p:grpSpPr>
          <a:xfrm flipH="1">
            <a:off x="5230306" y="5732800"/>
            <a:ext cx="360039" cy="119168"/>
            <a:chOff x="5292080" y="3452075"/>
            <a:chExt cx="360039" cy="119168"/>
          </a:xfrm>
        </p:grpSpPr>
        <p:sp>
          <p:nvSpPr>
            <p:cNvPr id="372" name="等腰三角形 37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373" name="直接连接符 37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15" name="组合 414"/>
          <p:cNvGrpSpPr/>
          <p:nvPr/>
        </p:nvGrpSpPr>
        <p:grpSpPr>
          <a:xfrm>
            <a:off x="4745207" y="5378888"/>
            <a:ext cx="396344" cy="215444"/>
            <a:chOff x="7272000" y="2565484"/>
            <a:chExt cx="396344" cy="215444"/>
          </a:xfrm>
        </p:grpSpPr>
        <p:cxnSp>
          <p:nvCxnSpPr>
            <p:cNvPr id="416" name="直接连接符 415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7" name="文本框 416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sp>
        <p:nvSpPr>
          <p:cNvPr id="374" name="文本框 373"/>
          <p:cNvSpPr txBox="1"/>
          <p:nvPr/>
        </p:nvSpPr>
        <p:spPr>
          <a:xfrm>
            <a:off x="5587295" y="5669274"/>
            <a:ext cx="723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LD.MAR</a:t>
            </a:r>
            <a:endParaRPr lang="zh-CN" altLang="en-US" sz="1000" baseline="0" dirty="0"/>
          </a:p>
        </p:txBody>
      </p:sp>
      <p:sp>
        <p:nvSpPr>
          <p:cNvPr id="379" name="Rectangle 2"/>
          <p:cNvSpPr txBox="1">
            <a:spLocks noChangeArrowheads="1"/>
          </p:cNvSpPr>
          <p:nvPr/>
        </p:nvSpPr>
        <p:spPr bwMode="auto">
          <a:xfrm>
            <a:off x="179388" y="71438"/>
            <a:ext cx="883920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9pPr>
          </a:lstStyle>
          <a:p>
            <a:r>
              <a:rPr lang="en-US" altLang="zh-CN" baseline="0" dirty="0">
                <a:ea typeface="宋体" panose="02010600030101010101" pitchFamily="2" charset="-122"/>
              </a:rPr>
              <a:t>BR (PC-Relative)</a:t>
            </a:r>
            <a:endParaRPr lang="en-US" altLang="zh-CN" kern="0" baseline="0" dirty="0">
              <a:ea typeface="宋体" panose="02010600030101010101" pitchFamily="2" charset="-122"/>
            </a:endParaRPr>
          </a:p>
        </p:txBody>
      </p:sp>
      <p:sp>
        <p:nvSpPr>
          <p:cNvPr id="375" name="矩形 374"/>
          <p:cNvSpPr/>
          <p:nvPr/>
        </p:nvSpPr>
        <p:spPr bwMode="auto">
          <a:xfrm>
            <a:off x="168480" y="692696"/>
            <a:ext cx="8896977" cy="6089104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137" name="直接连接符 136"/>
          <p:cNvCxnSpPr/>
          <p:nvPr/>
        </p:nvCxnSpPr>
        <p:spPr bwMode="auto">
          <a:xfrm flipV="1">
            <a:off x="4654241" y="1748544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1" name="组合 150"/>
          <p:cNvGrpSpPr/>
          <p:nvPr/>
        </p:nvGrpSpPr>
        <p:grpSpPr>
          <a:xfrm>
            <a:off x="3934162" y="1941680"/>
            <a:ext cx="360039" cy="119168"/>
            <a:chOff x="5292080" y="3452075"/>
            <a:chExt cx="360039" cy="119168"/>
          </a:xfrm>
        </p:grpSpPr>
        <p:sp>
          <p:nvSpPr>
            <p:cNvPr id="152" name="等腰三角形 15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153" name="直接连接符 15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54" name="组合 153"/>
          <p:cNvGrpSpPr/>
          <p:nvPr/>
        </p:nvGrpSpPr>
        <p:grpSpPr>
          <a:xfrm>
            <a:off x="3934161" y="1592352"/>
            <a:ext cx="360039" cy="119168"/>
            <a:chOff x="5292080" y="3452075"/>
            <a:chExt cx="360039" cy="119168"/>
          </a:xfrm>
        </p:grpSpPr>
        <p:sp>
          <p:nvSpPr>
            <p:cNvPr id="155" name="等腰三角形 15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156" name="直接连接符 15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5" name="梯形 94"/>
          <p:cNvSpPr/>
          <p:nvPr/>
        </p:nvSpPr>
        <p:spPr bwMode="auto">
          <a:xfrm>
            <a:off x="2421993" y="3056080"/>
            <a:ext cx="972000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MUX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96" name="梯形 95"/>
          <p:cNvSpPr/>
          <p:nvPr/>
        </p:nvSpPr>
        <p:spPr bwMode="auto">
          <a:xfrm>
            <a:off x="3664802" y="3056080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MUX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142" name="直接连接符 141"/>
          <p:cNvCxnSpPr/>
          <p:nvPr/>
        </p:nvCxnSpPr>
        <p:spPr bwMode="auto">
          <a:xfrm flipV="1">
            <a:off x="4652515" y="2108560"/>
            <a:ext cx="1726" cy="3132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" name="直接连接符 143"/>
          <p:cNvCxnSpPr/>
          <p:nvPr/>
        </p:nvCxnSpPr>
        <p:spPr bwMode="auto">
          <a:xfrm flipV="1">
            <a:off x="4076451" y="2804080"/>
            <a:ext cx="1726" cy="2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" name="直接连接符 146"/>
          <p:cNvCxnSpPr/>
          <p:nvPr/>
        </p:nvCxnSpPr>
        <p:spPr bwMode="auto">
          <a:xfrm flipV="1">
            <a:off x="3790145" y="2386600"/>
            <a:ext cx="1726" cy="21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8" name="椭圆 147"/>
          <p:cNvSpPr/>
          <p:nvPr/>
        </p:nvSpPr>
        <p:spPr bwMode="auto">
          <a:xfrm>
            <a:off x="3775881" y="2359138"/>
            <a:ext cx="45719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176" name="直接连接符 175"/>
          <p:cNvCxnSpPr/>
          <p:nvPr/>
        </p:nvCxnSpPr>
        <p:spPr bwMode="auto">
          <a:xfrm flipV="1">
            <a:off x="3500387" y="2804072"/>
            <a:ext cx="1726" cy="1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7" name="直接连接符 176"/>
          <p:cNvCxnSpPr/>
          <p:nvPr/>
        </p:nvCxnSpPr>
        <p:spPr bwMode="auto">
          <a:xfrm rot="16200000">
            <a:off x="3210681" y="2684409"/>
            <a:ext cx="1726" cy="597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8" name="矩形 227"/>
          <p:cNvSpPr/>
          <p:nvPr/>
        </p:nvSpPr>
        <p:spPr bwMode="auto">
          <a:xfrm>
            <a:off x="5806369" y="4712264"/>
            <a:ext cx="360040" cy="3456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108000" tIns="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 dirty="0">
                <a:latin typeface="Arial" charset="0"/>
              </a:rPr>
              <a:t>…</a:t>
            </a:r>
            <a:endParaRPr kumimoji="0" lang="zh-CN" altLang="en-US" sz="2400" b="1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61" name="组合 260"/>
          <p:cNvGrpSpPr/>
          <p:nvPr/>
        </p:nvGrpSpPr>
        <p:grpSpPr>
          <a:xfrm>
            <a:off x="3286201" y="2595651"/>
            <a:ext cx="1008000" cy="244405"/>
            <a:chOff x="2843920" y="2392507"/>
            <a:chExt cx="1008000" cy="244405"/>
          </a:xfrm>
        </p:grpSpPr>
        <p:sp>
          <p:nvSpPr>
            <p:cNvPr id="94" name="梯形 93"/>
            <p:cNvSpPr/>
            <p:nvPr/>
          </p:nvSpPr>
          <p:spPr bwMode="auto">
            <a:xfrm>
              <a:off x="2843920" y="2392507"/>
              <a:ext cx="1008000" cy="232989"/>
            </a:xfrm>
            <a:prstGeom prst="trapezoid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21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b="1" dirty="0">
                  <a:solidFill>
                    <a:schemeClr val="bg1"/>
                  </a:solidFill>
                  <a:latin typeface="Arial" charset="0"/>
                </a:rPr>
                <a:t>+</a:t>
              </a:r>
              <a:endParaRPr kumimoji="0" lang="zh-CN" altLang="en-US" sz="2000" b="1" i="0" u="none" strike="noStrike" cap="none" normalizeH="0" baseline="-2500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257" name="等腰三角形 256"/>
            <p:cNvSpPr/>
            <p:nvPr/>
          </p:nvSpPr>
          <p:spPr bwMode="auto">
            <a:xfrm>
              <a:off x="3249397" y="2545331"/>
              <a:ext cx="197047" cy="91581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59" name="直接连接符 258"/>
            <p:cNvCxnSpPr/>
            <p:nvPr/>
          </p:nvCxnSpPr>
          <p:spPr bwMode="auto">
            <a:xfrm flipV="1">
              <a:off x="3249397" y="2545331"/>
              <a:ext cx="98524" cy="915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0" name="直接连接符 259"/>
            <p:cNvCxnSpPr/>
            <p:nvPr/>
          </p:nvCxnSpPr>
          <p:spPr bwMode="auto">
            <a:xfrm flipH="1" flipV="1">
              <a:off x="3347864" y="2545331"/>
              <a:ext cx="98524" cy="915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71" name="组合 270"/>
          <p:cNvGrpSpPr/>
          <p:nvPr/>
        </p:nvGrpSpPr>
        <p:grpSpPr>
          <a:xfrm>
            <a:off x="5661476" y="2176846"/>
            <a:ext cx="396344" cy="215444"/>
            <a:chOff x="7272000" y="2565484"/>
            <a:chExt cx="396344" cy="215444"/>
          </a:xfrm>
        </p:grpSpPr>
        <p:cxnSp>
          <p:nvCxnSpPr>
            <p:cNvPr id="272" name="直接连接符 27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3" name="文本框 27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sp>
        <p:nvSpPr>
          <p:cNvPr id="334" name="文本框 333"/>
          <p:cNvSpPr txBox="1"/>
          <p:nvPr/>
        </p:nvSpPr>
        <p:spPr>
          <a:xfrm>
            <a:off x="4717064" y="3032135"/>
            <a:ext cx="9137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ADDR1MUX</a:t>
            </a:r>
            <a:endParaRPr lang="zh-CN" altLang="en-US" sz="1000" baseline="0" dirty="0"/>
          </a:p>
        </p:txBody>
      </p:sp>
      <p:grpSp>
        <p:nvGrpSpPr>
          <p:cNvPr id="335" name="组合 334"/>
          <p:cNvGrpSpPr/>
          <p:nvPr/>
        </p:nvGrpSpPr>
        <p:grpSpPr>
          <a:xfrm flipH="1">
            <a:off x="4419247" y="3101884"/>
            <a:ext cx="360039" cy="119168"/>
            <a:chOff x="5292080" y="3452075"/>
            <a:chExt cx="360039" cy="119168"/>
          </a:xfrm>
        </p:grpSpPr>
        <p:sp>
          <p:nvSpPr>
            <p:cNvPr id="336" name="等腰三角形 33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337" name="直接连接符 33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3" name="组合 342"/>
          <p:cNvGrpSpPr/>
          <p:nvPr/>
        </p:nvGrpSpPr>
        <p:grpSpPr>
          <a:xfrm>
            <a:off x="3895814" y="1945790"/>
            <a:ext cx="360000" cy="217408"/>
            <a:chOff x="5898218" y="3494595"/>
            <a:chExt cx="360000" cy="217408"/>
          </a:xfrm>
        </p:grpSpPr>
        <p:cxnSp>
          <p:nvCxnSpPr>
            <p:cNvPr id="344" name="直接连接符 343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5" name="文本框 344"/>
            <p:cNvSpPr txBox="1"/>
            <p:nvPr/>
          </p:nvSpPr>
          <p:spPr>
            <a:xfrm>
              <a:off x="5898218" y="3496559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2</a:t>
              </a:r>
              <a:endParaRPr lang="zh-CN" altLang="en-US" sz="1200" dirty="0"/>
            </a:p>
          </p:txBody>
        </p:sp>
      </p:grpSp>
      <p:sp>
        <p:nvSpPr>
          <p:cNvPr id="93" name="梯形 92"/>
          <p:cNvSpPr/>
          <p:nvPr/>
        </p:nvSpPr>
        <p:spPr bwMode="auto">
          <a:xfrm>
            <a:off x="4240866" y="1892536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2000" rIns="9144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b="1" baseline="0" dirty="0">
                <a:solidFill>
                  <a:schemeClr val="bg1"/>
                </a:solidFill>
                <a:latin typeface="Arial" charset="0"/>
              </a:rPr>
              <a:t>PC</a:t>
            </a:r>
            <a:r>
              <a:rPr kumimoji="0" lang="en-US" altLang="zh-CN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MUX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45" name="直接连接符 144"/>
          <p:cNvCxnSpPr/>
          <p:nvPr/>
        </p:nvCxnSpPr>
        <p:spPr bwMode="auto">
          <a:xfrm flipV="1">
            <a:off x="2926049" y="2975144"/>
            <a:ext cx="1726" cy="100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" name="直接连接符 145"/>
          <p:cNvCxnSpPr/>
          <p:nvPr/>
        </p:nvCxnSpPr>
        <p:spPr bwMode="auto">
          <a:xfrm rot="16200000">
            <a:off x="4221282" y="1969129"/>
            <a:ext cx="1726" cy="86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0" name="直接连接符 169"/>
          <p:cNvCxnSpPr/>
          <p:nvPr/>
        </p:nvCxnSpPr>
        <p:spPr bwMode="auto">
          <a:xfrm rot="10800000">
            <a:off x="5734361" y="1436127"/>
            <a:ext cx="1726" cy="20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1" name="直接连接符 170"/>
          <p:cNvCxnSpPr/>
          <p:nvPr/>
        </p:nvCxnSpPr>
        <p:spPr bwMode="auto">
          <a:xfrm rot="16200000">
            <a:off x="5014281" y="2749264"/>
            <a:ext cx="1726" cy="147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" name="直接连接符 171"/>
          <p:cNvCxnSpPr/>
          <p:nvPr/>
        </p:nvCxnSpPr>
        <p:spPr bwMode="auto">
          <a:xfrm flipV="1">
            <a:off x="4292475" y="3272104"/>
            <a:ext cx="1726" cy="21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9" name="文本框 308"/>
          <p:cNvSpPr txBox="1"/>
          <p:nvPr/>
        </p:nvSpPr>
        <p:spPr>
          <a:xfrm>
            <a:off x="3311140" y="1546909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baseline="0" dirty="0"/>
              <a:t>LD.PC</a:t>
            </a:r>
            <a:endParaRPr lang="zh-CN" altLang="en-US" sz="1000" baseline="0" dirty="0"/>
          </a:p>
        </p:txBody>
      </p:sp>
      <p:grpSp>
        <p:nvGrpSpPr>
          <p:cNvPr id="338" name="组合 337"/>
          <p:cNvGrpSpPr/>
          <p:nvPr/>
        </p:nvGrpSpPr>
        <p:grpSpPr>
          <a:xfrm>
            <a:off x="2080239" y="3105493"/>
            <a:ext cx="360039" cy="119168"/>
            <a:chOff x="5292080" y="3452075"/>
            <a:chExt cx="360039" cy="119168"/>
          </a:xfrm>
        </p:grpSpPr>
        <p:sp>
          <p:nvSpPr>
            <p:cNvPr id="339" name="等腰三角形 33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340" name="直接连接符 33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41" name="文本框 340"/>
          <p:cNvSpPr txBox="1"/>
          <p:nvPr/>
        </p:nvSpPr>
        <p:spPr>
          <a:xfrm>
            <a:off x="1136717" y="3046345"/>
            <a:ext cx="991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baseline="0" dirty="0"/>
              <a:t>ADDR2MUX</a:t>
            </a:r>
            <a:endParaRPr lang="zh-CN" altLang="en-US" sz="1000" baseline="0" dirty="0"/>
          </a:p>
        </p:txBody>
      </p:sp>
      <p:grpSp>
        <p:nvGrpSpPr>
          <p:cNvPr id="325" name="组合 324"/>
          <p:cNvGrpSpPr/>
          <p:nvPr/>
        </p:nvGrpSpPr>
        <p:grpSpPr>
          <a:xfrm>
            <a:off x="4585967" y="2176846"/>
            <a:ext cx="396344" cy="215444"/>
            <a:chOff x="7272000" y="2565484"/>
            <a:chExt cx="396344" cy="215444"/>
          </a:xfrm>
        </p:grpSpPr>
        <p:cxnSp>
          <p:nvCxnSpPr>
            <p:cNvPr id="326" name="直接连接符 325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7" name="文本框 326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sp>
        <p:nvSpPr>
          <p:cNvPr id="70" name="矩形 69"/>
          <p:cNvSpPr/>
          <p:nvPr/>
        </p:nvSpPr>
        <p:spPr bwMode="auto">
          <a:xfrm>
            <a:off x="4746598" y="3915536"/>
            <a:ext cx="950556" cy="1233418"/>
          </a:xfrm>
          <a:prstGeom prst="rect">
            <a:avLst/>
          </a:prstGeom>
          <a:solidFill>
            <a:srgbClr val="CC0000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b="1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FINITE STATE MACHINE</a:t>
            </a:r>
            <a:endParaRPr lang="zh-CN" altLang="en-US" sz="1200" b="1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1" name="组合 110"/>
          <p:cNvGrpSpPr/>
          <p:nvPr/>
        </p:nvGrpSpPr>
        <p:grpSpPr>
          <a:xfrm>
            <a:off x="3683425" y="4218423"/>
            <a:ext cx="394752" cy="277817"/>
            <a:chOff x="2731971" y="4365104"/>
            <a:chExt cx="327861" cy="216000"/>
          </a:xfrm>
        </p:grpSpPr>
        <p:sp>
          <p:nvSpPr>
            <p:cNvPr id="108" name="矩形 107"/>
            <p:cNvSpPr/>
            <p:nvPr/>
          </p:nvSpPr>
          <p:spPr bwMode="auto">
            <a:xfrm>
              <a:off x="2731971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N</a:t>
              </a:r>
              <a:endParaRPr kumimoji="0" lang="zh-CN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9" name="矩形 108"/>
            <p:cNvSpPr/>
            <p:nvPr/>
          </p:nvSpPr>
          <p:spPr bwMode="auto">
            <a:xfrm>
              <a:off x="2839983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Z</a:t>
              </a:r>
              <a:endParaRPr kumimoji="0" lang="zh-CN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10" name="矩形 109"/>
            <p:cNvSpPr/>
            <p:nvPr/>
          </p:nvSpPr>
          <p:spPr bwMode="auto">
            <a:xfrm>
              <a:off x="2947995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P</a:t>
              </a:r>
              <a:endParaRPr kumimoji="0" lang="zh-CN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</p:grpSp>
      <p:cxnSp>
        <p:nvCxnSpPr>
          <p:cNvPr id="207" name="直接连接符 206"/>
          <p:cNvCxnSpPr/>
          <p:nvPr/>
        </p:nvCxnSpPr>
        <p:spPr bwMode="auto">
          <a:xfrm rot="16200000">
            <a:off x="4408514" y="4021887"/>
            <a:ext cx="1726" cy="662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12" name="组合 211"/>
          <p:cNvGrpSpPr/>
          <p:nvPr/>
        </p:nvGrpSpPr>
        <p:grpSpPr>
          <a:xfrm>
            <a:off x="5734361" y="4072576"/>
            <a:ext cx="360039" cy="119168"/>
            <a:chOff x="5292080" y="3452075"/>
            <a:chExt cx="360039" cy="119168"/>
          </a:xfrm>
        </p:grpSpPr>
        <p:sp>
          <p:nvSpPr>
            <p:cNvPr id="213" name="等腰三角形 212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14" name="直接连接符 213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18" name="组合 217"/>
          <p:cNvGrpSpPr/>
          <p:nvPr/>
        </p:nvGrpSpPr>
        <p:grpSpPr>
          <a:xfrm>
            <a:off x="5734361" y="4224976"/>
            <a:ext cx="360039" cy="119168"/>
            <a:chOff x="5292080" y="3452075"/>
            <a:chExt cx="360039" cy="119168"/>
          </a:xfrm>
        </p:grpSpPr>
        <p:sp>
          <p:nvSpPr>
            <p:cNvPr id="219" name="等腰三角形 21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20" name="直接连接符 21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24" name="组合 223"/>
          <p:cNvGrpSpPr/>
          <p:nvPr/>
        </p:nvGrpSpPr>
        <p:grpSpPr>
          <a:xfrm>
            <a:off x="5734361" y="4529776"/>
            <a:ext cx="360039" cy="119168"/>
            <a:chOff x="5292080" y="3452075"/>
            <a:chExt cx="360039" cy="119168"/>
          </a:xfrm>
        </p:grpSpPr>
        <p:sp>
          <p:nvSpPr>
            <p:cNvPr id="225" name="等腰三角形 22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26" name="直接连接符 22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" name="组合 10"/>
          <p:cNvGrpSpPr/>
          <p:nvPr/>
        </p:nvGrpSpPr>
        <p:grpSpPr>
          <a:xfrm>
            <a:off x="3358097" y="4004728"/>
            <a:ext cx="1368000" cy="828000"/>
            <a:chOff x="3358097" y="4004728"/>
            <a:chExt cx="1368000" cy="828000"/>
          </a:xfrm>
        </p:grpSpPr>
        <p:cxnSp>
          <p:nvCxnSpPr>
            <p:cNvPr id="263" name="直接连接符 262"/>
            <p:cNvCxnSpPr/>
            <p:nvPr/>
          </p:nvCxnSpPr>
          <p:spPr bwMode="auto">
            <a:xfrm rot="10800000">
              <a:off x="3366482" y="4004728"/>
              <a:ext cx="1726" cy="828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4" name="直接连接符 263"/>
            <p:cNvCxnSpPr/>
            <p:nvPr/>
          </p:nvCxnSpPr>
          <p:spPr bwMode="auto">
            <a:xfrm rot="16200000">
              <a:off x="4041234" y="3321927"/>
              <a:ext cx="1726" cy="1368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" name="组合 5"/>
          <p:cNvGrpSpPr/>
          <p:nvPr/>
        </p:nvGrpSpPr>
        <p:grpSpPr>
          <a:xfrm>
            <a:off x="66045" y="4705522"/>
            <a:ext cx="794285" cy="246221"/>
            <a:chOff x="66045" y="4705522"/>
            <a:chExt cx="794285" cy="246221"/>
          </a:xfrm>
        </p:grpSpPr>
        <p:grpSp>
          <p:nvGrpSpPr>
            <p:cNvPr id="381" name="组合 380"/>
            <p:cNvGrpSpPr/>
            <p:nvPr/>
          </p:nvGrpSpPr>
          <p:grpSpPr>
            <a:xfrm>
              <a:off x="500291" y="4760252"/>
              <a:ext cx="360039" cy="119168"/>
              <a:chOff x="5292080" y="3452075"/>
              <a:chExt cx="360039" cy="119168"/>
            </a:xfrm>
          </p:grpSpPr>
          <p:sp>
            <p:nvSpPr>
              <p:cNvPr id="382" name="等腰三角形 381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cxnSp>
            <p:nvCxnSpPr>
              <p:cNvPr id="383" name="直接连接符 382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84" name="文本框 383"/>
            <p:cNvSpPr txBox="1"/>
            <p:nvPr/>
          </p:nvSpPr>
          <p:spPr>
            <a:xfrm>
              <a:off x="66045" y="4705522"/>
              <a:ext cx="5204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baseline="0" dirty="0"/>
                <a:t>LD.IR</a:t>
              </a:r>
              <a:endParaRPr lang="zh-CN" altLang="en-US" sz="1000" baseline="0" dirty="0"/>
            </a:p>
          </p:txBody>
        </p:sp>
      </p:grpSp>
      <p:cxnSp>
        <p:nvCxnSpPr>
          <p:cNvPr id="262" name="直接连接符 261"/>
          <p:cNvCxnSpPr/>
          <p:nvPr/>
        </p:nvCxnSpPr>
        <p:spPr bwMode="auto">
          <a:xfrm rot="16200000">
            <a:off x="2464347" y="3913064"/>
            <a:ext cx="1726" cy="1814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7" name="矩形 106"/>
          <p:cNvSpPr/>
          <p:nvPr/>
        </p:nvSpPr>
        <p:spPr bwMode="auto">
          <a:xfrm>
            <a:off x="880175" y="4712264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baseline="0" dirty="0">
                <a:latin typeface="Arial" charset="0"/>
              </a:rPr>
              <a:t>IR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707904" y="3717032"/>
            <a:ext cx="695029" cy="504055"/>
            <a:chOff x="3707904" y="3717032"/>
            <a:chExt cx="695029" cy="504055"/>
          </a:xfrm>
        </p:grpSpPr>
        <p:grpSp>
          <p:nvGrpSpPr>
            <p:cNvPr id="359" name="组合 358"/>
            <p:cNvGrpSpPr/>
            <p:nvPr/>
          </p:nvGrpSpPr>
          <p:grpSpPr>
            <a:xfrm rot="5400000" flipV="1">
              <a:off x="3684324" y="3981484"/>
              <a:ext cx="360039" cy="119168"/>
              <a:chOff x="5292080" y="3452075"/>
              <a:chExt cx="360039" cy="119168"/>
            </a:xfrm>
          </p:grpSpPr>
          <p:sp>
            <p:nvSpPr>
              <p:cNvPr id="368" name="等腰三角形 367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cxnSp>
            <p:nvCxnSpPr>
              <p:cNvPr id="369" name="直接连接符 368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70" name="文本框 369"/>
            <p:cNvSpPr txBox="1"/>
            <p:nvPr/>
          </p:nvSpPr>
          <p:spPr>
            <a:xfrm>
              <a:off x="3707904" y="3717032"/>
              <a:ext cx="6950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baseline="0" dirty="0"/>
                <a:t>LD.CC</a:t>
              </a:r>
              <a:endParaRPr lang="zh-CN" altLang="en-US" sz="1000" baseline="0" dirty="0"/>
            </a:p>
          </p:txBody>
        </p:sp>
      </p:grpSp>
      <p:sp>
        <p:nvSpPr>
          <p:cNvPr id="104" name="矩形 103"/>
          <p:cNvSpPr/>
          <p:nvPr/>
        </p:nvSpPr>
        <p:spPr bwMode="auto">
          <a:xfrm>
            <a:off x="4294201" y="1543936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PC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42" name="直接连接符 41"/>
          <p:cNvCxnSpPr/>
          <p:nvPr/>
        </p:nvCxnSpPr>
        <p:spPr bwMode="auto">
          <a:xfrm>
            <a:off x="622673" y="1039856"/>
            <a:ext cx="8344800" cy="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" name="直接连接符 132"/>
          <p:cNvCxnSpPr/>
          <p:nvPr/>
        </p:nvCxnSpPr>
        <p:spPr bwMode="auto">
          <a:xfrm rot="16200000">
            <a:off x="5025024" y="1084719"/>
            <a:ext cx="1726" cy="72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8" name="椭圆 167"/>
          <p:cNvSpPr/>
          <p:nvPr/>
        </p:nvSpPr>
        <p:spPr bwMode="auto">
          <a:xfrm>
            <a:off x="5328602" y="1423034"/>
            <a:ext cx="45719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169" name="直接连接符 168"/>
          <p:cNvCxnSpPr/>
          <p:nvPr/>
        </p:nvCxnSpPr>
        <p:spPr bwMode="auto">
          <a:xfrm rot="16200000">
            <a:off x="5554281" y="1246719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50" name="组合 449"/>
          <p:cNvGrpSpPr/>
          <p:nvPr/>
        </p:nvGrpSpPr>
        <p:grpSpPr>
          <a:xfrm>
            <a:off x="4101216" y="189333"/>
            <a:ext cx="4863271" cy="567522"/>
            <a:chOff x="3706688" y="189333"/>
            <a:chExt cx="5257800" cy="567522"/>
          </a:xfrm>
        </p:grpSpPr>
        <p:sp>
          <p:nvSpPr>
            <p:cNvPr id="455" name="Line 5"/>
            <p:cNvSpPr>
              <a:spLocks noChangeShapeType="1"/>
            </p:cNvSpPr>
            <p:nvPr/>
          </p:nvSpPr>
          <p:spPr bwMode="auto">
            <a:xfrm rot="16200000">
              <a:off x="4659188" y="19289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456" name="Line 6"/>
            <p:cNvSpPr>
              <a:spLocks noChangeShapeType="1"/>
            </p:cNvSpPr>
            <p:nvPr/>
          </p:nvSpPr>
          <p:spPr bwMode="auto">
            <a:xfrm rot="16200000">
              <a:off x="5497388" y="176217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457" name="Line 7"/>
            <p:cNvSpPr>
              <a:spLocks noChangeShapeType="1"/>
            </p:cNvSpPr>
            <p:nvPr/>
          </p:nvSpPr>
          <p:spPr bwMode="auto">
            <a:xfrm rot="16200000">
              <a:off x="6335588" y="19289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458" name="Line 8"/>
            <p:cNvSpPr>
              <a:spLocks noChangeShapeType="1"/>
            </p:cNvSpPr>
            <p:nvPr/>
          </p:nvSpPr>
          <p:spPr bwMode="auto">
            <a:xfrm rot="16200000">
              <a:off x="7173788" y="207339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459" name="Line 9"/>
            <p:cNvSpPr>
              <a:spLocks noChangeShapeType="1"/>
            </p:cNvSpPr>
            <p:nvPr/>
          </p:nvSpPr>
          <p:spPr bwMode="auto">
            <a:xfrm rot="16200000">
              <a:off x="8011988" y="197336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460" name="Line 13"/>
            <p:cNvSpPr>
              <a:spLocks noChangeShapeType="1"/>
            </p:cNvSpPr>
            <p:nvPr/>
          </p:nvSpPr>
          <p:spPr bwMode="auto">
            <a:xfrm rot="16200000">
              <a:off x="8812088" y="230990"/>
              <a:ext cx="0" cy="304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461" name="Line 14"/>
            <p:cNvSpPr>
              <a:spLocks noChangeShapeType="1"/>
            </p:cNvSpPr>
            <p:nvPr/>
          </p:nvSpPr>
          <p:spPr bwMode="auto">
            <a:xfrm rot="16200000" flipH="1">
              <a:off x="8777755" y="570122"/>
              <a:ext cx="373465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462" name="Line 15"/>
            <p:cNvSpPr>
              <a:spLocks noChangeShapeType="1"/>
            </p:cNvSpPr>
            <p:nvPr/>
          </p:nvSpPr>
          <p:spPr bwMode="auto">
            <a:xfrm rot="16200000" flipV="1">
              <a:off x="6335588" y="-1872045"/>
              <a:ext cx="0" cy="5257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463" name="Line 16"/>
            <p:cNvSpPr>
              <a:spLocks noChangeShapeType="1"/>
            </p:cNvSpPr>
            <p:nvPr/>
          </p:nvSpPr>
          <p:spPr bwMode="auto">
            <a:xfrm rot="16200000">
              <a:off x="3519955" y="570122"/>
              <a:ext cx="373465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464" name="Line 17"/>
            <p:cNvSpPr>
              <a:spLocks noChangeShapeType="1"/>
            </p:cNvSpPr>
            <p:nvPr/>
          </p:nvSpPr>
          <p:spPr bwMode="auto">
            <a:xfrm rot="16200000">
              <a:off x="3859088" y="230990"/>
              <a:ext cx="0" cy="304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466" name="Text Box 10"/>
            <p:cNvSpPr txBox="1">
              <a:spLocks noChangeArrowheads="1"/>
            </p:cNvSpPr>
            <p:nvPr/>
          </p:nvSpPr>
          <p:spPr bwMode="auto">
            <a:xfrm>
              <a:off x="3995239" y="189333"/>
              <a:ext cx="480169" cy="30777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400" baseline="0" dirty="0">
                  <a:solidFill>
                    <a:schemeClr val="accent2"/>
                  </a:solidFill>
                  <a:latin typeface="Arial" charset="0"/>
                  <a:ea typeface="+mn-ea"/>
                </a:rPr>
                <a:t>F</a:t>
              </a:r>
            </a:p>
          </p:txBody>
        </p:sp>
      </p:grpSp>
      <p:sp>
        <p:nvSpPr>
          <p:cNvPr id="453" name="Text Box 10"/>
          <p:cNvSpPr txBox="1">
            <a:spLocks noChangeArrowheads="1"/>
          </p:cNvSpPr>
          <p:nvPr/>
        </p:nvSpPr>
        <p:spPr bwMode="auto">
          <a:xfrm>
            <a:off x="8251832" y="188640"/>
            <a:ext cx="444139" cy="307777"/>
          </a:xfrm>
          <a:prstGeom prst="rect">
            <a:avLst/>
          </a:prstGeom>
          <a:solidFill>
            <a:srgbClr val="003399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1" baseline="0" dirty="0">
                <a:solidFill>
                  <a:schemeClr val="bg1"/>
                </a:solidFill>
                <a:latin typeface="Arial" charset="0"/>
                <a:ea typeface="+mn-ea"/>
              </a:rPr>
              <a:t>S</a:t>
            </a:r>
          </a:p>
        </p:txBody>
      </p:sp>
      <p:cxnSp>
        <p:nvCxnSpPr>
          <p:cNvPr id="44" name="直接连接符 43"/>
          <p:cNvCxnSpPr/>
          <p:nvPr/>
        </p:nvCxnSpPr>
        <p:spPr bwMode="auto">
          <a:xfrm>
            <a:off x="8971840" y="980728"/>
            <a:ext cx="2881" cy="437040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接连接符 42"/>
          <p:cNvCxnSpPr/>
          <p:nvPr/>
        </p:nvCxnSpPr>
        <p:spPr bwMode="auto">
          <a:xfrm>
            <a:off x="621793" y="5288328"/>
            <a:ext cx="8344800" cy="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8" name="直接连接符 467"/>
          <p:cNvCxnSpPr/>
          <p:nvPr/>
        </p:nvCxnSpPr>
        <p:spPr bwMode="auto">
          <a:xfrm flipV="1">
            <a:off x="4644008" y="1432800"/>
            <a:ext cx="1726" cy="122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0" name="文本框 379"/>
          <p:cNvSpPr txBox="1"/>
          <p:nvPr/>
        </p:nvSpPr>
        <p:spPr>
          <a:xfrm>
            <a:off x="3228899" y="1886635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baseline="0" dirty="0"/>
              <a:t>taken</a:t>
            </a:r>
            <a:endParaRPr lang="zh-CN" altLang="en-US" sz="1000" baseline="0" dirty="0"/>
          </a:p>
        </p:txBody>
      </p:sp>
      <p:sp>
        <p:nvSpPr>
          <p:cNvPr id="391" name="Text Box 10"/>
          <p:cNvSpPr txBox="1">
            <a:spLocks noChangeArrowheads="1"/>
          </p:cNvSpPr>
          <p:nvPr/>
        </p:nvSpPr>
        <p:spPr bwMode="auto">
          <a:xfrm>
            <a:off x="5928061" y="188640"/>
            <a:ext cx="444139" cy="307777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aseline="0" dirty="0">
                <a:solidFill>
                  <a:schemeClr val="accent2"/>
                </a:solidFill>
                <a:latin typeface="Arial" charset="0"/>
                <a:ea typeface="+mn-ea"/>
              </a:rPr>
              <a:t>EA</a:t>
            </a:r>
          </a:p>
        </p:txBody>
      </p:sp>
      <p:sp>
        <p:nvSpPr>
          <p:cNvPr id="390" name="Text Box 10"/>
          <p:cNvSpPr txBox="1">
            <a:spLocks noChangeArrowheads="1"/>
          </p:cNvSpPr>
          <p:nvPr/>
        </p:nvSpPr>
        <p:spPr bwMode="auto">
          <a:xfrm>
            <a:off x="5135973" y="188640"/>
            <a:ext cx="444139" cy="307777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aseline="0" dirty="0">
                <a:solidFill>
                  <a:schemeClr val="accent2"/>
                </a:solidFill>
                <a:latin typeface="Arial" charset="0"/>
                <a:ea typeface="+mn-ea"/>
              </a:rPr>
              <a:t>D</a:t>
            </a:r>
          </a:p>
        </p:txBody>
      </p:sp>
      <p:sp>
        <p:nvSpPr>
          <p:cNvPr id="397" name="Text Box 10"/>
          <p:cNvSpPr txBox="1">
            <a:spLocks noChangeArrowheads="1"/>
          </p:cNvSpPr>
          <p:nvPr/>
        </p:nvSpPr>
        <p:spPr bwMode="auto">
          <a:xfrm>
            <a:off x="6708052" y="188640"/>
            <a:ext cx="444139" cy="307777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aseline="0" dirty="0">
                <a:solidFill>
                  <a:schemeClr val="accent2"/>
                </a:solidFill>
                <a:latin typeface="Arial" charset="0"/>
                <a:ea typeface="+mn-ea"/>
              </a:rPr>
              <a:t>OP</a:t>
            </a:r>
          </a:p>
        </p:txBody>
      </p:sp>
      <p:cxnSp>
        <p:nvCxnSpPr>
          <p:cNvPr id="179" name="直接连接符 178"/>
          <p:cNvCxnSpPr/>
          <p:nvPr/>
        </p:nvCxnSpPr>
        <p:spPr bwMode="auto">
          <a:xfrm flipV="1">
            <a:off x="2801224" y="3272104"/>
            <a:ext cx="1726" cy="68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3" name="矩形 182"/>
          <p:cNvSpPr/>
          <p:nvPr/>
        </p:nvSpPr>
        <p:spPr bwMode="auto">
          <a:xfrm>
            <a:off x="1733276" y="384991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baseline="0" dirty="0">
                <a:latin typeface="Arial" charset="0"/>
              </a:rPr>
              <a:t>SEXT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89" name="直接连接符 188"/>
          <p:cNvCxnSpPr/>
          <p:nvPr/>
        </p:nvCxnSpPr>
        <p:spPr bwMode="auto">
          <a:xfrm rot="16200000">
            <a:off x="1478644" y="3705918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3" name="直接连接符 192"/>
          <p:cNvCxnSpPr/>
          <p:nvPr/>
        </p:nvCxnSpPr>
        <p:spPr bwMode="auto">
          <a:xfrm rot="16200000">
            <a:off x="2621171" y="3752718"/>
            <a:ext cx="1726" cy="410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7" name="文本框 266"/>
          <p:cNvSpPr txBox="1"/>
          <p:nvPr/>
        </p:nvSpPr>
        <p:spPr>
          <a:xfrm>
            <a:off x="1197857" y="3715185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baseline="0" dirty="0"/>
              <a:t>[8:0]</a:t>
            </a:r>
            <a:endParaRPr lang="zh-CN" altLang="en-US" sz="1200" b="1" baseline="0" dirty="0"/>
          </a:p>
        </p:txBody>
      </p:sp>
      <p:cxnSp>
        <p:nvCxnSpPr>
          <p:cNvPr id="389" name="直接连接符 388"/>
          <p:cNvCxnSpPr/>
          <p:nvPr/>
        </p:nvCxnSpPr>
        <p:spPr bwMode="auto">
          <a:xfrm flipV="1">
            <a:off x="1225726" y="3938400"/>
            <a:ext cx="10" cy="777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8" name="Text Box 10">
            <a:extLst>
              <a:ext uri="{FF2B5EF4-FFF2-40B4-BE49-F238E27FC236}">
                <a16:creationId xmlns:a16="http://schemas.microsoft.com/office/drawing/2014/main" id="{64B4F562-F3F5-4B0A-AF99-DAD76B4177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2237" y="188640"/>
            <a:ext cx="444139" cy="307777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aseline="0" dirty="0">
                <a:solidFill>
                  <a:schemeClr val="accent2"/>
                </a:solidFill>
                <a:latin typeface="Arial" charset="0"/>
                <a:ea typeface="+mn-ea"/>
              </a:rPr>
              <a:t>EX</a:t>
            </a:r>
          </a:p>
        </p:txBody>
      </p:sp>
    </p:spTree>
    <p:extLst>
      <p:ext uri="{BB962C8B-B14F-4D97-AF65-F5344CB8AC3E}">
        <p14:creationId xmlns:p14="http://schemas.microsoft.com/office/powerpoint/2010/main" val="1408664499"/>
      </p:ext>
    </p:extLst>
  </p:cSld>
  <p:clrMapOvr>
    <a:masterClrMapping/>
  </p:clrMapOvr>
</p:sld>
</file>

<file path=ppt/theme/theme1.xml><?xml version="1.0" encoding="utf-8"?>
<a:theme xmlns:a="http://schemas.openxmlformats.org/drawingml/2006/main" name="学术交流模板3-中文">
  <a:themeElements>
    <a:clrScheme name="学术交流模板3-中文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学术交流模板3-中文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学术交流模板3-中文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CS17-Ch 1Course Introduction.Id_400384" id="{1E5A2080-B47E-4B7F-A81A-CF725B3E27F9}" vid="{403FED12-708E-4AE7-9E4F-F7D8D23A0490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4157</TotalTime>
  <Pages>0</Pages>
  <Words>3469</Words>
  <Characters>0</Characters>
  <Application>Microsoft Office PowerPoint</Application>
  <DocSecurity>0</DocSecurity>
  <PresentationFormat>全屏显示(4:3)</PresentationFormat>
  <Lines>0</Lines>
  <Paragraphs>2181</Paragraphs>
  <Slides>28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9" baseType="lpstr">
      <vt:lpstr>CourierPS</vt:lpstr>
      <vt:lpstr>Gungsuh</vt:lpstr>
      <vt:lpstr>等线</vt:lpstr>
      <vt:lpstr>宋体</vt:lpstr>
      <vt:lpstr>微软雅黑</vt:lpstr>
      <vt:lpstr>Arial</vt:lpstr>
      <vt:lpstr>Calibri</vt:lpstr>
      <vt:lpstr>Franklin Gothic Book</vt:lpstr>
      <vt:lpstr>Garamond</vt:lpstr>
      <vt:lpstr>Wingdings</vt:lpstr>
      <vt:lpstr>学术交流模板3-中文</vt:lpstr>
      <vt:lpstr>Control Instructions</vt:lpstr>
      <vt:lpstr>Conditional Branch Instruction</vt:lpstr>
      <vt:lpstr>BR (PC-Relative)</vt:lpstr>
      <vt:lpstr>BR (PC-Relative): BRz    x4101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BR (PC-Relative)</vt:lpstr>
      <vt:lpstr>JMP (Register)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TRAP</vt:lpstr>
      <vt:lpstr>TRAP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>USTC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Introduction   An Hong han@ustc.edu.cn</dc:title>
  <dc:subject/>
  <dc:creator>hanhwt</dc:creator>
  <cp:keywords/>
  <dc:description/>
  <cp:lastModifiedBy>黄 瑞轩</cp:lastModifiedBy>
  <cp:revision>638</cp:revision>
  <cp:lastPrinted>2020-01-03T04:21:52Z</cp:lastPrinted>
  <dcterms:created xsi:type="dcterms:W3CDTF">2012-09-03T16:09:03Z</dcterms:created>
  <dcterms:modified xsi:type="dcterms:W3CDTF">2022-01-08T04:15:07Z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2052-8.1.0.2998</vt:lpwstr>
  </property>
</Properties>
</file>