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40" r:id="rId2"/>
    <p:sldMasterId id="2147483853" r:id="rId3"/>
  </p:sldMasterIdLst>
  <p:notesMasterIdLst>
    <p:notesMasterId r:id="rId38"/>
  </p:notesMasterIdLst>
  <p:sldIdLst>
    <p:sldId id="1541" r:id="rId4"/>
    <p:sldId id="1684" r:id="rId5"/>
    <p:sldId id="498" r:id="rId6"/>
    <p:sldId id="356" r:id="rId7"/>
    <p:sldId id="1682" r:id="rId8"/>
    <p:sldId id="363" r:id="rId9"/>
    <p:sldId id="1563" r:id="rId10"/>
    <p:sldId id="383" r:id="rId11"/>
    <p:sldId id="364" r:id="rId12"/>
    <p:sldId id="1686" r:id="rId13"/>
    <p:sldId id="1687" r:id="rId14"/>
    <p:sldId id="365" r:id="rId15"/>
    <p:sldId id="366" r:id="rId16"/>
    <p:sldId id="1562" r:id="rId17"/>
    <p:sldId id="485" r:id="rId18"/>
    <p:sldId id="566" r:id="rId19"/>
    <p:sldId id="1676" r:id="rId20"/>
    <p:sldId id="1680" r:id="rId21"/>
    <p:sldId id="526" r:id="rId22"/>
    <p:sldId id="521" r:id="rId23"/>
    <p:sldId id="522" r:id="rId24"/>
    <p:sldId id="1675" r:id="rId25"/>
    <p:sldId id="527" r:id="rId26"/>
    <p:sldId id="1685" r:id="rId27"/>
    <p:sldId id="368" r:id="rId28"/>
    <p:sldId id="369" r:id="rId29"/>
    <p:sldId id="370" r:id="rId30"/>
    <p:sldId id="371" r:id="rId31"/>
    <p:sldId id="372" r:id="rId32"/>
    <p:sldId id="382" r:id="rId33"/>
    <p:sldId id="1683" r:id="rId34"/>
    <p:sldId id="524" r:id="rId35"/>
    <p:sldId id="525" r:id="rId36"/>
    <p:sldId id="1677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003399"/>
    <a:srgbClr val="333399"/>
    <a:srgbClr val="0000FF"/>
    <a:srgbClr val="CCFFFF"/>
    <a:srgbClr val="FFCCFF"/>
    <a:srgbClr val="0074BF"/>
    <a:srgbClr val="A6E0E0"/>
    <a:srgbClr val="CC33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9" autoAdjust="0"/>
    <p:restoredTop sz="86390" autoAdjust="0"/>
  </p:normalViewPr>
  <p:slideViewPr>
    <p:cSldViewPr>
      <p:cViewPr varScale="1">
        <p:scale>
          <a:sx n="108" d="100"/>
          <a:sy n="108" d="100"/>
        </p:scale>
        <p:origin x="826" y="7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268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2021/11/3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64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DE7ED3-F08B-42E1-9FA3-46A86819226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32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AECACF1B-4542-406A-9341-17C2C510A201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25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1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407B6D6-4E90-4CCF-82CA-EC1CAFEB769C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26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34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82645899-EDAD-462B-9098-A84E234CE68A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27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6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5625143" y="6459539"/>
            <a:ext cx="430308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6415677A-26D1-4257-99CF-0D347F8268B8}" type="slidenum">
              <a:rPr lang="zh-CN" altLang="en-US" baseline="0">
                <a:latin typeface="Garamond" panose="02020404030301010803" pitchFamily="18" charset="0"/>
              </a:rPr>
              <a:pPr algn="r">
                <a:spcBef>
                  <a:spcPct val="0"/>
                </a:spcBef>
              </a:pPr>
              <a:t>28</a:t>
            </a:fld>
            <a:endParaRPr lang="en-US" altLang="zh-CN" baseline="0">
              <a:latin typeface="Garamond" panose="02020404030301010803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400425" cy="2551112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658" y="3228976"/>
            <a:ext cx="7280911" cy="3059113"/>
          </a:xfrm>
          <a:noFill/>
        </p:spPr>
        <p:txBody>
          <a:bodyPr lIns="93088" tIns="46544" rIns="93088" bIns="46544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68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6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25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9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58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30858-BF76-453D-8D3B-E94317EF6EAB}" type="slidenum">
              <a:rPr kumimoji="0" lang="zh-CN" altLang="en-US" sz="12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5681027" y="6478588"/>
            <a:ext cx="433661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574" tIns="0" rIns="17574" bIns="0" anchor="b"/>
          <a:lstStyle>
            <a:lvl1pPr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6E1EF1-58E9-46C2-A635-3B6741AFAEC9}" type="slidenum">
              <a:rPr kumimoji="0" lang="en-US" altLang="zh-CN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84563" y="654050"/>
            <a:ext cx="3017837" cy="2262188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1" y="3228976"/>
            <a:ext cx="7322425" cy="3059113"/>
          </a:xfrm>
          <a:noFill/>
        </p:spPr>
        <p:txBody>
          <a:bodyPr lIns="95196" tIns="46865" rIns="95196" bIns="46865" anchor="t"/>
          <a:lstStyle/>
          <a:p>
            <a:pPr eaLnBrk="1" hangingPunct="1"/>
            <a:endParaRPr lang="zh-CN" altLang="zh-CN" i="1"/>
          </a:p>
        </p:txBody>
      </p:sp>
    </p:spTree>
    <p:extLst>
      <p:ext uri="{BB962C8B-B14F-4D97-AF65-F5344CB8AC3E}">
        <p14:creationId xmlns:p14="http://schemas.microsoft.com/office/powerpoint/2010/main" val="162412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6387"/>
          </a:xfrm>
          <a:noFill/>
        </p:spPr>
        <p:txBody>
          <a:bodyPr lIns="90475" tIns="44444" rIns="90475" bIns="44444" anchor="t"/>
          <a:lstStyle/>
          <a:p>
            <a:pPr defTabSz="457200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2950" cy="3416300"/>
          </a:xfrm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744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6E1B-D57C-4DD9-8C78-E9F14A888E6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60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908700" y="8686800"/>
            <a:ext cx="29890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93" tIns="46397" rIns="92793" bIns="46397" anchor="b"/>
          <a:lstStyle>
            <a:lvl1pPr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8688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12F977D-5B08-4AD4-9E32-084B4A57EE0B}" type="slidenum">
              <a:rPr lang="zh-CN" altLang="en-US" sz="1200" baseline="0">
                <a:latin typeface="Garamond" panose="02020404030301010803" pitchFamily="18" charset="0"/>
              </a:rPr>
              <a:pPr algn="r"/>
              <a:t>21</a:t>
            </a:fld>
            <a:endParaRPr lang="en-US" altLang="zh-CN" sz="1200" baseline="0">
              <a:latin typeface="Garamond" panose="02020404030301010803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85800"/>
            <a:ext cx="4575175" cy="3430588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694" y="4343400"/>
            <a:ext cx="5058317" cy="4114800"/>
          </a:xfrm>
          <a:noFill/>
        </p:spPr>
        <p:txBody>
          <a:bodyPr lIns="92793" tIns="46397" rIns="92793" bIns="46397" anchor="t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7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2021/11/3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29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69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4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86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07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229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68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568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604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225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75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2021/11/3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24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4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81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59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71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59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22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9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52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22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721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52425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2021/11/3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2021/11/3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6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6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1800" b="1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2021/11/3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5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5-4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Tying It </a:t>
            </a: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Together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/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CS1002A.02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29C6F3-E92F-4447-8CEB-3CDC06FC151A}"/>
              </a:ext>
            </a:extLst>
          </p:cNvPr>
          <p:cNvSpPr txBox="1"/>
          <p:nvPr/>
        </p:nvSpPr>
        <p:spPr>
          <a:xfrm>
            <a:off x="2406644" y="5019680"/>
            <a:ext cx="4326248" cy="90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3728" y="981075"/>
            <a:ext cx="2399060" cy="54816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.ORIG x3000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AND R2, R2, #0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LD R3, PTR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TRAP x23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LDR R1, R3, #0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TEST    ADD R4, R1, #-4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</a:t>
            </a:r>
            <a:r>
              <a:rPr lang="en-US" altLang="zh-CN" sz="900" dirty="0" err="1">
                <a:ea typeface="宋体" panose="02010600030101010101" pitchFamily="2" charset="-122"/>
              </a:rPr>
              <a:t>BRz</a:t>
            </a:r>
            <a:r>
              <a:rPr lang="en-US" altLang="zh-CN" sz="900" dirty="0">
                <a:ea typeface="宋体" panose="02010600030101010101" pitchFamily="2" charset="-122"/>
              </a:rPr>
              <a:t> OUTPUT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NOT R1, R1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R1, R1, #1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R1, R1, R0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</a:t>
            </a:r>
            <a:r>
              <a:rPr lang="en-US" altLang="zh-CN" sz="900" dirty="0" err="1">
                <a:ea typeface="宋体" panose="02010600030101010101" pitchFamily="2" charset="-122"/>
              </a:rPr>
              <a:t>BRnp</a:t>
            </a:r>
            <a:r>
              <a:rPr lang="en-US" altLang="zh-CN" sz="900" dirty="0">
                <a:ea typeface="宋体" panose="02010600030101010101" pitchFamily="2" charset="-122"/>
              </a:rPr>
              <a:t> GETCHAR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R2, R2, #1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GETCHAR ADD R3, R3, #1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LDR R1, R3, #0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</a:t>
            </a:r>
            <a:r>
              <a:rPr lang="en-US" altLang="zh-CN" sz="900" dirty="0" err="1">
                <a:ea typeface="宋体" panose="02010600030101010101" pitchFamily="2" charset="-122"/>
              </a:rPr>
              <a:t>BRnzp</a:t>
            </a:r>
            <a:r>
              <a:rPr lang="en-US" altLang="zh-CN" sz="900" dirty="0">
                <a:ea typeface="宋体" panose="02010600030101010101" pitchFamily="2" charset="-122"/>
              </a:rPr>
              <a:t> TEST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OUTPUT  LD R0, ASCII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ADD R0, R0, R2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TRAP x21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;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    HALT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PTR     .FILL x9000 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ASCII   .FILL x30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.END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.ORIG X9000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x0031 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x0032 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x0031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x0033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x0043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.FILL x04</a:t>
            </a:r>
          </a:p>
          <a:p>
            <a:pPr marL="0" indent="0">
              <a:buNone/>
            </a:pPr>
            <a:r>
              <a:rPr lang="en-US" altLang="zh-CN" sz="900" dirty="0">
                <a:ea typeface="宋体" panose="02010600030101010101" pitchFamily="2" charset="-122"/>
              </a:rPr>
              <a:t>    .END</a:t>
            </a:r>
          </a:p>
          <a:p>
            <a:pPr marL="0" indent="0">
              <a:buNone/>
            </a:pPr>
            <a:r>
              <a:rPr lang="en-US" altLang="zh-CN" sz="900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088" y="946150"/>
            <a:ext cx="1935585" cy="5481638"/>
          </a:xfrm>
          <a:prstGeom prst="rect">
            <a:avLst/>
          </a:prstGeom>
        </p:spPr>
      </p:pic>
      <p:sp>
        <p:nvSpPr>
          <p:cNvPr id="66562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281C4E-5272-4B37-9729-3CA6AE6C66F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A1BCE-1ABC-4C1D-A0D5-63C63A06779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78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07A132-778D-41EB-A2E6-EEFB736A1018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858A-8586-41E6-A722-1234A2DFF6F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" y="692696"/>
            <a:ext cx="9032802" cy="54726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C5455C-1822-48C4-B653-FF3317A3C6A1}"/>
              </a:ext>
            </a:extLst>
          </p:cNvPr>
          <p:cNvSpPr/>
          <p:nvPr/>
        </p:nvSpPr>
        <p:spPr bwMode="auto">
          <a:xfrm>
            <a:off x="3851920" y="4149080"/>
            <a:ext cx="3312368" cy="792088"/>
          </a:xfrm>
          <a:prstGeom prst="rect">
            <a:avLst/>
          </a:prstGeom>
          <a:solidFill>
            <a:srgbClr val="00FF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695CE-37FE-49E3-8D27-684EEF7F7126}"/>
              </a:ext>
            </a:extLst>
          </p:cNvPr>
          <p:cNvSpPr txBox="1"/>
          <p:nvPr/>
        </p:nvSpPr>
        <p:spPr>
          <a:xfrm>
            <a:off x="7308304" y="4221088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EOT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9256BF7-32B7-4337-8A29-D3AA3AD38D19}"/>
              </a:ext>
            </a:extLst>
          </p:cNvPr>
          <p:cNvCxnSpPr/>
          <p:nvPr/>
        </p:nvCxnSpPr>
        <p:spPr bwMode="auto">
          <a:xfrm flipH="1" flipV="1">
            <a:off x="6804248" y="4869160"/>
            <a:ext cx="576064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D04DB4-B6FB-4D98-807D-914A789982E8}"/>
              </a:ext>
            </a:extLst>
          </p:cNvPr>
          <p:cNvCxnSpPr>
            <a:cxnSpLocks/>
          </p:cNvCxnSpPr>
          <p:nvPr/>
        </p:nvCxnSpPr>
        <p:spPr bwMode="auto">
          <a:xfrm flipH="1">
            <a:off x="6948264" y="4437112"/>
            <a:ext cx="432048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A9F1920-584D-4625-BF54-B5AA286F9501}"/>
              </a:ext>
            </a:extLst>
          </p:cNvPr>
          <p:cNvSpPr/>
          <p:nvPr/>
        </p:nvSpPr>
        <p:spPr bwMode="auto">
          <a:xfrm>
            <a:off x="3923928" y="5733256"/>
            <a:ext cx="1584176" cy="21602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0BB4D0-CFDA-4C35-B88C-2C35CB432F79}"/>
              </a:ext>
            </a:extLst>
          </p:cNvPr>
          <p:cNvSpPr/>
          <p:nvPr/>
        </p:nvSpPr>
        <p:spPr bwMode="auto">
          <a:xfrm>
            <a:off x="539552" y="3068960"/>
            <a:ext cx="3240360" cy="266429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52CF33-34E6-4335-A13C-C994AEF6EAA8}"/>
              </a:ext>
            </a:extLst>
          </p:cNvPr>
          <p:cNvSpPr/>
          <p:nvPr/>
        </p:nvSpPr>
        <p:spPr bwMode="auto">
          <a:xfrm>
            <a:off x="622268" y="1154575"/>
            <a:ext cx="3240360" cy="169836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812D34-85F2-4856-A579-2F7961A8D997}"/>
              </a:ext>
            </a:extLst>
          </p:cNvPr>
          <p:cNvSpPr/>
          <p:nvPr/>
        </p:nvSpPr>
        <p:spPr bwMode="auto">
          <a:xfrm>
            <a:off x="5653265" y="1154575"/>
            <a:ext cx="1584176" cy="21602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1705DB-331E-47F8-8411-86E8D48A54BC}"/>
              </a:ext>
            </a:extLst>
          </p:cNvPr>
          <p:cNvSpPr/>
          <p:nvPr/>
        </p:nvSpPr>
        <p:spPr bwMode="auto">
          <a:xfrm>
            <a:off x="7504224" y="938551"/>
            <a:ext cx="1584176" cy="21602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EB79D-AFCB-4771-A78C-FE21E3CE129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0AD74-A020-4C00-B7E9-065007C1E49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45720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Program (1 of 2)</a:t>
            </a: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266700" y="1143000"/>
          <a:ext cx="8610600" cy="490220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40" marB="914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0 1 0 1 0 1 0 0 1 0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(counter)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 R2,R2,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0 0 1 0 0 1 1 0 0 0 0 1 0 0 0 0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M[x3012]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R3, x3012       (LD R3, PTR)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Input to R0 (TRAP x23)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TRAP x23            (GETC)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 R3, 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0 0 0 1 1 0 0 0 0 1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1 1 1 0 0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R4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– 4 (EOT)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R4,R1, #-4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x3005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0 0 0 0 0 1 0 0 0 0 0 0 1 0 0 0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Z,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x300E   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x3006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1 0 0 1 0 0 1 0 0 1 1 1 1 1 1 1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NOT R1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R1,R1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X3008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0 0 0 1 0 0 1 0 0 1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R1 +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R1,R1,R0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x3009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0 0 0 0 1 0 1 0 0 0 0 0 0 0 0 1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If N or P,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x300B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np</a:t>
                      </a:r>
                      <a:r>
                        <a:rPr kumimoji="0" lang="en-US" altLang="zh-CN" sz="9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GETCHAR)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683" name="Line 67"/>
          <p:cNvSpPr>
            <a:spLocks noChangeShapeType="1"/>
          </p:cNvSpPr>
          <p:nvPr/>
        </p:nvSpPr>
        <p:spPr bwMode="auto">
          <a:xfrm>
            <a:off x="2743200" y="593407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4" name="Line 68"/>
          <p:cNvSpPr>
            <a:spLocks noChangeShapeType="1"/>
          </p:cNvSpPr>
          <p:nvPr/>
        </p:nvSpPr>
        <p:spPr bwMode="auto">
          <a:xfrm>
            <a:off x="27432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5" name="Line 69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6" name="Line 70"/>
          <p:cNvSpPr>
            <a:spLocks noChangeShapeType="1"/>
          </p:cNvSpPr>
          <p:nvPr/>
        </p:nvSpPr>
        <p:spPr bwMode="auto">
          <a:xfrm>
            <a:off x="3962400" y="281940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7" name="Line 71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8" name="Line 72"/>
          <p:cNvSpPr>
            <a:spLocks noChangeShapeType="1"/>
          </p:cNvSpPr>
          <p:nvPr/>
        </p:nvSpPr>
        <p:spPr bwMode="auto">
          <a:xfrm>
            <a:off x="27432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89" name="Line 73"/>
          <p:cNvSpPr>
            <a:spLocks noChangeShapeType="1"/>
          </p:cNvSpPr>
          <p:nvPr/>
        </p:nvSpPr>
        <p:spPr bwMode="auto">
          <a:xfrm>
            <a:off x="2743200" y="41624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0" name="Line 74"/>
          <p:cNvSpPr>
            <a:spLocks noChangeShapeType="1"/>
          </p:cNvSpPr>
          <p:nvPr/>
        </p:nvSpPr>
        <p:spPr bwMode="auto">
          <a:xfrm>
            <a:off x="27432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1" name="Line 75"/>
          <p:cNvSpPr>
            <a:spLocks noChangeShapeType="1"/>
          </p:cNvSpPr>
          <p:nvPr/>
        </p:nvSpPr>
        <p:spPr bwMode="auto">
          <a:xfrm>
            <a:off x="27432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2" name="Line 76"/>
          <p:cNvSpPr>
            <a:spLocks noChangeShapeType="1"/>
          </p:cNvSpPr>
          <p:nvPr/>
        </p:nvSpPr>
        <p:spPr bwMode="auto">
          <a:xfrm>
            <a:off x="27432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3" name="Line 77"/>
          <p:cNvSpPr>
            <a:spLocks noChangeShapeType="1"/>
          </p:cNvSpPr>
          <p:nvPr/>
        </p:nvSpPr>
        <p:spPr bwMode="auto">
          <a:xfrm>
            <a:off x="3657600" y="19145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4" name="Line 78"/>
          <p:cNvSpPr>
            <a:spLocks noChangeShapeType="1"/>
          </p:cNvSpPr>
          <p:nvPr/>
        </p:nvSpPr>
        <p:spPr bwMode="auto">
          <a:xfrm>
            <a:off x="4876800" y="19145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5" name="Line 79"/>
          <p:cNvSpPr>
            <a:spLocks noChangeShapeType="1"/>
          </p:cNvSpPr>
          <p:nvPr/>
        </p:nvSpPr>
        <p:spPr bwMode="auto">
          <a:xfrm>
            <a:off x="3657600" y="236220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6" name="Line 80"/>
          <p:cNvSpPr>
            <a:spLocks noChangeShapeType="1"/>
          </p:cNvSpPr>
          <p:nvPr/>
        </p:nvSpPr>
        <p:spPr bwMode="auto">
          <a:xfrm>
            <a:off x="36576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7" name="Line 81"/>
          <p:cNvSpPr>
            <a:spLocks noChangeShapeType="1"/>
          </p:cNvSpPr>
          <p:nvPr/>
        </p:nvSpPr>
        <p:spPr bwMode="auto">
          <a:xfrm>
            <a:off x="4572000" y="325755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8" name="Line 82"/>
          <p:cNvSpPr>
            <a:spLocks noChangeShapeType="1"/>
          </p:cNvSpPr>
          <p:nvPr/>
        </p:nvSpPr>
        <p:spPr bwMode="auto">
          <a:xfrm>
            <a:off x="3657600" y="37147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99" name="Line 83"/>
          <p:cNvSpPr>
            <a:spLocks noChangeShapeType="1"/>
          </p:cNvSpPr>
          <p:nvPr/>
        </p:nvSpPr>
        <p:spPr bwMode="auto">
          <a:xfrm>
            <a:off x="4876800" y="37147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0" name="Line 84"/>
          <p:cNvSpPr>
            <a:spLocks noChangeShapeType="1"/>
          </p:cNvSpPr>
          <p:nvPr/>
        </p:nvSpPr>
        <p:spPr bwMode="auto">
          <a:xfrm>
            <a:off x="3657600" y="41624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1" name="Line 85"/>
          <p:cNvSpPr>
            <a:spLocks noChangeShapeType="1"/>
          </p:cNvSpPr>
          <p:nvPr/>
        </p:nvSpPr>
        <p:spPr bwMode="auto">
          <a:xfrm>
            <a:off x="3657600" y="4591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2" name="Line 86"/>
          <p:cNvSpPr>
            <a:spLocks noChangeShapeType="1"/>
          </p:cNvSpPr>
          <p:nvPr/>
        </p:nvSpPr>
        <p:spPr bwMode="auto">
          <a:xfrm>
            <a:off x="3657600" y="50387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3" name="Line 87"/>
          <p:cNvSpPr>
            <a:spLocks noChangeShapeType="1"/>
          </p:cNvSpPr>
          <p:nvPr/>
        </p:nvSpPr>
        <p:spPr bwMode="auto">
          <a:xfrm>
            <a:off x="4876800" y="5038725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4" name="Line 88"/>
          <p:cNvSpPr>
            <a:spLocks noChangeShapeType="1"/>
          </p:cNvSpPr>
          <p:nvPr/>
        </p:nvSpPr>
        <p:spPr bwMode="auto">
          <a:xfrm>
            <a:off x="36576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5" name="Line 89"/>
          <p:cNvSpPr>
            <a:spLocks noChangeShapeType="1"/>
          </p:cNvSpPr>
          <p:nvPr/>
        </p:nvSpPr>
        <p:spPr bwMode="auto">
          <a:xfrm>
            <a:off x="5486400" y="5486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06" name="Line 90"/>
          <p:cNvSpPr>
            <a:spLocks noChangeShapeType="1"/>
          </p:cNvSpPr>
          <p:nvPr/>
        </p:nvSpPr>
        <p:spPr bwMode="auto">
          <a:xfrm>
            <a:off x="3657600" y="593407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25344"/>
            <a:ext cx="2286000" cy="244475"/>
          </a:xfrm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5BC85B-44D9-4E66-A192-C5263B44C0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2B65CA-1D1D-4AC8-B9A9-75725A67C1C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1485900" y="1524000"/>
            <a:ext cx="1143000" cy="3657600"/>
          </a:xfrm>
          <a:prstGeom prst="rect">
            <a:avLst/>
          </a:prstGeom>
          <a:solidFill>
            <a:srgbClr val="66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 (2 of 2)</a:t>
            </a:r>
          </a:p>
        </p:txBody>
      </p:sp>
      <p:graphicFrame>
        <p:nvGraphicFramePr>
          <p:cNvPr id="35915" name="Group 75"/>
          <p:cNvGraphicFramePr>
            <a:graphicFrameLocks noGrp="1"/>
          </p:cNvGraphicFramePr>
          <p:nvPr/>
        </p:nvGraphicFramePr>
        <p:xfrm>
          <a:off x="266700" y="1143000"/>
          <a:ext cx="8610600" cy="494506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R="0" marT="91433" marB="9143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x300A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0 0 0 1 0 1 0 0 1 0 1 0 0 0 0 1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R2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R2 + 1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R2,R2,#1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x300B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0 0 0 1 0 1 1 0 1 1 1 0 0 0 0 1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R3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R3 + 1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R3,R3,#1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x300C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0 1 1 0 0 0 1 0 1 1 0 0 0 0 0 0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R1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M[R3]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LDR R1,R3,#0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0 0 0 0 1 1 1 1 1 1 1 1 0 1 1 0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x3004     (</a:t>
                      </a:r>
                      <a:r>
                        <a:rPr kumimoji="0" lang="en-US" altLang="zh-CN" sz="1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</a:t>
                      </a:r>
                      <a:r>
                        <a:rPr kumimoji="0" lang="en-US" altLang="zh-CN" sz="9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nzp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TEST)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x300E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0 0 1 0 0 0 0 0 0 0 0 0 0 1 0 0          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M[x3013]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R0,x3013     (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 R0, ASCII)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x300F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0 0 0 1 0 0 0 0 0 0 0 0 0 0 1 0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R0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R0 + R2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 R0,R0,R2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1 1 1 1 0 0 0 0 0 0 1 0 0 0 0 1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Print 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x21      (OUT)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1 1 1 1 0 0 0 0 0 0 1 0 0 1 0 1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HALT</a:t>
                      </a:r>
                      <a:b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TRAP x25      (HALT)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X3012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1 0 0 1 0 0 0 0 0 0 0 0 0 0 0 0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Starting Address of File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(X9000)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4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x3013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0 0 0 0 0 0 0 0 0 0 1 1 0 0 0 0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E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ASCII x30 (‘0’)</a:t>
                      </a:r>
                    </a:p>
                  </a:txBody>
                  <a:tcPr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707" name="Line 67"/>
          <p:cNvSpPr>
            <a:spLocks noChangeShapeType="1"/>
          </p:cNvSpPr>
          <p:nvPr/>
        </p:nvSpPr>
        <p:spPr bwMode="auto">
          <a:xfrm>
            <a:off x="27432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8" name="Line 68"/>
          <p:cNvSpPr>
            <a:spLocks noChangeShapeType="1"/>
          </p:cNvSpPr>
          <p:nvPr/>
        </p:nvSpPr>
        <p:spPr bwMode="auto">
          <a:xfrm>
            <a:off x="27432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09" name="Line 69"/>
          <p:cNvSpPr>
            <a:spLocks noChangeShapeType="1"/>
          </p:cNvSpPr>
          <p:nvPr/>
        </p:nvSpPr>
        <p:spPr bwMode="auto">
          <a:xfrm>
            <a:off x="27432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0" name="Line 70"/>
          <p:cNvSpPr>
            <a:spLocks noChangeShapeType="1"/>
          </p:cNvSpPr>
          <p:nvPr/>
        </p:nvSpPr>
        <p:spPr bwMode="auto">
          <a:xfrm>
            <a:off x="2743200" y="32575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1" name="Line 71"/>
          <p:cNvSpPr>
            <a:spLocks noChangeShapeType="1"/>
          </p:cNvSpPr>
          <p:nvPr/>
        </p:nvSpPr>
        <p:spPr bwMode="auto">
          <a:xfrm>
            <a:off x="2743200" y="3705225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2" name="Line 72"/>
          <p:cNvSpPr>
            <a:spLocks noChangeShapeType="1"/>
          </p:cNvSpPr>
          <p:nvPr/>
        </p:nvSpPr>
        <p:spPr bwMode="auto">
          <a:xfrm>
            <a:off x="27432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3" name="Line 73"/>
          <p:cNvSpPr>
            <a:spLocks noChangeShapeType="1"/>
          </p:cNvSpPr>
          <p:nvPr/>
        </p:nvSpPr>
        <p:spPr bwMode="auto">
          <a:xfrm>
            <a:off x="3962400" y="45910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4" name="Line 74"/>
          <p:cNvSpPr>
            <a:spLocks noChangeShapeType="1"/>
          </p:cNvSpPr>
          <p:nvPr/>
        </p:nvSpPr>
        <p:spPr bwMode="auto">
          <a:xfrm>
            <a:off x="3962400" y="5048250"/>
            <a:ext cx="228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5" name="Line 75"/>
          <p:cNvSpPr>
            <a:spLocks noChangeShapeType="1"/>
          </p:cNvSpPr>
          <p:nvPr/>
        </p:nvSpPr>
        <p:spPr bwMode="auto">
          <a:xfrm>
            <a:off x="3657600" y="19240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6" name="Line 76"/>
          <p:cNvSpPr>
            <a:spLocks noChangeShapeType="1"/>
          </p:cNvSpPr>
          <p:nvPr/>
        </p:nvSpPr>
        <p:spPr bwMode="auto">
          <a:xfrm>
            <a:off x="4876800" y="192405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7" name="Line 77"/>
          <p:cNvSpPr>
            <a:spLocks noChangeShapeType="1"/>
          </p:cNvSpPr>
          <p:nvPr/>
        </p:nvSpPr>
        <p:spPr bwMode="auto">
          <a:xfrm>
            <a:off x="3657600" y="23622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8" name="Line 78"/>
          <p:cNvSpPr>
            <a:spLocks noChangeShapeType="1"/>
          </p:cNvSpPr>
          <p:nvPr/>
        </p:nvSpPr>
        <p:spPr bwMode="auto">
          <a:xfrm>
            <a:off x="4876800" y="23622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19" name="Line 79"/>
          <p:cNvSpPr>
            <a:spLocks noChangeShapeType="1"/>
          </p:cNvSpPr>
          <p:nvPr/>
        </p:nvSpPr>
        <p:spPr bwMode="auto">
          <a:xfrm>
            <a:off x="3657600" y="28194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0" name="Line 80"/>
          <p:cNvSpPr>
            <a:spLocks noChangeShapeType="1"/>
          </p:cNvSpPr>
          <p:nvPr/>
        </p:nvSpPr>
        <p:spPr bwMode="auto">
          <a:xfrm flipV="1">
            <a:off x="4572000" y="2819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1" name="Line 81"/>
          <p:cNvSpPr>
            <a:spLocks noChangeShapeType="1"/>
          </p:cNvSpPr>
          <p:nvPr/>
        </p:nvSpPr>
        <p:spPr bwMode="auto">
          <a:xfrm>
            <a:off x="3657600" y="3257550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2" name="Line 82"/>
          <p:cNvSpPr>
            <a:spLocks noChangeShapeType="1"/>
          </p:cNvSpPr>
          <p:nvPr/>
        </p:nvSpPr>
        <p:spPr bwMode="auto">
          <a:xfrm>
            <a:off x="3657600" y="3705225"/>
            <a:ext cx="2590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3" name="Line 83"/>
          <p:cNvSpPr>
            <a:spLocks noChangeShapeType="1"/>
          </p:cNvSpPr>
          <p:nvPr/>
        </p:nvSpPr>
        <p:spPr bwMode="auto">
          <a:xfrm>
            <a:off x="36576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24" name="Line 84"/>
          <p:cNvSpPr>
            <a:spLocks noChangeShapeType="1"/>
          </p:cNvSpPr>
          <p:nvPr/>
        </p:nvSpPr>
        <p:spPr bwMode="auto">
          <a:xfrm>
            <a:off x="5486400" y="41529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23452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CB8AD-C23A-46FE-B0CF-2BF2C78F7E8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D830EB-B1D3-4076-8834-C8D3167131C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8" name="Picture 18" descr="ch01-trans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19188"/>
            <a:ext cx="27209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 altLang="zh-CN" sz="2400" dirty="0"/>
              <a:t>Great Idea #4: Software and Hardware Co-design</a:t>
            </a:r>
            <a:endParaRPr lang="en-US" altLang="zh-CN" sz="2400" dirty="0">
              <a:latin typeface="黑体" panose="02010609060101010101" pitchFamily="49" charset="-122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01638" y="3124200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98450" y="2667000"/>
            <a:ext cx="10743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Software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293688" y="3124200"/>
            <a:ext cx="1143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rPr>
              <a:t>Hardware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4811713" y="1016000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Application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4902200" y="2268538"/>
            <a:ext cx="138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Language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2287588" y="2852936"/>
            <a:ext cx="6781536" cy="5862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tIns="180000" bIns="1080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指令集体系结构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(Machine Architecture, ISA) 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4622800" y="3687763"/>
            <a:ext cx="194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Microarchiture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4741863" y="4403725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Logic and IC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5094288" y="5119688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Device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3937000" y="1700213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Algorithm &amp; Data Structure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2102330" y="5882928"/>
            <a:ext cx="6708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How do we get the electrons to do the work?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1" name="AutoShape 15"/>
          <p:cNvSpPr>
            <a:spLocks noChangeArrowheads="1"/>
          </p:cNvSpPr>
          <p:nvPr/>
        </p:nvSpPr>
        <p:spPr bwMode="auto">
          <a:xfrm>
            <a:off x="7596188" y="4076700"/>
            <a:ext cx="1439862" cy="649288"/>
          </a:xfrm>
          <a:prstGeom prst="wedgeRoundRectCallout">
            <a:avLst>
              <a:gd name="adj1" fmla="val -92856"/>
              <a:gd name="adj2" fmla="val -159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</p:spTree>
    <p:extLst>
      <p:ext uri="{BB962C8B-B14F-4D97-AF65-F5344CB8AC3E}">
        <p14:creationId xmlns:p14="http://schemas.microsoft.com/office/powerpoint/2010/main" val="52722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4F107A-6B75-4722-863E-7B418A3AA69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Lecture 1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BEAFA-2DD6-499B-A37B-2192D32467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978025"/>
            <a:ext cx="4133850" cy="874713"/>
          </a:xfrm>
        </p:spPr>
        <p:txBody>
          <a:bodyPr>
            <a:noAutofit/>
          </a:bodyPr>
          <a:lstStyle/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$t0, 0($2)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$t1, 4($2)</a:t>
            </a:r>
          </a:p>
          <a:p>
            <a:pPr defTabSz="457200" eaLnBrk="1" hangingPunct="1">
              <a:lnSpc>
                <a:spcPct val="8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$t1, 0($2)</a:t>
            </a:r>
          </a:p>
          <a:p>
            <a:pPr defTabSz="457200" eaLnBrk="1" hangingPunct="1">
              <a:lnSpc>
                <a:spcPct val="90000"/>
              </a:lnSpc>
              <a:spcBef>
                <a:spcPct val="0"/>
              </a:spcBef>
              <a:buFont typeface="Times" panose="02020603050405020304" pitchFamily="18" charset="0"/>
              <a:buNone/>
              <a:tabLst>
                <a:tab pos="1066800" algn="l"/>
              </a:tabLst>
              <a:defRPr/>
            </a:pPr>
            <a:r>
              <a:rPr lang="en-US" altLang="zh-CN" sz="1800" dirty="0" err="1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sw</a:t>
            </a:r>
            <a:r>
              <a:rPr lang="en-US" altLang="zh-CN" sz="1800" dirty="0">
                <a:solidFill>
                  <a:srgbClr val="0033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$t0, 4($2)</a:t>
            </a:r>
          </a:p>
        </p:txBody>
      </p:sp>
      <p:graphicFrame>
        <p:nvGraphicFramePr>
          <p:cNvPr id="6150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87888" y="5516563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Image" r:id="rId4" imgW="3492063" imgH="2400000" progId="">
                  <p:embed/>
                </p:oleObj>
              </mc:Choice>
              <mc:Fallback>
                <p:oleObj name="Image" r:id="rId4" imgW="3492063" imgH="2400000" progId="">
                  <p:embed/>
                  <p:pic>
                    <p:nvPicPr>
                      <p:cNvPr id="615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5516563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028700" y="1084263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High Level Language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Program (e.g., C)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28700" y="2165350"/>
            <a:ext cx="2592388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Assembly  Language Program (e.g., MIPS)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028700" y="3100388"/>
            <a:ext cx="2590800" cy="522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5000"/>
              </a:lnSpc>
              <a:spcBef>
                <a:spcPct val="4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 Language Program (MIPS)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46405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Hardware Architecture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(e.g., block diagrams)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574675" y="1773238"/>
            <a:ext cx="13081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Compiler</a:t>
            </a: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574675" y="2787650"/>
            <a:ext cx="1435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Assembler</a:t>
            </a:r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611188" y="3860800"/>
            <a:ext cx="15843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Machine Interpretation</a:t>
            </a:r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4654550" y="981075"/>
            <a:ext cx="3086100" cy="70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temp = v[k];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v[k] = v[k+1];</a:t>
            </a:r>
          </a:p>
          <a:p>
            <a:pPr marL="342900" marR="0" lvl="0" indent="-342900" algn="l" defTabSz="457200" rtl="0" eaLnBrk="1" fontAlgn="base" latinLnBrk="0" hangingPunct="1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v[k+1] = temp;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9" name="Rectangle 19"/>
          <p:cNvSpPr>
            <a:spLocks noChangeArrowheads="1"/>
          </p:cNvSpPr>
          <p:nvPr/>
        </p:nvSpPr>
        <p:spPr bwMode="auto">
          <a:xfrm>
            <a:off x="4624388" y="4298950"/>
            <a:ext cx="29845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0" name="Rectangle 20"/>
          <p:cNvSpPr>
            <a:spLocks noChangeArrowheads="1"/>
          </p:cNvSpPr>
          <p:nvPr/>
        </p:nvSpPr>
        <p:spPr bwMode="auto">
          <a:xfrm>
            <a:off x="4624388" y="2989263"/>
            <a:ext cx="3828104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0000 1001 1100 0110 1010 1111 0101 1000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1010 1111 0101 1000 0000 1001 1100 0110 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1100 0110 1010 1111 0101 1000 0000 1001 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0101 1000 0000 1001 1100 0110 1010 1111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161" name="Rectangle 22"/>
          <p:cNvSpPr>
            <a:spLocks noChangeArrowheads="1"/>
          </p:cNvSpPr>
          <p:nvPr/>
        </p:nvSpPr>
        <p:spPr bwMode="auto">
          <a:xfrm>
            <a:off x="958850" y="3644900"/>
            <a:ext cx="2730500" cy="1397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2" name="Rectangle 24"/>
          <p:cNvSpPr>
            <a:spLocks noChangeArrowheads="1"/>
          </p:cNvSpPr>
          <p:nvPr/>
        </p:nvSpPr>
        <p:spPr bwMode="auto">
          <a:xfrm>
            <a:off x="469900" y="586740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88000"/>
              </a:lnSpc>
              <a:spcBef>
                <a:spcPct val="43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Logic Circuit Description</a:t>
            </a:r>
            <a:b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(Circuit Schematic Diagrams)</a:t>
            </a:r>
          </a:p>
        </p:txBody>
      </p:sp>
      <p:sp>
        <p:nvSpPr>
          <p:cNvPr id="6163" name="Rectangle 27"/>
          <p:cNvSpPr>
            <a:spLocks noChangeArrowheads="1"/>
          </p:cNvSpPr>
          <p:nvPr/>
        </p:nvSpPr>
        <p:spPr bwMode="auto">
          <a:xfrm>
            <a:off x="574675" y="5165725"/>
            <a:ext cx="198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Architecture Implementation</a:t>
            </a:r>
          </a:p>
        </p:txBody>
      </p:sp>
      <p:pic>
        <p:nvPicPr>
          <p:cNvPr id="6164" name="Picture 35" descr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72036"/>
            <a:ext cx="16383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5" name="Rectangle 36"/>
          <p:cNvSpPr>
            <a:spLocks noChangeArrowheads="1"/>
          </p:cNvSpPr>
          <p:nvPr/>
        </p:nvSpPr>
        <p:spPr bwMode="auto">
          <a:xfrm>
            <a:off x="6008688" y="51562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6" name="TextBox 24"/>
          <p:cNvSpPr txBox="1">
            <a:spLocks noChangeArrowheads="1"/>
          </p:cNvSpPr>
          <p:nvPr/>
        </p:nvSpPr>
        <p:spPr bwMode="auto">
          <a:xfrm>
            <a:off x="6367463" y="2049463"/>
            <a:ext cx="2582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5720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72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Anything can be represented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as a </a:t>
            </a: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number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 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i.e., data or instructions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250825" y="71438"/>
            <a:ext cx="88392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How do we get the electrons to do the work?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6168" name="AutoShape 25"/>
          <p:cNvCxnSpPr>
            <a:cxnSpLocks noChangeShapeType="1"/>
            <a:stCxn id="6151" idx="2"/>
            <a:endCxn id="6152" idx="0"/>
          </p:cNvCxnSpPr>
          <p:nvPr/>
        </p:nvCxnSpPr>
        <p:spPr bwMode="auto">
          <a:xfrm>
            <a:off x="2324100" y="1644650"/>
            <a:ext cx="1588" cy="5064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9" name="AutoShape 27"/>
          <p:cNvCxnSpPr>
            <a:cxnSpLocks noChangeShapeType="1"/>
            <a:stCxn id="6152" idx="2"/>
            <a:endCxn id="6153" idx="0"/>
          </p:cNvCxnSpPr>
          <p:nvPr/>
        </p:nvCxnSpPr>
        <p:spPr bwMode="auto">
          <a:xfrm flipH="1">
            <a:off x="2324100" y="2711450"/>
            <a:ext cx="1588" cy="388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0" name="AutoShape 28"/>
          <p:cNvCxnSpPr>
            <a:cxnSpLocks noChangeShapeType="1"/>
            <a:stCxn id="6161" idx="2"/>
            <a:endCxn id="6154" idx="0"/>
          </p:cNvCxnSpPr>
          <p:nvPr/>
        </p:nvCxnSpPr>
        <p:spPr bwMode="auto">
          <a:xfrm>
            <a:off x="2324100" y="3784600"/>
            <a:ext cx="0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71" name="AutoShape 29"/>
          <p:cNvCxnSpPr>
            <a:cxnSpLocks noChangeShapeType="1"/>
            <a:stCxn id="6154" idx="2"/>
            <a:endCxn id="6162" idx="0"/>
          </p:cNvCxnSpPr>
          <p:nvPr/>
        </p:nvCxnSpPr>
        <p:spPr bwMode="auto">
          <a:xfrm>
            <a:off x="2324100" y="5040313"/>
            <a:ext cx="0" cy="812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72" name="AutoShape 15"/>
          <p:cNvSpPr>
            <a:spLocks noChangeArrowheads="1"/>
          </p:cNvSpPr>
          <p:nvPr/>
        </p:nvSpPr>
        <p:spPr bwMode="auto">
          <a:xfrm>
            <a:off x="7164388" y="1052513"/>
            <a:ext cx="1439862" cy="649287"/>
          </a:xfrm>
          <a:prstGeom prst="wedgeRoundRectCallout">
            <a:avLst>
              <a:gd name="adj1" fmla="val -303771"/>
              <a:gd name="adj2" fmla="val 31128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72335C8C-3AAA-4667-975B-65D6B1C6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4" y="5191507"/>
            <a:ext cx="328295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ALUOP[0:3]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InstReg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[9:11] &amp; MASK</a:t>
            </a:r>
          </a:p>
        </p:txBody>
      </p:sp>
    </p:spTree>
    <p:extLst>
      <p:ext uri="{BB962C8B-B14F-4D97-AF65-F5344CB8AC3E}">
        <p14:creationId xmlns:p14="http://schemas.microsoft.com/office/powerpoint/2010/main" val="16638647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C102B-2233-44D1-8B9A-F7F34FE6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44D5D-5036-4021-8967-C5BBD4F7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8964612" cy="5481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Computer’s native operations called </a:t>
            </a:r>
            <a:r>
              <a:rPr lang="en-US" altLang="zh-CN" dirty="0">
                <a:solidFill>
                  <a:srgbClr val="C00000"/>
                </a:solidFill>
              </a:rPr>
              <a:t>instructions.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Job of a CPU (Central Processing Unit, aka Core): execute instructions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Instructions: CPU’s primitives operations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 performed one after another in sequence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Each instruction does a small amount of work (a tiny part of a larger program).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Each instruction has an operation applied to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operands,and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might be used change the sequence of instruction.</a:t>
            </a:r>
          </a:p>
          <a:p>
            <a:r>
              <a:rPr lang="en-US" altLang="zh-CN" dirty="0"/>
              <a:t>Instruction set architecture (ISA) specifies the set of commands (instructions) a computer can execute</a:t>
            </a:r>
          </a:p>
          <a:p>
            <a:r>
              <a:rPr lang="en-US" altLang="zh-CN" dirty="0"/>
              <a:t>Hardware registers provide a few very fast variables for instructions to operate on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DA807-64CA-40CF-B462-B10EED3D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62F83-391E-4DFF-99D9-E9417CE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16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D902-C99F-49A4-928C-43089A5B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DF984-FF9A-4B4C-ABE8-6C833AC5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The instruction set deﬁnes all the valid instructions.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CPUs belong to “families,” each implementing its own set of instructions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CPU’s particular set of instructions implements an Instruction Set Architecture (ISA)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Examples: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ARM,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Intel x86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MIPS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RISC-V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IBM/Motorola PowerPC (old Mac)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Intel IA64,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zh-CN" altLang="en-US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5F6-F27C-4401-BABE-A5378E12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00542-A8E2-416C-87D9-716A5393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12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D5821B-7ACF-4001-AD0D-7E49783F0A3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BDBAB-94C5-409B-8D9A-2191B0F1329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evolution</a:t>
            </a:r>
            <a:endParaRPr lang="zh-CN" altLang="en-US" dirty="0"/>
          </a:p>
        </p:txBody>
      </p:sp>
      <p:pic>
        <p:nvPicPr>
          <p:cNvPr id="849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780256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5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2921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LC-3</a:t>
            </a:r>
            <a:r>
              <a:rPr lang="zh-CN" altLang="en-US" dirty="0"/>
              <a:t> </a:t>
            </a:r>
            <a:r>
              <a:rPr lang="en-US" altLang="zh-CN" dirty="0"/>
              <a:t>ISA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0776" y="6476240"/>
            <a:ext cx="2743200" cy="244475"/>
          </a:xfrm>
        </p:spPr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470624" y="966680"/>
            <a:ext cx="3829807" cy="2574797"/>
            <a:chOff x="504494" y="926211"/>
            <a:chExt cx="3829807" cy="2574797"/>
          </a:xfrm>
        </p:grpSpPr>
        <p:sp>
          <p:nvSpPr>
            <p:cNvPr id="7" name="矩形 6"/>
            <p:cNvSpPr/>
            <p:nvPr/>
          </p:nvSpPr>
          <p:spPr bwMode="auto">
            <a:xfrm>
              <a:off x="504494" y="926211"/>
              <a:ext cx="3829807" cy="25747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运算指令</a:t>
              </a:r>
              <a:r>
                <a:rPr kumimoji="0" lang="en-US" altLang="zh-CN" sz="24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(Operate Instructions)</a:t>
              </a:r>
              <a:endParaRPr kumimoji="0" lang="zh-CN" altLang="en-US" sz="2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17255" y="1349152"/>
              <a:ext cx="3534039" cy="2079848"/>
              <a:chOff x="827584" y="1628800"/>
              <a:chExt cx="3534039" cy="207984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497144" y="1628800"/>
                <a:ext cx="2861657" cy="504024"/>
                <a:chOff x="345016" y="2996952"/>
                <a:chExt cx="2861657" cy="504024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345016" y="3212976"/>
                  <a:ext cx="2861657" cy="288000"/>
                  <a:chOff x="381000" y="3212976"/>
                  <a:chExt cx="2861657" cy="288000"/>
                </a:xfrm>
              </p:grpSpPr>
              <p:sp>
                <p:nvSpPr>
                  <p:cNvPr id="119" name="矩形 118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0" name="矩形 119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2" name="矩形 121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1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矩形 122"/>
                  <p:cNvSpPr/>
                  <p:nvPr/>
                </p:nvSpPr>
                <p:spPr bwMode="auto">
                  <a:xfrm>
                    <a:off x="1095356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DR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 bwMode="auto">
                  <a:xfrm>
                    <a:off x="1631123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SR1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 bwMode="auto">
                  <a:xfrm>
                    <a:off x="216689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1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 bwMode="auto">
                  <a:xfrm>
                    <a:off x="2345479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 bwMode="auto">
                  <a:xfrm>
                    <a:off x="2524068" y="3212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 bwMode="auto">
                  <a:xfrm>
                    <a:off x="2702657" y="3212976"/>
                    <a:ext cx="54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SR2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103" name="矩形 102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9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8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7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6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10" name="组合 9"/>
              <p:cNvGrpSpPr/>
              <p:nvPr/>
            </p:nvGrpSpPr>
            <p:grpSpPr>
              <a:xfrm>
                <a:off x="1497144" y="2159989"/>
                <a:ext cx="2864479" cy="288000"/>
                <a:chOff x="381000" y="3212976"/>
                <a:chExt cx="2864479" cy="288000"/>
              </a:xfrm>
            </p:grpSpPr>
            <p:sp>
              <p:nvSpPr>
                <p:cNvPr id="85" name="矩形 84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6" name="矩形 85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Imm5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497144" y="2475154"/>
                <a:ext cx="2861657" cy="288000"/>
                <a:chOff x="381000" y="3212976"/>
                <a:chExt cx="2861657" cy="288000"/>
              </a:xfrm>
            </p:grpSpPr>
            <p:sp>
              <p:nvSpPr>
                <p:cNvPr id="69" name="矩形 68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 bwMode="auto">
                <a:xfrm>
                  <a:off x="2702657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SR2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497144" y="2790319"/>
                <a:ext cx="2864479" cy="288000"/>
                <a:chOff x="381000" y="3212976"/>
                <a:chExt cx="2864479" cy="288000"/>
              </a:xfrm>
            </p:grpSpPr>
            <p:sp>
              <p:nvSpPr>
                <p:cNvPr id="53" name="矩形 52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 bwMode="auto">
                <a:xfrm>
                  <a:off x="2345479" y="3212976"/>
                  <a:ext cx="90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Imm5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497144" y="3105484"/>
                <a:ext cx="2858832" cy="288000"/>
                <a:chOff x="381000" y="3212976"/>
                <a:chExt cx="2858832" cy="288000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497144" y="3420648"/>
                <a:ext cx="2858832" cy="288000"/>
                <a:chOff x="381000" y="3212976"/>
                <a:chExt cx="2858832" cy="28800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 bwMode="auto">
              <a:xfrm>
                <a:off x="827584" y="18420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ADD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827584" y="247350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AND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827584" y="278921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AND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827584" y="310493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NOT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827584" y="3420648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>
                    <a:latin typeface="Arial" charset="0"/>
                  </a:rPr>
                  <a:t>Reserved</a:t>
                </a:r>
                <a:endParaRPr kumimoji="0" lang="zh-CN" alt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827584" y="216247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ADD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459787" y="3573877"/>
            <a:ext cx="3851482" cy="3024601"/>
            <a:chOff x="504494" y="3554486"/>
            <a:chExt cx="3851482" cy="3024601"/>
          </a:xfrm>
        </p:grpSpPr>
        <p:sp>
          <p:nvSpPr>
            <p:cNvPr id="136" name="矩形 135"/>
            <p:cNvSpPr/>
            <p:nvPr/>
          </p:nvSpPr>
          <p:spPr bwMode="auto">
            <a:xfrm>
              <a:off x="504494" y="3554486"/>
              <a:ext cx="3851482" cy="3024601"/>
            </a:xfrm>
            <a:prstGeom prst="rect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控制指令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(Control Instructions)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399105" y="6237344"/>
              <a:ext cx="2868712" cy="288000"/>
              <a:chOff x="381000" y="3212976"/>
              <a:chExt cx="2868712" cy="288000"/>
            </a:xfrm>
          </p:grpSpPr>
          <p:sp>
            <p:nvSpPr>
              <p:cNvPr id="266" name="矩形 265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" name="矩形 269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1" name="矩形 270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2" name="矩形 271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 bwMode="auto">
              <a:xfrm>
                <a:off x="1631123" y="3212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 bwMode="auto">
              <a:xfrm>
                <a:off x="1809712" y="3212976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TrapVector8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138" name="矩形 137"/>
            <p:cNvSpPr/>
            <p:nvPr/>
          </p:nvSpPr>
          <p:spPr bwMode="auto">
            <a:xfrm>
              <a:off x="696381" y="6236242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TRAP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696381" y="4005064"/>
              <a:ext cx="3575669" cy="2124691"/>
              <a:chOff x="696381" y="3857190"/>
              <a:chExt cx="3575669" cy="21246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1399105" y="3857190"/>
                <a:ext cx="2870123" cy="504024"/>
                <a:chOff x="345016" y="2996952"/>
                <a:chExt cx="2870123" cy="504024"/>
              </a:xfrm>
            </p:grpSpPr>
            <p:grpSp>
              <p:nvGrpSpPr>
                <p:cNvPr id="232" name="组合 231"/>
                <p:cNvGrpSpPr/>
                <p:nvPr/>
              </p:nvGrpSpPr>
              <p:grpSpPr>
                <a:xfrm>
                  <a:off x="345016" y="3212976"/>
                  <a:ext cx="2870123" cy="288000"/>
                  <a:chOff x="381000" y="3212976"/>
                  <a:chExt cx="2870123" cy="288000"/>
                </a:xfrm>
              </p:grpSpPr>
              <p:sp>
                <p:nvSpPr>
                  <p:cNvPr id="250" name="矩形 249"/>
                  <p:cNvSpPr/>
                  <p:nvPr/>
                </p:nvSpPr>
                <p:spPr bwMode="auto">
                  <a:xfrm>
                    <a:off x="381000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1" name="矩形 250"/>
                  <p:cNvSpPr/>
                  <p:nvPr/>
                </p:nvSpPr>
                <p:spPr bwMode="auto">
                  <a:xfrm>
                    <a:off x="559589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 bwMode="auto">
                  <a:xfrm>
                    <a:off x="738178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3" name="矩形 252"/>
                  <p:cNvSpPr/>
                  <p:nvPr/>
                </p:nvSpPr>
                <p:spPr bwMode="auto">
                  <a:xfrm>
                    <a:off x="916767" y="3212976"/>
                    <a:ext cx="180000" cy="2880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b="1" dirty="0">
                        <a:solidFill>
                          <a:schemeClr val="bg1"/>
                        </a:solidFill>
                        <a:latin typeface="Arial" charset="0"/>
                      </a:rPr>
                      <a:t>0</a:t>
                    </a:r>
                    <a:endParaRPr kumimoji="0" lang="zh-CN" altLang="en-US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54" name="矩形 253"/>
                  <p:cNvSpPr/>
                  <p:nvPr/>
                </p:nvSpPr>
                <p:spPr bwMode="auto">
                  <a:xfrm>
                    <a:off x="1095356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n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5" name="矩形 254"/>
                  <p:cNvSpPr/>
                  <p:nvPr/>
                </p:nvSpPr>
                <p:spPr bwMode="auto">
                  <a:xfrm>
                    <a:off x="1273945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z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6" name="矩形 255"/>
                  <p:cNvSpPr/>
                  <p:nvPr/>
                </p:nvSpPr>
                <p:spPr bwMode="auto">
                  <a:xfrm>
                    <a:off x="1452534" y="3212976"/>
                    <a:ext cx="180000" cy="288000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p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7" name="矩形 256"/>
                  <p:cNvSpPr/>
                  <p:nvPr/>
                </p:nvSpPr>
                <p:spPr bwMode="auto">
                  <a:xfrm>
                    <a:off x="1631123" y="3212976"/>
                    <a:ext cx="162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dirty="0">
                        <a:latin typeface="Arial" charset="0"/>
                      </a:rPr>
                      <a:t>PCoffset9</a:t>
                    </a:r>
                    <a:endPara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3" name="组合 232"/>
                <p:cNvGrpSpPr/>
                <p:nvPr/>
              </p:nvGrpSpPr>
              <p:grpSpPr>
                <a:xfrm>
                  <a:off x="345016" y="2996952"/>
                  <a:ext cx="2858832" cy="201861"/>
                  <a:chOff x="395536" y="2924976"/>
                  <a:chExt cx="2858832" cy="288000"/>
                </a:xfrm>
              </p:grpSpPr>
              <p:sp>
                <p:nvSpPr>
                  <p:cNvPr id="234" name="矩形 233"/>
                  <p:cNvSpPr/>
                  <p:nvPr/>
                </p:nvSpPr>
                <p:spPr bwMode="auto">
                  <a:xfrm>
                    <a:off x="39553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5" name="矩形 234"/>
                  <p:cNvSpPr/>
                  <p:nvPr/>
                </p:nvSpPr>
                <p:spPr bwMode="auto">
                  <a:xfrm>
                    <a:off x="57412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6" name="矩形 235"/>
                  <p:cNvSpPr/>
                  <p:nvPr/>
                </p:nvSpPr>
                <p:spPr bwMode="auto">
                  <a:xfrm>
                    <a:off x="75271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7" name="矩形 236"/>
                  <p:cNvSpPr/>
                  <p:nvPr/>
                </p:nvSpPr>
                <p:spPr bwMode="auto">
                  <a:xfrm>
                    <a:off x="93130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8" name="矩形 237"/>
                  <p:cNvSpPr/>
                  <p:nvPr/>
                </p:nvSpPr>
                <p:spPr bwMode="auto">
                  <a:xfrm>
                    <a:off x="110989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39" name="矩形 238"/>
                  <p:cNvSpPr/>
                  <p:nvPr/>
                </p:nvSpPr>
                <p:spPr bwMode="auto">
                  <a:xfrm>
                    <a:off x="1288481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0" name="矩形 239"/>
                  <p:cNvSpPr/>
                  <p:nvPr/>
                </p:nvSpPr>
                <p:spPr bwMode="auto">
                  <a:xfrm>
                    <a:off x="1467070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9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1" name="矩形 240"/>
                  <p:cNvSpPr/>
                  <p:nvPr/>
                </p:nvSpPr>
                <p:spPr bwMode="auto">
                  <a:xfrm>
                    <a:off x="1645659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8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2" name="矩形 241"/>
                  <p:cNvSpPr/>
                  <p:nvPr/>
                </p:nvSpPr>
                <p:spPr bwMode="auto">
                  <a:xfrm>
                    <a:off x="182424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7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 bwMode="auto">
                  <a:xfrm>
                    <a:off x="2002837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6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4" name="矩形 243"/>
                  <p:cNvSpPr/>
                  <p:nvPr/>
                </p:nvSpPr>
                <p:spPr bwMode="auto">
                  <a:xfrm>
                    <a:off x="2181426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5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5" name="矩形 244"/>
                  <p:cNvSpPr/>
                  <p:nvPr/>
                </p:nvSpPr>
                <p:spPr bwMode="auto">
                  <a:xfrm>
                    <a:off x="2360015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4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6" name="矩形 245"/>
                  <p:cNvSpPr/>
                  <p:nvPr/>
                </p:nvSpPr>
                <p:spPr bwMode="auto">
                  <a:xfrm>
                    <a:off x="2538604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3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7" name="矩形 246"/>
                  <p:cNvSpPr/>
                  <p:nvPr/>
                </p:nvSpPr>
                <p:spPr bwMode="auto">
                  <a:xfrm>
                    <a:off x="2717193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2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8" name="矩形 247"/>
                  <p:cNvSpPr/>
                  <p:nvPr/>
                </p:nvSpPr>
                <p:spPr bwMode="auto">
                  <a:xfrm>
                    <a:off x="2895782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400" dirty="0">
                        <a:latin typeface="Arial" charset="0"/>
                      </a:rPr>
                      <a:t>1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49" name="矩形 248"/>
                  <p:cNvSpPr/>
                  <p:nvPr/>
                </p:nvSpPr>
                <p:spPr bwMode="auto">
                  <a:xfrm>
                    <a:off x="3074368" y="2924976"/>
                    <a:ext cx="180000" cy="28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rPr>
                      <a:t>0</a:t>
                    </a:r>
                    <a:endParaRPr kumimoji="0" lang="zh-CN" altLang="en-US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141" name="组合 140"/>
              <p:cNvGrpSpPr/>
              <p:nvPr/>
            </p:nvGrpSpPr>
            <p:grpSpPr>
              <a:xfrm>
                <a:off x="1399105" y="4388379"/>
                <a:ext cx="2872945" cy="288000"/>
                <a:chOff x="381000" y="3212976"/>
                <a:chExt cx="2872945" cy="288000"/>
              </a:xfrm>
            </p:grpSpPr>
            <p:sp>
              <p:nvSpPr>
                <p:cNvPr id="216" name="矩形 215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8" name="矩形 217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 bwMode="auto">
                <a:xfrm>
                  <a:off x="1273945" y="3212976"/>
                  <a:ext cx="19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PCoffset11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1399105" y="4703544"/>
                <a:ext cx="2858832" cy="288000"/>
                <a:chOff x="381000" y="3212976"/>
                <a:chExt cx="2858832" cy="288000"/>
              </a:xfrm>
            </p:grpSpPr>
            <p:sp>
              <p:nvSpPr>
                <p:cNvPr id="200" name="矩形 199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1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5" name="矩形 204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6" name="矩形 205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>
                      <a:latin typeface="Arial" charset="0"/>
                    </a:rPr>
                    <a:t>BaseR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43" name="组合 142"/>
              <p:cNvGrpSpPr/>
              <p:nvPr/>
            </p:nvGrpSpPr>
            <p:grpSpPr>
              <a:xfrm>
                <a:off x="1399105" y="5018709"/>
                <a:ext cx="2858832" cy="288000"/>
                <a:chOff x="381000" y="3212976"/>
                <a:chExt cx="2858832" cy="288000"/>
              </a:xfrm>
            </p:grpSpPr>
            <p:sp>
              <p:nvSpPr>
                <p:cNvPr id="184" name="矩形 18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2" name="矩形 191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4" name="矩形 143"/>
              <p:cNvSpPr/>
              <p:nvPr/>
            </p:nvSpPr>
            <p:spPr bwMode="auto">
              <a:xfrm>
                <a:off x="696381" y="40704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BR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696381" y="470189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JSRR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696381" y="5017607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RTI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696381" y="4390862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399105" y="533491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 bwMode="auto">
                <a:xfrm>
                  <a:off x="1631123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 err="1">
                      <a:latin typeface="Arial" charset="0"/>
                    </a:rPr>
                    <a:t>BaseR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49" name="矩形 148"/>
              <p:cNvSpPr/>
              <p:nvPr/>
            </p:nvSpPr>
            <p:spPr bwMode="auto">
              <a:xfrm>
                <a:off x="696381" y="533380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JMP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1399105" y="5693881"/>
                <a:ext cx="2858832" cy="288000"/>
                <a:chOff x="381000" y="3212976"/>
                <a:chExt cx="2858832" cy="288000"/>
              </a:xfrm>
            </p:grpSpPr>
            <p:sp>
              <p:nvSpPr>
                <p:cNvPr id="152" name="矩形 151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3" name="矩形 152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 bwMode="auto">
                <a:xfrm>
                  <a:off x="109535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 bwMode="auto">
                <a:xfrm>
                  <a:off x="1273945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 bwMode="auto">
                <a:xfrm>
                  <a:off x="1452534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 bwMode="auto">
                <a:xfrm>
                  <a:off x="1631123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 bwMode="auto">
                <a:xfrm>
                  <a:off x="1809712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 bwMode="auto">
                <a:xfrm>
                  <a:off x="1988301" y="3212976"/>
                  <a:ext cx="18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1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 bwMode="auto">
                <a:xfrm>
                  <a:off x="2166890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2345479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2524068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2702657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881246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 bwMode="auto">
                <a:xfrm>
                  <a:off x="3059832" y="3212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51" name="矩形 150"/>
              <p:cNvSpPr/>
              <p:nvPr/>
            </p:nvSpPr>
            <p:spPr bwMode="auto">
              <a:xfrm>
                <a:off x="696381" y="5692779"/>
                <a:ext cx="634282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4400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RET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sp>
        <p:nvSpPr>
          <p:cNvPr id="283" name="矩形 282"/>
          <p:cNvSpPr/>
          <p:nvPr/>
        </p:nvSpPr>
        <p:spPr bwMode="auto">
          <a:xfrm>
            <a:off x="4716016" y="1268760"/>
            <a:ext cx="3939034" cy="457913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数据移动指令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 Movement Instructions)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84" name="组合 283"/>
          <p:cNvGrpSpPr/>
          <p:nvPr/>
        </p:nvGrpSpPr>
        <p:grpSpPr>
          <a:xfrm>
            <a:off x="5004024" y="2449762"/>
            <a:ext cx="3539683" cy="1449519"/>
            <a:chOff x="833366" y="4427663"/>
            <a:chExt cx="3539683" cy="144951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1502926" y="4427663"/>
              <a:ext cx="2870123" cy="504024"/>
              <a:chOff x="345016" y="2996952"/>
              <a:chExt cx="2870123" cy="504024"/>
            </a:xfrm>
          </p:grpSpPr>
          <p:grpSp>
            <p:nvGrpSpPr>
              <p:cNvPr id="416" name="组合 41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434" name="矩形 43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5" name="矩形 43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6" name="矩形 43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7" name="矩形 43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0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" name="矩形 43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DR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41" name="矩形 44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PCoffset9</a:t>
                  </a:r>
                  <a:r>
                    <a:rPr kumimoji="0" lang="zh-CN" altLang="en-US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 </a:t>
                  </a:r>
                </a:p>
              </p:txBody>
            </p:sp>
          </p:grpSp>
          <p:grpSp>
            <p:nvGrpSpPr>
              <p:cNvPr id="417" name="组合 41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418" name="矩形 41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" name="矩形 41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0" name="矩形 41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1" name="矩形 42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2" name="矩形 42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3" name="矩形 42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4" name="矩形 42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9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5" name="矩形 42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8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6" name="矩形 42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7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7" name="矩形 42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6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8" name="矩形 42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29" name="矩形 42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0" name="矩形 42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1" name="矩形 43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2" name="矩形 43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33" name="矩形 43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61" name="组合 360"/>
            <p:cNvGrpSpPr/>
            <p:nvPr/>
          </p:nvGrpSpPr>
          <p:grpSpPr>
            <a:xfrm>
              <a:off x="1502926" y="4958852"/>
              <a:ext cx="2865890" cy="288000"/>
              <a:chOff x="381000" y="3212976"/>
              <a:chExt cx="2865890" cy="288000"/>
            </a:xfrm>
          </p:grpSpPr>
          <p:sp>
            <p:nvSpPr>
              <p:cNvPr id="400" name="矩形 39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1" name="矩形 40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2" name="矩形 40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3" name="矩形 40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err="1">
                    <a:latin typeface="Arial" charset="0"/>
                  </a:rPr>
                  <a:t>BaseR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10" name="矩形 40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PCoffset6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1502926" y="5274017"/>
              <a:ext cx="2870123" cy="288000"/>
              <a:chOff x="381000" y="3212976"/>
              <a:chExt cx="2870123" cy="288000"/>
            </a:xfrm>
          </p:grpSpPr>
          <p:sp>
            <p:nvSpPr>
              <p:cNvPr id="384" name="矩形 38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5" name="矩形 38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87" name="矩形 38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" name="矩形 38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91" name="矩形 39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r>
                  <a:rPr lang="zh-CN" altLang="en-US" dirty="0">
                    <a:latin typeface="Arial" charset="0"/>
                  </a:rPr>
                  <a:t> </a:t>
                </a: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1502926" y="5589182"/>
              <a:ext cx="2870123" cy="288000"/>
              <a:chOff x="381000" y="3212976"/>
              <a:chExt cx="2870123" cy="288000"/>
            </a:xfrm>
          </p:grpSpPr>
          <p:sp>
            <p:nvSpPr>
              <p:cNvPr id="368" name="矩形 367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9" name="矩形 368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1" name="矩形 370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" name="矩形 371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DR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r>
                  <a:rPr lang="zh-CN" altLang="en-US" dirty="0">
                    <a:latin typeface="Arial" charset="0"/>
                  </a:rPr>
                  <a:t> </a:t>
                </a:r>
              </a:p>
            </p:txBody>
          </p:sp>
        </p:grpSp>
        <p:sp>
          <p:nvSpPr>
            <p:cNvPr id="364" name="矩形 363"/>
            <p:cNvSpPr/>
            <p:nvPr/>
          </p:nvSpPr>
          <p:spPr bwMode="auto">
            <a:xfrm>
              <a:off x="833366" y="46409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833366" y="527236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LDI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833366" y="5588080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LEA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833366" y="4961335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44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LDR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4944918" y="4565127"/>
            <a:ext cx="3611691" cy="1134354"/>
            <a:chOff x="5326485" y="4443852"/>
            <a:chExt cx="3611691" cy="1134354"/>
          </a:xfrm>
        </p:grpSpPr>
        <p:grpSp>
          <p:nvGrpSpPr>
            <p:cNvPr id="288" name="组合 287"/>
            <p:cNvGrpSpPr/>
            <p:nvPr/>
          </p:nvGrpSpPr>
          <p:grpSpPr>
            <a:xfrm>
              <a:off x="6068053" y="4443852"/>
              <a:ext cx="2870123" cy="504024"/>
              <a:chOff x="345016" y="2996952"/>
              <a:chExt cx="2870123" cy="504024"/>
            </a:xfrm>
          </p:grpSpPr>
          <p:grpSp>
            <p:nvGrpSpPr>
              <p:cNvPr id="326" name="组合 325"/>
              <p:cNvGrpSpPr/>
              <p:nvPr/>
            </p:nvGrpSpPr>
            <p:grpSpPr>
              <a:xfrm>
                <a:off x="345016" y="3212976"/>
                <a:ext cx="2870123" cy="288000"/>
                <a:chOff x="381000" y="3212976"/>
                <a:chExt cx="2870123" cy="288000"/>
              </a:xfrm>
            </p:grpSpPr>
            <p:sp>
              <p:nvSpPr>
                <p:cNvPr id="344" name="矩形 343"/>
                <p:cNvSpPr/>
                <p:nvPr/>
              </p:nvSpPr>
              <p:spPr bwMode="auto">
                <a:xfrm>
                  <a:off x="381000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5" name="矩形 344"/>
                <p:cNvSpPr/>
                <p:nvPr/>
              </p:nvSpPr>
              <p:spPr bwMode="auto">
                <a:xfrm>
                  <a:off x="559589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i="0" u="none" strike="noStrike" cap="none" normalizeH="0" baseline="-2500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6" name="矩形 345"/>
                <p:cNvSpPr/>
                <p:nvPr/>
              </p:nvSpPr>
              <p:spPr bwMode="auto">
                <a:xfrm>
                  <a:off x="738178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7" name="矩形 346"/>
                <p:cNvSpPr/>
                <p:nvPr/>
              </p:nvSpPr>
              <p:spPr bwMode="auto">
                <a:xfrm>
                  <a:off x="916767" y="3212976"/>
                  <a:ext cx="180000" cy="288000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  <a:endParaRPr kumimoji="0" lang="zh-CN" altLang="en-US" b="1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48" name="矩形 347"/>
                <p:cNvSpPr/>
                <p:nvPr/>
              </p:nvSpPr>
              <p:spPr bwMode="auto">
                <a:xfrm>
                  <a:off x="1095356" y="3212976"/>
                  <a:ext cx="540000" cy="288000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SR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51" name="矩形 350"/>
                <p:cNvSpPr/>
                <p:nvPr/>
              </p:nvSpPr>
              <p:spPr bwMode="auto">
                <a:xfrm>
                  <a:off x="1631123" y="3212976"/>
                  <a:ext cx="162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dirty="0">
                      <a:latin typeface="Arial" charset="0"/>
                    </a:rPr>
                    <a:t>PCoffset9</a:t>
                  </a:r>
                  <a:endPara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27" name="组合 326"/>
              <p:cNvGrpSpPr/>
              <p:nvPr/>
            </p:nvGrpSpPr>
            <p:grpSpPr>
              <a:xfrm>
                <a:off x="345016" y="2996952"/>
                <a:ext cx="2858832" cy="201861"/>
                <a:chOff x="395536" y="2924976"/>
                <a:chExt cx="2858832" cy="288000"/>
              </a:xfrm>
            </p:grpSpPr>
            <p:sp>
              <p:nvSpPr>
                <p:cNvPr id="328" name="矩形 327"/>
                <p:cNvSpPr/>
                <p:nvPr/>
              </p:nvSpPr>
              <p:spPr bwMode="auto">
                <a:xfrm>
                  <a:off x="39553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9" name="矩形 328"/>
                <p:cNvSpPr/>
                <p:nvPr/>
              </p:nvSpPr>
              <p:spPr bwMode="auto">
                <a:xfrm>
                  <a:off x="57412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0" name="矩形 329"/>
                <p:cNvSpPr/>
                <p:nvPr/>
              </p:nvSpPr>
              <p:spPr bwMode="auto">
                <a:xfrm>
                  <a:off x="75271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1" name="矩形 330"/>
                <p:cNvSpPr/>
                <p:nvPr/>
              </p:nvSpPr>
              <p:spPr bwMode="auto">
                <a:xfrm>
                  <a:off x="93130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2" name="矩形 331"/>
                <p:cNvSpPr/>
                <p:nvPr/>
              </p:nvSpPr>
              <p:spPr bwMode="auto">
                <a:xfrm>
                  <a:off x="110989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3" name="矩形 332"/>
                <p:cNvSpPr/>
                <p:nvPr/>
              </p:nvSpPr>
              <p:spPr bwMode="auto">
                <a:xfrm>
                  <a:off x="1288481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4" name="矩形 333"/>
                <p:cNvSpPr/>
                <p:nvPr/>
              </p:nvSpPr>
              <p:spPr bwMode="auto">
                <a:xfrm>
                  <a:off x="1467070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9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 bwMode="auto">
                <a:xfrm>
                  <a:off x="1645659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8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6" name="矩形 335"/>
                <p:cNvSpPr/>
                <p:nvPr/>
              </p:nvSpPr>
              <p:spPr bwMode="auto">
                <a:xfrm>
                  <a:off x="182424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7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7" name="矩形 336"/>
                <p:cNvSpPr/>
                <p:nvPr/>
              </p:nvSpPr>
              <p:spPr bwMode="auto">
                <a:xfrm>
                  <a:off x="2002837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6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 bwMode="auto">
                <a:xfrm>
                  <a:off x="2181426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5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39" name="矩形 338"/>
                <p:cNvSpPr/>
                <p:nvPr/>
              </p:nvSpPr>
              <p:spPr bwMode="auto">
                <a:xfrm>
                  <a:off x="2360015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4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0" name="矩形 339"/>
                <p:cNvSpPr/>
                <p:nvPr/>
              </p:nvSpPr>
              <p:spPr bwMode="auto">
                <a:xfrm>
                  <a:off x="2538604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3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1" name="矩形 340"/>
                <p:cNvSpPr/>
                <p:nvPr/>
              </p:nvSpPr>
              <p:spPr bwMode="auto">
                <a:xfrm>
                  <a:off x="2717193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2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2" name="矩形 341"/>
                <p:cNvSpPr/>
                <p:nvPr/>
              </p:nvSpPr>
              <p:spPr bwMode="auto">
                <a:xfrm>
                  <a:off x="2895782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Arial" charset="0"/>
                    </a:rPr>
                    <a:t>1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343" name="矩形 342"/>
                <p:cNvSpPr/>
                <p:nvPr/>
              </p:nvSpPr>
              <p:spPr bwMode="auto">
                <a:xfrm>
                  <a:off x="3074368" y="2924976"/>
                  <a:ext cx="18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宋体" pitchFamily="2" charset="-122"/>
                    </a:rPr>
                    <a:t>0</a:t>
                  </a:r>
                  <a:endParaRPr kumimoji="0" lang="zh-CN" altLang="en-US" sz="14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89" name="组合 288"/>
            <p:cNvGrpSpPr/>
            <p:nvPr/>
          </p:nvGrpSpPr>
          <p:grpSpPr>
            <a:xfrm>
              <a:off x="6068053" y="4975041"/>
              <a:ext cx="2865890" cy="288000"/>
              <a:chOff x="381000" y="3212976"/>
              <a:chExt cx="2865890" cy="288000"/>
            </a:xfrm>
          </p:grpSpPr>
          <p:sp>
            <p:nvSpPr>
              <p:cNvPr id="310" name="矩形 309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1" name="矩形 310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3" name="矩形 312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 bwMode="auto">
              <a:xfrm>
                <a:off x="1631123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BaseR</a:t>
                </a:r>
                <a:r>
                  <a:rPr kumimoji="0" lang="zh-CN" altLang="en-US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320" name="矩形 319"/>
              <p:cNvSpPr/>
              <p:nvPr/>
            </p:nvSpPr>
            <p:spPr bwMode="auto">
              <a:xfrm>
                <a:off x="2166890" y="3212976"/>
                <a:ext cx="10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PCoffset6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>
              <a:off x="6068053" y="5290206"/>
              <a:ext cx="2870123" cy="288000"/>
              <a:chOff x="381000" y="3212976"/>
              <a:chExt cx="2870123" cy="288000"/>
            </a:xfrm>
          </p:grpSpPr>
          <p:sp>
            <p:nvSpPr>
              <p:cNvPr id="294" name="矩形 29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-2500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6" name="矩形 29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7" name="矩形 29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b="1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endParaRPr kumimoji="0" lang="zh-CN" altLang="en-US" b="1" i="0" u="none" strike="noStrike" cap="none" normalizeH="0" baseline="-2500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8" name="矩形 297"/>
              <p:cNvSpPr/>
              <p:nvPr/>
            </p:nvSpPr>
            <p:spPr bwMode="auto">
              <a:xfrm>
                <a:off x="1095356" y="3212976"/>
                <a:ext cx="54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>
                    <a:latin typeface="Arial" charset="0"/>
                  </a:rPr>
                  <a:t>SR</a:t>
                </a:r>
                <a:endParaRPr kumimoji="0" lang="zh-CN" altLang="en-US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01" name="矩形 30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altLang="zh-CN" dirty="0">
                    <a:latin typeface="Arial" charset="0"/>
                  </a:rPr>
                  <a:t>PCoffset9</a:t>
                </a:r>
                <a:endParaRPr lang="zh-CN" altLang="en-US" dirty="0">
                  <a:latin typeface="Arial" charset="0"/>
                </a:endParaRPr>
              </a:p>
            </p:txBody>
          </p:sp>
        </p:grpSp>
        <p:sp>
          <p:nvSpPr>
            <p:cNvPr id="291" name="矩形 290"/>
            <p:cNvSpPr/>
            <p:nvPr/>
          </p:nvSpPr>
          <p:spPr bwMode="auto">
            <a:xfrm>
              <a:off x="5326485" y="46571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326485" y="528855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STI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326485" y="4977524"/>
              <a:ext cx="634282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latin typeface="Arial" charset="0"/>
                </a:rPr>
                <a:t>STR</a:t>
              </a:r>
              <a:endParaRPr kumimoji="0" lang="zh-CN" altLang="en-US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6" name="文本框 285"/>
          <p:cNvSpPr txBox="1"/>
          <p:nvPr/>
        </p:nvSpPr>
        <p:spPr>
          <a:xfrm>
            <a:off x="6437553" y="2038106"/>
            <a:ext cx="1473096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取数指令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(Load)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6437553" y="4139595"/>
            <a:ext cx="145591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存数指令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(Store)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86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6EA52-8FC1-47BF-A46D-CA8873A3D0D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FC4822-C864-48FC-A21D-B38AD80DED1D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Instruction Processing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state </a:t>
            </a:r>
            <a:r>
              <a:rPr lang="en-US" altLang="zh-CN" dirty="0" err="1">
                <a:ea typeface="宋体" panose="02010600030101010101" pitchFamily="2" charset="-122"/>
              </a:rPr>
              <a:t>transtion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Decode instruction</a:t>
            </a:r>
          </a:p>
        </p:txBody>
      </p:sp>
      <p:sp>
        <p:nvSpPr>
          <p:cNvPr id="32774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Evaluate address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Fetch operands from memory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Execute operation</a:t>
            </a:r>
          </a:p>
        </p:txBody>
      </p:sp>
      <p:sp>
        <p:nvSpPr>
          <p:cNvPr id="32782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Store result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>
                <a:solidFill>
                  <a:schemeClr val="accent2"/>
                </a:solidFill>
                <a:latin typeface="Arial" charset="0"/>
                <a:ea typeface="+mn-ea"/>
              </a:rPr>
              <a:t>Fetch instruction from memory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543800" y="1143000"/>
            <a:ext cx="914400" cy="5257800"/>
            <a:chOff x="7543800" y="1143000"/>
            <a:chExt cx="914400" cy="5257800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8101013" y="27432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8077200" y="35814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8056563" y="44196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8070850" y="5257800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7772400" y="31242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EA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7772400" y="39624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OP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EX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8077200" y="6096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7543800" y="64008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V="1">
              <a:off x="7543800" y="1143000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7543800" y="1143000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8077200" y="1143000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7772400" y="56388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S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7772400" y="1447800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baseline="0">
                  <a:solidFill>
                    <a:schemeClr val="bg1"/>
                  </a:solidFill>
                  <a:latin typeface="Arial" charset="0"/>
                  <a:ea typeface="+mn-ea"/>
                </a:rPr>
                <a:t>F</a:t>
              </a: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7772400" y="2286000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aseline="0">
                  <a:solidFill>
                    <a:schemeClr val="accent2"/>
                  </a:solidFill>
                  <a:latin typeface="Arial" charset="0"/>
                  <a:ea typeface="+mn-ea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37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Set Architecture (ISA) vs. Finite State Automata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30" name="Picture 2" descr="I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20762"/>
            <a:ext cx="3240360" cy="53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tateMachine">
            <a:extLst>
              <a:ext uri="{FF2B5EF4-FFF2-40B4-BE49-F238E27FC236}">
                <a16:creationId xmlns:a16="http://schemas.microsoft.com/office/drawing/2014/main" id="{35DF5024-4CBB-465D-8709-B2C3B0D1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888432" cy="530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04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baseline="0" dirty="0"/>
              <a:t>LC-3</a:t>
            </a:r>
            <a:r>
              <a:rPr lang="zh-CN" altLang="en-US" kern="0" baseline="0" dirty="0"/>
              <a:t> </a:t>
            </a:r>
            <a:r>
              <a:rPr lang="en-US" altLang="zh-CN" kern="0" baseline="0" dirty="0"/>
              <a:t>Data Path</a:t>
            </a:r>
            <a:endParaRPr lang="zh-CN" altLang="en-US" kern="0" baseline="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0105" y="1097936"/>
            <a:ext cx="5889529" cy="4131264"/>
            <a:chOff x="130105" y="1097936"/>
            <a:chExt cx="5889529" cy="4131264"/>
          </a:xfrm>
        </p:grpSpPr>
        <p:sp>
          <p:nvSpPr>
            <p:cNvPr id="375" name="矩形 374"/>
            <p:cNvSpPr/>
            <p:nvPr/>
          </p:nvSpPr>
          <p:spPr bwMode="auto">
            <a:xfrm>
              <a:off x="130105" y="1097936"/>
              <a:ext cx="5889529" cy="4131264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430292" y="2314348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4000" b="1" baseline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 Unit</a:t>
              </a:r>
              <a:endParaRPr lang="zh-CN" altLang="en-US" sz="4000" b="1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8307" y="5302983"/>
            <a:ext cx="6290524" cy="1497514"/>
            <a:chOff x="138307" y="5302983"/>
            <a:chExt cx="6290524" cy="1497514"/>
          </a:xfrm>
        </p:grpSpPr>
        <p:sp>
          <p:nvSpPr>
            <p:cNvPr id="379" name="矩形 378"/>
            <p:cNvSpPr/>
            <p:nvPr/>
          </p:nvSpPr>
          <p:spPr bwMode="auto">
            <a:xfrm>
              <a:off x="138307" y="5302983"/>
              <a:ext cx="6290524" cy="1497514"/>
            </a:xfrm>
            <a:prstGeom prst="rect">
              <a:avLst/>
            </a:prstGeom>
            <a:noFill/>
            <a:ln w="635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1571013" y="5444804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4000" b="1" baseline="0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Unit</a:t>
              </a:r>
              <a:endParaRPr lang="zh-CN" altLang="en-US" sz="4000" b="1" baseline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组合 21"/>
          <p:cNvGrpSpPr/>
          <p:nvPr/>
        </p:nvGrpSpPr>
        <p:grpSpPr>
          <a:xfrm>
            <a:off x="6094401" y="1111864"/>
            <a:ext cx="2872192" cy="4131264"/>
            <a:chOff x="6094401" y="1111864"/>
            <a:chExt cx="2872192" cy="4131264"/>
          </a:xfrm>
        </p:grpSpPr>
        <p:sp>
          <p:nvSpPr>
            <p:cNvPr id="14" name="矩形 13"/>
            <p:cNvSpPr/>
            <p:nvPr/>
          </p:nvSpPr>
          <p:spPr bwMode="auto">
            <a:xfrm>
              <a:off x="6094401" y="1111864"/>
              <a:ext cx="2872192" cy="4131264"/>
            </a:xfrm>
            <a:prstGeom prst="rect">
              <a:avLst/>
            </a:prstGeom>
            <a:noFill/>
            <a:ln w="635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6146232" y="2420306"/>
              <a:ext cx="2736977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3600" b="1" baseline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Processing Unit</a:t>
              </a:r>
              <a:endParaRPr lang="zh-CN" altLang="en-US" sz="3600" b="1" baseline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  <a:endParaRPr lang="zh-CN" altLang="en-US" sz="1000" baseline="0" dirty="0"/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[10:0]</a:t>
            </a:r>
            <a:endParaRPr lang="zh-CN" altLang="en-US" sz="1200" b="1" baseline="0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[8:0]</a:t>
            </a:r>
            <a:endParaRPr lang="zh-CN" altLang="en-US" sz="1200" b="1" baseline="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[5:0]</a:t>
            </a:r>
            <a:endParaRPr lang="zh-CN" altLang="en-US" sz="1200" b="1" baseline="0" dirty="0"/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[4:0]</a:t>
            </a:r>
            <a:endParaRPr lang="zh-CN" altLang="en-US" sz="1200" b="1" baseline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 b="1" baseline="0" dirty="0">
                  <a:latin typeface="Arial" charset="0"/>
                </a:rPr>
                <a:t>SEXT</a:t>
              </a:r>
              <a:endPara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INPUT</a:t>
            </a:r>
            <a:endParaRPr lang="zh-CN" altLang="en-US" sz="1200" b="1" baseline="0" dirty="0"/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MEM.EN,R,W</a:t>
            </a:r>
            <a:endParaRPr lang="zh-CN" altLang="en-US" sz="1000" baseline="0" dirty="0"/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MAR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LD.MAR</a:t>
            </a:r>
            <a:endParaRPr lang="zh-CN" altLang="en-US" sz="1000" baseline="0" dirty="0"/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PC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GatePC</a:t>
            </a:r>
            <a:endParaRPr lang="zh-CN" altLang="en-US" sz="1000" baseline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>
              <a:defRPr/>
            </a:pPr>
            <a:fld id="{0DE9E528-1FB2-4ADD-81AD-0CADE8E681E0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OUTPUT</a:t>
            </a:r>
            <a:endParaRPr lang="zh-CN" altLang="en-US" sz="1200" b="1" baseline="0" dirty="0"/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/>
              <a:t>MEMORY</a:t>
            </a:r>
            <a:endParaRPr lang="zh-CN" altLang="en-US" sz="1200" b="1" baseline="0" dirty="0"/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MDR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charset="0"/>
              </a:rPr>
              <a:t>…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+</a:t>
              </a:r>
              <a:endParaRPr kumimoji="0" lang="zh-CN" altLang="en-US" sz="2000" b="1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ADDR1MUX</a:t>
            </a:r>
            <a:endParaRPr lang="zh-CN" altLang="en-US" sz="1000" baseline="0" dirty="0"/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PC</a:t>
            </a: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baseline="0" dirty="0">
                <a:solidFill>
                  <a:schemeClr val="bg1"/>
                </a:solidFill>
                <a:latin typeface="Arial" charset="0"/>
              </a:rPr>
              <a:t>+1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MARMUX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SEXT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baseline="0" dirty="0"/>
              <a:t>[7:0]</a:t>
            </a:r>
            <a:endParaRPr lang="zh-CN" altLang="en-US" sz="1200" b="1" baseline="0" dirty="0"/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GateMARMUX</a:t>
            </a:r>
            <a:endParaRPr lang="zh-CN" altLang="en-US" sz="1000" baseline="0" dirty="0"/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LD.PC</a:t>
            </a:r>
            <a:endParaRPr lang="zh-CN" altLang="en-US" sz="1000" baseline="0" dirty="0"/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/>
              <a:t>ADDR2MUX</a:t>
            </a:r>
            <a:endParaRPr lang="zh-CN" altLang="en-US" sz="1000" baseline="0" dirty="0"/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LD.MDR</a:t>
            </a:r>
            <a:endParaRPr lang="zh-CN" altLang="en-US" sz="1000" baseline="0" dirty="0"/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MUX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MIO.EN</a:t>
            </a:r>
            <a:endParaRPr lang="zh-CN" altLang="en-US" sz="1000" baseline="0" dirty="0"/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aseline="0" dirty="0" err="1"/>
              <a:t>GateMDR</a:t>
            </a:r>
            <a:endParaRPr lang="zh-CN" altLang="en-US" sz="1000" baseline="0" dirty="0"/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A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ALUK</a:t>
            </a:r>
            <a:endParaRPr lang="zh-CN" altLang="en-US" sz="1000" baseline="0" dirty="0"/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FINITE STATE MACHINE</a:t>
            </a:r>
            <a:endParaRPr lang="zh-CN" altLang="en-US" sz="1200" b="1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N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Z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P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RUN</a:t>
              </a:r>
              <a:endParaRPr lang="zh-CN" altLang="en-US" sz="1000" baseline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LD.IR</a:t>
              </a:r>
              <a:endParaRPr lang="zh-CN" altLang="en-US" sz="1000" baseline="0" dirty="0"/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baseline="0" dirty="0">
                <a:latin typeface="Arial" charset="0"/>
              </a:rPr>
              <a:t>IR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DR</a:t>
            </a:r>
            <a:endParaRPr lang="zh-CN" altLang="en-US" sz="1000" baseline="0" dirty="0"/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LD.REG</a:t>
            </a:r>
            <a:endParaRPr lang="zh-CN" altLang="en-US" sz="1000" baseline="0" dirty="0"/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baseline="0" dirty="0"/>
              <a:t>REG FILE</a:t>
            </a:r>
            <a:endParaRPr lang="zh-CN" altLang="en-US" sz="1200" b="1" baseline="0" dirty="0"/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SR2</a:t>
            </a:r>
          </a:p>
          <a:p>
            <a:r>
              <a:rPr lang="en-US" altLang="zh-CN" sz="1000" baseline="0" dirty="0"/>
              <a:t>OUT</a:t>
            </a:r>
            <a:endParaRPr lang="zh-CN" altLang="en-US" sz="1000" baseline="0" dirty="0"/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 err="1"/>
              <a:t>GateALU</a:t>
            </a:r>
            <a:endParaRPr lang="zh-CN" altLang="en-US" sz="1000" baseline="0" dirty="0"/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aseline="0" dirty="0"/>
              <a:t>SR1</a:t>
            </a:r>
            <a:endParaRPr lang="zh-CN" altLang="en-US" sz="1000" baseline="0" dirty="0"/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baseline="0" dirty="0">
                <a:latin typeface="Arial" charset="0"/>
              </a:rPr>
              <a:t>LOGIC</a:t>
            </a:r>
            <a:endParaRPr kumimoji="0" lang="zh-CN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16</a:t>
              </a:r>
              <a:endParaRPr lang="zh-CN" altLang="en-US" sz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00" baseline="0" dirty="0"/>
                <a:t>LD.CC</a:t>
              </a:r>
              <a:endParaRPr lang="zh-CN" altLang="en-US" sz="1000" baseline="0" dirty="0"/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kern="0" baseline="0" dirty="0"/>
              <a:t>LC-3</a:t>
            </a:r>
            <a:r>
              <a:rPr lang="zh-CN" altLang="en-US" kern="0" baseline="0" dirty="0"/>
              <a:t> </a:t>
            </a:r>
            <a:r>
              <a:rPr lang="en-US" altLang="zh-CN" kern="0" baseline="0" dirty="0"/>
              <a:t>Data Path</a:t>
            </a:r>
            <a:endParaRPr lang="zh-CN" altLang="en-US" kern="0" baseline="0" dirty="0"/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706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E4A5E-E55D-4752-BDF5-BCB78095146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453AE-5F3F-4692-8AB4-05635851A45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89988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Global bus</a:t>
            </a:r>
          </a:p>
          <a:p>
            <a:pPr marL="576263" lvl="1" indent="-234950"/>
            <a:r>
              <a:rPr lang="en-US" altLang="zh-CN" dirty="0"/>
              <a:t>special set of wires that carry a 16-bit signal to many components</a:t>
            </a:r>
          </a:p>
          <a:p>
            <a:pPr marL="576263" lvl="1" indent="-234950"/>
            <a:r>
              <a:rPr lang="en-US" altLang="zh-CN" dirty="0"/>
              <a:t>inputs to the bus are “tri-state devices,” that only place a signal on the bus when they are enabled</a:t>
            </a:r>
          </a:p>
          <a:p>
            <a:pPr marL="576263" lvl="1" indent="-234950"/>
            <a:r>
              <a:rPr lang="en-US" altLang="zh-CN" dirty="0"/>
              <a:t>only one (16-bit) signal should be enabled at any time</a:t>
            </a:r>
          </a:p>
          <a:p>
            <a:pPr marL="1022350" lvl="2" indent="-222250"/>
            <a:r>
              <a:rPr lang="en-US" altLang="zh-CN" dirty="0"/>
              <a:t>control unit decides which signal </a:t>
            </a:r>
            <a:r>
              <a:rPr lang="en-US" altLang="zh-CN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drives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en-US" altLang="zh-CN" dirty="0"/>
              <a:t> the bus</a:t>
            </a:r>
          </a:p>
          <a:p>
            <a:pPr marL="576263" lvl="1" indent="-234950"/>
            <a:r>
              <a:rPr lang="en-US" altLang="zh-CN" dirty="0"/>
              <a:t>any number of components can read the bus</a:t>
            </a:r>
          </a:p>
          <a:p>
            <a:pPr marL="1022350" lvl="2" indent="-222250"/>
            <a:r>
              <a:rPr lang="en-US" altLang="zh-CN" dirty="0"/>
              <a:t>register only captures bus data if it is write-enabled by the control unit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Memory</a:t>
            </a:r>
          </a:p>
          <a:p>
            <a:pPr marL="576263" lvl="1" indent="-234950"/>
            <a:r>
              <a:rPr lang="en-US" altLang="zh-CN" dirty="0"/>
              <a:t>Control and data registers for memory and I/O devices</a:t>
            </a:r>
          </a:p>
          <a:p>
            <a:pPr marL="576263" lvl="1" indent="-234950"/>
            <a:r>
              <a:rPr lang="en-US" altLang="zh-CN" dirty="0"/>
              <a:t>memory: MAR, MDR (also control signal for read/write)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A22ED6-4F82-4642-9EF6-13F299647DE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1DC0C-4C82-4164-B4C0-D6EE5B2DE7EE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ALU</a:t>
            </a:r>
          </a:p>
          <a:p>
            <a:pPr marL="576263" lvl="1" indent="-234950"/>
            <a:r>
              <a:rPr lang="en-US" altLang="zh-CN" dirty="0"/>
              <a:t>Accepts inputs from register file</a:t>
            </a:r>
            <a:br>
              <a:rPr lang="en-US" altLang="zh-CN" dirty="0"/>
            </a:br>
            <a:r>
              <a:rPr lang="en-US" altLang="zh-CN" dirty="0"/>
              <a:t>and from sign-extended bits from IR (immediate field).</a:t>
            </a:r>
          </a:p>
          <a:p>
            <a:pPr marL="576263" lvl="1" indent="-234950"/>
            <a:r>
              <a:rPr lang="en-US" altLang="zh-CN" dirty="0"/>
              <a:t>Output goes to bus.</a:t>
            </a:r>
          </a:p>
          <a:p>
            <a:pPr marL="1022350" lvl="2" indent="-222250"/>
            <a:r>
              <a:rPr lang="en-US" altLang="zh-CN" sz="1800" dirty="0"/>
              <a:t>used by condition code logic, register file, memory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Register File</a:t>
            </a:r>
          </a:p>
          <a:p>
            <a:pPr marL="576263" lvl="1" indent="-234950"/>
            <a:r>
              <a:rPr lang="en-US" altLang="zh-CN" dirty="0"/>
              <a:t>Two read addresses (SR1, SR2), one write address (DR)</a:t>
            </a:r>
          </a:p>
          <a:p>
            <a:pPr marL="576263" lvl="1" indent="-234950"/>
            <a:r>
              <a:rPr lang="en-US" altLang="zh-CN" dirty="0"/>
              <a:t>Input from bus</a:t>
            </a:r>
          </a:p>
          <a:p>
            <a:pPr marL="1022350" lvl="2" indent="-222250"/>
            <a:r>
              <a:rPr lang="en-US" altLang="zh-CN" sz="1800" dirty="0"/>
              <a:t>result of ALU operation or memory read</a:t>
            </a:r>
          </a:p>
          <a:p>
            <a:pPr marL="576263" lvl="1" indent="-234950"/>
            <a:r>
              <a:rPr lang="en-US" altLang="zh-CN" dirty="0"/>
              <a:t>Two 16-bit outputs</a:t>
            </a:r>
          </a:p>
          <a:p>
            <a:pPr marL="1022350" lvl="2" indent="-222250"/>
            <a:r>
              <a:rPr lang="en-US" altLang="zh-CN" sz="1800" dirty="0"/>
              <a:t>used by ALU, PC, memory address</a:t>
            </a:r>
          </a:p>
          <a:p>
            <a:pPr marL="1022350" lvl="2" indent="-222250"/>
            <a:r>
              <a:rPr lang="en-US" altLang="zh-CN" sz="1800" dirty="0"/>
              <a:t>data for store instructions passes through ALU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D1A55-8FD9-4F4D-98F7-140994C69D5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92B97-3F3B-4D4D-A2B1-E3FEB2382706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PC and PCMUX</a:t>
            </a:r>
          </a:p>
          <a:p>
            <a:pPr marL="722313" lvl="1" indent="-381000"/>
            <a:r>
              <a:rPr lang="en-US" altLang="zh-CN"/>
              <a:t>Three inputs to PC, controlled by PCMUX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/>
              <a:t>PC+1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FETCH stage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/>
              <a:t>Address adder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BR, JMP</a:t>
            </a:r>
          </a:p>
          <a:p>
            <a:pPr lvl="2" indent="-342900">
              <a:buFont typeface="Wingdings" panose="05000000000000000000" pitchFamily="2" charset="2"/>
              <a:buAutoNum type="arabicPeriod"/>
            </a:pPr>
            <a:r>
              <a:rPr lang="en-US" altLang="zh-CN"/>
              <a:t>bus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TRAP (discussed later)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MAR and MARMUX</a:t>
            </a:r>
          </a:p>
          <a:p>
            <a:pPr marL="722313" lvl="1" indent="-381000"/>
            <a:r>
              <a:rPr lang="en-US" altLang="zh-CN"/>
              <a:t>Two inputs to MAR, controlled by MARMUX</a:t>
            </a:r>
          </a:p>
          <a:p>
            <a:pPr lvl="2" indent="-342900">
              <a:buFontTx/>
              <a:buAutoNum type="arabicPeriod"/>
            </a:pPr>
            <a:r>
              <a:rPr lang="en-US" altLang="zh-CN"/>
              <a:t>Address adder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LD/ST, LDR/STR</a:t>
            </a:r>
          </a:p>
          <a:p>
            <a:pPr lvl="2" indent="-342900">
              <a:buFontTx/>
              <a:buAutoNum type="arabicPeriod"/>
            </a:pPr>
            <a:r>
              <a:rPr lang="en-US" altLang="zh-CN"/>
              <a:t>Zero-extended IR[7:0] -- TRAP (discussed later)</a:t>
            </a:r>
          </a:p>
          <a:p>
            <a:pPr lvl="2" indent="-342900">
              <a:buFontTx/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E3A04B-C4D9-4067-B426-508FE051AA1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E54805-E99E-4FC8-AE44-10AAAFB765BC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 Path Components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Condition Code Logic</a:t>
            </a:r>
          </a:p>
          <a:p>
            <a:pPr marL="576263" lvl="1" indent="-234950"/>
            <a:r>
              <a:rPr lang="en-US" altLang="zh-CN"/>
              <a:t>Looks at value on bus and generates N, Z, P signals</a:t>
            </a:r>
          </a:p>
          <a:p>
            <a:pPr marL="576263" lvl="1" indent="-234950"/>
            <a:r>
              <a:rPr lang="en-US" altLang="zh-CN"/>
              <a:t>Registers set only when control unit enables them (LD.CC)</a:t>
            </a:r>
          </a:p>
          <a:p>
            <a:pPr marL="1022350" lvl="2" indent="-222250"/>
            <a:r>
              <a:rPr lang="en-US" altLang="zh-CN"/>
              <a:t>only certain instructions set the codes</a:t>
            </a:r>
            <a:br>
              <a:rPr lang="en-US" altLang="zh-CN"/>
            </a:br>
            <a:r>
              <a:rPr lang="en-US" altLang="zh-CN" b="0"/>
              <a:t>(ADD, AND, NOT, LD, LDI, LDR, LEA)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Control Unit – Finite State Machine</a:t>
            </a:r>
          </a:p>
          <a:p>
            <a:pPr marL="576263" lvl="1" indent="-234950"/>
            <a:r>
              <a:rPr lang="en-US" altLang="zh-CN"/>
              <a:t>On each machine cycle, changes control signals for next phase</a:t>
            </a:r>
            <a:br>
              <a:rPr lang="en-US" altLang="zh-CN"/>
            </a:br>
            <a:r>
              <a:rPr lang="en-US" altLang="zh-CN"/>
              <a:t>of instruction processing</a:t>
            </a:r>
          </a:p>
          <a:p>
            <a:pPr marL="1022350" lvl="2" indent="-222250"/>
            <a:r>
              <a:rPr lang="en-US" altLang="zh-CN"/>
              <a:t>who drives the bus? </a:t>
            </a:r>
            <a:r>
              <a:rPr lang="en-US" altLang="zh-CN" b="0"/>
              <a:t>(GatePC, GateALU, </a:t>
            </a:r>
            <a:r>
              <a:rPr lang="en-US" altLang="zh-CN" b="0">
                <a:latin typeface="宋体" panose="02010600030101010101" pitchFamily="2" charset="-122"/>
              </a:rPr>
              <a:t>…</a:t>
            </a:r>
            <a:r>
              <a:rPr lang="en-US" altLang="zh-CN" b="0"/>
              <a:t>)</a:t>
            </a:r>
          </a:p>
          <a:p>
            <a:pPr marL="1022350" lvl="2" indent="-222250"/>
            <a:r>
              <a:rPr lang="en-US" altLang="zh-CN"/>
              <a:t>which registers are write enabled? </a:t>
            </a:r>
            <a:r>
              <a:rPr lang="en-US" altLang="zh-CN" b="0"/>
              <a:t>(LD.IR, LD.REG, </a:t>
            </a:r>
            <a:r>
              <a:rPr lang="en-US" altLang="zh-CN" b="0">
                <a:latin typeface="宋体" panose="02010600030101010101" pitchFamily="2" charset="-122"/>
              </a:rPr>
              <a:t>…</a:t>
            </a:r>
            <a:r>
              <a:rPr lang="en-US" altLang="zh-CN" b="0"/>
              <a:t>)</a:t>
            </a:r>
          </a:p>
          <a:p>
            <a:pPr marL="1022350" lvl="2" indent="-222250"/>
            <a:r>
              <a:rPr lang="en-US" altLang="zh-CN"/>
              <a:t>which operation should ALU perform? </a:t>
            </a:r>
            <a:r>
              <a:rPr lang="en-US" altLang="zh-CN" b="0"/>
              <a:t>(ALUK)</a:t>
            </a:r>
          </a:p>
          <a:p>
            <a:pPr marL="1022350" lvl="2" indent="-222250"/>
            <a:r>
              <a:rPr lang="en-US" altLang="zh-CN">
                <a:latin typeface="宋体" panose="02010600030101010101" pitchFamily="2" charset="-122"/>
              </a:rPr>
              <a:t>…</a:t>
            </a:r>
            <a:endParaRPr lang="en-US" altLang="zh-CN"/>
          </a:p>
          <a:p>
            <a:pPr marL="576263" lvl="1" indent="-234950"/>
            <a:r>
              <a:rPr lang="en-US" altLang="zh-CN"/>
              <a:t>Logic includes decoder for opcode, etc.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0E2BE-D27B-4DDA-9EE7-BFB8676741F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FB1AB-32A6-499E-A50C-54A99B35542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1438"/>
            <a:ext cx="3744912" cy="7651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LC-3 Data Path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71685" name="Picture 4" descr="pat67509_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0"/>
            <a:ext cx="536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3"/>
          <p:cNvSpPr txBox="1">
            <a:spLocks noChangeArrowheads="1"/>
          </p:cNvSpPr>
          <p:nvPr/>
        </p:nvSpPr>
        <p:spPr bwMode="auto">
          <a:xfrm>
            <a:off x="136525" y="3489325"/>
            <a:ext cx="2482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2349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234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tabLst>
                <a:tab pos="2349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2349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Filled arrow</a:t>
            </a: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info to be processed.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Unfilled arrow</a:t>
            </a:r>
            <a:b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control signal.</a:t>
            </a:r>
          </a:p>
        </p:txBody>
      </p:sp>
    </p:spTree>
    <p:extLst>
      <p:ext uri="{BB962C8B-B14F-4D97-AF65-F5344CB8AC3E}">
        <p14:creationId xmlns:p14="http://schemas.microsoft.com/office/powerpoint/2010/main" val="202806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 Instructions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CBB7B-8F77-4532-AF3B-692F6833BD27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41A33-B750-4E2E-A7AE-D936BE1FEF4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04" name="矩形 103"/>
          <p:cNvSpPr/>
          <p:nvPr/>
        </p:nvSpPr>
        <p:spPr bwMode="auto">
          <a:xfrm>
            <a:off x="232668" y="1124744"/>
            <a:ext cx="8659812" cy="4968552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244144" y="5450550"/>
            <a:ext cx="6450116" cy="541667"/>
            <a:chOff x="381000" y="3212976"/>
            <a:chExt cx="2868712" cy="288000"/>
          </a:xfrm>
        </p:grpSpPr>
        <p:sp>
          <p:nvSpPr>
            <p:cNvPr id="212" name="矩形 211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矩形 212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矩形 213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矩形 214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7" name="矩形 216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8" name="矩形 217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9" name="矩形 218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0" name="矩形 219"/>
            <p:cNvSpPr/>
            <p:nvPr/>
          </p:nvSpPr>
          <p:spPr bwMode="auto">
            <a:xfrm>
              <a:off x="1809712" y="3212976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TrapVector8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矩形 105"/>
          <p:cNvSpPr/>
          <p:nvPr/>
        </p:nvSpPr>
        <p:spPr bwMode="auto">
          <a:xfrm>
            <a:off x="664114" y="5448477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TRAP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244144" y="1252106"/>
            <a:ext cx="6453289" cy="947962"/>
            <a:chOff x="345016" y="2996952"/>
            <a:chExt cx="2870123" cy="504024"/>
          </a:xfrm>
        </p:grpSpPr>
        <p:grpSp>
          <p:nvGrpSpPr>
            <p:cNvPr id="186" name="组合 185"/>
            <p:cNvGrpSpPr/>
            <p:nvPr/>
          </p:nvGrpSpPr>
          <p:grpSpPr>
            <a:xfrm>
              <a:off x="345016" y="3212976"/>
              <a:ext cx="2870123" cy="288000"/>
              <a:chOff x="381000" y="3212976"/>
              <a:chExt cx="2870123" cy="288000"/>
            </a:xfrm>
          </p:grpSpPr>
          <p:sp>
            <p:nvSpPr>
              <p:cNvPr id="204" name="矩形 203"/>
              <p:cNvSpPr/>
              <p:nvPr/>
            </p:nvSpPr>
            <p:spPr bwMode="auto">
              <a:xfrm>
                <a:off x="381000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 bwMode="auto">
              <a:xfrm>
                <a:off x="559589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 bwMode="auto">
              <a:xfrm>
                <a:off x="738178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7" name="矩形 206"/>
              <p:cNvSpPr/>
              <p:nvPr/>
            </p:nvSpPr>
            <p:spPr bwMode="auto">
              <a:xfrm>
                <a:off x="916767" y="3212976"/>
                <a:ext cx="180000" cy="288000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="1" baseline="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endPara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8" name="矩形 207"/>
              <p:cNvSpPr/>
              <p:nvPr/>
            </p:nvSpPr>
            <p:spPr bwMode="auto">
              <a:xfrm>
                <a:off x="1095356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n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 bwMode="auto">
              <a:xfrm>
                <a:off x="1273945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z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 bwMode="auto">
              <a:xfrm>
                <a:off x="1452534" y="3212976"/>
                <a:ext cx="180000" cy="288000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p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1" name="矩形 210"/>
              <p:cNvSpPr/>
              <p:nvPr/>
            </p:nvSpPr>
            <p:spPr bwMode="auto">
              <a:xfrm>
                <a:off x="1631123" y="3212976"/>
                <a:ext cx="162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PCoffset9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87" name="组合 186"/>
            <p:cNvGrpSpPr/>
            <p:nvPr/>
          </p:nvGrpSpPr>
          <p:grpSpPr>
            <a:xfrm>
              <a:off x="345016" y="2996952"/>
              <a:ext cx="2858832" cy="201861"/>
              <a:chOff x="395536" y="2924976"/>
              <a:chExt cx="2858832" cy="288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39553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 bwMode="auto">
              <a:xfrm>
                <a:off x="57412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 bwMode="auto">
              <a:xfrm>
                <a:off x="75271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 bwMode="auto">
              <a:xfrm>
                <a:off x="93130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 bwMode="auto">
              <a:xfrm>
                <a:off x="110989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 bwMode="auto">
              <a:xfrm>
                <a:off x="1288481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 bwMode="auto">
              <a:xfrm>
                <a:off x="1467070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9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 bwMode="auto">
              <a:xfrm>
                <a:off x="1645659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8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 bwMode="auto">
              <a:xfrm>
                <a:off x="182424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7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 bwMode="auto">
              <a:xfrm>
                <a:off x="2002837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6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 bwMode="auto">
              <a:xfrm>
                <a:off x="2181426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5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 bwMode="auto">
              <a:xfrm>
                <a:off x="2360015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4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 bwMode="auto">
              <a:xfrm>
                <a:off x="2538604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3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 bwMode="auto">
              <a:xfrm>
                <a:off x="2717193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2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 bwMode="auto">
              <a:xfrm>
                <a:off x="2895782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2000" baseline="0" dirty="0">
                    <a:latin typeface="Arial" charset="0"/>
                  </a:rPr>
                  <a:t>1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 bwMode="auto">
              <a:xfrm>
                <a:off x="3074368" y="2924976"/>
                <a:ext cx="18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0</a:t>
                </a:r>
                <a:endPara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2244144" y="2251160"/>
            <a:ext cx="6459634" cy="541667"/>
            <a:chOff x="381000" y="3212976"/>
            <a:chExt cx="2872945" cy="288000"/>
          </a:xfrm>
        </p:grpSpPr>
        <p:sp>
          <p:nvSpPr>
            <p:cNvPr id="180" name="矩形 17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1" name="矩形 18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矩形 18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矩形 184"/>
            <p:cNvSpPr/>
            <p:nvPr/>
          </p:nvSpPr>
          <p:spPr bwMode="auto">
            <a:xfrm>
              <a:off x="1273945" y="3212976"/>
              <a:ext cx="19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PCoffset11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44144" y="2843918"/>
            <a:ext cx="6427902" cy="541667"/>
            <a:chOff x="381000" y="3212976"/>
            <a:chExt cx="2858832" cy="288000"/>
          </a:xfrm>
        </p:grpSpPr>
        <p:sp>
          <p:nvSpPr>
            <p:cNvPr id="166" name="矩形 16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244144" y="3436676"/>
            <a:ext cx="6427902" cy="541667"/>
            <a:chOff x="381000" y="3212976"/>
            <a:chExt cx="2858832" cy="288000"/>
          </a:xfrm>
        </p:grpSpPr>
        <p:sp>
          <p:nvSpPr>
            <p:cNvPr id="150" name="矩形 14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 bwMode="auto">
          <a:xfrm>
            <a:off x="664114" y="1653225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BR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114" y="2840811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4114" y="3434604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RTI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114" y="2255830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JSR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2244144" y="4031385"/>
            <a:ext cx="6427902" cy="541667"/>
            <a:chOff x="381000" y="3212976"/>
            <a:chExt cx="2858832" cy="288000"/>
          </a:xfrm>
        </p:grpSpPr>
        <p:sp>
          <p:nvSpPr>
            <p:cNvPr id="136" name="矩形 135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1631123" y="3212976"/>
              <a:ext cx="54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 err="1">
                  <a:latin typeface="Arial" charset="0"/>
                </a:rPr>
                <a:t>BaseR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7" name="矩形 116"/>
          <p:cNvSpPr/>
          <p:nvPr/>
        </p:nvSpPr>
        <p:spPr bwMode="auto">
          <a:xfrm>
            <a:off x="664114" y="4029312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0" dirty="0">
                <a:solidFill>
                  <a:schemeClr val="accent1"/>
                </a:solidFill>
                <a:latin typeface="Arial" charset="0"/>
              </a:rPr>
              <a:t>JMP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244144" y="4624020"/>
            <a:ext cx="6427902" cy="541667"/>
            <a:chOff x="381000" y="3212976"/>
            <a:chExt cx="2858832" cy="2880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381000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559589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solidFill>
                    <a:schemeClr val="bg1"/>
                  </a:solidFill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738178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916767" y="3212976"/>
              <a:ext cx="180000" cy="288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baseline="0" dirty="0">
                  <a:solidFill>
                    <a:schemeClr val="bg1"/>
                  </a:solidFill>
                  <a:latin typeface="Arial" charset="0"/>
                </a:rPr>
                <a:t>0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09535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1273945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452534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631123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1809712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1988301" y="3212976"/>
              <a:ext cx="180000" cy="288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aseline="0" dirty="0">
                  <a:latin typeface="Arial" charset="0"/>
                </a:rPr>
                <a:t>1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2166890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2345479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2524068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2702657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2881246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059832" y="3212976"/>
              <a:ext cx="18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0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19" name="矩形 118"/>
          <p:cNvSpPr/>
          <p:nvPr/>
        </p:nvSpPr>
        <p:spPr bwMode="auto">
          <a:xfrm>
            <a:off x="664114" y="4621948"/>
            <a:ext cx="1426143" cy="541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aseline="0" dirty="0">
                <a:latin typeface="Arial" charset="0"/>
              </a:rPr>
              <a:t>RET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 txBox="1">
            <a:spLocks noGrp="1"/>
          </p:cNvSpPr>
          <p:nvPr/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0A1CD6-B45E-489D-B490-3107E5525D68}" type="datetime1">
              <a:rPr lang="zh-CN" altLang="en-US" sz="1400" b="0" baseline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 baseline="0">
              <a:ea typeface="宋体" panose="02010600030101010101" pitchFamily="2" charset="-122"/>
            </a:endParaRPr>
          </a:p>
        </p:txBody>
      </p:sp>
      <p:sp>
        <p:nvSpPr>
          <p:cNvPr id="72707" name="灯片编号占位符 5"/>
          <p:cNvSpPr txBox="1">
            <a:spLocks noGrp="1"/>
          </p:cNvSpPr>
          <p:nvPr/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4C5E80A-B503-4C8F-9FF1-A437FFC2F734}" type="slidenum">
              <a:rPr lang="en-US" altLang="zh-CN" sz="1400" b="0" baseline="0"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 baseline="0"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71438"/>
            <a:ext cx="3744912" cy="7651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LC-3 Data Path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72709" name="Picture 4" descr="pat67509_05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0"/>
            <a:ext cx="5362575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3348038" y="188913"/>
            <a:ext cx="3673475" cy="47529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3348038" y="5157788"/>
            <a:ext cx="3384550" cy="1511300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7092950" y="188913"/>
            <a:ext cx="1727200" cy="475297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72713" name="Text Box 3"/>
          <p:cNvSpPr txBox="1">
            <a:spLocks noChangeArrowheads="1"/>
          </p:cNvSpPr>
          <p:nvPr/>
        </p:nvSpPr>
        <p:spPr bwMode="auto">
          <a:xfrm>
            <a:off x="136525" y="3489325"/>
            <a:ext cx="24828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2349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2349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tabLst>
                <a:tab pos="2349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tabLst>
                <a:tab pos="2349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4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Filled arrow</a:t>
            </a: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info to be processed.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baseline="0">
                <a:solidFill>
                  <a:schemeClr val="accent2"/>
                </a:solidFill>
                <a:ea typeface="宋体" panose="02010600030101010101" pitchFamily="2" charset="-122"/>
              </a:rPr>
              <a:t>Unfilled arrow</a:t>
            </a:r>
            <a:b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600" b="0" baseline="0">
                <a:solidFill>
                  <a:schemeClr val="accent2"/>
                </a:solidFill>
                <a:ea typeface="宋体" panose="02010600030101010101" pitchFamily="2" charset="-122"/>
              </a:rPr>
              <a:t>	= control signal.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284663" y="162877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FF3300"/>
                </a:solidFill>
                <a:ea typeface="宋体" panose="02010600030101010101" pitchFamily="2" charset="-122"/>
              </a:rPr>
              <a:t>Control Unit 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7092950" y="1628775"/>
            <a:ext cx="18923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8000"/>
                </a:solidFill>
                <a:ea typeface="宋体" panose="02010600030101010101" pitchFamily="2" charset="-122"/>
              </a:rPr>
              <a:t>Processing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8000"/>
                </a:solidFill>
                <a:ea typeface="宋体" panose="02010600030101010101" pitchFamily="2" charset="-122"/>
              </a:rPr>
              <a:t>Unit 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995738" y="5805488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aseline="0">
                <a:solidFill>
                  <a:srgbClr val="003399"/>
                </a:solidFill>
                <a:ea typeface="宋体" panose="02010600030101010101" pitchFamily="2" charset="-122"/>
              </a:rPr>
              <a:t>Memory </a:t>
            </a:r>
          </a:p>
        </p:txBody>
      </p:sp>
    </p:spTree>
    <p:extLst>
      <p:ext uri="{BB962C8B-B14F-4D97-AF65-F5344CB8AC3E}">
        <p14:creationId xmlns:p14="http://schemas.microsoft.com/office/powerpoint/2010/main" val="336666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920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5C698-6245-4CFA-94B9-DD5CD8799E2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BFF258-6504-4CEC-9247-B9FD4790D564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computer architecture: classical definition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pic>
        <p:nvPicPr>
          <p:cNvPr id="829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1175"/>
            <a:ext cx="62484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2296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65000"/>
              </a:spcBef>
              <a:buFontTx/>
              <a:buNone/>
            </a:pPr>
            <a:r>
              <a:rPr lang="zh-CN" altLang="en-US" baseline="0">
                <a:ea typeface="宋体" panose="02010600030101010101" pitchFamily="2" charset="-122"/>
              </a:rPr>
              <a:t>... </a:t>
            </a:r>
            <a:r>
              <a:rPr lang="en-US" altLang="zh-CN" baseline="0">
                <a:ea typeface="宋体" panose="02010600030101010101" pitchFamily="2" charset="-122"/>
              </a:rPr>
              <a:t>the attributes of a [computing] system as seen by the programmer, </a:t>
            </a:r>
            <a:r>
              <a:rPr lang="en-US" altLang="zh-CN" i="1" baseline="0">
                <a:ea typeface="宋体" panose="02010600030101010101" pitchFamily="2" charset="-122"/>
              </a:rPr>
              <a:t>i.e.  </a:t>
            </a:r>
            <a:r>
              <a:rPr lang="en-US" altLang="zh-CN" baseline="0">
                <a:solidFill>
                  <a:srgbClr val="FF0000"/>
                </a:solidFill>
                <a:ea typeface="宋体" panose="02010600030101010101" pitchFamily="2" charset="-122"/>
              </a:rPr>
              <a:t>the conceptual structure and functional behavior</a:t>
            </a:r>
            <a:r>
              <a:rPr lang="en-US" altLang="zh-CN" baseline="0">
                <a:ea typeface="宋体" panose="02010600030101010101" pitchFamily="2" charset="-122"/>
              </a:rPr>
              <a:t>, as distinct from the organization of the data flows and controls the logic design, and the physical implementation.    					– Amdahl, Blaaw, and Brooks,  1964</a:t>
            </a:r>
            <a:endParaRPr lang="en-US" altLang="zh-CN" b="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340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52E9C-B0F9-406D-AC69-14249AFD848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2021/11/3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F7A31-281A-43E8-B049-EF1408B46424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Instruction Set Architecture: What does each cycle do?</a:t>
            </a:r>
            <a:endParaRPr lang="zh-CN" altLang="en-US" sz="2400" dirty="0"/>
          </a:p>
        </p:txBody>
      </p:sp>
      <p:grpSp>
        <p:nvGrpSpPr>
          <p:cNvPr id="83973" name="Group 3"/>
          <p:cNvGrpSpPr>
            <a:grpSpLocks/>
          </p:cNvGrpSpPr>
          <p:nvPr/>
        </p:nvGrpSpPr>
        <p:grpSpPr bwMode="auto">
          <a:xfrm>
            <a:off x="6788150" y="914400"/>
            <a:ext cx="1822450" cy="5562600"/>
            <a:chOff x="576" y="432"/>
            <a:chExt cx="1148" cy="3504"/>
          </a:xfrm>
        </p:grpSpPr>
        <p:sp>
          <p:nvSpPr>
            <p:cNvPr id="83981" name="Rectangle 4"/>
            <p:cNvSpPr>
              <a:spLocks noChangeArrowheads="1"/>
            </p:cNvSpPr>
            <p:nvPr/>
          </p:nvSpPr>
          <p:spPr bwMode="auto">
            <a:xfrm>
              <a:off x="1121" y="2445"/>
              <a:ext cx="1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83982" name="Rectangle 5"/>
            <p:cNvSpPr>
              <a:spLocks noChangeArrowheads="1"/>
            </p:cNvSpPr>
            <p:nvPr/>
          </p:nvSpPr>
          <p:spPr bwMode="auto">
            <a:xfrm>
              <a:off x="772" y="628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83983" name="Rectangle 6"/>
            <p:cNvSpPr>
              <a:spLocks noChangeArrowheads="1"/>
            </p:cNvSpPr>
            <p:nvPr/>
          </p:nvSpPr>
          <p:spPr bwMode="auto">
            <a:xfrm>
              <a:off x="772" y="12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83984" name="Rectangle 7"/>
            <p:cNvSpPr>
              <a:spLocks noChangeArrowheads="1"/>
            </p:cNvSpPr>
            <p:nvPr/>
          </p:nvSpPr>
          <p:spPr bwMode="auto">
            <a:xfrm>
              <a:off x="772" y="18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Fetch</a:t>
              </a:r>
            </a:p>
          </p:txBody>
        </p:sp>
        <p:sp>
          <p:nvSpPr>
            <p:cNvPr id="83985" name="Rectangle 8"/>
            <p:cNvSpPr>
              <a:spLocks noChangeArrowheads="1"/>
            </p:cNvSpPr>
            <p:nvPr/>
          </p:nvSpPr>
          <p:spPr bwMode="auto">
            <a:xfrm>
              <a:off x="772" y="2426"/>
              <a:ext cx="95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83986" name="Rectangle 9"/>
            <p:cNvSpPr>
              <a:spLocks noChangeArrowheads="1"/>
            </p:cNvSpPr>
            <p:nvPr/>
          </p:nvSpPr>
          <p:spPr bwMode="auto">
            <a:xfrm>
              <a:off x="772" y="28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Store</a:t>
              </a:r>
            </a:p>
          </p:txBody>
        </p:sp>
        <p:sp>
          <p:nvSpPr>
            <p:cNvPr id="83987" name="Rectangle 10"/>
            <p:cNvSpPr>
              <a:spLocks noChangeArrowheads="1"/>
            </p:cNvSpPr>
            <p:nvPr/>
          </p:nvSpPr>
          <p:spPr bwMode="auto">
            <a:xfrm>
              <a:off x="772" y="34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FontTx/>
                <a:buNone/>
              </a:pPr>
              <a:r>
                <a:rPr lang="en-US" altLang="zh-CN" sz="1800" i="1" baseline="0">
                  <a:ea typeface="宋体" panose="02010600030101010101" pitchFamily="2" charset="-122"/>
                </a:rPr>
                <a:t>Instruction</a:t>
              </a:r>
            </a:p>
          </p:txBody>
        </p:sp>
        <p:sp>
          <p:nvSpPr>
            <p:cNvPr id="83988" name="Line 11"/>
            <p:cNvSpPr>
              <a:spLocks noChangeShapeType="1"/>
            </p:cNvSpPr>
            <p:nvPr/>
          </p:nvSpPr>
          <p:spPr bwMode="auto">
            <a:xfrm>
              <a:off x="1221" y="1031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Line 12"/>
            <p:cNvSpPr>
              <a:spLocks noChangeShapeType="1"/>
            </p:cNvSpPr>
            <p:nvPr/>
          </p:nvSpPr>
          <p:spPr bwMode="auto">
            <a:xfrm>
              <a:off x="1221" y="2230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Line 13"/>
            <p:cNvSpPr>
              <a:spLocks noChangeShapeType="1"/>
            </p:cNvSpPr>
            <p:nvPr/>
          </p:nvSpPr>
          <p:spPr bwMode="auto">
            <a:xfrm>
              <a:off x="1221" y="1631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Line 14"/>
            <p:cNvSpPr>
              <a:spLocks noChangeShapeType="1"/>
            </p:cNvSpPr>
            <p:nvPr/>
          </p:nvSpPr>
          <p:spPr bwMode="auto">
            <a:xfrm>
              <a:off x="1221" y="3244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2" name="Line 15"/>
            <p:cNvSpPr>
              <a:spLocks noChangeShapeType="1"/>
            </p:cNvSpPr>
            <p:nvPr/>
          </p:nvSpPr>
          <p:spPr bwMode="auto">
            <a:xfrm>
              <a:off x="1221" y="2599"/>
              <a:ext cx="0" cy="2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Line 16"/>
            <p:cNvSpPr>
              <a:spLocks noChangeShapeType="1"/>
            </p:cNvSpPr>
            <p:nvPr/>
          </p:nvSpPr>
          <p:spPr bwMode="auto">
            <a:xfrm>
              <a:off x="1221" y="3844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4" name="Line 17"/>
            <p:cNvSpPr>
              <a:spLocks noChangeShapeType="1"/>
            </p:cNvSpPr>
            <p:nvPr/>
          </p:nvSpPr>
          <p:spPr bwMode="auto">
            <a:xfrm flipH="1">
              <a:off x="576" y="3936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5" name="Line 18"/>
            <p:cNvSpPr>
              <a:spLocks noChangeShapeType="1"/>
            </p:cNvSpPr>
            <p:nvPr/>
          </p:nvSpPr>
          <p:spPr bwMode="auto">
            <a:xfrm flipV="1">
              <a:off x="576" y="432"/>
              <a:ext cx="0" cy="35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6" name="Line 19"/>
            <p:cNvSpPr>
              <a:spLocks noChangeShapeType="1"/>
            </p:cNvSpPr>
            <p:nvPr/>
          </p:nvSpPr>
          <p:spPr bwMode="auto">
            <a:xfrm>
              <a:off x="576" y="432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7" name="Line 20"/>
            <p:cNvSpPr>
              <a:spLocks noChangeShapeType="1"/>
            </p:cNvSpPr>
            <p:nvPr/>
          </p:nvSpPr>
          <p:spPr bwMode="auto">
            <a:xfrm>
              <a:off x="1221" y="432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74" name="Group 21"/>
          <p:cNvGrpSpPr>
            <a:grpSpLocks/>
          </p:cNvGrpSpPr>
          <p:nvPr/>
        </p:nvGrpSpPr>
        <p:grpSpPr bwMode="auto">
          <a:xfrm>
            <a:off x="1371600" y="1238250"/>
            <a:ext cx="4892675" cy="4953000"/>
            <a:chOff x="864" y="780"/>
            <a:chExt cx="3082" cy="3120"/>
          </a:xfrm>
        </p:grpSpPr>
        <p:sp>
          <p:nvSpPr>
            <p:cNvPr id="83975" name="Text Box 22"/>
            <p:cNvSpPr txBox="1">
              <a:spLocks noChangeArrowheads="1"/>
            </p:cNvSpPr>
            <p:nvPr/>
          </p:nvSpPr>
          <p:spPr bwMode="auto">
            <a:xfrm>
              <a:off x="864" y="780"/>
              <a:ext cx="2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 dirty="0">
                  <a:solidFill>
                    <a:srgbClr val="3366CC"/>
                  </a:solidFill>
                </a:rPr>
                <a:t>Stage1:</a:t>
              </a:r>
              <a:r>
                <a:rPr lang="zh-CN" altLang="en-US" b="0" baseline="0" dirty="0"/>
                <a:t>从存储系统中获得</a:t>
              </a:r>
              <a:r>
                <a:rPr lang="zh-CN" altLang="en-US" b="0" baseline="0" dirty="0">
                  <a:solidFill>
                    <a:srgbClr val="FF0000"/>
                  </a:solidFill>
                </a:rPr>
                <a:t>指令</a:t>
              </a:r>
            </a:p>
          </p:txBody>
        </p:sp>
        <p:sp>
          <p:nvSpPr>
            <p:cNvPr id="83976" name="Text Box 23"/>
            <p:cNvSpPr txBox="1">
              <a:spLocks noChangeArrowheads="1"/>
            </p:cNvSpPr>
            <p:nvPr/>
          </p:nvSpPr>
          <p:spPr bwMode="auto">
            <a:xfrm>
              <a:off x="864" y="1404"/>
              <a:ext cx="1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Stage2:</a:t>
              </a:r>
              <a:r>
                <a:rPr lang="zh-CN" altLang="en-US" b="0" baseline="0"/>
                <a:t>确定做何</a:t>
              </a:r>
              <a:r>
                <a:rPr lang="zh-CN" altLang="en-US" b="0" baseline="0">
                  <a:solidFill>
                    <a:srgbClr val="FF0000"/>
                  </a:solidFill>
                </a:rPr>
                <a:t>动作</a:t>
              </a:r>
            </a:p>
          </p:txBody>
        </p:sp>
        <p:sp>
          <p:nvSpPr>
            <p:cNvPr id="83977" name="Text Box 24"/>
            <p:cNvSpPr txBox="1">
              <a:spLocks noChangeArrowheads="1"/>
            </p:cNvSpPr>
            <p:nvPr/>
          </p:nvSpPr>
          <p:spPr bwMode="auto">
            <a:xfrm>
              <a:off x="864" y="1980"/>
              <a:ext cx="1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Stage3:</a:t>
              </a:r>
              <a:r>
                <a:rPr lang="zh-CN" altLang="en-US" b="0" baseline="0"/>
                <a:t>获得</a:t>
              </a:r>
              <a:r>
                <a:rPr lang="zh-CN" altLang="en-US" b="0" baseline="0">
                  <a:solidFill>
                    <a:srgbClr val="FF0000"/>
                  </a:solidFill>
                </a:rPr>
                <a:t>操作数</a:t>
              </a:r>
            </a:p>
          </p:txBody>
        </p:sp>
        <p:sp>
          <p:nvSpPr>
            <p:cNvPr id="83978" name="Text Box 25"/>
            <p:cNvSpPr txBox="1">
              <a:spLocks noChangeArrowheads="1"/>
            </p:cNvSpPr>
            <p:nvPr/>
          </p:nvSpPr>
          <p:spPr bwMode="auto">
            <a:xfrm>
              <a:off x="864" y="2508"/>
              <a:ext cx="2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Stage4:</a:t>
              </a:r>
              <a:r>
                <a:rPr lang="zh-CN" altLang="en-US" b="0" baseline="0"/>
                <a:t>产生运算</a:t>
              </a:r>
              <a:r>
                <a:rPr lang="zh-CN" altLang="en-US" b="0" baseline="0">
                  <a:solidFill>
                    <a:srgbClr val="FF0000"/>
                  </a:solidFill>
                </a:rPr>
                <a:t>结果或状态</a:t>
              </a:r>
            </a:p>
          </p:txBody>
        </p:sp>
        <p:sp>
          <p:nvSpPr>
            <p:cNvPr id="83979" name="Text Box 26"/>
            <p:cNvSpPr txBox="1">
              <a:spLocks noChangeArrowheads="1"/>
            </p:cNvSpPr>
            <p:nvPr/>
          </p:nvSpPr>
          <p:spPr bwMode="auto">
            <a:xfrm>
              <a:off x="864" y="3036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Stage5:</a:t>
              </a:r>
              <a:r>
                <a:rPr lang="zh-CN" altLang="en-US" b="0" baseline="0"/>
                <a:t>向存储系统中存放</a:t>
              </a:r>
              <a:r>
                <a:rPr lang="zh-CN" altLang="en-US" b="0" baseline="0">
                  <a:solidFill>
                    <a:srgbClr val="FF0000"/>
                  </a:solidFill>
                </a:rPr>
                <a:t>运算结果</a:t>
              </a:r>
            </a:p>
          </p:txBody>
        </p:sp>
        <p:sp>
          <p:nvSpPr>
            <p:cNvPr id="83980" name="Text Box 27"/>
            <p:cNvSpPr txBox="1">
              <a:spLocks noChangeArrowheads="1"/>
            </p:cNvSpPr>
            <p:nvPr/>
          </p:nvSpPr>
          <p:spPr bwMode="auto">
            <a:xfrm>
              <a:off x="864" y="3612"/>
              <a:ext cx="28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solidFill>
                    <a:srgbClr val="3366CC"/>
                  </a:solidFill>
                </a:rPr>
                <a:t>Stage6:</a:t>
              </a:r>
              <a:r>
                <a:rPr lang="zh-CN" altLang="en-US" b="0" baseline="0"/>
                <a:t>确定下一条要执行的</a:t>
              </a:r>
              <a:r>
                <a:rPr lang="zh-CN" altLang="en-US" b="0" baseline="0">
                  <a:solidFill>
                    <a:srgbClr val="FF0000"/>
                  </a:solidFill>
                </a:rPr>
                <a:t>指令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013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A7174-3B34-4D10-99C8-00EF42A3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 To Future Classes...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E0FFC-699C-4093-ABA4-9C01240F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Compilers</a:t>
            </a:r>
          </a:p>
          <a:p>
            <a:pPr lvl="1"/>
            <a:r>
              <a:rPr lang="en-US" altLang="zh-CN" b="0" dirty="0"/>
              <a:t>All the processes in going from source code to assembly</a:t>
            </a:r>
          </a:p>
          <a:p>
            <a:r>
              <a:rPr lang="en-US" altLang="zh-CN" dirty="0"/>
              <a:t>OS</a:t>
            </a:r>
          </a:p>
          <a:p>
            <a:pPr lvl="1"/>
            <a:r>
              <a:rPr lang="en-US" altLang="zh-CN" b="0" dirty="0"/>
              <a:t>OS often needs a small amount of assembly for doing things the "high level“ language doesn't support</a:t>
            </a:r>
          </a:p>
          <a:p>
            <a:pPr lvl="2"/>
            <a:r>
              <a:rPr lang="en-US" altLang="zh-CN" b="0" dirty="0"/>
              <a:t>Such as accessing special resources</a:t>
            </a:r>
          </a:p>
          <a:p>
            <a:r>
              <a:rPr lang="en-US" altLang="zh-CN" dirty="0"/>
              <a:t>Computer Architecture</a:t>
            </a:r>
          </a:p>
          <a:p>
            <a:pPr lvl="1"/>
            <a:r>
              <a:rPr lang="en-US" altLang="zh-CN" b="0" dirty="0"/>
              <a:t>How to build the computer that supports the assembly</a:t>
            </a:r>
          </a:p>
          <a:p>
            <a:r>
              <a:rPr lang="en-US" altLang="zh-CN" dirty="0"/>
              <a:t>Computer Security</a:t>
            </a:r>
          </a:p>
          <a:p>
            <a:pPr lvl="1"/>
            <a:r>
              <a:rPr lang="en-US" altLang="zh-CN" b="0" dirty="0"/>
              <a:t>Exploit code ("shell code") is often in assembly and exploitation often requires understanding the assembly language of the target.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30F0-2ED8-4FA1-B6B3-32BD818C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80952-E33D-4050-8F4A-55CAAD96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20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87840-CA8F-45C3-89D3-F74A1F707B8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A55FC-97B4-4BCA-A2FB-C0C85892D47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LC-3 has three 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condition code</a:t>
            </a:r>
            <a:r>
              <a:rPr lang="en-US" altLang="zh-CN" dirty="0">
                <a:ea typeface="宋体" panose="02010600030101010101" pitchFamily="2" charset="-122"/>
              </a:rPr>
              <a:t> registers: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negative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Z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zero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srgbClr val="CE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-- positive (greater than zero)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Set by any instruction that writes a value to a register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(ADD, AND, NOT, LD, LDR, LDI, LEA)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5715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Exactly </a:t>
            </a:r>
            <a:r>
              <a:rPr lang="en-US" altLang="zh-CN" u="sng" dirty="0">
                <a:ea typeface="宋体" panose="02010600030101010101" pitchFamily="2" charset="-122"/>
              </a:rPr>
              <a:t>one</a:t>
            </a:r>
            <a:r>
              <a:rPr lang="en-US" altLang="zh-CN" dirty="0">
                <a:ea typeface="宋体" panose="02010600030101010101" pitchFamily="2" charset="-122"/>
              </a:rPr>
              <a:t> will be set at all times</a:t>
            </a:r>
          </a:p>
          <a:p>
            <a:pPr marL="576263" lvl="1" indent="-234950">
              <a:tabLst>
                <a:tab pos="571500" algn="l"/>
              </a:tabLst>
            </a:pPr>
            <a:r>
              <a:rPr lang="en-US" altLang="zh-CN" dirty="0"/>
              <a:t>Based on the last instruction that altered a register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 Machine Structure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von Neumann Model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From ENIAC to the Stored Program Computer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FBC5D026-1A95-49A5-960C-DCF5C36D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9249016-BB4C-4466-85A1-E71F90CFE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52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581FE-618E-4C31-A7E2-28D3B17E6AAC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7">
            <a:extLst>
              <a:ext uri="{FF2B5EF4-FFF2-40B4-BE49-F238E27FC236}">
                <a16:creationId xmlns:a16="http://schemas.microsoft.com/office/drawing/2014/main" id="{047A8819-B4AD-4244-8485-A1CB09AC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7" name="矩形 17">
            <a:extLst>
              <a:ext uri="{FF2B5EF4-FFF2-40B4-BE49-F238E27FC236}">
                <a16:creationId xmlns:a16="http://schemas.microsoft.com/office/drawing/2014/main" id="{E26AD7B7-5D32-472A-9C9B-92B0AB7E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ISA &amp; Data Path Revisited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CA520A-1996-459B-906F-E44797D5C5A0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9B45BD7D-C4D7-4601-AD57-FA71F5BB8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152A3"/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40" name="矩形 17">
            <a:extLst>
              <a:ext uri="{FF2B5EF4-FFF2-40B4-BE49-F238E27FC236}">
                <a16:creationId xmlns:a16="http://schemas.microsoft.com/office/drawing/2014/main" id="{E3124882-A1D5-4906-A753-74527C9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80944"/>
            <a:ext cx="7344816" cy="770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52A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An Example: Counting Occurrences of a Character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079AABD-29DE-4EBC-9B9C-F16BAB563B5D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0D572A6-62F2-49EE-850B-6C331D48ABE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>
            <a:extLst>
              <a:ext uri="{FF2B5EF4-FFF2-40B4-BE49-F238E27FC236}">
                <a16:creationId xmlns:a16="http://schemas.microsoft.com/office/drawing/2014/main" id="{407B9D34-9472-4CAF-B6F9-3D0C86C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152A3">
                  <a:tint val="66000"/>
                  <a:satMod val="160000"/>
                </a:srgbClr>
              </a:gs>
              <a:gs pos="50000">
                <a:srgbClr val="0152A3">
                  <a:tint val="44500"/>
                  <a:satMod val="160000"/>
                </a:srgbClr>
              </a:gs>
              <a:gs pos="100000">
                <a:srgbClr val="0152A3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45" name="矩形 17">
            <a:extLst>
              <a:ext uri="{FF2B5EF4-FFF2-40B4-BE49-F238E27FC236}">
                <a16:creationId xmlns:a16="http://schemas.microsoft.com/office/drawing/2014/main" id="{0DB1BAAD-DBD5-4A96-BCFC-D7AA8E9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D92D05A-3612-4F02-BD38-9ADE0321565E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74758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281C4E-5272-4B37-9729-3CA6AE6C66F9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3A1BCE-1ABC-4C1D-A0D5-63C63A06779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00497"/>
            <a:ext cx="8686800" cy="5334000"/>
          </a:xfrm>
        </p:spPr>
        <p:txBody>
          <a:bodyPr/>
          <a:lstStyle/>
          <a:p>
            <a:pPr marL="176213" indent="-234950"/>
            <a:r>
              <a:rPr lang="en-US" altLang="zh-CN" dirty="0"/>
              <a:t>Program begins at location x3000</a:t>
            </a:r>
          </a:p>
          <a:p>
            <a:pPr marL="176213" indent="-234950"/>
            <a:r>
              <a:rPr lang="en-US" altLang="zh-CN" dirty="0"/>
              <a:t>Read character from keyboard</a:t>
            </a:r>
          </a:p>
          <a:p>
            <a:pPr marL="176213" indent="-234950"/>
            <a:r>
              <a:rPr lang="en-US" altLang="zh-CN" dirty="0"/>
              <a:t>Load each character from a “file”</a:t>
            </a:r>
          </a:p>
          <a:p>
            <a:pPr marL="622300" lvl="1" indent="-222250"/>
            <a:r>
              <a:rPr lang="en-US" altLang="zh-CN" sz="1800" b="0" dirty="0"/>
              <a:t>File is a sequence of memory locations</a:t>
            </a:r>
          </a:p>
          <a:p>
            <a:pPr marL="622300" lvl="1" indent="-222250"/>
            <a:r>
              <a:rPr lang="en-US" altLang="zh-CN" sz="1800" b="0" dirty="0"/>
              <a:t>Starting address of file is stored in the memory location</a:t>
            </a:r>
            <a:br>
              <a:rPr lang="en-US" altLang="zh-CN" sz="1800" b="0" dirty="0"/>
            </a:br>
            <a:r>
              <a:rPr lang="en-US" altLang="zh-CN" sz="1800" b="0" dirty="0"/>
              <a:t>immediately after the program</a:t>
            </a:r>
          </a:p>
          <a:p>
            <a:pPr marL="176213" indent="-234950"/>
            <a:r>
              <a:rPr lang="en-US" altLang="zh-CN" dirty="0"/>
              <a:t>If file character equals input character, increment counter</a:t>
            </a:r>
          </a:p>
          <a:p>
            <a:pPr marL="176213" indent="-234950"/>
            <a:r>
              <a:rPr lang="en-US" altLang="zh-CN" dirty="0"/>
              <a:t>End of file is indicated by a special ASCII value: </a:t>
            </a:r>
            <a:r>
              <a:rPr lang="en-US" altLang="zh-CN" dirty="0">
                <a:solidFill>
                  <a:srgbClr val="009900"/>
                </a:solidFill>
              </a:rPr>
              <a:t>EOT (x04)</a:t>
            </a:r>
          </a:p>
          <a:p>
            <a:pPr marL="176213" indent="-234950"/>
            <a:r>
              <a:rPr lang="en-US" altLang="zh-CN" dirty="0"/>
              <a:t>At the end, print the number of characters and halt</a:t>
            </a:r>
            <a:br>
              <a:rPr lang="en-US" altLang="zh-CN" dirty="0"/>
            </a:br>
            <a:r>
              <a:rPr lang="en-US" altLang="zh-CN" sz="2200" b="0" dirty="0"/>
              <a:t>(assume there will be less than 10 occurrences of the character)</a:t>
            </a:r>
            <a:endParaRPr lang="en-US" altLang="zh-CN" dirty="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5BF3-590D-405D-B90F-08610C1D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</a:rPr>
              <a:t>Counting the occurrences of a character in a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F0603-6F72-4A39-B872-47D5CEBF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81075"/>
            <a:ext cx="4896668" cy="54816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 special character used to indicate the end of a sequence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is often called a </a:t>
            </a:r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sentinel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marL="576263" lvl="1" indent="-234950"/>
            <a:r>
              <a:rPr lang="en-US" altLang="zh-CN" sz="1800" b="0" dirty="0"/>
              <a:t>Useful when you don’t know ahead of time how many times</a:t>
            </a:r>
            <a:br>
              <a:rPr lang="en-US" altLang="zh-CN" sz="1800" b="0" dirty="0"/>
            </a:br>
            <a:r>
              <a:rPr lang="en-US" altLang="zh-CN" sz="1800" b="0" dirty="0"/>
              <a:t>to execute a loop.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1D003-D97E-43C3-9B06-E92208BC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2021/11/3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17F5B-7E83-4CF2-A295-0C7763F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76B3459C-4AF6-45B9-9198-7A612FD5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4033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B358387-274D-41BC-87CC-6BE873816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6827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5983AC0-719F-48DF-8D34-E041C45B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9621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3670DAED-9CB1-47E5-A460-805C8540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2415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B9044AC4-06BC-4CE1-9E6D-29F3082C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5209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8EB5881-5890-48ED-8C7D-BF47F769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8019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B3E425D7-2E59-489F-AD5C-FC3F8278F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0813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9D89BD48-45C3-480F-8509-384E44998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3607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CA436EEB-B0B0-4FD2-BB37-1AFEE454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6401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17090091-5B34-47BB-900F-C66F5070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195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x3013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C9A549E-58CD-4740-9C54-2505340B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1989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B2AA73-83AE-4D65-9E14-01B188CD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0371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75D682-6DAF-434E-891B-F23AF973C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3165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820E89-23CF-4C70-99AB-1A10819D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5975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AB064A-3EE4-46E1-AFE4-ED5BAFAF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8769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34DA5A-0A84-44E2-AE53-F9D3A209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1563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1C59C1-95A3-40CF-B71E-C959F662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4033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55F6E1-2C9F-44EE-99F6-E72F7CCF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6827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1A4A825-6508-42A9-B60B-B07A469C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9621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DF867C-23AF-4392-B818-E900F9FC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2415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D76B7-E3B7-43AB-942A-BAC8862D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5209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0582C4-B2A9-4617-A5B9-5D329F84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8019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73630A-562E-486E-B28E-591BA520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0813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AC38D44-AE02-4AAC-A4DD-B841F008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3607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919CBF-62CB-437A-80D7-705C8BEA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6401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355ACD-0130-42C4-9CCF-8A6E8F28E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195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 x30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A67EE3-41D9-4D83-BDAE-C7F2C5C2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198938"/>
            <a:ext cx="141446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5">
            <a:extLst>
              <a:ext uri="{FF2B5EF4-FFF2-40B4-BE49-F238E27FC236}">
                <a16:creationId xmlns:a16="http://schemas.microsoft.com/office/drawing/2014/main" id="{A4A6D0FD-B41B-43C9-8C5F-210835A2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0371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6">
            <a:extLst>
              <a:ext uri="{FF2B5EF4-FFF2-40B4-BE49-F238E27FC236}">
                <a16:creationId xmlns:a16="http://schemas.microsoft.com/office/drawing/2014/main" id="{42C8E848-D0C5-445A-9975-79AE3FD7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3165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7">
            <a:extLst>
              <a:ext uri="{FF2B5EF4-FFF2-40B4-BE49-F238E27FC236}">
                <a16:creationId xmlns:a16="http://schemas.microsoft.com/office/drawing/2014/main" id="{F5C13233-8D73-45A5-982C-D87FAFCA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5975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8">
            <a:extLst>
              <a:ext uri="{FF2B5EF4-FFF2-40B4-BE49-F238E27FC236}">
                <a16:creationId xmlns:a16="http://schemas.microsoft.com/office/drawing/2014/main" id="{3283C41C-2A89-4CAC-8BEE-D358B7DE3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8769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9">
            <a:extLst>
              <a:ext uri="{FF2B5EF4-FFF2-40B4-BE49-F238E27FC236}">
                <a16:creationId xmlns:a16="http://schemas.microsoft.com/office/drawing/2014/main" id="{44075182-2148-4F1F-9A5A-99D2DEF9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61563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EOT=x04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任意多边形 41">
            <a:extLst>
              <a:ext uri="{FF2B5EF4-FFF2-40B4-BE49-F238E27FC236}">
                <a16:creationId xmlns:a16="http://schemas.microsoft.com/office/drawing/2014/main" id="{6DC487D2-8739-4E85-B418-4C17263D3220}"/>
              </a:ext>
            </a:extLst>
          </p:cNvPr>
          <p:cNvSpPr>
            <a:spLocks/>
          </p:cNvSpPr>
          <p:nvPr/>
        </p:nvSpPr>
        <p:spPr bwMode="auto">
          <a:xfrm>
            <a:off x="7235825" y="4498975"/>
            <a:ext cx="188913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1 w 188644"/>
              <a:gd name="T5" fmla="*/ 373818 h 561315"/>
              <a:gd name="T6" fmla="*/ 155778 w 188644"/>
              <a:gd name="T7" fmla="*/ 565287 h 561315"/>
              <a:gd name="T8" fmla="*/ 155778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任意多边形 42">
            <a:extLst>
              <a:ext uri="{FF2B5EF4-FFF2-40B4-BE49-F238E27FC236}">
                <a16:creationId xmlns:a16="http://schemas.microsoft.com/office/drawing/2014/main" id="{6B0CF83D-DB0B-4BFB-B494-08BF9660EFCE}"/>
              </a:ext>
            </a:extLst>
          </p:cNvPr>
          <p:cNvSpPr>
            <a:spLocks/>
          </p:cNvSpPr>
          <p:nvPr/>
        </p:nvSpPr>
        <p:spPr bwMode="auto">
          <a:xfrm>
            <a:off x="8631238" y="4498975"/>
            <a:ext cx="188912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3 w 188644"/>
              <a:gd name="T5" fmla="*/ 373818 h 561315"/>
              <a:gd name="T6" fmla="*/ 155780 w 188644"/>
              <a:gd name="T7" fmla="*/ 565287 h 561315"/>
              <a:gd name="T8" fmla="*/ 155780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左大括号 44">
            <a:extLst>
              <a:ext uri="{FF2B5EF4-FFF2-40B4-BE49-F238E27FC236}">
                <a16:creationId xmlns:a16="http://schemas.microsoft.com/office/drawing/2014/main" id="{C6851246-D6BD-41D8-AEDD-23DA36095C3F}"/>
              </a:ext>
            </a:extLst>
          </p:cNvPr>
          <p:cNvSpPr>
            <a:spLocks/>
          </p:cNvSpPr>
          <p:nvPr/>
        </p:nvSpPr>
        <p:spPr bwMode="auto">
          <a:xfrm>
            <a:off x="6567661" y="1403350"/>
            <a:ext cx="217487" cy="3073400"/>
          </a:xfrm>
          <a:prstGeom prst="leftBrace">
            <a:avLst>
              <a:gd name="adj1" fmla="val 8309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左大括号 45">
            <a:extLst>
              <a:ext uri="{FF2B5EF4-FFF2-40B4-BE49-F238E27FC236}">
                <a16:creationId xmlns:a16="http://schemas.microsoft.com/office/drawing/2014/main" id="{8BD40B2B-58F6-4F9E-9539-4A14A6CB1F9E}"/>
              </a:ext>
            </a:extLst>
          </p:cNvPr>
          <p:cNvSpPr>
            <a:spLocks/>
          </p:cNvSpPr>
          <p:nvPr/>
        </p:nvSpPr>
        <p:spPr bwMode="auto">
          <a:xfrm>
            <a:off x="6567661" y="5032375"/>
            <a:ext cx="217487" cy="1400175"/>
          </a:xfrm>
          <a:prstGeom prst="leftBrace">
            <a:avLst>
              <a:gd name="adj1" fmla="val 8286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6">
            <a:extLst>
              <a:ext uri="{FF2B5EF4-FFF2-40B4-BE49-F238E27FC236}">
                <a16:creationId xmlns:a16="http://schemas.microsoft.com/office/drawing/2014/main" id="{4CC8E8FB-8836-4C3E-A3B8-646BC898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2771775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文本框 47">
            <a:extLst>
              <a:ext uri="{FF2B5EF4-FFF2-40B4-BE49-F238E27FC236}">
                <a16:creationId xmlns:a16="http://schemas.microsoft.com/office/drawing/2014/main" id="{FAB201B2-9D18-4C09-AD86-97B48238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961" y="5526088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8">
            <a:extLst>
              <a:ext uri="{FF2B5EF4-FFF2-40B4-BE49-F238E27FC236}">
                <a16:creationId xmlns:a16="http://schemas.microsoft.com/office/drawing/2014/main" id="{A2675A7D-D399-46F9-90A7-2804115FA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90805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and Memory</a:t>
            </a:r>
            <a:endParaRPr lang="zh-CN" altLang="en-US" dirty="0"/>
          </a:p>
        </p:txBody>
      </p:sp>
      <p:sp>
        <p:nvSpPr>
          <p:cNvPr id="67587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22DAA-0CD8-4D3E-B938-E61B8EDD8DC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DB6B0-B1D5-492F-A5FF-06314B16FD7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9" name="文本框 3"/>
          <p:cNvSpPr txBox="1">
            <a:spLocks noChangeArrowheads="1"/>
          </p:cNvSpPr>
          <p:nvPr/>
        </p:nvSpPr>
        <p:spPr bwMode="auto">
          <a:xfrm>
            <a:off x="6732588" y="14033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0" name="文本框 4"/>
          <p:cNvSpPr txBox="1">
            <a:spLocks noChangeArrowheads="1"/>
          </p:cNvSpPr>
          <p:nvPr/>
        </p:nvSpPr>
        <p:spPr bwMode="auto">
          <a:xfrm>
            <a:off x="6732588" y="16827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1" name="文本框 5"/>
          <p:cNvSpPr txBox="1">
            <a:spLocks noChangeArrowheads="1"/>
          </p:cNvSpPr>
          <p:nvPr/>
        </p:nvSpPr>
        <p:spPr bwMode="auto">
          <a:xfrm>
            <a:off x="6732588" y="19621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x3002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2" name="文本框 7"/>
          <p:cNvSpPr txBox="1">
            <a:spLocks noChangeArrowheads="1"/>
          </p:cNvSpPr>
          <p:nvPr/>
        </p:nvSpPr>
        <p:spPr bwMode="auto">
          <a:xfrm>
            <a:off x="6732588" y="22415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3" name="文本框 8"/>
          <p:cNvSpPr txBox="1">
            <a:spLocks noChangeArrowheads="1"/>
          </p:cNvSpPr>
          <p:nvPr/>
        </p:nvSpPr>
        <p:spPr bwMode="auto">
          <a:xfrm>
            <a:off x="6732588" y="252095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4" name="文本框 9"/>
          <p:cNvSpPr txBox="1">
            <a:spLocks noChangeArrowheads="1"/>
          </p:cNvSpPr>
          <p:nvPr/>
        </p:nvSpPr>
        <p:spPr bwMode="auto">
          <a:xfrm>
            <a:off x="6732588" y="28019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5" name="文本框 10"/>
          <p:cNvSpPr txBox="1">
            <a:spLocks noChangeArrowheads="1"/>
          </p:cNvSpPr>
          <p:nvPr/>
        </p:nvSpPr>
        <p:spPr bwMode="auto">
          <a:xfrm>
            <a:off x="6732588" y="30813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6" name="文本框 11"/>
          <p:cNvSpPr txBox="1">
            <a:spLocks noChangeArrowheads="1"/>
          </p:cNvSpPr>
          <p:nvPr/>
        </p:nvSpPr>
        <p:spPr bwMode="auto">
          <a:xfrm>
            <a:off x="6732588" y="33607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7" name="文本框 12"/>
          <p:cNvSpPr txBox="1">
            <a:spLocks noChangeArrowheads="1"/>
          </p:cNvSpPr>
          <p:nvPr/>
        </p:nvSpPr>
        <p:spPr bwMode="auto">
          <a:xfrm>
            <a:off x="6732588" y="36401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x3012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8" name="文本框 13"/>
          <p:cNvSpPr txBox="1">
            <a:spLocks noChangeArrowheads="1"/>
          </p:cNvSpPr>
          <p:nvPr/>
        </p:nvSpPr>
        <p:spPr bwMode="auto">
          <a:xfrm>
            <a:off x="6732588" y="3919538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x3013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9" name="文本框 14"/>
          <p:cNvSpPr txBox="1">
            <a:spLocks noChangeArrowheads="1"/>
          </p:cNvSpPr>
          <p:nvPr/>
        </p:nvSpPr>
        <p:spPr bwMode="auto">
          <a:xfrm>
            <a:off x="6732588" y="41989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0" name="文本框 17"/>
          <p:cNvSpPr txBox="1">
            <a:spLocks noChangeArrowheads="1"/>
          </p:cNvSpPr>
          <p:nvPr/>
        </p:nvSpPr>
        <p:spPr bwMode="auto">
          <a:xfrm>
            <a:off x="6732588" y="50371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1" name="文本框 18"/>
          <p:cNvSpPr txBox="1">
            <a:spLocks noChangeArrowheads="1"/>
          </p:cNvSpPr>
          <p:nvPr/>
        </p:nvSpPr>
        <p:spPr bwMode="auto">
          <a:xfrm>
            <a:off x="6732588" y="531653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x9001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2" name="文本框 19"/>
          <p:cNvSpPr txBox="1">
            <a:spLocks noChangeArrowheads="1"/>
          </p:cNvSpPr>
          <p:nvPr/>
        </p:nvSpPr>
        <p:spPr bwMode="auto">
          <a:xfrm>
            <a:off x="6732588" y="55975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3" name="文本框 20"/>
          <p:cNvSpPr txBox="1">
            <a:spLocks noChangeArrowheads="1"/>
          </p:cNvSpPr>
          <p:nvPr/>
        </p:nvSpPr>
        <p:spPr bwMode="auto">
          <a:xfrm>
            <a:off x="6732588" y="58769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4" name="文本框 21"/>
          <p:cNvSpPr txBox="1">
            <a:spLocks noChangeArrowheads="1"/>
          </p:cNvSpPr>
          <p:nvPr/>
        </p:nvSpPr>
        <p:spPr bwMode="auto">
          <a:xfrm>
            <a:off x="6732588" y="6156325"/>
            <a:ext cx="622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5" name="文本框 22"/>
          <p:cNvSpPr txBox="1">
            <a:spLocks noChangeArrowheads="1"/>
          </p:cNvSpPr>
          <p:nvPr/>
        </p:nvSpPr>
        <p:spPr bwMode="auto">
          <a:xfrm>
            <a:off x="7380288" y="14033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6" name="文本框 23"/>
          <p:cNvSpPr txBox="1">
            <a:spLocks noChangeArrowheads="1"/>
          </p:cNvSpPr>
          <p:nvPr/>
        </p:nvSpPr>
        <p:spPr bwMode="auto">
          <a:xfrm>
            <a:off x="7380288" y="16827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7" name="文本框 24"/>
          <p:cNvSpPr txBox="1">
            <a:spLocks noChangeArrowheads="1"/>
          </p:cNvSpPr>
          <p:nvPr/>
        </p:nvSpPr>
        <p:spPr bwMode="auto">
          <a:xfrm>
            <a:off x="7380288" y="19621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8" name="文本框 25"/>
          <p:cNvSpPr txBox="1">
            <a:spLocks noChangeArrowheads="1"/>
          </p:cNvSpPr>
          <p:nvPr/>
        </p:nvSpPr>
        <p:spPr bwMode="auto">
          <a:xfrm>
            <a:off x="7380288" y="22415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9" name="文本框 26"/>
          <p:cNvSpPr txBox="1">
            <a:spLocks noChangeArrowheads="1"/>
          </p:cNvSpPr>
          <p:nvPr/>
        </p:nvSpPr>
        <p:spPr bwMode="auto">
          <a:xfrm>
            <a:off x="7380288" y="2520950"/>
            <a:ext cx="1414462" cy="277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0" name="文本框 27"/>
          <p:cNvSpPr txBox="1">
            <a:spLocks noChangeArrowheads="1"/>
          </p:cNvSpPr>
          <p:nvPr/>
        </p:nvSpPr>
        <p:spPr bwMode="auto">
          <a:xfrm>
            <a:off x="7380288" y="28019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1" name="文本框 28"/>
          <p:cNvSpPr txBox="1">
            <a:spLocks noChangeArrowheads="1"/>
          </p:cNvSpPr>
          <p:nvPr/>
        </p:nvSpPr>
        <p:spPr bwMode="auto">
          <a:xfrm>
            <a:off x="7380288" y="30813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2" name="文本框 29"/>
          <p:cNvSpPr txBox="1">
            <a:spLocks noChangeArrowheads="1"/>
          </p:cNvSpPr>
          <p:nvPr/>
        </p:nvSpPr>
        <p:spPr bwMode="auto">
          <a:xfrm>
            <a:off x="7380288" y="33607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3" name="文本框 30"/>
          <p:cNvSpPr txBox="1">
            <a:spLocks noChangeArrowheads="1"/>
          </p:cNvSpPr>
          <p:nvPr/>
        </p:nvSpPr>
        <p:spPr bwMode="auto">
          <a:xfrm>
            <a:off x="7380288" y="36401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x9000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4" name="文本框 31"/>
          <p:cNvSpPr txBox="1">
            <a:spLocks noChangeArrowheads="1"/>
          </p:cNvSpPr>
          <p:nvPr/>
        </p:nvSpPr>
        <p:spPr bwMode="auto">
          <a:xfrm>
            <a:off x="7380288" y="3919538"/>
            <a:ext cx="1414462" cy="2762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 x30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5" name="文本框 32"/>
          <p:cNvSpPr txBox="1">
            <a:spLocks noChangeArrowheads="1"/>
          </p:cNvSpPr>
          <p:nvPr/>
        </p:nvSpPr>
        <p:spPr bwMode="auto">
          <a:xfrm>
            <a:off x="7380288" y="4198938"/>
            <a:ext cx="141446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6" name="文本框 35"/>
          <p:cNvSpPr txBox="1">
            <a:spLocks noChangeArrowheads="1"/>
          </p:cNvSpPr>
          <p:nvPr/>
        </p:nvSpPr>
        <p:spPr bwMode="auto">
          <a:xfrm>
            <a:off x="7380288" y="50371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7" name="文本框 36"/>
          <p:cNvSpPr txBox="1">
            <a:spLocks noChangeArrowheads="1"/>
          </p:cNvSpPr>
          <p:nvPr/>
        </p:nvSpPr>
        <p:spPr bwMode="auto">
          <a:xfrm>
            <a:off x="7380288" y="5316538"/>
            <a:ext cx="1414462" cy="27781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8" name="文本框 37"/>
          <p:cNvSpPr txBox="1">
            <a:spLocks noChangeArrowheads="1"/>
          </p:cNvSpPr>
          <p:nvPr/>
        </p:nvSpPr>
        <p:spPr bwMode="auto">
          <a:xfrm>
            <a:off x="7380288" y="55975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9" name="文本框 38"/>
          <p:cNvSpPr txBox="1">
            <a:spLocks noChangeArrowheads="1"/>
          </p:cNvSpPr>
          <p:nvPr/>
        </p:nvSpPr>
        <p:spPr bwMode="auto">
          <a:xfrm>
            <a:off x="7380288" y="58769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0" name="文本框 39"/>
          <p:cNvSpPr txBox="1">
            <a:spLocks noChangeArrowheads="1"/>
          </p:cNvSpPr>
          <p:nvPr/>
        </p:nvSpPr>
        <p:spPr bwMode="auto">
          <a:xfrm>
            <a:off x="7380288" y="6156325"/>
            <a:ext cx="1414462" cy="2762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EOT=x04</a:t>
            </a: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1" name="任意多边形 41"/>
          <p:cNvSpPr>
            <a:spLocks/>
          </p:cNvSpPr>
          <p:nvPr/>
        </p:nvSpPr>
        <p:spPr bwMode="auto">
          <a:xfrm>
            <a:off x="7235825" y="4498975"/>
            <a:ext cx="188913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1 w 188644"/>
              <a:gd name="T5" fmla="*/ 373818 h 561315"/>
              <a:gd name="T6" fmla="*/ 155778 w 188644"/>
              <a:gd name="T7" fmla="*/ 565287 h 561315"/>
              <a:gd name="T8" fmla="*/ 155778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2" name="任意多边形 42"/>
          <p:cNvSpPr>
            <a:spLocks/>
          </p:cNvSpPr>
          <p:nvPr/>
        </p:nvSpPr>
        <p:spPr bwMode="auto">
          <a:xfrm>
            <a:off x="8631238" y="4498975"/>
            <a:ext cx="188912" cy="561975"/>
          </a:xfrm>
          <a:custGeom>
            <a:avLst/>
            <a:gdLst>
              <a:gd name="T0" fmla="*/ 137518 w 188644"/>
              <a:gd name="T1" fmla="*/ 0 h 561315"/>
              <a:gd name="T2" fmla="*/ 553 w 188644"/>
              <a:gd name="T3" fmla="*/ 173232 h 561315"/>
              <a:gd name="T4" fmla="*/ 183173 w 188644"/>
              <a:gd name="T5" fmla="*/ 373818 h 561315"/>
              <a:gd name="T6" fmla="*/ 155780 w 188644"/>
              <a:gd name="T7" fmla="*/ 565287 h 561315"/>
              <a:gd name="T8" fmla="*/ 155780 w 188644"/>
              <a:gd name="T9" fmla="*/ 565287 h 56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8644" h="561315">
                <a:moveTo>
                  <a:pt x="136349" y="0"/>
                </a:moveTo>
                <a:cubicBezTo>
                  <a:pt x="64675" y="55075"/>
                  <a:pt x="-6998" y="110151"/>
                  <a:pt x="547" y="172016"/>
                </a:cubicBezTo>
                <a:cubicBezTo>
                  <a:pt x="8092" y="233881"/>
                  <a:pt x="155965" y="306309"/>
                  <a:pt x="181616" y="371192"/>
                </a:cubicBezTo>
                <a:cubicBezTo>
                  <a:pt x="207267" y="436075"/>
                  <a:pt x="154455" y="561315"/>
                  <a:pt x="154455" y="5613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3" name="左大括号 44"/>
          <p:cNvSpPr>
            <a:spLocks/>
          </p:cNvSpPr>
          <p:nvPr/>
        </p:nvSpPr>
        <p:spPr bwMode="auto">
          <a:xfrm>
            <a:off x="6567661" y="1403350"/>
            <a:ext cx="217487" cy="3073400"/>
          </a:xfrm>
          <a:prstGeom prst="leftBrace">
            <a:avLst>
              <a:gd name="adj1" fmla="val 8309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4" name="左大括号 45"/>
          <p:cNvSpPr>
            <a:spLocks/>
          </p:cNvSpPr>
          <p:nvPr/>
        </p:nvSpPr>
        <p:spPr bwMode="auto">
          <a:xfrm>
            <a:off x="6567661" y="5032375"/>
            <a:ext cx="217487" cy="1400175"/>
          </a:xfrm>
          <a:prstGeom prst="leftBrace">
            <a:avLst>
              <a:gd name="adj1" fmla="val 8286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5" name="文本框 46"/>
          <p:cNvSpPr txBox="1">
            <a:spLocks noChangeArrowheads="1"/>
          </p:cNvSpPr>
          <p:nvPr/>
        </p:nvSpPr>
        <p:spPr bwMode="auto">
          <a:xfrm>
            <a:off x="5796136" y="2771775"/>
            <a:ext cx="8162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Program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6" name="文本框 47"/>
          <p:cNvSpPr txBox="1">
            <a:spLocks noChangeArrowheads="1"/>
          </p:cNvSpPr>
          <p:nvPr/>
        </p:nvSpPr>
        <p:spPr bwMode="auto">
          <a:xfrm>
            <a:off x="6046961" y="5526088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7" name="文本框 48"/>
          <p:cNvSpPr txBox="1">
            <a:spLocks noChangeArrowheads="1"/>
          </p:cNvSpPr>
          <p:nvPr/>
        </p:nvSpPr>
        <p:spPr bwMode="auto">
          <a:xfrm>
            <a:off x="7600950" y="90805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28" name="文本框 49"/>
          <p:cNvSpPr txBox="1">
            <a:spLocks noChangeArrowheads="1"/>
          </p:cNvSpPr>
          <p:nvPr/>
        </p:nvSpPr>
        <p:spPr bwMode="auto">
          <a:xfrm>
            <a:off x="250825" y="1093788"/>
            <a:ext cx="338418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R0: hold the character that is being counted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typed from keyboard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R1: hold, in turn, each character that we get from the file being examined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R2: keep track of the number of occurrences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R3: at first, M[x3012]=x9000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PS" pitchFamily="49" charset="0"/>
                <a:ea typeface="宋体" panose="02010600030101010101" pitchFamily="2" charset="-122"/>
                <a:cs typeface="+mn-cs"/>
              </a:rPr>
              <a:t>R4: temp, checking R4= R1-ASCII(EOT)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PS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635896" y="1052736"/>
            <a:ext cx="2097117" cy="2175313"/>
            <a:chOff x="2915816" y="1037663"/>
            <a:chExt cx="2097117" cy="2175313"/>
          </a:xfrm>
        </p:grpSpPr>
        <p:sp>
          <p:nvSpPr>
            <p:cNvPr id="46" name="矩形 45"/>
            <p:cNvSpPr/>
            <p:nvPr/>
          </p:nvSpPr>
          <p:spPr bwMode="auto">
            <a:xfrm>
              <a:off x="3231704" y="1376976"/>
              <a:ext cx="1781229" cy="1836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233189" y="1376976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x3100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3233189" y="1834897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count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233189" y="2292818"/>
              <a:ext cx="1770859" cy="2289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temp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3189" y="2750741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233189" y="2979701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915816" y="1377002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R0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915816" y="183492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R2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2915816" y="2521804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R5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915816" y="160596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R1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915816" y="2063883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R3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915816" y="2292844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R4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2915816" y="2750765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R6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2915816" y="2979725"/>
              <a:ext cx="267142" cy="228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233189" y="2067376"/>
              <a:ext cx="1771200" cy="225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x9000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3477631" y="1037663"/>
              <a:ext cx="1310393" cy="3068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Register File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923598" y="3556339"/>
            <a:ext cx="1770859" cy="568274"/>
            <a:chOff x="755576" y="1037663"/>
            <a:chExt cx="1770859" cy="568274"/>
          </a:xfrm>
        </p:grpSpPr>
        <p:sp>
          <p:nvSpPr>
            <p:cNvPr id="63" name="矩形 62"/>
            <p:cNvSpPr/>
            <p:nvPr/>
          </p:nvSpPr>
          <p:spPr bwMode="auto">
            <a:xfrm>
              <a:off x="755576" y="1376977"/>
              <a:ext cx="1770859" cy="228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x3000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034523" y="1037663"/>
              <a:ext cx="1310393" cy="3068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PC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AD004-5C38-41DB-80C7-B170C63F8D2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2021/11/3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DE2B8E-8B8D-42BF-8DBC-44974C6FCC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Flow Chart</a:t>
            </a:r>
          </a:p>
        </p:txBody>
      </p:sp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211138" y="1295400"/>
          <a:ext cx="8720137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Visio" r:id="rId3" imgW="6548628" imgH="3791712" progId="Visio.Drawing.11">
                  <p:embed/>
                </p:oleObj>
              </mc:Choice>
              <mc:Fallback>
                <p:oleObj name="Visio" r:id="rId3" imgW="6548628" imgH="3791712" progId="Visio.Drawing.11">
                  <p:embed/>
                  <p:pic>
                    <p:nvPicPr>
                      <p:cNvPr id="686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295400"/>
                        <a:ext cx="8720137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7544" y="3815556"/>
            <a:ext cx="66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R0 =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Pages>0</Pages>
  <Words>2685</Words>
  <Characters>0</Characters>
  <Application>Microsoft Office PowerPoint</Application>
  <DocSecurity>0</DocSecurity>
  <PresentationFormat>全屏显示(4:3)</PresentationFormat>
  <Lines>0</Lines>
  <Paragraphs>1064</Paragraphs>
  <Slides>34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61" baseType="lpstr">
      <vt:lpstr>CourierPS</vt:lpstr>
      <vt:lpstr>Gungsuh</vt:lpstr>
      <vt:lpstr>等线</vt:lpstr>
      <vt:lpstr>仿宋</vt:lpstr>
      <vt:lpstr>黑体</vt:lpstr>
      <vt:lpstr>华文新魏</vt:lpstr>
      <vt:lpstr>楷体</vt:lpstr>
      <vt:lpstr>楷体_GB2312</vt:lpstr>
      <vt:lpstr>宋体</vt:lpstr>
      <vt:lpstr>微软雅黑</vt:lpstr>
      <vt:lpstr>Arial</vt:lpstr>
      <vt:lpstr>Arial Narrow</vt:lpstr>
      <vt:lpstr>Calibri</vt:lpstr>
      <vt:lpstr>Courier New</vt:lpstr>
      <vt:lpstr>Garamond</vt:lpstr>
      <vt:lpstr>Symbol</vt:lpstr>
      <vt:lpstr>Tahoma</vt:lpstr>
      <vt:lpstr>Times</vt:lpstr>
      <vt:lpstr>Times New Roman</vt:lpstr>
      <vt:lpstr>Verdana</vt:lpstr>
      <vt:lpstr>Wingdings</vt:lpstr>
      <vt:lpstr>Wingdings 3</vt:lpstr>
      <vt:lpstr>1_Office 主题​​</vt:lpstr>
      <vt:lpstr>学术交流模板3-中文</vt:lpstr>
      <vt:lpstr>2_Office 主题​​</vt:lpstr>
      <vt:lpstr>Visio</vt:lpstr>
      <vt:lpstr>Image</vt:lpstr>
      <vt:lpstr>Chapter 5-4   Tying It All Together</vt:lpstr>
      <vt:lpstr>PowerPoint 演示文稿</vt:lpstr>
      <vt:lpstr>Control Instructions</vt:lpstr>
      <vt:lpstr>Condition Codes</vt:lpstr>
      <vt:lpstr>PowerPoint 演示文稿</vt:lpstr>
      <vt:lpstr>Counting the occurrences of a character in a file</vt:lpstr>
      <vt:lpstr>Counting the occurrences of a character in a file</vt:lpstr>
      <vt:lpstr>Register and Memory</vt:lpstr>
      <vt:lpstr>Flow Chart</vt:lpstr>
      <vt:lpstr>Counting the occurrences of a character in a file</vt:lpstr>
      <vt:lpstr>PowerPoint 演示文稿</vt:lpstr>
      <vt:lpstr>Program (1 of 2)</vt:lpstr>
      <vt:lpstr>Program (2 of 2)</vt:lpstr>
      <vt:lpstr>PowerPoint 演示文稿</vt:lpstr>
      <vt:lpstr>Great Idea #4: Software and Hardware Co-design</vt:lpstr>
      <vt:lpstr>PowerPoint 演示文稿</vt:lpstr>
      <vt:lpstr>Instruction Set Architecture (ISA)</vt:lpstr>
      <vt:lpstr>Instruction Set Architecture (ISA)</vt:lpstr>
      <vt:lpstr>Instruction set architecture evolution</vt:lpstr>
      <vt:lpstr>LC-3 ISA </vt:lpstr>
      <vt:lpstr>Instruction Processing（state transtion）</vt:lpstr>
      <vt:lpstr>Instruction Set Architecture (ISA) vs. Finite State Automata</vt:lpstr>
      <vt:lpstr>PowerPoint 演示文稿</vt:lpstr>
      <vt:lpstr>PowerPoint 演示文稿</vt:lpstr>
      <vt:lpstr>Data Path Components</vt:lpstr>
      <vt:lpstr>Data Path Components</vt:lpstr>
      <vt:lpstr>Data Path Components</vt:lpstr>
      <vt:lpstr>Data Path Components</vt:lpstr>
      <vt:lpstr>LC-3 Data Path</vt:lpstr>
      <vt:lpstr>LC-3 Data Path</vt:lpstr>
      <vt:lpstr>PowerPoint 演示文稿</vt:lpstr>
      <vt:lpstr>Definition of computer architecture: classical definition</vt:lpstr>
      <vt:lpstr>Instruction Set Architecture: What does each cycle do?</vt:lpstr>
      <vt:lpstr>Roadmap To Future Classes...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lenovo</cp:lastModifiedBy>
  <cp:revision>637</cp:revision>
  <cp:lastPrinted>1601-01-01T00:00:00Z</cp:lastPrinted>
  <dcterms:created xsi:type="dcterms:W3CDTF">2012-09-03T16:09:03Z</dcterms:created>
  <dcterms:modified xsi:type="dcterms:W3CDTF">2021-11-03T01:03:05Z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