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56" r:id="rId3"/>
    <p:sldId id="260" r:id="rId4"/>
    <p:sldId id="278" r:id="rId5"/>
    <p:sldId id="257" r:id="rId6"/>
    <p:sldId id="258" r:id="rId7"/>
    <p:sldId id="259" r:id="rId8"/>
    <p:sldId id="262" r:id="rId9"/>
    <p:sldId id="263" r:id="rId10"/>
    <p:sldId id="285" r:id="rId11"/>
    <p:sldId id="266" r:id="rId12"/>
    <p:sldId id="271" r:id="rId13"/>
    <p:sldId id="267" r:id="rId14"/>
    <p:sldId id="286" r:id="rId15"/>
    <p:sldId id="270" r:id="rId16"/>
    <p:sldId id="273" r:id="rId17"/>
    <p:sldId id="275" r:id="rId18"/>
    <p:sldId id="276" r:id="rId19"/>
    <p:sldId id="287" r:id="rId20"/>
    <p:sldId id="264" r:id="rId21"/>
    <p:sldId id="279" r:id="rId22"/>
    <p:sldId id="280" r:id="rId23"/>
    <p:sldId id="281" r:id="rId24"/>
    <p:sldId id="28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0" autoAdjust="0"/>
  </p:normalViewPr>
  <p:slideViewPr>
    <p:cSldViewPr>
      <p:cViewPr varScale="1">
        <p:scale>
          <a:sx n="87" d="100"/>
          <a:sy n="87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163E-FD16-4BAC-9DEA-1EEFAA742F8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137DC-0E09-4908-A819-710B4EBAC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137DC-0E09-4908-A819-710B4EBAC6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4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137DC-0E09-4908-A819-710B4EBAC6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548680"/>
            <a:ext cx="5976664" cy="936104"/>
          </a:xfrm>
          <a:ln w="28575">
            <a:noFill/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A Liberal Education</a:t>
            </a:r>
            <a:endParaRPr lang="zh-CN" altLang="en-US" sz="4000" dirty="0"/>
          </a:p>
        </p:txBody>
      </p:sp>
      <p:pic>
        <p:nvPicPr>
          <p:cNvPr id="1026" name="Picture 2" descr="D:\中科大授课\英语读写课程\读写进阶2\第8次课\1623982869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64" y="2060848"/>
            <a:ext cx="613816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1320711" y="1700808"/>
            <a:ext cx="280831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 smtClean="0">
                <a:solidFill>
                  <a:schemeClr val="tx1"/>
                </a:solidFill>
              </a:rPr>
              <a:t>Cambridge dictionary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What kind of education do we need?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Skimming and scanning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en-US" altLang="zh-CN" sz="2900" dirty="0" smtClean="0"/>
              <a:t>Discordant solutions are proposed</a:t>
            </a:r>
            <a:r>
              <a:rPr lang="en-US" altLang="zh-CN" sz="29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altLang="zh-CN" sz="2700" i="1" dirty="0" smtClean="0">
                <a:solidFill>
                  <a:srgbClr val="C00000"/>
                </a:solidFill>
              </a:rPr>
              <a:t>Theology should be taught. But what theology?</a:t>
            </a:r>
          </a:p>
          <a:p>
            <a:pPr lvl="2">
              <a:spcBef>
                <a:spcPts val="800"/>
              </a:spcBef>
            </a:pPr>
            <a:r>
              <a:rPr lang="en-US" altLang="zh-CN" sz="2700" i="1" dirty="0" smtClean="0"/>
              <a:t>Islamism, Judaism; </a:t>
            </a:r>
          </a:p>
          <a:p>
            <a:pPr lvl="2">
              <a:spcBef>
                <a:spcPts val="1200"/>
              </a:spcBef>
            </a:pPr>
            <a:r>
              <a:rPr lang="en-US" altLang="zh-CN" sz="2700" i="1" dirty="0" smtClean="0"/>
              <a:t>God, salvation, humanity, resurrection…</a:t>
            </a:r>
          </a:p>
          <a:p>
            <a:pPr lvl="1">
              <a:spcBef>
                <a:spcPts val="1200"/>
              </a:spcBef>
            </a:pPr>
            <a:r>
              <a:rPr lang="en-US" altLang="zh-CN" sz="2700" i="1" dirty="0" smtClean="0">
                <a:solidFill>
                  <a:srgbClr val="C00000"/>
                </a:solidFill>
              </a:rPr>
              <a:t>Learning to read, write and cipher</a:t>
            </a:r>
          </a:p>
          <a:p>
            <a:pPr lvl="2">
              <a:spcBef>
                <a:spcPts val="800"/>
              </a:spcBef>
            </a:pPr>
            <a:r>
              <a:rPr lang="en-US" altLang="zh-CN" sz="2700" i="1" dirty="0" smtClean="0"/>
              <a:t>Impractical.</a:t>
            </a:r>
            <a:endParaRPr lang="en-US" altLang="zh-CN" sz="2700" i="1" dirty="0"/>
          </a:p>
        </p:txBody>
      </p:sp>
    </p:spTree>
    <p:extLst>
      <p:ext uri="{BB962C8B-B14F-4D97-AF65-F5344CB8AC3E}">
        <p14:creationId xmlns:p14="http://schemas.microsoft.com/office/powerpoint/2010/main" val="17228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Appreciative reading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What is a liberal education?</a:t>
            </a: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altLang="zh-CN" dirty="0">
                <a:latin typeface="Cambria" pitchFamily="18" charset="0"/>
                <a:ea typeface="Cambria" pitchFamily="18" charset="0"/>
              </a:rPr>
              <a:t>is </a:t>
            </a:r>
            <a:r>
              <a:rPr lang="en-US" altLang="zh-CN" i="1" u="sng" dirty="0">
                <a:latin typeface="Cambria" pitchFamily="18" charset="0"/>
                <a:ea typeface="Cambria" pitchFamily="18" charset="0"/>
              </a:rPr>
              <a:t>the goal</a:t>
            </a:r>
            <a:r>
              <a:rPr lang="en-US" altLang="zh-C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  <a:ea typeface="Cambria" pitchFamily="18" charset="0"/>
              </a:rPr>
              <a:t>of a liberal </a:t>
            </a:r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education according to the author?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Cambria" pitchFamily="18" charset="0"/>
                <a:ea typeface="Cambria" pitchFamily="18" charset="0"/>
              </a:rPr>
              <a:t>The Chess Player by </a:t>
            </a:r>
            <a:r>
              <a:rPr lang="en-US" altLang="zh-CN" sz="3200" dirty="0" err="1" smtClean="0">
                <a:latin typeface="Cambria" pitchFamily="18" charset="0"/>
                <a:ea typeface="Cambria" pitchFamily="18" charset="0"/>
              </a:rPr>
              <a:t>Retzsch</a:t>
            </a:r>
            <a:endParaRPr lang="zh-CN" altLang="en-US" sz="3200" dirty="0">
              <a:latin typeface="Cambria" pitchFamily="18" charset="0"/>
            </a:endParaRPr>
          </a:p>
        </p:txBody>
      </p:sp>
      <p:pic>
        <p:nvPicPr>
          <p:cNvPr id="2050" name="Picture 2" descr="D:\中科大授课\英语读写课程\读写进阶2\第8次课\pictures\The chess game.jf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8" y="899616"/>
            <a:ext cx="7200800" cy="575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5" name="直接连接符 4"/>
          <p:cNvCxnSpPr/>
          <p:nvPr/>
        </p:nvCxnSpPr>
        <p:spPr>
          <a:xfrm flipH="1" flipV="1">
            <a:off x="3245746" y="3834214"/>
            <a:ext cx="498162" cy="2510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17654" y="3577122"/>
            <a:ext cx="82809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King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91227" y="3248980"/>
            <a:ext cx="51601" cy="7560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0179" y="2888940"/>
            <a:ext cx="109812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Pleasure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163578" y="2537554"/>
            <a:ext cx="418040" cy="19174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49184" y="2132856"/>
            <a:ext cx="1308674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Indolence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4581618" y="2811079"/>
            <a:ext cx="0" cy="11939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44618" y="2451039"/>
            <a:ext cx="967299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Pride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3922473" y="2993192"/>
            <a:ext cx="409702" cy="10920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59119" y="2633152"/>
            <a:ext cx="132150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Falsehood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78084" y="3102506"/>
            <a:ext cx="1177489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Unbelief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596850" y="3465004"/>
            <a:ext cx="471096" cy="6202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659523" y="5531069"/>
            <a:ext cx="89523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Anger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482257" y="5229200"/>
            <a:ext cx="313879" cy="3018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51287" y="5099479"/>
            <a:ext cx="931351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Doubt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878301" y="5167288"/>
            <a:ext cx="572986" cy="619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2636168" y="4280944"/>
            <a:ext cx="216024" cy="1882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02906" y="4095003"/>
            <a:ext cx="828092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Peace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43515" y="5469157"/>
            <a:ext cx="1081275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Humility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019005" y="5229200"/>
            <a:ext cx="400867" cy="30186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2744180" y="5138202"/>
            <a:ext cx="346021" cy="909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02906" y="4958182"/>
            <a:ext cx="928032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solidFill>
                  <a:srgbClr val="FFFF00"/>
                </a:solidFill>
              </a:rPr>
              <a:t>Prayers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578673" y="5902875"/>
            <a:ext cx="1081275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Affection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388621" y="5263094"/>
            <a:ext cx="416458" cy="5941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008616" y="5289137"/>
            <a:ext cx="0" cy="3600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832398" y="5649177"/>
            <a:ext cx="1299480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Innocence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89246" y="3429000"/>
            <a:ext cx="931026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Faith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cxnSp>
        <p:nvCxnSpPr>
          <p:cNvPr id="68" name="直接连接符 67"/>
          <p:cNvCxnSpPr>
            <a:endCxn id="67" idx="1"/>
          </p:cNvCxnSpPr>
          <p:nvPr/>
        </p:nvCxnSpPr>
        <p:spPr>
          <a:xfrm flipV="1">
            <a:off x="5411497" y="3609020"/>
            <a:ext cx="677749" cy="4503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451612" y="3879388"/>
            <a:ext cx="931026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Truth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750371" y="4059408"/>
            <a:ext cx="7012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809047" y="4349041"/>
            <a:ext cx="491145" cy="1060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00517" y="4349041"/>
            <a:ext cx="931026" cy="36004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 smtClean="0">
                <a:solidFill>
                  <a:srgbClr val="FFFF00"/>
                </a:solidFill>
              </a:rPr>
              <a:t>Hope</a:t>
            </a:r>
            <a:endParaRPr lang="zh-CN" altLang="en-US" sz="1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  <p:bldP spid="24" grpId="0" animBg="1"/>
      <p:bldP spid="28" grpId="0" animBg="1"/>
      <p:bldP spid="30" grpId="0" animBg="1"/>
      <p:bldP spid="35" grpId="0" animBg="1"/>
      <p:bldP spid="38" grpId="0" animBg="1"/>
      <p:bldP spid="44" grpId="0" animBg="1"/>
      <p:bldP spid="45" grpId="0" animBg="1"/>
      <p:bldP spid="55" grpId="0" animBg="1"/>
      <p:bldP spid="56" grpId="0" animBg="1"/>
      <p:bldP spid="63" grpId="0" animBg="1"/>
      <p:bldP spid="67" grpId="0" animBg="1"/>
      <p:bldP spid="71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Cambria" pitchFamily="18" charset="0"/>
                <a:ea typeface="Cambria" pitchFamily="18" charset="0"/>
              </a:rPr>
              <a:t>The Chess Player by </a:t>
            </a:r>
            <a:r>
              <a:rPr lang="en-US" altLang="zh-CN" sz="3200" dirty="0" err="1" smtClean="0">
                <a:latin typeface="Cambria" pitchFamily="18" charset="0"/>
                <a:ea typeface="Cambria" pitchFamily="18" charset="0"/>
              </a:rPr>
              <a:t>Retzsch</a:t>
            </a:r>
            <a:endParaRPr lang="zh-CN" altLang="en-US" sz="3200" dirty="0">
              <a:latin typeface="Cambria" pitchFamily="18" charset="0"/>
            </a:endParaRPr>
          </a:p>
        </p:txBody>
      </p:sp>
      <p:pic>
        <p:nvPicPr>
          <p:cNvPr id="2050" name="Picture 2" descr="D:\中科大授课\英语读写课程\读写进阶2\第8次课\pictures\The chess game.jf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8" y="899616"/>
            <a:ext cx="7200800" cy="575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矩形 2"/>
          <p:cNvSpPr/>
          <p:nvPr/>
        </p:nvSpPr>
        <p:spPr>
          <a:xfrm>
            <a:off x="2915816" y="3861048"/>
            <a:ext cx="3672408" cy="172819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5716" y="2420888"/>
            <a:ext cx="1692188" cy="5040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latin typeface="Cambria" pitchFamily="18" charset="0"/>
                <a:ea typeface="Cambria" pitchFamily="18" charset="0"/>
              </a:rPr>
              <a:t>Universe</a:t>
            </a:r>
            <a:endParaRPr lang="zh-CN" altLang="en-US" sz="2600" dirty="0">
              <a:latin typeface="Cambria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915816" y="2924944"/>
            <a:ext cx="720080" cy="93610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19636" y="4581128"/>
            <a:ext cx="1264332" cy="728464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707904" y="3933056"/>
            <a:ext cx="2200436" cy="864096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4427984" y="3284984"/>
            <a:ext cx="413174" cy="648072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563888" y="3284984"/>
            <a:ext cx="864096" cy="1296144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440060" y="2784376"/>
            <a:ext cx="1975848" cy="5040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solidFill>
                  <a:srgbClr val="FFFF00"/>
                </a:solidFill>
                <a:latin typeface="Cambria" pitchFamily="18" charset="0"/>
              </a:rPr>
              <a:t>Phenomena</a:t>
            </a:r>
            <a:endParaRPr lang="zh-CN" altLang="en-US" sz="2600" dirty="0">
              <a:solidFill>
                <a:srgbClr val="FFFF00"/>
              </a:solidFill>
              <a:latin typeface="Cambria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3635896" y="1968978"/>
            <a:ext cx="572963" cy="61206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0980" y="1484784"/>
            <a:ext cx="2347004" cy="5040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latin typeface="Cambria" pitchFamily="18" charset="0"/>
                <a:ea typeface="Cambria" pitchFamily="18" charset="0"/>
              </a:rPr>
              <a:t>Laws of nature</a:t>
            </a:r>
            <a:endParaRPr lang="zh-CN" altLang="en-US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2" grpId="0" animBg="1"/>
      <p:bldP spid="47" grpId="0" animBg="1"/>
      <p:bldP spid="51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0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What are the laws of nature?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243" y="1772817"/>
            <a:ext cx="7920880" cy="468052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2800" dirty="0"/>
              <a:t>It has been said that I speak of </a:t>
            </a:r>
            <a:r>
              <a:rPr lang="en-US" altLang="zh-CN" sz="2800" dirty="0" smtClean="0"/>
              <a:t>natural selection </a:t>
            </a:r>
            <a:r>
              <a:rPr lang="en-US" altLang="zh-CN" sz="2800" dirty="0"/>
              <a:t>as an active power or </a:t>
            </a:r>
            <a:r>
              <a:rPr lang="en-US" altLang="zh-CN" sz="2800" i="1" u="sng" dirty="0"/>
              <a:t>Deity</a:t>
            </a:r>
            <a:r>
              <a:rPr lang="en-US" altLang="zh-CN" sz="2800" dirty="0"/>
              <a:t>; but who objects to an </a:t>
            </a:r>
            <a:r>
              <a:rPr lang="en-US" altLang="zh-CN" sz="2800" dirty="0" smtClean="0"/>
              <a:t>author speaking </a:t>
            </a:r>
            <a:r>
              <a:rPr lang="en-US" altLang="zh-CN" sz="2800" dirty="0"/>
              <a:t>of the attraction of gravity as ruling </a:t>
            </a:r>
            <a:r>
              <a:rPr lang="en-US" altLang="zh-CN" sz="2800" dirty="0" smtClean="0"/>
              <a:t>the movements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the planets</a:t>
            </a:r>
            <a:r>
              <a:rPr lang="en-US" altLang="zh-CN" sz="2800" dirty="0"/>
              <a:t>? </a:t>
            </a:r>
            <a:r>
              <a:rPr lang="en-US" altLang="zh-CN" sz="2800" dirty="0" smtClean="0"/>
              <a:t>… </a:t>
            </a:r>
            <a:r>
              <a:rPr lang="en-US" altLang="zh-CN" sz="2800" dirty="0"/>
              <a:t>I mean </a:t>
            </a:r>
            <a:r>
              <a:rPr lang="en-US" altLang="zh-CN" sz="2800" b="1" i="1" u="sng" dirty="0" smtClean="0"/>
              <a:t>by Nature</a:t>
            </a:r>
            <a:r>
              <a:rPr lang="en-US" altLang="zh-CN" sz="2800" dirty="0"/>
              <a:t>, </a:t>
            </a:r>
            <a:r>
              <a:rPr lang="en-US" altLang="zh-CN" sz="2800" i="1" u="wavy" dirty="0">
                <a:solidFill>
                  <a:srgbClr val="C00000"/>
                </a:solidFill>
              </a:rPr>
              <a:t>only the aggregate action and product of many natural laws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and </a:t>
            </a:r>
            <a:r>
              <a:rPr lang="en-US" altLang="zh-CN" sz="2800" b="1" i="1" u="sng" dirty="0" smtClean="0"/>
              <a:t>by </a:t>
            </a:r>
            <a:r>
              <a:rPr lang="en-US" altLang="zh-CN" sz="2800" b="1" i="1" u="sng" dirty="0"/>
              <a:t>laws</a:t>
            </a:r>
            <a:r>
              <a:rPr lang="en-US" altLang="zh-CN" sz="2800" b="1" i="1" dirty="0"/>
              <a:t> </a:t>
            </a:r>
            <a:r>
              <a:rPr lang="en-US" altLang="zh-CN" sz="2800" i="1" u="wavy" dirty="0">
                <a:solidFill>
                  <a:srgbClr val="C00000"/>
                </a:solidFill>
              </a:rPr>
              <a:t>the sequence of events</a:t>
            </a:r>
            <a:r>
              <a:rPr lang="en-US" altLang="zh-CN" sz="2800" u="wavy" dirty="0"/>
              <a:t> as ascertained by us</a:t>
            </a:r>
            <a:r>
              <a:rPr lang="en-US" altLang="zh-CN" sz="2800" dirty="0" smtClean="0"/>
              <a:t>.  </a:t>
            </a:r>
          </a:p>
          <a:p>
            <a:pPr marL="0" indent="0" algn="r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altLang="zh-CN" sz="2800" i="1" dirty="0" smtClean="0"/>
              <a:t>The Origin of Species</a:t>
            </a:r>
            <a:r>
              <a:rPr lang="en-US" altLang="zh-CN" sz="2800" dirty="0" smtClean="0"/>
              <a:t>, Charles Darwin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51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0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What are the laws of nature?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243" y="1881643"/>
            <a:ext cx="7920880" cy="45716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900" dirty="0"/>
              <a:t>How much does Huxley include under </a:t>
            </a:r>
            <a:r>
              <a:rPr lang="en-US" altLang="zh-CN" sz="2900" dirty="0" smtClean="0"/>
              <a:t>the </a:t>
            </a:r>
            <a:r>
              <a:rPr lang="en-US" altLang="zh-CN" sz="2900" dirty="0"/>
              <a:t>laws of </a:t>
            </a:r>
            <a:r>
              <a:rPr lang="en-US" altLang="zh-CN" sz="2900" dirty="0" smtClean="0"/>
              <a:t>nature(Para.</a:t>
            </a:r>
            <a:r>
              <a:rPr lang="en-US" altLang="zh-CN" sz="2900" dirty="0" smtClean="0">
                <a:solidFill>
                  <a:srgbClr val="C00000"/>
                </a:solidFill>
              </a:rPr>
              <a:t>16</a:t>
            </a:r>
            <a:r>
              <a:rPr lang="en-US" altLang="zh-CN" sz="2900" dirty="0" smtClean="0"/>
              <a:t>)?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i="1" u="sng" dirty="0" smtClean="0"/>
              <a:t>Things</a:t>
            </a:r>
            <a:r>
              <a:rPr lang="en-US" altLang="zh-CN" dirty="0" smtClean="0"/>
              <a:t> and their </a:t>
            </a:r>
            <a:r>
              <a:rPr lang="en-US" altLang="zh-CN" i="1" u="sng" dirty="0"/>
              <a:t>forces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i="1" u="sng" dirty="0"/>
              <a:t>Men</a:t>
            </a:r>
            <a:r>
              <a:rPr lang="en-US" altLang="zh-CN" dirty="0" smtClean="0"/>
              <a:t> and their </a:t>
            </a:r>
            <a:r>
              <a:rPr lang="en-US" altLang="zh-CN" i="1" u="sng" dirty="0"/>
              <a:t>ways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Shaping our will into the desire of </a:t>
            </a:r>
            <a:r>
              <a:rPr lang="en-US" altLang="zh-CN" i="1" u="sng" dirty="0" smtClean="0"/>
              <a:t>behaving in accordance with those laws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7951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520" y="64723"/>
            <a:ext cx="8229600" cy="555965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Cambria" pitchFamily="18" charset="0"/>
                <a:ea typeface="Cambria" pitchFamily="18" charset="0"/>
              </a:rPr>
              <a:t>Why?</a:t>
            </a:r>
            <a:endParaRPr lang="zh-CN" altLang="en-US" sz="3200" dirty="0">
              <a:latin typeface="Cambria" pitchFamily="18" charset="0"/>
            </a:endParaRPr>
          </a:p>
        </p:txBody>
      </p:sp>
      <p:pic>
        <p:nvPicPr>
          <p:cNvPr id="1026" name="Picture 2" descr="D:\中科大授课\英语读写课程\读写进阶2\第8次课\pictures\primitive nature.jf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" y="1864923"/>
            <a:ext cx="2952328" cy="22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48953" y="1144843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Natural phenomena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1027" name="Picture 3" descr="D:\中科大授课\英语读写课程\读写进阶2\第8次课\pictures\Adam.jf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9" b="100000" l="2667" r="100000">
                        <a14:backgroundMark x1="12667" y1="30796" x2="12667" y2="30796"/>
                        <a14:backgroundMark x1="15333" y1="34948" x2="15333" y2="34948"/>
                        <a14:backgroundMark x1="35333" y1="44291" x2="35333" y2="44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53" y="3017051"/>
            <a:ext cx="769819" cy="7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2" y="2828021"/>
            <a:ext cx="2120896" cy="11521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Touch     – Pain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Hearing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Sight </a:t>
            </a:r>
            <a:endParaRPr lang="zh-CN" alt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右中括号 3"/>
          <p:cNvSpPr/>
          <p:nvPr/>
        </p:nvSpPr>
        <p:spPr>
          <a:xfrm>
            <a:off x="1617182" y="3450745"/>
            <a:ext cx="144016" cy="36004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1761198" y="3630765"/>
            <a:ext cx="1080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3757" y="336817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leas.</a:t>
            </a:r>
            <a:endParaRPr lang="zh-CN" alt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028" name="Picture 4" descr="D:\中科大授课\英语读写课程\读写进阶2\第8次课\pictures\adam and eve.jf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40" y="1900929"/>
            <a:ext cx="3076938" cy="22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3108839" y="1142250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Social &amp; moral 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phe</a:t>
            </a:r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6028" y="3031042"/>
            <a:ext cx="1316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Pain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Pleasure</a:t>
            </a:r>
            <a:endParaRPr lang="zh-CN" alt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20725" y="3264463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15378" y="3680937"/>
            <a:ext cx="36004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29871" y="3018101"/>
            <a:ext cx="764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Joy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Woe</a:t>
            </a:r>
          </a:p>
        </p:txBody>
      </p:sp>
      <p:pic>
        <p:nvPicPr>
          <p:cNvPr id="1029" name="Picture 5" descr="D:\中科大授课\英语读写课程\读写进阶2\第8次课\pictures\nature university.jf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18" y="1884545"/>
            <a:ext cx="2863087" cy="22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6161678" y="1145899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Nature’s 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univ.</a:t>
            </a:r>
            <a:endParaRPr lang="en-US" altLang="zh-CN" sz="24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30" name="Picture 6" descr="D:\中科大授课\英语读写课程\读写进阶2\第8次课\pictures\outline of a huma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62" b="89871" l="10000" r="90000">
                        <a14:foregroundMark x1="52600" y1="35912" x2="52600" y2="35912"/>
                        <a14:foregroundMark x1="62000" y1="19705" x2="62000" y2="19705"/>
                        <a14:foregroundMark x1="51600" y1="16943" x2="51600" y2="16943"/>
                        <a14:foregroundMark x1="49800" y1="10681" x2="49800" y2="10681"/>
                        <a14:foregroundMark x1="46800" y1="30939" x2="46800" y2="30939"/>
                        <a14:foregroundMark x1="44000" y1="49171" x2="44000" y2="49908"/>
                        <a14:foregroundMark x1="42600" y1="59300" x2="42600" y2="59300"/>
                        <a14:foregroundMark x1="37200" y1="71823" x2="37200" y2="71823"/>
                        <a14:foregroundMark x1="39400" y1="77901" x2="39400" y2="77901"/>
                        <a14:foregroundMark x1="55600" y1="51934" x2="55600" y2="51934"/>
                        <a14:foregroundMark x1="59600" y1="65193" x2="60000" y2="65193"/>
                        <a14:foregroundMark x1="62800" y1="73297" x2="62800" y2="73849"/>
                        <a14:foregroundMark x1="62800" y1="79374" x2="62800" y2="79374"/>
                        <a14:foregroundMark x1="65200" y1="79926" x2="65200" y2="79926"/>
                        <a14:foregroundMark x1="61600" y1="32044" x2="61600" y2="32044"/>
                        <a14:foregroundMark x1="73200" y1="43462" x2="73200" y2="43462"/>
                        <a14:foregroundMark x1="74800" y1="43831" x2="75400" y2="43831"/>
                        <a14:foregroundMark x1="34000" y1="34991" x2="34000" y2="34991"/>
                        <a14:foregroundMark x1="29000" y1="39411" x2="29000" y2="39411"/>
                        <a14:foregroundMark x1="28400" y1="39779" x2="25800" y2="42541"/>
                        <a14:foregroundMark x1="24400" y1="44199" x2="24400" y2="44199"/>
                        <a14:foregroundMark x1="45200" y1="8471" x2="45200" y2="8471"/>
                        <a14:foregroundMark x1="39400" y1="10866" x2="39400" y2="11786"/>
                        <a14:foregroundMark x1="40800" y1="17311" x2="41600" y2="17495"/>
                        <a14:foregroundMark x1="45800" y1="21363" x2="46600" y2="21547"/>
                        <a14:foregroundMark x1="53200" y1="23020" x2="53200" y2="23020"/>
                        <a14:foregroundMark x1="27400" y1="16206" x2="27400" y2="16206"/>
                        <a14:foregroundMark x1="21800" y1="27256" x2="21800" y2="27256"/>
                        <a14:foregroundMark x1="56600" y1="12155" x2="56600" y2="12155"/>
                        <a14:foregroundMark x1="59600" y1="15470" x2="60200" y2="15470"/>
                        <a14:foregroundMark x1="57200" y1="18785" x2="57200" y2="18785"/>
                        <a14:foregroundMark x1="54000" y1="25046" x2="54000" y2="25046"/>
                        <a14:foregroundMark x1="52200" y1="38490" x2="52200" y2="38490"/>
                        <a14:foregroundMark x1="47000" y1="42726" x2="47000" y2="42726"/>
                        <a14:foregroundMark x1="42800" y1="36832" x2="42800" y2="36832"/>
                        <a14:foregroundMark x1="43400" y1="36648" x2="43800" y2="35912"/>
                        <a14:foregroundMark x1="54000" y1="34622" x2="54000" y2="34622"/>
                        <a14:foregroundMark x1="57600" y1="31676" x2="57600" y2="31676"/>
                        <a14:foregroundMark x1="57600" y1="31492" x2="58800" y2="32597"/>
                        <a14:foregroundMark x1="60600" y1="41252" x2="60600" y2="41252"/>
                        <a14:foregroundMark x1="61200" y1="45856" x2="61800" y2="47145"/>
                        <a14:foregroundMark x1="47200" y1="52118" x2="47200" y2="52118"/>
                        <a14:foregroundMark x1="44800" y1="55064" x2="43800" y2="56722"/>
                        <a14:foregroundMark x1="41800" y1="60958" x2="40400" y2="63536"/>
                        <a14:foregroundMark x1="39200" y1="67219" x2="39000" y2="67772"/>
                        <a14:foregroundMark x1="39400" y1="69982" x2="39400" y2="69982"/>
                        <a14:foregroundMark x1="40400" y1="71087" x2="40400" y2="71087"/>
                        <a14:foregroundMark x1="41400" y1="70718" x2="41400" y2="69982"/>
                        <a14:foregroundMark x1="41200" y1="64273" x2="41400" y2="60958"/>
                        <a14:foregroundMark x1="41400" y1="58195" x2="41400" y2="54880"/>
                        <a14:foregroundMark x1="41400" y1="53959" x2="41400" y2="53959"/>
                        <a14:foregroundMark x1="41600" y1="52302" x2="41600" y2="52302"/>
                        <a14:foregroundMark x1="42000" y1="50092" x2="42000" y2="49540"/>
                        <a14:foregroundMark x1="42400" y1="46961" x2="42400" y2="46961"/>
                        <a14:foregroundMark x1="42600" y1="45856" x2="42600" y2="45856"/>
                        <a14:foregroundMark x1="43600" y1="42357" x2="43800" y2="41252"/>
                        <a14:foregroundMark x1="43800" y1="38306" x2="43800" y2="38306"/>
                        <a14:foregroundMark x1="41200" y1="36648" x2="41200" y2="36648"/>
                        <a14:foregroundMark x1="40800" y1="36464" x2="40800" y2="36464"/>
                        <a14:foregroundMark x1="39200" y1="35359" x2="38200" y2="35359"/>
                        <a14:foregroundMark x1="34600" y1="35543" x2="34600" y2="35543"/>
                        <a14:foregroundMark x1="50800" y1="37385" x2="50800" y2="37385"/>
                        <a14:foregroundMark x1="50000" y1="45672" x2="50000" y2="45672"/>
                        <a14:foregroundMark x1="49800" y1="45672" x2="48400" y2="45672"/>
                        <a14:foregroundMark x1="48000" y1="45304" x2="48000" y2="45304"/>
                        <a14:foregroundMark x1="46200" y1="46961" x2="45600" y2="48250"/>
                        <a14:foregroundMark x1="44000" y1="48987" x2="44000" y2="48987"/>
                        <a14:foregroundMark x1="44000" y1="50276" x2="44000" y2="50276"/>
                        <a14:foregroundMark x1="44000" y1="51381" x2="44200" y2="52302"/>
                        <a14:foregroundMark x1="50600" y1="57090" x2="51200" y2="57090"/>
                        <a14:foregroundMark x1="54200" y1="57643" x2="55000" y2="57643"/>
                        <a14:foregroundMark x1="55800" y1="57643" x2="55800" y2="57643"/>
                        <a14:foregroundMark x1="56600" y1="57643" x2="56600" y2="57643"/>
                        <a14:foregroundMark x1="56000" y1="54328" x2="48000" y2="45120"/>
                        <a14:foregroundMark x1="47400" y1="44751" x2="47400" y2="44751"/>
                        <a14:foregroundMark x1="47000" y1="44383" x2="49000" y2="43646"/>
                        <a14:foregroundMark x1="51200" y1="42541" x2="51200" y2="42541"/>
                        <a14:foregroundMark x1="52600" y1="39963" x2="55400" y2="30571"/>
                        <a14:foregroundMark x1="44800" y1="36832" x2="49800" y2="32781"/>
                        <a14:foregroundMark x1="38400" y1="33886" x2="55600" y2="30387"/>
                        <a14:foregroundMark x1="51200" y1="26888" x2="66800" y2="34070"/>
                        <a14:foregroundMark x1="69200" y1="37017" x2="76400" y2="44199"/>
                        <a14:foregroundMark x1="44400" y1="21731" x2="46600" y2="11786"/>
                        <a14:foregroundMark x1="40600" y1="68877" x2="38400" y2="77716"/>
                        <a14:foregroundMark x1="59600" y1="56906" x2="66000" y2="75875"/>
                        <a14:foregroundMark x1="62400" y1="75322" x2="65200" y2="84162"/>
                        <a14:foregroundMark x1="39400" y1="79190" x2="34600" y2="82689"/>
                        <a14:backgroundMark x1="26600" y1="16206" x2="26600" y2="16206"/>
                        <a14:backgroundMark x1="21200" y1="25783" x2="21200" y2="25783"/>
                        <a14:backgroundMark x1="22200" y1="26335" x2="22200" y2="26335"/>
                        <a14:backgroundMark x1="22600" y1="27072" x2="22600" y2="27072"/>
                        <a14:backgroundMark x1="24400" y1="27256" x2="25600" y2="26888"/>
                        <a14:backgroundMark x1="28400" y1="25783" x2="30200" y2="24862"/>
                        <a14:backgroundMark x1="32400" y1="23757" x2="32400" y2="23757"/>
                        <a14:backgroundMark x1="32800" y1="21363" x2="33200" y2="20442"/>
                        <a14:backgroundMark x1="34600" y1="15470" x2="34600" y2="15470"/>
                        <a14:backgroundMark x1="34600" y1="13076" x2="34600" y2="12523"/>
                        <a14:backgroundMark x1="74800" y1="8840" x2="74800" y2="8840"/>
                        <a14:backgroundMark x1="77400" y1="23389" x2="77400" y2="23389"/>
                        <a14:backgroundMark x1="81800" y1="32044" x2="84600" y2="34622"/>
                        <a14:backgroundMark x1="88400" y1="40700" x2="88600" y2="41989"/>
                        <a14:backgroundMark x1="85200" y1="56538" x2="84200" y2="58564"/>
                        <a14:backgroundMark x1="72800" y1="58195" x2="71600" y2="57090"/>
                        <a14:backgroundMark x1="70800" y1="54512" x2="70800" y2="54512"/>
                        <a14:backgroundMark x1="78400" y1="64088" x2="78400" y2="64088"/>
                        <a14:backgroundMark x1="83600" y1="77532" x2="83800" y2="78453"/>
                        <a14:backgroundMark x1="83800" y1="80110" x2="83800" y2="80110"/>
                        <a14:backgroundMark x1="50800" y1="71455" x2="50800" y2="71455"/>
                        <a14:backgroundMark x1="50600" y1="73297" x2="50600" y2="73849"/>
                        <a14:backgroundMark x1="50600" y1="76243" x2="50600" y2="77348"/>
                        <a14:backgroundMark x1="50600" y1="79742" x2="50600" y2="80295"/>
                        <a14:backgroundMark x1="22600" y1="77532" x2="22600" y2="77532"/>
                        <a14:backgroundMark x1="25600" y1="71823" x2="30800" y2="65378"/>
                        <a14:backgroundMark x1="30800" y1="62431" x2="31400" y2="60958"/>
                        <a14:backgroundMark x1="32800" y1="55801" x2="33200" y2="54328"/>
                        <a14:backgroundMark x1="33800" y1="52855" x2="33800" y2="52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02" y="2944285"/>
            <a:ext cx="633903" cy="6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乘号 17"/>
          <p:cNvSpPr/>
          <p:nvPr/>
        </p:nvSpPr>
        <p:spPr>
          <a:xfrm>
            <a:off x="8399402" y="2983640"/>
            <a:ext cx="587821" cy="513400"/>
          </a:xfrm>
          <a:prstGeom prst="mathMultiply">
            <a:avLst>
              <a:gd name="adj1" fmla="val 1042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685" y="2947555"/>
            <a:ext cx="23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Ign. </a:t>
            </a:r>
            <a:r>
              <a:rPr lang="en-US" altLang="zh-CN" sz="2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disob</a:t>
            </a:r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 </a:t>
            </a:r>
            <a:r>
              <a:rPr lang="en-US" altLang="zh-CN" sz="2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incap</a:t>
            </a:r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6535" y="3464258"/>
            <a:ext cx="23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Resp. obey</a:t>
            </a:r>
            <a:endParaRPr lang="zh-CN" alt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0" name="Picture 6" descr="D:\中科大授课\英语读写课程\读写进阶2\第8次课\pictures\outline of a huma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62" b="89871" l="10000" r="90000">
                        <a14:foregroundMark x1="52600" y1="35912" x2="52600" y2="35912"/>
                        <a14:foregroundMark x1="62000" y1="19705" x2="62000" y2="19705"/>
                        <a14:foregroundMark x1="51600" y1="16943" x2="51600" y2="16943"/>
                        <a14:foregroundMark x1="49800" y1="10681" x2="49800" y2="10681"/>
                        <a14:foregroundMark x1="46800" y1="30939" x2="46800" y2="30939"/>
                        <a14:foregroundMark x1="44000" y1="49171" x2="44000" y2="49908"/>
                        <a14:foregroundMark x1="42600" y1="59300" x2="42600" y2="59300"/>
                        <a14:foregroundMark x1="37200" y1="71823" x2="37200" y2="71823"/>
                        <a14:foregroundMark x1="39400" y1="77901" x2="39400" y2="77901"/>
                        <a14:foregroundMark x1="55600" y1="51934" x2="55600" y2="51934"/>
                        <a14:foregroundMark x1="59600" y1="65193" x2="60000" y2="65193"/>
                        <a14:foregroundMark x1="62800" y1="73297" x2="62800" y2="73849"/>
                        <a14:foregroundMark x1="62800" y1="79374" x2="62800" y2="79374"/>
                        <a14:foregroundMark x1="65200" y1="79926" x2="65200" y2="79926"/>
                        <a14:foregroundMark x1="61600" y1="32044" x2="61600" y2="32044"/>
                        <a14:foregroundMark x1="73200" y1="43462" x2="73200" y2="43462"/>
                        <a14:foregroundMark x1="74800" y1="43831" x2="75400" y2="43831"/>
                        <a14:foregroundMark x1="34000" y1="34991" x2="34000" y2="34991"/>
                        <a14:foregroundMark x1="29000" y1="39411" x2="29000" y2="39411"/>
                        <a14:foregroundMark x1="28400" y1="39779" x2="25800" y2="42541"/>
                        <a14:foregroundMark x1="24400" y1="44199" x2="24400" y2="44199"/>
                        <a14:foregroundMark x1="45200" y1="8471" x2="45200" y2="8471"/>
                        <a14:foregroundMark x1="39400" y1="10866" x2="39400" y2="11786"/>
                        <a14:foregroundMark x1="40800" y1="17311" x2="41600" y2="17495"/>
                        <a14:foregroundMark x1="45800" y1="21363" x2="46600" y2="21547"/>
                        <a14:foregroundMark x1="53200" y1="23020" x2="53200" y2="23020"/>
                        <a14:foregroundMark x1="27400" y1="16206" x2="27400" y2="16206"/>
                        <a14:foregroundMark x1="21800" y1="27256" x2="21800" y2="27256"/>
                        <a14:foregroundMark x1="56600" y1="12155" x2="56600" y2="12155"/>
                        <a14:foregroundMark x1="59600" y1="15470" x2="60200" y2="15470"/>
                        <a14:foregroundMark x1="57200" y1="18785" x2="57200" y2="18785"/>
                        <a14:foregroundMark x1="54000" y1="25046" x2="54000" y2="25046"/>
                        <a14:foregroundMark x1="52200" y1="38490" x2="52200" y2="38490"/>
                        <a14:foregroundMark x1="47000" y1="42726" x2="47000" y2="42726"/>
                        <a14:foregroundMark x1="42800" y1="36832" x2="42800" y2="36832"/>
                        <a14:foregroundMark x1="43400" y1="36648" x2="43800" y2="35912"/>
                        <a14:foregroundMark x1="54000" y1="34622" x2="54000" y2="34622"/>
                        <a14:foregroundMark x1="57600" y1="31676" x2="57600" y2="31676"/>
                        <a14:foregroundMark x1="57600" y1="31492" x2="58800" y2="32597"/>
                        <a14:foregroundMark x1="60600" y1="41252" x2="60600" y2="41252"/>
                        <a14:foregroundMark x1="61200" y1="45856" x2="61800" y2="47145"/>
                        <a14:foregroundMark x1="47200" y1="52118" x2="47200" y2="52118"/>
                        <a14:foregroundMark x1="44800" y1="55064" x2="43800" y2="56722"/>
                        <a14:foregroundMark x1="41800" y1="60958" x2="40400" y2="63536"/>
                        <a14:foregroundMark x1="39200" y1="67219" x2="39000" y2="67772"/>
                        <a14:foregroundMark x1="39400" y1="69982" x2="39400" y2="69982"/>
                        <a14:foregroundMark x1="40400" y1="71087" x2="40400" y2="71087"/>
                        <a14:foregroundMark x1="41400" y1="70718" x2="41400" y2="69982"/>
                        <a14:foregroundMark x1="41200" y1="64273" x2="41400" y2="60958"/>
                        <a14:foregroundMark x1="41400" y1="58195" x2="41400" y2="54880"/>
                        <a14:foregroundMark x1="41400" y1="53959" x2="41400" y2="53959"/>
                        <a14:foregroundMark x1="41600" y1="52302" x2="41600" y2="52302"/>
                        <a14:foregroundMark x1="42000" y1="50092" x2="42000" y2="49540"/>
                        <a14:foregroundMark x1="42400" y1="46961" x2="42400" y2="46961"/>
                        <a14:foregroundMark x1="42600" y1="45856" x2="42600" y2="45856"/>
                        <a14:foregroundMark x1="43600" y1="42357" x2="43800" y2="41252"/>
                        <a14:foregroundMark x1="43800" y1="38306" x2="43800" y2="38306"/>
                        <a14:foregroundMark x1="41200" y1="36648" x2="41200" y2="36648"/>
                        <a14:foregroundMark x1="40800" y1="36464" x2="40800" y2="36464"/>
                        <a14:foregroundMark x1="39200" y1="35359" x2="38200" y2="35359"/>
                        <a14:foregroundMark x1="34600" y1="35543" x2="34600" y2="35543"/>
                        <a14:foregroundMark x1="50800" y1="37385" x2="50800" y2="37385"/>
                        <a14:foregroundMark x1="50000" y1="45672" x2="50000" y2="45672"/>
                        <a14:foregroundMark x1="49800" y1="45672" x2="48400" y2="45672"/>
                        <a14:foregroundMark x1="48000" y1="45304" x2="48000" y2="45304"/>
                        <a14:foregroundMark x1="46200" y1="46961" x2="45600" y2="48250"/>
                        <a14:foregroundMark x1="44000" y1="48987" x2="44000" y2="48987"/>
                        <a14:foregroundMark x1="44000" y1="50276" x2="44000" y2="50276"/>
                        <a14:foregroundMark x1="44000" y1="51381" x2="44200" y2="52302"/>
                        <a14:foregroundMark x1="50600" y1="57090" x2="51200" y2="57090"/>
                        <a14:foregroundMark x1="54200" y1="57643" x2="55000" y2="57643"/>
                        <a14:foregroundMark x1="55800" y1="57643" x2="55800" y2="57643"/>
                        <a14:foregroundMark x1="56600" y1="57643" x2="56600" y2="57643"/>
                        <a14:foregroundMark x1="56000" y1="54328" x2="48000" y2="45120"/>
                        <a14:foregroundMark x1="47400" y1="44751" x2="47400" y2="44751"/>
                        <a14:foregroundMark x1="47000" y1="44383" x2="49000" y2="43646"/>
                        <a14:foregroundMark x1="51200" y1="42541" x2="51200" y2="42541"/>
                        <a14:foregroundMark x1="52600" y1="39963" x2="55400" y2="30571"/>
                        <a14:foregroundMark x1="44800" y1="36832" x2="49800" y2="32781"/>
                        <a14:foregroundMark x1="38400" y1="33886" x2="55600" y2="30387"/>
                        <a14:foregroundMark x1="51200" y1="26888" x2="66800" y2="34070"/>
                        <a14:foregroundMark x1="69200" y1="37017" x2="76400" y2="44199"/>
                        <a14:foregroundMark x1="44400" y1="21731" x2="46600" y2="11786"/>
                        <a14:foregroundMark x1="40600" y1="68877" x2="38400" y2="77716"/>
                        <a14:foregroundMark x1="59600" y1="56906" x2="66000" y2="75875"/>
                        <a14:foregroundMark x1="62400" y1="75322" x2="65200" y2="84162"/>
                        <a14:foregroundMark x1="39400" y1="79190" x2="34600" y2="82689"/>
                        <a14:backgroundMark x1="26600" y1="16206" x2="26600" y2="16206"/>
                        <a14:backgroundMark x1="21200" y1="25783" x2="21200" y2="25783"/>
                        <a14:backgroundMark x1="22200" y1="26335" x2="22200" y2="26335"/>
                        <a14:backgroundMark x1="22600" y1="27072" x2="22600" y2="27072"/>
                        <a14:backgroundMark x1="24400" y1="27256" x2="25600" y2="26888"/>
                        <a14:backgroundMark x1="28400" y1="25783" x2="30200" y2="24862"/>
                        <a14:backgroundMark x1="32400" y1="23757" x2="32400" y2="23757"/>
                        <a14:backgroundMark x1="32800" y1="21363" x2="33200" y2="20442"/>
                        <a14:backgroundMark x1="34600" y1="15470" x2="34600" y2="15470"/>
                        <a14:backgroundMark x1="34600" y1="13076" x2="34600" y2="12523"/>
                        <a14:backgroundMark x1="74800" y1="8840" x2="74800" y2="8840"/>
                        <a14:backgroundMark x1="77400" y1="23389" x2="77400" y2="23389"/>
                        <a14:backgroundMark x1="81800" y1="32044" x2="84600" y2="34622"/>
                        <a14:backgroundMark x1="88400" y1="40700" x2="88600" y2="41989"/>
                        <a14:backgroundMark x1="85200" y1="56538" x2="84200" y2="58564"/>
                        <a14:backgroundMark x1="72800" y1="58195" x2="71600" y2="57090"/>
                        <a14:backgroundMark x1="70800" y1="54512" x2="70800" y2="54512"/>
                        <a14:backgroundMark x1="78400" y1="64088" x2="78400" y2="64088"/>
                        <a14:backgroundMark x1="83600" y1="77532" x2="83800" y2="78453"/>
                        <a14:backgroundMark x1="83800" y1="80110" x2="83800" y2="80110"/>
                        <a14:backgroundMark x1="50800" y1="71455" x2="50800" y2="71455"/>
                        <a14:backgroundMark x1="50600" y1="73297" x2="50600" y2="73849"/>
                        <a14:backgroundMark x1="50600" y1="76243" x2="50600" y2="77348"/>
                        <a14:backgroundMark x1="50600" y1="79742" x2="50600" y2="80295"/>
                        <a14:backgroundMark x1="22600" y1="77532" x2="22600" y2="77532"/>
                        <a14:backgroundMark x1="25600" y1="71823" x2="30800" y2="65378"/>
                        <a14:backgroundMark x1="30800" y1="62431" x2="31400" y2="60958"/>
                        <a14:backgroundMark x1="32800" y1="55801" x2="33200" y2="54328"/>
                        <a14:backgroundMark x1="33800" y1="52855" x2="33800" y2="52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02" y="3369755"/>
            <a:ext cx="633903" cy="6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连接符 19"/>
          <p:cNvCxnSpPr/>
          <p:nvPr/>
        </p:nvCxnSpPr>
        <p:spPr>
          <a:xfrm>
            <a:off x="8490550" y="3685819"/>
            <a:ext cx="168594" cy="1440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8607090" y="3469795"/>
            <a:ext cx="361244" cy="36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517778" y="4041985"/>
            <a:ext cx="0" cy="3306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9512" y="4372591"/>
            <a:ext cx="2666523" cy="12166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i. Having few accomplishment;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503108" y="4041985"/>
            <a:ext cx="0" cy="3306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74646" y="4372591"/>
            <a:ext cx="2884615" cy="12166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ii. Conduct being fashioned by </a:t>
            </a:r>
            <a:r>
              <a:rPr lang="en-US" altLang="zh-CN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obser-vation</a:t>
            </a:r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of others;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587526" y="4101876"/>
            <a:ext cx="0" cy="2707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372199" y="4372591"/>
            <a:ext cx="2661105" cy="12166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iii. Nature’s blow being deadly.  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96" y="1145898"/>
            <a:ext cx="2952328" cy="530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6894" y="623129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Para.17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72230" y="1145899"/>
            <a:ext cx="3089448" cy="530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26944" y="614662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Para.18-19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4890" y="1132997"/>
            <a:ext cx="2929110" cy="530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226198" y="614662"/>
            <a:ext cx="2952328" cy="684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Para.20-21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/>
      <p:bldP spid="16" grpId="0" animBg="1"/>
      <p:bldP spid="17" grpId="0"/>
      <p:bldP spid="22" grpId="0"/>
      <p:bldP spid="24" grpId="0" animBg="1"/>
      <p:bldP spid="18" grpId="0" animBg="1"/>
      <p:bldP spid="28" grpId="0"/>
      <p:bldP spid="29" grpId="0"/>
      <p:bldP spid="35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Group Discussion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3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altLang="zh-CN" sz="2700" dirty="0" smtClean="0">
                <a:latin typeface="Cambria" pitchFamily="18" charset="0"/>
              </a:rPr>
              <a:t>…that his body is the ready </a:t>
            </a:r>
            <a:r>
              <a:rPr lang="en-US" altLang="zh-CN" sz="2700" i="1" u="sng" dirty="0" smtClean="0">
                <a:solidFill>
                  <a:srgbClr val="C00000"/>
                </a:solidFill>
                <a:latin typeface="Cambria" pitchFamily="18" charset="0"/>
              </a:rPr>
              <a:t>servant</a:t>
            </a:r>
            <a:r>
              <a:rPr lang="en-US" altLang="zh-CN" sz="2700" dirty="0" smtClean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n-US" altLang="zh-CN" sz="2700" dirty="0" smtClean="0">
                <a:latin typeface="Cambria" pitchFamily="18" charset="0"/>
              </a:rPr>
              <a:t>of his will…</a:t>
            </a:r>
          </a:p>
          <a:p>
            <a:pPr>
              <a:spcBef>
                <a:spcPts val="800"/>
              </a:spcBef>
            </a:pPr>
            <a:r>
              <a:rPr lang="en-US" altLang="zh-CN" sz="2700" dirty="0" smtClean="0">
                <a:latin typeface="Cambria" pitchFamily="18" charset="0"/>
              </a:rPr>
              <a:t>…as a </a:t>
            </a:r>
            <a:r>
              <a:rPr lang="en-US" altLang="zh-CN" sz="2700" i="1" u="sng" dirty="0">
                <a:solidFill>
                  <a:srgbClr val="C00000"/>
                </a:solidFill>
                <a:latin typeface="Cambria" pitchFamily="18" charset="0"/>
              </a:rPr>
              <a:t>mechanism</a:t>
            </a:r>
            <a:r>
              <a:rPr lang="en-US" altLang="zh-CN" sz="2700" dirty="0" smtClean="0">
                <a:latin typeface="Cambria" pitchFamily="18" charset="0"/>
              </a:rPr>
              <a:t>, logic </a:t>
            </a:r>
            <a:r>
              <a:rPr lang="en-US" altLang="zh-CN" sz="2700" i="1" u="sng" dirty="0">
                <a:solidFill>
                  <a:srgbClr val="C00000"/>
                </a:solidFill>
                <a:latin typeface="Cambria" pitchFamily="18" charset="0"/>
              </a:rPr>
              <a:t>engine</a:t>
            </a:r>
            <a:r>
              <a:rPr lang="en-US" altLang="zh-CN" sz="2700" dirty="0" smtClean="0">
                <a:latin typeface="Cambria" pitchFamily="18" charset="0"/>
              </a:rPr>
              <a:t>, </a:t>
            </a:r>
            <a:r>
              <a:rPr lang="en-US" altLang="zh-CN" sz="2700" i="1" u="sng" dirty="0">
                <a:solidFill>
                  <a:srgbClr val="C00000"/>
                </a:solidFill>
                <a:latin typeface="Cambria" pitchFamily="18" charset="0"/>
              </a:rPr>
              <a:t>steam engine</a:t>
            </a:r>
            <a:r>
              <a:rPr lang="en-US" altLang="zh-CN" sz="2700" dirty="0" smtClean="0">
                <a:latin typeface="Cambria" pitchFamily="18" charset="0"/>
              </a:rPr>
              <a:t>, </a:t>
            </a:r>
            <a:r>
              <a:rPr lang="en-US" altLang="zh-CN" sz="2700" i="1" u="sng" dirty="0">
                <a:solidFill>
                  <a:srgbClr val="C00000"/>
                </a:solidFill>
                <a:latin typeface="Cambria" pitchFamily="18" charset="0"/>
              </a:rPr>
              <a:t>gossamers</a:t>
            </a:r>
            <a:r>
              <a:rPr lang="en-US" altLang="zh-CN" sz="2700" dirty="0" smtClean="0">
                <a:latin typeface="Cambria" pitchFamily="18" charset="0"/>
              </a:rPr>
              <a:t>, </a:t>
            </a:r>
            <a:r>
              <a:rPr lang="en-US" altLang="zh-CN" sz="2700" i="1" u="sng" dirty="0">
                <a:solidFill>
                  <a:srgbClr val="C00000"/>
                </a:solidFill>
                <a:latin typeface="Cambria" pitchFamily="18" charset="0"/>
              </a:rPr>
              <a:t>anchors</a:t>
            </a:r>
            <a:r>
              <a:rPr lang="en-US" altLang="zh-CN" sz="2700" dirty="0" smtClean="0">
                <a:latin typeface="Cambria" pitchFamily="18" charset="0"/>
              </a:rPr>
              <a:t>…</a:t>
            </a:r>
          </a:p>
          <a:p>
            <a:pPr>
              <a:spcBef>
                <a:spcPts val="800"/>
              </a:spcBef>
            </a:pPr>
            <a:r>
              <a:rPr lang="en-US" altLang="zh-CN" sz="2700" dirty="0" smtClean="0">
                <a:latin typeface="Cambria" pitchFamily="18" charset="0"/>
              </a:rPr>
              <a:t>One who, no stunted </a:t>
            </a:r>
            <a:r>
              <a:rPr lang="en-US" altLang="zh-CN" sz="2700" i="1" u="sng" dirty="0" smtClean="0">
                <a:solidFill>
                  <a:srgbClr val="C00000"/>
                </a:solidFill>
                <a:latin typeface="Cambria" pitchFamily="18" charset="0"/>
              </a:rPr>
              <a:t>ascetic</a:t>
            </a:r>
            <a:r>
              <a:rPr lang="en-US" altLang="zh-CN" sz="2700" dirty="0" smtClean="0">
                <a:latin typeface="Cambria" pitchFamily="18" charset="0"/>
              </a:rPr>
              <a:t>, is full of life and fire…</a:t>
            </a:r>
          </a:p>
          <a:p>
            <a:pPr lvl="1">
              <a:spcBef>
                <a:spcPts val="800"/>
              </a:spcBef>
            </a:pPr>
            <a:r>
              <a:rPr lang="en-US" altLang="zh-CN" sz="2600" i="1" u="sng" dirty="0"/>
              <a:t>No leisure and enjoyment</a:t>
            </a:r>
            <a:r>
              <a:rPr lang="en-US" altLang="zh-CN" sz="2600" dirty="0"/>
              <a:t>, but only activity serves to increase the glory of God. Waste of time is thus the first and in principle the deadliest of sins</a:t>
            </a:r>
            <a:r>
              <a:rPr lang="en-US" altLang="zh-CN" sz="2600" i="1" dirty="0"/>
              <a:t>. </a:t>
            </a:r>
            <a:r>
              <a:rPr lang="en-US" altLang="zh-CN" sz="2600" i="1" u="sng" dirty="0"/>
              <a:t>Loss of time through sociability, idle talk, luxury, even more sleep than is necessary for health, six to at most eight hours</a:t>
            </a:r>
            <a:r>
              <a:rPr lang="en-US" altLang="zh-CN" sz="2600" dirty="0"/>
              <a:t>, is worthy of moral condemnation</a:t>
            </a:r>
            <a:r>
              <a:rPr lang="en-US" altLang="zh-CN" sz="2600" dirty="0" smtClean="0"/>
              <a:t>.(Max Weber)</a:t>
            </a:r>
            <a:endParaRPr lang="zh-CN" altLang="en-US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548680"/>
            <a:ext cx="5976664" cy="936104"/>
          </a:xfrm>
          <a:ln w="28575">
            <a:noFill/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A Liberal Education</a:t>
            </a:r>
            <a:endParaRPr lang="zh-CN" altLang="en-US" sz="4000" dirty="0"/>
          </a:p>
        </p:txBody>
      </p:sp>
      <p:pic>
        <p:nvPicPr>
          <p:cNvPr id="2050" name="Picture 2" descr="D:\中科大授课\英语读写课程\读写进阶2\第8次课\lib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0007"/>
            <a:ext cx="8616646" cy="19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5940152" y="2893098"/>
            <a:ext cx="259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30422" y="3212976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3501008"/>
            <a:ext cx="7320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D:\中科大授课\英语读写课程\读写进阶2\第8次课\libera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7796"/>
            <a:ext cx="8616646" cy="9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6291876" y="4227836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51520" y="4512623"/>
            <a:ext cx="9277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3528" y="1988840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3972" y="3884091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11556" y="4484133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720410" y="4515868"/>
            <a:ext cx="3019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1520" y="4834370"/>
            <a:ext cx="1719876" cy="9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56384" y="2276872"/>
            <a:ext cx="2131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900" dirty="0" smtClean="0"/>
              <a:t>These members of the minority, with whom I confess I have a good deal of </a:t>
            </a:r>
            <a:r>
              <a:rPr lang="en-US" altLang="zh-CN" sz="2900" i="1" u="sng" dirty="0" smtClean="0">
                <a:solidFill>
                  <a:srgbClr val="C00000"/>
                </a:solidFill>
              </a:rPr>
              <a:t>sympathy</a:t>
            </a:r>
            <a:r>
              <a:rPr lang="en-US" altLang="zh-CN" sz="2900" dirty="0" smtClean="0"/>
              <a:t>…</a:t>
            </a:r>
          </a:p>
          <a:p>
            <a:pPr lvl="1">
              <a:spcBef>
                <a:spcPts val="1200"/>
              </a:spcBef>
            </a:pPr>
            <a:r>
              <a:rPr lang="en-US" altLang="zh-CN" sz="2700" i="1" dirty="0" err="1" smtClean="0"/>
              <a:t>syn</a:t>
            </a:r>
            <a:r>
              <a:rPr lang="en-US" altLang="zh-CN" sz="2700" dirty="0" smtClean="0"/>
              <a:t> + </a:t>
            </a:r>
            <a:r>
              <a:rPr lang="en-US" altLang="zh-CN" sz="2700" i="1" dirty="0" smtClean="0"/>
              <a:t>pathos</a:t>
            </a:r>
          </a:p>
          <a:p>
            <a:pPr lvl="2">
              <a:spcBef>
                <a:spcPts val="600"/>
              </a:spcBef>
            </a:pPr>
            <a:r>
              <a:rPr lang="en-US" altLang="zh-CN" sz="2700" i="1" dirty="0" smtClean="0"/>
              <a:t>Together + suffering, painful feelings</a:t>
            </a:r>
          </a:p>
          <a:p>
            <a:pPr lvl="1">
              <a:spcBef>
                <a:spcPts val="1200"/>
              </a:spcBef>
            </a:pPr>
            <a:r>
              <a:rPr lang="en-US" altLang="zh-CN" sz="2700" dirty="0" smtClean="0"/>
              <a:t>Modes of persuasion</a:t>
            </a:r>
          </a:p>
          <a:p>
            <a:pPr lvl="2">
              <a:spcBef>
                <a:spcPts val="600"/>
              </a:spcBef>
            </a:pPr>
            <a:r>
              <a:rPr lang="en-US" altLang="zh-CN" sz="2700" i="1" dirty="0" smtClean="0"/>
              <a:t>Ethos, pathos, logos</a:t>
            </a:r>
          </a:p>
          <a:p>
            <a:pPr lvl="2">
              <a:spcBef>
                <a:spcPts val="600"/>
              </a:spcBef>
            </a:pPr>
            <a:r>
              <a:rPr lang="en-US" altLang="zh-CN" sz="2700" i="1" dirty="0" smtClean="0"/>
              <a:t>Moral character, habitual character, disposition</a:t>
            </a:r>
          </a:p>
          <a:p>
            <a:pPr lvl="2">
              <a:spcBef>
                <a:spcPts val="600"/>
              </a:spcBef>
            </a:pPr>
            <a:r>
              <a:rPr lang="en-US" altLang="zh-CN" sz="2700" i="1" dirty="0" smtClean="0"/>
              <a:t>Statement, discourse, dialogue</a:t>
            </a:r>
            <a:endParaRPr lang="en-US" altLang="zh-CN" sz="2700" i="1" dirty="0"/>
          </a:p>
        </p:txBody>
      </p:sp>
      <p:sp>
        <p:nvSpPr>
          <p:cNvPr id="4" name="线形标注 1 3"/>
          <p:cNvSpPr/>
          <p:nvPr/>
        </p:nvSpPr>
        <p:spPr>
          <a:xfrm>
            <a:off x="6012160" y="4149080"/>
            <a:ext cx="1713302" cy="540640"/>
          </a:xfrm>
          <a:prstGeom prst="borderCallout1">
            <a:avLst>
              <a:gd name="adj1" fmla="val 41418"/>
              <a:gd name="adj2" fmla="val -8883"/>
              <a:gd name="adj3" fmla="val 121218"/>
              <a:gd name="adj4" fmla="val -22377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solidFill>
                  <a:schemeClr val="tx1"/>
                </a:solidFill>
              </a:rPr>
              <a:t>credibility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6372200" y="5301208"/>
            <a:ext cx="1440160" cy="540640"/>
          </a:xfrm>
          <a:prstGeom prst="borderCallout1">
            <a:avLst>
              <a:gd name="adj1" fmla="val 88496"/>
              <a:gd name="adj2" fmla="val -6682"/>
              <a:gd name="adj3" fmla="val 37523"/>
              <a:gd name="adj4" fmla="val -25859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solidFill>
                  <a:schemeClr val="tx1"/>
                </a:solidFill>
              </a:rPr>
              <a:t>Logic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184576"/>
          </a:xfrm>
        </p:spPr>
        <p:txBody>
          <a:bodyPr>
            <a:normAutofit/>
          </a:bodyPr>
          <a:lstStyle/>
          <a:p>
            <a:r>
              <a:rPr lang="en-US" altLang="zh-CN" sz="2900" dirty="0" smtClean="0"/>
              <a:t>Subjunctive mood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Independent clause</a:t>
            </a:r>
          </a:p>
          <a:p>
            <a:pPr lvl="2">
              <a:spcBef>
                <a:spcPts val="300"/>
              </a:spcBef>
            </a:pPr>
            <a:r>
              <a:rPr lang="en-US" altLang="zh-CN" sz="2600" dirty="0" smtClean="0"/>
              <a:t>I wish I </a:t>
            </a:r>
            <a:r>
              <a:rPr lang="en-US" altLang="zh-CN" sz="2600" i="1" u="sng" dirty="0" smtClean="0"/>
              <a:t>were</a:t>
            </a:r>
            <a:r>
              <a:rPr lang="en-US" altLang="zh-CN" sz="2600" dirty="0" smtClean="0"/>
              <a:t> a bird.</a:t>
            </a:r>
          </a:p>
          <a:p>
            <a:pPr lvl="2">
              <a:spcBef>
                <a:spcPts val="300"/>
              </a:spcBef>
            </a:pPr>
            <a:r>
              <a:rPr lang="en-US" altLang="zh-CN" sz="2600" dirty="0" smtClean="0"/>
              <a:t>I suggest/demand/resist that we do.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Conditional sentences</a:t>
            </a:r>
          </a:p>
          <a:p>
            <a:pPr lvl="2">
              <a:spcBef>
                <a:spcPts val="300"/>
              </a:spcBef>
            </a:pPr>
            <a:r>
              <a:rPr lang="en-US" altLang="zh-CN" sz="2600" i="1" u="sng" dirty="0" smtClean="0"/>
              <a:t>General truth</a:t>
            </a:r>
            <a:r>
              <a:rPr lang="en-US" altLang="zh-CN" sz="2600" dirty="0" smtClean="0"/>
              <a:t>: If people smoke, their health suffers.</a:t>
            </a:r>
          </a:p>
          <a:p>
            <a:pPr lvl="2">
              <a:spcBef>
                <a:spcPts val="300"/>
              </a:spcBef>
            </a:pPr>
            <a:r>
              <a:rPr lang="en-US" altLang="zh-CN" sz="2600" i="1" u="sng" dirty="0"/>
              <a:t>A likely outcome</a:t>
            </a:r>
            <a:r>
              <a:rPr lang="en-US" altLang="zh-CN" sz="2600" dirty="0" smtClean="0"/>
              <a:t>: If you rest, you will feel better.</a:t>
            </a:r>
          </a:p>
          <a:p>
            <a:pPr lvl="2">
              <a:spcBef>
                <a:spcPts val="300"/>
              </a:spcBef>
            </a:pPr>
            <a:r>
              <a:rPr lang="en-US" altLang="zh-CN" sz="2600" i="1" u="sng" dirty="0"/>
              <a:t>A very unlikely outcome, unrealistic</a:t>
            </a:r>
          </a:p>
          <a:p>
            <a:pPr lvl="3">
              <a:spcBef>
                <a:spcPts val="300"/>
              </a:spcBef>
            </a:pPr>
            <a:r>
              <a:rPr lang="en-US" altLang="zh-CN" sz="2500" dirty="0" smtClean="0"/>
              <a:t>If I were you, I would marry her.</a:t>
            </a:r>
          </a:p>
          <a:p>
            <a:pPr lvl="3">
              <a:spcBef>
                <a:spcPts val="300"/>
              </a:spcBef>
            </a:pPr>
            <a:r>
              <a:rPr lang="en-US" altLang="zh-CN" sz="2500" dirty="0" smtClean="0"/>
              <a:t>If I won lottery, I would give you half.</a:t>
            </a:r>
          </a:p>
          <a:p>
            <a:pPr lvl="2">
              <a:spcBef>
                <a:spcPts val="300"/>
              </a:spcBef>
            </a:pPr>
            <a:r>
              <a:rPr lang="en-US" altLang="zh-CN" sz="2600" i="1" u="sng" dirty="0" smtClean="0"/>
              <a:t>Contrary to/Different from the fact</a:t>
            </a:r>
            <a:endParaRPr lang="en-US" altLang="zh-CN" sz="2600" i="1" u="sng" dirty="0"/>
          </a:p>
          <a:p>
            <a:pPr lvl="2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826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 smtClean="0"/>
              <a:t>Subjunctive has no </a:t>
            </a:r>
            <a:r>
              <a:rPr lang="en-US" altLang="zh-CN" sz="2900" i="1" dirty="0" smtClean="0"/>
              <a:t>-s </a:t>
            </a:r>
            <a:r>
              <a:rPr lang="en-US" altLang="zh-CN" sz="2900" dirty="0" smtClean="0"/>
              <a:t>as the ending of the present tense.</a:t>
            </a:r>
          </a:p>
          <a:p>
            <a:pPr lvl="1"/>
            <a:r>
              <a:rPr lang="en-US" altLang="zh-CN" sz="2700" dirty="0" smtClean="0"/>
              <a:t>Heaven </a:t>
            </a:r>
            <a:r>
              <a:rPr lang="en-US" altLang="zh-CN" sz="2700" i="1" u="sng" dirty="0" smtClean="0"/>
              <a:t>rest</a:t>
            </a:r>
            <a:r>
              <a:rPr lang="en-US" altLang="zh-CN" sz="2700" dirty="0" smtClean="0"/>
              <a:t> her soul!</a:t>
            </a:r>
          </a:p>
          <a:p>
            <a:pPr lvl="1"/>
            <a:r>
              <a:rPr lang="en-US" altLang="zh-CN" sz="2700" dirty="0"/>
              <a:t>Long </a:t>
            </a:r>
            <a:r>
              <a:rPr lang="en-US" altLang="zh-CN" sz="2700" i="1" u="sng" dirty="0"/>
              <a:t>die</a:t>
            </a:r>
            <a:r>
              <a:rPr lang="en-US" altLang="zh-CN" sz="2700" dirty="0"/>
              <a:t> thy soul!</a:t>
            </a:r>
          </a:p>
          <a:p>
            <a:pPr lvl="1"/>
            <a:r>
              <a:rPr lang="en-US" altLang="zh-CN" sz="2700" i="1" u="sng" dirty="0" smtClean="0"/>
              <a:t>Be</a:t>
            </a:r>
            <a:r>
              <a:rPr lang="en-US" altLang="zh-CN" sz="2700" dirty="0" smtClean="0"/>
              <a:t> it dynamic or static…</a:t>
            </a:r>
          </a:p>
          <a:p>
            <a:pPr lvl="1"/>
            <a:r>
              <a:rPr lang="en-US" altLang="zh-CN" sz="2700" dirty="0" smtClean="0"/>
              <a:t>Whether it </a:t>
            </a:r>
            <a:r>
              <a:rPr lang="en-US" altLang="zh-CN" sz="2700" i="1" u="sng" dirty="0"/>
              <a:t>be</a:t>
            </a:r>
            <a:r>
              <a:rPr lang="en-US" altLang="zh-CN" sz="2700" dirty="0" smtClean="0"/>
              <a:t> academic, or related to art…</a:t>
            </a:r>
          </a:p>
          <a:p>
            <a:pPr lvl="1"/>
            <a:r>
              <a:rPr lang="en-US" altLang="zh-CN" sz="2700" dirty="0" smtClean="0"/>
              <a:t>If it </a:t>
            </a:r>
            <a:r>
              <a:rPr lang="en-US" altLang="zh-CN" sz="2700" i="1" u="sng" dirty="0" smtClean="0"/>
              <a:t>be</a:t>
            </a:r>
            <a:r>
              <a:rPr lang="en-US" altLang="zh-CN" sz="2700" dirty="0" smtClean="0"/>
              <a:t> Sunday…</a:t>
            </a:r>
          </a:p>
          <a:p>
            <a:pPr lvl="1"/>
            <a:r>
              <a:rPr lang="en-US" altLang="zh-CN" sz="2700" i="1" u="sng" dirty="0" smtClean="0"/>
              <a:t>Be</a:t>
            </a:r>
            <a:r>
              <a:rPr lang="en-US" altLang="zh-CN" sz="2700" dirty="0" smtClean="0"/>
              <a:t> he as old as he may.(Para.19)</a:t>
            </a:r>
          </a:p>
          <a:p>
            <a:pPr marL="914400" lvl="2" indent="0">
              <a:buNone/>
            </a:pPr>
            <a:r>
              <a:rPr lang="en-US" altLang="zh-CN" sz="2700" dirty="0" smtClean="0"/>
              <a:t>= Whether he </a:t>
            </a:r>
            <a:r>
              <a:rPr lang="en-US" altLang="zh-CN" sz="2700" i="1" u="sng" dirty="0" smtClean="0"/>
              <a:t>be</a:t>
            </a:r>
            <a:r>
              <a:rPr lang="en-US" altLang="zh-CN" sz="2700" dirty="0" smtClean="0"/>
              <a:t> young or old.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736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Usage of “as” </a:t>
            </a:r>
          </a:p>
          <a:p>
            <a:pPr lvl="1"/>
            <a:r>
              <a:rPr lang="en-US" altLang="zh-CN" sz="2700" dirty="0" smtClean="0"/>
              <a:t>…and that it is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true now,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it ever was…(Para.3)</a:t>
            </a:r>
          </a:p>
          <a:p>
            <a:pPr lvl="1"/>
            <a:r>
              <a:rPr lang="en-US" altLang="zh-CN" sz="2700" dirty="0" smtClean="0"/>
              <a:t>The old protectionist theory is the doctrine of trades unions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applied by the squires.(Para.5)</a:t>
            </a:r>
          </a:p>
          <a:p>
            <a:pPr lvl="1"/>
            <a:r>
              <a:rPr lang="en-US" altLang="zh-CN" sz="2700" dirty="0" smtClean="0"/>
              <a:t>…whether the most completely educated men are not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open to reproach on this score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the workmen.(Para.6)</a:t>
            </a:r>
          </a:p>
          <a:p>
            <a:pPr lvl="1"/>
            <a:r>
              <a:rPr lang="en-US" altLang="zh-CN" sz="2700" dirty="0" smtClean="0"/>
              <a:t>…with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little reference to the needs of after-life in the case of a man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as</a:t>
            </a:r>
            <a:r>
              <a:rPr lang="en-US" altLang="zh-CN" sz="2700" dirty="0" smtClean="0">
                <a:solidFill>
                  <a:srgbClr val="C00000"/>
                </a:solidFill>
              </a:rPr>
              <a:t> </a:t>
            </a:r>
            <a:r>
              <a:rPr lang="en-US" altLang="zh-CN" sz="2700" dirty="0" smtClean="0"/>
              <a:t>in that of the racer.</a:t>
            </a:r>
          </a:p>
        </p:txBody>
      </p:sp>
    </p:spTree>
    <p:extLst>
      <p:ext uri="{BB962C8B-B14F-4D97-AF65-F5344CB8AC3E}">
        <p14:creationId xmlns:p14="http://schemas.microsoft.com/office/powerpoint/2010/main" val="22966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evolution of English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altLang="zh-CN" sz="2800" i="1" dirty="0" err="1" smtClean="0"/>
              <a:t>Gargantua</a:t>
            </a:r>
            <a:r>
              <a:rPr lang="en-US" altLang="zh-CN" sz="2800" i="1" dirty="0" smtClean="0"/>
              <a:t> &amp; </a:t>
            </a:r>
            <a:r>
              <a:rPr lang="en-US" altLang="zh-CN" sz="2800" i="1" dirty="0" err="1" smtClean="0"/>
              <a:t>Pantagruel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巨人传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pPr lvl="1"/>
            <a:r>
              <a:rPr lang="en-US" altLang="zh-CN" sz="2700" dirty="0" smtClean="0">
                <a:ea typeface="楷体" pitchFamily="49" charset="-122"/>
              </a:rPr>
              <a:t>Translation </a:t>
            </a:r>
            <a:r>
              <a:rPr lang="en-US" altLang="zh-CN" sz="2700" dirty="0">
                <a:ea typeface="楷体" pitchFamily="49" charset="-122"/>
              </a:rPr>
              <a:t>version </a:t>
            </a:r>
            <a:r>
              <a:rPr lang="en-US" altLang="zh-CN" sz="2700" dirty="0" smtClean="0">
                <a:ea typeface="楷体" pitchFamily="49" charset="-122"/>
              </a:rPr>
              <a:t>of 17</a:t>
            </a:r>
            <a:r>
              <a:rPr lang="en-US" altLang="zh-CN" sz="2700" baseline="30000" dirty="0" smtClean="0">
                <a:ea typeface="楷体" pitchFamily="49" charset="-122"/>
              </a:rPr>
              <a:t>th</a:t>
            </a:r>
            <a:r>
              <a:rPr lang="en-US" altLang="zh-CN" sz="2700" dirty="0" smtClean="0">
                <a:ea typeface="楷体" pitchFamily="49" charset="-122"/>
              </a:rPr>
              <a:t>C by Urquhart Thomas</a:t>
            </a:r>
          </a:p>
          <a:p>
            <a:pPr lvl="1"/>
            <a:r>
              <a:rPr lang="en-US" altLang="zh-CN" sz="2700" dirty="0" smtClean="0">
                <a:ea typeface="楷体" pitchFamily="49" charset="-122"/>
              </a:rPr>
              <a:t>Chapter IX </a:t>
            </a:r>
            <a:r>
              <a:rPr lang="en-US" altLang="zh-CN" sz="2700" i="1" dirty="0" smtClean="0">
                <a:ea typeface="楷体" pitchFamily="49" charset="-122"/>
              </a:rPr>
              <a:t>The </a:t>
            </a:r>
            <a:r>
              <a:rPr lang="en-US" altLang="zh-CN" sz="2700" i="1" dirty="0" err="1" smtClean="0">
                <a:ea typeface="楷体" pitchFamily="49" charset="-122"/>
              </a:rPr>
              <a:t>Colours</a:t>
            </a:r>
            <a:r>
              <a:rPr lang="en-US" altLang="zh-CN" sz="2700" i="1" dirty="0" smtClean="0">
                <a:ea typeface="楷体" pitchFamily="49" charset="-122"/>
              </a:rPr>
              <a:t> and Liveries of </a:t>
            </a:r>
            <a:r>
              <a:rPr lang="en-US" altLang="zh-CN" sz="2700" i="1" dirty="0" err="1" smtClean="0">
                <a:ea typeface="楷体" pitchFamily="49" charset="-122"/>
              </a:rPr>
              <a:t>Gargantua</a:t>
            </a:r>
            <a:endParaRPr lang="en-US" altLang="zh-CN" sz="2700" i="1" dirty="0">
              <a:ea typeface="楷体" pitchFamily="49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Gargantua’s </a:t>
            </a:r>
            <a:r>
              <a:rPr lang="en-US" altLang="zh-CN" sz="26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colours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were white and </a:t>
            </a:r>
            <a:r>
              <a:rPr lang="en-US" altLang="zh-CN" sz="2600" i="1" u="sng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blew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as I have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shewed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you before, by which his father would give us to understand, that his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sonne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 him was a heavenly joy, for the white did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signifie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gladness, pleasure, delight, and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rejoycing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and the </a:t>
            </a:r>
            <a:r>
              <a:rPr lang="en-US" altLang="zh-CN" sz="2600" i="1" u="sng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blew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celestial things…What is it that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induceth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you? what stirs you up to believe, or who told you that white </a:t>
            </a:r>
            <a:r>
              <a:rPr lang="en-US" altLang="zh-CN" sz="2600" i="1" u="sng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signifieth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faith, and </a:t>
            </a:r>
            <a:r>
              <a:rPr lang="en-US" altLang="zh-CN" sz="2600" i="1" u="sng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blew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constancy?</a:t>
            </a:r>
            <a:endParaRPr lang="zh-CN" altLang="en-US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548680"/>
            <a:ext cx="5976664" cy="936104"/>
          </a:xfrm>
          <a:ln w="28575">
            <a:noFill/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A Liberal </a:t>
            </a:r>
            <a:r>
              <a:rPr lang="en-US" altLang="zh-CN" sz="4000" dirty="0" smtClean="0"/>
              <a:t>Education</a:t>
            </a:r>
            <a:r>
              <a:rPr lang="en-US" altLang="zh-CN" sz="4000" dirty="0" smtClean="0">
                <a:solidFill>
                  <a:srgbClr val="C00000"/>
                </a:solidFill>
              </a:rPr>
              <a:t>(1868)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2900" dirty="0" smtClean="0">
                <a:solidFill>
                  <a:schemeClr val="tx1"/>
                </a:solidFill>
              </a:rPr>
              <a:t>England in the mid-19</a:t>
            </a:r>
            <a:r>
              <a:rPr lang="en-US" altLang="zh-CN" sz="29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2900" dirty="0" smtClean="0">
                <a:solidFill>
                  <a:schemeClr val="tx1"/>
                </a:solidFill>
              </a:rPr>
              <a:t> century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Charles Darwin, </a:t>
            </a:r>
            <a:r>
              <a:rPr lang="en-US" altLang="zh-CN" sz="2700" i="1" dirty="0" smtClean="0">
                <a:solidFill>
                  <a:schemeClr val="tx1"/>
                </a:solidFill>
              </a:rPr>
              <a:t>The Origin of Species, </a:t>
            </a:r>
            <a:r>
              <a:rPr lang="en-US" altLang="zh-CN" sz="2700" dirty="0" smtClean="0">
                <a:solidFill>
                  <a:schemeClr val="tx1"/>
                </a:solidFill>
              </a:rPr>
              <a:t>1859;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Charles Dickens, </a:t>
            </a:r>
            <a:r>
              <a:rPr lang="en-US" altLang="zh-CN" sz="2700" i="1" dirty="0" smtClean="0">
                <a:solidFill>
                  <a:schemeClr val="tx1"/>
                </a:solidFill>
              </a:rPr>
              <a:t>Oliver Twist</a:t>
            </a:r>
            <a:r>
              <a:rPr lang="en-US" altLang="zh-CN" sz="2700" dirty="0" smtClean="0">
                <a:solidFill>
                  <a:schemeClr val="tx1"/>
                </a:solidFill>
              </a:rPr>
              <a:t>, 1838;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Class divisions –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underclass</a:t>
            </a:r>
            <a:r>
              <a:rPr lang="en-US" altLang="zh-CN" sz="2700" dirty="0" smtClean="0">
                <a:solidFill>
                  <a:schemeClr val="tx1"/>
                </a:solidFill>
              </a:rPr>
              <a:t>, middleclass, landed gentry(the squires).</a:t>
            </a:r>
          </a:p>
        </p:txBody>
      </p:sp>
    </p:spTree>
    <p:extLst>
      <p:ext uri="{BB962C8B-B14F-4D97-AF65-F5344CB8AC3E}">
        <p14:creationId xmlns:p14="http://schemas.microsoft.com/office/powerpoint/2010/main" val="29812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548680"/>
            <a:ext cx="5976664" cy="936104"/>
          </a:xfrm>
          <a:ln w="28575">
            <a:noFill/>
            <a:prstDash val="lgDash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A Liberal </a:t>
            </a:r>
            <a:r>
              <a:rPr lang="en-US" altLang="zh-CN" sz="4000" dirty="0" smtClean="0"/>
              <a:t>Education</a:t>
            </a:r>
            <a:r>
              <a:rPr lang="en-US" altLang="zh-CN" sz="4000" dirty="0" smtClean="0">
                <a:solidFill>
                  <a:srgbClr val="C00000"/>
                </a:solidFill>
              </a:rPr>
              <a:t>(1868)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2900" dirty="0" smtClean="0">
                <a:solidFill>
                  <a:schemeClr val="tx1"/>
                </a:solidFill>
              </a:rPr>
              <a:t>England in the mid-19</a:t>
            </a:r>
            <a:r>
              <a:rPr lang="en-US" altLang="zh-CN" sz="29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2900" dirty="0" smtClean="0">
                <a:solidFill>
                  <a:schemeClr val="tx1"/>
                </a:solidFill>
              </a:rPr>
              <a:t> century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Charles Darwin, </a:t>
            </a:r>
            <a:r>
              <a:rPr lang="en-US" altLang="zh-CN" sz="2700" i="1" dirty="0" smtClean="0">
                <a:solidFill>
                  <a:schemeClr val="tx1"/>
                </a:solidFill>
              </a:rPr>
              <a:t>The Origin of Species, </a:t>
            </a:r>
            <a:r>
              <a:rPr lang="en-US" altLang="zh-CN" sz="2700" dirty="0" smtClean="0">
                <a:solidFill>
                  <a:schemeClr val="tx1"/>
                </a:solidFill>
              </a:rPr>
              <a:t>1859;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Charles Dickens, </a:t>
            </a:r>
            <a:r>
              <a:rPr lang="en-US" altLang="zh-CN" sz="2700" i="1" dirty="0" smtClean="0">
                <a:solidFill>
                  <a:schemeClr val="tx1"/>
                </a:solidFill>
              </a:rPr>
              <a:t>Oliver Twist</a:t>
            </a:r>
            <a:r>
              <a:rPr lang="en-US" altLang="zh-CN" sz="2700" dirty="0" smtClean="0">
                <a:solidFill>
                  <a:schemeClr val="tx1"/>
                </a:solidFill>
              </a:rPr>
              <a:t>, 1838;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Class divisions – </a:t>
            </a:r>
            <a:r>
              <a:rPr lang="en-US" altLang="zh-CN" sz="2700" i="1" u="sng" dirty="0" smtClean="0">
                <a:solidFill>
                  <a:srgbClr val="C00000"/>
                </a:solidFill>
              </a:rPr>
              <a:t>underclass</a:t>
            </a:r>
            <a:r>
              <a:rPr lang="en-US" altLang="zh-CN" sz="2700" dirty="0" smtClean="0">
                <a:solidFill>
                  <a:schemeClr val="tx1"/>
                </a:solidFill>
              </a:rPr>
              <a:t>, middleclass, landed gentry(the squires).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2700" dirty="0" smtClean="0">
                <a:solidFill>
                  <a:schemeClr val="tx1"/>
                </a:solidFill>
              </a:rPr>
              <a:t>The South London Working Men’s College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It was founded in </a:t>
            </a:r>
            <a:r>
              <a:rPr lang="en-US" altLang="zh-CN" sz="2700" dirty="0" smtClean="0">
                <a:solidFill>
                  <a:srgbClr val="C00000"/>
                </a:solidFill>
              </a:rPr>
              <a:t>1868</a:t>
            </a:r>
            <a:r>
              <a:rPr lang="en-US" altLang="zh-CN" sz="2700" dirty="0" smtClean="0">
                <a:solidFill>
                  <a:schemeClr val="tx1"/>
                </a:solidFill>
              </a:rPr>
              <a:t>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>
                <a:solidFill>
                  <a:srgbClr val="C00000"/>
                </a:solidFill>
              </a:rPr>
              <a:t>T. H. Huxley </a:t>
            </a:r>
            <a:r>
              <a:rPr lang="en-US" altLang="zh-CN" sz="2700" dirty="0">
                <a:solidFill>
                  <a:schemeClr val="tx1"/>
                </a:solidFill>
              </a:rPr>
              <a:t>was its first principal.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tx1"/>
                </a:solidFill>
              </a:rPr>
              <a:t>It aimed specifically at teaching working people</a:t>
            </a:r>
            <a:r>
              <a:rPr lang="en-US" altLang="zh-CN" sz="2700" dirty="0">
                <a:solidFill>
                  <a:schemeClr val="tx1"/>
                </a:solidFill>
              </a:rPr>
              <a:t>.</a:t>
            </a:r>
            <a:endParaRPr lang="en-US" altLang="zh-CN" sz="2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T. H. Huxley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900" dirty="0" smtClean="0"/>
              <a:t>He was </a:t>
            </a:r>
          </a:p>
          <a:p>
            <a:pPr lvl="1">
              <a:spcBef>
                <a:spcPts val="1800"/>
              </a:spcBef>
            </a:pPr>
            <a:r>
              <a:rPr lang="en-US" altLang="zh-CN" sz="2700" dirty="0" smtClean="0"/>
              <a:t>a scientist(1825-1895), working on anatomy;</a:t>
            </a:r>
          </a:p>
          <a:p>
            <a:pPr lvl="1">
              <a:spcBef>
                <a:spcPts val="1800"/>
              </a:spcBef>
            </a:pPr>
            <a:r>
              <a:rPr lang="en-US" altLang="zh-CN" sz="2700" dirty="0"/>
              <a:t>a promoter of education for the masses;</a:t>
            </a:r>
          </a:p>
          <a:p>
            <a:pPr lvl="1">
              <a:spcBef>
                <a:spcPts val="1800"/>
              </a:spcBef>
            </a:pPr>
            <a:r>
              <a:rPr lang="en-US" altLang="zh-CN" sz="2700" dirty="0" smtClean="0"/>
              <a:t>a supporter of Darwin’s evolutionary theory;</a:t>
            </a:r>
          </a:p>
          <a:p>
            <a:pPr lvl="1">
              <a:spcBef>
                <a:spcPts val="1800"/>
              </a:spcBef>
            </a:pPr>
            <a:r>
              <a:rPr lang="en-US" altLang="zh-CN" sz="2700" dirty="0" smtClean="0"/>
              <a:t>Darwin’s bulldog.</a:t>
            </a:r>
            <a:endParaRPr lang="zh-CN" altLang="en-US" sz="2700" dirty="0"/>
          </a:p>
        </p:txBody>
      </p:sp>
      <p:pic>
        <p:nvPicPr>
          <p:cNvPr id="1026" name="Picture 2" descr="D:\中科大授课\英语读写课程\读写进阶2\第8次课\Darwin's bulldog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6" b="76266" l="15823" r="79958">
                        <a14:foregroundMark x1="61181" y1="50949" x2="61181" y2="50949"/>
                        <a14:foregroundMark x1="34177" y1="40665" x2="34177" y2="40665"/>
                        <a14:foregroundMark x1="51055" y1="38291" x2="51055" y2="38291"/>
                        <a14:foregroundMark x1="33755" y1="14557" x2="33755" y2="14557"/>
                        <a14:foregroundMark x1="39030" y1="13291" x2="39030" y2="13291"/>
                        <a14:foregroundMark x1="63713" y1="13608" x2="63713" y2="13608"/>
                        <a14:foregroundMark x1="56329" y1="10918" x2="56329" y2="10918"/>
                        <a14:foregroundMark x1="67722" y1="15506" x2="67722" y2="15506"/>
                        <a14:foregroundMark x1="32489" y1="66456" x2="32489" y2="66456"/>
                        <a14:foregroundMark x1="37342" y1="66456" x2="37342" y2="66456"/>
                        <a14:foregroundMark x1="43038" y1="66772" x2="43038" y2="66772"/>
                        <a14:foregroundMark x1="36920" y1="64715" x2="63713" y2="62184"/>
                        <a14:foregroundMark x1="60549" y1="69462" x2="60549" y2="69462"/>
                        <a14:foregroundMark x1="54852" y1="68671" x2="53165" y2="68354"/>
                        <a14:foregroundMark x1="52321" y1="68354" x2="52321" y2="68354"/>
                        <a14:foregroundMark x1="36076" y1="66456" x2="36076" y2="66456"/>
                        <a14:foregroundMark x1="45570" y1="66456" x2="45570" y2="66456"/>
                        <a14:foregroundMark x1="45570" y1="66456" x2="45570" y2="66456"/>
                        <a14:foregroundMark x1="40928" y1="67089" x2="40928" y2="67089"/>
                        <a14:foregroundMark x1="45570" y1="67405" x2="49156" y2="68038"/>
                        <a14:foregroundMark x1="51055" y1="68038" x2="51055" y2="68038"/>
                        <a14:foregroundMark x1="51055" y1="68038" x2="60127" y2="66139"/>
                        <a14:foregroundMark x1="66456" y1="64399" x2="66456" y2="64399"/>
                        <a14:foregroundMark x1="66456" y1="64399" x2="66456" y2="64399"/>
                        <a14:foregroundMark x1="69831" y1="64399" x2="69831" y2="64399"/>
                        <a14:foregroundMark x1="66878" y1="50316" x2="66878" y2="50316"/>
                        <a14:foregroundMark x1="40928" y1="43038" x2="40928" y2="43038"/>
                        <a14:foregroundMark x1="64557" y1="45886" x2="64557" y2="45886"/>
                        <a14:foregroundMark x1="36498" y1="49525" x2="36498" y2="49525"/>
                        <a14:foregroundMark x1="61181" y1="45253" x2="61181" y2="45253"/>
                        <a14:foregroundMark x1="65823" y1="51899" x2="65823" y2="51899"/>
                        <a14:foregroundMark x1="67300" y1="67089" x2="67300" y2="67089"/>
                        <a14:foregroundMark x1="37342" y1="70095" x2="37342" y2="70095"/>
                        <a14:foregroundMark x1="62025" y1="58544" x2="62025" y2="58544"/>
                        <a14:foregroundMark x1="37342" y1="64399" x2="37342" y2="64399"/>
                        <a14:foregroundMark x1="35021" y1="67405" x2="35021" y2="67405"/>
                        <a14:foregroundMark x1="34177" y1="68038" x2="34177" y2="68038"/>
                        <a14:foregroundMark x1="54008" y1="30696" x2="54008" y2="30696"/>
                        <a14:foregroundMark x1="58861" y1="39399" x2="58861" y2="39399"/>
                        <a14:foregroundMark x1="40295" y1="46677" x2="40295" y2="46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77" t="3440" r="12575" b="23088"/>
          <a:stretch/>
        </p:blipFill>
        <p:spPr bwMode="auto">
          <a:xfrm>
            <a:off x="6948264" y="3120855"/>
            <a:ext cx="1952837" cy="259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Famous quotes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040560"/>
          </a:xfrm>
        </p:spPr>
        <p:txBody>
          <a:bodyPr>
            <a:normAutofit/>
          </a:bodyPr>
          <a:lstStyle/>
          <a:p>
            <a:r>
              <a:rPr lang="en-US" altLang="zh-CN" sz="2900" dirty="0" smtClean="0"/>
              <a:t>Huxley said: </a:t>
            </a:r>
          </a:p>
          <a:p>
            <a:pPr lvl="1"/>
            <a:r>
              <a:rPr lang="en-US" altLang="zh-CN" sz="2700" dirty="0" smtClean="0">
                <a:ea typeface="Cambria" pitchFamily="18" charset="0"/>
              </a:rPr>
              <a:t>“</a:t>
            </a:r>
            <a:r>
              <a:rPr lang="en-US" altLang="zh-CN" sz="27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 am too much of a </a:t>
            </a:r>
            <a:r>
              <a:rPr lang="en-US" altLang="zh-CN" sz="2700" i="1" u="sng" dirty="0" smtClean="0">
                <a:solidFill>
                  <a:srgbClr val="C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skeptic</a:t>
            </a:r>
            <a:r>
              <a:rPr lang="en-US" altLang="zh-CN" sz="2700" dirty="0" smtClean="0">
                <a:solidFill>
                  <a:srgbClr val="C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altLang="zh-CN" sz="27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to deny the possibility of everything</a:t>
            </a:r>
            <a:r>
              <a:rPr lang="en-US" altLang="zh-CN" sz="2700" dirty="0" smtClean="0">
                <a:ea typeface="Cambria" pitchFamily="18" charset="0"/>
              </a:rPr>
              <a:t>.”</a:t>
            </a:r>
          </a:p>
          <a:p>
            <a:pPr lvl="1"/>
            <a:r>
              <a:rPr lang="en-US" altLang="zh-CN" sz="2700" dirty="0" smtClean="0">
                <a:ea typeface="Cambria" pitchFamily="18" charset="0"/>
              </a:rPr>
              <a:t>“</a:t>
            </a:r>
            <a:r>
              <a:rPr lang="en-US" altLang="zh-CN" sz="27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The </a:t>
            </a:r>
            <a:r>
              <a:rPr lang="en-US" altLang="zh-CN" sz="27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man of science has learned to believe in </a:t>
            </a:r>
            <a:r>
              <a:rPr lang="en-US" altLang="zh-CN" sz="2700" dirty="0" err="1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justifica-tion</a:t>
            </a:r>
            <a:r>
              <a:rPr lang="en-US" altLang="zh-CN" sz="27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, not by </a:t>
            </a:r>
            <a:r>
              <a:rPr lang="en-US" altLang="zh-CN" sz="2700" i="1" u="sng" dirty="0">
                <a:solidFill>
                  <a:srgbClr val="C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faith</a:t>
            </a:r>
            <a:r>
              <a:rPr lang="en-US" altLang="zh-CN" sz="27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, but by </a:t>
            </a:r>
            <a:r>
              <a:rPr lang="en-US" altLang="zh-CN" sz="2700" i="1" u="sng" dirty="0">
                <a:solidFill>
                  <a:srgbClr val="C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verification</a:t>
            </a:r>
            <a:r>
              <a:rPr lang="en-US" altLang="zh-CN" sz="2700" dirty="0" smtClean="0">
                <a:ea typeface="Cambria" pitchFamily="18" charset="0"/>
              </a:rPr>
              <a:t>.”</a:t>
            </a:r>
          </a:p>
          <a:p>
            <a:pPr lvl="1">
              <a:spcBef>
                <a:spcPts val="1800"/>
              </a:spcBef>
            </a:pPr>
            <a:r>
              <a:rPr lang="en-US" altLang="zh-CN" sz="2700" i="1" u="sng" dirty="0" smtClean="0"/>
              <a:t>A</a:t>
            </a:r>
            <a:r>
              <a:rPr lang="en-US" altLang="zh-CN" sz="2700" i="1" dirty="0" smtClean="0"/>
              <a:t>gnosticism </a:t>
            </a:r>
          </a:p>
          <a:p>
            <a:pPr lvl="1"/>
            <a:r>
              <a:rPr lang="en-US" altLang="zh-CN" sz="2700" dirty="0" smtClean="0"/>
              <a:t>“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... invented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7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agnostic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,' ... antithetic to the '</a:t>
            </a:r>
            <a:r>
              <a:rPr lang="en-US" altLang="zh-CN" sz="27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Gnostic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' of Church history who </a:t>
            </a:r>
            <a:r>
              <a:rPr lang="en-US" altLang="zh-CN" sz="2700" i="1" u="sng" dirty="0">
                <a:latin typeface="Times New Roman" pitchFamily="18" charset="0"/>
                <a:cs typeface="Times New Roman" pitchFamily="18" charset="0"/>
              </a:rPr>
              <a:t>professed to know so much about the very things of which I was ignorant</a:t>
            </a:r>
            <a:r>
              <a:rPr lang="en-US" altLang="zh-CN" sz="2700" dirty="0" smtClean="0"/>
              <a:t>.”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64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Skimming and scanning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896544"/>
          </a:xfrm>
        </p:spPr>
        <p:txBody>
          <a:bodyPr>
            <a:normAutofit/>
          </a:bodyPr>
          <a:lstStyle/>
          <a:p>
            <a:r>
              <a:rPr lang="en-US" altLang="zh-CN" sz="2900" dirty="0" smtClean="0"/>
              <a:t>Read Para.2&amp;3, and answer:</a:t>
            </a:r>
          </a:p>
          <a:p>
            <a:pPr lvl="1">
              <a:spcBef>
                <a:spcPts val="1200"/>
              </a:spcBef>
            </a:pPr>
            <a:r>
              <a:rPr lang="en-US" altLang="zh-CN" sz="2700" u="sng" dirty="0" smtClean="0"/>
              <a:t>What point</a:t>
            </a:r>
            <a:r>
              <a:rPr lang="en-US" altLang="zh-CN" sz="2700" dirty="0" smtClean="0"/>
              <a:t> was the author trying to clarify before entering into the core debate of the text?</a:t>
            </a:r>
          </a:p>
          <a:p>
            <a:pPr lvl="1">
              <a:spcBef>
                <a:spcPts val="1200"/>
              </a:spcBef>
            </a:pPr>
            <a:r>
              <a:rPr lang="en-US" altLang="zh-CN" sz="2700" u="sng" dirty="0" smtClean="0"/>
              <a:t>Why</a:t>
            </a:r>
            <a:r>
              <a:rPr lang="en-US" altLang="zh-CN" sz="2700" dirty="0" smtClean="0"/>
              <a:t> should the masses receive liberal </a:t>
            </a:r>
            <a:r>
              <a:rPr lang="en-US" altLang="zh-CN" sz="2700" dirty="0" err="1" smtClean="0"/>
              <a:t>edu</a:t>
            </a:r>
            <a:r>
              <a:rPr lang="en-US" altLang="zh-CN" sz="2700" dirty="0" smtClean="0"/>
              <a:t>.?</a:t>
            </a:r>
          </a:p>
          <a:p>
            <a:pPr lvl="2">
              <a:spcBef>
                <a:spcPts val="700"/>
              </a:spcBef>
            </a:pPr>
            <a:r>
              <a:rPr lang="en-US" altLang="zh-CN" sz="2700" i="1" u="sng" dirty="0" smtClean="0"/>
              <a:t>politicians</a:t>
            </a:r>
            <a:r>
              <a:rPr lang="en-US" altLang="zh-CN" sz="2700" i="1" dirty="0" smtClean="0"/>
              <a:t> say…</a:t>
            </a:r>
          </a:p>
          <a:p>
            <a:pPr lvl="2">
              <a:spcBef>
                <a:spcPts val="700"/>
              </a:spcBef>
            </a:pPr>
            <a:r>
              <a:rPr lang="en-US" altLang="zh-CN" sz="2700" i="1" u="sng" dirty="0"/>
              <a:t>the clergy</a:t>
            </a:r>
            <a:r>
              <a:rPr lang="en-US" altLang="zh-CN" sz="2700" i="1" dirty="0"/>
              <a:t> </a:t>
            </a:r>
            <a:r>
              <a:rPr lang="en-US" altLang="zh-CN" sz="2700" i="1" dirty="0" smtClean="0"/>
              <a:t>join in the cry for…</a:t>
            </a:r>
          </a:p>
          <a:p>
            <a:pPr lvl="2">
              <a:spcBef>
                <a:spcPts val="700"/>
              </a:spcBef>
            </a:pPr>
            <a:r>
              <a:rPr lang="en-US" altLang="zh-CN" sz="2700" i="1" u="sng" dirty="0" smtClean="0"/>
              <a:t>manufacturers and capitalists</a:t>
            </a:r>
            <a:r>
              <a:rPr lang="en-US" altLang="zh-CN" sz="2700" i="1" dirty="0" smtClean="0"/>
              <a:t> swell the chorus…</a:t>
            </a:r>
          </a:p>
          <a:p>
            <a:pPr lvl="2">
              <a:spcBef>
                <a:spcPts val="700"/>
              </a:spcBef>
            </a:pPr>
            <a:r>
              <a:rPr lang="en-US" altLang="zh-CN" sz="2700" i="1" u="sng" dirty="0" smtClean="0"/>
              <a:t>a skeptical minority of the voices</a:t>
            </a:r>
            <a:r>
              <a:rPr lang="en-US" altLang="zh-CN" sz="2700" i="1" dirty="0" smtClean="0"/>
              <a:t> is lifted up…</a:t>
            </a:r>
          </a:p>
          <a:p>
            <a:pPr marL="0" indent="0">
              <a:buNone/>
            </a:pP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321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Skimming and scanning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472608"/>
          </a:xfrm>
        </p:spPr>
        <p:txBody>
          <a:bodyPr>
            <a:normAutofit/>
          </a:bodyPr>
          <a:lstStyle/>
          <a:p>
            <a:r>
              <a:rPr lang="en-US" altLang="zh-CN" sz="2900" dirty="0" smtClean="0"/>
              <a:t>Read the last sentences of Para.4,5,6&amp;7.</a:t>
            </a:r>
            <a:endParaRPr lang="en-US" altLang="zh-CN" sz="2700" dirty="0" smtClean="0"/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zh-CN" sz="2650" i="1" dirty="0" smtClean="0">
                <a:solidFill>
                  <a:srgbClr val="C00000"/>
                </a:solidFill>
              </a:rPr>
              <a:t>4: </a:t>
            </a:r>
            <a:r>
              <a:rPr lang="en-US" altLang="zh-CN" sz="2650" i="1" dirty="0"/>
              <a:t>Since we </a:t>
            </a:r>
            <a:r>
              <a:rPr lang="en-US" altLang="zh-CN" sz="2650" i="1" dirty="0" smtClean="0"/>
              <a:t>were not horrified by the harm done by the past ignorant governors, why should we not react the same way to the future governors?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zh-CN" sz="2650" i="1" dirty="0" smtClean="0">
                <a:solidFill>
                  <a:srgbClr val="C00000"/>
                </a:solidFill>
              </a:rPr>
              <a:t>5</a:t>
            </a:r>
            <a:r>
              <a:rPr lang="en-US" altLang="zh-CN" sz="2650" i="1" dirty="0">
                <a:solidFill>
                  <a:srgbClr val="C00000"/>
                </a:solidFill>
              </a:rPr>
              <a:t>: </a:t>
            </a:r>
            <a:r>
              <a:rPr lang="en-US" altLang="zh-CN" sz="2650" i="1" dirty="0" smtClean="0"/>
              <a:t>If no one is certain which one is better, how should we know if we would be prosperous under the artisan management system?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zh-CN" sz="2650" i="1" dirty="0" smtClean="0">
                <a:solidFill>
                  <a:srgbClr val="C00000"/>
                </a:solidFill>
              </a:rPr>
              <a:t>6: </a:t>
            </a:r>
            <a:r>
              <a:rPr lang="en-US" altLang="zh-CN" sz="2650" i="1" dirty="0" smtClean="0"/>
              <a:t>Is lack of education really what keeps the masses away from the faith?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zh-CN" sz="2650" i="1" dirty="0" smtClean="0">
                <a:solidFill>
                  <a:srgbClr val="C00000"/>
                </a:solidFill>
              </a:rPr>
              <a:t>7: </a:t>
            </a:r>
            <a:r>
              <a:rPr lang="en-US" altLang="zh-CN" sz="2650" i="1" dirty="0" smtClean="0"/>
              <a:t>Is education which aims at preparing the masses for human tools a good education?</a:t>
            </a:r>
          </a:p>
        </p:txBody>
      </p:sp>
      <p:sp>
        <p:nvSpPr>
          <p:cNvPr id="4" name="左中括号 3"/>
          <p:cNvSpPr/>
          <p:nvPr/>
        </p:nvSpPr>
        <p:spPr>
          <a:xfrm>
            <a:off x="611560" y="2066122"/>
            <a:ext cx="199543" cy="136287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弧形箭头 4"/>
          <p:cNvSpPr/>
          <p:nvPr/>
        </p:nvSpPr>
        <p:spPr>
          <a:xfrm rot="18227945">
            <a:off x="-38714" y="1719359"/>
            <a:ext cx="1665493" cy="432048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8085" y="1123205"/>
            <a:ext cx="3547812" cy="6106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To question politicians</a:t>
            </a:r>
            <a:endParaRPr lang="zh-CN" altLang="en-US" sz="2700" dirty="0"/>
          </a:p>
        </p:txBody>
      </p:sp>
      <p:sp>
        <p:nvSpPr>
          <p:cNvPr id="7" name="上弧形箭头 6"/>
          <p:cNvSpPr/>
          <p:nvPr/>
        </p:nvSpPr>
        <p:spPr>
          <a:xfrm rot="18227945">
            <a:off x="288857" y="3802071"/>
            <a:ext cx="1324084" cy="359582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03498" y="3306473"/>
            <a:ext cx="3544566" cy="6106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To question the clergy</a:t>
            </a:r>
            <a:endParaRPr lang="zh-CN" altLang="en-US" sz="2700" dirty="0"/>
          </a:p>
        </p:txBody>
      </p:sp>
      <p:sp>
        <p:nvSpPr>
          <p:cNvPr id="9" name="上弧形箭头 8"/>
          <p:cNvSpPr/>
          <p:nvPr/>
        </p:nvSpPr>
        <p:spPr>
          <a:xfrm rot="18227945">
            <a:off x="362588" y="4841366"/>
            <a:ext cx="1324084" cy="359582"/>
          </a:xfrm>
          <a:prstGeom prst="curvedDownArrow">
            <a:avLst>
              <a:gd name="adj1" fmla="val 25000"/>
              <a:gd name="adj2" fmla="val 50000"/>
              <a:gd name="adj3" fmla="val 20444"/>
            </a:avLst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00252" y="4370989"/>
            <a:ext cx="3547812" cy="61061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 smtClean="0"/>
              <a:t>To question capitalists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31694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Skimming and scanning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What else do they question?</a:t>
            </a:r>
            <a:endParaRPr lang="en-US" altLang="zh-CN" sz="2900" dirty="0"/>
          </a:p>
          <a:p>
            <a:pPr lvl="1"/>
            <a:r>
              <a:rPr lang="en-US" altLang="zh-CN" sz="2700" dirty="0" smtClean="0">
                <a:solidFill>
                  <a:srgbClr val="C00000"/>
                </a:solidFill>
                <a:ea typeface="Cambria" pitchFamily="18" charset="0"/>
              </a:rPr>
              <a:t>Public schools</a:t>
            </a:r>
          </a:p>
          <a:p>
            <a:pPr lvl="2"/>
            <a:r>
              <a:rPr lang="en-US" altLang="zh-CN" sz="2700" i="1" dirty="0" smtClean="0"/>
              <a:t>They hardly provided any help for the masses.</a:t>
            </a:r>
          </a:p>
          <a:p>
            <a:pPr lvl="1"/>
            <a:r>
              <a:rPr lang="en-US" altLang="zh-CN" sz="2700" dirty="0" smtClean="0">
                <a:solidFill>
                  <a:srgbClr val="C00000"/>
                </a:solidFill>
              </a:rPr>
              <a:t>Old universities</a:t>
            </a:r>
          </a:p>
          <a:p>
            <a:pPr lvl="2"/>
            <a:r>
              <a:rPr lang="en-US" altLang="zh-CN" sz="2700" i="1" dirty="0"/>
              <a:t>The knowledge they taught </a:t>
            </a:r>
            <a:r>
              <a:rPr lang="en-US" altLang="zh-CN" sz="2700" i="1" dirty="0" smtClean="0"/>
              <a:t>rarely met the after-life needs of a man.</a:t>
            </a:r>
            <a:endParaRPr lang="en-US" altLang="zh-CN" sz="2700" i="1" dirty="0"/>
          </a:p>
          <a:p>
            <a:pPr marL="400050" lvl="2" indent="0">
              <a:spcBef>
                <a:spcPts val="800"/>
              </a:spcBef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8: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Is </a:t>
            </a:r>
            <a:r>
              <a:rPr lang="en-US" altLang="zh-CN" sz="2800" i="1" dirty="0"/>
              <a:t>the education for the masses the only thing to be undergoing reform?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1227</Words>
  <Application>Microsoft Office PowerPoint</Application>
  <PresentationFormat>全屏显示(4:3)</PresentationFormat>
  <Paragraphs>163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A Liberal Education</vt:lpstr>
      <vt:lpstr>A Liberal Education</vt:lpstr>
      <vt:lpstr>A Liberal Education(1868)</vt:lpstr>
      <vt:lpstr>A Liberal Education(1868)</vt:lpstr>
      <vt:lpstr>T. H. Huxley</vt:lpstr>
      <vt:lpstr>Famous quotes</vt:lpstr>
      <vt:lpstr>Skimming and scanning</vt:lpstr>
      <vt:lpstr>Skimming and scanning</vt:lpstr>
      <vt:lpstr>Skimming and scanning</vt:lpstr>
      <vt:lpstr>What kind of education do we need?</vt:lpstr>
      <vt:lpstr>Skimming and scanning</vt:lpstr>
      <vt:lpstr>Appreciative reading</vt:lpstr>
      <vt:lpstr>The Chess Player by Retzsch</vt:lpstr>
      <vt:lpstr>The Chess Player by Retzsch</vt:lpstr>
      <vt:lpstr>What are the laws of nature?</vt:lpstr>
      <vt:lpstr>What are the laws of nature?</vt:lpstr>
      <vt:lpstr>Why?</vt:lpstr>
      <vt:lpstr>Group Discussion</vt:lpstr>
      <vt:lpstr>The evolution of English</vt:lpstr>
      <vt:lpstr>The evolution of English</vt:lpstr>
      <vt:lpstr>The evolution of English</vt:lpstr>
      <vt:lpstr>The evolution of English</vt:lpstr>
      <vt:lpstr>The evolution of English</vt:lpstr>
      <vt:lpstr>The evolution of 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liberal education</dc:title>
  <dc:creator>Administrator</dc:creator>
  <cp:lastModifiedBy>Administrator</cp:lastModifiedBy>
  <cp:revision>140</cp:revision>
  <dcterms:created xsi:type="dcterms:W3CDTF">2021-06-16T02:38:56Z</dcterms:created>
  <dcterms:modified xsi:type="dcterms:W3CDTF">2021-06-30T22:38:06Z</dcterms:modified>
</cp:coreProperties>
</file>