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53" r:id="rId3"/>
    <p:sldId id="785" r:id="rId4"/>
    <p:sldId id="786" r:id="rId5"/>
    <p:sldId id="787" r:id="rId6"/>
    <p:sldId id="711" r:id="rId7"/>
    <p:sldId id="788" r:id="rId8"/>
    <p:sldId id="791" r:id="rId9"/>
    <p:sldId id="564" r:id="rId10"/>
    <p:sldId id="795" r:id="rId11"/>
    <p:sldId id="764" r:id="rId12"/>
    <p:sldId id="765" r:id="rId13"/>
    <p:sldId id="367" r:id="rId14"/>
    <p:sldId id="366" r:id="rId15"/>
    <p:sldId id="726" r:id="rId16"/>
    <p:sldId id="759" r:id="rId17"/>
    <p:sldId id="796" r:id="rId18"/>
    <p:sldId id="757" r:id="rId19"/>
    <p:sldId id="756" r:id="rId20"/>
    <p:sldId id="76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6BC61-EA73-4101-A7E9-E4E1306303E7}" type="datetimeFigureOut">
              <a:rPr lang="zh-CN" altLang="en-US" smtClean="0"/>
              <a:t>2021/6/5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A4711-B096-4E09-9C15-2120F9600751}" type="slidenum">
              <a:rPr lang="zh-CN" altLang="en-US" smtClean="0"/>
              <a:t>‹#›</a:t>
            </a:fld>
            <a:endParaRPr lang="zh-CN" altLang="en-US"/>
          </a:p>
        </p:txBody>
      </p:sp>
    </p:spTree>
    <p:extLst>
      <p:ext uri="{BB962C8B-B14F-4D97-AF65-F5344CB8AC3E}">
        <p14:creationId xmlns:p14="http://schemas.microsoft.com/office/powerpoint/2010/main" val="120002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6A4711-B096-4E09-9C15-2120F9600751}" type="slidenum">
              <a:rPr lang="zh-CN" altLang="en-US" smtClean="0"/>
              <a:t>9</a:t>
            </a:fld>
            <a:endParaRPr lang="zh-CN" altLang="en-US"/>
          </a:p>
        </p:txBody>
      </p:sp>
    </p:spTree>
    <p:extLst>
      <p:ext uri="{BB962C8B-B14F-4D97-AF65-F5344CB8AC3E}">
        <p14:creationId xmlns:p14="http://schemas.microsoft.com/office/powerpoint/2010/main" val="260993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9572" y="2132856"/>
            <a:ext cx="7704856" cy="1470025"/>
          </a:xfrm>
        </p:spPr>
        <p:txBody>
          <a:bodyPr/>
          <a:lstStyle/>
          <a:p>
            <a:r>
              <a:rPr lang="en-US" altLang="zh-CN" dirty="0"/>
              <a:t>Session 7. Hidden Intellectualism</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4B36C-93C5-4703-A930-0BFBD29C50A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915486-89F8-4A0C-A132-76256B3244A2}"/>
              </a:ext>
            </a:extLst>
          </p:cNvPr>
          <p:cNvSpPr>
            <a:spLocks noGrp="1"/>
          </p:cNvSpPr>
          <p:nvPr>
            <p:ph idx="1"/>
          </p:nvPr>
        </p:nvSpPr>
        <p:spPr>
          <a:xfrm>
            <a:off x="457200" y="1600200"/>
            <a:ext cx="8229600" cy="4983162"/>
          </a:xfrm>
        </p:spPr>
        <p:txBody>
          <a:bodyPr>
            <a:normAutofit/>
          </a:bodyPr>
          <a:lstStyle/>
          <a:p>
            <a:r>
              <a:rPr lang="en-US" altLang="zh-CN" dirty="0"/>
              <a:t>Can you find some abstract nouns in this text?</a:t>
            </a:r>
          </a:p>
          <a:p>
            <a:pPr lvl="1"/>
            <a:r>
              <a:rPr lang="en-US" altLang="zh-CN" dirty="0"/>
              <a:t>Intellectualism (title)</a:t>
            </a:r>
          </a:p>
          <a:p>
            <a:pPr lvl="1"/>
            <a:r>
              <a:rPr lang="en-US" altLang="zh-CN" dirty="0"/>
              <a:t>Legitimacy (para. 7)</a:t>
            </a:r>
          </a:p>
          <a:p>
            <a:pPr lvl="1"/>
            <a:r>
              <a:rPr lang="en-US" altLang="zh-CN" dirty="0"/>
              <a:t>Adolescence (para. 8)</a:t>
            </a:r>
          </a:p>
          <a:p>
            <a:pPr lvl="1"/>
            <a:r>
              <a:rPr lang="en-US" altLang="zh-CN" dirty="0"/>
              <a:t>Generalization (para. 10)</a:t>
            </a:r>
          </a:p>
          <a:p>
            <a:pPr lvl="1"/>
            <a:r>
              <a:rPr lang="en-US" altLang="zh-CN" dirty="0"/>
              <a:t>Counterargument (para. 10)</a:t>
            </a:r>
          </a:p>
          <a:p>
            <a:pPr lvl="1"/>
            <a:r>
              <a:rPr lang="en-US" altLang="zh-CN" dirty="0"/>
              <a:t>Methodologies (para. 13)</a:t>
            </a:r>
          </a:p>
          <a:p>
            <a:pPr lvl="1"/>
            <a:r>
              <a:rPr lang="en-US" altLang="zh-CN" dirty="0"/>
              <a:t>One-upmanship (para. 14)</a:t>
            </a:r>
          </a:p>
          <a:p>
            <a:pPr lvl="1"/>
            <a:r>
              <a:rPr lang="en-US" altLang="zh-CN" dirty="0"/>
              <a:t>…</a:t>
            </a:r>
            <a:endParaRPr lang="zh-CN" altLang="en-US" dirty="0"/>
          </a:p>
        </p:txBody>
      </p:sp>
    </p:spTree>
    <p:extLst>
      <p:ext uri="{BB962C8B-B14F-4D97-AF65-F5344CB8AC3E}">
        <p14:creationId xmlns:p14="http://schemas.microsoft.com/office/powerpoint/2010/main" val="258466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941E-2CEB-469A-B093-11C62047DE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EBCC259-9154-4E6C-A352-36DB5D3AFF27}"/>
              </a:ext>
            </a:extLst>
          </p:cNvPr>
          <p:cNvSpPr>
            <a:spLocks noGrp="1"/>
          </p:cNvSpPr>
          <p:nvPr>
            <p:ph idx="1"/>
          </p:nvPr>
        </p:nvSpPr>
        <p:spPr>
          <a:xfrm>
            <a:off x="1234599" y="3286125"/>
            <a:ext cx="2098576" cy="680939"/>
          </a:xfrm>
        </p:spPr>
        <p:txBody>
          <a:bodyPr/>
          <a:lstStyle/>
          <a:p>
            <a:pPr marL="0" indent="0">
              <a:buNone/>
            </a:pPr>
            <a:r>
              <a:rPr lang="zh-CN" altLang="en-US" dirty="0"/>
              <a:t>祝你好运！</a:t>
            </a:r>
          </a:p>
        </p:txBody>
      </p:sp>
      <p:pic>
        <p:nvPicPr>
          <p:cNvPr id="1026" name="Picture 2" descr="See the source image">
            <a:extLst>
              <a:ext uri="{FF2B5EF4-FFF2-40B4-BE49-F238E27FC236}">
                <a16:creationId xmlns:a16="http://schemas.microsoft.com/office/drawing/2014/main" id="{B8F33ACE-DFF5-4A5B-9AC7-5BF5EA55B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2" y="0"/>
            <a:ext cx="451485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3B14F283-D4AC-432D-A209-C16F69361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796" y="1503363"/>
            <a:ext cx="3969476" cy="3851274"/>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a:extLst>
              <a:ext uri="{FF2B5EF4-FFF2-40B4-BE49-F238E27FC236}">
                <a16:creationId xmlns:a16="http://schemas.microsoft.com/office/drawing/2014/main" id="{45A991EF-FC7A-4D0F-BEBB-172962F21B8A}"/>
              </a:ext>
            </a:extLst>
          </p:cNvPr>
          <p:cNvSpPr txBox="1">
            <a:spLocks/>
          </p:cNvSpPr>
          <p:nvPr/>
        </p:nvSpPr>
        <p:spPr>
          <a:xfrm>
            <a:off x="5684246" y="5099892"/>
            <a:ext cx="2098576" cy="6809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dirty="0"/>
              <a:t>小心滑倒！</a:t>
            </a:r>
          </a:p>
        </p:txBody>
      </p:sp>
      <p:pic>
        <p:nvPicPr>
          <p:cNvPr id="7" name="Picture 2" descr="See the source image">
            <a:extLst>
              <a:ext uri="{FF2B5EF4-FFF2-40B4-BE49-F238E27FC236}">
                <a16:creationId xmlns:a16="http://schemas.microsoft.com/office/drawing/2014/main" id="{2E2E7BCA-2A16-4ADF-B9E7-3B5C81DC00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967064"/>
            <a:ext cx="3018872" cy="2861765"/>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6BDE30B9-936F-4024-BEC9-96359F49D0DD}"/>
              </a:ext>
            </a:extLst>
          </p:cNvPr>
          <p:cNvSpPr txBox="1">
            <a:spLocks/>
          </p:cNvSpPr>
          <p:nvPr/>
        </p:nvSpPr>
        <p:spPr>
          <a:xfrm>
            <a:off x="3117945" y="4814142"/>
            <a:ext cx="2098576" cy="6809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dirty="0"/>
              <a:t>禁止吸烟！</a:t>
            </a:r>
          </a:p>
        </p:txBody>
      </p:sp>
    </p:spTree>
    <p:extLst>
      <p:ext uri="{BB962C8B-B14F-4D97-AF65-F5344CB8AC3E}">
        <p14:creationId xmlns:p14="http://schemas.microsoft.com/office/powerpoint/2010/main" val="2841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AAB95-0F9A-437C-8B5C-BFDF474E5EB2}"/>
              </a:ext>
            </a:extLst>
          </p:cNvPr>
          <p:cNvSpPr>
            <a:spLocks noGrp="1"/>
          </p:cNvSpPr>
          <p:nvPr>
            <p:ph type="title"/>
          </p:nvPr>
        </p:nvSpPr>
        <p:spPr>
          <a:xfrm>
            <a:off x="4412600" y="3696375"/>
            <a:ext cx="4454936" cy="1143000"/>
          </a:xfrm>
        </p:spPr>
        <p:txBody>
          <a:bodyPr/>
          <a:lstStyle/>
          <a:p>
            <a:r>
              <a:rPr lang="zh-CN" altLang="en-US" dirty="0"/>
              <a:t>你走错房间了！</a:t>
            </a:r>
          </a:p>
        </p:txBody>
      </p:sp>
      <p:pic>
        <p:nvPicPr>
          <p:cNvPr id="3074" name="Picture 2" descr="See the source image">
            <a:extLst>
              <a:ext uri="{FF2B5EF4-FFF2-40B4-BE49-F238E27FC236}">
                <a16:creationId xmlns:a16="http://schemas.microsoft.com/office/drawing/2014/main" id="{07AB6B25-C897-462F-8ACC-53FAF6CFB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891" y="235426"/>
            <a:ext cx="4848225"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See the source image">
            <a:extLst>
              <a:ext uri="{FF2B5EF4-FFF2-40B4-BE49-F238E27FC236}">
                <a16:creationId xmlns:a16="http://schemas.microsoft.com/office/drawing/2014/main" id="{B232A7CD-336A-44A2-81E2-86DFB19E9966}"/>
              </a:ext>
            </a:extLst>
          </p:cNvPr>
          <p:cNvSpPr>
            <a:spLocks noChangeAspect="1" noChangeArrowheads="1"/>
          </p:cNvSpPr>
          <p:nvPr/>
        </p:nvSpPr>
        <p:spPr bwMode="auto">
          <a:xfrm>
            <a:off x="4707632" y="35932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See the source image">
            <a:extLst>
              <a:ext uri="{FF2B5EF4-FFF2-40B4-BE49-F238E27FC236}">
                <a16:creationId xmlns:a16="http://schemas.microsoft.com/office/drawing/2014/main" id="{83D1A093-D979-411D-8A48-C747D5A07DB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80" name="Picture 8" descr="See the source image">
            <a:extLst>
              <a:ext uri="{FF2B5EF4-FFF2-40B4-BE49-F238E27FC236}">
                <a16:creationId xmlns:a16="http://schemas.microsoft.com/office/drawing/2014/main" id="{31BAF0DF-6723-47F9-B8EF-E501D7AB9D1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57180" y="1758342"/>
            <a:ext cx="4985071" cy="3669779"/>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D8012EB6-5FE4-4C03-B97D-397C251D0ACD}"/>
              </a:ext>
            </a:extLst>
          </p:cNvPr>
          <p:cNvSpPr txBox="1">
            <a:spLocks/>
          </p:cNvSpPr>
          <p:nvPr/>
        </p:nvSpPr>
        <p:spPr>
          <a:xfrm>
            <a:off x="4412600" y="4942518"/>
            <a:ext cx="445493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Wrong room.</a:t>
            </a:r>
            <a:endParaRPr lang="zh-CN" altLang="en-US" dirty="0"/>
          </a:p>
        </p:txBody>
      </p:sp>
    </p:spTree>
    <p:extLst>
      <p:ext uri="{BB962C8B-B14F-4D97-AF65-F5344CB8AC3E}">
        <p14:creationId xmlns:p14="http://schemas.microsoft.com/office/powerpoint/2010/main" val="32683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828FF-704D-44D9-A54E-4C3047DC3F27}"/>
              </a:ext>
            </a:extLst>
          </p:cNvPr>
          <p:cNvSpPr>
            <a:spLocks noGrp="1"/>
          </p:cNvSpPr>
          <p:nvPr>
            <p:ph type="title"/>
          </p:nvPr>
        </p:nvSpPr>
        <p:spPr>
          <a:xfrm>
            <a:off x="457200" y="274638"/>
            <a:ext cx="8229600" cy="1786210"/>
          </a:xfrm>
        </p:spPr>
        <p:txBody>
          <a:bodyPr>
            <a:normAutofit/>
          </a:bodyPr>
          <a:lstStyle/>
          <a:p>
            <a:pPr algn="l"/>
            <a:r>
              <a:rPr lang="en-US" altLang="zh-CN" dirty="0"/>
              <a:t>English: hypotactic</a:t>
            </a:r>
            <a:r>
              <a:rPr lang="zh-CN" altLang="en-US" dirty="0"/>
              <a:t>（形合）</a:t>
            </a:r>
            <a:br>
              <a:rPr lang="en-US" altLang="zh-CN" dirty="0"/>
            </a:br>
            <a:r>
              <a:rPr lang="en-US" altLang="zh-CN" dirty="0"/>
              <a:t>Chinese: paratactic</a:t>
            </a:r>
            <a:r>
              <a:rPr lang="zh-CN" altLang="en-US" dirty="0"/>
              <a:t>（意合）</a:t>
            </a:r>
          </a:p>
        </p:txBody>
      </p:sp>
      <p:sp>
        <p:nvSpPr>
          <p:cNvPr id="3" name="内容占位符 2">
            <a:extLst>
              <a:ext uri="{FF2B5EF4-FFF2-40B4-BE49-F238E27FC236}">
                <a16:creationId xmlns:a16="http://schemas.microsoft.com/office/drawing/2014/main" id="{1182AFB4-6E3A-4B89-8867-D1AD7EC59365}"/>
              </a:ext>
            </a:extLst>
          </p:cNvPr>
          <p:cNvSpPr>
            <a:spLocks noGrp="1"/>
          </p:cNvSpPr>
          <p:nvPr>
            <p:ph idx="1"/>
          </p:nvPr>
        </p:nvSpPr>
        <p:spPr>
          <a:xfrm>
            <a:off x="487080" y="2276872"/>
            <a:ext cx="8229600" cy="4525963"/>
          </a:xfrm>
        </p:spPr>
        <p:txBody>
          <a:bodyPr/>
          <a:lstStyle/>
          <a:p>
            <a:r>
              <a:rPr lang="zh-CN" altLang="en-US" b="0" i="0" dirty="0">
                <a:solidFill>
                  <a:srgbClr val="333333"/>
                </a:solidFill>
                <a:effectLst/>
                <a:latin typeface="arial" panose="020B0604020202020204" pitchFamily="34" charset="0"/>
              </a:rPr>
              <a:t>雨是最寻常的，（它）一下就是三两天。（不过</a:t>
            </a:r>
            <a:r>
              <a:rPr lang="zh-CN" altLang="en-US" dirty="0">
                <a:solidFill>
                  <a:srgbClr val="333333"/>
                </a:solidFill>
                <a:latin typeface="arial" panose="020B0604020202020204" pitchFamily="34" charset="0"/>
              </a:rPr>
              <a:t>，</a:t>
            </a:r>
            <a:r>
              <a:rPr lang="zh-CN" altLang="en-US" b="0" i="0" dirty="0">
                <a:solidFill>
                  <a:srgbClr val="333333"/>
                </a:solidFill>
                <a:effectLst/>
                <a:latin typeface="arial" panose="020B0604020202020204" pitchFamily="34" charset="0"/>
              </a:rPr>
              <a:t>你）可别恼，（你试着向外边）看，（它正在下着，）像花针，（也）像细丝，（它那么）密密地斜织着，（以至于）（人家的）屋顶上全笼着一层薄烟。</a:t>
            </a:r>
            <a:endParaRPr lang="en-US" altLang="zh-CN" b="0" i="0" dirty="0">
              <a:solidFill>
                <a:srgbClr val="333333"/>
              </a:solidFill>
              <a:effectLst/>
              <a:latin typeface="arial" panose="020B0604020202020204" pitchFamily="34" charset="0"/>
            </a:endParaRPr>
          </a:p>
          <a:p>
            <a:pPr marL="457200" lvl="1" indent="0">
              <a:buNone/>
            </a:pP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朱自清</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春</a:t>
            </a:r>
            <a:r>
              <a:rPr lang="en-US" altLang="zh-CN" dirty="0">
                <a:solidFill>
                  <a:srgbClr val="333333"/>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186874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8FC78-7BAC-4644-888D-F45D09107FF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71F2ED5-C487-4DBE-AAA5-AB3F2F4ECC43}"/>
              </a:ext>
            </a:extLst>
          </p:cNvPr>
          <p:cNvSpPr>
            <a:spLocks noGrp="1"/>
          </p:cNvSpPr>
          <p:nvPr>
            <p:ph idx="1"/>
          </p:nvPr>
        </p:nvSpPr>
        <p:spPr>
          <a:xfrm>
            <a:off x="457200" y="1600200"/>
            <a:ext cx="8229600" cy="4983162"/>
          </a:xfrm>
        </p:spPr>
        <p:txBody>
          <a:bodyPr>
            <a:normAutofit/>
          </a:bodyPr>
          <a:lstStyle/>
          <a:p>
            <a:r>
              <a:rPr lang="en-US" altLang="zh-CN" dirty="0"/>
              <a:t>English</a:t>
            </a:r>
          </a:p>
          <a:p>
            <a:pPr lvl="1"/>
            <a:r>
              <a:rPr lang="en-US" altLang="zh-CN" dirty="0">
                <a:solidFill>
                  <a:srgbClr val="FF0000"/>
                </a:solidFill>
              </a:rPr>
              <a:t>Studies</a:t>
            </a:r>
            <a:r>
              <a:rPr lang="en-US" altLang="zh-CN" dirty="0"/>
              <a:t> serve for delight, for ornament, and for ability. </a:t>
            </a:r>
            <a:r>
              <a:rPr lang="en-US" altLang="zh-CN" dirty="0">
                <a:solidFill>
                  <a:srgbClr val="FF0000"/>
                </a:solidFill>
              </a:rPr>
              <a:t>Their chief use </a:t>
            </a:r>
            <a:r>
              <a:rPr lang="en-US" altLang="zh-CN" dirty="0"/>
              <a:t>for delight, is in privateness and retiring; </a:t>
            </a:r>
            <a:r>
              <a:rPr lang="en-US" altLang="zh-CN" dirty="0">
                <a:solidFill>
                  <a:srgbClr val="FF0000"/>
                </a:solidFill>
              </a:rPr>
              <a:t>for ornament</a:t>
            </a:r>
            <a:r>
              <a:rPr lang="en-US" altLang="zh-CN" dirty="0"/>
              <a:t>, is in discourse; and </a:t>
            </a:r>
            <a:r>
              <a:rPr lang="en-US" altLang="zh-CN" dirty="0">
                <a:solidFill>
                  <a:srgbClr val="FF0000"/>
                </a:solidFill>
              </a:rPr>
              <a:t>for ability</a:t>
            </a:r>
            <a:r>
              <a:rPr lang="en-US" altLang="zh-CN" dirty="0"/>
              <a:t>, is in the judgment and disposition of business. (</a:t>
            </a:r>
            <a:r>
              <a:rPr lang="en-US" altLang="zh-CN" i="1" dirty="0"/>
              <a:t>On Studies by Francis Bacon</a:t>
            </a:r>
            <a:r>
              <a:rPr lang="en-US" altLang="zh-CN" dirty="0"/>
              <a:t>)</a:t>
            </a:r>
          </a:p>
          <a:p>
            <a:r>
              <a:rPr lang="en-US" altLang="zh-CN" dirty="0"/>
              <a:t>Chinese	</a:t>
            </a:r>
          </a:p>
          <a:p>
            <a:pPr lvl="1"/>
            <a:r>
              <a:rPr lang="zh-CN" altLang="en-US" dirty="0"/>
              <a:t>来的来，去的去。</a:t>
            </a:r>
            <a:endParaRPr lang="en-US" altLang="zh-CN" dirty="0"/>
          </a:p>
          <a:p>
            <a:pPr lvl="1"/>
            <a:r>
              <a:rPr lang="en-US" altLang="zh-CN" dirty="0"/>
              <a:t>Translation: Some come here, and others go away.</a:t>
            </a:r>
            <a:endParaRPr lang="zh-CN" altLang="en-US" dirty="0"/>
          </a:p>
          <a:p>
            <a:endParaRPr lang="zh-CN" altLang="en-US" dirty="0"/>
          </a:p>
        </p:txBody>
      </p:sp>
      <p:sp>
        <p:nvSpPr>
          <p:cNvPr id="4" name="文本框 3">
            <a:extLst>
              <a:ext uri="{FF2B5EF4-FFF2-40B4-BE49-F238E27FC236}">
                <a16:creationId xmlns:a16="http://schemas.microsoft.com/office/drawing/2014/main" id="{FC90A07E-9E4C-4BDA-BFBF-50F925CA8686}"/>
              </a:ext>
            </a:extLst>
          </p:cNvPr>
          <p:cNvSpPr txBox="1"/>
          <p:nvPr/>
        </p:nvSpPr>
        <p:spPr>
          <a:xfrm>
            <a:off x="2627784" y="1625600"/>
            <a:ext cx="4248472" cy="523220"/>
          </a:xfrm>
          <a:prstGeom prst="rect">
            <a:avLst/>
          </a:prstGeom>
          <a:noFill/>
        </p:spPr>
        <p:txBody>
          <a:bodyPr wrap="square" rtlCol="0">
            <a:spAutoFit/>
          </a:bodyPr>
          <a:lstStyle/>
          <a:p>
            <a:r>
              <a:rPr lang="en-US" altLang="zh-CN" sz="2800" dirty="0"/>
              <a:t>Tend to use nouns</a:t>
            </a:r>
            <a:endParaRPr lang="zh-CN" altLang="en-US" sz="2800" dirty="0"/>
          </a:p>
        </p:txBody>
      </p:sp>
      <p:sp>
        <p:nvSpPr>
          <p:cNvPr id="5" name="箭头: 右 4">
            <a:extLst>
              <a:ext uri="{FF2B5EF4-FFF2-40B4-BE49-F238E27FC236}">
                <a16:creationId xmlns:a16="http://schemas.microsoft.com/office/drawing/2014/main" id="{9067BF11-35B0-4DF8-B7A8-17C321F90D82}"/>
              </a:ext>
            </a:extLst>
          </p:cNvPr>
          <p:cNvSpPr/>
          <p:nvPr/>
        </p:nvSpPr>
        <p:spPr>
          <a:xfrm>
            <a:off x="2123728" y="1818402"/>
            <a:ext cx="504056"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4027C8B-87A0-495F-8394-AD2B2AB6E095}"/>
              </a:ext>
            </a:extLst>
          </p:cNvPr>
          <p:cNvSpPr txBox="1"/>
          <p:nvPr/>
        </p:nvSpPr>
        <p:spPr>
          <a:xfrm>
            <a:off x="2771800" y="4434211"/>
            <a:ext cx="5040560" cy="523220"/>
          </a:xfrm>
          <a:prstGeom prst="rect">
            <a:avLst/>
          </a:prstGeom>
          <a:noFill/>
        </p:spPr>
        <p:txBody>
          <a:bodyPr wrap="square" rtlCol="0">
            <a:spAutoFit/>
          </a:bodyPr>
          <a:lstStyle/>
          <a:p>
            <a:r>
              <a:rPr lang="en-US" altLang="zh-CN" sz="2800" dirty="0"/>
              <a:t>Tend to use verbs</a:t>
            </a:r>
            <a:endParaRPr lang="zh-CN" altLang="en-US" sz="2800" dirty="0"/>
          </a:p>
        </p:txBody>
      </p:sp>
      <p:sp>
        <p:nvSpPr>
          <p:cNvPr id="9" name="箭头: 右 8">
            <a:extLst>
              <a:ext uri="{FF2B5EF4-FFF2-40B4-BE49-F238E27FC236}">
                <a16:creationId xmlns:a16="http://schemas.microsoft.com/office/drawing/2014/main" id="{D7F21B30-1669-4B03-8FFB-57A7CA8D9273}"/>
              </a:ext>
            </a:extLst>
          </p:cNvPr>
          <p:cNvSpPr/>
          <p:nvPr/>
        </p:nvSpPr>
        <p:spPr>
          <a:xfrm>
            <a:off x="2267744" y="4633973"/>
            <a:ext cx="504056"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4005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DA1D3-A5B2-4F76-B28C-1F958AF30A59}"/>
              </a:ext>
            </a:extLst>
          </p:cNvPr>
          <p:cNvSpPr>
            <a:spLocks noGrp="1"/>
          </p:cNvSpPr>
          <p:nvPr>
            <p:ph type="title"/>
          </p:nvPr>
        </p:nvSpPr>
        <p:spPr/>
        <p:txBody>
          <a:bodyPr/>
          <a:lstStyle/>
          <a:p>
            <a:r>
              <a:rPr lang="en-US" altLang="zh-CN" dirty="0"/>
              <a:t>Nominalization</a:t>
            </a:r>
            <a:endParaRPr lang="zh-CN" altLang="en-US" dirty="0"/>
          </a:p>
        </p:txBody>
      </p:sp>
      <p:sp>
        <p:nvSpPr>
          <p:cNvPr id="3" name="内容占位符 2">
            <a:extLst>
              <a:ext uri="{FF2B5EF4-FFF2-40B4-BE49-F238E27FC236}">
                <a16:creationId xmlns:a16="http://schemas.microsoft.com/office/drawing/2014/main" id="{75D6D7A7-D351-46C4-AAE7-7F2B8778BA81}"/>
              </a:ext>
            </a:extLst>
          </p:cNvPr>
          <p:cNvSpPr>
            <a:spLocks noGrp="1"/>
          </p:cNvSpPr>
          <p:nvPr>
            <p:ph idx="1"/>
          </p:nvPr>
        </p:nvSpPr>
        <p:spPr/>
        <p:txBody>
          <a:bodyPr/>
          <a:lstStyle/>
          <a:p>
            <a:r>
              <a:rPr lang="en-US" altLang="zh-CN" dirty="0"/>
              <a:t>What is nominalization?</a:t>
            </a:r>
          </a:p>
          <a:p>
            <a:pPr lvl="1"/>
            <a:r>
              <a:rPr lang="en-US" altLang="zh-CN" dirty="0"/>
              <a:t>A process converting non-nouns in a sentence to nouns.</a:t>
            </a:r>
            <a:endParaRPr lang="zh-CN" altLang="en-US" dirty="0"/>
          </a:p>
        </p:txBody>
      </p:sp>
    </p:spTree>
    <p:extLst>
      <p:ext uri="{BB962C8B-B14F-4D97-AF65-F5344CB8AC3E}">
        <p14:creationId xmlns:p14="http://schemas.microsoft.com/office/powerpoint/2010/main" val="9177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A6E524-4864-460E-9555-C2181AF3C9B1}"/>
              </a:ext>
            </a:extLst>
          </p:cNvPr>
          <p:cNvSpPr>
            <a:spLocks noGrp="1"/>
          </p:cNvSpPr>
          <p:nvPr>
            <p:ph idx="1"/>
          </p:nvPr>
        </p:nvSpPr>
        <p:spPr>
          <a:xfrm>
            <a:off x="-77336" y="188640"/>
            <a:ext cx="4145280" cy="4525963"/>
          </a:xfrm>
        </p:spPr>
        <p:txBody>
          <a:bodyPr/>
          <a:lstStyle/>
          <a:p>
            <a:pPr>
              <a:spcAft>
                <a:spcPts val="1200"/>
              </a:spcAft>
            </a:pPr>
            <a:r>
              <a:rPr lang="en-US" altLang="zh-CN" sz="2800" dirty="0"/>
              <a:t>People lie.</a:t>
            </a:r>
          </a:p>
          <a:p>
            <a:pPr>
              <a:spcAft>
                <a:spcPts val="1200"/>
              </a:spcAft>
            </a:pPr>
            <a:r>
              <a:rPr lang="en-US" altLang="zh-CN" sz="2800" dirty="0"/>
              <a:t>Iron is strong.</a:t>
            </a:r>
          </a:p>
          <a:p>
            <a:pPr>
              <a:spcAft>
                <a:spcPts val="1200"/>
              </a:spcAft>
            </a:pPr>
            <a:r>
              <a:rPr lang="en-US" altLang="zh-CN" sz="2800" dirty="0"/>
              <a:t>He gazed at me tenderly.</a:t>
            </a:r>
          </a:p>
          <a:p>
            <a:pPr>
              <a:spcAft>
                <a:spcPts val="1200"/>
              </a:spcAft>
            </a:pPr>
            <a:r>
              <a:rPr lang="en-US" altLang="zh-CN" sz="2800" dirty="0"/>
              <a:t>They find it tedious, because they’re bad at it.</a:t>
            </a:r>
          </a:p>
          <a:p>
            <a:endParaRPr lang="zh-CN" altLang="en-US" dirty="0"/>
          </a:p>
        </p:txBody>
      </p:sp>
      <p:sp>
        <p:nvSpPr>
          <p:cNvPr id="4" name="内容占位符 2">
            <a:extLst>
              <a:ext uri="{FF2B5EF4-FFF2-40B4-BE49-F238E27FC236}">
                <a16:creationId xmlns:a16="http://schemas.microsoft.com/office/drawing/2014/main" id="{F675F61C-7241-45C3-B71F-CEC37695EED3}"/>
              </a:ext>
            </a:extLst>
          </p:cNvPr>
          <p:cNvSpPr txBox="1">
            <a:spLocks/>
          </p:cNvSpPr>
          <p:nvPr/>
        </p:nvSpPr>
        <p:spPr>
          <a:xfrm>
            <a:off x="4896544" y="188640"/>
            <a:ext cx="435597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altLang="zh-CN" sz="2800" dirty="0"/>
              <a:t>People’s lying</a:t>
            </a:r>
          </a:p>
          <a:p>
            <a:pPr>
              <a:spcAft>
                <a:spcPts val="1200"/>
              </a:spcAft>
            </a:pPr>
            <a:r>
              <a:rPr lang="en-US" altLang="zh-CN" sz="2800" dirty="0"/>
              <a:t>The strength of iron</a:t>
            </a:r>
          </a:p>
          <a:p>
            <a:pPr>
              <a:spcAft>
                <a:spcPts val="1200"/>
              </a:spcAft>
            </a:pPr>
            <a:r>
              <a:rPr lang="en-US" altLang="zh-CN" sz="2800" dirty="0"/>
              <a:t>The tenderness of his gaze</a:t>
            </a:r>
          </a:p>
          <a:p>
            <a:pPr>
              <a:spcAft>
                <a:spcPts val="1200"/>
              </a:spcAft>
            </a:pPr>
            <a:r>
              <a:rPr lang="en-US" altLang="zh-CN" sz="2800" dirty="0"/>
              <a:t>The reason why they find it tedious is that they’re bad at it.</a:t>
            </a:r>
          </a:p>
          <a:p>
            <a:endParaRPr lang="zh-CN" altLang="en-US" dirty="0"/>
          </a:p>
        </p:txBody>
      </p:sp>
      <p:sp>
        <p:nvSpPr>
          <p:cNvPr id="5" name="内容占位符 2">
            <a:extLst>
              <a:ext uri="{FF2B5EF4-FFF2-40B4-BE49-F238E27FC236}">
                <a16:creationId xmlns:a16="http://schemas.microsoft.com/office/drawing/2014/main" id="{739AC611-4A49-444C-8DFD-C8BAFA97A2F0}"/>
              </a:ext>
            </a:extLst>
          </p:cNvPr>
          <p:cNvSpPr txBox="1">
            <a:spLocks/>
          </p:cNvSpPr>
          <p:nvPr/>
        </p:nvSpPr>
        <p:spPr>
          <a:xfrm>
            <a:off x="0" y="4005064"/>
            <a:ext cx="1331640"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action</a:t>
            </a:r>
            <a:endParaRPr lang="zh-CN" altLang="en-US" sz="2800" dirty="0"/>
          </a:p>
        </p:txBody>
      </p:sp>
      <p:sp>
        <p:nvSpPr>
          <p:cNvPr id="6" name="内容占位符 2">
            <a:extLst>
              <a:ext uri="{FF2B5EF4-FFF2-40B4-BE49-F238E27FC236}">
                <a16:creationId xmlns:a16="http://schemas.microsoft.com/office/drawing/2014/main" id="{C58721BB-8C57-45BB-B2DB-1E2C779DC799}"/>
              </a:ext>
            </a:extLst>
          </p:cNvPr>
          <p:cNvSpPr txBox="1">
            <a:spLocks/>
          </p:cNvSpPr>
          <p:nvPr/>
        </p:nvSpPr>
        <p:spPr>
          <a:xfrm>
            <a:off x="-8592" y="5301208"/>
            <a:ext cx="9261112"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verb            adjective           adverb              conjunction        noun</a:t>
            </a:r>
            <a:endParaRPr lang="zh-CN" altLang="en-US" sz="2800" dirty="0"/>
          </a:p>
        </p:txBody>
      </p:sp>
      <p:sp>
        <p:nvSpPr>
          <p:cNvPr id="7" name="内容占位符 2">
            <a:extLst>
              <a:ext uri="{FF2B5EF4-FFF2-40B4-BE49-F238E27FC236}">
                <a16:creationId xmlns:a16="http://schemas.microsoft.com/office/drawing/2014/main" id="{E41CB1B2-D73B-40D1-B886-3DB5B81E1EBC}"/>
              </a:ext>
            </a:extLst>
          </p:cNvPr>
          <p:cNvSpPr txBox="1">
            <a:spLocks/>
          </p:cNvSpPr>
          <p:nvPr/>
        </p:nvSpPr>
        <p:spPr>
          <a:xfrm>
            <a:off x="1728192" y="4005064"/>
            <a:ext cx="1331640"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quality</a:t>
            </a:r>
            <a:endParaRPr lang="zh-CN" altLang="en-US" sz="2800" dirty="0"/>
          </a:p>
        </p:txBody>
      </p:sp>
      <p:sp>
        <p:nvSpPr>
          <p:cNvPr id="8" name="内容占位符 2">
            <a:extLst>
              <a:ext uri="{FF2B5EF4-FFF2-40B4-BE49-F238E27FC236}">
                <a16:creationId xmlns:a16="http://schemas.microsoft.com/office/drawing/2014/main" id="{B21BF3FF-F22A-43E5-BF02-5ED111E73FDE}"/>
              </a:ext>
            </a:extLst>
          </p:cNvPr>
          <p:cNvSpPr txBox="1">
            <a:spLocks/>
          </p:cNvSpPr>
          <p:nvPr/>
        </p:nvSpPr>
        <p:spPr>
          <a:xfrm>
            <a:off x="3347864" y="4005064"/>
            <a:ext cx="2088232" cy="79208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circumstance</a:t>
            </a:r>
            <a:endParaRPr lang="zh-CN" altLang="en-US" sz="2800" dirty="0"/>
          </a:p>
        </p:txBody>
      </p:sp>
      <p:sp>
        <p:nvSpPr>
          <p:cNvPr id="9" name="内容占位符 2">
            <a:extLst>
              <a:ext uri="{FF2B5EF4-FFF2-40B4-BE49-F238E27FC236}">
                <a16:creationId xmlns:a16="http://schemas.microsoft.com/office/drawing/2014/main" id="{51443490-6205-48EE-8F3C-F2E1714D27A5}"/>
              </a:ext>
            </a:extLst>
          </p:cNvPr>
          <p:cNvSpPr txBox="1">
            <a:spLocks/>
          </p:cNvSpPr>
          <p:nvPr/>
        </p:nvSpPr>
        <p:spPr>
          <a:xfrm>
            <a:off x="6156176" y="4007088"/>
            <a:ext cx="1331640"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logic</a:t>
            </a:r>
            <a:endParaRPr lang="zh-CN" altLang="en-US" sz="2800" dirty="0"/>
          </a:p>
        </p:txBody>
      </p:sp>
      <p:sp>
        <p:nvSpPr>
          <p:cNvPr id="10" name="内容占位符 2">
            <a:extLst>
              <a:ext uri="{FF2B5EF4-FFF2-40B4-BE49-F238E27FC236}">
                <a16:creationId xmlns:a16="http://schemas.microsoft.com/office/drawing/2014/main" id="{7D750FAC-69D2-4FCC-86B7-AC9C34CADDD1}"/>
              </a:ext>
            </a:extLst>
          </p:cNvPr>
          <p:cNvSpPr txBox="1">
            <a:spLocks/>
          </p:cNvSpPr>
          <p:nvPr/>
        </p:nvSpPr>
        <p:spPr>
          <a:xfrm>
            <a:off x="8174812" y="4005064"/>
            <a:ext cx="1331640"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thing</a:t>
            </a:r>
            <a:endParaRPr lang="zh-CN" altLang="en-US" sz="2800" dirty="0"/>
          </a:p>
        </p:txBody>
      </p:sp>
      <p:cxnSp>
        <p:nvCxnSpPr>
          <p:cNvPr id="11" name="直接连接符 10">
            <a:extLst>
              <a:ext uri="{FF2B5EF4-FFF2-40B4-BE49-F238E27FC236}">
                <a16:creationId xmlns:a16="http://schemas.microsoft.com/office/drawing/2014/main" id="{B242465E-74BB-478E-BDB3-CCAB24F63591}"/>
              </a:ext>
            </a:extLst>
          </p:cNvPr>
          <p:cNvCxnSpPr/>
          <p:nvPr/>
        </p:nvCxnSpPr>
        <p:spPr>
          <a:xfrm>
            <a:off x="467544" y="4401108"/>
            <a:ext cx="0" cy="1044116"/>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4CB4F04-475F-47D3-8157-CD24F1F9A938}"/>
              </a:ext>
            </a:extLst>
          </p:cNvPr>
          <p:cNvCxnSpPr/>
          <p:nvPr/>
        </p:nvCxnSpPr>
        <p:spPr>
          <a:xfrm>
            <a:off x="2339752" y="4401108"/>
            <a:ext cx="0" cy="1044116"/>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3E79D68-1BDD-49E8-887B-D7D50C38C18A}"/>
              </a:ext>
            </a:extLst>
          </p:cNvPr>
          <p:cNvCxnSpPr/>
          <p:nvPr/>
        </p:nvCxnSpPr>
        <p:spPr>
          <a:xfrm>
            <a:off x="4374612" y="4401108"/>
            <a:ext cx="0" cy="1044116"/>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393AF3-FF45-4AB0-8046-3E3CA6ED1A62}"/>
              </a:ext>
            </a:extLst>
          </p:cNvPr>
          <p:cNvCxnSpPr/>
          <p:nvPr/>
        </p:nvCxnSpPr>
        <p:spPr>
          <a:xfrm>
            <a:off x="6660232" y="4401108"/>
            <a:ext cx="0" cy="1044116"/>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032B80C-A872-44E3-8FEA-853A5B602D04}"/>
              </a:ext>
            </a:extLst>
          </p:cNvPr>
          <p:cNvCxnSpPr/>
          <p:nvPr/>
        </p:nvCxnSpPr>
        <p:spPr>
          <a:xfrm>
            <a:off x="8748464" y="4401108"/>
            <a:ext cx="0" cy="1044116"/>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D7EF58F-88F0-48D6-A469-9F1D84B6B49D}"/>
              </a:ext>
            </a:extLst>
          </p:cNvPr>
          <p:cNvCxnSpPr>
            <a:cxnSpLocks/>
          </p:cNvCxnSpPr>
          <p:nvPr/>
        </p:nvCxnSpPr>
        <p:spPr>
          <a:xfrm>
            <a:off x="502960" y="4473116"/>
            <a:ext cx="8082460" cy="90010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C1A9471-7461-4036-B942-18D17D628AED}"/>
              </a:ext>
            </a:extLst>
          </p:cNvPr>
          <p:cNvCxnSpPr>
            <a:cxnSpLocks/>
          </p:cNvCxnSpPr>
          <p:nvPr/>
        </p:nvCxnSpPr>
        <p:spPr>
          <a:xfrm>
            <a:off x="2483768" y="4401108"/>
            <a:ext cx="6101652" cy="972108"/>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F52FAD0-9238-41FF-8603-031BB7BD36FB}"/>
              </a:ext>
            </a:extLst>
          </p:cNvPr>
          <p:cNvCxnSpPr>
            <a:cxnSpLocks/>
          </p:cNvCxnSpPr>
          <p:nvPr/>
        </p:nvCxnSpPr>
        <p:spPr>
          <a:xfrm>
            <a:off x="4429472" y="4419110"/>
            <a:ext cx="4155948" cy="936104"/>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E34D24A-3E43-4E60-B87D-4EDFE0D1D5E6}"/>
              </a:ext>
            </a:extLst>
          </p:cNvPr>
          <p:cNvCxnSpPr>
            <a:cxnSpLocks/>
          </p:cNvCxnSpPr>
          <p:nvPr/>
        </p:nvCxnSpPr>
        <p:spPr>
          <a:xfrm>
            <a:off x="6686217" y="4437112"/>
            <a:ext cx="1899203" cy="918102"/>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12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CA6940-C3AF-4FA4-A883-F75F862AFECA}"/>
              </a:ext>
            </a:extLst>
          </p:cNvPr>
          <p:cNvSpPr>
            <a:spLocks noGrp="1"/>
          </p:cNvSpPr>
          <p:nvPr>
            <p:ph idx="1"/>
          </p:nvPr>
        </p:nvSpPr>
        <p:spPr>
          <a:xfrm>
            <a:off x="-108520" y="0"/>
            <a:ext cx="7272808" cy="6858000"/>
          </a:xfrm>
        </p:spPr>
        <p:txBody>
          <a:bodyPr>
            <a:normAutofit/>
          </a:bodyPr>
          <a:lstStyle/>
          <a:p>
            <a:r>
              <a:rPr lang="en-US" altLang="zh-CN" dirty="0"/>
              <a:t>(para. 5) Until I entered college, I hated books and cared only for sports.</a:t>
            </a:r>
          </a:p>
          <a:p>
            <a:r>
              <a:rPr lang="en-US" altLang="zh-CN" dirty="0"/>
              <a:t>(para. 5) The only reading I cared to do or could do was sports magazines, …, becoming a regular reader …</a:t>
            </a:r>
          </a:p>
          <a:p>
            <a:pPr lvl="1"/>
            <a:r>
              <a:rPr lang="en-US" altLang="zh-CN" dirty="0"/>
              <a:t>I only cared to read sports magazine regularly?</a:t>
            </a:r>
          </a:p>
          <a:p>
            <a:r>
              <a:rPr lang="en-US" altLang="zh-CN" dirty="0"/>
              <a:t>(para. 5) I also loved the sports novels …</a:t>
            </a:r>
          </a:p>
          <a:p>
            <a:r>
              <a:rPr lang="en-US" altLang="zh-CN" sz="3000" dirty="0"/>
              <a:t>(para. 5) my preference for sports over schoolwork was not anti-intellectualism so much as intellectualism by other means</a:t>
            </a:r>
          </a:p>
          <a:p>
            <a:pPr lvl="1"/>
            <a:r>
              <a:rPr lang="en-US" altLang="zh-CN" dirty="0"/>
              <a:t>I was intellectual by other means when I preferred sports to schoolwork?</a:t>
            </a:r>
            <a:endParaRPr lang="zh-CN" altLang="en-US" dirty="0"/>
          </a:p>
        </p:txBody>
      </p:sp>
      <p:sp>
        <p:nvSpPr>
          <p:cNvPr id="2" name="文本框 1">
            <a:extLst>
              <a:ext uri="{FF2B5EF4-FFF2-40B4-BE49-F238E27FC236}">
                <a16:creationId xmlns:a16="http://schemas.microsoft.com/office/drawing/2014/main" id="{743F89D8-6A01-48D5-B08E-2BDECB29168B}"/>
              </a:ext>
            </a:extLst>
          </p:cNvPr>
          <p:cNvSpPr txBox="1"/>
          <p:nvPr/>
        </p:nvSpPr>
        <p:spPr>
          <a:xfrm>
            <a:off x="6675040" y="404664"/>
            <a:ext cx="2483768" cy="954107"/>
          </a:xfrm>
          <a:prstGeom prst="rect">
            <a:avLst/>
          </a:prstGeom>
          <a:noFill/>
        </p:spPr>
        <p:txBody>
          <a:bodyPr wrap="square" rtlCol="0">
            <a:spAutoFit/>
          </a:bodyPr>
          <a:lstStyle/>
          <a:p>
            <a:pPr algn="ctr"/>
            <a:r>
              <a:rPr lang="en-US" altLang="zh-CN" sz="2800" dirty="0"/>
              <a:t>Before entering college</a:t>
            </a:r>
          </a:p>
        </p:txBody>
      </p:sp>
      <p:sp>
        <p:nvSpPr>
          <p:cNvPr id="4" name="文本框 3">
            <a:extLst>
              <a:ext uri="{FF2B5EF4-FFF2-40B4-BE49-F238E27FC236}">
                <a16:creationId xmlns:a16="http://schemas.microsoft.com/office/drawing/2014/main" id="{D0A7D786-4572-4A34-943D-5CA13B5B0248}"/>
              </a:ext>
            </a:extLst>
          </p:cNvPr>
          <p:cNvSpPr txBox="1"/>
          <p:nvPr/>
        </p:nvSpPr>
        <p:spPr>
          <a:xfrm>
            <a:off x="6804248" y="2488357"/>
            <a:ext cx="2483768" cy="954107"/>
          </a:xfrm>
          <a:prstGeom prst="rect">
            <a:avLst/>
          </a:prstGeom>
          <a:noFill/>
        </p:spPr>
        <p:txBody>
          <a:bodyPr wrap="square" rtlCol="0">
            <a:spAutoFit/>
          </a:bodyPr>
          <a:lstStyle/>
          <a:p>
            <a:pPr algn="ctr"/>
            <a:r>
              <a:rPr lang="en-US" altLang="zh-CN" sz="2800" dirty="0"/>
              <a:t>During my college years</a:t>
            </a:r>
          </a:p>
        </p:txBody>
      </p:sp>
      <p:sp>
        <p:nvSpPr>
          <p:cNvPr id="5" name="文本框 4">
            <a:extLst>
              <a:ext uri="{FF2B5EF4-FFF2-40B4-BE49-F238E27FC236}">
                <a16:creationId xmlns:a16="http://schemas.microsoft.com/office/drawing/2014/main" id="{9559B788-9553-46AC-91E6-E669A8DAEF88}"/>
              </a:ext>
            </a:extLst>
          </p:cNvPr>
          <p:cNvSpPr txBox="1"/>
          <p:nvPr/>
        </p:nvSpPr>
        <p:spPr>
          <a:xfrm>
            <a:off x="6660232" y="4572050"/>
            <a:ext cx="2483768" cy="523220"/>
          </a:xfrm>
          <a:prstGeom prst="rect">
            <a:avLst/>
          </a:prstGeom>
          <a:noFill/>
        </p:spPr>
        <p:txBody>
          <a:bodyPr wrap="square" rtlCol="0">
            <a:spAutoFit/>
          </a:bodyPr>
          <a:lstStyle/>
          <a:p>
            <a:pPr algn="ctr"/>
            <a:r>
              <a:rPr lang="en-US" altLang="zh-CN" sz="2800" dirty="0"/>
              <a:t>Now</a:t>
            </a:r>
          </a:p>
        </p:txBody>
      </p:sp>
      <p:cxnSp>
        <p:nvCxnSpPr>
          <p:cNvPr id="7" name="直接箭头连接符 6">
            <a:extLst>
              <a:ext uri="{FF2B5EF4-FFF2-40B4-BE49-F238E27FC236}">
                <a16:creationId xmlns:a16="http://schemas.microsoft.com/office/drawing/2014/main" id="{B189D605-5B2F-4C37-AE72-74B51C007A09}"/>
              </a:ext>
            </a:extLst>
          </p:cNvPr>
          <p:cNvCxnSpPr/>
          <p:nvPr/>
        </p:nvCxnSpPr>
        <p:spPr>
          <a:xfrm flipH="1" flipV="1">
            <a:off x="5637312" y="509603"/>
            <a:ext cx="1166936" cy="216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37A03CCA-8337-4A7F-983A-7745F340C28A}"/>
              </a:ext>
            </a:extLst>
          </p:cNvPr>
          <p:cNvCxnSpPr>
            <a:cxnSpLocks/>
          </p:cNvCxnSpPr>
          <p:nvPr/>
        </p:nvCxnSpPr>
        <p:spPr>
          <a:xfrm flipH="1" flipV="1">
            <a:off x="5508104" y="1988840"/>
            <a:ext cx="1587924" cy="7680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6F8CAD7-7CC0-413F-B4DF-61F97D659C50}"/>
              </a:ext>
            </a:extLst>
          </p:cNvPr>
          <p:cNvCxnSpPr>
            <a:cxnSpLocks/>
          </p:cNvCxnSpPr>
          <p:nvPr/>
        </p:nvCxnSpPr>
        <p:spPr>
          <a:xfrm flipH="1">
            <a:off x="5637312" y="2776202"/>
            <a:ext cx="1468092" cy="1012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58851D4-E109-48CC-BCAA-B70B8C2CA71A}"/>
              </a:ext>
            </a:extLst>
          </p:cNvPr>
          <p:cNvCxnSpPr/>
          <p:nvPr/>
        </p:nvCxnSpPr>
        <p:spPr>
          <a:xfrm flipH="1" flipV="1">
            <a:off x="6302066" y="4586980"/>
            <a:ext cx="1166936" cy="216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46D77-3F7E-4994-918A-B99651BA399B}"/>
              </a:ext>
            </a:extLst>
          </p:cNvPr>
          <p:cNvSpPr>
            <a:spLocks noGrp="1"/>
          </p:cNvSpPr>
          <p:nvPr>
            <p:ph type="title"/>
          </p:nvPr>
        </p:nvSpPr>
        <p:spPr/>
        <p:txBody>
          <a:bodyPr/>
          <a:lstStyle/>
          <a:p>
            <a:r>
              <a:rPr lang="en-US" altLang="zh-CN" dirty="0"/>
              <a:t>In English scientific writing</a:t>
            </a:r>
            <a:endParaRPr lang="zh-CN" altLang="en-US" dirty="0"/>
          </a:p>
        </p:txBody>
      </p:sp>
      <p:sp>
        <p:nvSpPr>
          <p:cNvPr id="3" name="内容占位符 2">
            <a:extLst>
              <a:ext uri="{FF2B5EF4-FFF2-40B4-BE49-F238E27FC236}">
                <a16:creationId xmlns:a16="http://schemas.microsoft.com/office/drawing/2014/main" id="{8C1DF2DE-0B30-4D03-865F-11C3BA403047}"/>
              </a:ext>
            </a:extLst>
          </p:cNvPr>
          <p:cNvSpPr>
            <a:spLocks noGrp="1"/>
          </p:cNvSpPr>
          <p:nvPr>
            <p:ph idx="1"/>
          </p:nvPr>
        </p:nvSpPr>
        <p:spPr>
          <a:xfrm>
            <a:off x="457200" y="1600200"/>
            <a:ext cx="8229600" cy="5141168"/>
          </a:xfrm>
        </p:spPr>
        <p:txBody>
          <a:bodyPr>
            <a:normAutofit/>
          </a:bodyPr>
          <a:lstStyle/>
          <a:p>
            <a:r>
              <a:rPr lang="en-US" altLang="zh-CN" dirty="0"/>
              <a:t>The origin of nominalization:</a:t>
            </a:r>
          </a:p>
          <a:p>
            <a:pPr lvl="1"/>
            <a:r>
              <a:rPr lang="en-US" altLang="zh-CN" dirty="0"/>
              <a:t>Treatise on the Astrolabe (Chaucer, c. 1390) </a:t>
            </a:r>
          </a:p>
          <a:p>
            <a:pPr lvl="1"/>
            <a:endParaRPr lang="en-US" altLang="zh-CN" dirty="0"/>
          </a:p>
          <a:p>
            <a:pPr lvl="1"/>
            <a:r>
              <a:rPr lang="en-US" altLang="zh-CN" dirty="0" err="1"/>
              <a:t>Opticks</a:t>
            </a:r>
            <a:r>
              <a:rPr lang="en-US" altLang="zh-CN" dirty="0"/>
              <a:t> (Newton, 1704)</a:t>
            </a:r>
          </a:p>
          <a:p>
            <a:pPr lvl="1"/>
            <a:r>
              <a:rPr lang="en-US" altLang="zh-CN" dirty="0"/>
              <a:t>The discovery of nominalization</a:t>
            </a:r>
          </a:p>
          <a:p>
            <a:pPr lvl="2"/>
            <a:r>
              <a:rPr lang="en-US" altLang="zh-CN" dirty="0"/>
              <a:t>The unusual Refraction is therefore </a:t>
            </a:r>
            <a:r>
              <a:rPr lang="en-US" altLang="zh-CN" dirty="0" err="1"/>
              <a:t>perform’d</a:t>
            </a:r>
            <a:r>
              <a:rPr lang="en-US" altLang="zh-CN" dirty="0"/>
              <a:t> by an original property of the Rays. (</a:t>
            </a:r>
            <a:r>
              <a:rPr lang="en-US" altLang="zh-CN" dirty="0" err="1"/>
              <a:t>Opticks</a:t>
            </a:r>
            <a:r>
              <a:rPr lang="en-US" altLang="zh-CN" dirty="0"/>
              <a:t>, p. 358)</a:t>
            </a:r>
            <a:endParaRPr lang="zh-CN" altLang="en-US" dirty="0"/>
          </a:p>
        </p:txBody>
      </p:sp>
      <p:pic>
        <p:nvPicPr>
          <p:cNvPr id="4" name="Picture 4" descr="See the source image">
            <a:extLst>
              <a:ext uri="{FF2B5EF4-FFF2-40B4-BE49-F238E27FC236}">
                <a16:creationId xmlns:a16="http://schemas.microsoft.com/office/drawing/2014/main" id="{B15C3983-D087-4FA8-927D-AD46C94DB8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32" y="2780928"/>
            <a:ext cx="3563888" cy="303721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5D5BEA6-D731-4372-A23C-F11453773612}"/>
              </a:ext>
            </a:extLst>
          </p:cNvPr>
          <p:cNvPicPr>
            <a:picLocks noChangeAspect="1"/>
          </p:cNvPicPr>
          <p:nvPr/>
        </p:nvPicPr>
        <p:blipFill>
          <a:blip r:embed="rId3"/>
          <a:stretch>
            <a:fillRect/>
          </a:stretch>
        </p:blipFill>
        <p:spPr>
          <a:xfrm>
            <a:off x="5495882" y="1293912"/>
            <a:ext cx="3568883" cy="5289822"/>
          </a:xfrm>
          <a:prstGeom prst="rect">
            <a:avLst/>
          </a:prstGeom>
        </p:spPr>
      </p:pic>
      <p:sp>
        <p:nvSpPr>
          <p:cNvPr id="8" name="文本框 7">
            <a:extLst>
              <a:ext uri="{FF2B5EF4-FFF2-40B4-BE49-F238E27FC236}">
                <a16:creationId xmlns:a16="http://schemas.microsoft.com/office/drawing/2014/main" id="{9DC562B0-F315-4960-A0FD-216F6BF0D3EB}"/>
              </a:ext>
            </a:extLst>
          </p:cNvPr>
          <p:cNvSpPr txBox="1"/>
          <p:nvPr/>
        </p:nvSpPr>
        <p:spPr>
          <a:xfrm>
            <a:off x="1218104" y="2636912"/>
            <a:ext cx="648072" cy="523220"/>
          </a:xfrm>
          <a:prstGeom prst="rect">
            <a:avLst/>
          </a:prstGeom>
          <a:noFill/>
        </p:spPr>
        <p:txBody>
          <a:bodyPr wrap="square" rtlCol="0">
            <a:spAutoFit/>
          </a:bodyPr>
          <a:lstStyle/>
          <a:p>
            <a:r>
              <a:rPr lang="en-US" altLang="zh-CN" sz="2800" dirty="0"/>
              <a:t>vs.</a:t>
            </a:r>
            <a:endParaRPr lang="zh-CN" altLang="en-US" sz="2800" dirty="0"/>
          </a:p>
        </p:txBody>
      </p:sp>
    </p:spTree>
    <p:extLst>
      <p:ext uri="{BB962C8B-B14F-4D97-AF65-F5344CB8AC3E}">
        <p14:creationId xmlns:p14="http://schemas.microsoft.com/office/powerpoint/2010/main" val="308261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44171-311D-4B02-8675-DD0B2DD197D2}"/>
              </a:ext>
            </a:extLst>
          </p:cNvPr>
          <p:cNvSpPr>
            <a:spLocks noGrp="1"/>
          </p:cNvSpPr>
          <p:nvPr>
            <p:ph type="title"/>
          </p:nvPr>
        </p:nvSpPr>
        <p:spPr>
          <a:xfrm>
            <a:off x="457200" y="29920"/>
            <a:ext cx="8229600" cy="1143000"/>
          </a:xfrm>
        </p:spPr>
        <p:txBody>
          <a:bodyPr/>
          <a:lstStyle/>
          <a:p>
            <a:r>
              <a:rPr lang="en-US" altLang="zh-CN" dirty="0"/>
              <a:t>In English scientific writing</a:t>
            </a:r>
            <a:endParaRPr lang="zh-CN" altLang="en-US" dirty="0"/>
          </a:p>
        </p:txBody>
      </p:sp>
      <p:sp>
        <p:nvSpPr>
          <p:cNvPr id="3" name="内容占位符 2">
            <a:extLst>
              <a:ext uri="{FF2B5EF4-FFF2-40B4-BE49-F238E27FC236}">
                <a16:creationId xmlns:a16="http://schemas.microsoft.com/office/drawing/2014/main" id="{012A96FB-FAA2-4587-90D0-D84762BB8262}"/>
              </a:ext>
            </a:extLst>
          </p:cNvPr>
          <p:cNvSpPr>
            <a:spLocks noGrp="1"/>
          </p:cNvSpPr>
          <p:nvPr>
            <p:ph idx="1"/>
          </p:nvPr>
        </p:nvSpPr>
        <p:spPr>
          <a:xfrm>
            <a:off x="0" y="1196752"/>
            <a:ext cx="9144000" cy="5631328"/>
          </a:xfrm>
        </p:spPr>
        <p:txBody>
          <a:bodyPr>
            <a:normAutofit/>
          </a:bodyPr>
          <a:lstStyle/>
          <a:p>
            <a:r>
              <a:rPr lang="en-US" altLang="zh-CN" dirty="0"/>
              <a:t>Nominalization </a:t>
            </a:r>
          </a:p>
          <a:p>
            <a:pPr lvl="1"/>
            <a:r>
              <a:rPr lang="en-US" altLang="zh-CN" dirty="0"/>
              <a:t>If we want to develop a model, we need to understand how stress accelerates the bond rupture reaction.</a:t>
            </a:r>
          </a:p>
          <a:p>
            <a:pPr lvl="1"/>
            <a:r>
              <a:rPr lang="en-US" altLang="zh-CN" dirty="0"/>
              <a:t>“The development of a…model…requires an understanding of how stress accelerates the bond rupture reaction.” (</a:t>
            </a:r>
            <a:r>
              <a:rPr lang="en-US" altLang="zh-CN" i="1" dirty="0"/>
              <a:t>Scientific American</a:t>
            </a:r>
            <a:r>
              <a:rPr lang="en-US" altLang="zh-CN" dirty="0"/>
              <a:t>)</a:t>
            </a:r>
          </a:p>
          <a:p>
            <a:r>
              <a:rPr lang="en-US" altLang="zh-CN" dirty="0"/>
              <a:t>The “favorite sentence pattern of English scientific writing” (Halliday, 2006)</a:t>
            </a:r>
          </a:p>
          <a:p>
            <a:pPr lvl="1"/>
            <a:r>
              <a:rPr lang="en-US" altLang="zh-CN" dirty="0"/>
              <a:t>Complex sentence -&gt; simple sentence</a:t>
            </a:r>
          </a:p>
          <a:p>
            <a:pPr lvl="1"/>
            <a:r>
              <a:rPr lang="en-US" altLang="zh-CN" dirty="0"/>
              <a:t>Predicate verbs -&gt; the subject and object nouns</a:t>
            </a:r>
          </a:p>
          <a:p>
            <a:pPr lvl="1"/>
            <a:r>
              <a:rPr lang="en-US" altLang="zh-CN" dirty="0"/>
              <a:t>Logic -&gt; verbs</a:t>
            </a:r>
          </a:p>
          <a:p>
            <a:pPr lvl="1"/>
            <a:endParaRPr lang="en-US" altLang="zh-CN" dirty="0"/>
          </a:p>
          <a:p>
            <a:pPr lvl="1"/>
            <a:endParaRPr lang="zh-CN" altLang="en-US" dirty="0"/>
          </a:p>
        </p:txBody>
      </p:sp>
      <p:cxnSp>
        <p:nvCxnSpPr>
          <p:cNvPr id="8" name="直接连接符 7">
            <a:extLst>
              <a:ext uri="{FF2B5EF4-FFF2-40B4-BE49-F238E27FC236}">
                <a16:creationId xmlns:a16="http://schemas.microsoft.com/office/drawing/2014/main" id="{70FA4128-8ECA-4919-B4D0-AE80E2388F6C}"/>
              </a:ext>
            </a:extLst>
          </p:cNvPr>
          <p:cNvCxnSpPr>
            <a:cxnSpLocks/>
          </p:cNvCxnSpPr>
          <p:nvPr/>
        </p:nvCxnSpPr>
        <p:spPr>
          <a:xfrm>
            <a:off x="2843808" y="2204864"/>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448559B-1CCD-4A3D-BD23-DE301EA7BE6A}"/>
              </a:ext>
            </a:extLst>
          </p:cNvPr>
          <p:cNvCxnSpPr>
            <a:cxnSpLocks/>
          </p:cNvCxnSpPr>
          <p:nvPr/>
        </p:nvCxnSpPr>
        <p:spPr>
          <a:xfrm>
            <a:off x="7092280" y="2204864"/>
            <a:ext cx="165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4D6097F-9648-418A-A7F2-21315F6CC8FA}"/>
              </a:ext>
            </a:extLst>
          </p:cNvPr>
          <p:cNvCxnSpPr>
            <a:cxnSpLocks/>
          </p:cNvCxnSpPr>
          <p:nvPr/>
        </p:nvCxnSpPr>
        <p:spPr>
          <a:xfrm>
            <a:off x="1619672" y="3140968"/>
            <a:ext cx="18722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618390C-EFF9-49B1-830D-3FD109B093D6}"/>
              </a:ext>
            </a:extLst>
          </p:cNvPr>
          <p:cNvCxnSpPr>
            <a:cxnSpLocks/>
          </p:cNvCxnSpPr>
          <p:nvPr/>
        </p:nvCxnSpPr>
        <p:spPr>
          <a:xfrm>
            <a:off x="827584" y="3573016"/>
            <a:ext cx="20162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14B3439-B874-4058-B5EC-6345071B5091}"/>
              </a:ext>
            </a:extLst>
          </p:cNvPr>
          <p:cNvCxnSpPr>
            <a:cxnSpLocks/>
          </p:cNvCxnSpPr>
          <p:nvPr/>
        </p:nvCxnSpPr>
        <p:spPr>
          <a:xfrm>
            <a:off x="827584" y="220486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F26B568-C9AA-410F-887A-9E812F342857}"/>
              </a:ext>
            </a:extLst>
          </p:cNvPr>
          <p:cNvCxnSpPr>
            <a:cxnSpLocks/>
          </p:cNvCxnSpPr>
          <p:nvPr/>
        </p:nvCxnSpPr>
        <p:spPr>
          <a:xfrm>
            <a:off x="5580112" y="3141112"/>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AD2F0-81C1-42E7-BE04-6A620D928491}"/>
              </a:ext>
            </a:extLst>
          </p:cNvPr>
          <p:cNvSpPr>
            <a:spLocks noGrp="1"/>
          </p:cNvSpPr>
          <p:nvPr>
            <p:ph type="title"/>
          </p:nvPr>
        </p:nvSpPr>
        <p:spPr/>
        <p:txBody>
          <a:bodyPr/>
          <a:lstStyle/>
          <a:p>
            <a:r>
              <a:rPr lang="en-US" altLang="zh-CN" b="1" dirty="0"/>
              <a:t>I. Preliminary reading</a:t>
            </a:r>
            <a:endParaRPr lang="zh-CN" altLang="en-US" b="1" dirty="0"/>
          </a:p>
        </p:txBody>
      </p:sp>
      <p:sp>
        <p:nvSpPr>
          <p:cNvPr id="3" name="内容占位符 2">
            <a:extLst>
              <a:ext uri="{FF2B5EF4-FFF2-40B4-BE49-F238E27FC236}">
                <a16:creationId xmlns:a16="http://schemas.microsoft.com/office/drawing/2014/main" id="{577A698D-15EB-443A-A47D-33D33BA1BC30}"/>
              </a:ext>
            </a:extLst>
          </p:cNvPr>
          <p:cNvSpPr>
            <a:spLocks noGrp="1"/>
          </p:cNvSpPr>
          <p:nvPr>
            <p:ph idx="1"/>
          </p:nvPr>
        </p:nvSpPr>
        <p:spPr>
          <a:xfrm>
            <a:off x="0" y="1600200"/>
            <a:ext cx="9144000" cy="4525963"/>
          </a:xfrm>
        </p:spPr>
        <p:txBody>
          <a:bodyPr/>
          <a:lstStyle/>
          <a:p>
            <a:r>
              <a:rPr lang="en-US" altLang="zh-CN" dirty="0"/>
              <a:t>Questions on content:</a:t>
            </a:r>
          </a:p>
          <a:p>
            <a:pPr lvl="1"/>
            <a:r>
              <a:rPr lang="en-US" altLang="zh-CN" dirty="0"/>
              <a:t>1. What are street smarts?                 Why do schools overlook the intellectual potential of street smarts?</a:t>
            </a:r>
          </a:p>
          <a:p>
            <a:pPr lvl="1"/>
            <a:endParaRPr lang="en-US" altLang="zh-CN" dirty="0"/>
          </a:p>
          <a:p>
            <a:pPr lvl="1"/>
            <a:r>
              <a:rPr lang="en-US" altLang="zh-CN" dirty="0"/>
              <a:t>2. According to the author, what should be done first if students want to be intellectual?                    </a:t>
            </a:r>
          </a:p>
          <a:p>
            <a:pPr lvl="1"/>
            <a:endParaRPr lang="en-US" altLang="zh-CN" dirty="0"/>
          </a:p>
          <a:p>
            <a:pPr lvl="1"/>
            <a:r>
              <a:rPr lang="en-US" altLang="zh-CN" dirty="0"/>
              <a:t>3. What does it mean by seeing interests through academic eyes?</a:t>
            </a:r>
          </a:p>
        </p:txBody>
      </p:sp>
      <p:sp>
        <p:nvSpPr>
          <p:cNvPr id="4" name="文本框 3">
            <a:extLst>
              <a:ext uri="{FF2B5EF4-FFF2-40B4-BE49-F238E27FC236}">
                <a16:creationId xmlns:a16="http://schemas.microsoft.com/office/drawing/2014/main" id="{9D8F91F2-03A6-4667-A85D-F2F73AB8C335}"/>
              </a:ext>
            </a:extLst>
          </p:cNvPr>
          <p:cNvSpPr txBox="1"/>
          <p:nvPr/>
        </p:nvSpPr>
        <p:spPr>
          <a:xfrm>
            <a:off x="671403" y="3073003"/>
            <a:ext cx="1368152" cy="523220"/>
          </a:xfrm>
          <a:prstGeom prst="rect">
            <a:avLst/>
          </a:prstGeom>
          <a:noFill/>
        </p:spPr>
        <p:txBody>
          <a:bodyPr wrap="square" rtlCol="0">
            <a:spAutoFit/>
          </a:bodyPr>
          <a:lstStyle/>
          <a:p>
            <a:r>
              <a:rPr lang="en-US" altLang="zh-CN" sz="2800" dirty="0"/>
              <a:t>(para. 2)</a:t>
            </a:r>
            <a:endParaRPr lang="zh-CN" altLang="en-US" sz="2800" dirty="0"/>
          </a:p>
        </p:txBody>
      </p:sp>
      <p:sp>
        <p:nvSpPr>
          <p:cNvPr id="5" name="文本框 4">
            <a:extLst>
              <a:ext uri="{FF2B5EF4-FFF2-40B4-BE49-F238E27FC236}">
                <a16:creationId xmlns:a16="http://schemas.microsoft.com/office/drawing/2014/main" id="{DC9A3372-8747-4226-97F7-0898045AE2E9}"/>
              </a:ext>
            </a:extLst>
          </p:cNvPr>
          <p:cNvSpPr txBox="1"/>
          <p:nvPr/>
        </p:nvSpPr>
        <p:spPr>
          <a:xfrm>
            <a:off x="5220072" y="3064862"/>
            <a:ext cx="1368152" cy="523220"/>
          </a:xfrm>
          <a:prstGeom prst="rect">
            <a:avLst/>
          </a:prstGeom>
          <a:noFill/>
        </p:spPr>
        <p:txBody>
          <a:bodyPr wrap="square" rtlCol="0">
            <a:spAutoFit/>
          </a:bodyPr>
          <a:lstStyle/>
          <a:p>
            <a:r>
              <a:rPr lang="en-US" altLang="zh-CN" sz="2800" dirty="0"/>
              <a:t>(para. 3)</a:t>
            </a:r>
            <a:endParaRPr lang="zh-CN" altLang="en-US" sz="2800" dirty="0"/>
          </a:p>
        </p:txBody>
      </p:sp>
      <p:sp>
        <p:nvSpPr>
          <p:cNvPr id="6" name="文本框 5">
            <a:extLst>
              <a:ext uri="{FF2B5EF4-FFF2-40B4-BE49-F238E27FC236}">
                <a16:creationId xmlns:a16="http://schemas.microsoft.com/office/drawing/2014/main" id="{D7A405B9-4F3D-4F5D-A072-A264B89EF6E3}"/>
              </a:ext>
            </a:extLst>
          </p:cNvPr>
          <p:cNvSpPr txBox="1"/>
          <p:nvPr/>
        </p:nvSpPr>
        <p:spPr>
          <a:xfrm>
            <a:off x="5486896" y="4024764"/>
            <a:ext cx="1368152" cy="523220"/>
          </a:xfrm>
          <a:prstGeom prst="rect">
            <a:avLst/>
          </a:prstGeom>
          <a:noFill/>
        </p:spPr>
        <p:txBody>
          <a:bodyPr wrap="square" rtlCol="0">
            <a:spAutoFit/>
          </a:bodyPr>
          <a:lstStyle/>
          <a:p>
            <a:r>
              <a:rPr lang="en-US" altLang="zh-CN" sz="2800" dirty="0"/>
              <a:t>(para. 4)</a:t>
            </a:r>
            <a:endParaRPr lang="zh-CN" altLang="en-US" sz="2800" dirty="0"/>
          </a:p>
        </p:txBody>
      </p:sp>
      <p:sp>
        <p:nvSpPr>
          <p:cNvPr id="7" name="文本框 6">
            <a:extLst>
              <a:ext uri="{FF2B5EF4-FFF2-40B4-BE49-F238E27FC236}">
                <a16:creationId xmlns:a16="http://schemas.microsoft.com/office/drawing/2014/main" id="{0972FE3D-FE75-4A2D-ABB7-38D5706A5301}"/>
              </a:ext>
            </a:extLst>
          </p:cNvPr>
          <p:cNvSpPr txBox="1"/>
          <p:nvPr/>
        </p:nvSpPr>
        <p:spPr>
          <a:xfrm>
            <a:off x="7668344" y="4024764"/>
            <a:ext cx="1584176" cy="523220"/>
          </a:xfrm>
          <a:prstGeom prst="rect">
            <a:avLst/>
          </a:prstGeom>
          <a:noFill/>
        </p:spPr>
        <p:txBody>
          <a:bodyPr wrap="square" rtlCol="0">
            <a:spAutoFit/>
          </a:bodyPr>
          <a:lstStyle/>
          <a:p>
            <a:r>
              <a:rPr lang="en-US" altLang="zh-CN" sz="2800" dirty="0"/>
              <a:t>(para. 11,</a:t>
            </a:r>
            <a:endParaRPr lang="zh-CN" altLang="en-US" sz="2800" dirty="0"/>
          </a:p>
        </p:txBody>
      </p:sp>
      <p:sp>
        <p:nvSpPr>
          <p:cNvPr id="8" name="文本框 7">
            <a:extLst>
              <a:ext uri="{FF2B5EF4-FFF2-40B4-BE49-F238E27FC236}">
                <a16:creationId xmlns:a16="http://schemas.microsoft.com/office/drawing/2014/main" id="{4DD1A42B-B38D-40F7-9C88-453F4AA3B938}"/>
              </a:ext>
            </a:extLst>
          </p:cNvPr>
          <p:cNvSpPr txBox="1"/>
          <p:nvPr/>
        </p:nvSpPr>
        <p:spPr>
          <a:xfrm>
            <a:off x="724716" y="4547984"/>
            <a:ext cx="2695156" cy="523220"/>
          </a:xfrm>
          <a:prstGeom prst="rect">
            <a:avLst/>
          </a:prstGeom>
          <a:noFill/>
        </p:spPr>
        <p:txBody>
          <a:bodyPr wrap="square" rtlCol="0">
            <a:spAutoFit/>
          </a:bodyPr>
          <a:lstStyle/>
          <a:p>
            <a:r>
              <a:rPr lang="en-US" altLang="zh-CN" sz="2800" dirty="0"/>
              <a:t>12, and 13)</a:t>
            </a:r>
            <a:endParaRPr lang="zh-CN" altLang="en-US" sz="2800" dirty="0"/>
          </a:p>
        </p:txBody>
      </p:sp>
      <p:sp>
        <p:nvSpPr>
          <p:cNvPr id="9" name="文本框 8">
            <a:extLst>
              <a:ext uri="{FF2B5EF4-FFF2-40B4-BE49-F238E27FC236}">
                <a16:creationId xmlns:a16="http://schemas.microsoft.com/office/drawing/2014/main" id="{C78CD498-52FF-4B83-A884-9EF8DEFC177F}"/>
              </a:ext>
            </a:extLst>
          </p:cNvPr>
          <p:cNvSpPr txBox="1"/>
          <p:nvPr/>
        </p:nvSpPr>
        <p:spPr>
          <a:xfrm>
            <a:off x="3080152" y="5484624"/>
            <a:ext cx="1635864" cy="523220"/>
          </a:xfrm>
          <a:prstGeom prst="rect">
            <a:avLst/>
          </a:prstGeom>
          <a:noFill/>
        </p:spPr>
        <p:txBody>
          <a:bodyPr wrap="square" rtlCol="0">
            <a:spAutoFit/>
          </a:bodyPr>
          <a:lstStyle/>
          <a:p>
            <a:r>
              <a:rPr lang="en-US" altLang="zh-CN" sz="2800" dirty="0"/>
              <a:t>(para. 17)</a:t>
            </a:r>
            <a:endParaRPr lang="zh-CN" altLang="en-US" sz="2800" dirty="0"/>
          </a:p>
        </p:txBody>
      </p:sp>
      <p:sp>
        <p:nvSpPr>
          <p:cNvPr id="10" name="文本框 9">
            <a:extLst>
              <a:ext uri="{FF2B5EF4-FFF2-40B4-BE49-F238E27FC236}">
                <a16:creationId xmlns:a16="http://schemas.microsoft.com/office/drawing/2014/main" id="{5E8F9BFB-CDD1-4618-8B9C-04D284BD0D3E}"/>
              </a:ext>
            </a:extLst>
          </p:cNvPr>
          <p:cNvSpPr txBox="1"/>
          <p:nvPr/>
        </p:nvSpPr>
        <p:spPr>
          <a:xfrm>
            <a:off x="4684988" y="2159219"/>
            <a:ext cx="1476008" cy="523220"/>
          </a:xfrm>
          <a:prstGeom prst="rect">
            <a:avLst/>
          </a:prstGeom>
          <a:noFill/>
        </p:spPr>
        <p:txBody>
          <a:bodyPr wrap="square" rtlCol="0">
            <a:spAutoFit/>
          </a:bodyPr>
          <a:lstStyle/>
          <a:p>
            <a:r>
              <a:rPr lang="en-US" altLang="zh-CN" sz="2800" dirty="0"/>
              <a:t>(para. 1)</a:t>
            </a:r>
            <a:endParaRPr lang="zh-CN" altLang="en-US" sz="2800" dirty="0"/>
          </a:p>
        </p:txBody>
      </p:sp>
      <p:sp>
        <p:nvSpPr>
          <p:cNvPr id="12" name="文本框 11">
            <a:extLst>
              <a:ext uri="{FF2B5EF4-FFF2-40B4-BE49-F238E27FC236}">
                <a16:creationId xmlns:a16="http://schemas.microsoft.com/office/drawing/2014/main" id="{D9CAEB47-683E-49A8-8E93-AAD269DC2A53}"/>
              </a:ext>
            </a:extLst>
          </p:cNvPr>
          <p:cNvSpPr txBox="1"/>
          <p:nvPr/>
        </p:nvSpPr>
        <p:spPr>
          <a:xfrm>
            <a:off x="6764301" y="4061966"/>
            <a:ext cx="1096390" cy="523220"/>
          </a:xfrm>
          <a:prstGeom prst="rect">
            <a:avLst/>
          </a:prstGeom>
          <a:noFill/>
        </p:spPr>
        <p:txBody>
          <a:bodyPr wrap="square" rtlCol="0">
            <a:spAutoFit/>
          </a:bodyPr>
          <a:lstStyle/>
          <a:p>
            <a:r>
              <a:rPr lang="en-US" altLang="zh-CN" sz="2800" dirty="0"/>
              <a:t>Why?</a:t>
            </a:r>
            <a:endParaRPr lang="zh-CN" altLang="en-US" sz="2800" dirty="0"/>
          </a:p>
        </p:txBody>
      </p:sp>
      <p:sp>
        <p:nvSpPr>
          <p:cNvPr id="13" name="文本框 12">
            <a:extLst>
              <a:ext uri="{FF2B5EF4-FFF2-40B4-BE49-F238E27FC236}">
                <a16:creationId xmlns:a16="http://schemas.microsoft.com/office/drawing/2014/main" id="{785B200D-7C8A-4D99-92F3-406B5E77A4A5}"/>
              </a:ext>
            </a:extLst>
          </p:cNvPr>
          <p:cNvSpPr txBox="1"/>
          <p:nvPr/>
        </p:nvSpPr>
        <p:spPr>
          <a:xfrm>
            <a:off x="1985294" y="3084588"/>
            <a:ext cx="3594818" cy="523220"/>
          </a:xfrm>
          <a:prstGeom prst="rect">
            <a:avLst/>
          </a:prstGeom>
          <a:noFill/>
        </p:spPr>
        <p:txBody>
          <a:bodyPr wrap="square" rtlCol="0">
            <a:spAutoFit/>
          </a:bodyPr>
          <a:lstStyle/>
          <a:p>
            <a:r>
              <a:rPr lang="en-US" altLang="zh-CN" sz="2800" dirty="0"/>
              <a:t>What problem arises?</a:t>
            </a:r>
            <a:endParaRPr lang="zh-CN" altLang="en-US" sz="2800" dirty="0"/>
          </a:p>
        </p:txBody>
      </p:sp>
    </p:spTree>
    <p:extLst>
      <p:ext uri="{BB962C8B-B14F-4D97-AF65-F5344CB8AC3E}">
        <p14:creationId xmlns:p14="http://schemas.microsoft.com/office/powerpoint/2010/main" val="354617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361F9-764F-4F3E-A2CA-B89F49A3D817}"/>
              </a:ext>
            </a:extLst>
          </p:cNvPr>
          <p:cNvSpPr>
            <a:spLocks noGrp="1"/>
          </p:cNvSpPr>
          <p:nvPr>
            <p:ph type="title"/>
          </p:nvPr>
        </p:nvSpPr>
        <p:spPr>
          <a:xfrm>
            <a:off x="1214840" y="1191050"/>
            <a:ext cx="2376264" cy="1140716"/>
          </a:xfrm>
        </p:spPr>
        <p:txBody>
          <a:bodyPr>
            <a:normAutofit/>
          </a:bodyPr>
          <a:lstStyle/>
          <a:p>
            <a:pPr algn="l"/>
            <a:r>
              <a:rPr lang="en-US" altLang="zh-CN" sz="3200" dirty="0"/>
              <a:t>(conjunction)</a:t>
            </a:r>
            <a:endParaRPr lang="zh-CN" altLang="en-US" sz="3200" dirty="0"/>
          </a:p>
        </p:txBody>
      </p:sp>
      <p:sp>
        <p:nvSpPr>
          <p:cNvPr id="3" name="内容占位符 2">
            <a:extLst>
              <a:ext uri="{FF2B5EF4-FFF2-40B4-BE49-F238E27FC236}">
                <a16:creationId xmlns:a16="http://schemas.microsoft.com/office/drawing/2014/main" id="{697175DE-E593-4899-908D-263824F25D24}"/>
              </a:ext>
            </a:extLst>
          </p:cNvPr>
          <p:cNvSpPr>
            <a:spLocks noGrp="1"/>
          </p:cNvSpPr>
          <p:nvPr>
            <p:ph idx="1"/>
          </p:nvPr>
        </p:nvSpPr>
        <p:spPr>
          <a:xfrm>
            <a:off x="0" y="1484784"/>
            <a:ext cx="9144000" cy="5098578"/>
          </a:xfrm>
        </p:spPr>
        <p:txBody>
          <a:bodyPr>
            <a:normAutofit/>
          </a:bodyPr>
          <a:lstStyle/>
          <a:p>
            <a:r>
              <a:rPr lang="en-US" altLang="zh-CN" dirty="0"/>
              <a:t>Logic </a:t>
            </a:r>
          </a:p>
          <a:p>
            <a:pPr lvl="1"/>
            <a:r>
              <a:rPr lang="en-US" altLang="zh-CN" dirty="0"/>
              <a:t>If we want to develop a model, we need to understand how stress accelerates the bond rupture reaction.</a:t>
            </a:r>
          </a:p>
          <a:p>
            <a:pPr lvl="1"/>
            <a:r>
              <a:rPr lang="en-US" altLang="zh-CN" dirty="0"/>
              <a:t>“The development of a…model…requires an understanding of how stress accelerates the bond rupture reaction.” (</a:t>
            </a:r>
            <a:r>
              <a:rPr lang="en-US" altLang="zh-CN" i="1" dirty="0"/>
              <a:t>Scientific American</a:t>
            </a:r>
            <a:r>
              <a:rPr lang="en-US" altLang="zh-CN" dirty="0"/>
              <a:t>)</a:t>
            </a:r>
          </a:p>
          <a:p>
            <a:pPr lvl="1"/>
            <a:r>
              <a:rPr lang="en-US" altLang="zh-CN" dirty="0"/>
              <a:t>An understanding of how stress accelerates the bond rupture reaction is a pre-condition of the development of a model.</a:t>
            </a:r>
          </a:p>
          <a:p>
            <a:endParaRPr lang="zh-CN" altLang="en-US" dirty="0"/>
          </a:p>
        </p:txBody>
      </p:sp>
      <p:cxnSp>
        <p:nvCxnSpPr>
          <p:cNvPr id="4" name="直接连接符 3">
            <a:extLst>
              <a:ext uri="{FF2B5EF4-FFF2-40B4-BE49-F238E27FC236}">
                <a16:creationId xmlns:a16="http://schemas.microsoft.com/office/drawing/2014/main" id="{A8ED97F7-EFA2-4B71-853E-B67797BA95F6}"/>
              </a:ext>
            </a:extLst>
          </p:cNvPr>
          <p:cNvCxnSpPr>
            <a:cxnSpLocks/>
          </p:cNvCxnSpPr>
          <p:nvPr/>
        </p:nvCxnSpPr>
        <p:spPr>
          <a:xfrm>
            <a:off x="827584" y="2492896"/>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BFAEB34-686D-4430-ADA7-BD17070815BB}"/>
              </a:ext>
            </a:extLst>
          </p:cNvPr>
          <p:cNvCxnSpPr>
            <a:cxnSpLocks/>
          </p:cNvCxnSpPr>
          <p:nvPr/>
        </p:nvCxnSpPr>
        <p:spPr>
          <a:xfrm>
            <a:off x="5580112" y="3429000"/>
            <a:ext cx="129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6C281B5-D63E-417F-ADF1-F531409E0F3F}"/>
              </a:ext>
            </a:extLst>
          </p:cNvPr>
          <p:cNvCxnSpPr>
            <a:cxnSpLocks/>
          </p:cNvCxnSpPr>
          <p:nvPr/>
        </p:nvCxnSpPr>
        <p:spPr>
          <a:xfrm>
            <a:off x="3347864" y="5229200"/>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标题 1">
            <a:extLst>
              <a:ext uri="{FF2B5EF4-FFF2-40B4-BE49-F238E27FC236}">
                <a16:creationId xmlns:a16="http://schemas.microsoft.com/office/drawing/2014/main" id="{472B5927-4BE3-4CDF-93C0-9412394E6715}"/>
              </a:ext>
            </a:extLst>
          </p:cNvPr>
          <p:cNvSpPr txBox="1">
            <a:spLocks/>
          </p:cNvSpPr>
          <p:nvPr/>
        </p:nvSpPr>
        <p:spPr>
          <a:xfrm>
            <a:off x="3463452" y="1191050"/>
            <a:ext cx="1342492" cy="11407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a:t>-&gt; verb</a:t>
            </a:r>
            <a:endParaRPr lang="zh-CN" altLang="en-US" sz="3200" dirty="0"/>
          </a:p>
        </p:txBody>
      </p:sp>
      <p:sp>
        <p:nvSpPr>
          <p:cNvPr id="8" name="标题 1">
            <a:extLst>
              <a:ext uri="{FF2B5EF4-FFF2-40B4-BE49-F238E27FC236}">
                <a16:creationId xmlns:a16="http://schemas.microsoft.com/office/drawing/2014/main" id="{FD04E0BC-C04A-42C7-A8BA-A5091F2834D0}"/>
              </a:ext>
            </a:extLst>
          </p:cNvPr>
          <p:cNvSpPr txBox="1">
            <a:spLocks/>
          </p:cNvSpPr>
          <p:nvPr/>
        </p:nvSpPr>
        <p:spPr>
          <a:xfrm>
            <a:off x="4788024" y="1191050"/>
            <a:ext cx="1584176" cy="11407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a:t>-&gt; noun</a:t>
            </a:r>
            <a:endParaRPr lang="zh-CN" altLang="en-US" sz="3200" dirty="0"/>
          </a:p>
        </p:txBody>
      </p:sp>
      <p:sp>
        <p:nvSpPr>
          <p:cNvPr id="9" name="标题 1">
            <a:extLst>
              <a:ext uri="{FF2B5EF4-FFF2-40B4-BE49-F238E27FC236}">
                <a16:creationId xmlns:a16="http://schemas.microsoft.com/office/drawing/2014/main" id="{E26ABA18-FE39-4F70-AE26-EF033E7C4A64}"/>
              </a:ext>
            </a:extLst>
          </p:cNvPr>
          <p:cNvSpPr txBox="1">
            <a:spLocks/>
          </p:cNvSpPr>
          <p:nvPr/>
        </p:nvSpPr>
        <p:spPr>
          <a:xfrm>
            <a:off x="6156176" y="1191050"/>
            <a:ext cx="2987824" cy="11407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a:t>(the 20</a:t>
            </a:r>
            <a:r>
              <a:rPr lang="en-US" altLang="zh-CN" sz="3200" baseline="30000" dirty="0"/>
              <a:t>th</a:t>
            </a:r>
            <a:r>
              <a:rPr lang="en-US" altLang="zh-CN" sz="3200" dirty="0"/>
              <a:t> century)</a:t>
            </a:r>
            <a:endParaRPr lang="zh-CN" altLang="en-US" sz="3200" dirty="0"/>
          </a:p>
        </p:txBody>
      </p:sp>
    </p:spTree>
    <p:extLst>
      <p:ext uri="{BB962C8B-B14F-4D97-AF65-F5344CB8AC3E}">
        <p14:creationId xmlns:p14="http://schemas.microsoft.com/office/powerpoint/2010/main" val="62917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7A698D-15EB-443A-A47D-33D33BA1BC30}"/>
              </a:ext>
            </a:extLst>
          </p:cNvPr>
          <p:cNvSpPr>
            <a:spLocks noGrp="1"/>
          </p:cNvSpPr>
          <p:nvPr>
            <p:ph idx="1"/>
          </p:nvPr>
        </p:nvSpPr>
        <p:spPr>
          <a:xfrm>
            <a:off x="251520" y="476672"/>
            <a:ext cx="8568952" cy="6106690"/>
          </a:xfrm>
        </p:spPr>
        <p:txBody>
          <a:bodyPr>
            <a:normAutofit/>
          </a:bodyPr>
          <a:lstStyle/>
          <a:p>
            <a:r>
              <a:rPr lang="en-US" altLang="zh-CN" dirty="0"/>
              <a:t>1. What are street smarts? Why do schools and colleges overlook the intellectual potential of street smarts? What problem arises?</a:t>
            </a:r>
          </a:p>
          <a:p>
            <a:pPr lvl="1"/>
            <a:r>
              <a:rPr lang="en-US" altLang="zh-CN" dirty="0"/>
              <a:t>The phenomenon that students are intelligent about nonacademic things but unable to apply the intelligence to academic work. (para. 1)</a:t>
            </a:r>
          </a:p>
          <a:p>
            <a:pPr lvl="1"/>
            <a:r>
              <a:rPr lang="en-US" altLang="zh-CN" dirty="0"/>
              <a:t>We associate those street smarts with anti-intellectual concerns. (para. 2)</a:t>
            </a:r>
          </a:p>
          <a:p>
            <a:pPr lvl="1"/>
            <a:r>
              <a:rPr lang="en-US" altLang="zh-CN" dirty="0"/>
              <a:t>No necessary connection has ever been established between any text or subject (including those on street smarts) and the educational depth and weight of the discussion it can generate. (para. 3)</a:t>
            </a:r>
          </a:p>
        </p:txBody>
      </p:sp>
    </p:spTree>
    <p:extLst>
      <p:ext uri="{BB962C8B-B14F-4D97-AF65-F5344CB8AC3E}">
        <p14:creationId xmlns:p14="http://schemas.microsoft.com/office/powerpoint/2010/main" val="7739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7A698D-15EB-443A-A47D-33D33BA1BC30}"/>
              </a:ext>
            </a:extLst>
          </p:cNvPr>
          <p:cNvSpPr>
            <a:spLocks noGrp="1"/>
          </p:cNvSpPr>
          <p:nvPr>
            <p:ph idx="1"/>
          </p:nvPr>
        </p:nvSpPr>
        <p:spPr>
          <a:xfrm>
            <a:off x="0" y="116632"/>
            <a:ext cx="9144000" cy="3024336"/>
          </a:xfrm>
        </p:spPr>
        <p:txBody>
          <a:bodyPr/>
          <a:lstStyle/>
          <a:p>
            <a:r>
              <a:rPr lang="en-US" altLang="zh-CN" dirty="0"/>
              <a:t>2. According to the author, what should be done first if students want to be intellectual?                    </a:t>
            </a:r>
          </a:p>
          <a:p>
            <a:pPr lvl="1"/>
            <a:endParaRPr lang="en-US" altLang="zh-CN" dirty="0"/>
          </a:p>
          <a:p>
            <a:pPr lvl="1"/>
            <a:r>
              <a:rPr lang="en-US" altLang="zh-CN" dirty="0"/>
              <a:t>Students should be encouraged to do so at first on subjects that interest them rather than ones that interest us.</a:t>
            </a:r>
          </a:p>
          <a:p>
            <a:pPr lvl="1"/>
            <a:endParaRPr lang="en-US" altLang="zh-CN" dirty="0"/>
          </a:p>
        </p:txBody>
      </p:sp>
      <p:sp>
        <p:nvSpPr>
          <p:cNvPr id="6" name="文本框 5">
            <a:extLst>
              <a:ext uri="{FF2B5EF4-FFF2-40B4-BE49-F238E27FC236}">
                <a16:creationId xmlns:a16="http://schemas.microsoft.com/office/drawing/2014/main" id="{D7A405B9-4F3D-4F5D-A072-A264B89EF6E3}"/>
              </a:ext>
            </a:extLst>
          </p:cNvPr>
          <p:cNvSpPr txBox="1"/>
          <p:nvPr/>
        </p:nvSpPr>
        <p:spPr>
          <a:xfrm>
            <a:off x="6876256" y="590208"/>
            <a:ext cx="1656184" cy="584775"/>
          </a:xfrm>
          <a:prstGeom prst="rect">
            <a:avLst/>
          </a:prstGeom>
          <a:noFill/>
        </p:spPr>
        <p:txBody>
          <a:bodyPr wrap="square" rtlCol="0">
            <a:spAutoFit/>
          </a:bodyPr>
          <a:lstStyle/>
          <a:p>
            <a:r>
              <a:rPr lang="en-US" altLang="zh-CN" sz="3200" dirty="0"/>
              <a:t>(para. 4)</a:t>
            </a:r>
            <a:endParaRPr lang="zh-CN" altLang="en-US" sz="3200" dirty="0"/>
          </a:p>
        </p:txBody>
      </p:sp>
      <p:sp>
        <p:nvSpPr>
          <p:cNvPr id="7" name="文本框 6">
            <a:extLst>
              <a:ext uri="{FF2B5EF4-FFF2-40B4-BE49-F238E27FC236}">
                <a16:creationId xmlns:a16="http://schemas.microsoft.com/office/drawing/2014/main" id="{0972FE3D-FE75-4A2D-ABB7-38D5706A5301}"/>
              </a:ext>
            </a:extLst>
          </p:cNvPr>
          <p:cNvSpPr txBox="1"/>
          <p:nvPr/>
        </p:nvSpPr>
        <p:spPr>
          <a:xfrm>
            <a:off x="1403648" y="1141760"/>
            <a:ext cx="4333474" cy="584775"/>
          </a:xfrm>
          <a:prstGeom prst="rect">
            <a:avLst/>
          </a:prstGeom>
          <a:noFill/>
        </p:spPr>
        <p:txBody>
          <a:bodyPr wrap="square" rtlCol="0">
            <a:spAutoFit/>
          </a:bodyPr>
          <a:lstStyle/>
          <a:p>
            <a:r>
              <a:rPr lang="en-US" altLang="zh-CN" sz="3200" dirty="0"/>
              <a:t>(para. 11, 12 and 13)</a:t>
            </a:r>
            <a:endParaRPr lang="zh-CN" altLang="en-US" sz="3200" dirty="0"/>
          </a:p>
        </p:txBody>
      </p:sp>
      <p:sp>
        <p:nvSpPr>
          <p:cNvPr id="12" name="文本框 11">
            <a:extLst>
              <a:ext uri="{FF2B5EF4-FFF2-40B4-BE49-F238E27FC236}">
                <a16:creationId xmlns:a16="http://schemas.microsoft.com/office/drawing/2014/main" id="{D9CAEB47-683E-49A8-8E93-AAD269DC2A53}"/>
              </a:ext>
            </a:extLst>
          </p:cNvPr>
          <p:cNvSpPr txBox="1"/>
          <p:nvPr/>
        </p:nvSpPr>
        <p:spPr>
          <a:xfrm>
            <a:off x="351396" y="1143908"/>
            <a:ext cx="1327209" cy="584775"/>
          </a:xfrm>
          <a:prstGeom prst="rect">
            <a:avLst/>
          </a:prstGeom>
          <a:noFill/>
        </p:spPr>
        <p:txBody>
          <a:bodyPr wrap="square" rtlCol="0">
            <a:spAutoFit/>
          </a:bodyPr>
          <a:lstStyle/>
          <a:p>
            <a:r>
              <a:rPr lang="en-US" altLang="zh-CN" sz="3200" dirty="0"/>
              <a:t>Why?</a:t>
            </a:r>
            <a:endParaRPr lang="zh-CN" altLang="en-US" sz="3200" dirty="0"/>
          </a:p>
        </p:txBody>
      </p:sp>
      <p:sp>
        <p:nvSpPr>
          <p:cNvPr id="11" name="文本框 10">
            <a:extLst>
              <a:ext uri="{FF2B5EF4-FFF2-40B4-BE49-F238E27FC236}">
                <a16:creationId xmlns:a16="http://schemas.microsoft.com/office/drawing/2014/main" id="{96639CD3-6ADB-47BF-83B8-7FFBB0E0C715}"/>
              </a:ext>
            </a:extLst>
          </p:cNvPr>
          <p:cNvSpPr txBox="1"/>
          <p:nvPr/>
        </p:nvSpPr>
        <p:spPr>
          <a:xfrm>
            <a:off x="-72007" y="3020504"/>
            <a:ext cx="5004047" cy="2569934"/>
          </a:xfrm>
          <a:prstGeom prst="rect">
            <a:avLst/>
          </a:prstGeom>
          <a:noFill/>
        </p:spPr>
        <p:txBody>
          <a:bodyPr wrap="square" rtlCol="0">
            <a:spAutoFit/>
          </a:bodyPr>
          <a:lstStyle/>
          <a:p>
            <a:pPr algn="ctr">
              <a:spcBef>
                <a:spcPts val="1200"/>
              </a:spcBef>
              <a:spcAft>
                <a:spcPts val="1800"/>
              </a:spcAft>
            </a:pPr>
            <a:r>
              <a:rPr lang="en-US" altLang="zh-CN" sz="2800" b="1" dirty="0"/>
              <a:t>Sports</a:t>
            </a:r>
          </a:p>
          <a:p>
            <a:pPr>
              <a:spcAft>
                <a:spcPts val="1800"/>
              </a:spcAft>
            </a:pPr>
            <a:r>
              <a:rPr lang="en-US" altLang="zh-CN" sz="2200" dirty="0"/>
              <a:t>Full of arguments and analysis (para. 11)</a:t>
            </a:r>
          </a:p>
          <a:p>
            <a:pPr>
              <a:spcAft>
                <a:spcPts val="1800"/>
              </a:spcAft>
            </a:pPr>
            <a:r>
              <a:rPr lang="en-US" altLang="zh-CN" sz="2200" dirty="0"/>
              <a:t>Satisfy the thirst for community (para. 12)</a:t>
            </a:r>
          </a:p>
          <a:p>
            <a:pPr>
              <a:spcAft>
                <a:spcPts val="1800"/>
              </a:spcAft>
            </a:pPr>
            <a:r>
              <a:rPr lang="en-US" altLang="zh-CN" sz="2200" dirty="0"/>
              <a:t>Real intellectual world organized like the world of team sports (para. 13)</a:t>
            </a:r>
            <a:endParaRPr lang="zh-CN" altLang="en-US" sz="2200" dirty="0"/>
          </a:p>
        </p:txBody>
      </p:sp>
      <p:sp>
        <p:nvSpPr>
          <p:cNvPr id="14" name="文本框 13">
            <a:extLst>
              <a:ext uri="{FF2B5EF4-FFF2-40B4-BE49-F238E27FC236}">
                <a16:creationId xmlns:a16="http://schemas.microsoft.com/office/drawing/2014/main" id="{E8E5F106-605B-44B1-8358-2867C56B6CC9}"/>
              </a:ext>
            </a:extLst>
          </p:cNvPr>
          <p:cNvSpPr txBox="1"/>
          <p:nvPr/>
        </p:nvSpPr>
        <p:spPr>
          <a:xfrm>
            <a:off x="4810527" y="3019306"/>
            <a:ext cx="4333473" cy="2908489"/>
          </a:xfrm>
          <a:prstGeom prst="rect">
            <a:avLst/>
          </a:prstGeom>
          <a:noFill/>
        </p:spPr>
        <p:txBody>
          <a:bodyPr wrap="square" rtlCol="0">
            <a:spAutoFit/>
          </a:bodyPr>
          <a:lstStyle/>
          <a:p>
            <a:pPr algn="ctr">
              <a:spcBef>
                <a:spcPts val="1200"/>
              </a:spcBef>
              <a:spcAft>
                <a:spcPts val="1800"/>
              </a:spcAft>
            </a:pPr>
            <a:r>
              <a:rPr lang="en-US" altLang="zh-CN" sz="2800" b="1" dirty="0"/>
              <a:t>Schools</a:t>
            </a:r>
          </a:p>
          <a:p>
            <a:pPr>
              <a:spcAft>
                <a:spcPts val="1800"/>
              </a:spcAft>
            </a:pPr>
            <a:r>
              <a:rPr lang="en-US" altLang="zh-CN" sz="2200" dirty="0"/>
              <a:t>Pale and unreal culture (para. 11)</a:t>
            </a:r>
          </a:p>
          <a:p>
            <a:pPr>
              <a:spcAft>
                <a:spcPts val="1800"/>
              </a:spcAft>
            </a:pPr>
            <a:r>
              <a:rPr lang="en-US" altLang="zh-CN" sz="2200" dirty="0"/>
              <a:t>Attract no public attention (para. 12)</a:t>
            </a:r>
          </a:p>
          <a:p>
            <a:pPr>
              <a:spcAft>
                <a:spcPts val="1800"/>
              </a:spcAft>
            </a:pPr>
            <a:r>
              <a:rPr lang="en-US" altLang="zh-CN" sz="2200" dirty="0"/>
              <a:t>Unable to use elements of drama and conflict that the intellectual world shares with sports (para. 15)</a:t>
            </a:r>
            <a:endParaRPr lang="zh-CN" altLang="en-US" sz="2200" dirty="0"/>
          </a:p>
        </p:txBody>
      </p:sp>
      <p:sp>
        <p:nvSpPr>
          <p:cNvPr id="8" name="箭头: 左右 7">
            <a:extLst>
              <a:ext uri="{FF2B5EF4-FFF2-40B4-BE49-F238E27FC236}">
                <a16:creationId xmlns:a16="http://schemas.microsoft.com/office/drawing/2014/main" id="{60179F7A-1F70-4BCD-AB6E-74640C4AABCF}"/>
              </a:ext>
            </a:extLst>
          </p:cNvPr>
          <p:cNvSpPr/>
          <p:nvPr/>
        </p:nvSpPr>
        <p:spPr>
          <a:xfrm>
            <a:off x="3635896" y="3140968"/>
            <a:ext cx="2101226" cy="288032"/>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4C5ACD7-E0BB-493C-8B86-D58BC9D05C8D}"/>
              </a:ext>
            </a:extLst>
          </p:cNvPr>
          <p:cNvSpPr txBox="1"/>
          <p:nvPr/>
        </p:nvSpPr>
        <p:spPr>
          <a:xfrm>
            <a:off x="3719155" y="2683147"/>
            <a:ext cx="1944216" cy="523220"/>
          </a:xfrm>
          <a:prstGeom prst="rect">
            <a:avLst/>
          </a:prstGeom>
          <a:noFill/>
        </p:spPr>
        <p:txBody>
          <a:bodyPr wrap="square" rtlCol="0">
            <a:spAutoFit/>
          </a:bodyPr>
          <a:lstStyle/>
          <a:p>
            <a:pPr algn="ctr">
              <a:spcAft>
                <a:spcPts val="1200"/>
              </a:spcAft>
            </a:pPr>
            <a:r>
              <a:rPr lang="en-US" altLang="zh-CN" sz="2800" dirty="0"/>
              <a:t>Contrast</a:t>
            </a:r>
            <a:endParaRPr lang="en-US" altLang="zh-CN" sz="2400" dirty="0"/>
          </a:p>
        </p:txBody>
      </p:sp>
    </p:spTree>
    <p:extLst>
      <p:ext uri="{BB962C8B-B14F-4D97-AF65-F5344CB8AC3E}">
        <p14:creationId xmlns:p14="http://schemas.microsoft.com/office/powerpoint/2010/main" val="160195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7A698D-15EB-443A-A47D-33D33BA1BC30}"/>
              </a:ext>
            </a:extLst>
          </p:cNvPr>
          <p:cNvSpPr>
            <a:spLocks noGrp="1"/>
          </p:cNvSpPr>
          <p:nvPr>
            <p:ph idx="1"/>
          </p:nvPr>
        </p:nvSpPr>
        <p:spPr>
          <a:xfrm>
            <a:off x="0" y="1600200"/>
            <a:ext cx="9144000" cy="4525963"/>
          </a:xfrm>
        </p:spPr>
        <p:txBody>
          <a:bodyPr/>
          <a:lstStyle/>
          <a:p>
            <a:r>
              <a:rPr lang="en-US" altLang="zh-CN" dirty="0"/>
              <a:t>3. What does it mean by seeing interests through academic eyes?</a:t>
            </a:r>
          </a:p>
          <a:p>
            <a:pPr lvl="1"/>
            <a:r>
              <a:rPr lang="en-US" altLang="zh-CN" dirty="0"/>
              <a:t>Taking nonacademic interests as an object of academic study is not enough.</a:t>
            </a:r>
          </a:p>
          <a:p>
            <a:pPr lvl="1"/>
            <a:r>
              <a:rPr lang="en-US" altLang="zh-CN" dirty="0"/>
              <a:t>Students are required to think and write about their interests in a reflective, analytical way. </a:t>
            </a:r>
          </a:p>
        </p:txBody>
      </p:sp>
      <p:sp>
        <p:nvSpPr>
          <p:cNvPr id="9" name="文本框 8">
            <a:extLst>
              <a:ext uri="{FF2B5EF4-FFF2-40B4-BE49-F238E27FC236}">
                <a16:creationId xmlns:a16="http://schemas.microsoft.com/office/drawing/2014/main" id="{C78CD498-52FF-4B83-A884-9EF8DEFC177F}"/>
              </a:ext>
            </a:extLst>
          </p:cNvPr>
          <p:cNvSpPr txBox="1"/>
          <p:nvPr/>
        </p:nvSpPr>
        <p:spPr>
          <a:xfrm>
            <a:off x="3059832" y="2060848"/>
            <a:ext cx="1872208" cy="584775"/>
          </a:xfrm>
          <a:prstGeom prst="rect">
            <a:avLst/>
          </a:prstGeom>
          <a:noFill/>
        </p:spPr>
        <p:txBody>
          <a:bodyPr wrap="square" rtlCol="0">
            <a:spAutoFit/>
          </a:bodyPr>
          <a:lstStyle/>
          <a:p>
            <a:r>
              <a:rPr lang="en-US" altLang="zh-CN" sz="3200" dirty="0"/>
              <a:t>(para. 17)</a:t>
            </a:r>
            <a:endParaRPr lang="zh-CN" altLang="en-US" sz="3200" dirty="0"/>
          </a:p>
        </p:txBody>
      </p:sp>
      <p:sp>
        <p:nvSpPr>
          <p:cNvPr id="13" name="标题 12">
            <a:extLst>
              <a:ext uri="{FF2B5EF4-FFF2-40B4-BE49-F238E27FC236}">
                <a16:creationId xmlns:a16="http://schemas.microsoft.com/office/drawing/2014/main" id="{DF483E89-B881-4FB3-819A-C6048BA6105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159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9BB4-CAA6-4130-9F4D-F61981D95236}"/>
              </a:ext>
            </a:extLst>
          </p:cNvPr>
          <p:cNvSpPr>
            <a:spLocks noGrp="1"/>
          </p:cNvSpPr>
          <p:nvPr>
            <p:ph type="title"/>
          </p:nvPr>
        </p:nvSpPr>
        <p:spPr/>
        <p:txBody>
          <a:bodyPr/>
          <a:lstStyle/>
          <a:p>
            <a:r>
              <a:rPr lang="en-US" altLang="zh-CN" b="1" dirty="0"/>
              <a:t>II. Language points</a:t>
            </a:r>
            <a:endParaRPr lang="zh-CN" altLang="en-US" dirty="0"/>
          </a:p>
        </p:txBody>
      </p:sp>
      <p:sp>
        <p:nvSpPr>
          <p:cNvPr id="3" name="内容占位符 2">
            <a:extLst>
              <a:ext uri="{FF2B5EF4-FFF2-40B4-BE49-F238E27FC236}">
                <a16:creationId xmlns:a16="http://schemas.microsoft.com/office/drawing/2014/main" id="{656960D9-CF3C-4C00-BE26-27025C3C54BC}"/>
              </a:ext>
            </a:extLst>
          </p:cNvPr>
          <p:cNvSpPr>
            <a:spLocks noGrp="1"/>
          </p:cNvSpPr>
          <p:nvPr>
            <p:ph idx="1"/>
          </p:nvPr>
        </p:nvSpPr>
        <p:spPr>
          <a:xfrm>
            <a:off x="0" y="1340768"/>
            <a:ext cx="9144000" cy="5242594"/>
          </a:xfrm>
        </p:spPr>
        <p:txBody>
          <a:bodyPr>
            <a:normAutofit/>
          </a:bodyPr>
          <a:lstStyle/>
          <a:p>
            <a:r>
              <a:rPr lang="en-US" altLang="zh-CN" dirty="0"/>
              <a:t>(para. 7) I grew up torn, then … between the need not to jeopardize my respectable future and the need to impress the hoods.</a:t>
            </a:r>
          </a:p>
          <a:p>
            <a:pPr lvl="1"/>
            <a:r>
              <a:rPr lang="en-US" altLang="zh-CN" dirty="0"/>
              <a:t>The need not to jeopardize my respectable future</a:t>
            </a:r>
          </a:p>
          <a:p>
            <a:pPr lvl="2"/>
            <a:r>
              <a:rPr lang="en-US" altLang="zh-CN" dirty="0"/>
              <a:t>Study hard and make progress</a:t>
            </a:r>
          </a:p>
          <a:p>
            <a:pPr lvl="1"/>
            <a:r>
              <a:rPr lang="en-US" altLang="zh-CN" dirty="0"/>
              <a:t>The need to impress the hoods</a:t>
            </a:r>
          </a:p>
          <a:p>
            <a:pPr lvl="2"/>
            <a:r>
              <a:rPr lang="en-US" altLang="zh-CN" dirty="0"/>
              <a:t>The desire for the approval of the hoods</a:t>
            </a:r>
          </a:p>
        </p:txBody>
      </p:sp>
      <p:cxnSp>
        <p:nvCxnSpPr>
          <p:cNvPr id="8" name="直接连接符 7">
            <a:extLst>
              <a:ext uri="{FF2B5EF4-FFF2-40B4-BE49-F238E27FC236}">
                <a16:creationId xmlns:a16="http://schemas.microsoft.com/office/drawing/2014/main" id="{CD2DBDF0-0C81-4A56-A30A-81328EA8B3AC}"/>
              </a:ext>
            </a:extLst>
          </p:cNvPr>
          <p:cNvCxnSpPr>
            <a:cxnSpLocks/>
          </p:cNvCxnSpPr>
          <p:nvPr/>
        </p:nvCxnSpPr>
        <p:spPr>
          <a:xfrm>
            <a:off x="7236296" y="1844824"/>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B0AE2C9-A4EF-44F0-B144-85274F33EBDD}"/>
              </a:ext>
            </a:extLst>
          </p:cNvPr>
          <p:cNvCxnSpPr>
            <a:cxnSpLocks/>
          </p:cNvCxnSpPr>
          <p:nvPr/>
        </p:nvCxnSpPr>
        <p:spPr>
          <a:xfrm>
            <a:off x="457200" y="2348880"/>
            <a:ext cx="6635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A83C91A-D718-469A-8052-F97D7B74D698}"/>
              </a:ext>
            </a:extLst>
          </p:cNvPr>
          <p:cNvCxnSpPr>
            <a:cxnSpLocks/>
          </p:cNvCxnSpPr>
          <p:nvPr/>
        </p:nvCxnSpPr>
        <p:spPr>
          <a:xfrm>
            <a:off x="457200" y="2852936"/>
            <a:ext cx="44028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AF114564-D2E4-4171-AD6B-FBE83956E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429000"/>
            <a:ext cx="3481462" cy="323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1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E92B9C-8C67-4BA9-B7BF-56E03BA5B293}"/>
              </a:ext>
            </a:extLst>
          </p:cNvPr>
          <p:cNvSpPr>
            <a:spLocks noGrp="1"/>
          </p:cNvSpPr>
          <p:nvPr>
            <p:ph idx="1"/>
          </p:nvPr>
        </p:nvSpPr>
        <p:spPr>
          <a:xfrm>
            <a:off x="107504" y="476672"/>
            <a:ext cx="8928992" cy="6381328"/>
          </a:xfrm>
        </p:spPr>
        <p:txBody>
          <a:bodyPr>
            <a:normAutofit/>
          </a:bodyPr>
          <a:lstStyle/>
          <a:p>
            <a:r>
              <a:rPr lang="en-US" altLang="zh-CN" dirty="0"/>
              <a:t>(para. 8) When Marilyn Monroe married the playwright Arthur Miller in 1956 after divorcing the retired baseball star Joe DiMaggio, the symbolic triumph of geek over jock suggested the way the wind was blowing.</a:t>
            </a:r>
          </a:p>
          <a:p>
            <a:pPr lvl="1"/>
            <a:r>
              <a:rPr lang="en-US" altLang="zh-CN" dirty="0"/>
              <a:t>Triumph</a:t>
            </a:r>
          </a:p>
          <a:p>
            <a:pPr lvl="2"/>
            <a:r>
              <a:rPr lang="en-US" altLang="zh-CN" dirty="0"/>
              <a:t>Winning Monroe’s heart</a:t>
            </a:r>
          </a:p>
          <a:p>
            <a:pPr lvl="1"/>
            <a:r>
              <a:rPr lang="en-US" altLang="zh-CN" dirty="0"/>
              <a:t>Geek over jock</a:t>
            </a:r>
          </a:p>
          <a:p>
            <a:pPr lvl="2"/>
            <a:r>
              <a:rPr lang="en-US" altLang="zh-CN" dirty="0"/>
              <a:t>The playwright (Miller) instead of the baseball star (DiMaggio)</a:t>
            </a:r>
          </a:p>
          <a:p>
            <a:pPr lvl="1"/>
            <a:r>
              <a:rPr lang="en-US" altLang="zh-CN" dirty="0"/>
              <a:t>The wind was blowing</a:t>
            </a:r>
          </a:p>
          <a:p>
            <a:pPr lvl="2"/>
            <a:r>
              <a:rPr lang="en-US" altLang="zh-CN" dirty="0"/>
              <a:t>People were not simply hostile toward intellectualism, but divided and ambivalent.</a:t>
            </a:r>
            <a:endParaRPr lang="zh-CN" altLang="en-US" dirty="0"/>
          </a:p>
        </p:txBody>
      </p:sp>
      <p:cxnSp>
        <p:nvCxnSpPr>
          <p:cNvPr id="4" name="直接连接符 3">
            <a:extLst>
              <a:ext uri="{FF2B5EF4-FFF2-40B4-BE49-F238E27FC236}">
                <a16:creationId xmlns:a16="http://schemas.microsoft.com/office/drawing/2014/main" id="{6B7A8051-716C-4CB6-A4D9-29BF7689B822}"/>
              </a:ext>
            </a:extLst>
          </p:cNvPr>
          <p:cNvCxnSpPr>
            <a:cxnSpLocks/>
          </p:cNvCxnSpPr>
          <p:nvPr/>
        </p:nvCxnSpPr>
        <p:spPr>
          <a:xfrm>
            <a:off x="3923928" y="2420888"/>
            <a:ext cx="2520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1895995-4B51-4A68-A747-5E4E2F7BC4AF}"/>
              </a:ext>
            </a:extLst>
          </p:cNvPr>
          <p:cNvSpPr txBox="1"/>
          <p:nvPr/>
        </p:nvSpPr>
        <p:spPr>
          <a:xfrm>
            <a:off x="3062888" y="3908773"/>
            <a:ext cx="1584176" cy="523220"/>
          </a:xfrm>
          <a:prstGeom prst="rect">
            <a:avLst/>
          </a:prstGeom>
          <a:noFill/>
        </p:spPr>
        <p:txBody>
          <a:bodyPr wrap="square" rtlCol="0">
            <a:spAutoFit/>
          </a:bodyPr>
          <a:lstStyle/>
          <a:p>
            <a:r>
              <a:rPr lang="en-US" altLang="zh-CN" sz="2800" dirty="0"/>
              <a:t>(rhyme)</a:t>
            </a:r>
            <a:endParaRPr lang="zh-CN" altLang="en-US" sz="2800" dirty="0"/>
          </a:p>
        </p:txBody>
      </p:sp>
      <p:sp>
        <p:nvSpPr>
          <p:cNvPr id="9" name="文本框 8">
            <a:extLst>
              <a:ext uri="{FF2B5EF4-FFF2-40B4-BE49-F238E27FC236}">
                <a16:creationId xmlns:a16="http://schemas.microsoft.com/office/drawing/2014/main" id="{582C8226-8B55-4AB7-9390-E8A2E6B06073}"/>
              </a:ext>
            </a:extLst>
          </p:cNvPr>
          <p:cNvSpPr txBox="1"/>
          <p:nvPr/>
        </p:nvSpPr>
        <p:spPr>
          <a:xfrm>
            <a:off x="4275388" y="4892601"/>
            <a:ext cx="2232248" cy="523220"/>
          </a:xfrm>
          <a:prstGeom prst="rect">
            <a:avLst/>
          </a:prstGeom>
          <a:noFill/>
        </p:spPr>
        <p:txBody>
          <a:bodyPr wrap="square" rtlCol="0">
            <a:spAutoFit/>
          </a:bodyPr>
          <a:lstStyle/>
          <a:p>
            <a:r>
              <a:rPr lang="en-US" altLang="zh-CN" sz="2800" dirty="0"/>
              <a:t>(metaphor)</a:t>
            </a:r>
            <a:endParaRPr lang="zh-CN" altLang="en-US" sz="2800" dirty="0"/>
          </a:p>
        </p:txBody>
      </p:sp>
      <p:cxnSp>
        <p:nvCxnSpPr>
          <p:cNvPr id="10" name="直接连接符 9">
            <a:extLst>
              <a:ext uri="{FF2B5EF4-FFF2-40B4-BE49-F238E27FC236}">
                <a16:creationId xmlns:a16="http://schemas.microsoft.com/office/drawing/2014/main" id="{1848F04D-67E8-4C31-A234-40C84510D973}"/>
              </a:ext>
            </a:extLst>
          </p:cNvPr>
          <p:cNvCxnSpPr>
            <a:cxnSpLocks/>
          </p:cNvCxnSpPr>
          <p:nvPr/>
        </p:nvCxnSpPr>
        <p:spPr>
          <a:xfrm>
            <a:off x="1331640" y="2924944"/>
            <a:ext cx="36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AC11025-F3B8-4D88-9AC1-AD9F75A2D107}"/>
              </a:ext>
            </a:extLst>
          </p:cNvPr>
          <p:cNvCxnSpPr>
            <a:cxnSpLocks/>
          </p:cNvCxnSpPr>
          <p:nvPr/>
        </p:nvCxnSpPr>
        <p:spPr>
          <a:xfrm>
            <a:off x="2123728" y="2420888"/>
            <a:ext cx="129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AutoShape 2" descr="See the source image">
            <a:extLst>
              <a:ext uri="{FF2B5EF4-FFF2-40B4-BE49-F238E27FC236}">
                <a16:creationId xmlns:a16="http://schemas.microsoft.com/office/drawing/2014/main" id="{C29EE349-A129-4FED-97BE-2F54961E11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See the source image">
            <a:extLst>
              <a:ext uri="{FF2B5EF4-FFF2-40B4-BE49-F238E27FC236}">
                <a16:creationId xmlns:a16="http://schemas.microsoft.com/office/drawing/2014/main" id="{C3EC01A3-452C-447D-98AE-3EDFFFD04C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4100" y="2726805"/>
            <a:ext cx="3025525" cy="358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8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AD2F0-81C1-42E7-BE04-6A620D928491}"/>
              </a:ext>
            </a:extLst>
          </p:cNvPr>
          <p:cNvSpPr>
            <a:spLocks noGrp="1"/>
          </p:cNvSpPr>
          <p:nvPr>
            <p:ph type="title"/>
          </p:nvPr>
        </p:nvSpPr>
        <p:spPr/>
        <p:txBody>
          <a:bodyPr/>
          <a:lstStyle/>
          <a:p>
            <a:r>
              <a:rPr lang="en-US" altLang="zh-CN" b="1" dirty="0"/>
              <a:t>III. Appreciative Reading</a:t>
            </a:r>
            <a:endParaRPr lang="zh-CN" altLang="en-US" b="1" dirty="0"/>
          </a:p>
        </p:txBody>
      </p:sp>
      <p:sp>
        <p:nvSpPr>
          <p:cNvPr id="3" name="内容占位符 2">
            <a:extLst>
              <a:ext uri="{FF2B5EF4-FFF2-40B4-BE49-F238E27FC236}">
                <a16:creationId xmlns:a16="http://schemas.microsoft.com/office/drawing/2014/main" id="{577A698D-15EB-443A-A47D-33D33BA1BC30}"/>
              </a:ext>
            </a:extLst>
          </p:cNvPr>
          <p:cNvSpPr>
            <a:spLocks noGrp="1"/>
          </p:cNvSpPr>
          <p:nvPr>
            <p:ph idx="1"/>
          </p:nvPr>
        </p:nvSpPr>
        <p:spPr>
          <a:xfrm>
            <a:off x="0" y="1600200"/>
            <a:ext cx="9144000" cy="4525963"/>
          </a:xfrm>
        </p:spPr>
        <p:txBody>
          <a:bodyPr/>
          <a:lstStyle/>
          <a:p>
            <a:r>
              <a:rPr lang="en-US" altLang="zh-CN" dirty="0"/>
              <a:t>Questions on content:</a:t>
            </a:r>
          </a:p>
          <a:p>
            <a:pPr lvl="1"/>
            <a:r>
              <a:rPr lang="en-US" altLang="zh-CN" dirty="0"/>
              <a:t>1. What are street smarts?                 Why do schools overlook the intellectual potential of street smarts?</a:t>
            </a:r>
          </a:p>
          <a:p>
            <a:pPr lvl="1"/>
            <a:endParaRPr lang="en-US" altLang="zh-CN" dirty="0"/>
          </a:p>
          <a:p>
            <a:pPr lvl="1"/>
            <a:r>
              <a:rPr lang="en-US" altLang="zh-CN" dirty="0"/>
              <a:t>2. According to the author, what should be done first if students want to be intellectual?                    </a:t>
            </a:r>
          </a:p>
          <a:p>
            <a:pPr lvl="1"/>
            <a:endParaRPr lang="en-US" altLang="zh-CN" dirty="0"/>
          </a:p>
          <a:p>
            <a:pPr lvl="1"/>
            <a:r>
              <a:rPr lang="en-US" altLang="zh-CN" dirty="0"/>
              <a:t>3. What does it mean by seeing interests through academic eyes?</a:t>
            </a:r>
          </a:p>
        </p:txBody>
      </p:sp>
      <p:sp>
        <p:nvSpPr>
          <p:cNvPr id="4" name="文本框 3">
            <a:extLst>
              <a:ext uri="{FF2B5EF4-FFF2-40B4-BE49-F238E27FC236}">
                <a16:creationId xmlns:a16="http://schemas.microsoft.com/office/drawing/2014/main" id="{9D8F91F2-03A6-4667-A85D-F2F73AB8C335}"/>
              </a:ext>
            </a:extLst>
          </p:cNvPr>
          <p:cNvSpPr txBox="1"/>
          <p:nvPr/>
        </p:nvSpPr>
        <p:spPr>
          <a:xfrm>
            <a:off x="671403" y="3073003"/>
            <a:ext cx="1368152" cy="523220"/>
          </a:xfrm>
          <a:prstGeom prst="rect">
            <a:avLst/>
          </a:prstGeom>
          <a:noFill/>
        </p:spPr>
        <p:txBody>
          <a:bodyPr wrap="square" rtlCol="0">
            <a:spAutoFit/>
          </a:bodyPr>
          <a:lstStyle/>
          <a:p>
            <a:r>
              <a:rPr lang="en-US" altLang="zh-CN" sz="2800" dirty="0"/>
              <a:t>(para. 2)</a:t>
            </a:r>
            <a:endParaRPr lang="zh-CN" altLang="en-US" sz="2800" dirty="0"/>
          </a:p>
        </p:txBody>
      </p:sp>
      <p:sp>
        <p:nvSpPr>
          <p:cNvPr id="5" name="文本框 4">
            <a:extLst>
              <a:ext uri="{FF2B5EF4-FFF2-40B4-BE49-F238E27FC236}">
                <a16:creationId xmlns:a16="http://schemas.microsoft.com/office/drawing/2014/main" id="{DC9A3372-8747-4226-97F7-0898045AE2E9}"/>
              </a:ext>
            </a:extLst>
          </p:cNvPr>
          <p:cNvSpPr txBox="1"/>
          <p:nvPr/>
        </p:nvSpPr>
        <p:spPr>
          <a:xfrm>
            <a:off x="5220072" y="3064862"/>
            <a:ext cx="1368152" cy="523220"/>
          </a:xfrm>
          <a:prstGeom prst="rect">
            <a:avLst/>
          </a:prstGeom>
          <a:noFill/>
        </p:spPr>
        <p:txBody>
          <a:bodyPr wrap="square" rtlCol="0">
            <a:spAutoFit/>
          </a:bodyPr>
          <a:lstStyle/>
          <a:p>
            <a:r>
              <a:rPr lang="en-US" altLang="zh-CN" sz="2800" dirty="0"/>
              <a:t>(para. 3)</a:t>
            </a:r>
            <a:endParaRPr lang="zh-CN" altLang="en-US" sz="2800" dirty="0"/>
          </a:p>
        </p:txBody>
      </p:sp>
      <p:sp>
        <p:nvSpPr>
          <p:cNvPr id="6" name="文本框 5">
            <a:extLst>
              <a:ext uri="{FF2B5EF4-FFF2-40B4-BE49-F238E27FC236}">
                <a16:creationId xmlns:a16="http://schemas.microsoft.com/office/drawing/2014/main" id="{D7A405B9-4F3D-4F5D-A072-A264B89EF6E3}"/>
              </a:ext>
            </a:extLst>
          </p:cNvPr>
          <p:cNvSpPr txBox="1"/>
          <p:nvPr/>
        </p:nvSpPr>
        <p:spPr>
          <a:xfrm>
            <a:off x="5486896" y="4024764"/>
            <a:ext cx="1368152" cy="523220"/>
          </a:xfrm>
          <a:prstGeom prst="rect">
            <a:avLst/>
          </a:prstGeom>
          <a:noFill/>
        </p:spPr>
        <p:txBody>
          <a:bodyPr wrap="square" rtlCol="0">
            <a:spAutoFit/>
          </a:bodyPr>
          <a:lstStyle/>
          <a:p>
            <a:r>
              <a:rPr lang="en-US" altLang="zh-CN" sz="2800" dirty="0"/>
              <a:t>(para. 4)</a:t>
            </a:r>
            <a:endParaRPr lang="zh-CN" altLang="en-US" sz="2800" dirty="0"/>
          </a:p>
        </p:txBody>
      </p:sp>
      <p:sp>
        <p:nvSpPr>
          <p:cNvPr id="7" name="文本框 6">
            <a:extLst>
              <a:ext uri="{FF2B5EF4-FFF2-40B4-BE49-F238E27FC236}">
                <a16:creationId xmlns:a16="http://schemas.microsoft.com/office/drawing/2014/main" id="{0972FE3D-FE75-4A2D-ABB7-38D5706A5301}"/>
              </a:ext>
            </a:extLst>
          </p:cNvPr>
          <p:cNvSpPr txBox="1"/>
          <p:nvPr/>
        </p:nvSpPr>
        <p:spPr>
          <a:xfrm>
            <a:off x="7668344" y="4024764"/>
            <a:ext cx="1584176" cy="523220"/>
          </a:xfrm>
          <a:prstGeom prst="rect">
            <a:avLst/>
          </a:prstGeom>
          <a:noFill/>
        </p:spPr>
        <p:txBody>
          <a:bodyPr wrap="square" rtlCol="0">
            <a:spAutoFit/>
          </a:bodyPr>
          <a:lstStyle/>
          <a:p>
            <a:r>
              <a:rPr lang="en-US" altLang="zh-CN" sz="2800" dirty="0"/>
              <a:t>(para. 11,</a:t>
            </a:r>
            <a:endParaRPr lang="zh-CN" altLang="en-US" sz="2800" dirty="0"/>
          </a:p>
        </p:txBody>
      </p:sp>
      <p:sp>
        <p:nvSpPr>
          <p:cNvPr id="8" name="文本框 7">
            <a:extLst>
              <a:ext uri="{FF2B5EF4-FFF2-40B4-BE49-F238E27FC236}">
                <a16:creationId xmlns:a16="http://schemas.microsoft.com/office/drawing/2014/main" id="{4DD1A42B-B38D-40F7-9C88-453F4AA3B938}"/>
              </a:ext>
            </a:extLst>
          </p:cNvPr>
          <p:cNvSpPr txBox="1"/>
          <p:nvPr/>
        </p:nvSpPr>
        <p:spPr>
          <a:xfrm>
            <a:off x="724716" y="4547984"/>
            <a:ext cx="2695156" cy="523220"/>
          </a:xfrm>
          <a:prstGeom prst="rect">
            <a:avLst/>
          </a:prstGeom>
          <a:noFill/>
        </p:spPr>
        <p:txBody>
          <a:bodyPr wrap="square" rtlCol="0">
            <a:spAutoFit/>
          </a:bodyPr>
          <a:lstStyle/>
          <a:p>
            <a:r>
              <a:rPr lang="en-US" altLang="zh-CN" sz="2800" dirty="0"/>
              <a:t>12, and 13)</a:t>
            </a:r>
            <a:endParaRPr lang="zh-CN" altLang="en-US" sz="2800" dirty="0"/>
          </a:p>
        </p:txBody>
      </p:sp>
      <p:sp>
        <p:nvSpPr>
          <p:cNvPr id="9" name="文本框 8">
            <a:extLst>
              <a:ext uri="{FF2B5EF4-FFF2-40B4-BE49-F238E27FC236}">
                <a16:creationId xmlns:a16="http://schemas.microsoft.com/office/drawing/2014/main" id="{C78CD498-52FF-4B83-A884-9EF8DEFC177F}"/>
              </a:ext>
            </a:extLst>
          </p:cNvPr>
          <p:cNvSpPr txBox="1"/>
          <p:nvPr/>
        </p:nvSpPr>
        <p:spPr>
          <a:xfrm>
            <a:off x="3080152" y="5484624"/>
            <a:ext cx="1635864" cy="523220"/>
          </a:xfrm>
          <a:prstGeom prst="rect">
            <a:avLst/>
          </a:prstGeom>
          <a:noFill/>
        </p:spPr>
        <p:txBody>
          <a:bodyPr wrap="square" rtlCol="0">
            <a:spAutoFit/>
          </a:bodyPr>
          <a:lstStyle/>
          <a:p>
            <a:r>
              <a:rPr lang="en-US" altLang="zh-CN" sz="2800" dirty="0"/>
              <a:t>(para. 17)</a:t>
            </a:r>
            <a:endParaRPr lang="zh-CN" altLang="en-US" sz="2800" dirty="0"/>
          </a:p>
        </p:txBody>
      </p:sp>
      <p:sp>
        <p:nvSpPr>
          <p:cNvPr id="10" name="文本框 9">
            <a:extLst>
              <a:ext uri="{FF2B5EF4-FFF2-40B4-BE49-F238E27FC236}">
                <a16:creationId xmlns:a16="http://schemas.microsoft.com/office/drawing/2014/main" id="{5E8F9BFB-CDD1-4618-8B9C-04D284BD0D3E}"/>
              </a:ext>
            </a:extLst>
          </p:cNvPr>
          <p:cNvSpPr txBox="1"/>
          <p:nvPr/>
        </p:nvSpPr>
        <p:spPr>
          <a:xfrm>
            <a:off x="4684988" y="2159219"/>
            <a:ext cx="1476008" cy="523220"/>
          </a:xfrm>
          <a:prstGeom prst="rect">
            <a:avLst/>
          </a:prstGeom>
          <a:noFill/>
        </p:spPr>
        <p:txBody>
          <a:bodyPr wrap="square" rtlCol="0">
            <a:spAutoFit/>
          </a:bodyPr>
          <a:lstStyle/>
          <a:p>
            <a:r>
              <a:rPr lang="en-US" altLang="zh-CN" sz="2800" dirty="0"/>
              <a:t>(para. 1)</a:t>
            </a:r>
            <a:endParaRPr lang="zh-CN" altLang="en-US" sz="2800" dirty="0"/>
          </a:p>
        </p:txBody>
      </p:sp>
      <p:sp>
        <p:nvSpPr>
          <p:cNvPr id="12" name="文本框 11">
            <a:extLst>
              <a:ext uri="{FF2B5EF4-FFF2-40B4-BE49-F238E27FC236}">
                <a16:creationId xmlns:a16="http://schemas.microsoft.com/office/drawing/2014/main" id="{D9CAEB47-683E-49A8-8E93-AAD269DC2A53}"/>
              </a:ext>
            </a:extLst>
          </p:cNvPr>
          <p:cNvSpPr txBox="1"/>
          <p:nvPr/>
        </p:nvSpPr>
        <p:spPr>
          <a:xfrm>
            <a:off x="6764301" y="4061966"/>
            <a:ext cx="1096390" cy="523220"/>
          </a:xfrm>
          <a:prstGeom prst="rect">
            <a:avLst/>
          </a:prstGeom>
          <a:noFill/>
        </p:spPr>
        <p:txBody>
          <a:bodyPr wrap="square" rtlCol="0">
            <a:spAutoFit/>
          </a:bodyPr>
          <a:lstStyle/>
          <a:p>
            <a:r>
              <a:rPr lang="en-US" altLang="zh-CN" sz="2800" dirty="0"/>
              <a:t>Why?</a:t>
            </a:r>
            <a:endParaRPr lang="zh-CN" altLang="en-US" sz="2800" dirty="0"/>
          </a:p>
        </p:txBody>
      </p:sp>
      <p:sp>
        <p:nvSpPr>
          <p:cNvPr id="13" name="文本框 12">
            <a:extLst>
              <a:ext uri="{FF2B5EF4-FFF2-40B4-BE49-F238E27FC236}">
                <a16:creationId xmlns:a16="http://schemas.microsoft.com/office/drawing/2014/main" id="{785B200D-7C8A-4D99-92F3-406B5E77A4A5}"/>
              </a:ext>
            </a:extLst>
          </p:cNvPr>
          <p:cNvSpPr txBox="1"/>
          <p:nvPr/>
        </p:nvSpPr>
        <p:spPr>
          <a:xfrm>
            <a:off x="1985294" y="3084588"/>
            <a:ext cx="3594818" cy="523220"/>
          </a:xfrm>
          <a:prstGeom prst="rect">
            <a:avLst/>
          </a:prstGeom>
          <a:noFill/>
        </p:spPr>
        <p:txBody>
          <a:bodyPr wrap="square" rtlCol="0">
            <a:spAutoFit/>
          </a:bodyPr>
          <a:lstStyle/>
          <a:p>
            <a:r>
              <a:rPr lang="en-US" altLang="zh-CN" sz="2800" dirty="0"/>
              <a:t>What problem arises?</a:t>
            </a:r>
            <a:endParaRPr lang="zh-CN" altLang="en-US" sz="2800" dirty="0"/>
          </a:p>
        </p:txBody>
      </p:sp>
    </p:spTree>
    <p:extLst>
      <p:ext uri="{BB962C8B-B14F-4D97-AF65-F5344CB8AC3E}">
        <p14:creationId xmlns:p14="http://schemas.microsoft.com/office/powerpoint/2010/main" val="60269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5475-9859-48CC-87BD-F70311507361}"/>
              </a:ext>
            </a:extLst>
          </p:cNvPr>
          <p:cNvSpPr>
            <a:spLocks noGrp="1"/>
          </p:cNvSpPr>
          <p:nvPr>
            <p:ph type="title"/>
          </p:nvPr>
        </p:nvSpPr>
        <p:spPr/>
        <p:txBody>
          <a:bodyPr/>
          <a:lstStyle/>
          <a:p>
            <a:r>
              <a:rPr lang="en-US" altLang="zh-CN" b="1" dirty="0"/>
              <a:t>Text Structure</a:t>
            </a:r>
            <a:endParaRPr lang="zh-CN" altLang="en-US" dirty="0"/>
          </a:p>
        </p:txBody>
      </p:sp>
      <p:sp>
        <p:nvSpPr>
          <p:cNvPr id="3" name="内容占位符 2">
            <a:extLst>
              <a:ext uri="{FF2B5EF4-FFF2-40B4-BE49-F238E27FC236}">
                <a16:creationId xmlns:a16="http://schemas.microsoft.com/office/drawing/2014/main" id="{00B7EAD9-3A22-41C4-8C4F-4C55F9824BBE}"/>
              </a:ext>
            </a:extLst>
          </p:cNvPr>
          <p:cNvSpPr>
            <a:spLocks noGrp="1"/>
          </p:cNvSpPr>
          <p:nvPr>
            <p:ph idx="1"/>
          </p:nvPr>
        </p:nvSpPr>
        <p:spPr>
          <a:xfrm>
            <a:off x="0" y="1268760"/>
            <a:ext cx="9144000" cy="5589240"/>
          </a:xfrm>
        </p:spPr>
        <p:txBody>
          <a:bodyPr>
            <a:normAutofit/>
          </a:bodyPr>
          <a:lstStyle/>
          <a:p>
            <a:r>
              <a:rPr lang="en-US" altLang="zh-CN" dirty="0"/>
              <a:t>Introduction</a:t>
            </a:r>
          </a:p>
          <a:p>
            <a:pPr lvl="1"/>
            <a:r>
              <a:rPr lang="en-US" altLang="zh-CN" dirty="0"/>
              <a:t>Setting a scene:</a:t>
            </a:r>
          </a:p>
          <a:p>
            <a:pPr lvl="1"/>
            <a:r>
              <a:rPr lang="en-US" altLang="zh-CN" dirty="0"/>
              <a:t>Thesis statement</a:t>
            </a:r>
          </a:p>
          <a:p>
            <a:pPr lvl="2"/>
            <a:r>
              <a:rPr lang="en-US" altLang="zh-CN" dirty="0"/>
              <a:t>Any text or subject can generate educational depth and weight </a:t>
            </a:r>
          </a:p>
          <a:p>
            <a:r>
              <a:rPr lang="en-US" altLang="zh-CN" dirty="0"/>
              <a:t>Body</a:t>
            </a:r>
          </a:p>
          <a:p>
            <a:pPr lvl="1"/>
            <a:r>
              <a:rPr lang="en-US" altLang="zh-CN" dirty="0"/>
              <a:t>Taking nonacademic interests </a:t>
            </a:r>
          </a:p>
          <a:p>
            <a:pPr lvl="2"/>
            <a:r>
              <a:rPr lang="en-US" altLang="zh-CN" dirty="0"/>
              <a:t>Personal experience</a:t>
            </a:r>
          </a:p>
          <a:p>
            <a:pPr lvl="2"/>
            <a:r>
              <a:rPr lang="en-US" altLang="zh-CN" dirty="0"/>
              <a:t>Reasons </a:t>
            </a:r>
          </a:p>
          <a:p>
            <a:pPr lvl="1"/>
            <a:r>
              <a:rPr lang="en-US" altLang="zh-CN" dirty="0"/>
              <a:t>Seeing interests through academic eyes </a:t>
            </a:r>
          </a:p>
          <a:p>
            <a:r>
              <a:rPr lang="en-US" altLang="zh-CN" dirty="0"/>
              <a:t>Conclusion</a:t>
            </a:r>
          </a:p>
        </p:txBody>
      </p:sp>
      <p:sp>
        <p:nvSpPr>
          <p:cNvPr id="9" name="文本框 8">
            <a:extLst>
              <a:ext uri="{FF2B5EF4-FFF2-40B4-BE49-F238E27FC236}">
                <a16:creationId xmlns:a16="http://schemas.microsoft.com/office/drawing/2014/main" id="{BCBFDC46-49F2-48F8-87A4-4E76BD702971}"/>
              </a:ext>
            </a:extLst>
          </p:cNvPr>
          <p:cNvSpPr txBox="1"/>
          <p:nvPr/>
        </p:nvSpPr>
        <p:spPr>
          <a:xfrm>
            <a:off x="2051720" y="1823616"/>
            <a:ext cx="7570112" cy="523220"/>
          </a:xfrm>
          <a:prstGeom prst="rect">
            <a:avLst/>
          </a:prstGeom>
          <a:noFill/>
        </p:spPr>
        <p:txBody>
          <a:bodyPr wrap="square" rtlCol="0">
            <a:spAutoFit/>
          </a:bodyPr>
          <a:lstStyle/>
          <a:p>
            <a:pPr lvl="2"/>
            <a:r>
              <a:rPr lang="en-US" altLang="zh-CN" sz="2800" dirty="0"/>
              <a:t> street smarts &amp; anti-intellectual concerns</a:t>
            </a:r>
          </a:p>
        </p:txBody>
      </p:sp>
      <p:sp>
        <p:nvSpPr>
          <p:cNvPr id="10" name="文本框 9">
            <a:extLst>
              <a:ext uri="{FF2B5EF4-FFF2-40B4-BE49-F238E27FC236}">
                <a16:creationId xmlns:a16="http://schemas.microsoft.com/office/drawing/2014/main" id="{5DC99ED6-897C-496B-AE8F-BB9625E81524}"/>
              </a:ext>
            </a:extLst>
          </p:cNvPr>
          <p:cNvSpPr txBox="1"/>
          <p:nvPr/>
        </p:nvSpPr>
        <p:spPr>
          <a:xfrm>
            <a:off x="1187624" y="3340958"/>
            <a:ext cx="3744416" cy="584775"/>
          </a:xfrm>
          <a:prstGeom prst="rect">
            <a:avLst/>
          </a:prstGeom>
          <a:noFill/>
        </p:spPr>
        <p:txBody>
          <a:bodyPr wrap="square" rtlCol="0">
            <a:spAutoFit/>
          </a:bodyPr>
          <a:lstStyle/>
          <a:p>
            <a:r>
              <a:rPr lang="en-US" altLang="zh-CN" sz="3200" dirty="0"/>
              <a:t>(two suggestions)</a:t>
            </a:r>
            <a:endParaRPr lang="zh-CN" altLang="en-US" sz="3200" dirty="0"/>
          </a:p>
        </p:txBody>
      </p:sp>
      <p:sp>
        <p:nvSpPr>
          <p:cNvPr id="11" name="文本框 10">
            <a:extLst>
              <a:ext uri="{FF2B5EF4-FFF2-40B4-BE49-F238E27FC236}">
                <a16:creationId xmlns:a16="http://schemas.microsoft.com/office/drawing/2014/main" id="{0C9D241C-DE7F-4FE8-803A-2625B564BBFA}"/>
              </a:ext>
            </a:extLst>
          </p:cNvPr>
          <p:cNvSpPr txBox="1"/>
          <p:nvPr/>
        </p:nvSpPr>
        <p:spPr>
          <a:xfrm>
            <a:off x="2483768" y="1238841"/>
            <a:ext cx="3744416" cy="584775"/>
          </a:xfrm>
          <a:prstGeom prst="rect">
            <a:avLst/>
          </a:prstGeom>
          <a:noFill/>
        </p:spPr>
        <p:txBody>
          <a:bodyPr wrap="square" rtlCol="0">
            <a:spAutoFit/>
          </a:bodyPr>
          <a:lstStyle/>
          <a:p>
            <a:r>
              <a:rPr lang="en-US" altLang="zh-CN" sz="3200" dirty="0"/>
              <a:t>(para. 1 - 3)</a:t>
            </a:r>
            <a:endParaRPr lang="zh-CN" altLang="en-US" sz="3200" dirty="0"/>
          </a:p>
        </p:txBody>
      </p:sp>
      <p:sp>
        <p:nvSpPr>
          <p:cNvPr id="12" name="文本框 11">
            <a:extLst>
              <a:ext uri="{FF2B5EF4-FFF2-40B4-BE49-F238E27FC236}">
                <a16:creationId xmlns:a16="http://schemas.microsoft.com/office/drawing/2014/main" id="{40CFD3D1-1E7D-4134-9057-9662723B5C18}"/>
              </a:ext>
            </a:extLst>
          </p:cNvPr>
          <p:cNvSpPr txBox="1"/>
          <p:nvPr/>
        </p:nvSpPr>
        <p:spPr>
          <a:xfrm>
            <a:off x="2257584" y="5820168"/>
            <a:ext cx="3744416" cy="584775"/>
          </a:xfrm>
          <a:prstGeom prst="rect">
            <a:avLst/>
          </a:prstGeom>
          <a:noFill/>
        </p:spPr>
        <p:txBody>
          <a:bodyPr wrap="square" rtlCol="0">
            <a:spAutoFit/>
          </a:bodyPr>
          <a:lstStyle/>
          <a:p>
            <a:r>
              <a:rPr lang="en-US" altLang="zh-CN" sz="3200" dirty="0"/>
              <a:t>(para. 18)</a:t>
            </a:r>
            <a:endParaRPr lang="zh-CN" altLang="en-US" sz="3200" dirty="0"/>
          </a:p>
        </p:txBody>
      </p:sp>
      <p:sp>
        <p:nvSpPr>
          <p:cNvPr id="13" name="文本框 12">
            <a:extLst>
              <a:ext uri="{FF2B5EF4-FFF2-40B4-BE49-F238E27FC236}">
                <a16:creationId xmlns:a16="http://schemas.microsoft.com/office/drawing/2014/main" id="{7189F4C4-1379-45EF-B94B-04208245B14C}"/>
              </a:ext>
            </a:extLst>
          </p:cNvPr>
          <p:cNvSpPr txBox="1"/>
          <p:nvPr/>
        </p:nvSpPr>
        <p:spPr>
          <a:xfrm>
            <a:off x="4198640" y="3340958"/>
            <a:ext cx="3744416" cy="584775"/>
          </a:xfrm>
          <a:prstGeom prst="rect">
            <a:avLst/>
          </a:prstGeom>
          <a:noFill/>
        </p:spPr>
        <p:txBody>
          <a:bodyPr wrap="square" rtlCol="0">
            <a:spAutoFit/>
          </a:bodyPr>
          <a:lstStyle/>
          <a:p>
            <a:r>
              <a:rPr lang="en-US" altLang="zh-CN" sz="3200" dirty="0"/>
              <a:t>(para. 4 - 17)</a:t>
            </a:r>
            <a:endParaRPr lang="zh-CN" altLang="en-US" sz="3200" dirty="0"/>
          </a:p>
        </p:txBody>
      </p:sp>
      <p:sp>
        <p:nvSpPr>
          <p:cNvPr id="14" name="文本框 13">
            <a:extLst>
              <a:ext uri="{FF2B5EF4-FFF2-40B4-BE49-F238E27FC236}">
                <a16:creationId xmlns:a16="http://schemas.microsoft.com/office/drawing/2014/main" id="{5035AAEC-9B1E-4F34-8514-B0ACE146E637}"/>
              </a:ext>
            </a:extLst>
          </p:cNvPr>
          <p:cNvSpPr txBox="1"/>
          <p:nvPr/>
        </p:nvSpPr>
        <p:spPr>
          <a:xfrm>
            <a:off x="3766292" y="4364381"/>
            <a:ext cx="1669804" cy="461665"/>
          </a:xfrm>
          <a:prstGeom prst="rect">
            <a:avLst/>
          </a:prstGeom>
          <a:noFill/>
        </p:spPr>
        <p:txBody>
          <a:bodyPr wrap="square" rtlCol="0">
            <a:spAutoFit/>
          </a:bodyPr>
          <a:lstStyle/>
          <a:p>
            <a:r>
              <a:rPr lang="en-US" altLang="zh-CN" sz="2400" dirty="0"/>
              <a:t>(para. 5-10)</a:t>
            </a:r>
            <a:endParaRPr lang="zh-CN" altLang="en-US" sz="2400" dirty="0"/>
          </a:p>
        </p:txBody>
      </p:sp>
      <p:sp>
        <p:nvSpPr>
          <p:cNvPr id="15" name="文本框 14">
            <a:extLst>
              <a:ext uri="{FF2B5EF4-FFF2-40B4-BE49-F238E27FC236}">
                <a16:creationId xmlns:a16="http://schemas.microsoft.com/office/drawing/2014/main" id="{7A7D2A27-FAD6-40D8-A728-7F596C0B252C}"/>
              </a:ext>
            </a:extLst>
          </p:cNvPr>
          <p:cNvSpPr txBox="1"/>
          <p:nvPr/>
        </p:nvSpPr>
        <p:spPr>
          <a:xfrm>
            <a:off x="5350468" y="4365104"/>
            <a:ext cx="2173860" cy="461665"/>
          </a:xfrm>
          <a:prstGeom prst="rect">
            <a:avLst/>
          </a:prstGeom>
          <a:noFill/>
        </p:spPr>
        <p:txBody>
          <a:bodyPr wrap="square" rtlCol="0">
            <a:spAutoFit/>
          </a:bodyPr>
          <a:lstStyle/>
          <a:p>
            <a:r>
              <a:rPr lang="en-US" altLang="zh-CN" sz="2400" dirty="0"/>
              <a:t>(exemplification)</a:t>
            </a:r>
            <a:endParaRPr lang="zh-CN" altLang="en-US" sz="2400" dirty="0"/>
          </a:p>
        </p:txBody>
      </p:sp>
      <p:sp>
        <p:nvSpPr>
          <p:cNvPr id="16" name="文本框 15">
            <a:extLst>
              <a:ext uri="{FF2B5EF4-FFF2-40B4-BE49-F238E27FC236}">
                <a16:creationId xmlns:a16="http://schemas.microsoft.com/office/drawing/2014/main" id="{D22882BD-F9BE-4072-B4BB-6FA89D31D6CE}"/>
              </a:ext>
            </a:extLst>
          </p:cNvPr>
          <p:cNvSpPr txBox="1"/>
          <p:nvPr/>
        </p:nvSpPr>
        <p:spPr>
          <a:xfrm>
            <a:off x="3921246" y="4803029"/>
            <a:ext cx="2173860" cy="461665"/>
          </a:xfrm>
          <a:prstGeom prst="rect">
            <a:avLst/>
          </a:prstGeom>
          <a:noFill/>
        </p:spPr>
        <p:txBody>
          <a:bodyPr wrap="square" rtlCol="0">
            <a:spAutoFit/>
          </a:bodyPr>
          <a:lstStyle/>
          <a:p>
            <a:r>
              <a:rPr lang="en-US" altLang="zh-CN" sz="2400" dirty="0"/>
              <a:t>(causal analysis)</a:t>
            </a:r>
            <a:endParaRPr lang="zh-CN" altLang="en-US" sz="2400" dirty="0"/>
          </a:p>
        </p:txBody>
      </p:sp>
      <p:sp>
        <p:nvSpPr>
          <p:cNvPr id="17" name="文本框 16">
            <a:extLst>
              <a:ext uri="{FF2B5EF4-FFF2-40B4-BE49-F238E27FC236}">
                <a16:creationId xmlns:a16="http://schemas.microsoft.com/office/drawing/2014/main" id="{9FA9CE78-3A7C-459A-B18A-789FCE531017}"/>
              </a:ext>
            </a:extLst>
          </p:cNvPr>
          <p:cNvSpPr txBox="1"/>
          <p:nvPr/>
        </p:nvSpPr>
        <p:spPr>
          <a:xfrm>
            <a:off x="2257584" y="4819653"/>
            <a:ext cx="1940756" cy="461665"/>
          </a:xfrm>
          <a:prstGeom prst="rect">
            <a:avLst/>
          </a:prstGeom>
          <a:noFill/>
        </p:spPr>
        <p:txBody>
          <a:bodyPr wrap="square" rtlCol="0">
            <a:spAutoFit/>
          </a:bodyPr>
          <a:lstStyle/>
          <a:p>
            <a:r>
              <a:rPr lang="en-US" altLang="zh-CN" sz="2400" dirty="0"/>
              <a:t>(para. 11-15)</a:t>
            </a:r>
            <a:endParaRPr lang="zh-CN" altLang="en-US" sz="2400" dirty="0"/>
          </a:p>
        </p:txBody>
      </p:sp>
      <p:sp>
        <p:nvSpPr>
          <p:cNvPr id="18" name="文本框 17">
            <a:extLst>
              <a:ext uri="{FF2B5EF4-FFF2-40B4-BE49-F238E27FC236}">
                <a16:creationId xmlns:a16="http://schemas.microsoft.com/office/drawing/2014/main" id="{5C7C8184-ED2B-4B46-96A1-35748ED4FB7D}"/>
              </a:ext>
            </a:extLst>
          </p:cNvPr>
          <p:cNvSpPr txBox="1"/>
          <p:nvPr/>
        </p:nvSpPr>
        <p:spPr>
          <a:xfrm>
            <a:off x="5940152" y="4797152"/>
            <a:ext cx="2173860" cy="461665"/>
          </a:xfrm>
          <a:prstGeom prst="rect">
            <a:avLst/>
          </a:prstGeom>
          <a:noFill/>
        </p:spPr>
        <p:txBody>
          <a:bodyPr wrap="square" rtlCol="0">
            <a:spAutoFit/>
          </a:bodyPr>
          <a:lstStyle/>
          <a:p>
            <a:r>
              <a:rPr lang="en-US" altLang="zh-CN" sz="2400" dirty="0"/>
              <a:t>(contrast)</a:t>
            </a:r>
            <a:endParaRPr lang="zh-CN" altLang="en-US" sz="2400" dirty="0"/>
          </a:p>
        </p:txBody>
      </p:sp>
      <p:sp>
        <p:nvSpPr>
          <p:cNvPr id="19" name="文本框 18">
            <a:extLst>
              <a:ext uri="{FF2B5EF4-FFF2-40B4-BE49-F238E27FC236}">
                <a16:creationId xmlns:a16="http://schemas.microsoft.com/office/drawing/2014/main" id="{F60E491C-F67E-4E64-8665-FDA5BD74A95E}"/>
              </a:ext>
            </a:extLst>
          </p:cNvPr>
          <p:cNvSpPr txBox="1"/>
          <p:nvPr/>
        </p:nvSpPr>
        <p:spPr>
          <a:xfrm>
            <a:off x="5074072" y="3890240"/>
            <a:ext cx="3744416" cy="523220"/>
          </a:xfrm>
          <a:prstGeom prst="rect">
            <a:avLst/>
          </a:prstGeom>
          <a:noFill/>
        </p:spPr>
        <p:txBody>
          <a:bodyPr wrap="square" rtlCol="0">
            <a:spAutoFit/>
          </a:bodyPr>
          <a:lstStyle/>
          <a:p>
            <a:r>
              <a:rPr lang="en-US" altLang="zh-CN" sz="2800" dirty="0"/>
              <a:t>(para. 4 - 15)</a:t>
            </a:r>
            <a:endParaRPr lang="zh-CN" altLang="en-US" sz="2800" dirty="0"/>
          </a:p>
        </p:txBody>
      </p:sp>
      <p:sp>
        <p:nvSpPr>
          <p:cNvPr id="20" name="文本框 19">
            <a:extLst>
              <a:ext uri="{FF2B5EF4-FFF2-40B4-BE49-F238E27FC236}">
                <a16:creationId xmlns:a16="http://schemas.microsoft.com/office/drawing/2014/main" id="{C22ED259-38CF-4A86-806A-DAC1B86FBAF3}"/>
              </a:ext>
            </a:extLst>
          </p:cNvPr>
          <p:cNvSpPr txBox="1"/>
          <p:nvPr/>
        </p:nvSpPr>
        <p:spPr>
          <a:xfrm>
            <a:off x="6455924" y="5258817"/>
            <a:ext cx="3744416" cy="523220"/>
          </a:xfrm>
          <a:prstGeom prst="rect">
            <a:avLst/>
          </a:prstGeom>
          <a:noFill/>
        </p:spPr>
        <p:txBody>
          <a:bodyPr wrap="square" rtlCol="0">
            <a:spAutoFit/>
          </a:bodyPr>
          <a:lstStyle/>
          <a:p>
            <a:r>
              <a:rPr lang="en-US" altLang="zh-CN" sz="2800" dirty="0"/>
              <a:t>(para. 16 - 17)</a:t>
            </a:r>
            <a:endParaRPr lang="zh-CN" altLang="en-US" sz="2800" dirty="0"/>
          </a:p>
        </p:txBody>
      </p:sp>
    </p:spTree>
    <p:extLst>
      <p:ext uri="{BB962C8B-B14F-4D97-AF65-F5344CB8AC3E}">
        <p14:creationId xmlns:p14="http://schemas.microsoft.com/office/powerpoint/2010/main" val="315021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p:bldP spid="17" grpId="0"/>
      <p:bldP spid="18" grpId="0"/>
      <p:bldP spid="19" grpId="0"/>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17827</TotalTime>
  <Words>1358</Words>
  <Application>Microsoft Office PowerPoint</Application>
  <PresentationFormat>全屏显示(4:3)</PresentationFormat>
  <Paragraphs>169</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Arial</vt:lpstr>
      <vt:lpstr>Arial</vt:lpstr>
      <vt:lpstr>Calibri</vt:lpstr>
      <vt:lpstr>Office 主题</vt:lpstr>
      <vt:lpstr>Session 7. Hidden Intellectualism</vt:lpstr>
      <vt:lpstr>I. Preliminary reading</vt:lpstr>
      <vt:lpstr>PowerPoint 演示文稿</vt:lpstr>
      <vt:lpstr>PowerPoint 演示文稿</vt:lpstr>
      <vt:lpstr>PowerPoint 演示文稿</vt:lpstr>
      <vt:lpstr>II. Language points</vt:lpstr>
      <vt:lpstr>PowerPoint 演示文稿</vt:lpstr>
      <vt:lpstr>III. Appreciative Reading</vt:lpstr>
      <vt:lpstr>Text Structure</vt:lpstr>
      <vt:lpstr>PowerPoint 演示文稿</vt:lpstr>
      <vt:lpstr>PowerPoint 演示文稿</vt:lpstr>
      <vt:lpstr>你走错房间了！</vt:lpstr>
      <vt:lpstr>English: hypotactic（形合） Chinese: paratactic（意合）</vt:lpstr>
      <vt:lpstr>PowerPoint 演示文稿</vt:lpstr>
      <vt:lpstr>Nominalization</vt:lpstr>
      <vt:lpstr>PowerPoint 演示文稿</vt:lpstr>
      <vt:lpstr>PowerPoint 演示文稿</vt:lpstr>
      <vt:lpstr>In English scientific writing</vt:lpstr>
      <vt:lpstr>In English scientific writing</vt:lpstr>
      <vt:lpstr>(conjunction)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Every Jack has his Jill</dc:title>
  <dc:creator>孙波</dc:creator>
  <cp:lastModifiedBy>波</cp:lastModifiedBy>
  <cp:revision>8154</cp:revision>
  <dcterms:created xsi:type="dcterms:W3CDTF">2018-10-03T05:30:27Z</dcterms:created>
  <dcterms:modified xsi:type="dcterms:W3CDTF">2021-06-05T01:05:50Z</dcterms:modified>
</cp:coreProperties>
</file>