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3"/>
  </p:notesMasterIdLst>
  <p:sldIdLst>
    <p:sldId id="257" r:id="rId2"/>
    <p:sldId id="258" r:id="rId3"/>
    <p:sldId id="259" r:id="rId4"/>
    <p:sldId id="264"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40" r:id="rId33"/>
    <p:sldId id="341" r:id="rId34"/>
    <p:sldId id="342" r:id="rId35"/>
    <p:sldId id="343" r:id="rId36"/>
    <p:sldId id="344" r:id="rId37"/>
    <p:sldId id="345" r:id="rId38"/>
    <p:sldId id="349" r:id="rId39"/>
    <p:sldId id="346" r:id="rId40"/>
    <p:sldId id="347" r:id="rId41"/>
    <p:sldId id="348" r:id="rId42"/>
    <p:sldId id="288" r:id="rId43"/>
    <p:sldId id="289" r:id="rId44"/>
    <p:sldId id="290" r:id="rId45"/>
    <p:sldId id="291" r:id="rId46"/>
    <p:sldId id="292" r:id="rId47"/>
    <p:sldId id="293" r:id="rId48"/>
    <p:sldId id="294" r:id="rId49"/>
    <p:sldId id="295" r:id="rId50"/>
    <p:sldId id="296" r:id="rId51"/>
    <p:sldId id="299" r:id="rId52"/>
    <p:sldId id="300" r:id="rId53"/>
    <p:sldId id="298"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52" r:id="rId76"/>
    <p:sldId id="351" r:id="rId77"/>
    <p:sldId id="353" r:id="rId78"/>
    <p:sldId id="354" r:id="rId79"/>
    <p:sldId id="355" r:id="rId80"/>
    <p:sldId id="356" r:id="rId81"/>
    <p:sldId id="357" r:id="rId82"/>
    <p:sldId id="358" r:id="rId83"/>
    <p:sldId id="359" r:id="rId84"/>
    <p:sldId id="360" r:id="rId85"/>
    <p:sldId id="361" r:id="rId86"/>
    <p:sldId id="323" r:id="rId87"/>
    <p:sldId id="324" r:id="rId88"/>
    <p:sldId id="325" r:id="rId89"/>
    <p:sldId id="326" r:id="rId90"/>
    <p:sldId id="327" r:id="rId91"/>
    <p:sldId id="328" r:id="rId92"/>
    <p:sldId id="329" r:id="rId93"/>
    <p:sldId id="330" r:id="rId94"/>
    <p:sldId id="331" r:id="rId95"/>
    <p:sldId id="332" r:id="rId96"/>
    <p:sldId id="333" r:id="rId97"/>
    <p:sldId id="334" r:id="rId98"/>
    <p:sldId id="335" r:id="rId99"/>
    <p:sldId id="336" r:id="rId100"/>
    <p:sldId id="338" r:id="rId101"/>
    <p:sldId id="339"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记分牌 CDC" id="{1725ED89-AB14-BD4C-B8E8-CBA0F768596E}">
          <p14:sldIdLst>
            <p14:sldId id="257"/>
            <p14:sldId id="258"/>
            <p14:sldId id="259"/>
            <p14:sldId id="264"/>
            <p14:sldId id="260"/>
            <p14:sldId id="261"/>
            <p14:sldId id="262"/>
            <p14:sldId id="263"/>
            <p14:sldId id="265"/>
            <p14:sldId id="266"/>
            <p14:sldId id="267"/>
            <p14:sldId id="268"/>
            <p14:sldId id="269"/>
            <p14:sldId id="270"/>
            <p14:sldId id="271"/>
            <p14:sldId id="272"/>
            <p14:sldId id="273"/>
            <p14:sldId id="274"/>
            <p14:sldId id="275"/>
            <p14:sldId id="276"/>
            <p14:sldId id="277"/>
          </p14:sldIdLst>
        </p14:section>
        <p14:section name="Tomasulo" id="{2D6C9FAD-DDEA-D449-8B4D-097459175BE4}">
          <p14:sldIdLst>
            <p14:sldId id="278"/>
            <p14:sldId id="279"/>
            <p14:sldId id="280"/>
            <p14:sldId id="281"/>
            <p14:sldId id="282"/>
            <p14:sldId id="283"/>
            <p14:sldId id="284"/>
            <p14:sldId id="285"/>
            <p14:sldId id="286"/>
            <p14:sldId id="287"/>
          </p14:sldIdLst>
        </p14:section>
        <p14:section name="Tomasulo执行细节：发射" id="{4D693133-FEF6-8B40-9D16-FAC5F600E939}">
          <p14:sldIdLst>
            <p14:sldId id="340"/>
            <p14:sldId id="341"/>
            <p14:sldId id="342"/>
          </p14:sldIdLst>
        </p14:section>
        <p14:section name="Tomasulo执行细节：执行" id="{4CD75F5F-3AC6-2E43-8C9B-979093FD2A7D}">
          <p14:sldIdLst>
            <p14:sldId id="343"/>
            <p14:sldId id="344"/>
            <p14:sldId id="345"/>
            <p14:sldId id="349"/>
          </p14:sldIdLst>
        </p14:section>
        <p14:section name="Tomasulo执行细节：写结果" id="{DB80E555-11A4-B44C-B189-6042E5744C7E}">
          <p14:sldIdLst>
            <p14:sldId id="346"/>
            <p14:sldId id="347"/>
            <p14:sldId id="348"/>
          </p14:sldIdLst>
        </p14:section>
        <p14:section name="Tomasulo：案例1" id="{6BBD3122-A930-4441-A4A1-D821ACE666B9}">
          <p14:sldIdLst>
            <p14:sldId id="288"/>
            <p14:sldId id="289"/>
            <p14:sldId id="290"/>
            <p14:sldId id="291"/>
            <p14:sldId id="292"/>
            <p14:sldId id="293"/>
            <p14:sldId id="294"/>
            <p14:sldId id="295"/>
            <p14:sldId id="296"/>
          </p14:sldIdLst>
        </p14:section>
        <p14:section name="Tomasulo：案例2" id="{0A584516-422E-1B40-9467-E48DF5F70E04}">
          <p14:sldIdLst>
            <p14:sldId id="299"/>
            <p14:sldId id="300"/>
            <p14:sldId id="298"/>
            <p14:sldId id="301"/>
            <p14:sldId id="302"/>
            <p14:sldId id="303"/>
            <p14:sldId id="304"/>
            <p14:sldId id="305"/>
            <p14:sldId id="306"/>
            <p14:sldId id="307"/>
            <p14:sldId id="308"/>
            <p14:sldId id="309"/>
            <p14:sldId id="310"/>
            <p14:sldId id="311"/>
            <p14:sldId id="312"/>
            <p14:sldId id="313"/>
            <p14:sldId id="314"/>
            <p14:sldId id="315"/>
          </p14:sldIdLst>
        </p14:section>
        <p14:section name="ROB 重排序缓冲" id="{42E33BB5-A108-8540-970D-CE63CFE2749C}">
          <p14:sldIdLst>
            <p14:sldId id="316"/>
            <p14:sldId id="317"/>
            <p14:sldId id="318"/>
            <p14:sldId id="319"/>
            <p14:sldId id="320"/>
            <p14:sldId id="321"/>
            <p14:sldId id="352"/>
          </p14:sldIdLst>
        </p14:section>
        <p14:section name="ROB执行细节：发射" id="{02BAA053-B39D-7442-A56D-0D944283147D}">
          <p14:sldIdLst>
            <p14:sldId id="351"/>
            <p14:sldId id="353"/>
            <p14:sldId id="354"/>
          </p14:sldIdLst>
        </p14:section>
        <p14:section name="ROB执行细节：执行" id="{899C2950-B794-CC48-B8EE-B55042796460}">
          <p14:sldIdLst>
            <p14:sldId id="355"/>
            <p14:sldId id="356"/>
            <p14:sldId id="357"/>
            <p14:sldId id="358"/>
          </p14:sldIdLst>
        </p14:section>
        <p14:section name="ROB执行细节：写结果" id="{DF63C8A3-F8E3-5A42-B5DF-D31898AE6B9C}">
          <p14:sldIdLst>
            <p14:sldId id="359"/>
            <p14:sldId id="360"/>
          </p14:sldIdLst>
        </p14:section>
        <p14:section name="ROB执行细节：提交" id="{48725B00-5087-FA4E-85C8-E5E07B166362}">
          <p14:sldIdLst>
            <p14:sldId id="361"/>
          </p14:sldIdLst>
        </p14:section>
        <p14:section name="ROB：案例" id="{CDA0468A-AB93-9B4D-9AC7-150986047ACD}">
          <p14:sldIdLst>
            <p14:sldId id="323"/>
            <p14:sldId id="324"/>
            <p14:sldId id="325"/>
            <p14:sldId id="326"/>
            <p14:sldId id="327"/>
            <p14:sldId id="328"/>
            <p14:sldId id="329"/>
            <p14:sldId id="330"/>
            <p14:sldId id="331"/>
            <p14:sldId id="332"/>
            <p14:sldId id="333"/>
            <p14:sldId id="334"/>
            <p14:sldId id="335"/>
            <p14:sldId id="336"/>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5534"/>
  </p:normalViewPr>
  <p:slideViewPr>
    <p:cSldViewPr snapToGrid="0">
      <p:cViewPr varScale="1">
        <p:scale>
          <a:sx n="99" d="100"/>
          <a:sy n="99" d="100"/>
        </p:scale>
        <p:origin x="11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27573-31CC-9946-B802-C9A288448F62}" type="datetimeFigureOut">
              <a:t>2023/6/24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94FD1-24F1-244D-B308-AA5D9F6BDD0C}" type="slidenum">
              <a:t>‹#›</a:t>
            </a:fld>
            <a:endParaRPr kumimoji="1" lang="zh-CN" altLang="en-US"/>
          </a:p>
        </p:txBody>
      </p:sp>
    </p:spTree>
    <p:extLst>
      <p:ext uri="{BB962C8B-B14F-4D97-AF65-F5344CB8AC3E}">
        <p14:creationId xmlns:p14="http://schemas.microsoft.com/office/powerpoint/2010/main" val="116629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3</a:t>
            </a:fld>
            <a:endParaRPr kumimoji="1" lang="zh-CN" altLang="en-US"/>
          </a:p>
        </p:txBody>
      </p:sp>
    </p:spTree>
    <p:extLst>
      <p:ext uri="{BB962C8B-B14F-4D97-AF65-F5344CB8AC3E}">
        <p14:creationId xmlns:p14="http://schemas.microsoft.com/office/powerpoint/2010/main" val="2590853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a:solidFill>
                  <a:srgbClr val="121212"/>
                </a:solidFill>
                <a:effectLst/>
                <a:latin typeface="-apple-system"/>
              </a:rPr>
              <a:t>保留站的结构有点像</a:t>
            </a:r>
            <a:r>
              <a:rPr lang="en" altLang="zh-CN" b="0" i="0">
                <a:solidFill>
                  <a:srgbClr val="121212"/>
                </a:solidFill>
                <a:effectLst/>
                <a:latin typeface="-apple-system"/>
              </a:rPr>
              <a:t>cache</a:t>
            </a:r>
            <a:r>
              <a:rPr lang="zh-CN" altLang="en" b="0" i="0">
                <a:solidFill>
                  <a:srgbClr val="121212"/>
                </a:solidFill>
                <a:effectLst/>
                <a:latin typeface="-apple-system"/>
              </a:rPr>
              <a:t>，</a:t>
            </a:r>
            <a:r>
              <a:rPr lang="zh-CN" altLang="en-US" b="0" i="0">
                <a:solidFill>
                  <a:srgbClr val="121212"/>
                </a:solidFill>
                <a:effectLst/>
                <a:latin typeface="-apple-system"/>
              </a:rPr>
              <a:t>可能有多行数据，每一行都对应一条被发射到保留站的指令。保留站每一行都有</a:t>
            </a:r>
            <a:r>
              <a:rPr lang="en" altLang="zh-CN" b="0" i="0">
                <a:solidFill>
                  <a:srgbClr val="121212"/>
                </a:solidFill>
                <a:effectLst/>
                <a:latin typeface="-apple-system"/>
              </a:rPr>
              <a:t>Busy</a:t>
            </a:r>
            <a:r>
              <a:rPr lang="zh-CN" altLang="en-US" b="0" i="0">
                <a:solidFill>
                  <a:srgbClr val="121212"/>
                </a:solidFill>
                <a:effectLst/>
                <a:latin typeface="-apple-system"/>
              </a:rPr>
              <a:t>位，指示这一行是否现存有指令</a:t>
            </a:r>
            <a:endParaRPr lang="en-US" altLang="zh-CN" b="0" i="0">
              <a:solidFill>
                <a:srgbClr val="121212"/>
              </a:solidFill>
              <a:effectLst/>
              <a:latin typeface="-apple-system"/>
            </a:endParaRPr>
          </a:p>
          <a:p>
            <a:pPr algn="l"/>
            <a:endParaRPr lang="en-US" altLang="zh-CN" b="0" i="0">
              <a:solidFill>
                <a:srgbClr val="121212"/>
              </a:solidFill>
              <a:effectLst/>
              <a:latin typeface="-apple-system"/>
            </a:endParaRPr>
          </a:p>
          <a:p>
            <a:pPr algn="l"/>
            <a:r>
              <a:rPr lang="en" altLang="zh-CN" b="0" i="0">
                <a:solidFill>
                  <a:srgbClr val="121212"/>
                </a:solidFill>
                <a:effectLst/>
                <a:latin typeface="-apple-system"/>
              </a:rPr>
              <a:t>Vj</a:t>
            </a:r>
            <a:r>
              <a:rPr lang="zh-CN" altLang="en-US" b="0" i="0">
                <a:solidFill>
                  <a:srgbClr val="121212"/>
                </a:solidFill>
                <a:effectLst/>
                <a:latin typeface="-apple-system"/>
              </a:rPr>
              <a:t>和</a:t>
            </a:r>
            <a:r>
              <a:rPr lang="en" altLang="zh-CN" b="0" i="0">
                <a:solidFill>
                  <a:srgbClr val="121212"/>
                </a:solidFill>
                <a:effectLst/>
                <a:latin typeface="-apple-system"/>
              </a:rPr>
              <a:t>Vk</a:t>
            </a:r>
            <a:r>
              <a:rPr lang="zh-CN" altLang="en-US" b="0" i="0">
                <a:solidFill>
                  <a:srgbClr val="121212"/>
                </a:solidFill>
                <a:effectLst/>
                <a:latin typeface="-apple-system"/>
              </a:rPr>
              <a:t>与记分牌不同，记分牌的</a:t>
            </a:r>
            <a:r>
              <a:rPr lang="en" altLang="zh-CN" b="0" i="0">
                <a:solidFill>
                  <a:srgbClr val="121212"/>
                </a:solidFill>
                <a:effectLst/>
                <a:latin typeface="-apple-system"/>
              </a:rPr>
              <a:t>Vj</a:t>
            </a:r>
            <a:r>
              <a:rPr lang="zh-CN" altLang="en-US" b="0" i="0">
                <a:solidFill>
                  <a:srgbClr val="121212"/>
                </a:solidFill>
                <a:effectLst/>
                <a:latin typeface="-apple-system"/>
              </a:rPr>
              <a:t>和</a:t>
            </a:r>
            <a:r>
              <a:rPr lang="en" altLang="zh-CN" b="0" i="0">
                <a:solidFill>
                  <a:srgbClr val="121212"/>
                </a:solidFill>
                <a:effectLst/>
                <a:latin typeface="-apple-system"/>
              </a:rPr>
              <a:t>Vk</a:t>
            </a:r>
            <a:r>
              <a:rPr lang="zh-CN" altLang="en-US" b="0" i="0">
                <a:solidFill>
                  <a:srgbClr val="121212"/>
                </a:solidFill>
                <a:effectLst/>
                <a:latin typeface="-apple-system"/>
              </a:rPr>
              <a:t>会记录源寄存器的编号，</a:t>
            </a:r>
            <a:r>
              <a:rPr lang="zh-CN" altLang="en-US" b="1" i="0">
                <a:solidFill>
                  <a:srgbClr val="121212"/>
                </a:solidFill>
                <a:effectLst/>
                <a:latin typeface="-apple-system"/>
              </a:rPr>
              <a:t>而保留站则直接把能读取的数据直接拷贝到保留站中</a:t>
            </a:r>
            <a:r>
              <a:rPr lang="zh-CN" altLang="en-US" b="0" i="0">
                <a:solidFill>
                  <a:srgbClr val="121212"/>
                </a:solidFill>
                <a:effectLst/>
                <a:latin typeface="-apple-system"/>
              </a:rPr>
              <a:t>，一旦数据进入保留站，那对应的寄存器就和这条指令没瓜葛了</a:t>
            </a:r>
            <a:endParaRPr lang="en-US" altLang="zh-CN" b="0" i="0">
              <a:solidFill>
                <a:srgbClr val="121212"/>
              </a:solidFill>
              <a:effectLst/>
              <a:latin typeface="-apple-system"/>
            </a:endParaRPr>
          </a:p>
          <a:p>
            <a:pPr algn="l"/>
            <a:endParaRPr lang="en-US" altLang="zh-CN" b="0" i="0">
              <a:solidFill>
                <a:srgbClr val="121212"/>
              </a:solidFill>
              <a:effectLst/>
              <a:latin typeface="-apple-system"/>
            </a:endParaRPr>
          </a:p>
          <a:p>
            <a:pPr algn="l"/>
            <a:r>
              <a:rPr lang="en" altLang="zh-CN" b="0" i="0">
                <a:solidFill>
                  <a:srgbClr val="121212"/>
                </a:solidFill>
                <a:effectLst/>
                <a:latin typeface="-apple-system"/>
              </a:rPr>
              <a:t>Qj</a:t>
            </a:r>
            <a:r>
              <a:rPr lang="zh-CN" altLang="en-US" b="0" i="0">
                <a:solidFill>
                  <a:srgbClr val="121212"/>
                </a:solidFill>
                <a:effectLst/>
                <a:latin typeface="-apple-system"/>
              </a:rPr>
              <a:t>和</a:t>
            </a:r>
            <a:r>
              <a:rPr lang="en" altLang="zh-CN" b="0" i="0">
                <a:solidFill>
                  <a:srgbClr val="121212"/>
                </a:solidFill>
                <a:effectLst/>
                <a:latin typeface="-apple-system"/>
              </a:rPr>
              <a:t>Qk</a:t>
            </a:r>
            <a:r>
              <a:rPr lang="zh-CN" altLang="en-US" b="0" i="0">
                <a:solidFill>
                  <a:srgbClr val="121212"/>
                </a:solidFill>
                <a:effectLst/>
                <a:latin typeface="-apple-system"/>
              </a:rPr>
              <a:t>的信息和记分牌一样，记录尚不能读取的数据将由哪条指令算出</a:t>
            </a:r>
            <a:endParaRPr lang="en-US" altLang="zh-CN" b="0" i="0">
              <a:solidFill>
                <a:srgbClr val="121212"/>
              </a:solidFill>
              <a:effectLst/>
              <a:latin typeface="-apple-system"/>
            </a:endParaRPr>
          </a:p>
          <a:p>
            <a:pPr algn="l"/>
            <a:endParaRPr lang="en-US" altLang="zh-CN" b="0" i="0">
              <a:solidFill>
                <a:srgbClr val="121212"/>
              </a:solidFill>
              <a:effectLst/>
              <a:latin typeface="-apple-system"/>
            </a:endParaRPr>
          </a:p>
          <a:p>
            <a:pPr algn="l"/>
            <a:r>
              <a:rPr lang="en" altLang="zh-CN" b="0" i="0">
                <a:solidFill>
                  <a:srgbClr val="121212"/>
                </a:solidFill>
                <a:effectLst/>
                <a:latin typeface="-apple-system"/>
              </a:rPr>
              <a:t>A</a:t>
            </a:r>
            <a:r>
              <a:rPr lang="zh-CN" altLang="en-US" b="0" i="0">
                <a:solidFill>
                  <a:srgbClr val="121212"/>
                </a:solidFill>
                <a:effectLst/>
                <a:latin typeface="-apple-system"/>
              </a:rPr>
              <a:t>是存储指令的地址，用于存放立即数和计算得到的地址数据</a:t>
            </a:r>
          </a:p>
          <a:p>
            <a:pPr algn="l"/>
            <a:endParaRPr lang="en-US" altLang="zh-CN" b="0" i="0">
              <a:solidFill>
                <a:srgbClr val="121212"/>
              </a:solidFill>
              <a:effectLst/>
              <a:latin typeface="-apple-system"/>
            </a:endParaRPr>
          </a:p>
          <a:p>
            <a:pPr algn="l"/>
            <a:endParaRPr lang="en-US" altLang="zh-CN" b="0" i="0">
              <a:solidFill>
                <a:srgbClr val="121212"/>
              </a:solidFill>
              <a:effectLst/>
              <a:latin typeface="-apple-system"/>
            </a:endParaRPr>
          </a:p>
          <a:p>
            <a:pPr algn="l"/>
            <a:r>
              <a:rPr lang="zh-CN" altLang="en-US" b="0" i="0">
                <a:solidFill>
                  <a:srgbClr val="121212"/>
                </a:solidFill>
                <a:effectLst/>
                <a:latin typeface="-apple-system"/>
              </a:rPr>
              <a:t>看上去保留站和记分牌非常相似，但是两者其实有很大的不同。比如，保留站中有三行</a:t>
            </a:r>
            <a:r>
              <a:rPr lang="en" altLang="zh-CN" b="0" i="0">
                <a:solidFill>
                  <a:srgbClr val="121212"/>
                </a:solidFill>
                <a:effectLst/>
                <a:latin typeface="-apple-system"/>
              </a:rPr>
              <a:t>Add</a:t>
            </a:r>
            <a:r>
              <a:rPr lang="zh-CN" altLang="en-US" b="0" i="0">
                <a:solidFill>
                  <a:srgbClr val="121212"/>
                </a:solidFill>
                <a:effectLst/>
                <a:latin typeface="-apple-system"/>
              </a:rPr>
              <a:t>信息，这三行数据对应的是同一个加法单元，而在记分牌中这代表着三个加法单元。记分牌那样的一条通路只对应一条信息的做法容易造成指令堵塞、无法发射，</a:t>
            </a:r>
            <a:r>
              <a:rPr lang="zh-CN" altLang="en-US" b="1" i="0">
                <a:solidFill>
                  <a:srgbClr val="121212"/>
                </a:solidFill>
                <a:effectLst/>
                <a:latin typeface="-apple-system"/>
              </a:rPr>
              <a:t>而保留站则为每条通路预留了缓冲区，指令可以在加法单元忙碌的时候发射到保留站的缓冲区待命</a:t>
            </a:r>
            <a:endParaRPr lang="en-US" altLang="zh-CN" b="0" i="0">
              <a:solidFill>
                <a:srgbClr val="121212"/>
              </a:solidFill>
              <a:effectLst/>
              <a:latin typeface="-apple-system"/>
            </a:endParaRPr>
          </a:p>
          <a:p>
            <a:pPr algn="l"/>
            <a:endParaRPr lang="zh-CN" altLang="en-US" b="0" i="0">
              <a:solidFill>
                <a:srgbClr val="121212"/>
              </a:solidFill>
              <a:effectLst/>
              <a:latin typeface="-apple-system"/>
            </a:endParaRPr>
          </a:p>
          <a:p>
            <a:pPr algn="l"/>
            <a:r>
              <a:rPr lang="zh-CN" altLang="en-US" b="0" i="0">
                <a:solidFill>
                  <a:srgbClr val="121212"/>
                </a:solidFill>
                <a:effectLst/>
                <a:latin typeface="-apple-system"/>
              </a:rPr>
              <a:t>其次，保留站会直接把读取的数据缓冲下来，而不像记分牌一样只记录一个寄存器编号，只记录编号的话会造成读后写阻塞，因为一条指令在正式执行前一直在监控着它的源寄存器，源寄存器的值是不能改变的，因此后续指令无法写回，只能阻塞流水，</a:t>
            </a:r>
            <a:r>
              <a:rPr lang="zh-CN" altLang="en-US" b="1" i="0">
                <a:solidFill>
                  <a:srgbClr val="121212"/>
                </a:solidFill>
                <a:effectLst/>
                <a:latin typeface="-apple-system"/>
              </a:rPr>
              <a:t>而保留站则贯彻了“数据一旦准备完毕，就立马执行指令”的思想</a:t>
            </a:r>
            <a:r>
              <a:rPr lang="zh-CN" altLang="en-US" b="0" i="0">
                <a:solidFill>
                  <a:srgbClr val="121212"/>
                </a:solidFill>
                <a:effectLst/>
                <a:latin typeface="-apple-system"/>
              </a:rPr>
              <a:t>，指令一旦发现有数据可读，就立马读下来，读下来之后，那个源寄存器的写与不写就不关己事了</a:t>
            </a:r>
            <a:endParaRPr lang="en-US" altLang="zh-CN" b="0" i="0">
              <a:solidFill>
                <a:srgbClr val="121212"/>
              </a:solidFill>
              <a:effectLst/>
              <a:latin typeface="-apple-system"/>
            </a:endParaRPr>
          </a:p>
          <a:p>
            <a:pPr algn="l"/>
            <a:endParaRPr lang="zh-CN" altLang="en-US" b="0" i="0">
              <a:solidFill>
                <a:srgbClr val="121212"/>
              </a:solidFill>
              <a:effectLst/>
              <a:latin typeface="-apple-system"/>
            </a:endParaRPr>
          </a:p>
          <a:p>
            <a:pPr algn="l"/>
            <a:r>
              <a:rPr lang="zh-CN" altLang="en-US" b="0" i="0">
                <a:solidFill>
                  <a:srgbClr val="121212"/>
                </a:solidFill>
                <a:effectLst/>
                <a:latin typeface="-apple-system"/>
              </a:rPr>
              <a:t>记分牌和保留站相同的地方是都记录了</a:t>
            </a:r>
            <a:r>
              <a:rPr lang="en" altLang="zh-CN" b="0" i="0">
                <a:solidFill>
                  <a:srgbClr val="121212"/>
                </a:solidFill>
                <a:effectLst/>
                <a:latin typeface="-apple-system"/>
              </a:rPr>
              <a:t>Qj</a:t>
            </a:r>
            <a:r>
              <a:rPr lang="zh-CN" altLang="en-US" b="0" i="0">
                <a:solidFill>
                  <a:srgbClr val="121212"/>
                </a:solidFill>
                <a:effectLst/>
                <a:latin typeface="-apple-system"/>
              </a:rPr>
              <a:t>和</a:t>
            </a:r>
            <a:r>
              <a:rPr lang="en" altLang="zh-CN" b="0" i="0">
                <a:solidFill>
                  <a:srgbClr val="121212"/>
                </a:solidFill>
                <a:effectLst/>
                <a:latin typeface="-apple-system"/>
              </a:rPr>
              <a:t>Qk</a:t>
            </a:r>
            <a:r>
              <a:rPr lang="zh-CN" altLang="en" b="0" i="0">
                <a:solidFill>
                  <a:srgbClr val="121212"/>
                </a:solidFill>
                <a:effectLst/>
                <a:latin typeface="-apple-system"/>
              </a:rPr>
              <a:t>，</a:t>
            </a:r>
            <a:r>
              <a:rPr lang="zh-CN" altLang="en-US" b="0" i="0">
                <a:solidFill>
                  <a:srgbClr val="121212"/>
                </a:solidFill>
                <a:effectLst/>
                <a:latin typeface="-apple-system"/>
              </a:rPr>
              <a:t>即一旦需要的数据被算出来，就通过</a:t>
            </a:r>
            <a:r>
              <a:rPr lang="en" altLang="zh-CN" b="0" i="0">
                <a:solidFill>
                  <a:srgbClr val="121212"/>
                </a:solidFill>
                <a:effectLst/>
                <a:latin typeface="-apple-system"/>
              </a:rPr>
              <a:t>Qj</a:t>
            </a:r>
            <a:r>
              <a:rPr lang="zh-CN" altLang="en-US" b="0" i="0">
                <a:solidFill>
                  <a:srgbClr val="121212"/>
                </a:solidFill>
                <a:effectLst/>
                <a:latin typeface="-apple-system"/>
              </a:rPr>
              <a:t>和</a:t>
            </a:r>
            <a:r>
              <a:rPr lang="en" altLang="zh-CN" b="0" i="0">
                <a:solidFill>
                  <a:srgbClr val="121212"/>
                </a:solidFill>
                <a:effectLst/>
                <a:latin typeface="-apple-system"/>
              </a:rPr>
              <a:t>Qk</a:t>
            </a:r>
            <a:r>
              <a:rPr lang="zh-CN" altLang="en-US" b="0" i="0">
                <a:solidFill>
                  <a:srgbClr val="121212"/>
                </a:solidFill>
                <a:effectLst/>
                <a:latin typeface="-apple-system"/>
              </a:rPr>
              <a:t>捕捉广播数据，</a:t>
            </a:r>
            <a:r>
              <a:rPr lang="zh-CN" altLang="en-US" b="1" i="0">
                <a:solidFill>
                  <a:srgbClr val="121212"/>
                </a:solidFill>
                <a:effectLst/>
                <a:latin typeface="-apple-system"/>
              </a:rPr>
              <a:t>这样的做法其实就是重命名，即用保留站的编号而不是寄存器编号来标记数据源</a:t>
            </a:r>
            <a:endParaRPr lang="zh-CN" altLang="en-US" b="0" i="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F5594FD1-24F1-244D-B308-AA5D9F6BDD0C}" type="slidenum">
              <a:t>27</a:t>
            </a:fld>
            <a:endParaRPr kumimoji="1" lang="zh-CN" altLang="en-US"/>
          </a:p>
        </p:txBody>
      </p:sp>
    </p:spTree>
    <p:extLst>
      <p:ext uri="{BB962C8B-B14F-4D97-AF65-F5344CB8AC3E}">
        <p14:creationId xmlns:p14="http://schemas.microsoft.com/office/powerpoint/2010/main" val="945431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a:solidFill>
                <a:srgbClr val="121212"/>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F5594FD1-24F1-244D-B308-AA5D9F6BDD0C}" type="slidenum">
              <a:t>29</a:t>
            </a:fld>
            <a:endParaRPr kumimoji="1" lang="zh-CN" altLang="en-US"/>
          </a:p>
        </p:txBody>
      </p:sp>
    </p:spTree>
    <p:extLst>
      <p:ext uri="{BB962C8B-B14F-4D97-AF65-F5344CB8AC3E}">
        <p14:creationId xmlns:p14="http://schemas.microsoft.com/office/powerpoint/2010/main" val="3360849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这里省略了前序指令未占用时的赋值，因为我默认初始化</a:t>
            </a:r>
            <a:r>
              <a:rPr kumimoji="1" lang="en-US" altLang="zh-CN"/>
              <a:t>Qj</a:t>
            </a:r>
            <a:r>
              <a:rPr kumimoji="1" lang="zh-CN" altLang="en-US"/>
              <a:t>等就是空的（或者说，等于</a:t>
            </a:r>
            <a:r>
              <a:rPr kumimoji="1" lang="en-US" altLang="zh-CN"/>
              <a:t>0</a:t>
            </a:r>
            <a:r>
              <a:rPr kumimoji="1" lang="zh-CN" altLang="en-US"/>
              <a:t>）</a:t>
            </a:r>
          </a:p>
        </p:txBody>
      </p:sp>
      <p:sp>
        <p:nvSpPr>
          <p:cNvPr id="4" name="灯片编号占位符 3"/>
          <p:cNvSpPr>
            <a:spLocks noGrp="1"/>
          </p:cNvSpPr>
          <p:nvPr>
            <p:ph type="sldNum" sz="quarter" idx="5"/>
          </p:nvPr>
        </p:nvSpPr>
        <p:spPr/>
        <p:txBody>
          <a:bodyPr/>
          <a:lstStyle/>
          <a:p>
            <a:fld id="{F5594FD1-24F1-244D-B308-AA5D9F6BDD0C}" type="slidenum">
              <a:rPr lang="en-US" altLang="zh-CN"/>
              <a:t>32</a:t>
            </a:fld>
            <a:endParaRPr kumimoji="1" lang="zh-CN" altLang="en-US"/>
          </a:p>
        </p:txBody>
      </p:sp>
    </p:spTree>
    <p:extLst>
      <p:ext uri="{BB962C8B-B14F-4D97-AF65-F5344CB8AC3E}">
        <p14:creationId xmlns:p14="http://schemas.microsoft.com/office/powerpoint/2010/main" val="2431261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LD</a:t>
            </a:r>
            <a:r>
              <a:rPr kumimoji="1" lang="zh-CN" altLang="en-US"/>
              <a:t> 指令是把内存 </a:t>
            </a:r>
            <a:r>
              <a:rPr kumimoji="1" lang="en-US" altLang="zh-CN"/>
              <a:t>imm(rs) </a:t>
            </a:r>
            <a:r>
              <a:rPr kumimoji="1" lang="zh-CN" altLang="en-US"/>
              <a:t>位置的内容读到寄存器 </a:t>
            </a:r>
            <a:r>
              <a:rPr kumimoji="1" lang="en-US" altLang="zh-CN"/>
              <a:t>rd </a:t>
            </a:r>
            <a:r>
              <a:rPr kumimoji="1" lang="zh-CN" altLang="en-US"/>
              <a:t>中，因此先要读寄存器 </a:t>
            </a:r>
            <a:r>
              <a:rPr kumimoji="1" lang="en-US" altLang="zh-CN"/>
              <a:t>rs</a:t>
            </a:r>
            <a:r>
              <a:rPr kumimoji="1" lang="zh-CN" altLang="en-US"/>
              <a:t>，如果寄存器 </a:t>
            </a:r>
            <a:r>
              <a:rPr kumimoji="1" lang="en-US" altLang="zh-CN"/>
              <a:t>rs</a:t>
            </a:r>
            <a:r>
              <a:rPr kumimoji="1" lang="zh-CN" altLang="en-US"/>
              <a:t> 可能被更新，则要登记，否则不登记。</a:t>
            </a:r>
            <a:endParaRPr kumimoji="1" lang="en-US" altLang="zh-CN"/>
          </a:p>
          <a:p>
            <a:endParaRPr kumimoji="1" lang="en-US" altLang="zh-CN"/>
          </a:p>
          <a:p>
            <a:r>
              <a:rPr kumimoji="1" lang="zh-CN" altLang="en-US"/>
              <a:t>因为只要新的结果，所以此处不用检查 </a:t>
            </a:r>
            <a:r>
              <a:rPr kumimoji="1" lang="en-US" altLang="zh-CN"/>
              <a:t>rd </a:t>
            </a:r>
            <a:r>
              <a:rPr kumimoji="1" lang="zh-CN" altLang="en-US"/>
              <a:t>是否有其他前序指令需要写，直接覆盖即可</a:t>
            </a:r>
          </a:p>
        </p:txBody>
      </p:sp>
      <p:sp>
        <p:nvSpPr>
          <p:cNvPr id="4" name="灯片编号占位符 3"/>
          <p:cNvSpPr>
            <a:spLocks noGrp="1"/>
          </p:cNvSpPr>
          <p:nvPr>
            <p:ph type="sldNum" sz="quarter" idx="5"/>
          </p:nvPr>
        </p:nvSpPr>
        <p:spPr/>
        <p:txBody>
          <a:bodyPr/>
          <a:lstStyle/>
          <a:p>
            <a:fld id="{F5594FD1-24F1-244D-B308-AA5D9F6BDD0C}" type="slidenum">
              <a:rPr lang="en-US" altLang="zh-CN"/>
              <a:t>33</a:t>
            </a:fld>
            <a:endParaRPr kumimoji="1" lang="zh-CN" altLang="en-US"/>
          </a:p>
        </p:txBody>
      </p:sp>
    </p:spTree>
    <p:extLst>
      <p:ext uri="{BB962C8B-B14F-4D97-AF65-F5344CB8AC3E}">
        <p14:creationId xmlns:p14="http://schemas.microsoft.com/office/powerpoint/2010/main" val="16806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此时因为没有寄存器的写，</a:t>
            </a:r>
            <a:r>
              <a:rPr kumimoji="1" lang="en-US" altLang="zh-CN"/>
              <a:t>rt/rs</a:t>
            </a:r>
            <a:r>
              <a:rPr kumimoji="1" lang="zh-CN" altLang="en-US"/>
              <a:t> 的值都需要读，所以都要检查</a:t>
            </a:r>
          </a:p>
        </p:txBody>
      </p:sp>
      <p:sp>
        <p:nvSpPr>
          <p:cNvPr id="4" name="灯片编号占位符 3"/>
          <p:cNvSpPr>
            <a:spLocks noGrp="1"/>
          </p:cNvSpPr>
          <p:nvPr>
            <p:ph type="sldNum" sz="quarter" idx="5"/>
          </p:nvPr>
        </p:nvSpPr>
        <p:spPr/>
        <p:txBody>
          <a:bodyPr/>
          <a:lstStyle/>
          <a:p>
            <a:fld id="{F5594FD1-24F1-244D-B308-AA5D9F6BDD0C}" type="slidenum">
              <a:rPr lang="en-US" altLang="zh-CN"/>
              <a:t>34</a:t>
            </a:fld>
            <a:endParaRPr kumimoji="1" lang="zh-CN" altLang="en-US"/>
          </a:p>
        </p:txBody>
      </p:sp>
    </p:spTree>
    <p:extLst>
      <p:ext uri="{BB962C8B-B14F-4D97-AF65-F5344CB8AC3E}">
        <p14:creationId xmlns:p14="http://schemas.microsoft.com/office/powerpoint/2010/main" val="1122917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Qj</a:t>
            </a:r>
            <a:r>
              <a:rPr kumimoji="1" lang="zh-CN" altLang="en-US"/>
              <a:t> 对应指令中的寄存器 </a:t>
            </a:r>
            <a:r>
              <a:rPr kumimoji="1" lang="en-US" altLang="zh-CN"/>
              <a:t>rs</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36</a:t>
            </a:fld>
            <a:endParaRPr kumimoji="1" lang="zh-CN" altLang="en-US"/>
          </a:p>
        </p:txBody>
      </p:sp>
    </p:spTree>
    <p:extLst>
      <p:ext uri="{BB962C8B-B14F-4D97-AF65-F5344CB8AC3E}">
        <p14:creationId xmlns:p14="http://schemas.microsoft.com/office/powerpoint/2010/main" val="1033446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Qj</a:t>
            </a:r>
            <a:r>
              <a:rPr kumimoji="1" lang="zh-CN" altLang="en-US"/>
              <a:t> 对应指令中的寄存器 </a:t>
            </a:r>
            <a:r>
              <a:rPr kumimoji="1" lang="en-US" altLang="zh-CN"/>
              <a:t>rs</a:t>
            </a:r>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38</a:t>
            </a:fld>
            <a:endParaRPr kumimoji="1" lang="zh-CN" altLang="en-US"/>
          </a:p>
        </p:txBody>
      </p:sp>
    </p:spTree>
    <p:extLst>
      <p:ext uri="{BB962C8B-B14F-4D97-AF65-F5344CB8AC3E}">
        <p14:creationId xmlns:p14="http://schemas.microsoft.com/office/powerpoint/2010/main" val="217167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可见，写结果阶段不仅写了寄存器堆，还广播了结果</a:t>
            </a:r>
          </a:p>
        </p:txBody>
      </p:sp>
      <p:sp>
        <p:nvSpPr>
          <p:cNvPr id="4" name="灯片编号占位符 3"/>
          <p:cNvSpPr>
            <a:spLocks noGrp="1"/>
          </p:cNvSpPr>
          <p:nvPr>
            <p:ph type="sldNum" sz="quarter" idx="5"/>
          </p:nvPr>
        </p:nvSpPr>
        <p:spPr/>
        <p:txBody>
          <a:bodyPr/>
          <a:lstStyle/>
          <a:p>
            <a:fld id="{F5594FD1-24F1-244D-B308-AA5D9F6BDD0C}" type="slidenum">
              <a:rPr lang="en-US" altLang="zh-CN"/>
              <a:t>39</a:t>
            </a:fld>
            <a:endParaRPr kumimoji="1" lang="zh-CN" altLang="en-US"/>
          </a:p>
        </p:txBody>
      </p:sp>
    </p:spTree>
    <p:extLst>
      <p:ext uri="{BB962C8B-B14F-4D97-AF65-F5344CB8AC3E}">
        <p14:creationId xmlns:p14="http://schemas.microsoft.com/office/powerpoint/2010/main" val="2404803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Qk</a:t>
            </a:r>
            <a:r>
              <a:rPr kumimoji="1" lang="zh-CN" altLang="en-US"/>
              <a:t> 对应指令中的 </a:t>
            </a:r>
            <a:r>
              <a:rPr kumimoji="1" lang="en-US" altLang="zh-CN"/>
              <a:t>rt</a:t>
            </a:r>
            <a:r>
              <a:rPr kumimoji="1" lang="zh-CN" altLang="en-US"/>
              <a:t>，也就是要存储的值所存放的寄存器</a:t>
            </a:r>
          </a:p>
        </p:txBody>
      </p:sp>
      <p:sp>
        <p:nvSpPr>
          <p:cNvPr id="4" name="灯片编号占位符 3"/>
          <p:cNvSpPr>
            <a:spLocks noGrp="1"/>
          </p:cNvSpPr>
          <p:nvPr>
            <p:ph type="sldNum" sz="quarter" idx="5"/>
          </p:nvPr>
        </p:nvSpPr>
        <p:spPr/>
        <p:txBody>
          <a:bodyPr/>
          <a:lstStyle/>
          <a:p>
            <a:fld id="{F5594FD1-24F1-244D-B308-AA5D9F6BDD0C}" type="slidenum">
              <a:rPr lang="en-US" altLang="zh-CN"/>
              <a:t>41</a:t>
            </a:fld>
            <a:endParaRPr kumimoji="1" lang="zh-CN" altLang="en-US"/>
          </a:p>
        </p:txBody>
      </p:sp>
    </p:spTree>
    <p:extLst>
      <p:ext uri="{BB962C8B-B14F-4D97-AF65-F5344CB8AC3E}">
        <p14:creationId xmlns:p14="http://schemas.microsoft.com/office/powerpoint/2010/main" val="3849150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121212"/>
                </a:solidFill>
                <a:effectLst/>
                <a:latin typeface="Microsoft YaHei" panose="020B0503020204020204" pitchFamily="34" charset="-122"/>
                <a:ea typeface="Microsoft YaHei" panose="020B0503020204020204" pitchFamily="34" charset="-122"/>
              </a:rPr>
              <a:t>第三条指令拷贝源数据，并标记</a:t>
            </a:r>
            <a:r>
              <a:rPr lang="en" altLang="zh-CN" b="0" i="0">
                <a:solidFill>
                  <a:srgbClr val="121212"/>
                </a:solidFill>
                <a:effectLst/>
                <a:latin typeface="Microsoft YaHei" panose="020B0503020204020204" pitchFamily="34" charset="-122"/>
                <a:ea typeface="Microsoft YaHei" panose="020B0503020204020204" pitchFamily="34" charset="-122"/>
              </a:rPr>
              <a:t>Qj</a:t>
            </a:r>
            <a:r>
              <a:rPr lang="zh-CN" altLang="en-US" b="0" i="0">
                <a:solidFill>
                  <a:srgbClr val="121212"/>
                </a:solidFill>
                <a:effectLst/>
                <a:latin typeface="Microsoft YaHei" panose="020B0503020204020204" pitchFamily="34" charset="-122"/>
                <a:ea typeface="Microsoft YaHei" panose="020B0503020204020204" pitchFamily="34" charset="-122"/>
              </a:rPr>
              <a:t>位</a:t>
            </a:r>
            <a:r>
              <a:rPr lang="en" altLang="zh-CN" b="0" i="0">
                <a:solidFill>
                  <a:srgbClr val="121212"/>
                </a:solidFill>
                <a:effectLst/>
                <a:latin typeface="Microsoft YaHei" panose="020B0503020204020204" pitchFamily="34" charset="-122"/>
                <a:ea typeface="Microsoft YaHei" panose="020B0503020204020204" pitchFamily="34" charset="-122"/>
              </a:rPr>
              <a:t>Load2</a:t>
            </a:r>
            <a:r>
              <a:rPr lang="zh-CN" altLang="en-US" b="0" i="0">
                <a:solidFill>
                  <a:srgbClr val="121212"/>
                </a:solidFill>
                <a:effectLst/>
                <a:latin typeface="Microsoft YaHei" panose="020B0503020204020204" pitchFamily="34" charset="-122"/>
                <a:ea typeface="Microsoft YaHei" panose="020B0503020204020204" pitchFamily="34" charset="-122"/>
              </a:rPr>
              <a:t>，表示第一个源数据现在不在寄存器堆中，而由存储通路保留站第二行的指令算出，此时</a:t>
            </a:r>
            <a:r>
              <a:rPr lang="en" altLang="zh-CN" b="0" i="0">
                <a:solidFill>
                  <a:srgbClr val="121212"/>
                </a:solidFill>
                <a:effectLst/>
                <a:latin typeface="Microsoft YaHei" panose="020B0503020204020204" pitchFamily="34" charset="-122"/>
                <a:ea typeface="Microsoft YaHei" panose="020B0503020204020204" pitchFamily="34" charset="-122"/>
              </a:rPr>
              <a:t>Load2</a:t>
            </a:r>
            <a:r>
              <a:rPr lang="zh-CN" altLang="en-US" b="0" i="0">
                <a:solidFill>
                  <a:srgbClr val="121212"/>
                </a:solidFill>
                <a:effectLst/>
                <a:latin typeface="Microsoft YaHei" panose="020B0503020204020204" pitchFamily="34" charset="-122"/>
                <a:ea typeface="Microsoft YaHei" panose="020B0503020204020204" pitchFamily="34" charset="-122"/>
              </a:rPr>
              <a:t>还没有到写回阶段，所以</a:t>
            </a:r>
            <a:r>
              <a:rPr lang="en" altLang="zh-CN" b="0" i="0">
                <a:solidFill>
                  <a:srgbClr val="121212"/>
                </a:solidFill>
                <a:effectLst/>
                <a:latin typeface="Microsoft YaHei" panose="020B0503020204020204" pitchFamily="34" charset="-122"/>
                <a:ea typeface="Microsoft YaHei" panose="020B0503020204020204" pitchFamily="34" charset="-122"/>
              </a:rPr>
              <a:t>Mult1</a:t>
            </a:r>
            <a:r>
              <a:rPr lang="zh-CN" altLang="en-US" b="0" i="0">
                <a:solidFill>
                  <a:srgbClr val="121212"/>
                </a:solidFill>
                <a:effectLst/>
                <a:latin typeface="Microsoft YaHei" panose="020B0503020204020204" pitchFamily="34" charset="-122"/>
                <a:ea typeface="Microsoft YaHei" panose="020B0503020204020204" pitchFamily="34" charset="-122"/>
              </a:rPr>
              <a:t>只能等待</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b="0" i="0">
              <a:solidFill>
                <a:srgbClr val="121212"/>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0" i="0">
                <a:solidFill>
                  <a:srgbClr val="121212"/>
                </a:solidFill>
                <a:effectLst/>
                <a:latin typeface="Microsoft YaHei" panose="020B0503020204020204" pitchFamily="34" charset="-122"/>
                <a:ea typeface="Microsoft YaHei" panose="020B0503020204020204" pitchFamily="34" charset="-122"/>
              </a:rPr>
              <a:t>这里 </a:t>
            </a:r>
            <a:r>
              <a:rPr kumimoji="1" lang="en-US" altLang="zh-CN" b="0" i="0">
                <a:solidFill>
                  <a:srgbClr val="121212"/>
                </a:solidFill>
                <a:effectLst/>
                <a:latin typeface="Microsoft YaHei" panose="020B0503020204020204" pitchFamily="34" charset="-122"/>
                <a:ea typeface="Microsoft YaHei" panose="020B0503020204020204" pitchFamily="34" charset="-122"/>
              </a:rPr>
              <a:t>[F4]=4.0</a:t>
            </a:r>
            <a:r>
              <a:rPr kumimoji="1" lang="zh-CN" altLang="en-US" b="0" i="0">
                <a:solidFill>
                  <a:srgbClr val="121212"/>
                </a:solidFill>
                <a:effectLst/>
                <a:latin typeface="Microsoft YaHei" panose="020B0503020204020204" pitchFamily="34" charset="-122"/>
                <a:ea typeface="Microsoft YaHei" panose="020B0503020204020204" pitchFamily="34" charset="-122"/>
              </a:rPr>
              <a:t> 是假定的，就和前面假定 </a:t>
            </a:r>
            <a:r>
              <a:rPr kumimoji="1" lang="en-US" altLang="zh-CN" b="0" i="0">
                <a:solidFill>
                  <a:srgbClr val="121212"/>
                </a:solidFill>
                <a:effectLst/>
                <a:latin typeface="Microsoft YaHei" panose="020B0503020204020204" pitchFamily="34" charset="-122"/>
                <a:ea typeface="Microsoft YaHei" panose="020B0503020204020204" pitchFamily="34" charset="-122"/>
              </a:rPr>
              <a:t>[R2]=200 </a:t>
            </a:r>
            <a:r>
              <a:rPr kumimoji="1" lang="zh-CN" altLang="en-US" b="0" i="0">
                <a:solidFill>
                  <a:srgbClr val="121212"/>
                </a:solidFill>
                <a:effectLst/>
                <a:latin typeface="Microsoft YaHei" panose="020B0503020204020204" pitchFamily="34" charset="-122"/>
                <a:ea typeface="Microsoft YaHei" panose="020B0503020204020204" pitchFamily="34" charset="-122"/>
              </a:rPr>
              <a:t>一样</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44</a:t>
            </a:fld>
            <a:endParaRPr kumimoji="1" lang="zh-CN" altLang="en-US"/>
          </a:p>
        </p:txBody>
      </p:sp>
    </p:spTree>
    <p:extLst>
      <p:ext uri="{BB962C8B-B14F-4D97-AF65-F5344CB8AC3E}">
        <p14:creationId xmlns:p14="http://schemas.microsoft.com/office/powerpoint/2010/main" val="231437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a:solidFill>
                <a:srgbClr val="121212"/>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F5594FD1-24F1-244D-B308-AA5D9F6BDD0C}" type="slidenum">
              <a:t>5</a:t>
            </a:fld>
            <a:endParaRPr kumimoji="1" lang="zh-CN" altLang="en-US"/>
          </a:p>
        </p:txBody>
      </p:sp>
    </p:spTree>
    <p:extLst>
      <p:ext uri="{BB962C8B-B14F-4D97-AF65-F5344CB8AC3E}">
        <p14:creationId xmlns:p14="http://schemas.microsoft.com/office/powerpoint/2010/main" val="34139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45</a:t>
            </a:fld>
            <a:endParaRPr kumimoji="1" lang="zh-CN" altLang="en-US"/>
          </a:p>
        </p:txBody>
      </p:sp>
    </p:spTree>
    <p:extLst>
      <p:ext uri="{BB962C8B-B14F-4D97-AF65-F5344CB8AC3E}">
        <p14:creationId xmlns:p14="http://schemas.microsoft.com/office/powerpoint/2010/main" val="1030221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121212"/>
                </a:solidFill>
                <a:effectLst/>
                <a:latin typeface="Microsoft YaHei" panose="020B0503020204020204" pitchFamily="34" charset="-122"/>
                <a:ea typeface="Microsoft YaHei" panose="020B0503020204020204" pitchFamily="34" charset="-122"/>
              </a:rPr>
              <a:t>图中</a:t>
            </a:r>
            <a:r>
              <a:rPr lang="en" altLang="zh-CN" b="0" i="0">
                <a:solidFill>
                  <a:srgbClr val="121212"/>
                </a:solidFill>
                <a:effectLst/>
                <a:latin typeface="Microsoft YaHei" panose="020B0503020204020204" pitchFamily="34" charset="-122"/>
                <a:ea typeface="Microsoft YaHei" panose="020B0503020204020204" pitchFamily="34" charset="-122"/>
              </a:rPr>
              <a:t>Mult1</a:t>
            </a:r>
            <a:r>
              <a:rPr lang="zh-CN" altLang="en-US" b="0" i="0">
                <a:solidFill>
                  <a:srgbClr val="121212"/>
                </a:solidFill>
                <a:effectLst/>
                <a:latin typeface="Microsoft YaHei" panose="020B0503020204020204" pitchFamily="34" charset="-122"/>
                <a:ea typeface="Microsoft YaHei" panose="020B0503020204020204" pitchFamily="34" charset="-122"/>
              </a:rPr>
              <a:t>前面的数字</a:t>
            </a:r>
            <a:r>
              <a:rPr lang="en-US" altLang="zh-CN" b="0" i="0">
                <a:solidFill>
                  <a:srgbClr val="121212"/>
                </a:solidFill>
                <a:effectLst/>
                <a:latin typeface="Microsoft YaHei" panose="020B0503020204020204" pitchFamily="34" charset="-122"/>
                <a:ea typeface="Microsoft YaHei" panose="020B0503020204020204" pitchFamily="34" charset="-122"/>
              </a:rPr>
              <a:t>10</a:t>
            </a:r>
            <a:r>
              <a:rPr lang="zh-CN" altLang="en-US" b="0" i="0">
                <a:solidFill>
                  <a:srgbClr val="121212"/>
                </a:solidFill>
                <a:effectLst/>
                <a:latin typeface="Microsoft YaHei" panose="020B0503020204020204" pitchFamily="34" charset="-122"/>
                <a:ea typeface="Microsoft YaHei" panose="020B0503020204020204" pitchFamily="34" charset="-122"/>
              </a:rPr>
              <a:t>表示这条指令接下来将用十个周期完成执行（看来 </a:t>
            </a:r>
            <a:r>
              <a:rPr lang="en-US" altLang="zh-CN" b="0" i="0">
                <a:solidFill>
                  <a:srgbClr val="121212"/>
                </a:solidFill>
                <a:effectLst/>
                <a:latin typeface="Microsoft YaHei" panose="020B0503020204020204" pitchFamily="34" charset="-122"/>
                <a:ea typeface="Microsoft YaHei" panose="020B0503020204020204" pitchFamily="34" charset="-122"/>
              </a:rPr>
              <a:t>IS</a:t>
            </a:r>
            <a:r>
              <a:rPr lang="zh-CN" altLang="en-US" b="0" i="0">
                <a:solidFill>
                  <a:srgbClr val="121212"/>
                </a:solidFill>
                <a:effectLst/>
                <a:latin typeface="Microsoft YaHei" panose="020B0503020204020204" pitchFamily="34" charset="-122"/>
                <a:ea typeface="Microsoft YaHei" panose="020B0503020204020204" pitchFamily="34" charset="-122"/>
              </a:rPr>
              <a:t> 中打钩表示的是完成）</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46</a:t>
            </a:fld>
            <a:endParaRPr kumimoji="1" lang="zh-CN" altLang="en-US"/>
          </a:p>
        </p:txBody>
      </p:sp>
    </p:spTree>
    <p:extLst>
      <p:ext uri="{BB962C8B-B14F-4D97-AF65-F5344CB8AC3E}">
        <p14:creationId xmlns:p14="http://schemas.microsoft.com/office/powerpoint/2010/main" val="935587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121212"/>
                </a:solidFill>
                <a:effectLst/>
                <a:latin typeface="Microsoft YaHei" panose="020B0503020204020204" pitchFamily="34" charset="-122"/>
                <a:ea typeface="Microsoft YaHei" panose="020B0503020204020204" pitchFamily="34" charset="-122"/>
              </a:rPr>
              <a:t>图中</a:t>
            </a:r>
            <a:r>
              <a:rPr lang="en" altLang="zh-CN" b="0" i="0">
                <a:solidFill>
                  <a:srgbClr val="121212"/>
                </a:solidFill>
                <a:effectLst/>
                <a:latin typeface="Microsoft YaHei" panose="020B0503020204020204" pitchFamily="34" charset="-122"/>
                <a:ea typeface="Microsoft YaHei" panose="020B0503020204020204" pitchFamily="34" charset="-122"/>
              </a:rPr>
              <a:t>Mult1</a:t>
            </a:r>
            <a:r>
              <a:rPr lang="zh-CN" altLang="en-US" b="0" i="0">
                <a:solidFill>
                  <a:srgbClr val="121212"/>
                </a:solidFill>
                <a:effectLst/>
                <a:latin typeface="Microsoft YaHei" panose="020B0503020204020204" pitchFamily="34" charset="-122"/>
                <a:ea typeface="Microsoft YaHei" panose="020B0503020204020204" pitchFamily="34" charset="-122"/>
              </a:rPr>
              <a:t>前面的数字</a:t>
            </a:r>
            <a:r>
              <a:rPr lang="en-US" altLang="zh-CN" b="0" i="0">
                <a:solidFill>
                  <a:srgbClr val="121212"/>
                </a:solidFill>
                <a:effectLst/>
                <a:latin typeface="Microsoft YaHei" panose="020B0503020204020204" pitchFamily="34" charset="-122"/>
                <a:ea typeface="Microsoft YaHei" panose="020B0503020204020204" pitchFamily="34" charset="-122"/>
              </a:rPr>
              <a:t>10</a:t>
            </a:r>
            <a:r>
              <a:rPr lang="zh-CN" altLang="en-US" b="0" i="0">
                <a:solidFill>
                  <a:srgbClr val="121212"/>
                </a:solidFill>
                <a:effectLst/>
                <a:latin typeface="Microsoft YaHei" panose="020B0503020204020204" pitchFamily="34" charset="-122"/>
                <a:ea typeface="Microsoft YaHei" panose="020B0503020204020204" pitchFamily="34" charset="-122"/>
              </a:rPr>
              <a:t>表示这条指令接下来将用十个周期完成执行（看来 </a:t>
            </a:r>
            <a:r>
              <a:rPr lang="en-US" altLang="zh-CN" b="0" i="0">
                <a:solidFill>
                  <a:srgbClr val="121212"/>
                </a:solidFill>
                <a:effectLst/>
                <a:latin typeface="Microsoft YaHei" panose="020B0503020204020204" pitchFamily="34" charset="-122"/>
                <a:ea typeface="Microsoft YaHei" panose="020B0503020204020204" pitchFamily="34" charset="-122"/>
              </a:rPr>
              <a:t>IS</a:t>
            </a:r>
            <a:r>
              <a:rPr lang="zh-CN" altLang="en-US" b="0" i="0">
                <a:solidFill>
                  <a:srgbClr val="121212"/>
                </a:solidFill>
                <a:effectLst/>
                <a:latin typeface="Microsoft YaHei" panose="020B0503020204020204" pitchFamily="34" charset="-122"/>
                <a:ea typeface="Microsoft YaHei" panose="020B0503020204020204" pitchFamily="34" charset="-122"/>
              </a:rPr>
              <a:t> 中打钩表示的是完成）</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47</a:t>
            </a:fld>
            <a:endParaRPr kumimoji="1" lang="zh-CN" altLang="en-US"/>
          </a:p>
        </p:txBody>
      </p:sp>
    </p:spTree>
    <p:extLst>
      <p:ext uri="{BB962C8B-B14F-4D97-AF65-F5344CB8AC3E}">
        <p14:creationId xmlns:p14="http://schemas.microsoft.com/office/powerpoint/2010/main" val="270621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Microsoft YaHei" panose="020B0503020204020204" pitchFamily="34" charset="-122"/>
                <a:ea typeface="Microsoft YaHei" panose="020B0503020204020204" pitchFamily="34" charset="-122"/>
              </a:rPr>
              <a:t>精确中断是指在指令和指令之间如果出现了中断</a:t>
            </a:r>
            <a:r>
              <a:rPr lang="en-US" altLang="zh-C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异常，那么处理器要确保中断</a:t>
            </a:r>
            <a:r>
              <a:rPr lang="en-US" altLang="zh-C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异常之前的所有指令都执行完毕，而中断</a:t>
            </a:r>
            <a:r>
              <a:rPr lang="en-US" altLang="zh-C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异常之后的所有指令都没有执行，然后处理器把中断发生时的处理器状态给保存下来或是呈现给程序员看。这样的精确中断保证了程序的正确执行，也提供程序员调试程序的手段，是现代处理器必不可少的能力</a:t>
            </a:r>
            <a:endParaRPr lang="en-US" altLang="zh-CN" b="0" i="0">
              <a:solidFill>
                <a:srgbClr val="121212"/>
              </a:solidFill>
              <a:effectLst/>
              <a:latin typeface="Microsoft YaHei" panose="020B0503020204020204" pitchFamily="34" charset="-122"/>
              <a:ea typeface="Microsoft YaHei" panose="020B0503020204020204" pitchFamily="34" charset="-122"/>
            </a:endParaRPr>
          </a:p>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50</a:t>
            </a:fld>
            <a:endParaRPr kumimoji="1" lang="zh-CN" altLang="en-US"/>
          </a:p>
        </p:txBody>
      </p:sp>
    </p:spTree>
    <p:extLst>
      <p:ext uri="{BB962C8B-B14F-4D97-AF65-F5344CB8AC3E}">
        <p14:creationId xmlns:p14="http://schemas.microsoft.com/office/powerpoint/2010/main" val="2868130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51</a:t>
            </a:fld>
            <a:endParaRPr kumimoji="1" lang="zh-CN" altLang="en-US"/>
          </a:p>
        </p:txBody>
      </p:sp>
    </p:spTree>
    <p:extLst>
      <p:ext uri="{BB962C8B-B14F-4D97-AF65-F5344CB8AC3E}">
        <p14:creationId xmlns:p14="http://schemas.microsoft.com/office/powerpoint/2010/main" val="2810753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第一条语句，没有结构冲突，可以 </a:t>
            </a:r>
            <a:r>
              <a:rPr kumimoji="1" lang="en-US" altLang="zh-CN"/>
              <a:t>issue</a:t>
            </a:r>
            <a:r>
              <a:rPr kumimoji="1" lang="zh-CN" altLang="en-US"/>
              <a:t>（注意第一条语句是 </a:t>
            </a:r>
            <a:r>
              <a:rPr kumimoji="1" lang="en-US" altLang="zh-CN"/>
              <a:t>Cache</a:t>
            </a:r>
            <a:r>
              <a:rPr kumimoji="1" lang="zh-CN" altLang="en-US"/>
              <a:t> </a:t>
            </a:r>
            <a:r>
              <a:rPr kumimoji="1" lang="en-US" altLang="zh-CN"/>
              <a:t>miss</a:t>
            </a:r>
            <a:r>
              <a:rPr kumimoji="1" lang="zh-CN" altLang="en-US"/>
              <a:t> 的，需要执行 </a:t>
            </a:r>
            <a:r>
              <a:rPr kumimoji="1" lang="en-US" altLang="zh-CN"/>
              <a:t>8</a:t>
            </a:r>
            <a:r>
              <a:rPr kumimoji="1" lang="zh-CN" altLang="en-US"/>
              <a:t> </a:t>
            </a:r>
            <a:r>
              <a:rPr kumimoji="1" lang="en-US" altLang="zh-CN"/>
              <a:t>cycles</a:t>
            </a:r>
            <a:r>
              <a:rPr kumimoji="1" lang="zh-CN" altLang="en-US"/>
              <a:t>）</a:t>
            </a:r>
          </a:p>
        </p:txBody>
      </p:sp>
      <p:sp>
        <p:nvSpPr>
          <p:cNvPr id="4" name="灯片编号占位符 3"/>
          <p:cNvSpPr>
            <a:spLocks noGrp="1"/>
          </p:cNvSpPr>
          <p:nvPr>
            <p:ph type="sldNum" sz="quarter" idx="5"/>
          </p:nvPr>
        </p:nvSpPr>
        <p:spPr/>
        <p:txBody>
          <a:bodyPr/>
          <a:lstStyle/>
          <a:p>
            <a:fld id="{F5594FD1-24F1-244D-B308-AA5D9F6BDD0C}" type="slidenum">
              <a:rPr lang="en-US" altLang="zh-CN"/>
              <a:t>53</a:t>
            </a:fld>
            <a:endParaRPr kumimoji="1" lang="zh-CN" altLang="en-US"/>
          </a:p>
        </p:txBody>
      </p:sp>
    </p:spTree>
    <p:extLst>
      <p:ext uri="{BB962C8B-B14F-4D97-AF65-F5344CB8AC3E}">
        <p14:creationId xmlns:p14="http://schemas.microsoft.com/office/powerpoint/2010/main" val="931433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第一条</a:t>
            </a:r>
            <a:r>
              <a:rPr kumimoji="1" lang="en-US" altLang="zh-CN"/>
              <a:t>LD</a:t>
            </a:r>
            <a:r>
              <a:rPr kumimoji="1" lang="zh-CN" altLang="en-US"/>
              <a:t>计算地址（</a:t>
            </a:r>
            <a:r>
              <a:rPr kumimoji="1" lang="en-US" altLang="zh-CN"/>
              <a:t>0+80</a:t>
            </a:r>
            <a:r>
              <a:rPr kumimoji="1" lang="zh-CN" altLang="en-US"/>
              <a:t>还是</a:t>
            </a:r>
            <a:r>
              <a:rPr kumimoji="1" lang="en-US" altLang="zh-CN"/>
              <a:t>80</a:t>
            </a:r>
            <a:r>
              <a:rPr kumimoji="1" lang="zh-CN" altLang="en-US"/>
              <a:t>）</a:t>
            </a:r>
            <a:endParaRPr kumimoji="1" lang="en-US" altLang="zh-CN"/>
          </a:p>
          <a:p>
            <a:r>
              <a:rPr kumimoji="1" lang="zh-CN" altLang="en-US"/>
              <a:t>第二条</a:t>
            </a:r>
            <a:r>
              <a:rPr kumimoji="1" lang="en-US" altLang="zh-CN"/>
              <a:t>MULD</a:t>
            </a:r>
            <a:r>
              <a:rPr kumimoji="1" lang="zh-CN" altLang="en-US"/>
              <a:t>没有结构冲突，可以</a:t>
            </a:r>
            <a:r>
              <a:rPr kumimoji="1" lang="en-US" altLang="zh-CN"/>
              <a:t>issue</a:t>
            </a:r>
            <a:r>
              <a:rPr kumimoji="1" lang="zh-CN" altLang="en-US"/>
              <a:t>（填入</a:t>
            </a:r>
            <a:r>
              <a:rPr kumimoji="1" lang="en-US" altLang="zh-CN"/>
              <a:t>Mult1</a:t>
            </a:r>
            <a:r>
              <a:rPr kumimoji="1" lang="zh-CN" altLang="en-US"/>
              <a:t>的</a:t>
            </a:r>
            <a:r>
              <a:rPr kumimoji="1" lang="en-US" altLang="zh-CN"/>
              <a:t>Vk</a:t>
            </a:r>
            <a:r>
              <a:rPr kumimoji="1" lang="zh-CN" altLang="en-US"/>
              <a:t>是</a:t>
            </a:r>
            <a:r>
              <a:rPr kumimoji="1" lang="en-US" altLang="zh-CN"/>
              <a:t>F2</a:t>
            </a:r>
            <a:r>
              <a:rPr kumimoji="1" lang="zh-CN" altLang="en-US"/>
              <a:t>的值，和</a:t>
            </a:r>
            <a:r>
              <a:rPr kumimoji="1" lang="en-US" altLang="zh-CN"/>
              <a:t>F2</a:t>
            </a:r>
            <a:r>
              <a:rPr kumimoji="1" lang="zh-CN" altLang="en-US"/>
              <a:t>这个名字没有关系）</a:t>
            </a:r>
          </a:p>
        </p:txBody>
      </p:sp>
      <p:sp>
        <p:nvSpPr>
          <p:cNvPr id="4" name="灯片编号占位符 3"/>
          <p:cNvSpPr>
            <a:spLocks noGrp="1"/>
          </p:cNvSpPr>
          <p:nvPr>
            <p:ph type="sldNum" sz="quarter" idx="5"/>
          </p:nvPr>
        </p:nvSpPr>
        <p:spPr/>
        <p:txBody>
          <a:bodyPr/>
          <a:lstStyle/>
          <a:p>
            <a:fld id="{F5594FD1-24F1-244D-B308-AA5D9F6BDD0C}" type="slidenum">
              <a:rPr lang="en-US" altLang="zh-CN"/>
              <a:t>54</a:t>
            </a:fld>
            <a:endParaRPr kumimoji="1" lang="zh-CN" altLang="en-US"/>
          </a:p>
        </p:txBody>
      </p:sp>
    </p:spTree>
    <p:extLst>
      <p:ext uri="{BB962C8B-B14F-4D97-AF65-F5344CB8AC3E}">
        <p14:creationId xmlns:p14="http://schemas.microsoft.com/office/powerpoint/2010/main" val="2907730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第一条</a:t>
            </a:r>
            <a:r>
              <a:rPr kumimoji="1" lang="en-US" altLang="zh-CN"/>
              <a:t>LD</a:t>
            </a:r>
            <a:r>
              <a:rPr kumimoji="1" lang="zh-CN" altLang="en-US"/>
              <a:t>进入</a:t>
            </a:r>
            <a:r>
              <a:rPr kumimoji="1" lang="en-US" altLang="zh-CN"/>
              <a:t>Cache</a:t>
            </a:r>
            <a:r>
              <a:rPr kumimoji="1" lang="zh-CN" altLang="en-US"/>
              <a:t> </a:t>
            </a:r>
            <a:r>
              <a:rPr kumimoji="1" lang="en-US" altLang="zh-CN"/>
              <a:t>Miss</a:t>
            </a:r>
            <a:r>
              <a:rPr kumimoji="1" lang="zh-CN" altLang="en-US"/>
              <a:t>阶段（</a:t>
            </a:r>
            <a:r>
              <a:rPr kumimoji="1" lang="en-US" altLang="zh-CN"/>
              <a:t>1</a:t>
            </a:r>
            <a:r>
              <a:rPr kumimoji="1" lang="zh-CN" altLang="en-US"/>
              <a:t>）</a:t>
            </a:r>
            <a:endParaRPr kumimoji="1" lang="en-US" altLang="zh-CN"/>
          </a:p>
          <a:p>
            <a:r>
              <a:rPr kumimoji="1" lang="zh-CN" altLang="en-US"/>
              <a:t>第二条</a:t>
            </a:r>
            <a:r>
              <a:rPr kumimoji="1" lang="en-US" altLang="zh-CN"/>
              <a:t>MULD</a:t>
            </a:r>
            <a:r>
              <a:rPr kumimoji="1" lang="zh-CN" altLang="en-US"/>
              <a:t>因为</a:t>
            </a:r>
            <a:r>
              <a:rPr kumimoji="1" lang="en-US" altLang="zh-CN"/>
              <a:t>Load1</a:t>
            </a:r>
            <a:r>
              <a:rPr kumimoji="1" lang="zh-CN" altLang="en-US"/>
              <a:t>未准备好，</a:t>
            </a:r>
            <a:r>
              <a:rPr kumimoji="1" lang="en-US" altLang="zh-CN"/>
              <a:t>stall</a:t>
            </a:r>
          </a:p>
          <a:p>
            <a:r>
              <a:rPr kumimoji="1" lang="zh-CN" altLang="en-US"/>
              <a:t>第三条</a:t>
            </a:r>
            <a:r>
              <a:rPr kumimoji="1" lang="en-US" altLang="zh-CN"/>
              <a:t>SD</a:t>
            </a:r>
            <a:r>
              <a:rPr kumimoji="1" lang="zh-CN" altLang="en-US"/>
              <a:t>发射，并且查看</a:t>
            </a:r>
            <a:r>
              <a:rPr kumimoji="1" lang="en-US" altLang="zh-CN"/>
              <a:t>F4</a:t>
            </a:r>
            <a:r>
              <a:rPr kumimoji="1" lang="zh-CN" altLang="en-US"/>
              <a:t>是否被占用（有，所以</a:t>
            </a:r>
            <a:r>
              <a:rPr kumimoji="1" lang="en-US" altLang="zh-CN"/>
              <a:t>FU</a:t>
            </a:r>
            <a:r>
              <a:rPr kumimoji="1" lang="zh-CN" altLang="en-US"/>
              <a:t>标记</a:t>
            </a:r>
            <a:r>
              <a:rPr kumimoji="1" lang="en-US" altLang="zh-CN"/>
              <a:t> Mult1</a:t>
            </a:r>
            <a:r>
              <a:rPr kumimoji="1" lang="zh-CN" altLang="en-US"/>
              <a:t>）</a:t>
            </a:r>
          </a:p>
        </p:txBody>
      </p:sp>
      <p:sp>
        <p:nvSpPr>
          <p:cNvPr id="4" name="灯片编号占位符 3"/>
          <p:cNvSpPr>
            <a:spLocks noGrp="1"/>
          </p:cNvSpPr>
          <p:nvPr>
            <p:ph type="sldNum" sz="quarter" idx="5"/>
          </p:nvPr>
        </p:nvSpPr>
        <p:spPr/>
        <p:txBody>
          <a:bodyPr/>
          <a:lstStyle/>
          <a:p>
            <a:fld id="{F5594FD1-24F1-244D-B308-AA5D9F6BDD0C}" type="slidenum">
              <a:rPr lang="en-US" altLang="zh-CN"/>
              <a:t>55</a:t>
            </a:fld>
            <a:endParaRPr kumimoji="1" lang="zh-CN" altLang="en-US"/>
          </a:p>
        </p:txBody>
      </p:sp>
    </p:spTree>
    <p:extLst>
      <p:ext uri="{BB962C8B-B14F-4D97-AF65-F5344CB8AC3E}">
        <p14:creationId xmlns:p14="http://schemas.microsoft.com/office/powerpoint/2010/main" val="2546875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第一条</a:t>
            </a:r>
            <a:r>
              <a:rPr kumimoji="1" lang="en-US" altLang="zh-CN"/>
              <a:t>LD</a:t>
            </a:r>
            <a:r>
              <a:rPr kumimoji="1" lang="zh-CN" altLang="en-US"/>
              <a:t>处于</a:t>
            </a:r>
            <a:r>
              <a:rPr kumimoji="1" lang="en-US" altLang="zh-CN"/>
              <a:t>Cache</a:t>
            </a:r>
            <a:r>
              <a:rPr kumimoji="1" lang="zh-CN" altLang="en-US"/>
              <a:t> </a:t>
            </a:r>
            <a:r>
              <a:rPr kumimoji="1" lang="en-US" altLang="zh-CN"/>
              <a:t>Miss</a:t>
            </a:r>
            <a:r>
              <a:rPr kumimoji="1" lang="zh-CN" altLang="en-US"/>
              <a:t>阶段（</a:t>
            </a:r>
            <a:r>
              <a:rPr kumimoji="1" lang="en-US" altLang="zh-CN"/>
              <a:t>2</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第三条</a:t>
            </a:r>
            <a:r>
              <a:rPr kumimoji="1" lang="en-US" altLang="zh-CN"/>
              <a:t>SD</a:t>
            </a:r>
            <a:r>
              <a:rPr kumimoji="1" lang="zh-CN" altLang="en-US"/>
              <a:t>指令在这个周期是否执行了地址计算？（</a:t>
            </a:r>
            <a:r>
              <a:rPr kumimoji="1" lang="en-US" altLang="zh-CN"/>
              <a:t>questioned</a:t>
            </a:r>
            <a:r>
              <a:rPr kumimoji="1" lang="zh-CN" altLang="en-US"/>
              <a:t>）</a:t>
            </a:r>
            <a:endParaRPr kumimoji="1" lang="en-US" altLang="zh-CN"/>
          </a:p>
          <a:p>
            <a:r>
              <a:rPr kumimoji="1" lang="zh-CN" altLang="en-US"/>
              <a:t>发射</a:t>
            </a:r>
            <a:r>
              <a:rPr kumimoji="1" lang="en-US" altLang="zh-CN"/>
              <a:t>SUBI</a:t>
            </a:r>
            <a:r>
              <a:rPr kumimoji="1" lang="zh-CN" altLang="en-US"/>
              <a:t>指令</a:t>
            </a:r>
          </a:p>
        </p:txBody>
      </p:sp>
      <p:sp>
        <p:nvSpPr>
          <p:cNvPr id="4" name="灯片编号占位符 3"/>
          <p:cNvSpPr>
            <a:spLocks noGrp="1"/>
          </p:cNvSpPr>
          <p:nvPr>
            <p:ph type="sldNum" sz="quarter" idx="5"/>
          </p:nvPr>
        </p:nvSpPr>
        <p:spPr/>
        <p:txBody>
          <a:bodyPr/>
          <a:lstStyle/>
          <a:p>
            <a:fld id="{F5594FD1-24F1-244D-B308-AA5D9F6BDD0C}" type="slidenum">
              <a:rPr lang="en-US" altLang="zh-CN"/>
              <a:t>56</a:t>
            </a:fld>
            <a:endParaRPr kumimoji="1" lang="zh-CN" altLang="en-US"/>
          </a:p>
        </p:txBody>
      </p:sp>
    </p:spTree>
    <p:extLst>
      <p:ext uri="{BB962C8B-B14F-4D97-AF65-F5344CB8AC3E}">
        <p14:creationId xmlns:p14="http://schemas.microsoft.com/office/powerpoint/2010/main" val="2744433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第一条</a:t>
            </a:r>
            <a:r>
              <a:rPr kumimoji="1" lang="en-US" altLang="zh-CN"/>
              <a:t>LD</a:t>
            </a:r>
            <a:r>
              <a:rPr kumimoji="1" lang="zh-CN" altLang="en-US"/>
              <a:t>处于</a:t>
            </a:r>
            <a:r>
              <a:rPr kumimoji="1" lang="en-US" altLang="zh-CN"/>
              <a:t>Cache</a:t>
            </a:r>
            <a:r>
              <a:rPr kumimoji="1" lang="zh-CN" altLang="en-US"/>
              <a:t> </a:t>
            </a:r>
            <a:r>
              <a:rPr kumimoji="1" lang="en-US" altLang="zh-CN"/>
              <a:t>Miss</a:t>
            </a:r>
            <a:r>
              <a:rPr kumimoji="1" lang="zh-CN" altLang="en-US"/>
              <a:t>阶段（</a:t>
            </a:r>
            <a:r>
              <a:rPr kumimoji="1" lang="en-US" altLang="zh-CN"/>
              <a:t>3</a:t>
            </a:r>
            <a:r>
              <a:rPr kumimoji="1" lang="zh-CN" altLang="en-US"/>
              <a:t>）</a:t>
            </a:r>
            <a:endParaRPr kumimoji="1" lang="en-US" altLang="zh-CN"/>
          </a:p>
          <a:p>
            <a:r>
              <a:rPr kumimoji="1" lang="en-US" altLang="zh-CN"/>
              <a:t>SUBI</a:t>
            </a:r>
            <a:r>
              <a:rPr kumimoji="1" lang="zh-CN" altLang="en-US"/>
              <a:t>指令计算的结果更新（为什么一个周期就做完了？可能是整数指令先行，也可能是</a:t>
            </a:r>
            <a:r>
              <a:rPr kumimoji="1" lang="en-US" altLang="zh-CN"/>
              <a:t>ALU</a:t>
            </a:r>
            <a:r>
              <a:rPr kumimoji="1" lang="zh-CN" altLang="en-US"/>
              <a:t>的结果旁路到</a:t>
            </a:r>
            <a:r>
              <a:rPr kumimoji="1" lang="en-US" altLang="zh-CN"/>
              <a:t>Register</a:t>
            </a:r>
            <a:r>
              <a:rPr kumimoji="1" lang="zh-CN" altLang="en-US"/>
              <a:t> </a:t>
            </a:r>
            <a:r>
              <a:rPr kumimoji="1" lang="en-US" altLang="zh-CN"/>
              <a:t>Result</a:t>
            </a:r>
            <a:r>
              <a:rPr kumimoji="1" lang="zh-CN" altLang="en-US"/>
              <a:t> </a:t>
            </a:r>
            <a:r>
              <a:rPr kumimoji="1" lang="en-US" altLang="zh-CN"/>
              <a:t>Status</a:t>
            </a:r>
            <a:r>
              <a:rPr kumimoji="1" lang="zh-CN" altLang="en-US"/>
              <a:t>了）</a:t>
            </a:r>
            <a:endParaRPr kumimoji="1" lang="en-US" altLang="zh-CN"/>
          </a:p>
          <a:p>
            <a:r>
              <a:rPr kumimoji="1" lang="zh-CN" altLang="en-US"/>
              <a:t>发射 </a:t>
            </a:r>
            <a:r>
              <a:rPr kumimoji="1" lang="en-US" altLang="zh-CN"/>
              <a:t>BNEZ</a:t>
            </a:r>
            <a:r>
              <a:rPr kumimoji="1" lang="zh-CN" altLang="en-US"/>
              <a:t> 指令</a:t>
            </a:r>
          </a:p>
        </p:txBody>
      </p:sp>
      <p:sp>
        <p:nvSpPr>
          <p:cNvPr id="4" name="灯片编号占位符 3"/>
          <p:cNvSpPr>
            <a:spLocks noGrp="1"/>
          </p:cNvSpPr>
          <p:nvPr>
            <p:ph type="sldNum" sz="quarter" idx="5"/>
          </p:nvPr>
        </p:nvSpPr>
        <p:spPr/>
        <p:txBody>
          <a:bodyPr/>
          <a:lstStyle/>
          <a:p>
            <a:fld id="{F5594FD1-24F1-244D-B308-AA5D9F6BDD0C}" type="slidenum">
              <a:rPr lang="en-US" altLang="zh-CN"/>
              <a:t>57</a:t>
            </a:fld>
            <a:endParaRPr kumimoji="1" lang="zh-CN" altLang="en-US"/>
          </a:p>
        </p:txBody>
      </p:sp>
    </p:spTree>
    <p:extLst>
      <p:ext uri="{BB962C8B-B14F-4D97-AF65-F5344CB8AC3E}">
        <p14:creationId xmlns:p14="http://schemas.microsoft.com/office/powerpoint/2010/main" val="243385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7</a:t>
            </a:fld>
            <a:endParaRPr kumimoji="1" lang="zh-CN" altLang="en-US"/>
          </a:p>
        </p:txBody>
      </p:sp>
    </p:spTree>
    <p:extLst>
      <p:ext uri="{BB962C8B-B14F-4D97-AF65-F5344CB8AC3E}">
        <p14:creationId xmlns:p14="http://schemas.microsoft.com/office/powerpoint/2010/main" val="3710239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第一条</a:t>
            </a:r>
            <a:r>
              <a:rPr kumimoji="1" lang="en-US" altLang="zh-CN"/>
              <a:t>LD</a:t>
            </a:r>
            <a:r>
              <a:rPr kumimoji="1" lang="zh-CN" altLang="en-US"/>
              <a:t>处于</a:t>
            </a:r>
            <a:r>
              <a:rPr kumimoji="1" lang="en-US" altLang="zh-CN"/>
              <a:t>Cache</a:t>
            </a:r>
            <a:r>
              <a:rPr kumimoji="1" lang="zh-CN" altLang="en-US"/>
              <a:t> </a:t>
            </a:r>
            <a:r>
              <a:rPr kumimoji="1" lang="en-US" altLang="zh-CN"/>
              <a:t>Miss</a:t>
            </a:r>
            <a:r>
              <a:rPr kumimoji="1" lang="zh-CN" altLang="en-US"/>
              <a:t>阶段（</a:t>
            </a:r>
            <a:r>
              <a:rPr kumimoji="1" lang="en-US" altLang="zh-CN"/>
              <a:t>4</a:t>
            </a:r>
            <a:r>
              <a:rPr kumimoji="1" lang="zh-CN" altLang="en-US"/>
              <a:t>）</a:t>
            </a:r>
            <a:endParaRPr kumimoji="1" lang="en-US" altLang="zh-CN"/>
          </a:p>
          <a:p>
            <a:r>
              <a:rPr kumimoji="1" lang="zh-CN" altLang="en-US"/>
              <a:t>可以继续发射第二个迭代的</a:t>
            </a:r>
            <a:r>
              <a:rPr kumimoji="1" lang="en-US" altLang="zh-CN"/>
              <a:t>LD</a:t>
            </a:r>
            <a:r>
              <a:rPr kumimoji="1" lang="zh-CN" altLang="en-US"/>
              <a:t>指令</a:t>
            </a:r>
            <a:r>
              <a:rPr kumimoji="1" lang="en-US" altLang="zh-CN"/>
              <a:t>(RR</a:t>
            </a:r>
            <a:r>
              <a:rPr kumimoji="1" lang="zh-CN" altLang="en-US"/>
              <a:t>中只保留最新的值，直接覆盖</a:t>
            </a:r>
            <a:r>
              <a:rPr kumimoji="1" lang="en-US" altLang="zh-CN"/>
              <a:t>)</a:t>
            </a:r>
          </a:p>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58</a:t>
            </a:fld>
            <a:endParaRPr kumimoji="1" lang="zh-CN" altLang="en-US"/>
          </a:p>
        </p:txBody>
      </p:sp>
    </p:spTree>
    <p:extLst>
      <p:ext uri="{BB962C8B-B14F-4D97-AF65-F5344CB8AC3E}">
        <p14:creationId xmlns:p14="http://schemas.microsoft.com/office/powerpoint/2010/main" val="3577469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第一条</a:t>
            </a:r>
            <a:r>
              <a:rPr kumimoji="1" lang="en-US" altLang="zh-CN"/>
              <a:t>LD</a:t>
            </a:r>
            <a:r>
              <a:rPr kumimoji="1" lang="zh-CN" altLang="en-US"/>
              <a:t>处于</a:t>
            </a:r>
            <a:r>
              <a:rPr kumimoji="1" lang="en-US" altLang="zh-CN"/>
              <a:t>Cache</a:t>
            </a:r>
            <a:r>
              <a:rPr kumimoji="1" lang="zh-CN" altLang="en-US"/>
              <a:t> </a:t>
            </a:r>
            <a:r>
              <a:rPr kumimoji="1" lang="en-US" altLang="zh-CN"/>
              <a:t>Miss</a:t>
            </a:r>
            <a:r>
              <a:rPr kumimoji="1" lang="zh-CN" altLang="en-US"/>
              <a:t>阶段（</a:t>
            </a:r>
            <a:r>
              <a:rPr kumimoji="1" lang="en-US" altLang="zh-CN"/>
              <a:t>5</a:t>
            </a:r>
            <a:r>
              <a:rPr kumimoji="1" lang="zh-CN" altLang="en-US"/>
              <a:t>）</a:t>
            </a:r>
            <a:endParaRPr kumimoji="1" lang="en-US" altLang="zh-CN"/>
          </a:p>
          <a:p>
            <a:r>
              <a:rPr kumimoji="1" lang="zh-CN" altLang="en-US"/>
              <a:t>第四条</a:t>
            </a:r>
            <a:r>
              <a:rPr kumimoji="1" lang="en-US" altLang="zh-CN"/>
              <a:t>LD</a:t>
            </a:r>
            <a:r>
              <a:rPr kumimoji="1" lang="zh-CN" altLang="en-US"/>
              <a:t>进行地址计算</a:t>
            </a:r>
            <a:endParaRPr kumimoji="1" lang="en-US" altLang="zh-CN"/>
          </a:p>
          <a:p>
            <a:r>
              <a:rPr kumimoji="1" lang="zh-CN" altLang="en-US"/>
              <a:t>第五条</a:t>
            </a:r>
            <a:r>
              <a:rPr kumimoji="1" lang="en-US" altLang="zh-CN"/>
              <a:t>muld</a:t>
            </a:r>
            <a:r>
              <a:rPr kumimoji="1" lang="zh-CN" altLang="en-US"/>
              <a:t>指令发射</a:t>
            </a:r>
            <a:r>
              <a:rPr kumimoji="1" lang="en-US" altLang="zh-CN"/>
              <a:t>(</a:t>
            </a:r>
            <a:r>
              <a:rPr kumimoji="1" lang="zh-CN" altLang="en-US"/>
              <a:t>在</a:t>
            </a:r>
            <a:r>
              <a:rPr kumimoji="1" lang="en-US" altLang="zh-CN"/>
              <a:t>RR</a:t>
            </a:r>
            <a:r>
              <a:rPr kumimoji="1" lang="zh-CN" altLang="en-US"/>
              <a:t>中覆盖</a:t>
            </a:r>
            <a:r>
              <a:rPr kumimoji="1" lang="en-US" altLang="zh-CN"/>
              <a:t>F4)</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59</a:t>
            </a:fld>
            <a:endParaRPr kumimoji="1" lang="zh-CN" altLang="en-US"/>
          </a:p>
        </p:txBody>
      </p:sp>
    </p:spTree>
    <p:extLst>
      <p:ext uri="{BB962C8B-B14F-4D97-AF65-F5344CB8AC3E}">
        <p14:creationId xmlns:p14="http://schemas.microsoft.com/office/powerpoint/2010/main" val="3187709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第一条</a:t>
            </a:r>
            <a:r>
              <a:rPr kumimoji="1" lang="en-US" altLang="zh-CN"/>
              <a:t>LD</a:t>
            </a:r>
            <a:r>
              <a:rPr kumimoji="1" lang="zh-CN" altLang="en-US"/>
              <a:t>处于</a:t>
            </a:r>
            <a:r>
              <a:rPr kumimoji="1" lang="en-US" altLang="zh-CN"/>
              <a:t>Cache</a:t>
            </a:r>
            <a:r>
              <a:rPr kumimoji="1" lang="zh-CN" altLang="en-US"/>
              <a:t> </a:t>
            </a:r>
            <a:r>
              <a:rPr kumimoji="1" lang="en-US" altLang="zh-CN"/>
              <a:t>Miss</a:t>
            </a:r>
            <a:r>
              <a:rPr kumimoji="1" lang="zh-CN" altLang="en-US"/>
              <a:t>阶段（</a:t>
            </a:r>
            <a:r>
              <a:rPr kumimoji="1" lang="en-US" altLang="zh-CN"/>
              <a:t>6</a:t>
            </a:r>
            <a:r>
              <a:rPr kumimoji="1" lang="zh-CN" altLang="en-US"/>
              <a:t>）</a:t>
            </a:r>
            <a:endParaRPr kumimoji="1" lang="en-US" altLang="zh-CN"/>
          </a:p>
          <a:p>
            <a:r>
              <a:rPr kumimoji="1" lang="zh-CN" altLang="en-US"/>
              <a:t>第四条</a:t>
            </a:r>
            <a:r>
              <a:rPr kumimoji="1" lang="en-US" altLang="zh-CN"/>
              <a:t>LD</a:t>
            </a:r>
            <a:r>
              <a:rPr kumimoji="1" lang="zh-CN" altLang="en-US"/>
              <a:t>处于</a:t>
            </a:r>
            <a:r>
              <a:rPr kumimoji="1" lang="en-US" altLang="zh-CN"/>
              <a:t>Cache Miss</a:t>
            </a:r>
            <a:r>
              <a:rPr kumimoji="1" lang="zh-CN" altLang="en-US"/>
              <a:t>阶段（</a:t>
            </a:r>
            <a:r>
              <a:rPr kumimoji="1" lang="en-US" altLang="zh-CN"/>
              <a:t>1</a:t>
            </a:r>
            <a:r>
              <a:rPr kumimoji="1" lang="zh-CN" altLang="en-US"/>
              <a:t>）</a:t>
            </a:r>
            <a:endParaRPr kumimoji="1" lang="en-US" altLang="zh-CN"/>
          </a:p>
          <a:p>
            <a:r>
              <a:rPr kumimoji="1" lang="zh-CN" altLang="en-US"/>
              <a:t>第六条</a:t>
            </a:r>
            <a:r>
              <a:rPr kumimoji="1" lang="en-US" altLang="zh-CN"/>
              <a:t>SD</a:t>
            </a:r>
            <a:r>
              <a:rPr kumimoji="1" lang="zh-CN" altLang="en-US"/>
              <a:t>指令发射</a:t>
            </a:r>
            <a:r>
              <a:rPr kumimoji="1" lang="en-US" altLang="zh-CN"/>
              <a:t>,</a:t>
            </a:r>
            <a:r>
              <a:rPr kumimoji="1" lang="zh-CN" altLang="en-US"/>
              <a:t>至此第一和第二个迭代完全重合</a:t>
            </a:r>
          </a:p>
        </p:txBody>
      </p:sp>
      <p:sp>
        <p:nvSpPr>
          <p:cNvPr id="4" name="灯片编号占位符 3"/>
          <p:cNvSpPr>
            <a:spLocks noGrp="1"/>
          </p:cNvSpPr>
          <p:nvPr>
            <p:ph type="sldNum" sz="quarter" idx="5"/>
          </p:nvPr>
        </p:nvSpPr>
        <p:spPr/>
        <p:txBody>
          <a:bodyPr/>
          <a:lstStyle/>
          <a:p>
            <a:fld id="{F5594FD1-24F1-244D-B308-AA5D9F6BDD0C}" type="slidenum">
              <a:rPr lang="en-US" altLang="zh-CN"/>
              <a:t>60</a:t>
            </a:fld>
            <a:endParaRPr kumimoji="1" lang="zh-CN" altLang="en-US"/>
          </a:p>
        </p:txBody>
      </p:sp>
    </p:spTree>
    <p:extLst>
      <p:ext uri="{BB962C8B-B14F-4D97-AF65-F5344CB8AC3E}">
        <p14:creationId xmlns:p14="http://schemas.microsoft.com/office/powerpoint/2010/main" val="1959469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第一条</a:t>
            </a:r>
            <a:r>
              <a:rPr kumimoji="1" lang="en-US" altLang="zh-CN"/>
              <a:t>LD</a:t>
            </a:r>
            <a:r>
              <a:rPr kumimoji="1" lang="zh-CN" altLang="en-US"/>
              <a:t>处于</a:t>
            </a:r>
            <a:r>
              <a:rPr kumimoji="1" lang="en-US" altLang="zh-CN"/>
              <a:t>Cache</a:t>
            </a:r>
            <a:r>
              <a:rPr kumimoji="1" lang="zh-CN" altLang="en-US"/>
              <a:t> </a:t>
            </a:r>
            <a:r>
              <a:rPr kumimoji="1" lang="en-US" altLang="zh-CN"/>
              <a:t>Miss</a:t>
            </a:r>
            <a:r>
              <a:rPr kumimoji="1" lang="zh-CN" altLang="en-US"/>
              <a:t>阶段（</a:t>
            </a:r>
            <a:r>
              <a:rPr kumimoji="1" lang="en-US" altLang="zh-CN"/>
              <a:t>7</a:t>
            </a:r>
            <a:r>
              <a:rPr kumimoji="1" lang="zh-CN" altLang="en-US"/>
              <a:t>），不知道为什么</a:t>
            </a:r>
            <a:r>
              <a:rPr kumimoji="1" lang="en-US" altLang="zh-CN"/>
              <a:t>PPT</a:t>
            </a:r>
            <a:r>
              <a:rPr kumimoji="1" lang="zh-CN" altLang="en-US"/>
              <a:t>原著说在这就完成</a:t>
            </a:r>
            <a:r>
              <a:rPr kumimoji="1" lang="en-US" altLang="zh-CN"/>
              <a:t>Exec</a:t>
            </a:r>
            <a:r>
              <a:rPr kumimoji="1" lang="zh-CN" altLang="en-US"/>
              <a:t>了</a:t>
            </a:r>
            <a:endParaRPr kumimoji="1" lang="en-US" altLang="zh-CN"/>
          </a:p>
          <a:p>
            <a:r>
              <a:rPr kumimoji="1" lang="zh-CN" altLang="en-US"/>
              <a:t>第四条</a:t>
            </a:r>
            <a:r>
              <a:rPr kumimoji="1" lang="en-US" altLang="zh-CN"/>
              <a:t>LD</a:t>
            </a:r>
            <a:r>
              <a:rPr kumimoji="1" lang="zh-CN" altLang="en-US"/>
              <a:t>处于</a:t>
            </a:r>
            <a:r>
              <a:rPr kumimoji="1" lang="en-US" altLang="zh-CN"/>
              <a:t>Cache Miss</a:t>
            </a:r>
            <a:r>
              <a:rPr kumimoji="1" lang="zh-CN" altLang="en-US"/>
              <a:t>阶段（</a:t>
            </a:r>
            <a:r>
              <a:rPr kumimoji="1" lang="en-US" altLang="zh-CN"/>
              <a:t>2</a:t>
            </a:r>
            <a:r>
              <a:rPr kumimoji="1" lang="zh-CN" altLang="en-US"/>
              <a:t>）</a:t>
            </a:r>
            <a:endParaRPr kumimoji="1" lang="en-US" altLang="zh-CN"/>
          </a:p>
          <a:p>
            <a:r>
              <a:rPr kumimoji="1" lang="zh-CN" altLang="en-US"/>
              <a:t>发射第二个迭代的</a:t>
            </a:r>
            <a:r>
              <a:rPr kumimoji="1" lang="en-US" altLang="zh-CN"/>
              <a:t>SUBI</a:t>
            </a:r>
            <a:r>
              <a:rPr kumimoji="1" lang="zh-CN" altLang="en-US"/>
              <a:t>指令</a:t>
            </a:r>
          </a:p>
        </p:txBody>
      </p:sp>
      <p:sp>
        <p:nvSpPr>
          <p:cNvPr id="4" name="灯片编号占位符 3"/>
          <p:cNvSpPr>
            <a:spLocks noGrp="1"/>
          </p:cNvSpPr>
          <p:nvPr>
            <p:ph type="sldNum" sz="quarter" idx="5"/>
          </p:nvPr>
        </p:nvSpPr>
        <p:spPr/>
        <p:txBody>
          <a:bodyPr/>
          <a:lstStyle/>
          <a:p>
            <a:fld id="{F5594FD1-24F1-244D-B308-AA5D9F6BDD0C}" type="slidenum">
              <a:rPr lang="en-US" altLang="zh-CN"/>
              <a:t>61</a:t>
            </a:fld>
            <a:endParaRPr kumimoji="1" lang="zh-CN" altLang="en-US"/>
          </a:p>
        </p:txBody>
      </p:sp>
    </p:spTree>
    <p:extLst>
      <p:ext uri="{BB962C8B-B14F-4D97-AF65-F5344CB8AC3E}">
        <p14:creationId xmlns:p14="http://schemas.microsoft.com/office/powerpoint/2010/main" val="2321900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第一条</a:t>
            </a:r>
            <a:r>
              <a:rPr kumimoji="1" lang="en-US" altLang="zh-CN"/>
              <a:t>LD</a:t>
            </a:r>
            <a:r>
              <a:rPr kumimoji="1" lang="zh-CN" altLang="en-US"/>
              <a:t>写回，通过总线把值交给所有等待它的指令（如</a:t>
            </a:r>
            <a:r>
              <a:rPr kumimoji="1" lang="en-US" altLang="zh-CN"/>
              <a:t>mult1</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第四条</a:t>
            </a:r>
            <a:r>
              <a:rPr kumimoji="1" lang="en-US" altLang="zh-CN"/>
              <a:t>LD</a:t>
            </a:r>
            <a:r>
              <a:rPr kumimoji="1" lang="zh-CN" altLang="en-US"/>
              <a:t>因为</a:t>
            </a:r>
            <a:r>
              <a:rPr kumimoji="1" lang="en-US" altLang="zh-CN"/>
              <a:t>Cache</a:t>
            </a:r>
            <a:r>
              <a:rPr kumimoji="1" lang="zh-CN" altLang="en-US"/>
              <a:t>传回来了，直接完成</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SUBI</a:t>
            </a:r>
            <a:r>
              <a:rPr kumimoji="1" lang="zh-CN" altLang="en-US"/>
              <a:t>指令修改</a:t>
            </a:r>
            <a:r>
              <a:rPr kumimoji="1" lang="en-US" altLang="zh-CN"/>
              <a:t>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发射 </a:t>
            </a:r>
            <a:r>
              <a:rPr kumimoji="1" lang="en-US" altLang="zh-CN"/>
              <a:t>BNEZ</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62</a:t>
            </a:fld>
            <a:endParaRPr kumimoji="1" lang="zh-CN" altLang="en-US"/>
          </a:p>
        </p:txBody>
      </p:sp>
    </p:spTree>
    <p:extLst>
      <p:ext uri="{BB962C8B-B14F-4D97-AF65-F5344CB8AC3E}">
        <p14:creationId xmlns:p14="http://schemas.microsoft.com/office/powerpoint/2010/main" val="526524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第二条</a:t>
            </a:r>
            <a:r>
              <a:rPr kumimoji="1" lang="en-US" altLang="zh-CN"/>
              <a:t>MULD</a:t>
            </a:r>
            <a:r>
              <a:rPr kumimoji="1" lang="zh-CN" altLang="en-US"/>
              <a:t>的执行的第一个周期（需要</a:t>
            </a:r>
            <a:r>
              <a:rPr kumimoji="1" lang="en-US" altLang="zh-CN"/>
              <a:t>4</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第四条</a:t>
            </a:r>
            <a:r>
              <a:rPr kumimoji="1" lang="en-US" altLang="zh-CN"/>
              <a:t>LD</a:t>
            </a:r>
            <a:r>
              <a:rPr kumimoji="1" lang="zh-CN" altLang="en-US"/>
              <a:t>写回，通过总线把值交给所有等待它的指令（如</a:t>
            </a:r>
            <a:r>
              <a:rPr kumimoji="1" lang="en-US" altLang="zh-CN"/>
              <a:t>mult2</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发射第三个迭代的</a:t>
            </a:r>
            <a:r>
              <a:rPr kumimoji="1" lang="en-US" altLang="zh-CN"/>
              <a:t>LD</a:t>
            </a:r>
            <a:r>
              <a:rPr kumimoji="1" lang="zh-CN" altLang="en-US"/>
              <a:t>（</a:t>
            </a:r>
            <a:r>
              <a:rPr kumimoji="1" lang="en-US" altLang="zh-CN"/>
              <a:t>questioned: </a:t>
            </a:r>
            <a:r>
              <a:rPr kumimoji="1" lang="zh-CN" altLang="en-US"/>
              <a:t>为什么放到</a:t>
            </a:r>
            <a:r>
              <a:rPr kumimoji="1" lang="en-US" altLang="zh-CN"/>
              <a:t>Load3</a:t>
            </a:r>
            <a:r>
              <a:rPr kumimoji="1" lang="zh-CN" altLang="en-US"/>
              <a:t>，不放到</a:t>
            </a:r>
            <a:r>
              <a:rPr kumimoji="1" lang="en-US" altLang="zh-CN"/>
              <a:t>Load1</a:t>
            </a:r>
            <a:r>
              <a:rPr kumimoji="1" lang="zh-CN" altLang="en-US"/>
              <a:t>？）</a:t>
            </a:r>
          </a:p>
        </p:txBody>
      </p:sp>
      <p:sp>
        <p:nvSpPr>
          <p:cNvPr id="4" name="灯片编号占位符 3"/>
          <p:cNvSpPr>
            <a:spLocks noGrp="1"/>
          </p:cNvSpPr>
          <p:nvPr>
            <p:ph type="sldNum" sz="quarter" idx="5"/>
          </p:nvPr>
        </p:nvSpPr>
        <p:spPr/>
        <p:txBody>
          <a:bodyPr/>
          <a:lstStyle/>
          <a:p>
            <a:fld id="{F5594FD1-24F1-244D-B308-AA5D9F6BDD0C}" type="slidenum">
              <a:rPr lang="en-US" altLang="zh-CN"/>
              <a:t>63</a:t>
            </a:fld>
            <a:endParaRPr kumimoji="1" lang="zh-CN" altLang="en-US"/>
          </a:p>
        </p:txBody>
      </p:sp>
    </p:spTree>
    <p:extLst>
      <p:ext uri="{BB962C8B-B14F-4D97-AF65-F5344CB8AC3E}">
        <p14:creationId xmlns:p14="http://schemas.microsoft.com/office/powerpoint/2010/main" val="103954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第二条</a:t>
            </a:r>
            <a:r>
              <a:rPr kumimoji="1" lang="en-US" altLang="zh-CN"/>
              <a:t>MULD</a:t>
            </a:r>
            <a:r>
              <a:rPr kumimoji="1" lang="zh-CN" altLang="en-US"/>
              <a:t>的执行的第二个周期（需要</a:t>
            </a:r>
            <a:r>
              <a:rPr kumimoji="1" lang="en-US" altLang="zh-CN"/>
              <a:t>4</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第五条</a:t>
            </a:r>
            <a:r>
              <a:rPr kumimoji="1" lang="en-US" altLang="zh-CN"/>
              <a:t>MULD</a:t>
            </a:r>
            <a:r>
              <a:rPr kumimoji="1" lang="zh-CN" altLang="en-US"/>
              <a:t>的执行的第一个周期（需要</a:t>
            </a:r>
            <a:r>
              <a:rPr kumimoji="1" lang="en-US" altLang="zh-CN"/>
              <a:t>4</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第七条</a:t>
            </a:r>
            <a:r>
              <a:rPr kumimoji="1" lang="en-US" altLang="zh-CN"/>
              <a:t>LD</a:t>
            </a:r>
            <a:r>
              <a:rPr kumimoji="1" lang="zh-CN" altLang="en-US"/>
              <a:t>计算地址</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第八条</a:t>
            </a:r>
            <a:r>
              <a:rPr kumimoji="1" lang="en-US" altLang="zh-CN"/>
              <a:t>MULD</a:t>
            </a:r>
            <a:r>
              <a:rPr kumimoji="1" lang="zh-CN" altLang="en-US"/>
              <a:t>因为结构冲突，不能发射</a:t>
            </a:r>
            <a:endParaRPr kumimoji="1" lang="en-US" altLang="zh-CN"/>
          </a:p>
        </p:txBody>
      </p:sp>
      <p:sp>
        <p:nvSpPr>
          <p:cNvPr id="4" name="灯片编号占位符 3"/>
          <p:cNvSpPr>
            <a:spLocks noGrp="1"/>
          </p:cNvSpPr>
          <p:nvPr>
            <p:ph type="sldNum" sz="quarter" idx="5"/>
          </p:nvPr>
        </p:nvSpPr>
        <p:spPr/>
        <p:txBody>
          <a:bodyPr/>
          <a:lstStyle/>
          <a:p>
            <a:fld id="{F5594FD1-24F1-244D-B308-AA5D9F6BDD0C}" type="slidenum">
              <a:rPr lang="en-US" altLang="zh-CN"/>
              <a:t>64</a:t>
            </a:fld>
            <a:endParaRPr kumimoji="1" lang="zh-CN" altLang="en-US"/>
          </a:p>
        </p:txBody>
      </p:sp>
    </p:spTree>
    <p:extLst>
      <p:ext uri="{BB962C8B-B14F-4D97-AF65-F5344CB8AC3E}">
        <p14:creationId xmlns:p14="http://schemas.microsoft.com/office/powerpoint/2010/main" val="3721769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第二条</a:t>
            </a:r>
            <a:r>
              <a:rPr kumimoji="1" lang="en-US" altLang="zh-CN"/>
              <a:t>MULD</a:t>
            </a:r>
            <a:r>
              <a:rPr kumimoji="1" lang="zh-CN" altLang="en-US"/>
              <a:t>的执行的第三个周期（需要</a:t>
            </a:r>
            <a:r>
              <a:rPr kumimoji="1" lang="en-US" altLang="zh-CN"/>
              <a:t>4</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第五条</a:t>
            </a:r>
            <a:r>
              <a:rPr kumimoji="1" lang="en-US" altLang="zh-CN"/>
              <a:t>MULD</a:t>
            </a:r>
            <a:r>
              <a:rPr kumimoji="1" lang="zh-CN" altLang="en-US"/>
              <a:t>的执行的第二个周期（需要</a:t>
            </a:r>
            <a:r>
              <a:rPr kumimoji="1" lang="en-US" altLang="zh-CN"/>
              <a:t>4</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第七条</a:t>
            </a:r>
            <a:r>
              <a:rPr kumimoji="1" lang="en-US" altLang="zh-CN"/>
              <a:t>LD</a:t>
            </a:r>
            <a:r>
              <a:rPr kumimoji="1" lang="zh-CN" altLang="en-US"/>
              <a:t>读数</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第八条</a:t>
            </a:r>
            <a:r>
              <a:rPr kumimoji="1" lang="en-US" altLang="zh-CN"/>
              <a:t>MULD</a:t>
            </a:r>
            <a:r>
              <a:rPr kumimoji="1" lang="zh-CN" altLang="en-US"/>
              <a:t>因为结构冲突，不能发射</a:t>
            </a:r>
            <a:endParaRPr kumimoji="1" lang="en-US" altLang="zh-CN"/>
          </a:p>
        </p:txBody>
      </p:sp>
      <p:sp>
        <p:nvSpPr>
          <p:cNvPr id="4" name="灯片编号占位符 3"/>
          <p:cNvSpPr>
            <a:spLocks noGrp="1"/>
          </p:cNvSpPr>
          <p:nvPr>
            <p:ph type="sldNum" sz="quarter" idx="5"/>
          </p:nvPr>
        </p:nvSpPr>
        <p:spPr/>
        <p:txBody>
          <a:bodyPr/>
          <a:lstStyle/>
          <a:p>
            <a:fld id="{F5594FD1-24F1-244D-B308-AA5D9F6BDD0C}" type="slidenum">
              <a:rPr lang="en-US" altLang="zh-CN"/>
              <a:t>65</a:t>
            </a:fld>
            <a:endParaRPr kumimoji="1" lang="zh-CN" altLang="en-US"/>
          </a:p>
        </p:txBody>
      </p:sp>
    </p:spTree>
    <p:extLst>
      <p:ext uri="{BB962C8B-B14F-4D97-AF65-F5344CB8AC3E}">
        <p14:creationId xmlns:p14="http://schemas.microsoft.com/office/powerpoint/2010/main" val="3203559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第二条</a:t>
            </a:r>
            <a:r>
              <a:rPr kumimoji="1" lang="en-US" altLang="zh-CN"/>
              <a:t>MULD</a:t>
            </a:r>
            <a:r>
              <a:rPr kumimoji="1" lang="zh-CN" altLang="en-US"/>
              <a:t>执行完毕，目前有</a:t>
            </a:r>
            <a:r>
              <a:rPr kumimoji="1" lang="en-US" altLang="zh-CN"/>
              <a:t>Store1</a:t>
            </a:r>
            <a:r>
              <a:rPr kumimoji="1" lang="zh-CN" altLang="en-US"/>
              <a:t>在等待这个结果</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第五条</a:t>
            </a:r>
            <a:r>
              <a:rPr kumimoji="1" lang="en-US" altLang="zh-CN"/>
              <a:t>MULD</a:t>
            </a:r>
            <a:r>
              <a:rPr kumimoji="1" lang="zh-CN" altLang="en-US"/>
              <a:t>的执行的第三个周期（需要</a:t>
            </a:r>
            <a:r>
              <a:rPr kumimoji="1" lang="en-US" altLang="zh-CN"/>
              <a:t>4</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第八条</a:t>
            </a:r>
            <a:r>
              <a:rPr kumimoji="1" lang="en-US" altLang="zh-CN"/>
              <a:t>MULD</a:t>
            </a:r>
            <a:r>
              <a:rPr kumimoji="1" lang="zh-CN" altLang="en-US"/>
              <a:t>因为结构冲突，不能发射</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原来的</a:t>
            </a:r>
            <a:r>
              <a:rPr kumimoji="1" lang="en-US" altLang="zh-CN"/>
              <a:t>PPT</a:t>
            </a:r>
            <a:r>
              <a:rPr kumimoji="1" lang="zh-CN" altLang="en-US"/>
              <a:t>就没管</a:t>
            </a:r>
            <a:r>
              <a:rPr kumimoji="1" lang="en-US" altLang="zh-CN"/>
              <a:t>Load3</a:t>
            </a:r>
            <a:r>
              <a:rPr kumimoji="1" lang="zh-CN" altLang="en-US"/>
              <a:t>了，我继续管</a:t>
            </a:r>
            <a:r>
              <a:rPr kumimoji="1" lang="en-US" altLang="zh-CN"/>
              <a:t>Load3</a:t>
            </a:r>
            <a:r>
              <a:rPr kumimoji="1" lang="zh-CN" altLang="en-US"/>
              <a:t>会导致较大出入，我也不管了哈</a:t>
            </a:r>
            <a:endParaRPr kumimoji="1" lang="en-US" altLang="zh-CN"/>
          </a:p>
        </p:txBody>
      </p:sp>
      <p:sp>
        <p:nvSpPr>
          <p:cNvPr id="4" name="灯片编号占位符 3"/>
          <p:cNvSpPr>
            <a:spLocks noGrp="1"/>
          </p:cNvSpPr>
          <p:nvPr>
            <p:ph type="sldNum" sz="quarter" idx="5"/>
          </p:nvPr>
        </p:nvSpPr>
        <p:spPr/>
        <p:txBody>
          <a:bodyPr/>
          <a:lstStyle/>
          <a:p>
            <a:fld id="{F5594FD1-24F1-244D-B308-AA5D9F6BDD0C}" type="slidenum">
              <a:rPr lang="en-US" altLang="zh-CN"/>
              <a:t>66</a:t>
            </a:fld>
            <a:endParaRPr kumimoji="1" lang="zh-CN" altLang="en-US"/>
          </a:p>
        </p:txBody>
      </p:sp>
    </p:spTree>
    <p:extLst>
      <p:ext uri="{BB962C8B-B14F-4D97-AF65-F5344CB8AC3E}">
        <p14:creationId xmlns:p14="http://schemas.microsoft.com/office/powerpoint/2010/main" val="2625102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第二条</a:t>
            </a:r>
            <a:r>
              <a:rPr kumimoji="1" lang="en-US" altLang="zh-CN"/>
              <a:t>MULD</a:t>
            </a:r>
            <a:r>
              <a:rPr kumimoji="1" lang="zh-CN" altLang="en-US"/>
              <a:t>写回值</a:t>
            </a:r>
            <a:r>
              <a:rPr kumimoji="1" lang="en-US" altLang="zh-CN"/>
              <a:t>,</a:t>
            </a:r>
            <a:r>
              <a:rPr kumimoji="1" lang="zh-CN" altLang="en-US"/>
              <a:t>释放位置</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第五条</a:t>
            </a:r>
            <a:r>
              <a:rPr kumimoji="1" lang="en-US" altLang="zh-CN"/>
              <a:t>MULD</a:t>
            </a:r>
            <a:r>
              <a:rPr kumimoji="1" lang="zh-CN" altLang="en-US"/>
              <a:t>执行完毕，目前有</a:t>
            </a:r>
            <a:r>
              <a:rPr kumimoji="1" lang="en-US" altLang="zh-CN"/>
              <a:t>Store2</a:t>
            </a:r>
            <a:r>
              <a:rPr kumimoji="1" lang="zh-CN" altLang="en-US"/>
              <a:t>在等待这个结果</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第八条</a:t>
            </a:r>
            <a:r>
              <a:rPr kumimoji="1" lang="en-US" altLang="zh-CN"/>
              <a:t>MULD</a:t>
            </a:r>
            <a:r>
              <a:rPr kumimoji="1" lang="zh-CN" altLang="en-US"/>
              <a:t>因为结构冲突，不能发射</a:t>
            </a:r>
            <a:endParaRPr kumimoji="1" lang="en-US" altLang="zh-CN"/>
          </a:p>
        </p:txBody>
      </p:sp>
      <p:sp>
        <p:nvSpPr>
          <p:cNvPr id="4" name="灯片编号占位符 3"/>
          <p:cNvSpPr>
            <a:spLocks noGrp="1"/>
          </p:cNvSpPr>
          <p:nvPr>
            <p:ph type="sldNum" sz="quarter" idx="5"/>
          </p:nvPr>
        </p:nvSpPr>
        <p:spPr/>
        <p:txBody>
          <a:bodyPr/>
          <a:lstStyle/>
          <a:p>
            <a:fld id="{F5594FD1-24F1-244D-B308-AA5D9F6BDD0C}" type="slidenum">
              <a:rPr lang="en-US" altLang="zh-CN"/>
              <a:t>67</a:t>
            </a:fld>
            <a:endParaRPr kumimoji="1" lang="zh-CN" altLang="en-US"/>
          </a:p>
        </p:txBody>
      </p:sp>
    </p:spTree>
    <p:extLst>
      <p:ext uri="{BB962C8B-B14F-4D97-AF65-F5344CB8AC3E}">
        <p14:creationId xmlns:p14="http://schemas.microsoft.com/office/powerpoint/2010/main" val="107137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121212"/>
                </a:solidFill>
                <a:effectLst/>
                <a:latin typeface="Microsoft YaHei" panose="020B0503020204020204" pitchFamily="34" charset="-122"/>
                <a:ea typeface="Microsoft YaHei" panose="020B0503020204020204" pitchFamily="34" charset="-122"/>
              </a:rPr>
              <a:t>在第一个计算周期结束时，记分牌的读取寄存器部分内容（即 </a:t>
            </a:r>
            <a:r>
              <a:rPr lang="en" altLang="zh-CN" b="0" i="0">
                <a:solidFill>
                  <a:srgbClr val="121212"/>
                </a:solidFill>
                <a:effectLst/>
                <a:latin typeface="Microsoft YaHei" panose="020B0503020204020204" pitchFamily="34" charset="-122"/>
                <a:ea typeface="Microsoft YaHei" panose="020B0503020204020204" pitchFamily="34" charset="-122"/>
              </a:rPr>
              <a:t>Rj</a:t>
            </a:r>
            <a:r>
              <a:rPr lang="zh-CN" altLang="en" b="0" i="0">
                <a:solidFill>
                  <a:srgbClr val="121212"/>
                </a:solidFill>
                <a:effectLst/>
                <a:latin typeface="Microsoft YaHei" panose="020B0503020204020204" pitchFamily="34" charset="-122"/>
                <a:ea typeface="Microsoft YaHei" panose="020B0503020204020204" pitchFamily="34" charset="-122"/>
              </a:rPr>
              <a:t>、</a:t>
            </a:r>
            <a:r>
              <a:rPr lang="en" altLang="zh-CN" b="0" i="0">
                <a:solidFill>
                  <a:srgbClr val="121212"/>
                </a:solidFill>
                <a:effectLst/>
                <a:latin typeface="Microsoft YaHei" panose="020B0503020204020204" pitchFamily="34" charset="-122"/>
                <a:ea typeface="Microsoft YaHei" panose="020B0503020204020204" pitchFamily="34" charset="-122"/>
              </a:rPr>
              <a:t>Rk </a:t>
            </a:r>
            <a:r>
              <a:rPr lang="zh-CN" altLang="e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会被修改，表明指令不再需要读寄存器</a:t>
            </a:r>
            <a:r>
              <a:rPr kumimoji="1" lang="zh-CN" altLang="en-US" b="0" i="0">
                <a:solidFill>
                  <a:srgbClr val="121212"/>
                </a:solidFill>
                <a:effectLst/>
                <a:latin typeface="Microsoft YaHei" panose="020B0503020204020204" pitchFamily="34" charset="-122"/>
                <a:ea typeface="Microsoft YaHei" panose="020B0503020204020204" pitchFamily="34" charset="-122"/>
              </a:rPr>
              <a:t>，</a:t>
            </a:r>
            <a:r>
              <a:rPr lang="zh-CN" altLang="en-US" b="1" i="0">
                <a:solidFill>
                  <a:srgbClr val="121212"/>
                </a:solidFill>
                <a:effectLst/>
                <a:latin typeface="-apple-system"/>
              </a:rPr>
              <a:t>至于为什么不在读取阶段结束时就这么修改，我也不清楚</a:t>
            </a:r>
            <a:r>
              <a:rPr lang="zh-CN" altLang="en-US" b="0" i="0">
                <a:solidFill>
                  <a:srgbClr val="121212"/>
                </a:solidFill>
                <a:effectLst/>
                <a:latin typeface="-apple-system"/>
              </a:rPr>
              <a:t>。</a:t>
            </a:r>
            <a:endParaRPr lang="en-US" altLang="zh-CN" b="0" i="0">
              <a:solidFill>
                <a:srgbClr val="121212"/>
              </a:solidFill>
              <a:effectLst/>
              <a:latin typeface="Microsoft YaHei" panose="020B0503020204020204" pitchFamily="34" charset="-122"/>
              <a:ea typeface="Microsoft YaHei" panose="020B0503020204020204" pitchFamily="34" charset="-122"/>
            </a:endParaRPr>
          </a:p>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8</a:t>
            </a:fld>
            <a:endParaRPr kumimoji="1" lang="zh-CN" altLang="en-US"/>
          </a:p>
        </p:txBody>
      </p:sp>
    </p:spTree>
    <p:extLst>
      <p:ext uri="{BB962C8B-B14F-4D97-AF65-F5344CB8AC3E}">
        <p14:creationId xmlns:p14="http://schemas.microsoft.com/office/powerpoint/2010/main" val="17240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原始</a:t>
            </a:r>
            <a:r>
              <a:rPr kumimoji="1" lang="en-US" altLang="zh-CN"/>
              <a:t>Tomasulo</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72</a:t>
            </a:fld>
            <a:endParaRPr kumimoji="1" lang="zh-CN" altLang="en-US"/>
          </a:p>
        </p:txBody>
      </p:sp>
    </p:spTree>
    <p:extLst>
      <p:ext uri="{BB962C8B-B14F-4D97-AF65-F5344CB8AC3E}">
        <p14:creationId xmlns:p14="http://schemas.microsoft.com/office/powerpoint/2010/main" val="1660546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Tomasulo with ROB</a:t>
            </a:r>
          </a:p>
          <a:p>
            <a:endParaRPr kumimoji="1" lang="en-US" altLang="zh-CN"/>
          </a:p>
          <a:p>
            <a:pPr marL="228600" indent="-228600">
              <a:buAutoNum type="arabicPeriod"/>
            </a:pPr>
            <a:r>
              <a:rPr lang="zh-CN" altLang="en-US" b="0" i="0">
                <a:solidFill>
                  <a:srgbClr val="121212"/>
                </a:solidFill>
                <a:effectLst/>
                <a:latin typeface="-apple-system"/>
              </a:rPr>
              <a:t>增加了</a:t>
            </a:r>
            <a:r>
              <a:rPr lang="en" altLang="zh-CN" b="0" i="0">
                <a:solidFill>
                  <a:srgbClr val="121212"/>
                </a:solidFill>
                <a:effectLst/>
                <a:latin typeface="-apple-system"/>
              </a:rPr>
              <a:t>Reorder Buffer</a:t>
            </a:r>
            <a:r>
              <a:rPr lang="zh-CN" altLang="en" b="0" i="0">
                <a:solidFill>
                  <a:srgbClr val="121212"/>
                </a:solidFill>
                <a:effectLst/>
                <a:latin typeface="-apple-system"/>
              </a:rPr>
              <a:t>（</a:t>
            </a:r>
            <a:r>
              <a:rPr lang="zh-CN" altLang="en-US" b="0" i="0">
                <a:solidFill>
                  <a:srgbClr val="121212"/>
                </a:solidFill>
                <a:effectLst/>
                <a:latin typeface="-apple-system"/>
              </a:rPr>
              <a:t>即</a:t>
            </a:r>
            <a:r>
              <a:rPr lang="en" altLang="zh-CN" b="0" i="0">
                <a:solidFill>
                  <a:srgbClr val="121212"/>
                </a:solidFill>
                <a:effectLst/>
                <a:latin typeface="-apple-system"/>
              </a:rPr>
              <a:t>ROB</a:t>
            </a:r>
            <a:r>
              <a:rPr lang="zh-CN" altLang="en" b="0" i="0">
                <a:solidFill>
                  <a:srgbClr val="121212"/>
                </a:solidFill>
                <a:effectLst/>
                <a:latin typeface="-apple-system"/>
              </a:rPr>
              <a:t>）</a:t>
            </a:r>
            <a:endParaRPr lang="en-US" altLang="zh-CN" b="0" i="0">
              <a:solidFill>
                <a:srgbClr val="121212"/>
              </a:solidFill>
              <a:effectLst/>
              <a:latin typeface="-apple-system"/>
            </a:endParaRPr>
          </a:p>
          <a:p>
            <a:pPr marL="228600" indent="-228600">
              <a:buAutoNum type="arabicPeriod"/>
            </a:pPr>
            <a:r>
              <a:rPr lang="en" altLang="zh-CN" b="0" i="0">
                <a:solidFill>
                  <a:srgbClr val="121212"/>
                </a:solidFill>
                <a:effectLst/>
                <a:latin typeface="-apple-system"/>
              </a:rPr>
              <a:t>CDB</a:t>
            </a:r>
            <a:r>
              <a:rPr lang="zh-CN" altLang="en-US" b="0" i="0">
                <a:solidFill>
                  <a:srgbClr val="121212"/>
                </a:solidFill>
                <a:effectLst/>
                <a:latin typeface="-apple-system"/>
              </a:rPr>
              <a:t>总线不再直通逻辑寄存器堆，而是直通</a:t>
            </a:r>
            <a:r>
              <a:rPr lang="en" altLang="zh-CN" b="0" i="0">
                <a:solidFill>
                  <a:srgbClr val="121212"/>
                </a:solidFill>
                <a:effectLst/>
                <a:latin typeface="-apple-system"/>
              </a:rPr>
              <a:t>ROB</a:t>
            </a:r>
            <a:endParaRPr lang="en-US" altLang="zh-CN" b="0" i="0">
              <a:solidFill>
                <a:srgbClr val="121212"/>
              </a:solidFill>
              <a:effectLst/>
              <a:latin typeface="-apple-system"/>
            </a:endParaRPr>
          </a:p>
          <a:p>
            <a:pPr marL="228600" indent="-228600">
              <a:buAutoNum type="arabicPeriod"/>
            </a:pPr>
            <a:r>
              <a:rPr lang="zh-CN" altLang="en-US" b="0" i="0">
                <a:solidFill>
                  <a:srgbClr val="121212"/>
                </a:solidFill>
                <a:effectLst/>
                <a:latin typeface="-apple-system"/>
              </a:rPr>
              <a:t>指令需要从</a:t>
            </a:r>
            <a:r>
              <a:rPr lang="en" altLang="zh-CN" b="0" i="0">
                <a:solidFill>
                  <a:srgbClr val="121212"/>
                </a:solidFill>
                <a:effectLst/>
                <a:latin typeface="-apple-system"/>
              </a:rPr>
              <a:t>ROB</a:t>
            </a:r>
            <a:r>
              <a:rPr lang="zh-CN" altLang="en-US" b="0" i="0">
                <a:solidFill>
                  <a:srgbClr val="121212"/>
                </a:solidFill>
                <a:effectLst/>
                <a:latin typeface="-apple-system"/>
              </a:rPr>
              <a:t>读取数据</a:t>
            </a:r>
            <a:endParaRPr lang="en-US" altLang="zh-CN" b="0" i="0">
              <a:solidFill>
                <a:srgbClr val="121212"/>
              </a:solidFill>
              <a:effectLst/>
              <a:latin typeface="-apple-system"/>
            </a:endParaRPr>
          </a:p>
          <a:p>
            <a:pPr marL="228600" indent="-228600">
              <a:buAutoNum type="arabicPeriod"/>
            </a:pPr>
            <a:endParaRPr lang="en-US" altLang="zh-CN" b="0" i="0">
              <a:solidFill>
                <a:srgbClr val="121212"/>
              </a:solidFill>
              <a:effectLst/>
              <a:latin typeface="-apple-system"/>
            </a:endParaRPr>
          </a:p>
          <a:p>
            <a:pPr marL="0" indent="0">
              <a:buNone/>
            </a:pPr>
            <a:r>
              <a:rPr lang="en" altLang="zh-CN" b="1" i="0">
                <a:solidFill>
                  <a:srgbClr val="121212"/>
                </a:solidFill>
                <a:effectLst/>
                <a:latin typeface="-apple-system"/>
              </a:rPr>
              <a:t>ROB</a:t>
            </a:r>
            <a:r>
              <a:rPr lang="zh-CN" altLang="en-US" b="1" i="0">
                <a:solidFill>
                  <a:srgbClr val="121212"/>
                </a:solidFill>
                <a:effectLst/>
                <a:latin typeface="-apple-system"/>
              </a:rPr>
              <a:t>在这里就像是一个</a:t>
            </a:r>
            <a:r>
              <a:rPr lang="en" altLang="zh-CN" b="1" i="0">
                <a:solidFill>
                  <a:srgbClr val="121212"/>
                </a:solidFill>
                <a:effectLst/>
                <a:latin typeface="-apple-system"/>
              </a:rPr>
              <a:t>FIFO</a:t>
            </a:r>
            <a:r>
              <a:rPr lang="zh-CN" altLang="en-US" b="1" i="0">
                <a:solidFill>
                  <a:srgbClr val="121212"/>
                </a:solidFill>
                <a:effectLst/>
                <a:latin typeface="-apple-system"/>
              </a:rPr>
              <a:t>队列，指令在发射时入队，在提交时出队。</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73</a:t>
            </a:fld>
            <a:endParaRPr kumimoji="1" lang="zh-CN" altLang="en-US"/>
          </a:p>
        </p:txBody>
      </p:sp>
    </p:spTree>
    <p:extLst>
      <p:ext uri="{BB962C8B-B14F-4D97-AF65-F5344CB8AC3E}">
        <p14:creationId xmlns:p14="http://schemas.microsoft.com/office/powerpoint/2010/main" val="2711024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1" i="0">
                <a:solidFill>
                  <a:srgbClr val="121212"/>
                </a:solidFill>
                <a:effectLst/>
                <a:latin typeface="-apple-system"/>
              </a:rPr>
              <a:t>ROB</a:t>
            </a:r>
            <a:r>
              <a:rPr lang="zh-CN" altLang="en-US" b="1" i="0">
                <a:solidFill>
                  <a:srgbClr val="121212"/>
                </a:solidFill>
                <a:effectLst/>
                <a:latin typeface="-apple-system"/>
              </a:rPr>
              <a:t>的结构对分支预测也十分友好</a:t>
            </a:r>
            <a:r>
              <a:rPr lang="zh-CN" altLang="en-US" b="0" i="0">
                <a:solidFill>
                  <a:srgbClr val="121212"/>
                </a:solidFill>
                <a:effectLst/>
                <a:latin typeface="-apple-system"/>
              </a:rPr>
              <a:t>，因为分支预测有可能失败，所以处理器有处理错误预测的需求</a:t>
            </a:r>
            <a:endParaRPr lang="en-US" altLang="zh-CN" b="0" i="0">
              <a:solidFill>
                <a:srgbClr val="121212"/>
              </a:solidFill>
              <a:effectLst/>
              <a:latin typeface="-apple-system"/>
            </a:endParaRPr>
          </a:p>
          <a:p>
            <a:endParaRPr lang="en-US" altLang="zh-CN" b="0" i="0">
              <a:solidFill>
                <a:srgbClr val="121212"/>
              </a:solidFill>
              <a:effectLst/>
              <a:latin typeface="-apple-system"/>
            </a:endParaRPr>
          </a:p>
          <a:p>
            <a:r>
              <a:rPr lang="en" altLang="zh-CN" b="0" i="0">
                <a:solidFill>
                  <a:srgbClr val="121212"/>
                </a:solidFill>
                <a:effectLst/>
                <a:latin typeface="-apple-system"/>
              </a:rPr>
              <a:t>ROB</a:t>
            </a:r>
            <a:r>
              <a:rPr lang="zh-CN" altLang="en-US" b="0" i="0">
                <a:solidFill>
                  <a:srgbClr val="121212"/>
                </a:solidFill>
                <a:effectLst/>
                <a:latin typeface="-apple-system"/>
              </a:rPr>
              <a:t>的存在为此提供了两点便利：</a:t>
            </a:r>
            <a:endParaRPr lang="en-US" altLang="zh-CN" b="0" i="0">
              <a:solidFill>
                <a:srgbClr val="121212"/>
              </a:solidFill>
              <a:effectLst/>
              <a:latin typeface="-apple-system"/>
            </a:endParaRPr>
          </a:p>
          <a:p>
            <a:pPr marL="228600" indent="-228600">
              <a:buAutoNum type="arabicPeriod"/>
            </a:pPr>
            <a:r>
              <a:rPr lang="zh-CN" altLang="en-US" b="0" i="0">
                <a:solidFill>
                  <a:srgbClr val="121212"/>
                </a:solidFill>
                <a:effectLst/>
                <a:latin typeface="-apple-system"/>
              </a:rPr>
              <a:t>方便清除错误的指令，因为</a:t>
            </a:r>
            <a:r>
              <a:rPr lang="en" altLang="zh-CN" b="0" i="0">
                <a:solidFill>
                  <a:srgbClr val="121212"/>
                </a:solidFill>
                <a:effectLst/>
                <a:latin typeface="-apple-system"/>
              </a:rPr>
              <a:t>ROB</a:t>
            </a:r>
            <a:r>
              <a:rPr lang="zh-CN" altLang="en-US" b="0" i="0">
                <a:solidFill>
                  <a:srgbClr val="121212"/>
                </a:solidFill>
                <a:effectLst/>
                <a:latin typeface="-apple-system"/>
              </a:rPr>
              <a:t>保证了指令的顺序，所以只需要在分支指令提交的时候检查分支结果，如果分支错误，就清除掉</a:t>
            </a:r>
            <a:r>
              <a:rPr lang="en" altLang="zh-CN" b="0" i="0">
                <a:solidFill>
                  <a:srgbClr val="121212"/>
                </a:solidFill>
                <a:effectLst/>
                <a:latin typeface="-apple-system"/>
              </a:rPr>
              <a:t>ROB</a:t>
            </a:r>
            <a:r>
              <a:rPr lang="zh-CN" altLang="en-US" b="0" i="0">
                <a:solidFill>
                  <a:srgbClr val="121212"/>
                </a:solidFill>
                <a:effectLst/>
                <a:latin typeface="-apple-system"/>
              </a:rPr>
              <a:t>现存的所有指令</a:t>
            </a:r>
            <a:endParaRPr lang="en-US" altLang="zh-CN" b="0" i="0">
              <a:solidFill>
                <a:srgbClr val="121212"/>
              </a:solidFill>
              <a:effectLst/>
              <a:latin typeface="-apple-system"/>
            </a:endParaRPr>
          </a:p>
          <a:p>
            <a:pPr marL="228600" indent="-228600">
              <a:buAutoNum type="arabicPeriod"/>
            </a:pPr>
            <a:r>
              <a:rPr lang="zh-CN" altLang="en-US" b="0" i="0">
                <a:solidFill>
                  <a:srgbClr val="121212"/>
                </a:solidFill>
                <a:effectLst/>
                <a:latin typeface="-apple-system"/>
              </a:rPr>
              <a:t>方便恢复处理器状态，</a:t>
            </a:r>
            <a:r>
              <a:rPr lang="en" altLang="zh-CN" b="0" i="0">
                <a:solidFill>
                  <a:srgbClr val="121212"/>
                </a:solidFill>
                <a:effectLst/>
                <a:latin typeface="-apple-system"/>
              </a:rPr>
              <a:t>ROB</a:t>
            </a:r>
            <a:r>
              <a:rPr lang="zh-CN" altLang="en-US" b="0" i="0">
                <a:solidFill>
                  <a:srgbClr val="121212"/>
                </a:solidFill>
                <a:effectLst/>
                <a:latin typeface="-apple-system"/>
              </a:rPr>
              <a:t>通过各个表项实现了寄存器重命名，</a:t>
            </a:r>
            <a:r>
              <a:rPr lang="en" altLang="zh-CN" b="0" i="0">
                <a:solidFill>
                  <a:srgbClr val="121212"/>
                </a:solidFill>
                <a:effectLst/>
                <a:latin typeface="-apple-system"/>
              </a:rPr>
              <a:t>ROB</a:t>
            </a:r>
            <a:r>
              <a:rPr lang="zh-CN" altLang="en-US" b="0" i="0">
                <a:solidFill>
                  <a:srgbClr val="121212"/>
                </a:solidFill>
                <a:effectLst/>
                <a:latin typeface="-apple-system"/>
              </a:rPr>
              <a:t>实际上在用表项充当物理寄存器，而指令修改</a:t>
            </a:r>
            <a:r>
              <a:rPr lang="en" altLang="zh-CN" b="0" i="0">
                <a:solidFill>
                  <a:srgbClr val="121212"/>
                </a:solidFill>
                <a:effectLst/>
                <a:latin typeface="-apple-system"/>
              </a:rPr>
              <a:t>ROB</a:t>
            </a:r>
            <a:r>
              <a:rPr lang="zh-CN" altLang="en-US" b="0" i="0">
                <a:solidFill>
                  <a:srgbClr val="121212"/>
                </a:solidFill>
                <a:effectLst/>
                <a:latin typeface="-apple-system"/>
              </a:rPr>
              <a:t>物理寄存器不修改逻辑寄存器的做法便于在分支预测失败时恢复处理器状态（因为分支指令之后的所有指令都没有提交，没有修改逻辑寄存器）</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74</a:t>
            </a:fld>
            <a:endParaRPr kumimoji="1" lang="zh-CN" altLang="en-US"/>
          </a:p>
        </p:txBody>
      </p:sp>
    </p:spTree>
    <p:extLst>
      <p:ext uri="{BB962C8B-B14F-4D97-AF65-F5344CB8AC3E}">
        <p14:creationId xmlns:p14="http://schemas.microsoft.com/office/powerpoint/2010/main" val="31165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a:solidFill>
                <a:srgbClr val="121212"/>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F5594FD1-24F1-244D-B308-AA5D9F6BDD0C}" type="slidenum">
              <a:t>76</a:t>
            </a:fld>
            <a:endParaRPr kumimoji="1" lang="zh-CN" altLang="en-US"/>
          </a:p>
        </p:txBody>
      </p:sp>
    </p:spTree>
    <p:extLst>
      <p:ext uri="{BB962C8B-B14F-4D97-AF65-F5344CB8AC3E}">
        <p14:creationId xmlns:p14="http://schemas.microsoft.com/office/powerpoint/2010/main" val="5421489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a:solidFill>
                <a:srgbClr val="121212"/>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F5594FD1-24F1-244D-B308-AA5D9F6BDD0C}" type="slidenum">
              <a:t>77</a:t>
            </a:fld>
            <a:endParaRPr kumimoji="1" lang="zh-CN" altLang="en-US"/>
          </a:p>
        </p:txBody>
      </p:sp>
    </p:spTree>
    <p:extLst>
      <p:ext uri="{BB962C8B-B14F-4D97-AF65-F5344CB8AC3E}">
        <p14:creationId xmlns:p14="http://schemas.microsoft.com/office/powerpoint/2010/main" val="14264873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a:solidFill>
                <a:srgbClr val="121212"/>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F5594FD1-24F1-244D-B308-AA5D9F6BDD0C}" type="slidenum">
              <a:t>78</a:t>
            </a:fld>
            <a:endParaRPr kumimoji="1" lang="zh-CN" altLang="en-US"/>
          </a:p>
        </p:txBody>
      </p:sp>
    </p:spTree>
    <p:extLst>
      <p:ext uri="{BB962C8B-B14F-4D97-AF65-F5344CB8AC3E}">
        <p14:creationId xmlns:p14="http://schemas.microsoft.com/office/powerpoint/2010/main" val="34903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Qj</a:t>
            </a:r>
            <a:r>
              <a:rPr kumimoji="1" lang="zh-CN" altLang="en-US"/>
              <a:t> 对应指令中的寄存器 </a:t>
            </a:r>
            <a:r>
              <a:rPr kumimoji="1" lang="en-US" altLang="zh-CN"/>
              <a:t>rs</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80</a:t>
            </a:fld>
            <a:endParaRPr kumimoji="1" lang="zh-CN" altLang="en-US"/>
          </a:p>
        </p:txBody>
      </p:sp>
    </p:spTree>
    <p:extLst>
      <p:ext uri="{BB962C8B-B14F-4D97-AF65-F5344CB8AC3E}">
        <p14:creationId xmlns:p14="http://schemas.microsoft.com/office/powerpoint/2010/main" val="3258160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Qj</a:t>
            </a:r>
            <a:r>
              <a:rPr kumimoji="1" lang="zh-CN" altLang="en-US"/>
              <a:t> 对应指令中的寄存器 </a:t>
            </a:r>
            <a:r>
              <a:rPr kumimoji="1" lang="en-US" altLang="zh-CN"/>
              <a:t>rs</a:t>
            </a:r>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82</a:t>
            </a:fld>
            <a:endParaRPr kumimoji="1" lang="zh-CN" altLang="en-US"/>
          </a:p>
        </p:txBody>
      </p:sp>
    </p:spTree>
    <p:extLst>
      <p:ext uri="{BB962C8B-B14F-4D97-AF65-F5344CB8AC3E}">
        <p14:creationId xmlns:p14="http://schemas.microsoft.com/office/powerpoint/2010/main" val="3321811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83</a:t>
            </a:fld>
            <a:endParaRPr kumimoji="1" lang="zh-CN" altLang="en-US"/>
          </a:p>
        </p:txBody>
      </p:sp>
    </p:spTree>
    <p:extLst>
      <p:ext uri="{BB962C8B-B14F-4D97-AF65-F5344CB8AC3E}">
        <p14:creationId xmlns:p14="http://schemas.microsoft.com/office/powerpoint/2010/main" val="921261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84</a:t>
            </a:fld>
            <a:endParaRPr kumimoji="1" lang="zh-CN" altLang="en-US"/>
          </a:p>
        </p:txBody>
      </p:sp>
    </p:spTree>
    <p:extLst>
      <p:ext uri="{BB962C8B-B14F-4D97-AF65-F5344CB8AC3E}">
        <p14:creationId xmlns:p14="http://schemas.microsoft.com/office/powerpoint/2010/main" val="131365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9</a:t>
            </a:fld>
            <a:endParaRPr kumimoji="1" lang="zh-CN" altLang="en-US"/>
          </a:p>
        </p:txBody>
      </p:sp>
    </p:spTree>
    <p:extLst>
      <p:ext uri="{BB962C8B-B14F-4D97-AF65-F5344CB8AC3E}">
        <p14:creationId xmlns:p14="http://schemas.microsoft.com/office/powerpoint/2010/main" val="29023881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这里有一个问题，</a:t>
            </a:r>
            <a:r>
              <a:rPr kumimoji="1" lang="en-US" altLang="zh-CN"/>
              <a:t>ROB</a:t>
            </a:r>
            <a:r>
              <a:rPr kumimoji="1" lang="zh-CN" altLang="en-US"/>
              <a:t>表项只能存一个</a:t>
            </a:r>
            <a:r>
              <a:rPr kumimoji="1" lang="en-US" altLang="zh-CN"/>
              <a:t>Value</a:t>
            </a:r>
            <a:r>
              <a:rPr kumimoji="1" lang="zh-CN" altLang="en-US"/>
              <a:t>，</a:t>
            </a:r>
            <a:r>
              <a:rPr kumimoji="1" lang="en-US" altLang="zh-CN"/>
              <a:t>SD</a:t>
            </a:r>
            <a:r>
              <a:rPr kumimoji="1" lang="zh-CN" altLang="en-US"/>
              <a:t>指令貌似需要存两个</a:t>
            </a:r>
            <a:r>
              <a:rPr kumimoji="1" lang="en-US" altLang="zh-CN"/>
              <a:t>Value</a:t>
            </a:r>
            <a:r>
              <a:rPr kumimoji="1" lang="zh-CN" altLang="en-US"/>
              <a:t>？</a:t>
            </a:r>
          </a:p>
        </p:txBody>
      </p:sp>
      <p:sp>
        <p:nvSpPr>
          <p:cNvPr id="4" name="灯片编号占位符 3"/>
          <p:cNvSpPr>
            <a:spLocks noGrp="1"/>
          </p:cNvSpPr>
          <p:nvPr>
            <p:ph type="sldNum" sz="quarter" idx="5"/>
          </p:nvPr>
        </p:nvSpPr>
        <p:spPr/>
        <p:txBody>
          <a:bodyPr/>
          <a:lstStyle/>
          <a:p>
            <a:fld id="{F5594FD1-24F1-244D-B308-AA5D9F6BDD0C}" type="slidenum">
              <a:rPr lang="en-US" altLang="zh-CN"/>
              <a:t>85</a:t>
            </a:fld>
            <a:endParaRPr kumimoji="1" lang="zh-CN" altLang="en-US"/>
          </a:p>
        </p:txBody>
      </p:sp>
    </p:spTree>
    <p:extLst>
      <p:ext uri="{BB962C8B-B14F-4D97-AF65-F5344CB8AC3E}">
        <p14:creationId xmlns:p14="http://schemas.microsoft.com/office/powerpoint/2010/main" val="1185807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apple-system"/>
              </a:rPr>
              <a:t>在</a:t>
            </a:r>
            <a:r>
              <a:rPr lang="en" altLang="zh-CN" b="0" i="0">
                <a:solidFill>
                  <a:srgbClr val="121212"/>
                </a:solidFill>
                <a:effectLst/>
                <a:latin typeface="-apple-system"/>
              </a:rPr>
              <a:t>ROB</a:t>
            </a:r>
            <a:r>
              <a:rPr lang="zh-CN" altLang="en-US" b="0" i="0">
                <a:solidFill>
                  <a:srgbClr val="121212"/>
                </a:solidFill>
                <a:effectLst/>
                <a:latin typeface="-apple-system"/>
              </a:rPr>
              <a:t>结构中指令在发射的时候会同时改写</a:t>
            </a:r>
            <a:r>
              <a:rPr lang="en" altLang="zh-CN" b="0" i="0">
                <a:solidFill>
                  <a:srgbClr val="121212"/>
                </a:solidFill>
                <a:effectLst/>
                <a:latin typeface="-apple-system"/>
              </a:rPr>
              <a:t>ROB</a:t>
            </a:r>
          </a:p>
          <a:p>
            <a:endParaRPr kumimoji="1" lang="en" altLang="zh-CN" b="0" i="0">
              <a:solidFill>
                <a:srgbClr val="121212"/>
              </a:solidFill>
              <a:effectLst/>
              <a:latin typeface="-apple-system"/>
            </a:endParaRPr>
          </a:p>
          <a:p>
            <a:r>
              <a:rPr lang="zh-CN" altLang="en-US" b="0" i="0">
                <a:solidFill>
                  <a:srgbClr val="121212"/>
                </a:solidFill>
                <a:effectLst/>
                <a:latin typeface="-apple-system"/>
              </a:rPr>
              <a:t>在寄存器结果状态表中，不再用保留站编号来标记寄存器，而是用</a:t>
            </a:r>
            <a:r>
              <a:rPr lang="en" altLang="zh-CN" b="0" i="0">
                <a:solidFill>
                  <a:srgbClr val="121212"/>
                </a:solidFill>
                <a:effectLst/>
                <a:latin typeface="-apple-system"/>
              </a:rPr>
              <a:t>ROB</a:t>
            </a:r>
            <a:r>
              <a:rPr lang="zh-CN" altLang="en-US" b="0" i="0">
                <a:solidFill>
                  <a:srgbClr val="121212"/>
                </a:solidFill>
                <a:effectLst/>
                <a:latin typeface="-apple-system"/>
              </a:rPr>
              <a:t>编号标记</a:t>
            </a:r>
            <a:endParaRPr kumimoji="1" lang="en" altLang="zh-CN" b="0" i="0">
              <a:solidFill>
                <a:srgbClr val="121212"/>
              </a:solidFill>
              <a:effectLst/>
              <a:latin typeface="-apple-system"/>
            </a:endParaRPr>
          </a:p>
          <a:p>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 altLang="zh-CN" b="0" i="0">
                <a:solidFill>
                  <a:srgbClr val="121212"/>
                </a:solidFill>
                <a:effectLst/>
                <a:latin typeface="-apple-system"/>
              </a:rPr>
              <a:t>Issue LD</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86</a:t>
            </a:fld>
            <a:endParaRPr kumimoji="1" lang="zh-CN" altLang="en-US"/>
          </a:p>
        </p:txBody>
      </p:sp>
    </p:spTree>
    <p:extLst>
      <p:ext uri="{BB962C8B-B14F-4D97-AF65-F5344CB8AC3E}">
        <p14:creationId xmlns:p14="http://schemas.microsoft.com/office/powerpoint/2010/main" val="3506816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apple-system"/>
              </a:rPr>
              <a:t>第一条</a:t>
            </a:r>
            <a:r>
              <a:rPr lang="en" altLang="zh-CN" b="0" i="0">
                <a:solidFill>
                  <a:srgbClr val="121212"/>
                </a:solidFill>
                <a:effectLst/>
                <a:latin typeface="-apple-system"/>
              </a:rPr>
              <a:t>LD</a:t>
            </a:r>
            <a:r>
              <a:rPr lang="zh-CN" altLang="en-US" b="0" i="0">
                <a:solidFill>
                  <a:srgbClr val="121212"/>
                </a:solidFill>
                <a:effectLst/>
                <a:latin typeface="-apple-system"/>
              </a:rPr>
              <a:t>指令</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计算地址和取数（可以在这个周期实现取数，也可以在下一个周期实现取数，这是微体系结构所关注的事情）</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在周期结束时地址计算完毕且取出数据（取出数据这一点没有体现在</a:t>
            </a:r>
            <a:r>
              <a:rPr lang="en" altLang="zh-CN" b="0" i="0">
                <a:solidFill>
                  <a:srgbClr val="121212"/>
                </a:solidFill>
                <a:effectLst/>
                <a:latin typeface="-apple-system"/>
              </a:rPr>
              <a:t>PPT</a:t>
            </a:r>
            <a:r>
              <a:rPr lang="zh-CN" altLang="en-US" b="0" i="0">
                <a:solidFill>
                  <a:srgbClr val="121212"/>
                </a:solidFill>
                <a:effectLst/>
                <a:latin typeface="-apple-system"/>
              </a:rPr>
              <a:t>中）</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地址数据写入保留站，并且</a:t>
            </a:r>
            <a:r>
              <a:rPr lang="en" altLang="zh-CN" b="0" i="0">
                <a:solidFill>
                  <a:srgbClr val="121212"/>
                </a:solidFill>
                <a:effectLst/>
                <a:latin typeface="-apple-system"/>
              </a:rPr>
              <a:t>ROB</a:t>
            </a:r>
            <a:r>
              <a:rPr lang="zh-CN" altLang="en-US" b="0" i="0">
                <a:solidFill>
                  <a:srgbClr val="121212"/>
                </a:solidFill>
                <a:effectLst/>
                <a:latin typeface="-apple-system"/>
              </a:rPr>
              <a:t>中的</a:t>
            </a:r>
            <a:r>
              <a:rPr lang="en" altLang="zh-CN" b="0" i="0">
                <a:solidFill>
                  <a:srgbClr val="121212"/>
                </a:solidFill>
                <a:effectLst/>
                <a:latin typeface="-apple-system"/>
              </a:rPr>
              <a:t>State</a:t>
            </a:r>
            <a:r>
              <a:rPr lang="zh-CN" altLang="en-US" b="0" i="0">
                <a:solidFill>
                  <a:srgbClr val="121212"/>
                </a:solidFill>
                <a:effectLst/>
                <a:latin typeface="-apple-system"/>
              </a:rPr>
              <a:t>改为</a:t>
            </a:r>
            <a:r>
              <a:rPr lang="en" altLang="zh-CN" b="0" i="0">
                <a:solidFill>
                  <a:srgbClr val="121212"/>
                </a:solidFill>
                <a:effectLst/>
                <a:latin typeface="-apple-system"/>
              </a:rPr>
              <a:t>Exec</a:t>
            </a:r>
            <a:r>
              <a:rPr lang="zh-CN" altLang="en-US" b="0" i="0">
                <a:solidFill>
                  <a:srgbClr val="121212"/>
                </a:solidFill>
                <a:effectLst/>
                <a:latin typeface="-apple-system"/>
              </a:rPr>
              <a:t>，表示指令执行完毕（</a:t>
            </a:r>
            <a:r>
              <a:rPr lang="en-US" altLang="zh-CN" b="0" i="0">
                <a:solidFill>
                  <a:srgbClr val="121212"/>
                </a:solidFill>
                <a:effectLst/>
                <a:latin typeface="-apple-system"/>
              </a:rPr>
              <a:t>questioned</a:t>
            </a:r>
            <a:r>
              <a:rPr lang="zh-CN" altLang="en-US" b="0" i="0">
                <a:solidFill>
                  <a:srgbClr val="121212"/>
                </a:solidFill>
                <a:effectLst/>
                <a:latin typeface="-apple-system"/>
              </a:rPr>
              <a:t>：为什么一个周期就执行完了？）</a:t>
            </a:r>
            <a:endParaRPr lang="en-US" altLang="zh-CN" b="0" i="0">
              <a:solidFill>
                <a:srgbClr val="121212"/>
              </a:solidFill>
              <a:effectLst/>
              <a:latin typeface="-apple-system"/>
            </a:endParaRPr>
          </a:p>
          <a:p>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 altLang="zh-CN" b="0" i="0">
                <a:solidFill>
                  <a:srgbClr val="121212"/>
                </a:solidFill>
                <a:effectLst/>
                <a:latin typeface="-apple-system"/>
              </a:rPr>
              <a:t>Issue LD</a:t>
            </a:r>
            <a:r>
              <a:rPr kumimoji="1" lang="en-US" altLang="zh-CN" b="0" i="0">
                <a:solidFill>
                  <a:srgbClr val="121212"/>
                </a:solidFill>
                <a:effectLst/>
                <a:latin typeface="-apple-system"/>
              </a:rPr>
              <a:t>2</a:t>
            </a:r>
            <a:r>
              <a:rPr kumimoji="1" lang="zh-CN" altLang="en-US" b="0" i="0">
                <a:solidFill>
                  <a:srgbClr val="121212"/>
                </a:solidFill>
                <a:effectLst/>
                <a:latin typeface="-apple-system"/>
              </a:rPr>
              <a:t>，</a:t>
            </a:r>
            <a:r>
              <a:rPr kumimoji="1" lang="en-US" altLang="zh-CN" b="0" i="0">
                <a:solidFill>
                  <a:srgbClr val="121212"/>
                </a:solidFill>
                <a:effectLst/>
                <a:latin typeface="-apple-system"/>
              </a:rPr>
              <a:t>first LD exec</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87</a:t>
            </a:fld>
            <a:endParaRPr kumimoji="1" lang="zh-CN" altLang="en-US"/>
          </a:p>
        </p:txBody>
      </p:sp>
    </p:spTree>
    <p:extLst>
      <p:ext uri="{BB962C8B-B14F-4D97-AF65-F5344CB8AC3E}">
        <p14:creationId xmlns:p14="http://schemas.microsoft.com/office/powerpoint/2010/main" val="26220425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apple-system"/>
              </a:rPr>
              <a:t>第一条</a:t>
            </a:r>
            <a:r>
              <a:rPr lang="en" altLang="zh-CN" b="0" i="0">
                <a:solidFill>
                  <a:srgbClr val="121212"/>
                </a:solidFill>
                <a:effectLst/>
                <a:latin typeface="-apple-system"/>
              </a:rPr>
              <a:t>LD</a:t>
            </a:r>
            <a:r>
              <a:rPr lang="zh-CN" altLang="en-US" b="0" i="0">
                <a:solidFill>
                  <a:srgbClr val="121212"/>
                </a:solidFill>
                <a:effectLst/>
                <a:latin typeface="-apple-system"/>
              </a:rPr>
              <a:t>指令</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写回，周期结束时写回结果到</a:t>
            </a:r>
            <a:r>
              <a:rPr lang="en" altLang="zh-CN" b="0" i="0">
                <a:solidFill>
                  <a:srgbClr val="121212"/>
                </a:solidFill>
                <a:effectLst/>
                <a:latin typeface="-apple-system"/>
              </a:rPr>
              <a:t>ROB</a:t>
            </a:r>
            <a:r>
              <a:rPr lang="zh-CN" altLang="en" b="0" i="0">
                <a:solidFill>
                  <a:srgbClr val="121212"/>
                </a:solidFill>
                <a:effectLst/>
                <a:latin typeface="-apple-system"/>
              </a:rPr>
              <a:t>，</a:t>
            </a:r>
            <a:r>
              <a:rPr lang="zh-CN" altLang="en-US" b="0" i="0">
                <a:solidFill>
                  <a:srgbClr val="121212"/>
                </a:solidFill>
                <a:effectLst/>
                <a:latin typeface="-apple-system"/>
              </a:rPr>
              <a:t>并且清除保留站中的信息</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置</a:t>
            </a:r>
            <a:r>
              <a:rPr lang="en" altLang="zh-CN" b="0" i="0">
                <a:solidFill>
                  <a:srgbClr val="121212"/>
                </a:solidFill>
                <a:effectLst/>
                <a:latin typeface="-apple-system"/>
              </a:rPr>
              <a:t>ROB</a:t>
            </a:r>
            <a:r>
              <a:rPr lang="zh-CN" altLang="en-US" b="0" i="0">
                <a:solidFill>
                  <a:srgbClr val="121212"/>
                </a:solidFill>
                <a:effectLst/>
                <a:latin typeface="-apple-system"/>
              </a:rPr>
              <a:t>的</a:t>
            </a:r>
            <a:r>
              <a:rPr lang="en" altLang="zh-CN" b="0" i="0">
                <a:solidFill>
                  <a:srgbClr val="121212"/>
                </a:solidFill>
                <a:effectLst/>
                <a:latin typeface="-apple-system"/>
              </a:rPr>
              <a:t>State</a:t>
            </a:r>
            <a:r>
              <a:rPr lang="zh-CN" altLang="en-US" b="0" i="0">
                <a:solidFill>
                  <a:srgbClr val="121212"/>
                </a:solidFill>
                <a:effectLst/>
                <a:latin typeface="-apple-system"/>
              </a:rPr>
              <a:t>为</a:t>
            </a:r>
            <a:r>
              <a:rPr lang="en" altLang="zh-CN" b="0" i="0">
                <a:solidFill>
                  <a:srgbClr val="121212"/>
                </a:solidFill>
                <a:effectLst/>
                <a:latin typeface="-apple-system"/>
              </a:rPr>
              <a:t>Write</a:t>
            </a:r>
            <a:r>
              <a:rPr lang="zh-CN" altLang="en" b="0" i="0">
                <a:solidFill>
                  <a:srgbClr val="121212"/>
                </a:solidFill>
                <a:effectLst/>
                <a:latin typeface="-apple-system"/>
              </a:rPr>
              <a:t>，</a:t>
            </a:r>
            <a:r>
              <a:rPr lang="zh-CN" altLang="en-US" b="0" i="0">
                <a:solidFill>
                  <a:srgbClr val="121212"/>
                </a:solidFill>
                <a:effectLst/>
                <a:latin typeface="-apple-system"/>
              </a:rPr>
              <a:t>表示指令完成写回</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此时指令还没有提交，所以没有改写逻辑寄存器</a:t>
            </a:r>
            <a:endParaRPr lang="en-US" altLang="zh-CN" b="0" i="0">
              <a:solidFill>
                <a:srgbClr val="121212"/>
              </a:solidFill>
              <a:effectLst/>
              <a:latin typeface="-apple-system"/>
            </a:endParaRPr>
          </a:p>
          <a:p>
            <a:pPr marL="171450" indent="-171450">
              <a:buFont typeface="Arial" panose="020B0604020202020204" pitchFamily="34" charset="0"/>
              <a:buChar char="•"/>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第二条</a:t>
            </a:r>
            <a:r>
              <a:rPr lang="en" altLang="zh-CN" b="0" i="0">
                <a:solidFill>
                  <a:srgbClr val="121212"/>
                </a:solidFill>
                <a:effectLst/>
                <a:latin typeface="-apple-system"/>
              </a:rPr>
              <a:t>LD</a:t>
            </a:r>
            <a:r>
              <a:rPr lang="zh-CN" altLang="en-US" b="0" i="0">
                <a:solidFill>
                  <a:srgbClr val="121212"/>
                </a:solidFill>
                <a:effectLst/>
                <a:latin typeface="-apple-system"/>
              </a:rPr>
              <a:t>指令</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计算地址和取数</a:t>
            </a:r>
            <a:endParaRPr lang="en-US" altLang="zh-CN" b="0" i="0">
              <a:solidFill>
                <a:srgbClr val="121212"/>
              </a:solidFill>
              <a:effectLst/>
              <a:latin typeface="-apple-system"/>
            </a:endParaRPr>
          </a:p>
          <a:p>
            <a:pPr marL="171450" indent="-171450">
              <a:buFont typeface="Arial" panose="020B0604020202020204" pitchFamily="34" charset="0"/>
              <a:buChar char="•"/>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因为</a:t>
            </a:r>
            <a:r>
              <a:rPr lang="en" altLang="zh-CN" b="0" i="0">
                <a:solidFill>
                  <a:srgbClr val="121212"/>
                </a:solidFill>
                <a:effectLst/>
                <a:latin typeface="-apple-system"/>
              </a:rPr>
              <a:t>ROB</a:t>
            </a:r>
            <a:r>
              <a:rPr lang="zh-CN" altLang="en-US" b="0" i="0">
                <a:solidFill>
                  <a:srgbClr val="121212"/>
                </a:solidFill>
                <a:effectLst/>
                <a:latin typeface="-apple-system"/>
              </a:rPr>
              <a:t>还有空间，所以第三条指令得以发射，但是第三条指令需要</a:t>
            </a:r>
            <a:r>
              <a:rPr lang="en" altLang="zh-CN" b="0" i="0">
                <a:solidFill>
                  <a:srgbClr val="121212"/>
                </a:solidFill>
                <a:effectLst/>
                <a:latin typeface="-apple-system"/>
              </a:rPr>
              <a:t>F2</a:t>
            </a:r>
            <a:r>
              <a:rPr lang="zh-CN" altLang="en-US" b="0" i="0">
                <a:solidFill>
                  <a:srgbClr val="121212"/>
                </a:solidFill>
                <a:effectLst/>
                <a:latin typeface="-apple-system"/>
              </a:rPr>
              <a:t>的数据，通过查询寄存器结果状态表，指令得知该数据由</a:t>
            </a:r>
            <a:r>
              <a:rPr lang="en" altLang="zh-CN" b="0" i="0">
                <a:solidFill>
                  <a:srgbClr val="121212"/>
                </a:solidFill>
                <a:effectLst/>
                <a:latin typeface="-apple-system"/>
              </a:rPr>
              <a:t>ROB</a:t>
            </a:r>
            <a:r>
              <a:rPr lang="zh-CN" altLang="en-US" b="0" i="0">
                <a:solidFill>
                  <a:srgbClr val="121212"/>
                </a:solidFill>
                <a:effectLst/>
                <a:latin typeface="-apple-system"/>
              </a:rPr>
              <a:t>的</a:t>
            </a:r>
            <a:r>
              <a:rPr lang="en-US" altLang="zh-CN" b="0" i="0">
                <a:solidFill>
                  <a:srgbClr val="121212"/>
                </a:solidFill>
                <a:effectLst/>
                <a:latin typeface="-apple-system"/>
              </a:rPr>
              <a:t>#2</a:t>
            </a:r>
            <a:r>
              <a:rPr lang="zh-CN" altLang="en-US" b="0" i="0">
                <a:solidFill>
                  <a:srgbClr val="121212"/>
                </a:solidFill>
                <a:effectLst/>
                <a:latin typeface="-apple-system"/>
              </a:rPr>
              <a:t>指令算得，所以第三条指令标记</a:t>
            </a:r>
            <a:r>
              <a:rPr lang="en-US" altLang="zh-CN" b="0" i="0">
                <a:solidFill>
                  <a:srgbClr val="121212"/>
                </a:solidFill>
                <a:effectLst/>
                <a:latin typeface="-apple-system"/>
              </a:rPr>
              <a:t>#2</a:t>
            </a:r>
            <a:r>
              <a:rPr lang="zh-CN" altLang="en-US" b="0" i="0">
                <a:solidFill>
                  <a:srgbClr val="121212"/>
                </a:solidFill>
                <a:effectLst/>
                <a:latin typeface="-apple-system"/>
              </a:rPr>
              <a:t>，等待数据。</a:t>
            </a:r>
            <a:endParaRPr lang="en-US" altLang="zh-CN" b="0" i="0">
              <a:solidFill>
                <a:srgbClr val="121212"/>
              </a:solidFill>
              <a:effectLst/>
              <a:latin typeface="-apple-system"/>
            </a:endParaRPr>
          </a:p>
          <a:p>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Issue MULD, first LD broadcast, second LD exec</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88</a:t>
            </a:fld>
            <a:endParaRPr kumimoji="1" lang="zh-CN" altLang="en-US"/>
          </a:p>
        </p:txBody>
      </p:sp>
    </p:spTree>
    <p:extLst>
      <p:ext uri="{BB962C8B-B14F-4D97-AF65-F5344CB8AC3E}">
        <p14:creationId xmlns:p14="http://schemas.microsoft.com/office/powerpoint/2010/main" val="1773111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apple-system"/>
              </a:rPr>
              <a:t>第一条</a:t>
            </a:r>
            <a:r>
              <a:rPr lang="en" altLang="zh-CN" b="0" i="0">
                <a:solidFill>
                  <a:srgbClr val="121212"/>
                </a:solidFill>
                <a:effectLst/>
                <a:latin typeface="-apple-system"/>
              </a:rPr>
              <a:t>LD</a:t>
            </a:r>
            <a:r>
              <a:rPr lang="zh-CN" altLang="en-US" b="0" i="0">
                <a:solidFill>
                  <a:srgbClr val="121212"/>
                </a:solidFill>
                <a:effectLst/>
                <a:latin typeface="-apple-system"/>
              </a:rPr>
              <a:t>指令</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是最老的指令，所以可以提交，周期结束时更新逻辑寄存器</a:t>
            </a:r>
            <a:endParaRPr lang="en-US" altLang="zh-CN" b="0" i="0">
              <a:solidFill>
                <a:srgbClr val="121212"/>
              </a:solidFill>
              <a:effectLst/>
              <a:latin typeface="-apple-system"/>
            </a:endParaRPr>
          </a:p>
          <a:p>
            <a:pPr marL="171450" indent="-171450">
              <a:buFont typeface="Arial" panose="020B0604020202020204" pitchFamily="34" charset="0"/>
              <a:buChar char="•"/>
            </a:pPr>
            <a:r>
              <a:rPr lang="en" altLang="zh-CN" b="0" i="0">
                <a:solidFill>
                  <a:srgbClr val="121212"/>
                </a:solidFill>
                <a:effectLst/>
                <a:latin typeface="-apple-system"/>
              </a:rPr>
              <a:t>ROB</a:t>
            </a:r>
            <a:r>
              <a:rPr lang="zh-CN" altLang="en-US" b="0" i="0">
                <a:solidFill>
                  <a:srgbClr val="121212"/>
                </a:solidFill>
                <a:effectLst/>
                <a:latin typeface="-apple-system"/>
              </a:rPr>
              <a:t>的头指针指向下一条指令，第一条</a:t>
            </a:r>
            <a:r>
              <a:rPr lang="en" altLang="zh-CN" b="0" i="0">
                <a:solidFill>
                  <a:srgbClr val="121212"/>
                </a:solidFill>
                <a:effectLst/>
                <a:latin typeface="-apple-system"/>
              </a:rPr>
              <a:t>LD</a:t>
            </a:r>
            <a:r>
              <a:rPr lang="zh-CN" altLang="en-US" b="0" i="0">
                <a:solidFill>
                  <a:srgbClr val="121212"/>
                </a:solidFill>
                <a:effectLst/>
                <a:latin typeface="-apple-system"/>
              </a:rPr>
              <a:t>指令的</a:t>
            </a:r>
            <a:r>
              <a:rPr lang="en" altLang="zh-CN" b="0" i="0">
                <a:solidFill>
                  <a:srgbClr val="121212"/>
                </a:solidFill>
                <a:effectLst/>
                <a:latin typeface="-apple-system"/>
              </a:rPr>
              <a:t>Busy</a:t>
            </a:r>
            <a:r>
              <a:rPr lang="zh-CN" altLang="en-US" b="0" i="0">
                <a:solidFill>
                  <a:srgbClr val="121212"/>
                </a:solidFill>
                <a:effectLst/>
                <a:latin typeface="-apple-system"/>
              </a:rPr>
              <a:t>位置为</a:t>
            </a:r>
            <a:r>
              <a:rPr lang="en" altLang="zh-CN" b="0" i="0">
                <a:solidFill>
                  <a:srgbClr val="121212"/>
                </a:solidFill>
                <a:effectLst/>
                <a:latin typeface="-apple-system"/>
              </a:rPr>
              <a:t>No</a:t>
            </a:r>
            <a:r>
              <a:rPr lang="zh-CN" altLang="en" b="0" i="0">
                <a:solidFill>
                  <a:srgbClr val="121212"/>
                </a:solidFill>
                <a:effectLst/>
                <a:latin typeface="-apple-system"/>
              </a:rPr>
              <a:t>，</a:t>
            </a:r>
            <a:r>
              <a:rPr lang="zh-CN" altLang="en-US" b="0" i="0">
                <a:solidFill>
                  <a:srgbClr val="121212"/>
                </a:solidFill>
                <a:effectLst/>
                <a:latin typeface="-apple-system"/>
              </a:rPr>
              <a:t>表明</a:t>
            </a:r>
            <a:r>
              <a:rPr lang="en" altLang="zh-CN" b="0" i="0">
                <a:solidFill>
                  <a:srgbClr val="121212"/>
                </a:solidFill>
                <a:effectLst/>
                <a:latin typeface="-apple-system"/>
              </a:rPr>
              <a:t>ROB</a:t>
            </a:r>
            <a:r>
              <a:rPr lang="zh-CN" altLang="en-US" b="0" i="0">
                <a:solidFill>
                  <a:srgbClr val="121212"/>
                </a:solidFill>
                <a:effectLst/>
                <a:latin typeface="-apple-system"/>
              </a:rPr>
              <a:t>第一行不再包含指令信息</a:t>
            </a:r>
            <a:endParaRPr lang="en-US" altLang="zh-CN" b="0" i="0">
              <a:solidFill>
                <a:srgbClr val="121212"/>
              </a:solidFill>
              <a:effectLst/>
              <a:latin typeface="-apple-system"/>
            </a:endParaRPr>
          </a:p>
          <a:p>
            <a:pPr marL="171450" indent="-171450">
              <a:buFont typeface="Arial" panose="020B0604020202020204" pitchFamily="34" charset="0"/>
              <a:buChar char="•"/>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第二条</a:t>
            </a:r>
            <a:r>
              <a:rPr lang="en" altLang="zh-CN" b="0" i="0">
                <a:solidFill>
                  <a:srgbClr val="121212"/>
                </a:solidFill>
                <a:effectLst/>
                <a:latin typeface="-apple-system"/>
              </a:rPr>
              <a:t>LD</a:t>
            </a:r>
            <a:r>
              <a:rPr lang="zh-CN" altLang="en-US" b="0" i="0">
                <a:solidFill>
                  <a:srgbClr val="121212"/>
                </a:solidFill>
                <a:effectLst/>
                <a:latin typeface="-apple-system"/>
              </a:rPr>
              <a:t>指令</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第二条指令写数据到</a:t>
            </a:r>
            <a:r>
              <a:rPr lang="en" altLang="zh-CN" b="0" i="0">
                <a:solidFill>
                  <a:srgbClr val="121212"/>
                </a:solidFill>
                <a:effectLst/>
                <a:latin typeface="-apple-system"/>
              </a:rPr>
              <a:t>ROB</a:t>
            </a:r>
            <a:r>
              <a:rPr lang="zh-CN" altLang="en" b="0" i="0">
                <a:solidFill>
                  <a:srgbClr val="121212"/>
                </a:solidFill>
                <a:effectLst/>
                <a:latin typeface="-apple-system"/>
              </a:rPr>
              <a:t>，</a:t>
            </a:r>
            <a:r>
              <a:rPr lang="zh-CN" altLang="en-US" b="0" i="0">
                <a:solidFill>
                  <a:srgbClr val="121212"/>
                </a:solidFill>
                <a:effectLst/>
                <a:latin typeface="-apple-system"/>
              </a:rPr>
              <a:t>并且通过</a:t>
            </a:r>
            <a:r>
              <a:rPr lang="en" altLang="zh-CN" b="0" i="0">
                <a:solidFill>
                  <a:srgbClr val="121212"/>
                </a:solidFill>
                <a:effectLst/>
                <a:latin typeface="-apple-system"/>
              </a:rPr>
              <a:t>CDB</a:t>
            </a:r>
            <a:r>
              <a:rPr lang="zh-CN" altLang="en-US" b="0" i="0">
                <a:solidFill>
                  <a:srgbClr val="121212"/>
                </a:solidFill>
                <a:effectLst/>
                <a:latin typeface="-apple-system"/>
              </a:rPr>
              <a:t>总线广播数据给第三、第四条指令</a:t>
            </a:r>
            <a:endParaRPr lang="en-US" altLang="zh-CN" b="0" i="0">
              <a:solidFill>
                <a:srgbClr val="121212"/>
              </a:solidFill>
              <a:effectLst/>
              <a:latin typeface="-apple-system"/>
            </a:endParaRPr>
          </a:p>
          <a:p>
            <a:pPr marL="171450" indent="-171450">
              <a:buFont typeface="Arial" panose="020B0604020202020204" pitchFamily="34" charset="0"/>
              <a:buChar char="•"/>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第三条指令收到广播，开始执行（这里</a:t>
            </a:r>
            <a:r>
              <a:rPr lang="en" altLang="zh-CN" b="0" i="0">
                <a:solidFill>
                  <a:srgbClr val="121212"/>
                </a:solidFill>
                <a:effectLst/>
                <a:latin typeface="-apple-system"/>
              </a:rPr>
              <a:t>MULD</a:t>
            </a:r>
            <a:r>
              <a:rPr lang="zh-CN" altLang="en-US" b="0" i="0">
                <a:solidFill>
                  <a:srgbClr val="121212"/>
                </a:solidFill>
                <a:effectLst/>
                <a:latin typeface="-apple-system"/>
              </a:rPr>
              <a:t>立刻开始执行显得有点快了，其实也可以从下一周期才开始执行，接收到广播之后什么时候开始执行是由微体系结构决定的）</a:t>
            </a:r>
            <a:endParaRPr lang="en-US" altLang="zh-CN" b="0" i="0">
              <a:solidFill>
                <a:srgbClr val="121212"/>
              </a:solidFill>
              <a:effectLst/>
              <a:latin typeface="-apple-system"/>
            </a:endParaRPr>
          </a:p>
          <a:p>
            <a:pPr marL="0" indent="0">
              <a:buFont typeface="Arial" panose="020B0604020202020204" pitchFamily="34" charset="0"/>
              <a:buNone/>
            </a:pPr>
            <a:endParaRPr kumimoji="1"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第四条指令发射到</a:t>
            </a:r>
            <a:r>
              <a:rPr lang="en" altLang="zh-CN" b="0" i="0">
                <a:solidFill>
                  <a:srgbClr val="121212"/>
                </a:solidFill>
                <a:effectLst/>
                <a:latin typeface="-apple-system"/>
              </a:rPr>
              <a:t>ROB</a:t>
            </a:r>
            <a:r>
              <a:rPr lang="zh-CN" altLang="en" b="0" i="0">
                <a:solidFill>
                  <a:srgbClr val="121212"/>
                </a:solidFill>
                <a:effectLst/>
                <a:latin typeface="-apple-system"/>
              </a:rPr>
              <a:t>、</a:t>
            </a:r>
            <a:r>
              <a:rPr lang="zh-CN" altLang="en-US" b="0" i="0">
                <a:solidFill>
                  <a:srgbClr val="121212"/>
                </a:solidFill>
                <a:effectLst/>
                <a:latin typeface="-apple-system"/>
              </a:rPr>
              <a:t>保留站，通过广播直接接收</a:t>
            </a:r>
            <a:r>
              <a:rPr lang="en" altLang="zh-CN" b="0" i="0">
                <a:solidFill>
                  <a:srgbClr val="121212"/>
                </a:solidFill>
                <a:effectLst/>
                <a:latin typeface="-apple-system"/>
              </a:rPr>
              <a:t>F2</a:t>
            </a:r>
            <a:r>
              <a:rPr lang="zh-CN" altLang="en-US" b="0" i="0">
                <a:solidFill>
                  <a:srgbClr val="121212"/>
                </a:solidFill>
                <a:effectLst/>
                <a:latin typeface="-apple-system"/>
              </a:rPr>
              <a:t>的数据。</a:t>
            </a:r>
            <a:endParaRPr kumimoji="1" lang="en-US" altLang="zh-CN" b="0" i="0">
              <a:solidFill>
                <a:srgbClr val="121212"/>
              </a:solidFill>
              <a:effectLst/>
              <a:latin typeface="-apple-system"/>
            </a:endParaRP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Issue SUBD, first LD retire, second LD broadcast</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89</a:t>
            </a:fld>
            <a:endParaRPr kumimoji="1" lang="zh-CN" altLang="en-US"/>
          </a:p>
        </p:txBody>
      </p:sp>
    </p:spTree>
    <p:extLst>
      <p:ext uri="{BB962C8B-B14F-4D97-AF65-F5344CB8AC3E}">
        <p14:creationId xmlns:p14="http://schemas.microsoft.com/office/powerpoint/2010/main" val="1499275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a:solidFill>
                  <a:srgbClr val="121212"/>
                </a:solidFill>
                <a:effectLst/>
                <a:latin typeface="-apple-system"/>
              </a:rPr>
              <a:t>第二条</a:t>
            </a:r>
            <a:r>
              <a:rPr lang="en" altLang="zh-CN" b="0" i="0">
                <a:solidFill>
                  <a:srgbClr val="121212"/>
                </a:solidFill>
                <a:effectLst/>
                <a:latin typeface="-apple-system"/>
              </a:rPr>
              <a:t>LD</a:t>
            </a:r>
            <a:r>
              <a:rPr lang="zh-CN" altLang="en-US" b="0" i="0">
                <a:solidFill>
                  <a:srgbClr val="121212"/>
                </a:solidFill>
                <a:effectLst/>
                <a:latin typeface="-apple-system"/>
              </a:rPr>
              <a:t>指令</a:t>
            </a:r>
            <a:endParaRPr lang="en-US" altLang="zh-CN" b="0" i="0">
              <a:solidFill>
                <a:srgbClr val="121212"/>
              </a:solidFill>
              <a:effectLst/>
              <a:latin typeface="-apple-system"/>
            </a:endParaRPr>
          </a:p>
          <a:p>
            <a:pPr marL="171450" indent="-171450">
              <a:buFont typeface="Arial" panose="020B0604020202020204" pitchFamily="34" charset="0"/>
              <a:buChar char="•"/>
            </a:pPr>
            <a:r>
              <a:rPr lang="zh-CN" altLang="en-US" b="0" i="0">
                <a:solidFill>
                  <a:srgbClr val="121212"/>
                </a:solidFill>
                <a:effectLst/>
                <a:latin typeface="-apple-system"/>
              </a:rPr>
              <a:t>可以提交，周期结束时置</a:t>
            </a:r>
            <a:r>
              <a:rPr lang="en" altLang="zh-CN" b="0" i="0">
                <a:solidFill>
                  <a:srgbClr val="121212"/>
                </a:solidFill>
                <a:effectLst/>
                <a:latin typeface="-apple-system"/>
              </a:rPr>
              <a:t>ROB</a:t>
            </a:r>
            <a:r>
              <a:rPr lang="zh-CN" altLang="en-US" b="0" i="0">
                <a:solidFill>
                  <a:srgbClr val="121212"/>
                </a:solidFill>
                <a:effectLst/>
                <a:latin typeface="-apple-system"/>
              </a:rPr>
              <a:t>的</a:t>
            </a:r>
            <a:r>
              <a:rPr lang="en" altLang="zh-CN" b="0" i="0">
                <a:solidFill>
                  <a:srgbClr val="121212"/>
                </a:solidFill>
                <a:effectLst/>
                <a:latin typeface="-apple-system"/>
              </a:rPr>
              <a:t>Busy</a:t>
            </a:r>
            <a:r>
              <a:rPr lang="zh-CN" altLang="en-US" b="0" i="0">
                <a:solidFill>
                  <a:srgbClr val="121212"/>
                </a:solidFill>
                <a:effectLst/>
                <a:latin typeface="-apple-system"/>
              </a:rPr>
              <a:t>位为</a:t>
            </a:r>
            <a:r>
              <a:rPr lang="en" altLang="zh-CN" b="0" i="0">
                <a:solidFill>
                  <a:srgbClr val="121212"/>
                </a:solidFill>
                <a:effectLst/>
                <a:latin typeface="-apple-system"/>
              </a:rPr>
              <a:t>No</a:t>
            </a:r>
            <a:r>
              <a:rPr lang="zh-CN" altLang="en" b="0" i="0">
                <a:solidFill>
                  <a:srgbClr val="121212"/>
                </a:solidFill>
                <a:effectLst/>
                <a:latin typeface="-apple-system"/>
              </a:rPr>
              <a:t>，</a:t>
            </a:r>
            <a:r>
              <a:rPr lang="zh-CN" altLang="en-US" b="0" i="0">
                <a:solidFill>
                  <a:srgbClr val="121212"/>
                </a:solidFill>
                <a:effectLst/>
                <a:latin typeface="-apple-system"/>
              </a:rPr>
              <a:t>更新逻辑寄存器</a:t>
            </a:r>
            <a:endParaRPr lang="en-US" altLang="zh-CN" b="0" i="0">
              <a:solidFill>
                <a:srgbClr val="121212"/>
              </a:solidFill>
              <a:effectLst/>
              <a:latin typeface="-apple-system"/>
            </a:endParaRPr>
          </a:p>
          <a:p>
            <a:pPr marL="171450" indent="-171450">
              <a:buFont typeface="Arial" panose="020B0604020202020204" pitchFamily="34" charset="0"/>
              <a:buChar char="•"/>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第三条指令还在执行；第四条指令也开始执行</a:t>
            </a:r>
            <a:endParaRPr lang="en-US" altLang="zh-CN" b="0" i="0">
              <a:solidFill>
                <a:srgbClr val="121212"/>
              </a:solidFill>
              <a:effectLst/>
              <a:latin typeface="-apple-system"/>
            </a:endParaRPr>
          </a:p>
          <a:p>
            <a:pPr marL="0" indent="0">
              <a:buFont typeface="Arial" panose="020B0604020202020204" pitchFamily="34" charset="0"/>
              <a:buNone/>
            </a:pPr>
            <a:endParaRPr kumimoji="1"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第五条指令发射，通过查询寄存器结果状态表得知</a:t>
            </a:r>
            <a:r>
              <a:rPr lang="en" altLang="zh-CN" b="0" i="0">
                <a:solidFill>
                  <a:srgbClr val="121212"/>
                </a:solidFill>
                <a:effectLst/>
                <a:latin typeface="-apple-system"/>
              </a:rPr>
              <a:t>F0</a:t>
            </a:r>
            <a:r>
              <a:rPr lang="zh-CN" altLang="en-US" b="0" i="0">
                <a:solidFill>
                  <a:srgbClr val="121212"/>
                </a:solidFill>
                <a:effectLst/>
                <a:latin typeface="-apple-system"/>
              </a:rPr>
              <a:t>由</a:t>
            </a:r>
            <a:r>
              <a:rPr lang="en" altLang="zh-CN" b="0" i="0">
                <a:solidFill>
                  <a:srgbClr val="121212"/>
                </a:solidFill>
                <a:effectLst/>
                <a:latin typeface="-apple-system"/>
              </a:rPr>
              <a:t>ROB</a:t>
            </a:r>
            <a:r>
              <a:rPr lang="zh-CN" altLang="en-US" b="0" i="0">
                <a:solidFill>
                  <a:srgbClr val="121212"/>
                </a:solidFill>
                <a:effectLst/>
                <a:latin typeface="-apple-system"/>
              </a:rPr>
              <a:t>中的</a:t>
            </a:r>
            <a:r>
              <a:rPr lang="en-US" altLang="zh-CN" b="0" i="0">
                <a:solidFill>
                  <a:srgbClr val="121212"/>
                </a:solidFill>
                <a:effectLst/>
                <a:latin typeface="-apple-system"/>
              </a:rPr>
              <a:t>#3</a:t>
            </a:r>
            <a:r>
              <a:rPr lang="zh-CN" altLang="en-US" b="0" i="0">
                <a:solidFill>
                  <a:srgbClr val="121212"/>
                </a:solidFill>
                <a:effectLst/>
                <a:latin typeface="-apple-system"/>
              </a:rPr>
              <a:t>指令算得，现在需要等待。</a:t>
            </a:r>
            <a:endParaRPr lang="en-US" altLang="zh-CN" b="0" i="0">
              <a:solidFill>
                <a:srgbClr val="121212"/>
              </a:solidFill>
              <a:effectLst/>
              <a:latin typeface="-apple-system"/>
            </a:endParaRP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Issue DIVD, second LD retire</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90</a:t>
            </a:fld>
            <a:endParaRPr kumimoji="1" lang="zh-CN" altLang="en-US"/>
          </a:p>
        </p:txBody>
      </p:sp>
    </p:spTree>
    <p:extLst>
      <p:ext uri="{BB962C8B-B14F-4D97-AF65-F5344CB8AC3E}">
        <p14:creationId xmlns:p14="http://schemas.microsoft.com/office/powerpoint/2010/main" val="634364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a:solidFill>
                  <a:srgbClr val="121212"/>
                </a:solidFill>
                <a:effectLst/>
                <a:latin typeface="-apple-system"/>
              </a:rPr>
              <a:t>第三条、第四条指令还在执行</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第五条指令在等待</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第六条指令发射，通过查询寄存器结果状态表的值</a:t>
            </a:r>
            <a:r>
              <a:rPr lang="en" altLang="zh-CN" b="0" i="0">
                <a:solidFill>
                  <a:srgbClr val="121212"/>
                </a:solidFill>
                <a:effectLst/>
                <a:latin typeface="-apple-system"/>
              </a:rPr>
              <a:t>F8</a:t>
            </a:r>
            <a:r>
              <a:rPr lang="zh-CN" altLang="en-US" b="0" i="0">
                <a:solidFill>
                  <a:srgbClr val="121212"/>
                </a:solidFill>
                <a:effectLst/>
                <a:latin typeface="-apple-system"/>
              </a:rPr>
              <a:t>由</a:t>
            </a:r>
            <a:r>
              <a:rPr lang="en" altLang="zh-CN" b="0" i="0">
                <a:solidFill>
                  <a:srgbClr val="121212"/>
                </a:solidFill>
                <a:effectLst/>
                <a:latin typeface="-apple-system"/>
              </a:rPr>
              <a:t>ROB</a:t>
            </a:r>
            <a:r>
              <a:rPr lang="zh-CN" altLang="en-US" b="0" i="0">
                <a:solidFill>
                  <a:srgbClr val="121212"/>
                </a:solidFill>
                <a:effectLst/>
                <a:latin typeface="-apple-system"/>
              </a:rPr>
              <a:t>中的</a:t>
            </a:r>
            <a:r>
              <a:rPr lang="en-US" altLang="zh-CN" b="0" i="0">
                <a:solidFill>
                  <a:srgbClr val="121212"/>
                </a:solidFill>
                <a:effectLst/>
                <a:latin typeface="-apple-system"/>
              </a:rPr>
              <a:t>#4</a:t>
            </a:r>
            <a:r>
              <a:rPr lang="zh-CN" altLang="en-US" b="0" i="0">
                <a:solidFill>
                  <a:srgbClr val="121212"/>
                </a:solidFill>
                <a:effectLst/>
                <a:latin typeface="-apple-system"/>
              </a:rPr>
              <a:t>指令算得，现在需要等待。</a:t>
            </a:r>
            <a:endParaRPr lang="en-US" altLang="zh-CN" b="0" i="0">
              <a:solidFill>
                <a:srgbClr val="121212"/>
              </a:solidFill>
              <a:effectLst/>
              <a:latin typeface="-apple-system"/>
            </a:endParaRP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Issue ADDD</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91</a:t>
            </a:fld>
            <a:endParaRPr kumimoji="1" lang="zh-CN" altLang="en-US"/>
          </a:p>
        </p:txBody>
      </p:sp>
    </p:spTree>
    <p:extLst>
      <p:ext uri="{BB962C8B-B14F-4D97-AF65-F5344CB8AC3E}">
        <p14:creationId xmlns:p14="http://schemas.microsoft.com/office/powerpoint/2010/main" val="2698299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a:solidFill>
                  <a:srgbClr val="121212"/>
                </a:solidFill>
                <a:effectLst/>
                <a:latin typeface="-apple-system"/>
              </a:rPr>
              <a:t>第三条指令还在执行（乘法指令总是很花时间）</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第四条指令已经执行完毕，周期结束时写回数据到</a:t>
            </a:r>
            <a:r>
              <a:rPr lang="en" altLang="zh-CN" b="0" i="0">
                <a:solidFill>
                  <a:srgbClr val="121212"/>
                </a:solidFill>
                <a:effectLst/>
                <a:latin typeface="-apple-system"/>
              </a:rPr>
              <a:t>ROB</a:t>
            </a:r>
            <a:r>
              <a:rPr lang="zh-CN" altLang="en" b="0" i="0">
                <a:solidFill>
                  <a:srgbClr val="121212"/>
                </a:solidFill>
                <a:effectLst/>
                <a:latin typeface="-apple-system"/>
              </a:rPr>
              <a:t>，</a:t>
            </a:r>
            <a:r>
              <a:rPr lang="zh-CN" altLang="en-US" b="0" i="0">
                <a:solidFill>
                  <a:srgbClr val="121212"/>
                </a:solidFill>
                <a:effectLst/>
                <a:latin typeface="-apple-system"/>
              </a:rPr>
              <a:t>周期时间内通过</a:t>
            </a:r>
            <a:r>
              <a:rPr lang="en" altLang="zh-CN" b="0" i="0">
                <a:solidFill>
                  <a:srgbClr val="121212"/>
                </a:solidFill>
                <a:effectLst/>
                <a:latin typeface="-apple-system"/>
              </a:rPr>
              <a:t>CDB</a:t>
            </a:r>
            <a:r>
              <a:rPr lang="zh-CN" altLang="en-US" b="0" i="0">
                <a:solidFill>
                  <a:srgbClr val="121212"/>
                </a:solidFill>
                <a:effectLst/>
                <a:latin typeface="-apple-system"/>
              </a:rPr>
              <a:t>广播数据</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第五条指令等待乘法指令的结果</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第六条指令之前在等待</a:t>
            </a:r>
            <a:r>
              <a:rPr lang="en-US" altLang="zh-CN" b="0" i="0">
                <a:solidFill>
                  <a:srgbClr val="121212"/>
                </a:solidFill>
                <a:effectLst/>
                <a:latin typeface="-apple-system"/>
              </a:rPr>
              <a:t>#4</a:t>
            </a:r>
            <a:r>
              <a:rPr lang="zh-CN" altLang="en-US" b="0" i="0">
                <a:solidFill>
                  <a:srgbClr val="121212"/>
                </a:solidFill>
                <a:effectLst/>
                <a:latin typeface="-apple-system"/>
              </a:rPr>
              <a:t>指令的结果，这个周期内</a:t>
            </a:r>
            <a:r>
              <a:rPr lang="en-US" altLang="zh-CN" b="0" i="0">
                <a:solidFill>
                  <a:srgbClr val="121212"/>
                </a:solidFill>
                <a:effectLst/>
                <a:latin typeface="-apple-system"/>
              </a:rPr>
              <a:t>#4</a:t>
            </a:r>
            <a:r>
              <a:rPr lang="zh-CN" altLang="en-US" b="0" i="0">
                <a:solidFill>
                  <a:srgbClr val="121212"/>
                </a:solidFill>
                <a:effectLst/>
                <a:latin typeface="-apple-system"/>
              </a:rPr>
              <a:t>指令通过</a:t>
            </a:r>
            <a:r>
              <a:rPr lang="en" altLang="zh-CN" b="0" i="0">
                <a:solidFill>
                  <a:srgbClr val="121212"/>
                </a:solidFill>
                <a:effectLst/>
                <a:latin typeface="-apple-system"/>
              </a:rPr>
              <a:t>CDB</a:t>
            </a:r>
            <a:r>
              <a:rPr lang="zh-CN" altLang="en-US" b="0" i="0">
                <a:solidFill>
                  <a:srgbClr val="121212"/>
                </a:solidFill>
                <a:effectLst/>
                <a:latin typeface="-apple-system"/>
              </a:rPr>
              <a:t>广播了自己的结果，因此第六条指令得以抓取数据，并开始执行，周期结束时改写</a:t>
            </a:r>
            <a:r>
              <a:rPr lang="en" altLang="zh-CN" b="0" i="0">
                <a:solidFill>
                  <a:srgbClr val="121212"/>
                </a:solidFill>
                <a:effectLst/>
                <a:latin typeface="-apple-system"/>
              </a:rPr>
              <a:t>State</a:t>
            </a:r>
            <a:r>
              <a:rPr lang="zh-CN" altLang="en-US" b="0" i="0">
                <a:solidFill>
                  <a:srgbClr val="121212"/>
                </a:solidFill>
                <a:effectLst/>
                <a:latin typeface="-apple-system"/>
              </a:rPr>
              <a:t>为</a:t>
            </a:r>
            <a:r>
              <a:rPr lang="en" altLang="zh-CN" b="0" i="0">
                <a:solidFill>
                  <a:srgbClr val="121212"/>
                </a:solidFill>
                <a:effectLst/>
                <a:latin typeface="-apple-system"/>
              </a:rPr>
              <a:t>Exec1</a:t>
            </a:r>
            <a:r>
              <a:rPr lang="zh-CN" altLang="en" b="0" i="0">
                <a:solidFill>
                  <a:srgbClr val="121212"/>
                </a:solidFill>
                <a:effectLst/>
                <a:latin typeface="-apple-system"/>
              </a:rPr>
              <a:t>，</a:t>
            </a:r>
            <a:r>
              <a:rPr lang="zh-CN" altLang="en-US" b="0" i="0">
                <a:solidFill>
                  <a:srgbClr val="121212"/>
                </a:solidFill>
                <a:effectLst/>
                <a:latin typeface="-apple-system"/>
              </a:rPr>
              <a:t>这表明第六条指令已经完成了“执行阶段</a:t>
            </a:r>
            <a:r>
              <a:rPr lang="en-US" altLang="zh-CN" b="0" i="0">
                <a:solidFill>
                  <a:srgbClr val="121212"/>
                </a:solidFill>
                <a:effectLst/>
                <a:latin typeface="-apple-system"/>
              </a:rPr>
              <a:t>1”.</a:t>
            </a: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SUBD write</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92</a:t>
            </a:fld>
            <a:endParaRPr kumimoji="1" lang="zh-CN" altLang="en-US"/>
          </a:p>
        </p:txBody>
      </p:sp>
    </p:spTree>
    <p:extLst>
      <p:ext uri="{BB962C8B-B14F-4D97-AF65-F5344CB8AC3E}">
        <p14:creationId xmlns:p14="http://schemas.microsoft.com/office/powerpoint/2010/main" val="27061384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a:solidFill>
                  <a:srgbClr val="121212"/>
                </a:solidFill>
                <a:effectLst/>
                <a:latin typeface="-apple-system"/>
              </a:rPr>
              <a:t>第三条指令还在执行</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第四条指令虽然上一周期就已经写回，但是因为头指针不指向自己，说明还有前序指令没有提交，只能等待前面的指令提交完才能提交</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第五条指令仍在等待</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第六条指令完成“执行阶段</a:t>
            </a:r>
            <a:r>
              <a:rPr lang="en-US" altLang="zh-CN" b="0" i="0">
                <a:solidFill>
                  <a:srgbClr val="121212"/>
                </a:solidFill>
                <a:effectLst/>
                <a:latin typeface="-apple-system"/>
              </a:rPr>
              <a:t>2”.</a:t>
            </a: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SUBD wait for retire, exec other inst.</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93</a:t>
            </a:fld>
            <a:endParaRPr kumimoji="1" lang="zh-CN" altLang="en-US"/>
          </a:p>
        </p:txBody>
      </p:sp>
    </p:spTree>
    <p:extLst>
      <p:ext uri="{BB962C8B-B14F-4D97-AF65-F5344CB8AC3E}">
        <p14:creationId xmlns:p14="http://schemas.microsoft.com/office/powerpoint/2010/main" val="28487300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a:solidFill>
                  <a:srgbClr val="121212"/>
                </a:solidFill>
                <a:effectLst/>
                <a:latin typeface="-apple-system"/>
              </a:rPr>
              <a:t>乘法指令还是没有完成自己的任务</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第四条、第五条指令无奈，还是等待</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第六条指令在这个周期写回，周期结束时结果写回到</a:t>
            </a:r>
            <a:r>
              <a:rPr lang="en" altLang="zh-CN" b="0" i="0">
                <a:solidFill>
                  <a:srgbClr val="121212"/>
                </a:solidFill>
                <a:effectLst/>
                <a:latin typeface="-apple-system"/>
              </a:rPr>
              <a:t>ROB</a:t>
            </a:r>
            <a:r>
              <a:rPr lang="zh-CN" altLang="en" b="0" i="0">
                <a:solidFill>
                  <a:srgbClr val="121212"/>
                </a:solidFill>
                <a:effectLst/>
                <a:latin typeface="-apple-system"/>
              </a:rPr>
              <a:t>，</a:t>
            </a:r>
            <a:r>
              <a:rPr lang="zh-CN" altLang="en-US" b="0" i="0">
                <a:solidFill>
                  <a:srgbClr val="121212"/>
                </a:solidFill>
                <a:effectLst/>
                <a:latin typeface="-apple-system"/>
              </a:rPr>
              <a:t>清除保留站信息。</a:t>
            </a:r>
            <a:endParaRPr lang="en-US" altLang="zh-CN" b="0" i="0">
              <a:solidFill>
                <a:srgbClr val="121212"/>
              </a:solidFill>
              <a:effectLst/>
              <a:latin typeface="-apple-system"/>
            </a:endParaRP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ADDD write</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94</a:t>
            </a:fld>
            <a:endParaRPr kumimoji="1" lang="zh-CN" altLang="en-US"/>
          </a:p>
        </p:txBody>
      </p:sp>
    </p:spTree>
    <p:extLst>
      <p:ext uri="{BB962C8B-B14F-4D97-AF65-F5344CB8AC3E}">
        <p14:creationId xmlns:p14="http://schemas.microsoft.com/office/powerpoint/2010/main" val="271767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好的评论区疑问：</a:t>
            </a:r>
            <a:endParaRPr kumimoji="1" lang="en-US" altLang="zh-CN"/>
          </a:p>
          <a:p>
            <a:endParaRPr kumimoji="1" lang="en-US" altLang="zh-CN"/>
          </a:p>
          <a:p>
            <a:r>
              <a:rPr lang="zh-CN" altLang="en-US" b="0" i="0">
                <a:solidFill>
                  <a:srgbClr val="444444"/>
                </a:solidFill>
                <a:effectLst/>
                <a:latin typeface="-apple-system"/>
              </a:rPr>
              <a:t>既然：</a:t>
            </a:r>
            <a:br>
              <a:rPr lang="zh-CN" altLang="en-US"/>
            </a:br>
            <a:r>
              <a:rPr lang="zh-CN" altLang="en-US" b="0" i="0">
                <a:solidFill>
                  <a:srgbClr val="444444"/>
                </a:solidFill>
                <a:effectLst/>
                <a:latin typeface="-apple-system"/>
              </a:rPr>
              <a:t>为防止</a:t>
            </a:r>
            <a:r>
              <a:rPr lang="en" altLang="zh-CN" b="0" i="0">
                <a:solidFill>
                  <a:srgbClr val="444444"/>
                </a:solidFill>
                <a:effectLst/>
                <a:latin typeface="-apple-system"/>
              </a:rPr>
              <a:t>RAW</a:t>
            </a:r>
            <a:r>
              <a:rPr lang="zh-CN" altLang="en" b="0" i="0">
                <a:solidFill>
                  <a:srgbClr val="444444"/>
                </a:solidFill>
                <a:effectLst/>
                <a:latin typeface="-apple-system"/>
              </a:rPr>
              <a:t>，</a:t>
            </a:r>
            <a:r>
              <a:rPr lang="zh-CN" altLang="en-US" b="0" i="0">
                <a:solidFill>
                  <a:srgbClr val="444444"/>
                </a:solidFill>
                <a:effectLst/>
                <a:latin typeface="-apple-system"/>
              </a:rPr>
              <a:t>指令在“发射”后暂停</a:t>
            </a:r>
            <a:br>
              <a:rPr lang="zh-CN" altLang="en-US"/>
            </a:br>
            <a:r>
              <a:rPr lang="zh-CN" altLang="en-US" b="0" i="0">
                <a:solidFill>
                  <a:srgbClr val="444444"/>
                </a:solidFill>
                <a:effectLst/>
                <a:latin typeface="-apple-system"/>
              </a:rPr>
              <a:t>为防止</a:t>
            </a:r>
            <a:r>
              <a:rPr lang="en" altLang="zh-CN" b="0" i="0">
                <a:solidFill>
                  <a:srgbClr val="444444"/>
                </a:solidFill>
                <a:effectLst/>
                <a:latin typeface="-apple-system"/>
              </a:rPr>
              <a:t>WAR</a:t>
            </a:r>
            <a:r>
              <a:rPr lang="zh-CN" altLang="en" b="0" i="0">
                <a:solidFill>
                  <a:srgbClr val="444444"/>
                </a:solidFill>
                <a:effectLst/>
                <a:latin typeface="-apple-system"/>
              </a:rPr>
              <a:t>，</a:t>
            </a:r>
            <a:r>
              <a:rPr lang="zh-CN" altLang="en-US" b="0" i="0">
                <a:solidFill>
                  <a:srgbClr val="444444"/>
                </a:solidFill>
                <a:effectLst/>
                <a:latin typeface="-apple-system"/>
              </a:rPr>
              <a:t>指令在“执行”后暂停</a:t>
            </a:r>
            <a:br>
              <a:rPr lang="zh-CN" altLang="en-US"/>
            </a:br>
            <a:br>
              <a:rPr lang="zh-CN" altLang="en-US"/>
            </a:br>
            <a:r>
              <a:rPr lang="zh-CN" altLang="en-US" b="0" i="0">
                <a:solidFill>
                  <a:srgbClr val="444444"/>
                </a:solidFill>
                <a:effectLst/>
                <a:latin typeface="-apple-system"/>
              </a:rPr>
              <a:t>那为什么：</a:t>
            </a:r>
            <a:br>
              <a:rPr lang="zh-CN" altLang="en-US"/>
            </a:br>
            <a:r>
              <a:rPr lang="zh-CN" altLang="en-US" b="0" i="0">
                <a:solidFill>
                  <a:srgbClr val="444444"/>
                </a:solidFill>
                <a:effectLst/>
                <a:latin typeface="-apple-system"/>
              </a:rPr>
              <a:t>为防止</a:t>
            </a:r>
            <a:r>
              <a:rPr lang="en" altLang="zh-CN" b="0" i="0">
                <a:solidFill>
                  <a:srgbClr val="444444"/>
                </a:solidFill>
                <a:effectLst/>
                <a:latin typeface="-apple-system"/>
              </a:rPr>
              <a:t>WAW</a:t>
            </a:r>
            <a:r>
              <a:rPr lang="zh-CN" altLang="en" b="0" i="0">
                <a:solidFill>
                  <a:srgbClr val="444444"/>
                </a:solidFill>
                <a:effectLst/>
                <a:latin typeface="-apple-system"/>
              </a:rPr>
              <a:t>，</a:t>
            </a:r>
            <a:r>
              <a:rPr lang="zh-CN" altLang="en-US" b="0" i="0">
                <a:solidFill>
                  <a:srgbClr val="444444"/>
                </a:solidFill>
                <a:effectLst/>
                <a:latin typeface="-apple-system"/>
              </a:rPr>
              <a:t>指令不在“执行”后暂停，而是不允许发射？</a:t>
            </a:r>
            <a:br>
              <a:rPr lang="zh-CN" altLang="en-US"/>
            </a:br>
            <a:r>
              <a:rPr lang="zh-CN" altLang="en-US" b="0" i="0">
                <a:solidFill>
                  <a:srgbClr val="444444"/>
                </a:solidFill>
                <a:effectLst/>
                <a:latin typeface="-apple-system"/>
              </a:rPr>
              <a:t>为防止资源相关，指令不在“取数”后暂停，而是不允许发射？（如何得出“一条指令一旦读数完成，就必然可以进行运算”？）</a:t>
            </a:r>
            <a:endParaRPr lang="en-US" altLang="zh-CN" b="0" i="0">
              <a:solidFill>
                <a:srgbClr val="444444"/>
              </a:solidFill>
              <a:effectLst/>
              <a:latin typeface="-apple-system"/>
            </a:endParaRPr>
          </a:p>
          <a:p>
            <a:endParaRPr kumimoji="1" lang="en-US" altLang="zh-CN" b="0" i="0">
              <a:solidFill>
                <a:srgbClr val="444444"/>
              </a:solidFill>
              <a:effectLst/>
              <a:latin typeface="-apple-system"/>
            </a:endParaRPr>
          </a:p>
          <a:p>
            <a:r>
              <a:rPr kumimoji="1" lang="zh-CN" altLang="en-US" b="0" i="0">
                <a:solidFill>
                  <a:srgbClr val="444444"/>
                </a:solidFill>
                <a:effectLst/>
                <a:latin typeface="-apple-system"/>
              </a:rPr>
              <a:t>回答：</a:t>
            </a:r>
            <a:r>
              <a:rPr lang="zh-CN" altLang="en-US" b="0" i="0">
                <a:solidFill>
                  <a:srgbClr val="444444"/>
                </a:solidFill>
                <a:effectLst/>
                <a:latin typeface="-apple-system"/>
              </a:rPr>
              <a:t>硬件实现的问题，出发点可能是为了减少寄存器状态的存储容量，假设</a:t>
            </a:r>
            <a:r>
              <a:rPr lang="en" altLang="zh-CN" b="0" i="0">
                <a:solidFill>
                  <a:srgbClr val="444444"/>
                </a:solidFill>
                <a:effectLst/>
                <a:latin typeface="-apple-system"/>
              </a:rPr>
              <a:t>WAW</a:t>
            </a:r>
            <a:r>
              <a:rPr lang="zh-CN" altLang="en-US" b="0" i="0">
                <a:solidFill>
                  <a:srgbClr val="444444"/>
                </a:solidFill>
                <a:effectLst/>
                <a:latin typeface="-apple-system"/>
              </a:rPr>
              <a:t>在后面判断，这样发射的时候就会造成一个寄存器作为多个指令的</a:t>
            </a:r>
            <a:r>
              <a:rPr lang="en" altLang="zh-CN" b="0" i="0">
                <a:solidFill>
                  <a:srgbClr val="444444"/>
                </a:solidFill>
                <a:effectLst/>
                <a:latin typeface="-apple-system"/>
              </a:rPr>
              <a:t>destination</a:t>
            </a:r>
            <a:r>
              <a:rPr lang="zh-CN" altLang="en" b="0" i="0">
                <a:solidFill>
                  <a:srgbClr val="444444"/>
                </a:solidFill>
                <a:effectLst/>
                <a:latin typeface="-apple-system"/>
              </a:rPr>
              <a:t>，</a:t>
            </a:r>
            <a:r>
              <a:rPr lang="zh-CN" altLang="en-US" b="0" i="0">
                <a:solidFill>
                  <a:srgbClr val="444444"/>
                </a:solidFill>
                <a:effectLst/>
                <a:latin typeface="-apple-system"/>
              </a:rPr>
              <a:t>这样寄存器状态的存储容量就会升高（因为存储多个指令的 </a:t>
            </a:r>
            <a:r>
              <a:rPr lang="en" altLang="zh-CN" b="0" i="0">
                <a:solidFill>
                  <a:srgbClr val="444444"/>
                </a:solidFill>
                <a:effectLst/>
                <a:latin typeface="-apple-system"/>
              </a:rPr>
              <a:t>destination</a:t>
            </a:r>
            <a:r>
              <a:rPr lang="zh-CN" altLang="en-US" b="0" i="0">
                <a:solidFill>
                  <a:srgbClr val="444444"/>
                </a:solidFill>
                <a:effectLst/>
                <a:latin typeface="-apple-system"/>
              </a:rPr>
              <a:t>）</a:t>
            </a:r>
            <a:r>
              <a:rPr lang="zh-CN" altLang="en" b="0" i="0">
                <a:solidFill>
                  <a:srgbClr val="444444"/>
                </a:solidFill>
                <a:effectLst/>
                <a:latin typeface="-apple-system"/>
              </a:rPr>
              <a:t>。 </a:t>
            </a:r>
            <a:r>
              <a:rPr lang="zh-CN" altLang="en-US" b="0" i="0">
                <a:solidFill>
                  <a:srgbClr val="444444"/>
                </a:solidFill>
                <a:effectLst/>
                <a:latin typeface="-apple-system"/>
              </a:rPr>
              <a:t>然后现在普遍的有操作数收集模块，这个操作数收集模块也是基于寄存器状态的，如果寄存器状态容量升高，这个操作数收集模块估计复杂度也会急剧升高。所以可能最好的方式还是不满足</a:t>
            </a:r>
            <a:r>
              <a:rPr lang="en" altLang="zh-CN" b="0" i="0">
                <a:solidFill>
                  <a:srgbClr val="444444"/>
                </a:solidFill>
                <a:effectLst/>
                <a:latin typeface="-apple-system"/>
              </a:rPr>
              <a:t>WAW</a:t>
            </a:r>
            <a:r>
              <a:rPr lang="zh-CN" altLang="en-US" b="0" i="0">
                <a:solidFill>
                  <a:srgbClr val="444444"/>
                </a:solidFill>
                <a:effectLst/>
                <a:latin typeface="-apple-system"/>
              </a:rPr>
              <a:t>不要发射。</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21</a:t>
            </a:fld>
            <a:endParaRPr kumimoji="1" lang="zh-CN" altLang="en-US"/>
          </a:p>
        </p:txBody>
      </p:sp>
    </p:spTree>
    <p:extLst>
      <p:ext uri="{BB962C8B-B14F-4D97-AF65-F5344CB8AC3E}">
        <p14:creationId xmlns:p14="http://schemas.microsoft.com/office/powerpoint/2010/main" val="987194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a:solidFill>
                  <a:srgbClr val="121212"/>
                </a:solidFill>
                <a:effectLst/>
                <a:latin typeface="-apple-system"/>
              </a:rPr>
              <a:t>乘法指令执行周期太多，直接从第九跳到第十三个周期</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乘法指令写回，周期结束时结果写回到</a:t>
            </a:r>
            <a:r>
              <a:rPr lang="en" altLang="zh-CN" b="0" i="0">
                <a:solidFill>
                  <a:srgbClr val="121212"/>
                </a:solidFill>
                <a:effectLst/>
                <a:latin typeface="-apple-system"/>
              </a:rPr>
              <a:t>ROB</a:t>
            </a:r>
            <a:r>
              <a:rPr lang="zh-CN" altLang="en" b="0" i="0">
                <a:solidFill>
                  <a:srgbClr val="121212"/>
                </a:solidFill>
                <a:effectLst/>
                <a:latin typeface="-apple-system"/>
              </a:rPr>
              <a:t>，</a:t>
            </a:r>
            <a:r>
              <a:rPr lang="zh-CN" altLang="en-US" b="0" i="0">
                <a:solidFill>
                  <a:srgbClr val="121212"/>
                </a:solidFill>
                <a:effectLst/>
                <a:latin typeface="-apple-system"/>
              </a:rPr>
              <a:t>清除保留站信息，周期时间内指令结果通过</a:t>
            </a:r>
            <a:r>
              <a:rPr lang="en" altLang="zh-CN" b="0" i="0">
                <a:solidFill>
                  <a:srgbClr val="121212"/>
                </a:solidFill>
                <a:effectLst/>
                <a:latin typeface="-apple-system"/>
              </a:rPr>
              <a:t>CDB</a:t>
            </a:r>
            <a:r>
              <a:rPr lang="zh-CN" altLang="en-US" b="0" i="0">
                <a:solidFill>
                  <a:srgbClr val="121212"/>
                </a:solidFill>
                <a:effectLst/>
                <a:latin typeface="-apple-system"/>
              </a:rPr>
              <a:t>广播；</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第四条指令等待第三条指令提交</a:t>
            </a:r>
            <a:endParaRPr lang="en-US" altLang="zh-CN" b="0" i="0">
              <a:solidFill>
                <a:srgbClr val="121212"/>
              </a:solidFill>
              <a:effectLst/>
              <a:latin typeface="-apple-system"/>
            </a:endParaRP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第五条指令接收到广播并执行完“执行阶段</a:t>
            </a:r>
            <a:r>
              <a:rPr lang="en-US" altLang="zh-CN" b="0" i="0">
                <a:solidFill>
                  <a:srgbClr val="121212"/>
                </a:solidFill>
                <a:effectLst/>
                <a:latin typeface="-apple-system"/>
              </a:rPr>
              <a:t>1”</a:t>
            </a:r>
          </a:p>
          <a:p>
            <a:pPr marL="0" indent="0">
              <a:buFont typeface="Arial" panose="020B0604020202020204" pitchFamily="34" charset="0"/>
              <a:buNone/>
            </a:pPr>
            <a:endParaRPr lang="en-US" altLang="zh-CN" b="0" i="0">
              <a:solidFill>
                <a:srgbClr val="121212"/>
              </a:solidFill>
              <a:effectLst/>
              <a:latin typeface="-apple-system"/>
            </a:endParaRPr>
          </a:p>
          <a:p>
            <a:pPr marL="0" indent="0">
              <a:buFont typeface="Arial" panose="020B0604020202020204" pitchFamily="34" charset="0"/>
              <a:buNone/>
            </a:pPr>
            <a:r>
              <a:rPr lang="zh-CN" altLang="en-US" b="0" i="0">
                <a:solidFill>
                  <a:srgbClr val="121212"/>
                </a:solidFill>
                <a:effectLst/>
                <a:latin typeface="-apple-system"/>
              </a:rPr>
              <a:t>第六条指令等待前序指令提交</a:t>
            </a:r>
            <a:endParaRPr lang="en-US" altLang="zh-CN" b="0" i="0">
              <a:solidFill>
                <a:srgbClr val="121212"/>
              </a:solidFill>
              <a:effectLst/>
              <a:latin typeface="-apple-system"/>
            </a:endParaRP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MULD write</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95</a:t>
            </a:fld>
            <a:endParaRPr kumimoji="1" lang="zh-CN" altLang="en-US"/>
          </a:p>
        </p:txBody>
      </p:sp>
    </p:spTree>
    <p:extLst>
      <p:ext uri="{BB962C8B-B14F-4D97-AF65-F5344CB8AC3E}">
        <p14:creationId xmlns:p14="http://schemas.microsoft.com/office/powerpoint/2010/main" val="11268888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a:solidFill>
                  <a:srgbClr val="121212"/>
                </a:solidFill>
                <a:effectLst/>
                <a:latin typeface="-apple-system"/>
              </a:rPr>
              <a:t>乘法指令提交，周期结束时置</a:t>
            </a:r>
            <a:r>
              <a:rPr lang="en" altLang="zh-CN" b="0" i="0">
                <a:solidFill>
                  <a:srgbClr val="121212"/>
                </a:solidFill>
                <a:effectLst/>
                <a:latin typeface="-apple-system"/>
              </a:rPr>
              <a:t>ROB</a:t>
            </a:r>
            <a:r>
              <a:rPr lang="zh-CN" altLang="en-US" b="0" i="0">
                <a:solidFill>
                  <a:srgbClr val="121212"/>
                </a:solidFill>
                <a:effectLst/>
                <a:latin typeface="-apple-system"/>
              </a:rPr>
              <a:t>的</a:t>
            </a:r>
            <a:r>
              <a:rPr lang="en" altLang="zh-CN" b="0" i="0">
                <a:solidFill>
                  <a:srgbClr val="121212"/>
                </a:solidFill>
                <a:effectLst/>
                <a:latin typeface="-apple-system"/>
              </a:rPr>
              <a:t>Busy</a:t>
            </a:r>
            <a:r>
              <a:rPr lang="zh-CN" altLang="en-US" b="0" i="0">
                <a:solidFill>
                  <a:srgbClr val="121212"/>
                </a:solidFill>
                <a:effectLst/>
                <a:latin typeface="-apple-system"/>
              </a:rPr>
              <a:t>位为</a:t>
            </a:r>
            <a:r>
              <a:rPr lang="en" altLang="zh-CN" b="0" i="0">
                <a:solidFill>
                  <a:srgbClr val="121212"/>
                </a:solidFill>
                <a:effectLst/>
                <a:latin typeface="-apple-system"/>
              </a:rPr>
              <a:t>No</a:t>
            </a:r>
            <a:r>
              <a:rPr lang="zh-CN" altLang="en" b="0" i="0">
                <a:solidFill>
                  <a:srgbClr val="121212"/>
                </a:solidFill>
                <a:effectLst/>
                <a:latin typeface="-apple-system"/>
              </a:rPr>
              <a:t>，</a:t>
            </a:r>
            <a:r>
              <a:rPr lang="zh-CN" altLang="en-US" b="0" i="0">
                <a:solidFill>
                  <a:srgbClr val="121212"/>
                </a:solidFill>
                <a:effectLst/>
                <a:latin typeface="-apple-system"/>
              </a:rPr>
              <a:t>表明</a:t>
            </a:r>
            <a:r>
              <a:rPr lang="en" altLang="zh-CN" b="0" i="0">
                <a:solidFill>
                  <a:srgbClr val="121212"/>
                </a:solidFill>
                <a:effectLst/>
                <a:latin typeface="-apple-system"/>
              </a:rPr>
              <a:t>ROB</a:t>
            </a:r>
            <a:r>
              <a:rPr lang="zh-CN" altLang="en-US" b="0" i="0">
                <a:solidFill>
                  <a:srgbClr val="121212"/>
                </a:solidFill>
                <a:effectLst/>
                <a:latin typeface="-apple-system"/>
              </a:rPr>
              <a:t>第三行不再保存有指令，周期结束时更新逻辑寄存器</a:t>
            </a:r>
            <a:endParaRPr lang="en-US" altLang="zh-CN" b="0" i="0">
              <a:solidFill>
                <a:srgbClr val="121212"/>
              </a:solidFill>
              <a:effectLst/>
              <a:latin typeface="-apple-system"/>
            </a:endParaRPr>
          </a:p>
          <a:p>
            <a:pPr algn="l"/>
            <a:endParaRPr lang="en-US" altLang="zh-CN" b="0" i="0">
              <a:solidFill>
                <a:srgbClr val="121212"/>
              </a:solidFill>
              <a:effectLst/>
              <a:latin typeface="-apple-system"/>
            </a:endParaRPr>
          </a:p>
          <a:p>
            <a:pPr algn="l"/>
            <a:r>
              <a:rPr lang="zh-CN" altLang="en-US" b="0" i="0">
                <a:solidFill>
                  <a:srgbClr val="121212"/>
                </a:solidFill>
                <a:effectLst/>
                <a:latin typeface="-apple-system"/>
              </a:rPr>
              <a:t>第四条指令马上就可以提交</a:t>
            </a:r>
            <a:endParaRPr lang="en-US" altLang="zh-CN" b="0" i="0">
              <a:solidFill>
                <a:srgbClr val="121212"/>
              </a:solidFill>
              <a:effectLst/>
              <a:latin typeface="-apple-system"/>
            </a:endParaRPr>
          </a:p>
          <a:p>
            <a:pPr algn="l"/>
            <a:endParaRPr lang="en-US" altLang="zh-CN" b="0" i="0">
              <a:solidFill>
                <a:srgbClr val="121212"/>
              </a:solidFill>
              <a:effectLst/>
              <a:latin typeface="-apple-system"/>
            </a:endParaRPr>
          </a:p>
          <a:p>
            <a:pPr algn="l"/>
            <a:r>
              <a:rPr lang="zh-CN" altLang="en-US" b="0" i="0">
                <a:solidFill>
                  <a:srgbClr val="121212"/>
                </a:solidFill>
                <a:effectLst/>
                <a:latin typeface="-apple-system"/>
              </a:rPr>
              <a:t>第五条指令完成“执行阶段</a:t>
            </a:r>
            <a:r>
              <a:rPr lang="en-US" altLang="zh-CN" b="0" i="0">
                <a:solidFill>
                  <a:srgbClr val="121212"/>
                </a:solidFill>
                <a:effectLst/>
                <a:latin typeface="-apple-system"/>
              </a:rPr>
              <a:t>2”</a:t>
            </a:r>
          </a:p>
          <a:p>
            <a:pPr algn="l"/>
            <a:endParaRPr lang="en-US" altLang="zh-CN" b="0" i="0">
              <a:solidFill>
                <a:srgbClr val="121212"/>
              </a:solidFill>
              <a:effectLst/>
              <a:latin typeface="-apple-system"/>
            </a:endParaRPr>
          </a:p>
          <a:p>
            <a:pPr algn="l"/>
            <a:r>
              <a:rPr lang="zh-CN" altLang="en-US" b="0" i="0">
                <a:solidFill>
                  <a:srgbClr val="121212"/>
                </a:solidFill>
                <a:effectLst/>
                <a:latin typeface="-apple-system"/>
              </a:rPr>
              <a:t>第六条指令等待前序指令提交</a:t>
            </a:r>
            <a:endParaRPr lang="en-US" altLang="zh-CN" b="0" i="0">
              <a:solidFill>
                <a:srgbClr val="121212"/>
              </a:solidFill>
              <a:effectLst/>
              <a:latin typeface="-apple-system"/>
            </a:endParaRPr>
          </a:p>
          <a:p>
            <a:pPr algn="l"/>
            <a:endParaRPr lang="zh-CN" altLang="en-US" b="0" i="0">
              <a:solidFill>
                <a:srgbClr val="121212"/>
              </a:solidFill>
              <a:effectLst/>
              <a:latin typeface="-apple-system"/>
            </a:endParaRPr>
          </a:p>
          <a:p>
            <a:pPr algn="l"/>
            <a:r>
              <a:rPr lang="zh-CN" altLang="en-US" b="0" i="0">
                <a:solidFill>
                  <a:srgbClr val="121212"/>
                </a:solidFill>
                <a:effectLst/>
                <a:latin typeface="-apple-system"/>
              </a:rPr>
              <a:t>再之后的过程就是第四条指令提交，然后第五条指令执行完毕后写回、提交，最后第六条指令提交，至此六条指令就完成了乱序执行、顺序提交的过程。</a:t>
            </a:r>
          </a:p>
          <a:p>
            <a:pPr marL="0" indent="0">
              <a:buFont typeface="Arial" panose="020B0604020202020204" pitchFamily="34" charset="0"/>
              <a:buNone/>
            </a:pPr>
            <a:endParaRPr kumimoji="1" lang="en" altLang="zh-CN" b="0" i="0">
              <a:solidFill>
                <a:srgbClr val="121212"/>
              </a:solidFill>
              <a:effectLst/>
              <a:latin typeface="-apple-system"/>
            </a:endParaRPr>
          </a:p>
          <a:p>
            <a:r>
              <a:rPr kumimoji="1" lang="en" altLang="zh-CN" b="0" i="0">
                <a:solidFill>
                  <a:srgbClr val="121212"/>
                </a:solidFill>
                <a:effectLst/>
                <a:latin typeface="-apple-system"/>
              </a:rPr>
              <a:t>News:</a:t>
            </a:r>
          </a:p>
          <a:p>
            <a:r>
              <a:rPr kumimoji="1" lang="en-US" altLang="zh-CN" b="0" i="0">
                <a:solidFill>
                  <a:srgbClr val="121212"/>
                </a:solidFill>
                <a:effectLst/>
                <a:latin typeface="-apple-system"/>
              </a:rPr>
              <a:t>MULD retire</a:t>
            </a: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rPr lang="en-US" altLang="zh-CN"/>
              <a:t>96</a:t>
            </a:fld>
            <a:endParaRPr kumimoji="1" lang="zh-CN" altLang="en-US"/>
          </a:p>
        </p:txBody>
      </p:sp>
    </p:spTree>
    <p:extLst>
      <p:ext uri="{BB962C8B-B14F-4D97-AF65-F5344CB8AC3E}">
        <p14:creationId xmlns:p14="http://schemas.microsoft.com/office/powerpoint/2010/main" val="5341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a:solidFill>
                  <a:srgbClr val="121212"/>
                </a:solidFill>
                <a:effectLst/>
                <a:latin typeface="-apple-system"/>
              </a:rPr>
              <a:t>“写后写”冒险是一个典型，两条指令同时写一个寄存器，这算什么数据冒险？</a:t>
            </a:r>
            <a:r>
              <a:rPr lang="zh-CN" altLang="en-US" b="1" i="0">
                <a:solidFill>
                  <a:srgbClr val="121212"/>
                </a:solidFill>
                <a:effectLst/>
                <a:latin typeface="-apple-system"/>
              </a:rPr>
              <a:t>处理器需要的只不过是这两条指令的计算结果</a:t>
            </a:r>
            <a:r>
              <a:rPr lang="zh-CN" altLang="en-US" b="0" i="0">
                <a:solidFill>
                  <a:srgbClr val="121212"/>
                </a:solidFill>
                <a:effectLst/>
                <a:latin typeface="-apple-system"/>
              </a:rPr>
              <a:t>，甚至其实不需要第一条指令的结果而只需要第二条，这个结果计算出来放在哪里不重要，我们完全可以把它放进哆啦</a:t>
            </a:r>
            <a:r>
              <a:rPr lang="en" altLang="zh-CN" b="0" i="0">
                <a:solidFill>
                  <a:srgbClr val="121212"/>
                </a:solidFill>
                <a:effectLst/>
                <a:latin typeface="-apple-system"/>
              </a:rPr>
              <a:t>A</a:t>
            </a:r>
            <a:r>
              <a:rPr lang="zh-CN" altLang="en-US" b="0" i="0">
                <a:solidFill>
                  <a:srgbClr val="121212"/>
                </a:solidFill>
                <a:effectLst/>
                <a:latin typeface="-apple-system"/>
              </a:rPr>
              <a:t>梦的口袋，</a:t>
            </a:r>
            <a:r>
              <a:rPr lang="zh-CN" altLang="en-US" b="0" i="0" u="sng">
                <a:solidFill>
                  <a:srgbClr val="FF0000"/>
                </a:solidFill>
                <a:effectLst/>
                <a:latin typeface="-apple-system"/>
              </a:rPr>
              <a:t>只要还找得到它就可以了</a:t>
            </a:r>
            <a:r>
              <a:rPr lang="zh-CN" altLang="en-US" b="0" i="0">
                <a:solidFill>
                  <a:srgbClr val="121212"/>
                </a:solidFill>
                <a:effectLst/>
                <a:latin typeface="-apple-system"/>
              </a:rPr>
              <a:t>，因此完全可以改写目的寄存器，直接把结果写回，而不用执着于把它放到储物间的某个特定架子上。</a:t>
            </a:r>
          </a:p>
          <a:p>
            <a:pPr algn="l"/>
            <a:endParaRPr lang="en-US" altLang="zh-CN" b="1" i="0">
              <a:solidFill>
                <a:srgbClr val="121212"/>
              </a:solidFill>
              <a:effectLst/>
              <a:latin typeface="-apple-system"/>
            </a:endParaRPr>
          </a:p>
          <a:p>
            <a:pPr algn="l"/>
            <a:r>
              <a:rPr lang="zh-CN" altLang="en-US" b="1" i="0">
                <a:solidFill>
                  <a:srgbClr val="121212"/>
                </a:solidFill>
                <a:effectLst/>
                <a:latin typeface="-apple-system"/>
              </a:rPr>
              <a:t>同样的，“读后写”指令也不包含真正的数据流动</a:t>
            </a:r>
            <a:r>
              <a:rPr lang="zh-CN" altLang="en-US" b="0" i="0">
                <a:solidFill>
                  <a:srgbClr val="121212"/>
                </a:solidFill>
                <a:effectLst/>
                <a:latin typeface="-apple-system"/>
              </a:rPr>
              <a:t>。现在写指令计算出一个结果，这个结果以后可能需要用，那么只需要为它找到一个以后可以找到的空位就可以了，没必要非要把它放到某个特定的架子上，因此可以改写目的寄存器，直接把结果写回。</a:t>
            </a:r>
          </a:p>
          <a:p>
            <a:pPr algn="l"/>
            <a:endParaRPr lang="en-US" altLang="zh-CN" b="1" i="0">
              <a:solidFill>
                <a:srgbClr val="121212"/>
              </a:solidFill>
              <a:effectLst/>
              <a:latin typeface="-apple-system"/>
            </a:endParaRPr>
          </a:p>
          <a:p>
            <a:pPr algn="l"/>
            <a:r>
              <a:rPr lang="zh-CN" altLang="en-US" b="1" i="0">
                <a:solidFill>
                  <a:srgbClr val="121212"/>
                </a:solidFill>
                <a:effectLst/>
                <a:latin typeface="-apple-system"/>
              </a:rPr>
              <a:t>综上所述，“写后写”和“读后写”冒险不是真冒险，没必要为他们阻塞指令的流动</a:t>
            </a:r>
            <a:r>
              <a:rPr lang="zh-CN" altLang="en-US" b="0" i="0">
                <a:solidFill>
                  <a:srgbClr val="121212"/>
                </a:solidFill>
                <a:effectLst/>
                <a:latin typeface="-apple-system"/>
              </a:rPr>
              <a:t>，正因此记分牌没有充分发挥出指令的乱序潜力（显而易见，记分牌浪费了消除“写后写”和“读后写”冒险所带来的乱序性能）</a:t>
            </a:r>
          </a:p>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24</a:t>
            </a:fld>
            <a:endParaRPr kumimoji="1" lang="zh-CN" altLang="en-US"/>
          </a:p>
        </p:txBody>
      </p:sp>
    </p:spTree>
    <p:extLst>
      <p:ext uri="{BB962C8B-B14F-4D97-AF65-F5344CB8AC3E}">
        <p14:creationId xmlns:p14="http://schemas.microsoft.com/office/powerpoint/2010/main" val="104896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25</a:t>
            </a:fld>
            <a:endParaRPr kumimoji="1" lang="zh-CN" altLang="en-US"/>
          </a:p>
        </p:txBody>
      </p:sp>
    </p:spTree>
    <p:extLst>
      <p:ext uri="{BB962C8B-B14F-4D97-AF65-F5344CB8AC3E}">
        <p14:creationId xmlns:p14="http://schemas.microsoft.com/office/powerpoint/2010/main" val="185469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a:solidFill>
                  <a:srgbClr val="121212"/>
                </a:solidFill>
                <a:effectLst/>
                <a:latin typeface="-apple-system"/>
              </a:rPr>
              <a:t>在</a:t>
            </a:r>
            <a:r>
              <a:rPr lang="en-US" altLang="zh-CN" b="0" i="0">
                <a:solidFill>
                  <a:srgbClr val="121212"/>
                </a:solidFill>
                <a:effectLst/>
                <a:latin typeface="-apple-system"/>
              </a:rPr>
              <a:t>Tomasulo</a:t>
            </a:r>
            <a:r>
              <a:rPr lang="zh-CN" altLang="en-US" b="0" i="0">
                <a:solidFill>
                  <a:srgbClr val="121212"/>
                </a:solidFill>
                <a:effectLst/>
                <a:latin typeface="-apple-system"/>
              </a:rPr>
              <a:t>算法中，存储指令在执行前会先计算好存储地址</a:t>
            </a:r>
          </a:p>
          <a:p>
            <a:pPr algn="l">
              <a:buFont typeface="Arial" panose="020B0604020202020204" pitchFamily="34" charset="0"/>
              <a:buNone/>
            </a:pPr>
            <a:endParaRPr lang="en" altLang="zh-CN" b="0" i="0">
              <a:solidFill>
                <a:srgbClr val="121212"/>
              </a:solidFill>
              <a:effectLst/>
              <a:latin typeface="-apple-system"/>
            </a:endParaRPr>
          </a:p>
          <a:p>
            <a:pPr algn="l">
              <a:buFont typeface="Arial" panose="020B0604020202020204" pitchFamily="34" charset="0"/>
              <a:buNone/>
            </a:pPr>
            <a:r>
              <a:rPr lang="en" altLang="zh-CN" b="0" i="0">
                <a:solidFill>
                  <a:srgbClr val="121212"/>
                </a:solidFill>
                <a:effectLst/>
                <a:latin typeface="-apple-system"/>
              </a:rPr>
              <a:t>CDB</a:t>
            </a:r>
            <a:r>
              <a:rPr lang="zh-CN" altLang="en-US" b="0" i="0">
                <a:solidFill>
                  <a:srgbClr val="121212"/>
                </a:solidFill>
                <a:effectLst/>
                <a:latin typeface="-apple-system"/>
              </a:rPr>
              <a:t>是数据广播总线，它可以直达寄存器堆（用来更新通用寄存器）、加法乘法存储单元的保留站（输送保留站中指令需要的数据）</a:t>
            </a:r>
          </a:p>
          <a:p>
            <a:pPr marL="0" indent="0">
              <a:buFont typeface="Arial" panose="020B0604020202020204" pitchFamily="34" charset="0"/>
              <a:buNone/>
            </a:pPr>
            <a:endParaRPr kumimoji="1" lang="zh-CN" altLang="en-US"/>
          </a:p>
        </p:txBody>
      </p:sp>
      <p:sp>
        <p:nvSpPr>
          <p:cNvPr id="4" name="灯片编号占位符 3"/>
          <p:cNvSpPr>
            <a:spLocks noGrp="1"/>
          </p:cNvSpPr>
          <p:nvPr>
            <p:ph type="sldNum" sz="quarter" idx="5"/>
          </p:nvPr>
        </p:nvSpPr>
        <p:spPr/>
        <p:txBody>
          <a:bodyPr/>
          <a:lstStyle/>
          <a:p>
            <a:fld id="{F5594FD1-24F1-244D-B308-AA5D9F6BDD0C}" type="slidenum">
              <a:t>26</a:t>
            </a:fld>
            <a:endParaRPr kumimoji="1" lang="zh-CN" altLang="en-US"/>
          </a:p>
        </p:txBody>
      </p:sp>
    </p:spTree>
    <p:extLst>
      <p:ext uri="{BB962C8B-B14F-4D97-AF65-F5344CB8AC3E}">
        <p14:creationId xmlns:p14="http://schemas.microsoft.com/office/powerpoint/2010/main" val="222254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B0A28-9474-7333-607A-14314A3DDF9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6E14486-D5C2-7E57-B34A-E14DD5239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AE189F3-61D8-25FB-439B-21792DEFED15}"/>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5" name="页脚占位符 4">
            <a:extLst>
              <a:ext uri="{FF2B5EF4-FFF2-40B4-BE49-F238E27FC236}">
                <a16:creationId xmlns:a16="http://schemas.microsoft.com/office/drawing/2014/main" id="{92DD3985-8FEF-D5FB-3C1A-EF79B00137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689352E-4BD1-5203-28BD-65CF5737B341}"/>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54629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5FC91-62D5-8984-7128-43B39486B06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F7EAC1A-3D68-5C01-7365-41BB83A9C13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E3FE5DD-D1BD-4F65-15E5-B275DB84E5ED}"/>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5" name="页脚占位符 4">
            <a:extLst>
              <a:ext uri="{FF2B5EF4-FFF2-40B4-BE49-F238E27FC236}">
                <a16:creationId xmlns:a16="http://schemas.microsoft.com/office/drawing/2014/main" id="{668FD335-4BE5-909B-FF9B-4F8AA73669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EA1B1D-D03D-0224-2976-969EE37915C8}"/>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151373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58BCC7-8818-30E4-8EA9-9ACC294A540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D632552-F3CC-76D3-B70C-BB0792847BF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2AAFAC-8C6E-E362-5A88-9AA5C45EDC06}"/>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5" name="页脚占位符 4">
            <a:extLst>
              <a:ext uri="{FF2B5EF4-FFF2-40B4-BE49-F238E27FC236}">
                <a16:creationId xmlns:a16="http://schemas.microsoft.com/office/drawing/2014/main" id="{1B92BADC-2141-CB9F-79CD-D81747D969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6B6E51-0DED-8F62-8F60-08DE5392967A}"/>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425130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BC287-727A-F32A-6C84-39D918F31EF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5DE1369-D624-430B-1A00-D06A32AF883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4505ED-02E6-2830-8608-73A4A0741DD6}"/>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5" name="页脚占位符 4">
            <a:extLst>
              <a:ext uri="{FF2B5EF4-FFF2-40B4-BE49-F238E27FC236}">
                <a16:creationId xmlns:a16="http://schemas.microsoft.com/office/drawing/2014/main" id="{36445BC6-2293-B0D6-6D03-710567E5E9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944D226-A2F7-E941-7C16-3B665C68C73F}"/>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61291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0DC46-ACB9-0D21-A615-4098D27F694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89C5B57-CBC9-A8F7-3116-48D150A24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4615BED-03EE-AD78-1126-C45929B3BFD4}"/>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5" name="页脚占位符 4">
            <a:extLst>
              <a:ext uri="{FF2B5EF4-FFF2-40B4-BE49-F238E27FC236}">
                <a16:creationId xmlns:a16="http://schemas.microsoft.com/office/drawing/2014/main" id="{6056688C-D153-7CB0-682E-1164CDD650D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550712-0BA6-8E10-DC87-252273044FD0}"/>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72824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081B7-64EF-FB1F-7D53-21A46020E6D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4BAFBCA-EF09-56F3-BD7B-CA569C8BBA8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5B8CC90-6F9C-FD57-A000-A174458B957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4D51777-2D76-6667-AEC1-374A6D288133}"/>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6" name="页脚占位符 5">
            <a:extLst>
              <a:ext uri="{FF2B5EF4-FFF2-40B4-BE49-F238E27FC236}">
                <a16:creationId xmlns:a16="http://schemas.microsoft.com/office/drawing/2014/main" id="{573328B7-44A2-FDDF-6A2A-C7A53579A2F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935F6A-C4FF-ADB0-4D61-CAA27D9433A2}"/>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163546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601B5-CDB2-70B1-5512-C0D5EFC4B0F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48937C5-5093-63D6-268F-92389A06E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553079A-1F59-A312-52DF-95C21C3DD7F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7974194-2410-2051-AC2E-B7A5C8709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DABF3E7-D107-85A9-1B8B-69C2251E770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BAFFB3C-DF32-2FC9-A7D0-7FAB72535520}"/>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8" name="页脚占位符 7">
            <a:extLst>
              <a:ext uri="{FF2B5EF4-FFF2-40B4-BE49-F238E27FC236}">
                <a16:creationId xmlns:a16="http://schemas.microsoft.com/office/drawing/2014/main" id="{3B75FCAB-E793-9A59-9DD6-74D82338A5A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C39291F-4DDB-C1D1-F0B6-56CDABD4E5BA}"/>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250441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887B7-FE46-061C-B7D8-607709E595A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CE359CF-8B9C-1FA3-63D4-81DEE92260C6}"/>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4" name="页脚占位符 3">
            <a:extLst>
              <a:ext uri="{FF2B5EF4-FFF2-40B4-BE49-F238E27FC236}">
                <a16:creationId xmlns:a16="http://schemas.microsoft.com/office/drawing/2014/main" id="{2259A819-11F2-1E9C-CD41-10D6CAF8A03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436B443-DEE1-D603-ED18-2FE40646F47C}"/>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338245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25F637-8A00-9C3F-1945-A0A367B03163}"/>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3" name="页脚占位符 2">
            <a:extLst>
              <a:ext uri="{FF2B5EF4-FFF2-40B4-BE49-F238E27FC236}">
                <a16:creationId xmlns:a16="http://schemas.microsoft.com/office/drawing/2014/main" id="{D5565D36-803C-3D00-16EC-0D5A93098E8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C3B2E98-7758-3539-1F22-13D23785B3A4}"/>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234119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BF009-F6F4-4CEA-6679-E84B51FD1E0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2068E77-D580-D7F9-E283-F3B5CD83F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FFA3E00-9305-472E-5A3D-AD4BEE1D5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07D8EBA-F531-0B67-EB42-79669FA5101D}"/>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6" name="页脚占位符 5">
            <a:extLst>
              <a:ext uri="{FF2B5EF4-FFF2-40B4-BE49-F238E27FC236}">
                <a16:creationId xmlns:a16="http://schemas.microsoft.com/office/drawing/2014/main" id="{A167B1FD-7711-E8E3-8EC3-B2EEB23DAF0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6671E0-E3AB-AC50-169A-73F3ABB0514C}"/>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30960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956EF-D82B-3545-4E29-772180C9039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8574F33-FEC5-3F7B-031C-FD9E579B7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638B70E-077B-3F9A-8189-A3CAF64E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E963C55-A4D5-286D-3C7A-B315B644B3BF}"/>
              </a:ext>
            </a:extLst>
          </p:cNvPr>
          <p:cNvSpPr>
            <a:spLocks noGrp="1"/>
          </p:cNvSpPr>
          <p:nvPr>
            <p:ph type="dt" sz="half" idx="10"/>
          </p:nvPr>
        </p:nvSpPr>
        <p:spPr/>
        <p:txBody>
          <a:bodyPr/>
          <a:lstStyle/>
          <a:p>
            <a:fld id="{0F1BDA88-6F9F-FF48-B858-CFAF4F0FA8F6}" type="datetimeFigureOut">
              <a:t>2023/6/24</a:t>
            </a:fld>
            <a:endParaRPr kumimoji="1" lang="zh-CN" altLang="en-US"/>
          </a:p>
        </p:txBody>
      </p:sp>
      <p:sp>
        <p:nvSpPr>
          <p:cNvPr id="6" name="页脚占位符 5">
            <a:extLst>
              <a:ext uri="{FF2B5EF4-FFF2-40B4-BE49-F238E27FC236}">
                <a16:creationId xmlns:a16="http://schemas.microsoft.com/office/drawing/2014/main" id="{E36C616F-2EFA-2A1C-633E-4B49249F289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478EBC0-2338-2DCD-F9C5-99D1A1BB8D72}"/>
              </a:ext>
            </a:extLst>
          </p:cNvPr>
          <p:cNvSpPr>
            <a:spLocks noGrp="1"/>
          </p:cNvSpPr>
          <p:nvPr>
            <p:ph type="sldNum" sz="quarter" idx="12"/>
          </p:nvPr>
        </p:nvSpPr>
        <p:spPr/>
        <p:txBody>
          <a:bodyPr/>
          <a:lstStyle/>
          <a:p>
            <a:fld id="{44F8FDC3-AEE8-F84D-8C57-A82A93FC01FA}" type="slidenum">
              <a:t>‹#›</a:t>
            </a:fld>
            <a:endParaRPr kumimoji="1" lang="zh-CN" altLang="en-US"/>
          </a:p>
        </p:txBody>
      </p:sp>
    </p:spTree>
    <p:extLst>
      <p:ext uri="{BB962C8B-B14F-4D97-AF65-F5344CB8AC3E}">
        <p14:creationId xmlns:p14="http://schemas.microsoft.com/office/powerpoint/2010/main" val="130858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9FDED2-3972-9827-2A06-08244CBD5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C26124D-B5A8-0580-0D4A-F9C9DEA4C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C189534-FACD-AEFF-018E-D06874524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DA88-6F9F-FF48-B858-CFAF4F0FA8F6}" type="datetimeFigureOut">
              <a:t>2023/6/24</a:t>
            </a:fld>
            <a:endParaRPr kumimoji="1" lang="zh-CN" altLang="en-US"/>
          </a:p>
        </p:txBody>
      </p:sp>
      <p:sp>
        <p:nvSpPr>
          <p:cNvPr id="5" name="页脚占位符 4">
            <a:extLst>
              <a:ext uri="{FF2B5EF4-FFF2-40B4-BE49-F238E27FC236}">
                <a16:creationId xmlns:a16="http://schemas.microsoft.com/office/drawing/2014/main" id="{216147EA-CF5E-FB98-FC21-4ACF829C50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86991BE-61E4-D835-8261-15625CF72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8FDC3-AEE8-F84D-8C57-A82A93FC01FA}" type="slidenum">
              <a:t>‹#›</a:t>
            </a:fld>
            <a:endParaRPr kumimoji="1" lang="zh-CN" altLang="en-US"/>
          </a:p>
        </p:txBody>
      </p:sp>
    </p:spTree>
    <p:extLst>
      <p:ext uri="{BB962C8B-B14F-4D97-AF65-F5344CB8AC3E}">
        <p14:creationId xmlns:p14="http://schemas.microsoft.com/office/powerpoint/2010/main" val="3442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2C2C2-4618-AB26-178B-D7B5FB6DE9E5}"/>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计分牌 </a:t>
            </a:r>
            <a:r>
              <a:rPr kumimoji="1" lang="en-US" altLang="zh-CN">
                <a:latin typeface="Microsoft YaHei" panose="020B0503020204020204" pitchFamily="34" charset="-122"/>
                <a:ea typeface="Microsoft YaHei" panose="020B0503020204020204" pitchFamily="34" charset="-122"/>
              </a:rPr>
              <a:t>CDC</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6600</a:t>
            </a:r>
            <a:endParaRPr kumimoji="1" lang="zh-CN" altLang="en-US">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6A17C5BD-948B-4057-9E77-BACA423217A3}"/>
              </a:ext>
            </a:extLst>
          </p:cNvPr>
          <p:cNvSpPr>
            <a:spLocks noGrp="1"/>
          </p:cNvSpPr>
          <p:nvPr>
            <p:ph idx="1"/>
          </p:nvPr>
        </p:nvSpPr>
        <p:spPr/>
        <p:txBody>
          <a:bodyPr/>
          <a:lstStyle/>
          <a:p>
            <a:r>
              <a:rPr kumimoji="1" lang="en-US" altLang="zh-CN">
                <a:latin typeface="Microsoft YaHei" panose="020B0503020204020204" pitchFamily="34" charset="-122"/>
                <a:ea typeface="Microsoft YaHei" panose="020B0503020204020204" pitchFamily="34" charset="-122"/>
              </a:rPr>
              <a:t>Functional</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Unit</a:t>
            </a:r>
          </a:p>
          <a:p>
            <a:r>
              <a:rPr kumimoji="1" lang="en-US" altLang="zh-CN">
                <a:latin typeface="Microsoft YaHei" panose="020B0503020204020204" pitchFamily="34" charset="-122"/>
                <a:ea typeface="Microsoft YaHei" panose="020B0503020204020204" pitchFamily="34" charset="-122"/>
              </a:rPr>
              <a:t>Register Result</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2975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2887153599"/>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728590110"/>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Load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F6</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724612053"/>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F6</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Integer</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1</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200" y="1217269"/>
            <a:ext cx="4147930" cy="92333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第一个周期，各部件都空闲，第一条指令可以 </a:t>
            </a:r>
            <a:r>
              <a:rPr kumimoji="1" lang="en-US" altLang="zh-CN">
                <a:latin typeface="Microsoft YaHei" panose="020B0503020204020204" pitchFamily="34" charset="-122"/>
                <a:ea typeface="Microsoft YaHei" panose="020B0503020204020204" pitchFamily="34" charset="-122"/>
              </a:rPr>
              <a:t>issue</a:t>
            </a: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改写记分牌</a:t>
            </a:r>
          </a:p>
        </p:txBody>
      </p:sp>
    </p:spTree>
    <p:extLst>
      <p:ext uri="{BB962C8B-B14F-4D97-AF65-F5344CB8AC3E}">
        <p14:creationId xmlns:p14="http://schemas.microsoft.com/office/powerpoint/2010/main" val="33513250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6C61F-1347-1BC3-A5CD-B20687E85FA6}"/>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的优点</a:t>
            </a:r>
            <a:r>
              <a:rPr kumimoji="1" lang="en-US" altLang="zh-CN">
                <a:latin typeface="Microsoft YaHei" panose="020B0503020204020204" pitchFamily="34" charset="-122"/>
                <a:ea typeface="Microsoft YaHei" panose="020B0503020204020204" pitchFamily="34" charset="-122"/>
              </a:rPr>
              <a:t>2</a:t>
            </a:r>
            <a:endParaRPr kumimoji="1" lang="zh-CN" altLang="en-US">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00548622-FCEA-FB13-9746-4F90FDB7ABB1}"/>
              </a:ext>
            </a:extLst>
          </p:cNvPr>
          <p:cNvSpPr>
            <a:spLocks noGrp="1"/>
          </p:cNvSpPr>
          <p:nvPr>
            <p:ph idx="1"/>
          </p:nvPr>
        </p:nvSpPr>
        <p:spPr/>
        <p:txBody>
          <a:bodyPr>
            <a:normAutofit/>
          </a:bodyPr>
          <a:lstStyle/>
          <a:p>
            <a:pPr algn="l">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使用</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的初心是</a:t>
            </a:r>
            <a:r>
              <a:rPr lang="zh-CN" altLang="en-US" b="1" i="0">
                <a:solidFill>
                  <a:srgbClr val="121212"/>
                </a:solidFill>
                <a:effectLst/>
                <a:latin typeface="Microsoft YaHei" panose="020B0503020204020204" pitchFamily="34" charset="-122"/>
                <a:ea typeface="Microsoft YaHei" panose="020B0503020204020204" pitchFamily="34" charset="-122"/>
              </a:rPr>
              <a:t>为了实现精确中断</a:t>
            </a:r>
            <a:r>
              <a:rPr lang="zh-CN" altLang="en-US" b="0" i="0">
                <a:solidFill>
                  <a:srgbClr val="121212"/>
                </a:solidFill>
                <a:effectLst/>
                <a:latin typeface="Microsoft YaHei" panose="020B0503020204020204" pitchFamily="34" charset="-122"/>
                <a:ea typeface="Microsoft YaHei" panose="020B0503020204020204" pitchFamily="34" charset="-122"/>
              </a:rPr>
              <a:t>，而实例中</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结构通过</a:t>
            </a:r>
            <a:r>
              <a:rPr lang="en" altLang="zh-CN" b="0" i="0">
                <a:solidFill>
                  <a:srgbClr val="121212"/>
                </a:solidFill>
                <a:effectLst/>
                <a:latin typeface="Microsoft YaHei" panose="020B0503020204020204" pitchFamily="34" charset="-122"/>
                <a:ea typeface="Microsoft YaHei" panose="020B0503020204020204" pitchFamily="34" charset="-122"/>
              </a:rPr>
              <a:t>FIFO</a:t>
            </a:r>
            <a:r>
              <a:rPr lang="zh-CN" altLang="en-US" b="0" i="0">
                <a:solidFill>
                  <a:srgbClr val="121212"/>
                </a:solidFill>
                <a:effectLst/>
                <a:latin typeface="Microsoft YaHei" panose="020B0503020204020204" pitchFamily="34" charset="-122"/>
                <a:ea typeface="Microsoft YaHei" panose="020B0503020204020204" pitchFamily="34" charset="-122"/>
              </a:rPr>
              <a:t>结构精确地实现了</a:t>
            </a:r>
            <a:r>
              <a:rPr lang="zh-CN" altLang="en-US" b="0" i="0" u="sng">
                <a:solidFill>
                  <a:srgbClr val="121212"/>
                </a:solidFill>
                <a:effectLst/>
                <a:latin typeface="Microsoft YaHei" panose="020B0503020204020204" pitchFamily="34" charset="-122"/>
                <a:ea typeface="Microsoft YaHei" panose="020B0503020204020204" pitchFamily="34" charset="-122"/>
              </a:rPr>
              <a:t>指令的顺序提交</a:t>
            </a:r>
            <a:r>
              <a:rPr lang="zh-CN" altLang="en-US" b="0" i="0">
                <a:solidFill>
                  <a:srgbClr val="121212"/>
                </a:solidFill>
                <a:effectLst/>
                <a:latin typeface="Microsoft YaHei" panose="020B0503020204020204" pitchFamily="34" charset="-122"/>
                <a:ea typeface="Microsoft YaHei" panose="020B0503020204020204" pitchFamily="34" charset="-122"/>
              </a:rPr>
              <a:t>。</a:t>
            </a:r>
          </a:p>
          <a:p>
            <a:pPr algn="l">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在实例中</a:t>
            </a:r>
            <a:r>
              <a:rPr lang="zh-CN" altLang="en-US" b="1" i="0">
                <a:solidFill>
                  <a:srgbClr val="121212"/>
                </a:solidFill>
                <a:effectLst/>
                <a:latin typeface="Microsoft YaHei" panose="020B0503020204020204" pitchFamily="34" charset="-122"/>
                <a:ea typeface="Microsoft YaHei" panose="020B0503020204020204" pitchFamily="34" charset="-122"/>
              </a:rPr>
              <a:t>没有体现</a:t>
            </a:r>
            <a:r>
              <a:rPr lang="en" altLang="zh-CN" b="1" i="0">
                <a:solidFill>
                  <a:srgbClr val="121212"/>
                </a:solidFill>
                <a:effectLst/>
                <a:latin typeface="Microsoft YaHei" panose="020B0503020204020204" pitchFamily="34" charset="-122"/>
                <a:ea typeface="Microsoft YaHei" panose="020B0503020204020204" pitchFamily="34" charset="-122"/>
              </a:rPr>
              <a:t>ROB</a:t>
            </a:r>
            <a:r>
              <a:rPr lang="zh-CN" altLang="en-US" b="1" i="0">
                <a:solidFill>
                  <a:srgbClr val="121212"/>
                </a:solidFill>
                <a:effectLst/>
                <a:latin typeface="Microsoft YaHei" panose="020B0503020204020204" pitchFamily="34" charset="-122"/>
                <a:ea typeface="Microsoft YaHei" panose="020B0503020204020204" pitchFamily="34" charset="-122"/>
              </a:rPr>
              <a:t>支持分支预测</a:t>
            </a:r>
            <a:r>
              <a:rPr lang="zh-CN" altLang="en-US" b="0" i="0">
                <a:solidFill>
                  <a:srgbClr val="121212"/>
                </a:solidFill>
                <a:effectLst/>
                <a:latin typeface="Microsoft YaHei" panose="020B0503020204020204" pitchFamily="34" charset="-122"/>
                <a:ea typeface="Microsoft YaHei" panose="020B0503020204020204" pitchFamily="34" charset="-122"/>
              </a:rPr>
              <a:t>。因为指令总是按顺序提交，所以我们完全可以在分支指令提交的时候去检测分支结果，如果</a:t>
            </a:r>
            <a:r>
              <a:rPr lang="zh-CN" altLang="en-US" b="1" i="0">
                <a:solidFill>
                  <a:srgbClr val="121212"/>
                </a:solidFill>
                <a:effectLst/>
                <a:latin typeface="Microsoft YaHei" panose="020B0503020204020204" pitchFamily="34" charset="-122"/>
                <a:ea typeface="Microsoft YaHei" panose="020B0503020204020204" pitchFamily="34" charset="-122"/>
              </a:rPr>
              <a:t>预测失败，就清除掉</a:t>
            </a:r>
            <a:r>
              <a:rPr lang="en" altLang="zh-CN" b="1" i="0">
                <a:solidFill>
                  <a:srgbClr val="121212"/>
                </a:solidFill>
                <a:effectLst/>
                <a:latin typeface="Microsoft YaHei" panose="020B0503020204020204" pitchFamily="34" charset="-122"/>
                <a:ea typeface="Microsoft YaHei" panose="020B0503020204020204" pitchFamily="34" charset="-122"/>
              </a:rPr>
              <a:t>ROB</a:t>
            </a:r>
            <a:r>
              <a:rPr lang="zh-CN" altLang="en-US" b="1" i="0">
                <a:solidFill>
                  <a:srgbClr val="121212"/>
                </a:solidFill>
                <a:effectLst/>
                <a:latin typeface="Microsoft YaHei" panose="020B0503020204020204" pitchFamily="34" charset="-122"/>
                <a:ea typeface="Microsoft YaHei" panose="020B0503020204020204" pitchFamily="34" charset="-122"/>
              </a:rPr>
              <a:t>中的所有指令即可</a:t>
            </a:r>
            <a:r>
              <a:rPr lang="zh-CN" altLang="en-US" b="0" i="0">
                <a:solidFill>
                  <a:srgbClr val="121212"/>
                </a:solidFill>
                <a:effectLst/>
                <a:latin typeface="Microsoft YaHei" panose="020B0503020204020204" pitchFamily="34" charset="-122"/>
                <a:ea typeface="Microsoft YaHei" panose="020B0503020204020204" pitchFamily="34" charset="-122"/>
              </a:rPr>
              <a:t>，实现方法就是把</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所有的表项的</a:t>
            </a:r>
            <a:r>
              <a:rPr lang="en" altLang="zh-CN" b="0" i="0">
                <a:solidFill>
                  <a:srgbClr val="121212"/>
                </a:solidFill>
                <a:effectLst/>
                <a:latin typeface="Microsoft YaHei" panose="020B0503020204020204" pitchFamily="34" charset="-122"/>
                <a:ea typeface="Microsoft YaHei" panose="020B0503020204020204" pitchFamily="34" charset="-122"/>
              </a:rPr>
              <a:t>Busy</a:t>
            </a:r>
            <a:r>
              <a:rPr lang="zh-CN" altLang="en-US" b="0" i="0">
                <a:solidFill>
                  <a:srgbClr val="121212"/>
                </a:solidFill>
                <a:effectLst/>
                <a:latin typeface="Microsoft YaHei" panose="020B0503020204020204" pitchFamily="34" charset="-122"/>
                <a:ea typeface="Microsoft YaHei" panose="020B0503020204020204" pitchFamily="34" charset="-122"/>
              </a:rPr>
              <a:t>位置为无效，同时在下一个周期使用分支指令指定的地址取指。</a:t>
            </a:r>
          </a:p>
        </p:txBody>
      </p:sp>
    </p:spTree>
    <p:extLst>
      <p:ext uri="{BB962C8B-B14F-4D97-AF65-F5344CB8AC3E}">
        <p14:creationId xmlns:p14="http://schemas.microsoft.com/office/powerpoint/2010/main" val="12806324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6C61F-1347-1BC3-A5CD-B20687E85FA6}"/>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的缺点</a:t>
            </a:r>
          </a:p>
        </p:txBody>
      </p:sp>
      <p:sp>
        <p:nvSpPr>
          <p:cNvPr id="3" name="内容占位符 2">
            <a:extLst>
              <a:ext uri="{FF2B5EF4-FFF2-40B4-BE49-F238E27FC236}">
                <a16:creationId xmlns:a16="http://schemas.microsoft.com/office/drawing/2014/main" id="{00548622-FCEA-FB13-9746-4F90FDB7ABB1}"/>
              </a:ext>
            </a:extLst>
          </p:cNvPr>
          <p:cNvSpPr>
            <a:spLocks noGrp="1"/>
          </p:cNvSpPr>
          <p:nvPr>
            <p:ph idx="1"/>
          </p:nvPr>
        </p:nvSpPr>
        <p:spPr/>
        <p:txBody>
          <a:bodyPr>
            <a:normAutofit fontScale="92500" lnSpcReduction="10000"/>
          </a:bodyPr>
          <a:lstStyle/>
          <a:p>
            <a:pPr algn="just">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在基于</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的</a:t>
            </a: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算法中，</a:t>
            </a:r>
            <a:r>
              <a:rPr lang="zh-CN" altLang="en-US" b="1" i="0">
                <a:solidFill>
                  <a:srgbClr val="121212"/>
                </a:solidFill>
                <a:effectLst/>
                <a:latin typeface="Microsoft YaHei" panose="020B0503020204020204" pitchFamily="34" charset="-122"/>
                <a:ea typeface="Microsoft YaHei" panose="020B0503020204020204" pitchFamily="34" charset="-122"/>
              </a:rPr>
              <a:t>一个逻辑寄存器的结果被拷贝到太多地方</a:t>
            </a:r>
            <a:r>
              <a:rPr lang="zh-CN" altLang="en-US" b="0" i="0">
                <a:solidFill>
                  <a:srgbClr val="121212"/>
                </a:solidFill>
                <a:effectLst/>
                <a:latin typeface="Microsoft YaHei" panose="020B0503020204020204" pitchFamily="34" charset="-122"/>
                <a:ea typeface="Microsoft YaHei" panose="020B0503020204020204" pitchFamily="34" charset="-122"/>
              </a:rPr>
              <a:t>，数据可能存在逻辑寄存器中，也可能存在保留站中，还可能存在</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中，即一个数据需要三倍于数据长度的存储空间，而在记分牌算法里一个寄存器的值只会存在于逻辑寄存器中。</a:t>
            </a:r>
          </a:p>
          <a:p>
            <a:pPr algn="just">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另外，指令读取数据不仅通过逻辑寄存器和</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还通过</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这需要</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配置读口，增大布线压力，且要在读取数据的线路的末尾增加选择器（把</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的数据加入到选择器中），这会潜在地增加关键路径长度。在多发射的处理器中，</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需要支持多端口读，在一个四发射的机器里，</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需要支持八个读端口，压力很大。</a:t>
            </a:r>
          </a:p>
        </p:txBody>
      </p:sp>
    </p:spTree>
    <p:extLst>
      <p:ext uri="{BB962C8B-B14F-4D97-AF65-F5344CB8AC3E}">
        <p14:creationId xmlns:p14="http://schemas.microsoft.com/office/powerpoint/2010/main" val="367190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2</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2785691940"/>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263111806"/>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1671646006"/>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Integer</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2</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200" y="1217269"/>
            <a:ext cx="4147930" cy="646331"/>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第二个周期， </a:t>
            </a:r>
            <a:r>
              <a:rPr kumimoji="1" lang="en-US" altLang="zh-CN">
                <a:latin typeface="Microsoft YaHei" panose="020B0503020204020204" pitchFamily="34" charset="-122"/>
                <a:ea typeface="Microsoft YaHei" panose="020B0503020204020204" pitchFamily="34" charset="-122"/>
              </a:rPr>
              <a:t>integer</a:t>
            </a:r>
            <a:r>
              <a:rPr kumimoji="1" lang="zh-CN" altLang="en-US">
                <a:latin typeface="Microsoft YaHei" panose="020B0503020204020204" pitchFamily="34" charset="-122"/>
                <a:ea typeface="Microsoft YaHei" panose="020B0503020204020204" pitchFamily="34" charset="-122"/>
              </a:rPr>
              <a:t> 被占用，第二条指令不能 </a:t>
            </a:r>
            <a:r>
              <a:rPr kumimoji="1" lang="en-US" altLang="zh-CN">
                <a:latin typeface="Microsoft YaHei" panose="020B0503020204020204" pitchFamily="34" charset="-122"/>
                <a:ea typeface="Microsoft YaHei" panose="020B0503020204020204" pitchFamily="34" charset="-122"/>
              </a:rPr>
              <a:t>issue</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3895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3</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671822158"/>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3</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470474661"/>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926960858"/>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Integer</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3</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200" y="1217269"/>
            <a:ext cx="414793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issue</a:t>
            </a:r>
            <a:r>
              <a:rPr kumimoji="1" lang="zh-CN" altLang="en-US">
                <a:latin typeface="Microsoft YaHei" panose="020B0503020204020204" pitchFamily="34" charset="-122"/>
                <a:ea typeface="Microsoft YaHei" panose="020B0503020204020204" pitchFamily="34" charset="-122"/>
              </a:rPr>
              <a:t> 是阻塞的，第二条指令不发射，第三条也不能发射</a:t>
            </a:r>
            <a:endParaRPr kumimoji="1" lang="en-US" altLang="zh-CN">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执行的第一个 </a:t>
            </a:r>
            <a:r>
              <a:rPr kumimoji="1" lang="en-US" altLang="zh-CN">
                <a:latin typeface="Microsoft YaHei" panose="020B0503020204020204" pitchFamily="34" charset="-122"/>
                <a:ea typeface="Microsoft YaHei" panose="020B0503020204020204" pitchFamily="34" charset="-122"/>
              </a:rPr>
              <a:t>cycle</a:t>
            </a:r>
            <a:r>
              <a:rPr kumimoji="1" lang="zh-CN" altLang="en-US">
                <a:latin typeface="Microsoft YaHei" panose="020B0503020204020204" pitchFamily="34" charset="-122"/>
                <a:ea typeface="Microsoft YaHei" panose="020B0503020204020204" pitchFamily="34" charset="-122"/>
              </a:rPr>
              <a:t>，将 </a:t>
            </a:r>
            <a:r>
              <a:rPr kumimoji="1" lang="en-US" altLang="zh-CN">
                <a:latin typeface="Microsoft YaHei" panose="020B0503020204020204" pitchFamily="34" charset="-122"/>
                <a:ea typeface="Microsoft YaHei" panose="020B0503020204020204" pitchFamily="34" charset="-122"/>
              </a:rPr>
              <a:t>Rk</a:t>
            </a:r>
            <a:r>
              <a:rPr kumimoji="1" lang="zh-CN" altLang="en-US">
                <a:latin typeface="Microsoft YaHei" panose="020B0503020204020204" pitchFamily="34" charset="-122"/>
                <a:ea typeface="Microsoft YaHei" panose="020B0503020204020204" pitchFamily="34" charset="-122"/>
              </a:rPr>
              <a:t> 标记为 </a:t>
            </a:r>
            <a:r>
              <a:rPr kumimoji="1" lang="en-US" altLang="zh-CN">
                <a:latin typeface="Microsoft YaHei" panose="020B0503020204020204" pitchFamily="34" charset="-122"/>
                <a:ea typeface="Microsoft YaHei" panose="020B0503020204020204" pitchFamily="34" charset="-122"/>
              </a:rPr>
              <a:t>No</a:t>
            </a:r>
            <a:r>
              <a:rPr kumimoji="1" lang="zh-CN" altLang="en-US">
                <a:latin typeface="Microsoft YaHei" panose="020B0503020204020204" pitchFamily="34" charset="-122"/>
                <a:ea typeface="Microsoft YaHei" panose="020B0503020204020204" pitchFamily="34" charset="-122"/>
              </a:rPr>
              <a:t>（已读）</a:t>
            </a:r>
          </a:p>
        </p:txBody>
      </p:sp>
    </p:spTree>
    <p:extLst>
      <p:ext uri="{BB962C8B-B14F-4D97-AF65-F5344CB8AC3E}">
        <p14:creationId xmlns:p14="http://schemas.microsoft.com/office/powerpoint/2010/main" val="259722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4</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747611865"/>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2763813883"/>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919091959"/>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4</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200" y="1217269"/>
            <a:ext cx="4147930" cy="163121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LD</a:t>
            </a:r>
            <a:r>
              <a:rPr kumimoji="1" lang="zh-CN" altLang="en-US">
                <a:latin typeface="Microsoft YaHei" panose="020B0503020204020204" pitchFamily="34" charset="-122"/>
                <a:ea typeface="Microsoft YaHei" panose="020B0503020204020204" pitchFamily="34" charset="-122"/>
              </a:rPr>
              <a:t> 指令执行完毕，</a:t>
            </a:r>
            <a:r>
              <a:rPr kumimoji="1" lang="en-US" altLang="zh-CN">
                <a:latin typeface="Microsoft YaHei" panose="020B0503020204020204" pitchFamily="34" charset="-122"/>
                <a:ea typeface="Microsoft YaHei" panose="020B0503020204020204" pitchFamily="34" charset="-122"/>
              </a:rPr>
              <a:t>FU</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RR</a:t>
            </a:r>
            <a:r>
              <a:rPr kumimoji="1" lang="zh-CN" altLang="en-US">
                <a:latin typeface="Microsoft YaHei" panose="020B0503020204020204" pitchFamily="34" charset="-122"/>
                <a:ea typeface="Microsoft YaHei" panose="020B0503020204020204" pitchFamily="34" charset="-122"/>
              </a:rPr>
              <a:t> 取消</a:t>
            </a:r>
            <a:endParaRPr kumimoji="1" lang="en-US" altLang="zh-CN">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后续指令仍然没办法 </a:t>
            </a:r>
            <a:r>
              <a:rPr kumimoji="1" lang="en-US" altLang="zh-CN">
                <a:latin typeface="Microsoft YaHei" panose="020B0503020204020204" pitchFamily="34" charset="-122"/>
                <a:ea typeface="Microsoft YaHei" panose="020B0503020204020204" pitchFamily="34" charset="-122"/>
              </a:rPr>
              <a:t>issue</a:t>
            </a:r>
          </a:p>
          <a:p>
            <a:pPr marL="742950" lvl="1" indent="-285750">
              <a:buFont typeface="Arial" panose="020B0604020202020204" pitchFamily="34" charset="0"/>
              <a:buChar char="•"/>
            </a:pPr>
            <a:r>
              <a:rPr kumimoji="1" lang="zh-CN" altLang="en-US" sz="1600">
                <a:latin typeface="Microsoft YaHei" panose="020B0503020204020204" pitchFamily="34" charset="-122"/>
                <a:ea typeface="Microsoft YaHei" panose="020B0503020204020204" pitchFamily="34" charset="-122"/>
              </a:rPr>
              <a:t>因为检查是否结构冲突和 </a:t>
            </a:r>
            <a:r>
              <a:rPr kumimoji="1" lang="en-US" altLang="zh-CN" sz="1600">
                <a:latin typeface="Microsoft YaHei" panose="020B0503020204020204" pitchFamily="34" charset="-122"/>
                <a:ea typeface="Microsoft YaHei" panose="020B0503020204020204" pitchFamily="34" charset="-122"/>
              </a:rPr>
              <a:t>Write</a:t>
            </a:r>
            <a:r>
              <a:rPr kumimoji="1" lang="zh-CN" altLang="en-US" sz="1600">
                <a:latin typeface="Microsoft YaHei" panose="020B0503020204020204" pitchFamily="34" charset="-122"/>
                <a:ea typeface="Microsoft YaHei" panose="020B0503020204020204" pitchFamily="34" charset="-122"/>
              </a:rPr>
              <a:t> 是同时进行的，尽管 </a:t>
            </a:r>
            <a:r>
              <a:rPr kumimoji="1" lang="en-US" altLang="zh-CN" sz="1600">
                <a:latin typeface="Microsoft YaHei" panose="020B0503020204020204" pitchFamily="34" charset="-122"/>
                <a:ea typeface="Microsoft YaHei" panose="020B0503020204020204" pitchFamily="34" charset="-122"/>
              </a:rPr>
              <a:t>Write</a:t>
            </a:r>
            <a:r>
              <a:rPr kumimoji="1" lang="zh-CN" altLang="en-US" sz="1600">
                <a:latin typeface="Microsoft YaHei" panose="020B0503020204020204" pitchFamily="34" charset="-122"/>
                <a:ea typeface="Microsoft YaHei" panose="020B0503020204020204" pitchFamily="34" charset="-122"/>
              </a:rPr>
              <a:t> 结束后</a:t>
            </a:r>
            <a:r>
              <a:rPr kumimoji="1" lang="en-US" altLang="zh-CN" sz="1600">
                <a:latin typeface="Microsoft YaHei" panose="020B0503020204020204" pitchFamily="34" charset="-122"/>
                <a:ea typeface="Microsoft YaHei" panose="020B0503020204020204" pitchFamily="34" charset="-122"/>
              </a:rPr>
              <a:t> Integer</a:t>
            </a:r>
            <a:r>
              <a:rPr kumimoji="1" lang="zh-CN" altLang="en-US" sz="1600">
                <a:latin typeface="Microsoft YaHei" panose="020B0503020204020204" pitchFamily="34" charset="-122"/>
                <a:ea typeface="Microsoft YaHei" panose="020B0503020204020204" pitchFamily="34" charset="-122"/>
              </a:rPr>
              <a:t> 已经是 </a:t>
            </a:r>
            <a:r>
              <a:rPr kumimoji="1" lang="en-US" altLang="zh-CN" sz="1600">
                <a:latin typeface="Microsoft YaHei" panose="020B0503020204020204" pitchFamily="34" charset="-122"/>
                <a:ea typeface="Microsoft YaHei" panose="020B0503020204020204" pitchFamily="34" charset="-122"/>
              </a:rPr>
              <a:t>No</a:t>
            </a:r>
            <a:r>
              <a:rPr kumimoji="1" lang="zh-CN" altLang="en-US" sz="1600">
                <a:latin typeface="Microsoft YaHei" panose="020B0503020204020204" pitchFamily="34" charset="-122"/>
                <a:ea typeface="Microsoft YaHei" panose="020B0503020204020204" pitchFamily="34" charset="-122"/>
              </a:rPr>
              <a:t>，但是在检查结构冲突时仍然是被占用的</a:t>
            </a:r>
          </a:p>
        </p:txBody>
      </p:sp>
    </p:spTree>
    <p:extLst>
      <p:ext uri="{BB962C8B-B14F-4D97-AF65-F5344CB8AC3E}">
        <p14:creationId xmlns:p14="http://schemas.microsoft.com/office/powerpoint/2010/main" val="254979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5</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2200529753"/>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5</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797803930"/>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Load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R3</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4051521203"/>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Integer</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5</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200" y="1217269"/>
            <a:ext cx="4147930"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第二条 </a:t>
            </a:r>
            <a:r>
              <a:rPr kumimoji="1" lang="en-US" altLang="zh-CN">
                <a:latin typeface="Microsoft YaHei" panose="020B0503020204020204" pitchFamily="34" charset="-122"/>
                <a:ea typeface="Microsoft YaHei" panose="020B0503020204020204" pitchFamily="34" charset="-122"/>
              </a:rPr>
              <a:t>LD</a:t>
            </a:r>
            <a:r>
              <a:rPr kumimoji="1" lang="zh-CN" altLang="en-US">
                <a:latin typeface="Microsoft YaHei" panose="020B0503020204020204" pitchFamily="34" charset="-122"/>
                <a:ea typeface="Microsoft YaHei" panose="020B0503020204020204" pitchFamily="34" charset="-122"/>
              </a:rPr>
              <a:t> 指令终于可以 </a:t>
            </a:r>
            <a:r>
              <a:rPr kumimoji="1" lang="en-US" altLang="zh-CN">
                <a:latin typeface="Microsoft YaHei" panose="020B0503020204020204" pitchFamily="34" charset="-122"/>
                <a:ea typeface="Microsoft YaHei" panose="020B0503020204020204" pitchFamily="34" charset="-122"/>
              </a:rPr>
              <a:t>issue</a:t>
            </a:r>
            <a:r>
              <a:rPr kumimoji="1" lang="zh-CN" altLang="en-US">
                <a:latin typeface="Microsoft YaHei" panose="020B0503020204020204" pitchFamily="34" charset="-122"/>
                <a:ea typeface="Microsoft YaHei" panose="020B0503020204020204" pitchFamily="34" charset="-122"/>
              </a:rPr>
              <a:t> 了</a:t>
            </a:r>
          </a:p>
        </p:txBody>
      </p:sp>
    </p:spTree>
    <p:extLst>
      <p:ext uri="{BB962C8B-B14F-4D97-AF65-F5344CB8AC3E}">
        <p14:creationId xmlns:p14="http://schemas.microsoft.com/office/powerpoint/2010/main" val="271779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6</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802123367"/>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6</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6</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665207320"/>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a:solidFill>
                            <a:srgbClr val="FF0000"/>
                          </a:solidFill>
                          <a:latin typeface="Microsoft YaHei" panose="020B0503020204020204" pitchFamily="34" charset="-122"/>
                          <a:ea typeface="Microsoft YaHei" panose="020B0503020204020204" pitchFamily="34" charset="-122"/>
                        </a:rPr>
                        <a:t>Integer</a:t>
                      </a:r>
                      <a:endParaRPr lang="zh-CN" altLang="en-US" sz="12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3033636836"/>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Integer</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Mult1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6</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200" y="1217269"/>
            <a:ext cx="4147930"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LD </a:t>
            </a:r>
            <a:r>
              <a:rPr kumimoji="1" lang="zh-CN" altLang="en-US">
                <a:latin typeface="Microsoft YaHei" panose="020B0503020204020204" pitchFamily="34" charset="-122"/>
                <a:ea typeface="Microsoft YaHei" panose="020B0503020204020204" pitchFamily="34" charset="-122"/>
              </a:rPr>
              <a:t>指令要求的 </a:t>
            </a:r>
            <a:r>
              <a:rPr kumimoji="1" lang="en-US" altLang="zh-CN">
                <a:latin typeface="Microsoft YaHei" panose="020B0503020204020204" pitchFamily="34" charset="-122"/>
                <a:ea typeface="Microsoft YaHei" panose="020B0503020204020204" pitchFamily="34" charset="-122"/>
              </a:rPr>
              <a:t>R3</a:t>
            </a:r>
            <a:r>
              <a:rPr kumimoji="1" lang="zh-CN" altLang="en-US">
                <a:latin typeface="Microsoft YaHei" panose="020B0503020204020204" pitchFamily="34" charset="-122"/>
                <a:ea typeface="Microsoft YaHei" panose="020B0503020204020204" pitchFamily="34" charset="-122"/>
              </a:rPr>
              <a:t> 已经准备好，可以进入读取阶段</a:t>
            </a:r>
            <a:endParaRPr kumimoji="1" lang="en-US" altLang="zh-CN">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MULD</a:t>
            </a:r>
            <a:r>
              <a:rPr kumimoji="1" lang="zh-CN" altLang="en-US">
                <a:latin typeface="Microsoft YaHei" panose="020B0503020204020204" pitchFamily="34" charset="-122"/>
                <a:ea typeface="Microsoft YaHei" panose="020B0503020204020204" pitchFamily="34" charset="-122"/>
              </a:rPr>
              <a:t> 指令部件空闲，可以 </a:t>
            </a:r>
            <a:r>
              <a:rPr kumimoji="1" lang="en-US" altLang="zh-CN">
                <a:latin typeface="Microsoft YaHei" panose="020B0503020204020204" pitchFamily="34" charset="-122"/>
                <a:ea typeface="Microsoft YaHei" panose="020B0503020204020204" pitchFamily="34" charset="-122"/>
              </a:rPr>
              <a:t>issue</a:t>
            </a: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因为 </a:t>
            </a:r>
            <a:r>
              <a:rPr kumimoji="1" lang="en-US" altLang="zh-CN">
                <a:latin typeface="Microsoft YaHei" panose="020B0503020204020204" pitchFamily="34" charset="-122"/>
                <a:ea typeface="Microsoft YaHei" panose="020B0503020204020204" pitchFamily="34" charset="-122"/>
              </a:rPr>
              <a:t>RR</a:t>
            </a:r>
            <a:r>
              <a:rPr kumimoji="1" lang="zh-CN" altLang="en-US">
                <a:latin typeface="Microsoft YaHei" panose="020B0503020204020204" pitchFamily="34" charset="-122"/>
                <a:ea typeface="Microsoft YaHei" panose="020B0503020204020204" pitchFamily="34" charset="-122"/>
              </a:rPr>
              <a:t> 中已经有对 </a:t>
            </a:r>
            <a:r>
              <a:rPr kumimoji="1" lang="en-US" altLang="zh-CN">
                <a:latin typeface="Microsoft YaHei" panose="020B0503020204020204" pitchFamily="34" charset="-122"/>
                <a:ea typeface="Microsoft YaHei" panose="020B0503020204020204" pitchFamily="34" charset="-122"/>
              </a:rPr>
              <a:t>F2</a:t>
            </a:r>
            <a:r>
              <a:rPr kumimoji="1" lang="zh-CN" altLang="en-US">
                <a:latin typeface="Microsoft YaHei" panose="020B0503020204020204" pitchFamily="34" charset="-122"/>
                <a:ea typeface="Microsoft YaHei" panose="020B0503020204020204" pitchFamily="34" charset="-122"/>
              </a:rPr>
              <a:t> 的占领，所以 </a:t>
            </a:r>
            <a:r>
              <a:rPr kumimoji="1" lang="en-US" altLang="zh-CN">
                <a:latin typeface="Microsoft YaHei" panose="020B0503020204020204" pitchFamily="34" charset="-122"/>
                <a:ea typeface="Microsoft YaHei" panose="020B0503020204020204" pitchFamily="34" charset="-122"/>
              </a:rPr>
              <a:t>Mult1</a:t>
            </a:r>
            <a:r>
              <a:rPr kumimoji="1" lang="zh-CN" altLang="en-US">
                <a:latin typeface="Microsoft YaHei" panose="020B0503020204020204" pitchFamily="34" charset="-122"/>
                <a:ea typeface="Microsoft YaHei" panose="020B0503020204020204" pitchFamily="34" charset="-122"/>
              </a:rPr>
              <a:t> 的 </a:t>
            </a:r>
            <a:r>
              <a:rPr kumimoji="1" lang="en-US" altLang="zh-CN">
                <a:latin typeface="Microsoft YaHei" panose="020B0503020204020204" pitchFamily="34" charset="-122"/>
                <a:ea typeface="Microsoft YaHei" panose="020B0503020204020204" pitchFamily="34" charset="-122"/>
              </a:rPr>
              <a:t>Rj</a:t>
            </a:r>
            <a:r>
              <a:rPr kumimoji="1" lang="zh-CN" altLang="en-US">
                <a:latin typeface="Microsoft YaHei" panose="020B0503020204020204" pitchFamily="34" charset="-122"/>
                <a:ea typeface="Microsoft YaHei" panose="020B0503020204020204" pitchFamily="34" charset="-122"/>
              </a:rPr>
              <a:t> 尚未准备好，是 </a:t>
            </a:r>
            <a:r>
              <a:rPr kumimoji="1" lang="en-US" altLang="zh-CN">
                <a:latin typeface="Microsoft YaHei" panose="020B0503020204020204" pitchFamily="34" charset="-122"/>
                <a:ea typeface="Microsoft YaHei" panose="020B0503020204020204" pitchFamily="34" charset="-122"/>
              </a:rPr>
              <a:t>No</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1948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7</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5179884"/>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7</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7</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943990942"/>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a:solidFill>
                            <a:schemeClr val="tx1"/>
                          </a:solidFill>
                          <a:latin typeface="Microsoft YaHei" panose="020B0503020204020204" pitchFamily="34" charset="-122"/>
                          <a:ea typeface="Microsoft YaHei" panose="020B0503020204020204" pitchFamily="34" charset="-122"/>
                        </a:rPr>
                        <a:t>Integer</a:t>
                      </a: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SUBD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F8</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F6</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a:solidFill>
                            <a:srgbClr val="FF0000"/>
                          </a:solidFill>
                          <a:latin typeface="Microsoft YaHei" panose="020B0503020204020204" pitchFamily="34" charset="-122"/>
                          <a:ea typeface="Microsoft YaHei" panose="020B0503020204020204" pitchFamily="34" charset="-122"/>
                        </a:rPr>
                        <a:t>Integer</a:t>
                      </a:r>
                      <a:endParaRPr lang="zh-CN" altLang="en-US" sz="12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3570183230"/>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Integer</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F8</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Add</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7</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199" y="1217269"/>
            <a:ext cx="4505325"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LD</a:t>
            </a:r>
            <a:r>
              <a:rPr kumimoji="1" lang="zh-CN" altLang="en-US">
                <a:latin typeface="Microsoft YaHei" panose="020B0503020204020204" pitchFamily="34" charset="-122"/>
                <a:ea typeface="Microsoft YaHei" panose="020B0503020204020204" pitchFamily="34" charset="-122"/>
              </a:rPr>
              <a:t> 指令进入执行阶段，将 </a:t>
            </a:r>
            <a:r>
              <a:rPr kumimoji="1" lang="en-US" altLang="zh-CN">
                <a:latin typeface="Microsoft YaHei" panose="020B0503020204020204" pitchFamily="34" charset="-122"/>
                <a:ea typeface="Microsoft YaHei" panose="020B0503020204020204" pitchFamily="34" charset="-122"/>
              </a:rPr>
              <a:t>Rk</a:t>
            </a:r>
            <a:r>
              <a:rPr kumimoji="1" lang="zh-CN" altLang="en-US">
                <a:latin typeface="Microsoft YaHei" panose="020B0503020204020204" pitchFamily="34" charset="-122"/>
                <a:ea typeface="Microsoft YaHei" panose="020B0503020204020204" pitchFamily="34" charset="-122"/>
              </a:rPr>
              <a:t> 改成 </a:t>
            </a:r>
            <a:r>
              <a:rPr kumimoji="1" lang="en-US" altLang="zh-CN">
                <a:latin typeface="Microsoft YaHei" panose="020B0503020204020204" pitchFamily="34" charset="-122"/>
                <a:ea typeface="Microsoft YaHei" panose="020B0503020204020204" pitchFamily="34" charset="-122"/>
              </a:rPr>
              <a:t>No</a:t>
            </a:r>
          </a:p>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MULD</a:t>
            </a:r>
            <a:r>
              <a:rPr kumimoji="1" lang="zh-CN" altLang="en-US">
                <a:latin typeface="Microsoft YaHei" panose="020B0503020204020204" pitchFamily="34" charset="-122"/>
                <a:ea typeface="Microsoft YaHei" panose="020B0503020204020204" pitchFamily="34" charset="-122"/>
              </a:rPr>
              <a:t> 指令的 </a:t>
            </a:r>
            <a:r>
              <a:rPr kumimoji="1" lang="en-US" altLang="zh-CN">
                <a:latin typeface="Microsoft YaHei" panose="020B0503020204020204" pitchFamily="34" charset="-122"/>
                <a:ea typeface="Microsoft YaHei" panose="020B0503020204020204" pitchFamily="34" charset="-122"/>
              </a:rPr>
              <a:t>Rj</a:t>
            </a:r>
            <a:r>
              <a:rPr kumimoji="1" lang="zh-CN" altLang="en-US">
                <a:latin typeface="Microsoft YaHei" panose="020B0503020204020204" pitchFamily="34" charset="-122"/>
                <a:ea typeface="Microsoft YaHei" panose="020B0503020204020204" pitchFamily="34" charset="-122"/>
              </a:rPr>
              <a:t> 还是 </a:t>
            </a:r>
            <a:r>
              <a:rPr kumimoji="1" lang="en-US" altLang="zh-CN">
                <a:latin typeface="Microsoft YaHei" panose="020B0503020204020204" pitchFamily="34" charset="-122"/>
                <a:ea typeface="Microsoft YaHei" panose="020B0503020204020204" pitchFamily="34" charset="-122"/>
              </a:rPr>
              <a:t>No</a:t>
            </a:r>
            <a:r>
              <a:rPr kumimoji="1" lang="zh-CN" altLang="en-US">
                <a:latin typeface="Microsoft YaHei" panose="020B0503020204020204" pitchFamily="34" charset="-122"/>
                <a:ea typeface="Microsoft YaHei" panose="020B0503020204020204" pitchFamily="34" charset="-122"/>
              </a:rPr>
              <a:t>，被卡住</a:t>
            </a:r>
            <a:endParaRPr kumimoji="1" lang="en-US" altLang="zh-CN">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SUBD</a:t>
            </a:r>
            <a:r>
              <a:rPr kumimoji="1" lang="zh-CN" altLang="en-US">
                <a:latin typeface="Microsoft YaHei" panose="020B0503020204020204" pitchFamily="34" charset="-122"/>
                <a:ea typeface="Microsoft YaHei" panose="020B0503020204020204" pitchFamily="34" charset="-122"/>
              </a:rPr>
              <a:t> 指令部件空闲，可以 </a:t>
            </a:r>
            <a:r>
              <a:rPr kumimoji="1" lang="en-US" altLang="zh-CN">
                <a:latin typeface="Microsoft YaHei" panose="020B0503020204020204" pitchFamily="34" charset="-122"/>
                <a:ea typeface="Microsoft YaHei" panose="020B0503020204020204" pitchFamily="34" charset="-122"/>
              </a:rPr>
              <a:t>issue</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9305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8</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95681443"/>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8</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8</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982996687"/>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SUBD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F8</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DIVD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F10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F6</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a:solidFill>
                            <a:srgbClr val="FF0000"/>
                          </a:solidFill>
                          <a:latin typeface="Microsoft YaHei" panose="020B0503020204020204" pitchFamily="34" charset="-122"/>
                          <a:ea typeface="Microsoft YaHei" panose="020B0503020204020204" pitchFamily="34" charset="-122"/>
                        </a:rPr>
                        <a:t>Mult1</a:t>
                      </a:r>
                      <a:endParaRPr lang="zh-CN" altLang="en-US" sz="12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250049580"/>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F10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Divide</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Add</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8</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199" y="1217269"/>
            <a:ext cx="4505325"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LD</a:t>
            </a:r>
            <a:r>
              <a:rPr kumimoji="1" lang="zh-CN" altLang="en-US">
                <a:latin typeface="Microsoft YaHei" panose="020B0503020204020204" pitchFamily="34" charset="-122"/>
                <a:ea typeface="Microsoft YaHei" panose="020B0503020204020204" pitchFamily="34" charset="-122"/>
              </a:rPr>
              <a:t> 指令执行完毕，其还要</a:t>
            </a:r>
            <a:r>
              <a:rPr kumimoji="1" lang="zh-CN" altLang="en-US">
                <a:solidFill>
                  <a:srgbClr val="FF0000"/>
                </a:solidFill>
                <a:latin typeface="Microsoft YaHei" panose="020B0503020204020204" pitchFamily="34" charset="-122"/>
                <a:ea typeface="Microsoft YaHei" panose="020B0503020204020204" pitchFamily="34" charset="-122"/>
              </a:rPr>
              <a:t>通知各个部件寄存器 </a:t>
            </a:r>
            <a:r>
              <a:rPr kumimoji="1" lang="en-US" altLang="zh-CN">
                <a:solidFill>
                  <a:srgbClr val="FF0000"/>
                </a:solidFill>
                <a:latin typeface="Microsoft YaHei" panose="020B0503020204020204" pitchFamily="34" charset="-122"/>
                <a:ea typeface="Microsoft YaHei" panose="020B0503020204020204" pitchFamily="34" charset="-122"/>
              </a:rPr>
              <a:t>F2</a:t>
            </a:r>
            <a:r>
              <a:rPr kumimoji="1" lang="zh-CN" altLang="en-US">
                <a:solidFill>
                  <a:srgbClr val="FF0000"/>
                </a:solidFill>
                <a:latin typeface="Microsoft YaHei" panose="020B0503020204020204" pitchFamily="34" charset="-122"/>
                <a:ea typeface="Microsoft YaHei" panose="020B0503020204020204" pitchFamily="34" charset="-122"/>
              </a:rPr>
              <a:t> 已经可用</a:t>
            </a:r>
            <a:endParaRPr kumimoji="1" lang="en-US" altLang="zh-CN">
              <a:solidFill>
                <a:srgbClr val="FF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MULD</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SUBD</a:t>
            </a:r>
            <a:r>
              <a:rPr kumimoji="1" lang="zh-CN" altLang="en-US">
                <a:latin typeface="Microsoft YaHei" panose="020B0503020204020204" pitchFamily="34" charset="-122"/>
                <a:ea typeface="Microsoft YaHei" panose="020B0503020204020204" pitchFamily="34" charset="-122"/>
              </a:rPr>
              <a:t> 指令因为在本周期开始时操作数不可用，不能继续。但是</a:t>
            </a:r>
            <a:r>
              <a:rPr kumimoji="1" lang="zh-CN" altLang="en-US">
                <a:solidFill>
                  <a:srgbClr val="FF0000"/>
                </a:solidFill>
                <a:latin typeface="Microsoft YaHei" panose="020B0503020204020204" pitchFamily="34" charset="-122"/>
                <a:ea typeface="Microsoft YaHei" panose="020B0503020204020204" pitchFamily="34" charset="-122"/>
              </a:rPr>
              <a:t>在本周期结束时，因为收到了 </a:t>
            </a:r>
            <a:r>
              <a:rPr kumimoji="1" lang="en-US" altLang="zh-CN">
                <a:solidFill>
                  <a:srgbClr val="FF0000"/>
                </a:solidFill>
                <a:latin typeface="Microsoft YaHei" panose="020B0503020204020204" pitchFamily="34" charset="-122"/>
                <a:ea typeface="Microsoft YaHei" panose="020B0503020204020204" pitchFamily="34" charset="-122"/>
              </a:rPr>
              <a:t>LD</a:t>
            </a:r>
            <a:r>
              <a:rPr kumimoji="1" lang="zh-CN" altLang="en-US">
                <a:solidFill>
                  <a:srgbClr val="FF0000"/>
                </a:solidFill>
                <a:latin typeface="Microsoft YaHei" panose="020B0503020204020204" pitchFamily="34" charset="-122"/>
                <a:ea typeface="Microsoft YaHei" panose="020B0503020204020204" pitchFamily="34" charset="-122"/>
              </a:rPr>
              <a:t> 指令通知，</a:t>
            </a:r>
            <a:r>
              <a:rPr kumimoji="1" lang="en-US" altLang="zh-CN">
                <a:solidFill>
                  <a:srgbClr val="FF0000"/>
                </a:solidFill>
                <a:latin typeface="Microsoft YaHei" panose="020B0503020204020204" pitchFamily="34" charset="-122"/>
                <a:ea typeface="Microsoft YaHei" panose="020B0503020204020204" pitchFamily="34" charset="-122"/>
              </a:rPr>
              <a:t>Rj</a:t>
            </a:r>
            <a:r>
              <a:rPr kumimoji="1" lang="zh-CN" altLang="en-US">
                <a:solidFill>
                  <a:srgbClr val="FF0000"/>
                </a:solidFill>
                <a:latin typeface="Microsoft YaHei" panose="020B0503020204020204" pitchFamily="34" charset="-122"/>
                <a:ea typeface="Microsoft YaHei" panose="020B0503020204020204" pitchFamily="34" charset="-122"/>
              </a:rPr>
              <a:t>、</a:t>
            </a:r>
            <a:r>
              <a:rPr kumimoji="1" lang="en-US" altLang="zh-CN">
                <a:solidFill>
                  <a:srgbClr val="FF0000"/>
                </a:solidFill>
                <a:latin typeface="Microsoft YaHei" panose="020B0503020204020204" pitchFamily="34" charset="-122"/>
                <a:ea typeface="Microsoft YaHei" panose="020B0503020204020204" pitchFamily="34" charset="-122"/>
              </a:rPr>
              <a:t>Rk</a:t>
            </a:r>
            <a:r>
              <a:rPr kumimoji="1" lang="zh-CN" altLang="en-US">
                <a:solidFill>
                  <a:srgbClr val="FF0000"/>
                </a:solidFill>
                <a:latin typeface="Microsoft YaHei" panose="020B0503020204020204" pitchFamily="34" charset="-122"/>
                <a:ea typeface="Microsoft YaHei" panose="020B0503020204020204" pitchFamily="34" charset="-122"/>
              </a:rPr>
              <a:t> 要修改</a:t>
            </a:r>
            <a:endParaRPr kumimoji="1" lang="en-US" altLang="zh-CN">
              <a:solidFill>
                <a:srgbClr val="FF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DIVD</a:t>
            </a:r>
            <a:r>
              <a:rPr kumimoji="1" lang="zh-CN" altLang="en-US">
                <a:latin typeface="Microsoft YaHei" panose="020B0503020204020204" pitchFamily="34" charset="-122"/>
                <a:ea typeface="Microsoft YaHei" panose="020B0503020204020204" pitchFamily="34" charset="-122"/>
              </a:rPr>
              <a:t> 指令部件空闲，可以 </a:t>
            </a:r>
            <a:r>
              <a:rPr kumimoji="1" lang="en-US" altLang="zh-CN">
                <a:latin typeface="Microsoft YaHei" panose="020B0503020204020204" pitchFamily="34" charset="-122"/>
                <a:ea typeface="Microsoft YaHei" panose="020B0503020204020204" pitchFamily="34" charset="-122"/>
              </a:rPr>
              <a:t>issue</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1469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9</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775267206"/>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9</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9</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2225940763"/>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10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SUBD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F8</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F10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a:solidFill>
                            <a:schemeClr val="tx1"/>
                          </a:solidFill>
                          <a:latin typeface="Microsoft YaHei" panose="020B0503020204020204" pitchFamily="34" charset="-122"/>
                          <a:ea typeface="Microsoft YaHei" panose="020B0503020204020204" pitchFamily="34" charset="-122"/>
                        </a:rPr>
                        <a:t>Mult1</a:t>
                      </a: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752350885"/>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Divide</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Add</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9</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199" y="1217269"/>
            <a:ext cx="4505325"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MULD, SUBD </a:t>
            </a:r>
            <a:r>
              <a:rPr kumimoji="1" lang="zh-CN" altLang="en-US">
                <a:latin typeface="Microsoft YaHei" panose="020B0503020204020204" pitchFamily="34" charset="-122"/>
                <a:ea typeface="Microsoft YaHei" panose="020B0503020204020204" pitchFamily="34" charset="-122"/>
              </a:rPr>
              <a:t>操作数都可用，可以继续</a:t>
            </a:r>
            <a:endParaRPr kumimoji="1" lang="en-US" altLang="zh-CN">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ADDD</a:t>
            </a:r>
            <a:r>
              <a:rPr kumimoji="1" lang="zh-CN" altLang="en-US">
                <a:latin typeface="Microsoft YaHei" panose="020B0503020204020204" pitchFamily="34" charset="-122"/>
                <a:ea typeface="Microsoft YaHei" panose="020B0503020204020204" pitchFamily="34" charset="-122"/>
              </a:rPr>
              <a:t> 部件不可用，不能 </a:t>
            </a:r>
            <a:r>
              <a:rPr kumimoji="1" lang="en-US" altLang="zh-CN">
                <a:latin typeface="Microsoft YaHei" panose="020B0503020204020204" pitchFamily="34" charset="-122"/>
                <a:ea typeface="Microsoft YaHei" panose="020B0503020204020204" pitchFamily="34" charset="-122"/>
              </a:rPr>
              <a:t>issue</a:t>
            </a: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从下一周期开始，</a:t>
            </a:r>
            <a:r>
              <a:rPr kumimoji="1" lang="en-US" altLang="zh-CN">
                <a:latin typeface="Microsoft YaHei" panose="020B0503020204020204" pitchFamily="34" charset="-122"/>
                <a:ea typeface="Microsoft YaHei" panose="020B0503020204020204" pitchFamily="34" charset="-122"/>
              </a:rPr>
              <a:t>MULD</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SUBD </a:t>
            </a:r>
            <a:r>
              <a:rPr kumimoji="1" lang="zh-CN" altLang="en-US">
                <a:latin typeface="Microsoft YaHei" panose="020B0503020204020204" pitchFamily="34" charset="-122"/>
                <a:ea typeface="Microsoft YaHei" panose="020B0503020204020204" pitchFamily="34" charset="-122"/>
              </a:rPr>
              <a:t>要开始进行计算，分别需要 </a:t>
            </a:r>
            <a:r>
              <a:rPr kumimoji="1" lang="en-US" altLang="zh-CN">
                <a:latin typeface="Microsoft YaHei" panose="020B0503020204020204" pitchFamily="34" charset="-122"/>
                <a:ea typeface="Microsoft YaHei" panose="020B0503020204020204" pitchFamily="34" charset="-122"/>
              </a:rPr>
              <a:t>10</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2</a:t>
            </a:r>
            <a:r>
              <a:rPr kumimoji="1" lang="zh-CN" altLang="en-US">
                <a:latin typeface="Microsoft YaHei" panose="020B0503020204020204" pitchFamily="34" charset="-122"/>
                <a:ea typeface="Microsoft YaHei" panose="020B0503020204020204" pitchFamily="34" charset="-122"/>
              </a:rPr>
              <a:t> 个周期，标记在 </a:t>
            </a:r>
            <a:r>
              <a:rPr kumimoji="1" lang="en-US" altLang="zh-CN">
                <a:latin typeface="Microsoft YaHei" panose="020B0503020204020204" pitchFamily="34" charset="-122"/>
                <a:ea typeface="Microsoft YaHei" panose="020B0503020204020204" pitchFamily="34" charset="-122"/>
              </a:rPr>
              <a:t>FU</a:t>
            </a:r>
            <a:r>
              <a:rPr kumimoji="1" lang="zh-CN" altLang="en-US">
                <a:latin typeface="Microsoft YaHei" panose="020B0503020204020204" pitchFamily="34" charset="-122"/>
                <a:ea typeface="Microsoft YaHei" panose="020B0503020204020204" pitchFamily="34" charset="-122"/>
              </a:rPr>
              <a:t> 左侧的 </a:t>
            </a:r>
            <a:r>
              <a:rPr kumimoji="1" lang="en-US" altLang="zh-CN">
                <a:latin typeface="Microsoft YaHei" panose="020B0503020204020204" pitchFamily="34" charset="-122"/>
                <a:ea typeface="Microsoft YaHei" panose="020B0503020204020204" pitchFamily="34" charset="-122"/>
              </a:rPr>
              <a:t>Time</a:t>
            </a:r>
            <a:r>
              <a:rPr kumimoji="1" lang="zh-CN" altLang="en-US">
                <a:latin typeface="Microsoft YaHei" panose="020B0503020204020204" pitchFamily="34" charset="-122"/>
                <a:ea typeface="Microsoft YaHei" panose="020B0503020204020204" pitchFamily="34" charset="-122"/>
              </a:rPr>
              <a:t> 字段</a:t>
            </a:r>
          </a:p>
        </p:txBody>
      </p:sp>
    </p:spTree>
    <p:extLst>
      <p:ext uri="{BB962C8B-B14F-4D97-AF65-F5344CB8AC3E}">
        <p14:creationId xmlns:p14="http://schemas.microsoft.com/office/powerpoint/2010/main" val="3942548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10</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红色字体表示当前周期结束时对记分牌新的修改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892416638"/>
              </p:ext>
            </p:extLst>
          </p:nvPr>
        </p:nvGraphicFramePr>
        <p:xfrm>
          <a:off x="371475" y="1217269"/>
          <a:ext cx="6665432"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6318017"/>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Read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751074"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Functional Unit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302769665"/>
              </p:ext>
            </p:extLst>
          </p:nvPr>
        </p:nvGraphicFramePr>
        <p:xfrm>
          <a:off x="318467" y="4144775"/>
          <a:ext cx="8582992" cy="2296160"/>
        </p:xfrm>
        <a:graphic>
          <a:graphicData uri="http://schemas.openxmlformats.org/drawingml/2006/table">
            <a:tbl>
              <a:tblPr firstRow="1" bandRow="1">
                <a:tableStyleId>{5C22544A-7EE6-4342-B048-85BDC9FD1C3A}</a:tableStyleId>
              </a:tblPr>
              <a:tblGrid>
                <a:gridCol w="780272">
                  <a:extLst>
                    <a:ext uri="{9D8B030D-6E8A-4147-A177-3AD203B41FA5}">
                      <a16:colId xmlns:a16="http://schemas.microsoft.com/office/drawing/2014/main" val="1827610618"/>
                    </a:ext>
                  </a:extLst>
                </a:gridCol>
                <a:gridCol w="875835">
                  <a:extLst>
                    <a:ext uri="{9D8B030D-6E8A-4147-A177-3AD203B41FA5}">
                      <a16:colId xmlns:a16="http://schemas.microsoft.com/office/drawing/2014/main" val="3892587113"/>
                    </a:ext>
                  </a:extLst>
                </a:gridCol>
                <a:gridCol w="684709">
                  <a:extLst>
                    <a:ext uri="{9D8B030D-6E8A-4147-A177-3AD203B41FA5}">
                      <a16:colId xmlns:a16="http://schemas.microsoft.com/office/drawing/2014/main" val="2631628882"/>
                    </a:ext>
                  </a:extLst>
                </a:gridCol>
                <a:gridCol w="780272">
                  <a:extLst>
                    <a:ext uri="{9D8B030D-6E8A-4147-A177-3AD203B41FA5}">
                      <a16:colId xmlns:a16="http://schemas.microsoft.com/office/drawing/2014/main" val="3629555698"/>
                    </a:ext>
                  </a:extLst>
                </a:gridCol>
                <a:gridCol w="780272">
                  <a:extLst>
                    <a:ext uri="{9D8B030D-6E8A-4147-A177-3AD203B41FA5}">
                      <a16:colId xmlns:a16="http://schemas.microsoft.com/office/drawing/2014/main" val="4055106462"/>
                    </a:ext>
                  </a:extLst>
                </a:gridCol>
                <a:gridCol w="780272">
                  <a:extLst>
                    <a:ext uri="{9D8B030D-6E8A-4147-A177-3AD203B41FA5}">
                      <a16:colId xmlns:a16="http://schemas.microsoft.com/office/drawing/2014/main" val="1283829024"/>
                    </a:ext>
                  </a:extLst>
                </a:gridCol>
                <a:gridCol w="780272">
                  <a:extLst>
                    <a:ext uri="{9D8B030D-6E8A-4147-A177-3AD203B41FA5}">
                      <a16:colId xmlns:a16="http://schemas.microsoft.com/office/drawing/2014/main" val="3062854170"/>
                    </a:ext>
                  </a:extLst>
                </a:gridCol>
                <a:gridCol w="780272">
                  <a:extLst>
                    <a:ext uri="{9D8B030D-6E8A-4147-A177-3AD203B41FA5}">
                      <a16:colId xmlns:a16="http://schemas.microsoft.com/office/drawing/2014/main" val="2039859616"/>
                    </a:ext>
                  </a:extLst>
                </a:gridCol>
                <a:gridCol w="780272">
                  <a:extLst>
                    <a:ext uri="{9D8B030D-6E8A-4147-A177-3AD203B41FA5}">
                      <a16:colId xmlns:a16="http://schemas.microsoft.com/office/drawing/2014/main" val="4128338004"/>
                    </a:ext>
                  </a:extLst>
                </a:gridCol>
                <a:gridCol w="780272">
                  <a:extLst>
                    <a:ext uri="{9D8B030D-6E8A-4147-A177-3AD203B41FA5}">
                      <a16:colId xmlns:a16="http://schemas.microsoft.com/office/drawing/2014/main" val="4000300425"/>
                    </a:ext>
                  </a:extLst>
                </a:gridCol>
                <a:gridCol w="780272">
                  <a:extLst>
                    <a:ext uri="{9D8B030D-6E8A-4147-A177-3AD203B41FA5}">
                      <a16:colId xmlns:a16="http://schemas.microsoft.com/office/drawing/2014/main" val="344213547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Fi</a:t>
                      </a:r>
                    </a:p>
                    <a:p>
                      <a:pPr algn="ctr"/>
                      <a:r>
                        <a:rPr lang="zh-CN" altLang="en-US" sz="900" b="0">
                          <a:latin typeface="Microsoft YaHei" panose="020B0503020204020204" pitchFamily="34" charset="-122"/>
                          <a:ea typeface="Microsoft YaHei" panose="020B0503020204020204" pitchFamily="34" charset="-122"/>
                        </a:rPr>
                        <a:t>目的寄存器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Fj</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Fk</a:t>
                      </a:r>
                    </a:p>
                    <a:p>
                      <a:pPr algn="ctr"/>
                      <a:r>
                        <a:rPr lang="zh-CN" altLang="en-US" sz="900" b="0">
                          <a:latin typeface="Microsoft YaHei" panose="020B0503020204020204" pitchFamily="34" charset="-122"/>
                          <a:ea typeface="Microsoft YaHei" panose="020B0503020204020204" pitchFamily="34" charset="-122"/>
                        </a:rPr>
                        <a:t>源寄存器</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Rj</a:t>
                      </a:r>
                    </a:p>
                    <a:p>
                      <a:pPr algn="ctr"/>
                      <a:r>
                        <a:rPr lang="en-US" altLang="zh-CN" sz="900" b="0">
                          <a:latin typeface="Microsoft YaHei" panose="020B0503020204020204" pitchFamily="34" charset="-122"/>
                          <a:ea typeface="Microsoft YaHei" panose="020B0503020204020204" pitchFamily="34" charset="-122"/>
                        </a:rPr>
                        <a:t>j </a:t>
                      </a:r>
                      <a:r>
                        <a:rPr lang="zh-CN" altLang="en-US" sz="900" b="0">
                          <a:latin typeface="Microsoft YaHei" panose="020B0503020204020204" pitchFamily="34" charset="-122"/>
                          <a:ea typeface="Microsoft YaHei" panose="020B0503020204020204" pitchFamily="34" charset="-122"/>
                        </a:rPr>
                        <a:t>准备好了？</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Rk</a:t>
                      </a:r>
                    </a:p>
                    <a:p>
                      <a:pPr algn="ctr"/>
                      <a:r>
                        <a:rPr lang="en-US" altLang="zh-CN" sz="900" b="0">
                          <a:latin typeface="Microsoft YaHei" panose="020B0503020204020204" pitchFamily="34" charset="-122"/>
                          <a:ea typeface="Microsoft YaHei" panose="020B0503020204020204" pitchFamily="34" charset="-122"/>
                        </a:rPr>
                        <a:t>k </a:t>
                      </a:r>
                      <a:r>
                        <a:rPr lang="zh-CN" altLang="en-US" sz="900" b="0">
                          <a:latin typeface="Microsoft YaHei" panose="020B0503020204020204" pitchFamily="34" charset="-122"/>
                          <a:ea typeface="Microsoft YaHei" panose="020B0503020204020204" pitchFamily="34" charset="-122"/>
                        </a:rPr>
                        <a:t>准备好了？</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Integer</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9</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8305244"/>
                  </a:ext>
                </a:extLst>
              </a:tr>
              <a:tr h="370840">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1</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SUBD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F8</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Divide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F10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a:solidFill>
                            <a:schemeClr val="tx1"/>
                          </a:solidFill>
                          <a:latin typeface="Microsoft YaHei" panose="020B0503020204020204" pitchFamily="34" charset="-122"/>
                          <a:ea typeface="Microsoft YaHei" panose="020B0503020204020204" pitchFamily="34" charset="-122"/>
                        </a:rPr>
                        <a:t>Mult1</a:t>
                      </a: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2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309500055"/>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9137789" y="336503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730646934"/>
              </p:ext>
            </p:extLst>
          </p:nvPr>
        </p:nvGraphicFramePr>
        <p:xfrm>
          <a:off x="9254435" y="383997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Divide</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Add</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10</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199" y="1217269"/>
            <a:ext cx="4505325"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icrosoft YaHei" panose="020B0503020204020204" pitchFamily="34" charset="-122"/>
                <a:ea typeface="Microsoft YaHei" panose="020B0503020204020204" pitchFamily="34" charset="-122"/>
              </a:rPr>
              <a:t>MULD</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SUBD</a:t>
            </a:r>
            <a:r>
              <a:rPr kumimoji="1" lang="zh-CN" altLang="en-US">
                <a:latin typeface="Microsoft YaHei" panose="020B0503020204020204" pitchFamily="34" charset="-122"/>
                <a:ea typeface="Microsoft YaHei" panose="020B0503020204020204" pitchFamily="34" charset="-122"/>
              </a:rPr>
              <a:t> 执行的第一个周期，需要将对应的 </a:t>
            </a:r>
            <a:r>
              <a:rPr kumimoji="1" lang="en-US" altLang="zh-CN">
                <a:latin typeface="Microsoft YaHei" panose="020B0503020204020204" pitchFamily="34" charset="-122"/>
                <a:ea typeface="Microsoft YaHei" panose="020B0503020204020204" pitchFamily="34" charset="-122"/>
              </a:rPr>
              <a:t>Rj</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Rk</a:t>
            </a:r>
            <a:r>
              <a:rPr kumimoji="1" lang="zh-CN" altLang="en-US">
                <a:latin typeface="Microsoft YaHei" panose="020B0503020204020204" pitchFamily="34" charset="-122"/>
                <a:ea typeface="Microsoft YaHei" panose="020B0503020204020204" pitchFamily="34" charset="-122"/>
              </a:rPr>
              <a:t> 修改成 </a:t>
            </a:r>
            <a:r>
              <a:rPr kumimoji="1" lang="en-US" altLang="zh-CN">
                <a:latin typeface="Microsoft YaHei" panose="020B0503020204020204" pitchFamily="34" charset="-122"/>
                <a:ea typeface="Microsoft YaHei" panose="020B0503020204020204" pitchFamily="34" charset="-122"/>
              </a:rPr>
              <a:t>No</a:t>
            </a: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因为 </a:t>
            </a:r>
            <a:r>
              <a:rPr kumimoji="1" lang="en-US" altLang="zh-CN">
                <a:latin typeface="Microsoft YaHei" panose="020B0503020204020204" pitchFamily="34" charset="-122"/>
                <a:ea typeface="Microsoft YaHei" panose="020B0503020204020204" pitchFamily="34" charset="-122"/>
              </a:rPr>
              <a:t>DIVD</a:t>
            </a:r>
            <a:r>
              <a:rPr kumimoji="1" lang="zh-CN" altLang="en-US">
                <a:latin typeface="Microsoft YaHei" panose="020B0503020204020204" pitchFamily="34" charset="-122"/>
                <a:ea typeface="Microsoft YaHei" panose="020B0503020204020204" pitchFamily="34" charset="-122"/>
              </a:rPr>
              <a:t> 的 </a:t>
            </a:r>
            <a:r>
              <a:rPr kumimoji="1" lang="en-US" altLang="zh-CN">
                <a:latin typeface="Microsoft YaHei" panose="020B0503020204020204" pitchFamily="34" charset="-122"/>
                <a:ea typeface="Microsoft YaHei" panose="020B0503020204020204" pitchFamily="34" charset="-122"/>
              </a:rPr>
              <a:t>Rj</a:t>
            </a:r>
            <a:r>
              <a:rPr kumimoji="1" lang="zh-CN" altLang="en-US">
                <a:latin typeface="Microsoft YaHei" panose="020B0503020204020204" pitchFamily="34" charset="-122"/>
                <a:ea typeface="Microsoft YaHei" panose="020B0503020204020204" pitchFamily="34" charset="-122"/>
              </a:rPr>
              <a:t> 一直是 </a:t>
            </a:r>
            <a:r>
              <a:rPr kumimoji="1" lang="en-US" altLang="zh-CN">
                <a:latin typeface="Microsoft YaHei" panose="020B0503020204020204" pitchFamily="34" charset="-122"/>
                <a:ea typeface="Microsoft YaHei" panose="020B0503020204020204" pitchFamily="34" charset="-122"/>
              </a:rPr>
              <a:t>No</a:t>
            </a:r>
            <a:r>
              <a:rPr kumimoji="1" lang="zh-CN" altLang="en-US">
                <a:latin typeface="Microsoft YaHei" panose="020B0503020204020204" pitchFamily="34" charset="-122"/>
                <a:ea typeface="Microsoft YaHei" panose="020B0503020204020204" pitchFamily="34" charset="-122"/>
              </a:rPr>
              <a:t>，不能进入 </a:t>
            </a:r>
            <a:r>
              <a:rPr kumimoji="1" lang="en-US" altLang="zh-CN">
                <a:latin typeface="Microsoft YaHei" panose="020B0503020204020204" pitchFamily="34" charset="-122"/>
                <a:ea typeface="Microsoft YaHei" panose="020B0503020204020204" pitchFamily="34" charset="-122"/>
              </a:rPr>
              <a:t>Read</a:t>
            </a:r>
            <a:r>
              <a:rPr kumimoji="1" lang="zh-CN" altLang="en-US">
                <a:latin typeface="Microsoft YaHei" panose="020B0503020204020204" pitchFamily="34" charset="-122"/>
                <a:ea typeface="Microsoft YaHei" panose="020B0503020204020204" pitchFamily="34" charset="-122"/>
              </a:rPr>
              <a:t> 阶段</a:t>
            </a:r>
            <a:endParaRPr kumimoji="1" lang="en-US" altLang="zh-CN">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5957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BFDD1-6FAB-C1B2-D149-BBC80F5044B7}"/>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Functional Unit</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FU</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B108BF73-BC96-431A-13EE-669CCF860167}"/>
              </a:ext>
            </a:extLst>
          </p:cNvPr>
          <p:cNvSpPr>
            <a:spLocks noGrp="1"/>
          </p:cNvSpPr>
          <p:nvPr>
            <p:ph idx="1"/>
          </p:nvPr>
        </p:nvSpPr>
        <p:spPr/>
        <p:txBody>
          <a:bodyPr/>
          <a:lstStyle/>
          <a:p>
            <a:r>
              <a:rPr kumimoji="1" lang="en-US" altLang="zh-CN">
                <a:solidFill>
                  <a:srgbClr val="FF0000"/>
                </a:solidFill>
                <a:latin typeface="Microsoft YaHei" panose="020B0503020204020204" pitchFamily="34" charset="-122"/>
                <a:ea typeface="Microsoft YaHei" panose="020B0503020204020204" pitchFamily="34" charset="-122"/>
              </a:rPr>
              <a:t>Busy</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 </a:t>
            </a:r>
            <a:r>
              <a:rPr kumimoji="1" lang="zh-CN" altLang="en-US">
                <a:latin typeface="Microsoft YaHei" panose="020B0503020204020204" pitchFamily="34" charset="-122"/>
                <a:ea typeface="Microsoft YaHei" panose="020B0503020204020204" pitchFamily="34" charset="-122"/>
              </a:rPr>
              <a:t>表示这一行是否 </a:t>
            </a:r>
            <a:r>
              <a:rPr kumimoji="1" lang="en-US" altLang="zh-CN">
                <a:latin typeface="Microsoft YaHei" panose="020B0503020204020204" pitchFamily="34" charset="-122"/>
                <a:ea typeface="Microsoft YaHei" panose="020B0503020204020204" pitchFamily="34" charset="-122"/>
              </a:rPr>
              <a:t>busy</a:t>
            </a:r>
          </a:p>
          <a:p>
            <a:r>
              <a:rPr kumimoji="1" lang="en-US" altLang="zh-CN">
                <a:solidFill>
                  <a:srgbClr val="FF0000"/>
                </a:solidFill>
                <a:latin typeface="Microsoft YaHei" panose="020B0503020204020204" pitchFamily="34" charset="-122"/>
                <a:ea typeface="Microsoft YaHei" panose="020B0503020204020204" pitchFamily="34" charset="-122"/>
              </a:rPr>
              <a:t>Op</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 </a:t>
            </a:r>
            <a:r>
              <a:rPr kumimoji="1" lang="zh-CN" altLang="en-US">
                <a:latin typeface="Microsoft YaHei" panose="020B0503020204020204" pitchFamily="34" charset="-122"/>
                <a:ea typeface="Microsoft YaHei" panose="020B0503020204020204" pitchFamily="34" charset="-122"/>
              </a:rPr>
              <a:t>这一行执行什么运算</a:t>
            </a:r>
            <a:endParaRPr kumimoji="1" lang="en-US" altLang="zh-CN">
              <a:latin typeface="Microsoft YaHei" panose="020B0503020204020204" pitchFamily="34" charset="-122"/>
              <a:ea typeface="Microsoft YaHei" panose="020B0503020204020204" pitchFamily="34" charset="-122"/>
            </a:endParaRPr>
          </a:p>
          <a:p>
            <a:r>
              <a:rPr kumimoji="1" lang="en-US" altLang="zh-CN">
                <a:solidFill>
                  <a:srgbClr val="FF0000"/>
                </a:solidFill>
                <a:latin typeface="Microsoft YaHei" panose="020B0503020204020204" pitchFamily="34" charset="-122"/>
                <a:ea typeface="Microsoft YaHei" panose="020B0503020204020204" pitchFamily="34" charset="-122"/>
              </a:rPr>
              <a:t>F</a:t>
            </a:r>
            <a:r>
              <a:rPr kumimoji="1" lang="en-US" altLang="zh-CN" baseline="-25000">
                <a:solidFill>
                  <a:srgbClr val="FF0000"/>
                </a:solidFill>
                <a:latin typeface="Microsoft YaHei" panose="020B0503020204020204" pitchFamily="34" charset="-122"/>
                <a:ea typeface="Microsoft YaHei" panose="020B0503020204020204" pitchFamily="34" charset="-122"/>
              </a:rPr>
              <a:t>i</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 </a:t>
            </a:r>
            <a:r>
              <a:rPr kumimoji="1" lang="zh-CN" altLang="en-US">
                <a:latin typeface="Microsoft YaHei" panose="020B0503020204020204" pitchFamily="34" charset="-122"/>
                <a:ea typeface="Microsoft YaHei" panose="020B0503020204020204" pitchFamily="34" charset="-122"/>
              </a:rPr>
              <a:t>目的寄存器</a:t>
            </a:r>
            <a:endParaRPr kumimoji="1" lang="en-US" altLang="zh-CN">
              <a:latin typeface="Microsoft YaHei" panose="020B0503020204020204" pitchFamily="34" charset="-122"/>
              <a:ea typeface="Microsoft YaHei" panose="020B0503020204020204" pitchFamily="34" charset="-122"/>
            </a:endParaRPr>
          </a:p>
          <a:p>
            <a:r>
              <a:rPr kumimoji="1" lang="en-US" altLang="zh-CN">
                <a:solidFill>
                  <a:srgbClr val="FF0000"/>
                </a:solidFill>
                <a:latin typeface="Microsoft YaHei" panose="020B0503020204020204" pitchFamily="34" charset="-122"/>
                <a:ea typeface="Microsoft YaHei" panose="020B0503020204020204" pitchFamily="34" charset="-122"/>
              </a:rPr>
              <a:t>F</a:t>
            </a:r>
            <a:r>
              <a:rPr kumimoji="1" lang="en-US" altLang="zh-CN" baseline="-25000">
                <a:solidFill>
                  <a:srgbClr val="FF0000"/>
                </a:solidFill>
                <a:latin typeface="Microsoft YaHei" panose="020B0503020204020204" pitchFamily="34" charset="-122"/>
                <a:ea typeface="Microsoft YaHei" panose="020B0503020204020204" pitchFamily="34" charset="-122"/>
              </a:rPr>
              <a:t>j</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solidFill>
                  <a:srgbClr val="FF0000"/>
                </a:solidFill>
                <a:latin typeface="Microsoft YaHei" panose="020B0503020204020204" pitchFamily="34" charset="-122"/>
                <a:ea typeface="Microsoft YaHei" panose="020B0503020204020204" pitchFamily="34" charset="-122"/>
              </a:rPr>
              <a:t>, F</a:t>
            </a:r>
            <a:r>
              <a:rPr kumimoji="1" lang="en-US" altLang="zh-CN" baseline="-25000">
                <a:solidFill>
                  <a:srgbClr val="FF0000"/>
                </a:solidFill>
                <a:latin typeface="Microsoft YaHei" panose="020B0503020204020204" pitchFamily="34" charset="-122"/>
                <a:ea typeface="Microsoft YaHei" panose="020B0503020204020204" pitchFamily="34" charset="-122"/>
              </a:rPr>
              <a:t>k</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 </a:t>
            </a:r>
            <a:r>
              <a:rPr kumimoji="1" lang="zh-CN" altLang="en-US">
                <a:latin typeface="Microsoft YaHei" panose="020B0503020204020204" pitchFamily="34" charset="-122"/>
                <a:ea typeface="Microsoft YaHei" panose="020B0503020204020204" pitchFamily="34" charset="-122"/>
              </a:rPr>
              <a:t>源寄存器</a:t>
            </a:r>
            <a:endParaRPr kumimoji="1" lang="en-US" altLang="zh-CN">
              <a:latin typeface="Microsoft YaHei" panose="020B0503020204020204" pitchFamily="34" charset="-122"/>
              <a:ea typeface="Microsoft YaHei" panose="020B0503020204020204" pitchFamily="34" charset="-122"/>
            </a:endParaRPr>
          </a:p>
          <a:p>
            <a:r>
              <a:rPr kumimoji="1" lang="en-US" altLang="zh-CN">
                <a:solidFill>
                  <a:srgbClr val="FF0000"/>
                </a:solidFill>
                <a:latin typeface="Microsoft YaHei" panose="020B0503020204020204" pitchFamily="34" charset="-122"/>
                <a:ea typeface="Microsoft YaHei" panose="020B0503020204020204" pitchFamily="34" charset="-122"/>
              </a:rPr>
              <a:t>Q</a:t>
            </a:r>
            <a:r>
              <a:rPr kumimoji="1" lang="en-US" altLang="zh-CN" baseline="-25000">
                <a:solidFill>
                  <a:srgbClr val="FF0000"/>
                </a:solidFill>
                <a:latin typeface="Microsoft YaHei" panose="020B0503020204020204" pitchFamily="34" charset="-122"/>
                <a:ea typeface="Microsoft YaHei" panose="020B0503020204020204" pitchFamily="34" charset="-122"/>
              </a:rPr>
              <a:t>j</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solidFill>
                  <a:srgbClr val="FF0000"/>
                </a:solidFill>
                <a:latin typeface="Microsoft YaHei" panose="020B0503020204020204" pitchFamily="34" charset="-122"/>
                <a:ea typeface="Microsoft YaHei" panose="020B0503020204020204" pitchFamily="34" charset="-122"/>
              </a:rPr>
              <a:t>, Q</a:t>
            </a:r>
            <a:r>
              <a:rPr kumimoji="1" lang="en-US" altLang="zh-CN" baseline="-25000">
                <a:solidFill>
                  <a:srgbClr val="FF0000"/>
                </a:solidFill>
                <a:latin typeface="Microsoft YaHei" panose="020B0503020204020204" pitchFamily="34" charset="-122"/>
                <a:ea typeface="Microsoft YaHei" panose="020B0503020204020204" pitchFamily="34" charset="-122"/>
              </a:rPr>
              <a:t>k</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 </a:t>
            </a:r>
            <a:r>
              <a:rPr kumimoji="1" lang="zh-CN" altLang="en-US">
                <a:latin typeface="Microsoft YaHei" panose="020B0503020204020204" pitchFamily="34" charset="-122"/>
                <a:ea typeface="Microsoft YaHei" panose="020B0503020204020204" pitchFamily="34" charset="-122"/>
              </a:rPr>
              <a:t>产生 </a:t>
            </a:r>
            <a:r>
              <a:rPr kumimoji="1" lang="en-US" altLang="zh-CN">
                <a:latin typeface="Microsoft YaHei" panose="020B0503020204020204" pitchFamily="34" charset="-122"/>
                <a:ea typeface="Microsoft YaHei" panose="020B0503020204020204" pitchFamily="34" charset="-122"/>
              </a:rPr>
              <a:t>F</a:t>
            </a:r>
            <a:r>
              <a:rPr kumimoji="1" lang="en-US" altLang="zh-CN" baseline="-25000">
                <a:latin typeface="Microsoft YaHei" panose="020B0503020204020204" pitchFamily="34" charset="-122"/>
                <a:ea typeface="Microsoft YaHei" panose="020B0503020204020204" pitchFamily="34" charset="-122"/>
              </a:rPr>
              <a:t>j</a:t>
            </a:r>
            <a:r>
              <a:rPr kumimoji="1" lang="en-US" altLang="zh-CN">
                <a:latin typeface="Microsoft YaHei" panose="020B0503020204020204" pitchFamily="34" charset="-122"/>
                <a:ea typeface="Microsoft YaHei" panose="020B0503020204020204" pitchFamily="34" charset="-122"/>
              </a:rPr>
              <a:t>, F</a:t>
            </a:r>
            <a:r>
              <a:rPr kumimoji="1" lang="en-US" altLang="zh-CN" baseline="-25000">
                <a:latin typeface="Microsoft YaHei" panose="020B0503020204020204" pitchFamily="34" charset="-122"/>
                <a:ea typeface="Microsoft YaHei" panose="020B0503020204020204" pitchFamily="34" charset="-122"/>
              </a:rPr>
              <a:t>k</a:t>
            </a:r>
            <a:r>
              <a:rPr kumimoji="1" lang="zh-CN" altLang="en-US">
                <a:latin typeface="Microsoft YaHei" panose="020B0503020204020204" pitchFamily="34" charset="-122"/>
                <a:ea typeface="Microsoft YaHei" panose="020B0503020204020204" pitchFamily="34" charset="-122"/>
              </a:rPr>
              <a:t> 的 </a:t>
            </a:r>
            <a:r>
              <a:rPr kumimoji="1" lang="en-US" altLang="zh-CN">
                <a:latin typeface="Microsoft YaHei" panose="020B0503020204020204" pitchFamily="34" charset="-122"/>
                <a:ea typeface="Microsoft YaHei" panose="020B0503020204020204" pitchFamily="34" charset="-122"/>
              </a:rPr>
              <a:t>FU</a:t>
            </a:r>
            <a:r>
              <a:rPr kumimoji="1" lang="zh-CN" altLang="en-US">
                <a:latin typeface="Microsoft YaHei" panose="020B0503020204020204" pitchFamily="34" charset="-122"/>
                <a:ea typeface="Microsoft YaHei" panose="020B0503020204020204" pitchFamily="34" charset="-122"/>
              </a:rPr>
              <a:t> 行</a:t>
            </a:r>
            <a:endParaRPr kumimoji="1" lang="en-US" altLang="zh-CN">
              <a:latin typeface="Microsoft YaHei" panose="020B0503020204020204" pitchFamily="34" charset="-122"/>
              <a:ea typeface="Microsoft YaHei" panose="020B0503020204020204" pitchFamily="34" charset="-122"/>
            </a:endParaRPr>
          </a:p>
          <a:p>
            <a:r>
              <a:rPr kumimoji="1" lang="en-US" altLang="zh-CN">
                <a:solidFill>
                  <a:srgbClr val="FF0000"/>
                </a:solidFill>
                <a:latin typeface="Microsoft YaHei" panose="020B0503020204020204" pitchFamily="34" charset="-122"/>
                <a:ea typeface="Microsoft YaHei" panose="020B0503020204020204" pitchFamily="34" charset="-122"/>
              </a:rPr>
              <a:t>R</a:t>
            </a:r>
            <a:r>
              <a:rPr kumimoji="1" lang="en-US" altLang="zh-CN" baseline="-25000">
                <a:solidFill>
                  <a:srgbClr val="FF0000"/>
                </a:solidFill>
                <a:latin typeface="Microsoft YaHei" panose="020B0503020204020204" pitchFamily="34" charset="-122"/>
                <a:ea typeface="Microsoft YaHei" panose="020B0503020204020204" pitchFamily="34" charset="-122"/>
              </a:rPr>
              <a:t>j</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solidFill>
                  <a:srgbClr val="FF0000"/>
                </a:solidFill>
                <a:latin typeface="Microsoft YaHei" panose="020B0503020204020204" pitchFamily="34" charset="-122"/>
                <a:ea typeface="Microsoft YaHei" panose="020B0503020204020204" pitchFamily="34" charset="-122"/>
              </a:rPr>
              <a:t>, R</a:t>
            </a:r>
            <a:r>
              <a:rPr kumimoji="1" lang="en-US" altLang="zh-CN" baseline="-25000">
                <a:solidFill>
                  <a:srgbClr val="FF0000"/>
                </a:solidFill>
                <a:latin typeface="Microsoft YaHei" panose="020B0503020204020204" pitchFamily="34" charset="-122"/>
                <a:ea typeface="Microsoft YaHei" panose="020B0503020204020204" pitchFamily="34" charset="-122"/>
              </a:rPr>
              <a:t>k</a:t>
            </a:r>
            <a:r>
              <a:rPr kumimoji="1" lang="zh-CN" altLang="en-US">
                <a:solidFill>
                  <a:srgbClr val="FF0000"/>
                </a:solidFill>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 </a:t>
            </a:r>
            <a:r>
              <a:rPr kumimoji="1" lang="zh-CN" altLang="en-US">
                <a:latin typeface="Microsoft YaHei" panose="020B0503020204020204" pitchFamily="34" charset="-122"/>
                <a:ea typeface="Microsoft YaHei" panose="020B0503020204020204" pitchFamily="34" charset="-122"/>
              </a:rPr>
              <a:t>表示 </a:t>
            </a:r>
            <a:r>
              <a:rPr kumimoji="1" lang="en-US" altLang="zh-CN">
                <a:latin typeface="Microsoft YaHei" panose="020B0503020204020204" pitchFamily="34" charset="-122"/>
                <a:ea typeface="Microsoft YaHei" panose="020B0503020204020204" pitchFamily="34" charset="-122"/>
              </a:rPr>
              <a:t>F</a:t>
            </a:r>
            <a:r>
              <a:rPr kumimoji="1" lang="en-US" altLang="zh-CN" baseline="-25000">
                <a:latin typeface="Microsoft YaHei" panose="020B0503020204020204" pitchFamily="34" charset="-122"/>
                <a:ea typeface="Microsoft YaHei" panose="020B0503020204020204" pitchFamily="34" charset="-122"/>
              </a:rPr>
              <a:t>j</a:t>
            </a:r>
            <a:r>
              <a:rPr kumimoji="1" lang="en-US" altLang="zh-CN">
                <a:latin typeface="Microsoft YaHei" panose="020B0503020204020204" pitchFamily="34" charset="-122"/>
                <a:ea typeface="Microsoft YaHei" panose="020B0503020204020204" pitchFamily="34" charset="-122"/>
              </a:rPr>
              <a:t>, F</a:t>
            </a:r>
            <a:r>
              <a:rPr kumimoji="1" lang="en-US" altLang="zh-CN" baseline="-25000">
                <a:latin typeface="Microsoft YaHei" panose="020B0503020204020204" pitchFamily="34" charset="-122"/>
                <a:ea typeface="Microsoft YaHei" panose="020B0503020204020204" pitchFamily="34" charset="-122"/>
              </a:rPr>
              <a:t>k</a:t>
            </a:r>
            <a:r>
              <a:rPr kumimoji="1" lang="zh-CN" altLang="en-US">
                <a:latin typeface="Microsoft YaHei" panose="020B0503020204020204" pitchFamily="34" charset="-122"/>
                <a:ea typeface="Microsoft YaHei" panose="020B0503020204020204" pitchFamily="34" charset="-122"/>
              </a:rPr>
              <a:t> 是否准备好（可读）</a:t>
            </a:r>
            <a:endParaRPr kumimoji="1" lang="en-US" altLang="zh-CN">
              <a:latin typeface="Microsoft YaHei" panose="020B0503020204020204" pitchFamily="34" charset="-122"/>
              <a:ea typeface="Microsoft YaHei" panose="020B0503020204020204" pitchFamily="34" charset="-122"/>
            </a:endParaRPr>
          </a:p>
          <a:p>
            <a:pPr lvl="1"/>
            <a:r>
              <a:rPr kumimoji="1" lang="zh-CN" altLang="en-US">
                <a:latin typeface="Microsoft YaHei" panose="020B0503020204020204" pitchFamily="34" charset="-122"/>
                <a:ea typeface="Microsoft YaHei" panose="020B0503020204020204" pitchFamily="34" charset="-122"/>
              </a:rPr>
              <a:t>读过之后，将 </a:t>
            </a:r>
            <a:r>
              <a:rPr kumimoji="1" lang="en-US" altLang="zh-CN">
                <a:latin typeface="Microsoft YaHei" panose="020B0503020204020204" pitchFamily="34" charset="-122"/>
                <a:ea typeface="Microsoft YaHei" panose="020B0503020204020204" pitchFamily="34" charset="-122"/>
              </a:rPr>
              <a:t>Rj</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Rk</a:t>
            </a:r>
            <a:r>
              <a:rPr kumimoji="1" lang="zh-CN" altLang="en-US">
                <a:latin typeface="Microsoft YaHei" panose="020B0503020204020204" pitchFamily="34" charset="-122"/>
                <a:ea typeface="Microsoft YaHei" panose="020B0503020204020204" pitchFamily="34" charset="-122"/>
              </a:rPr>
              <a:t> 标记为 </a:t>
            </a:r>
            <a:r>
              <a:rPr kumimoji="1" lang="en-US" altLang="zh-CN">
                <a:latin typeface="Microsoft YaHei" panose="020B0503020204020204" pitchFamily="34" charset="-122"/>
                <a:ea typeface="Microsoft YaHei" panose="020B0503020204020204" pitchFamily="34" charset="-122"/>
              </a:rPr>
              <a:t>No</a:t>
            </a:r>
          </a:p>
        </p:txBody>
      </p:sp>
    </p:spTree>
    <p:extLst>
      <p:ext uri="{BB962C8B-B14F-4D97-AF65-F5344CB8AC3E}">
        <p14:creationId xmlns:p14="http://schemas.microsoft.com/office/powerpoint/2010/main" val="318189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1805E-295D-71F2-7A01-CE3BC2EC4A2F}"/>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后续省略！来看几个要点</a:t>
            </a:r>
          </a:p>
        </p:txBody>
      </p:sp>
      <p:sp>
        <p:nvSpPr>
          <p:cNvPr id="3" name="内容占位符 2">
            <a:extLst>
              <a:ext uri="{FF2B5EF4-FFF2-40B4-BE49-F238E27FC236}">
                <a16:creationId xmlns:a16="http://schemas.microsoft.com/office/drawing/2014/main" id="{70BED73E-500B-7884-B90B-31F41DB4FE98}"/>
              </a:ext>
            </a:extLst>
          </p:cNvPr>
          <p:cNvSpPr>
            <a:spLocks noGrp="1"/>
          </p:cNvSpPr>
          <p:nvPr>
            <p:ph idx="1"/>
          </p:nvPr>
        </p:nvSpPr>
        <p:spPr/>
        <p:txBody>
          <a:bodyPr>
            <a:normAutofit fontScale="70000" lnSpcReduction="20000"/>
          </a:bodyPr>
          <a:lstStyle/>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一条指令能否发射</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看是否有功能部件空闲可用，这个信息包含在功能状态（</a:t>
            </a:r>
            <a:r>
              <a:rPr lang="en-US" altLang="zh-CN" b="0" i="0">
                <a:solidFill>
                  <a:srgbClr val="121212"/>
                </a:solidFill>
                <a:effectLst/>
                <a:latin typeface="Microsoft YaHei" panose="020B0503020204020204" pitchFamily="34" charset="-122"/>
                <a:ea typeface="Microsoft YaHei" panose="020B0503020204020204" pitchFamily="34" charset="-122"/>
              </a:rPr>
              <a:t>Function Unit Status</a:t>
            </a:r>
            <a:r>
              <a:rPr lang="zh-CN" altLang="en-US" b="0" i="0">
                <a:solidFill>
                  <a:srgbClr val="121212"/>
                </a:solidFill>
                <a:effectLst/>
                <a:latin typeface="Microsoft YaHei" panose="020B0503020204020204" pitchFamily="34" charset="-122"/>
                <a:ea typeface="Microsoft YaHei" panose="020B0503020204020204" pitchFamily="34" charset="-122"/>
              </a:rPr>
              <a:t>）中</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看指令要写的寄存器是否正要被别的指令写，这个信息包含在寄存器状态中（解决 </a:t>
            </a:r>
            <a:r>
              <a:rPr lang="en-US" altLang="zh-CN" b="0" i="0">
                <a:solidFill>
                  <a:srgbClr val="121212"/>
                </a:solidFill>
                <a:effectLst/>
                <a:latin typeface="Microsoft YaHei" panose="020B0503020204020204" pitchFamily="34" charset="-122"/>
                <a:ea typeface="Microsoft YaHei" panose="020B0503020204020204" pitchFamily="34" charset="-122"/>
              </a:rPr>
              <a:t>WAW</a:t>
            </a:r>
            <a:r>
              <a:rPr lang="zh-CN" altLang="en-US" b="0" i="0">
                <a:solidFill>
                  <a:srgbClr val="121212"/>
                </a:solidFill>
                <a:effectLst/>
                <a:latin typeface="Microsoft YaHei" panose="020B0503020204020204" pitchFamily="34" charset="-122"/>
                <a:ea typeface="Microsoft YaHei" panose="020B0503020204020204" pitchFamily="34" charset="-122"/>
              </a:rPr>
              <a:t>）</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一条指令能否读数</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看记分牌是否提示源寄存器不可读，如果不可读，就说明该寄存器将要被别的前序指令改写，现在的指令要等待前序指令写回（解决 </a:t>
            </a:r>
            <a:r>
              <a:rPr lang="en" altLang="zh-CN" b="0" i="0">
                <a:solidFill>
                  <a:srgbClr val="121212"/>
                </a:solidFill>
                <a:effectLst/>
                <a:latin typeface="Microsoft YaHei" panose="020B0503020204020204" pitchFamily="34" charset="-122"/>
                <a:ea typeface="Microsoft YaHei" panose="020B0503020204020204" pitchFamily="34" charset="-122"/>
              </a:rPr>
              <a:t>RAW </a:t>
            </a:r>
            <a:r>
              <a:rPr lang="zh-CN" altLang="en-US" b="0" i="0">
                <a:solidFill>
                  <a:srgbClr val="121212"/>
                </a:solidFill>
                <a:effectLst/>
                <a:latin typeface="Microsoft YaHei" panose="020B0503020204020204" pitchFamily="34" charset="-122"/>
                <a:ea typeface="Microsoft YaHei" panose="020B0503020204020204" pitchFamily="34" charset="-122"/>
              </a:rPr>
              <a:t>冒险）</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一条指令一旦读数完成，就必然可以进行运算，运算可以是多周期的</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在第一个周期结束时应该改写功能状态，表明自己不再需要读寄存器</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一条指令</a:t>
            </a:r>
            <a:r>
              <a:rPr lang="zh-CN" altLang="en-US" b="0" i="0">
                <a:solidFill>
                  <a:srgbClr val="FF0000"/>
                </a:solidFill>
                <a:effectLst/>
                <a:latin typeface="Microsoft YaHei" panose="020B0503020204020204" pitchFamily="34" charset="-122"/>
                <a:ea typeface="Microsoft YaHei" panose="020B0503020204020204" pitchFamily="34" charset="-122"/>
              </a:rPr>
              <a:t>能否写回（前面的示例中没有体现）</a:t>
            </a:r>
            <a:endParaRPr lang="en-US" altLang="zh-CN" b="0" i="0">
              <a:solidFill>
                <a:srgbClr val="FF0000"/>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看是否有指令需要读即将被改写的这个寄存器</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观察标记 </a:t>
            </a:r>
            <a:r>
              <a:rPr lang="en" altLang="zh-CN" b="0" i="0">
                <a:solidFill>
                  <a:srgbClr val="121212"/>
                </a:solidFill>
                <a:effectLst/>
                <a:latin typeface="Microsoft YaHei" panose="020B0503020204020204" pitchFamily="34" charset="-122"/>
                <a:ea typeface="Microsoft YaHei" panose="020B0503020204020204" pitchFamily="34" charset="-122"/>
              </a:rPr>
              <a:t>Yes </a:t>
            </a:r>
            <a:r>
              <a:rPr lang="zh-CN" altLang="en-US" b="0" i="0">
                <a:solidFill>
                  <a:srgbClr val="121212"/>
                </a:solidFill>
                <a:effectLst/>
                <a:latin typeface="Microsoft YaHei" panose="020B0503020204020204" pitchFamily="34" charset="-122"/>
                <a:ea typeface="Microsoft YaHei" panose="020B0503020204020204" pitchFamily="34" charset="-122"/>
              </a:rPr>
              <a:t>的</a:t>
            </a:r>
            <a:r>
              <a:rPr lang="en" altLang="zh-CN" b="0" i="0">
                <a:solidFill>
                  <a:srgbClr val="121212"/>
                </a:solidFill>
                <a:effectLst/>
                <a:latin typeface="Microsoft YaHei" panose="020B0503020204020204" pitchFamily="34" charset="-122"/>
                <a:ea typeface="Microsoft YaHei" panose="020B0503020204020204" pitchFamily="34" charset="-122"/>
              </a:rPr>
              <a:t>Rj</a:t>
            </a:r>
            <a:r>
              <a:rPr lang="zh-CN" altLang="en" b="0" i="0">
                <a:solidFill>
                  <a:srgbClr val="121212"/>
                </a:solidFill>
                <a:effectLst/>
                <a:latin typeface="Microsoft YaHei" panose="020B0503020204020204" pitchFamily="34" charset="-122"/>
                <a:ea typeface="Microsoft YaHei" panose="020B0503020204020204" pitchFamily="34" charset="-122"/>
              </a:rPr>
              <a:t>、</a:t>
            </a:r>
            <a:r>
              <a:rPr lang="en" altLang="zh-CN" b="0" i="0">
                <a:solidFill>
                  <a:srgbClr val="121212"/>
                </a:solidFill>
                <a:effectLst/>
                <a:latin typeface="Microsoft YaHei" panose="020B0503020204020204" pitchFamily="34" charset="-122"/>
                <a:ea typeface="Microsoft YaHei" panose="020B0503020204020204" pitchFamily="34" charset="-122"/>
              </a:rPr>
              <a:t>Rk </a:t>
            </a:r>
            <a:r>
              <a:rPr lang="zh-CN" altLang="en-US" b="0" i="0">
                <a:solidFill>
                  <a:srgbClr val="121212"/>
                </a:solidFill>
                <a:effectLst/>
                <a:latin typeface="Microsoft YaHei" panose="020B0503020204020204" pitchFamily="34" charset="-122"/>
                <a:ea typeface="Microsoft YaHei" panose="020B0503020204020204" pitchFamily="34" charset="-122"/>
              </a:rPr>
              <a:t>对应的寄存器里是否有当前指令的目的寄存器，如果有，就说明有指令需要读取寄存器的旧值，这样一来我们就要等指令读完旧值之后再写回（解决 </a:t>
            </a:r>
            <a:r>
              <a:rPr lang="en" altLang="zh-CN" b="0" i="0">
                <a:solidFill>
                  <a:srgbClr val="121212"/>
                </a:solidFill>
                <a:effectLst/>
                <a:latin typeface="Microsoft YaHei" panose="020B0503020204020204" pitchFamily="34" charset="-122"/>
                <a:ea typeface="Microsoft YaHei" panose="020B0503020204020204" pitchFamily="34" charset="-122"/>
              </a:rPr>
              <a:t>WAR </a:t>
            </a:r>
            <a:r>
              <a:rPr lang="zh-CN" altLang="en-US" b="0" i="0">
                <a:solidFill>
                  <a:srgbClr val="121212"/>
                </a:solidFill>
                <a:effectLst/>
                <a:latin typeface="Microsoft YaHei" panose="020B0503020204020204" pitchFamily="34" charset="-122"/>
                <a:ea typeface="Microsoft YaHei" panose="020B0503020204020204" pitchFamily="34" charset="-122"/>
              </a:rPr>
              <a:t>冒险）</a:t>
            </a:r>
          </a:p>
        </p:txBody>
      </p:sp>
    </p:spTree>
    <p:extLst>
      <p:ext uri="{BB962C8B-B14F-4D97-AF65-F5344CB8AC3E}">
        <p14:creationId xmlns:p14="http://schemas.microsoft.com/office/powerpoint/2010/main" val="102184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D452C-5532-8BF5-70A6-8784A66A8A5F}"/>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记分牌算法的优缺点</a:t>
            </a:r>
          </a:p>
        </p:txBody>
      </p:sp>
      <p:sp>
        <p:nvSpPr>
          <p:cNvPr id="3" name="内容占位符 2">
            <a:extLst>
              <a:ext uri="{FF2B5EF4-FFF2-40B4-BE49-F238E27FC236}">
                <a16:creationId xmlns:a16="http://schemas.microsoft.com/office/drawing/2014/main" id="{CC027A10-82BD-7D9C-F7B4-4D183B114520}"/>
              </a:ext>
            </a:extLst>
          </p:cNvPr>
          <p:cNvSpPr>
            <a:spLocks noGrp="1"/>
          </p:cNvSpPr>
          <p:nvPr>
            <p:ph idx="1"/>
          </p:nvPr>
        </p:nvSpPr>
        <p:spPr/>
        <p:txBody>
          <a:bodyPr>
            <a:normAutofit fontScale="92500"/>
          </a:bodyPr>
          <a:lstStyle/>
          <a:p>
            <a:pPr algn="l">
              <a:lnSpc>
                <a:spcPct val="110000"/>
              </a:lnSpc>
            </a:pPr>
            <a:r>
              <a:rPr lang="zh-CN" altLang="en-US" b="0" i="0">
                <a:solidFill>
                  <a:srgbClr val="121212"/>
                </a:solidFill>
                <a:effectLst/>
                <a:latin typeface="Microsoft YaHei" panose="020B0503020204020204" pitchFamily="34" charset="-122"/>
                <a:ea typeface="Microsoft YaHei" panose="020B0503020204020204" pitchFamily="34" charset="-122"/>
              </a:rPr>
              <a:t>优点</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10000"/>
              </a:lnSpc>
            </a:pPr>
            <a:r>
              <a:rPr lang="zh-CN" altLang="en-US" b="1" i="0">
                <a:solidFill>
                  <a:srgbClr val="121212"/>
                </a:solidFill>
                <a:effectLst/>
                <a:latin typeface="Microsoft YaHei" panose="020B0503020204020204" pitchFamily="34" charset="-122"/>
                <a:ea typeface="Microsoft YaHei" panose="020B0503020204020204" pitchFamily="34" charset="-122"/>
              </a:rPr>
              <a:t>实现了指令的乱序执行，解决了乱序执行过程中的数据冒险问题</a:t>
            </a:r>
            <a:endParaRPr lang="en-US" altLang="zh-CN">
              <a:solidFill>
                <a:srgbClr val="121212"/>
              </a:solidFill>
              <a:latin typeface="Microsoft YaHei" panose="020B0503020204020204" pitchFamily="34" charset="-122"/>
              <a:ea typeface="Microsoft YaHei" panose="020B0503020204020204" pitchFamily="34" charset="-122"/>
            </a:endParaRPr>
          </a:p>
          <a:p>
            <a:pPr lvl="1">
              <a:lnSpc>
                <a:spcPct val="110000"/>
              </a:lnSpc>
            </a:pPr>
            <a:r>
              <a:rPr lang="zh-CN" altLang="en-US" b="0" i="0">
                <a:solidFill>
                  <a:srgbClr val="121212"/>
                </a:solidFill>
                <a:effectLst/>
                <a:latin typeface="Microsoft YaHei" panose="020B0503020204020204" pitchFamily="34" charset="-122"/>
                <a:ea typeface="Microsoft YaHei" panose="020B0503020204020204" pitchFamily="34" charset="-122"/>
              </a:rPr>
              <a:t>实现了指令的数据流式运行，并且实现起来并不复杂</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2">
              <a:lnSpc>
                <a:spcPct val="110000"/>
              </a:lnSpc>
            </a:pPr>
            <a:r>
              <a:rPr lang="zh-CN" altLang="en-US" b="0" i="0">
                <a:solidFill>
                  <a:srgbClr val="121212"/>
                </a:solidFill>
                <a:effectLst/>
                <a:latin typeface="Microsoft YaHei" panose="020B0503020204020204" pitchFamily="34" charset="-122"/>
                <a:ea typeface="Microsoft YaHei" panose="020B0503020204020204" pitchFamily="34" charset="-122"/>
              </a:rPr>
              <a:t>即数据一旦准备好就开始运行，这区别于传统五级流水线中控制运行方式</a:t>
            </a:r>
          </a:p>
          <a:p>
            <a:pPr algn="l">
              <a:lnSpc>
                <a:spcPct val="110000"/>
              </a:lnSpc>
            </a:pPr>
            <a:r>
              <a:rPr lang="zh-CN" altLang="en-US" b="0" i="0">
                <a:solidFill>
                  <a:srgbClr val="121212"/>
                </a:solidFill>
                <a:effectLst/>
                <a:latin typeface="Microsoft YaHei" panose="020B0503020204020204" pitchFamily="34" charset="-122"/>
                <a:ea typeface="Microsoft YaHei" panose="020B0503020204020204" pitchFamily="34" charset="-122"/>
              </a:rPr>
              <a:t>缺点</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10000"/>
              </a:lnSpc>
            </a:pPr>
            <a:r>
              <a:rPr lang="zh-CN" altLang="en-US" b="0" i="0">
                <a:solidFill>
                  <a:srgbClr val="121212"/>
                </a:solidFill>
                <a:effectLst/>
                <a:latin typeface="Microsoft YaHei" panose="020B0503020204020204" pitchFamily="34" charset="-122"/>
                <a:ea typeface="Microsoft YaHei" panose="020B0503020204020204" pitchFamily="34" charset="-122"/>
              </a:rPr>
              <a:t>还是会因为 </a:t>
            </a:r>
            <a:r>
              <a:rPr lang="en" altLang="zh-CN" b="0" i="0">
                <a:solidFill>
                  <a:srgbClr val="121212"/>
                </a:solidFill>
                <a:effectLst/>
                <a:latin typeface="Microsoft YaHei" panose="020B0503020204020204" pitchFamily="34" charset="-122"/>
                <a:ea typeface="Microsoft YaHei" panose="020B0503020204020204" pitchFamily="34" charset="-122"/>
              </a:rPr>
              <a:t>WAR </a:t>
            </a:r>
            <a:r>
              <a:rPr lang="zh-CN" altLang="en-US" b="0" i="0">
                <a:solidFill>
                  <a:srgbClr val="121212"/>
                </a:solidFill>
                <a:effectLst/>
                <a:latin typeface="Microsoft YaHei" panose="020B0503020204020204" pitchFamily="34" charset="-122"/>
                <a:ea typeface="Microsoft YaHei" panose="020B0503020204020204" pitchFamily="34" charset="-122"/>
              </a:rPr>
              <a:t>和 </a:t>
            </a:r>
            <a:r>
              <a:rPr lang="en" altLang="zh-CN" b="0" i="0">
                <a:solidFill>
                  <a:srgbClr val="121212"/>
                </a:solidFill>
                <a:effectLst/>
                <a:latin typeface="Microsoft YaHei" panose="020B0503020204020204" pitchFamily="34" charset="-122"/>
                <a:ea typeface="Microsoft YaHei" panose="020B0503020204020204" pitchFamily="34" charset="-122"/>
              </a:rPr>
              <a:t>WAW </a:t>
            </a:r>
            <a:r>
              <a:rPr lang="zh-CN" altLang="en-US" b="0" i="0">
                <a:solidFill>
                  <a:srgbClr val="121212"/>
                </a:solidFill>
                <a:effectLst/>
                <a:latin typeface="Microsoft YaHei" panose="020B0503020204020204" pitchFamily="34" charset="-122"/>
                <a:ea typeface="Microsoft YaHei" panose="020B0503020204020204" pitchFamily="34" charset="-122"/>
              </a:rPr>
              <a:t>冒险而产生阻塞，</a:t>
            </a:r>
            <a:r>
              <a:rPr lang="zh-CN" altLang="en-US" b="1" i="0">
                <a:solidFill>
                  <a:srgbClr val="121212"/>
                </a:solidFill>
                <a:effectLst/>
                <a:latin typeface="Microsoft YaHei" panose="020B0503020204020204" pitchFamily="34" charset="-122"/>
                <a:ea typeface="Microsoft YaHei" panose="020B0503020204020204" pitchFamily="34" charset="-122"/>
              </a:rPr>
              <a:t>且一旦产生阻塞，后续相同类型的指令就没办法继续发射</a:t>
            </a:r>
            <a:r>
              <a:rPr lang="zh-CN" altLang="e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如果后续相同类型的指令没法发射，那么更后面的也许可以立马执行的指令也会被阻塞到，这对性能有很大的影响</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10000"/>
              </a:lnSpc>
            </a:pPr>
            <a:r>
              <a:rPr lang="zh-CN" altLang="en-US" b="0" i="0">
                <a:solidFill>
                  <a:srgbClr val="121212"/>
                </a:solidFill>
                <a:effectLst/>
                <a:latin typeface="Microsoft YaHei" panose="020B0503020204020204" pitchFamily="34" charset="-122"/>
                <a:ea typeface="Microsoft YaHei" panose="020B0503020204020204" pitchFamily="34" charset="-122"/>
              </a:rPr>
              <a:t>记分牌算法在指令完成时（写回时）不是顺序的，</a:t>
            </a:r>
            <a:r>
              <a:rPr lang="zh-CN" altLang="en-US" b="1" i="0">
                <a:solidFill>
                  <a:srgbClr val="121212"/>
                </a:solidFill>
                <a:effectLst/>
                <a:latin typeface="Microsoft YaHei" panose="020B0503020204020204" pitchFamily="34" charset="-122"/>
                <a:ea typeface="Microsoft YaHei" panose="020B0503020204020204" pitchFamily="34" charset="-122"/>
              </a:rPr>
              <a:t>不按顺序完成指令会对程序的调试提出挑战</a:t>
            </a:r>
            <a:endParaRPr lang="zh-CN" altLang="en-US" b="0"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9076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2C2C2-4618-AB26-178B-D7B5FB6DE9E5}"/>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Tomasulo</a:t>
            </a:r>
            <a:endParaRPr kumimoji="1" lang="zh-CN" altLang="en-US">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6A17C5BD-948B-4057-9E77-BACA423217A3}"/>
              </a:ext>
            </a:extLst>
          </p:cNvPr>
          <p:cNvSpPr>
            <a:spLocks noGrp="1"/>
          </p:cNvSpPr>
          <p:nvPr>
            <p:ph idx="1"/>
          </p:nvPr>
        </p:nvSpPr>
        <p:spPr/>
        <p:txBody>
          <a:bodyPr/>
          <a:lstStyle/>
          <a:p>
            <a:r>
              <a:rPr kumimoji="1" lang="zh-CN" altLang="en-US">
                <a:latin typeface="Microsoft YaHei" panose="020B0503020204020204" pitchFamily="34" charset="-122"/>
                <a:ea typeface="Microsoft YaHei" panose="020B0503020204020204" pitchFamily="34" charset="-122"/>
              </a:rPr>
              <a:t>解决了名字依赖导致的不必要阻塞</a:t>
            </a:r>
            <a:endParaRPr kumimoji="1" lang="en-US" altLang="zh-CN">
              <a:latin typeface="Microsoft YaHei" panose="020B0503020204020204" pitchFamily="34" charset="-122"/>
              <a:ea typeface="Microsoft YaHei" panose="020B0503020204020204" pitchFamily="34" charset="-122"/>
            </a:endParaRPr>
          </a:p>
          <a:p>
            <a:endParaRPr kumimoji="1" lang="en-US" altLang="zh-CN">
              <a:latin typeface="Microsoft YaHei" panose="020B0503020204020204" pitchFamily="34" charset="-122"/>
              <a:ea typeface="Microsoft YaHei" panose="020B0503020204020204" pitchFamily="34" charset="-122"/>
            </a:endParaRPr>
          </a:p>
          <a:p>
            <a:r>
              <a:rPr kumimoji="1" lang="en-US" altLang="zh-CN">
                <a:latin typeface="Microsoft YaHei" panose="020B0503020204020204" pitchFamily="34" charset="-122"/>
                <a:ea typeface="Microsoft YaHei" panose="020B0503020204020204" pitchFamily="34" charset="-122"/>
              </a:rPr>
              <a:t>Reservation</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Station</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7651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99AEA-70C2-D8CC-F10A-6BE795E7C9E5}"/>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从与记分牌的对比看 </a:t>
            </a:r>
            <a:r>
              <a:rPr kumimoji="1" lang="en-US" altLang="zh-CN">
                <a:latin typeface="Microsoft YaHei" panose="020B0503020204020204" pitchFamily="34" charset="-122"/>
                <a:ea typeface="Microsoft YaHei" panose="020B0503020204020204" pitchFamily="34" charset="-122"/>
              </a:rPr>
              <a:t>Tomasulo</a:t>
            </a:r>
            <a:r>
              <a:rPr kumimoji="1" lang="zh-CN" altLang="en-US">
                <a:latin typeface="Microsoft YaHei" panose="020B0503020204020204" pitchFamily="34" charset="-122"/>
                <a:ea typeface="Microsoft YaHei" panose="020B0503020204020204" pitchFamily="34" charset="-122"/>
              </a:rPr>
              <a:t> 的动机</a:t>
            </a:r>
          </a:p>
        </p:txBody>
      </p:sp>
      <p:sp>
        <p:nvSpPr>
          <p:cNvPr id="3" name="内容占位符 2">
            <a:extLst>
              <a:ext uri="{FF2B5EF4-FFF2-40B4-BE49-F238E27FC236}">
                <a16:creationId xmlns:a16="http://schemas.microsoft.com/office/drawing/2014/main" id="{82558C60-D6A5-334D-4C93-E3ED3DA24813}"/>
              </a:ext>
            </a:extLst>
          </p:cNvPr>
          <p:cNvSpPr>
            <a:spLocks noGrp="1"/>
          </p:cNvSpPr>
          <p:nvPr>
            <p:ph idx="1"/>
          </p:nvPr>
        </p:nvSpPr>
        <p:spPr/>
        <p:txBody>
          <a:bodyPr>
            <a:normAutofit fontScale="85000" lnSpcReduction="10000"/>
          </a:bodyPr>
          <a:lstStyle/>
          <a:p>
            <a:pPr>
              <a:lnSpc>
                <a:spcPct val="120000"/>
              </a:lnSpc>
            </a:pPr>
            <a:r>
              <a:rPr lang="en" altLang="zh-CN" i="0">
                <a:solidFill>
                  <a:srgbClr val="121212"/>
                </a:solidFill>
                <a:effectLst/>
                <a:latin typeface="Microsoft YaHei" panose="020B0503020204020204" pitchFamily="34" charset="-122"/>
                <a:ea typeface="Microsoft YaHei" panose="020B0503020204020204" pitchFamily="34" charset="-122"/>
              </a:rPr>
              <a:t>SocreBoard</a:t>
            </a:r>
            <a:r>
              <a:rPr lang="zh-CN" altLang="en-US" i="0">
                <a:solidFill>
                  <a:srgbClr val="121212"/>
                </a:solidFill>
                <a:effectLst/>
                <a:latin typeface="Microsoft YaHei" panose="020B0503020204020204" pitchFamily="34" charset="-122"/>
                <a:ea typeface="Microsoft YaHei" panose="020B0503020204020204" pitchFamily="34" charset="-122"/>
              </a:rPr>
              <a:t>采用</a:t>
            </a:r>
            <a:r>
              <a:rPr lang="zh-CN" altLang="en-US" i="0">
                <a:solidFill>
                  <a:srgbClr val="FF0000"/>
                </a:solidFill>
                <a:effectLst/>
                <a:latin typeface="Microsoft YaHei" panose="020B0503020204020204" pitchFamily="34" charset="-122"/>
                <a:ea typeface="Microsoft YaHei" panose="020B0503020204020204" pitchFamily="34" charset="-122"/>
              </a:rPr>
              <a:t>停滞发射</a:t>
            </a:r>
            <a:r>
              <a:rPr lang="zh-CN" altLang="en-US" i="0">
                <a:solidFill>
                  <a:srgbClr val="121212"/>
                </a:solidFill>
                <a:effectLst/>
                <a:latin typeface="Microsoft YaHei" panose="020B0503020204020204" pitchFamily="34" charset="-122"/>
                <a:ea typeface="Microsoft YaHei" panose="020B0503020204020204" pitchFamily="34" charset="-122"/>
              </a:rPr>
              <a:t>、</a:t>
            </a:r>
            <a:r>
              <a:rPr lang="en" altLang="zh-CN" i="0">
                <a:solidFill>
                  <a:srgbClr val="FF0000"/>
                </a:solidFill>
                <a:effectLst/>
                <a:latin typeface="Microsoft YaHei" panose="020B0503020204020204" pitchFamily="34" charset="-122"/>
                <a:ea typeface="Microsoft YaHei" panose="020B0503020204020204" pitchFamily="34" charset="-122"/>
              </a:rPr>
              <a:t>tag</a:t>
            </a:r>
            <a:r>
              <a:rPr lang="zh-CN" altLang="en-US" i="0">
                <a:solidFill>
                  <a:srgbClr val="FF0000"/>
                </a:solidFill>
                <a:effectLst/>
                <a:latin typeface="Microsoft YaHei" panose="020B0503020204020204" pitchFamily="34" charset="-122"/>
                <a:ea typeface="Microsoft YaHei" panose="020B0503020204020204" pitchFamily="34" charset="-122"/>
              </a:rPr>
              <a:t>广播</a:t>
            </a:r>
            <a:r>
              <a:rPr lang="zh-CN" altLang="en-US" i="0">
                <a:solidFill>
                  <a:srgbClr val="121212"/>
                </a:solidFill>
                <a:effectLst/>
                <a:latin typeface="Microsoft YaHei" panose="020B0503020204020204" pitchFamily="34" charset="-122"/>
                <a:ea typeface="Microsoft YaHei" panose="020B0503020204020204" pitchFamily="34" charset="-122"/>
              </a:rPr>
              <a:t>和</a:t>
            </a:r>
            <a:r>
              <a:rPr lang="zh-CN" altLang="en-US" i="0">
                <a:solidFill>
                  <a:srgbClr val="FF0000"/>
                </a:solidFill>
                <a:effectLst/>
                <a:latin typeface="Microsoft YaHei" panose="020B0503020204020204" pitchFamily="34" charset="-122"/>
                <a:ea typeface="Microsoft YaHei" panose="020B0503020204020204" pitchFamily="34" charset="-122"/>
              </a:rPr>
              <a:t>停滞写回</a:t>
            </a:r>
            <a:r>
              <a:rPr lang="zh-CN" altLang="en-US" i="0">
                <a:solidFill>
                  <a:srgbClr val="121212"/>
                </a:solidFill>
                <a:effectLst/>
                <a:latin typeface="Microsoft YaHei" panose="020B0503020204020204" pitchFamily="34" charset="-122"/>
                <a:ea typeface="Microsoft YaHei" panose="020B0503020204020204" pitchFamily="34" charset="-122"/>
              </a:rPr>
              <a:t>机制解决了三种数据冒险，从而在逻辑上支持了乱序执行</a:t>
            </a:r>
            <a:endParaRPr kumimoji="1" lang="en-US" altLang="zh-CN" i="0">
              <a:solidFill>
                <a:srgbClr val="121212"/>
              </a:solidFill>
              <a:effectLst/>
              <a:latin typeface="Microsoft YaHei" panose="020B0503020204020204" pitchFamily="34" charset="-122"/>
              <a:ea typeface="Microsoft YaHei" panose="020B0503020204020204" pitchFamily="34" charset="-122"/>
            </a:endParaRPr>
          </a:p>
          <a:p>
            <a:pPr>
              <a:lnSpc>
                <a:spcPct val="120000"/>
              </a:lnSpc>
            </a:pPr>
            <a:r>
              <a:rPr kumimoji="1" lang="zh-CN" altLang="en-US" b="1">
                <a:solidFill>
                  <a:srgbClr val="121212"/>
                </a:solidFill>
                <a:latin typeface="Microsoft YaHei" panose="020B0503020204020204" pitchFamily="34" charset="-122"/>
                <a:ea typeface="Microsoft YaHei" panose="020B0503020204020204" pitchFamily="34" charset="-122"/>
              </a:rPr>
              <a:t>但是</a:t>
            </a:r>
            <a:endParaRPr kumimoji="1" lang="en-US" altLang="zh-CN" b="1">
              <a:solidFill>
                <a:srgbClr val="121212"/>
              </a:solidFill>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记分牌中每一个运算部件都只拥有一个 </a:t>
            </a:r>
            <a:r>
              <a:rPr lang="en" altLang="zh-CN" b="0" i="0">
                <a:solidFill>
                  <a:srgbClr val="121212"/>
                </a:solidFill>
                <a:effectLst/>
                <a:latin typeface="Microsoft YaHei" panose="020B0503020204020204" pitchFamily="34" charset="-122"/>
                <a:ea typeface="Microsoft YaHei" panose="020B0503020204020204" pitchFamily="34" charset="-122"/>
              </a:rPr>
              <a:t>OPRAND</a:t>
            </a:r>
            <a:r>
              <a:rPr lang="zh-CN" altLang="en-US" b="0" i="0">
                <a:solidFill>
                  <a:srgbClr val="121212"/>
                </a:solidFill>
                <a:effectLst/>
                <a:latin typeface="Microsoft YaHei" panose="020B0503020204020204" pitchFamily="34" charset="-122"/>
                <a:ea typeface="Microsoft YaHei" panose="020B0503020204020204" pitchFamily="34" charset="-122"/>
              </a:rPr>
              <a:t> 流水段寄存器，也只拥有一个译码信息流水段寄存器，这意味着多配置处理器中的每一条配置通路同一时间只能存在一条指令，如果某一配置通路被占据，之后又来一条该配置通路的对应指令，那后者就没法发射到配置通路上，从而导致指令发射停滞，指令流截断，影响处理器性能</a:t>
            </a:r>
            <a:endParaRPr kumimoji="1" lang="en-US" altLang="zh-CN" b="1"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1" i="0">
                <a:solidFill>
                  <a:srgbClr val="121212"/>
                </a:solidFill>
                <a:effectLst/>
                <a:latin typeface="Microsoft YaHei" panose="020B0503020204020204" pitchFamily="34" charset="-122"/>
                <a:ea typeface="Microsoft YaHei" panose="020B0503020204020204" pitchFamily="34" charset="-122"/>
              </a:rPr>
              <a:t>记分牌为了乱序执行指令，在碰到 </a:t>
            </a:r>
            <a:r>
              <a:rPr lang="en-US" altLang="zh-CN" b="1" i="0">
                <a:solidFill>
                  <a:srgbClr val="121212"/>
                </a:solidFill>
                <a:effectLst/>
                <a:latin typeface="Microsoft YaHei" panose="020B0503020204020204" pitchFamily="34" charset="-122"/>
                <a:ea typeface="Microsoft YaHei" panose="020B0503020204020204" pitchFamily="34" charset="-122"/>
              </a:rPr>
              <a:t>WAW</a:t>
            </a:r>
            <a:r>
              <a:rPr lang="zh-CN" altLang="en-US" b="1" i="0">
                <a:solidFill>
                  <a:srgbClr val="121212"/>
                </a:solidFill>
                <a:effectLst/>
                <a:latin typeface="Microsoft YaHei" panose="020B0503020204020204" pitchFamily="34" charset="-122"/>
                <a:ea typeface="Microsoft YaHei" panose="020B0503020204020204" pitchFamily="34" charset="-122"/>
              </a:rPr>
              <a:t>、</a:t>
            </a:r>
            <a:r>
              <a:rPr lang="en-US" altLang="zh-CN" b="1" i="0">
                <a:solidFill>
                  <a:srgbClr val="121212"/>
                </a:solidFill>
                <a:effectLst/>
                <a:latin typeface="Microsoft YaHei" panose="020B0503020204020204" pitchFamily="34" charset="-122"/>
                <a:ea typeface="Microsoft YaHei" panose="020B0503020204020204" pitchFamily="34" charset="-122"/>
              </a:rPr>
              <a:t>WAR</a:t>
            </a:r>
            <a:r>
              <a:rPr lang="zh-CN" altLang="en-US" b="1" i="0">
                <a:solidFill>
                  <a:srgbClr val="121212"/>
                </a:solidFill>
                <a:effectLst/>
                <a:latin typeface="Microsoft YaHei" panose="020B0503020204020204" pitchFamily="34" charset="-122"/>
                <a:ea typeface="Microsoft YaHei" panose="020B0503020204020204" pitchFamily="34" charset="-122"/>
              </a:rPr>
              <a:t> 时也会暂停流水线，而这其实是不必要的，因此记分牌算法还是没有最大限度地挖掘出指令的乱序潜力</a:t>
            </a:r>
            <a:endParaRPr lang="en-US" altLang="zh-CN">
              <a:solidFill>
                <a:srgbClr val="121212"/>
              </a:solidFill>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记分牌的“写回”是乱序的，乱序完成指令不利于处理器处理中断、异常等情况，不利于程序员 </a:t>
            </a:r>
            <a:r>
              <a:rPr lang="en" altLang="zh-CN" b="0" i="0">
                <a:solidFill>
                  <a:srgbClr val="121212"/>
                </a:solidFill>
                <a:effectLst/>
                <a:latin typeface="Microsoft YaHei" panose="020B0503020204020204" pitchFamily="34" charset="-122"/>
                <a:ea typeface="Microsoft YaHei" panose="020B0503020204020204" pitchFamily="34" charset="-122"/>
              </a:rPr>
              <a:t>debug</a:t>
            </a:r>
            <a:r>
              <a:rPr lang="zh-CN" altLang="en-US" b="0" i="0">
                <a:solidFill>
                  <a:srgbClr val="121212"/>
                </a:solidFill>
                <a:effectLst/>
                <a:latin typeface="Microsoft YaHei" panose="020B0503020204020204" pitchFamily="34" charset="-122"/>
                <a:ea typeface="Microsoft YaHei" panose="020B0503020204020204" pitchFamily="34" charset="-122"/>
              </a:rPr>
              <a:t> 程序</a:t>
            </a:r>
            <a:endParaRPr lang="en-US" altLang="zh-CN" b="1"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4284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1E76F-0A98-42F4-CBE1-112CDC8F1B1E}"/>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重新审视数据冒险</a:t>
            </a:r>
          </a:p>
        </p:txBody>
      </p:sp>
      <p:sp>
        <p:nvSpPr>
          <p:cNvPr id="3" name="内容占位符 2">
            <a:extLst>
              <a:ext uri="{FF2B5EF4-FFF2-40B4-BE49-F238E27FC236}">
                <a16:creationId xmlns:a16="http://schemas.microsoft.com/office/drawing/2014/main" id="{7C369519-2651-750A-1668-A24DF143CC8F}"/>
              </a:ext>
            </a:extLst>
          </p:cNvPr>
          <p:cNvSpPr>
            <a:spLocks noGrp="1"/>
          </p:cNvSpPr>
          <p:nvPr>
            <p:ph idx="1"/>
          </p:nvPr>
        </p:nvSpPr>
        <p:spPr/>
        <p:txBody>
          <a:bodyPr/>
          <a:lstStyle/>
          <a:p>
            <a:r>
              <a:rPr lang="en-US" altLang="zh-CN" b="0" i="0">
                <a:solidFill>
                  <a:srgbClr val="121212"/>
                </a:solidFill>
                <a:effectLst/>
                <a:latin typeface="Microsoft YaHei" panose="020B0503020204020204" pitchFamily="34" charset="-122"/>
                <a:ea typeface="Microsoft YaHei" panose="020B0503020204020204" pitchFamily="34" charset="-122"/>
              </a:rPr>
              <a:t>RAW</a:t>
            </a:r>
            <a:r>
              <a:rPr lang="zh-CN" altLang="en-US" b="0" i="0">
                <a:solidFill>
                  <a:srgbClr val="121212"/>
                </a:solidFill>
                <a:effectLst/>
                <a:latin typeface="Microsoft YaHei" panose="020B0503020204020204" pitchFamily="34" charset="-122"/>
                <a:ea typeface="Microsoft YaHei" panose="020B0503020204020204" pitchFamily="34" charset="-122"/>
              </a:rPr>
              <a:t> 是真冒险，而 </a:t>
            </a:r>
            <a:r>
              <a:rPr lang="en-US" altLang="zh-CN" b="0" i="0">
                <a:solidFill>
                  <a:srgbClr val="121212"/>
                </a:solidFill>
                <a:effectLst/>
                <a:latin typeface="Microsoft YaHei" panose="020B0503020204020204" pitchFamily="34" charset="-122"/>
                <a:ea typeface="Microsoft YaHei" panose="020B0503020204020204" pitchFamily="34" charset="-122"/>
              </a:rPr>
              <a:t>WAR</a:t>
            </a:r>
            <a:r>
              <a:rPr lang="zh-CN" altLang="en-US" b="0" i="0">
                <a:solidFill>
                  <a:srgbClr val="121212"/>
                </a:solidFill>
                <a:effectLst/>
                <a:latin typeface="Microsoft YaHei" panose="020B0503020204020204" pitchFamily="34" charset="-122"/>
                <a:ea typeface="Microsoft YaHei" panose="020B0503020204020204" pitchFamily="34" charset="-122"/>
              </a:rPr>
              <a:t>、</a:t>
            </a:r>
            <a:r>
              <a:rPr lang="en-US" altLang="zh-CN" b="0" i="0">
                <a:solidFill>
                  <a:srgbClr val="121212"/>
                </a:solidFill>
                <a:effectLst/>
                <a:latin typeface="Microsoft YaHei" panose="020B0503020204020204" pitchFamily="34" charset="-122"/>
                <a:ea typeface="Microsoft YaHei" panose="020B0503020204020204" pitchFamily="34" charset="-122"/>
              </a:rPr>
              <a:t>WAW</a:t>
            </a:r>
            <a:r>
              <a:rPr lang="zh-CN" altLang="en-US" b="0" i="0">
                <a:solidFill>
                  <a:srgbClr val="121212"/>
                </a:solidFill>
                <a:effectLst/>
                <a:latin typeface="Microsoft YaHei" panose="020B0503020204020204" pitchFamily="34" charset="-122"/>
                <a:ea typeface="Microsoft YaHei" panose="020B0503020204020204" pitchFamily="34" charset="-122"/>
              </a:rPr>
              <a:t> 则是假冒险</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r>
              <a:rPr lang="zh-CN" altLang="en-US" b="0" i="0">
                <a:solidFill>
                  <a:srgbClr val="121212"/>
                </a:solidFill>
                <a:effectLst/>
                <a:latin typeface="Microsoft YaHei" panose="020B0503020204020204" pitchFamily="34" charset="-122"/>
                <a:ea typeface="Microsoft YaHei" panose="020B0503020204020204" pitchFamily="34" charset="-122"/>
              </a:rPr>
              <a:t>有些书会说</a:t>
            </a:r>
            <a:r>
              <a:rPr lang="zh-CN" altLang="en-US" b="0" i="0">
                <a:solidFill>
                  <a:srgbClr val="FF0000"/>
                </a:solidFill>
                <a:effectLst/>
                <a:latin typeface="Microsoft YaHei" panose="020B0503020204020204" pitchFamily="34" charset="-122"/>
                <a:ea typeface="Microsoft YaHei" panose="020B0503020204020204" pitchFamily="34" charset="-122"/>
              </a:rPr>
              <a:t>读后写 </a:t>
            </a:r>
            <a:r>
              <a:rPr lang="en-US" altLang="zh-CN" b="0" i="0">
                <a:solidFill>
                  <a:srgbClr val="FF0000"/>
                </a:solidFill>
                <a:effectLst/>
                <a:latin typeface="Microsoft YaHei" panose="020B0503020204020204" pitchFamily="34" charset="-122"/>
                <a:ea typeface="Microsoft YaHei" panose="020B0503020204020204" pitchFamily="34" charset="-122"/>
              </a:rPr>
              <a:t>WAR</a:t>
            </a:r>
            <a:r>
              <a:rPr lang="zh-CN" altLang="en-US" b="0" i="0">
                <a:solidFill>
                  <a:srgbClr val="121212"/>
                </a:solidFill>
                <a:effectLst/>
                <a:latin typeface="Microsoft YaHei" panose="020B0503020204020204" pitchFamily="34" charset="-122"/>
                <a:ea typeface="Microsoft YaHei" panose="020B0503020204020204" pitchFamily="34" charset="-122"/>
              </a:rPr>
              <a:t>是反冒险，</a:t>
            </a:r>
            <a:r>
              <a:rPr lang="zh-CN" altLang="en-US" b="0" i="0">
                <a:solidFill>
                  <a:srgbClr val="FF0000"/>
                </a:solidFill>
                <a:effectLst/>
                <a:latin typeface="Microsoft YaHei" panose="020B0503020204020204" pitchFamily="34" charset="-122"/>
                <a:ea typeface="Microsoft YaHei" panose="020B0503020204020204" pitchFamily="34" charset="-122"/>
              </a:rPr>
              <a:t>写后写 </a:t>
            </a:r>
            <a:r>
              <a:rPr lang="en-US" altLang="zh-CN" b="0" i="0">
                <a:solidFill>
                  <a:srgbClr val="FF0000"/>
                </a:solidFill>
                <a:effectLst/>
                <a:latin typeface="Microsoft YaHei" panose="020B0503020204020204" pitchFamily="34" charset="-122"/>
                <a:ea typeface="Microsoft YaHei" panose="020B0503020204020204" pitchFamily="34" charset="-122"/>
              </a:rPr>
              <a:t>WAW</a:t>
            </a:r>
            <a:r>
              <a:rPr lang="zh-CN" altLang="en-US" b="0" i="0">
                <a:solidFill>
                  <a:srgbClr val="121212"/>
                </a:solidFill>
                <a:effectLst/>
                <a:latin typeface="Microsoft YaHei" panose="020B0503020204020204" pitchFamily="34" charset="-122"/>
                <a:ea typeface="Microsoft YaHei" panose="020B0503020204020204" pitchFamily="34" charset="-122"/>
              </a:rPr>
              <a:t>是结果冒险</a:t>
            </a:r>
            <a:endParaRPr kumimoji="1" lang="zh-CN" altLang="en-US">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6C171CFD-F54E-9369-C306-2C0DC6E06EF6}"/>
              </a:ext>
            </a:extLst>
          </p:cNvPr>
          <p:cNvPicPr>
            <a:picLocks noChangeAspect="1"/>
          </p:cNvPicPr>
          <p:nvPr/>
        </p:nvPicPr>
        <p:blipFill>
          <a:blip r:embed="rId3"/>
          <a:srcRect/>
          <a:stretch/>
        </p:blipFill>
        <p:spPr>
          <a:xfrm>
            <a:off x="1037591" y="2907198"/>
            <a:ext cx="5256584" cy="3585677"/>
          </a:xfrm>
          <a:prstGeom prst="rect">
            <a:avLst/>
          </a:prstGeom>
        </p:spPr>
      </p:pic>
      <p:sp>
        <p:nvSpPr>
          <p:cNvPr id="5" name="矩形 4">
            <a:extLst>
              <a:ext uri="{FF2B5EF4-FFF2-40B4-BE49-F238E27FC236}">
                <a16:creationId xmlns:a16="http://schemas.microsoft.com/office/drawing/2014/main" id="{59925552-F7D9-0965-2A89-9663511AE1DC}"/>
              </a:ext>
            </a:extLst>
          </p:cNvPr>
          <p:cNvSpPr/>
          <p:nvPr/>
        </p:nvSpPr>
        <p:spPr>
          <a:xfrm>
            <a:off x="5009322" y="5128591"/>
            <a:ext cx="450574" cy="251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0C0874E0-8C28-B2ED-BF34-E3E3818A7ECA}"/>
              </a:ext>
            </a:extLst>
          </p:cNvPr>
          <p:cNvSpPr txBox="1"/>
          <p:nvPr/>
        </p:nvSpPr>
        <p:spPr>
          <a:xfrm>
            <a:off x="6059342" y="5069821"/>
            <a:ext cx="2031325" cy="369332"/>
          </a:xfrm>
          <a:prstGeom prst="rect">
            <a:avLst/>
          </a:prstGeom>
          <a:noFill/>
        </p:spPr>
        <p:txBody>
          <a:bodyPr wrap="none" rtlCol="0">
            <a:spAutoFit/>
          </a:bodyPr>
          <a:lstStyle/>
          <a:p>
            <a:r>
              <a:rPr kumimoji="1" lang="zh-CN" altLang="en-US">
                <a:latin typeface="Microsoft YaHei" panose="020B0503020204020204" pitchFamily="34" charset="-122"/>
                <a:ea typeface="Microsoft YaHei" panose="020B0503020204020204" pitchFamily="34" charset="-122"/>
              </a:rPr>
              <a:t>后续指令同步修改</a:t>
            </a:r>
          </a:p>
        </p:txBody>
      </p:sp>
      <p:sp>
        <p:nvSpPr>
          <p:cNvPr id="8" name="文本框 7">
            <a:extLst>
              <a:ext uri="{FF2B5EF4-FFF2-40B4-BE49-F238E27FC236}">
                <a16:creationId xmlns:a16="http://schemas.microsoft.com/office/drawing/2014/main" id="{5C709CA6-9893-663E-6AFD-48176951DA0C}"/>
              </a:ext>
            </a:extLst>
          </p:cNvPr>
          <p:cNvSpPr txBox="1"/>
          <p:nvPr/>
        </p:nvSpPr>
        <p:spPr>
          <a:xfrm>
            <a:off x="6291470" y="5942568"/>
            <a:ext cx="5791200" cy="369332"/>
          </a:xfrm>
          <a:prstGeom prst="rect">
            <a:avLst/>
          </a:prstGeom>
          <a:noFill/>
        </p:spPr>
        <p:txBody>
          <a:bodyPr wrap="square">
            <a:spAutoFit/>
          </a:bodyPr>
          <a:lstStyle/>
          <a:p>
            <a:r>
              <a:rPr lang="zh-CN" altLang="en-US" b="1" i="0">
                <a:solidFill>
                  <a:srgbClr val="121212"/>
                </a:solidFill>
                <a:effectLst/>
                <a:latin typeface="Microsoft YaHei" panose="020B0503020204020204" pitchFamily="34" charset="-122"/>
                <a:ea typeface="Microsoft YaHei" panose="020B0503020204020204" pitchFamily="34" charset="-122"/>
              </a:rPr>
              <a:t>发生</a:t>
            </a:r>
            <a:r>
              <a:rPr lang="en-US" altLang="zh-CN" b="1" i="0">
                <a:solidFill>
                  <a:srgbClr val="121212"/>
                </a:solidFill>
                <a:effectLst/>
                <a:latin typeface="Microsoft YaHei" panose="020B0503020204020204" pitchFamily="34" charset="-122"/>
                <a:ea typeface="Microsoft YaHei" panose="020B0503020204020204" pitchFamily="34" charset="-122"/>
              </a:rPr>
              <a:t>WAW</a:t>
            </a:r>
            <a:r>
              <a:rPr lang="zh-CN" altLang="en-US" b="1" i="0">
                <a:solidFill>
                  <a:srgbClr val="121212"/>
                </a:solidFill>
                <a:effectLst/>
                <a:latin typeface="Microsoft YaHei" panose="020B0503020204020204" pitchFamily="34" charset="-122"/>
                <a:ea typeface="Microsoft YaHei" panose="020B0503020204020204" pitchFamily="34" charset="-122"/>
              </a:rPr>
              <a:t>、</a:t>
            </a:r>
            <a:r>
              <a:rPr lang="en-US" altLang="zh-CN" b="1" i="0">
                <a:solidFill>
                  <a:srgbClr val="121212"/>
                </a:solidFill>
                <a:effectLst/>
                <a:latin typeface="Microsoft YaHei" panose="020B0503020204020204" pitchFamily="34" charset="-122"/>
                <a:ea typeface="Microsoft YaHei" panose="020B0503020204020204" pitchFamily="34" charset="-122"/>
              </a:rPr>
              <a:t>WAR</a:t>
            </a:r>
            <a:r>
              <a:rPr lang="zh-CN" altLang="en-US" b="1" i="0">
                <a:solidFill>
                  <a:srgbClr val="121212"/>
                </a:solidFill>
                <a:effectLst/>
                <a:latin typeface="Microsoft YaHei" panose="020B0503020204020204" pitchFamily="34" charset="-122"/>
                <a:ea typeface="Microsoft YaHei" panose="020B0503020204020204" pitchFamily="34" charset="-122"/>
              </a:rPr>
              <a:t>冒险的指令之间其实没有数据流动！</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41233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1E76F-0A98-42F4-CBE1-112CDC8F1B1E}"/>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Register</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Renaming</a:t>
            </a:r>
            <a:endParaRPr kumimoji="1" lang="zh-CN" altLang="en-US">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7C369519-2651-750A-1668-A24DF143CC8F}"/>
              </a:ext>
            </a:extLst>
          </p:cNvPr>
          <p:cNvSpPr>
            <a:spLocks noGrp="1"/>
          </p:cNvSpPr>
          <p:nvPr>
            <p:ph idx="1"/>
          </p:nvPr>
        </p:nvSpPr>
        <p:spPr/>
        <p:txBody>
          <a:bodyPr>
            <a:normAutofit fontScale="92500"/>
          </a:bodyPr>
          <a:lstStyle/>
          <a:p>
            <a:pPr>
              <a:lnSpc>
                <a:spcPct val="110000"/>
              </a:lnSpc>
            </a:pPr>
            <a:r>
              <a:rPr lang="zh-CN" altLang="en-US" i="0">
                <a:solidFill>
                  <a:srgbClr val="121212"/>
                </a:solidFill>
                <a:effectLst/>
                <a:latin typeface="Microsoft YaHei" panose="020B0503020204020204" pitchFamily="34" charset="-122"/>
                <a:ea typeface="Microsoft YaHei" panose="020B0503020204020204" pitchFamily="34" charset="-122"/>
              </a:rPr>
              <a:t>消除假数据相关的主要方法是</a:t>
            </a:r>
            <a:r>
              <a:rPr lang="zh-CN" altLang="en-US" b="1" i="0">
                <a:solidFill>
                  <a:srgbClr val="121212"/>
                </a:solidFill>
                <a:effectLst/>
                <a:latin typeface="Microsoft YaHei" panose="020B0503020204020204" pitchFamily="34" charset="-122"/>
                <a:ea typeface="Microsoft YaHei" panose="020B0503020204020204" pitchFamily="34" charset="-122"/>
              </a:rPr>
              <a:t>寄存器重命名</a:t>
            </a:r>
            <a:endParaRPr lang="en-US" altLang="zh-CN" b="1" i="0">
              <a:solidFill>
                <a:srgbClr val="121212"/>
              </a:solidFill>
              <a:effectLst/>
              <a:latin typeface="Microsoft YaHei" panose="020B0503020204020204" pitchFamily="34" charset="-122"/>
              <a:ea typeface="Microsoft YaHei" panose="020B0503020204020204" pitchFamily="34" charset="-122"/>
            </a:endParaRPr>
          </a:p>
          <a:p>
            <a:pPr>
              <a:lnSpc>
                <a:spcPct val="110000"/>
              </a:lnSpc>
            </a:pPr>
            <a:r>
              <a:rPr lang="en-US" altLang="zh-CN" b="1" i="0">
                <a:solidFill>
                  <a:srgbClr val="121212"/>
                </a:solidFill>
                <a:effectLst/>
                <a:latin typeface="Microsoft YaHei" panose="020B0503020204020204" pitchFamily="34" charset="-122"/>
                <a:ea typeface="Microsoft YaHei" panose="020B0503020204020204" pitchFamily="34" charset="-122"/>
              </a:rPr>
              <a:t>Register Renaming </a:t>
            </a:r>
            <a:r>
              <a:rPr lang="zh-CN" altLang="en-US" b="1" i="0">
                <a:solidFill>
                  <a:srgbClr val="121212"/>
                </a:solidFill>
                <a:effectLst/>
                <a:latin typeface="Microsoft YaHei" panose="020B0503020204020204" pitchFamily="34" charset="-122"/>
                <a:ea typeface="Microsoft YaHei" panose="020B0503020204020204" pitchFamily="34" charset="-122"/>
              </a:rPr>
              <a:t>的内涵：发生</a:t>
            </a:r>
            <a:r>
              <a:rPr lang="en-US" altLang="zh-CN" b="1" i="0">
                <a:solidFill>
                  <a:srgbClr val="121212"/>
                </a:solidFill>
                <a:effectLst/>
                <a:latin typeface="Microsoft YaHei" panose="020B0503020204020204" pitchFamily="34" charset="-122"/>
                <a:ea typeface="Microsoft YaHei" panose="020B0503020204020204" pitchFamily="34" charset="-122"/>
              </a:rPr>
              <a:t> WAW/WAR </a:t>
            </a:r>
            <a:r>
              <a:rPr lang="zh-CN" altLang="en-US" b="1" i="0">
                <a:solidFill>
                  <a:srgbClr val="121212"/>
                </a:solidFill>
                <a:effectLst/>
                <a:latin typeface="Microsoft YaHei" panose="020B0503020204020204" pitchFamily="34" charset="-122"/>
                <a:ea typeface="Microsoft YaHei" panose="020B0503020204020204" pitchFamily="34" charset="-122"/>
              </a:rPr>
              <a:t>冒险时找一个新的寄存器存放新值</a:t>
            </a:r>
            <a:endParaRPr lang="en-US" altLang="zh-CN" b="1" i="0">
              <a:solidFill>
                <a:srgbClr val="121212"/>
              </a:solidFill>
              <a:effectLst/>
              <a:latin typeface="Microsoft YaHei" panose="020B0503020204020204" pitchFamily="34" charset="-122"/>
              <a:ea typeface="Microsoft YaHei" panose="020B0503020204020204" pitchFamily="34" charset="-122"/>
            </a:endParaRPr>
          </a:p>
          <a:p>
            <a:pPr>
              <a:lnSpc>
                <a:spcPct val="110000"/>
              </a:lnSpc>
            </a:pPr>
            <a:r>
              <a:rPr lang="en" altLang="zh-CN" b="0" i="0">
                <a:solidFill>
                  <a:srgbClr val="121212"/>
                </a:solidFill>
                <a:effectLst/>
                <a:latin typeface="Microsoft YaHei" panose="020B0503020204020204" pitchFamily="34" charset="-122"/>
                <a:ea typeface="Microsoft YaHei" panose="020B0503020204020204" pitchFamily="34" charset="-122"/>
              </a:rPr>
              <a:t>Tomasulo </a:t>
            </a:r>
            <a:r>
              <a:rPr lang="zh-CN" altLang="en-US" b="0" i="0">
                <a:solidFill>
                  <a:srgbClr val="121212"/>
                </a:solidFill>
                <a:effectLst/>
                <a:latin typeface="Microsoft YaHei" panose="020B0503020204020204" pitchFamily="34" charset="-122"/>
                <a:ea typeface="Microsoft YaHei" panose="020B0503020204020204" pitchFamily="34" charset="-122"/>
              </a:rPr>
              <a:t>在解决 </a:t>
            </a:r>
            <a:r>
              <a:rPr lang="en-US" altLang="zh-CN" b="0" i="0">
                <a:solidFill>
                  <a:srgbClr val="121212"/>
                </a:solidFill>
                <a:effectLst/>
                <a:latin typeface="Microsoft YaHei" panose="020B0503020204020204" pitchFamily="34" charset="-122"/>
                <a:ea typeface="Microsoft YaHei" panose="020B0503020204020204" pitchFamily="34" charset="-122"/>
              </a:rPr>
              <a:t>WAW/WAR</a:t>
            </a:r>
            <a:r>
              <a:rPr lang="zh-CN" altLang="en-US" b="0" i="0">
                <a:solidFill>
                  <a:srgbClr val="121212"/>
                </a:solidFill>
                <a:effectLst/>
                <a:latin typeface="Microsoft YaHei" panose="020B0503020204020204" pitchFamily="34" charset="-122"/>
                <a:ea typeface="Microsoft YaHei" panose="020B0503020204020204" pitchFamily="34" charset="-122"/>
              </a:rPr>
              <a:t> 冒险的具体做法</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10000"/>
              </a:lnSpc>
            </a:pPr>
            <a:r>
              <a:rPr lang="zh-CN" altLang="en-US" b="0" i="0">
                <a:solidFill>
                  <a:srgbClr val="121212"/>
                </a:solidFill>
                <a:effectLst/>
                <a:latin typeface="Microsoft YaHei" panose="020B0503020204020204" pitchFamily="34" charset="-122"/>
                <a:ea typeface="Microsoft YaHei" panose="020B0503020204020204" pitchFamily="34" charset="-122"/>
              </a:rPr>
              <a:t>发生 </a:t>
            </a:r>
            <a:r>
              <a:rPr lang="en-US" altLang="zh-CN" b="0" i="0">
                <a:solidFill>
                  <a:srgbClr val="121212"/>
                </a:solidFill>
                <a:effectLst/>
                <a:latin typeface="Microsoft YaHei" panose="020B0503020204020204" pitchFamily="34" charset="-122"/>
                <a:ea typeface="Microsoft YaHei" panose="020B0503020204020204" pitchFamily="34" charset="-122"/>
              </a:rPr>
              <a:t>WAW</a:t>
            </a:r>
            <a:r>
              <a:rPr lang="zh-CN" altLang="en-US" b="0" i="0">
                <a:solidFill>
                  <a:srgbClr val="121212"/>
                </a:solidFill>
                <a:effectLst/>
                <a:latin typeface="Microsoft YaHei" panose="020B0503020204020204" pitchFamily="34" charset="-122"/>
                <a:ea typeface="Microsoft YaHei" panose="020B0503020204020204" pitchFamily="34" charset="-122"/>
              </a:rPr>
              <a:t> 冒险时总是把最新的值写进寄存器，稍微旧一点的值不写进寄存器，但是</a:t>
            </a:r>
            <a:r>
              <a:rPr lang="zh-CN" altLang="en-US" b="0" i="0">
                <a:solidFill>
                  <a:srgbClr val="FF0000"/>
                </a:solidFill>
                <a:effectLst/>
                <a:latin typeface="Microsoft YaHei" panose="020B0503020204020204" pitchFamily="34" charset="-122"/>
                <a:ea typeface="Microsoft YaHei" panose="020B0503020204020204" pitchFamily="34" charset="-122"/>
              </a:rPr>
              <a:t>广播</a:t>
            </a:r>
            <a:r>
              <a:rPr lang="zh-CN" altLang="en-US" b="0" i="0">
                <a:solidFill>
                  <a:srgbClr val="121212"/>
                </a:solidFill>
                <a:effectLst/>
                <a:latin typeface="Microsoft YaHei" panose="020B0503020204020204" pitchFamily="34" charset="-122"/>
                <a:ea typeface="Microsoft YaHei" panose="020B0503020204020204" pitchFamily="34" charset="-122"/>
              </a:rPr>
              <a:t>，如果有指令需要这个稍微旧的值，就可以通过广播接收到数据</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10000"/>
              </a:lnSpc>
            </a:pP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 算法里不会出现 </a:t>
            </a:r>
            <a:r>
              <a:rPr lang="en-US" altLang="zh-CN" b="0" i="0">
                <a:solidFill>
                  <a:srgbClr val="121212"/>
                </a:solidFill>
                <a:effectLst/>
                <a:latin typeface="Microsoft YaHei" panose="020B0503020204020204" pitchFamily="34" charset="-122"/>
                <a:ea typeface="Microsoft YaHei" panose="020B0503020204020204" pitchFamily="34" charset="-122"/>
              </a:rPr>
              <a:t>WAR</a:t>
            </a:r>
            <a:r>
              <a:rPr lang="zh-CN" altLang="en-US" b="0" i="0">
                <a:solidFill>
                  <a:srgbClr val="121212"/>
                </a:solidFill>
                <a:effectLst/>
                <a:latin typeface="Microsoft YaHei" panose="020B0503020204020204" pitchFamily="34" charset="-122"/>
                <a:ea typeface="Microsoft YaHei" panose="020B0503020204020204" pitchFamily="34" charset="-122"/>
              </a:rPr>
              <a:t> 冒险，因为指令一旦发射，指令就会把能读取的数据拷贝下来，一旦拷贝数据，源寄存器是否被改写就和该指令没关系了</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1755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0087A9B-1EB7-EE11-B424-9F31034246A3}"/>
              </a:ext>
            </a:extLst>
          </p:cNvPr>
          <p:cNvPicPr>
            <a:picLocks noChangeAspect="1" noChangeArrowheads="1"/>
          </p:cNvPicPr>
          <p:nvPr/>
        </p:nvPicPr>
        <p:blipFill>
          <a:blip r:embed="rId3"/>
          <a:srcRect/>
          <a:stretch/>
        </p:blipFill>
        <p:spPr bwMode="auto">
          <a:xfrm>
            <a:off x="1508815" y="676688"/>
            <a:ext cx="9174370" cy="550462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10AD076-5178-1CDC-8B0B-927C7A55F0A7}"/>
              </a:ext>
            </a:extLst>
          </p:cNvPr>
          <p:cNvSpPr txBox="1"/>
          <p:nvPr/>
        </p:nvSpPr>
        <p:spPr>
          <a:xfrm>
            <a:off x="6520069" y="2332382"/>
            <a:ext cx="1569660"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浮点指令队列</a:t>
            </a:r>
          </a:p>
        </p:txBody>
      </p:sp>
      <p:sp>
        <p:nvSpPr>
          <p:cNvPr id="5" name="文本框 4">
            <a:extLst>
              <a:ext uri="{FF2B5EF4-FFF2-40B4-BE49-F238E27FC236}">
                <a16:creationId xmlns:a16="http://schemas.microsoft.com/office/drawing/2014/main" id="{7E130CBA-F92E-2902-8F5D-917892C746CE}"/>
              </a:ext>
            </a:extLst>
          </p:cNvPr>
          <p:cNvSpPr txBox="1"/>
          <p:nvPr/>
        </p:nvSpPr>
        <p:spPr>
          <a:xfrm>
            <a:off x="7070034" y="5029199"/>
            <a:ext cx="1447832"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加</a:t>
            </a:r>
            <a:r>
              <a:rPr kumimoji="1" lang="en-US" altLang="zh-CN" b="1">
                <a:solidFill>
                  <a:srgbClr val="FF0000"/>
                </a:solidFill>
                <a:latin typeface="Microsoft YaHei" panose="020B0503020204020204" pitchFamily="34" charset="-122"/>
                <a:ea typeface="Microsoft YaHei" panose="020B0503020204020204" pitchFamily="34" charset="-122"/>
              </a:rPr>
              <a:t>/</a:t>
            </a:r>
            <a:r>
              <a:rPr kumimoji="1" lang="zh-CN" altLang="en-US" b="1">
                <a:solidFill>
                  <a:srgbClr val="FF0000"/>
                </a:solidFill>
                <a:latin typeface="Microsoft YaHei" panose="020B0503020204020204" pitchFamily="34" charset="-122"/>
                <a:ea typeface="Microsoft YaHei" panose="020B0503020204020204" pitchFamily="34" charset="-122"/>
              </a:rPr>
              <a:t>乘保留站</a:t>
            </a:r>
          </a:p>
        </p:txBody>
      </p:sp>
      <p:sp>
        <p:nvSpPr>
          <p:cNvPr id="6" name="文本框 5">
            <a:extLst>
              <a:ext uri="{FF2B5EF4-FFF2-40B4-BE49-F238E27FC236}">
                <a16:creationId xmlns:a16="http://schemas.microsoft.com/office/drawing/2014/main" id="{D76436D9-9513-A716-E570-B67E71AA9184}"/>
              </a:ext>
            </a:extLst>
          </p:cNvPr>
          <p:cNvSpPr txBox="1"/>
          <p:nvPr/>
        </p:nvSpPr>
        <p:spPr>
          <a:xfrm>
            <a:off x="1994452" y="1530626"/>
            <a:ext cx="1569660"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地址计算单元</a:t>
            </a:r>
          </a:p>
        </p:txBody>
      </p:sp>
    </p:spTree>
    <p:extLst>
      <p:ext uri="{BB962C8B-B14F-4D97-AF65-F5344CB8AC3E}">
        <p14:creationId xmlns:p14="http://schemas.microsoft.com/office/powerpoint/2010/main" val="2608974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7D307-85E0-F6B1-EF7D-50ABD011A989}"/>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Reservation</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Station</a:t>
            </a:r>
            <a:endParaRPr kumimoji="1" lang="zh-CN" altLang="en-US">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55CCDD1B-315A-F3E1-65C4-535DEA1E1F0C}"/>
              </a:ext>
            </a:extLst>
          </p:cNvPr>
          <p:cNvSpPr>
            <a:spLocks noGrp="1"/>
          </p:cNvSpPr>
          <p:nvPr>
            <p:ph idx="1"/>
          </p:nvPr>
        </p:nvSpPr>
        <p:spPr/>
        <p:txBody>
          <a:bodyPr/>
          <a:lstStyle/>
          <a:p>
            <a:r>
              <a:rPr kumimoji="1" lang="en-US" altLang="zh-CN">
                <a:solidFill>
                  <a:srgbClr val="FF0000"/>
                </a:solidFill>
                <a:latin typeface="Microsoft YaHei" panose="020B0503020204020204" pitchFamily="34" charset="-122"/>
                <a:ea typeface="Microsoft YaHei" panose="020B0503020204020204" pitchFamily="34" charset="-122"/>
              </a:rPr>
              <a:t>Busy</a:t>
            </a:r>
          </a:p>
          <a:p>
            <a:r>
              <a:rPr kumimoji="1" lang="en-US" altLang="zh-CN">
                <a:solidFill>
                  <a:srgbClr val="FF0000"/>
                </a:solidFill>
                <a:latin typeface="Microsoft YaHei" panose="020B0503020204020204" pitchFamily="34" charset="-122"/>
                <a:ea typeface="Microsoft YaHei" panose="020B0503020204020204" pitchFamily="34" charset="-122"/>
              </a:rPr>
              <a:t>Op</a:t>
            </a:r>
          </a:p>
          <a:p>
            <a:r>
              <a:rPr kumimoji="1" lang="en-US" altLang="zh-CN">
                <a:solidFill>
                  <a:srgbClr val="FF0000"/>
                </a:solidFill>
                <a:latin typeface="Microsoft YaHei" panose="020B0503020204020204" pitchFamily="34" charset="-122"/>
                <a:ea typeface="Microsoft YaHei" panose="020B0503020204020204" pitchFamily="34" charset="-122"/>
              </a:rPr>
              <a:t>Vj</a:t>
            </a:r>
            <a:r>
              <a:rPr kumimoji="1" lang="zh-CN" altLang="en-US">
                <a:solidFill>
                  <a:srgbClr val="FF0000"/>
                </a:solidFill>
                <a:latin typeface="Microsoft YaHei" panose="020B0503020204020204" pitchFamily="34" charset="-122"/>
                <a:ea typeface="Microsoft YaHei" panose="020B0503020204020204" pitchFamily="34" charset="-122"/>
              </a:rPr>
              <a:t>、</a:t>
            </a:r>
            <a:r>
              <a:rPr kumimoji="1" lang="en-US" altLang="zh-CN">
                <a:solidFill>
                  <a:srgbClr val="FF0000"/>
                </a:solidFill>
                <a:latin typeface="Microsoft YaHei" panose="020B0503020204020204" pitchFamily="34" charset="-122"/>
                <a:ea typeface="Microsoft YaHei" panose="020B0503020204020204" pitchFamily="34" charset="-122"/>
              </a:rPr>
              <a:t>Vk</a:t>
            </a:r>
            <a:r>
              <a:rPr kumimoji="1" lang="zh-CN" altLang="en-US">
                <a:latin typeface="Microsoft YaHei" panose="020B0503020204020204" pitchFamily="34" charset="-122"/>
                <a:ea typeface="Microsoft YaHei" panose="020B0503020204020204" pitchFamily="34" charset="-122"/>
              </a:rPr>
              <a:t>：源操作数的值</a:t>
            </a:r>
            <a:endParaRPr kumimoji="1" lang="en-US" altLang="zh-CN">
              <a:latin typeface="Microsoft YaHei" panose="020B0503020204020204" pitchFamily="34" charset="-122"/>
              <a:ea typeface="Microsoft YaHei" panose="020B0503020204020204" pitchFamily="34" charset="-122"/>
            </a:endParaRPr>
          </a:p>
          <a:p>
            <a:r>
              <a:rPr kumimoji="1" lang="en-US" altLang="zh-CN">
                <a:solidFill>
                  <a:srgbClr val="FF0000"/>
                </a:solidFill>
                <a:latin typeface="Microsoft YaHei" panose="020B0503020204020204" pitchFamily="34" charset="-122"/>
                <a:ea typeface="Microsoft YaHei" panose="020B0503020204020204" pitchFamily="34" charset="-122"/>
              </a:rPr>
              <a:t>Qj</a:t>
            </a:r>
            <a:r>
              <a:rPr kumimoji="1" lang="zh-CN" altLang="en-US">
                <a:solidFill>
                  <a:srgbClr val="FF0000"/>
                </a:solidFill>
                <a:latin typeface="Microsoft YaHei" panose="020B0503020204020204" pitchFamily="34" charset="-122"/>
                <a:ea typeface="Microsoft YaHei" panose="020B0503020204020204" pitchFamily="34" charset="-122"/>
              </a:rPr>
              <a:t>、</a:t>
            </a:r>
            <a:r>
              <a:rPr kumimoji="1" lang="en-US" altLang="zh-CN">
                <a:solidFill>
                  <a:srgbClr val="FF0000"/>
                </a:solidFill>
                <a:latin typeface="Microsoft YaHei" panose="020B0503020204020204" pitchFamily="34" charset="-122"/>
                <a:ea typeface="Microsoft YaHei" panose="020B0503020204020204" pitchFamily="34" charset="-122"/>
              </a:rPr>
              <a:t>Qk</a:t>
            </a:r>
            <a:r>
              <a:rPr kumimoji="1" lang="zh-CN" altLang="en-US">
                <a:latin typeface="Microsoft YaHei" panose="020B0503020204020204" pitchFamily="34" charset="-122"/>
                <a:ea typeface="Microsoft YaHei" panose="020B0503020204020204" pitchFamily="34" charset="-122"/>
              </a:rPr>
              <a:t>：产生源操作数的值的保留站名</a:t>
            </a:r>
            <a:endParaRPr kumimoji="1" lang="en-US" altLang="zh-CN">
              <a:latin typeface="Microsoft YaHei" panose="020B0503020204020204" pitchFamily="34" charset="-122"/>
              <a:ea typeface="Microsoft YaHei" panose="020B0503020204020204" pitchFamily="34" charset="-122"/>
            </a:endParaRPr>
          </a:p>
          <a:p>
            <a:pPr lvl="1"/>
            <a:r>
              <a:rPr kumimoji="1" lang="en-US" altLang="zh-CN">
                <a:latin typeface="Microsoft YaHei" panose="020B0503020204020204" pitchFamily="34" charset="-122"/>
                <a:ea typeface="Microsoft YaHei" panose="020B0503020204020204" pitchFamily="34" charset="-122"/>
              </a:rPr>
              <a:t>Qj</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Qk</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0</a:t>
            </a:r>
            <a:r>
              <a:rPr kumimoji="1" lang="zh-CN" altLang="en-US">
                <a:latin typeface="Microsoft YaHei" panose="020B0503020204020204" pitchFamily="34" charset="-122"/>
                <a:ea typeface="Microsoft YaHei" panose="020B0503020204020204" pitchFamily="34" charset="-122"/>
              </a:rPr>
              <a:t> 表示操作数已经准备好了</a:t>
            </a:r>
            <a:endParaRPr kumimoji="1" lang="en-US" altLang="zh-CN">
              <a:latin typeface="Microsoft YaHei" panose="020B0503020204020204" pitchFamily="34" charset="-122"/>
              <a:ea typeface="Microsoft YaHei" panose="020B0503020204020204" pitchFamily="34" charset="-122"/>
            </a:endParaRPr>
          </a:p>
          <a:p>
            <a:r>
              <a:rPr kumimoji="1" lang="en-US" altLang="zh-CN">
                <a:solidFill>
                  <a:srgbClr val="FF0000"/>
                </a:solidFill>
                <a:latin typeface="Microsoft YaHei" panose="020B0503020204020204" pitchFamily="34" charset="-122"/>
                <a:ea typeface="Microsoft YaHei" panose="020B0503020204020204" pitchFamily="34" charset="-122"/>
              </a:rPr>
              <a:t>A</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Load/Store</a:t>
            </a:r>
            <a:r>
              <a:rPr kumimoji="1" lang="zh-CN" altLang="en-US">
                <a:latin typeface="Microsoft YaHei" panose="020B0503020204020204" pitchFamily="34" charset="-122"/>
                <a:ea typeface="Microsoft YaHei" panose="020B0503020204020204" pitchFamily="34" charset="-122"/>
              </a:rPr>
              <a:t> 的地址</a:t>
            </a:r>
            <a:endParaRPr kumimoji="1" lang="en-US" altLang="zh-CN">
              <a:latin typeface="Microsoft YaHei" panose="020B0503020204020204" pitchFamily="34" charset="-122"/>
              <a:ea typeface="Microsoft YaHei" panose="020B0503020204020204" pitchFamily="34" charset="-122"/>
            </a:endParaRPr>
          </a:p>
          <a:p>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3288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CA147-00CC-B13A-8B72-CC8A59A39B0A}"/>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Register</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Result</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Status</a:t>
            </a:r>
            <a:endParaRPr kumimoji="1" lang="zh-CN" altLang="en-US">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EE0ABB5B-CE58-4CB6-E3F9-8922F08A7EC9}"/>
              </a:ext>
            </a:extLst>
          </p:cNvPr>
          <p:cNvPicPr>
            <a:picLocks noChangeAspect="1"/>
          </p:cNvPicPr>
          <p:nvPr/>
        </p:nvPicPr>
        <p:blipFill rotWithShape="1">
          <a:blip r:embed="rId2"/>
          <a:srcRect t="2207" b="2207"/>
          <a:stretch/>
        </p:blipFill>
        <p:spPr>
          <a:xfrm>
            <a:off x="568461" y="1970433"/>
            <a:ext cx="8919329" cy="1872697"/>
          </a:xfrm>
          <a:prstGeom prst="rect">
            <a:avLst/>
          </a:prstGeom>
        </p:spPr>
      </p:pic>
    </p:spTree>
    <p:extLst>
      <p:ext uri="{BB962C8B-B14F-4D97-AF65-F5344CB8AC3E}">
        <p14:creationId xmlns:p14="http://schemas.microsoft.com/office/powerpoint/2010/main" val="2022293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2F98-4C26-E9AC-BE00-EC4C2BF2D49D}"/>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指令执行阶段</a:t>
            </a:r>
          </a:p>
        </p:txBody>
      </p:sp>
      <p:sp>
        <p:nvSpPr>
          <p:cNvPr id="3" name="内容占位符 2">
            <a:extLst>
              <a:ext uri="{FF2B5EF4-FFF2-40B4-BE49-F238E27FC236}">
                <a16:creationId xmlns:a16="http://schemas.microsoft.com/office/drawing/2014/main" id="{31FE74A8-6D46-48F9-A36D-595722DE490A}"/>
              </a:ext>
            </a:extLst>
          </p:cNvPr>
          <p:cNvSpPr>
            <a:spLocks noGrp="1"/>
          </p:cNvSpPr>
          <p:nvPr>
            <p:ph idx="1"/>
          </p:nvPr>
        </p:nvSpPr>
        <p:spPr>
          <a:xfrm>
            <a:off x="838200" y="1825625"/>
            <a:ext cx="10515600" cy="4431337"/>
          </a:xfrm>
        </p:spPr>
        <p:txBody>
          <a:bodyPr>
            <a:normAutofit/>
          </a:bodyPr>
          <a:lstStyle/>
          <a:p>
            <a:pPr>
              <a:lnSpc>
                <a:spcPct val="120000"/>
              </a:lnSpc>
            </a:pPr>
            <a:r>
              <a:rPr lang="en" altLang="zh-CN" b="1" i="0">
                <a:solidFill>
                  <a:srgbClr val="121212"/>
                </a:solidFill>
                <a:effectLst/>
                <a:latin typeface="Microsoft YaHei" panose="020B0503020204020204" pitchFamily="34" charset="-122"/>
                <a:ea typeface="Microsoft YaHei" panose="020B0503020204020204" pitchFamily="34" charset="-122"/>
              </a:rPr>
              <a:t>Tomasulo</a:t>
            </a:r>
            <a:r>
              <a:rPr lang="zh-CN" altLang="en-US" b="1" i="0">
                <a:solidFill>
                  <a:srgbClr val="121212"/>
                </a:solidFill>
                <a:effectLst/>
                <a:latin typeface="Microsoft YaHei" panose="020B0503020204020204" pitchFamily="34" charset="-122"/>
                <a:ea typeface="Microsoft YaHei" panose="020B0503020204020204" pitchFamily="34" charset="-122"/>
              </a:rPr>
              <a:t> 算法的调度分为三个步骤：发射、执行、写回</a:t>
            </a:r>
            <a:endParaRPr lang="en-US" altLang="zh-CN">
              <a:solidFill>
                <a:srgbClr val="121212"/>
              </a:solidFill>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相比记分牌少了读数这个环节</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因为</a:t>
            </a:r>
            <a:r>
              <a:rPr lang="zh-CN" altLang="en-US" b="0" i="0">
                <a:solidFill>
                  <a:srgbClr val="FF0000"/>
                </a:solidFill>
                <a:effectLst/>
                <a:latin typeface="Microsoft YaHei" panose="020B0503020204020204" pitchFamily="34" charset="-122"/>
                <a:ea typeface="Microsoft YaHei" panose="020B0503020204020204" pitchFamily="34" charset="-122"/>
              </a:rPr>
              <a:t>在 </a:t>
            </a:r>
            <a:r>
              <a:rPr lang="en" altLang="zh-CN" b="0" i="0">
                <a:solidFill>
                  <a:srgbClr val="FF0000"/>
                </a:solidFill>
                <a:effectLst/>
                <a:latin typeface="Microsoft YaHei" panose="020B0503020204020204" pitchFamily="34" charset="-122"/>
                <a:ea typeface="Microsoft YaHei" panose="020B0503020204020204" pitchFamily="34" charset="-122"/>
              </a:rPr>
              <a:t>Tomasulo</a:t>
            </a:r>
            <a:r>
              <a:rPr lang="zh-CN" altLang="en-US" b="0" i="0">
                <a:solidFill>
                  <a:srgbClr val="FF0000"/>
                </a:solidFill>
                <a:effectLst/>
                <a:latin typeface="Microsoft YaHei" panose="020B0503020204020204" pitchFamily="34" charset="-122"/>
                <a:ea typeface="Microsoft YaHei" panose="020B0503020204020204" pitchFamily="34" charset="-122"/>
              </a:rPr>
              <a:t> 中指令在发射时就会读数</a:t>
            </a:r>
            <a:endParaRPr lang="zh-CN" altLang="en-US" b="1" i="0">
              <a:solidFill>
                <a:srgbClr val="FF0000"/>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2648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2F98-4C26-E9AC-BE00-EC4C2BF2D49D}"/>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Register</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Result</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RR</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31FE74A8-6D46-48F9-A36D-595722DE490A}"/>
              </a:ext>
            </a:extLst>
          </p:cNvPr>
          <p:cNvSpPr>
            <a:spLocks noGrp="1"/>
          </p:cNvSpPr>
          <p:nvPr>
            <p:ph idx="1"/>
          </p:nvPr>
        </p:nvSpPr>
        <p:spPr/>
        <p:txBody>
          <a:bodyPr/>
          <a:lstStyle/>
          <a:p>
            <a:r>
              <a:rPr kumimoji="1" lang="zh-CN" altLang="en-US">
                <a:latin typeface="Microsoft YaHei" panose="020B0503020204020204" pitchFamily="34" charset="-122"/>
                <a:ea typeface="Microsoft YaHei" panose="020B0503020204020204" pitchFamily="34" charset="-122"/>
              </a:rPr>
              <a:t>表示每个寄存器将会被哪个 </a:t>
            </a:r>
            <a:r>
              <a:rPr kumimoji="1" lang="en-US" altLang="zh-CN">
                <a:latin typeface="Microsoft YaHei" panose="020B0503020204020204" pitchFamily="34" charset="-122"/>
                <a:ea typeface="Microsoft YaHei" panose="020B0503020204020204" pitchFamily="34" charset="-122"/>
              </a:rPr>
              <a:t>FU</a:t>
            </a:r>
            <a:r>
              <a:rPr kumimoji="1" lang="zh-CN" altLang="en-US">
                <a:latin typeface="Microsoft YaHei" panose="020B0503020204020204" pitchFamily="34" charset="-122"/>
                <a:ea typeface="Microsoft YaHei" panose="020B0503020204020204" pitchFamily="34" charset="-122"/>
              </a:rPr>
              <a:t> 行 </a:t>
            </a:r>
            <a:r>
              <a:rPr kumimoji="1" lang="en-US" altLang="zh-CN">
                <a:latin typeface="Microsoft YaHei" panose="020B0503020204020204" pitchFamily="34" charset="-122"/>
                <a:ea typeface="Microsoft YaHei" panose="020B0503020204020204" pitchFamily="34" charset="-122"/>
              </a:rPr>
              <a:t>write</a:t>
            </a:r>
            <a:endParaRPr kumimoji="1" lang="zh-CN" altLang="en-US">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7B601A60-1365-52D5-4371-6D8CBF452268}"/>
              </a:ext>
            </a:extLst>
          </p:cNvPr>
          <p:cNvPicPr>
            <a:picLocks noChangeAspect="1"/>
          </p:cNvPicPr>
          <p:nvPr/>
        </p:nvPicPr>
        <p:blipFill>
          <a:blip r:embed="rId3"/>
          <a:srcRect/>
          <a:stretch/>
        </p:blipFill>
        <p:spPr>
          <a:xfrm>
            <a:off x="1130514" y="2706991"/>
            <a:ext cx="5188093" cy="3512672"/>
          </a:xfrm>
          <a:prstGeom prst="rect">
            <a:avLst/>
          </a:prstGeom>
        </p:spPr>
      </p:pic>
      <p:sp>
        <p:nvSpPr>
          <p:cNvPr id="8" name="文本框 7">
            <a:extLst>
              <a:ext uri="{FF2B5EF4-FFF2-40B4-BE49-F238E27FC236}">
                <a16:creationId xmlns:a16="http://schemas.microsoft.com/office/drawing/2014/main" id="{23875CCB-88E7-437D-231A-F4C88ECAF481}"/>
              </a:ext>
            </a:extLst>
          </p:cNvPr>
          <p:cNvSpPr txBox="1"/>
          <p:nvPr/>
        </p:nvSpPr>
        <p:spPr>
          <a:xfrm>
            <a:off x="6852863" y="3361733"/>
            <a:ext cx="2630184" cy="2862322"/>
          </a:xfrm>
          <a:prstGeom prst="rect">
            <a:avLst/>
          </a:prstGeom>
          <a:noFill/>
        </p:spPr>
        <p:txBody>
          <a:bodyPr wrap="square" rtlCol="0">
            <a:spAutoFit/>
          </a:bodyPr>
          <a:lstStyle/>
          <a:p>
            <a:r>
              <a:rPr kumimoji="1" lang="en-US" altLang="zh-CN" b="1">
                <a:solidFill>
                  <a:srgbClr val="FF0000"/>
                </a:solidFill>
                <a:latin typeface="Microsoft YaHei" panose="020B0503020204020204" pitchFamily="34" charset="-122"/>
                <a:ea typeface="Microsoft YaHei" panose="020B0503020204020204" pitchFamily="34" charset="-122"/>
              </a:rPr>
              <a:t>IS</a:t>
            </a:r>
          </a:p>
          <a:p>
            <a:endParaRPr kumimoji="1" lang="en-US" altLang="zh-CN" b="1">
              <a:solidFill>
                <a:srgbClr val="FF0000"/>
              </a:solidFill>
              <a:latin typeface="Microsoft YaHei" panose="020B0503020204020204" pitchFamily="34" charset="-122"/>
              <a:ea typeface="Microsoft YaHei" panose="020B0503020204020204" pitchFamily="34" charset="-122"/>
            </a:endParaRPr>
          </a:p>
          <a:p>
            <a:endParaRPr kumimoji="1" lang="en-US" altLang="zh-CN" b="1">
              <a:solidFill>
                <a:srgbClr val="FF0000"/>
              </a:solidFill>
              <a:latin typeface="Microsoft YaHei" panose="020B0503020204020204" pitchFamily="34" charset="-122"/>
              <a:ea typeface="Microsoft YaHei" panose="020B0503020204020204" pitchFamily="34" charset="-122"/>
            </a:endParaRPr>
          </a:p>
          <a:p>
            <a:endParaRPr kumimoji="1" lang="en-US" altLang="zh-CN" b="1">
              <a:solidFill>
                <a:srgbClr val="FF0000"/>
              </a:solidFill>
              <a:latin typeface="Microsoft YaHei" panose="020B0503020204020204" pitchFamily="34" charset="-122"/>
              <a:ea typeface="Microsoft YaHei" panose="020B0503020204020204" pitchFamily="34" charset="-122"/>
            </a:endParaRPr>
          </a:p>
          <a:p>
            <a:endParaRPr kumimoji="1" lang="en-US" altLang="zh-CN" b="1">
              <a:solidFill>
                <a:srgbClr val="FF0000"/>
              </a:solidFill>
              <a:latin typeface="Microsoft YaHei" panose="020B0503020204020204" pitchFamily="34" charset="-122"/>
              <a:ea typeface="Microsoft YaHei" panose="020B0503020204020204" pitchFamily="34" charset="-122"/>
            </a:endParaRPr>
          </a:p>
          <a:p>
            <a:r>
              <a:rPr kumimoji="1" lang="en-US" altLang="zh-CN" b="1">
                <a:solidFill>
                  <a:srgbClr val="FF0000"/>
                </a:solidFill>
                <a:latin typeface="Microsoft YaHei" panose="020B0503020204020204" pitchFamily="34" charset="-122"/>
                <a:ea typeface="Microsoft YaHei" panose="020B0503020204020204" pitchFamily="34" charset="-122"/>
              </a:rPr>
              <a:t>FU</a:t>
            </a:r>
            <a:r>
              <a:rPr kumimoji="1" lang="zh-CN" altLang="en-US" b="1">
                <a:solidFill>
                  <a:srgbClr val="FF0000"/>
                </a:solidFill>
                <a:latin typeface="Microsoft YaHei" panose="020B0503020204020204" pitchFamily="34" charset="-122"/>
                <a:ea typeface="Microsoft YaHei" panose="020B0503020204020204" pitchFamily="34" charset="-122"/>
              </a:rPr>
              <a:t>           记分牌       </a:t>
            </a:r>
            <a:endParaRPr kumimoji="1" lang="en-US" altLang="zh-CN" b="1">
              <a:solidFill>
                <a:srgbClr val="FF0000"/>
              </a:solidFill>
              <a:latin typeface="Microsoft YaHei" panose="020B0503020204020204" pitchFamily="34" charset="-122"/>
              <a:ea typeface="Microsoft YaHei" panose="020B0503020204020204" pitchFamily="34" charset="-122"/>
            </a:endParaRPr>
          </a:p>
          <a:p>
            <a:endParaRPr kumimoji="1" lang="en-US" altLang="zh-CN" b="1">
              <a:solidFill>
                <a:srgbClr val="FF0000"/>
              </a:solidFill>
              <a:latin typeface="Microsoft YaHei" panose="020B0503020204020204" pitchFamily="34" charset="-122"/>
              <a:ea typeface="Microsoft YaHei" panose="020B0503020204020204" pitchFamily="34" charset="-122"/>
            </a:endParaRPr>
          </a:p>
          <a:p>
            <a:endParaRPr kumimoji="1" lang="en-US" altLang="zh-CN" b="1">
              <a:solidFill>
                <a:srgbClr val="FF0000"/>
              </a:solidFill>
              <a:latin typeface="Microsoft YaHei" panose="020B0503020204020204" pitchFamily="34" charset="-122"/>
              <a:ea typeface="Microsoft YaHei" panose="020B0503020204020204" pitchFamily="34" charset="-122"/>
            </a:endParaRPr>
          </a:p>
          <a:p>
            <a:endParaRPr kumimoji="1" lang="en-US" altLang="zh-CN" b="1">
              <a:solidFill>
                <a:srgbClr val="FF0000"/>
              </a:solidFill>
              <a:latin typeface="Microsoft YaHei" panose="020B0503020204020204" pitchFamily="34" charset="-122"/>
              <a:ea typeface="Microsoft YaHei" panose="020B0503020204020204" pitchFamily="34" charset="-122"/>
            </a:endParaRPr>
          </a:p>
          <a:p>
            <a:r>
              <a:rPr kumimoji="1" lang="en-US" altLang="zh-CN" b="1">
                <a:solidFill>
                  <a:srgbClr val="FF0000"/>
                </a:solidFill>
                <a:latin typeface="Microsoft YaHei" panose="020B0503020204020204" pitchFamily="34" charset="-122"/>
                <a:ea typeface="Microsoft YaHei" panose="020B0503020204020204" pitchFamily="34" charset="-122"/>
              </a:rPr>
              <a:t>RR</a:t>
            </a:r>
            <a:endParaRPr kumimoji="1" lang="zh-CN" altLang="en-US" b="1">
              <a:solidFill>
                <a:srgbClr val="FF0000"/>
              </a:solidFill>
              <a:latin typeface="Microsoft YaHei" panose="020B0503020204020204" pitchFamily="34" charset="-122"/>
              <a:ea typeface="Microsoft YaHei" panose="020B0503020204020204" pitchFamily="34" charset="-122"/>
            </a:endParaRPr>
          </a:p>
        </p:txBody>
      </p:sp>
      <p:sp>
        <p:nvSpPr>
          <p:cNvPr id="9" name="右大括号 8">
            <a:extLst>
              <a:ext uri="{FF2B5EF4-FFF2-40B4-BE49-F238E27FC236}">
                <a16:creationId xmlns:a16="http://schemas.microsoft.com/office/drawing/2014/main" id="{0B40728A-542F-F03A-D887-5C6125A96FBB}"/>
              </a:ext>
            </a:extLst>
          </p:cNvPr>
          <p:cNvSpPr/>
          <p:nvPr/>
        </p:nvSpPr>
        <p:spPr>
          <a:xfrm>
            <a:off x="7335748" y="3524036"/>
            <a:ext cx="616450" cy="2537717"/>
          </a:xfrm>
          <a:prstGeom prst="rightBrace">
            <a:avLst>
              <a:gd name="adj1" fmla="val 10291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217279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275CD-5346-C84C-6CC5-51EA2EC9A537}"/>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指令执行：发射（</a:t>
            </a:r>
            <a:r>
              <a:rPr kumimoji="1" lang="en-US" altLang="zh-CN">
                <a:latin typeface="Microsoft YaHei" panose="020B0503020204020204" pitchFamily="34" charset="-122"/>
                <a:ea typeface="Microsoft YaHei" panose="020B0503020204020204" pitchFamily="34" charset="-122"/>
              </a:rPr>
              <a:t>1</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DBC77C0A-A83D-1AAC-B6B6-EACBABD06B0F}"/>
              </a:ext>
            </a:extLst>
          </p:cNvPr>
          <p:cNvSpPr>
            <a:spLocks noGrp="1"/>
          </p:cNvSpPr>
          <p:nvPr>
            <p:ph idx="1"/>
          </p:nvPr>
        </p:nvSpPr>
        <p:spPr/>
        <p:txBody>
          <a:bodyPr/>
          <a:lstStyle/>
          <a:p>
            <a:pPr>
              <a:lnSpc>
                <a:spcPct val="100000"/>
              </a:lnSpc>
            </a:pPr>
            <a:r>
              <a:rPr lang="en" altLang="zh-CN" b="1" i="0">
                <a:solidFill>
                  <a:srgbClr val="121212"/>
                </a:solidFill>
                <a:effectLst/>
                <a:latin typeface="Microsoft YaHei" panose="020B0503020204020204" pitchFamily="34" charset="-122"/>
                <a:ea typeface="Microsoft YaHei" panose="020B0503020204020204" pitchFamily="34" charset="-122"/>
              </a:rPr>
              <a:t>Tomasulo</a:t>
            </a:r>
            <a:r>
              <a:rPr lang="zh-CN" altLang="en-US" b="1" i="0">
                <a:solidFill>
                  <a:srgbClr val="121212"/>
                </a:solidFill>
                <a:effectLst/>
                <a:latin typeface="Microsoft YaHei" panose="020B0503020204020204" pitchFamily="34" charset="-122"/>
                <a:ea typeface="Microsoft YaHei" panose="020B0503020204020204" pitchFamily="34" charset="-122"/>
              </a:rPr>
              <a:t>算法是顺序发射的</a:t>
            </a:r>
            <a:r>
              <a:rPr lang="zh-CN" altLang="en-US" b="0" i="0">
                <a:solidFill>
                  <a:srgbClr val="121212"/>
                </a:solidFill>
                <a:effectLst/>
                <a:latin typeface="Microsoft YaHei" panose="020B0503020204020204" pitchFamily="34" charset="-122"/>
                <a:ea typeface="Microsoft YaHei" panose="020B0503020204020204" pitchFamily="34" charset="-122"/>
              </a:rPr>
              <a:t>，即指令按照程序中的顺序一条接一条被发射到保留站</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1" i="0">
                <a:solidFill>
                  <a:srgbClr val="121212"/>
                </a:solidFill>
                <a:effectLst/>
                <a:latin typeface="Microsoft YaHei" panose="020B0503020204020204" pitchFamily="34" charset="-122"/>
                <a:ea typeface="Microsoft YaHei" panose="020B0503020204020204" pitchFamily="34" charset="-122"/>
              </a:rPr>
              <a:t>判断能否发射的唯一标准是指令对应通路的保留站是否有空余位置</a:t>
            </a:r>
            <a:endParaRPr lang="en-US" altLang="zh-CN">
              <a:solidFill>
                <a:srgbClr val="121212"/>
              </a:solidFill>
              <a:latin typeface="Microsoft YaHei" panose="020B0503020204020204" pitchFamily="34" charset="-122"/>
              <a:ea typeface="Microsoft YaHei" panose="020B0503020204020204" pitchFamily="34" charset="-122"/>
            </a:endParaRPr>
          </a:p>
          <a:p>
            <a:pPr lvl="2">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只要保留站有空余，就可以把指令发射到保留站中</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FF0000"/>
                </a:solidFill>
                <a:effectLst/>
                <a:latin typeface="Microsoft YaHei" panose="020B0503020204020204" pitchFamily="34" charset="-122"/>
                <a:ea typeface="Microsoft YaHei" panose="020B0503020204020204" pitchFamily="34" charset="-122"/>
              </a:rPr>
              <a:t>周期结束时</a:t>
            </a:r>
            <a:r>
              <a:rPr lang="zh-CN" altLang="en-US" b="0" i="0">
                <a:solidFill>
                  <a:srgbClr val="121212"/>
                </a:solidFill>
                <a:effectLst/>
                <a:latin typeface="Microsoft YaHei" panose="020B0503020204020204" pitchFamily="34" charset="-122"/>
                <a:ea typeface="Microsoft YaHei" panose="020B0503020204020204" pitchFamily="34" charset="-122"/>
              </a:rPr>
              <a:t>会更新保留站和寄存器结果状态表，如果指令有可以读取的数据，就会</a:t>
            </a:r>
            <a:r>
              <a:rPr lang="zh-CN" altLang="en-US" b="0" i="0">
                <a:solidFill>
                  <a:srgbClr val="FF0000"/>
                </a:solidFill>
                <a:effectLst/>
                <a:latin typeface="Microsoft YaHei" panose="020B0503020204020204" pitchFamily="34" charset="-122"/>
                <a:ea typeface="Microsoft YaHei" panose="020B0503020204020204" pitchFamily="34" charset="-122"/>
              </a:rPr>
              <a:t>立刻拷贝到保留站</a:t>
            </a:r>
            <a:r>
              <a:rPr lang="zh-CN" altLang="en-US" b="0" i="0">
                <a:solidFill>
                  <a:srgbClr val="121212"/>
                </a:solidFill>
                <a:effectLst/>
                <a:latin typeface="Microsoft YaHei" panose="020B0503020204020204" pitchFamily="34" charset="-122"/>
                <a:ea typeface="Microsoft YaHei" panose="020B0503020204020204" pitchFamily="34" charset="-122"/>
              </a:rPr>
              <a:t>中</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0070C0"/>
                </a:solidFill>
                <a:effectLst/>
                <a:latin typeface="Microsoft YaHei" panose="020B0503020204020204" pitchFamily="34" charset="-122"/>
                <a:ea typeface="Microsoft YaHei" panose="020B0503020204020204" pitchFamily="34" charset="-122"/>
              </a:rPr>
              <a:t>寄存器结果状态表</a:t>
            </a:r>
            <a:r>
              <a:rPr lang="zh-CN" altLang="en-US" b="0" i="0">
                <a:solidFill>
                  <a:srgbClr val="121212"/>
                </a:solidFill>
                <a:effectLst/>
                <a:latin typeface="Microsoft YaHei" panose="020B0503020204020204" pitchFamily="34" charset="-122"/>
                <a:ea typeface="Microsoft YaHei" panose="020B0503020204020204" pitchFamily="34" charset="-122"/>
              </a:rPr>
              <a:t>中总是存有最新的值，即如果后序指令的目的寄存器和前序指令的目的寄存器重合，那就只保留后序指令的写信息</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96434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指令执行：执行和写回（</a:t>
            </a:r>
            <a:r>
              <a:rPr kumimoji="1" lang="en-US" altLang="zh-CN">
                <a:latin typeface="Microsoft YaHei" panose="020B0503020204020204" pitchFamily="34" charset="-122"/>
                <a:ea typeface="Microsoft YaHei" panose="020B0503020204020204" pitchFamily="34" charset="-122"/>
              </a:rPr>
              <a:t>2</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3</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lstStyle/>
          <a:p>
            <a:pPr algn="l">
              <a:lnSpc>
                <a:spcPct val="100000"/>
              </a:lnSpc>
              <a:buFont typeface="Arial" panose="020B0604020202020204" pitchFamily="34" charset="0"/>
              <a:buChar char="•"/>
            </a:pPr>
            <a:r>
              <a:rPr lang="zh-CN" altLang="en-US" b="1" i="0">
                <a:solidFill>
                  <a:srgbClr val="121212"/>
                </a:solidFill>
                <a:effectLst/>
                <a:latin typeface="Microsoft YaHei" panose="020B0503020204020204" pitchFamily="34" charset="-122"/>
                <a:ea typeface="Microsoft YaHei" panose="020B0503020204020204" pitchFamily="34" charset="-122"/>
              </a:rPr>
              <a:t>执行</a:t>
            </a:r>
            <a:endParaRPr lang="en-US" altLang="zh-CN" b="1"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指令通过拷贝数据和监听</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获得源数据，然后开始执行</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执行可能是多周期的，在执行过程中不改变处理器状态</a:t>
            </a:r>
          </a:p>
          <a:p>
            <a:pPr algn="l">
              <a:lnSpc>
                <a:spcPct val="100000"/>
              </a:lnSpc>
              <a:buFont typeface="Arial" panose="020B0604020202020204" pitchFamily="34" charset="0"/>
              <a:buChar char="•"/>
            </a:pPr>
            <a:r>
              <a:rPr lang="zh-CN" altLang="en-US" b="1" i="0">
                <a:solidFill>
                  <a:srgbClr val="121212"/>
                </a:solidFill>
                <a:effectLst/>
                <a:latin typeface="Microsoft YaHei" panose="020B0503020204020204" pitchFamily="34" charset="-122"/>
                <a:ea typeface="Microsoft YaHei" panose="020B0503020204020204" pitchFamily="34" charset="-122"/>
              </a:rPr>
              <a:t>写回</a:t>
            </a:r>
            <a:endParaRPr lang="en-US" altLang="zh-CN" b="1"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指令在写回阶段通过</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将数据直通到寄存器堆和各个保留站</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周期结束时，根据寄存器结果状态表来更新寄存器堆，并且清除保留站和寄存器结果状态表的信息</a:t>
            </a:r>
          </a:p>
        </p:txBody>
      </p:sp>
    </p:spTree>
    <p:extLst>
      <p:ext uri="{BB962C8B-B14F-4D97-AF65-F5344CB8AC3E}">
        <p14:creationId xmlns:p14="http://schemas.microsoft.com/office/powerpoint/2010/main" val="1031592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算法执行细节：发射</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浮点操作</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空时，假设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OP</a:t>
            </a:r>
            <a:r>
              <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rd, rs, rt</a:t>
            </a:r>
            <a:r>
              <a:rPr lang="zh-CN" altLang="en-US">
                <a:solidFill>
                  <a:srgbClr val="121212"/>
                </a:solidFill>
                <a:latin typeface="Microsoft YaHei" panose="020B0503020204020204" pitchFamily="34" charset="-122"/>
                <a:ea typeface="Microsoft YaHei" panose="020B0503020204020204" pitchFamily="34" charset="-122"/>
              </a:rPr>
              <a:t>）</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if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前面站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的指令要写到</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rs){</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中登记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Qj = r’</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else {</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中登记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Vj = R[rs]</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00000"/>
              </a:lnSpc>
              <a:buNone/>
            </a:pPr>
            <a:r>
              <a:rPr lang="en-US" altLang="zh-CN" i="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 rt</a:t>
            </a:r>
            <a:r>
              <a:rPr lang="zh-CN" altLang="en-US" i="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 一样判断</a:t>
            </a:r>
            <a:endParaRPr lang="en-US" altLang="zh-CN" i="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让保留站</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r.Busy = true</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登记</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的指令要写到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rd</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534576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算法执行细节：发射</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载入</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空时，假设</a:t>
            </a:r>
            <a:r>
              <a:rPr lang="en-US" altLang="zh-CN">
                <a:solidFill>
                  <a:srgbClr val="121212"/>
                </a:solidFill>
                <a:latin typeface="Microsoft YaHei" panose="020B0503020204020204" pitchFamily="34" charset="-122"/>
                <a:ea typeface="Microsoft YaHei" panose="020B0503020204020204" pitchFamily="34" charset="-122"/>
              </a:rPr>
              <a:t>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LD rd, imm(rs)</a:t>
            </a:r>
            <a:r>
              <a:rPr lang="zh-CN" altLang="en-US">
                <a:solidFill>
                  <a:srgbClr val="121212"/>
                </a:solidFill>
                <a:latin typeface="Microsoft YaHei" panose="020B0503020204020204" pitchFamily="34" charset="-122"/>
                <a:ea typeface="Microsoft YaHei" panose="020B0503020204020204" pitchFamily="34" charset="-122"/>
              </a:rPr>
              <a:t>）</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if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前面站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的指令要写到</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rs){</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中登记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Qj = r’</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else {</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中登记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Vj = R[rs]</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让保留站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r.Busy = true</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 = imm</a:t>
            </a: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中登记站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的指令要写到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rd</a:t>
            </a:r>
          </a:p>
          <a:p>
            <a:pPr marL="457200" lvl="1" indent="0">
              <a:lnSpc>
                <a:spcPct val="100000"/>
              </a:lnSpc>
              <a:buNone/>
            </a:pP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438948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算法执行细节：发射</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存储</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空时，假设</a:t>
            </a:r>
            <a:r>
              <a:rPr lang="en-US" altLang="zh-CN">
                <a:solidFill>
                  <a:srgbClr val="121212"/>
                </a:solidFill>
                <a:latin typeface="Microsoft YaHei" panose="020B0503020204020204" pitchFamily="34" charset="-122"/>
                <a:ea typeface="Microsoft YaHei" panose="020B0503020204020204" pitchFamily="34" charset="-122"/>
              </a:rPr>
              <a:t>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SD rt, imm(rs)</a:t>
            </a:r>
            <a:r>
              <a:rPr lang="zh-CN" altLang="en-US">
                <a:solidFill>
                  <a:srgbClr val="121212"/>
                </a:solidFill>
                <a:latin typeface="Microsoft YaHei" panose="020B0503020204020204" pitchFamily="34" charset="-122"/>
                <a:ea typeface="Microsoft YaHei" panose="020B0503020204020204" pitchFamily="34" charset="-122"/>
              </a:rPr>
              <a:t>）</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if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前面站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的指令要写到</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rs){</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中登记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Qj = r’</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else {</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在保留站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中登记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Vj = R[rs]</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00000"/>
              </a:lnSpc>
              <a:buNone/>
            </a:pP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a:t>
            </a: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rt</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一样判断</a:t>
            </a:r>
            <a:endPar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让保留站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r.Busy = true</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 = imm</a:t>
            </a:r>
          </a:p>
          <a:p>
            <a:pPr marL="457200" lvl="1" indent="0">
              <a:lnSpc>
                <a:spcPct val="100000"/>
              </a:lnSpc>
              <a:buNone/>
            </a:pP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082185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算法执行细节：执行</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浮点操作</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Qj</a:t>
            </a:r>
            <a:r>
              <a:rPr lang="zh-CN" altLang="en-US">
                <a:solidFill>
                  <a:srgbClr val="121212"/>
                </a:solidFill>
                <a:latin typeface="Microsoft YaHei" panose="020B0503020204020204" pitchFamily="34" charset="-122"/>
                <a:ea typeface="Microsoft YaHei" panose="020B0503020204020204" pitchFamily="34" charset="-122"/>
              </a:rPr>
              <a:t>、</a:t>
            </a:r>
            <a:r>
              <a:rPr lang="en-US" altLang="zh-CN">
                <a:solidFill>
                  <a:srgbClr val="121212"/>
                </a:solidFill>
                <a:latin typeface="Microsoft YaHei" panose="020B0503020204020204" pitchFamily="34" charset="-122"/>
                <a:ea typeface="Microsoft YaHei" panose="020B0503020204020204" pitchFamily="34" charset="-122"/>
              </a:rPr>
              <a:t>Qk</a:t>
            </a:r>
            <a:r>
              <a:rPr lang="zh-CN" altLang="en-US">
                <a:solidFill>
                  <a:srgbClr val="121212"/>
                </a:solidFill>
                <a:latin typeface="Microsoft YaHei" panose="020B0503020204020204" pitchFamily="34" charset="-122"/>
                <a:ea typeface="Microsoft YaHei" panose="020B0503020204020204" pitchFamily="34" charset="-122"/>
              </a:rPr>
              <a:t> 都为空时）</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计算结果（从</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Vj</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Vk</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中取得值）</a:t>
            </a:r>
          </a:p>
        </p:txBody>
      </p:sp>
    </p:spTree>
    <p:extLst>
      <p:ext uri="{BB962C8B-B14F-4D97-AF65-F5344CB8AC3E}">
        <p14:creationId xmlns:p14="http://schemas.microsoft.com/office/powerpoint/2010/main" val="2678036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算法执行细节：执行</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载入 </a:t>
            </a:r>
            <a:r>
              <a:rPr lang="en-US" altLang="zh-CN" b="1">
                <a:solidFill>
                  <a:srgbClr val="121212"/>
                </a:solidFill>
                <a:latin typeface="Microsoft YaHei" panose="020B0503020204020204" pitchFamily="34" charset="-122"/>
                <a:ea typeface="Microsoft YaHei" panose="020B0503020204020204" pitchFamily="34" charset="-122"/>
              </a:rPr>
              <a:t>Step.1</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Qj</a:t>
            </a:r>
            <a:r>
              <a:rPr lang="zh-CN" altLang="en-US">
                <a:solidFill>
                  <a:srgbClr val="121212"/>
                </a:solidFill>
                <a:latin typeface="Microsoft YaHei" panose="020B0503020204020204" pitchFamily="34" charset="-122"/>
                <a:ea typeface="Microsoft YaHei" panose="020B0503020204020204" pitchFamily="34" charset="-122"/>
              </a:rPr>
              <a:t> 为空，且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是载入</a:t>
            </a:r>
            <a:r>
              <a:rPr lang="en-US" altLang="zh-CN">
                <a:solidFill>
                  <a:srgbClr val="121212"/>
                </a:solidFill>
                <a:latin typeface="Microsoft YaHei" panose="020B0503020204020204" pitchFamily="34" charset="-122"/>
                <a:ea typeface="Microsoft YaHei" panose="020B0503020204020204" pitchFamily="34" charset="-122"/>
              </a:rPr>
              <a:t>-</a:t>
            </a:r>
            <a:r>
              <a:rPr lang="zh-CN" altLang="en-US">
                <a:solidFill>
                  <a:srgbClr val="121212"/>
                </a:solidFill>
                <a:latin typeface="Microsoft YaHei" panose="020B0503020204020204" pitchFamily="34" charset="-122"/>
                <a:ea typeface="Microsoft YaHei" panose="020B0503020204020204" pitchFamily="34" charset="-122"/>
              </a:rPr>
              <a:t>存储队列头时）</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计算访存地址：</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 += r.Vj</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676513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算法执行细节：执行</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载入 </a:t>
            </a:r>
            <a:r>
              <a:rPr lang="en-US" altLang="zh-CN" b="1">
                <a:solidFill>
                  <a:srgbClr val="121212"/>
                </a:solidFill>
                <a:latin typeface="Microsoft YaHei" panose="020B0503020204020204" pitchFamily="34" charset="-122"/>
                <a:ea typeface="Microsoft YaHei" panose="020B0503020204020204" pitchFamily="34" charset="-122"/>
              </a:rPr>
              <a:t>Step.2</a:t>
            </a:r>
            <a:r>
              <a:rPr lang="zh-CN" altLang="en-US">
                <a:solidFill>
                  <a:srgbClr val="121212"/>
                </a:solidFill>
                <a:latin typeface="Microsoft YaHei" panose="020B0503020204020204" pitchFamily="34" charset="-122"/>
                <a:ea typeface="Microsoft YaHei" panose="020B0503020204020204" pitchFamily="34" charset="-122"/>
              </a:rPr>
              <a:t>（当 </a:t>
            </a:r>
            <a:r>
              <a:rPr lang="en-US" altLang="zh-CN">
                <a:solidFill>
                  <a:srgbClr val="121212"/>
                </a:solidFill>
                <a:latin typeface="Microsoft YaHei" panose="020B0503020204020204" pitchFamily="34" charset="-122"/>
                <a:ea typeface="Microsoft YaHei" panose="020B0503020204020204" pitchFamily="34" charset="-122"/>
              </a:rPr>
              <a:t>r </a:t>
            </a:r>
            <a:r>
              <a:rPr lang="zh-CN" altLang="en-US">
                <a:solidFill>
                  <a:srgbClr val="121212"/>
                </a:solidFill>
                <a:latin typeface="Microsoft YaHei" panose="020B0503020204020204" pitchFamily="34" charset="-122"/>
                <a:ea typeface="Microsoft YaHei" panose="020B0503020204020204" pitchFamily="34" charset="-122"/>
              </a:rPr>
              <a:t>指令的</a:t>
            </a:r>
            <a:r>
              <a:rPr lang="en-US" altLang="zh-CN">
                <a:solidFill>
                  <a:srgbClr val="121212"/>
                </a:solidFill>
                <a:latin typeface="Microsoft YaHei" panose="020B0503020204020204" pitchFamily="34" charset="-122"/>
                <a:ea typeface="Microsoft YaHei" panose="020B0503020204020204" pitchFamily="34" charset="-122"/>
              </a:rPr>
              <a:t> Step.1</a:t>
            </a:r>
            <a:r>
              <a:rPr lang="zh-CN" altLang="en-US">
                <a:solidFill>
                  <a:srgbClr val="121212"/>
                </a:solidFill>
                <a:latin typeface="Microsoft YaHei" panose="020B0503020204020204" pitchFamily="34" charset="-122"/>
                <a:ea typeface="Microsoft YaHei" panose="020B0503020204020204" pitchFamily="34" charset="-122"/>
              </a:rPr>
              <a:t> 完成）</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从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M[r.A]</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读取</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839334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算法执行细节：执行</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存储</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Qj</a:t>
            </a:r>
            <a:r>
              <a:rPr lang="zh-CN" altLang="en-US">
                <a:solidFill>
                  <a:srgbClr val="121212"/>
                </a:solidFill>
                <a:latin typeface="Microsoft YaHei" panose="020B0503020204020204" pitchFamily="34" charset="-122"/>
                <a:ea typeface="Microsoft YaHei" panose="020B0503020204020204" pitchFamily="34" charset="-122"/>
              </a:rPr>
              <a:t> 为空，且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是载入</a:t>
            </a:r>
            <a:r>
              <a:rPr lang="en-US" altLang="zh-CN">
                <a:solidFill>
                  <a:srgbClr val="121212"/>
                </a:solidFill>
                <a:latin typeface="Microsoft YaHei" panose="020B0503020204020204" pitchFamily="34" charset="-122"/>
                <a:ea typeface="Microsoft YaHei" panose="020B0503020204020204" pitchFamily="34" charset="-122"/>
              </a:rPr>
              <a:t>-</a:t>
            </a:r>
            <a:r>
              <a:rPr lang="zh-CN" altLang="en-US">
                <a:solidFill>
                  <a:srgbClr val="121212"/>
                </a:solidFill>
                <a:latin typeface="Microsoft YaHei" panose="020B0503020204020204" pitchFamily="34" charset="-122"/>
                <a:ea typeface="Microsoft YaHei" panose="020B0503020204020204" pitchFamily="34" charset="-122"/>
              </a:rPr>
              <a:t>存储队列头时）</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计算访存地址：</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 += r.Vj</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565623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算法执行细节：写结果</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浮点操作</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执行完成，且 </a:t>
            </a:r>
            <a:r>
              <a:rPr lang="en-US" altLang="zh-CN">
                <a:solidFill>
                  <a:srgbClr val="121212"/>
                </a:solidFill>
                <a:latin typeface="Microsoft YaHei" panose="020B0503020204020204" pitchFamily="34" charset="-122"/>
                <a:ea typeface="Microsoft YaHei" panose="020B0503020204020204" pitchFamily="34" charset="-122"/>
              </a:rPr>
              <a:t>CDB</a:t>
            </a:r>
            <a:r>
              <a:rPr lang="zh-CN" altLang="en-US">
                <a:solidFill>
                  <a:srgbClr val="121212"/>
                </a:solidFill>
                <a:latin typeface="Microsoft YaHei" panose="020B0503020204020204" pitchFamily="34" charset="-122"/>
                <a:ea typeface="Microsoft YaHei" panose="020B0503020204020204" pitchFamily="34" charset="-122"/>
              </a:rPr>
              <a:t> 可用）</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对所有的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项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Fx</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检查，如果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Fx.Qi = 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，则</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R[Fx] =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计算结果</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Fx.Qi =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空</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对所有的保留站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y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检查，如果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y.Qj = r</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，则</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y.Vj =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计算结果</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y.Qj =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空</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a:t>
            </a: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y.Qk</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一样处理</a:t>
            </a:r>
            <a:endPar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释放站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r.Busy = false</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91227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FCFDBB-070D-5FBE-06FB-EA1F4705B81D}"/>
              </a:ext>
            </a:extLst>
          </p:cNvPr>
          <p:cNvPicPr>
            <a:picLocks noChangeAspect="1" noChangeArrowheads="1"/>
          </p:cNvPicPr>
          <p:nvPr/>
        </p:nvPicPr>
        <p:blipFill>
          <a:blip r:embed="rId2"/>
          <a:srcRect/>
          <a:stretch/>
        </p:blipFill>
        <p:spPr bwMode="auto">
          <a:xfrm>
            <a:off x="2578814" y="1121136"/>
            <a:ext cx="7304105" cy="477810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BC0FD34-EB52-CD55-58BE-D22EE82ACAF3}"/>
              </a:ext>
            </a:extLst>
          </p:cNvPr>
          <p:cNvSpPr txBox="1"/>
          <p:nvPr/>
        </p:nvSpPr>
        <p:spPr>
          <a:xfrm>
            <a:off x="1239986" y="2914660"/>
            <a:ext cx="1338828"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指令寄存器</a:t>
            </a:r>
          </a:p>
        </p:txBody>
      </p:sp>
      <p:sp>
        <p:nvSpPr>
          <p:cNvPr id="5" name="文本框 4">
            <a:extLst>
              <a:ext uri="{FF2B5EF4-FFF2-40B4-BE49-F238E27FC236}">
                <a16:creationId xmlns:a16="http://schemas.microsoft.com/office/drawing/2014/main" id="{E1588EFC-B720-3D29-97E4-AB80A437BA4C}"/>
              </a:ext>
            </a:extLst>
          </p:cNvPr>
          <p:cNvSpPr txBox="1"/>
          <p:nvPr/>
        </p:nvSpPr>
        <p:spPr>
          <a:xfrm>
            <a:off x="4049861" y="1595447"/>
            <a:ext cx="1338828"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部件寄存器</a:t>
            </a:r>
          </a:p>
        </p:txBody>
      </p:sp>
      <p:sp>
        <p:nvSpPr>
          <p:cNvPr id="6" name="文本框 5">
            <a:extLst>
              <a:ext uri="{FF2B5EF4-FFF2-40B4-BE49-F238E27FC236}">
                <a16:creationId xmlns:a16="http://schemas.microsoft.com/office/drawing/2014/main" id="{4058908A-EAC5-F0C3-7BFA-A6B94C0DE701}"/>
              </a:ext>
            </a:extLst>
          </p:cNvPr>
          <p:cNvSpPr txBox="1"/>
          <p:nvPr/>
        </p:nvSpPr>
        <p:spPr>
          <a:xfrm>
            <a:off x="6133899" y="1595447"/>
            <a:ext cx="1569660"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操作数寄存器</a:t>
            </a:r>
          </a:p>
        </p:txBody>
      </p:sp>
      <p:sp>
        <p:nvSpPr>
          <p:cNvPr id="7" name="文本框 6">
            <a:extLst>
              <a:ext uri="{FF2B5EF4-FFF2-40B4-BE49-F238E27FC236}">
                <a16:creationId xmlns:a16="http://schemas.microsoft.com/office/drawing/2014/main" id="{AACB80CB-69CE-3C0A-AE96-F75EE7730E27}"/>
              </a:ext>
            </a:extLst>
          </p:cNvPr>
          <p:cNvSpPr txBox="1"/>
          <p:nvPr/>
        </p:nvSpPr>
        <p:spPr>
          <a:xfrm>
            <a:off x="8305234" y="1595447"/>
            <a:ext cx="1338828"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结果寄存器</a:t>
            </a:r>
          </a:p>
        </p:txBody>
      </p:sp>
      <p:sp>
        <p:nvSpPr>
          <p:cNvPr id="8" name="文本框 7">
            <a:extLst>
              <a:ext uri="{FF2B5EF4-FFF2-40B4-BE49-F238E27FC236}">
                <a16:creationId xmlns:a16="http://schemas.microsoft.com/office/drawing/2014/main" id="{CE1D3294-AA2D-4F7B-656D-D44527F14F71}"/>
              </a:ext>
            </a:extLst>
          </p:cNvPr>
          <p:cNvSpPr txBox="1"/>
          <p:nvPr/>
        </p:nvSpPr>
        <p:spPr>
          <a:xfrm>
            <a:off x="1983549" y="6193824"/>
            <a:ext cx="8494633" cy="369332"/>
          </a:xfrm>
          <a:prstGeom prst="rect">
            <a:avLst/>
          </a:prstGeom>
          <a:noFill/>
        </p:spPr>
        <p:txBody>
          <a:bodyPr wrap="none" rtlCol="0">
            <a:spAutoFit/>
          </a:bodyPr>
          <a:lstStyle/>
          <a:p>
            <a:r>
              <a:rPr kumimoji="1" lang="zh-CN" altLang="en-US">
                <a:latin typeface="Microsoft YaHei" panose="020B0503020204020204" pitchFamily="34" charset="-122"/>
                <a:ea typeface="Microsoft YaHei" panose="020B0503020204020204" pitchFamily="34" charset="-122"/>
              </a:rPr>
              <a:t>从这里可以看出，各寄存器不是像一张表一样存在一起的，后面是为了方便画出来</a:t>
            </a:r>
          </a:p>
        </p:txBody>
      </p:sp>
    </p:spTree>
    <p:extLst>
      <p:ext uri="{BB962C8B-B14F-4D97-AF65-F5344CB8AC3E}">
        <p14:creationId xmlns:p14="http://schemas.microsoft.com/office/powerpoint/2010/main" val="2486838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算法执行细节：写结果</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载入</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执行完成，且 </a:t>
            </a:r>
            <a:r>
              <a:rPr lang="en-US" altLang="zh-CN">
                <a:solidFill>
                  <a:srgbClr val="121212"/>
                </a:solidFill>
                <a:latin typeface="Microsoft YaHei" panose="020B0503020204020204" pitchFamily="34" charset="-122"/>
                <a:ea typeface="Microsoft YaHei" panose="020B0503020204020204" pitchFamily="34" charset="-122"/>
              </a:rPr>
              <a:t>CDB</a:t>
            </a:r>
            <a:r>
              <a:rPr lang="zh-CN" altLang="en-US">
                <a:solidFill>
                  <a:srgbClr val="121212"/>
                </a:solidFill>
                <a:latin typeface="Microsoft YaHei" panose="020B0503020204020204" pitchFamily="34" charset="-122"/>
                <a:ea typeface="Microsoft YaHei" panose="020B0503020204020204" pitchFamily="34" charset="-122"/>
              </a:rPr>
              <a:t> 可用）</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对所有的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项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Fx</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检查，如果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Fx.Qi = 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，则</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R[Fx] =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读取</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结果</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Fx.Qi =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空</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对所有的保留站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y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检查，如果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y.Qj = r</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，则</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y.Vj =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读取结果</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y.Qj =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空</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a:t>
            </a: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y.Qk</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一样处理</a:t>
            </a:r>
            <a:endPar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释放站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r.Busy = false</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683169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算法执行细节：写结果</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存储</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执行完成，且站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Qk</a:t>
            </a:r>
            <a:r>
              <a:rPr lang="zh-CN" altLang="en-US">
                <a:solidFill>
                  <a:srgbClr val="121212"/>
                </a:solidFill>
                <a:latin typeface="Microsoft YaHei" panose="020B0503020204020204" pitchFamily="34" charset="-122"/>
                <a:ea typeface="Microsoft YaHei" panose="020B0503020204020204" pitchFamily="34" charset="-122"/>
              </a:rPr>
              <a:t> 为空时）</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存储：</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M[r.A] = r.Vk</a:t>
            </a: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释放站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r.Busy = false</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502020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4262897829"/>
              </p:ext>
            </p:extLst>
          </p:nvPr>
        </p:nvGraphicFramePr>
        <p:xfrm>
          <a:off x="371475" y="1217269"/>
          <a:ext cx="5832253"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28077494"/>
              </p:ext>
            </p:extLst>
          </p:nvPr>
        </p:nvGraphicFramePr>
        <p:xfrm>
          <a:off x="318467" y="4052011"/>
          <a:ext cx="7624357" cy="266700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gridCol w="755372">
                  <a:extLst>
                    <a:ext uri="{9D8B030D-6E8A-4147-A177-3AD203B41FA5}">
                      <a16:colId xmlns:a16="http://schemas.microsoft.com/office/drawing/2014/main" val="4000300425"/>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[R2] = 200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34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94449" y="356381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3593268082"/>
              </p:ext>
            </p:extLst>
          </p:nvPr>
        </p:nvGraphicFramePr>
        <p:xfrm>
          <a:off x="8711095" y="403875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F6</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Load1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1</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7211428"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7315199" y="1217269"/>
            <a:ext cx="450532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第一个周期，</a:t>
            </a:r>
            <a:r>
              <a:rPr lang="en" altLang="zh-CN" b="0" i="0">
                <a:solidFill>
                  <a:srgbClr val="121212"/>
                </a:solidFill>
                <a:effectLst/>
                <a:latin typeface="Microsoft YaHei" panose="020B0503020204020204" pitchFamily="34" charset="-122"/>
                <a:ea typeface="Microsoft YaHei" panose="020B0503020204020204" pitchFamily="34" charset="-122"/>
              </a:rPr>
              <a:t>LD</a:t>
            </a:r>
            <a:r>
              <a:rPr lang="zh-CN" altLang="en-US" b="0" i="0">
                <a:solidFill>
                  <a:srgbClr val="121212"/>
                </a:solidFill>
                <a:effectLst/>
                <a:latin typeface="Microsoft YaHei" panose="020B0503020204020204" pitchFamily="34" charset="-122"/>
                <a:ea typeface="Microsoft YaHei" panose="020B0503020204020204" pitchFamily="34" charset="-122"/>
              </a:rPr>
              <a:t>指令发射到存储通路的保留站第一行</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 altLang="zh-CN" b="0" i="0">
                <a:solidFill>
                  <a:srgbClr val="121212"/>
                </a:solidFill>
                <a:effectLst/>
                <a:latin typeface="Microsoft YaHei" panose="020B0503020204020204" pitchFamily="34" charset="-122"/>
                <a:ea typeface="Microsoft YaHei" panose="020B0503020204020204" pitchFamily="34" charset="-122"/>
              </a:rPr>
              <a:t>Vk</a:t>
            </a:r>
            <a:r>
              <a:rPr lang="zh-CN" altLang="en-US" b="0" i="0">
                <a:solidFill>
                  <a:srgbClr val="121212"/>
                </a:solidFill>
                <a:effectLst/>
                <a:latin typeface="Microsoft YaHei" panose="020B0503020204020204" pitchFamily="34" charset="-122"/>
                <a:ea typeface="Microsoft YaHei" panose="020B0503020204020204" pitchFamily="34" charset="-122"/>
              </a:rPr>
              <a:t>直接从寄存器堆中拷贝数据</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sz="1600">
                <a:solidFill>
                  <a:srgbClr val="121212"/>
                </a:solidFill>
                <a:latin typeface="Microsoft YaHei" panose="020B0503020204020204" pitchFamily="34" charset="-122"/>
                <a:ea typeface="Microsoft YaHei" panose="020B0503020204020204" pitchFamily="34" charset="-122"/>
              </a:rPr>
              <a:t>假设</a:t>
            </a:r>
            <a:r>
              <a:rPr lang="en-US" altLang="zh-CN" sz="1600">
                <a:solidFill>
                  <a:srgbClr val="121212"/>
                </a:solidFill>
                <a:latin typeface="Microsoft YaHei" panose="020B0503020204020204" pitchFamily="34" charset="-122"/>
                <a:ea typeface="Microsoft YaHei" panose="020B0503020204020204" pitchFamily="34" charset="-122"/>
              </a:rPr>
              <a:t>[R2]=200, [R3]=300</a:t>
            </a:r>
            <a:endParaRPr lang="en-US" altLang="zh-CN" sz="1600" b="0" i="0">
              <a:solidFill>
                <a:srgbClr val="12121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寄存器结果状态中</a:t>
            </a:r>
            <a:r>
              <a:rPr lang="en-US" altLang="zh-CN" b="0" i="0">
                <a:solidFill>
                  <a:srgbClr val="121212"/>
                </a:solidFill>
                <a:effectLst/>
                <a:latin typeface="Microsoft YaHei" panose="020B0503020204020204" pitchFamily="34" charset="-122"/>
                <a:ea typeface="Microsoft YaHei" panose="020B0503020204020204" pitchFamily="34" charset="-122"/>
              </a:rPr>
              <a:t> </a:t>
            </a:r>
            <a:r>
              <a:rPr lang="en" altLang="zh-CN" b="0" i="0">
                <a:solidFill>
                  <a:srgbClr val="121212"/>
                </a:solidFill>
                <a:effectLst/>
                <a:latin typeface="Microsoft YaHei" panose="020B0503020204020204" pitchFamily="34" charset="-122"/>
                <a:ea typeface="Microsoft YaHei" panose="020B0503020204020204" pitchFamily="34" charset="-122"/>
              </a:rPr>
              <a:t>F6 </a:t>
            </a:r>
            <a:r>
              <a:rPr lang="zh-CN" altLang="en-US" b="0" i="0">
                <a:solidFill>
                  <a:srgbClr val="121212"/>
                </a:solidFill>
                <a:effectLst/>
                <a:latin typeface="Microsoft YaHei" panose="020B0503020204020204" pitchFamily="34" charset="-122"/>
                <a:ea typeface="Microsoft YaHei" panose="020B0503020204020204" pitchFamily="34" charset="-122"/>
              </a:rPr>
              <a:t>被标记，表示</a:t>
            </a:r>
            <a:r>
              <a:rPr lang="en" altLang="zh-CN" b="0" i="0">
                <a:solidFill>
                  <a:srgbClr val="121212"/>
                </a:solidFill>
                <a:effectLst/>
                <a:latin typeface="Microsoft YaHei" panose="020B0503020204020204" pitchFamily="34" charset="-122"/>
                <a:ea typeface="Microsoft YaHei" panose="020B0503020204020204" pitchFamily="34" charset="-122"/>
              </a:rPr>
              <a:t>F6</a:t>
            </a:r>
            <a:r>
              <a:rPr lang="zh-CN" altLang="en-US" b="0" i="0">
                <a:solidFill>
                  <a:srgbClr val="121212"/>
                </a:solidFill>
                <a:effectLst/>
                <a:latin typeface="Microsoft YaHei" panose="020B0503020204020204" pitchFamily="34" charset="-122"/>
                <a:ea typeface="Microsoft YaHei" panose="020B0503020204020204" pitchFamily="34" charset="-122"/>
              </a:rPr>
              <a:t>将被存储通路保留站第一行的指令改写</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60548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2</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241713163"/>
              </p:ext>
            </p:extLst>
          </p:nvPr>
        </p:nvGraphicFramePr>
        <p:xfrm>
          <a:off x="371475" y="1217269"/>
          <a:ext cx="5832253"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2075337823"/>
              </p:ext>
            </p:extLst>
          </p:nvPr>
        </p:nvGraphicFramePr>
        <p:xfrm>
          <a:off x="318467" y="4052011"/>
          <a:ext cx="7624357" cy="266700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gridCol w="755372">
                  <a:extLst>
                    <a:ext uri="{9D8B030D-6E8A-4147-A177-3AD203B41FA5}">
                      <a16:colId xmlns:a16="http://schemas.microsoft.com/office/drawing/2014/main" val="4000300425"/>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234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[R3] = 300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94449" y="356381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1752812532"/>
              </p:ext>
            </p:extLst>
          </p:nvPr>
        </p:nvGraphicFramePr>
        <p:xfrm>
          <a:off x="8711095" y="403875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Load2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2</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6628333"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6628333" y="1217269"/>
            <a:ext cx="5338380" cy="1754326"/>
          </a:xfrm>
          <a:prstGeom prst="rect">
            <a:avLst/>
          </a:prstGeom>
          <a:noFill/>
        </p:spPr>
        <p:txBody>
          <a:bodyPr wrap="square" rtlCol="0">
            <a:spAutoFit/>
          </a:bodyPr>
          <a:lstStyle/>
          <a:p>
            <a:pPr marL="285750" indent="-285750" algn="l">
              <a:buFont typeface="Arial" panose="020B0604020202020204" pitchFamily="34" charset="0"/>
              <a:buChar char="•"/>
            </a:pPr>
            <a:r>
              <a:rPr lang="zh-CN" altLang="en-US" b="0" i="0">
                <a:solidFill>
                  <a:srgbClr val="FF0000"/>
                </a:solidFill>
                <a:effectLst/>
                <a:latin typeface="Microsoft YaHei" panose="020B0503020204020204" pitchFamily="34" charset="-122"/>
                <a:ea typeface="Microsoft YaHei" panose="020B0503020204020204" pitchFamily="34" charset="-122"/>
              </a:rPr>
              <a:t>第一个 </a:t>
            </a:r>
            <a:r>
              <a:rPr lang="en-US" altLang="zh-CN" b="0" i="0">
                <a:solidFill>
                  <a:srgbClr val="FF0000"/>
                </a:solidFill>
                <a:effectLst/>
                <a:latin typeface="Microsoft YaHei" panose="020B0503020204020204" pitchFamily="34" charset="-122"/>
                <a:ea typeface="Microsoft YaHei" panose="020B0503020204020204" pitchFamily="34" charset="-122"/>
              </a:rPr>
              <a:t>LD</a:t>
            </a:r>
            <a:r>
              <a:rPr lang="zh-CN" altLang="en-US" b="0" i="0">
                <a:solidFill>
                  <a:srgbClr val="FF0000"/>
                </a:solidFill>
                <a:effectLst/>
                <a:latin typeface="Microsoft YaHei" panose="020B0503020204020204" pitchFamily="34" charset="-122"/>
                <a:ea typeface="Microsoft YaHei" panose="020B0503020204020204" pitchFamily="34" charset="-122"/>
              </a:rPr>
              <a:t> 计算存储地址，还没有从存储器中取数，所以没有执行完，因此没有到</a:t>
            </a:r>
            <a:r>
              <a:rPr lang="en" altLang="zh-CN" b="0" i="0">
                <a:solidFill>
                  <a:srgbClr val="FF0000"/>
                </a:solidFill>
                <a:effectLst/>
                <a:latin typeface="Microsoft YaHei" panose="020B0503020204020204" pitchFamily="34" charset="-122"/>
                <a:ea typeface="Microsoft YaHei" panose="020B0503020204020204" pitchFamily="34" charset="-122"/>
              </a:rPr>
              <a:t>Exec</a:t>
            </a:r>
            <a:r>
              <a:rPr lang="zh-CN" altLang="en-US" b="0" i="0">
                <a:solidFill>
                  <a:srgbClr val="FF0000"/>
                </a:solidFill>
                <a:effectLst/>
                <a:latin typeface="Microsoft YaHei" panose="020B0503020204020204" pitchFamily="34" charset="-122"/>
                <a:ea typeface="Microsoft YaHei" panose="020B0503020204020204" pitchFamily="34" charset="-122"/>
              </a:rPr>
              <a:t>段</a:t>
            </a:r>
            <a:endParaRPr lang="en-US" altLang="zh-CN" b="0" i="0">
              <a:solidFill>
                <a:srgbClr val="FF0000"/>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第二条 </a:t>
            </a:r>
            <a:r>
              <a:rPr lang="en-US" altLang="zh-CN" b="0" i="0">
                <a:solidFill>
                  <a:srgbClr val="121212"/>
                </a:solidFill>
                <a:effectLst/>
                <a:latin typeface="Microsoft YaHei" panose="020B0503020204020204" pitchFamily="34" charset="-122"/>
                <a:ea typeface="Microsoft YaHei" panose="020B0503020204020204" pitchFamily="34" charset="-122"/>
              </a:rPr>
              <a:t>LD</a:t>
            </a:r>
            <a:r>
              <a:rPr lang="zh-CN" altLang="en-US" b="0" i="0">
                <a:solidFill>
                  <a:srgbClr val="121212"/>
                </a:solidFill>
                <a:effectLst/>
                <a:latin typeface="Microsoft YaHei" panose="020B0503020204020204" pitchFamily="34" charset="-122"/>
                <a:ea typeface="Microsoft YaHei" panose="020B0503020204020204" pitchFamily="34" charset="-122"/>
              </a:rPr>
              <a:t> 发射到存储通路的保留站第二行</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周期结束时，第一条指令算得存储地址并更新保留站，地址为</a:t>
            </a:r>
            <a:r>
              <a:rPr lang="en-US" altLang="zh-CN" b="0" i="0">
                <a:solidFill>
                  <a:srgbClr val="121212"/>
                </a:solidFill>
                <a:effectLst/>
                <a:latin typeface="Microsoft YaHei" panose="020B0503020204020204" pitchFamily="34" charset="-122"/>
                <a:ea typeface="Microsoft YaHei" panose="020B0503020204020204" pitchFamily="34" charset="-122"/>
              </a:rPr>
              <a:t>234</a:t>
            </a:r>
            <a:r>
              <a:rPr lang="zh-CN" altLang="en-US" b="0" i="0">
                <a:solidFill>
                  <a:srgbClr val="121212"/>
                </a:solidFill>
                <a:effectLst/>
                <a:latin typeface="Microsoft YaHei" panose="020B0503020204020204" pitchFamily="34" charset="-122"/>
                <a:ea typeface="Microsoft YaHei" panose="020B0503020204020204" pitchFamily="34" charset="-122"/>
              </a:rPr>
              <a:t>；第二条指令从寄存器堆中拷贝源数据，并更新 </a:t>
            </a:r>
            <a:r>
              <a:rPr lang="en-US" altLang="zh-CN" b="0" i="0">
                <a:solidFill>
                  <a:srgbClr val="121212"/>
                </a:solidFill>
                <a:effectLst/>
                <a:latin typeface="Microsoft YaHei" panose="020B0503020204020204" pitchFamily="34" charset="-122"/>
                <a:ea typeface="Microsoft YaHei" panose="020B0503020204020204" pitchFamily="34" charset="-122"/>
              </a:rPr>
              <a:t>RR</a:t>
            </a:r>
            <a:endParaRPr lang="zh-CN" altLang="en-US" b="0"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2628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3</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2666075470"/>
              </p:ext>
            </p:extLst>
          </p:nvPr>
        </p:nvGraphicFramePr>
        <p:xfrm>
          <a:off x="371475" y="1217269"/>
          <a:ext cx="5832253"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3</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3</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435716020"/>
              </p:ext>
            </p:extLst>
          </p:nvPr>
        </p:nvGraphicFramePr>
        <p:xfrm>
          <a:off x="318467" y="4052011"/>
          <a:ext cx="7624357" cy="266700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gridCol w="755372">
                  <a:extLst>
                    <a:ext uri="{9D8B030D-6E8A-4147-A177-3AD203B41FA5}">
                      <a16:colId xmlns:a16="http://schemas.microsoft.com/office/drawing/2014/main" val="4000300425"/>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234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345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[F4] = 4.0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Load2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94449" y="356381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1091045158"/>
              </p:ext>
            </p:extLst>
          </p:nvPr>
        </p:nvGraphicFramePr>
        <p:xfrm>
          <a:off x="8711095" y="4038754"/>
          <a:ext cx="1903896" cy="2595880"/>
        </p:xfrm>
        <a:graphic>
          <a:graphicData uri="http://schemas.openxmlformats.org/drawingml/2006/table">
            <a:tbl>
              <a:tblPr firstRow="1" bandRow="1">
                <a:tableStyleId>{93296810-A885-4BE3-A3E7-6D5BEEA58F35}</a:tableStyleId>
              </a:tblPr>
              <a:tblGrid>
                <a:gridCol w="951948">
                  <a:extLst>
                    <a:ext uri="{9D8B030D-6E8A-4147-A177-3AD203B41FA5}">
                      <a16:colId xmlns:a16="http://schemas.microsoft.com/office/drawing/2014/main" val="2011927542"/>
                    </a:ext>
                  </a:extLst>
                </a:gridCol>
                <a:gridCol w="951948">
                  <a:extLst>
                    <a:ext uri="{9D8B030D-6E8A-4147-A177-3AD203B41FA5}">
                      <a16:colId xmlns:a16="http://schemas.microsoft.com/office/drawing/2014/main" val="3068602231"/>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Load2</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Mult1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2">
                  <a:txBody>
                    <a:bodyPr/>
                    <a:lstStyle/>
                    <a:p>
                      <a:pPr algn="l"/>
                      <a:r>
                        <a:rPr lang="en-US" altLang="zh-CN" sz="1600">
                          <a:latin typeface="Microsoft YaHei" panose="020B0503020204020204" pitchFamily="34" charset="-122"/>
                          <a:ea typeface="Microsoft YaHei" panose="020B0503020204020204" pitchFamily="34" charset="-122"/>
                        </a:rPr>
                        <a:t>Cycle 3</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6628333"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6628333" y="1217269"/>
            <a:ext cx="5338380" cy="2031325"/>
          </a:xfrm>
          <a:prstGeom prst="rect">
            <a:avLst/>
          </a:prstGeom>
          <a:noFill/>
        </p:spPr>
        <p:txBody>
          <a:bodyPr wrap="square" rtlCol="0">
            <a:spAutoFit/>
          </a:bodyPr>
          <a:lstStyle/>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第一条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顺利读数，渡过</a:t>
            </a:r>
            <a:r>
              <a:rPr lang="en" altLang="zh-CN" b="0" i="0">
                <a:solidFill>
                  <a:srgbClr val="121212"/>
                </a:solidFill>
                <a:effectLst/>
                <a:latin typeface="Microsoft YaHei" panose="020B0503020204020204" pitchFamily="34" charset="-122"/>
                <a:ea typeface="Microsoft YaHei" panose="020B0503020204020204" pitchFamily="34" charset="-122"/>
              </a:rPr>
              <a:t>Exec</a:t>
            </a:r>
            <a:endParaRPr lang="en-US" altLang="zh-CN">
              <a:solidFill>
                <a:srgbClr val="121212"/>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第二条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计算存储地址</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第三条</a:t>
            </a:r>
            <a:r>
              <a:rPr lang="en-US" altLang="zh-CN" b="0" i="0">
                <a:solidFill>
                  <a:srgbClr val="121212"/>
                </a:solidFill>
                <a:effectLst/>
                <a:latin typeface="Microsoft YaHei" panose="020B0503020204020204" pitchFamily="34" charset="-122"/>
                <a:ea typeface="Microsoft YaHei" panose="020B0503020204020204" pitchFamily="34" charset="-122"/>
              </a:rPr>
              <a:t> MULD </a:t>
            </a:r>
            <a:r>
              <a:rPr lang="zh-CN" altLang="en-US" b="0" i="0">
                <a:solidFill>
                  <a:srgbClr val="121212"/>
                </a:solidFill>
                <a:effectLst/>
                <a:latin typeface="Microsoft YaHei" panose="020B0503020204020204" pitchFamily="34" charset="-122"/>
                <a:ea typeface="Microsoft YaHei" panose="020B0503020204020204" pitchFamily="34" charset="-122"/>
              </a:rPr>
              <a:t>顺利发射</a:t>
            </a: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周期结束时</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第一条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不更新</a:t>
            </a:r>
            <a:r>
              <a:rPr lang="en-US" altLang="zh-CN" b="0" i="0">
                <a:solidFill>
                  <a:srgbClr val="121212"/>
                </a:solidFill>
                <a:effectLst/>
                <a:latin typeface="Microsoft YaHei" panose="020B0503020204020204" pitchFamily="34" charset="-122"/>
                <a:ea typeface="Microsoft YaHei" panose="020B0503020204020204" pitchFamily="34" charset="-122"/>
              </a:rPr>
              <a:t> RS/RR</a:t>
            </a:r>
            <a:endParaRPr lang="en-US" altLang="zh-CN">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第二条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更新</a:t>
            </a:r>
            <a:r>
              <a:rPr lang="en-US" altLang="zh-CN" b="0" i="0">
                <a:solidFill>
                  <a:srgbClr val="121212"/>
                </a:solidFill>
                <a:effectLst/>
                <a:latin typeface="Microsoft YaHei" panose="020B0503020204020204" pitchFamily="34" charset="-122"/>
                <a:ea typeface="Microsoft YaHei" panose="020B0503020204020204" pitchFamily="34" charset="-122"/>
              </a:rPr>
              <a:t> RS</a:t>
            </a:r>
            <a:r>
              <a:rPr lang="en-US" altLang="zh-CN">
                <a:solidFill>
                  <a:srgbClr val="121212"/>
                </a:solidFill>
                <a:latin typeface="Microsoft YaHei" panose="020B0503020204020204" pitchFamily="34" charset="-122"/>
                <a:ea typeface="Microsoft YaHei" panose="020B0503020204020204" pitchFamily="34" charset="-122"/>
              </a:rPr>
              <a:t>.A</a:t>
            </a:r>
          </a:p>
          <a:p>
            <a:pPr marL="742950" lvl="1"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第三条指令拷贝源数据，并标记</a:t>
            </a:r>
            <a:r>
              <a:rPr lang="en" altLang="zh-CN" b="0" i="0">
                <a:solidFill>
                  <a:srgbClr val="121212"/>
                </a:solidFill>
                <a:effectLst/>
                <a:latin typeface="Microsoft YaHei" panose="020B0503020204020204" pitchFamily="34" charset="-122"/>
                <a:ea typeface="Microsoft YaHei" panose="020B0503020204020204" pitchFamily="34" charset="-122"/>
              </a:rPr>
              <a:t>Qj</a:t>
            </a:r>
            <a:r>
              <a:rPr lang="zh-CN" altLang="en-US" b="0" i="0">
                <a:solidFill>
                  <a:srgbClr val="121212"/>
                </a:solidFill>
                <a:effectLst/>
                <a:latin typeface="Microsoft YaHei" panose="020B0503020204020204" pitchFamily="34" charset="-122"/>
                <a:ea typeface="Microsoft YaHei" panose="020B0503020204020204" pitchFamily="34" charset="-122"/>
              </a:rPr>
              <a:t>位</a:t>
            </a:r>
            <a:r>
              <a:rPr lang="en" altLang="zh-CN" b="0" i="0">
                <a:solidFill>
                  <a:srgbClr val="121212"/>
                </a:solidFill>
                <a:effectLst/>
                <a:latin typeface="Microsoft YaHei" panose="020B0503020204020204" pitchFamily="34" charset="-122"/>
                <a:ea typeface="Microsoft YaHei" panose="020B0503020204020204" pitchFamily="34" charset="-122"/>
              </a:rPr>
              <a:t>Load2</a:t>
            </a:r>
            <a:endParaRPr lang="zh-CN" altLang="en-US" b="0"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38395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4</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236364925"/>
              </p:ext>
            </p:extLst>
          </p:nvPr>
        </p:nvGraphicFramePr>
        <p:xfrm>
          <a:off x="371475" y="1217269"/>
          <a:ext cx="5832253"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974003028"/>
              </p:ext>
            </p:extLst>
          </p:nvPr>
        </p:nvGraphicFramePr>
        <p:xfrm>
          <a:off x="318467" y="4052011"/>
          <a:ext cx="7624357" cy="266700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gridCol w="755372">
                  <a:extLst>
                    <a:ext uri="{9D8B030D-6E8A-4147-A177-3AD203B41FA5}">
                      <a16:colId xmlns:a16="http://schemas.microsoft.com/office/drawing/2014/main" val="4000300425"/>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SUBD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M[234]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Load2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Yes</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MULD</a:t>
                      </a: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[F4] = 4.0</a:t>
                      </a: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94449" y="356381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646803420"/>
              </p:ext>
            </p:extLst>
          </p:nvPr>
        </p:nvGraphicFramePr>
        <p:xfrm>
          <a:off x="8711094" y="4038754"/>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M[234]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Load2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Mult1</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F8</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Add1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3">
                  <a:txBody>
                    <a:bodyPr/>
                    <a:lstStyle/>
                    <a:p>
                      <a:pPr algn="l"/>
                      <a:r>
                        <a:rPr lang="en-US" altLang="zh-CN" sz="1600">
                          <a:latin typeface="Microsoft YaHei" panose="020B0503020204020204" pitchFamily="34" charset="-122"/>
                          <a:ea typeface="Microsoft YaHei" panose="020B0503020204020204" pitchFamily="34" charset="-122"/>
                        </a:rPr>
                        <a:t>Cycle 4</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l"/>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6628333"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6628333" y="1217269"/>
            <a:ext cx="5338380" cy="2031325"/>
          </a:xfrm>
          <a:prstGeom prst="rect">
            <a:avLst/>
          </a:prstGeom>
          <a:noFill/>
        </p:spPr>
        <p:txBody>
          <a:bodyPr wrap="square" rtlCol="0">
            <a:spAutoFit/>
          </a:bodyPr>
          <a:lstStyle/>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第一条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渡过</a:t>
            </a:r>
            <a:r>
              <a:rPr lang="en-US" altLang="zh-CN" b="0" i="0">
                <a:solidFill>
                  <a:srgbClr val="121212"/>
                </a:solidFill>
                <a:effectLst/>
                <a:latin typeface="Microsoft YaHei" panose="020B0503020204020204" pitchFamily="34" charset="-122"/>
                <a:ea typeface="Microsoft YaHei" panose="020B0503020204020204" pitchFamily="34" charset="-122"/>
              </a:rPr>
              <a:t> WB</a:t>
            </a:r>
            <a:r>
              <a:rPr lang="zh-CN" altLang="en-US" b="0" i="0">
                <a:solidFill>
                  <a:srgbClr val="121212"/>
                </a:solidFill>
                <a:effectLst/>
                <a:latin typeface="Microsoft YaHei" panose="020B0503020204020204" pitchFamily="34" charset="-122"/>
                <a:ea typeface="Microsoft YaHei" panose="020B0503020204020204" pitchFamily="34" charset="-122"/>
              </a:rPr>
              <a:t>，通过</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广播取到的数据</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第二条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在计算完地址之后开始</a:t>
            </a:r>
            <a:r>
              <a:rPr lang="zh-CN" altLang="en-US">
                <a:solidFill>
                  <a:srgbClr val="121212"/>
                </a:solidFill>
                <a:latin typeface="Microsoft YaHei" panose="020B0503020204020204" pitchFamily="34" charset="-122"/>
                <a:ea typeface="Microsoft YaHei" panose="020B0503020204020204" pitchFamily="34" charset="-122"/>
              </a:rPr>
              <a:t>从主存</a:t>
            </a:r>
            <a:r>
              <a:rPr lang="zh-CN" altLang="en-US" b="0" i="0">
                <a:solidFill>
                  <a:srgbClr val="121212"/>
                </a:solidFill>
                <a:effectLst/>
                <a:latin typeface="Microsoft YaHei" panose="020B0503020204020204" pitchFamily="34" charset="-122"/>
                <a:ea typeface="Microsoft YaHei" panose="020B0503020204020204" pitchFamily="34" charset="-122"/>
              </a:rPr>
              <a:t>取数</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第三条</a:t>
            </a:r>
            <a:r>
              <a:rPr lang="en-US" altLang="zh-CN" b="0" i="0">
                <a:solidFill>
                  <a:srgbClr val="121212"/>
                </a:solidFill>
                <a:effectLst/>
                <a:latin typeface="Microsoft YaHei" panose="020B0503020204020204" pitchFamily="34" charset="-122"/>
                <a:ea typeface="Microsoft YaHei" panose="020B0503020204020204" pitchFamily="34" charset="-122"/>
              </a:rPr>
              <a:t> MULD </a:t>
            </a:r>
            <a:r>
              <a:rPr lang="zh-CN" altLang="en-US" b="0" i="0">
                <a:solidFill>
                  <a:srgbClr val="121212"/>
                </a:solidFill>
                <a:effectLst/>
                <a:latin typeface="Microsoft YaHei" panose="020B0503020204020204" pitchFamily="34" charset="-122"/>
                <a:ea typeface="Microsoft YaHei" panose="020B0503020204020204" pitchFamily="34" charset="-122"/>
              </a:rPr>
              <a:t>还在等待</a:t>
            </a:r>
            <a:r>
              <a:rPr lang="en-US" altLang="zh-CN" b="0" i="0">
                <a:solidFill>
                  <a:srgbClr val="121212"/>
                </a:solidFill>
                <a:effectLst/>
                <a:latin typeface="Microsoft YaHei" panose="020B0503020204020204" pitchFamily="34" charset="-122"/>
                <a:ea typeface="Microsoft YaHei" panose="020B0503020204020204" pitchFamily="34" charset="-122"/>
              </a:rPr>
              <a:t> </a:t>
            </a:r>
            <a:r>
              <a:rPr lang="en" altLang="zh-CN" b="0" i="0">
                <a:solidFill>
                  <a:srgbClr val="121212"/>
                </a:solidFill>
                <a:effectLst/>
                <a:latin typeface="Microsoft YaHei" panose="020B0503020204020204" pitchFamily="34" charset="-122"/>
                <a:ea typeface="Microsoft YaHei" panose="020B0503020204020204" pitchFamily="34" charset="-122"/>
              </a:rPr>
              <a:t>Load2</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第四条</a:t>
            </a:r>
            <a:r>
              <a:rPr lang="en-US" altLang="zh-CN" b="0" i="0">
                <a:solidFill>
                  <a:srgbClr val="121212"/>
                </a:solidFill>
                <a:effectLst/>
                <a:latin typeface="Microsoft YaHei" panose="020B0503020204020204" pitchFamily="34" charset="-122"/>
                <a:ea typeface="Microsoft YaHei" panose="020B0503020204020204" pitchFamily="34" charset="-122"/>
              </a:rPr>
              <a:t> SUBD </a:t>
            </a:r>
            <a:r>
              <a:rPr lang="zh-CN" altLang="en-US" b="0" i="0">
                <a:solidFill>
                  <a:srgbClr val="121212"/>
                </a:solidFill>
                <a:effectLst/>
                <a:latin typeface="Microsoft YaHei" panose="020B0503020204020204" pitchFamily="34" charset="-122"/>
                <a:ea typeface="Microsoft YaHei" panose="020B0503020204020204" pitchFamily="34" charset="-122"/>
              </a:rPr>
              <a:t>发射</a:t>
            </a: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周期结束时</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第一条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清除自己在保留站中的痕迹</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第四条</a:t>
            </a:r>
            <a:r>
              <a:rPr lang="en-US" altLang="zh-CN" b="0" i="0">
                <a:solidFill>
                  <a:srgbClr val="121212"/>
                </a:solidFill>
                <a:effectLst/>
                <a:latin typeface="Microsoft YaHei" panose="020B0503020204020204" pitchFamily="34" charset="-122"/>
                <a:ea typeface="Microsoft YaHei" panose="020B0503020204020204" pitchFamily="34" charset="-122"/>
              </a:rPr>
              <a:t> SUBD </a:t>
            </a:r>
            <a:r>
              <a:rPr lang="zh-CN" altLang="en-US" b="0" i="0">
                <a:solidFill>
                  <a:srgbClr val="121212"/>
                </a:solidFill>
                <a:effectLst/>
                <a:latin typeface="Microsoft YaHei" panose="020B0503020204020204" pitchFamily="34" charset="-122"/>
                <a:ea typeface="Microsoft YaHei" panose="020B0503020204020204" pitchFamily="34" charset="-122"/>
              </a:rPr>
              <a:t>拷贝数据，标记</a:t>
            </a:r>
            <a:r>
              <a:rPr lang="en" altLang="zh-CN" b="0" i="0">
                <a:solidFill>
                  <a:srgbClr val="121212"/>
                </a:solidFill>
                <a:effectLst/>
                <a:latin typeface="Microsoft YaHei" panose="020B0503020204020204" pitchFamily="34" charset="-122"/>
                <a:ea typeface="Microsoft YaHei" panose="020B0503020204020204" pitchFamily="34" charset="-122"/>
              </a:rPr>
              <a:t>Load2</a:t>
            </a:r>
            <a:endParaRPr lang="zh-CN" altLang="en-US" b="0"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88495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5</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320771358"/>
              </p:ext>
            </p:extLst>
          </p:nvPr>
        </p:nvGraphicFramePr>
        <p:xfrm>
          <a:off x="371475" y="1217269"/>
          <a:ext cx="5832253"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5</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5</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022381158"/>
              </p:ext>
            </p:extLst>
          </p:nvPr>
        </p:nvGraphicFramePr>
        <p:xfrm>
          <a:off x="318467" y="4052011"/>
          <a:ext cx="7624357" cy="266700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gridCol w="755372">
                  <a:extLst>
                    <a:ext uri="{9D8B030D-6E8A-4147-A177-3AD203B41FA5}">
                      <a16:colId xmlns:a16="http://schemas.microsoft.com/office/drawing/2014/main" val="4000300425"/>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SUBD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M[234]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M[345]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10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Yes</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MULD</a:t>
                      </a: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M[345]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[F4] = 4.0</a:t>
                      </a: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DIVD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M[234]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Mult1</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94449" y="356381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478842709"/>
              </p:ext>
            </p:extLst>
          </p:nvPr>
        </p:nvGraphicFramePr>
        <p:xfrm>
          <a:off x="8711094" y="4038754"/>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M[234]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M[345]</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Mult1</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Add1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F10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Mult2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3">
                  <a:txBody>
                    <a:bodyPr/>
                    <a:lstStyle/>
                    <a:p>
                      <a:pPr algn="l"/>
                      <a:r>
                        <a:rPr lang="en-US" altLang="zh-CN" sz="1600">
                          <a:latin typeface="Microsoft YaHei" panose="020B0503020204020204" pitchFamily="34" charset="-122"/>
                          <a:ea typeface="Microsoft YaHei" panose="020B0503020204020204" pitchFamily="34" charset="-122"/>
                        </a:rPr>
                        <a:t>Cycle 5</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l"/>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6628333"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6628333" y="1217269"/>
            <a:ext cx="533838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第二条</a:t>
            </a:r>
            <a:r>
              <a:rPr lang="en-US" altLang="zh-CN" b="0" i="0">
                <a:solidFill>
                  <a:srgbClr val="121212"/>
                </a:solidFill>
                <a:effectLst/>
                <a:latin typeface="Microsoft YaHei" panose="020B0503020204020204" pitchFamily="34" charset="-122"/>
                <a:ea typeface="Microsoft YaHei" panose="020B0503020204020204" pitchFamily="34" charset="-122"/>
              </a:rPr>
              <a:t> LD </a:t>
            </a:r>
            <a:r>
              <a:rPr lang="zh-CN" altLang="en-US" b="0" i="0">
                <a:solidFill>
                  <a:srgbClr val="121212"/>
                </a:solidFill>
                <a:effectLst/>
                <a:latin typeface="Microsoft YaHei" panose="020B0503020204020204" pitchFamily="34" charset="-122"/>
                <a:ea typeface="Microsoft YaHei" panose="020B0503020204020204" pitchFamily="34" charset="-122"/>
              </a:rPr>
              <a:t>渡过</a:t>
            </a:r>
            <a:r>
              <a:rPr lang="en-US" altLang="zh-CN" b="0" i="0">
                <a:solidFill>
                  <a:srgbClr val="121212"/>
                </a:solidFill>
                <a:effectLst/>
                <a:latin typeface="Microsoft YaHei" panose="020B0503020204020204" pitchFamily="34" charset="-122"/>
                <a:ea typeface="Microsoft YaHei" panose="020B0503020204020204" pitchFamily="34" charset="-122"/>
              </a:rPr>
              <a:t> WB</a:t>
            </a:r>
            <a:r>
              <a:rPr lang="zh-CN" altLang="en-US" b="0" i="0">
                <a:solidFill>
                  <a:srgbClr val="121212"/>
                </a:solidFill>
                <a:effectLst/>
                <a:latin typeface="Microsoft YaHei" panose="020B0503020204020204" pitchFamily="34" charset="-122"/>
                <a:ea typeface="Microsoft YaHei" panose="020B0503020204020204" pitchFamily="34" charset="-122"/>
              </a:rPr>
              <a:t>，通过</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广播取到的数据</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a:solidFill>
                  <a:srgbClr val="121212"/>
                </a:solidFill>
                <a:effectLst/>
                <a:latin typeface="Microsoft YaHei" panose="020B0503020204020204" pitchFamily="34" charset="-122"/>
                <a:ea typeface="Microsoft YaHei" panose="020B0503020204020204" pitchFamily="34" charset="-122"/>
              </a:rPr>
              <a:t>MULD/SUBD </a:t>
            </a:r>
            <a:r>
              <a:rPr lang="zh-CN" altLang="en-US" b="0" i="0">
                <a:solidFill>
                  <a:srgbClr val="121212"/>
                </a:solidFill>
                <a:effectLst/>
                <a:latin typeface="Microsoft YaHei" panose="020B0503020204020204" pitchFamily="34" charset="-122"/>
                <a:ea typeface="Microsoft YaHei" panose="020B0503020204020204" pitchFamily="34" charset="-122"/>
              </a:rPr>
              <a:t>通过</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抓取到了源数据，下一个周期就会开始执行</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第五条指令 </a:t>
            </a:r>
            <a:r>
              <a:rPr lang="en-US" altLang="zh-CN" b="0" i="0">
                <a:solidFill>
                  <a:srgbClr val="121212"/>
                </a:solidFill>
                <a:effectLst/>
                <a:latin typeface="Microsoft YaHei" panose="020B0503020204020204" pitchFamily="34" charset="-122"/>
                <a:ea typeface="Microsoft YaHei" panose="020B0503020204020204" pitchFamily="34" charset="-122"/>
              </a:rPr>
              <a:t>DIVD</a:t>
            </a:r>
            <a:r>
              <a:rPr lang="zh-CN" altLang="en-US" b="0" i="0">
                <a:solidFill>
                  <a:srgbClr val="121212"/>
                </a:solidFill>
                <a:effectLst/>
                <a:latin typeface="Microsoft YaHei" panose="020B0503020204020204" pitchFamily="34" charset="-122"/>
                <a:ea typeface="Microsoft YaHei" panose="020B0503020204020204" pitchFamily="34" charset="-122"/>
              </a:rPr>
              <a:t> 发射</a:t>
            </a:r>
          </a:p>
          <a:p>
            <a:pPr marL="285750" indent="-285750" algn="l">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周期结束时，</a:t>
            </a:r>
            <a:r>
              <a:rPr lang="en-US" altLang="zh-CN" b="0" i="0">
                <a:solidFill>
                  <a:srgbClr val="121212"/>
                </a:solidFill>
                <a:effectLst/>
                <a:latin typeface="Microsoft YaHei" panose="020B0503020204020204" pitchFamily="34" charset="-122"/>
                <a:ea typeface="Microsoft YaHei" panose="020B0503020204020204" pitchFamily="34" charset="-122"/>
              </a:rPr>
              <a:t>MULD/SUBD</a:t>
            </a:r>
            <a:r>
              <a:rPr lang="zh-CN" altLang="en-US" b="0" i="0">
                <a:solidFill>
                  <a:srgbClr val="121212"/>
                </a:solidFill>
                <a:effectLst/>
                <a:latin typeface="Microsoft YaHei" panose="020B0503020204020204" pitchFamily="34" charset="-122"/>
                <a:ea typeface="Microsoft YaHei" panose="020B0503020204020204" pitchFamily="34" charset="-122"/>
              </a:rPr>
              <a:t> 这两条指令数据准备完毕，马上就可以执行了</a:t>
            </a:r>
          </a:p>
        </p:txBody>
      </p:sp>
    </p:spTree>
    <p:extLst>
      <p:ext uri="{BB962C8B-B14F-4D97-AF65-F5344CB8AC3E}">
        <p14:creationId xmlns:p14="http://schemas.microsoft.com/office/powerpoint/2010/main" val="1476214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6</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269562234"/>
              </p:ext>
            </p:extLst>
          </p:nvPr>
        </p:nvGraphicFramePr>
        <p:xfrm>
          <a:off x="371475" y="1217269"/>
          <a:ext cx="5832253"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gridCol w="833179">
                  <a:extLst>
                    <a:ext uri="{9D8B030D-6E8A-4147-A177-3AD203B41FA5}">
                      <a16:colId xmlns:a16="http://schemas.microsoft.com/office/drawing/2014/main" val="734984899"/>
                    </a:ext>
                  </a:extLst>
                </a:gridCol>
                <a:gridCol w="833179">
                  <a:extLst>
                    <a:ext uri="{9D8B030D-6E8A-4147-A177-3AD203B41FA5}">
                      <a16:colId xmlns:a16="http://schemas.microsoft.com/office/drawing/2014/main" val="1552172602"/>
                    </a:ext>
                  </a:extLst>
                </a:gridCol>
                <a:gridCol w="833179">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34</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(R2)</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45</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(R3)</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MULD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F2</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29561855"/>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SUBD</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F6</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F2</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2602512"/>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DIVD</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F10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F0</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F6</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ADDD</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F6</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F8</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4">
                              <a:lumMod val="50000"/>
                            </a:schemeClr>
                          </a:solidFill>
                          <a:latin typeface="Microsoft YaHei" panose="020B0503020204020204" pitchFamily="34" charset="-122"/>
                          <a:ea typeface="Microsoft YaHei" panose="020B0503020204020204" pitchFamily="34" charset="-122"/>
                        </a:rPr>
                        <a:t>F2</a:t>
                      </a:r>
                      <a:endParaRPr lang="zh-CN" altLang="en-US" sz="1600">
                        <a:solidFill>
                          <a:schemeClr val="accent4">
                            <a:lumMod val="50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6</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750133355"/>
              </p:ext>
            </p:extLst>
          </p:nvPr>
        </p:nvGraphicFramePr>
        <p:xfrm>
          <a:off x="318467" y="4052011"/>
          <a:ext cx="7624357" cy="266700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gridCol w="755372">
                  <a:extLst>
                    <a:ext uri="{9D8B030D-6E8A-4147-A177-3AD203B41FA5}">
                      <a16:colId xmlns:a16="http://schemas.microsoft.com/office/drawing/2014/main" val="4000300425"/>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1</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Add1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SUBD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M[234]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Add2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ADDD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M[345]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Add1</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9</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[F4] = 4.0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M[234]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94449" y="3563815"/>
            <a:ext cx="192636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013552220"/>
              </p:ext>
            </p:extLst>
          </p:nvPr>
        </p:nvGraphicFramePr>
        <p:xfrm>
          <a:off x="8711094" y="4038754"/>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Add2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M[234]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M[345]</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Mult1</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Add1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gridSpan="3">
                  <a:txBody>
                    <a:bodyPr/>
                    <a:lstStyle/>
                    <a:p>
                      <a:pPr algn="l"/>
                      <a:r>
                        <a:rPr lang="en-US" altLang="zh-CN" sz="1600">
                          <a:latin typeface="Microsoft YaHei" panose="020B0503020204020204" pitchFamily="34" charset="-122"/>
                          <a:ea typeface="Microsoft YaHei" panose="020B0503020204020204" pitchFamily="34" charset="-122"/>
                        </a:rPr>
                        <a:t>Cycle 6</a:t>
                      </a: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hMerge="1">
                  <a:txBody>
                    <a:bodyPr/>
                    <a:lstStyle/>
                    <a:p>
                      <a:pPr algn="l"/>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822320342"/>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6628333" y="758499"/>
            <a:ext cx="825867"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News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6628333" y="1217269"/>
            <a:ext cx="533838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0" i="0">
                <a:solidFill>
                  <a:srgbClr val="121212"/>
                </a:solidFill>
                <a:effectLst/>
                <a:latin typeface="Microsoft YaHei" panose="020B0503020204020204" pitchFamily="34" charset="-122"/>
                <a:ea typeface="Microsoft YaHei" panose="020B0503020204020204" pitchFamily="34" charset="-122"/>
              </a:rPr>
              <a:t>MULD/SUBD</a:t>
            </a:r>
            <a:r>
              <a:rPr lang="zh-CN" altLang="en-US" b="0" i="0">
                <a:solidFill>
                  <a:srgbClr val="121212"/>
                </a:solidFill>
                <a:effectLst/>
                <a:latin typeface="Microsoft YaHei" panose="020B0503020204020204" pitchFamily="34" charset="-122"/>
                <a:ea typeface="Microsoft YaHei" panose="020B0503020204020204" pitchFamily="34" charset="-122"/>
              </a:rPr>
              <a:t> 执行，</a:t>
            </a:r>
            <a:r>
              <a:rPr lang="en-US" altLang="zh-CN" b="0" i="0">
                <a:solidFill>
                  <a:srgbClr val="121212"/>
                </a:solidFill>
                <a:effectLst/>
                <a:latin typeface="Microsoft YaHei" panose="020B0503020204020204" pitchFamily="34" charset="-122"/>
                <a:ea typeface="Microsoft YaHei" panose="020B0503020204020204" pitchFamily="34" charset="-122"/>
              </a:rPr>
              <a:t>DIVD</a:t>
            </a:r>
            <a:r>
              <a:rPr lang="zh-CN" altLang="en-US" b="0" i="0">
                <a:solidFill>
                  <a:srgbClr val="121212"/>
                </a:solidFill>
                <a:effectLst/>
                <a:latin typeface="Microsoft YaHei" panose="020B0503020204020204" pitchFamily="34" charset="-122"/>
                <a:ea typeface="Microsoft YaHei" panose="020B0503020204020204" pitchFamily="34" charset="-122"/>
              </a:rPr>
              <a:t> 等待</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a:solidFill>
                  <a:srgbClr val="121212"/>
                </a:solidFill>
                <a:latin typeface="Microsoft YaHei" panose="020B0503020204020204" pitchFamily="34" charset="-122"/>
                <a:ea typeface="Microsoft YaHei" panose="020B0503020204020204" pitchFamily="34" charset="-122"/>
              </a:rPr>
              <a:t>ADDD</a:t>
            </a:r>
            <a:r>
              <a:rPr lang="zh-CN" altLang="en-US">
                <a:solidFill>
                  <a:srgbClr val="121212"/>
                </a:solidFill>
                <a:latin typeface="Microsoft YaHei" panose="020B0503020204020204" pitchFamily="34" charset="-122"/>
                <a:ea typeface="Microsoft YaHei" panose="020B0503020204020204" pitchFamily="34" charset="-122"/>
              </a:rPr>
              <a:t> 发射</a:t>
            </a:r>
            <a:endParaRPr lang="zh-CN" altLang="en-US" b="0"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95666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1805E-295D-71F2-7A01-CE3BC2EC4A2F}"/>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后续省略！来看几个要点</a:t>
            </a:r>
          </a:p>
        </p:txBody>
      </p:sp>
      <p:sp>
        <p:nvSpPr>
          <p:cNvPr id="3" name="内容占位符 2">
            <a:extLst>
              <a:ext uri="{FF2B5EF4-FFF2-40B4-BE49-F238E27FC236}">
                <a16:creationId xmlns:a16="http://schemas.microsoft.com/office/drawing/2014/main" id="{70BED73E-500B-7884-B90B-31F41DB4FE98}"/>
              </a:ext>
            </a:extLst>
          </p:cNvPr>
          <p:cNvSpPr>
            <a:spLocks noGrp="1"/>
          </p:cNvSpPr>
          <p:nvPr>
            <p:ph idx="1"/>
          </p:nvPr>
        </p:nvSpPr>
        <p:spPr>
          <a:xfrm>
            <a:off x="838200" y="1497496"/>
            <a:ext cx="10515600" cy="5102087"/>
          </a:xfrm>
        </p:spPr>
        <p:txBody>
          <a:bodyPr>
            <a:normAutofit fontScale="62500" lnSpcReduction="20000"/>
          </a:bodyPr>
          <a:lstStyle/>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一条指令能否发射</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看对应配置通路的保留站是否有空余，</a:t>
            </a:r>
            <a:r>
              <a:rPr lang="zh-CN" altLang="en-US" b="1" i="0">
                <a:solidFill>
                  <a:srgbClr val="121212"/>
                </a:solidFill>
                <a:effectLst/>
                <a:latin typeface="Microsoft YaHei" panose="020B0503020204020204" pitchFamily="34" charset="-122"/>
                <a:ea typeface="Microsoft YaHei" panose="020B0503020204020204" pitchFamily="34" charset="-122"/>
              </a:rPr>
              <a:t>只要有空余，就可以发射到保留站中等待执行</a:t>
            </a:r>
            <a:endParaRPr lang="en-US" altLang="zh-CN" b="1"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1" i="0">
                <a:solidFill>
                  <a:srgbClr val="121212"/>
                </a:solidFill>
                <a:effectLst/>
                <a:latin typeface="Microsoft YaHei" panose="020B0503020204020204" pitchFamily="34" charset="-122"/>
                <a:ea typeface="Microsoft YaHei" panose="020B0503020204020204" pitchFamily="34" charset="-122"/>
              </a:rPr>
              <a:t>发射的同时会把能读取的数据直接拷贝到保留站</a:t>
            </a:r>
            <a:r>
              <a:rPr lang="zh-CN" altLang="en-US" b="0" i="0">
                <a:solidFill>
                  <a:srgbClr val="121212"/>
                </a:solidFill>
                <a:effectLst/>
                <a:latin typeface="Microsoft YaHei" panose="020B0503020204020204" pitchFamily="34" charset="-122"/>
                <a:ea typeface="Microsoft YaHei" panose="020B0503020204020204" pitchFamily="34" charset="-122"/>
              </a:rPr>
              <a:t>，这样做就不用考虑读后写冒险，后续的指令只要完成就可以写回，不用顾虑是否会有前序指令需要读取寄存器（</a:t>
            </a:r>
            <a:r>
              <a:rPr lang="en-US" altLang="zh-CN" b="0" i="0">
                <a:solidFill>
                  <a:srgbClr val="121212"/>
                </a:solidFill>
                <a:effectLst/>
                <a:latin typeface="Microsoft YaHei" panose="020B0503020204020204" pitchFamily="34" charset="-122"/>
                <a:ea typeface="Microsoft YaHei" panose="020B0503020204020204" pitchFamily="34" charset="-122"/>
              </a:rPr>
              <a:t>i.e. </a:t>
            </a:r>
            <a:r>
              <a:rPr lang="zh-CN" altLang="en-US" b="0" i="0">
                <a:solidFill>
                  <a:srgbClr val="121212"/>
                </a:solidFill>
                <a:effectLst/>
                <a:latin typeface="Microsoft YaHei" panose="020B0503020204020204" pitchFamily="34" charset="-122"/>
                <a:ea typeface="Microsoft YaHei" panose="020B0503020204020204" pitchFamily="34" charset="-122"/>
              </a:rPr>
              <a:t>每一条被发射到保留站中的指令都不再需要读取寄存器堆）</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如何更新 </a:t>
            </a:r>
            <a:r>
              <a:rPr lang="en-US" altLang="zh-CN" b="0" i="0">
                <a:solidFill>
                  <a:srgbClr val="121212"/>
                </a:solidFill>
                <a:effectLst/>
                <a:latin typeface="Microsoft YaHei" panose="020B0503020204020204" pitchFamily="34" charset="-122"/>
                <a:ea typeface="Microsoft YaHei" panose="020B0503020204020204" pitchFamily="34" charset="-122"/>
              </a:rPr>
              <a:t>Register Result Status</a:t>
            </a: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指令在发射的时候会更新寄存器状态表</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如果后序指令和前序指令的目的寄存器重合了，就用后序指令的写信息标志寄存器，</a:t>
            </a:r>
            <a:r>
              <a:rPr lang="zh-CN" altLang="en-US" b="1" i="0">
                <a:solidFill>
                  <a:srgbClr val="121212"/>
                </a:solidFill>
                <a:effectLst/>
                <a:latin typeface="Microsoft YaHei" panose="020B0503020204020204" pitchFamily="34" charset="-122"/>
                <a:ea typeface="Microsoft YaHei" panose="020B0503020204020204" pitchFamily="34" charset="-122"/>
              </a:rPr>
              <a:t>表示只会把后序指令的计算结果写进寄存器</a:t>
            </a:r>
            <a:r>
              <a:rPr lang="zh-CN" altLang="en-US" b="0" i="0">
                <a:solidFill>
                  <a:srgbClr val="121212"/>
                </a:solidFill>
                <a:effectLst/>
                <a:latin typeface="Microsoft YaHei" panose="020B0503020204020204" pitchFamily="34" charset="-122"/>
                <a:ea typeface="Microsoft YaHei" panose="020B0503020204020204" pitchFamily="34" charset="-122"/>
              </a:rPr>
              <a:t>，这样可以解决写后写冒险</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如果执行单元中有指令正在执行，其他指令就在保留站中等待</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1" i="0">
                <a:solidFill>
                  <a:srgbClr val="121212"/>
                </a:solidFill>
                <a:effectLst/>
                <a:latin typeface="Microsoft YaHei" panose="020B0503020204020204" pitchFamily="34" charset="-122"/>
                <a:ea typeface="Microsoft YaHei" panose="020B0503020204020204" pitchFamily="34" charset="-122"/>
              </a:rPr>
              <a:t>如果指令缺少源数据，就留在保留站中，时刻监听</a:t>
            </a:r>
            <a:r>
              <a:rPr lang="en" altLang="zh-CN" b="1" i="0">
                <a:solidFill>
                  <a:srgbClr val="121212"/>
                </a:solidFill>
                <a:effectLst/>
                <a:latin typeface="Microsoft YaHei" panose="020B0503020204020204" pitchFamily="34" charset="-122"/>
                <a:ea typeface="Microsoft YaHei" panose="020B0503020204020204" pitchFamily="34" charset="-122"/>
              </a:rPr>
              <a:t>CDB</a:t>
            </a:r>
            <a:r>
              <a:rPr lang="zh-CN" altLang="en-US" b="1" i="0">
                <a:solidFill>
                  <a:srgbClr val="121212"/>
                </a:solidFill>
                <a:effectLst/>
                <a:latin typeface="Microsoft YaHei" panose="020B0503020204020204" pitchFamily="34" charset="-122"/>
                <a:ea typeface="Microsoft YaHei" panose="020B0503020204020204" pitchFamily="34" charset="-122"/>
              </a:rPr>
              <a:t>总线</a:t>
            </a:r>
            <a:r>
              <a:rPr lang="zh-CN" altLang="en-US" b="0" i="0">
                <a:solidFill>
                  <a:srgbClr val="121212"/>
                </a:solidFill>
                <a:effectLst/>
                <a:latin typeface="Microsoft YaHei" panose="020B0503020204020204" pitchFamily="34" charset="-122"/>
                <a:ea typeface="Microsoft YaHei" panose="020B0503020204020204" pitchFamily="34" charset="-122"/>
              </a:rPr>
              <a:t>，如果</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总线广播了需要的数据，就立马拷贝下来，然后准备执行</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一条指令在源数据全部准备好之后就可以执行，执行可能是多周期的</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一条指令只要完成计算，就可以写回</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1" i="0">
                <a:solidFill>
                  <a:srgbClr val="121212"/>
                </a:solidFill>
                <a:effectLst/>
                <a:latin typeface="Microsoft YaHei" panose="020B0503020204020204" pitchFamily="34" charset="-122"/>
                <a:ea typeface="Microsoft YaHei" panose="020B0503020204020204" pitchFamily="34" charset="-122"/>
              </a:rPr>
              <a:t>写回的数据通过</a:t>
            </a:r>
            <a:r>
              <a:rPr lang="en" altLang="zh-CN" b="1" i="0">
                <a:solidFill>
                  <a:srgbClr val="121212"/>
                </a:solidFill>
                <a:effectLst/>
                <a:latin typeface="Microsoft YaHei" panose="020B0503020204020204" pitchFamily="34" charset="-122"/>
                <a:ea typeface="Microsoft YaHei" panose="020B0503020204020204" pitchFamily="34" charset="-122"/>
              </a:rPr>
              <a:t>CDB</a:t>
            </a:r>
            <a:r>
              <a:rPr lang="zh-CN" altLang="en-US" b="1" i="0">
                <a:solidFill>
                  <a:srgbClr val="121212"/>
                </a:solidFill>
                <a:effectLst/>
                <a:latin typeface="Microsoft YaHei" panose="020B0503020204020204" pitchFamily="34" charset="-122"/>
                <a:ea typeface="Microsoft YaHei" panose="020B0503020204020204" pitchFamily="34" charset="-122"/>
              </a:rPr>
              <a:t>总线直通寄存器堆和各个保留站</a:t>
            </a:r>
            <a:endParaRPr lang="en-US" altLang="zh-CN">
              <a:solidFill>
                <a:srgbClr val="121212"/>
              </a:solidFill>
              <a:latin typeface="Microsoft YaHei" panose="020B0503020204020204" pitchFamily="34" charset="-122"/>
              <a:ea typeface="Microsoft YaHei" panose="020B0503020204020204" pitchFamily="34" charset="-122"/>
            </a:endParaRPr>
          </a:p>
          <a:p>
            <a:pPr lvl="1">
              <a:lnSpc>
                <a:spcPct val="120000"/>
              </a:lnSpc>
            </a:pPr>
            <a:r>
              <a:rPr lang="zh-CN" altLang="en-US" b="1" i="0">
                <a:solidFill>
                  <a:srgbClr val="121212"/>
                </a:solidFill>
                <a:effectLst/>
                <a:latin typeface="Microsoft YaHei" panose="020B0503020204020204" pitchFamily="34" charset="-122"/>
                <a:ea typeface="Microsoft YaHei" panose="020B0503020204020204" pitchFamily="34" charset="-122"/>
              </a:rPr>
              <a:t>注意：指令的结果未必会写进寄存器堆</a:t>
            </a:r>
            <a:r>
              <a:rPr lang="zh-CN" altLang="en-US" b="0" i="0">
                <a:solidFill>
                  <a:srgbClr val="121212"/>
                </a:solidFill>
                <a:effectLst/>
                <a:latin typeface="Microsoft YaHei" panose="020B0503020204020204" pitchFamily="34" charset="-122"/>
                <a:ea typeface="Microsoft YaHei" panose="020B0503020204020204" pitchFamily="34" charset="-122"/>
              </a:rPr>
              <a:t>，因为寄存器结果状态表中总是存有最新的状态，即如果发生写后写冒险，</a:t>
            </a: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 算法会记录下最新的写指令，而抛弃前序的写指令结果，</a:t>
            </a:r>
            <a:r>
              <a:rPr lang="zh-CN" altLang="en-US" b="0" i="0">
                <a:solidFill>
                  <a:srgbClr val="FF0000"/>
                </a:solidFill>
                <a:effectLst/>
                <a:latin typeface="Microsoft YaHei" panose="020B0503020204020204" pitchFamily="34" charset="-122"/>
                <a:ea typeface="Microsoft YaHei" panose="020B0503020204020204" pitchFamily="34" charset="-122"/>
              </a:rPr>
              <a:t>前序写指令的结果不会写回到寄存器堆</a:t>
            </a:r>
          </a:p>
        </p:txBody>
      </p:sp>
    </p:spTree>
    <p:extLst>
      <p:ext uri="{BB962C8B-B14F-4D97-AF65-F5344CB8AC3E}">
        <p14:creationId xmlns:p14="http://schemas.microsoft.com/office/powerpoint/2010/main" val="4082849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7800E-9EC7-40CD-4641-178405B4DCBA}"/>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Tomasulo</a:t>
            </a:r>
            <a:r>
              <a:rPr kumimoji="1" lang="zh-CN" altLang="en-US">
                <a:latin typeface="Microsoft YaHei" panose="020B0503020204020204" pitchFamily="34" charset="-122"/>
                <a:ea typeface="Microsoft YaHei" panose="020B0503020204020204" pitchFamily="34" charset="-122"/>
              </a:rPr>
              <a:t> 的优点</a:t>
            </a:r>
          </a:p>
        </p:txBody>
      </p:sp>
      <p:sp>
        <p:nvSpPr>
          <p:cNvPr id="3" name="内容占位符 2">
            <a:extLst>
              <a:ext uri="{FF2B5EF4-FFF2-40B4-BE49-F238E27FC236}">
                <a16:creationId xmlns:a16="http://schemas.microsoft.com/office/drawing/2014/main" id="{59E5C76C-CA0B-F31C-D640-405B4D896525}"/>
              </a:ext>
            </a:extLst>
          </p:cNvPr>
          <p:cNvSpPr>
            <a:spLocks noGrp="1"/>
          </p:cNvSpPr>
          <p:nvPr>
            <p:ph idx="1"/>
          </p:nvPr>
        </p:nvSpPr>
        <p:spPr/>
        <p:txBody>
          <a:bodyPr>
            <a:normAutofit fontScale="77500" lnSpcReduction="20000"/>
          </a:bodyPr>
          <a:lstStyle/>
          <a:p>
            <a:pPr algn="l">
              <a:lnSpc>
                <a:spcPct val="120000"/>
              </a:lnSpc>
            </a:pP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成功地解决了三种冒险，实现了指令的乱序执行，</a:t>
            </a:r>
            <a:r>
              <a:rPr lang="zh-CN" altLang="en-US" b="1" i="0">
                <a:solidFill>
                  <a:srgbClr val="121212"/>
                </a:solidFill>
                <a:effectLst/>
                <a:latin typeface="Microsoft YaHei" panose="020B0503020204020204" pitchFamily="34" charset="-122"/>
                <a:ea typeface="Microsoft YaHei" panose="020B0503020204020204" pitchFamily="34" charset="-122"/>
              </a:rPr>
              <a:t>且性能比记分牌更好，具体优化的地方有三</a:t>
            </a:r>
            <a:r>
              <a:rPr lang="zh-CN" altLang="en-US" b="0" i="0">
                <a:solidFill>
                  <a:srgbClr val="121212"/>
                </a:solidFill>
                <a:effectLst/>
                <a:latin typeface="Microsoft YaHei" panose="020B0503020204020204" pitchFamily="34" charset="-122"/>
                <a:ea typeface="Microsoft YaHei" panose="020B0503020204020204" pitchFamily="34" charset="-122"/>
              </a:rPr>
              <a:t>：</a:t>
            </a: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记分牌每条通路只能存一条指令，导致经常有指令因为结构冒险而不能发射，</a:t>
            </a:r>
            <a:r>
              <a:rPr lang="zh-CN" altLang="en-US" b="1" i="0">
                <a:solidFill>
                  <a:srgbClr val="121212"/>
                </a:solidFill>
                <a:effectLst/>
                <a:latin typeface="Microsoft YaHei" panose="020B0503020204020204" pitchFamily="34" charset="-122"/>
                <a:ea typeface="Microsoft YaHei" panose="020B0503020204020204" pitchFamily="34" charset="-122"/>
              </a:rPr>
              <a:t>而</a:t>
            </a:r>
            <a:r>
              <a:rPr lang="en" altLang="zh-CN" b="1" i="0">
                <a:solidFill>
                  <a:srgbClr val="121212"/>
                </a:solidFill>
                <a:effectLst/>
                <a:latin typeface="Microsoft YaHei" panose="020B0503020204020204" pitchFamily="34" charset="-122"/>
                <a:ea typeface="Microsoft YaHei" panose="020B0503020204020204" pitchFamily="34" charset="-122"/>
              </a:rPr>
              <a:t>Tomasulo</a:t>
            </a:r>
            <a:r>
              <a:rPr lang="zh-CN" altLang="en-US" b="1" i="0">
                <a:solidFill>
                  <a:srgbClr val="121212"/>
                </a:solidFill>
                <a:effectLst/>
                <a:latin typeface="Microsoft YaHei" panose="020B0503020204020204" pitchFamily="34" charset="-122"/>
                <a:ea typeface="Microsoft YaHei" panose="020B0503020204020204" pitchFamily="34" charset="-122"/>
              </a:rPr>
              <a:t>引入保留站之后每条通路可以缓冲下多条指令，这样的做法平缓了指令发射的速度</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en-US" altLang="zh-CN">
                <a:solidFill>
                  <a:srgbClr val="121212"/>
                </a:solidFill>
                <a:latin typeface="Microsoft YaHei" panose="020B0503020204020204" pitchFamily="34" charset="-122"/>
                <a:ea typeface="Microsoft YaHei" panose="020B0503020204020204" pitchFamily="34" charset="-122"/>
              </a:rPr>
              <a:t>WAW</a:t>
            </a:r>
            <a:r>
              <a:rPr lang="zh-CN" altLang="en-US">
                <a:solidFill>
                  <a:srgbClr val="121212"/>
                </a:solidFill>
                <a:latin typeface="Microsoft YaHei" panose="020B0503020204020204" pitchFamily="34" charset="-122"/>
                <a:ea typeface="Microsoft YaHei" panose="020B0503020204020204" pitchFamily="34" charset="-122"/>
              </a:rPr>
              <a:t> </a:t>
            </a:r>
            <a:r>
              <a:rPr lang="zh-CN" altLang="en-US" b="0" i="0">
                <a:solidFill>
                  <a:srgbClr val="121212"/>
                </a:solidFill>
                <a:effectLst/>
                <a:latin typeface="Microsoft YaHei" panose="020B0503020204020204" pitchFamily="34" charset="-122"/>
                <a:ea typeface="Microsoft YaHei" panose="020B0503020204020204" pitchFamily="34" charset="-122"/>
              </a:rPr>
              <a:t>冒险时，记分牌过度纠结寄存器名字，会把所有指令的结果都写进寄存器堆，会因为写后写冒险阻塞指令发射，而</a:t>
            </a: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只保存最新的写入值，这样即保证了正确的结果，又减少了无谓的工作</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en-US" altLang="zh-CN">
                <a:solidFill>
                  <a:srgbClr val="121212"/>
                </a:solidFill>
                <a:latin typeface="Microsoft YaHei" panose="020B0503020204020204" pitchFamily="34" charset="-122"/>
                <a:ea typeface="Microsoft YaHei" panose="020B0503020204020204" pitchFamily="34" charset="-122"/>
              </a:rPr>
              <a:t>WAR</a:t>
            </a:r>
            <a:r>
              <a:rPr lang="zh-CN" altLang="en-US">
                <a:solidFill>
                  <a:srgbClr val="121212"/>
                </a:solidFill>
                <a:latin typeface="Microsoft YaHei" panose="020B0503020204020204" pitchFamily="34" charset="-122"/>
                <a:ea typeface="Microsoft YaHei" panose="020B0503020204020204" pitchFamily="34" charset="-122"/>
              </a:rPr>
              <a:t> </a:t>
            </a:r>
            <a:r>
              <a:rPr lang="zh-CN" altLang="en-US" b="0" i="0">
                <a:solidFill>
                  <a:srgbClr val="121212"/>
                </a:solidFill>
                <a:effectLst/>
                <a:latin typeface="Microsoft YaHei" panose="020B0503020204020204" pitchFamily="34" charset="-122"/>
                <a:ea typeface="Microsoft YaHei" panose="020B0503020204020204" pitchFamily="34" charset="-122"/>
              </a:rPr>
              <a:t>冒险时，记分牌过度纠结寄存器名字，指令在执行之前一直检测的是寄存器堆，一旦数据准备好，就会从寄存器堆中取数，这样的后果就是后序指令即使计算完结果也可能不能立刻写回寄存器堆，而</a:t>
            </a: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则在发射时就拷贝数据，贯彻数据流的思想</a:t>
            </a:r>
            <a:r>
              <a:rPr lang="en-US" altLang="zh-CN" b="0" i="0">
                <a:solidFill>
                  <a:srgbClr val="121212"/>
                </a:solidFill>
                <a:effectLst/>
                <a:latin typeface="Microsoft YaHei" panose="020B0503020204020204" pitchFamily="34" charset="-122"/>
                <a:ea typeface="Microsoft YaHei" panose="020B0503020204020204" pitchFamily="34" charset="-122"/>
              </a:rPr>
              <a:t>——“</a:t>
            </a:r>
            <a:r>
              <a:rPr lang="zh-CN" altLang="en-US" b="1" i="0">
                <a:solidFill>
                  <a:srgbClr val="121212"/>
                </a:solidFill>
                <a:effectLst/>
                <a:latin typeface="Microsoft YaHei" panose="020B0503020204020204" pitchFamily="34" charset="-122"/>
                <a:ea typeface="Microsoft YaHei" panose="020B0503020204020204" pitchFamily="34" charset="-122"/>
              </a:rPr>
              <a:t>寄存器名字不重要，寄存器里的数据才重要</a:t>
            </a:r>
            <a:r>
              <a:rPr lang="zh-CN" altLang="en-US" b="0" i="0">
                <a:solidFill>
                  <a:srgbClr val="121212"/>
                </a:solidFill>
                <a:effectLst/>
                <a:latin typeface="Microsoft YaHei" panose="020B0503020204020204" pitchFamily="34" charset="-122"/>
                <a:ea typeface="Microsoft YaHei" panose="020B0503020204020204" pitchFamily="34" charset="-122"/>
              </a:rPr>
              <a:t>”</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a:lnSpc>
                <a:spcPct val="120000"/>
              </a:lnSpc>
            </a:pPr>
            <a:r>
              <a:rPr lang="en-US" altLang="zh-CN">
                <a:solidFill>
                  <a:srgbClr val="121212"/>
                </a:solidFill>
                <a:latin typeface="Microsoft YaHei" panose="020B0503020204020204" pitchFamily="34" charset="-122"/>
                <a:ea typeface="Microsoft YaHei" panose="020B0503020204020204" pitchFamily="34" charset="-122"/>
              </a:rPr>
              <a:t>RAW</a:t>
            </a:r>
            <a:r>
              <a:rPr lang="zh-CN" altLang="en-US">
                <a:solidFill>
                  <a:srgbClr val="121212"/>
                </a:solidFill>
                <a:latin typeface="Microsoft YaHei" panose="020B0503020204020204" pitchFamily="34" charset="-122"/>
                <a:ea typeface="Microsoft YaHei" panose="020B0503020204020204" pitchFamily="34" charset="-122"/>
              </a:rPr>
              <a:t> </a:t>
            </a:r>
            <a:r>
              <a:rPr lang="zh-CN" altLang="en-US" b="0" i="0">
                <a:solidFill>
                  <a:srgbClr val="121212"/>
                </a:solidFill>
                <a:effectLst/>
                <a:latin typeface="Microsoft YaHei" panose="020B0503020204020204" pitchFamily="34" charset="-122"/>
                <a:ea typeface="Microsoft YaHei" panose="020B0503020204020204" pitchFamily="34" charset="-122"/>
              </a:rPr>
              <a:t>冒险中两者都用</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总线实现了逻辑上的正确</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8641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2F98-4C26-E9AC-BE00-EC4C2BF2D49D}"/>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指令执行阶段</a:t>
            </a:r>
          </a:p>
        </p:txBody>
      </p:sp>
      <p:sp>
        <p:nvSpPr>
          <p:cNvPr id="3" name="内容占位符 2">
            <a:extLst>
              <a:ext uri="{FF2B5EF4-FFF2-40B4-BE49-F238E27FC236}">
                <a16:creationId xmlns:a16="http://schemas.microsoft.com/office/drawing/2014/main" id="{31FE74A8-6D46-48F9-A36D-595722DE490A}"/>
              </a:ext>
            </a:extLst>
          </p:cNvPr>
          <p:cNvSpPr>
            <a:spLocks noGrp="1"/>
          </p:cNvSpPr>
          <p:nvPr>
            <p:ph idx="1"/>
          </p:nvPr>
        </p:nvSpPr>
        <p:spPr>
          <a:xfrm>
            <a:off x="838200" y="1825625"/>
            <a:ext cx="10515600" cy="4431337"/>
          </a:xfrm>
        </p:spPr>
        <p:txBody>
          <a:bodyPr>
            <a:normAutofit/>
          </a:bodyPr>
          <a:lstStyle/>
          <a:p>
            <a:pPr>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在用记分牌实现乱序执行的处理器中，</a:t>
            </a:r>
            <a:r>
              <a:rPr lang="zh-CN" altLang="en-US" b="1" i="0">
                <a:solidFill>
                  <a:srgbClr val="121212"/>
                </a:solidFill>
                <a:effectLst/>
                <a:latin typeface="Microsoft YaHei" panose="020B0503020204020204" pitchFamily="34" charset="-122"/>
                <a:ea typeface="Microsoft YaHei" panose="020B0503020204020204" pitchFamily="34" charset="-122"/>
              </a:rPr>
              <a:t>一条指令分四个阶段执行</a:t>
            </a:r>
            <a:r>
              <a:rPr lang="zh-CN" altLang="en-US" b="0" i="0">
                <a:solidFill>
                  <a:srgbClr val="121212"/>
                </a:solidFill>
                <a:effectLst/>
                <a:latin typeface="Microsoft YaHei" panose="020B0503020204020204" pitchFamily="34" charset="-122"/>
                <a:ea typeface="Microsoft YaHei" panose="020B0503020204020204" pitchFamily="34" charset="-122"/>
              </a:rPr>
              <a:t>，分别是</a:t>
            </a:r>
            <a:r>
              <a:rPr lang="zh-CN" altLang="en-US" b="1" i="0">
                <a:solidFill>
                  <a:srgbClr val="121212"/>
                </a:solidFill>
                <a:effectLst/>
                <a:latin typeface="Microsoft YaHei" panose="020B0503020204020204" pitchFamily="34" charset="-122"/>
                <a:ea typeface="Microsoft YaHei" panose="020B0503020204020204" pitchFamily="34" charset="-122"/>
              </a:rPr>
              <a:t>发射、读数、执行、写回</a:t>
            </a:r>
            <a:endParaRPr lang="en-US" altLang="zh-CN" b="1"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此处特指 </a:t>
            </a:r>
            <a:r>
              <a:rPr lang="en" altLang="zh-CN" b="0" i="0">
                <a:solidFill>
                  <a:srgbClr val="121212"/>
                </a:solidFill>
                <a:effectLst/>
                <a:latin typeface="Microsoft YaHei" panose="020B0503020204020204" pitchFamily="34" charset="-122"/>
                <a:ea typeface="Microsoft YaHei" panose="020B0503020204020204" pitchFamily="34" charset="-122"/>
              </a:rPr>
              <a:t>CDC 6600 </a:t>
            </a:r>
            <a:r>
              <a:rPr lang="zh-CN" altLang="en-US" b="0" i="0">
                <a:solidFill>
                  <a:srgbClr val="121212"/>
                </a:solidFill>
                <a:effectLst/>
                <a:latin typeface="Microsoft YaHei" panose="020B0503020204020204" pitchFamily="34" charset="-122"/>
                <a:ea typeface="Microsoft YaHei" panose="020B0503020204020204" pitchFamily="34" charset="-122"/>
              </a:rPr>
              <a:t>处理器</a:t>
            </a:r>
            <a:endParaRPr lang="zh-CN" altLang="en-US" b="1"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4648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66D9-62DB-6A9E-475E-A66DC81501FA}"/>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Tomasulo</a:t>
            </a:r>
            <a:r>
              <a:rPr kumimoji="1" lang="zh-CN" altLang="en-US">
                <a:latin typeface="Microsoft YaHei" panose="020B0503020204020204" pitchFamily="34" charset="-122"/>
                <a:ea typeface="Microsoft YaHei" panose="020B0503020204020204" pitchFamily="34" charset="-122"/>
              </a:rPr>
              <a:t> 的缺点</a:t>
            </a:r>
          </a:p>
        </p:txBody>
      </p:sp>
      <p:sp>
        <p:nvSpPr>
          <p:cNvPr id="3" name="内容占位符 2">
            <a:extLst>
              <a:ext uri="{FF2B5EF4-FFF2-40B4-BE49-F238E27FC236}">
                <a16:creationId xmlns:a16="http://schemas.microsoft.com/office/drawing/2014/main" id="{D5A0B9FC-3690-B111-10D2-5FCE7B3A7DEE}"/>
              </a:ext>
            </a:extLst>
          </p:cNvPr>
          <p:cNvSpPr>
            <a:spLocks noGrp="1"/>
          </p:cNvSpPr>
          <p:nvPr>
            <p:ph idx="1"/>
          </p:nvPr>
        </p:nvSpPr>
        <p:spPr>
          <a:xfrm>
            <a:off x="838200" y="1484243"/>
            <a:ext cx="10515600" cy="5008632"/>
          </a:xfrm>
        </p:spPr>
        <p:txBody>
          <a:bodyPr>
            <a:normAutofit/>
          </a:bodyPr>
          <a:lstStyle/>
          <a:p>
            <a:pPr algn="l">
              <a:lnSpc>
                <a:spcPct val="100000"/>
              </a:lnSpc>
            </a:pPr>
            <a:r>
              <a:rPr lang="en" altLang="zh-CN" sz="1600" b="0" i="0">
                <a:solidFill>
                  <a:srgbClr val="121212"/>
                </a:solidFill>
                <a:effectLst/>
                <a:latin typeface="Microsoft YaHei" panose="020B0503020204020204" pitchFamily="34" charset="-122"/>
                <a:ea typeface="Microsoft YaHei" panose="020B0503020204020204" pitchFamily="34" charset="-122"/>
              </a:rPr>
              <a:t>Tomasulo</a:t>
            </a:r>
            <a:r>
              <a:rPr lang="zh-CN" altLang="en-US" sz="1600" b="0" i="0">
                <a:solidFill>
                  <a:srgbClr val="121212"/>
                </a:solidFill>
                <a:effectLst/>
                <a:latin typeface="Microsoft YaHei" panose="020B0503020204020204" pitchFamily="34" charset="-122"/>
                <a:ea typeface="Microsoft YaHei" panose="020B0503020204020204" pitchFamily="34" charset="-122"/>
              </a:rPr>
              <a:t>算法中每一个执行单元对应一个保留站，保留站中缓冲多条指令，所以</a:t>
            </a:r>
            <a:r>
              <a:rPr lang="zh-CN" altLang="en-US" sz="1600" b="0" i="0">
                <a:solidFill>
                  <a:srgbClr val="FF0000"/>
                </a:solidFill>
                <a:effectLst/>
                <a:latin typeface="Microsoft YaHei" panose="020B0503020204020204" pitchFamily="34" charset="-122"/>
                <a:ea typeface="Microsoft YaHei" panose="020B0503020204020204" pitchFamily="34" charset="-122"/>
              </a:rPr>
              <a:t>有可能在同一周期有多条指令准备好数据，但是执行单元同时只能执行一条指令</a:t>
            </a:r>
            <a:endParaRPr lang="en-US" altLang="zh-CN" sz="1600" b="0" i="0">
              <a:solidFill>
                <a:srgbClr val="FF0000"/>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sz="1600" b="0" i="0">
                <a:solidFill>
                  <a:srgbClr val="121212"/>
                </a:solidFill>
                <a:effectLst/>
                <a:latin typeface="Microsoft YaHei" panose="020B0503020204020204" pitchFamily="34" charset="-122"/>
                <a:ea typeface="Microsoft YaHei" panose="020B0503020204020204" pitchFamily="34" charset="-122"/>
              </a:rPr>
              <a:t>简单的解决办法是为保留站的每一行增加一个年龄位，每次出现冲突，就选择最老的指令送到执行单元</a:t>
            </a:r>
          </a:p>
          <a:p>
            <a:pPr algn="l">
              <a:lnSpc>
                <a:spcPct val="100000"/>
              </a:lnSpc>
            </a:pPr>
            <a:r>
              <a:rPr lang="zh-CN" altLang="en-US" sz="1600" b="0" i="0">
                <a:solidFill>
                  <a:srgbClr val="121212"/>
                </a:solidFill>
                <a:effectLst/>
                <a:latin typeface="Microsoft YaHei" panose="020B0503020204020204" pitchFamily="34" charset="-122"/>
                <a:ea typeface="Microsoft YaHei" panose="020B0503020204020204" pitchFamily="34" charset="-122"/>
              </a:rPr>
              <a:t>电路里的</a:t>
            </a:r>
            <a:r>
              <a:rPr lang="en" altLang="zh-CN" sz="1600" b="0" i="0">
                <a:solidFill>
                  <a:srgbClr val="121212"/>
                </a:solidFill>
                <a:effectLst/>
                <a:latin typeface="Microsoft YaHei" panose="020B0503020204020204" pitchFamily="34" charset="-122"/>
                <a:ea typeface="Microsoft YaHei" panose="020B0503020204020204" pitchFamily="34" charset="-122"/>
              </a:rPr>
              <a:t>CDB</a:t>
            </a:r>
            <a:r>
              <a:rPr lang="zh-CN" altLang="en-US" sz="1600" b="0" i="0">
                <a:solidFill>
                  <a:srgbClr val="121212"/>
                </a:solidFill>
                <a:effectLst/>
                <a:latin typeface="Microsoft YaHei" panose="020B0503020204020204" pitchFamily="34" charset="-122"/>
                <a:ea typeface="Microsoft YaHei" panose="020B0503020204020204" pitchFamily="34" charset="-122"/>
              </a:rPr>
              <a:t>总线只有一组，</a:t>
            </a:r>
            <a:r>
              <a:rPr lang="zh-CN" altLang="en-US" sz="1600" b="1" i="0">
                <a:solidFill>
                  <a:srgbClr val="121212"/>
                </a:solidFill>
                <a:effectLst/>
                <a:latin typeface="Microsoft YaHei" panose="020B0503020204020204" pitchFamily="34" charset="-122"/>
                <a:ea typeface="Microsoft YaHei" panose="020B0503020204020204" pitchFamily="34" charset="-122"/>
              </a:rPr>
              <a:t>这意味着每一个周期只能写回一条指令</a:t>
            </a:r>
            <a:r>
              <a:rPr lang="zh-CN" altLang="en-US" sz="1600" b="0" i="0">
                <a:solidFill>
                  <a:srgbClr val="121212"/>
                </a:solidFill>
                <a:effectLst/>
                <a:latin typeface="Microsoft YaHei" panose="020B0503020204020204" pitchFamily="34" charset="-122"/>
                <a:ea typeface="Microsoft YaHei" panose="020B0503020204020204" pitchFamily="34" charset="-122"/>
              </a:rPr>
              <a:t>，如果同时有多条指令完成，那就只能选择一条指令进行广播，别的指令等待</a:t>
            </a:r>
            <a:endParaRPr lang="en-US" altLang="zh-CN" sz="1600"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sz="1600" b="0" i="0">
                <a:solidFill>
                  <a:srgbClr val="121212"/>
                </a:solidFill>
                <a:effectLst/>
                <a:latin typeface="Microsoft YaHei" panose="020B0503020204020204" pitchFamily="34" charset="-122"/>
                <a:ea typeface="Microsoft YaHei" panose="020B0503020204020204" pitchFamily="34" charset="-122"/>
              </a:rPr>
              <a:t>第二种办法是增加</a:t>
            </a:r>
            <a:r>
              <a:rPr lang="en" altLang="zh-CN" sz="1600" b="0" i="0">
                <a:solidFill>
                  <a:srgbClr val="121212"/>
                </a:solidFill>
                <a:effectLst/>
                <a:latin typeface="Microsoft YaHei" panose="020B0503020204020204" pitchFamily="34" charset="-122"/>
                <a:ea typeface="Microsoft YaHei" panose="020B0503020204020204" pitchFamily="34" charset="-122"/>
              </a:rPr>
              <a:t>CDB</a:t>
            </a:r>
            <a:r>
              <a:rPr lang="zh-CN" altLang="en-US" sz="1600" b="0" i="0">
                <a:solidFill>
                  <a:srgbClr val="121212"/>
                </a:solidFill>
                <a:effectLst/>
                <a:latin typeface="Microsoft YaHei" panose="020B0503020204020204" pitchFamily="34" charset="-122"/>
                <a:ea typeface="Microsoft YaHei" panose="020B0503020204020204" pitchFamily="34" charset="-122"/>
              </a:rPr>
              <a:t>总线，支持多指令广播，但是这会让电路面积大增，包括增加寄存器堆写口、增加保留站</a:t>
            </a:r>
            <a:r>
              <a:rPr lang="en" altLang="zh-CN" sz="1600" b="0" i="0">
                <a:solidFill>
                  <a:srgbClr val="121212"/>
                </a:solidFill>
                <a:effectLst/>
                <a:latin typeface="Microsoft YaHei" panose="020B0503020204020204" pitchFamily="34" charset="-122"/>
                <a:ea typeface="Microsoft YaHei" panose="020B0503020204020204" pitchFamily="34" charset="-122"/>
              </a:rPr>
              <a:t>tag</a:t>
            </a:r>
            <a:r>
              <a:rPr lang="zh-CN" altLang="en-US" sz="1600" b="0" i="0">
                <a:solidFill>
                  <a:srgbClr val="121212"/>
                </a:solidFill>
                <a:effectLst/>
                <a:latin typeface="Microsoft YaHei" panose="020B0503020204020204" pitchFamily="34" charset="-122"/>
                <a:ea typeface="Microsoft YaHei" panose="020B0503020204020204" pitchFamily="34" charset="-122"/>
              </a:rPr>
              <a:t>和</a:t>
            </a:r>
            <a:r>
              <a:rPr lang="en" altLang="zh-CN" sz="1600" b="0" i="0">
                <a:solidFill>
                  <a:srgbClr val="121212"/>
                </a:solidFill>
                <a:effectLst/>
                <a:latin typeface="Microsoft YaHei" panose="020B0503020204020204" pitchFamily="34" charset="-122"/>
                <a:ea typeface="Microsoft YaHei" panose="020B0503020204020204" pitchFamily="34" charset="-122"/>
              </a:rPr>
              <a:t>CDB</a:t>
            </a:r>
            <a:r>
              <a:rPr lang="zh-CN" altLang="en-US" sz="1600" b="0" i="0">
                <a:solidFill>
                  <a:srgbClr val="121212"/>
                </a:solidFill>
                <a:effectLst/>
                <a:latin typeface="Microsoft YaHei" panose="020B0503020204020204" pitchFamily="34" charset="-122"/>
                <a:ea typeface="Microsoft YaHei" panose="020B0503020204020204" pitchFamily="34" charset="-122"/>
              </a:rPr>
              <a:t>总线的比较电路、增加保留站写口</a:t>
            </a:r>
            <a:endParaRPr lang="en-US" altLang="zh-CN" sz="1600">
              <a:solidFill>
                <a:srgbClr val="121212"/>
              </a:solidFill>
              <a:latin typeface="Microsoft YaHei" panose="020B0503020204020204" pitchFamily="34" charset="-122"/>
              <a:ea typeface="Microsoft YaHei" panose="020B0503020204020204" pitchFamily="34" charset="-122"/>
            </a:endParaRPr>
          </a:p>
          <a:p>
            <a:pPr algn="l">
              <a:lnSpc>
                <a:spcPct val="100000"/>
              </a:lnSpc>
            </a:pPr>
            <a:r>
              <a:rPr lang="zh-CN" altLang="en-US" sz="1600" b="0" i="0">
                <a:solidFill>
                  <a:srgbClr val="121212"/>
                </a:solidFill>
                <a:effectLst/>
                <a:latin typeface="Microsoft YaHei" panose="020B0503020204020204" pitchFamily="34" charset="-122"/>
                <a:ea typeface="Microsoft YaHei" panose="020B0503020204020204" pitchFamily="34" charset="-122"/>
              </a:rPr>
              <a:t>本文的举例里处理器是单发射的，但是高性能的现代处理器是多发射，为此需要增加寄存器堆的读写口，</a:t>
            </a:r>
            <a:r>
              <a:rPr lang="zh-CN" altLang="en-US" sz="1600" b="1" i="0">
                <a:solidFill>
                  <a:srgbClr val="121212"/>
                </a:solidFill>
                <a:effectLst/>
                <a:latin typeface="Microsoft YaHei" panose="020B0503020204020204" pitchFamily="34" charset="-122"/>
                <a:ea typeface="Microsoft YaHei" panose="020B0503020204020204" pitchFamily="34" charset="-122"/>
              </a:rPr>
              <a:t>还要增加额外的控制逻辑使得多条指令变得有序</a:t>
            </a:r>
            <a:r>
              <a:rPr lang="zh-CN" altLang="en-US" sz="1600" b="0" i="0">
                <a:solidFill>
                  <a:srgbClr val="121212"/>
                </a:solidFill>
                <a:effectLst/>
                <a:latin typeface="Microsoft YaHei" panose="020B0503020204020204" pitchFamily="34" charset="-122"/>
                <a:ea typeface="Microsoft YaHei" panose="020B0503020204020204" pitchFamily="34" charset="-122"/>
              </a:rPr>
              <a:t>，让它们就像单发射一样按照顺序更新保留站和寄存器结果状态表</a:t>
            </a:r>
          </a:p>
          <a:p>
            <a:pPr algn="l">
              <a:lnSpc>
                <a:spcPct val="100000"/>
              </a:lnSpc>
            </a:pPr>
            <a:r>
              <a:rPr lang="zh-CN" altLang="en-US" sz="1600" b="0" i="0">
                <a:solidFill>
                  <a:srgbClr val="121212"/>
                </a:solidFill>
                <a:effectLst/>
                <a:latin typeface="Microsoft YaHei" panose="020B0503020204020204" pitchFamily="34" charset="-122"/>
                <a:ea typeface="Microsoft YaHei" panose="020B0503020204020204" pitchFamily="34" charset="-122"/>
              </a:rPr>
              <a:t>例中几乎只关注了逻辑运算单元的保留站，</a:t>
            </a:r>
            <a:r>
              <a:rPr lang="zh-CN" altLang="en-US" sz="1600" b="1" i="0">
                <a:solidFill>
                  <a:srgbClr val="121212"/>
                </a:solidFill>
                <a:effectLst/>
                <a:latin typeface="Microsoft YaHei" panose="020B0503020204020204" pitchFamily="34" charset="-122"/>
                <a:ea typeface="Microsoft YaHei" panose="020B0503020204020204" pitchFamily="34" charset="-122"/>
              </a:rPr>
              <a:t>但是存储指令之间也会发生数据冲突</a:t>
            </a:r>
            <a:r>
              <a:rPr lang="zh-CN" altLang="en-US" sz="1600" b="0" i="0">
                <a:solidFill>
                  <a:srgbClr val="121212"/>
                </a:solidFill>
                <a:effectLst/>
                <a:latin typeface="Microsoft YaHei" panose="020B0503020204020204" pitchFamily="34" charset="-122"/>
                <a:ea typeface="Microsoft YaHei" panose="020B0503020204020204" pitchFamily="34" charset="-122"/>
              </a:rPr>
              <a:t>，这也需要增加控制逻辑来正确调度指令</a:t>
            </a:r>
          </a:p>
          <a:p>
            <a:pPr algn="l">
              <a:lnSpc>
                <a:spcPct val="100000"/>
              </a:lnSpc>
            </a:pPr>
            <a:r>
              <a:rPr lang="en" altLang="zh-CN" sz="1600" b="1" i="0">
                <a:solidFill>
                  <a:srgbClr val="121212"/>
                </a:solidFill>
                <a:effectLst/>
                <a:latin typeface="Microsoft YaHei" panose="020B0503020204020204" pitchFamily="34" charset="-122"/>
                <a:ea typeface="Microsoft YaHei" panose="020B0503020204020204" pitchFamily="34" charset="-122"/>
              </a:rPr>
              <a:t>Tomasulo</a:t>
            </a:r>
            <a:r>
              <a:rPr lang="zh-CN" altLang="en-US" sz="1600" b="1" i="0">
                <a:solidFill>
                  <a:srgbClr val="121212"/>
                </a:solidFill>
                <a:effectLst/>
                <a:latin typeface="Microsoft YaHei" panose="020B0503020204020204" pitchFamily="34" charset="-122"/>
                <a:ea typeface="Microsoft YaHei" panose="020B0503020204020204" pitchFamily="34" charset="-122"/>
              </a:rPr>
              <a:t>算法没办法实现精确中断</a:t>
            </a:r>
            <a:r>
              <a:rPr lang="zh-CN" altLang="en-US" sz="1600">
                <a:solidFill>
                  <a:srgbClr val="121212"/>
                </a:solidFill>
                <a:latin typeface="Microsoft YaHei" panose="020B0503020204020204" pitchFamily="34" charset="-122"/>
                <a:ea typeface="Microsoft YaHei" panose="020B0503020204020204" pitchFamily="34" charset="-122"/>
              </a:rPr>
              <a:t>。</a:t>
            </a:r>
            <a:r>
              <a:rPr lang="zh-CN" altLang="en-US" sz="1600" b="1" i="0">
                <a:solidFill>
                  <a:srgbClr val="121212"/>
                </a:solidFill>
                <a:effectLst/>
                <a:latin typeface="Microsoft YaHei" panose="020B0503020204020204" pitchFamily="34" charset="-122"/>
                <a:ea typeface="Microsoft YaHei" panose="020B0503020204020204" pitchFamily="34" charset="-122"/>
              </a:rPr>
              <a:t>要支持精确中断，就要确保指令按序提交。在记分牌和</a:t>
            </a:r>
            <a:r>
              <a:rPr lang="en" altLang="zh-CN" sz="1600" b="1" i="0">
                <a:solidFill>
                  <a:srgbClr val="121212"/>
                </a:solidFill>
                <a:effectLst/>
                <a:latin typeface="Microsoft YaHei" panose="020B0503020204020204" pitchFamily="34" charset="-122"/>
                <a:ea typeface="Microsoft YaHei" panose="020B0503020204020204" pitchFamily="34" charset="-122"/>
              </a:rPr>
              <a:t>Tomasulo</a:t>
            </a:r>
            <a:r>
              <a:rPr lang="zh-CN" altLang="en-US" sz="1600" b="1" i="0">
                <a:solidFill>
                  <a:srgbClr val="121212"/>
                </a:solidFill>
                <a:effectLst/>
                <a:latin typeface="Microsoft YaHei" panose="020B0503020204020204" pitchFamily="34" charset="-122"/>
                <a:ea typeface="Microsoft YaHei" panose="020B0503020204020204" pitchFamily="34" charset="-122"/>
              </a:rPr>
              <a:t>两例中，始终没有提到分支指令</a:t>
            </a:r>
            <a:r>
              <a:rPr lang="zh-CN" altLang="en-US" sz="1600" b="0" i="0">
                <a:solidFill>
                  <a:srgbClr val="121212"/>
                </a:solidFill>
                <a:effectLst/>
                <a:latin typeface="Microsoft YaHei" panose="020B0503020204020204" pitchFamily="34" charset="-122"/>
                <a:ea typeface="Microsoft YaHei" panose="020B0503020204020204" pitchFamily="34" charset="-122"/>
              </a:rPr>
              <a:t>，这是因为这两个算法不支持按序提交，如果指令没办法按序提交，那就很难处理分支指令，如果有分支预测且分支预测失败的话，这两个算法很难恢复处理器状态</a:t>
            </a:r>
            <a:endParaRPr lang="en-US" altLang="zh-CN" sz="1600"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sz="1600" b="1" i="0">
                <a:solidFill>
                  <a:srgbClr val="121212"/>
                </a:solidFill>
                <a:effectLst/>
                <a:latin typeface="Microsoft YaHei" panose="020B0503020204020204" pitchFamily="34" charset="-122"/>
                <a:ea typeface="Microsoft YaHei" panose="020B0503020204020204" pitchFamily="34" charset="-122"/>
              </a:rPr>
              <a:t>基于此提出了重排序缓冲的概念，利用这一概念，可以改进</a:t>
            </a:r>
            <a:r>
              <a:rPr lang="en" altLang="zh-CN" sz="1600" b="1" i="0">
                <a:solidFill>
                  <a:srgbClr val="121212"/>
                </a:solidFill>
                <a:effectLst/>
                <a:latin typeface="Microsoft YaHei" panose="020B0503020204020204" pitchFamily="34" charset="-122"/>
                <a:ea typeface="Microsoft YaHei" panose="020B0503020204020204" pitchFamily="34" charset="-122"/>
              </a:rPr>
              <a:t>Tomasulo</a:t>
            </a:r>
            <a:r>
              <a:rPr lang="zh-CN" altLang="en-US" sz="1600" b="1" i="0">
                <a:solidFill>
                  <a:srgbClr val="121212"/>
                </a:solidFill>
                <a:effectLst/>
                <a:latin typeface="Microsoft YaHei" panose="020B0503020204020204" pitchFamily="34" charset="-122"/>
                <a:ea typeface="Microsoft YaHei" panose="020B0503020204020204" pitchFamily="34" charset="-122"/>
              </a:rPr>
              <a:t>算法，从而实现处理器的按序发射</a:t>
            </a:r>
            <a:r>
              <a:rPr lang="en-US" altLang="zh-CN" sz="1600" b="1" i="0">
                <a:solidFill>
                  <a:srgbClr val="121212"/>
                </a:solidFill>
                <a:effectLst/>
                <a:latin typeface="Microsoft YaHei" panose="020B0503020204020204" pitchFamily="34" charset="-122"/>
                <a:ea typeface="Microsoft YaHei" panose="020B0503020204020204" pitchFamily="34" charset="-122"/>
              </a:rPr>
              <a:t>-</a:t>
            </a:r>
            <a:r>
              <a:rPr lang="zh-CN" altLang="en-US" sz="1600" b="1" i="0">
                <a:solidFill>
                  <a:srgbClr val="121212"/>
                </a:solidFill>
                <a:effectLst/>
                <a:latin typeface="Microsoft YaHei" panose="020B0503020204020204" pitchFamily="34" charset="-122"/>
                <a:ea typeface="Microsoft YaHei" panose="020B0503020204020204" pitchFamily="34" charset="-122"/>
              </a:rPr>
              <a:t>乱序执行</a:t>
            </a:r>
            <a:r>
              <a:rPr lang="en-US" altLang="zh-CN" sz="1600" b="1" i="0">
                <a:solidFill>
                  <a:srgbClr val="121212"/>
                </a:solidFill>
                <a:effectLst/>
                <a:latin typeface="Microsoft YaHei" panose="020B0503020204020204" pitchFamily="34" charset="-122"/>
                <a:ea typeface="Microsoft YaHei" panose="020B0503020204020204" pitchFamily="34" charset="-122"/>
              </a:rPr>
              <a:t>-</a:t>
            </a:r>
            <a:r>
              <a:rPr lang="zh-CN" altLang="en-US" sz="1600" b="1" i="0">
                <a:solidFill>
                  <a:srgbClr val="121212"/>
                </a:solidFill>
                <a:effectLst/>
                <a:latin typeface="Microsoft YaHei" panose="020B0503020204020204" pitchFamily="34" charset="-122"/>
                <a:ea typeface="Microsoft YaHei" panose="020B0503020204020204" pitchFamily="34" charset="-122"/>
              </a:rPr>
              <a:t>按序提交</a:t>
            </a:r>
            <a:endParaRPr lang="zh-CN" altLang="en-US" sz="1600" b="0"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0256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66D9-62DB-6A9E-475E-A66DC81501FA}"/>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Tomasulo</a:t>
            </a:r>
            <a:r>
              <a:rPr kumimoji="1" lang="zh-CN" altLang="en-US">
                <a:latin typeface="Microsoft YaHei" panose="020B0503020204020204" pitchFamily="34" charset="-122"/>
                <a:ea typeface="Microsoft YaHei" panose="020B0503020204020204" pitchFamily="34" charset="-122"/>
              </a:rPr>
              <a:t> 是怎么重叠执行循环的？</a:t>
            </a:r>
          </a:p>
        </p:txBody>
      </p:sp>
      <p:sp>
        <p:nvSpPr>
          <p:cNvPr id="3" name="内容占位符 2">
            <a:extLst>
              <a:ext uri="{FF2B5EF4-FFF2-40B4-BE49-F238E27FC236}">
                <a16:creationId xmlns:a16="http://schemas.microsoft.com/office/drawing/2014/main" id="{D5A0B9FC-3690-B111-10D2-5FCE7B3A7DEE}"/>
              </a:ext>
            </a:extLst>
          </p:cNvPr>
          <p:cNvSpPr>
            <a:spLocks noGrp="1"/>
          </p:cNvSpPr>
          <p:nvPr>
            <p:ph idx="1"/>
          </p:nvPr>
        </p:nvSpPr>
        <p:spPr>
          <a:xfrm>
            <a:off x="838200" y="1484243"/>
            <a:ext cx="10515600" cy="5008632"/>
          </a:xfrm>
        </p:spPr>
        <p:txBody>
          <a:bodyPr>
            <a:normAutofit/>
          </a:bodyPr>
          <a:lstStyle/>
          <a:p>
            <a:pPr algn="l">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寄存器重命名</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sz="2000" b="0" i="0">
                <a:solidFill>
                  <a:srgbClr val="121212"/>
                </a:solidFill>
                <a:effectLst/>
                <a:latin typeface="Microsoft YaHei" panose="020B0503020204020204" pitchFamily="34" charset="-122"/>
                <a:ea typeface="Microsoft YaHei" panose="020B0503020204020204" pitchFamily="34" charset="-122"/>
              </a:rPr>
              <a:t>不同的</a:t>
            </a:r>
            <a:r>
              <a:rPr lang="en-US" altLang="zh-CN" sz="2000" b="0" i="0">
                <a:solidFill>
                  <a:srgbClr val="121212"/>
                </a:solidFill>
                <a:effectLst/>
                <a:latin typeface="Microsoft YaHei" panose="020B0503020204020204" pitchFamily="34" charset="-122"/>
                <a:ea typeface="Microsoft YaHei" panose="020B0503020204020204" pitchFamily="34" charset="-122"/>
              </a:rPr>
              <a:t> iteration </a:t>
            </a:r>
            <a:r>
              <a:rPr lang="zh-CN" altLang="en-US" sz="2000" b="0" i="0">
                <a:solidFill>
                  <a:srgbClr val="121212"/>
                </a:solidFill>
                <a:effectLst/>
                <a:latin typeface="Microsoft YaHei" panose="020B0503020204020204" pitchFamily="34" charset="-122"/>
                <a:ea typeface="Microsoft YaHei" panose="020B0503020204020204" pitchFamily="34" charset="-122"/>
              </a:rPr>
              <a:t>使用不同的物理寄存器名字</a:t>
            </a:r>
            <a:r>
              <a:rPr lang="zh-CN" altLang="en-US" sz="2000">
                <a:solidFill>
                  <a:srgbClr val="121212"/>
                </a:solidFill>
                <a:latin typeface="Microsoft YaHei" panose="020B0503020204020204" pitchFamily="34" charset="-122"/>
                <a:ea typeface="Microsoft YaHei" panose="020B0503020204020204" pitchFamily="34" charset="-122"/>
              </a:rPr>
              <a:t>（动态展开循环）</a:t>
            </a:r>
            <a:endParaRPr lang="en-US" altLang="zh-CN" sz="2000">
              <a:solidFill>
                <a:srgbClr val="121212"/>
              </a:solidFill>
              <a:latin typeface="Microsoft YaHei" panose="020B0503020204020204" pitchFamily="34" charset="-122"/>
              <a:ea typeface="Microsoft YaHei" panose="020B0503020204020204" pitchFamily="34" charset="-122"/>
            </a:endParaRPr>
          </a:p>
          <a:p>
            <a:pPr lvl="1">
              <a:lnSpc>
                <a:spcPct val="100000"/>
              </a:lnSpc>
            </a:pPr>
            <a:r>
              <a:rPr lang="zh-CN" altLang="en-US" sz="2000" b="0" i="0">
                <a:solidFill>
                  <a:srgbClr val="121212"/>
                </a:solidFill>
                <a:effectLst/>
                <a:latin typeface="Microsoft YaHei" panose="020B0503020204020204" pitchFamily="34" charset="-122"/>
                <a:ea typeface="Microsoft YaHei" panose="020B0503020204020204" pitchFamily="34" charset="-122"/>
              </a:rPr>
              <a:t>用动态的寄存器位置代替代码中静态的寄存器名字</a:t>
            </a:r>
            <a:endParaRPr lang="en-US" altLang="zh-CN" sz="2000"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sz="2000" b="0" i="0">
                <a:solidFill>
                  <a:srgbClr val="121212"/>
                </a:solidFill>
                <a:effectLst/>
                <a:latin typeface="Microsoft YaHei" panose="020B0503020204020204" pitchFamily="34" charset="-122"/>
                <a:ea typeface="Microsoft YaHei" panose="020B0503020204020204" pitchFamily="34" charset="-122"/>
              </a:rPr>
              <a:t>（保留站）相当于增加了寄存器</a:t>
            </a:r>
            <a:endParaRPr lang="en-US" altLang="zh-CN" sz="2000" b="0" i="0">
              <a:solidFill>
                <a:srgbClr val="121212"/>
              </a:solidFill>
              <a:effectLst/>
              <a:latin typeface="Microsoft YaHei" panose="020B0503020204020204" pitchFamily="34" charset="-122"/>
              <a:ea typeface="Microsoft YaHei" panose="020B0503020204020204" pitchFamily="34" charset="-122"/>
            </a:endParaRPr>
          </a:p>
          <a:p>
            <a:pPr>
              <a:lnSpc>
                <a:spcPct val="100000"/>
              </a:lnSpc>
            </a:pPr>
            <a:r>
              <a:rPr lang="zh-CN" altLang="en-US" sz="2400" b="0" i="0">
                <a:solidFill>
                  <a:srgbClr val="121212"/>
                </a:solidFill>
                <a:effectLst/>
                <a:latin typeface="Microsoft YaHei" panose="020B0503020204020204" pitchFamily="34" charset="-122"/>
                <a:ea typeface="Microsoft YaHei" panose="020B0503020204020204" pitchFamily="34" charset="-122"/>
              </a:rPr>
              <a:t>关键：整数部件必须先行于浮点部件，这样才能发射多个 </a:t>
            </a:r>
            <a:r>
              <a:rPr lang="en-US" altLang="zh-CN" sz="2400" b="0" i="0">
                <a:solidFill>
                  <a:srgbClr val="121212"/>
                </a:solidFill>
                <a:effectLst/>
                <a:latin typeface="Microsoft YaHei" panose="020B0503020204020204" pitchFamily="34" charset="-122"/>
                <a:ea typeface="Microsoft YaHei" panose="020B0503020204020204" pitchFamily="34" charset="-122"/>
              </a:rPr>
              <a:t>iterations</a:t>
            </a:r>
          </a:p>
        </p:txBody>
      </p:sp>
    </p:spTree>
    <p:extLst>
      <p:ext uri="{BB962C8B-B14F-4D97-AF65-F5344CB8AC3E}">
        <p14:creationId xmlns:p14="http://schemas.microsoft.com/office/powerpoint/2010/main" val="962424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690004943"/>
              </p:ext>
            </p:extLst>
          </p:nvPr>
        </p:nvGraphicFramePr>
        <p:xfrm>
          <a:off x="371475" y="1217269"/>
          <a:ext cx="3332716" cy="2346960"/>
        </p:xfrm>
        <a:graphic>
          <a:graphicData uri="http://schemas.openxmlformats.org/drawingml/2006/table">
            <a:tbl>
              <a:tblPr firstRow="1" bandRow="1">
                <a:tableStyleId>{F5AB1C69-6EDB-4FF4-983F-18BD219EF322}</a:tableStyleId>
              </a:tblPr>
              <a:tblGrid>
                <a:gridCol w="833179">
                  <a:extLst>
                    <a:ext uri="{9D8B030D-6E8A-4147-A177-3AD203B41FA5}">
                      <a16:colId xmlns:a16="http://schemas.microsoft.com/office/drawing/2014/main" val="470719936"/>
                    </a:ext>
                  </a:extLst>
                </a:gridCol>
                <a:gridCol w="833179">
                  <a:extLst>
                    <a:ext uri="{9D8B030D-6E8A-4147-A177-3AD203B41FA5}">
                      <a16:colId xmlns:a16="http://schemas.microsoft.com/office/drawing/2014/main" val="2451190380"/>
                    </a:ext>
                  </a:extLst>
                </a:gridCol>
                <a:gridCol w="833179">
                  <a:extLst>
                    <a:ext uri="{9D8B030D-6E8A-4147-A177-3AD203B41FA5}">
                      <a16:colId xmlns:a16="http://schemas.microsoft.com/office/drawing/2014/main" val="3969533362"/>
                    </a:ext>
                  </a:extLst>
                </a:gridCol>
                <a:gridCol w="833179">
                  <a:extLst>
                    <a:ext uri="{9D8B030D-6E8A-4147-A177-3AD203B41FA5}">
                      <a16:colId xmlns:a16="http://schemas.microsoft.com/office/drawing/2014/main" val="2308531468"/>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85225160"/>
                  </a:ext>
                </a:extLst>
              </a:tr>
              <a:tr h="272892">
                <a:tc>
                  <a:txBody>
                    <a:bodyPr/>
                    <a:lstStyle/>
                    <a:p>
                      <a:pPr algn="ctr"/>
                      <a:r>
                        <a:rPr lang="en-US" altLang="zh-CN" sz="1600" b="1">
                          <a:latin typeface="Microsoft YaHei" panose="020B0503020204020204" pitchFamily="34" charset="-122"/>
                          <a:ea typeface="Microsoft YaHei" panose="020B0503020204020204" pitchFamily="34" charset="-122"/>
                        </a:rPr>
                        <a:t>Loop:</a:t>
                      </a:r>
                      <a:endParaRPr lang="zh-CN" altLang="en-US" sz="1600" b="1">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03287229"/>
                  </a:ext>
                </a:extLst>
              </a:tr>
              <a:tr h="272892">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09546421"/>
                  </a:ext>
                </a:extLst>
              </a:tr>
              <a:tr h="272892">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9561855"/>
                  </a:ext>
                </a:extLst>
              </a:tr>
              <a:tr h="272892">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82602512"/>
                  </a:ext>
                </a:extLst>
              </a:tr>
              <a:tr h="272892">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SUBI</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R1</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R1</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accent1">
                              <a:lumMod val="75000"/>
                            </a:schemeClr>
                          </a:solidFill>
                          <a:latin typeface="Microsoft YaHei" panose="020B0503020204020204" pitchFamily="34" charset="-122"/>
                          <a:ea typeface="Microsoft YaHei" panose="020B0503020204020204" pitchFamily="34" charset="-122"/>
                        </a:rPr>
                        <a:t>#8</a:t>
                      </a:r>
                      <a:endParaRPr lang="zh-CN" altLang="en-US" sz="1600">
                        <a:solidFill>
                          <a:schemeClr val="accent1">
                            <a:lumMod val="75000"/>
                          </a:schemeClr>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77269605"/>
                  </a:ext>
                </a:extLst>
              </a:tr>
              <a:tr h="272892">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BNEZ</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R1</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7030A0"/>
                          </a:solidFill>
                          <a:latin typeface="Microsoft YaHei" panose="020B0503020204020204" pitchFamily="34" charset="-122"/>
                          <a:ea typeface="Microsoft YaHei" panose="020B0503020204020204" pitchFamily="34" charset="-122"/>
                        </a:rPr>
                        <a:t>Loop</a:t>
                      </a: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rgbClr val="7030A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61722706"/>
                  </a:ext>
                </a:extLst>
              </a:tr>
            </a:tbl>
          </a:graphicData>
        </a:graphic>
      </p:graphicFrame>
      <p:sp>
        <p:nvSpPr>
          <p:cNvPr id="12" name="文本框 11">
            <a:extLst>
              <a:ext uri="{FF2B5EF4-FFF2-40B4-BE49-F238E27FC236}">
                <a16:creationId xmlns:a16="http://schemas.microsoft.com/office/drawing/2014/main" id="{98FC8147-9210-59FD-24CE-D8229CA25398}"/>
              </a:ext>
            </a:extLst>
          </p:cNvPr>
          <p:cNvSpPr txBox="1"/>
          <p:nvPr/>
        </p:nvSpPr>
        <p:spPr>
          <a:xfrm>
            <a:off x="6354661" y="765579"/>
            <a:ext cx="1694695"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Assumptions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0B1B154-6AB7-790B-DFE4-A803145CCC73}"/>
              </a:ext>
            </a:extLst>
          </p:cNvPr>
          <p:cNvSpPr txBox="1"/>
          <p:nvPr/>
        </p:nvSpPr>
        <p:spPr>
          <a:xfrm>
            <a:off x="6458432" y="1224349"/>
            <a:ext cx="5498041"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0" i="0">
                <a:solidFill>
                  <a:srgbClr val="121212"/>
                </a:solidFill>
                <a:effectLst/>
                <a:latin typeface="Microsoft YaHei" panose="020B0503020204020204" pitchFamily="34" charset="-122"/>
                <a:ea typeface="Microsoft YaHei" panose="020B0503020204020204" pitchFamily="34" charset="-122"/>
              </a:rPr>
              <a:t>MULD </a:t>
            </a:r>
            <a:r>
              <a:rPr lang="zh-CN" altLang="en-US" b="0" i="0">
                <a:solidFill>
                  <a:srgbClr val="121212"/>
                </a:solidFill>
                <a:effectLst/>
                <a:latin typeface="Microsoft YaHei" panose="020B0503020204020204" pitchFamily="34" charset="-122"/>
                <a:ea typeface="Microsoft YaHei" panose="020B0503020204020204" pitchFamily="34" charset="-122"/>
              </a:rPr>
              <a:t>需要 </a:t>
            </a:r>
            <a:r>
              <a:rPr lang="en-US" altLang="zh-CN" b="0" i="0">
                <a:solidFill>
                  <a:srgbClr val="121212"/>
                </a:solidFill>
                <a:effectLst/>
                <a:latin typeface="Microsoft YaHei" panose="020B0503020204020204" pitchFamily="34" charset="-122"/>
                <a:ea typeface="Microsoft YaHei" panose="020B0503020204020204" pitchFamily="34" charset="-122"/>
              </a:rPr>
              <a:t>4</a:t>
            </a:r>
            <a:r>
              <a:rPr lang="zh-CN" altLang="en-US" b="0" i="0">
                <a:solidFill>
                  <a:srgbClr val="121212"/>
                </a:solidFill>
                <a:effectLst/>
                <a:latin typeface="Microsoft YaHei" panose="020B0503020204020204" pitchFamily="34" charset="-122"/>
                <a:ea typeface="Microsoft YaHei" panose="020B0503020204020204" pitchFamily="34" charset="-122"/>
              </a:rPr>
              <a:t> 个周期</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a:solidFill>
                  <a:srgbClr val="121212"/>
                </a:solidFill>
                <a:latin typeface="Microsoft YaHei" panose="020B0503020204020204" pitchFamily="34" charset="-122"/>
                <a:ea typeface="Microsoft YaHei" panose="020B0503020204020204" pitchFamily="34" charset="-122"/>
              </a:rPr>
              <a:t>第一次 </a:t>
            </a:r>
            <a:r>
              <a:rPr kumimoji="1" lang="en-US" altLang="zh-CN">
                <a:solidFill>
                  <a:srgbClr val="121212"/>
                </a:solidFill>
                <a:latin typeface="Microsoft YaHei" panose="020B0503020204020204" pitchFamily="34" charset="-122"/>
                <a:ea typeface="Microsoft YaHei" panose="020B0503020204020204" pitchFamily="34" charset="-122"/>
              </a:rPr>
              <a:t>LD</a:t>
            </a:r>
            <a:r>
              <a:rPr kumimoji="1" lang="zh-CN" altLang="en-US">
                <a:solidFill>
                  <a:srgbClr val="121212"/>
                </a:solidFill>
                <a:latin typeface="Microsoft YaHei" panose="020B0503020204020204" pitchFamily="34" charset="-122"/>
                <a:ea typeface="Microsoft YaHei" panose="020B0503020204020204" pitchFamily="34" charset="-122"/>
              </a:rPr>
              <a:t> 需要 </a:t>
            </a:r>
            <a:r>
              <a:rPr kumimoji="1" lang="en-US" altLang="zh-CN">
                <a:solidFill>
                  <a:srgbClr val="121212"/>
                </a:solidFill>
                <a:latin typeface="Microsoft YaHei" panose="020B0503020204020204" pitchFamily="34" charset="-122"/>
                <a:ea typeface="Microsoft YaHei" panose="020B0503020204020204" pitchFamily="34" charset="-122"/>
              </a:rPr>
              <a:t>8</a:t>
            </a:r>
            <a:r>
              <a:rPr kumimoji="1" lang="zh-CN" altLang="en-US">
                <a:solidFill>
                  <a:srgbClr val="121212"/>
                </a:solidFill>
                <a:latin typeface="Microsoft YaHei" panose="020B0503020204020204" pitchFamily="34" charset="-122"/>
                <a:ea typeface="Microsoft YaHei" panose="020B0503020204020204" pitchFamily="34" charset="-122"/>
              </a:rPr>
              <a:t> 个周期（</a:t>
            </a:r>
            <a:r>
              <a:rPr kumimoji="1" lang="en-US" altLang="zh-CN">
                <a:solidFill>
                  <a:srgbClr val="121212"/>
                </a:solidFill>
                <a:latin typeface="Microsoft YaHei" panose="020B0503020204020204" pitchFamily="34" charset="-122"/>
                <a:ea typeface="Microsoft YaHei" panose="020B0503020204020204" pitchFamily="34" charset="-122"/>
              </a:rPr>
              <a:t>Cache miss</a:t>
            </a:r>
            <a:r>
              <a:rPr kumimoji="1" lang="zh-CN" altLang="en-US">
                <a:solidFill>
                  <a:srgbClr val="121212"/>
                </a:solidFill>
                <a:latin typeface="Microsoft YaHei" panose="020B0503020204020204" pitchFamily="34" charset="-122"/>
                <a:ea typeface="Microsoft YaHei" panose="020B0503020204020204" pitchFamily="34" charset="-122"/>
              </a:rPr>
              <a:t>），之后只需要 </a:t>
            </a:r>
            <a:r>
              <a:rPr kumimoji="1" lang="en-US" altLang="zh-CN">
                <a:solidFill>
                  <a:srgbClr val="121212"/>
                </a:solidFill>
                <a:latin typeface="Microsoft YaHei" panose="020B0503020204020204" pitchFamily="34" charset="-122"/>
                <a:ea typeface="Microsoft YaHei" panose="020B0503020204020204" pitchFamily="34" charset="-122"/>
              </a:rPr>
              <a:t>1</a:t>
            </a:r>
            <a:r>
              <a:rPr kumimoji="1" lang="zh-CN" altLang="en-US">
                <a:solidFill>
                  <a:srgbClr val="121212"/>
                </a:solidFill>
                <a:latin typeface="Microsoft YaHei" panose="020B0503020204020204" pitchFamily="34" charset="-122"/>
                <a:ea typeface="Microsoft YaHei" panose="020B0503020204020204" pitchFamily="34" charset="-122"/>
              </a:rPr>
              <a:t> 个周期（</a:t>
            </a:r>
            <a:r>
              <a:rPr kumimoji="1" lang="en-US" altLang="zh-CN">
                <a:solidFill>
                  <a:srgbClr val="121212"/>
                </a:solidFill>
                <a:latin typeface="Microsoft YaHei" panose="020B0503020204020204" pitchFamily="34" charset="-122"/>
                <a:ea typeface="Microsoft YaHei" panose="020B0503020204020204" pitchFamily="34" charset="-122"/>
              </a:rPr>
              <a:t>hit</a:t>
            </a:r>
            <a:r>
              <a:rPr kumimoji="1" lang="zh-CN" altLang="en-US">
                <a:solidFill>
                  <a:srgbClr val="121212"/>
                </a:solidFill>
                <a:latin typeface="Microsoft YaHei" panose="020B0503020204020204" pitchFamily="34" charset="-122"/>
                <a:ea typeface="Microsoft YaHei" panose="020B0503020204020204" pitchFamily="34" charset="-122"/>
              </a:rPr>
              <a:t>）</a:t>
            </a:r>
            <a:endParaRPr kumimoji="1" lang="en-US" altLang="zh-CN">
              <a:solidFill>
                <a:srgbClr val="121212"/>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a:solidFill>
                  <a:srgbClr val="121212"/>
                </a:solidFill>
                <a:latin typeface="Microsoft YaHei" panose="020B0503020204020204" pitchFamily="34" charset="-122"/>
                <a:ea typeface="Microsoft YaHei" panose="020B0503020204020204" pitchFamily="34" charset="-122"/>
              </a:rPr>
              <a:t>包括 </a:t>
            </a:r>
            <a:r>
              <a:rPr kumimoji="1" lang="en-US" altLang="zh-CN">
                <a:solidFill>
                  <a:srgbClr val="121212"/>
                </a:solidFill>
                <a:latin typeface="Microsoft YaHei" panose="020B0503020204020204" pitchFamily="34" charset="-122"/>
                <a:ea typeface="Microsoft YaHei" panose="020B0503020204020204" pitchFamily="34" charset="-122"/>
              </a:rPr>
              <a:t>SUBI</a:t>
            </a:r>
            <a:r>
              <a:rPr kumimoji="1" lang="zh-CN" altLang="en-US">
                <a:solidFill>
                  <a:srgbClr val="121212"/>
                </a:solidFill>
                <a:latin typeface="Microsoft YaHei" panose="020B0503020204020204" pitchFamily="34" charset="-122"/>
                <a:ea typeface="Microsoft YaHei" panose="020B0503020204020204" pitchFamily="34" charset="-122"/>
              </a:rPr>
              <a:t>、</a:t>
            </a:r>
            <a:r>
              <a:rPr kumimoji="1" lang="en-US" altLang="zh-CN">
                <a:solidFill>
                  <a:srgbClr val="121212"/>
                </a:solidFill>
                <a:latin typeface="Microsoft YaHei" panose="020B0503020204020204" pitchFamily="34" charset="-122"/>
                <a:ea typeface="Microsoft YaHei" panose="020B0503020204020204" pitchFamily="34" charset="-122"/>
              </a:rPr>
              <a:t>BNEZ</a:t>
            </a:r>
            <a:r>
              <a:rPr kumimoji="1" lang="zh-CN" altLang="en-US">
                <a:solidFill>
                  <a:srgbClr val="121212"/>
                </a:solidFill>
                <a:latin typeface="Microsoft YaHei" panose="020B0503020204020204" pitchFamily="34" charset="-122"/>
                <a:ea typeface="Microsoft YaHei" panose="020B0503020204020204" pitchFamily="34" charset="-122"/>
              </a:rPr>
              <a:t> 消耗的周期</a:t>
            </a:r>
            <a:endParaRPr kumimoji="1" lang="en-US" altLang="zh-CN">
              <a:solidFill>
                <a:srgbClr val="121212"/>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a:solidFill>
                  <a:srgbClr val="121212"/>
                </a:solidFill>
                <a:latin typeface="Microsoft YaHei" panose="020B0503020204020204" pitchFamily="34" charset="-122"/>
                <a:ea typeface="Microsoft YaHei" panose="020B0503020204020204" pitchFamily="34" charset="-122"/>
              </a:rPr>
              <a:t>事实：整数指令先行</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28365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4034250670"/>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463259855"/>
              </p:ext>
            </p:extLst>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2123091486"/>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80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2486253942"/>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Load1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227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2</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936205811"/>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4081700108"/>
              </p:ext>
            </p:extLst>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R(F2)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Load1</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3614488791"/>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80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2436268195"/>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F4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Mult1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800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3</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160581128"/>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3</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562276201"/>
              </p:ext>
            </p:extLst>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1129712913"/>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80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Mult1</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2675070327"/>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8141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4</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470025606"/>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1536213754"/>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5469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5</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2464600886"/>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72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9958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6</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865598885"/>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6</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417244279"/>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72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4286622135"/>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Load2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9514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7</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827893756"/>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7</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097958127"/>
              </p:ext>
            </p:extLst>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R(F2)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Load2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2733211863"/>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72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2572411937"/>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Load2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Mult2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529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A46FD-8628-28E8-83D5-68C33CC8FFDE}"/>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指令执行：发射阶段（</a:t>
            </a:r>
            <a:r>
              <a:rPr kumimoji="1" lang="en-US" altLang="zh-CN">
                <a:latin typeface="Microsoft YaHei" panose="020B0503020204020204" pitchFamily="34" charset="-122"/>
                <a:ea typeface="Microsoft YaHei" panose="020B0503020204020204" pitchFamily="34" charset="-122"/>
              </a:rPr>
              <a:t>1</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E46D260D-281B-84BF-D586-BBB7851144BF}"/>
              </a:ext>
            </a:extLst>
          </p:cNvPr>
          <p:cNvSpPr>
            <a:spLocks noGrp="1"/>
          </p:cNvSpPr>
          <p:nvPr>
            <p:ph idx="1"/>
          </p:nvPr>
        </p:nvSpPr>
        <p:spPr>
          <a:xfrm>
            <a:off x="838200" y="1825625"/>
            <a:ext cx="5992091" cy="4351338"/>
          </a:xfrm>
        </p:spPr>
        <p:txBody>
          <a:bodyPr>
            <a:normAutofit/>
          </a:bodyPr>
          <a:lstStyle/>
          <a:p>
            <a:pPr algn="l">
              <a:lnSpc>
                <a:spcPct val="120000"/>
              </a:lnSpc>
            </a:pPr>
            <a:r>
              <a:rPr lang="zh-CN" altLang="en-US" sz="2400" b="1" i="0">
                <a:solidFill>
                  <a:srgbClr val="121212"/>
                </a:solidFill>
                <a:effectLst/>
                <a:latin typeface="Microsoft YaHei" panose="020B0503020204020204" pitchFamily="34" charset="-122"/>
                <a:ea typeface="Microsoft YaHei" panose="020B0503020204020204" pitchFamily="34" charset="-122"/>
              </a:rPr>
              <a:t>发射：</a:t>
            </a:r>
            <a:r>
              <a:rPr lang="zh-CN" altLang="en-US" sz="2400">
                <a:solidFill>
                  <a:srgbClr val="121212"/>
                </a:solidFill>
                <a:latin typeface="Microsoft YaHei" panose="020B0503020204020204" pitchFamily="34" charset="-122"/>
                <a:ea typeface="Microsoft YaHei" panose="020B0503020204020204" pitchFamily="34" charset="-122"/>
              </a:rPr>
              <a:t>指令译码</a:t>
            </a:r>
            <a:r>
              <a:rPr lang="zh-CN" altLang="en-US" sz="2400" b="0" i="0">
                <a:solidFill>
                  <a:srgbClr val="121212"/>
                </a:solidFill>
                <a:effectLst/>
                <a:latin typeface="Microsoft YaHei" panose="020B0503020204020204" pitchFamily="34" charset="-122"/>
                <a:ea typeface="Microsoft YaHei" panose="020B0503020204020204" pitchFamily="34" charset="-122"/>
              </a:rPr>
              <a:t>，并观察 </a:t>
            </a:r>
            <a:r>
              <a:rPr lang="en-US" altLang="zh-CN" sz="2400" b="0" i="0">
                <a:solidFill>
                  <a:srgbClr val="121212"/>
                </a:solidFill>
                <a:effectLst/>
                <a:latin typeface="Microsoft YaHei" panose="020B0503020204020204" pitchFamily="34" charset="-122"/>
                <a:ea typeface="Microsoft YaHei" panose="020B0503020204020204" pitchFamily="34" charset="-122"/>
              </a:rPr>
              <a:t>FU</a:t>
            </a:r>
            <a:r>
              <a:rPr lang="zh-CN" altLang="en-US" sz="2400" b="0" i="0">
                <a:solidFill>
                  <a:srgbClr val="121212"/>
                </a:solidFill>
                <a:effectLst/>
                <a:latin typeface="Microsoft YaHei" panose="020B0503020204020204" pitchFamily="34" charset="-122"/>
                <a:ea typeface="Microsoft YaHei" panose="020B0503020204020204" pitchFamily="34" charset="-122"/>
              </a:rPr>
              <a:t>、</a:t>
            </a:r>
            <a:r>
              <a:rPr lang="en-US" altLang="zh-CN" sz="2400" b="0" i="0">
                <a:solidFill>
                  <a:srgbClr val="121212"/>
                </a:solidFill>
                <a:effectLst/>
                <a:latin typeface="Microsoft YaHei" panose="020B0503020204020204" pitchFamily="34" charset="-122"/>
                <a:ea typeface="Microsoft YaHei" panose="020B0503020204020204" pitchFamily="34" charset="-122"/>
              </a:rPr>
              <a:t>RR</a:t>
            </a:r>
            <a:r>
              <a:rPr lang="zh-CN" altLang="en-US" sz="2400" b="0" i="0">
                <a:solidFill>
                  <a:srgbClr val="121212"/>
                </a:solidFill>
                <a:effectLst/>
                <a:latin typeface="Microsoft YaHei" panose="020B0503020204020204" pitchFamily="34" charset="-122"/>
                <a:ea typeface="Microsoft YaHei" panose="020B0503020204020204" pitchFamily="34" charset="-122"/>
              </a:rPr>
              <a:t> 情况，判断是否可以把译码得到的信息存进对应的部件寄存器</a:t>
            </a:r>
            <a:endParaRPr lang="en-US" altLang="zh-CN" sz="2400"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sz="2000" b="1" i="0">
                <a:solidFill>
                  <a:srgbClr val="121212"/>
                </a:solidFill>
                <a:effectLst/>
                <a:latin typeface="Microsoft YaHei" panose="020B0503020204020204" pitchFamily="34" charset="-122"/>
                <a:ea typeface="Microsoft YaHei" panose="020B0503020204020204" pitchFamily="34" charset="-122"/>
              </a:rPr>
              <a:t>如果 </a:t>
            </a:r>
            <a:r>
              <a:rPr lang="en-US" altLang="zh-CN" sz="2000" b="1" i="0">
                <a:solidFill>
                  <a:srgbClr val="121212"/>
                </a:solidFill>
                <a:effectLst/>
                <a:latin typeface="Microsoft YaHei" panose="020B0503020204020204" pitchFamily="34" charset="-122"/>
                <a:ea typeface="Microsoft YaHei" panose="020B0503020204020204" pitchFamily="34" charset="-122"/>
              </a:rPr>
              <a:t>FU</a:t>
            </a:r>
            <a:r>
              <a:rPr lang="zh-CN" altLang="en-US" sz="2000" b="1">
                <a:solidFill>
                  <a:srgbClr val="121212"/>
                </a:solidFill>
                <a:latin typeface="Microsoft YaHei" panose="020B0503020204020204" pitchFamily="34" charset="-122"/>
                <a:ea typeface="Microsoft YaHei" panose="020B0503020204020204" pitchFamily="34" charset="-122"/>
              </a:rPr>
              <a:t>、</a:t>
            </a:r>
            <a:r>
              <a:rPr lang="en-US" altLang="zh-CN" sz="2000" b="1">
                <a:solidFill>
                  <a:srgbClr val="121212"/>
                </a:solidFill>
                <a:latin typeface="Microsoft YaHei" panose="020B0503020204020204" pitchFamily="34" charset="-122"/>
                <a:ea typeface="Microsoft YaHei" panose="020B0503020204020204" pitchFamily="34" charset="-122"/>
              </a:rPr>
              <a:t>RR</a:t>
            </a:r>
            <a:r>
              <a:rPr lang="zh-CN" altLang="en-US" sz="2000" b="1">
                <a:solidFill>
                  <a:srgbClr val="121212"/>
                </a:solidFill>
                <a:latin typeface="Microsoft YaHei" panose="020B0503020204020204" pitchFamily="34" charset="-122"/>
                <a:ea typeface="Microsoft YaHei" panose="020B0503020204020204" pitchFamily="34" charset="-122"/>
              </a:rPr>
              <a:t> 均可用</a:t>
            </a:r>
            <a:r>
              <a:rPr lang="zh-CN" altLang="en-US" sz="2000" b="0" i="0">
                <a:solidFill>
                  <a:srgbClr val="121212"/>
                </a:solidFill>
                <a:effectLst/>
                <a:latin typeface="Microsoft YaHei" panose="020B0503020204020204" pitchFamily="34" charset="-122"/>
                <a:ea typeface="Microsoft YaHei" panose="020B0503020204020204" pitchFamily="34" charset="-122"/>
              </a:rPr>
              <a:t>，此阶段结束时，把指令信息存进部件寄存器</a:t>
            </a:r>
            <a:endParaRPr lang="en-US" altLang="zh-CN" sz="2000" b="0" i="0">
              <a:solidFill>
                <a:srgbClr val="121212"/>
              </a:solidFill>
              <a:effectLst/>
              <a:latin typeface="Microsoft YaHei" panose="020B0503020204020204" pitchFamily="34" charset="-122"/>
              <a:ea typeface="Microsoft YaHei" panose="020B0503020204020204" pitchFamily="34" charset="-122"/>
            </a:endParaRPr>
          </a:p>
          <a:p>
            <a:pPr lvl="2">
              <a:lnSpc>
                <a:spcPct val="120000"/>
              </a:lnSpc>
            </a:pPr>
            <a:r>
              <a:rPr lang="zh-CN" altLang="en-US" sz="1800">
                <a:solidFill>
                  <a:srgbClr val="121212"/>
                </a:solidFill>
                <a:latin typeface="Microsoft YaHei" panose="020B0503020204020204" pitchFamily="34" charset="-122"/>
                <a:ea typeface="Microsoft YaHei" panose="020B0503020204020204" pitchFamily="34" charset="-122"/>
              </a:rPr>
              <a:t>要求观察 </a:t>
            </a:r>
            <a:r>
              <a:rPr lang="en-US" altLang="zh-CN" sz="1800">
                <a:solidFill>
                  <a:srgbClr val="121212"/>
                </a:solidFill>
                <a:latin typeface="Microsoft YaHei" panose="020B0503020204020204" pitchFamily="34" charset="-122"/>
                <a:ea typeface="Microsoft YaHei" panose="020B0503020204020204" pitchFamily="34" charset="-122"/>
              </a:rPr>
              <a:t>RR</a:t>
            </a:r>
            <a:r>
              <a:rPr lang="zh-CN" altLang="en-US" sz="1800">
                <a:solidFill>
                  <a:srgbClr val="121212"/>
                </a:solidFill>
                <a:latin typeface="Microsoft YaHei" panose="020B0503020204020204" pitchFamily="34" charset="-122"/>
                <a:ea typeface="Microsoft YaHei" panose="020B0503020204020204" pitchFamily="34" charset="-122"/>
              </a:rPr>
              <a:t> 可用，是为了解决 </a:t>
            </a:r>
            <a:r>
              <a:rPr lang="en-US" altLang="zh-CN" sz="1800">
                <a:solidFill>
                  <a:srgbClr val="121212"/>
                </a:solidFill>
                <a:latin typeface="Microsoft YaHei" panose="020B0503020204020204" pitchFamily="34" charset="-122"/>
                <a:ea typeface="Microsoft YaHei" panose="020B0503020204020204" pitchFamily="34" charset="-122"/>
              </a:rPr>
              <a:t>WAW</a:t>
            </a:r>
            <a:r>
              <a:rPr lang="zh-CN" altLang="en-US" sz="1800">
                <a:solidFill>
                  <a:srgbClr val="121212"/>
                </a:solidFill>
                <a:latin typeface="Microsoft YaHei" panose="020B0503020204020204" pitchFamily="34" charset="-122"/>
                <a:ea typeface="Microsoft YaHei" panose="020B0503020204020204" pitchFamily="34" charset="-122"/>
              </a:rPr>
              <a:t> 冒险</a:t>
            </a:r>
            <a:endParaRPr lang="en-US" altLang="zh-CN" sz="1800"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sz="2000" b="0" i="0">
                <a:solidFill>
                  <a:srgbClr val="121212"/>
                </a:solidFill>
                <a:effectLst/>
                <a:latin typeface="Microsoft YaHei" panose="020B0503020204020204" pitchFamily="34" charset="-122"/>
                <a:ea typeface="Microsoft YaHei" panose="020B0503020204020204" pitchFamily="34" charset="-122"/>
              </a:rPr>
              <a:t>同时改写记分牌，把指令相关信息记入记分牌</a:t>
            </a:r>
          </a:p>
          <a:p>
            <a:endParaRPr kumimoji="1" lang="zh-CN" altLang="en-US" sz="240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22FDF9EC-83F3-27E2-9998-4C3B0DD057BB}"/>
              </a:ext>
            </a:extLst>
          </p:cNvPr>
          <p:cNvSpPr txBox="1"/>
          <p:nvPr/>
        </p:nvSpPr>
        <p:spPr>
          <a:xfrm>
            <a:off x="7135090" y="1825625"/>
            <a:ext cx="4862946" cy="1200329"/>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译码，得到 </a:t>
            </a:r>
            <a:r>
              <a:rPr kumimoji="1" lang="en-US" altLang="zh-CN">
                <a:latin typeface="Microsoft YaHei" panose="020B0503020204020204" pitchFamily="34" charset="-122"/>
                <a:ea typeface="Microsoft YaHei" panose="020B0503020204020204" pitchFamily="34" charset="-122"/>
              </a:rPr>
              <a:t>Op</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Fi</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Fj</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Fk</a:t>
            </a: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如果 </a:t>
            </a:r>
            <a:r>
              <a:rPr kumimoji="1" lang="en-US" altLang="zh-CN">
                <a:latin typeface="Microsoft YaHei" panose="020B0503020204020204" pitchFamily="34" charset="-122"/>
                <a:ea typeface="Microsoft YaHei" panose="020B0503020204020204" pitchFamily="34" charset="-122"/>
              </a:rPr>
              <a:t>FU</a:t>
            </a:r>
            <a:r>
              <a:rPr kumimoji="1" lang="zh-CN" altLang="en-US">
                <a:latin typeface="Microsoft YaHei" panose="020B0503020204020204" pitchFamily="34" charset="-122"/>
                <a:ea typeface="Microsoft YaHei" panose="020B0503020204020204" pitchFamily="34" charset="-122"/>
              </a:rPr>
              <a:t> 结构冲突，不发射</a:t>
            </a:r>
            <a:endParaRPr kumimoji="1" lang="en-US" altLang="zh-CN">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如果 </a:t>
            </a:r>
            <a:r>
              <a:rPr kumimoji="1" lang="en-US" altLang="zh-CN">
                <a:latin typeface="Microsoft YaHei" panose="020B0503020204020204" pitchFamily="34" charset="-122"/>
                <a:ea typeface="Microsoft YaHei" panose="020B0503020204020204" pitchFamily="34" charset="-122"/>
              </a:rPr>
              <a:t>RR</a:t>
            </a:r>
            <a:r>
              <a:rPr kumimoji="1" lang="zh-CN" altLang="en-US">
                <a:latin typeface="Microsoft YaHei" panose="020B0503020204020204" pitchFamily="34" charset="-122"/>
                <a:ea typeface="Microsoft YaHei" panose="020B0503020204020204" pitchFamily="34" charset="-122"/>
              </a:rPr>
              <a:t> 冲突，不发射</a:t>
            </a:r>
            <a:endParaRPr kumimoji="1" lang="en-US" altLang="zh-CN">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发射指令、信息存入 </a:t>
            </a:r>
            <a:r>
              <a:rPr kumimoji="1" lang="en-US" altLang="zh-CN">
                <a:latin typeface="Microsoft YaHei" panose="020B0503020204020204" pitchFamily="34" charset="-122"/>
                <a:ea typeface="Microsoft YaHei" panose="020B0503020204020204" pitchFamily="34" charset="-122"/>
              </a:rPr>
              <a:t>FU</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RR</a:t>
            </a:r>
            <a:r>
              <a:rPr kumimoji="1" lang="zh-CN" altLang="en-US">
                <a:latin typeface="Microsoft YaHei" panose="020B0503020204020204" pitchFamily="34" charset="-122"/>
                <a:ea typeface="Microsoft YaHei" panose="020B0503020204020204" pitchFamily="34" charset="-122"/>
              </a:rPr>
              <a:t>，改写记分牌</a:t>
            </a:r>
          </a:p>
        </p:txBody>
      </p:sp>
    </p:spTree>
    <p:extLst>
      <p:ext uri="{BB962C8B-B14F-4D97-AF65-F5344CB8AC3E}">
        <p14:creationId xmlns:p14="http://schemas.microsoft.com/office/powerpoint/2010/main" val="2914943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8</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4036813711"/>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8</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805147097"/>
              </p:ext>
            </p:extLst>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2994334853"/>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72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Mult2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2559285415"/>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7144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9</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738200937"/>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9</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441374790"/>
              </p:ext>
            </p:extLst>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3136877712"/>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6740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10</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277957679"/>
              </p:ext>
            </p:extLst>
          </p:nvPr>
        </p:nvGraphicFramePr>
        <p:xfrm>
          <a:off x="138544" y="1217269"/>
          <a:ext cx="6319888" cy="234696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10</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461722706"/>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747476071"/>
              </p:ext>
            </p:extLst>
          </p:nvPr>
        </p:nvGraphicFramePr>
        <p:xfrm>
          <a:off x="318467" y="4052011"/>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M[80]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Load2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2404672310"/>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186068001"/>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64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161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11</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608877365"/>
              </p:ext>
            </p:extLst>
          </p:nvPr>
        </p:nvGraphicFramePr>
        <p:xfrm>
          <a:off x="138544" y="1217269"/>
          <a:ext cx="6319888" cy="301752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1722706"/>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84848737"/>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648569677"/>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191552" y="4179665"/>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281781492"/>
              </p:ext>
            </p:extLst>
          </p:nvPr>
        </p:nvGraphicFramePr>
        <p:xfrm>
          <a:off x="138544" y="4561840"/>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M[72]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2822561455"/>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64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4240517620"/>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Load3</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0022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12</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848476986"/>
              </p:ext>
            </p:extLst>
          </p:nvPr>
        </p:nvGraphicFramePr>
        <p:xfrm>
          <a:off x="138544" y="1217269"/>
          <a:ext cx="6319888" cy="301752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1722706"/>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84848737"/>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648569677"/>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191552" y="4179665"/>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391563469"/>
              </p:ext>
            </p:extLst>
          </p:nvPr>
        </p:nvGraphicFramePr>
        <p:xfrm>
          <a:off x="138544" y="4561840"/>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104131475"/>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64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extLst>
              <p:ext uri="{D42A27DB-BD31-4B8C-83A1-F6EECF244321}">
                <p14:modId xmlns:p14="http://schemas.microsoft.com/office/powerpoint/2010/main" val="4199929804"/>
              </p:ext>
            </p:extLst>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5995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13</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462968661"/>
              </p:ext>
            </p:extLst>
          </p:nvPr>
        </p:nvGraphicFramePr>
        <p:xfrm>
          <a:off x="138544" y="1217269"/>
          <a:ext cx="6319888" cy="301752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1722706"/>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13</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84848737"/>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648569677"/>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191552" y="4179665"/>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nvGraphicFramePr>
        <p:xfrm>
          <a:off x="138544" y="4561840"/>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367589926"/>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64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23208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14</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3799409125"/>
              </p:ext>
            </p:extLst>
          </p:nvPr>
        </p:nvGraphicFramePr>
        <p:xfrm>
          <a:off x="138544" y="1217269"/>
          <a:ext cx="6319888" cy="301752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1722706"/>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84848737"/>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648569677"/>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191552" y="4179665"/>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nvGraphicFramePr>
        <p:xfrm>
          <a:off x="138544" y="4561840"/>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263085659"/>
              </p:ext>
            </p:extLst>
          </p:nvPr>
        </p:nvGraphicFramePr>
        <p:xfrm>
          <a:off x="6525301" y="1217269"/>
          <a:ext cx="3366844" cy="2595880"/>
        </p:xfrm>
        <a:graphic>
          <a:graphicData uri="http://schemas.openxmlformats.org/drawingml/2006/table">
            <a:tbl>
              <a:tblPr firstRow="1" bandRow="1">
                <a:tableStyleId>{5C22544A-7EE6-4342-B048-85BDC9FD1C3A}</a:tableStyleId>
              </a:tblPr>
              <a:tblGrid>
                <a:gridCol w="841711">
                  <a:extLst>
                    <a:ext uri="{9D8B030D-6E8A-4147-A177-3AD203B41FA5}">
                      <a16:colId xmlns:a16="http://schemas.microsoft.com/office/drawing/2014/main" val="3892587113"/>
                    </a:ext>
                  </a:extLst>
                </a:gridCol>
                <a:gridCol w="841711">
                  <a:extLst>
                    <a:ext uri="{9D8B030D-6E8A-4147-A177-3AD203B41FA5}">
                      <a16:colId xmlns:a16="http://schemas.microsoft.com/office/drawing/2014/main" val="2631628882"/>
                    </a:ext>
                  </a:extLst>
                </a:gridCol>
                <a:gridCol w="841711">
                  <a:extLst>
                    <a:ext uri="{9D8B030D-6E8A-4147-A177-3AD203B41FA5}">
                      <a16:colId xmlns:a16="http://schemas.microsoft.com/office/drawing/2014/main" val="3629555698"/>
                    </a:ext>
                  </a:extLst>
                </a:gridCol>
                <a:gridCol w="841711">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64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5270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15</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en-US" altLang="zh-CN" sz="2400">
                <a:solidFill>
                  <a:srgbClr val="FF0000"/>
                </a:solidFill>
                <a:latin typeface="Microsoft YaHei" panose="020B0503020204020204" pitchFamily="34" charset="-122"/>
                <a:ea typeface="Microsoft YaHei" panose="020B0503020204020204" pitchFamily="34" charset="-122"/>
              </a:rPr>
              <a:t>News</a:t>
            </a:r>
            <a:r>
              <a:rPr kumimoji="1" lang="zh-CN" altLang="en-US" sz="2400">
                <a:solidFill>
                  <a:srgbClr val="FF0000"/>
                </a:solidFill>
                <a:latin typeface="Microsoft YaHei" panose="020B0503020204020204" pitchFamily="34" charset="-122"/>
                <a:ea typeface="Microsoft YaHei" panose="020B0503020204020204" pitchFamily="34" charset="-122"/>
              </a:rPr>
              <a:t> 见备注</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22434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Instruction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6" name="表格 6">
            <a:extLst>
              <a:ext uri="{FF2B5EF4-FFF2-40B4-BE49-F238E27FC236}">
                <a16:creationId xmlns:a16="http://schemas.microsoft.com/office/drawing/2014/main" id="{410FF3FD-46EE-9006-5A8E-17BFD51E76B1}"/>
              </a:ext>
            </a:extLst>
          </p:cNvPr>
          <p:cNvGraphicFramePr>
            <a:graphicFrameLocks noGrp="1"/>
          </p:cNvGraphicFramePr>
          <p:nvPr>
            <p:extLst>
              <p:ext uri="{D42A27DB-BD31-4B8C-83A1-F6EECF244321}">
                <p14:modId xmlns:p14="http://schemas.microsoft.com/office/powerpoint/2010/main" val="175856402"/>
              </p:ext>
            </p:extLst>
          </p:nvPr>
        </p:nvGraphicFramePr>
        <p:xfrm>
          <a:off x="138544" y="1217269"/>
          <a:ext cx="6319888" cy="3017520"/>
        </p:xfrm>
        <a:graphic>
          <a:graphicData uri="http://schemas.openxmlformats.org/drawingml/2006/table">
            <a:tbl>
              <a:tblPr firstRow="1" bandRow="1">
                <a:tableStyleId>{F5AB1C69-6EDB-4FF4-983F-18BD219EF322}</a:tableStyleId>
              </a:tblPr>
              <a:tblGrid>
                <a:gridCol w="554183">
                  <a:extLst>
                    <a:ext uri="{9D8B030D-6E8A-4147-A177-3AD203B41FA5}">
                      <a16:colId xmlns:a16="http://schemas.microsoft.com/office/drawing/2014/main" val="3585895364"/>
                    </a:ext>
                  </a:extLst>
                </a:gridCol>
                <a:gridCol w="1025789">
                  <a:extLst>
                    <a:ext uri="{9D8B030D-6E8A-4147-A177-3AD203B41FA5}">
                      <a16:colId xmlns:a16="http://schemas.microsoft.com/office/drawing/2014/main" val="470719936"/>
                    </a:ext>
                  </a:extLst>
                </a:gridCol>
                <a:gridCol w="789986">
                  <a:extLst>
                    <a:ext uri="{9D8B030D-6E8A-4147-A177-3AD203B41FA5}">
                      <a16:colId xmlns:a16="http://schemas.microsoft.com/office/drawing/2014/main" val="2451190380"/>
                    </a:ext>
                  </a:extLst>
                </a:gridCol>
                <a:gridCol w="789986">
                  <a:extLst>
                    <a:ext uri="{9D8B030D-6E8A-4147-A177-3AD203B41FA5}">
                      <a16:colId xmlns:a16="http://schemas.microsoft.com/office/drawing/2014/main" val="3969533362"/>
                    </a:ext>
                  </a:extLst>
                </a:gridCol>
                <a:gridCol w="789986">
                  <a:extLst>
                    <a:ext uri="{9D8B030D-6E8A-4147-A177-3AD203B41FA5}">
                      <a16:colId xmlns:a16="http://schemas.microsoft.com/office/drawing/2014/main" val="2308531468"/>
                    </a:ext>
                  </a:extLst>
                </a:gridCol>
                <a:gridCol w="789986">
                  <a:extLst>
                    <a:ext uri="{9D8B030D-6E8A-4147-A177-3AD203B41FA5}">
                      <a16:colId xmlns:a16="http://schemas.microsoft.com/office/drawing/2014/main" val="734984899"/>
                    </a:ext>
                  </a:extLst>
                </a:gridCol>
                <a:gridCol w="789986">
                  <a:extLst>
                    <a:ext uri="{9D8B030D-6E8A-4147-A177-3AD203B41FA5}">
                      <a16:colId xmlns:a16="http://schemas.microsoft.com/office/drawing/2014/main" val="1552172602"/>
                    </a:ext>
                  </a:extLst>
                </a:gridCol>
                <a:gridCol w="789986">
                  <a:extLst>
                    <a:ext uri="{9D8B030D-6E8A-4147-A177-3AD203B41FA5}">
                      <a16:colId xmlns:a16="http://schemas.microsoft.com/office/drawing/2014/main" val="3888315933"/>
                    </a:ext>
                  </a:extLst>
                </a:gridCol>
              </a:tblGrid>
              <a:tr h="272892">
                <a:tc>
                  <a:txBody>
                    <a:bodyPr/>
                    <a:lstStyle/>
                    <a:p>
                      <a:pPr algn="ctr"/>
                      <a:r>
                        <a:rPr lang="en-US" altLang="zh-CN" sz="1600">
                          <a:latin typeface="Microsoft YaHei" panose="020B0503020204020204" pitchFamily="34" charset="-122"/>
                          <a:ea typeface="Microsoft YaHei" panose="020B0503020204020204" pitchFamily="34" charset="-122"/>
                        </a:rPr>
                        <a:t>iter</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Op</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dest</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j</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k</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latin typeface="Microsoft YaHei" panose="020B0503020204020204" pitchFamily="34" charset="-122"/>
                          <a:ea typeface="Microsoft YaHei" panose="020B0503020204020204" pitchFamily="34" charset="-122"/>
                        </a:rPr>
                        <a:t>Issue</a:t>
                      </a:r>
                      <a:endParaRPr lang="zh-CN" altLang="en-US" sz="16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latin typeface="Microsoft YaHei" panose="020B0503020204020204" pitchFamily="34" charset="-122"/>
                          <a:ea typeface="Microsoft YaHei" panose="020B0503020204020204" pitchFamily="34" charset="-122"/>
                        </a:rPr>
                        <a:t>Exec</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Write</a:t>
                      </a: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5225160"/>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9</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3287229"/>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15</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209546421"/>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1</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56185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2602512"/>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7</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15</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77269605"/>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2</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SD</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F4</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0</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a:solidFill>
                            <a:srgbClr val="00B050"/>
                          </a:solidFill>
                          <a:latin typeface="Microsoft YaHei" panose="020B0503020204020204" pitchFamily="34" charset="-122"/>
                          <a:ea typeface="Microsoft YaHei" panose="020B0503020204020204" pitchFamily="34" charset="-122"/>
                        </a:rPr>
                        <a:t>(R1)</a:t>
                      </a:r>
                      <a:endParaRPr lang="zh-CN" altLang="en-US" sz="1600">
                        <a:solidFill>
                          <a:srgbClr val="00B05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8</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1722706"/>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LD</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F0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0</a:t>
                      </a:r>
                      <a:endParaRPr lang="zh-CN" altLang="en-US" sz="16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a:latin typeface="Microsoft YaHei" panose="020B0503020204020204" pitchFamily="34" charset="-122"/>
                          <a:ea typeface="Microsoft YaHei" panose="020B0503020204020204" pitchFamily="34" charset="-122"/>
                        </a:rPr>
                        <a:t>(R1)</a:t>
                      </a:r>
                      <a:endParaRPr lang="zh-CN" altLang="en-US" sz="16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84848737"/>
                  </a:ext>
                </a:extLst>
              </a:tr>
              <a:tr h="272892">
                <a:tc>
                  <a:txBody>
                    <a:bodyPr/>
                    <a:lstStyle/>
                    <a:p>
                      <a:pPr algn="ctr"/>
                      <a:r>
                        <a:rPr lang="en-US" altLang="zh-CN" sz="1600" b="0">
                          <a:solidFill>
                            <a:schemeClr val="tx1"/>
                          </a:solidFill>
                          <a:latin typeface="Microsoft YaHei" panose="020B0503020204020204" pitchFamily="34" charset="-122"/>
                          <a:ea typeface="Microsoft YaHei" panose="020B0503020204020204" pitchFamily="34" charset="-122"/>
                        </a:rPr>
                        <a:t>3</a:t>
                      </a:r>
                      <a:endParaRPr lang="zh-CN" altLang="en-US" sz="1600" b="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MULD</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F4</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F0</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600">
                          <a:solidFill>
                            <a:srgbClr val="00B0F0"/>
                          </a:solidFill>
                          <a:latin typeface="Microsoft YaHei" panose="020B0503020204020204" pitchFamily="34" charset="-122"/>
                          <a:ea typeface="Microsoft YaHei" panose="020B0503020204020204" pitchFamily="34" charset="-122"/>
                        </a:rPr>
                        <a:t>F2</a:t>
                      </a:r>
                      <a:endParaRPr lang="zh-CN" altLang="en-US" sz="1600">
                        <a:solidFill>
                          <a:srgbClr val="00B0F0"/>
                        </a:solidFill>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648569677"/>
                  </a:ext>
                </a:extLst>
              </a:tr>
            </a:tbl>
          </a:graphicData>
        </a:graphic>
      </p:graphicFrame>
      <p:sp>
        <p:nvSpPr>
          <p:cNvPr id="7" name="文本框 6">
            <a:extLst>
              <a:ext uri="{FF2B5EF4-FFF2-40B4-BE49-F238E27FC236}">
                <a16:creationId xmlns:a16="http://schemas.microsoft.com/office/drawing/2014/main" id="{B4B73104-992B-415E-1830-21540FB12B30}"/>
              </a:ext>
            </a:extLst>
          </p:cNvPr>
          <p:cNvSpPr txBox="1"/>
          <p:nvPr/>
        </p:nvSpPr>
        <p:spPr>
          <a:xfrm>
            <a:off x="191552" y="4179665"/>
            <a:ext cx="3138808"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329697902"/>
              </p:ext>
            </p:extLst>
          </p:nvPr>
        </p:nvGraphicFramePr>
        <p:xfrm>
          <a:off x="138544" y="4561840"/>
          <a:ext cx="6868985" cy="2296160"/>
        </p:xfrm>
        <a:graphic>
          <a:graphicData uri="http://schemas.openxmlformats.org/drawingml/2006/table">
            <a:tbl>
              <a:tblPr firstRow="1" bandRow="1">
                <a:tableStyleId>{5C22544A-7EE6-4342-B048-85BDC9FD1C3A}</a:tableStyleId>
              </a:tblPr>
              <a:tblGrid>
                <a:gridCol w="676592">
                  <a:extLst>
                    <a:ext uri="{9D8B030D-6E8A-4147-A177-3AD203B41FA5}">
                      <a16:colId xmlns:a16="http://schemas.microsoft.com/office/drawing/2014/main" val="1827610618"/>
                    </a:ext>
                  </a:extLst>
                </a:gridCol>
                <a:gridCol w="767080">
                  <a:extLst>
                    <a:ext uri="{9D8B030D-6E8A-4147-A177-3AD203B41FA5}">
                      <a16:colId xmlns:a16="http://schemas.microsoft.com/office/drawing/2014/main" val="3892587113"/>
                    </a:ext>
                  </a:extLst>
                </a:gridCol>
                <a:gridCol w="662305">
                  <a:extLst>
                    <a:ext uri="{9D8B030D-6E8A-4147-A177-3AD203B41FA5}">
                      <a16:colId xmlns:a16="http://schemas.microsoft.com/office/drawing/2014/main" val="2631628882"/>
                    </a:ext>
                  </a:extLst>
                </a:gridCol>
                <a:gridCol w="934968">
                  <a:extLst>
                    <a:ext uri="{9D8B030D-6E8A-4147-A177-3AD203B41FA5}">
                      <a16:colId xmlns:a16="http://schemas.microsoft.com/office/drawing/2014/main" val="3629555698"/>
                    </a:ext>
                  </a:extLst>
                </a:gridCol>
                <a:gridCol w="1229277">
                  <a:extLst>
                    <a:ext uri="{9D8B030D-6E8A-4147-A177-3AD203B41FA5}">
                      <a16:colId xmlns:a16="http://schemas.microsoft.com/office/drawing/2014/main" val="4055106462"/>
                    </a:ext>
                  </a:extLst>
                </a:gridCol>
                <a:gridCol w="1143977">
                  <a:extLst>
                    <a:ext uri="{9D8B030D-6E8A-4147-A177-3AD203B41FA5}">
                      <a16:colId xmlns:a16="http://schemas.microsoft.com/office/drawing/2014/main" val="1283829024"/>
                    </a:ext>
                  </a:extLst>
                </a:gridCol>
                <a:gridCol w="711518">
                  <a:extLst>
                    <a:ext uri="{9D8B030D-6E8A-4147-A177-3AD203B41FA5}">
                      <a16:colId xmlns:a16="http://schemas.microsoft.com/office/drawing/2014/main" val="2039859616"/>
                    </a:ext>
                  </a:extLst>
                </a:gridCol>
                <a:gridCol w="743268">
                  <a:extLst>
                    <a:ext uri="{9D8B030D-6E8A-4147-A177-3AD203B41FA5}">
                      <a16:colId xmlns:a16="http://schemas.microsoft.com/office/drawing/2014/main" val="412833800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3" name="文本框 2">
            <a:extLst>
              <a:ext uri="{FF2B5EF4-FFF2-40B4-BE49-F238E27FC236}">
                <a16:creationId xmlns:a16="http://schemas.microsoft.com/office/drawing/2014/main" id="{2D8F22A7-6A8A-DB51-48FC-BEA71E0E0F4D}"/>
              </a:ext>
            </a:extLst>
          </p:cNvPr>
          <p:cNvSpPr txBox="1"/>
          <p:nvPr/>
        </p:nvSpPr>
        <p:spPr>
          <a:xfrm>
            <a:off x="6578309" y="835094"/>
            <a:ext cx="3150799"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Load Buffer (Part of R.S.)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9">
            <a:extLst>
              <a:ext uri="{FF2B5EF4-FFF2-40B4-BE49-F238E27FC236}">
                <a16:creationId xmlns:a16="http://schemas.microsoft.com/office/drawing/2014/main" id="{67B11B23-5742-7A14-DC65-E458F2217032}"/>
              </a:ext>
            </a:extLst>
          </p:cNvPr>
          <p:cNvGraphicFramePr>
            <a:graphicFrameLocks noGrp="1"/>
          </p:cNvGraphicFramePr>
          <p:nvPr>
            <p:extLst>
              <p:ext uri="{D42A27DB-BD31-4B8C-83A1-F6EECF244321}">
                <p14:modId xmlns:p14="http://schemas.microsoft.com/office/powerpoint/2010/main" val="3504550199"/>
              </p:ext>
            </p:extLst>
          </p:nvPr>
        </p:nvGraphicFramePr>
        <p:xfrm>
          <a:off x="6525301" y="1217269"/>
          <a:ext cx="3436720" cy="2595880"/>
        </p:xfrm>
        <a:graphic>
          <a:graphicData uri="http://schemas.openxmlformats.org/drawingml/2006/table">
            <a:tbl>
              <a:tblPr firstRow="1" bandRow="1">
                <a:tableStyleId>{5C22544A-7EE6-4342-B048-85BDC9FD1C3A}</a:tableStyleId>
              </a:tblPr>
              <a:tblGrid>
                <a:gridCol w="859180">
                  <a:extLst>
                    <a:ext uri="{9D8B030D-6E8A-4147-A177-3AD203B41FA5}">
                      <a16:colId xmlns:a16="http://schemas.microsoft.com/office/drawing/2014/main" val="3892587113"/>
                    </a:ext>
                  </a:extLst>
                </a:gridCol>
                <a:gridCol w="859180">
                  <a:extLst>
                    <a:ext uri="{9D8B030D-6E8A-4147-A177-3AD203B41FA5}">
                      <a16:colId xmlns:a16="http://schemas.microsoft.com/office/drawing/2014/main" val="2631628882"/>
                    </a:ext>
                  </a:extLst>
                </a:gridCol>
                <a:gridCol w="859180">
                  <a:extLst>
                    <a:ext uri="{9D8B030D-6E8A-4147-A177-3AD203B41FA5}">
                      <a16:colId xmlns:a16="http://schemas.microsoft.com/office/drawing/2014/main" val="3629555698"/>
                    </a:ext>
                  </a:extLst>
                </a:gridCol>
                <a:gridCol w="859180">
                  <a:extLst>
                    <a:ext uri="{9D8B030D-6E8A-4147-A177-3AD203B41FA5}">
                      <a16:colId xmlns:a16="http://schemas.microsoft.com/office/drawing/2014/main" val="4055106462"/>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Addr</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FU</a:t>
                      </a:r>
                      <a:endParaRPr lang="zh-CN" altLang="en-US" sz="9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095651522"/>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537187790"/>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Load3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64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t>
                      </a: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80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[80]*(F2)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72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r h="370840">
                <a:tc>
                  <a:txBody>
                    <a:bodyPr/>
                    <a:lstStyle/>
                    <a:p>
                      <a:pPr algn="ctr"/>
                      <a:r>
                        <a:rPr lang="en-US" altLang="zh-CN" sz="1400">
                          <a:latin typeface="Microsoft YaHei" panose="020B0503020204020204" pitchFamily="34" charset="-122"/>
                          <a:ea typeface="Microsoft YaHei" panose="020B0503020204020204" pitchFamily="34" charset="-122"/>
                        </a:rPr>
                        <a:t>Store3</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506578892"/>
                  </a:ext>
                </a:extLst>
              </a:tr>
            </a:tbl>
          </a:graphicData>
        </a:graphic>
      </p:graphicFrame>
      <p:sp>
        <p:nvSpPr>
          <p:cNvPr id="8" name="文本框 7">
            <a:extLst>
              <a:ext uri="{FF2B5EF4-FFF2-40B4-BE49-F238E27FC236}">
                <a16:creationId xmlns:a16="http://schemas.microsoft.com/office/drawing/2014/main" id="{51BD254A-9D1B-729E-11A3-EF3DD6312E1B}"/>
              </a:ext>
            </a:extLst>
          </p:cNvPr>
          <p:cNvSpPr txBox="1"/>
          <p:nvPr/>
        </p:nvSpPr>
        <p:spPr>
          <a:xfrm>
            <a:off x="10937544" y="4039168"/>
            <a:ext cx="1139158" cy="923330"/>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a:t>
            </a:r>
          </a:p>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4" name="表格 11">
            <a:extLst>
              <a:ext uri="{FF2B5EF4-FFF2-40B4-BE49-F238E27FC236}">
                <a16:creationId xmlns:a16="http://schemas.microsoft.com/office/drawing/2014/main" id="{3EF3DF31-9AA5-AF05-F94C-C0DE28897C0E}"/>
              </a:ext>
            </a:extLst>
          </p:cNvPr>
          <p:cNvGraphicFramePr>
            <a:graphicFrameLocks noGrp="1"/>
          </p:cNvGraphicFramePr>
          <p:nvPr/>
        </p:nvGraphicFramePr>
        <p:xfrm>
          <a:off x="8148291" y="4039168"/>
          <a:ext cx="2738784" cy="2595880"/>
        </p:xfrm>
        <a:graphic>
          <a:graphicData uri="http://schemas.openxmlformats.org/drawingml/2006/table">
            <a:tbl>
              <a:tblPr firstRow="1" bandRow="1">
                <a:tableStyleId>{93296810-A885-4BE3-A3E7-6D5BEEA58F35}</a:tableStyleId>
              </a:tblPr>
              <a:tblGrid>
                <a:gridCol w="912928">
                  <a:extLst>
                    <a:ext uri="{9D8B030D-6E8A-4147-A177-3AD203B41FA5}">
                      <a16:colId xmlns:a16="http://schemas.microsoft.com/office/drawing/2014/main" val="2011927542"/>
                    </a:ext>
                  </a:extLst>
                </a:gridCol>
                <a:gridCol w="912928">
                  <a:extLst>
                    <a:ext uri="{9D8B030D-6E8A-4147-A177-3AD203B41FA5}">
                      <a16:colId xmlns:a16="http://schemas.microsoft.com/office/drawing/2014/main" val="3068602231"/>
                    </a:ext>
                  </a:extLst>
                </a:gridCol>
                <a:gridCol w="912928">
                  <a:extLst>
                    <a:ext uri="{9D8B030D-6E8A-4147-A177-3AD203B41FA5}">
                      <a16:colId xmlns:a16="http://schemas.microsoft.com/office/drawing/2014/main" val="717334202"/>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FU</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Value</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R1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Load3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Mult2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3023047"/>
                  </a:ext>
                </a:extLst>
              </a:tr>
            </a:tbl>
          </a:graphicData>
        </a:graphic>
      </p:graphicFrame>
      <p:sp>
        <p:nvSpPr>
          <p:cNvPr id="16" name="文本框 15">
            <a:extLst>
              <a:ext uri="{FF2B5EF4-FFF2-40B4-BE49-F238E27FC236}">
                <a16:creationId xmlns:a16="http://schemas.microsoft.com/office/drawing/2014/main" id="{90366212-11AF-8F7C-3F8A-F1C1AB8C8AEB}"/>
              </a:ext>
            </a:extLst>
          </p:cNvPr>
          <p:cNvSpPr txBox="1"/>
          <p:nvPr/>
        </p:nvSpPr>
        <p:spPr>
          <a:xfrm>
            <a:off x="9962021" y="1638046"/>
            <a:ext cx="2114681" cy="1754326"/>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Loop:</a:t>
            </a:r>
          </a:p>
          <a:p>
            <a:r>
              <a:rPr kumimoji="1" lang="en-US" altLang="zh-CN">
                <a:latin typeface="Courier New" panose="02070309020205020404" pitchFamily="49" charset="0"/>
                <a:cs typeface="Courier New" panose="02070309020205020404" pitchFamily="49" charset="0"/>
              </a:rPr>
              <a:t> LD   F0,0(R1)</a:t>
            </a:r>
          </a:p>
          <a:p>
            <a:r>
              <a:rPr kumimoji="1" lang="en-US" altLang="zh-CN">
                <a:latin typeface="Courier New" panose="02070309020205020404" pitchFamily="49" charset="0"/>
                <a:cs typeface="Courier New" panose="02070309020205020404" pitchFamily="49" charset="0"/>
              </a:rPr>
              <a:t> MULD F4,F0,F2</a:t>
            </a:r>
          </a:p>
          <a:p>
            <a:r>
              <a:rPr kumimoji="1" lang="en-US" altLang="zh-CN">
                <a:latin typeface="Courier New" panose="02070309020205020404" pitchFamily="49" charset="0"/>
                <a:cs typeface="Courier New" panose="02070309020205020404" pitchFamily="49" charset="0"/>
              </a:rPr>
              <a:t> SD   F4,0(R1)</a:t>
            </a:r>
          </a:p>
          <a:p>
            <a:r>
              <a:rPr kumimoji="1" lang="en-US" altLang="zh-CN">
                <a:latin typeface="Courier New" panose="02070309020205020404" pitchFamily="49" charset="0"/>
                <a:cs typeface="Courier New" panose="02070309020205020404" pitchFamily="49" charset="0"/>
              </a:rPr>
              <a:t> SUBI R1,R1,#8</a:t>
            </a:r>
          </a:p>
          <a:p>
            <a:r>
              <a:rPr kumimoji="1" lang="en-US" altLang="zh-CN">
                <a:latin typeface="Courier New" panose="02070309020205020404" pitchFamily="49" charset="0"/>
                <a:cs typeface="Courier New" panose="02070309020205020404" pitchFamily="49" charset="0"/>
              </a:rPr>
              <a:t> BNEZ R1,Loop</a:t>
            </a:r>
            <a:endParaRPr kumimoji="1"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8364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61AD6-8A10-EC00-DA8D-417BF69FAF62}"/>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后面省略</a:t>
            </a:r>
            <a:r>
              <a:rPr kumimoji="1" lang="en-US" altLang="zh-CN">
                <a:latin typeface="Microsoft YaHei" panose="020B0503020204020204" pitchFamily="34" charset="-122"/>
                <a:ea typeface="Microsoft YaHei" panose="020B0503020204020204" pitchFamily="34" charset="-122"/>
              </a:rPr>
              <a:t>……</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531489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467EB-2AAE-113E-FD57-3990FBBA3D00}"/>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重排序缓冲</a:t>
            </a:r>
          </a:p>
        </p:txBody>
      </p:sp>
      <p:sp>
        <p:nvSpPr>
          <p:cNvPr id="3" name="内容占位符 2">
            <a:extLst>
              <a:ext uri="{FF2B5EF4-FFF2-40B4-BE49-F238E27FC236}">
                <a16:creationId xmlns:a16="http://schemas.microsoft.com/office/drawing/2014/main" id="{743D4074-DBC5-3F86-BC9C-D8D22BDBDAE8}"/>
              </a:ext>
            </a:extLst>
          </p:cNvPr>
          <p:cNvSpPr>
            <a:spLocks noGrp="1"/>
          </p:cNvSpPr>
          <p:nvPr>
            <p:ph idx="1"/>
          </p:nvPr>
        </p:nvSpPr>
        <p:spPr/>
        <p:txBody>
          <a:bodyPr/>
          <a:lstStyle/>
          <a:p>
            <a:r>
              <a:rPr kumimoji="1" lang="en-US" altLang="zh-CN">
                <a:latin typeface="Microsoft YaHei" panose="020B0503020204020204" pitchFamily="34" charset="-122"/>
                <a:ea typeface="Microsoft YaHei" panose="020B0503020204020204" pitchFamily="34" charset="-122"/>
              </a:rPr>
              <a:t>Reorder</a:t>
            </a:r>
            <a:r>
              <a:rPr kumimoji="1" lang="zh-CN" altLang="en-US">
                <a:latin typeface="Microsoft YaHei" panose="020B0503020204020204" pitchFamily="34" charset="-122"/>
                <a:ea typeface="Microsoft YaHei" panose="020B0503020204020204" pitchFamily="34" charset="-122"/>
              </a:rPr>
              <a:t> </a:t>
            </a:r>
            <a:r>
              <a:rPr kumimoji="1" lang="en-US" altLang="zh-CN">
                <a:latin typeface="Microsoft YaHei" panose="020B0503020204020204" pitchFamily="34" charset="-122"/>
                <a:ea typeface="Microsoft YaHei" panose="020B0503020204020204" pitchFamily="34" charset="-122"/>
              </a:rPr>
              <a:t>Buffer</a:t>
            </a:r>
            <a:r>
              <a:rPr kumimoji="1" lang="zh-CN" altLang="en-US">
                <a:latin typeface="Microsoft YaHei" panose="020B0503020204020204" pitchFamily="34" charset="-122"/>
                <a:ea typeface="Microsoft YaHei" panose="020B0503020204020204" pitchFamily="34" charset="-122"/>
              </a:rPr>
              <a:t>（</a:t>
            </a:r>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8769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A46FD-8628-28E8-83D5-68C33CC8FFDE}"/>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指令执行：读数阶段（</a:t>
            </a:r>
            <a:r>
              <a:rPr kumimoji="1" lang="en-US" altLang="zh-CN">
                <a:latin typeface="Microsoft YaHei" panose="020B0503020204020204" pitchFamily="34" charset="-122"/>
                <a:ea typeface="Microsoft YaHei" panose="020B0503020204020204" pitchFamily="34" charset="-122"/>
              </a:rPr>
              <a:t>2</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E46D260D-281B-84BF-D586-BBB7851144BF}"/>
              </a:ext>
            </a:extLst>
          </p:cNvPr>
          <p:cNvSpPr>
            <a:spLocks noGrp="1"/>
          </p:cNvSpPr>
          <p:nvPr>
            <p:ph idx="1"/>
          </p:nvPr>
        </p:nvSpPr>
        <p:spPr>
          <a:xfrm>
            <a:off x="838200" y="1825625"/>
            <a:ext cx="5618018" cy="4351338"/>
          </a:xfrm>
        </p:spPr>
        <p:txBody>
          <a:bodyPr>
            <a:normAutofit/>
          </a:bodyPr>
          <a:lstStyle/>
          <a:p>
            <a:pPr algn="l">
              <a:lnSpc>
                <a:spcPct val="100000"/>
              </a:lnSpc>
            </a:pPr>
            <a:r>
              <a:rPr lang="zh-CN" altLang="en-US" sz="2400" b="1" i="0">
                <a:solidFill>
                  <a:srgbClr val="121212"/>
                </a:solidFill>
                <a:effectLst/>
                <a:latin typeface="Microsoft YaHei" panose="020B0503020204020204" pitchFamily="34" charset="-122"/>
                <a:ea typeface="Microsoft YaHei" panose="020B0503020204020204" pitchFamily="34" charset="-122"/>
              </a:rPr>
              <a:t>读数：</a:t>
            </a:r>
            <a:r>
              <a:rPr lang="zh-CN" altLang="en-US" sz="2400" b="0" i="0">
                <a:solidFill>
                  <a:srgbClr val="121212"/>
                </a:solidFill>
                <a:effectLst/>
                <a:latin typeface="Microsoft YaHei" panose="020B0503020204020204" pitchFamily="34" charset="-122"/>
                <a:ea typeface="Microsoft YaHei" panose="020B0503020204020204" pitchFamily="34" charset="-122"/>
              </a:rPr>
              <a:t>观察记分牌，了解当前指令需要哪些寄存器的数值、该数值是否准备好、如果数值没有准备好的话数值正在哪个功能部件进行运算</a:t>
            </a:r>
            <a:endParaRPr lang="en-US" altLang="zh-CN" sz="2400"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sz="2000" b="0" i="0">
                <a:solidFill>
                  <a:srgbClr val="121212"/>
                </a:solidFill>
                <a:effectLst/>
                <a:latin typeface="Microsoft YaHei" panose="020B0503020204020204" pitchFamily="34" charset="-122"/>
                <a:ea typeface="Microsoft YaHei" panose="020B0503020204020204" pitchFamily="34" charset="-122"/>
              </a:rPr>
              <a:t>如果数值没有准备好，那么指令就卡在部件寄存器中，无法读取数据</a:t>
            </a:r>
            <a:endParaRPr lang="en-US" altLang="zh-CN" sz="2000" b="0" i="0">
              <a:solidFill>
                <a:srgbClr val="121212"/>
              </a:solidFill>
              <a:effectLst/>
              <a:latin typeface="Microsoft YaHei" panose="020B0503020204020204" pitchFamily="34" charset="-122"/>
              <a:ea typeface="Microsoft YaHei" panose="020B0503020204020204" pitchFamily="34" charset="-122"/>
            </a:endParaRPr>
          </a:p>
          <a:p>
            <a:pPr lvl="2">
              <a:lnSpc>
                <a:spcPct val="100000"/>
              </a:lnSpc>
            </a:pPr>
            <a:r>
              <a:rPr lang="zh-CN" altLang="en-US" sz="1800">
                <a:solidFill>
                  <a:srgbClr val="121212"/>
                </a:solidFill>
                <a:latin typeface="Microsoft YaHei" panose="020B0503020204020204" pitchFamily="34" charset="-122"/>
                <a:ea typeface="Microsoft YaHei" panose="020B0503020204020204" pitchFamily="34" charset="-122"/>
              </a:rPr>
              <a:t>解决 </a:t>
            </a:r>
            <a:r>
              <a:rPr lang="en-US" altLang="zh-CN" sz="1800">
                <a:solidFill>
                  <a:srgbClr val="121212"/>
                </a:solidFill>
                <a:latin typeface="Microsoft YaHei" panose="020B0503020204020204" pitchFamily="34" charset="-122"/>
                <a:ea typeface="Microsoft YaHei" panose="020B0503020204020204" pitchFamily="34" charset="-122"/>
              </a:rPr>
              <a:t>RAW</a:t>
            </a:r>
            <a:r>
              <a:rPr lang="zh-CN" altLang="en-US" sz="1800">
                <a:solidFill>
                  <a:srgbClr val="121212"/>
                </a:solidFill>
                <a:latin typeface="Microsoft YaHei" panose="020B0503020204020204" pitchFamily="34" charset="-122"/>
                <a:ea typeface="Microsoft YaHei" panose="020B0503020204020204" pitchFamily="34" charset="-122"/>
              </a:rPr>
              <a:t> 冒险</a:t>
            </a:r>
            <a:endParaRPr lang="zh-CN" altLang="en-US" sz="1800"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sz="2000" b="1" i="0">
                <a:solidFill>
                  <a:srgbClr val="121212"/>
                </a:solidFill>
                <a:effectLst/>
                <a:latin typeface="Microsoft YaHei" panose="020B0503020204020204" pitchFamily="34" charset="-122"/>
                <a:ea typeface="Microsoft YaHei" panose="020B0503020204020204" pitchFamily="34" charset="-122"/>
              </a:rPr>
              <a:t>如果寄存器都可以读取</a:t>
            </a:r>
            <a:r>
              <a:rPr lang="zh-CN" altLang="en-US" sz="2000" b="0" i="0">
                <a:solidFill>
                  <a:srgbClr val="121212"/>
                </a:solidFill>
                <a:effectLst/>
                <a:latin typeface="Microsoft YaHei" panose="020B0503020204020204" pitchFamily="34" charset="-122"/>
                <a:ea typeface="Microsoft YaHei" panose="020B0503020204020204" pitchFamily="34" charset="-122"/>
              </a:rPr>
              <a:t>，那么阶段结束的时候，对应的</a:t>
            </a:r>
            <a:r>
              <a:rPr lang="zh-CN" altLang="en-US" sz="2000" b="0" i="0">
                <a:solidFill>
                  <a:srgbClr val="FF0000"/>
                </a:solidFill>
                <a:effectLst/>
                <a:latin typeface="Microsoft YaHei" panose="020B0503020204020204" pitchFamily="34" charset="-122"/>
                <a:ea typeface="Microsoft YaHei" panose="020B0503020204020204" pitchFamily="34" charset="-122"/>
              </a:rPr>
              <a:t>寄存器数值</a:t>
            </a:r>
            <a:r>
              <a:rPr lang="zh-CN" altLang="en-US" sz="2000" b="0" i="0">
                <a:solidFill>
                  <a:srgbClr val="121212"/>
                </a:solidFill>
                <a:effectLst/>
                <a:latin typeface="Microsoft YaHei" panose="020B0503020204020204" pitchFamily="34" charset="-122"/>
                <a:ea typeface="Microsoft YaHei" panose="020B0503020204020204" pitchFamily="34" charset="-122"/>
              </a:rPr>
              <a:t>会被存进操作数寄存器中</a:t>
            </a:r>
            <a:endParaRPr lang="en-US" altLang="zh-CN" sz="2000" b="0" i="0">
              <a:solidFill>
                <a:srgbClr val="121212"/>
              </a:solidFill>
              <a:effectLst/>
              <a:latin typeface="Microsoft YaHei" panose="020B0503020204020204" pitchFamily="34" charset="-122"/>
              <a:ea typeface="Microsoft YaHei" panose="020B0503020204020204" pitchFamily="34" charset="-122"/>
            </a:endParaRPr>
          </a:p>
          <a:p>
            <a:pPr lvl="2">
              <a:lnSpc>
                <a:spcPct val="100000"/>
              </a:lnSpc>
            </a:pPr>
            <a:r>
              <a:rPr lang="zh-CN" altLang="en-US" sz="1800" b="0" i="0">
                <a:solidFill>
                  <a:srgbClr val="121212"/>
                </a:solidFill>
                <a:effectLst/>
                <a:latin typeface="Microsoft YaHei" panose="020B0503020204020204" pitchFamily="34" charset="-122"/>
                <a:ea typeface="Microsoft YaHei" panose="020B0503020204020204" pitchFamily="34" charset="-122"/>
              </a:rPr>
              <a:t>注意，这里不会改写记分牌</a:t>
            </a:r>
          </a:p>
          <a:p>
            <a:pPr algn="l">
              <a:lnSpc>
                <a:spcPct val="100000"/>
              </a:lnSpc>
            </a:pPr>
            <a:endParaRPr kumimoji="1" lang="zh-CN" altLang="en-US" sz="240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E4E4EFC1-F4BB-A49B-D6DD-ACBBDD9CC397}"/>
              </a:ext>
            </a:extLst>
          </p:cNvPr>
          <p:cNvSpPr txBox="1"/>
          <p:nvPr/>
        </p:nvSpPr>
        <p:spPr>
          <a:xfrm>
            <a:off x="6788726" y="1825625"/>
            <a:ext cx="4862946" cy="1200329"/>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看记分牌，当前指令 </a:t>
            </a:r>
            <a:r>
              <a:rPr kumimoji="1" lang="en-US" altLang="zh-CN">
                <a:latin typeface="Microsoft YaHei" panose="020B0503020204020204" pitchFamily="34" charset="-122"/>
                <a:ea typeface="Microsoft YaHei" panose="020B0503020204020204" pitchFamily="34" charset="-122"/>
              </a:rPr>
              <a:t>Ri, Rj</a:t>
            </a:r>
            <a:r>
              <a:rPr kumimoji="1" lang="zh-CN" altLang="en-US">
                <a:latin typeface="Microsoft YaHei" panose="020B0503020204020204" pitchFamily="34" charset="-122"/>
                <a:ea typeface="Microsoft YaHei" panose="020B0503020204020204" pitchFamily="34" charset="-122"/>
              </a:rPr>
              <a:t> 是否都是 </a:t>
            </a:r>
            <a:r>
              <a:rPr kumimoji="1" lang="en-US" altLang="zh-CN">
                <a:latin typeface="Microsoft YaHei" panose="020B0503020204020204" pitchFamily="34" charset="-122"/>
                <a:ea typeface="Microsoft YaHei" panose="020B0503020204020204" pitchFamily="34" charset="-122"/>
              </a:rPr>
              <a:t>Yes</a:t>
            </a:r>
          </a:p>
          <a:p>
            <a:pPr marL="742950" lvl="1"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是：</a:t>
            </a:r>
            <a:r>
              <a:rPr kumimoji="1" lang="en-US" altLang="zh-CN">
                <a:latin typeface="Microsoft YaHei" panose="020B0503020204020204" pitchFamily="34" charset="-122"/>
                <a:ea typeface="Microsoft YaHei" panose="020B0503020204020204" pitchFamily="34" charset="-122"/>
              </a:rPr>
              <a:t>Cycle</a:t>
            </a:r>
            <a:r>
              <a:rPr kumimoji="1" lang="zh-CN" altLang="en-US">
                <a:latin typeface="Microsoft YaHei" panose="020B0503020204020204" pitchFamily="34" charset="-122"/>
                <a:ea typeface="Microsoft YaHei" panose="020B0503020204020204" pitchFamily="34" charset="-122"/>
              </a:rPr>
              <a:t> 结束时操作数读进操作数寄存器中（不改写记分牌）</a:t>
            </a:r>
            <a:endParaRPr kumimoji="1" lang="en-US" altLang="zh-CN">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kumimoji="1" lang="zh-CN" altLang="en-US">
                <a:latin typeface="Microsoft YaHei" panose="020B0503020204020204" pitchFamily="34" charset="-122"/>
                <a:ea typeface="Microsoft YaHei" panose="020B0503020204020204" pitchFamily="34" charset="-122"/>
              </a:rPr>
              <a:t>否：未准备好，</a:t>
            </a:r>
            <a:r>
              <a:rPr kumimoji="1" lang="en-US" altLang="zh-CN">
                <a:latin typeface="Microsoft YaHei" panose="020B0503020204020204" pitchFamily="34" charset="-122"/>
                <a:ea typeface="Microsoft YaHei" panose="020B0503020204020204" pitchFamily="34" charset="-122"/>
              </a:rPr>
              <a:t>stall</a:t>
            </a:r>
          </a:p>
        </p:txBody>
      </p:sp>
    </p:spTree>
    <p:extLst>
      <p:ext uri="{BB962C8B-B14F-4D97-AF65-F5344CB8AC3E}">
        <p14:creationId xmlns:p14="http://schemas.microsoft.com/office/powerpoint/2010/main" val="166824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B73CB-94E5-EAB6-C447-44C1EFB006CF}"/>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重排序缓冲的动机</a:t>
            </a:r>
          </a:p>
        </p:txBody>
      </p:sp>
      <p:sp>
        <p:nvSpPr>
          <p:cNvPr id="3" name="内容占位符 2">
            <a:extLst>
              <a:ext uri="{FF2B5EF4-FFF2-40B4-BE49-F238E27FC236}">
                <a16:creationId xmlns:a16="http://schemas.microsoft.com/office/drawing/2014/main" id="{F343484D-36AC-C02A-F6D6-31856CAA9054}"/>
              </a:ext>
            </a:extLst>
          </p:cNvPr>
          <p:cNvSpPr>
            <a:spLocks noGrp="1"/>
          </p:cNvSpPr>
          <p:nvPr>
            <p:ph idx="1"/>
          </p:nvPr>
        </p:nvSpPr>
        <p:spPr/>
        <p:txBody>
          <a:bodyPr>
            <a:normAutofit fontScale="85000" lnSpcReduction="10000"/>
          </a:bodyPr>
          <a:lstStyle/>
          <a:p>
            <a:pPr algn="l">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在乱序执行的处理器内核中，</a:t>
            </a:r>
            <a:r>
              <a:rPr lang="zh-CN" altLang="en-US" b="1" i="0">
                <a:solidFill>
                  <a:srgbClr val="121212"/>
                </a:solidFill>
                <a:effectLst/>
                <a:latin typeface="Microsoft YaHei" panose="020B0503020204020204" pitchFamily="34" charset="-122"/>
                <a:ea typeface="Microsoft YaHei" panose="020B0503020204020204" pitchFamily="34" charset="-122"/>
              </a:rPr>
              <a:t>处理器会按序发射指令，乱序执行，最后记分牌算法和</a:t>
            </a:r>
            <a:r>
              <a:rPr lang="en" altLang="zh-CN" b="1" i="0">
                <a:solidFill>
                  <a:srgbClr val="121212"/>
                </a:solidFill>
                <a:effectLst/>
                <a:latin typeface="Microsoft YaHei" panose="020B0503020204020204" pitchFamily="34" charset="-122"/>
                <a:ea typeface="Microsoft YaHei" panose="020B0503020204020204" pitchFamily="34" charset="-122"/>
              </a:rPr>
              <a:t>Tomasulo</a:t>
            </a:r>
            <a:r>
              <a:rPr lang="zh-CN" altLang="en-US" b="1" i="0">
                <a:solidFill>
                  <a:srgbClr val="121212"/>
                </a:solidFill>
                <a:effectLst/>
                <a:latin typeface="Microsoft YaHei" panose="020B0503020204020204" pitchFamily="34" charset="-122"/>
                <a:ea typeface="Microsoft YaHei" panose="020B0503020204020204" pitchFamily="34" charset="-122"/>
              </a:rPr>
              <a:t>算法会乱序提交指令</a:t>
            </a:r>
            <a:r>
              <a:rPr lang="zh-CN" altLang="en-US" b="0" i="0">
                <a:solidFill>
                  <a:srgbClr val="121212"/>
                </a:solidFill>
                <a:effectLst/>
                <a:latin typeface="Microsoft YaHei" panose="020B0503020204020204" pitchFamily="34" charset="-122"/>
                <a:ea typeface="Microsoft YaHei" panose="020B0503020204020204" pitchFamily="34" charset="-122"/>
              </a:rPr>
              <a:t>，乱序提交指的是一旦指令执行完毕且可以写回（记分牌可能因为读后写冲突而不允许写回），那就立刻写回。</a:t>
            </a:r>
          </a:p>
          <a:p>
            <a:pPr algn="l">
              <a:lnSpc>
                <a:spcPct val="120000"/>
              </a:lnSpc>
            </a:pPr>
            <a:r>
              <a:rPr lang="zh-CN" altLang="en-US" b="1" i="0">
                <a:solidFill>
                  <a:srgbClr val="FF0000"/>
                </a:solidFill>
                <a:effectLst/>
                <a:latin typeface="Microsoft YaHei" panose="020B0503020204020204" pitchFamily="34" charset="-122"/>
                <a:ea typeface="Microsoft YaHei" panose="020B0503020204020204" pitchFamily="34" charset="-122"/>
              </a:rPr>
              <a:t>乱序提交正是</a:t>
            </a:r>
            <a:r>
              <a:rPr lang="en" altLang="zh-CN" b="1" i="0">
                <a:solidFill>
                  <a:srgbClr val="FF0000"/>
                </a:solidFill>
                <a:effectLst/>
                <a:latin typeface="Microsoft YaHei" panose="020B0503020204020204" pitchFamily="34" charset="-122"/>
                <a:ea typeface="Microsoft YaHei" panose="020B0503020204020204" pitchFamily="34" charset="-122"/>
              </a:rPr>
              <a:t>Tomasulo</a:t>
            </a:r>
            <a:r>
              <a:rPr lang="zh-CN" altLang="en-US" b="1" i="0">
                <a:solidFill>
                  <a:srgbClr val="FF0000"/>
                </a:solidFill>
                <a:effectLst/>
                <a:latin typeface="Microsoft YaHei" panose="020B0503020204020204" pitchFamily="34" charset="-122"/>
                <a:ea typeface="Microsoft YaHei" panose="020B0503020204020204" pitchFamily="34" charset="-122"/>
              </a:rPr>
              <a:t>最大的缺点</a:t>
            </a:r>
            <a:r>
              <a:rPr lang="zh-CN" altLang="en-US">
                <a:solidFill>
                  <a:srgbClr val="121212"/>
                </a:solidFill>
                <a:latin typeface="Microsoft YaHei" panose="020B0503020204020204" pitchFamily="34" charset="-122"/>
                <a:ea typeface="Microsoft YaHei" panose="020B0503020204020204" pitchFamily="34" charset="-122"/>
              </a:rPr>
              <a:t>，</a:t>
            </a:r>
            <a:r>
              <a:rPr lang="zh-CN" altLang="en-US" b="1" i="0">
                <a:solidFill>
                  <a:srgbClr val="121212"/>
                </a:solidFill>
                <a:effectLst/>
                <a:latin typeface="Microsoft YaHei" panose="020B0503020204020204" pitchFamily="34" charset="-122"/>
                <a:ea typeface="Microsoft YaHei" panose="020B0503020204020204" pitchFamily="34" charset="-122"/>
              </a:rPr>
              <a:t>因为冯诺依曼结构向程序员承诺了处理器会按照程序的顺序来执行指令</a:t>
            </a:r>
            <a:r>
              <a:rPr lang="zh-CN" altLang="en-US" b="0" i="0">
                <a:solidFill>
                  <a:srgbClr val="121212"/>
                </a:solidFill>
                <a:effectLst/>
                <a:latin typeface="Microsoft YaHei" panose="020B0503020204020204" pitchFamily="34" charset="-122"/>
                <a:ea typeface="Microsoft YaHei" panose="020B0503020204020204" pitchFamily="34" charset="-122"/>
              </a:rPr>
              <a:t>，因此程序员在调试程序时希望当某行代码停下来的时候，代码前面的指令全部执行完，而代码后面的指令一条都没执行。另外，</a:t>
            </a:r>
            <a:r>
              <a:rPr lang="zh-CN" altLang="en-US" b="1" i="0">
                <a:solidFill>
                  <a:srgbClr val="121212"/>
                </a:solidFill>
                <a:effectLst/>
                <a:latin typeface="Microsoft YaHei" panose="020B0503020204020204" pitchFamily="34" charset="-122"/>
                <a:ea typeface="Microsoft YaHei" panose="020B0503020204020204" pitchFamily="34" charset="-122"/>
              </a:rPr>
              <a:t>因为控制指令、程序异常和外部中断也会截断指令流，所以通过顺序提交指令来实现精确中断（指令流）至关重要。</a:t>
            </a:r>
            <a:endParaRPr lang="zh-CN" altLang="en-US" b="0" i="0">
              <a:solidFill>
                <a:srgbClr val="121212"/>
              </a:solidFill>
              <a:effectLst/>
              <a:latin typeface="Microsoft YaHei" panose="020B0503020204020204" pitchFamily="34" charset="-122"/>
              <a:ea typeface="Microsoft YaHei" panose="020B0503020204020204" pitchFamily="34" charset="-122"/>
            </a:endParaRPr>
          </a:p>
          <a:p>
            <a:pPr algn="l">
              <a:lnSpc>
                <a:spcPct val="120000"/>
              </a:lnSpc>
            </a:pPr>
            <a:r>
              <a:rPr lang="zh-CN" altLang="en-US" i="0">
                <a:solidFill>
                  <a:srgbClr val="121212"/>
                </a:solidFill>
                <a:effectLst/>
                <a:latin typeface="Microsoft YaHei" panose="020B0503020204020204" pitchFamily="34" charset="-122"/>
                <a:ea typeface="Microsoft YaHei" panose="020B0503020204020204" pitchFamily="34" charset="-122"/>
              </a:rPr>
              <a:t>重排序缓存的目的是让乱序执行的指令被顺序地提交，这个设计理念现在已经成为乱序处理器的基石。</a:t>
            </a:r>
          </a:p>
        </p:txBody>
      </p:sp>
    </p:spTree>
    <p:extLst>
      <p:ext uri="{BB962C8B-B14F-4D97-AF65-F5344CB8AC3E}">
        <p14:creationId xmlns:p14="http://schemas.microsoft.com/office/powerpoint/2010/main" val="10501744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F381B-3B45-AB47-7D81-EE9CDF4C8B00}"/>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重排序缓冲的原理</a:t>
            </a:r>
          </a:p>
        </p:txBody>
      </p:sp>
      <p:sp>
        <p:nvSpPr>
          <p:cNvPr id="3" name="内容占位符 2">
            <a:extLst>
              <a:ext uri="{FF2B5EF4-FFF2-40B4-BE49-F238E27FC236}">
                <a16:creationId xmlns:a16="http://schemas.microsoft.com/office/drawing/2014/main" id="{5AC2961E-5BC7-7B84-CF46-6DA52C736132}"/>
              </a:ext>
            </a:extLst>
          </p:cNvPr>
          <p:cNvSpPr>
            <a:spLocks noGrp="1"/>
          </p:cNvSpPr>
          <p:nvPr>
            <p:ph idx="1"/>
          </p:nvPr>
        </p:nvSpPr>
        <p:spPr/>
        <p:txBody>
          <a:bodyPr/>
          <a:lstStyle/>
          <a:p>
            <a:r>
              <a:rPr lang="zh-CN" altLang="en-US" b="1" i="0">
                <a:solidFill>
                  <a:srgbClr val="121212"/>
                </a:solidFill>
                <a:effectLst/>
                <a:latin typeface="Microsoft YaHei" panose="020B0503020204020204" pitchFamily="34" charset="-122"/>
                <a:ea typeface="Microsoft YaHei" panose="020B0503020204020204" pitchFamily="34" charset="-122"/>
              </a:rPr>
              <a:t>核心思想：记录下指令在程序中的顺序</a:t>
            </a:r>
            <a:endParaRPr lang="en-US" altLang="zh-CN">
              <a:solidFill>
                <a:srgbClr val="121212"/>
              </a:solidFill>
              <a:latin typeface="Microsoft YaHei" panose="020B0503020204020204" pitchFamily="34" charset="-122"/>
              <a:ea typeface="Microsoft YaHei" panose="020B0503020204020204" pitchFamily="34" charset="-122"/>
            </a:endParaRPr>
          </a:p>
          <a:p>
            <a:pPr lvl="1"/>
            <a:r>
              <a:rPr lang="zh-CN" altLang="en-US">
                <a:solidFill>
                  <a:srgbClr val="121212"/>
                </a:solidFill>
                <a:latin typeface="Microsoft YaHei" panose="020B0503020204020204" pitchFamily="34" charset="-122"/>
                <a:ea typeface="Microsoft YaHei" panose="020B0503020204020204" pitchFamily="34" charset="-122"/>
              </a:rPr>
              <a:t>一条指令在执行完毕之后不会立马提交，而是先在</a:t>
            </a:r>
            <a:r>
              <a:rPr lang="en" altLang="zh-CN">
                <a:solidFill>
                  <a:srgbClr val="121212"/>
                </a:solidFill>
                <a:latin typeface="Microsoft YaHei" panose="020B0503020204020204" pitchFamily="34" charset="-122"/>
                <a:ea typeface="Microsoft YaHei" panose="020B0503020204020204" pitchFamily="34" charset="-122"/>
              </a:rPr>
              <a:t>Buffer</a:t>
            </a:r>
            <a:r>
              <a:rPr lang="zh-CN" altLang="en-US">
                <a:solidFill>
                  <a:srgbClr val="121212"/>
                </a:solidFill>
                <a:latin typeface="Microsoft YaHei" panose="020B0503020204020204" pitchFamily="34" charset="-122"/>
                <a:ea typeface="Microsoft YaHei" panose="020B0503020204020204" pitchFamily="34" charset="-122"/>
              </a:rPr>
              <a:t>中等待，等前面所有指令都提交完毕，才提交结果到逻辑寄存器堆</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2"/>
            <a:r>
              <a:rPr lang="zh-CN" altLang="en-US" b="0" i="0">
                <a:solidFill>
                  <a:srgbClr val="121212"/>
                </a:solidFill>
                <a:effectLst/>
                <a:latin typeface="Microsoft YaHei" panose="020B0503020204020204" pitchFamily="34" charset="-122"/>
                <a:ea typeface="Microsoft YaHei" panose="020B0503020204020204" pitchFamily="34" charset="-122"/>
              </a:rPr>
              <a:t>提交：指修改处理器状态，如修改逻辑寄存器堆</a:t>
            </a:r>
            <a:endParaRPr lang="en-US" altLang="zh-CN" b="0" i="0">
              <a:solidFill>
                <a:srgbClr val="12121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09151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CA7208A-6436-C93A-BB10-D739CF370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310" y="1890641"/>
            <a:ext cx="7661307" cy="4605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06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452622A-5FB9-D141-C3DF-9DFFD1A39B9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2618508" y="426791"/>
            <a:ext cx="6954983" cy="600441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FDECF45-A97B-5E8F-4AD1-153B1ABB2AFB}"/>
              </a:ext>
            </a:extLst>
          </p:cNvPr>
          <p:cNvSpPr txBox="1"/>
          <p:nvPr/>
        </p:nvSpPr>
        <p:spPr>
          <a:xfrm>
            <a:off x="5805055" y="789710"/>
            <a:ext cx="1798890"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 ROB Entry 👉</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862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9CA48A-4436-0B31-45ED-94BE37F4FF00}"/>
              </a:ext>
            </a:extLst>
          </p:cNvPr>
          <p:cNvSpPr>
            <a:spLocks noGrp="1"/>
          </p:cNvSpPr>
          <p:nvPr>
            <p:ph idx="1"/>
          </p:nvPr>
        </p:nvSpPr>
        <p:spPr/>
        <p:txBody>
          <a:bodyPr>
            <a:normAutofit fontScale="92500" lnSpcReduction="10000"/>
          </a:bodyPr>
          <a:lstStyle/>
          <a:p>
            <a:pPr>
              <a:lnSpc>
                <a:spcPct val="110000"/>
              </a:lnSpc>
            </a:pPr>
            <a:r>
              <a:rPr lang="en" altLang="zh-CN" b="1" i="0">
                <a:solidFill>
                  <a:srgbClr val="121212"/>
                </a:solidFill>
                <a:effectLst/>
                <a:latin typeface="Microsoft YaHei" panose="020B0503020204020204" pitchFamily="34" charset="-122"/>
                <a:ea typeface="Microsoft YaHei" panose="020B0503020204020204" pitchFamily="34" charset="-122"/>
              </a:rPr>
              <a:t>Entry</a:t>
            </a:r>
            <a:r>
              <a:rPr lang="en" altLang="zh-CN" i="0">
                <a:solidFill>
                  <a:srgbClr val="121212"/>
                </a:solidFill>
                <a:effectLst/>
                <a:latin typeface="Microsoft YaHei" panose="020B0503020204020204" pitchFamily="34" charset="-122"/>
                <a:ea typeface="Microsoft YaHei" panose="020B0503020204020204" pitchFamily="34" charset="-122"/>
              </a:rPr>
              <a:t>:</a:t>
            </a:r>
            <a:r>
              <a:rPr lang="en" altLang="zh-CN" b="1" i="0">
                <a:solidFill>
                  <a:srgbClr val="121212"/>
                </a:solidFill>
                <a:effectLst/>
                <a:latin typeface="Microsoft YaHei" panose="020B0503020204020204" pitchFamily="34" charset="-122"/>
                <a:ea typeface="Microsoft YaHei" panose="020B0503020204020204" pitchFamily="34" charset="-122"/>
              </a:rPr>
              <a:t> </a:t>
            </a:r>
            <a:r>
              <a:rPr lang="en" altLang="zh-CN" i="0">
                <a:solidFill>
                  <a:srgbClr val="121212"/>
                </a:solidFill>
                <a:effectLst/>
                <a:latin typeface="Microsoft YaHei" panose="020B0503020204020204" pitchFamily="34" charset="-122"/>
                <a:ea typeface="Microsoft YaHei" panose="020B0503020204020204" pitchFamily="34" charset="-122"/>
              </a:rPr>
              <a:t>ROB</a:t>
            </a:r>
            <a:r>
              <a:rPr lang="zh-CN" altLang="en-US" i="0">
                <a:solidFill>
                  <a:srgbClr val="121212"/>
                </a:solidFill>
                <a:effectLst/>
                <a:latin typeface="Microsoft YaHei" panose="020B0503020204020204" pitchFamily="34" charset="-122"/>
                <a:ea typeface="Microsoft YaHei" panose="020B0503020204020204" pitchFamily="34" charset="-122"/>
              </a:rPr>
              <a:t> 在每条指令发射的时候也会为其分配一个编号，这个编号正好可以取代保留站编号（</a:t>
            </a:r>
            <a:r>
              <a:rPr lang="en-US" altLang="zh-CN" i="0">
                <a:solidFill>
                  <a:srgbClr val="121212"/>
                </a:solidFill>
                <a:effectLst/>
                <a:latin typeface="Microsoft YaHei" panose="020B0503020204020204" pitchFamily="34" charset="-122"/>
                <a:ea typeface="Microsoft YaHei" panose="020B0503020204020204" pitchFamily="34" charset="-122"/>
              </a:rPr>
              <a:t>Register Renaming</a:t>
            </a:r>
            <a:r>
              <a:rPr lang="zh-CN" altLang="en-US" i="0">
                <a:solidFill>
                  <a:srgbClr val="121212"/>
                </a:solidFill>
                <a:effectLst/>
                <a:latin typeface="Microsoft YaHei" panose="020B0503020204020204" pitchFamily="34" charset="-122"/>
                <a:ea typeface="Microsoft YaHei" panose="020B0503020204020204" pitchFamily="34" charset="-122"/>
              </a:rPr>
              <a:t>）</a:t>
            </a:r>
            <a:endParaRPr lang="en-US" altLang="zh-CN">
              <a:solidFill>
                <a:srgbClr val="121212"/>
              </a:solidFill>
              <a:latin typeface="Microsoft YaHei" panose="020B0503020204020204" pitchFamily="34" charset="-122"/>
              <a:ea typeface="Microsoft YaHei" panose="020B0503020204020204" pitchFamily="34" charset="-122"/>
            </a:endParaRPr>
          </a:p>
          <a:p>
            <a:pPr>
              <a:lnSpc>
                <a:spcPct val="110000"/>
              </a:lnSpc>
            </a:pPr>
            <a:r>
              <a:rPr lang="en" altLang="zh-CN" b="1" i="0">
                <a:solidFill>
                  <a:srgbClr val="121212"/>
                </a:solidFill>
                <a:effectLst/>
                <a:latin typeface="Microsoft YaHei" panose="020B0503020204020204" pitchFamily="34" charset="-122"/>
                <a:ea typeface="Microsoft YaHei" panose="020B0503020204020204" pitchFamily="34" charset="-122"/>
              </a:rPr>
              <a:t>Busy</a:t>
            </a:r>
            <a:endParaRPr lang="en-US" altLang="zh-CN" b="1" i="0">
              <a:solidFill>
                <a:srgbClr val="121212"/>
              </a:solidFill>
              <a:effectLst/>
              <a:latin typeface="Microsoft YaHei" panose="020B0503020204020204" pitchFamily="34" charset="-122"/>
              <a:ea typeface="Microsoft YaHei" panose="020B0503020204020204" pitchFamily="34" charset="-122"/>
            </a:endParaRPr>
          </a:p>
          <a:p>
            <a:pPr>
              <a:lnSpc>
                <a:spcPct val="110000"/>
              </a:lnSpc>
            </a:pPr>
            <a:r>
              <a:rPr lang="en" altLang="zh-CN" b="1" i="0">
                <a:solidFill>
                  <a:srgbClr val="121212"/>
                </a:solidFill>
                <a:effectLst/>
                <a:latin typeface="Microsoft YaHei" panose="020B0503020204020204" pitchFamily="34" charset="-122"/>
                <a:ea typeface="Microsoft YaHei" panose="020B0503020204020204" pitchFamily="34" charset="-122"/>
              </a:rPr>
              <a:t>State</a:t>
            </a:r>
            <a:r>
              <a:rPr lang="en-US" altLang="zh-CN" b="0" i="0">
                <a:solidFill>
                  <a:srgbClr val="121212"/>
                </a:solidFill>
                <a:effectLst/>
                <a:latin typeface="Microsoft YaHei" panose="020B0503020204020204" pitchFamily="34" charset="-122"/>
                <a:ea typeface="Microsoft YaHei" panose="020B0503020204020204" pitchFamily="34" charset="-122"/>
              </a:rPr>
              <a:t>: </a:t>
            </a:r>
            <a:r>
              <a:rPr lang="zh-CN" altLang="en-US" b="0" i="0">
                <a:solidFill>
                  <a:srgbClr val="121212"/>
                </a:solidFill>
                <a:effectLst/>
                <a:latin typeface="Microsoft YaHei" panose="020B0503020204020204" pitchFamily="34" charset="-122"/>
                <a:ea typeface="Microsoft YaHei" panose="020B0503020204020204" pitchFamily="34" charset="-122"/>
              </a:rPr>
              <a:t>指示保存的指令当前的运行情况，</a:t>
            </a:r>
            <a:r>
              <a:rPr lang="en" altLang="zh-CN" b="0" i="0">
                <a:solidFill>
                  <a:srgbClr val="121212"/>
                </a:solidFill>
                <a:effectLst/>
                <a:latin typeface="Microsoft YaHei" panose="020B0503020204020204" pitchFamily="34" charset="-122"/>
                <a:ea typeface="Microsoft YaHei" panose="020B0503020204020204" pitchFamily="34" charset="-122"/>
              </a:rPr>
              <a:t>ROB </a:t>
            </a:r>
            <a:r>
              <a:rPr lang="zh-CN" altLang="en-US" b="0" i="0">
                <a:solidFill>
                  <a:srgbClr val="121212"/>
                </a:solidFill>
                <a:effectLst/>
                <a:latin typeface="Microsoft YaHei" panose="020B0503020204020204" pitchFamily="34" charset="-122"/>
                <a:ea typeface="Microsoft YaHei" panose="020B0503020204020204" pitchFamily="34" charset="-122"/>
              </a:rPr>
              <a:t>通过</a:t>
            </a:r>
            <a:r>
              <a:rPr lang="en-US" altLang="zh-CN" b="0" i="0">
                <a:solidFill>
                  <a:srgbClr val="121212"/>
                </a:solidFill>
                <a:effectLst/>
                <a:latin typeface="Microsoft YaHei" panose="020B0503020204020204" pitchFamily="34" charset="-122"/>
                <a:ea typeface="Microsoft YaHei" panose="020B0503020204020204" pitchFamily="34" charset="-122"/>
              </a:rPr>
              <a:t> </a:t>
            </a:r>
            <a:r>
              <a:rPr lang="en" altLang="zh-CN" b="0" i="0">
                <a:solidFill>
                  <a:srgbClr val="121212"/>
                </a:solidFill>
                <a:effectLst/>
                <a:latin typeface="Microsoft YaHei" panose="020B0503020204020204" pitchFamily="34" charset="-122"/>
                <a:ea typeface="Microsoft YaHei" panose="020B0503020204020204" pitchFamily="34" charset="-122"/>
              </a:rPr>
              <a:t>State </a:t>
            </a:r>
            <a:r>
              <a:rPr lang="zh-CN" altLang="en-US" b="0" i="0">
                <a:solidFill>
                  <a:srgbClr val="121212"/>
                </a:solidFill>
                <a:effectLst/>
                <a:latin typeface="Microsoft YaHei" panose="020B0503020204020204" pitchFamily="34" charset="-122"/>
                <a:ea typeface="Microsoft YaHei" panose="020B0503020204020204" pitchFamily="34" charset="-122"/>
              </a:rPr>
              <a:t>的信息来判断某条指令是否可以提交，当最老的指令还没到提交阶段时，</a:t>
            </a:r>
            <a:r>
              <a:rPr lang="en" altLang="zh-CN" b="0" i="0">
                <a:solidFill>
                  <a:srgbClr val="121212"/>
                </a:solidFill>
                <a:effectLst/>
                <a:latin typeface="Microsoft YaHei" panose="020B0503020204020204" pitchFamily="34" charset="-122"/>
                <a:ea typeface="Microsoft YaHei" panose="020B0503020204020204" pitchFamily="34" charset="-122"/>
              </a:rPr>
              <a:t>ROB </a:t>
            </a:r>
            <a:r>
              <a:rPr lang="zh-CN" altLang="en-US" b="0" i="0">
                <a:solidFill>
                  <a:srgbClr val="121212"/>
                </a:solidFill>
                <a:effectLst/>
                <a:latin typeface="Microsoft YaHei" panose="020B0503020204020204" pitchFamily="34" charset="-122"/>
                <a:ea typeface="Microsoft YaHei" panose="020B0503020204020204" pitchFamily="34" charset="-122"/>
              </a:rPr>
              <a:t>中的所有指令都要等待，不能提交</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a:lnSpc>
                <a:spcPct val="110000"/>
              </a:lnSpc>
            </a:pPr>
            <a:r>
              <a:rPr lang="en" altLang="zh-CN" b="1" i="0">
                <a:solidFill>
                  <a:srgbClr val="121212"/>
                </a:solidFill>
                <a:effectLst/>
                <a:latin typeface="Microsoft YaHei" panose="020B0503020204020204" pitchFamily="34" charset="-122"/>
                <a:ea typeface="Microsoft YaHei" panose="020B0503020204020204" pitchFamily="34" charset="-122"/>
              </a:rPr>
              <a:t>Destination</a:t>
            </a:r>
            <a:r>
              <a:rPr lang="en-US" altLang="zh-CN">
                <a:solidFill>
                  <a:srgbClr val="121212"/>
                </a:solidFill>
                <a:latin typeface="Microsoft YaHei" panose="020B0503020204020204" pitchFamily="34" charset="-122"/>
                <a:ea typeface="Microsoft YaHei" panose="020B0503020204020204" pitchFamily="34" charset="-122"/>
              </a:rPr>
              <a:t>: </a:t>
            </a:r>
            <a:r>
              <a:rPr lang="zh-CN" altLang="en-US" b="0" i="0">
                <a:solidFill>
                  <a:srgbClr val="121212"/>
                </a:solidFill>
                <a:effectLst/>
                <a:latin typeface="Microsoft YaHei" panose="020B0503020204020204" pitchFamily="34" charset="-122"/>
                <a:ea typeface="Microsoft YaHei" panose="020B0503020204020204" pitchFamily="34" charset="-122"/>
              </a:rPr>
              <a:t>指令的目的寄存器</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a:lnSpc>
                <a:spcPct val="110000"/>
              </a:lnSpc>
            </a:pPr>
            <a:r>
              <a:rPr lang="en" altLang="zh-CN" b="1" i="0">
                <a:solidFill>
                  <a:srgbClr val="121212"/>
                </a:solidFill>
                <a:effectLst/>
                <a:latin typeface="Microsoft YaHei" panose="020B0503020204020204" pitchFamily="34" charset="-122"/>
                <a:ea typeface="Microsoft YaHei" panose="020B0503020204020204" pitchFamily="34" charset="-122"/>
              </a:rPr>
              <a:t>Value</a:t>
            </a:r>
            <a:r>
              <a:rPr lang="en" altLang="zh-CN" b="0" i="0">
                <a:solidFill>
                  <a:srgbClr val="121212"/>
                </a:solidFill>
                <a:effectLst/>
                <a:latin typeface="Microsoft YaHei" panose="020B0503020204020204" pitchFamily="34" charset="-122"/>
                <a:ea typeface="Microsoft YaHei" panose="020B0503020204020204" pitchFamily="34" charset="-122"/>
              </a:rPr>
              <a:t>: </a:t>
            </a:r>
            <a:r>
              <a:rPr lang="zh-CN" altLang="en-US" b="0" i="0">
                <a:solidFill>
                  <a:srgbClr val="121212"/>
                </a:solidFill>
                <a:effectLst/>
                <a:latin typeface="Microsoft YaHei" panose="020B0503020204020204" pitchFamily="34" charset="-122"/>
                <a:ea typeface="Microsoft YaHei" panose="020B0503020204020204" pitchFamily="34" charset="-122"/>
              </a:rPr>
              <a:t>指令的结果，当可以提交，就提交</a:t>
            </a:r>
            <a:r>
              <a:rPr lang="en-US" altLang="zh-CN" b="0" i="0">
                <a:solidFill>
                  <a:srgbClr val="121212"/>
                </a:solidFill>
                <a:effectLst/>
                <a:latin typeface="Microsoft YaHei" panose="020B0503020204020204" pitchFamily="34" charset="-122"/>
                <a:ea typeface="Microsoft YaHei" panose="020B0503020204020204" pitchFamily="34" charset="-122"/>
              </a:rPr>
              <a:t> </a:t>
            </a:r>
            <a:r>
              <a:rPr lang="en" altLang="zh-CN" b="0" i="0">
                <a:solidFill>
                  <a:srgbClr val="121212"/>
                </a:solidFill>
                <a:effectLst/>
                <a:latin typeface="Microsoft YaHei" panose="020B0503020204020204" pitchFamily="34" charset="-122"/>
                <a:ea typeface="Microsoft YaHei" panose="020B0503020204020204" pitchFamily="34" charset="-122"/>
              </a:rPr>
              <a:t>Value </a:t>
            </a:r>
            <a:r>
              <a:rPr lang="zh-CN" altLang="en-US" b="0" i="0">
                <a:solidFill>
                  <a:srgbClr val="121212"/>
                </a:solidFill>
                <a:effectLst/>
                <a:latin typeface="Microsoft YaHei" panose="020B0503020204020204" pitchFamily="34" charset="-122"/>
                <a:ea typeface="Microsoft YaHei" panose="020B0503020204020204" pitchFamily="34" charset="-122"/>
              </a:rPr>
              <a:t>到逻辑寄存器</a:t>
            </a:r>
            <a:r>
              <a:rPr lang="zh-CN" altLang="en-US">
                <a:solidFill>
                  <a:srgbClr val="121212"/>
                </a:solidFill>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在一条指令执行完毕但还不能提交时，后序指令有可能从 </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 中读取值</a:t>
            </a:r>
            <a:endParaRPr kumimoji="1" lang="zh-CN" altLang="en-US">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D06B5A34-B75B-FC6A-9770-E0445457138D}"/>
              </a:ext>
            </a:extLst>
          </p:cNvPr>
          <p:cNvPicPr>
            <a:picLocks noChangeAspect="1"/>
          </p:cNvPicPr>
          <p:nvPr/>
        </p:nvPicPr>
        <p:blipFill>
          <a:blip r:embed="rId3"/>
          <a:stretch>
            <a:fillRect/>
          </a:stretch>
        </p:blipFill>
        <p:spPr>
          <a:xfrm>
            <a:off x="838199" y="326735"/>
            <a:ext cx="7735223" cy="1321955"/>
          </a:xfrm>
          <a:prstGeom prst="rect">
            <a:avLst/>
          </a:prstGeom>
        </p:spPr>
      </p:pic>
    </p:spTree>
    <p:extLst>
      <p:ext uri="{BB962C8B-B14F-4D97-AF65-F5344CB8AC3E}">
        <p14:creationId xmlns:p14="http://schemas.microsoft.com/office/powerpoint/2010/main" val="5807370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A1CAC-55C3-33C2-EBEC-3E395C5953A1}"/>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现在的 </a:t>
            </a:r>
            <a:r>
              <a:rPr kumimoji="1" lang="en-US" altLang="zh-CN">
                <a:latin typeface="Microsoft YaHei" panose="020B0503020204020204" pitchFamily="34" charset="-122"/>
                <a:ea typeface="Microsoft YaHei" panose="020B0503020204020204" pitchFamily="34" charset="-122"/>
              </a:rPr>
              <a:t>RR</a:t>
            </a:r>
            <a:r>
              <a:rPr kumimoji="1" lang="zh-CN" altLang="en-US">
                <a:latin typeface="Microsoft YaHei" panose="020B0503020204020204" pitchFamily="34" charset="-122"/>
                <a:ea typeface="Microsoft YaHei" panose="020B0503020204020204" pitchFamily="34" charset="-122"/>
              </a:rPr>
              <a:t> 结构</a:t>
            </a:r>
          </a:p>
        </p:txBody>
      </p:sp>
      <p:graphicFrame>
        <p:nvGraphicFramePr>
          <p:cNvPr id="4" name="表格 4">
            <a:extLst>
              <a:ext uri="{FF2B5EF4-FFF2-40B4-BE49-F238E27FC236}">
                <a16:creationId xmlns:a16="http://schemas.microsoft.com/office/drawing/2014/main" id="{5118BE43-E275-2B8F-ED32-DB38F27FA7DA}"/>
              </a:ext>
            </a:extLst>
          </p:cNvPr>
          <p:cNvGraphicFramePr>
            <a:graphicFrameLocks noGrp="1"/>
          </p:cNvGraphicFramePr>
          <p:nvPr>
            <p:extLst>
              <p:ext uri="{D42A27DB-BD31-4B8C-83A1-F6EECF244321}">
                <p14:modId xmlns:p14="http://schemas.microsoft.com/office/powerpoint/2010/main" val="685732876"/>
              </p:ext>
            </p:extLst>
          </p:nvPr>
        </p:nvGraphicFramePr>
        <p:xfrm>
          <a:off x="1375178" y="1945640"/>
          <a:ext cx="8128000" cy="20726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528884070"/>
                    </a:ext>
                  </a:extLst>
                </a:gridCol>
                <a:gridCol w="1625600">
                  <a:extLst>
                    <a:ext uri="{9D8B030D-6E8A-4147-A177-3AD203B41FA5}">
                      <a16:colId xmlns:a16="http://schemas.microsoft.com/office/drawing/2014/main" val="1855435428"/>
                    </a:ext>
                  </a:extLst>
                </a:gridCol>
                <a:gridCol w="1625600">
                  <a:extLst>
                    <a:ext uri="{9D8B030D-6E8A-4147-A177-3AD203B41FA5}">
                      <a16:colId xmlns:a16="http://schemas.microsoft.com/office/drawing/2014/main" val="1327117038"/>
                    </a:ext>
                  </a:extLst>
                </a:gridCol>
                <a:gridCol w="1625600">
                  <a:extLst>
                    <a:ext uri="{9D8B030D-6E8A-4147-A177-3AD203B41FA5}">
                      <a16:colId xmlns:a16="http://schemas.microsoft.com/office/drawing/2014/main" val="2101923800"/>
                    </a:ext>
                  </a:extLst>
                </a:gridCol>
                <a:gridCol w="1625600">
                  <a:extLst>
                    <a:ext uri="{9D8B030D-6E8A-4147-A177-3AD203B41FA5}">
                      <a16:colId xmlns:a16="http://schemas.microsoft.com/office/drawing/2014/main" val="3044758506"/>
                    </a:ext>
                  </a:extLst>
                </a:gridCol>
              </a:tblGrid>
              <a:tr h="370840">
                <a:tc rowSpan="2">
                  <a:txBody>
                    <a:bodyPr/>
                    <a:lstStyle/>
                    <a:p>
                      <a:pPr algn="ctr"/>
                      <a:r>
                        <a:rPr lang="zh-CN" altLang="en-US" sz="2800" b="0">
                          <a:latin typeface="Microsoft YaHei" panose="020B0503020204020204" pitchFamily="34" charset="-122"/>
                          <a:ea typeface="Microsoft YaHei" panose="020B0503020204020204" pitchFamily="34" charset="-122"/>
                        </a:rPr>
                        <a:t>字段</a:t>
                      </a:r>
                    </a:p>
                  </a:txBody>
                  <a:tcPr anchor="ctr"/>
                </a:tc>
                <a:tc gridSpan="4">
                  <a:txBody>
                    <a:bodyPr/>
                    <a:lstStyle/>
                    <a:p>
                      <a:pPr algn="ctr"/>
                      <a:r>
                        <a:rPr lang="zh-CN" altLang="en-US" sz="2800" b="0">
                          <a:latin typeface="Microsoft YaHei" panose="020B0503020204020204" pitchFamily="34" charset="-122"/>
                          <a:ea typeface="Microsoft YaHei" panose="020B0503020204020204" pitchFamily="34" charset="-122"/>
                        </a:rPr>
                        <a:t>浮点寄存器状态</a:t>
                      </a:r>
                    </a:p>
                  </a:txBody>
                  <a:tcPr anchor="ctr"/>
                </a:tc>
                <a:tc hMerge="1">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hMerge="1">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hMerge="1">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170733869"/>
                  </a:ext>
                </a:extLst>
              </a:tr>
              <a:tr h="370840">
                <a:tc vMerge="1">
                  <a:txBody>
                    <a:bodyPr/>
                    <a:lstStyle/>
                    <a:p>
                      <a:endParaRPr lang="zh-CN" altLang="en-US"/>
                    </a:p>
                  </a:txBody>
                  <a:tcPr/>
                </a:tc>
                <a:tc>
                  <a:txBody>
                    <a:bodyPr/>
                    <a:lstStyle/>
                    <a:p>
                      <a:pPr algn="ctr"/>
                      <a:r>
                        <a:rPr lang="en-US" altLang="zh-CN" sz="2800" b="0">
                          <a:latin typeface="Microsoft YaHei" panose="020B0503020204020204" pitchFamily="34" charset="-122"/>
                          <a:ea typeface="Microsoft YaHei" panose="020B0503020204020204" pitchFamily="34" charset="-122"/>
                        </a:rPr>
                        <a:t>f0</a:t>
                      </a: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2800" b="0">
                          <a:latin typeface="Microsoft YaHei" panose="020B0503020204020204" pitchFamily="34" charset="-122"/>
                          <a:ea typeface="Microsoft YaHei" panose="020B0503020204020204" pitchFamily="34" charset="-122"/>
                        </a:rPr>
                        <a:t>f1</a:t>
                      </a: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2800" b="0">
                          <a:latin typeface="Microsoft YaHei" panose="020B0503020204020204" pitchFamily="34" charset="-122"/>
                          <a:ea typeface="Microsoft YaHei" panose="020B0503020204020204" pitchFamily="34" charset="-122"/>
                        </a:rPr>
                        <a:t>…</a:t>
                      </a: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2800" b="0">
                          <a:latin typeface="Microsoft YaHei" panose="020B0503020204020204" pitchFamily="34" charset="-122"/>
                          <a:ea typeface="Microsoft YaHei" panose="020B0503020204020204" pitchFamily="34" charset="-122"/>
                        </a:rPr>
                        <a:t>f10</a:t>
                      </a:r>
                      <a:endParaRPr lang="zh-CN" altLang="en-US" sz="28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844448547"/>
                  </a:ext>
                </a:extLst>
              </a:tr>
              <a:tr h="370840">
                <a:tc>
                  <a:txBody>
                    <a:bodyPr/>
                    <a:lstStyle/>
                    <a:p>
                      <a:pPr algn="ctr"/>
                      <a:r>
                        <a:rPr lang="en-US" altLang="zh-CN" sz="2800" b="0">
                          <a:latin typeface="Microsoft YaHei" panose="020B0503020204020204" pitchFamily="34" charset="-122"/>
                          <a:ea typeface="Microsoft YaHei" panose="020B0503020204020204" pitchFamily="34" charset="-122"/>
                        </a:rPr>
                        <a:t>Reorder</a:t>
                      </a: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56837025"/>
                  </a:ext>
                </a:extLst>
              </a:tr>
              <a:tr h="370840">
                <a:tc>
                  <a:txBody>
                    <a:bodyPr/>
                    <a:lstStyle/>
                    <a:p>
                      <a:pPr algn="ctr"/>
                      <a:r>
                        <a:rPr lang="en-US" altLang="zh-CN" sz="2800" b="0">
                          <a:latin typeface="Microsoft YaHei" panose="020B0503020204020204" pitchFamily="34" charset="-122"/>
                          <a:ea typeface="Microsoft YaHei" panose="020B0503020204020204" pitchFamily="34" charset="-122"/>
                        </a:rPr>
                        <a:t>Busy</a:t>
                      </a: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2800" b="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792592564"/>
                  </a:ext>
                </a:extLst>
              </a:tr>
            </a:tbl>
          </a:graphicData>
        </a:graphic>
      </p:graphicFrame>
      <p:sp>
        <p:nvSpPr>
          <p:cNvPr id="5" name="文本框 4">
            <a:extLst>
              <a:ext uri="{FF2B5EF4-FFF2-40B4-BE49-F238E27FC236}">
                <a16:creationId xmlns:a16="http://schemas.microsoft.com/office/drawing/2014/main" id="{D78016D0-A9A4-C96C-C546-1B50AD0B94FE}"/>
              </a:ext>
            </a:extLst>
          </p:cNvPr>
          <p:cNvSpPr txBox="1"/>
          <p:nvPr/>
        </p:nvSpPr>
        <p:spPr>
          <a:xfrm>
            <a:off x="1030310" y="4790941"/>
            <a:ext cx="7636449" cy="523220"/>
          </a:xfrm>
          <a:prstGeom prst="rect">
            <a:avLst/>
          </a:prstGeom>
          <a:noFill/>
        </p:spPr>
        <p:txBody>
          <a:bodyPr wrap="none" rtlCol="0">
            <a:spAutoFit/>
          </a:bodyPr>
          <a:lstStyle/>
          <a:p>
            <a:r>
              <a:rPr kumimoji="1" lang="en-US" altLang="zh-CN" sz="2800">
                <a:latin typeface="Microsoft YaHei" panose="020B0503020204020204" pitchFamily="34" charset="-122"/>
                <a:ea typeface="Microsoft YaHei" panose="020B0503020204020204" pitchFamily="34" charset="-122"/>
              </a:rPr>
              <a:t>Reorder </a:t>
            </a:r>
            <a:r>
              <a:rPr kumimoji="1" lang="zh-CN" altLang="en-US" sz="2800">
                <a:latin typeface="Microsoft YaHei" panose="020B0503020204020204" pitchFamily="34" charset="-122"/>
                <a:ea typeface="Microsoft YaHei" panose="020B0503020204020204" pitchFamily="34" charset="-122"/>
              </a:rPr>
              <a:t>表示哪一个 </a:t>
            </a:r>
            <a:r>
              <a:rPr kumimoji="1" lang="en-US" altLang="zh-CN" sz="2800">
                <a:latin typeface="Microsoft YaHei" panose="020B0503020204020204" pitchFamily="34" charset="-122"/>
                <a:ea typeface="Microsoft YaHei" panose="020B0503020204020204" pitchFamily="34" charset="-122"/>
              </a:rPr>
              <a:t>ROB</a:t>
            </a:r>
            <a:r>
              <a:rPr kumimoji="1" lang="zh-CN" altLang="en-US" sz="2800">
                <a:latin typeface="Microsoft YaHei" panose="020B0503020204020204" pitchFamily="34" charset="-122"/>
                <a:ea typeface="Microsoft YaHei" panose="020B0503020204020204" pitchFamily="34" charset="-122"/>
              </a:rPr>
              <a:t> 表项要写这个寄存器</a:t>
            </a:r>
          </a:p>
        </p:txBody>
      </p:sp>
    </p:spTree>
    <p:extLst>
      <p:ext uri="{BB962C8B-B14F-4D97-AF65-F5344CB8AC3E}">
        <p14:creationId xmlns:p14="http://schemas.microsoft.com/office/powerpoint/2010/main" val="4196984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2F98-4C26-E9AC-BE00-EC4C2BF2D49D}"/>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执行细节：发射</a:t>
            </a:r>
          </a:p>
        </p:txBody>
      </p:sp>
      <p:sp>
        <p:nvSpPr>
          <p:cNvPr id="3" name="内容占位符 2">
            <a:extLst>
              <a:ext uri="{FF2B5EF4-FFF2-40B4-BE49-F238E27FC236}">
                <a16:creationId xmlns:a16="http://schemas.microsoft.com/office/drawing/2014/main" id="{31FE74A8-6D46-48F9-A36D-595722DE490A}"/>
              </a:ext>
            </a:extLst>
          </p:cNvPr>
          <p:cNvSpPr>
            <a:spLocks noGrp="1"/>
          </p:cNvSpPr>
          <p:nvPr>
            <p:ph idx="1"/>
          </p:nvPr>
        </p:nvSpPr>
        <p:spPr>
          <a:xfrm>
            <a:off x="838200" y="1825625"/>
            <a:ext cx="10515600" cy="4431337"/>
          </a:xfrm>
        </p:spPr>
        <p:txBody>
          <a:bodyPr>
            <a:normAutofit fontScale="55000" lnSpcReduction="20000"/>
          </a:bodyPr>
          <a:lstStyle/>
          <a:p>
            <a:pPr>
              <a:lnSpc>
                <a:spcPct val="120000"/>
              </a:lnSpc>
            </a:pPr>
            <a:r>
              <a:rPr lang="zh-CN" altLang="en-US" b="1" i="0">
                <a:effectLst/>
                <a:latin typeface="Microsoft YaHei" panose="020B0503020204020204" pitchFamily="34" charset="-122"/>
                <a:ea typeface="Microsoft YaHei" panose="020B0503020204020204" pitchFamily="34" charset="-122"/>
              </a:rPr>
              <a:t>浮点运算</a:t>
            </a:r>
            <a:r>
              <a:rPr lang="zh-CN" altLang="en-US" i="0">
                <a:effectLst/>
                <a:latin typeface="Microsoft YaHei" panose="020B0503020204020204" pitchFamily="34" charset="-122"/>
                <a:ea typeface="Microsoft YaHei" panose="020B0503020204020204" pitchFamily="34" charset="-122"/>
              </a:rPr>
              <a:t>（站 </a:t>
            </a:r>
            <a:r>
              <a:rPr lang="en-US" altLang="zh-CN" i="0">
                <a:effectLst/>
                <a:latin typeface="Microsoft YaHei" panose="020B0503020204020204" pitchFamily="34" charset="-122"/>
                <a:ea typeface="Microsoft YaHei" panose="020B0503020204020204" pitchFamily="34" charset="-122"/>
              </a:rPr>
              <a:t>r</a:t>
            </a:r>
            <a:r>
              <a:rPr lang="zh-CN" altLang="en-US" i="0">
                <a:effectLst/>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和 </a:t>
            </a:r>
            <a:r>
              <a:rPr lang="en-US" altLang="zh-CN">
                <a:latin typeface="Microsoft YaHei" panose="020B0503020204020204" pitchFamily="34" charset="-122"/>
                <a:ea typeface="Microsoft YaHei" panose="020B0503020204020204" pitchFamily="34" charset="-122"/>
              </a:rPr>
              <a:t>ROB</a:t>
            </a:r>
            <a:r>
              <a:rPr lang="zh-CN" altLang="en-US">
                <a:latin typeface="Microsoft YaHei" panose="020B0503020204020204" pitchFamily="34" charset="-122"/>
                <a:ea typeface="Microsoft YaHei" panose="020B0503020204020204" pitchFamily="34" charset="-122"/>
              </a:rPr>
              <a:t> 表项 </a:t>
            </a:r>
            <a:r>
              <a:rPr lang="en-US" altLang="zh-CN">
                <a:latin typeface="Microsoft YaHei" panose="020B0503020204020204" pitchFamily="34" charset="-122"/>
                <a:ea typeface="Microsoft YaHei" panose="020B0503020204020204" pitchFamily="34" charset="-122"/>
              </a:rPr>
              <a:t>b</a:t>
            </a:r>
            <a:r>
              <a:rPr lang="zh-CN" altLang="en-US">
                <a:latin typeface="Microsoft YaHei" panose="020B0503020204020204" pitchFamily="34" charset="-122"/>
                <a:ea typeface="Microsoft YaHei" panose="020B0503020204020204" pitchFamily="34" charset="-122"/>
              </a:rPr>
              <a:t> 都可用时，</a:t>
            </a:r>
            <a:r>
              <a:rPr lang="zh-CN" altLang="en-US">
                <a:solidFill>
                  <a:srgbClr val="121212"/>
                </a:solidFill>
                <a:latin typeface="Microsoft YaHei" panose="020B0503020204020204" pitchFamily="34" charset="-122"/>
                <a:ea typeface="Microsoft YaHei" panose="020B0503020204020204" pitchFamily="34" charset="-122"/>
              </a:rPr>
              <a:t>假设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OP</a:t>
            </a:r>
            <a:r>
              <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rd, rs, rt</a:t>
            </a:r>
            <a:r>
              <a:rPr lang="zh-CN" altLang="en-US" i="0">
                <a:effectLst/>
                <a:latin typeface="Microsoft YaHei" panose="020B0503020204020204" pitchFamily="34" charset="-122"/>
                <a:ea typeface="Microsoft YaHei" panose="020B0503020204020204" pitchFamily="34" charset="-122"/>
              </a:rPr>
              <a:t>）</a:t>
            </a:r>
            <a:endParaRPr lang="en-US" altLang="zh-CN">
              <a:latin typeface="Microsoft YaHei" panose="020B0503020204020204" pitchFamily="34" charset="-122"/>
              <a:ea typeface="Microsoft YaHei" panose="020B0503020204020204" pitchFamily="34" charset="-122"/>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if (RR </a:t>
            </a:r>
            <a:r>
              <a:rPr lang="zh-CN" altLang="en-US">
                <a:latin typeface="Courier New" panose="02070309020205020404" pitchFamily="49" charset="0"/>
                <a:ea typeface="SimSun" panose="02010600030101010101" pitchFamily="2" charset="-122"/>
                <a:cs typeface="Courier New" panose="02070309020205020404" pitchFamily="49" charset="0"/>
              </a:rPr>
              <a:t>中寄存器 </a:t>
            </a:r>
            <a:r>
              <a:rPr lang="en-US" altLang="zh-CN">
                <a:latin typeface="Courier New" panose="02070309020205020404" pitchFamily="49" charset="0"/>
                <a:ea typeface="SimSun" panose="02010600030101010101" pitchFamily="2" charset="-122"/>
                <a:cs typeface="Courier New" panose="02070309020205020404" pitchFamily="49" charset="0"/>
              </a:rPr>
              <a:t>rs.Busy = true){</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h = </a:t>
            </a:r>
            <a:r>
              <a:rPr lang="zh-CN" altLang="en-US">
                <a:latin typeface="Courier New" panose="02070309020205020404" pitchFamily="49" charset="0"/>
                <a:ea typeface="SimSun" panose="02010600030101010101" pitchFamily="2" charset="-122"/>
                <a:cs typeface="Courier New" panose="02070309020205020404" pitchFamily="49" charset="0"/>
              </a:rPr>
              <a:t>要写</a:t>
            </a:r>
            <a:r>
              <a:rPr lang="en-US" altLang="zh-CN">
                <a:latin typeface="Courier New" panose="02070309020205020404" pitchFamily="49" charset="0"/>
                <a:ea typeface="SimSun" panose="02010600030101010101" pitchFamily="2" charset="-122"/>
                <a:cs typeface="Courier New" panose="02070309020205020404" pitchFamily="49" charset="0"/>
              </a:rPr>
              <a:t> rs </a:t>
            </a:r>
            <a:r>
              <a:rPr lang="zh-CN" altLang="en-US">
                <a:latin typeface="Courier New" panose="02070309020205020404" pitchFamily="49" charset="0"/>
                <a:ea typeface="SimSun" panose="02010600030101010101" pitchFamily="2" charset="-122"/>
                <a:cs typeface="Courier New" panose="02070309020205020404" pitchFamily="49" charset="0"/>
              </a:rPr>
              <a:t>的 </a:t>
            </a:r>
            <a:r>
              <a:rPr lang="en-US" altLang="zh-CN">
                <a:latin typeface="Courier New" panose="02070309020205020404" pitchFamily="49" charset="0"/>
                <a:ea typeface="SimSun" panose="02010600030101010101" pitchFamily="2" charset="-122"/>
                <a:cs typeface="Courier New" panose="02070309020205020404" pitchFamily="49" charset="0"/>
              </a:rPr>
              <a:t>ROB</a:t>
            </a:r>
            <a:r>
              <a:rPr lang="zh-CN" altLang="en-US">
                <a:latin typeface="Courier New" panose="02070309020205020404" pitchFamily="49" charset="0"/>
                <a:ea typeface="SimSun" panose="02010600030101010101" pitchFamily="2" charset="-122"/>
                <a:cs typeface="Courier New" panose="02070309020205020404" pitchFamily="49" charset="0"/>
              </a:rPr>
              <a:t> 表项号（</a:t>
            </a:r>
            <a:r>
              <a:rPr lang="en-US" altLang="zh-CN">
                <a:latin typeface="Courier New" panose="02070309020205020404" pitchFamily="49" charset="0"/>
                <a:ea typeface="SimSun" panose="02010600030101010101" pitchFamily="2" charset="-122"/>
                <a:cs typeface="Courier New" panose="02070309020205020404" pitchFamily="49" charset="0"/>
              </a:rPr>
              <a:t>RR.rs.Reorder</a:t>
            </a:r>
            <a:r>
              <a:rPr lang="zh-CN" altLang="en-US">
                <a:latin typeface="Courier New" panose="02070309020205020404" pitchFamily="49" charset="0"/>
                <a:ea typeface="SimSun" panose="02010600030101010101" pitchFamily="2" charset="-122"/>
                <a:cs typeface="Courier New" panose="02070309020205020404" pitchFamily="49" charset="0"/>
              </a:rPr>
              <a:t>）</a:t>
            </a:r>
            <a:endParaRPr lang="en-US" altLang="zh-CN">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if ( h.Ready = true ) { r.Vj = h.Value</a:t>
            </a:r>
            <a:r>
              <a:rPr lang="zh-CN" altLang="en-US">
                <a:latin typeface="Courier New" panose="02070309020205020404" pitchFamily="49" charset="0"/>
                <a:ea typeface="SimSun" panose="02010600030101010101" pitchFamily="2" charset="-122"/>
                <a:cs typeface="Courier New" panose="02070309020205020404" pitchFamily="49" charset="0"/>
              </a:rPr>
              <a:t>；</a:t>
            </a:r>
            <a:r>
              <a:rPr lang="en-US" altLang="zh-CN">
                <a:latin typeface="Courier New" panose="02070309020205020404" pitchFamily="49" charset="0"/>
                <a:ea typeface="SimSun" panose="02010600030101010101" pitchFamily="2" charset="-122"/>
                <a:cs typeface="Courier New" panose="02070309020205020404" pitchFamily="49" charset="0"/>
              </a:rPr>
              <a:t> r.Qj = </a:t>
            </a:r>
            <a:r>
              <a:rPr lang="zh-CN" altLang="en-US">
                <a:latin typeface="Courier New" panose="02070309020205020404" pitchFamily="49" charset="0"/>
                <a:ea typeface="SimSun" panose="02010600030101010101" pitchFamily="2" charset="-122"/>
                <a:cs typeface="Courier New" panose="02070309020205020404" pitchFamily="49" charset="0"/>
              </a:rPr>
              <a:t>空</a:t>
            </a:r>
            <a:r>
              <a:rPr lang="en-US" altLang="zh-CN">
                <a:latin typeface="Courier New" panose="02070309020205020404" pitchFamily="49" charset="0"/>
                <a:ea typeface="SimSun" panose="02010600030101010101" pitchFamily="2" charset="-122"/>
                <a:cs typeface="Courier New" panose="02070309020205020404" pitchFamily="49" charset="0"/>
              </a:rPr>
              <a:t>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else { r.Qj = h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else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r.Vj = R[rs]</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20000"/>
              </a:lnSpc>
              <a:buNone/>
            </a:pP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 rt </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一样判断</a:t>
            </a:r>
            <a:endPar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r.Busy = true</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r.Dest = b</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b.Instr = opcode</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b.Dest = rd</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b.Ready = false</a:t>
            </a:r>
          </a:p>
          <a:p>
            <a:pPr marL="457200" lvl="1" indent="0">
              <a:lnSpc>
                <a:spcPct val="120000"/>
              </a:lnSpc>
              <a:buNone/>
            </a:pPr>
            <a:r>
              <a:rPr lang="zh-CN" altLang="en-US">
                <a:latin typeface="Courier New" panose="02070309020205020404" pitchFamily="49" charset="0"/>
                <a:ea typeface="SimSun" panose="02010600030101010101" pitchFamily="2" charset="-122"/>
                <a:cs typeface="Courier New" panose="02070309020205020404" pitchFamily="49" charset="0"/>
              </a:rPr>
              <a:t>在 </a:t>
            </a:r>
            <a:r>
              <a:rPr lang="en-US" altLang="zh-CN">
                <a:latin typeface="Courier New" panose="02070309020205020404" pitchFamily="49" charset="0"/>
                <a:ea typeface="SimSun" panose="02010600030101010101" pitchFamily="2" charset="-122"/>
                <a:cs typeface="Courier New" panose="02070309020205020404" pitchFamily="49" charset="0"/>
              </a:rPr>
              <a:t>RR</a:t>
            </a:r>
            <a:r>
              <a:rPr lang="zh-CN" altLang="en-US">
                <a:latin typeface="Courier New" panose="02070309020205020404" pitchFamily="49" charset="0"/>
                <a:ea typeface="SimSun" panose="02010600030101010101" pitchFamily="2" charset="-122"/>
                <a:cs typeface="Courier New" panose="02070309020205020404" pitchFamily="49" charset="0"/>
              </a:rPr>
              <a:t> 中登记要写</a:t>
            </a:r>
            <a:r>
              <a:rPr lang="en-US" altLang="zh-CN">
                <a:latin typeface="Courier New" panose="02070309020205020404" pitchFamily="49" charset="0"/>
                <a:ea typeface="SimSun" panose="02010600030101010101" pitchFamily="2" charset="-122"/>
                <a:cs typeface="Courier New" panose="02070309020205020404" pitchFamily="49" charset="0"/>
              </a:rPr>
              <a:t> rd </a:t>
            </a:r>
            <a:r>
              <a:rPr lang="zh-CN" altLang="en-US">
                <a:latin typeface="Courier New" panose="02070309020205020404" pitchFamily="49" charset="0"/>
                <a:ea typeface="SimSun" panose="02010600030101010101" pitchFamily="2" charset="-122"/>
                <a:cs typeface="Courier New" panose="02070309020205020404" pitchFamily="49" charset="0"/>
              </a:rPr>
              <a:t>的 </a:t>
            </a:r>
            <a:r>
              <a:rPr lang="en-US" altLang="zh-CN">
                <a:latin typeface="Courier New" panose="02070309020205020404" pitchFamily="49" charset="0"/>
                <a:ea typeface="SimSun" panose="02010600030101010101" pitchFamily="2" charset="-122"/>
                <a:cs typeface="Courier New" panose="02070309020205020404" pitchFamily="49" charset="0"/>
              </a:rPr>
              <a:t>ROB</a:t>
            </a:r>
            <a:r>
              <a:rPr lang="zh-CN" altLang="en-US">
                <a:latin typeface="Courier New" panose="02070309020205020404" pitchFamily="49" charset="0"/>
                <a:ea typeface="SimSun" panose="02010600030101010101" pitchFamily="2" charset="-122"/>
                <a:cs typeface="Courier New" panose="02070309020205020404" pitchFamily="49" charset="0"/>
              </a:rPr>
              <a:t> 表项号为 </a:t>
            </a:r>
            <a:r>
              <a:rPr lang="en-US" altLang="zh-CN">
                <a:latin typeface="Courier New" panose="02070309020205020404" pitchFamily="49" charset="0"/>
                <a:ea typeface="SimSun" panose="02010600030101010101" pitchFamily="2" charset="-122"/>
                <a:cs typeface="Courier New" panose="02070309020205020404" pitchFamily="49" charset="0"/>
              </a:rPr>
              <a:t>b</a:t>
            </a:r>
            <a:r>
              <a:rPr lang="zh-CN" altLang="en-US">
                <a:latin typeface="Courier New" panose="02070309020205020404" pitchFamily="49" charset="0"/>
                <a:ea typeface="SimSun" panose="02010600030101010101" pitchFamily="2" charset="-122"/>
                <a:cs typeface="Courier New" panose="02070309020205020404" pitchFamily="49" charset="0"/>
              </a:rPr>
              <a:t>；置</a:t>
            </a:r>
            <a:r>
              <a:rPr lang="en-US" altLang="zh-CN">
                <a:latin typeface="Courier New" panose="02070309020205020404" pitchFamily="49" charset="0"/>
                <a:ea typeface="SimSun" panose="02010600030101010101" pitchFamily="2" charset="-122"/>
                <a:cs typeface="Courier New" panose="02070309020205020404" pitchFamily="49" charset="0"/>
              </a:rPr>
              <a:t> RR.rd.Busy = true</a:t>
            </a:r>
          </a:p>
        </p:txBody>
      </p:sp>
      <p:sp>
        <p:nvSpPr>
          <p:cNvPr id="4" name="文本框 3">
            <a:extLst>
              <a:ext uri="{FF2B5EF4-FFF2-40B4-BE49-F238E27FC236}">
                <a16:creationId xmlns:a16="http://schemas.microsoft.com/office/drawing/2014/main" id="{67CDDAEE-6B2D-AC43-73EC-DA9AA74AFAF2}"/>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21755458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2F98-4C26-E9AC-BE00-EC4C2BF2D49D}"/>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执行细节：发射</a:t>
            </a:r>
          </a:p>
        </p:txBody>
      </p:sp>
      <p:sp>
        <p:nvSpPr>
          <p:cNvPr id="3" name="内容占位符 2">
            <a:extLst>
              <a:ext uri="{FF2B5EF4-FFF2-40B4-BE49-F238E27FC236}">
                <a16:creationId xmlns:a16="http://schemas.microsoft.com/office/drawing/2014/main" id="{31FE74A8-6D46-48F9-A36D-595722DE490A}"/>
              </a:ext>
            </a:extLst>
          </p:cNvPr>
          <p:cNvSpPr>
            <a:spLocks noGrp="1"/>
          </p:cNvSpPr>
          <p:nvPr>
            <p:ph idx="1"/>
          </p:nvPr>
        </p:nvSpPr>
        <p:spPr>
          <a:xfrm>
            <a:off x="838200" y="1825625"/>
            <a:ext cx="10515600" cy="4431337"/>
          </a:xfrm>
        </p:spPr>
        <p:txBody>
          <a:bodyPr>
            <a:normAutofit fontScale="70000" lnSpcReduction="20000"/>
          </a:bodyPr>
          <a:lstStyle/>
          <a:p>
            <a:pPr>
              <a:lnSpc>
                <a:spcPct val="120000"/>
              </a:lnSpc>
            </a:pPr>
            <a:r>
              <a:rPr lang="zh-CN" altLang="en-US" b="1" i="0">
                <a:effectLst/>
                <a:latin typeface="Microsoft YaHei" panose="020B0503020204020204" pitchFamily="34" charset="-122"/>
                <a:ea typeface="Microsoft YaHei" panose="020B0503020204020204" pitchFamily="34" charset="-122"/>
              </a:rPr>
              <a:t>载入</a:t>
            </a:r>
            <a:r>
              <a:rPr lang="zh-CN" altLang="en-US" i="0">
                <a:effectLst/>
                <a:latin typeface="Microsoft YaHei" panose="020B0503020204020204" pitchFamily="34" charset="-122"/>
                <a:ea typeface="Microsoft YaHei" panose="020B0503020204020204" pitchFamily="34" charset="-122"/>
              </a:rPr>
              <a:t>（站 </a:t>
            </a:r>
            <a:r>
              <a:rPr lang="en-US" altLang="zh-CN" i="0">
                <a:effectLst/>
                <a:latin typeface="Microsoft YaHei" panose="020B0503020204020204" pitchFamily="34" charset="-122"/>
                <a:ea typeface="Microsoft YaHei" panose="020B0503020204020204" pitchFamily="34" charset="-122"/>
              </a:rPr>
              <a:t>r</a:t>
            </a:r>
            <a:r>
              <a:rPr lang="zh-CN" altLang="en-US" i="0">
                <a:effectLst/>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和 </a:t>
            </a:r>
            <a:r>
              <a:rPr lang="en-US" altLang="zh-CN">
                <a:latin typeface="Microsoft YaHei" panose="020B0503020204020204" pitchFamily="34" charset="-122"/>
                <a:ea typeface="Microsoft YaHei" panose="020B0503020204020204" pitchFamily="34" charset="-122"/>
              </a:rPr>
              <a:t>ROB</a:t>
            </a:r>
            <a:r>
              <a:rPr lang="zh-CN" altLang="en-US">
                <a:latin typeface="Microsoft YaHei" panose="020B0503020204020204" pitchFamily="34" charset="-122"/>
                <a:ea typeface="Microsoft YaHei" panose="020B0503020204020204" pitchFamily="34" charset="-122"/>
              </a:rPr>
              <a:t> 表项 </a:t>
            </a:r>
            <a:r>
              <a:rPr lang="en-US" altLang="zh-CN">
                <a:latin typeface="Microsoft YaHei" panose="020B0503020204020204" pitchFamily="34" charset="-122"/>
                <a:ea typeface="Microsoft YaHei" panose="020B0503020204020204" pitchFamily="34" charset="-122"/>
              </a:rPr>
              <a:t>b</a:t>
            </a:r>
            <a:r>
              <a:rPr lang="zh-CN" altLang="en-US">
                <a:latin typeface="Microsoft YaHei" panose="020B0503020204020204" pitchFamily="34" charset="-122"/>
                <a:ea typeface="Microsoft YaHei" panose="020B0503020204020204" pitchFamily="34" charset="-122"/>
              </a:rPr>
              <a:t> 都可用时，</a:t>
            </a:r>
            <a:r>
              <a:rPr lang="zh-CN" altLang="en-US">
                <a:solidFill>
                  <a:srgbClr val="121212"/>
                </a:solidFill>
                <a:latin typeface="Microsoft YaHei" panose="020B0503020204020204" pitchFamily="34" charset="-122"/>
                <a:ea typeface="Microsoft YaHei" panose="020B0503020204020204" pitchFamily="34" charset="-122"/>
              </a:rPr>
              <a:t>假设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LD</a:t>
            </a:r>
            <a:r>
              <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rd, imm(rs)</a:t>
            </a:r>
            <a:r>
              <a:rPr lang="zh-CN" altLang="en-US" i="0">
                <a:effectLst/>
                <a:latin typeface="Microsoft YaHei" panose="020B0503020204020204" pitchFamily="34" charset="-122"/>
                <a:ea typeface="Microsoft YaHei" panose="020B0503020204020204" pitchFamily="34" charset="-122"/>
              </a:rPr>
              <a:t>）</a:t>
            </a:r>
            <a:endParaRPr lang="en-US" altLang="zh-CN">
              <a:latin typeface="Microsoft YaHei" panose="020B0503020204020204" pitchFamily="34" charset="-122"/>
              <a:ea typeface="Microsoft YaHei" panose="020B0503020204020204" pitchFamily="34" charset="-122"/>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if (RR </a:t>
            </a:r>
            <a:r>
              <a:rPr lang="zh-CN" altLang="en-US">
                <a:latin typeface="Courier New" panose="02070309020205020404" pitchFamily="49" charset="0"/>
                <a:ea typeface="SimSun" panose="02010600030101010101" pitchFamily="2" charset="-122"/>
                <a:cs typeface="Courier New" panose="02070309020205020404" pitchFamily="49" charset="0"/>
              </a:rPr>
              <a:t>中寄存器 </a:t>
            </a:r>
            <a:r>
              <a:rPr lang="en-US" altLang="zh-CN">
                <a:latin typeface="Courier New" panose="02070309020205020404" pitchFamily="49" charset="0"/>
                <a:ea typeface="SimSun" panose="02010600030101010101" pitchFamily="2" charset="-122"/>
                <a:cs typeface="Courier New" panose="02070309020205020404" pitchFamily="49" charset="0"/>
              </a:rPr>
              <a:t>rs.Busy = true){</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h = </a:t>
            </a:r>
            <a:r>
              <a:rPr lang="zh-CN" altLang="en-US">
                <a:latin typeface="Courier New" panose="02070309020205020404" pitchFamily="49" charset="0"/>
                <a:ea typeface="SimSun" panose="02010600030101010101" pitchFamily="2" charset="-122"/>
                <a:cs typeface="Courier New" panose="02070309020205020404" pitchFamily="49" charset="0"/>
              </a:rPr>
              <a:t>要写</a:t>
            </a:r>
            <a:r>
              <a:rPr lang="en-US" altLang="zh-CN">
                <a:latin typeface="Courier New" panose="02070309020205020404" pitchFamily="49" charset="0"/>
                <a:ea typeface="SimSun" panose="02010600030101010101" pitchFamily="2" charset="-122"/>
                <a:cs typeface="Courier New" panose="02070309020205020404" pitchFamily="49" charset="0"/>
              </a:rPr>
              <a:t> rs </a:t>
            </a:r>
            <a:r>
              <a:rPr lang="zh-CN" altLang="en-US">
                <a:latin typeface="Courier New" panose="02070309020205020404" pitchFamily="49" charset="0"/>
                <a:ea typeface="SimSun" panose="02010600030101010101" pitchFamily="2" charset="-122"/>
                <a:cs typeface="Courier New" panose="02070309020205020404" pitchFamily="49" charset="0"/>
              </a:rPr>
              <a:t>的 </a:t>
            </a:r>
            <a:r>
              <a:rPr lang="en-US" altLang="zh-CN">
                <a:latin typeface="Courier New" panose="02070309020205020404" pitchFamily="49" charset="0"/>
                <a:ea typeface="SimSun" panose="02010600030101010101" pitchFamily="2" charset="-122"/>
                <a:cs typeface="Courier New" panose="02070309020205020404" pitchFamily="49" charset="0"/>
              </a:rPr>
              <a:t>ROB</a:t>
            </a:r>
            <a:r>
              <a:rPr lang="zh-CN" altLang="en-US">
                <a:latin typeface="Courier New" panose="02070309020205020404" pitchFamily="49" charset="0"/>
                <a:ea typeface="SimSun" panose="02010600030101010101" pitchFamily="2" charset="-122"/>
                <a:cs typeface="Courier New" panose="02070309020205020404" pitchFamily="49" charset="0"/>
              </a:rPr>
              <a:t> 表项号（</a:t>
            </a:r>
            <a:r>
              <a:rPr lang="en-US" altLang="zh-CN">
                <a:latin typeface="Courier New" panose="02070309020205020404" pitchFamily="49" charset="0"/>
                <a:ea typeface="SimSun" panose="02010600030101010101" pitchFamily="2" charset="-122"/>
                <a:cs typeface="Courier New" panose="02070309020205020404" pitchFamily="49" charset="0"/>
              </a:rPr>
              <a:t>RR.rs.Reorder</a:t>
            </a:r>
            <a:r>
              <a:rPr lang="zh-CN" altLang="en-US">
                <a:latin typeface="Courier New" panose="02070309020205020404" pitchFamily="49" charset="0"/>
                <a:ea typeface="SimSun" panose="02010600030101010101" pitchFamily="2" charset="-122"/>
                <a:cs typeface="Courier New" panose="02070309020205020404" pitchFamily="49" charset="0"/>
              </a:rPr>
              <a:t>）</a:t>
            </a:r>
            <a:endParaRPr lang="en-US" altLang="zh-CN">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if ( h.Ready = true ) { r.Vj = h.Value</a:t>
            </a:r>
            <a:r>
              <a:rPr lang="zh-CN" altLang="en-US">
                <a:latin typeface="Courier New" panose="02070309020205020404" pitchFamily="49" charset="0"/>
                <a:ea typeface="SimSun" panose="02010600030101010101" pitchFamily="2" charset="-122"/>
                <a:cs typeface="Courier New" panose="02070309020205020404" pitchFamily="49" charset="0"/>
              </a:rPr>
              <a:t>；</a:t>
            </a:r>
            <a:r>
              <a:rPr lang="en-US" altLang="zh-CN">
                <a:latin typeface="Courier New" panose="02070309020205020404" pitchFamily="49" charset="0"/>
                <a:ea typeface="SimSun" panose="02010600030101010101" pitchFamily="2" charset="-122"/>
                <a:cs typeface="Courier New" panose="02070309020205020404" pitchFamily="49" charset="0"/>
              </a:rPr>
              <a:t> r.Qj = </a:t>
            </a:r>
            <a:r>
              <a:rPr lang="zh-CN" altLang="en-US">
                <a:latin typeface="Courier New" panose="02070309020205020404" pitchFamily="49" charset="0"/>
                <a:ea typeface="SimSun" panose="02010600030101010101" pitchFamily="2" charset="-122"/>
                <a:cs typeface="Courier New" panose="02070309020205020404" pitchFamily="49" charset="0"/>
              </a:rPr>
              <a:t>空</a:t>
            </a:r>
            <a:r>
              <a:rPr lang="en-US" altLang="zh-CN">
                <a:latin typeface="Courier New" panose="02070309020205020404" pitchFamily="49" charset="0"/>
                <a:ea typeface="SimSun" panose="02010600030101010101" pitchFamily="2" charset="-122"/>
                <a:cs typeface="Courier New" panose="02070309020205020404" pitchFamily="49" charset="0"/>
              </a:rPr>
              <a:t>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else { r.Qj = h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else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r.Vj = R[rs]</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r.A = imm</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RR.rd.Reorder = b</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RR.rd.Busy = true</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b.Dest = rd</a:t>
            </a:r>
          </a:p>
        </p:txBody>
      </p:sp>
      <p:sp>
        <p:nvSpPr>
          <p:cNvPr id="4" name="文本框 3">
            <a:extLst>
              <a:ext uri="{FF2B5EF4-FFF2-40B4-BE49-F238E27FC236}">
                <a16:creationId xmlns:a16="http://schemas.microsoft.com/office/drawing/2014/main" id="{67CDDAEE-6B2D-AC43-73EC-DA9AA74AFAF2}"/>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4093683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2F98-4C26-E9AC-BE00-EC4C2BF2D49D}"/>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执行细节：发射</a:t>
            </a:r>
          </a:p>
        </p:txBody>
      </p:sp>
      <p:sp>
        <p:nvSpPr>
          <p:cNvPr id="3" name="内容占位符 2">
            <a:extLst>
              <a:ext uri="{FF2B5EF4-FFF2-40B4-BE49-F238E27FC236}">
                <a16:creationId xmlns:a16="http://schemas.microsoft.com/office/drawing/2014/main" id="{31FE74A8-6D46-48F9-A36D-595722DE490A}"/>
              </a:ext>
            </a:extLst>
          </p:cNvPr>
          <p:cNvSpPr>
            <a:spLocks noGrp="1"/>
          </p:cNvSpPr>
          <p:nvPr>
            <p:ph idx="1"/>
          </p:nvPr>
        </p:nvSpPr>
        <p:spPr>
          <a:xfrm>
            <a:off x="838200" y="1825625"/>
            <a:ext cx="10515600" cy="4431337"/>
          </a:xfrm>
        </p:spPr>
        <p:txBody>
          <a:bodyPr>
            <a:normAutofit fontScale="85000" lnSpcReduction="20000"/>
          </a:bodyPr>
          <a:lstStyle/>
          <a:p>
            <a:pPr>
              <a:lnSpc>
                <a:spcPct val="120000"/>
              </a:lnSpc>
            </a:pPr>
            <a:r>
              <a:rPr lang="zh-CN" altLang="en-US" b="1" i="0">
                <a:effectLst/>
                <a:latin typeface="Microsoft YaHei" panose="020B0503020204020204" pitchFamily="34" charset="-122"/>
                <a:ea typeface="Microsoft YaHei" panose="020B0503020204020204" pitchFamily="34" charset="-122"/>
              </a:rPr>
              <a:t>存储</a:t>
            </a:r>
            <a:r>
              <a:rPr lang="zh-CN" altLang="en-US" i="0">
                <a:effectLst/>
                <a:latin typeface="Microsoft YaHei" panose="020B0503020204020204" pitchFamily="34" charset="-122"/>
                <a:ea typeface="Microsoft YaHei" panose="020B0503020204020204" pitchFamily="34" charset="-122"/>
              </a:rPr>
              <a:t>（站 </a:t>
            </a:r>
            <a:r>
              <a:rPr lang="en-US" altLang="zh-CN" i="0">
                <a:effectLst/>
                <a:latin typeface="Microsoft YaHei" panose="020B0503020204020204" pitchFamily="34" charset="-122"/>
                <a:ea typeface="Microsoft YaHei" panose="020B0503020204020204" pitchFamily="34" charset="-122"/>
              </a:rPr>
              <a:t>r</a:t>
            </a:r>
            <a:r>
              <a:rPr lang="zh-CN" altLang="en-US" i="0">
                <a:effectLst/>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和 </a:t>
            </a:r>
            <a:r>
              <a:rPr lang="en-US" altLang="zh-CN">
                <a:latin typeface="Microsoft YaHei" panose="020B0503020204020204" pitchFamily="34" charset="-122"/>
                <a:ea typeface="Microsoft YaHei" panose="020B0503020204020204" pitchFamily="34" charset="-122"/>
              </a:rPr>
              <a:t>ROB</a:t>
            </a:r>
            <a:r>
              <a:rPr lang="zh-CN" altLang="en-US">
                <a:latin typeface="Microsoft YaHei" panose="020B0503020204020204" pitchFamily="34" charset="-122"/>
                <a:ea typeface="Microsoft YaHei" panose="020B0503020204020204" pitchFamily="34" charset="-122"/>
              </a:rPr>
              <a:t> 表项 </a:t>
            </a:r>
            <a:r>
              <a:rPr lang="en-US" altLang="zh-CN">
                <a:latin typeface="Microsoft YaHei" panose="020B0503020204020204" pitchFamily="34" charset="-122"/>
                <a:ea typeface="Microsoft YaHei" panose="020B0503020204020204" pitchFamily="34" charset="-122"/>
              </a:rPr>
              <a:t>b</a:t>
            </a:r>
            <a:r>
              <a:rPr lang="zh-CN" altLang="en-US">
                <a:latin typeface="Microsoft YaHei" panose="020B0503020204020204" pitchFamily="34" charset="-122"/>
                <a:ea typeface="Microsoft YaHei" panose="020B0503020204020204" pitchFamily="34" charset="-122"/>
              </a:rPr>
              <a:t> 都可用时，</a:t>
            </a:r>
            <a:r>
              <a:rPr lang="zh-CN" altLang="en-US">
                <a:solidFill>
                  <a:srgbClr val="121212"/>
                </a:solidFill>
                <a:latin typeface="Microsoft YaHei" panose="020B0503020204020204" pitchFamily="34" charset="-122"/>
                <a:ea typeface="Microsoft YaHei" panose="020B0503020204020204" pitchFamily="34" charset="-122"/>
              </a:rPr>
              <a:t>假设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SD</a:t>
            </a:r>
            <a:r>
              <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 </a:t>
            </a:r>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rt, imm(rs)</a:t>
            </a:r>
            <a:r>
              <a:rPr lang="zh-CN" altLang="en-US" i="0">
                <a:effectLst/>
                <a:latin typeface="Microsoft YaHei" panose="020B0503020204020204" pitchFamily="34" charset="-122"/>
                <a:ea typeface="Microsoft YaHei" panose="020B0503020204020204" pitchFamily="34" charset="-122"/>
              </a:rPr>
              <a:t>）</a:t>
            </a:r>
            <a:endParaRPr lang="en-US" altLang="zh-CN">
              <a:latin typeface="Microsoft YaHei" panose="020B0503020204020204" pitchFamily="34" charset="-122"/>
              <a:ea typeface="Microsoft YaHei" panose="020B0503020204020204" pitchFamily="34" charset="-122"/>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if (RR </a:t>
            </a:r>
            <a:r>
              <a:rPr lang="zh-CN" altLang="en-US">
                <a:latin typeface="Courier New" panose="02070309020205020404" pitchFamily="49" charset="0"/>
                <a:ea typeface="SimSun" panose="02010600030101010101" pitchFamily="2" charset="-122"/>
                <a:cs typeface="Courier New" panose="02070309020205020404" pitchFamily="49" charset="0"/>
              </a:rPr>
              <a:t>中寄存器 </a:t>
            </a:r>
            <a:r>
              <a:rPr lang="en-US" altLang="zh-CN">
                <a:latin typeface="Courier New" panose="02070309020205020404" pitchFamily="49" charset="0"/>
                <a:ea typeface="SimSun" panose="02010600030101010101" pitchFamily="2" charset="-122"/>
                <a:cs typeface="Courier New" panose="02070309020205020404" pitchFamily="49" charset="0"/>
              </a:rPr>
              <a:t>rs.Busy = true){</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h = </a:t>
            </a:r>
            <a:r>
              <a:rPr lang="zh-CN" altLang="en-US">
                <a:latin typeface="Courier New" panose="02070309020205020404" pitchFamily="49" charset="0"/>
                <a:ea typeface="SimSun" panose="02010600030101010101" pitchFamily="2" charset="-122"/>
                <a:cs typeface="Courier New" panose="02070309020205020404" pitchFamily="49" charset="0"/>
              </a:rPr>
              <a:t>要写</a:t>
            </a:r>
            <a:r>
              <a:rPr lang="en-US" altLang="zh-CN">
                <a:latin typeface="Courier New" panose="02070309020205020404" pitchFamily="49" charset="0"/>
                <a:ea typeface="SimSun" panose="02010600030101010101" pitchFamily="2" charset="-122"/>
                <a:cs typeface="Courier New" panose="02070309020205020404" pitchFamily="49" charset="0"/>
              </a:rPr>
              <a:t> rs </a:t>
            </a:r>
            <a:r>
              <a:rPr lang="zh-CN" altLang="en-US">
                <a:latin typeface="Courier New" panose="02070309020205020404" pitchFamily="49" charset="0"/>
                <a:ea typeface="SimSun" panose="02010600030101010101" pitchFamily="2" charset="-122"/>
                <a:cs typeface="Courier New" panose="02070309020205020404" pitchFamily="49" charset="0"/>
              </a:rPr>
              <a:t>的 </a:t>
            </a:r>
            <a:r>
              <a:rPr lang="en-US" altLang="zh-CN">
                <a:latin typeface="Courier New" panose="02070309020205020404" pitchFamily="49" charset="0"/>
                <a:ea typeface="SimSun" panose="02010600030101010101" pitchFamily="2" charset="-122"/>
                <a:cs typeface="Courier New" panose="02070309020205020404" pitchFamily="49" charset="0"/>
              </a:rPr>
              <a:t>ROB</a:t>
            </a:r>
            <a:r>
              <a:rPr lang="zh-CN" altLang="en-US">
                <a:latin typeface="Courier New" panose="02070309020205020404" pitchFamily="49" charset="0"/>
                <a:ea typeface="SimSun" panose="02010600030101010101" pitchFamily="2" charset="-122"/>
                <a:cs typeface="Courier New" panose="02070309020205020404" pitchFamily="49" charset="0"/>
              </a:rPr>
              <a:t> 表项号（</a:t>
            </a:r>
            <a:r>
              <a:rPr lang="en-US" altLang="zh-CN">
                <a:latin typeface="Courier New" panose="02070309020205020404" pitchFamily="49" charset="0"/>
                <a:ea typeface="SimSun" panose="02010600030101010101" pitchFamily="2" charset="-122"/>
                <a:cs typeface="Courier New" panose="02070309020205020404" pitchFamily="49" charset="0"/>
              </a:rPr>
              <a:t>RR.rs.Reorder</a:t>
            </a:r>
            <a:r>
              <a:rPr lang="zh-CN" altLang="en-US">
                <a:latin typeface="Courier New" panose="02070309020205020404" pitchFamily="49" charset="0"/>
                <a:ea typeface="SimSun" panose="02010600030101010101" pitchFamily="2" charset="-122"/>
                <a:cs typeface="Courier New" panose="02070309020205020404" pitchFamily="49" charset="0"/>
              </a:rPr>
              <a:t>）</a:t>
            </a:r>
            <a:endParaRPr lang="en-US" altLang="zh-CN">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if ( h.Ready = true ) { r.Vj = h.Value</a:t>
            </a:r>
            <a:r>
              <a:rPr lang="zh-CN" altLang="en-US">
                <a:latin typeface="Courier New" panose="02070309020205020404" pitchFamily="49" charset="0"/>
                <a:ea typeface="SimSun" panose="02010600030101010101" pitchFamily="2" charset="-122"/>
                <a:cs typeface="Courier New" panose="02070309020205020404" pitchFamily="49" charset="0"/>
              </a:rPr>
              <a:t>；</a:t>
            </a:r>
            <a:r>
              <a:rPr lang="en-US" altLang="zh-CN">
                <a:latin typeface="Courier New" panose="02070309020205020404" pitchFamily="49" charset="0"/>
                <a:ea typeface="SimSun" panose="02010600030101010101" pitchFamily="2" charset="-122"/>
                <a:cs typeface="Courier New" panose="02070309020205020404" pitchFamily="49" charset="0"/>
              </a:rPr>
              <a:t> r.Qj = </a:t>
            </a:r>
            <a:r>
              <a:rPr lang="zh-CN" altLang="en-US">
                <a:latin typeface="Courier New" panose="02070309020205020404" pitchFamily="49" charset="0"/>
                <a:ea typeface="SimSun" panose="02010600030101010101" pitchFamily="2" charset="-122"/>
                <a:cs typeface="Courier New" panose="02070309020205020404" pitchFamily="49" charset="0"/>
              </a:rPr>
              <a:t>空</a:t>
            </a:r>
            <a:r>
              <a:rPr lang="en-US" altLang="zh-CN">
                <a:latin typeface="Courier New" panose="02070309020205020404" pitchFamily="49" charset="0"/>
                <a:ea typeface="SimSun" panose="02010600030101010101" pitchFamily="2" charset="-122"/>
                <a:cs typeface="Courier New" panose="02070309020205020404" pitchFamily="49" charset="0"/>
              </a:rPr>
              <a:t>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else { r.Qj = h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else {</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	r.Vj = R[rs]</a:t>
            </a: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a:t>
            </a:r>
          </a:p>
          <a:p>
            <a:pPr marL="457200" lvl="1" indent="0">
              <a:lnSpc>
                <a:spcPct val="120000"/>
              </a:lnSpc>
              <a:buNone/>
            </a:pP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a:t>
            </a: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rt</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一样判断</a:t>
            </a:r>
            <a:endPar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20000"/>
              </a:lnSpc>
              <a:buNone/>
            </a:pPr>
            <a:r>
              <a:rPr lang="en-US" altLang="zh-CN">
                <a:latin typeface="Courier New" panose="02070309020205020404" pitchFamily="49" charset="0"/>
                <a:ea typeface="SimSun" panose="02010600030101010101" pitchFamily="2" charset="-122"/>
                <a:cs typeface="Courier New" panose="02070309020205020404" pitchFamily="49" charset="0"/>
              </a:rPr>
              <a:t>r.A = imm</a:t>
            </a:r>
          </a:p>
        </p:txBody>
      </p:sp>
      <p:sp>
        <p:nvSpPr>
          <p:cNvPr id="4" name="文本框 3">
            <a:extLst>
              <a:ext uri="{FF2B5EF4-FFF2-40B4-BE49-F238E27FC236}">
                <a16:creationId xmlns:a16="http://schemas.microsoft.com/office/drawing/2014/main" id="{67CDDAEE-6B2D-AC43-73EC-DA9AA74AFAF2}"/>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2895695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执行细节：执行</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浮点操作</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Qj</a:t>
            </a:r>
            <a:r>
              <a:rPr lang="zh-CN" altLang="en-US">
                <a:solidFill>
                  <a:srgbClr val="121212"/>
                </a:solidFill>
                <a:latin typeface="Microsoft YaHei" panose="020B0503020204020204" pitchFamily="34" charset="-122"/>
                <a:ea typeface="Microsoft YaHei" panose="020B0503020204020204" pitchFamily="34" charset="-122"/>
              </a:rPr>
              <a:t>、</a:t>
            </a:r>
            <a:r>
              <a:rPr lang="en-US" altLang="zh-CN">
                <a:solidFill>
                  <a:srgbClr val="121212"/>
                </a:solidFill>
                <a:latin typeface="Microsoft YaHei" panose="020B0503020204020204" pitchFamily="34" charset="-122"/>
                <a:ea typeface="Microsoft YaHei" panose="020B0503020204020204" pitchFamily="34" charset="-122"/>
              </a:rPr>
              <a:t>Qk</a:t>
            </a:r>
            <a:r>
              <a:rPr lang="zh-CN" altLang="en-US">
                <a:solidFill>
                  <a:srgbClr val="121212"/>
                </a:solidFill>
                <a:latin typeface="Microsoft YaHei" panose="020B0503020204020204" pitchFamily="34" charset="-122"/>
                <a:ea typeface="Microsoft YaHei" panose="020B0503020204020204" pitchFamily="34" charset="-122"/>
              </a:rPr>
              <a:t> 都为空时）</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计算结果（从</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Vj</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Vk</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中取得值）</a:t>
            </a:r>
          </a:p>
        </p:txBody>
      </p:sp>
      <p:sp>
        <p:nvSpPr>
          <p:cNvPr id="4" name="文本框 3">
            <a:extLst>
              <a:ext uri="{FF2B5EF4-FFF2-40B4-BE49-F238E27FC236}">
                <a16:creationId xmlns:a16="http://schemas.microsoft.com/office/drawing/2014/main" id="{D8000DBD-758A-6A37-004E-9650C4841306}"/>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87157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A46FD-8628-28E8-83D5-68C33CC8FFDE}"/>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指令执行：执行阶段（</a:t>
            </a:r>
            <a:r>
              <a:rPr kumimoji="1" lang="en-US" altLang="zh-CN">
                <a:latin typeface="Microsoft YaHei" panose="020B0503020204020204" pitchFamily="34" charset="-122"/>
                <a:ea typeface="Microsoft YaHei" panose="020B0503020204020204" pitchFamily="34" charset="-122"/>
              </a:rPr>
              <a:t>3</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E46D260D-281B-84BF-D586-BBB7851144BF}"/>
              </a:ext>
            </a:extLst>
          </p:cNvPr>
          <p:cNvSpPr>
            <a:spLocks noGrp="1"/>
          </p:cNvSpPr>
          <p:nvPr>
            <p:ph idx="1"/>
          </p:nvPr>
        </p:nvSpPr>
        <p:spPr/>
        <p:txBody>
          <a:bodyPr>
            <a:normAutofit/>
          </a:bodyPr>
          <a:lstStyle/>
          <a:p>
            <a:pPr algn="l">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执行计算过程，计算过程可能维持很多个周期。</a:t>
            </a: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在</a:t>
            </a:r>
            <a:r>
              <a:rPr lang="zh-CN" altLang="en-US" b="0" i="0">
                <a:solidFill>
                  <a:srgbClr val="FF0000"/>
                </a:solidFill>
                <a:effectLst/>
                <a:latin typeface="Microsoft YaHei" panose="020B0503020204020204" pitchFamily="34" charset="-122"/>
                <a:ea typeface="Microsoft YaHei" panose="020B0503020204020204" pitchFamily="34" charset="-122"/>
              </a:rPr>
              <a:t>第一个计算周期结束时，记分牌的 </a:t>
            </a:r>
            <a:r>
              <a:rPr lang="en" altLang="zh-CN" b="0" i="0">
                <a:solidFill>
                  <a:srgbClr val="FF0000"/>
                </a:solidFill>
                <a:effectLst/>
                <a:latin typeface="Microsoft YaHei" panose="020B0503020204020204" pitchFamily="34" charset="-122"/>
                <a:ea typeface="Microsoft YaHei" panose="020B0503020204020204" pitchFamily="34" charset="-122"/>
              </a:rPr>
              <a:t>Rj</a:t>
            </a:r>
            <a:r>
              <a:rPr lang="zh-CN" altLang="en" b="0" i="0">
                <a:solidFill>
                  <a:srgbClr val="FF0000"/>
                </a:solidFill>
                <a:effectLst/>
                <a:latin typeface="Microsoft YaHei" panose="020B0503020204020204" pitchFamily="34" charset="-122"/>
                <a:ea typeface="Microsoft YaHei" panose="020B0503020204020204" pitchFamily="34" charset="-122"/>
              </a:rPr>
              <a:t>、</a:t>
            </a:r>
            <a:r>
              <a:rPr lang="en" altLang="zh-CN" b="0" i="0">
                <a:solidFill>
                  <a:srgbClr val="FF0000"/>
                </a:solidFill>
                <a:effectLst/>
                <a:latin typeface="Microsoft YaHei" panose="020B0503020204020204" pitchFamily="34" charset="-122"/>
                <a:ea typeface="Microsoft YaHei" panose="020B0503020204020204" pitchFamily="34" charset="-122"/>
              </a:rPr>
              <a:t>Rk </a:t>
            </a:r>
            <a:r>
              <a:rPr lang="zh-CN" altLang="en-US" b="0" i="0">
                <a:solidFill>
                  <a:srgbClr val="FF0000"/>
                </a:solidFill>
                <a:effectLst/>
                <a:latin typeface="Microsoft YaHei" panose="020B0503020204020204" pitchFamily="34" charset="-122"/>
                <a:ea typeface="Microsoft YaHei" panose="020B0503020204020204" pitchFamily="34" charset="-122"/>
              </a:rPr>
              <a:t>会被修改</a:t>
            </a:r>
            <a:r>
              <a:rPr lang="zh-CN" altLang="en-US" b="0" i="0">
                <a:solidFill>
                  <a:srgbClr val="121212"/>
                </a:solidFill>
                <a:effectLst/>
                <a:latin typeface="Microsoft YaHei" panose="020B0503020204020204" pitchFamily="34" charset="-122"/>
                <a:ea typeface="Microsoft YaHei" panose="020B0503020204020204" pitchFamily="34" charset="-122"/>
              </a:rPr>
              <a:t>，表明指令不再需要读寄存器</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在得到计算结果的那个周期结束时，结果会被存进</a:t>
            </a:r>
            <a:r>
              <a:rPr lang="zh-CN" altLang="en-US" b="0" i="0">
                <a:solidFill>
                  <a:schemeClr val="accent1">
                    <a:lumMod val="75000"/>
                  </a:schemeClr>
                </a:solidFill>
                <a:effectLst/>
                <a:latin typeface="Microsoft YaHei" panose="020B0503020204020204" pitchFamily="34" charset="-122"/>
                <a:ea typeface="Microsoft YaHei" panose="020B0503020204020204" pitchFamily="34" charset="-122"/>
              </a:rPr>
              <a:t>结果寄存器</a:t>
            </a:r>
          </a:p>
          <a:p>
            <a:pPr>
              <a:lnSpc>
                <a:spcPct val="100000"/>
              </a:lnSpc>
            </a:pP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35439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载入 </a:t>
            </a:r>
            <a:r>
              <a:rPr lang="en-US" altLang="zh-CN" b="1">
                <a:solidFill>
                  <a:srgbClr val="121212"/>
                </a:solidFill>
                <a:latin typeface="Microsoft YaHei" panose="020B0503020204020204" pitchFamily="34" charset="-122"/>
                <a:ea typeface="Microsoft YaHei" panose="020B0503020204020204" pitchFamily="34" charset="-122"/>
              </a:rPr>
              <a:t>Step.1</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Qj</a:t>
            </a:r>
            <a:r>
              <a:rPr lang="zh-CN" altLang="en-US">
                <a:solidFill>
                  <a:srgbClr val="121212"/>
                </a:solidFill>
                <a:latin typeface="Microsoft YaHei" panose="020B0503020204020204" pitchFamily="34" charset="-122"/>
                <a:ea typeface="Microsoft YaHei" panose="020B0503020204020204" pitchFamily="34" charset="-122"/>
              </a:rPr>
              <a:t> 为空，且队列中没有更早的 </a:t>
            </a:r>
            <a:r>
              <a:rPr lang="en-US" altLang="zh-CN">
                <a:solidFill>
                  <a:srgbClr val="121212"/>
                </a:solidFill>
                <a:latin typeface="Microsoft YaHei" panose="020B0503020204020204" pitchFamily="34" charset="-122"/>
                <a:ea typeface="Microsoft YaHei" panose="020B0503020204020204" pitchFamily="34" charset="-122"/>
              </a:rPr>
              <a:t>LD</a:t>
            </a:r>
            <a:r>
              <a:rPr lang="zh-CN" altLang="en-US">
                <a:solidFill>
                  <a:srgbClr val="121212"/>
                </a:solidFill>
                <a:latin typeface="Microsoft YaHei" panose="020B0503020204020204" pitchFamily="34" charset="-122"/>
                <a:ea typeface="Microsoft YaHei" panose="020B0503020204020204" pitchFamily="34" charset="-122"/>
              </a:rPr>
              <a:t>）</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计算访存地址：</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 += r.Vj</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
        <p:nvSpPr>
          <p:cNvPr id="4" name="文本框 3">
            <a:extLst>
              <a:ext uri="{FF2B5EF4-FFF2-40B4-BE49-F238E27FC236}">
                <a16:creationId xmlns:a16="http://schemas.microsoft.com/office/drawing/2014/main" id="{443B45BF-787A-F106-B65F-2F591FA313FE}"/>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
        <p:nvSpPr>
          <p:cNvPr id="8" name="标题 1">
            <a:extLst>
              <a:ext uri="{FF2B5EF4-FFF2-40B4-BE49-F238E27FC236}">
                <a16:creationId xmlns:a16="http://schemas.microsoft.com/office/drawing/2014/main" id="{3A5BA389-F9BA-C65A-099A-6B958128FB45}"/>
              </a:ext>
            </a:extLst>
          </p:cNvPr>
          <p:cNvSpPr>
            <a:spLocks noGrp="1"/>
          </p:cNvSpPr>
          <p:nvPr>
            <p:ph type="title"/>
          </p:nvPr>
        </p:nvSpPr>
        <p:spPr>
          <a:xfrm>
            <a:off x="838200" y="365125"/>
            <a:ext cx="10515600" cy="1325563"/>
          </a:xfrm>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执行细节：执行</a:t>
            </a:r>
          </a:p>
        </p:txBody>
      </p:sp>
    </p:spTree>
    <p:extLst>
      <p:ext uri="{BB962C8B-B14F-4D97-AF65-F5344CB8AC3E}">
        <p14:creationId xmlns:p14="http://schemas.microsoft.com/office/powerpoint/2010/main" val="96243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执行细节：执行</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载入 </a:t>
            </a:r>
            <a:r>
              <a:rPr lang="en-US" altLang="zh-CN" b="1">
                <a:solidFill>
                  <a:srgbClr val="121212"/>
                </a:solidFill>
                <a:latin typeface="Microsoft YaHei" panose="020B0503020204020204" pitchFamily="34" charset="-122"/>
                <a:ea typeface="Microsoft YaHei" panose="020B0503020204020204" pitchFamily="34" charset="-122"/>
              </a:rPr>
              <a:t>Step.2</a:t>
            </a:r>
            <a:r>
              <a:rPr lang="zh-CN" altLang="en-US">
                <a:solidFill>
                  <a:srgbClr val="121212"/>
                </a:solidFill>
                <a:latin typeface="Microsoft YaHei" panose="020B0503020204020204" pitchFamily="34" charset="-122"/>
                <a:ea typeface="Microsoft YaHei" panose="020B0503020204020204" pitchFamily="34" charset="-122"/>
              </a:rPr>
              <a:t>（当 </a:t>
            </a:r>
            <a:r>
              <a:rPr lang="en-US" altLang="zh-CN">
                <a:solidFill>
                  <a:srgbClr val="121212"/>
                </a:solidFill>
                <a:latin typeface="Microsoft YaHei" panose="020B0503020204020204" pitchFamily="34" charset="-122"/>
                <a:ea typeface="Microsoft YaHei" panose="020B0503020204020204" pitchFamily="34" charset="-122"/>
              </a:rPr>
              <a:t>r </a:t>
            </a:r>
            <a:r>
              <a:rPr lang="zh-CN" altLang="en-US">
                <a:solidFill>
                  <a:srgbClr val="121212"/>
                </a:solidFill>
                <a:latin typeface="Microsoft YaHei" panose="020B0503020204020204" pitchFamily="34" charset="-122"/>
                <a:ea typeface="Microsoft YaHei" panose="020B0503020204020204" pitchFamily="34" charset="-122"/>
              </a:rPr>
              <a:t>指令的</a:t>
            </a:r>
            <a:r>
              <a:rPr lang="en-US" altLang="zh-CN">
                <a:solidFill>
                  <a:srgbClr val="121212"/>
                </a:solidFill>
                <a:latin typeface="Microsoft YaHei" panose="020B0503020204020204" pitchFamily="34" charset="-122"/>
                <a:ea typeface="Microsoft YaHei" panose="020B0503020204020204" pitchFamily="34" charset="-122"/>
              </a:rPr>
              <a:t> Step.1</a:t>
            </a:r>
            <a:r>
              <a:rPr lang="zh-CN" altLang="en-US">
                <a:solidFill>
                  <a:srgbClr val="121212"/>
                </a:solidFill>
                <a:latin typeface="Microsoft YaHei" panose="020B0503020204020204" pitchFamily="34" charset="-122"/>
                <a:ea typeface="Microsoft YaHei" panose="020B0503020204020204" pitchFamily="34" charset="-122"/>
              </a:rPr>
              <a:t> 完成，且 </a:t>
            </a:r>
            <a:r>
              <a:rPr lang="en-US" altLang="zh-CN">
                <a:solidFill>
                  <a:srgbClr val="121212"/>
                </a:solidFill>
                <a:latin typeface="Microsoft YaHei" panose="020B0503020204020204" pitchFamily="34" charset="-122"/>
                <a:ea typeface="Microsoft YaHei" panose="020B0503020204020204" pitchFamily="34" charset="-122"/>
              </a:rPr>
              <a:t>ROB</a:t>
            </a:r>
            <a:r>
              <a:rPr lang="zh-CN" altLang="en-US">
                <a:solidFill>
                  <a:srgbClr val="121212"/>
                </a:solidFill>
                <a:latin typeface="Microsoft YaHei" panose="020B0503020204020204" pitchFamily="34" charset="-122"/>
                <a:ea typeface="Microsoft YaHei" panose="020B0503020204020204" pitchFamily="34" charset="-122"/>
              </a:rPr>
              <a:t> 之前的 </a:t>
            </a:r>
            <a:r>
              <a:rPr lang="en-US" altLang="zh-CN">
                <a:solidFill>
                  <a:srgbClr val="121212"/>
                </a:solidFill>
                <a:latin typeface="Microsoft YaHei" panose="020B0503020204020204" pitchFamily="34" charset="-122"/>
                <a:ea typeface="Microsoft YaHei" panose="020B0503020204020204" pitchFamily="34" charset="-122"/>
              </a:rPr>
              <a:t>SD</a:t>
            </a:r>
            <a:r>
              <a:rPr lang="zh-CN" altLang="en-US">
                <a:solidFill>
                  <a:srgbClr val="121212"/>
                </a:solidFill>
                <a:latin typeface="Microsoft YaHei" panose="020B0503020204020204" pitchFamily="34" charset="-122"/>
                <a:ea typeface="Microsoft YaHei" panose="020B0503020204020204" pitchFamily="34" charset="-122"/>
              </a:rPr>
              <a:t> 指令不共享地址）</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从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M[r.A]</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读取</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
        <p:nvSpPr>
          <p:cNvPr id="4" name="文本框 3">
            <a:extLst>
              <a:ext uri="{FF2B5EF4-FFF2-40B4-BE49-F238E27FC236}">
                <a16:creationId xmlns:a16="http://schemas.microsoft.com/office/drawing/2014/main" id="{04B44DDE-4C10-4138-C663-7BD955D4E84F}"/>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3456027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执行细节：执行</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存储</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Qj</a:t>
            </a:r>
            <a:r>
              <a:rPr lang="zh-CN" altLang="en-US">
                <a:solidFill>
                  <a:srgbClr val="121212"/>
                </a:solidFill>
                <a:latin typeface="Microsoft YaHei" panose="020B0503020204020204" pitchFamily="34" charset="-122"/>
                <a:ea typeface="Microsoft YaHei" panose="020B0503020204020204" pitchFamily="34" charset="-122"/>
              </a:rPr>
              <a:t> 为空，且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是载入</a:t>
            </a:r>
            <a:r>
              <a:rPr lang="en-US" altLang="zh-CN">
                <a:solidFill>
                  <a:srgbClr val="121212"/>
                </a:solidFill>
                <a:latin typeface="Microsoft YaHei" panose="020B0503020204020204" pitchFamily="34" charset="-122"/>
                <a:ea typeface="Microsoft YaHei" panose="020B0503020204020204" pitchFamily="34" charset="-122"/>
              </a:rPr>
              <a:t>-</a:t>
            </a:r>
            <a:r>
              <a:rPr lang="zh-CN" altLang="en-US">
                <a:solidFill>
                  <a:srgbClr val="121212"/>
                </a:solidFill>
                <a:latin typeface="Microsoft YaHei" panose="020B0503020204020204" pitchFamily="34" charset="-122"/>
                <a:ea typeface="Microsoft YaHei" panose="020B0503020204020204" pitchFamily="34" charset="-122"/>
              </a:rPr>
              <a:t>存储队列头时）</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计算访存地址：</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r.A += r.Vj</a:t>
            </a:r>
            <a:endPar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p:txBody>
      </p:sp>
      <p:sp>
        <p:nvSpPr>
          <p:cNvPr id="4" name="文本框 3">
            <a:extLst>
              <a:ext uri="{FF2B5EF4-FFF2-40B4-BE49-F238E27FC236}">
                <a16:creationId xmlns:a16="http://schemas.microsoft.com/office/drawing/2014/main" id="{57000B88-E14D-DEFF-4B2F-E4A467B56257}"/>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41273986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执行细节：写结果</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a:xfrm>
            <a:off x="838200" y="1825624"/>
            <a:ext cx="10515600" cy="4575175"/>
          </a:xfrm>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浮点操作 </a:t>
            </a:r>
            <a:r>
              <a:rPr lang="en-US" altLang="zh-CN" b="1">
                <a:solidFill>
                  <a:srgbClr val="121212"/>
                </a:solidFill>
                <a:latin typeface="Microsoft YaHei" panose="020B0503020204020204" pitchFamily="34" charset="-122"/>
                <a:ea typeface="Microsoft YaHei" panose="020B0503020204020204" pitchFamily="34" charset="-122"/>
              </a:rPr>
              <a:t>&amp;</a:t>
            </a:r>
            <a:r>
              <a:rPr lang="zh-CN" altLang="en-US" b="1">
                <a:solidFill>
                  <a:srgbClr val="121212"/>
                </a:solidFill>
                <a:latin typeface="Microsoft YaHei" panose="020B0503020204020204" pitchFamily="34" charset="-122"/>
                <a:ea typeface="Microsoft YaHei" panose="020B0503020204020204" pitchFamily="34" charset="-122"/>
              </a:rPr>
              <a:t> 载入</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执行完成，且 </a:t>
            </a:r>
            <a:r>
              <a:rPr lang="en-US" altLang="zh-CN">
                <a:solidFill>
                  <a:srgbClr val="121212"/>
                </a:solidFill>
                <a:latin typeface="Microsoft YaHei" panose="020B0503020204020204" pitchFamily="34" charset="-122"/>
                <a:ea typeface="Microsoft YaHei" panose="020B0503020204020204" pitchFamily="34" charset="-122"/>
              </a:rPr>
              <a:t>CDB</a:t>
            </a:r>
            <a:r>
              <a:rPr lang="zh-CN" altLang="en-US">
                <a:solidFill>
                  <a:srgbClr val="121212"/>
                </a:solidFill>
                <a:latin typeface="Microsoft YaHei" panose="020B0503020204020204" pitchFamily="34" charset="-122"/>
                <a:ea typeface="Microsoft YaHei" panose="020B0503020204020204" pitchFamily="34" charset="-122"/>
              </a:rPr>
              <a:t> 可用）</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b = r.Dest</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r.Busy = false</a:t>
            </a:r>
          </a:p>
          <a:p>
            <a:pPr marL="457200" lvl="1" indent="0">
              <a:lnSpc>
                <a:spcPct val="100000"/>
              </a:lnSpc>
              <a:buNone/>
            </a:pP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对所有的保留站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y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检查，如果 </a:t>
            </a: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y.Qj = b</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，则</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y.Vj =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计算结果</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	y.Qj = </a:t>
            </a:r>
            <a:r>
              <a:rPr lang="zh-CN" altLang="en-US" i="0">
                <a:solidFill>
                  <a:srgbClr val="121212"/>
                </a:solidFill>
                <a:effectLst/>
                <a:latin typeface="Courier New" panose="02070309020205020404" pitchFamily="49" charset="0"/>
                <a:ea typeface="SimSun" panose="02010600030101010101" pitchFamily="2" charset="-122"/>
                <a:cs typeface="Courier New" panose="02070309020205020404" pitchFamily="49" charset="0"/>
              </a:rPr>
              <a:t>空</a:t>
            </a:r>
            <a:endParaRPr lang="en-US" altLang="zh-CN" i="0">
              <a:solidFill>
                <a:srgbClr val="121212"/>
              </a:solidFill>
              <a:effectLst/>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a:t>
            </a: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y.Qk</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 一样处理</a:t>
            </a:r>
            <a:endPar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b.Value =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计算结果</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b.Ready = yes</a:t>
            </a:r>
          </a:p>
          <a:p>
            <a:pPr marL="457200" lvl="1" indent="0">
              <a:lnSpc>
                <a:spcPct val="100000"/>
              </a:lnSpc>
              <a:buNone/>
            </a:pPr>
            <a:r>
              <a:rPr lang="en-US" altLang="zh-CN" i="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书上这里没写释放站</a:t>
            </a: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 r</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，但是从案例来看需要释放</a:t>
            </a:r>
            <a:endParaRPr lang="zh-CN" altLang="en-US" i="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p:txBody>
      </p:sp>
      <p:sp>
        <p:nvSpPr>
          <p:cNvPr id="4" name="文本框 3">
            <a:extLst>
              <a:ext uri="{FF2B5EF4-FFF2-40B4-BE49-F238E27FC236}">
                <a16:creationId xmlns:a16="http://schemas.microsoft.com/office/drawing/2014/main" id="{435DA596-AE84-1D92-8EF6-FC836E21F4CA}"/>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8624603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执行细节：写结果</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a:xfrm>
            <a:off x="838200" y="1825624"/>
            <a:ext cx="10515600" cy="4575175"/>
          </a:xfrm>
        </p:spPr>
        <p:txBody>
          <a:bodyPr>
            <a:normAutofit/>
          </a:bodyPr>
          <a:lstStyle/>
          <a:p>
            <a:pPr algn="l">
              <a:lnSpc>
                <a:spcPct val="100000"/>
              </a:lnSpc>
              <a:buFont typeface="Arial" panose="020B0604020202020204" pitchFamily="34" charset="0"/>
              <a:buChar char="•"/>
            </a:pPr>
            <a:r>
              <a:rPr lang="zh-CN" altLang="en-US" b="1">
                <a:solidFill>
                  <a:srgbClr val="121212"/>
                </a:solidFill>
                <a:latin typeface="Microsoft YaHei" panose="020B0503020204020204" pitchFamily="34" charset="-122"/>
                <a:ea typeface="Microsoft YaHei" panose="020B0503020204020204" pitchFamily="34" charset="-122"/>
              </a:rPr>
              <a:t>存储</a:t>
            </a: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执行完成，且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的 </a:t>
            </a:r>
            <a:r>
              <a:rPr lang="en-US" altLang="zh-CN">
                <a:solidFill>
                  <a:srgbClr val="121212"/>
                </a:solidFill>
                <a:latin typeface="Microsoft YaHei" panose="020B0503020204020204" pitchFamily="34" charset="-122"/>
                <a:ea typeface="Microsoft YaHei" panose="020B0503020204020204" pitchFamily="34" charset="-122"/>
              </a:rPr>
              <a:t>Qk</a:t>
            </a:r>
            <a:r>
              <a:rPr lang="zh-CN" altLang="en-US">
                <a:solidFill>
                  <a:srgbClr val="121212"/>
                </a:solidFill>
                <a:latin typeface="Microsoft YaHei" panose="020B0503020204020204" pitchFamily="34" charset="-122"/>
                <a:ea typeface="Microsoft YaHei" panose="020B0503020204020204" pitchFamily="34" charset="-122"/>
              </a:rPr>
              <a:t> 为空）</a:t>
            </a:r>
            <a:endParaRPr lang="en-US" altLang="zh-CN">
              <a:solidFill>
                <a:srgbClr val="121212"/>
              </a:solidFill>
              <a:latin typeface="Microsoft YaHei" panose="020B0503020204020204" pitchFamily="34" charset="-122"/>
              <a:ea typeface="Microsoft YaHei" panose="020B0503020204020204" pitchFamily="34" charset="-122"/>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h.Value = r.Vk</a:t>
            </a:r>
          </a:p>
          <a:p>
            <a:pPr marL="457200" lvl="1" indent="0">
              <a:lnSpc>
                <a:spcPct val="100000"/>
              </a:lnSpc>
              <a:buNone/>
            </a:pPr>
            <a:r>
              <a:rPr lang="en-US" altLang="zh-CN" i="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 </a:t>
            </a:r>
            <a:r>
              <a:rPr lang="zh-CN" altLang="en-US" i="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释放 </a:t>
            </a:r>
            <a:r>
              <a:rPr lang="en-US" altLang="zh-CN" i="0">
                <a:solidFill>
                  <a:srgbClr val="FF0000"/>
                </a:solidFill>
                <a:effectLst/>
                <a:latin typeface="Courier New" panose="02070309020205020404" pitchFamily="49" charset="0"/>
                <a:ea typeface="SimSun" panose="02010600030101010101" pitchFamily="2" charset="-122"/>
                <a:cs typeface="Courier New" panose="02070309020205020404" pitchFamily="49" charset="0"/>
              </a:rPr>
              <a:t>r</a:t>
            </a:r>
            <a:endParaRPr lang="zh-CN" altLang="en-US" i="0">
              <a:solidFill>
                <a:srgbClr val="FF0000"/>
              </a:solidFill>
              <a:effectLst/>
              <a:latin typeface="Courier New" panose="02070309020205020404" pitchFamily="49" charset="0"/>
              <a:ea typeface="SimSun" panose="02010600030101010101" pitchFamily="2" charset="-122"/>
              <a:cs typeface="Courier New" panose="02070309020205020404" pitchFamily="49" charset="0"/>
            </a:endParaRPr>
          </a:p>
        </p:txBody>
      </p:sp>
      <p:sp>
        <p:nvSpPr>
          <p:cNvPr id="4" name="文本框 3">
            <a:extLst>
              <a:ext uri="{FF2B5EF4-FFF2-40B4-BE49-F238E27FC236}">
                <a16:creationId xmlns:a16="http://schemas.microsoft.com/office/drawing/2014/main" id="{435DA596-AE84-1D92-8EF6-FC836E21F4CA}"/>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15889178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8B71-E13F-BF07-4DEB-0294ABC42EB2}"/>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执行细节：写结果</a:t>
            </a:r>
          </a:p>
        </p:txBody>
      </p:sp>
      <p:sp>
        <p:nvSpPr>
          <p:cNvPr id="3" name="内容占位符 2">
            <a:extLst>
              <a:ext uri="{FF2B5EF4-FFF2-40B4-BE49-F238E27FC236}">
                <a16:creationId xmlns:a16="http://schemas.microsoft.com/office/drawing/2014/main" id="{43987126-CA75-2A9C-1FD9-E58277F9D511}"/>
              </a:ext>
            </a:extLst>
          </p:cNvPr>
          <p:cNvSpPr>
            <a:spLocks noGrp="1"/>
          </p:cNvSpPr>
          <p:nvPr>
            <p:ph idx="1"/>
          </p:nvPr>
        </p:nvSpPr>
        <p:spPr>
          <a:xfrm>
            <a:off x="838200" y="1825624"/>
            <a:ext cx="10515600" cy="4575175"/>
          </a:xfrm>
        </p:spPr>
        <p:txBody>
          <a:bodyPr>
            <a:normAutofit/>
          </a:bodyPr>
          <a:lstStyle/>
          <a:p>
            <a:pPr algn="l">
              <a:lnSpc>
                <a:spcPct val="100000"/>
              </a:lnSpc>
              <a:buFont typeface="Arial" panose="020B0604020202020204" pitchFamily="34" charset="0"/>
              <a:buChar char="•"/>
            </a:pPr>
            <a:r>
              <a:rPr lang="zh-CN" altLang="en-US">
                <a:solidFill>
                  <a:srgbClr val="121212"/>
                </a:solidFill>
                <a:latin typeface="Microsoft YaHei" panose="020B0503020204020204" pitchFamily="34" charset="-122"/>
                <a:ea typeface="Microsoft YaHei" panose="020B0503020204020204" pitchFamily="34" charset="-122"/>
              </a:rPr>
              <a:t>当站 </a:t>
            </a:r>
            <a:r>
              <a:rPr lang="en-US" altLang="zh-CN">
                <a:solidFill>
                  <a:srgbClr val="121212"/>
                </a:solidFill>
                <a:latin typeface="Microsoft YaHei" panose="020B0503020204020204" pitchFamily="34" charset="-122"/>
                <a:ea typeface="Microsoft YaHei" panose="020B0503020204020204" pitchFamily="34" charset="-122"/>
              </a:rPr>
              <a:t>r</a:t>
            </a:r>
            <a:r>
              <a:rPr lang="zh-CN" altLang="en-US">
                <a:solidFill>
                  <a:srgbClr val="121212"/>
                </a:solidFill>
                <a:latin typeface="Microsoft YaHei" panose="020B0503020204020204" pitchFamily="34" charset="-122"/>
                <a:ea typeface="Microsoft YaHei" panose="020B0503020204020204" pitchFamily="34" charset="-122"/>
              </a:rPr>
              <a:t> 代表的指令位于 </a:t>
            </a:r>
            <a:r>
              <a:rPr lang="en-US" altLang="zh-CN">
                <a:solidFill>
                  <a:srgbClr val="121212"/>
                </a:solidFill>
                <a:latin typeface="Microsoft YaHei" panose="020B0503020204020204" pitchFamily="34" charset="-122"/>
                <a:ea typeface="Microsoft YaHei" panose="020B0503020204020204" pitchFamily="34" charset="-122"/>
              </a:rPr>
              <a:t>ROB</a:t>
            </a:r>
            <a:r>
              <a:rPr lang="zh-CN" altLang="en-US">
                <a:solidFill>
                  <a:srgbClr val="121212"/>
                </a:solidFill>
                <a:latin typeface="Microsoft YaHei" panose="020B0503020204020204" pitchFamily="34" charset="-122"/>
                <a:ea typeface="Microsoft YaHei" panose="020B0503020204020204" pitchFamily="34" charset="-122"/>
              </a:rPr>
              <a:t> 头部（</a:t>
            </a:r>
            <a:r>
              <a:rPr lang="en-US" altLang="zh-CN">
                <a:solidFill>
                  <a:srgbClr val="121212"/>
                </a:solidFill>
                <a:latin typeface="Microsoft YaHei" panose="020B0503020204020204" pitchFamily="34" charset="-122"/>
                <a:ea typeface="Microsoft YaHei" panose="020B0503020204020204" pitchFamily="34" charset="-122"/>
              </a:rPr>
              <a:t>h</a:t>
            </a:r>
            <a:r>
              <a:rPr lang="zh-CN" altLang="en-US">
                <a:solidFill>
                  <a:srgbClr val="121212"/>
                </a:solidFill>
                <a:latin typeface="Microsoft YaHei" panose="020B0503020204020204" pitchFamily="34" charset="-122"/>
                <a:ea typeface="Microsoft YaHei" panose="020B0503020204020204" pitchFamily="34" charset="-122"/>
              </a:rPr>
              <a:t>），且</a:t>
            </a:r>
            <a:r>
              <a:rPr lang="en-US" altLang="zh-CN">
                <a:solidFill>
                  <a:srgbClr val="121212"/>
                </a:solidFill>
                <a:latin typeface="Microsoft YaHei" panose="020B0503020204020204" pitchFamily="34" charset="-122"/>
                <a:ea typeface="Microsoft YaHei" panose="020B0503020204020204" pitchFamily="34" charset="-122"/>
              </a:rPr>
              <a:t> h.Ready = yes</a:t>
            </a:r>
          </a:p>
          <a:p>
            <a:pPr marL="457200" lvl="1" indent="0">
              <a:lnSpc>
                <a:spcPct val="100000"/>
              </a:lnSpc>
              <a:buNone/>
            </a:pPr>
            <a:r>
              <a:rPr lang="en-US" altLang="zh-CN">
                <a:solidFill>
                  <a:srgbClr val="00B0F0"/>
                </a:solidFill>
                <a:latin typeface="Courier New" panose="02070309020205020404" pitchFamily="49" charset="0"/>
                <a:ea typeface="SimSun" panose="02010600030101010101" pitchFamily="2" charset="-122"/>
                <a:cs typeface="Courier New" panose="02070309020205020404" pitchFamily="49" charset="0"/>
              </a:rPr>
              <a:t>var</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rd := h.Dest</a:t>
            </a: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如果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h </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是分支指令，且预测错误：清空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h</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RR</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；取正确的指令</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如果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h</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是存储指令：</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Mem[</a:t>
            </a: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h.Dest</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h.Value</a:t>
            </a: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其他指令：</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R[rd] = h.Value</a:t>
            </a: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h.Busy = false</a:t>
            </a:r>
          </a:p>
          <a:p>
            <a:pPr marL="457200" lvl="1" indent="0">
              <a:lnSpc>
                <a:spcPct val="100000"/>
              </a:lnSpc>
              <a:buNone/>
            </a:pP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如果 </a:t>
            </a: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RR[rd].Reorder = h</a:t>
            </a:r>
            <a:r>
              <a:rPr lang="zh-CN" altLang="en-US">
                <a:solidFill>
                  <a:srgbClr val="121212"/>
                </a:solidFill>
                <a:latin typeface="Courier New" panose="02070309020205020404" pitchFamily="49" charset="0"/>
                <a:ea typeface="SimSun" panose="02010600030101010101" pitchFamily="2" charset="-122"/>
                <a:cs typeface="Courier New" panose="02070309020205020404" pitchFamily="49" charset="0"/>
              </a:rPr>
              <a:t>：</a:t>
            </a:r>
            <a:endPar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RR[rd].Busy = false</a:t>
            </a:r>
          </a:p>
          <a:p>
            <a:pPr marL="457200" lvl="1" indent="0">
              <a:lnSpc>
                <a:spcPct val="100000"/>
              </a:lnSpc>
              <a:buNone/>
            </a:pPr>
            <a:r>
              <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rPr>
              <a:t>// </a:t>
            </a:r>
            <a:r>
              <a:rPr lang="zh-CN" altLang="en-US">
                <a:solidFill>
                  <a:srgbClr val="FF0000"/>
                </a:solidFill>
                <a:latin typeface="Courier New" panose="02070309020205020404" pitchFamily="49" charset="0"/>
                <a:ea typeface="SimSun" panose="02010600030101010101" pitchFamily="2" charset="-122"/>
                <a:cs typeface="Courier New" panose="02070309020205020404" pitchFamily="49" charset="0"/>
              </a:rPr>
              <a:t>上面这个操作意味着，如果没有其他指令正在写目标寄存器，则释放</a:t>
            </a:r>
            <a:endParaRPr lang="en-US" altLang="zh-CN">
              <a:solidFill>
                <a:srgbClr val="FF0000"/>
              </a:solidFill>
              <a:latin typeface="Courier New" panose="02070309020205020404" pitchFamily="49" charset="0"/>
              <a:ea typeface="SimSun" panose="02010600030101010101" pitchFamily="2" charset="-122"/>
              <a:cs typeface="Courier New" panose="02070309020205020404" pitchFamily="49" charset="0"/>
            </a:endParaRPr>
          </a:p>
          <a:p>
            <a:pPr marL="457200" lvl="1" indent="0">
              <a:lnSpc>
                <a:spcPct val="100000"/>
              </a:lnSpc>
              <a:buNone/>
            </a:pPr>
            <a:r>
              <a:rPr lang="en-US" altLang="zh-CN">
                <a:solidFill>
                  <a:srgbClr val="121212"/>
                </a:solidFill>
                <a:latin typeface="Courier New" panose="02070309020205020404" pitchFamily="49" charset="0"/>
                <a:ea typeface="SimSun" panose="02010600030101010101" pitchFamily="2" charset="-122"/>
                <a:cs typeface="Courier New" panose="02070309020205020404" pitchFamily="49" charset="0"/>
              </a:rPr>
              <a:t>	</a:t>
            </a:r>
          </a:p>
        </p:txBody>
      </p:sp>
      <p:sp>
        <p:nvSpPr>
          <p:cNvPr id="4" name="文本框 3">
            <a:extLst>
              <a:ext uri="{FF2B5EF4-FFF2-40B4-BE49-F238E27FC236}">
                <a16:creationId xmlns:a16="http://schemas.microsoft.com/office/drawing/2014/main" id="{435DA596-AE84-1D92-8EF6-FC836E21F4CA}"/>
              </a:ext>
            </a:extLst>
          </p:cNvPr>
          <p:cNvSpPr txBox="1"/>
          <p:nvPr/>
        </p:nvSpPr>
        <p:spPr>
          <a:xfrm>
            <a:off x="8667483" y="708338"/>
            <a:ext cx="3245476" cy="646331"/>
          </a:xfrm>
          <a:prstGeom prst="rect">
            <a:avLst/>
          </a:prstGeom>
          <a:noFill/>
        </p:spPr>
        <p:txBody>
          <a:bodyPr wrap="square" rtlCol="0">
            <a:spAutoFit/>
          </a:bodyPr>
          <a:lstStyle/>
          <a:p>
            <a:pPr algn="r"/>
            <a:r>
              <a:rPr kumimoji="1" lang="zh-CN" altLang="en-US">
                <a:latin typeface="Courier New" panose="02070309020205020404" pitchFamily="49" charset="0"/>
                <a:ea typeface="SimSun" panose="02010600030101010101" pitchFamily="2" charset="-122"/>
                <a:cs typeface="Courier New" panose="02070309020205020404" pitchFamily="49" charset="0"/>
              </a:rPr>
              <a:t>注：</a:t>
            </a:r>
            <a:r>
              <a:rPr kumimoji="1" lang="en-US" altLang="zh-CN">
                <a:latin typeface="Courier New" panose="02070309020205020404" pitchFamily="49" charset="0"/>
                <a:ea typeface="SimSun" panose="02010600030101010101" pitchFamily="2" charset="-122"/>
                <a:cs typeface="Courier New" panose="02070309020205020404" pitchFamily="49" charset="0"/>
              </a:rPr>
              <a:t>h</a:t>
            </a:r>
            <a:r>
              <a:rPr kumimoji="1" lang="zh-CN" altLang="en-US">
                <a:latin typeface="Courier New" panose="02070309020205020404" pitchFamily="49" charset="0"/>
                <a:ea typeface="SimSun" panose="02010600030101010101" pitchFamily="2" charset="-122"/>
                <a:cs typeface="Courier New" panose="02070309020205020404" pitchFamily="49" charset="0"/>
              </a:rPr>
              <a:t> 是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队列的头项号</a:t>
            </a:r>
            <a:endParaRPr kumimoji="1" lang="en-US" altLang="zh-CN">
              <a:latin typeface="Courier New" panose="02070309020205020404" pitchFamily="49" charset="0"/>
              <a:ea typeface="SimSun" panose="02010600030101010101" pitchFamily="2" charset="-122"/>
              <a:cs typeface="Courier New" panose="02070309020205020404" pitchFamily="49" charset="0"/>
            </a:endParaRPr>
          </a:p>
          <a:p>
            <a:pPr algn="r"/>
            <a:r>
              <a:rPr kumimoji="1" lang="en-US" altLang="zh-CN">
                <a:latin typeface="Courier New" panose="02070309020205020404" pitchFamily="49" charset="0"/>
                <a:ea typeface="SimSun" panose="02010600030101010101" pitchFamily="2" charset="-122"/>
                <a:cs typeface="Courier New" panose="02070309020205020404" pitchFamily="49" charset="0"/>
              </a:rPr>
              <a:t>b</a:t>
            </a:r>
            <a:r>
              <a:rPr kumimoji="1" lang="zh-CN" altLang="en-US">
                <a:latin typeface="Courier New" panose="02070309020205020404" pitchFamily="49" charset="0"/>
                <a:ea typeface="SimSun" panose="02010600030101010101" pitchFamily="2" charset="-122"/>
                <a:cs typeface="Courier New" panose="02070309020205020404" pitchFamily="49" charset="0"/>
              </a:rPr>
              <a:t> 是分配的 </a:t>
            </a:r>
            <a:r>
              <a:rPr kumimoji="1" lang="en-US" altLang="zh-CN">
                <a:latin typeface="Courier New" panose="02070309020205020404" pitchFamily="49" charset="0"/>
                <a:ea typeface="SimSun" panose="02010600030101010101" pitchFamily="2" charset="-122"/>
                <a:cs typeface="Courier New" panose="02070309020205020404" pitchFamily="49" charset="0"/>
              </a:rPr>
              <a:t>ROB</a:t>
            </a:r>
            <a:r>
              <a:rPr kumimoji="1" lang="zh-CN" altLang="en-US">
                <a:latin typeface="Courier New" panose="02070309020205020404" pitchFamily="49" charset="0"/>
                <a:ea typeface="SimSun" panose="02010600030101010101" pitchFamily="2" charset="-122"/>
                <a:cs typeface="Courier New" panose="02070309020205020404" pitchFamily="49" charset="0"/>
              </a:rPr>
              <a:t> 表项号</a:t>
            </a:r>
          </a:p>
        </p:txBody>
      </p:sp>
    </p:spTree>
    <p:extLst>
      <p:ext uri="{BB962C8B-B14F-4D97-AF65-F5344CB8AC3E}">
        <p14:creationId xmlns:p14="http://schemas.microsoft.com/office/powerpoint/2010/main" val="29305822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312646615"/>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[R2] = 200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34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#1</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1184185873"/>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#1</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Yes</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3857619265"/>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Yes</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Issue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F6</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6</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285297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2</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823265032"/>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234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#1</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[R3] = 300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1309533563"/>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#2</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Yes</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1894638742"/>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Yes</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Issue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F2</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6</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34070000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3</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494869235"/>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345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MULD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R[F4] = 4.0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#3</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3532444141"/>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#3</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Yes</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#1</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3064183671"/>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Write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M[234]</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Yes</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Issue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F0</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6</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4005309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4</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337983468"/>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No</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SUBD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M[345]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R[F6]</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M[345]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R[F4] = 4.0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No</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91525914"/>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#2</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#4</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Yes</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1681539025"/>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Commit</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Write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M[345]</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Exec1</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Yes</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Issue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F8</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6</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41137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A46FD-8628-28E8-83D5-68C33CC8FFDE}"/>
              </a:ext>
            </a:extLst>
          </p:cNvPr>
          <p:cNvSpPr>
            <a:spLocks noGrp="1"/>
          </p:cNvSpPr>
          <p:nvPr>
            <p:ph type="title"/>
          </p:nvPr>
        </p:nvSpPr>
        <p:spPr/>
        <p:txBody>
          <a:bodyPr/>
          <a:lstStyle/>
          <a:p>
            <a:r>
              <a:rPr kumimoji="1" lang="zh-CN" altLang="en-US">
                <a:latin typeface="Microsoft YaHei" panose="020B0503020204020204" pitchFamily="34" charset="-122"/>
                <a:ea typeface="Microsoft YaHei" panose="020B0503020204020204" pitchFamily="34" charset="-122"/>
              </a:rPr>
              <a:t>指令执行：写回阶段（</a:t>
            </a:r>
            <a:r>
              <a:rPr kumimoji="1" lang="en-US" altLang="zh-CN">
                <a:latin typeface="Microsoft YaHei" panose="020B0503020204020204" pitchFamily="34" charset="-122"/>
                <a:ea typeface="Microsoft YaHei" panose="020B0503020204020204" pitchFamily="34" charset="-122"/>
              </a:rPr>
              <a:t>4</a:t>
            </a:r>
            <a:r>
              <a:rPr kumimoji="1" lang="zh-CN" altLang="en-US">
                <a:latin typeface="Microsoft YaHei" panose="020B0503020204020204" pitchFamily="34" charset="-122"/>
                <a:ea typeface="Microsoft YaHei" panose="020B0503020204020204" pitchFamily="34" charset="-122"/>
              </a:rPr>
              <a:t>）</a:t>
            </a:r>
          </a:p>
        </p:txBody>
      </p:sp>
      <p:sp>
        <p:nvSpPr>
          <p:cNvPr id="3" name="内容占位符 2">
            <a:extLst>
              <a:ext uri="{FF2B5EF4-FFF2-40B4-BE49-F238E27FC236}">
                <a16:creationId xmlns:a16="http://schemas.microsoft.com/office/drawing/2014/main" id="{E46D260D-281B-84BF-D586-BBB7851144BF}"/>
              </a:ext>
            </a:extLst>
          </p:cNvPr>
          <p:cNvSpPr>
            <a:spLocks noGrp="1"/>
          </p:cNvSpPr>
          <p:nvPr>
            <p:ph idx="1"/>
          </p:nvPr>
        </p:nvSpPr>
        <p:spPr/>
        <p:txBody>
          <a:bodyPr>
            <a:normAutofit/>
          </a:bodyPr>
          <a:lstStyle/>
          <a:p>
            <a:pPr algn="l">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此时需要观察记分牌，</a:t>
            </a:r>
            <a:r>
              <a:rPr lang="zh-CN" altLang="en-US" b="1" i="0">
                <a:solidFill>
                  <a:srgbClr val="121212"/>
                </a:solidFill>
                <a:effectLst/>
                <a:latin typeface="Microsoft YaHei" panose="020B0503020204020204" pitchFamily="34" charset="-122"/>
                <a:ea typeface="Microsoft YaHei" panose="020B0503020204020204" pitchFamily="34" charset="-122"/>
              </a:rPr>
              <a:t>如果别的指令不需要读当前计算结果即将写入的寄存器</a:t>
            </a:r>
            <a:r>
              <a:rPr lang="zh-CN" altLang="en-US" b="0" i="0">
                <a:solidFill>
                  <a:srgbClr val="121212"/>
                </a:solidFill>
                <a:effectLst/>
                <a:latin typeface="Microsoft YaHei" panose="020B0503020204020204" pitchFamily="34" charset="-122"/>
                <a:ea typeface="Microsoft YaHei" panose="020B0503020204020204" pitchFamily="34" charset="-122"/>
              </a:rPr>
              <a:t>，那么周期结束时，就会把结果写回到寄存器堆，同时会清空记分牌中的信息</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解决 </a:t>
            </a:r>
            <a:r>
              <a:rPr lang="en" altLang="zh-CN" b="0" i="0">
                <a:solidFill>
                  <a:srgbClr val="121212"/>
                </a:solidFill>
                <a:effectLst/>
                <a:latin typeface="Microsoft YaHei" panose="020B0503020204020204" pitchFamily="34" charset="-122"/>
                <a:ea typeface="Microsoft YaHei" panose="020B0503020204020204" pitchFamily="34" charset="-122"/>
              </a:rPr>
              <a:t>WAR </a:t>
            </a:r>
            <a:r>
              <a:rPr lang="zh-CN" altLang="en-US" b="0" i="0">
                <a:solidFill>
                  <a:srgbClr val="121212"/>
                </a:solidFill>
                <a:effectLst/>
                <a:latin typeface="Microsoft YaHei" panose="020B0503020204020204" pitchFamily="34" charset="-122"/>
                <a:ea typeface="Microsoft YaHei" panose="020B0503020204020204" pitchFamily="34" charset="-122"/>
              </a:rPr>
              <a:t>冒险</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00000"/>
              </a:lnSpc>
            </a:pPr>
            <a:r>
              <a:rPr lang="zh-CN" altLang="en-US" b="0" i="0">
                <a:solidFill>
                  <a:srgbClr val="121212"/>
                </a:solidFill>
                <a:effectLst/>
                <a:latin typeface="Microsoft YaHei" panose="020B0503020204020204" pitchFamily="34" charset="-122"/>
                <a:ea typeface="Microsoft YaHei" panose="020B0503020204020204" pitchFamily="34" charset="-122"/>
              </a:rPr>
              <a:t>需要观察所有 </a:t>
            </a:r>
            <a:r>
              <a:rPr lang="en" altLang="zh-CN" b="0" i="0">
                <a:solidFill>
                  <a:srgbClr val="121212"/>
                </a:solidFill>
                <a:effectLst/>
                <a:latin typeface="Microsoft YaHei" panose="020B0503020204020204" pitchFamily="34" charset="-122"/>
                <a:ea typeface="Microsoft YaHei" panose="020B0503020204020204" pitchFamily="34" charset="-122"/>
              </a:rPr>
              <a:t>Rj</a:t>
            </a:r>
            <a:r>
              <a:rPr lang="zh-CN" altLang="en" b="0" i="0">
                <a:solidFill>
                  <a:srgbClr val="121212"/>
                </a:solidFill>
                <a:effectLst/>
                <a:latin typeface="Microsoft YaHei" panose="020B0503020204020204" pitchFamily="34" charset="-122"/>
                <a:ea typeface="Microsoft YaHei" panose="020B0503020204020204" pitchFamily="34" charset="-122"/>
              </a:rPr>
              <a:t>、</a:t>
            </a:r>
            <a:r>
              <a:rPr lang="en" altLang="zh-CN" b="0" i="0">
                <a:solidFill>
                  <a:srgbClr val="121212"/>
                </a:solidFill>
                <a:effectLst/>
                <a:latin typeface="Microsoft YaHei" panose="020B0503020204020204" pitchFamily="34" charset="-122"/>
                <a:ea typeface="Microsoft YaHei" panose="020B0503020204020204" pitchFamily="34" charset="-122"/>
              </a:rPr>
              <a:t>Rk</a:t>
            </a:r>
            <a:r>
              <a:rPr lang="zh-CN" altLang="e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如果相关寄存器的 </a:t>
            </a:r>
            <a:r>
              <a:rPr lang="en" altLang="zh-CN" b="0" i="0">
                <a:solidFill>
                  <a:srgbClr val="121212"/>
                </a:solidFill>
                <a:effectLst/>
                <a:latin typeface="Microsoft YaHei" panose="020B0503020204020204" pitchFamily="34" charset="-122"/>
                <a:ea typeface="Microsoft YaHei" panose="020B0503020204020204" pitchFamily="34" charset="-122"/>
              </a:rPr>
              <a:t>Rj</a:t>
            </a:r>
            <a:r>
              <a:rPr lang="zh-CN" altLang="en" b="0" i="0">
                <a:solidFill>
                  <a:srgbClr val="121212"/>
                </a:solidFill>
                <a:effectLst/>
                <a:latin typeface="Microsoft YaHei" panose="020B0503020204020204" pitchFamily="34" charset="-122"/>
                <a:ea typeface="Microsoft YaHei" panose="020B0503020204020204" pitchFamily="34" charset="-122"/>
              </a:rPr>
              <a:t>、</a:t>
            </a:r>
            <a:r>
              <a:rPr lang="en" altLang="zh-CN" b="0" i="0">
                <a:solidFill>
                  <a:srgbClr val="121212"/>
                </a:solidFill>
                <a:effectLst/>
                <a:latin typeface="Microsoft YaHei" panose="020B0503020204020204" pitchFamily="34" charset="-122"/>
                <a:ea typeface="Microsoft YaHei" panose="020B0503020204020204" pitchFamily="34" charset="-122"/>
              </a:rPr>
              <a:t>Rk </a:t>
            </a:r>
            <a:r>
              <a:rPr lang="zh-CN" altLang="en-US" b="0" i="0">
                <a:solidFill>
                  <a:srgbClr val="121212"/>
                </a:solidFill>
                <a:effectLst/>
                <a:latin typeface="Microsoft YaHei" panose="020B0503020204020204" pitchFamily="34" charset="-122"/>
                <a:ea typeface="Microsoft YaHei" panose="020B0503020204020204" pitchFamily="34" charset="-122"/>
              </a:rPr>
              <a:t>是 </a:t>
            </a:r>
            <a:r>
              <a:rPr lang="en" altLang="zh-CN" b="0" i="0">
                <a:solidFill>
                  <a:srgbClr val="121212"/>
                </a:solidFill>
                <a:effectLst/>
                <a:latin typeface="Microsoft YaHei" panose="020B0503020204020204" pitchFamily="34" charset="-122"/>
                <a:ea typeface="Microsoft YaHei" panose="020B0503020204020204" pitchFamily="34" charset="-122"/>
              </a:rPr>
              <a:t>Yes </a:t>
            </a:r>
            <a:r>
              <a:rPr lang="zh-CN" altLang="e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那就说明有指令要读当前要写入的寄存器，要先等前面的指令读完寄存器再写回</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687055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5</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3056592254"/>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SUBD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R[F4] = 4.0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DIVD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R[F6]</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#3</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#5</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34977024"/>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#5</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Yes</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507055740"/>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Commit</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M[345]</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Exec2</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Exec1</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F8</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Yes</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DIVD F10,F0,F6</a:t>
                      </a:r>
                      <a:endPar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Issue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F10</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6</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l"/>
                      <a:endParaRPr lang="zh-CN" altLang="en-US">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1917928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6</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2329647089"/>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SUBD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Yes</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ADDD</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R[F2]</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#4</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#6</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R[F4] = 4.0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269928571"/>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#6</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Yes</a:t>
                      </a:r>
                      <a:endParaRPr lang="zh-CN" altLang="en-US" sz="1600">
                        <a:solidFill>
                          <a:srgbClr val="FF0000"/>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49795465"/>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M[345]</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Exec3</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Exec2</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F8</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DIVD F10,F0,F6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Issue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6</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Yes</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rgbClr val="FF0000"/>
                          </a:solidFill>
                          <a:latin typeface="Courier New" panose="02070309020205020404" pitchFamily="49" charset="0"/>
                          <a:ea typeface="Microsoft YaHei" panose="020B0503020204020204" pitchFamily="34" charset="-122"/>
                          <a:cs typeface="Courier New" panose="02070309020205020404" pitchFamily="49" charset="0"/>
                        </a:rPr>
                        <a:t>ADDD F6,F8,F2</a:t>
                      </a:r>
                      <a:endParaRPr lang="zh-CN" altLang="en-US">
                        <a:solidFill>
                          <a:srgbClr val="FF0000"/>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Issue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F6</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19757536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7</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51596326"/>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ADDD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111.0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R[F4] = 4.0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2208853403"/>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3095280638"/>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M[345]</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Exec4</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Write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F8</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111.0</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DIVD F10,F0,F6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Issue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ADDD F6,F8,F2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Exec1</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14951737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8</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552275037"/>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ADDD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111.0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R[F2]</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#4</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R[F4] = 4.0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645235282"/>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M[345]</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Exec5</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Write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F8</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111.0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DIVD F10,F0,F6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Issue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ADDD F6,F8,F2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Exec2</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22293930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9</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2646736627"/>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MULD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M[345]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R[F4] = 4.0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#3</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2982556266"/>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M[345]</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Exec6</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Write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F8</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111.0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DIVD F10,F0,F6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Issue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ADDD F6,F8,F2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Write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456.0</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2684959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 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13</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173746084"/>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rgbClr val="FF0000"/>
                          </a:solidFill>
                          <a:latin typeface="Microsoft YaHei" panose="020B0503020204020204" pitchFamily="34" charset="-122"/>
                          <a:ea typeface="Microsoft YaHei" panose="020B0503020204020204" pitchFamily="34" charset="-122"/>
                        </a:rPr>
                        <a:t>1380.0</a:t>
                      </a:r>
                      <a:endParaRPr lang="zh-CN" altLang="en-US" sz="1400">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#3</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2227839935"/>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M[345]</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Write</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1380.0</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Write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F8</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111.0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DIVD F10,F0,F6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Exec1</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ADDD F6,F8,F2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Write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456.0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38260788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E735-2DCC-D8F8-1EBC-095DA4444C53}"/>
              </a:ext>
            </a:extLst>
          </p:cNvPr>
          <p:cNvSpPr>
            <a:spLocks noGrp="1"/>
          </p:cNvSpPr>
          <p:nvPr>
            <p:ph type="title"/>
          </p:nvPr>
        </p:nvSpPr>
        <p:spPr>
          <a:xfrm>
            <a:off x="371475" y="180459"/>
            <a:ext cx="10515600" cy="620713"/>
          </a:xfrm>
        </p:spPr>
        <p:txBody>
          <a:bodyPr>
            <a:noAutofit/>
          </a:bodyPr>
          <a:lstStyle/>
          <a:p>
            <a:r>
              <a:rPr kumimoji="1" lang="zh-CN" altLang="en-US" sz="2400">
                <a:latin typeface="Microsoft YaHei" panose="020B0503020204020204" pitchFamily="34" charset="-122"/>
                <a:ea typeface="Microsoft YaHei" panose="020B0503020204020204" pitchFamily="34" charset="-122"/>
              </a:rPr>
              <a:t>案例：</a:t>
            </a:r>
            <a:r>
              <a:rPr kumimoji="1" lang="en-US" altLang="zh-CN" sz="2400">
                <a:latin typeface="Microsoft YaHei" panose="020B0503020204020204" pitchFamily="34" charset="-122"/>
                <a:ea typeface="Microsoft YaHei" panose="020B0503020204020204" pitchFamily="34" charset="-122"/>
              </a:rPr>
              <a:t>… Cycle</a:t>
            </a:r>
            <a:r>
              <a:rPr kumimoji="1" lang="zh-CN" altLang="en-US" sz="2400">
                <a:latin typeface="Microsoft YaHei" panose="020B0503020204020204" pitchFamily="34" charset="-122"/>
                <a:ea typeface="Microsoft YaHei" panose="020B0503020204020204" pitchFamily="34" charset="-122"/>
              </a:rPr>
              <a:t> </a:t>
            </a:r>
            <a:r>
              <a:rPr kumimoji="1" lang="en-US" altLang="zh-CN" sz="2400">
                <a:latin typeface="Microsoft YaHei" panose="020B0503020204020204" pitchFamily="34" charset="-122"/>
                <a:ea typeface="Microsoft YaHei" panose="020B0503020204020204" pitchFamily="34" charset="-122"/>
              </a:rPr>
              <a:t>14</a:t>
            </a:r>
            <a:r>
              <a:rPr kumimoji="1" lang="zh-CN" altLang="en-US" sz="2400">
                <a:latin typeface="Microsoft YaHei" panose="020B0503020204020204" pitchFamily="34" charset="-122"/>
                <a:ea typeface="Microsoft YaHei" panose="020B0503020204020204" pitchFamily="34" charset="-122"/>
              </a:rPr>
              <a:t>（</a:t>
            </a:r>
            <a:r>
              <a:rPr kumimoji="1" lang="zh-CN" altLang="en-US" sz="2400">
                <a:solidFill>
                  <a:srgbClr val="FF0000"/>
                </a:solidFill>
                <a:latin typeface="Microsoft YaHei" panose="020B0503020204020204" pitchFamily="34" charset="-122"/>
                <a:ea typeface="Microsoft YaHei" panose="020B0503020204020204" pitchFamily="34" charset="-122"/>
              </a:rPr>
              <a:t>红色字体表示当前周期结束时对新的修改</a:t>
            </a:r>
            <a:r>
              <a:rPr kumimoji="1" lang="zh-CN" altLang="en-US" sz="2400">
                <a:latin typeface="Microsoft YaHei" panose="020B0503020204020204" pitchFamily="34" charset="-122"/>
                <a:ea typeface="Microsoft YaHei" panose="020B0503020204020204" pitchFamily="34" charset="-122"/>
              </a:rPr>
              <a:t>）</a:t>
            </a:r>
          </a:p>
        </p:txBody>
      </p:sp>
      <p:sp>
        <p:nvSpPr>
          <p:cNvPr id="5" name="文本框 4">
            <a:extLst>
              <a:ext uri="{FF2B5EF4-FFF2-40B4-BE49-F238E27FC236}">
                <a16:creationId xmlns:a16="http://schemas.microsoft.com/office/drawing/2014/main" id="{7499D522-59A6-F60F-7F05-226D603206C3}"/>
              </a:ext>
            </a:extLst>
          </p:cNvPr>
          <p:cNvSpPr txBox="1"/>
          <p:nvPr/>
        </p:nvSpPr>
        <p:spPr>
          <a:xfrm>
            <a:off x="318467" y="715826"/>
            <a:ext cx="1903663"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Reorder Buffer</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4B73104-992B-415E-1830-21540FB12B30}"/>
              </a:ext>
            </a:extLst>
          </p:cNvPr>
          <p:cNvSpPr txBox="1"/>
          <p:nvPr/>
        </p:nvSpPr>
        <p:spPr>
          <a:xfrm>
            <a:off x="371475" y="3669836"/>
            <a:ext cx="2457532"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Reservation</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Station</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9" name="表格 9">
            <a:extLst>
              <a:ext uri="{FF2B5EF4-FFF2-40B4-BE49-F238E27FC236}">
                <a16:creationId xmlns:a16="http://schemas.microsoft.com/office/drawing/2014/main" id="{73757BEB-A2C4-5C95-B540-8CB279754AA4}"/>
              </a:ext>
            </a:extLst>
          </p:cNvPr>
          <p:cNvGraphicFramePr>
            <a:graphicFrameLocks noGrp="1"/>
          </p:cNvGraphicFramePr>
          <p:nvPr>
            <p:extLst>
              <p:ext uri="{D42A27DB-BD31-4B8C-83A1-F6EECF244321}">
                <p14:modId xmlns:p14="http://schemas.microsoft.com/office/powerpoint/2010/main" val="109335708"/>
              </p:ext>
            </p:extLst>
          </p:nvPr>
        </p:nvGraphicFramePr>
        <p:xfrm>
          <a:off x="318466" y="4052011"/>
          <a:ext cx="8248271" cy="2667000"/>
        </p:xfrm>
        <a:graphic>
          <a:graphicData uri="http://schemas.openxmlformats.org/drawingml/2006/table">
            <a:tbl>
              <a:tblPr firstRow="1" bandRow="1">
                <a:tableStyleId>{5C22544A-7EE6-4342-B048-85BDC9FD1C3A}</a:tableStyleId>
              </a:tblPr>
              <a:tblGrid>
                <a:gridCol w="665978">
                  <a:extLst>
                    <a:ext uri="{9D8B030D-6E8A-4147-A177-3AD203B41FA5}">
                      <a16:colId xmlns:a16="http://schemas.microsoft.com/office/drawing/2014/main" val="1827610618"/>
                    </a:ext>
                  </a:extLst>
                </a:gridCol>
                <a:gridCol w="755046">
                  <a:extLst>
                    <a:ext uri="{9D8B030D-6E8A-4147-A177-3AD203B41FA5}">
                      <a16:colId xmlns:a16="http://schemas.microsoft.com/office/drawing/2014/main" val="3892587113"/>
                    </a:ext>
                  </a:extLst>
                </a:gridCol>
                <a:gridCol w="651915">
                  <a:extLst>
                    <a:ext uri="{9D8B030D-6E8A-4147-A177-3AD203B41FA5}">
                      <a16:colId xmlns:a16="http://schemas.microsoft.com/office/drawing/2014/main" val="2631628882"/>
                    </a:ext>
                  </a:extLst>
                </a:gridCol>
                <a:gridCol w="920300">
                  <a:extLst>
                    <a:ext uri="{9D8B030D-6E8A-4147-A177-3AD203B41FA5}">
                      <a16:colId xmlns:a16="http://schemas.microsoft.com/office/drawing/2014/main" val="3629555698"/>
                    </a:ext>
                  </a:extLst>
                </a:gridCol>
                <a:gridCol w="1209993">
                  <a:extLst>
                    <a:ext uri="{9D8B030D-6E8A-4147-A177-3AD203B41FA5}">
                      <a16:colId xmlns:a16="http://schemas.microsoft.com/office/drawing/2014/main" val="4055106462"/>
                    </a:ext>
                  </a:extLst>
                </a:gridCol>
                <a:gridCol w="1126031">
                  <a:extLst>
                    <a:ext uri="{9D8B030D-6E8A-4147-A177-3AD203B41FA5}">
                      <a16:colId xmlns:a16="http://schemas.microsoft.com/office/drawing/2014/main" val="1283829024"/>
                    </a:ext>
                  </a:extLst>
                </a:gridCol>
                <a:gridCol w="700356">
                  <a:extLst>
                    <a:ext uri="{9D8B030D-6E8A-4147-A177-3AD203B41FA5}">
                      <a16:colId xmlns:a16="http://schemas.microsoft.com/office/drawing/2014/main" val="2039859616"/>
                    </a:ext>
                  </a:extLst>
                </a:gridCol>
                <a:gridCol w="731608">
                  <a:extLst>
                    <a:ext uri="{9D8B030D-6E8A-4147-A177-3AD203B41FA5}">
                      <a16:colId xmlns:a16="http://schemas.microsoft.com/office/drawing/2014/main" val="4128338004"/>
                    </a:ext>
                  </a:extLst>
                </a:gridCol>
                <a:gridCol w="743522">
                  <a:extLst>
                    <a:ext uri="{9D8B030D-6E8A-4147-A177-3AD203B41FA5}">
                      <a16:colId xmlns:a16="http://schemas.microsoft.com/office/drawing/2014/main" val="4000300425"/>
                    </a:ext>
                  </a:extLst>
                </a:gridCol>
                <a:gridCol w="743522">
                  <a:extLst>
                    <a:ext uri="{9D8B030D-6E8A-4147-A177-3AD203B41FA5}">
                      <a16:colId xmlns:a16="http://schemas.microsoft.com/office/drawing/2014/main" val="772318744"/>
                    </a:ext>
                  </a:extLst>
                </a:gridCol>
              </a:tblGrid>
              <a:tr h="370840">
                <a:tc>
                  <a:txBody>
                    <a:bodyPr/>
                    <a:lstStyle/>
                    <a:p>
                      <a:pPr algn="ctr"/>
                      <a:r>
                        <a:rPr lang="en-US" altLang="zh-CN" sz="1400">
                          <a:latin typeface="Microsoft YaHei" panose="020B0503020204020204" pitchFamily="34" charset="-122"/>
                          <a:ea typeface="Microsoft YaHei" panose="020B0503020204020204" pitchFamily="34" charset="-122"/>
                        </a:rPr>
                        <a:t>Time</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Name</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latin typeface="Microsoft YaHei" panose="020B0503020204020204" pitchFamily="34" charset="-122"/>
                          <a:ea typeface="Microsoft YaHei" panose="020B0503020204020204" pitchFamily="34" charset="-122"/>
                        </a:rPr>
                        <a:t>Busy</a:t>
                      </a:r>
                      <a:endParaRPr lang="zh-CN" altLang="en-US" sz="140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latin typeface="Microsoft YaHei" panose="020B0503020204020204" pitchFamily="34" charset="-122"/>
                          <a:ea typeface="Microsoft YaHei" panose="020B0503020204020204" pitchFamily="34" charset="-122"/>
                        </a:rPr>
                        <a:t>Op</a:t>
                      </a: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Vj</a:t>
                      </a:r>
                    </a:p>
                    <a:p>
                      <a:pPr algn="ct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Vk</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 b="0">
                          <a:latin typeface="Microsoft YaHei" panose="020B0503020204020204" pitchFamily="34" charset="-122"/>
                          <a:ea typeface="Microsoft YaHei" panose="020B0503020204020204" pitchFamily="34" charset="-122"/>
                        </a:rPr>
                        <a:t>寄存器值</a:t>
                      </a: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Qj</a:t>
                      </a:r>
                    </a:p>
                    <a:p>
                      <a:pPr algn="ctr"/>
                      <a:r>
                        <a:rPr lang="zh-CN" altLang="en-US" sz="900" b="0">
                          <a:latin typeface="Microsoft YaHei" panose="020B0503020204020204" pitchFamily="34" charset="-122"/>
                          <a:ea typeface="Microsoft YaHei" panose="020B0503020204020204" pitchFamily="34" charset="-122"/>
                        </a:rPr>
                        <a:t>谁产生</a:t>
                      </a:r>
                      <a:r>
                        <a:rPr lang="en-US" altLang="zh-CN" sz="900" b="0">
                          <a:latin typeface="Microsoft YaHei" panose="020B0503020204020204" pitchFamily="34" charset="-122"/>
                          <a:ea typeface="Microsoft YaHei" panose="020B0503020204020204" pitchFamily="34" charset="-122"/>
                        </a:rPr>
                        <a:t> j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Qk</a:t>
                      </a:r>
                    </a:p>
                    <a:p>
                      <a:pPr algn="ctr"/>
                      <a:r>
                        <a:rPr lang="zh-CN" altLang="en-US" sz="900" b="0">
                          <a:latin typeface="Microsoft YaHei" panose="020B0503020204020204" pitchFamily="34" charset="-122"/>
                          <a:ea typeface="Microsoft YaHei" panose="020B0503020204020204" pitchFamily="34" charset="-122"/>
                        </a:rPr>
                        <a:t>谁产生 </a:t>
                      </a:r>
                      <a:r>
                        <a:rPr lang="en-US" altLang="zh-CN" sz="900" b="0">
                          <a:latin typeface="Microsoft YaHei" panose="020B0503020204020204" pitchFamily="34" charset="-122"/>
                          <a:ea typeface="Microsoft YaHei" panose="020B0503020204020204" pitchFamily="34" charset="-122"/>
                        </a:rPr>
                        <a:t>k ?</a:t>
                      </a:r>
                      <a:endParaRPr lang="zh-CN" altLang="en-US" sz="900" b="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A</a:t>
                      </a:r>
                    </a:p>
                    <a:p>
                      <a:pPr algn="ctr"/>
                      <a:r>
                        <a:rPr lang="zh-CN" altLang="en-US" sz="900" b="0">
                          <a:latin typeface="Microsoft YaHei" panose="020B0503020204020204" pitchFamily="34" charset="-122"/>
                          <a:ea typeface="Microsoft YaHei" panose="020B0503020204020204" pitchFamily="34" charset="-122"/>
                        </a:rPr>
                        <a:t>存储地址</a:t>
                      </a:r>
                    </a:p>
                  </a:txBody>
                  <a:tcPr anchor="ctr"/>
                </a:tc>
                <a:tc>
                  <a:txBody>
                    <a:bodyPr/>
                    <a:lstStyle/>
                    <a:p>
                      <a:pPr algn="ctr"/>
                      <a:r>
                        <a:rPr lang="en-US" altLang="zh-CN" sz="1400" b="1">
                          <a:latin typeface="Microsoft YaHei" panose="020B0503020204020204" pitchFamily="34" charset="-122"/>
                          <a:ea typeface="Microsoft YaHei" panose="020B0503020204020204" pitchFamily="34" charset="-122"/>
                        </a:rPr>
                        <a:t>Dest.</a:t>
                      </a:r>
                      <a:endParaRPr lang="zh-CN" altLang="en-US" sz="1400" b="1">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42747091"/>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Load1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6848768"/>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Load2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05244"/>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Add1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5651522"/>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Microsoft YaHei" panose="020B0503020204020204" pitchFamily="34" charset="-122"/>
                          <a:ea typeface="Microsoft YaHei" panose="020B0503020204020204" pitchFamily="34" charset="-122"/>
                        </a:rPr>
                        <a:t>Add2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25747"/>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a:latin typeface="Microsoft YaHei" panose="020B0503020204020204" pitchFamily="34" charset="-122"/>
                          <a:ea typeface="Microsoft YaHei" panose="020B0503020204020204" pitchFamily="34" charset="-122"/>
                        </a:rPr>
                        <a:t>Mult1</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No</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9500055"/>
                  </a:ext>
                </a:extLst>
              </a:tr>
              <a:tr h="370840">
                <a:tc>
                  <a:txBody>
                    <a:bodyPr/>
                    <a:lstStyle/>
                    <a:p>
                      <a:pPr algn="ctr"/>
                      <a:endParaRPr lang="zh-CN" altLang="en-US" sz="140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latin typeface="Microsoft YaHei" panose="020B0503020204020204" pitchFamily="34" charset="-122"/>
                          <a:ea typeface="Microsoft YaHei" panose="020B0503020204020204" pitchFamily="34" charset="-122"/>
                        </a:rPr>
                        <a:t>Mult2</a:t>
                      </a:r>
                      <a:endParaRPr lang="zh-CN" altLang="en-US" sz="140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Yes</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DIVD</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1380.0</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R[F6]</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400">
                          <a:solidFill>
                            <a:schemeClr val="tx1"/>
                          </a:solidFill>
                          <a:latin typeface="Microsoft YaHei" panose="020B0503020204020204" pitchFamily="34" charset="-122"/>
                          <a:ea typeface="Microsoft YaHei" panose="020B0503020204020204" pitchFamily="34" charset="-122"/>
                        </a:rPr>
                        <a:t>#5</a:t>
                      </a:r>
                      <a:endParaRPr lang="zh-CN" altLang="en-US" sz="1400">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462350343"/>
                  </a:ext>
                </a:extLst>
              </a:tr>
            </a:tbl>
          </a:graphicData>
        </a:graphic>
      </p:graphicFrame>
      <p:sp>
        <p:nvSpPr>
          <p:cNvPr id="10" name="文本框 9">
            <a:extLst>
              <a:ext uri="{FF2B5EF4-FFF2-40B4-BE49-F238E27FC236}">
                <a16:creationId xmlns:a16="http://schemas.microsoft.com/office/drawing/2014/main" id="{1D339C7B-F79E-CDDA-6B74-CF6FD15689A2}"/>
              </a:ext>
            </a:extLst>
          </p:cNvPr>
          <p:cNvSpPr txBox="1"/>
          <p:nvPr/>
        </p:nvSpPr>
        <p:spPr>
          <a:xfrm>
            <a:off x="8566740" y="2100820"/>
            <a:ext cx="2716641" cy="369332"/>
          </a:xfrm>
          <a:prstGeom prst="rect">
            <a:avLst/>
          </a:prstGeom>
          <a:noFill/>
        </p:spPr>
        <p:txBody>
          <a:bodyPr wrap="none" rtlCol="0">
            <a:spAutoFit/>
          </a:bodyPr>
          <a:lstStyle/>
          <a:p>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Register</a:t>
            </a:r>
            <a:r>
              <a:rPr kumimoji="1" lang="zh-CN" altLang="en-US" b="1">
                <a:solidFill>
                  <a:schemeClr val="accent4">
                    <a:lumMod val="50000"/>
                  </a:schemeClr>
                </a:solidFill>
                <a:latin typeface="Microsoft YaHei" panose="020B0503020204020204" pitchFamily="34" charset="-122"/>
                <a:ea typeface="Microsoft YaHei" panose="020B0503020204020204" pitchFamily="34" charset="-122"/>
              </a:rPr>
              <a:t> </a:t>
            </a:r>
            <a:r>
              <a:rPr kumimoji="1" lang="en-US" altLang="zh-CN" b="1">
                <a:solidFill>
                  <a:schemeClr val="accent4">
                    <a:lumMod val="50000"/>
                  </a:schemeClr>
                </a:solidFill>
                <a:latin typeface="Microsoft YaHei" panose="020B0503020204020204" pitchFamily="34" charset="-122"/>
                <a:ea typeface="Microsoft YaHei" panose="020B0503020204020204" pitchFamily="34" charset="-122"/>
              </a:rPr>
              <a:t>Result Status</a:t>
            </a:r>
            <a:endParaRPr kumimoji="1" lang="zh-CN" altLang="en-US" b="1">
              <a:solidFill>
                <a:schemeClr val="accent4">
                  <a:lumMod val="50000"/>
                </a:schemeClr>
              </a:solidFill>
              <a:latin typeface="Microsoft YaHei" panose="020B0503020204020204" pitchFamily="34" charset="-122"/>
              <a:ea typeface="Microsoft YaHei" panose="020B0503020204020204" pitchFamily="34" charset="-122"/>
            </a:endParaRPr>
          </a:p>
        </p:txBody>
      </p:sp>
      <p:graphicFrame>
        <p:nvGraphicFramePr>
          <p:cNvPr id="11" name="表格 11">
            <a:extLst>
              <a:ext uri="{FF2B5EF4-FFF2-40B4-BE49-F238E27FC236}">
                <a16:creationId xmlns:a16="http://schemas.microsoft.com/office/drawing/2014/main" id="{4A61A6F7-D140-5EDB-816D-D437228FBA46}"/>
              </a:ext>
            </a:extLst>
          </p:cNvPr>
          <p:cNvGraphicFramePr>
            <a:graphicFrameLocks noGrp="1"/>
          </p:cNvGraphicFramePr>
          <p:nvPr>
            <p:extLst>
              <p:ext uri="{D42A27DB-BD31-4B8C-83A1-F6EECF244321}">
                <p14:modId xmlns:p14="http://schemas.microsoft.com/office/powerpoint/2010/main" val="4097297677"/>
              </p:ext>
            </p:extLst>
          </p:nvPr>
        </p:nvGraphicFramePr>
        <p:xfrm>
          <a:off x="8780354" y="2625925"/>
          <a:ext cx="3040173" cy="3337560"/>
        </p:xfrm>
        <a:graphic>
          <a:graphicData uri="http://schemas.openxmlformats.org/drawingml/2006/table">
            <a:tbl>
              <a:tblPr firstRow="1" bandRow="1">
                <a:tableStyleId>{93296810-A885-4BE3-A3E7-6D5BEEA58F35}</a:tableStyleId>
              </a:tblPr>
              <a:tblGrid>
                <a:gridCol w="1013391">
                  <a:extLst>
                    <a:ext uri="{9D8B030D-6E8A-4147-A177-3AD203B41FA5}">
                      <a16:colId xmlns:a16="http://schemas.microsoft.com/office/drawing/2014/main" val="2011927542"/>
                    </a:ext>
                  </a:extLst>
                </a:gridCol>
                <a:gridCol w="1303746">
                  <a:extLst>
                    <a:ext uri="{9D8B030D-6E8A-4147-A177-3AD203B41FA5}">
                      <a16:colId xmlns:a16="http://schemas.microsoft.com/office/drawing/2014/main" val="3068602231"/>
                    </a:ext>
                  </a:extLst>
                </a:gridCol>
                <a:gridCol w="723036">
                  <a:extLst>
                    <a:ext uri="{9D8B030D-6E8A-4147-A177-3AD203B41FA5}">
                      <a16:colId xmlns:a16="http://schemas.microsoft.com/office/drawing/2014/main" val="2150623089"/>
                    </a:ext>
                  </a:extLst>
                </a:gridCol>
              </a:tblGrid>
              <a:tr h="370840">
                <a:tc>
                  <a:txBody>
                    <a:bodyPr/>
                    <a:lstStyle/>
                    <a:p>
                      <a:pPr algn="ctr"/>
                      <a:r>
                        <a:rPr lang="en-US" altLang="zh-CN" sz="1600">
                          <a:latin typeface="Microsoft YaHei" panose="020B0503020204020204" pitchFamily="34" charset="-122"/>
                          <a:ea typeface="Microsoft YaHei" panose="020B0503020204020204" pitchFamily="34" charset="-122"/>
                        </a:rPr>
                        <a:t>Reg</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Reorder#</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Busy</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83130055"/>
                  </a:ext>
                </a:extLst>
              </a:tr>
              <a:tr h="370840">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F0</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2322975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F2</a:t>
                      </a:r>
                    </a:p>
                  </a:txBody>
                  <a:tcPr/>
                </a:tc>
                <a:tc>
                  <a:txBody>
                    <a:bodyPr/>
                    <a:lstStyle/>
                    <a:p>
                      <a:pPr algn="ct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no</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46673735"/>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F4</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39428743"/>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F6</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#6</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91425376"/>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F8</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#4</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39588150"/>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F10</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#5</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Yes</a:t>
                      </a:r>
                      <a:endParaRPr lang="zh-CN" altLang="en-US" sz="1600">
                        <a:solidFill>
                          <a:schemeClr val="tx1"/>
                        </a:solidFill>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157126268"/>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F12</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no</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5102691"/>
                  </a:ext>
                </a:extLst>
              </a:tr>
              <a:tr h="370840">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tc>
                  <a:txBody>
                    <a:bodyPr/>
                    <a:lstStyle/>
                    <a:p>
                      <a:pPr algn="ct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4288463404"/>
                  </a:ext>
                </a:extLst>
              </a:tr>
            </a:tbl>
          </a:graphicData>
        </a:graphic>
      </p:graphicFrame>
      <p:sp>
        <p:nvSpPr>
          <p:cNvPr id="3" name="文本框 2">
            <a:extLst>
              <a:ext uri="{FF2B5EF4-FFF2-40B4-BE49-F238E27FC236}">
                <a16:creationId xmlns:a16="http://schemas.microsoft.com/office/drawing/2014/main" id="{3EB95DB3-1351-307E-31FA-AC1CF71C5D90}"/>
              </a:ext>
            </a:extLst>
          </p:cNvPr>
          <p:cNvSpPr txBox="1"/>
          <p:nvPr/>
        </p:nvSpPr>
        <p:spPr>
          <a:xfrm>
            <a:off x="9813813" y="69495"/>
            <a:ext cx="2252540" cy="2031325"/>
          </a:xfrm>
          <a:prstGeom prst="rect">
            <a:avLst/>
          </a:prstGeom>
          <a:noFill/>
        </p:spPr>
        <p:txBody>
          <a:bodyPr wrap="none" rtlCol="0">
            <a:spAutoFit/>
          </a:bodyPr>
          <a:lstStyle/>
          <a:p>
            <a:r>
              <a:rPr kumimoji="1" lang="en-US" altLang="zh-CN">
                <a:latin typeface="Courier New" panose="02070309020205020404" pitchFamily="49" charset="0"/>
                <a:cs typeface="Courier New" panose="02070309020205020404" pitchFamily="49" charset="0"/>
              </a:rPr>
              <a:t>Code:</a:t>
            </a:r>
          </a:p>
          <a:p>
            <a:r>
              <a:rPr kumimoji="1" lang="en-US" altLang="zh-CN">
                <a:latin typeface="Courier New" panose="02070309020205020404" pitchFamily="49" charset="0"/>
                <a:cs typeface="Courier New" panose="02070309020205020404" pitchFamily="49" charset="0"/>
              </a:rPr>
              <a:t> LD   F6,34(R2)</a:t>
            </a:r>
          </a:p>
          <a:p>
            <a:r>
              <a:rPr kumimoji="1" lang="en-US" altLang="zh-CN">
                <a:latin typeface="Courier New" panose="02070309020205020404" pitchFamily="49" charset="0"/>
                <a:cs typeface="Courier New" panose="02070309020205020404" pitchFamily="49" charset="0"/>
              </a:rPr>
              <a:t> LD   F2,45(R3)</a:t>
            </a:r>
          </a:p>
          <a:p>
            <a:r>
              <a:rPr kumimoji="1" lang="en-US" altLang="zh-CN">
                <a:latin typeface="Courier New" panose="02070309020205020404" pitchFamily="49" charset="0"/>
                <a:cs typeface="Courier New" panose="02070309020205020404" pitchFamily="49" charset="0"/>
              </a:rPr>
              <a:t> MULD F0,F2,F4</a:t>
            </a:r>
          </a:p>
          <a:p>
            <a:r>
              <a:rPr kumimoji="1" lang="en-US" altLang="zh-CN">
                <a:latin typeface="Courier New" panose="02070309020205020404" pitchFamily="49" charset="0"/>
                <a:cs typeface="Courier New" panose="02070309020205020404" pitchFamily="49" charset="0"/>
              </a:rPr>
              <a:t> SUBD F8,F6,F2</a:t>
            </a:r>
          </a:p>
          <a:p>
            <a:r>
              <a:rPr kumimoji="1" lang="en-US" altLang="zh-CN">
                <a:latin typeface="Courier New" panose="02070309020205020404" pitchFamily="49" charset="0"/>
                <a:cs typeface="Courier New" panose="02070309020205020404" pitchFamily="49" charset="0"/>
              </a:rPr>
              <a:t> DIVD F10,F0,F6</a:t>
            </a:r>
          </a:p>
          <a:p>
            <a:r>
              <a:rPr kumimoji="1" lang="en-US" altLang="zh-CN">
                <a:latin typeface="Courier New" panose="02070309020205020404" pitchFamily="49" charset="0"/>
                <a:cs typeface="Courier New" panose="02070309020205020404" pitchFamily="49" charset="0"/>
              </a:rPr>
              <a:t> ADDD F6,F8,F2</a:t>
            </a:r>
            <a:endParaRPr kumimoji="1" lang="zh-CN" altLang="en-US">
              <a:latin typeface="Courier New" panose="02070309020205020404" pitchFamily="49" charset="0"/>
              <a:cs typeface="Courier New" panose="02070309020205020404" pitchFamily="49" charset="0"/>
            </a:endParaRPr>
          </a:p>
        </p:txBody>
      </p:sp>
      <p:graphicFrame>
        <p:nvGraphicFramePr>
          <p:cNvPr id="4" name="表格 7">
            <a:extLst>
              <a:ext uri="{FF2B5EF4-FFF2-40B4-BE49-F238E27FC236}">
                <a16:creationId xmlns:a16="http://schemas.microsoft.com/office/drawing/2014/main" id="{96CCC24A-18F3-64F1-3099-62C8A16559E5}"/>
              </a:ext>
            </a:extLst>
          </p:cNvPr>
          <p:cNvGraphicFramePr>
            <a:graphicFrameLocks noGrp="1"/>
          </p:cNvGraphicFramePr>
          <p:nvPr>
            <p:extLst>
              <p:ext uri="{D42A27DB-BD31-4B8C-83A1-F6EECF244321}">
                <p14:modId xmlns:p14="http://schemas.microsoft.com/office/powerpoint/2010/main" val="673409640"/>
              </p:ext>
            </p:extLst>
          </p:nvPr>
        </p:nvGraphicFramePr>
        <p:xfrm>
          <a:off x="318467" y="1098001"/>
          <a:ext cx="8128001" cy="25958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4121884857"/>
                    </a:ext>
                  </a:extLst>
                </a:gridCol>
                <a:gridCol w="820245">
                  <a:extLst>
                    <a:ext uri="{9D8B030D-6E8A-4147-A177-3AD203B41FA5}">
                      <a16:colId xmlns:a16="http://schemas.microsoft.com/office/drawing/2014/main" val="1088741424"/>
                    </a:ext>
                  </a:extLst>
                </a:gridCol>
                <a:gridCol w="831272">
                  <a:extLst>
                    <a:ext uri="{9D8B030D-6E8A-4147-A177-3AD203B41FA5}">
                      <a16:colId xmlns:a16="http://schemas.microsoft.com/office/drawing/2014/main" val="2826843974"/>
                    </a:ext>
                  </a:extLst>
                </a:gridCol>
                <a:gridCol w="2216728">
                  <a:extLst>
                    <a:ext uri="{9D8B030D-6E8A-4147-A177-3AD203B41FA5}">
                      <a16:colId xmlns:a16="http://schemas.microsoft.com/office/drawing/2014/main" val="4058569208"/>
                    </a:ext>
                  </a:extLst>
                </a:gridCol>
                <a:gridCol w="1052945">
                  <a:extLst>
                    <a:ext uri="{9D8B030D-6E8A-4147-A177-3AD203B41FA5}">
                      <a16:colId xmlns:a16="http://schemas.microsoft.com/office/drawing/2014/main" val="3920512213"/>
                    </a:ext>
                  </a:extLst>
                </a:gridCol>
                <a:gridCol w="884525">
                  <a:extLst>
                    <a:ext uri="{9D8B030D-6E8A-4147-A177-3AD203B41FA5}">
                      <a16:colId xmlns:a16="http://schemas.microsoft.com/office/drawing/2014/main" val="1243796500"/>
                    </a:ext>
                  </a:extLst>
                </a:gridCol>
                <a:gridCol w="1161143">
                  <a:extLst>
                    <a:ext uri="{9D8B030D-6E8A-4147-A177-3AD203B41FA5}">
                      <a16:colId xmlns:a16="http://schemas.microsoft.com/office/drawing/2014/main" val="3634243177"/>
                    </a:ext>
                  </a:extLst>
                </a:gridCol>
              </a:tblGrid>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Entry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Busy</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Instruction</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State</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Dest.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Value</a:t>
                      </a:r>
                      <a:endParaRPr lang="zh-CN" altLang="en-US">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486709772"/>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1</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F6,34(R2)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M[234]</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47647295"/>
                  </a:ext>
                </a:extLst>
              </a:tr>
              <a:tr h="370840">
                <a:tc>
                  <a:txBody>
                    <a:bodyPr/>
                    <a:lstStyle/>
                    <a:p>
                      <a:pPr algn="ct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2</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No</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LD   F2,45(R3)</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chemeClr val="tx1"/>
                          </a:solidFill>
                          <a:latin typeface="Microsoft YaHei" panose="020B0503020204020204" pitchFamily="34" charset="-122"/>
                          <a:ea typeface="Microsoft YaHei" panose="020B0503020204020204" pitchFamily="34" charset="-122"/>
                        </a:rPr>
                        <a:t>Commit</a:t>
                      </a:r>
                      <a:endParaRPr lang="zh-CN" altLang="en-US" sz="1600">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F2</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M[345]</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58152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3</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MULD F0,F2,F4</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sz="1600">
                          <a:solidFill>
                            <a:srgbClr val="FF0000"/>
                          </a:solidFill>
                          <a:latin typeface="Microsoft YaHei" panose="020B0503020204020204" pitchFamily="34" charset="-122"/>
                          <a:ea typeface="Microsoft YaHei" panose="020B0503020204020204" pitchFamily="34" charset="-122"/>
                        </a:rPr>
                        <a:t>Commit</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1380.0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103749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head-&gt;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4</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SUBD F8,F2,F6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Write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F8</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111.0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1229015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latin typeface="Microsoft YaHei" panose="020B0503020204020204" pitchFamily="34" charset="-122"/>
                          <a:ea typeface="Microsoft YaHei" panose="020B0503020204020204" pitchFamily="34" charset="-122"/>
                        </a:rPr>
                        <a:t>5</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DIVD F10,F0,F6</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rgbClr val="FF0000"/>
                          </a:solidFill>
                          <a:latin typeface="Microsoft YaHei" panose="020B0503020204020204" pitchFamily="34" charset="-122"/>
                          <a:ea typeface="Microsoft YaHei" panose="020B0503020204020204" pitchFamily="34" charset="-122"/>
                        </a:rPr>
                        <a:t>Exec2</a:t>
                      </a: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F10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endParaRPr lang="zh-CN" altLang="en-US">
                        <a:solidFill>
                          <a:srgbClr val="FF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788532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Microsoft YaHei" panose="020B0503020204020204" pitchFamily="34" charset="-122"/>
                          <a:ea typeface="Microsoft YaHei" panose="020B0503020204020204" pitchFamily="34" charset="-122"/>
                        </a:rPr>
                        <a:t>tail-&gt;</a:t>
                      </a:r>
                      <a:endParaRPr lang="zh-CN" altLang="en-US">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Yes</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l"/>
                      <a:r>
                        <a:rPr lang="en-US" altLang="zh-CN">
                          <a:solidFill>
                            <a:schemeClr val="tx1"/>
                          </a:solidFill>
                          <a:latin typeface="Courier New" panose="02070309020205020404" pitchFamily="49" charset="0"/>
                          <a:ea typeface="Microsoft YaHei" panose="020B0503020204020204" pitchFamily="34" charset="-122"/>
                          <a:cs typeface="Courier New" panose="02070309020205020404" pitchFamily="49" charset="0"/>
                        </a:rPr>
                        <a:t>ADDD F6,F8,F2</a:t>
                      </a:r>
                      <a:endParaRPr lang="zh-CN" altLang="en-US">
                        <a:solidFill>
                          <a:schemeClr val="tx1"/>
                        </a:solidFill>
                        <a:latin typeface="Courier New" panose="02070309020205020404" pitchFamily="49" charset="0"/>
                        <a:ea typeface="Microsoft YaHei" panose="020B0503020204020204" pitchFamily="34" charset="-122"/>
                        <a:cs typeface="Courier New" panose="02070309020205020404" pitchFamily="49" charset="0"/>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Write</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F6</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a:solidFill>
                            <a:schemeClr val="tx1"/>
                          </a:solidFill>
                          <a:latin typeface="Microsoft YaHei" panose="020B0503020204020204" pitchFamily="34" charset="-122"/>
                          <a:ea typeface="Microsoft YaHei" panose="020B0503020204020204" pitchFamily="34" charset="-122"/>
                        </a:rPr>
                        <a:t>456.0</a:t>
                      </a:r>
                      <a:endParaRPr lang="zh-CN" altLang="en-US">
                        <a:solidFill>
                          <a:schemeClr val="tx1"/>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384648859"/>
                  </a:ext>
                </a:extLst>
              </a:tr>
            </a:tbl>
          </a:graphicData>
        </a:graphic>
      </p:graphicFrame>
    </p:spTree>
    <p:extLst>
      <p:ext uri="{BB962C8B-B14F-4D97-AF65-F5344CB8AC3E}">
        <p14:creationId xmlns:p14="http://schemas.microsoft.com/office/powerpoint/2010/main" val="40693112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7096B-F543-46AD-9FF5-44E56914656E}"/>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的重点</a:t>
            </a:r>
          </a:p>
        </p:txBody>
      </p:sp>
      <p:sp>
        <p:nvSpPr>
          <p:cNvPr id="3" name="内容占位符 2">
            <a:extLst>
              <a:ext uri="{FF2B5EF4-FFF2-40B4-BE49-F238E27FC236}">
                <a16:creationId xmlns:a16="http://schemas.microsoft.com/office/drawing/2014/main" id="{A40508C6-2CFF-3AFE-5335-7F7CC8EBCEE4}"/>
              </a:ext>
            </a:extLst>
          </p:cNvPr>
          <p:cNvSpPr>
            <a:spLocks noGrp="1"/>
          </p:cNvSpPr>
          <p:nvPr>
            <p:ph idx="1"/>
          </p:nvPr>
        </p:nvSpPr>
        <p:spPr>
          <a:xfrm>
            <a:off x="838200" y="1825625"/>
            <a:ext cx="10515600" cy="4667250"/>
          </a:xfrm>
        </p:spPr>
        <p:txBody>
          <a:bodyPr>
            <a:normAutofit fontScale="62500" lnSpcReduction="20000"/>
          </a:bodyPr>
          <a:lstStyle/>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指令能否发射主要观察两点</a:t>
            </a:r>
            <a:r>
              <a:rPr lang="zh-CN" altLang="en-US">
                <a:solidFill>
                  <a:srgbClr val="121212"/>
                </a:solidFill>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保留站是否有空闲和</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是否有空闲，如果都有空闲，就可以发射，发射之后指令会分别占据保留站、</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一个表项，并用</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的编号标记寄存器结果状态表</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如果指令不能从（</a:t>
            </a:r>
            <a:r>
              <a:rPr lang="en-US" altLang="zh-CN" b="0" i="0">
                <a:solidFill>
                  <a:srgbClr val="121212"/>
                </a:solidFill>
                <a:effectLst/>
                <a:latin typeface="Microsoft YaHei" panose="020B0503020204020204" pitchFamily="34" charset="-122"/>
                <a:ea typeface="Microsoft YaHei" panose="020B0503020204020204" pitchFamily="34" charset="-122"/>
              </a:rPr>
              <a:t>questioned: </a:t>
            </a:r>
            <a:r>
              <a:rPr lang="zh-CN" altLang="en-US" b="0" i="0">
                <a:solidFill>
                  <a:srgbClr val="121212"/>
                </a:solidFill>
                <a:effectLst/>
                <a:latin typeface="Microsoft YaHei" panose="020B0503020204020204" pitchFamily="34" charset="-122"/>
                <a:ea typeface="Microsoft YaHei" panose="020B0503020204020204" pitchFamily="34" charset="-122"/>
              </a:rPr>
              <a:t>什么叫「不能从</a:t>
            </a:r>
            <a:r>
              <a:rPr lang="en-US" altLang="zh-C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」？）逻辑寄存器堆读取到所需数据，就会根据寄存器结果状态表的查询结果查询数据，此时会有三个情况：</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一是数据由正在执行的指令得出，此时指令需要在保留站中监听</a:t>
            </a:r>
            <a:r>
              <a:rPr lang="en" altLang="zh-CN" b="0" i="0">
                <a:solidFill>
                  <a:srgbClr val="121212"/>
                </a:solidFill>
                <a:effectLst/>
                <a:latin typeface="Microsoft YaHei" panose="020B0503020204020204" pitchFamily="34" charset="-122"/>
                <a:ea typeface="Microsoft YaHei" panose="020B0503020204020204" pitchFamily="34" charset="-122"/>
              </a:rPr>
              <a:t>CDB</a:t>
            </a:r>
            <a:endParaRPr lang="en-US" altLang="zh-CN">
              <a:solidFill>
                <a:srgbClr val="121212"/>
              </a:solidFill>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二是数据正在</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中，但是没有提交，此时指令会从</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中读出数据</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lvl="1">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三是数据正在</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总线上广播，此时指令读取</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的数据；</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一旦指令的数据准备完毕，就开始执行，执行可能需要很多个周期，此时别的类似指令就要在保留站中等待，值得注意的是，在上面的案例中指令在执行时并不会清除保留站，而实际上此时可以清除保留站了</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指令执行完毕后就可以写回，数据会被写回到</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 b="0" i="0">
                <a:solidFill>
                  <a:srgbClr val="121212"/>
                </a:solidFill>
                <a:effectLst/>
                <a:latin typeface="Microsoft YaHei" panose="020B0503020204020204" pitchFamily="34" charset="-122"/>
                <a:ea typeface="Microsoft YaHei" panose="020B0503020204020204" pitchFamily="34" charset="-122"/>
              </a:rPr>
              <a:t>，</a:t>
            </a:r>
            <a:r>
              <a:rPr lang="zh-CN" altLang="en-US" b="0" i="0">
                <a:solidFill>
                  <a:srgbClr val="121212"/>
                </a:solidFill>
                <a:effectLst/>
                <a:latin typeface="Microsoft YaHei" panose="020B0503020204020204" pitchFamily="34" charset="-122"/>
                <a:ea typeface="Microsoft YaHei" panose="020B0503020204020204" pitchFamily="34" charset="-122"/>
              </a:rPr>
              <a:t>但是暂时还不会更新逻辑寄存器堆，同时数据会由</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广播出去</a:t>
            </a:r>
          </a:p>
          <a:p>
            <a:pPr algn="l">
              <a:lnSpc>
                <a:spcPct val="120000"/>
              </a:lnSpc>
              <a:buFont typeface="Arial" panose="020B0604020202020204" pitchFamily="34" charset="0"/>
              <a:buChar char="•"/>
            </a:pPr>
            <a:r>
              <a:rPr lang="zh-CN" altLang="en-US" b="0" i="0">
                <a:solidFill>
                  <a:srgbClr val="121212"/>
                </a:solidFill>
                <a:effectLst/>
                <a:latin typeface="Microsoft YaHei" panose="020B0503020204020204" pitchFamily="34" charset="-122"/>
                <a:ea typeface="Microsoft YaHei" panose="020B0503020204020204" pitchFamily="34" charset="-122"/>
              </a:rPr>
              <a:t>当一条指令成为</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中最老的指令时，即</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的头指针指向该指令时，该指令就可以提交，提交周期结束时逻辑寄存器会被更新，</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的对应</a:t>
            </a:r>
            <a:r>
              <a:rPr lang="en" altLang="zh-CN" b="0" i="0">
                <a:solidFill>
                  <a:srgbClr val="121212"/>
                </a:solidFill>
                <a:effectLst/>
                <a:latin typeface="Microsoft YaHei" panose="020B0503020204020204" pitchFamily="34" charset="-122"/>
                <a:ea typeface="Microsoft YaHei" panose="020B0503020204020204" pitchFamily="34" charset="-122"/>
              </a:rPr>
              <a:t>Busy</a:t>
            </a:r>
            <a:r>
              <a:rPr lang="zh-CN" altLang="en-US" b="0" i="0">
                <a:solidFill>
                  <a:srgbClr val="121212"/>
                </a:solidFill>
                <a:effectLst/>
                <a:latin typeface="Microsoft YaHei" panose="020B0503020204020204" pitchFamily="34" charset="-122"/>
                <a:ea typeface="Microsoft YaHei" panose="020B0503020204020204" pitchFamily="34" charset="-122"/>
              </a:rPr>
              <a:t>位会被置为无效，头指针会指向下一条指令</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349412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7096B-F543-46AD-9FF5-44E56914656E}"/>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的主要改动</a:t>
            </a:r>
          </a:p>
        </p:txBody>
      </p:sp>
      <p:sp>
        <p:nvSpPr>
          <p:cNvPr id="3" name="内容占位符 2">
            <a:extLst>
              <a:ext uri="{FF2B5EF4-FFF2-40B4-BE49-F238E27FC236}">
                <a16:creationId xmlns:a16="http://schemas.microsoft.com/office/drawing/2014/main" id="{A40508C6-2CFF-3AFE-5335-7F7CC8EBCEE4}"/>
              </a:ext>
            </a:extLst>
          </p:cNvPr>
          <p:cNvSpPr>
            <a:spLocks noGrp="1"/>
          </p:cNvSpPr>
          <p:nvPr>
            <p:ph idx="1"/>
          </p:nvPr>
        </p:nvSpPr>
        <p:spPr>
          <a:xfrm>
            <a:off x="838200" y="1825625"/>
            <a:ext cx="10515600" cy="4667250"/>
          </a:xfrm>
        </p:spPr>
        <p:txBody>
          <a:bodyPr>
            <a:normAutofit/>
          </a:bodyPr>
          <a:lstStyle/>
          <a:p>
            <a:pPr marL="514350" indent="-514350" algn="l">
              <a:lnSpc>
                <a:spcPct val="120000"/>
              </a:lnSpc>
              <a:buFont typeface="+mj-lt"/>
              <a:buAutoNum type="arabicPeriod"/>
            </a:pPr>
            <a:r>
              <a:rPr lang="zh-CN" altLang="en-US" b="0" i="0">
                <a:solidFill>
                  <a:srgbClr val="121212"/>
                </a:solidFill>
                <a:effectLst/>
                <a:latin typeface="Microsoft YaHei" panose="020B0503020204020204" pitchFamily="34" charset="-122"/>
                <a:ea typeface="Microsoft YaHei" panose="020B0503020204020204" pitchFamily="34" charset="-122"/>
              </a:rPr>
              <a:t>使用</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编号而不是保留站编号来标记寄存器结果状态表</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514350" indent="-514350" algn="l">
              <a:lnSpc>
                <a:spcPct val="120000"/>
              </a:lnSpc>
              <a:buFont typeface="+mj-lt"/>
              <a:buAutoNum type="arabicPeriod"/>
            </a:pP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总线直通</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而不直通逻辑寄存器堆</a:t>
            </a:r>
            <a:endParaRPr lang="en-US" altLang="zh-CN" b="0" i="0">
              <a:solidFill>
                <a:srgbClr val="121212"/>
              </a:solidFill>
              <a:effectLst/>
              <a:latin typeface="Microsoft YaHei" panose="020B0503020204020204" pitchFamily="34" charset="-122"/>
              <a:ea typeface="Microsoft YaHei" panose="020B0503020204020204" pitchFamily="34" charset="-122"/>
            </a:endParaRPr>
          </a:p>
          <a:p>
            <a:pPr marL="514350" indent="-514350" algn="l">
              <a:lnSpc>
                <a:spcPct val="120000"/>
              </a:lnSpc>
              <a:buFont typeface="+mj-lt"/>
              <a:buAutoNum type="arabicPeriod"/>
            </a:pPr>
            <a:r>
              <a:rPr lang="zh-CN" altLang="en-US" b="0" i="0">
                <a:solidFill>
                  <a:srgbClr val="121212"/>
                </a:solidFill>
                <a:effectLst/>
                <a:latin typeface="Microsoft YaHei" panose="020B0503020204020204" pitchFamily="34" charset="-122"/>
                <a:ea typeface="Microsoft YaHei" panose="020B0503020204020204" pitchFamily="34" charset="-122"/>
              </a:rPr>
              <a:t>指令的源数据可以从寄存器堆、</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总线和</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中取得</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528752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6C61F-1347-1BC3-A5CD-B20687E85FA6}"/>
              </a:ext>
            </a:extLst>
          </p:cNvPr>
          <p:cNvSpPr>
            <a:spLocks noGrp="1"/>
          </p:cNvSpPr>
          <p:nvPr>
            <p:ph type="title"/>
          </p:nvPr>
        </p:nvSpPr>
        <p:spPr/>
        <p:txBody>
          <a:bodyPr/>
          <a:lstStyle/>
          <a:p>
            <a:r>
              <a:rPr kumimoji="1" lang="en-US" altLang="zh-CN">
                <a:latin typeface="Microsoft YaHei" panose="020B0503020204020204" pitchFamily="34" charset="-122"/>
                <a:ea typeface="Microsoft YaHei" panose="020B0503020204020204" pitchFamily="34" charset="-122"/>
              </a:rPr>
              <a:t>ROB</a:t>
            </a:r>
            <a:r>
              <a:rPr kumimoji="1" lang="zh-CN" altLang="en-US">
                <a:latin typeface="Microsoft YaHei" panose="020B0503020204020204" pitchFamily="34" charset="-122"/>
                <a:ea typeface="Microsoft YaHei" panose="020B0503020204020204" pitchFamily="34" charset="-122"/>
              </a:rPr>
              <a:t> 的优点</a:t>
            </a:r>
            <a:r>
              <a:rPr kumimoji="1" lang="en-US" altLang="zh-CN">
                <a:latin typeface="Microsoft YaHei" panose="020B0503020204020204" pitchFamily="34" charset="-122"/>
                <a:ea typeface="Microsoft YaHei" panose="020B0503020204020204" pitchFamily="34" charset="-122"/>
              </a:rPr>
              <a:t>1</a:t>
            </a:r>
            <a:endParaRPr kumimoji="1" lang="zh-CN" altLang="en-US">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00548622-FCEA-FB13-9746-4F90FDB7ABB1}"/>
              </a:ext>
            </a:extLst>
          </p:cNvPr>
          <p:cNvSpPr>
            <a:spLocks noGrp="1"/>
          </p:cNvSpPr>
          <p:nvPr>
            <p:ph idx="1"/>
          </p:nvPr>
        </p:nvSpPr>
        <p:spPr/>
        <p:txBody>
          <a:bodyPr>
            <a:normAutofit fontScale="70000" lnSpcReduction="20000"/>
          </a:bodyPr>
          <a:lstStyle/>
          <a:p>
            <a:pPr algn="just">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第一点改动为乱序机器带来了好处，不过这个好处在实例没有体现出来。</a:t>
            </a:r>
            <a:r>
              <a:rPr lang="zh-CN" altLang="en-US" b="1" i="0">
                <a:solidFill>
                  <a:srgbClr val="121212"/>
                </a:solidFill>
                <a:effectLst/>
                <a:latin typeface="Microsoft YaHei" panose="020B0503020204020204" pitchFamily="34" charset="-122"/>
                <a:ea typeface="Microsoft YaHei" panose="020B0503020204020204" pitchFamily="34" charset="-122"/>
              </a:rPr>
              <a:t>实例在指令执行过程中不会清除保留站，但是这其实是可以的</a:t>
            </a:r>
            <a:r>
              <a:rPr lang="zh-CN" altLang="en-US" b="0" i="0">
                <a:solidFill>
                  <a:srgbClr val="121212"/>
                </a:solidFill>
                <a:effectLst/>
                <a:latin typeface="Microsoft YaHei" panose="020B0503020204020204" pitchFamily="34" charset="-122"/>
                <a:ea typeface="Microsoft YaHei" panose="020B0503020204020204" pitchFamily="34" charset="-122"/>
              </a:rPr>
              <a:t>。原始的</a:t>
            </a: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在指令执行时不可以清除保留站，因为指令需要用保留站的编号来标记指令输出和目的寄存器，如果允许指令执行时清除保留站，那么保留站编号就可能被后序指令重用，一旦编号被重用，后序指令监听</a:t>
            </a:r>
            <a:r>
              <a:rPr lang="en" altLang="zh-CN" b="0" i="0">
                <a:solidFill>
                  <a:srgbClr val="121212"/>
                </a:solidFill>
                <a:effectLst/>
                <a:latin typeface="Microsoft YaHei" panose="020B0503020204020204" pitchFamily="34" charset="-122"/>
                <a:ea typeface="Microsoft YaHei" panose="020B0503020204020204" pitchFamily="34" charset="-122"/>
              </a:rPr>
              <a:t>CDB</a:t>
            </a:r>
            <a:r>
              <a:rPr lang="zh-CN" altLang="en-US" b="0" i="0">
                <a:solidFill>
                  <a:srgbClr val="121212"/>
                </a:solidFill>
                <a:effectLst/>
                <a:latin typeface="Microsoft YaHei" panose="020B0503020204020204" pitchFamily="34" charset="-122"/>
                <a:ea typeface="Microsoft YaHei" panose="020B0503020204020204" pitchFamily="34" charset="-122"/>
              </a:rPr>
              <a:t>总线的行为就会变得混乱，而且前序指令的结果有可能错误地写入到逻辑寄存器中。</a:t>
            </a:r>
          </a:p>
          <a:p>
            <a:pPr algn="just">
              <a:lnSpc>
                <a:spcPct val="120000"/>
              </a:lnSpc>
            </a:pPr>
            <a:r>
              <a:rPr lang="zh-CN" altLang="en-US" b="0" i="0">
                <a:solidFill>
                  <a:srgbClr val="121212"/>
                </a:solidFill>
                <a:effectLst/>
                <a:latin typeface="Microsoft YaHei" panose="020B0503020204020204" pitchFamily="34" charset="-122"/>
                <a:ea typeface="Microsoft YaHei" panose="020B0503020204020204" pitchFamily="34" charset="-122"/>
              </a:rPr>
              <a:t>原始的</a:t>
            </a:r>
            <a:r>
              <a:rPr lang="en" altLang="zh-CN" b="0" i="0">
                <a:solidFill>
                  <a:srgbClr val="121212"/>
                </a:solidFill>
                <a:effectLst/>
                <a:latin typeface="Microsoft YaHei" panose="020B0503020204020204" pitchFamily="34" charset="-122"/>
                <a:ea typeface="Microsoft YaHei" panose="020B0503020204020204" pitchFamily="34" charset="-122"/>
              </a:rPr>
              <a:t>Tomasulo</a:t>
            </a:r>
            <a:r>
              <a:rPr lang="zh-CN" altLang="en-US" b="0" i="0">
                <a:solidFill>
                  <a:srgbClr val="121212"/>
                </a:solidFill>
                <a:effectLst/>
                <a:latin typeface="Microsoft YaHei" panose="020B0503020204020204" pitchFamily="34" charset="-122"/>
                <a:ea typeface="Microsoft YaHei" panose="020B0503020204020204" pitchFamily="34" charset="-122"/>
              </a:rPr>
              <a:t>不允许指令执行时清除保留站，但是这么做是不好的，因为后序指令能否发射和保留站是否有空余有关系，</a:t>
            </a:r>
            <a:r>
              <a:rPr lang="zh-CN" altLang="en-US" b="1" i="0">
                <a:solidFill>
                  <a:srgbClr val="121212"/>
                </a:solidFill>
                <a:effectLst/>
                <a:latin typeface="Microsoft YaHei" panose="020B0503020204020204" pitchFamily="34" charset="-122"/>
                <a:ea typeface="Microsoft YaHei" panose="020B0503020204020204" pitchFamily="34" charset="-122"/>
              </a:rPr>
              <a:t>如果指令总是不解放保留站，那后续指令就可能会卡死在发射阶段，从而指令流水线也会被截断</a:t>
            </a:r>
            <a:r>
              <a:rPr lang="zh-CN" altLang="en-US" b="0" i="0">
                <a:solidFill>
                  <a:srgbClr val="121212"/>
                </a:solidFill>
                <a:effectLst/>
                <a:latin typeface="Microsoft YaHei" panose="020B0503020204020204" pitchFamily="34" charset="-122"/>
                <a:ea typeface="Microsoft YaHei" panose="020B0503020204020204" pitchFamily="34" charset="-122"/>
              </a:rPr>
              <a:t>。</a:t>
            </a:r>
          </a:p>
          <a:p>
            <a:pPr algn="just">
              <a:lnSpc>
                <a:spcPct val="120000"/>
              </a:lnSpc>
            </a:pPr>
            <a:r>
              <a:rPr lang="zh-CN" altLang="en-US" b="1" i="0">
                <a:solidFill>
                  <a:srgbClr val="121212"/>
                </a:solidFill>
                <a:effectLst/>
                <a:latin typeface="Microsoft YaHei" panose="020B0503020204020204" pitchFamily="34" charset="-122"/>
                <a:ea typeface="Microsoft YaHei" panose="020B0503020204020204" pitchFamily="34" charset="-122"/>
              </a:rPr>
              <a:t>采用</a:t>
            </a:r>
            <a:r>
              <a:rPr lang="en" altLang="zh-CN" b="1" i="0">
                <a:solidFill>
                  <a:srgbClr val="121212"/>
                </a:solidFill>
                <a:effectLst/>
                <a:latin typeface="Microsoft YaHei" panose="020B0503020204020204" pitchFamily="34" charset="-122"/>
                <a:ea typeface="Microsoft YaHei" panose="020B0503020204020204" pitchFamily="34" charset="-122"/>
              </a:rPr>
              <a:t>ROB</a:t>
            </a:r>
            <a:r>
              <a:rPr lang="zh-CN" altLang="en-US" b="1" i="0">
                <a:solidFill>
                  <a:srgbClr val="121212"/>
                </a:solidFill>
                <a:effectLst/>
                <a:latin typeface="Microsoft YaHei" panose="020B0503020204020204" pitchFamily="34" charset="-122"/>
                <a:ea typeface="Microsoft YaHei" panose="020B0503020204020204" pitchFamily="34" charset="-122"/>
              </a:rPr>
              <a:t>就可以解决这个问题</a:t>
            </a:r>
            <a:r>
              <a:rPr lang="zh-CN" altLang="en-US" b="0" i="0">
                <a:solidFill>
                  <a:srgbClr val="121212"/>
                </a:solidFill>
                <a:effectLst/>
                <a:latin typeface="Microsoft YaHei" panose="020B0503020204020204" pitchFamily="34" charset="-122"/>
                <a:ea typeface="Microsoft YaHei" panose="020B0503020204020204" pitchFamily="34" charset="-122"/>
              </a:rPr>
              <a:t>，因为</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中使用</a:t>
            </a:r>
            <a:r>
              <a:rPr lang="en" altLang="zh-CN" b="0" i="0">
                <a:solidFill>
                  <a:srgbClr val="121212"/>
                </a:solidFill>
                <a:effectLst/>
                <a:latin typeface="Microsoft YaHei" panose="020B0503020204020204" pitchFamily="34" charset="-122"/>
                <a:ea typeface="Microsoft YaHei" panose="020B0503020204020204" pitchFamily="34" charset="-122"/>
              </a:rPr>
              <a:t>ROB</a:t>
            </a:r>
            <a:r>
              <a:rPr lang="zh-CN" altLang="en-US" b="0" i="0">
                <a:solidFill>
                  <a:srgbClr val="121212"/>
                </a:solidFill>
                <a:effectLst/>
                <a:latin typeface="Microsoft YaHei" panose="020B0503020204020204" pitchFamily="34" charset="-122"/>
                <a:ea typeface="Microsoft YaHei" panose="020B0503020204020204" pitchFamily="34" charset="-122"/>
              </a:rPr>
              <a:t>编号来标记输出和目的寄存器，因此即使清除保留站，也不会出现上面例子中重用编号的情况，这样一来保留站就可以在指令执行时被清除，后序指令有了更多的缓冲空间。</a:t>
            </a:r>
          </a:p>
          <a:p>
            <a:pPr>
              <a:lnSpc>
                <a:spcPct val="120000"/>
              </a:lnSpc>
            </a:pP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159234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17004</Words>
  <Application>Microsoft Macintosh PowerPoint</Application>
  <PresentationFormat>宽屏</PresentationFormat>
  <Paragraphs>5100</Paragraphs>
  <Slides>101</Slides>
  <Notes>61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-apple-system</vt:lpstr>
      <vt:lpstr>等线</vt:lpstr>
      <vt:lpstr>等线 Light</vt:lpstr>
      <vt:lpstr>Microsoft YaHei</vt:lpstr>
      <vt:lpstr>Arial</vt:lpstr>
      <vt:lpstr>Courier New</vt:lpstr>
      <vt:lpstr>Office 主题​​</vt:lpstr>
      <vt:lpstr>计分牌 CDC 6600</vt:lpstr>
      <vt:lpstr>Functional Unit（FU）</vt:lpstr>
      <vt:lpstr>Register Result（RR）</vt:lpstr>
      <vt:lpstr>PowerPoint 演示文稿</vt:lpstr>
      <vt:lpstr>指令执行阶段</vt:lpstr>
      <vt:lpstr>指令执行：发射阶段（1）</vt:lpstr>
      <vt:lpstr>指令执行：读数阶段（2）</vt:lpstr>
      <vt:lpstr>指令执行：执行阶段（3）</vt:lpstr>
      <vt:lpstr>指令执行：写回阶段（4）</vt:lpstr>
      <vt:lpstr>案例：Cycle 1（红色字体表示当前周期结束时对记分牌新的修改）</vt:lpstr>
      <vt:lpstr>案例：Cycle 2（红色字体表示当前周期结束时对记分牌新的修改）</vt:lpstr>
      <vt:lpstr>案例：Cycle 3（红色字体表示当前周期结束时对记分牌新的修改）</vt:lpstr>
      <vt:lpstr>案例：Cycle 4（红色字体表示当前周期结束时对记分牌新的修改）</vt:lpstr>
      <vt:lpstr>案例：Cycle 5（红色字体表示当前周期结束时对记分牌新的修改）</vt:lpstr>
      <vt:lpstr>案例：Cycle 6（红色字体表示当前周期结束时对记分牌新的修改）</vt:lpstr>
      <vt:lpstr>案例：Cycle 7（红色字体表示当前周期结束时对记分牌新的修改）</vt:lpstr>
      <vt:lpstr>案例：Cycle 8（红色字体表示当前周期结束时对记分牌新的修改）</vt:lpstr>
      <vt:lpstr>案例：Cycle 9（红色字体表示当前周期结束时对记分牌新的修改）</vt:lpstr>
      <vt:lpstr>案例：Cycle 10（红色字体表示当前周期结束时对记分牌新的修改）</vt:lpstr>
      <vt:lpstr>后续省略！来看几个要点</vt:lpstr>
      <vt:lpstr>记分牌算法的优缺点</vt:lpstr>
      <vt:lpstr>Tomasulo</vt:lpstr>
      <vt:lpstr>从与记分牌的对比看 Tomasulo 的动机</vt:lpstr>
      <vt:lpstr>重新审视数据冒险</vt:lpstr>
      <vt:lpstr>Register Renaming</vt:lpstr>
      <vt:lpstr>PowerPoint 演示文稿</vt:lpstr>
      <vt:lpstr>Reservation Station</vt:lpstr>
      <vt:lpstr>Register Result Status</vt:lpstr>
      <vt:lpstr>指令执行阶段</vt:lpstr>
      <vt:lpstr>指令执行：发射（1）</vt:lpstr>
      <vt:lpstr>指令执行：执行和写回（2、3）</vt:lpstr>
      <vt:lpstr>算法执行细节：发射</vt:lpstr>
      <vt:lpstr>算法执行细节：发射</vt:lpstr>
      <vt:lpstr>算法执行细节：发射</vt:lpstr>
      <vt:lpstr>算法执行细节：执行</vt:lpstr>
      <vt:lpstr>算法执行细节：执行</vt:lpstr>
      <vt:lpstr>算法执行细节：执行</vt:lpstr>
      <vt:lpstr>算法执行细节：执行</vt:lpstr>
      <vt:lpstr>算法执行细节：写结果</vt:lpstr>
      <vt:lpstr>算法执行细节：写结果</vt:lpstr>
      <vt:lpstr>算法执行细节：写结果</vt:lpstr>
      <vt:lpstr>案例：Cycle 1（红色字体表示当前周期结束时对新的修改）</vt:lpstr>
      <vt:lpstr>案例：Cycle 2（红色字体表示当前周期结束时对新的修改）</vt:lpstr>
      <vt:lpstr>案例：Cycle 3（红色字体表示当前周期结束时对新的修改）</vt:lpstr>
      <vt:lpstr>案例：Cycle 4（红色字体表示当前周期结束时对新的修改）</vt:lpstr>
      <vt:lpstr>案例：Cycle 5（红色字体表示当前周期结束时对新的修改）</vt:lpstr>
      <vt:lpstr>案例：Cycle 6（红色字体表示当前周期结束时对新的修改）</vt:lpstr>
      <vt:lpstr>后续省略！来看几个要点</vt:lpstr>
      <vt:lpstr>Tomasulo 的优点</vt:lpstr>
      <vt:lpstr>Tomasulo 的缺点</vt:lpstr>
      <vt:lpstr>Tomasulo 是怎么重叠执行循环的？</vt:lpstr>
      <vt:lpstr>案例</vt:lpstr>
      <vt:lpstr>案例：Cycle 1（红色字体表示当前周期结束时对新的修改，News 见备注）</vt:lpstr>
      <vt:lpstr>案例：Cycle 2（红色字体表示当前周期结束时对新的修改，News 见备注）</vt:lpstr>
      <vt:lpstr>案例：Cycle 3（红色字体表示当前周期结束时对新的修改，News 见备注）</vt:lpstr>
      <vt:lpstr>案例：Cycle 4（红色字体表示当前周期结束时对新的修改，News 见备注）</vt:lpstr>
      <vt:lpstr>案例：Cycle 5（红色字体表示当前周期结束时对新的修改，News 见备注）</vt:lpstr>
      <vt:lpstr>案例：Cycle 6（红色字体表示当前周期结束时对新的修改，News 见备注）</vt:lpstr>
      <vt:lpstr>案例：Cycle 7（红色字体表示当前周期结束时对新的修改，News 见备注）</vt:lpstr>
      <vt:lpstr>案例：Cycle 8（红色字体表示当前周期结束时对新的修改，News 见备注）</vt:lpstr>
      <vt:lpstr>案例：Cycle 9（红色字体表示当前周期结束时对新的修改，News 见备注）</vt:lpstr>
      <vt:lpstr>案例：Cycle 10（红色字体表示当前周期结束时对新的修改，News 见备注）</vt:lpstr>
      <vt:lpstr>案例：Cycle 11（红色字体表示当前周期结束时对新的修改，News 见备注）</vt:lpstr>
      <vt:lpstr>案例：Cycle 12（红色字体表示当前周期结束时对新的修改，News 见备注）</vt:lpstr>
      <vt:lpstr>案例：Cycle 13（红色字体表示当前周期结束时对新的修改，News 见备注）</vt:lpstr>
      <vt:lpstr>案例：Cycle 14（红色字体表示当前周期结束时对新的修改，News 见备注）</vt:lpstr>
      <vt:lpstr>案例：Cycle 15（红色字体表示当前周期结束时对新的修改，News 见备注）</vt:lpstr>
      <vt:lpstr>后面省略……</vt:lpstr>
      <vt:lpstr>重排序缓冲</vt:lpstr>
      <vt:lpstr>重排序缓冲的动机</vt:lpstr>
      <vt:lpstr>重排序缓冲的原理</vt:lpstr>
      <vt:lpstr>PowerPoint 演示文稿</vt:lpstr>
      <vt:lpstr>PowerPoint 演示文稿</vt:lpstr>
      <vt:lpstr>PowerPoint 演示文稿</vt:lpstr>
      <vt:lpstr>现在的 RR 结构</vt:lpstr>
      <vt:lpstr>ROB 执行细节：发射</vt:lpstr>
      <vt:lpstr>ROB 执行细节：发射</vt:lpstr>
      <vt:lpstr>ROB 执行细节：发射</vt:lpstr>
      <vt:lpstr>ROB 执行细节：执行</vt:lpstr>
      <vt:lpstr>ROB 执行细节：执行</vt:lpstr>
      <vt:lpstr>ROB 执行细节：执行</vt:lpstr>
      <vt:lpstr>ROB 执行细节：执行</vt:lpstr>
      <vt:lpstr>ROB 执行细节：写结果</vt:lpstr>
      <vt:lpstr>ROB 执行细节：写结果</vt:lpstr>
      <vt:lpstr>ROB 执行细节：写结果</vt:lpstr>
      <vt:lpstr>案例：Cycle 1（红色字体表示当前周期结束时对新的修改）</vt:lpstr>
      <vt:lpstr>案例：Cycle 2（红色字体表示当前周期结束时对新的修改）</vt:lpstr>
      <vt:lpstr>案例：Cycle 3（红色字体表示当前周期结束时对新的修改）</vt:lpstr>
      <vt:lpstr>案例：Cycle 4（红色字体表示当前周期结束时对新的修改）</vt:lpstr>
      <vt:lpstr>案例：Cycle 5（红色字体表示当前周期结束时对新的修改）</vt:lpstr>
      <vt:lpstr>案例：Cycle 6（红色字体表示当前周期结束时对新的修改）</vt:lpstr>
      <vt:lpstr>案例：Cycle 7（红色字体表示当前周期结束时对新的修改）</vt:lpstr>
      <vt:lpstr>案例：Cycle 8（红色字体表示当前周期结束时对新的修改）</vt:lpstr>
      <vt:lpstr>案例：Cycle 9（红色字体表示当前周期结束时对新的修改）</vt:lpstr>
      <vt:lpstr>案例：… Cycle 13（红色字体表示当前周期结束时对新的修改）</vt:lpstr>
      <vt:lpstr>案例：… Cycle 14（红色字体表示当前周期结束时对新的修改）</vt:lpstr>
      <vt:lpstr>ROB 的重点</vt:lpstr>
      <vt:lpstr>ROB 的主要改动</vt:lpstr>
      <vt:lpstr>ROB 的优点1</vt:lpstr>
      <vt:lpstr>ROB 的优点2</vt:lpstr>
      <vt:lpstr>ROB 的缺点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计分牌 CDC 6600</dc:title>
  <dc:creator>HuangRuixuan</dc:creator>
  <cp:lastModifiedBy>HuangRuixuan</cp:lastModifiedBy>
  <cp:revision>20</cp:revision>
  <dcterms:created xsi:type="dcterms:W3CDTF">2023-05-04T04:35:59Z</dcterms:created>
  <dcterms:modified xsi:type="dcterms:W3CDTF">2023-06-24T15:01:52Z</dcterms:modified>
</cp:coreProperties>
</file>