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>
    <p:extLst>
      <p:ext uri="{19B8F6BF-5375-455C-9EA6-DF929625EA0E}">
        <p15:presenceInfo xmlns:p15="http://schemas.microsoft.com/office/powerpoint/2012/main" userId="74fe9eade95ce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0"/>
  </p:normalViewPr>
  <p:slideViewPr>
    <p:cSldViewPr snapToGrid="0">
      <p:cViewPr>
        <p:scale>
          <a:sx n="100" d="100"/>
          <a:sy n="100" d="100"/>
        </p:scale>
        <p:origin x="1914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2A3-3BBD-4453-B934-FADD575612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liandefu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07.png"/><Relationship Id="rId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第三章：线性模型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主讲：连德富 特任教授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博士生导师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liandefu@ustc.edu.cn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手机：</a:t>
            </a:r>
            <a:r>
              <a:rPr lang="en-US" altLang="zh-CN" dirty="0" smtClean="0"/>
              <a:t>13739227137</a:t>
            </a:r>
          </a:p>
          <a:p>
            <a:pPr algn="l"/>
            <a:r>
              <a:rPr lang="zh-CN" altLang="en-US" dirty="0" smtClean="0"/>
              <a:t>主页：</a:t>
            </a:r>
            <a:r>
              <a:rPr lang="en-US" altLang="zh-CN" dirty="0" smtClean="0">
                <a:hlinkClick r:id="rId3"/>
              </a:rPr>
              <a:t>http://staff.ustc.edu.cn/~liandefu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年秋季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最小二乘法（</a:t>
                </a:r>
                <a:r>
                  <a:rPr lang="en-US" altLang="zh-CN" dirty="0"/>
                  <a:t>least square method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关于变量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 smtClean="0"/>
                  <a:t>的导数得到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blipFill>
                <a:blip r:embed="rId4"/>
                <a:stretch>
                  <a:fillRect t="-4918" r="-387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标注 8"/>
              <p:cNvSpPr/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blipFill>
                <a:blip r:embed="rId6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blipFill>
                <a:blip r:embed="rId7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满秩讨论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满秩矩阵或正定矩阵，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 smtClean="0"/>
                  <a:t>代回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，线性回归模型为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不是满秩矩阵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根据归纳偏好选择解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引入正则化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blipFill>
                <a:blip r:embed="rId4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349630" y="2241550"/>
            <a:ext cx="474785" cy="290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95511" y="2201985"/>
                <a:ext cx="216046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11" y="2201985"/>
                <a:ext cx="2160466" cy="369332"/>
              </a:xfrm>
              <a:prstGeom prst="rect">
                <a:avLst/>
              </a:prstGeom>
              <a:blipFill>
                <a:blip r:embed="rId5"/>
                <a:stretch>
                  <a:fillRect t="-1515" b="-303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blipFill>
                <a:blip r:embed="rId7"/>
                <a:stretch>
                  <a:fillRect t="-1515" b="-9091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重新考虑一个特征的情形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输出标记的对数为线性模型逼近的目标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/>
        </p:blipFill>
        <p:spPr bwMode="auto">
          <a:xfrm>
            <a:off x="726296" y="2184858"/>
            <a:ext cx="4316507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6381750" y="3609975"/>
            <a:ext cx="419100" cy="63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广义线性模型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一般形式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dirty="0" smtClean="0"/>
                  <a:t>链接函数 </a:t>
                </a:r>
                <a:r>
                  <a:rPr lang="en-US" altLang="zh-CN" dirty="0" smtClean="0"/>
                  <a:t>(link function)</a:t>
                </a:r>
              </a:p>
              <a:p>
                <a:pPr lvl="1"/>
                <a:r>
                  <a:rPr lang="zh-CN" altLang="en-US" dirty="0" smtClean="0"/>
                  <a:t>单调可微</a:t>
                </a:r>
                <a:r>
                  <a:rPr lang="en-US" altLang="zh-CN" dirty="0" smtClean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对数线性回归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就是广义线性模型的特列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预测值与输出标记</a:t>
            </a:r>
          </a:p>
          <a:p>
            <a:endParaRPr lang="en-US" altLang="zh-CN" dirty="0" smtClean="0"/>
          </a:p>
          <a:p>
            <a:endParaRPr lang="en-US" altLang="zh-CN" kern="0" dirty="0" smtClean="0">
              <a:latin typeface="+mn-ea"/>
              <a:cs typeface="Verdana" pitchFamily="34" charset="0"/>
            </a:endParaRPr>
          </a:p>
          <a:p>
            <a:r>
              <a:rPr lang="zh-CN" altLang="en-US" kern="0" dirty="0" smtClean="0">
                <a:latin typeface="+mn-ea"/>
                <a:cs typeface="Verdana" pitchFamily="34" charset="0"/>
              </a:rPr>
              <a:t>寻找</a:t>
            </a:r>
            <a:r>
              <a:rPr lang="zh-CN" altLang="en-US" kern="0" dirty="0">
                <a:latin typeface="+mn-ea"/>
                <a:cs typeface="Verdana" pitchFamily="34" charset="0"/>
              </a:rPr>
              <a:t>函数将分类标记与线性回归模型输出联系起来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理想的函数</a:t>
            </a:r>
            <a:r>
              <a:rPr lang="en-US" altLang="zh-CN" dirty="0"/>
              <a:t>——</a:t>
            </a:r>
            <a:r>
              <a:rPr lang="zh-CN" altLang="en-US" dirty="0"/>
              <a:t>单位阶跃函数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预测值大于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就判别为正例，小于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判别为负例，预测值为临界值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时可以任意判别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7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单位阶跃函数缺点</a:t>
            </a:r>
            <a:endParaRPr lang="en-US" altLang="zh-CN" dirty="0"/>
          </a:p>
          <a:p>
            <a:pPr lvl="1"/>
            <a:r>
              <a:rPr lang="zh-CN" altLang="en-US" dirty="0" smtClean="0"/>
              <a:t>不连续，无法用在广义线性模型中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替代函数</a:t>
            </a:r>
            <a:r>
              <a:rPr lang="en-US" altLang="zh-CN" dirty="0"/>
              <a:t>——</a:t>
            </a:r>
            <a:r>
              <a:rPr lang="zh-CN" altLang="en-US" dirty="0"/>
              <a:t>对数几率函数（</a:t>
            </a:r>
            <a:r>
              <a:rPr lang="en-US" altLang="zh-CN" dirty="0"/>
              <a:t>logistic function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27" y="4269117"/>
            <a:ext cx="3622185" cy="195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104226" y="366605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单位阶跃函数与对数几率函数的比较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6722" y="4614898"/>
            <a:ext cx="285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 smtClean="0"/>
              <a:t>单调可微、任意阶可导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运用对数几率函数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066097" y="2267756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 smtClean="0"/>
                  <a:t>视为样本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dirty="0" smtClean="0"/>
                  <a:t>作为正例的可能性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blipFill>
                <a:blip r:embed="rId4"/>
                <a:stretch>
                  <a:fillRect t="-10000" r="-16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 rot="5400000">
            <a:off x="5281863" y="3371153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dirty="0" smtClean="0"/>
                  <a:t>称为几率，反映了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作为正例的相对可能性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blipFill>
                <a:blip r:embed="rId6"/>
                <a:stretch>
                  <a:fillRect t="-1149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30325" y="5022531"/>
            <a:ext cx="49321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无需</a:t>
            </a:r>
            <a:r>
              <a:rPr lang="zh-CN" altLang="en-US" dirty="0"/>
              <a:t>事先假设数据分布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可得到“类别”的近似概率预测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可直接应用现有数值优化算法求取最优解</a:t>
            </a:r>
          </a:p>
        </p:txBody>
      </p:sp>
      <p:sp>
        <p:nvSpPr>
          <p:cNvPr id="15" name="矩形 14"/>
          <p:cNvSpPr/>
          <p:nvPr/>
        </p:nvSpPr>
        <p:spPr>
          <a:xfrm>
            <a:off x="518856" y="4618031"/>
            <a:ext cx="2339102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对数几率回归优点</a:t>
            </a:r>
          </a:p>
        </p:txBody>
      </p:sp>
    </p:spTree>
    <p:extLst>
      <p:ext uri="{BB962C8B-B14F-4D97-AF65-F5344CB8AC3E}">
        <p14:creationId xmlns:p14="http://schemas.microsoft.com/office/powerpoint/2010/main" val="27410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32401"/>
            <a:ext cx="7886700" cy="2182237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极大似然法 最大化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对数似然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220210" y="2313940"/>
            <a:ext cx="215900" cy="317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dirty="0" smtClean="0"/>
                  <a:t>如何优化参数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？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blipFill>
                <a:blip r:embed="rId7"/>
                <a:stretch>
                  <a:fillRect t="-5479" b="-2191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给定</a:t>
                </a:r>
                <a:r>
                  <a:rPr lang="zh-CN" altLang="en-US" dirty="0" smtClean="0"/>
                  <a:t>数据集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线性模型一般形式</a:t>
            </a:r>
            <a:endParaRPr lang="en-US" altLang="zh-CN" dirty="0"/>
          </a:p>
          <a:p>
            <a:endParaRPr lang="en-US" altLang="zh-CN" b="0" i="1" dirty="0" smtClean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向量形式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是由属性描述的示例，其中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个属性上的取值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  <a:blipFill>
                <a:blip r:embed="rId3"/>
                <a:stretch>
                  <a:fillRect t="-10000" r="-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是属性的权重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极大似然法 </a:t>
            </a:r>
            <a:r>
              <a:rPr lang="zh-CN" altLang="en-US" dirty="0" smtClean="0">
                <a:latin typeface="+mn-ea"/>
              </a:rPr>
              <a:t>最小化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负对数似然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  <p:bldP spid="17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</a:p>
        </p:txBody>
      </p:sp>
      <p:sp>
        <p:nvSpPr>
          <p:cNvPr id="8" name="矩形 7"/>
          <p:cNvSpPr/>
          <p:nvPr/>
        </p:nvSpPr>
        <p:spPr>
          <a:xfrm>
            <a:off x="1371517" y="3670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</a:t>
            </a:r>
            <a:r>
              <a:rPr lang="zh-CN" altLang="en-US" dirty="0"/>
              <a:t>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dirty="0" smtClean="0"/>
                  <a:t>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是凸函数。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blipFill>
                <a:blip r:embed="rId6"/>
                <a:stretch>
                  <a:fillRect l="-6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的复合函数，即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 </a:t>
                </a: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是关于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/>
                  <a:t>的凸函数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  <a:blipFill>
                <a:blip r:embed="rId7"/>
                <a:stretch>
                  <a:fillRect l="-682" t="-2679" r="-3922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负对数似然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</a:p>
        </p:txBody>
      </p:sp>
      <p:sp>
        <p:nvSpPr>
          <p:cNvPr id="8" name="矩形 7"/>
          <p:cNvSpPr/>
          <p:nvPr/>
        </p:nvSpPr>
        <p:spPr>
          <a:xfrm>
            <a:off x="1371517" y="44733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</a:t>
            </a:r>
            <a:r>
              <a:rPr lang="zh-CN" altLang="en-US" dirty="0"/>
              <a:t>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标注 13"/>
              <p:cNvSpPr/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牛顿法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888" y="2065798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blipFill>
                <a:blip r:embed="rId2"/>
                <a:stretch>
                  <a:fillRect l="-2078" t="-3922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36888" y="4507636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blipFill>
                <a:blip r:embed="rId3"/>
                <a:stretch>
                  <a:fillRect l="-207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6228746" y="3644310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>
            <a:off x="4962956" y="2387789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287668" y="3637423"/>
            <a:ext cx="237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4"/>
          </p:cNvCxnSpPr>
          <p:nvPr/>
        </p:nvCxnSpPr>
        <p:spPr>
          <a:xfrm>
            <a:off x="8282904" y="2804415"/>
            <a:ext cx="0" cy="83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4"/>
          </p:cNvCxnSpPr>
          <p:nvPr/>
        </p:nvCxnSpPr>
        <p:spPr>
          <a:xfrm>
            <a:off x="8524876" y="2423398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  <a:blipFill>
                <a:blip r:embed="rId4"/>
                <a:stretch>
                  <a:fillRect t="-4918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  <a:blipFill>
                <a:blip r:embed="rId5"/>
                <a:stretch>
                  <a:fillRect t="-4918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6228746" y="6506823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>
            <a:off x="4962956" y="5250302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477516" y="54291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278880" y="1874520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7"/>
          </p:cNvCxnSpPr>
          <p:nvPr/>
        </p:nvCxnSpPr>
        <p:spPr>
          <a:xfrm flipH="1">
            <a:off x="8321088" y="2403895"/>
            <a:ext cx="178418" cy="308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70876" y="23153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28904" y="26964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431280" y="4752535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7350371" y="4774223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159423" y="58777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55" idx="1"/>
          </p:cNvCxnSpPr>
          <p:nvPr/>
        </p:nvCxnSpPr>
        <p:spPr>
          <a:xfrm>
            <a:off x="8203225" y="5732585"/>
            <a:ext cx="0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4"/>
          </p:cNvCxnSpPr>
          <p:nvPr/>
        </p:nvCxnSpPr>
        <p:spPr>
          <a:xfrm>
            <a:off x="8531516" y="5537160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228904" y="6516092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9" idx="7"/>
          </p:cNvCxnSpPr>
          <p:nvPr/>
        </p:nvCxnSpPr>
        <p:spPr>
          <a:xfrm flipH="1">
            <a:off x="8251607" y="5516307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8" grpId="0"/>
      <p:bldP spid="39" grpId="0"/>
      <p:bldP spid="44" grpId="0" animBg="1"/>
      <p:bldP spid="45" grpId="0" animBg="1"/>
      <p:bldP spid="17" grpId="0" animBg="1"/>
      <p:bldP spid="18" grpId="0" animBg="1"/>
      <p:bldP spid="51" grpId="0" animBg="1"/>
      <p:bldP spid="55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处的二阶泰勒展开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 smtClean="0"/>
                  <a:t>求导数并令其等于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，得到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  <a:blipFill>
                <a:blip r:embed="rId2"/>
                <a:stretch>
                  <a:fillRect l="-773" t="-3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338" y="2028089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blipFill>
                <a:blip r:embed="rId3"/>
                <a:stretch>
                  <a:fillRect l="-194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6019196" y="4027276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>
            <a:off x="4753406" y="2770755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267966" y="29496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221730" y="2272988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140821" y="2294676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49873" y="33981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8007964" y="3253038"/>
            <a:ext cx="0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4"/>
          </p:cNvCxnSpPr>
          <p:nvPr/>
        </p:nvCxnSpPr>
        <p:spPr>
          <a:xfrm>
            <a:off x="8321966" y="3057613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19354" y="4036545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7"/>
          </p:cNvCxnSpPr>
          <p:nvPr/>
        </p:nvCxnSpPr>
        <p:spPr>
          <a:xfrm flipH="1">
            <a:off x="8042057" y="3036760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28650" y="1380194"/>
            <a:ext cx="992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牛顿法</a:t>
            </a:r>
          </a:p>
        </p:txBody>
      </p:sp>
    </p:spTree>
    <p:extLst>
      <p:ext uri="{BB962C8B-B14F-4D97-AF65-F5344CB8AC3E}">
        <p14:creationId xmlns:p14="http://schemas.microsoft.com/office/powerpoint/2010/main" val="4265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线性判别分析（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[Fisher, 1936</a:t>
            </a:r>
            <a:r>
              <a:rPr lang="en-US" altLang="zh-CN" sz="1400" dirty="0" smtClean="0">
                <a:solidFill>
                  <a:srgbClr val="FF0000"/>
                </a:solidFill>
              </a:rPr>
              <a:t>]</a:t>
            </a:r>
            <a:endParaRPr lang="zh-CN" altLang="en-US" sz="1100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55" y="2531762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742723" y="5171348"/>
            <a:ext cx="25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LDA</a:t>
            </a:r>
            <a:r>
              <a:rPr lang="zh-CN" altLang="en-US" sz="2000" dirty="0" smtClean="0">
                <a:solidFill>
                  <a:srgbClr val="FF0000"/>
                </a:solidFill>
              </a:rPr>
              <a:t>也可被视为一种监督降维技术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723" y="21849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r>
              <a:rPr lang="zh-CN" altLang="en-US" dirty="0"/>
              <a:t>投影到低纬空间，</a:t>
            </a:r>
            <a:r>
              <a:rPr lang="zh-CN" altLang="en-US" dirty="0" smtClean="0"/>
              <a:t>使得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欲使同类样例的投影点尽可能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marL="172800" lvl="1" indent="-172800"/>
            <a:endParaRPr lang="zh-CN" altLang="en-US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欲使异类样例的投影点尽可能</a:t>
            </a:r>
            <a:r>
              <a:rPr lang="zh-CN" altLang="en-US" dirty="0" smtClean="0"/>
              <a:t>远离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新样本投影后根据投影位置进行判别</a:t>
            </a:r>
          </a:p>
        </p:txBody>
      </p:sp>
    </p:spTree>
    <p:extLst>
      <p:ext uri="{BB962C8B-B14F-4D97-AF65-F5344CB8AC3E}">
        <p14:creationId xmlns:p14="http://schemas.microsoft.com/office/powerpoint/2010/main" val="35679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CN" altLang="en-US" dirty="0"/>
                  <a:t>令</a:t>
                </a:r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类</a:t>
                </a:r>
                <a:r>
                  <a:rPr lang="zh-CN" altLang="en-US" dirty="0"/>
                  <a:t>示例的</a:t>
                </a:r>
                <a:r>
                  <a:rPr lang="zh-CN" altLang="en-US" dirty="0" smtClean="0"/>
                  <a:t>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</a:t>
                </a:r>
                <a:r>
                  <a:rPr lang="zh-CN" altLang="en-US" dirty="0" smtClean="0"/>
                  <a:t>均值向量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类示例的协方差</a:t>
                </a:r>
                <a:r>
                  <a:rPr lang="zh-CN" altLang="en-US" dirty="0" smtClean="0"/>
                  <a:t>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若将数据投影到方向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确定的直线上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两</a:t>
                </a:r>
                <a:r>
                  <a:rPr lang="zh-CN" altLang="en-US" dirty="0"/>
                  <a:t>类样本的中心在直线上的</a:t>
                </a:r>
                <a:r>
                  <a:rPr lang="zh-CN" altLang="en-US" dirty="0" smtClean="0"/>
                  <a:t>投影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/>
                  <a:t>两类样本的</a:t>
                </a:r>
                <a:r>
                  <a:rPr lang="zh-CN" altLang="en-US" dirty="0" smtClean="0"/>
                  <a:t>协方差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  <a:blipFill>
                <a:blip r:embed="rId3"/>
                <a:stretch>
                  <a:fillRect t="-74118" r="-13889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41897" y="3330232"/>
                <a:ext cx="2861040" cy="403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97" y="3330232"/>
                <a:ext cx="2861040" cy="403957"/>
              </a:xfrm>
              <a:prstGeom prst="rect">
                <a:avLst/>
              </a:prstGeom>
              <a:blipFill>
                <a:blip r:embed="rId4"/>
                <a:stretch>
                  <a:fillRect l="-1489" t="-107463" b="-15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  <a:blipFill>
                <a:blip r:embed="rId5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  <a:blipFill>
                <a:blip r:embed="rId7"/>
                <a:stretch>
                  <a:fillRect l="-12145" t="-107576" b="-16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4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800" indent="-172800"/>
            <a:r>
              <a:rPr lang="zh-CN" altLang="en-US" dirty="0" smtClean="0"/>
              <a:t>欲使同类样例的投影点尽可能接近，</a:t>
            </a:r>
            <a:endParaRPr lang="en-US" altLang="zh-CN" dirty="0" smtClean="0"/>
          </a:p>
          <a:p>
            <a:pPr marL="172800" indent="-172800"/>
            <a:endParaRPr lang="en-US" altLang="zh-CN" dirty="0" smtClean="0"/>
          </a:p>
          <a:p>
            <a:pPr marL="172800" indent="-172800"/>
            <a:endParaRPr lang="en-US" altLang="zh-CN" dirty="0" smtClean="0"/>
          </a:p>
          <a:p>
            <a:pPr marL="172800" indent="-172800"/>
            <a:r>
              <a:rPr lang="zh-CN" altLang="en-US" dirty="0" smtClean="0"/>
              <a:t>欲</a:t>
            </a:r>
            <a:r>
              <a:rPr lang="zh-CN" altLang="en-US" dirty="0"/>
              <a:t>使异类样例的投影点尽可能</a:t>
            </a:r>
            <a:r>
              <a:rPr lang="zh-CN" altLang="en-US" dirty="0" smtClean="0"/>
              <a:t>远离，</a:t>
            </a:r>
            <a:endParaRPr lang="en-US" altLang="zh-CN" dirty="0" smtClean="0"/>
          </a:p>
          <a:p>
            <a:pPr marL="172800" indent="-1728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172800" indent="-172800"/>
            <a:r>
              <a:rPr lang="zh-CN" altLang="en-US" dirty="0" smtClean="0"/>
              <a:t>同时考虑两者，则可得到最大化目标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53074" y="194883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可以让同类样例投影点的协方差尽可能小</a:t>
            </a:r>
          </a:p>
        </p:txBody>
      </p:sp>
      <p:sp>
        <p:nvSpPr>
          <p:cNvPr id="8" name="矩形 7"/>
          <p:cNvSpPr/>
          <p:nvPr/>
        </p:nvSpPr>
        <p:spPr>
          <a:xfrm>
            <a:off x="1853074" y="31251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可以让类中心之间的距离尽可能大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标注 10"/>
              <p:cNvSpPr/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标注 11"/>
              <p:cNvSpPr/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730115" y="332717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定义类内散度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5393" y="593528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定义类间散度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2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</p:spPr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也是解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不失</a:t>
                </a:r>
                <a:r>
                  <a:rPr lang="zh-CN" altLang="en-US" dirty="0" smtClean="0"/>
                  <a:t>一般性，令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，则等价于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引入拉格朗日乘子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，并令朗格拉日函数梯度等于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，可以得到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  <a:blipFill>
                <a:blip r:embed="rId2"/>
                <a:stretch>
                  <a:fillRect l="-773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s.t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  <a:blipFill>
                <a:blip r:embed="rId5"/>
                <a:stretch>
                  <a:fillRect l="-28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396236" y="1511924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dirty="0"/>
              <a:t>广义瑞利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>
              <a:buClr>
                <a:schemeClr val="tx2"/>
              </a:buClr>
            </a:pPr>
            <a:r>
              <a:rPr lang="en-US" altLang="zh-CN" dirty="0"/>
              <a:t>(</a:t>
            </a:r>
            <a:r>
              <a:rPr lang="en-US" altLang="zh-CN" dirty="0" smtClean="0"/>
              <a:t>generalized </a:t>
            </a:r>
            <a:r>
              <a:rPr lang="en-US" altLang="zh-CN" dirty="0"/>
              <a:t>Rayleigh </a:t>
            </a:r>
            <a:r>
              <a:rPr lang="en-US" altLang="zh-CN" dirty="0" smtClean="0"/>
              <a:t>quotient)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2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由此可得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  <a:blipFill>
                <a:blip r:embed="rId2"/>
                <a:stretch>
                  <a:fillRect l="-773"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67765" y="1494393"/>
            <a:ext cx="1185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05" y="2949110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流程图: 接点 10"/>
          <p:cNvSpPr/>
          <p:nvPr/>
        </p:nvSpPr>
        <p:spPr>
          <a:xfrm>
            <a:off x="6557464" y="4104536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7103565" y="5341053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-120000">
            <a:off x="6635125" y="4181356"/>
            <a:ext cx="481764" cy="117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7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形式简单、易于建模</a:t>
            </a:r>
          </a:p>
          <a:p>
            <a:r>
              <a:rPr lang="zh-CN" altLang="en-US" dirty="0"/>
              <a:t>可解释性</a:t>
            </a:r>
          </a:p>
          <a:p>
            <a:r>
              <a:rPr lang="zh-CN" altLang="en-US" dirty="0"/>
              <a:t>非线性模型的基础：引入层级结构或高维映射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一个例子</a:t>
            </a:r>
          </a:p>
          <a:p>
            <a:pPr lvl="1"/>
            <a:r>
              <a:rPr lang="zh-CN" altLang="en-US" dirty="0"/>
              <a:t>综合考虑色泽、根蒂和敲声来判断西瓜好不好</a:t>
            </a:r>
          </a:p>
          <a:p>
            <a:pPr lvl="1"/>
            <a:r>
              <a:rPr lang="zh-CN" altLang="en-US" dirty="0"/>
              <a:t>其中根蒂的系数最大，表明根蒂最要紧；而敲声的系数比色泽大，说明敲声比色泽更重要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=0.2⋅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  <a:blipFill>
                <a:blip r:embed="rId2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全局散度矩阵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内散度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类间散度矩阵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优化目标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也是解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等价于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引入</a:t>
                </a:r>
                <a:r>
                  <a:rPr lang="zh-CN" altLang="en-US" dirty="0"/>
                  <a:t>拉格朗日乘子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，并令朗格拉日函数梯度等于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，可以</a:t>
                </a:r>
                <a:r>
                  <a:rPr lang="zh-CN" altLang="en-US" dirty="0" smtClean="0"/>
                  <a:t>得到广义特征值问题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  <a:blipFill>
                <a:blip r:embed="rId5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的闭式解则是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个最大广义特征值所对应的特征向量组成的矩阵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多分类学习方法</a:t>
            </a:r>
            <a:endParaRPr lang="en-US" altLang="zh-CN" dirty="0"/>
          </a:p>
          <a:p>
            <a:pPr lvl="1"/>
            <a:r>
              <a:rPr lang="zh-CN" altLang="en-US" dirty="0"/>
              <a:t>二分类学习方法推广到多</a:t>
            </a:r>
            <a:r>
              <a:rPr lang="zh-CN" altLang="en-US" dirty="0" smtClean="0"/>
              <a:t>类</a:t>
            </a:r>
            <a:r>
              <a:rPr lang="zh-CN" altLang="en-US" dirty="0"/>
              <a:t>，</a:t>
            </a:r>
            <a:r>
              <a:rPr lang="zh-CN" altLang="en-US" dirty="0" smtClean="0"/>
              <a:t>利用</a:t>
            </a:r>
            <a:r>
              <a:rPr lang="zh-CN" altLang="en-US" dirty="0"/>
              <a:t>二分类学习器解决多分类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拆分策略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6879" y="2424389"/>
            <a:ext cx="681192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2800" lvl="2" indent="-172800">
              <a:buFont typeface="Wingdings" panose="05000000000000000000" pitchFamily="2" charset="2"/>
              <a:buChar char="ü"/>
            </a:pPr>
            <a:r>
              <a:rPr lang="zh-CN" altLang="en-US" dirty="0"/>
              <a:t>对问题进行拆分，为拆出的每个二分类任务训练一个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pPr marL="172800" lvl="2" indent="-1728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800" lvl="2" indent="-172800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</a:t>
            </a:r>
            <a:r>
              <a:rPr lang="zh-CN" altLang="en-US" dirty="0"/>
              <a:t>每个分类器的预测结果进行集成以获得最终的多分类结果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286000" y="4612945"/>
            <a:ext cx="4572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一对一（</a:t>
            </a:r>
            <a:r>
              <a:rPr lang="en-US" altLang="zh-CN" dirty="0"/>
              <a:t>One vs. One, </a:t>
            </a:r>
            <a:r>
              <a:rPr lang="en-US" altLang="zh-CN" dirty="0" err="1"/>
              <a:t>OvO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一对</a:t>
            </a:r>
            <a:r>
              <a:rPr lang="zh-CN" altLang="en-US" dirty="0"/>
              <a:t>其余（</a:t>
            </a:r>
            <a:r>
              <a:rPr lang="en-US" altLang="zh-CN" dirty="0"/>
              <a:t>One vs. Rest, </a:t>
            </a:r>
            <a:r>
              <a:rPr lang="en-US" altLang="zh-CN" dirty="0" err="1"/>
              <a:t>OvR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</a:t>
            </a:r>
            <a:r>
              <a:rPr lang="zh-CN" altLang="en-US" dirty="0"/>
              <a:t>对多（</a:t>
            </a:r>
            <a:r>
              <a:rPr lang="en-US" altLang="zh-CN" dirty="0"/>
              <a:t>Many vs.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9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043206" y="2131433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6066" y="2152630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6066" y="2575748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个类别两两配对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066066" y="4083831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</a:t>
            </a:r>
            <a:r>
              <a:rPr lang="zh-CN" altLang="en-US" sz="2100" dirty="0" smtClean="0">
                <a:solidFill>
                  <a:schemeClr val="bg1"/>
                </a:solidFill>
              </a:rPr>
              <a:t>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6066" y="4506949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个分类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投票产生最终分类结果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被预测最多的类别为最终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4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一对其余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7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21920" y="2103238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580" y="2124435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4055636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</a:t>
            </a:r>
            <a:r>
              <a:rPr lang="zh-CN" altLang="en-US" sz="2100" dirty="0" smtClean="0">
                <a:solidFill>
                  <a:schemeClr val="bg1"/>
                </a:solidFill>
              </a:rPr>
              <a:t>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" y="2539933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某一类作为正例，其他反例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57200" y="4490653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个分类结果</a:t>
            </a: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比较各分类器预测置信度</a:t>
            </a:r>
          </a:p>
          <a:p>
            <a:pPr marL="514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置信度最大类别作为最终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8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两种策略比较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565" y="1640989"/>
            <a:ext cx="1263600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</a:rPr>
              <a:t>一对一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566" y="2077260"/>
            <a:ext cx="4041308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N(N-1)/2</a:t>
            </a:r>
            <a:r>
              <a:rPr lang="zh-CN" altLang="en-US" dirty="0"/>
              <a:t>个分类器，存储开销和测试时间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训练只用两个类的样例，训练时间短</a:t>
            </a:r>
          </a:p>
        </p:txBody>
      </p:sp>
      <p:sp>
        <p:nvSpPr>
          <p:cNvPr id="9" name="矩形 8"/>
          <p:cNvSpPr/>
          <p:nvPr/>
        </p:nvSpPr>
        <p:spPr>
          <a:xfrm>
            <a:off x="4675972" y="1640989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一对其余</a:t>
            </a:r>
          </a:p>
        </p:txBody>
      </p:sp>
      <p:sp>
        <p:nvSpPr>
          <p:cNvPr id="10" name="矩形 9"/>
          <p:cNvSpPr/>
          <p:nvPr/>
        </p:nvSpPr>
        <p:spPr>
          <a:xfrm>
            <a:off x="4675972" y="2077260"/>
            <a:ext cx="4041308" cy="14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anchor="ctr">
            <a:spAutoFit/>
          </a:bodyPr>
          <a:lstStyle/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</a:t>
            </a:r>
            <a:r>
              <a:rPr lang="zh-CN" altLang="en-US" dirty="0"/>
              <a:t>个分类器，存储开销和测试时间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marL="172800" lvl="1" indent="-1728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800" lvl="1" indent="-172800">
              <a:buFont typeface="Arial" panose="020B0604020202020204" pitchFamily="34" charset="0"/>
              <a:buChar char="•"/>
            </a:pPr>
            <a:r>
              <a:rPr lang="zh-CN" altLang="en-US" dirty="0"/>
              <a:t>训练用到全部训练样例，训练时间长</a:t>
            </a:r>
          </a:p>
        </p:txBody>
      </p:sp>
      <p:sp>
        <p:nvSpPr>
          <p:cNvPr id="11" name="矩形 10"/>
          <p:cNvSpPr/>
          <p:nvPr/>
        </p:nvSpPr>
        <p:spPr>
          <a:xfrm>
            <a:off x="1424940" y="4740145"/>
            <a:ext cx="591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预测性能取决于具体数据分布，多数情况下两者差不多</a:t>
            </a:r>
          </a:p>
        </p:txBody>
      </p:sp>
    </p:spTree>
    <p:extLst>
      <p:ext uri="{BB962C8B-B14F-4D97-AF65-F5344CB8AC3E}">
        <p14:creationId xmlns:p14="http://schemas.microsoft.com/office/powerpoint/2010/main" val="6500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多对多（</a:t>
            </a:r>
            <a:r>
              <a:rPr lang="en-US" altLang="zh-CN" dirty="0"/>
              <a:t>Many vs Many, </a:t>
            </a:r>
            <a:r>
              <a:rPr lang="en-US" altLang="zh-CN" dirty="0" err="1"/>
              <a:t>MvM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纠错输出码（</a:t>
            </a:r>
            <a:r>
              <a:rPr lang="en-US" altLang="zh-CN" dirty="0"/>
              <a:t>Error Correcting Output Code, ECOC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6449" y="207710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/>
              <a:t>若干类作为正类，若干类作为反类</a:t>
            </a:r>
          </a:p>
        </p:txBody>
      </p:sp>
      <p:sp>
        <p:nvSpPr>
          <p:cNvPr id="8" name="矩形 7"/>
          <p:cNvSpPr/>
          <p:nvPr/>
        </p:nvSpPr>
        <p:spPr>
          <a:xfrm>
            <a:off x="1131161" y="3524223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类，形成二分类训练集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1161" y="4959963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样本进行预测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，预测标记组成一个编码。将距离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最小的类别为最终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类别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259" y="52369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637" y="37637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/>
        </p:blipFill>
        <p:spPr bwMode="auto">
          <a:xfrm>
            <a:off x="5578278" y="3299387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578278" y="5232106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4" r="54889" b="31324"/>
          <a:stretch/>
        </p:blipFill>
        <p:spPr bwMode="auto">
          <a:xfrm>
            <a:off x="7942698" y="3299387"/>
            <a:ext cx="932018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69354" r="54889" b="14832"/>
          <a:stretch/>
        </p:blipFill>
        <p:spPr bwMode="auto">
          <a:xfrm>
            <a:off x="7929928" y="5232106"/>
            <a:ext cx="954188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7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613758" y="4546493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/>
        </p:blipFill>
        <p:spPr bwMode="auto">
          <a:xfrm>
            <a:off x="5613759" y="3439691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</p:spPr>
            <p:txBody>
              <a:bodyPr/>
              <a:lstStyle/>
              <a:p>
                <a:r>
                  <a:rPr lang="zh-CN" altLang="en-US" dirty="0" smtClean="0"/>
                  <a:t>纠错能力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预测错误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仍然能产生正确的最终分类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  <a:blipFill>
                <a:blip r:embed="rId3"/>
                <a:stretch>
                  <a:fillRect l="-773" t="-3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8746" y="1733090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类，形成二分类训练集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746" y="3168830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样本进行预测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，预测标记组成一个编码。将距离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最小的类别为最终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类别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44" y="34458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222" y="19725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4626" y="3497503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7001" y="3387996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4120" y="3800649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正确预测编码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94120" y="493379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预测编码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84626" y="4619227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7001" y="4509720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901149" y="4222362"/>
            <a:ext cx="220980" cy="29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4869" y="5701176"/>
            <a:ext cx="827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ECOC</a:t>
            </a:r>
            <a:r>
              <a:rPr lang="zh-CN" altLang="en-US" dirty="0" smtClean="0">
                <a:solidFill>
                  <a:srgbClr val="FF0000"/>
                </a:solidFill>
              </a:rPr>
              <a:t>编码越</a:t>
            </a:r>
            <a:r>
              <a:rPr lang="zh-CN" altLang="en-US" dirty="0">
                <a:solidFill>
                  <a:srgbClr val="FF0000"/>
                </a:solidFill>
              </a:rPr>
              <a:t>长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对分类器错误</a:t>
            </a:r>
            <a:r>
              <a:rPr lang="zh-CN" altLang="en-US" dirty="0" smtClean="0">
                <a:solidFill>
                  <a:srgbClr val="FF0000"/>
                </a:solidFill>
              </a:rPr>
              <a:t>纠错</a:t>
            </a:r>
            <a:r>
              <a:rPr lang="zh-CN" altLang="en-US" dirty="0">
                <a:solidFill>
                  <a:srgbClr val="FF0000"/>
                </a:solidFill>
              </a:rPr>
              <a:t>能力越强</a:t>
            </a:r>
          </a:p>
          <a:p>
            <a:pPr marL="172800" indent="-1728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对同等</a:t>
            </a:r>
            <a:r>
              <a:rPr lang="zh-CN" altLang="en-US" dirty="0" smtClean="0">
                <a:solidFill>
                  <a:srgbClr val="FF0000"/>
                </a:solidFill>
              </a:rPr>
              <a:t>长度编码，理论上任意</a:t>
            </a:r>
            <a:r>
              <a:rPr lang="zh-CN" altLang="en-US" dirty="0">
                <a:solidFill>
                  <a:srgbClr val="FF0000"/>
                </a:solidFill>
              </a:rPr>
              <a:t>两个类别之间的编码距离越远，则纠错能力越</a:t>
            </a:r>
            <a:r>
              <a:rPr lang="zh-CN" altLang="en-US" dirty="0" smtClean="0">
                <a:solidFill>
                  <a:srgbClr val="FF0000"/>
                </a:solidFill>
              </a:rPr>
              <a:t>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/>
        </p:blipFill>
        <p:spPr bwMode="auto">
          <a:xfrm>
            <a:off x="5613759" y="1497446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8229600" y="155155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汉明距离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05775" y="1974176"/>
            <a:ext cx="4076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5</a:t>
            </a:r>
          </a:p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513445" y="1974176"/>
            <a:ext cx="4076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26" idx="3"/>
            <a:endCxn id="14" idx="2"/>
          </p:cNvCxnSpPr>
          <p:nvPr/>
        </p:nvCxnSpPr>
        <p:spPr>
          <a:xfrm flipV="1">
            <a:off x="7965044" y="3174505"/>
            <a:ext cx="344566" cy="458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8" idx="2"/>
          </p:cNvCxnSpPr>
          <p:nvPr/>
        </p:nvCxnSpPr>
        <p:spPr>
          <a:xfrm flipV="1">
            <a:off x="7965043" y="3174505"/>
            <a:ext cx="752237" cy="1565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纠错输出码</a:t>
            </a:r>
            <a:r>
              <a:rPr lang="en-US" altLang="zh-CN" dirty="0"/>
              <a:t>(Error Correcting Output Code, ECOC)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7321" y="5140658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Dietterich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Bakiri,1995]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8107" y="5140658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Allwein</a:t>
            </a:r>
            <a:r>
              <a:rPr lang="en-US" altLang="zh-CN" sz="1600" dirty="0" smtClean="0">
                <a:solidFill>
                  <a:srgbClr val="FF0000"/>
                </a:solidFill>
              </a:rPr>
              <a:t> et al. 2000]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15200"/>
            <a:ext cx="8087403" cy="2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287543" y="2329961"/>
            <a:ext cx="4708174" cy="32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类别不平衡（</a:t>
            </a:r>
            <a:r>
              <a:rPr lang="en-US" altLang="zh-CN" dirty="0"/>
              <a:t>class imbalance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不同类别训练样例数相差很大情况（正类为小类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分类器</a:t>
            </a:r>
            <a:r>
              <a:rPr lang="zh-CN" altLang="en-US" dirty="0"/>
              <a:t>都基于</a:t>
            </a:r>
            <a:r>
              <a:rPr lang="zh-CN" altLang="en-US" dirty="0">
                <a:solidFill>
                  <a:srgbClr val="FF0000"/>
                </a:solidFill>
              </a:rPr>
              <a:t>类别</a:t>
            </a:r>
            <a:r>
              <a:rPr lang="zh-CN" altLang="en-US" dirty="0" smtClean="0">
                <a:solidFill>
                  <a:srgbClr val="FF0000"/>
                </a:solidFill>
              </a:rPr>
              <a:t>平衡分类决策规则</a:t>
            </a:r>
            <a:r>
              <a:rPr lang="zh-CN" altLang="en-US" dirty="0" smtClean="0"/>
              <a:t>决策的，只能对预测值进行缩放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177" y="2391424"/>
            <a:ext cx="203132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类别平衡正例预测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，则为正例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blipFill>
                <a:blip r:embed="rId2"/>
                <a:stretch>
                  <a:fillRect l="-1085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97316" y="2391424"/>
            <a:ext cx="2262158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类别不平衡</a:t>
            </a:r>
            <a:r>
              <a:rPr lang="zh-CN" altLang="en-US" dirty="0">
                <a:solidFill>
                  <a:schemeClr val="bg1"/>
                </a:solidFill>
              </a:rPr>
              <a:t>正例预测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，则正例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blipFill>
                <a:blip r:embed="rId3"/>
                <a:stretch>
                  <a:fillRect l="-929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为分类器预测值，表达了正例</a:t>
                </a:r>
                <a:r>
                  <a:rPr lang="zh-CN" altLang="en-US" dirty="0" smtClean="0"/>
                  <a:t>可能性，几率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 smtClean="0"/>
                  <a:t> 反映相对可能性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  <a:blipFill>
                <a:blip r:embed="rId4"/>
                <a:stretch>
                  <a:fillRect t="-1235" r="-93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615961" y="5134708"/>
            <a:ext cx="474785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给定数据集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目标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学</a:t>
                </a:r>
                <a:r>
                  <a:rPr lang="zh-CN" altLang="en-US" dirty="0"/>
                  <a:t>得一个线性模型以尽可能准确地预测实值输出</a:t>
                </a:r>
                <a:r>
                  <a:rPr lang="zh-CN" altLang="en-US" dirty="0" smtClean="0"/>
                  <a:t>标记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离散属性处理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连续化为连续值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个属性值，则转换为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维向量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411415"/>
            <a:ext cx="7886700" cy="197827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zh-CN" altLang="en-US" sz="2000" dirty="0" smtClean="0"/>
              <a:t>欠</a:t>
            </a:r>
            <a:r>
              <a:rPr lang="zh-CN" altLang="en-US" sz="2000" dirty="0"/>
              <a:t>采样（</a:t>
            </a:r>
            <a:r>
              <a:rPr lang="en-US" altLang="zh-CN" sz="2000" dirty="0" err="1"/>
              <a:t>undersampling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1600" dirty="0"/>
              <a:t>去除一些反例使正反例数目接近（</a:t>
            </a:r>
            <a:r>
              <a:rPr lang="en-US" altLang="zh-CN" sz="1600" dirty="0" err="1"/>
              <a:t>EasyEnsemble</a:t>
            </a:r>
            <a:r>
              <a:rPr lang="en-US" altLang="zh-CN" sz="1600" dirty="0"/>
              <a:t> [Liu et al.,2009]</a:t>
            </a:r>
            <a:r>
              <a:rPr lang="zh-CN" altLang="en-US" sz="1600" dirty="0"/>
              <a:t>）</a:t>
            </a:r>
          </a:p>
          <a:p>
            <a:r>
              <a:rPr lang="zh-CN" altLang="en-US" sz="2000" dirty="0"/>
              <a:t>过采样（</a:t>
            </a:r>
            <a:r>
              <a:rPr lang="en-US" altLang="zh-CN" sz="2000" dirty="0"/>
              <a:t>oversampling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1600" dirty="0"/>
              <a:t>增加一些正例使正反例数目接近（</a:t>
            </a:r>
            <a:r>
              <a:rPr lang="en-US" altLang="zh-CN" sz="1600" dirty="0"/>
              <a:t>SMOTE [Chawla et al.2002]</a:t>
            </a:r>
            <a:r>
              <a:rPr lang="zh-CN" altLang="en-US" sz="1600" dirty="0"/>
              <a:t>）</a:t>
            </a:r>
          </a:p>
          <a:p>
            <a:r>
              <a:rPr lang="zh-CN" altLang="en-US" sz="2000" dirty="0"/>
              <a:t>阈值移动（</a:t>
            </a:r>
            <a:r>
              <a:rPr lang="en-US" altLang="zh-CN" sz="2000" dirty="0"/>
              <a:t>threshold-moving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50" y="1943099"/>
            <a:ext cx="78867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zh-CN" altLang="en-US" dirty="0"/>
              <a:t>训练集是真实样本</a:t>
            </a:r>
            <a:r>
              <a:rPr lang="zh-CN" altLang="en-US" dirty="0" smtClean="0"/>
              <a:t>总体的无偏采样” 假设往往不成立，未必能基于训练集观测几率来推断真实几率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3851" y="3006350"/>
            <a:ext cx="2470638" cy="4154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bg1"/>
                </a:solidFill>
              </a:rPr>
              <a:t>解决办法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3.2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3.7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LDA</a:t>
                </a:r>
                <a:r>
                  <a:rPr lang="zh-CN" altLang="en-US" dirty="0"/>
                  <a:t>多</a:t>
                </a:r>
                <a:r>
                  <a:rPr lang="zh-CN" altLang="en-US" dirty="0" smtClean="0"/>
                  <a:t>分类情形下，试计算</a:t>
                </a:r>
                <a:r>
                  <a:rPr lang="zh-CN" altLang="en-US" dirty="0"/>
                  <a:t>类间散度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的秩并证明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出公式</a:t>
                </a:r>
                <a:r>
                  <a:rPr lang="en-US" altLang="zh-CN" dirty="0" smtClean="0"/>
                  <a:t>3.45</a:t>
                </a:r>
                <a:r>
                  <a:rPr lang="zh-CN" altLang="en-US" smtClean="0"/>
                  <a:t>的推导过程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是投影矩阵，并对线性回归模型从投影角度解释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单一属性的线性回归目标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 method</a:t>
            </a:r>
            <a:r>
              <a:rPr lang="zh-CN" altLang="en-US" dirty="0"/>
              <a:t>）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  <a:blipFill>
                <a:blip r:embed="rId2"/>
                <a:stretch>
                  <a:fillRect l="-5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9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最小化均方误差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分别对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求导，可得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令导数梯度等于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，得到闭形式解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65029" y="4963471"/>
                <a:ext cx="4894097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29" y="4963471"/>
                <a:ext cx="4894097" cy="828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多元线性回归目标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  <a:blipFill>
                <a:blip r:embed="rId3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吸收</a:t>
                </a:r>
                <a:r>
                  <a:rPr lang="zh-CN" altLang="en-US" dirty="0"/>
                  <a:t>入向量形式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数据集表示为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;⋯;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8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1686</Words>
  <Application>Microsoft Office PowerPoint</Application>
  <PresentationFormat>全屏显示(4:3)</PresentationFormat>
  <Paragraphs>633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微软雅黑</vt:lpstr>
      <vt:lpstr>Arial</vt:lpstr>
      <vt:lpstr>Cambria Math</vt:lpstr>
      <vt:lpstr>Times New Roman</vt:lpstr>
      <vt:lpstr>Verdana</vt:lpstr>
      <vt:lpstr>Wingdings</vt:lpstr>
      <vt:lpstr>Office 主题​​</vt:lpstr>
      <vt:lpstr>第三章：线性模型</vt:lpstr>
      <vt:lpstr>基本形式</vt:lpstr>
      <vt:lpstr>线性模型优点</vt:lpstr>
      <vt:lpstr>线性回归</vt:lpstr>
      <vt:lpstr>线性回归</vt:lpstr>
      <vt:lpstr>线性回归 - 最小二乘法</vt:lpstr>
      <vt:lpstr>线性回归 - 最小二乘法</vt:lpstr>
      <vt:lpstr>多元线性回归</vt:lpstr>
      <vt:lpstr>多元线性回归</vt:lpstr>
      <vt:lpstr>多元线性回归 - 最小二乘法</vt:lpstr>
      <vt:lpstr>多元线性回归 - 满秩讨论</vt:lpstr>
      <vt:lpstr>一元线性回归</vt:lpstr>
      <vt:lpstr>一元线性回归</vt:lpstr>
      <vt:lpstr>对数线性回归</vt:lpstr>
      <vt:lpstr>线性回归 - 广义线性模型</vt:lpstr>
      <vt:lpstr>二分类任务 </vt:lpstr>
      <vt:lpstr>二分类任务 </vt:lpstr>
      <vt:lpstr>对数几率回归 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LDA推广– 多分类任务</vt:lpstr>
      <vt:lpstr>LDA推广– 多分类任务</vt:lpstr>
      <vt:lpstr>多分类学习</vt:lpstr>
      <vt:lpstr>多分类学习– 一对一</vt:lpstr>
      <vt:lpstr>多分类学习– 一对其余</vt:lpstr>
      <vt:lpstr>多分类学习– 两种策略比较</vt:lpstr>
      <vt:lpstr>多分类学习– 多对多</vt:lpstr>
      <vt:lpstr>多分类学习– 多对多</vt:lpstr>
      <vt:lpstr>多分类学习– 多对多</vt:lpstr>
      <vt:lpstr>类别不平衡问题 </vt:lpstr>
      <vt:lpstr>类别不平衡问题 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Dove Lian</cp:lastModifiedBy>
  <cp:revision>594</cp:revision>
  <dcterms:created xsi:type="dcterms:W3CDTF">2020-09-10T02:05:53Z</dcterms:created>
  <dcterms:modified xsi:type="dcterms:W3CDTF">2022-09-26T07:32:33Z</dcterms:modified>
</cp:coreProperties>
</file>