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302" r:id="rId18"/>
    <p:sldId id="272" r:id="rId19"/>
    <p:sldId id="273" r:id="rId20"/>
    <p:sldId id="274" r:id="rId21"/>
    <p:sldId id="275" r:id="rId22"/>
    <p:sldId id="276" r:id="rId23"/>
    <p:sldId id="277" r:id="rId24"/>
    <p:sldId id="281" r:id="rId25"/>
    <p:sldId id="278" r:id="rId26"/>
    <p:sldId id="279" r:id="rId27"/>
    <p:sldId id="280"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3" r:id="rId4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674"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538380-55B4-44CC-8D64-0CFEAEC87175}" type="datetimeFigureOut">
              <a:rPr lang="zh-CN" altLang="en-US" smtClean="0"/>
              <a:t>2022/9/5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9702A3-3BBD-4453-B934-FADD575612CE}" type="slidenum">
              <a:rPr lang="zh-CN" altLang="en-US" smtClean="0"/>
              <a:t>‹#›</a:t>
            </a:fld>
            <a:endParaRPr lang="zh-CN" altLang="en-US"/>
          </a:p>
        </p:txBody>
      </p:sp>
    </p:spTree>
    <p:extLst>
      <p:ext uri="{BB962C8B-B14F-4D97-AF65-F5344CB8AC3E}">
        <p14:creationId xmlns:p14="http://schemas.microsoft.com/office/powerpoint/2010/main" val="1246432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3602038"/>
            <a:ext cx="6858000" cy="1655762"/>
          </a:xfrm>
        </p:spPr>
        <p:txBody>
          <a:bodyPr anchor="t"/>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单击以编辑母版副标题样式</a:t>
            </a:r>
            <a:endParaRPr lang="zh-CN" altLang="en-US" dirty="0"/>
          </a:p>
        </p:txBody>
      </p:sp>
      <p:sp>
        <p:nvSpPr>
          <p:cNvPr id="4" name="日期占位符 3"/>
          <p:cNvSpPr>
            <a:spLocks noGrp="1"/>
          </p:cNvSpPr>
          <p:nvPr>
            <p:ph type="dt" sz="half" idx="10"/>
          </p:nvPr>
        </p:nvSpPr>
        <p:spPr/>
        <p:txBody>
          <a:bodyPr/>
          <a:lstStyle/>
          <a:p>
            <a:fld id="{2DD3A404-5EF0-430A-B2E4-8DED4DECA18A}"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dirty="0"/>
          </a:p>
        </p:txBody>
      </p:sp>
      <p:sp>
        <p:nvSpPr>
          <p:cNvPr id="6" name="灯片编号占位符 5"/>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9993797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B6F05E-FF6E-4D49-A459-ED6212154775}"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325854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45377DA-850B-4CC3-BE55-7AF8C59ADECC}"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2957438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40516419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8978E0C-AD0B-4336-9902-C65367C2D09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16131025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440ECAF-2111-4247-8604-73DF73189235}" type="datetime1">
              <a:rPr lang="zh-CN" altLang="en-US" smtClean="0"/>
              <a:t>2022/9/5</a:t>
            </a:fld>
            <a:endParaRPr lang="zh-CN" altLang="en-US"/>
          </a:p>
        </p:txBody>
      </p:sp>
      <p:sp>
        <p:nvSpPr>
          <p:cNvPr id="6" name="页脚占位符 5"/>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7" name="灯片编号占位符 6"/>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14383938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A3C41C8-1CDE-4462-8A83-8A20E34D4C95}" type="datetime1">
              <a:rPr lang="zh-CN" altLang="en-US" smtClean="0"/>
              <a:t>2022/9/5</a:t>
            </a:fld>
            <a:endParaRPr lang="zh-CN" altLang="en-US"/>
          </a:p>
        </p:txBody>
      </p:sp>
      <p:sp>
        <p:nvSpPr>
          <p:cNvPr id="8" name="页脚占位符 7"/>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9" name="灯片编号占位符 8"/>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381321164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6CD0DE5-1C2B-4DE9-9DE6-98692ECA1454}" type="datetime1">
              <a:rPr lang="zh-CN" altLang="en-US" smtClean="0"/>
              <a:t>2022/9/5</a:t>
            </a:fld>
            <a:endParaRPr lang="zh-CN" altLang="en-US"/>
          </a:p>
        </p:txBody>
      </p:sp>
      <p:sp>
        <p:nvSpPr>
          <p:cNvPr id="4" name="页脚占位符 3"/>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5" name="灯片编号占位符 4"/>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23271959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AC1F6F8-E602-43B3-9619-E5B3B066E24C}" type="datetime1">
              <a:rPr lang="zh-CN" altLang="en-US" smtClean="0"/>
              <a:t>2022/9/5</a:t>
            </a:fld>
            <a:endParaRPr lang="zh-CN" altLang="en-US"/>
          </a:p>
        </p:txBody>
      </p:sp>
      <p:sp>
        <p:nvSpPr>
          <p:cNvPr id="3" name="页脚占位符 2"/>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4" name="灯片编号占位符 3"/>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17117072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6763820-80DD-42CA-9568-74BA8791AA10}" type="datetime1">
              <a:rPr lang="zh-CN" altLang="en-US" smtClean="0"/>
              <a:t>2022/9/5</a:t>
            </a:fld>
            <a:endParaRPr lang="zh-CN" altLang="en-US"/>
          </a:p>
        </p:txBody>
      </p:sp>
      <p:sp>
        <p:nvSpPr>
          <p:cNvPr id="6" name="页脚占位符 5"/>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7" name="灯片编号占位符 6"/>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177601164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125E01A-3DFA-40E0-B504-CF7FFB1E4265}" type="datetime1">
              <a:rPr lang="zh-CN" altLang="en-US" smtClean="0"/>
              <a:t>2022/9/5</a:t>
            </a:fld>
            <a:endParaRPr lang="zh-CN" altLang="en-US"/>
          </a:p>
        </p:txBody>
      </p:sp>
      <p:sp>
        <p:nvSpPr>
          <p:cNvPr id="6" name="页脚占位符 5"/>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7" name="灯片编号占位符 6"/>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24294070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7"/>
            <a:ext cx="7886700" cy="981074"/>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482106"/>
            <a:ext cx="7886700" cy="4932533"/>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1738318" y="6516130"/>
            <a:ext cx="829447" cy="263012"/>
          </a:xfrm>
          <a:prstGeom prst="rect">
            <a:avLst/>
          </a:prstGeom>
        </p:spPr>
        <p:txBody>
          <a:bodyPr vert="horz" lIns="91440" tIns="45720" rIns="91440" bIns="45720" rtlCol="0" anchor="ctr"/>
          <a:lstStyle>
            <a:lvl1pPr algn="l">
              <a:defRPr sz="900">
                <a:solidFill>
                  <a:schemeClr val="tx1">
                    <a:tint val="75000"/>
                  </a:schemeClr>
                </a:solidFill>
              </a:defRPr>
            </a:lvl1pPr>
          </a:lstStyle>
          <a:p>
            <a:fld id="{ADCCC1FB-A249-49D3-9620-1BA24AE4595D}" type="datetime1">
              <a:rPr lang="zh-CN" altLang="en-US" smtClean="0"/>
              <a:t>2022/9/5</a:t>
            </a:fld>
            <a:endParaRPr lang="zh-CN" altLang="en-US"/>
          </a:p>
        </p:txBody>
      </p:sp>
      <p:sp>
        <p:nvSpPr>
          <p:cNvPr id="5" name="页脚占位符 4"/>
          <p:cNvSpPr>
            <a:spLocks noGrp="1"/>
          </p:cNvSpPr>
          <p:nvPr>
            <p:ph type="ftr" sz="quarter" idx="3"/>
          </p:nvPr>
        </p:nvSpPr>
        <p:spPr>
          <a:xfrm>
            <a:off x="634425" y="6516130"/>
            <a:ext cx="1008638" cy="263012"/>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ltLang="zh-CN" dirty="0" smtClean="0"/>
              <a:t>《</a:t>
            </a:r>
            <a:r>
              <a:rPr lang="zh-CN" altLang="en-US" dirty="0" smtClean="0"/>
              <a:t>机器学习概论</a:t>
            </a:r>
            <a:r>
              <a:rPr lang="en-US" altLang="zh-CN" dirty="0" smtClean="0"/>
              <a:t>》</a:t>
            </a:r>
            <a:endParaRPr lang="zh-CN" altLang="en-US" dirty="0"/>
          </a:p>
        </p:txBody>
      </p:sp>
      <p:sp>
        <p:nvSpPr>
          <p:cNvPr id="6" name="灯片编号占位符 5"/>
          <p:cNvSpPr>
            <a:spLocks noGrp="1"/>
          </p:cNvSpPr>
          <p:nvPr>
            <p:ph type="sldNum" sz="quarter" idx="4"/>
          </p:nvPr>
        </p:nvSpPr>
        <p:spPr>
          <a:xfrm>
            <a:off x="8367066" y="879586"/>
            <a:ext cx="628650" cy="365125"/>
          </a:xfrm>
          <a:prstGeom prst="rect">
            <a:avLst/>
          </a:prstGeom>
        </p:spPr>
        <p:txBody>
          <a:bodyPr vert="horz" lIns="91440" tIns="45720" rIns="91440" bIns="45720" rtlCol="0" anchor="ctr"/>
          <a:lstStyle>
            <a:lvl1pPr algn="r">
              <a:defRPr sz="1200" b="1">
                <a:solidFill>
                  <a:schemeClr val="tx1"/>
                </a:solidFill>
              </a:defRPr>
            </a:lvl1pPr>
          </a:lstStyle>
          <a:p>
            <a:fld id="{EBFC4843-EEDB-4B7A-8496-D61853415229}" type="slidenum">
              <a:rPr lang="zh-CN" altLang="en-US" smtClean="0"/>
              <a:pPr/>
              <a:t>‹#›</a:t>
            </a:fld>
            <a:endParaRPr lang="zh-CN" altLang="en-US"/>
          </a:p>
        </p:txBody>
      </p:sp>
      <p:pic>
        <p:nvPicPr>
          <p:cNvPr id="7" name="Picture 6"/>
          <p:cNvPicPr>
            <a:picLocks noChangeAspect="1"/>
          </p:cNvPicPr>
          <p:nvPr userDrawn="1"/>
        </p:nvPicPr>
        <p:blipFill rotWithShape="1">
          <a:blip r:embed="rId13">
            <a:extLst>
              <a:ext uri="{BEBA8EAE-BF5A-486C-A8C5-ECC9F3942E4B}">
                <a14:imgProps xmlns:a14="http://schemas.microsoft.com/office/drawing/2010/main">
                  <a14:imgLayer r:embed="rId14">
                    <a14:imgEffect>
                      <a14:backgroundRemoval t="2652" b="95833" l="805" r="50302"/>
                    </a14:imgEffect>
                  </a14:imgLayer>
                </a14:imgProps>
              </a:ext>
            </a:extLst>
          </a:blip>
          <a:srcRect l="1834" t="5944" r="52105" b="8391"/>
          <a:stretch/>
        </p:blipFill>
        <p:spPr>
          <a:xfrm>
            <a:off x="8076630" y="365126"/>
            <a:ext cx="762106" cy="752887"/>
          </a:xfrm>
          <a:prstGeom prst="rect">
            <a:avLst/>
          </a:prstGeom>
        </p:spPr>
      </p:pic>
    </p:spTree>
    <p:extLst>
      <p:ext uri="{BB962C8B-B14F-4D97-AF65-F5344CB8AC3E}">
        <p14:creationId xmlns:p14="http://schemas.microsoft.com/office/powerpoint/2010/main" val="2349382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defTabSz="685800" rtl="0" eaLnBrk="1" latinLnBrk="0" hangingPunct="1">
        <a:lnSpc>
          <a:spcPct val="90000"/>
        </a:lnSpc>
        <a:spcBef>
          <a:spcPct val="0"/>
        </a:spcBef>
        <a:buNone/>
        <a:defRPr sz="3300" kern="1200" baseline="0">
          <a:solidFill>
            <a:schemeClr val="tx1"/>
          </a:solidFill>
          <a:latin typeface="Times New Roman" panose="02020603050405020304" pitchFamily="18" charset="0"/>
          <a:ea typeface="微软雅黑" panose="020B0503020204020204" pitchFamily="34" charset="-122"/>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baseline="0">
          <a:solidFill>
            <a:schemeClr val="tx1"/>
          </a:solidFill>
          <a:latin typeface="Times New Roman" panose="02020603050405020304" pitchFamily="18" charset="0"/>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baseline="0">
          <a:solidFill>
            <a:schemeClr val="tx1"/>
          </a:solidFill>
          <a:latin typeface="Times New Roman" panose="02020603050405020304" pitchFamily="18" charset="0"/>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baseline="0">
          <a:solidFill>
            <a:schemeClr val="tx1"/>
          </a:solidFill>
          <a:latin typeface="Times New Roman" panose="02020603050405020304" pitchFamily="18" charset="0"/>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Times New Roman" panose="02020603050405020304" pitchFamily="18" charset="0"/>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Times New Roman" panose="02020603050405020304" pitchFamily="18"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aff.ustc.edu.cn/~liandefu" TargetMode="External"/><Relationship Id="rId2" Type="http://schemas.openxmlformats.org/officeDocument/2006/relationships/hyperlink" Target="mailto:liandefu@ustc.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9.png"/><Relationship Id="rId21" Type="http://schemas.openxmlformats.org/officeDocument/2006/relationships/image" Target="../media/image37.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image" Target="../media/image18.png"/><Relationship Id="rId16" Type="http://schemas.openxmlformats.org/officeDocument/2006/relationships/image" Target="../media/image32.png"/><Relationship Id="rId20"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23" Type="http://schemas.openxmlformats.org/officeDocument/2006/relationships/image" Target="../media/image39.png"/><Relationship Id="rId10" Type="http://schemas.openxmlformats.org/officeDocument/2006/relationships/image" Target="../media/image26.png"/><Relationship Id="rId19" Type="http://schemas.openxmlformats.org/officeDocument/2006/relationships/image" Target="../media/image35.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 Id="rId22" Type="http://schemas.openxmlformats.org/officeDocument/2006/relationships/image" Target="../media/image38.png"/></Relationships>
</file>

<file path=ppt/slides/_rels/slide1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0.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2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40.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2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3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3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3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s>
</file>

<file path=ppt/slides/_rels/slide45.xml.rels><?xml version="1.0" encoding="UTF-8" standalone="yes"?>
<Relationships xmlns="http://schemas.openxmlformats.org/package/2006/relationships"><Relationship Id="rId8" Type="http://schemas.openxmlformats.org/officeDocument/2006/relationships/image" Target="../media/image108.png"/><Relationship Id="rId3" Type="http://schemas.openxmlformats.org/officeDocument/2006/relationships/image" Target="../media/image103.png"/><Relationship Id="rId7" Type="http://schemas.openxmlformats.org/officeDocument/2006/relationships/image" Target="../media/image107.png"/><Relationship Id="rId2"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image" Target="../media/image106.png"/><Relationship Id="rId5" Type="http://schemas.openxmlformats.org/officeDocument/2006/relationships/image" Target="../media/image105.png"/><Relationship Id="rId10" Type="http://schemas.openxmlformats.org/officeDocument/2006/relationships/image" Target="../media/image110.png"/><Relationship Id="rId4" Type="http://schemas.openxmlformats.org/officeDocument/2006/relationships/image" Target="../media/image104.png"/><Relationship Id="rId9" Type="http://schemas.openxmlformats.org/officeDocument/2006/relationships/image" Target="../media/image109.png"/></Relationships>
</file>

<file path=ppt/slides/_rels/slide46.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 Id="rId5" Type="http://schemas.openxmlformats.org/officeDocument/2006/relationships/image" Target="../media/image114.png"/><Relationship Id="rId4" Type="http://schemas.openxmlformats.org/officeDocument/2006/relationships/image" Target="../media/image113.png"/></Relationships>
</file>

<file path=ppt/slides/_rels/slide47.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第二章：模型评估与选择</a:t>
            </a:r>
            <a:endParaRPr lang="zh-CN" altLang="en-US" dirty="0"/>
          </a:p>
        </p:txBody>
      </p:sp>
      <p:sp>
        <p:nvSpPr>
          <p:cNvPr id="3" name="副标题 2"/>
          <p:cNvSpPr>
            <a:spLocks noGrp="1"/>
          </p:cNvSpPr>
          <p:nvPr>
            <p:ph type="subTitle" idx="1"/>
          </p:nvPr>
        </p:nvSpPr>
        <p:spPr>
          <a:xfrm>
            <a:off x="2804743" y="4195762"/>
            <a:ext cx="4026877" cy="1466484"/>
          </a:xfrm>
        </p:spPr>
        <p:txBody>
          <a:bodyPr>
            <a:normAutofit/>
          </a:bodyPr>
          <a:lstStyle/>
          <a:p>
            <a:pPr algn="l"/>
            <a:r>
              <a:rPr lang="zh-CN" altLang="en-US" dirty="0" smtClean="0"/>
              <a:t>主讲：连德富 特任教授 </a:t>
            </a:r>
            <a:r>
              <a:rPr lang="en-US" altLang="zh-CN" dirty="0" smtClean="0"/>
              <a:t>| </a:t>
            </a:r>
            <a:r>
              <a:rPr lang="zh-CN" altLang="en-US" dirty="0" smtClean="0"/>
              <a:t>博士生导师</a:t>
            </a:r>
            <a:endParaRPr lang="en-US" altLang="zh-CN" dirty="0" smtClean="0"/>
          </a:p>
          <a:p>
            <a:pPr algn="l"/>
            <a:r>
              <a:rPr lang="zh-CN" altLang="en-US" dirty="0" smtClean="0"/>
              <a:t>邮箱：</a:t>
            </a:r>
            <a:r>
              <a:rPr lang="en-US" altLang="zh-CN" dirty="0" smtClean="0">
                <a:hlinkClick r:id="rId2"/>
              </a:rPr>
              <a:t>liandefu@ustc.edu.cn</a:t>
            </a:r>
            <a:endParaRPr lang="en-US" altLang="zh-CN" dirty="0" smtClean="0"/>
          </a:p>
          <a:p>
            <a:pPr algn="l"/>
            <a:r>
              <a:rPr lang="zh-CN" altLang="en-US" dirty="0" smtClean="0"/>
              <a:t>手机：</a:t>
            </a:r>
            <a:r>
              <a:rPr lang="en-US" altLang="zh-CN" dirty="0" smtClean="0"/>
              <a:t>13739227137</a:t>
            </a:r>
          </a:p>
          <a:p>
            <a:pPr algn="l"/>
            <a:r>
              <a:rPr lang="zh-CN" altLang="en-US" dirty="0" smtClean="0"/>
              <a:t>主页：</a:t>
            </a:r>
            <a:r>
              <a:rPr lang="en-US" altLang="zh-CN" dirty="0" smtClean="0">
                <a:hlinkClick r:id="rId3"/>
              </a:rPr>
              <a:t>http://staff.ustc.edu.cn/~liandefu</a:t>
            </a:r>
            <a:endParaRPr lang="en-US" altLang="zh-CN" dirty="0" smtClean="0"/>
          </a:p>
        </p:txBody>
      </p:sp>
      <p:sp>
        <p:nvSpPr>
          <p:cNvPr id="8" name="灯片编号占位符 7"/>
          <p:cNvSpPr>
            <a:spLocks noGrp="1"/>
          </p:cNvSpPr>
          <p:nvPr>
            <p:ph type="sldNum" sz="quarter" idx="12"/>
          </p:nvPr>
        </p:nvSpPr>
        <p:spPr/>
        <p:txBody>
          <a:bodyPr/>
          <a:lstStyle/>
          <a:p>
            <a:fld id="{EBFC4843-EEDB-4B7A-8496-D61853415229}" type="slidenum">
              <a:rPr lang="zh-CN" altLang="en-US" smtClean="0"/>
              <a:t>1</a:t>
            </a:fld>
            <a:endParaRPr lang="zh-CN" altLang="en-US"/>
          </a:p>
        </p:txBody>
      </p:sp>
      <p:sp>
        <p:nvSpPr>
          <p:cNvPr id="9" name="页脚占位符 8"/>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10" name="日期占位符 9"/>
          <p:cNvSpPr>
            <a:spLocks noGrp="1"/>
          </p:cNvSpPr>
          <p:nvPr>
            <p:ph type="dt" sz="half" idx="10"/>
          </p:nvPr>
        </p:nvSpPr>
        <p:spPr/>
        <p:txBody>
          <a:bodyPr/>
          <a:lstStyle/>
          <a:p>
            <a:fld id="{35016999-E266-4270-8059-9A39859FD4B7}" type="datetime1">
              <a:rPr lang="zh-CN" altLang="en-US" smtClean="0"/>
              <a:t>2022/9/5</a:t>
            </a:fld>
            <a:endParaRPr lang="zh-CN" altLang="en-US"/>
          </a:p>
        </p:txBody>
      </p:sp>
      <p:sp>
        <p:nvSpPr>
          <p:cNvPr id="11" name="文本框 10"/>
          <p:cNvSpPr txBox="1"/>
          <p:nvPr/>
        </p:nvSpPr>
        <p:spPr>
          <a:xfrm>
            <a:off x="975943" y="814630"/>
            <a:ext cx="4431323" cy="369332"/>
          </a:xfrm>
          <a:prstGeom prst="rect">
            <a:avLst/>
          </a:prstGeom>
          <a:noFill/>
        </p:spPr>
        <p:txBody>
          <a:bodyPr wrap="square" rtlCol="0">
            <a:spAutoFit/>
          </a:bodyPr>
          <a:lstStyle/>
          <a:p>
            <a:r>
              <a:rPr lang="en-US" altLang="zh-CN" dirty="0" smtClean="0"/>
              <a:t>2022</a:t>
            </a:r>
            <a:r>
              <a:rPr lang="zh-CN" altLang="en-US" dirty="0" smtClean="0"/>
              <a:t>年秋季 </a:t>
            </a:r>
            <a:r>
              <a:rPr lang="en-US" altLang="zh-CN" dirty="0" smtClean="0"/>
              <a:t>《</a:t>
            </a:r>
            <a:r>
              <a:rPr lang="zh-CN" altLang="en-US" dirty="0" smtClean="0"/>
              <a:t>机器学习概论</a:t>
            </a:r>
            <a:r>
              <a:rPr lang="en-US" altLang="zh-CN" dirty="0" smtClean="0"/>
              <a:t>》</a:t>
            </a:r>
            <a:r>
              <a:rPr lang="zh-CN" altLang="en-US" dirty="0" smtClean="0"/>
              <a:t>课程</a:t>
            </a:r>
            <a:endParaRPr lang="zh-CN" altLang="en-US" dirty="0"/>
          </a:p>
        </p:txBody>
      </p:sp>
    </p:spTree>
    <p:extLst>
      <p:ext uri="{BB962C8B-B14F-4D97-AF65-F5344CB8AC3E}">
        <p14:creationId xmlns:p14="http://schemas.microsoft.com/office/powerpoint/2010/main" val="11905164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评估方法</a:t>
            </a:r>
            <a:r>
              <a:rPr lang="en-US" altLang="zh-CN" dirty="0"/>
              <a:t>—</a:t>
            </a:r>
            <a:r>
              <a:rPr lang="zh-CN" altLang="en-US" dirty="0"/>
              <a:t>留出法 </a:t>
            </a:r>
            <a:r>
              <a:rPr lang="en-US" altLang="zh-CN" dirty="0"/>
              <a:t>(hold-out)</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10</a:t>
            </a:fld>
            <a:endParaRPr lang="zh-CN" altLang="en-US"/>
          </a:p>
        </p:txBody>
      </p:sp>
      <p:pic>
        <p:nvPicPr>
          <p:cNvPr id="17" name="图片 16"/>
          <p:cNvPicPr>
            <a:picLocks noChangeAspect="1"/>
          </p:cNvPicPr>
          <p:nvPr/>
        </p:nvPicPr>
        <p:blipFill rotWithShape="1">
          <a:blip r:embed="rId2"/>
          <a:srcRect r="50815"/>
          <a:stretch/>
        </p:blipFill>
        <p:spPr>
          <a:xfrm>
            <a:off x="4919859" y="1374532"/>
            <a:ext cx="867424" cy="1012714"/>
          </a:xfrm>
          <a:prstGeom prst="rect">
            <a:avLst/>
          </a:prstGeom>
        </p:spPr>
      </p:pic>
      <p:pic>
        <p:nvPicPr>
          <p:cNvPr id="18" name="图片 17"/>
          <p:cNvPicPr>
            <a:picLocks noChangeAspect="1"/>
          </p:cNvPicPr>
          <p:nvPr/>
        </p:nvPicPr>
        <p:blipFill rotWithShape="1">
          <a:blip r:embed="rId2"/>
          <a:srcRect r="50815"/>
          <a:stretch/>
        </p:blipFill>
        <p:spPr>
          <a:xfrm>
            <a:off x="4019193" y="1374532"/>
            <a:ext cx="867424" cy="1012714"/>
          </a:xfrm>
          <a:prstGeom prst="rect">
            <a:avLst/>
          </a:prstGeom>
        </p:spPr>
      </p:pic>
      <p:pic>
        <p:nvPicPr>
          <p:cNvPr id="19" name="图片 18"/>
          <p:cNvPicPr>
            <a:picLocks noChangeAspect="1"/>
          </p:cNvPicPr>
          <p:nvPr/>
        </p:nvPicPr>
        <p:blipFill rotWithShape="1">
          <a:blip r:embed="rId2"/>
          <a:srcRect r="50815"/>
          <a:stretch/>
        </p:blipFill>
        <p:spPr>
          <a:xfrm>
            <a:off x="3118527" y="1374532"/>
            <a:ext cx="867424" cy="1012714"/>
          </a:xfrm>
          <a:prstGeom prst="rect">
            <a:avLst/>
          </a:prstGeom>
        </p:spPr>
      </p:pic>
      <p:pic>
        <p:nvPicPr>
          <p:cNvPr id="20" name="图片 19"/>
          <p:cNvPicPr>
            <a:picLocks noChangeAspect="1"/>
          </p:cNvPicPr>
          <p:nvPr/>
        </p:nvPicPr>
        <p:blipFill rotWithShape="1">
          <a:blip r:embed="rId2"/>
          <a:srcRect r="50815"/>
          <a:stretch/>
        </p:blipFill>
        <p:spPr>
          <a:xfrm>
            <a:off x="2217861" y="1374532"/>
            <a:ext cx="867424" cy="1012714"/>
          </a:xfrm>
          <a:prstGeom prst="rect">
            <a:avLst/>
          </a:prstGeom>
        </p:spPr>
      </p:pic>
      <p:pic>
        <p:nvPicPr>
          <p:cNvPr id="21" name="图片 20"/>
          <p:cNvPicPr>
            <a:picLocks noChangeAspect="1"/>
          </p:cNvPicPr>
          <p:nvPr/>
        </p:nvPicPr>
        <p:blipFill rotWithShape="1">
          <a:blip r:embed="rId2"/>
          <a:srcRect l="49184"/>
          <a:stretch/>
        </p:blipFill>
        <p:spPr>
          <a:xfrm>
            <a:off x="7826085" y="1374532"/>
            <a:ext cx="896194" cy="1012714"/>
          </a:xfrm>
          <a:prstGeom prst="rect">
            <a:avLst/>
          </a:prstGeom>
        </p:spPr>
      </p:pic>
      <p:pic>
        <p:nvPicPr>
          <p:cNvPr id="22" name="图片 21"/>
          <p:cNvPicPr>
            <a:picLocks noChangeAspect="1"/>
          </p:cNvPicPr>
          <p:nvPr/>
        </p:nvPicPr>
        <p:blipFill rotWithShape="1">
          <a:blip r:embed="rId2"/>
          <a:srcRect r="50815"/>
          <a:stretch/>
        </p:blipFill>
        <p:spPr>
          <a:xfrm>
            <a:off x="1317195" y="1374532"/>
            <a:ext cx="867424" cy="1012714"/>
          </a:xfrm>
          <a:prstGeom prst="rect">
            <a:avLst/>
          </a:prstGeom>
        </p:spPr>
      </p:pic>
      <p:pic>
        <p:nvPicPr>
          <p:cNvPr id="23" name="图片 22"/>
          <p:cNvPicPr>
            <a:picLocks noChangeAspect="1"/>
          </p:cNvPicPr>
          <p:nvPr/>
        </p:nvPicPr>
        <p:blipFill rotWithShape="1">
          <a:blip r:embed="rId2"/>
          <a:srcRect r="50815"/>
          <a:stretch/>
        </p:blipFill>
        <p:spPr>
          <a:xfrm>
            <a:off x="416529" y="1374532"/>
            <a:ext cx="867424" cy="1012714"/>
          </a:xfrm>
          <a:prstGeom prst="rect">
            <a:avLst/>
          </a:prstGeom>
        </p:spPr>
      </p:pic>
      <p:pic>
        <p:nvPicPr>
          <p:cNvPr id="24" name="图片 23"/>
          <p:cNvPicPr>
            <a:picLocks noChangeAspect="1"/>
          </p:cNvPicPr>
          <p:nvPr/>
        </p:nvPicPr>
        <p:blipFill rotWithShape="1">
          <a:blip r:embed="rId2"/>
          <a:srcRect l="49184"/>
          <a:stretch/>
        </p:blipFill>
        <p:spPr>
          <a:xfrm>
            <a:off x="6896646" y="1374532"/>
            <a:ext cx="896194" cy="1012714"/>
          </a:xfrm>
          <a:prstGeom prst="rect">
            <a:avLst/>
          </a:prstGeom>
        </p:spPr>
      </p:pic>
      <p:pic>
        <p:nvPicPr>
          <p:cNvPr id="25" name="图片 24"/>
          <p:cNvPicPr>
            <a:picLocks noChangeAspect="1"/>
          </p:cNvPicPr>
          <p:nvPr/>
        </p:nvPicPr>
        <p:blipFill rotWithShape="1">
          <a:blip r:embed="rId2"/>
          <a:srcRect l="49184"/>
          <a:stretch/>
        </p:blipFill>
        <p:spPr>
          <a:xfrm>
            <a:off x="5967210" y="1374532"/>
            <a:ext cx="896194" cy="1012714"/>
          </a:xfrm>
          <a:prstGeom prst="rect">
            <a:avLst/>
          </a:prstGeom>
        </p:spPr>
      </p:pic>
      <p:sp>
        <p:nvSpPr>
          <p:cNvPr id="26" name="下箭头 25"/>
          <p:cNvSpPr/>
          <p:nvPr/>
        </p:nvSpPr>
        <p:spPr>
          <a:xfrm>
            <a:off x="2731777" y="2612383"/>
            <a:ext cx="581025"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3382749" y="2590515"/>
            <a:ext cx="1454053" cy="369332"/>
          </a:xfrm>
          <a:prstGeom prst="rect">
            <a:avLst/>
          </a:prstGeom>
          <a:noFill/>
        </p:spPr>
        <p:txBody>
          <a:bodyPr wrap="square" rtlCol="0">
            <a:spAutoFit/>
          </a:bodyPr>
          <a:lstStyle/>
          <a:p>
            <a:r>
              <a:rPr lang="en-US" altLang="zh-CN" dirty="0"/>
              <a:t>2</a:t>
            </a:r>
            <a:r>
              <a:rPr lang="en-US" altLang="zh-CN" dirty="0" smtClean="0"/>
              <a:t>:1</a:t>
            </a:r>
            <a:r>
              <a:rPr lang="zh-CN" altLang="en-US" dirty="0" smtClean="0"/>
              <a:t>随机拆分</a:t>
            </a:r>
            <a:endParaRPr lang="en-US" altLang="zh-CN" dirty="0" smtClean="0"/>
          </a:p>
        </p:txBody>
      </p:sp>
      <p:sp>
        <p:nvSpPr>
          <p:cNvPr id="28" name="下箭头 27"/>
          <p:cNvSpPr/>
          <p:nvPr/>
        </p:nvSpPr>
        <p:spPr>
          <a:xfrm>
            <a:off x="6513202" y="2634251"/>
            <a:ext cx="581025"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7164174" y="2612383"/>
            <a:ext cx="1454053" cy="369332"/>
          </a:xfrm>
          <a:prstGeom prst="rect">
            <a:avLst/>
          </a:prstGeom>
          <a:noFill/>
        </p:spPr>
        <p:txBody>
          <a:bodyPr wrap="square" rtlCol="0">
            <a:spAutoFit/>
          </a:bodyPr>
          <a:lstStyle/>
          <a:p>
            <a:r>
              <a:rPr lang="en-US" altLang="zh-CN" dirty="0"/>
              <a:t>2</a:t>
            </a:r>
            <a:r>
              <a:rPr lang="en-US" altLang="zh-CN" dirty="0" smtClean="0"/>
              <a:t>:1</a:t>
            </a:r>
            <a:r>
              <a:rPr lang="zh-CN" altLang="en-US" dirty="0" smtClean="0"/>
              <a:t>随机拆分</a:t>
            </a:r>
            <a:endParaRPr lang="en-US" altLang="zh-CN" dirty="0" smtClean="0"/>
          </a:p>
        </p:txBody>
      </p:sp>
      <p:sp>
        <p:nvSpPr>
          <p:cNvPr id="32" name="矩形 31"/>
          <p:cNvSpPr/>
          <p:nvPr/>
        </p:nvSpPr>
        <p:spPr>
          <a:xfrm>
            <a:off x="323850" y="1254236"/>
            <a:ext cx="5525250" cy="12222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5914727" y="1257092"/>
            <a:ext cx="2928283" cy="12222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4" name="图片 33"/>
          <p:cNvPicPr>
            <a:picLocks noChangeAspect="1"/>
          </p:cNvPicPr>
          <p:nvPr/>
        </p:nvPicPr>
        <p:blipFill rotWithShape="1">
          <a:blip r:embed="rId2"/>
          <a:srcRect r="50815"/>
          <a:stretch/>
        </p:blipFill>
        <p:spPr>
          <a:xfrm>
            <a:off x="3812197" y="4877387"/>
            <a:ext cx="867424" cy="1012714"/>
          </a:xfrm>
          <a:prstGeom prst="rect">
            <a:avLst/>
          </a:prstGeom>
        </p:spPr>
      </p:pic>
      <p:pic>
        <p:nvPicPr>
          <p:cNvPr id="35" name="图片 34"/>
          <p:cNvPicPr>
            <a:picLocks noChangeAspect="1"/>
          </p:cNvPicPr>
          <p:nvPr/>
        </p:nvPicPr>
        <p:blipFill rotWithShape="1">
          <a:blip r:embed="rId2"/>
          <a:srcRect r="50815"/>
          <a:stretch/>
        </p:blipFill>
        <p:spPr>
          <a:xfrm>
            <a:off x="2911531" y="4877387"/>
            <a:ext cx="867424" cy="1012714"/>
          </a:xfrm>
          <a:prstGeom prst="rect">
            <a:avLst/>
          </a:prstGeom>
        </p:spPr>
      </p:pic>
      <p:pic>
        <p:nvPicPr>
          <p:cNvPr id="36" name="图片 35"/>
          <p:cNvPicPr>
            <a:picLocks noChangeAspect="1"/>
          </p:cNvPicPr>
          <p:nvPr/>
        </p:nvPicPr>
        <p:blipFill rotWithShape="1">
          <a:blip r:embed="rId2"/>
          <a:srcRect r="50815"/>
          <a:stretch/>
        </p:blipFill>
        <p:spPr>
          <a:xfrm>
            <a:off x="3815816" y="3523515"/>
            <a:ext cx="867424" cy="1012714"/>
          </a:xfrm>
          <a:prstGeom prst="rect">
            <a:avLst/>
          </a:prstGeom>
        </p:spPr>
      </p:pic>
      <p:pic>
        <p:nvPicPr>
          <p:cNvPr id="37" name="图片 36"/>
          <p:cNvPicPr>
            <a:picLocks noChangeAspect="1"/>
          </p:cNvPicPr>
          <p:nvPr/>
        </p:nvPicPr>
        <p:blipFill rotWithShape="1">
          <a:blip r:embed="rId2"/>
          <a:srcRect r="50815"/>
          <a:stretch/>
        </p:blipFill>
        <p:spPr>
          <a:xfrm>
            <a:off x="2915150" y="3523515"/>
            <a:ext cx="867424" cy="1012714"/>
          </a:xfrm>
          <a:prstGeom prst="rect">
            <a:avLst/>
          </a:prstGeom>
        </p:spPr>
      </p:pic>
      <p:pic>
        <p:nvPicPr>
          <p:cNvPr id="38" name="图片 37"/>
          <p:cNvPicPr>
            <a:picLocks noChangeAspect="1"/>
          </p:cNvPicPr>
          <p:nvPr/>
        </p:nvPicPr>
        <p:blipFill rotWithShape="1">
          <a:blip r:embed="rId2"/>
          <a:srcRect r="50815"/>
          <a:stretch/>
        </p:blipFill>
        <p:spPr>
          <a:xfrm>
            <a:off x="2014484" y="3523515"/>
            <a:ext cx="867424" cy="1012714"/>
          </a:xfrm>
          <a:prstGeom prst="rect">
            <a:avLst/>
          </a:prstGeom>
        </p:spPr>
      </p:pic>
      <p:pic>
        <p:nvPicPr>
          <p:cNvPr id="39" name="图片 38"/>
          <p:cNvPicPr>
            <a:picLocks noChangeAspect="1"/>
          </p:cNvPicPr>
          <p:nvPr/>
        </p:nvPicPr>
        <p:blipFill rotWithShape="1">
          <a:blip r:embed="rId2"/>
          <a:srcRect r="50815"/>
          <a:stretch/>
        </p:blipFill>
        <p:spPr>
          <a:xfrm>
            <a:off x="1113818" y="3523515"/>
            <a:ext cx="867424" cy="1012714"/>
          </a:xfrm>
          <a:prstGeom prst="rect">
            <a:avLst/>
          </a:prstGeom>
        </p:spPr>
      </p:pic>
      <p:pic>
        <p:nvPicPr>
          <p:cNvPr id="40" name="图片 39"/>
          <p:cNvPicPr>
            <a:picLocks noChangeAspect="1"/>
          </p:cNvPicPr>
          <p:nvPr/>
        </p:nvPicPr>
        <p:blipFill rotWithShape="1">
          <a:blip r:embed="rId2"/>
          <a:srcRect l="49184"/>
          <a:stretch/>
        </p:blipFill>
        <p:spPr>
          <a:xfrm>
            <a:off x="5990070" y="4877387"/>
            <a:ext cx="896194" cy="1012714"/>
          </a:xfrm>
          <a:prstGeom prst="rect">
            <a:avLst/>
          </a:prstGeom>
        </p:spPr>
      </p:pic>
      <p:pic>
        <p:nvPicPr>
          <p:cNvPr id="41" name="图片 40"/>
          <p:cNvPicPr>
            <a:picLocks noChangeAspect="1"/>
          </p:cNvPicPr>
          <p:nvPr/>
        </p:nvPicPr>
        <p:blipFill rotWithShape="1">
          <a:blip r:embed="rId2"/>
          <a:srcRect l="49184"/>
          <a:stretch/>
        </p:blipFill>
        <p:spPr>
          <a:xfrm>
            <a:off x="6929891" y="3523515"/>
            <a:ext cx="896194" cy="1012714"/>
          </a:xfrm>
          <a:prstGeom prst="rect">
            <a:avLst/>
          </a:prstGeom>
        </p:spPr>
      </p:pic>
      <p:pic>
        <p:nvPicPr>
          <p:cNvPr id="42" name="图片 41"/>
          <p:cNvPicPr>
            <a:picLocks noChangeAspect="1"/>
          </p:cNvPicPr>
          <p:nvPr/>
        </p:nvPicPr>
        <p:blipFill rotWithShape="1">
          <a:blip r:embed="rId2"/>
          <a:srcRect l="49184"/>
          <a:stretch/>
        </p:blipFill>
        <p:spPr>
          <a:xfrm>
            <a:off x="5989641" y="3523515"/>
            <a:ext cx="896194" cy="1012714"/>
          </a:xfrm>
          <a:prstGeom prst="rect">
            <a:avLst/>
          </a:prstGeom>
        </p:spPr>
      </p:pic>
      <p:sp>
        <p:nvSpPr>
          <p:cNvPr id="44" name="加号 43"/>
          <p:cNvSpPr/>
          <p:nvPr/>
        </p:nvSpPr>
        <p:spPr>
          <a:xfrm>
            <a:off x="5069740" y="3737017"/>
            <a:ext cx="533400" cy="54102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加号 44"/>
          <p:cNvSpPr/>
          <p:nvPr/>
        </p:nvSpPr>
        <p:spPr>
          <a:xfrm>
            <a:off x="5069740" y="5113234"/>
            <a:ext cx="533400" cy="54102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7941792" y="3908705"/>
            <a:ext cx="1147116" cy="369332"/>
          </a:xfrm>
          <a:prstGeom prst="rect">
            <a:avLst/>
          </a:prstGeom>
          <a:noFill/>
        </p:spPr>
        <p:txBody>
          <a:bodyPr wrap="square" rtlCol="0">
            <a:spAutoFit/>
          </a:bodyPr>
          <a:lstStyle/>
          <a:p>
            <a:r>
              <a:rPr lang="zh-CN" altLang="en-US" dirty="0" smtClean="0"/>
              <a:t>训练集</a:t>
            </a:r>
            <a:r>
              <a:rPr lang="en-US" altLang="zh-CN" dirty="0" smtClean="0"/>
              <a:t>S</a:t>
            </a:r>
            <a:endParaRPr lang="zh-CN" altLang="en-US" dirty="0"/>
          </a:p>
        </p:txBody>
      </p:sp>
      <p:sp>
        <p:nvSpPr>
          <p:cNvPr id="47" name="文本框 46"/>
          <p:cNvSpPr txBox="1"/>
          <p:nvPr/>
        </p:nvSpPr>
        <p:spPr>
          <a:xfrm>
            <a:off x="7941792" y="5242650"/>
            <a:ext cx="1147116" cy="369332"/>
          </a:xfrm>
          <a:prstGeom prst="rect">
            <a:avLst/>
          </a:prstGeom>
          <a:noFill/>
        </p:spPr>
        <p:txBody>
          <a:bodyPr wrap="square" rtlCol="0">
            <a:spAutoFit/>
          </a:bodyPr>
          <a:lstStyle/>
          <a:p>
            <a:r>
              <a:rPr lang="zh-CN" altLang="en-US" dirty="0" smtClean="0"/>
              <a:t>测试集</a:t>
            </a:r>
            <a:r>
              <a:rPr lang="en-US" altLang="zh-CN" dirty="0" smtClean="0"/>
              <a:t>T</a:t>
            </a:r>
            <a:endParaRPr lang="zh-CN" altLang="en-US" dirty="0"/>
          </a:p>
        </p:txBody>
      </p:sp>
      <p:cxnSp>
        <p:nvCxnSpPr>
          <p:cNvPr id="49" name="直接连接符 48"/>
          <p:cNvCxnSpPr/>
          <p:nvPr/>
        </p:nvCxnSpPr>
        <p:spPr>
          <a:xfrm>
            <a:off x="323850" y="4695092"/>
            <a:ext cx="867186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323850" y="3318698"/>
            <a:ext cx="867186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563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评估方法</a:t>
            </a:r>
            <a:r>
              <a:rPr lang="en-US" altLang="zh-CN" dirty="0"/>
              <a:t>—</a:t>
            </a:r>
            <a:r>
              <a:rPr lang="zh-CN" altLang="en-US" dirty="0"/>
              <a:t>留出法 </a:t>
            </a:r>
            <a:r>
              <a:rPr lang="en-US" altLang="zh-CN" dirty="0"/>
              <a:t>(hold-out)</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11</a:t>
            </a:fld>
            <a:endParaRPr lang="zh-CN" altLang="en-US"/>
          </a:p>
        </p:txBody>
      </p:sp>
      <p:pic>
        <p:nvPicPr>
          <p:cNvPr id="7" name="图片 6"/>
          <p:cNvPicPr>
            <a:picLocks noChangeAspect="1"/>
          </p:cNvPicPr>
          <p:nvPr/>
        </p:nvPicPr>
        <p:blipFill>
          <a:blip r:embed="rId2"/>
          <a:stretch>
            <a:fillRect/>
          </a:stretch>
        </p:blipFill>
        <p:spPr>
          <a:xfrm>
            <a:off x="404080" y="2141525"/>
            <a:ext cx="4198031" cy="3182119"/>
          </a:xfrm>
          <a:prstGeom prst="rect">
            <a:avLst/>
          </a:prstGeom>
        </p:spPr>
      </p:pic>
      <p:pic>
        <p:nvPicPr>
          <p:cNvPr id="8" name="图片 7"/>
          <p:cNvPicPr>
            <a:picLocks noChangeAspect="1"/>
          </p:cNvPicPr>
          <p:nvPr/>
        </p:nvPicPr>
        <p:blipFill>
          <a:blip r:embed="rId3"/>
          <a:stretch>
            <a:fillRect/>
          </a:stretch>
        </p:blipFill>
        <p:spPr>
          <a:xfrm>
            <a:off x="5195579" y="2141526"/>
            <a:ext cx="3658275" cy="3182118"/>
          </a:xfrm>
          <a:prstGeom prst="rect">
            <a:avLst/>
          </a:prstGeom>
        </p:spPr>
      </p:pic>
    </p:spTree>
    <p:extLst>
      <p:ext uri="{BB962C8B-B14F-4D97-AF65-F5344CB8AC3E}">
        <p14:creationId xmlns:p14="http://schemas.microsoft.com/office/powerpoint/2010/main" val="382415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评估方法</a:t>
            </a:r>
            <a:r>
              <a:rPr lang="en-US" altLang="zh-CN" dirty="0"/>
              <a:t>—</a:t>
            </a:r>
            <a:r>
              <a:rPr lang="zh-CN" altLang="en-US" dirty="0"/>
              <a:t>留出法 </a:t>
            </a:r>
            <a:r>
              <a:rPr lang="en-US" altLang="zh-CN" dirty="0"/>
              <a:t>(hold-out)</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12</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664516" y="1404862"/>
                <a:ext cx="4806950" cy="55549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𝑿</m:t>
                          </m:r>
                        </m:e>
                        <m:sub>
                          <m:r>
                            <a:rPr lang="en-US" altLang="zh-CN" b="0" i="1" smtClean="0">
                              <a:latin typeface="Cambria Math" panose="02040503050406030204" pitchFamily="18" charset="0"/>
                            </a:rPr>
                            <m:t>𝑡𝑟𝑎𝑖𝑛</m:t>
                          </m:r>
                        </m:sub>
                      </m:sSub>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664516" y="1404862"/>
                <a:ext cx="4806950" cy="55549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664516" y="2011049"/>
                <a:ext cx="4806950" cy="31409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0" i="1" smtClean="0">
                              <a:latin typeface="Cambria Math" panose="02040503050406030204" pitchFamily="18" charset="0"/>
                            </a:rPr>
                            <m:t>𝑡𝑟𝑎𝑖𝑛</m:t>
                          </m:r>
                        </m:sub>
                      </m:sSub>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664516" y="2011049"/>
                <a:ext cx="4806950" cy="314091"/>
              </a:xfrm>
              <a:prstGeom prst="rect">
                <a:avLst/>
              </a:prstGeom>
              <a:blipFill>
                <a:blip r:embed="rId3"/>
                <a:stretch>
                  <a:fillRect b="-169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5579416" y="1404862"/>
                <a:ext cx="2286000" cy="55549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𝑿</m:t>
                          </m:r>
                        </m:e>
                        <m:sub>
                          <m:r>
                            <a:rPr lang="en-US" altLang="zh-CN" b="0" i="1" smtClean="0">
                              <a:latin typeface="Cambria Math" panose="02040503050406030204" pitchFamily="18" charset="0"/>
                            </a:rPr>
                            <m:t>𝑡𝑒𝑠𝑡</m:t>
                          </m:r>
                        </m:sub>
                      </m:sSub>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5579416" y="1404862"/>
                <a:ext cx="2286000" cy="55549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5579416" y="2011049"/>
                <a:ext cx="2286000" cy="3140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0" i="1" smtClean="0">
                              <a:latin typeface="Cambria Math" panose="02040503050406030204" pitchFamily="18" charset="0"/>
                            </a:rPr>
                            <m:t>𝑡𝑒𝑠𝑡</m:t>
                          </m:r>
                        </m:sub>
                      </m:sSub>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5579416" y="2011049"/>
                <a:ext cx="2286000" cy="314091"/>
              </a:xfrm>
              <a:prstGeom prst="rect">
                <a:avLst/>
              </a:prstGeom>
              <a:blipFill>
                <a:blip r:embed="rId5"/>
                <a:stretch>
                  <a:fillRect b="-169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162866" y="1644924"/>
                <a:ext cx="5016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accent5"/>
                              </a:solidFill>
                              <a:latin typeface="Cambria Math" panose="02040503050406030204" pitchFamily="18" charset="0"/>
                            </a:rPr>
                          </m:ctrlPr>
                        </m:sSubPr>
                        <m:e>
                          <m:r>
                            <a:rPr lang="en-US" altLang="zh-CN" sz="2400" b="1" i="1" smtClean="0">
                              <a:solidFill>
                                <a:schemeClr val="accent5"/>
                              </a:solidFill>
                              <a:latin typeface="Cambria Math" panose="02040503050406030204" pitchFamily="18" charset="0"/>
                            </a:rPr>
                            <m:t>𝑺</m:t>
                          </m:r>
                        </m:e>
                        <m:sub>
                          <m:r>
                            <a:rPr lang="en-US" altLang="zh-CN" sz="2400" b="1" i="1" smtClean="0">
                              <a:solidFill>
                                <a:schemeClr val="accent5"/>
                              </a:solidFill>
                              <a:latin typeface="Cambria Math" panose="02040503050406030204" pitchFamily="18" charset="0"/>
                            </a:rPr>
                            <m:t>𝟏</m:t>
                          </m:r>
                        </m:sub>
                      </m:sSub>
                    </m:oMath>
                  </m:oMathPara>
                </a14:m>
                <a:endParaRPr lang="zh-CN" altLang="en-US" sz="2400" b="1" dirty="0">
                  <a:solidFill>
                    <a:schemeClr val="accent5"/>
                  </a:solidFill>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162866" y="1644924"/>
                <a:ext cx="501650" cy="461665"/>
              </a:xfrm>
              <a:prstGeom prst="rect">
                <a:avLst/>
              </a:prstGeom>
              <a:blipFill>
                <a:blip r:embed="rId6"/>
                <a:stretch>
                  <a:fillRect l="-3659"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7901282" y="1644924"/>
                <a:ext cx="5016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accent6"/>
                              </a:solidFill>
                              <a:latin typeface="Cambria Math" panose="02040503050406030204" pitchFamily="18" charset="0"/>
                            </a:rPr>
                          </m:ctrlPr>
                        </m:sSubPr>
                        <m:e>
                          <m:r>
                            <a:rPr lang="en-US" altLang="zh-CN" sz="2400" b="1" i="1" smtClean="0">
                              <a:solidFill>
                                <a:schemeClr val="accent6"/>
                              </a:solidFill>
                              <a:latin typeface="Cambria Math" panose="02040503050406030204" pitchFamily="18" charset="0"/>
                            </a:rPr>
                            <m:t>𝑻</m:t>
                          </m:r>
                        </m:e>
                        <m:sub>
                          <m:r>
                            <a:rPr lang="en-US" altLang="zh-CN" sz="2400" b="1" i="1" smtClean="0">
                              <a:solidFill>
                                <a:schemeClr val="accent6"/>
                              </a:solidFill>
                              <a:latin typeface="Cambria Math" panose="02040503050406030204" pitchFamily="18" charset="0"/>
                            </a:rPr>
                            <m:t>𝟏</m:t>
                          </m:r>
                        </m:sub>
                      </m:sSub>
                    </m:oMath>
                  </m:oMathPara>
                </a14:m>
                <a:endParaRPr lang="zh-CN" altLang="en-US" sz="2400" b="1" dirty="0">
                  <a:solidFill>
                    <a:schemeClr val="accent6"/>
                  </a:solidFill>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7901282" y="1644924"/>
                <a:ext cx="501650" cy="461665"/>
              </a:xfrm>
              <a:prstGeom prst="rect">
                <a:avLst/>
              </a:prstGeom>
              <a:blipFill>
                <a:blip r:embed="rId7"/>
                <a:stretch>
                  <a:fillRect l="-2439"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664516" y="2614954"/>
                <a:ext cx="4806950" cy="55549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𝑿</m:t>
                          </m:r>
                        </m:e>
                        <m:sub>
                          <m:r>
                            <a:rPr lang="en-US" altLang="zh-CN" b="0" i="1" smtClean="0">
                              <a:latin typeface="Cambria Math" panose="02040503050406030204" pitchFamily="18" charset="0"/>
                            </a:rPr>
                            <m:t>𝑡𝑟𝑎𝑖𝑛</m:t>
                          </m:r>
                        </m:sub>
                      </m:sSub>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664516" y="2614954"/>
                <a:ext cx="4806950" cy="555495"/>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664516" y="3221141"/>
                <a:ext cx="4806950" cy="31409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0" i="1" smtClean="0">
                              <a:latin typeface="Cambria Math" panose="02040503050406030204" pitchFamily="18" charset="0"/>
                            </a:rPr>
                            <m:t>𝑡𝑟𝑎𝑖𝑛</m:t>
                          </m:r>
                        </m:sub>
                      </m:sSub>
                    </m:oMath>
                  </m:oMathPara>
                </a14:m>
                <a:endParaRPr lang="zh-CN" altLang="en-US" dirty="0"/>
              </a:p>
            </p:txBody>
          </p:sp>
        </mc:Choice>
        <mc:Fallback xmlns="">
          <p:sp>
            <p:nvSpPr>
              <p:cNvPr id="14" name="矩形 13"/>
              <p:cNvSpPr>
                <a:spLocks noRot="1" noChangeAspect="1" noMove="1" noResize="1" noEditPoints="1" noAdjustHandles="1" noChangeArrowheads="1" noChangeShapeType="1" noTextEdit="1"/>
              </p:cNvSpPr>
              <p:nvPr/>
            </p:nvSpPr>
            <p:spPr>
              <a:xfrm>
                <a:off x="664516" y="3221141"/>
                <a:ext cx="4806950" cy="314091"/>
              </a:xfrm>
              <a:prstGeom prst="rect">
                <a:avLst/>
              </a:prstGeom>
              <a:blipFill>
                <a:blip r:embed="rId9"/>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5579416" y="2614954"/>
                <a:ext cx="2286000" cy="55549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𝑿</m:t>
                          </m:r>
                        </m:e>
                        <m:sub>
                          <m:r>
                            <a:rPr lang="en-US" altLang="zh-CN" b="0" i="1" smtClean="0">
                              <a:latin typeface="Cambria Math" panose="02040503050406030204" pitchFamily="18" charset="0"/>
                            </a:rPr>
                            <m:t>𝑡𝑒𝑠𝑡</m:t>
                          </m:r>
                        </m:sub>
                      </m:sSub>
                    </m:oMath>
                  </m:oMathPara>
                </a14:m>
                <a:endParaRPr lang="zh-CN" altLang="en-US" dirty="0"/>
              </a:p>
            </p:txBody>
          </p:sp>
        </mc:Choice>
        <mc:Fallback xmlns="">
          <p:sp>
            <p:nvSpPr>
              <p:cNvPr id="15" name="矩形 14"/>
              <p:cNvSpPr>
                <a:spLocks noRot="1" noChangeAspect="1" noMove="1" noResize="1" noEditPoints="1" noAdjustHandles="1" noChangeArrowheads="1" noChangeShapeType="1" noTextEdit="1"/>
              </p:cNvSpPr>
              <p:nvPr/>
            </p:nvSpPr>
            <p:spPr>
              <a:xfrm>
                <a:off x="5579416" y="2614954"/>
                <a:ext cx="2286000" cy="555495"/>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5579416" y="3221141"/>
                <a:ext cx="2286000" cy="3140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0" i="1" smtClean="0">
                              <a:latin typeface="Cambria Math" panose="02040503050406030204" pitchFamily="18" charset="0"/>
                            </a:rPr>
                            <m:t>𝑡𝑒𝑠𝑡</m:t>
                          </m:r>
                        </m:sub>
                      </m:sSub>
                    </m:oMath>
                  </m:oMathPara>
                </a14:m>
                <a:endParaRPr lang="zh-CN"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5579416" y="3221141"/>
                <a:ext cx="2286000" cy="314091"/>
              </a:xfrm>
              <a:prstGeom prst="rect">
                <a:avLst/>
              </a:prstGeom>
              <a:blipFill>
                <a:blip r:embed="rId11"/>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162866" y="2859766"/>
                <a:ext cx="5016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accent5"/>
                              </a:solidFill>
                              <a:latin typeface="Cambria Math" panose="02040503050406030204" pitchFamily="18" charset="0"/>
                            </a:rPr>
                          </m:ctrlPr>
                        </m:sSubPr>
                        <m:e>
                          <m:r>
                            <a:rPr lang="en-US" altLang="zh-CN" sz="2400" b="1" i="1" smtClean="0">
                              <a:solidFill>
                                <a:schemeClr val="accent5"/>
                              </a:solidFill>
                              <a:latin typeface="Cambria Math" panose="02040503050406030204" pitchFamily="18" charset="0"/>
                            </a:rPr>
                            <m:t>𝑺</m:t>
                          </m:r>
                        </m:e>
                        <m:sub>
                          <m:r>
                            <a:rPr lang="en-US" altLang="zh-CN" sz="2400" b="1" i="1" smtClean="0">
                              <a:solidFill>
                                <a:schemeClr val="accent5"/>
                              </a:solidFill>
                              <a:latin typeface="Cambria Math" panose="02040503050406030204" pitchFamily="18" charset="0"/>
                            </a:rPr>
                            <m:t>𝟐</m:t>
                          </m:r>
                        </m:sub>
                      </m:sSub>
                    </m:oMath>
                  </m:oMathPara>
                </a14:m>
                <a:endParaRPr lang="zh-CN" altLang="en-US" sz="2400" b="1" dirty="0">
                  <a:solidFill>
                    <a:schemeClr val="accent5"/>
                  </a:solidFill>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162866" y="2859766"/>
                <a:ext cx="501650" cy="461665"/>
              </a:xfrm>
              <a:prstGeom prst="rect">
                <a:avLst/>
              </a:prstGeom>
              <a:blipFill>
                <a:blip r:embed="rId12"/>
                <a:stretch>
                  <a:fillRect l="-3659"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7901282" y="2859766"/>
                <a:ext cx="5016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accent6"/>
                              </a:solidFill>
                              <a:latin typeface="Cambria Math" panose="02040503050406030204" pitchFamily="18" charset="0"/>
                            </a:rPr>
                          </m:ctrlPr>
                        </m:sSubPr>
                        <m:e>
                          <m:r>
                            <a:rPr lang="en-US" altLang="zh-CN" sz="2400" b="1" i="1" smtClean="0">
                              <a:solidFill>
                                <a:schemeClr val="accent6"/>
                              </a:solidFill>
                              <a:latin typeface="Cambria Math" panose="02040503050406030204" pitchFamily="18" charset="0"/>
                            </a:rPr>
                            <m:t>𝑻</m:t>
                          </m:r>
                        </m:e>
                        <m:sub>
                          <m:r>
                            <a:rPr lang="en-US" altLang="zh-CN" sz="2400" b="1" i="1" smtClean="0">
                              <a:solidFill>
                                <a:schemeClr val="accent6"/>
                              </a:solidFill>
                              <a:latin typeface="Cambria Math" panose="02040503050406030204" pitchFamily="18" charset="0"/>
                            </a:rPr>
                            <m:t>𝟐</m:t>
                          </m:r>
                        </m:sub>
                      </m:sSub>
                    </m:oMath>
                  </m:oMathPara>
                </a14:m>
                <a:endParaRPr lang="zh-CN" altLang="en-US" sz="2400" b="1" dirty="0">
                  <a:solidFill>
                    <a:schemeClr val="accent6"/>
                  </a:solidFill>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7901282" y="2859766"/>
                <a:ext cx="501650" cy="461665"/>
              </a:xfrm>
              <a:prstGeom prst="rect">
                <a:avLst/>
              </a:prstGeom>
              <a:blipFill>
                <a:blip r:embed="rId13"/>
                <a:stretch>
                  <a:fillRect l="-2439"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664516" y="4439819"/>
                <a:ext cx="4806950" cy="55549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𝑿</m:t>
                          </m:r>
                        </m:e>
                        <m:sub>
                          <m:r>
                            <a:rPr lang="en-US" altLang="zh-CN" b="0" i="1" smtClean="0">
                              <a:latin typeface="Cambria Math" panose="02040503050406030204" pitchFamily="18" charset="0"/>
                            </a:rPr>
                            <m:t>𝑡𝑟𝑎𝑖𝑛</m:t>
                          </m:r>
                        </m:sub>
                      </m:sSub>
                    </m:oMath>
                  </m:oMathPara>
                </a14:m>
                <a:endParaRPr lang="zh-CN" altLang="en-US" dirty="0"/>
              </a:p>
            </p:txBody>
          </p:sp>
        </mc:Choice>
        <mc:Fallback xmlns="">
          <p:sp>
            <p:nvSpPr>
              <p:cNvPr id="19" name="矩形 18"/>
              <p:cNvSpPr>
                <a:spLocks noRot="1" noChangeAspect="1" noMove="1" noResize="1" noEditPoints="1" noAdjustHandles="1" noChangeArrowheads="1" noChangeShapeType="1" noTextEdit="1"/>
              </p:cNvSpPr>
              <p:nvPr/>
            </p:nvSpPr>
            <p:spPr>
              <a:xfrm>
                <a:off x="664516" y="4439819"/>
                <a:ext cx="4806950" cy="555495"/>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664516" y="5046006"/>
                <a:ext cx="4806950" cy="31409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0" i="1" smtClean="0">
                              <a:latin typeface="Cambria Math" panose="02040503050406030204" pitchFamily="18" charset="0"/>
                            </a:rPr>
                            <m:t>𝑡𝑟𝑎𝑖𝑛</m:t>
                          </m:r>
                        </m:sub>
                      </m:sSub>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664516" y="5046006"/>
                <a:ext cx="4806950" cy="314091"/>
              </a:xfrm>
              <a:prstGeom prst="rect">
                <a:avLst/>
              </a:prstGeom>
              <a:blipFill>
                <a:blip r:embed="rId15"/>
                <a:stretch>
                  <a:fillRect b="-169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5579416" y="4439819"/>
                <a:ext cx="2286000" cy="55549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𝑿</m:t>
                          </m:r>
                        </m:e>
                        <m:sub>
                          <m:r>
                            <a:rPr lang="en-US" altLang="zh-CN" b="0" i="1" smtClean="0">
                              <a:latin typeface="Cambria Math" panose="02040503050406030204" pitchFamily="18" charset="0"/>
                            </a:rPr>
                            <m:t>𝑡𝑒𝑠𝑡</m:t>
                          </m:r>
                        </m:sub>
                      </m:sSub>
                    </m:oMath>
                  </m:oMathPara>
                </a14:m>
                <a:endParaRPr lang="zh-CN" altLang="en-US" dirty="0"/>
              </a:p>
            </p:txBody>
          </p:sp>
        </mc:Choice>
        <mc:Fallback xmlns="">
          <p:sp>
            <p:nvSpPr>
              <p:cNvPr id="21" name="矩形 20"/>
              <p:cNvSpPr>
                <a:spLocks noRot="1" noChangeAspect="1" noMove="1" noResize="1" noEditPoints="1" noAdjustHandles="1" noChangeArrowheads="1" noChangeShapeType="1" noTextEdit="1"/>
              </p:cNvSpPr>
              <p:nvPr/>
            </p:nvSpPr>
            <p:spPr>
              <a:xfrm>
                <a:off x="5579416" y="4439819"/>
                <a:ext cx="2286000" cy="555495"/>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5579416" y="5046006"/>
                <a:ext cx="2286000" cy="3140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0" i="1" smtClean="0">
                              <a:latin typeface="Cambria Math" panose="02040503050406030204" pitchFamily="18" charset="0"/>
                            </a:rPr>
                            <m:t>𝑡𝑒𝑠𝑡</m:t>
                          </m:r>
                        </m:sub>
                      </m:sSub>
                    </m:oMath>
                  </m:oMathPara>
                </a14:m>
                <a:endParaRPr lang="zh-CN" altLang="en-US" dirty="0"/>
              </a:p>
            </p:txBody>
          </p:sp>
        </mc:Choice>
        <mc:Fallback xmlns="">
          <p:sp>
            <p:nvSpPr>
              <p:cNvPr id="22" name="矩形 21"/>
              <p:cNvSpPr>
                <a:spLocks noRot="1" noChangeAspect="1" noMove="1" noResize="1" noEditPoints="1" noAdjustHandles="1" noChangeArrowheads="1" noChangeShapeType="1" noTextEdit="1"/>
              </p:cNvSpPr>
              <p:nvPr/>
            </p:nvSpPr>
            <p:spPr>
              <a:xfrm>
                <a:off x="5579416" y="5046006"/>
                <a:ext cx="2286000" cy="314091"/>
              </a:xfrm>
              <a:prstGeom prst="rect">
                <a:avLst/>
              </a:prstGeom>
              <a:blipFill>
                <a:blip r:embed="rId17"/>
                <a:stretch>
                  <a:fillRect b="-169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162866" y="4640085"/>
                <a:ext cx="5016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accent5"/>
                              </a:solidFill>
                              <a:latin typeface="Cambria Math" panose="02040503050406030204" pitchFamily="18" charset="0"/>
                            </a:rPr>
                          </m:ctrlPr>
                        </m:sSubPr>
                        <m:e>
                          <m:r>
                            <a:rPr lang="en-US" altLang="zh-CN" sz="2400" b="1" i="1" smtClean="0">
                              <a:solidFill>
                                <a:schemeClr val="accent5"/>
                              </a:solidFill>
                              <a:latin typeface="Cambria Math" panose="02040503050406030204" pitchFamily="18" charset="0"/>
                            </a:rPr>
                            <m:t>𝑺</m:t>
                          </m:r>
                        </m:e>
                        <m:sub>
                          <m:r>
                            <a:rPr lang="en-US" altLang="zh-CN" sz="2400" b="1" i="1" smtClean="0">
                              <a:solidFill>
                                <a:schemeClr val="accent5"/>
                              </a:solidFill>
                              <a:latin typeface="Cambria Math" panose="02040503050406030204" pitchFamily="18" charset="0"/>
                            </a:rPr>
                            <m:t>𝒌</m:t>
                          </m:r>
                        </m:sub>
                      </m:sSub>
                    </m:oMath>
                  </m:oMathPara>
                </a14:m>
                <a:endParaRPr lang="zh-CN" altLang="en-US" sz="2400" b="1" dirty="0">
                  <a:solidFill>
                    <a:schemeClr val="accent5"/>
                  </a:solidFill>
                </a:endParaRPr>
              </a:p>
            </p:txBody>
          </p:sp>
        </mc:Choice>
        <mc:Fallback xmlns="">
          <p:sp>
            <p:nvSpPr>
              <p:cNvPr id="23" name="文本框 22"/>
              <p:cNvSpPr txBox="1">
                <a:spLocks noRot="1" noChangeAspect="1" noMove="1" noResize="1" noEditPoints="1" noAdjustHandles="1" noChangeArrowheads="1" noChangeShapeType="1" noTextEdit="1"/>
              </p:cNvSpPr>
              <p:nvPr/>
            </p:nvSpPr>
            <p:spPr>
              <a:xfrm>
                <a:off x="162866" y="4640085"/>
                <a:ext cx="501650" cy="461665"/>
              </a:xfrm>
              <a:prstGeom prst="rect">
                <a:avLst/>
              </a:prstGeom>
              <a:blipFill>
                <a:blip r:embed="rId18"/>
                <a:stretch>
                  <a:fillRect l="-3659" b="-5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7901282" y="4640085"/>
                <a:ext cx="5016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accent6"/>
                              </a:solidFill>
                              <a:latin typeface="Cambria Math" panose="02040503050406030204" pitchFamily="18" charset="0"/>
                            </a:rPr>
                          </m:ctrlPr>
                        </m:sSubPr>
                        <m:e>
                          <m:r>
                            <a:rPr lang="en-US" altLang="zh-CN" sz="2400" b="1" i="1" smtClean="0">
                              <a:solidFill>
                                <a:schemeClr val="accent6"/>
                              </a:solidFill>
                              <a:latin typeface="Cambria Math" panose="02040503050406030204" pitchFamily="18" charset="0"/>
                            </a:rPr>
                            <m:t>𝑻</m:t>
                          </m:r>
                        </m:e>
                        <m:sub>
                          <m:r>
                            <a:rPr lang="en-US" altLang="zh-CN" sz="2400" b="1" i="1" smtClean="0">
                              <a:solidFill>
                                <a:schemeClr val="accent6"/>
                              </a:solidFill>
                              <a:latin typeface="Cambria Math" panose="02040503050406030204" pitchFamily="18" charset="0"/>
                            </a:rPr>
                            <m:t>𝒌</m:t>
                          </m:r>
                        </m:sub>
                      </m:sSub>
                    </m:oMath>
                  </m:oMathPara>
                </a14:m>
                <a:endParaRPr lang="zh-CN" altLang="en-US" sz="2400" b="1" dirty="0">
                  <a:solidFill>
                    <a:schemeClr val="accent6"/>
                  </a:solidFill>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7901282" y="4640085"/>
                <a:ext cx="501650" cy="461665"/>
              </a:xfrm>
              <a:prstGeom prst="rect">
                <a:avLst/>
              </a:prstGeom>
              <a:blipFill>
                <a:blip r:embed="rId19"/>
                <a:stretch>
                  <a:fillRect l="-2439" r="-1220" b="-5263"/>
                </a:stretch>
              </a:blipFill>
            </p:spPr>
            <p:txBody>
              <a:bodyPr/>
              <a:lstStyle/>
              <a:p>
                <a:r>
                  <a:rPr lang="zh-CN" altLang="en-US">
                    <a:noFill/>
                  </a:rPr>
                  <a:t> </a:t>
                </a:r>
              </a:p>
            </p:txBody>
          </p:sp>
        </mc:Fallback>
      </mc:AlternateContent>
      <p:sp>
        <p:nvSpPr>
          <p:cNvPr id="25" name="文本框 24"/>
          <p:cNvSpPr txBox="1"/>
          <p:nvPr/>
        </p:nvSpPr>
        <p:spPr>
          <a:xfrm>
            <a:off x="4110335" y="3949215"/>
            <a:ext cx="461665" cy="536331"/>
          </a:xfrm>
          <a:prstGeom prst="rect">
            <a:avLst/>
          </a:prstGeom>
          <a:noFill/>
        </p:spPr>
        <p:txBody>
          <a:bodyPr vert="eaVert" wrap="square" rtlCol="0">
            <a:spAutoFit/>
          </a:bodyPr>
          <a:lstStyle/>
          <a:p>
            <a:r>
              <a:rPr lang="en-US" altLang="zh-CN" dirty="0" smtClean="0"/>
              <a:t>…</a:t>
            </a:r>
            <a:endParaRPr lang="zh-CN" altLang="en-US" dirty="0"/>
          </a:p>
        </p:txBody>
      </p:sp>
      <mc:AlternateContent xmlns:mc="http://schemas.openxmlformats.org/markup-compatibility/2006" xmlns:a14="http://schemas.microsoft.com/office/drawing/2010/main">
        <mc:Choice Requires="a14">
          <p:sp>
            <p:nvSpPr>
              <p:cNvPr id="26" name="文本框 25"/>
              <p:cNvSpPr txBox="1"/>
              <p:nvPr/>
            </p:nvSpPr>
            <p:spPr>
              <a:xfrm>
                <a:off x="8299938" y="1652560"/>
                <a:ext cx="75732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1</m:t>
                          </m:r>
                        </m:sub>
                      </m:sSub>
                    </m:oMath>
                  </m:oMathPara>
                </a14:m>
                <a:endParaRPr lang="zh-CN" altLang="en-US" sz="2400" dirty="0"/>
              </a:p>
            </p:txBody>
          </p:sp>
        </mc:Choice>
        <mc:Fallback xmlns="">
          <p:sp>
            <p:nvSpPr>
              <p:cNvPr id="26" name="文本框 25"/>
              <p:cNvSpPr txBox="1">
                <a:spLocks noRot="1" noChangeAspect="1" noMove="1" noResize="1" noEditPoints="1" noAdjustHandles="1" noChangeArrowheads="1" noChangeShapeType="1" noTextEdit="1"/>
              </p:cNvSpPr>
              <p:nvPr/>
            </p:nvSpPr>
            <p:spPr>
              <a:xfrm>
                <a:off x="8299938" y="1652560"/>
                <a:ext cx="757324" cy="461665"/>
              </a:xfrm>
              <a:prstGeom prst="rect">
                <a:avLst/>
              </a:prstGeom>
              <a:blipFill>
                <a:blip r:embed="rId20"/>
                <a:stretch>
                  <a:fillRect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8299938" y="2833637"/>
                <a:ext cx="75732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2</m:t>
                          </m:r>
                        </m:sub>
                      </m:sSub>
                    </m:oMath>
                  </m:oMathPara>
                </a14:m>
                <a:endParaRPr lang="zh-CN" altLang="en-US" sz="2400" dirty="0"/>
              </a:p>
            </p:txBody>
          </p:sp>
        </mc:Choice>
        <mc:Fallback xmlns="">
          <p:sp>
            <p:nvSpPr>
              <p:cNvPr id="27" name="文本框 26"/>
              <p:cNvSpPr txBox="1">
                <a:spLocks noRot="1" noChangeAspect="1" noMove="1" noResize="1" noEditPoints="1" noAdjustHandles="1" noChangeArrowheads="1" noChangeShapeType="1" noTextEdit="1"/>
              </p:cNvSpPr>
              <p:nvPr/>
            </p:nvSpPr>
            <p:spPr>
              <a:xfrm>
                <a:off x="8299938" y="2833637"/>
                <a:ext cx="757324" cy="461665"/>
              </a:xfrm>
              <a:prstGeom prst="rect">
                <a:avLst/>
              </a:prstGeom>
              <a:blipFill>
                <a:blip r:embed="rId21"/>
                <a:stretch>
                  <a:fillRect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8299938" y="4642277"/>
                <a:ext cx="75732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𝑘</m:t>
                          </m:r>
                        </m:sub>
                      </m:sSub>
                    </m:oMath>
                  </m:oMathPara>
                </a14:m>
                <a:endParaRPr lang="zh-CN" altLang="en-US" sz="2400" dirty="0"/>
              </a:p>
            </p:txBody>
          </p:sp>
        </mc:Choice>
        <mc:Fallback xmlns="">
          <p:sp>
            <p:nvSpPr>
              <p:cNvPr id="28" name="文本框 27"/>
              <p:cNvSpPr txBox="1">
                <a:spLocks noRot="1" noChangeAspect="1" noMove="1" noResize="1" noEditPoints="1" noAdjustHandles="1" noChangeArrowheads="1" noChangeShapeType="1" noTextEdit="1"/>
              </p:cNvSpPr>
              <p:nvPr/>
            </p:nvSpPr>
            <p:spPr>
              <a:xfrm>
                <a:off x="8299938" y="4642277"/>
                <a:ext cx="757324" cy="461665"/>
              </a:xfrm>
              <a:prstGeom prst="rect">
                <a:avLst/>
              </a:prstGeom>
              <a:blipFill>
                <a:blip r:embed="rId22"/>
                <a:stretch>
                  <a:fillRect b="-4000"/>
                </a:stretch>
              </a:blipFill>
            </p:spPr>
            <p:txBody>
              <a:bodyPr/>
              <a:lstStyle/>
              <a:p>
                <a:r>
                  <a:rPr lang="zh-CN" altLang="en-US">
                    <a:noFill/>
                  </a:rPr>
                  <a:t> </a:t>
                </a:r>
              </a:p>
            </p:txBody>
          </p:sp>
        </mc:Fallback>
      </mc:AlternateContent>
      <p:sp>
        <p:nvSpPr>
          <p:cNvPr id="29" name="文本框 28"/>
          <p:cNvSpPr txBox="1"/>
          <p:nvPr/>
        </p:nvSpPr>
        <p:spPr>
          <a:xfrm>
            <a:off x="8512104" y="3818747"/>
            <a:ext cx="461665" cy="536331"/>
          </a:xfrm>
          <a:prstGeom prst="rect">
            <a:avLst/>
          </a:prstGeom>
          <a:noFill/>
        </p:spPr>
        <p:txBody>
          <a:bodyPr vert="eaVert" wrap="square" rtlCol="0">
            <a:spAutoFit/>
          </a:bodyPr>
          <a:lstStyle/>
          <a:p>
            <a:r>
              <a:rPr lang="en-US" altLang="zh-CN" dirty="0" smtClean="0"/>
              <a:t>…</a:t>
            </a:r>
            <a:endParaRPr lang="zh-CN" altLang="en-US" dirty="0"/>
          </a:p>
        </p:txBody>
      </p:sp>
      <mc:AlternateContent xmlns:mc="http://schemas.openxmlformats.org/markup-compatibility/2006" xmlns:a14="http://schemas.microsoft.com/office/drawing/2010/main">
        <mc:Choice Requires="a14">
          <p:sp>
            <p:nvSpPr>
              <p:cNvPr id="30" name="文本框 29"/>
              <p:cNvSpPr txBox="1"/>
              <p:nvPr/>
            </p:nvSpPr>
            <p:spPr>
              <a:xfrm>
                <a:off x="1986512" y="5715000"/>
                <a:ext cx="5170975" cy="6109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𝑒</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𝐾</m:t>
                          </m:r>
                        </m:den>
                      </m:f>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e>
                      </m:d>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1986512" y="5715000"/>
                <a:ext cx="5170975" cy="610936"/>
              </a:xfrm>
              <a:prstGeom prst="rect">
                <a:avLst/>
              </a:prstGeom>
              <a:blipFill>
                <a:blip r:embed="rId23"/>
                <a:stretch>
                  <a:fillRect/>
                </a:stretch>
              </a:blipFill>
            </p:spPr>
            <p:txBody>
              <a:bodyPr/>
              <a:lstStyle/>
              <a:p>
                <a:r>
                  <a:rPr lang="zh-CN" altLang="en-US">
                    <a:noFill/>
                  </a:rPr>
                  <a:t> </a:t>
                </a:r>
              </a:p>
            </p:txBody>
          </p:sp>
        </mc:Fallback>
      </mc:AlternateContent>
      <p:sp>
        <p:nvSpPr>
          <p:cNvPr id="31" name="矩形 30"/>
          <p:cNvSpPr/>
          <p:nvPr/>
        </p:nvSpPr>
        <p:spPr>
          <a:xfrm>
            <a:off x="602274" y="1311033"/>
            <a:ext cx="7337181" cy="109806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602273" y="2524126"/>
            <a:ext cx="7337181" cy="109806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611066" y="4355080"/>
            <a:ext cx="7337181" cy="109806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箭头连接符 34"/>
          <p:cNvCxnSpPr/>
          <p:nvPr/>
        </p:nvCxnSpPr>
        <p:spPr>
          <a:xfrm>
            <a:off x="8242630" y="1870075"/>
            <a:ext cx="295204" cy="6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8242630" y="3084990"/>
            <a:ext cx="295204" cy="6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8242630" y="4897323"/>
            <a:ext cx="295204" cy="6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6381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评估方法</a:t>
            </a:r>
            <a:r>
              <a:rPr lang="en-US" altLang="zh-CN" dirty="0" smtClean="0"/>
              <a:t>—</a:t>
            </a:r>
            <a:r>
              <a:rPr lang="zh-CN" altLang="en-US" dirty="0" smtClean="0"/>
              <a:t>交叉验证法</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13</a:t>
            </a:fld>
            <a:endParaRPr lang="zh-CN"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744" y="3116892"/>
            <a:ext cx="6413499" cy="2632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628650" y="1533316"/>
            <a:ext cx="7592158" cy="923330"/>
          </a:xfrm>
          <a:prstGeom prst="rect">
            <a:avLst/>
          </a:prstGeom>
          <a:solidFill>
            <a:schemeClr val="accent2">
              <a:lumMod val="20000"/>
              <a:lumOff val="80000"/>
            </a:schemeClr>
          </a:solidFill>
          <a:ln w="28575">
            <a:solidFill>
              <a:schemeClr val="accent2"/>
            </a:solidFill>
          </a:ln>
        </p:spPr>
        <p:txBody>
          <a:bodyPr wrap="square">
            <a:spAutoFit/>
          </a:bodyPr>
          <a:lstStyle/>
          <a:p>
            <a:r>
              <a:rPr lang="en-US" altLang="zh-CN" dirty="0" smtClean="0"/>
              <a:t>1. </a:t>
            </a:r>
            <a:r>
              <a:rPr lang="zh-CN" altLang="en-US" dirty="0" smtClean="0"/>
              <a:t>将</a:t>
            </a:r>
            <a:r>
              <a:rPr lang="zh-CN" altLang="en-US" dirty="0"/>
              <a:t>数据集分层采样划分</a:t>
            </a:r>
            <a:r>
              <a:rPr lang="zh-CN" altLang="en-US" dirty="0" smtClean="0"/>
              <a:t>为</a:t>
            </a:r>
            <a:r>
              <a:rPr lang="en-US" altLang="zh-CN" dirty="0" smtClean="0"/>
              <a:t>K</a:t>
            </a:r>
            <a:r>
              <a:rPr lang="zh-CN" altLang="en-US" dirty="0" smtClean="0"/>
              <a:t>个</a:t>
            </a:r>
            <a:r>
              <a:rPr lang="zh-CN" altLang="en-US" dirty="0"/>
              <a:t>大小相似的互斥</a:t>
            </a:r>
            <a:r>
              <a:rPr lang="zh-CN" altLang="en-US" dirty="0" smtClean="0"/>
              <a:t>子集</a:t>
            </a:r>
            <a:endParaRPr lang="en-US" altLang="zh-CN" dirty="0" smtClean="0"/>
          </a:p>
          <a:p>
            <a:r>
              <a:rPr lang="en-US" altLang="zh-CN" dirty="0" smtClean="0"/>
              <a:t>2. </a:t>
            </a:r>
            <a:r>
              <a:rPr lang="zh-CN" altLang="en-US" dirty="0" smtClean="0"/>
              <a:t>每次</a:t>
            </a:r>
            <a:r>
              <a:rPr lang="zh-CN" altLang="en-US" dirty="0"/>
              <a:t>用</a:t>
            </a:r>
            <a:r>
              <a:rPr lang="en-US" altLang="zh-CN" dirty="0"/>
              <a:t>k-1</a:t>
            </a:r>
            <a:r>
              <a:rPr lang="zh-CN" altLang="en-US" dirty="0"/>
              <a:t>个子集的并集作为训练集，余下的子集作为测试</a:t>
            </a:r>
            <a:r>
              <a:rPr lang="zh-CN" altLang="en-US" dirty="0" smtClean="0"/>
              <a:t>集</a:t>
            </a:r>
            <a:endParaRPr lang="en-US" altLang="zh-CN" dirty="0" smtClean="0"/>
          </a:p>
          <a:p>
            <a:r>
              <a:rPr lang="en-US" altLang="zh-CN" dirty="0" smtClean="0"/>
              <a:t>3. </a:t>
            </a:r>
            <a:r>
              <a:rPr lang="zh-CN" altLang="en-US" dirty="0" smtClean="0"/>
              <a:t>最终</a:t>
            </a:r>
            <a:r>
              <a:rPr lang="zh-CN" altLang="en-US" dirty="0"/>
              <a:t>返回</a:t>
            </a:r>
            <a:r>
              <a:rPr lang="en-US" altLang="zh-CN" dirty="0"/>
              <a:t>k</a:t>
            </a:r>
            <a:r>
              <a:rPr lang="zh-CN" altLang="en-US" dirty="0"/>
              <a:t>个测试结果的</a:t>
            </a:r>
            <a:r>
              <a:rPr lang="zh-CN" altLang="en-US" dirty="0" smtClean="0"/>
              <a:t>均值</a:t>
            </a:r>
            <a:endParaRPr lang="en-US" altLang="zh-CN" dirty="0" smtClean="0"/>
          </a:p>
        </p:txBody>
      </p:sp>
      <p:sp>
        <p:nvSpPr>
          <p:cNvPr id="9" name="矩形 8"/>
          <p:cNvSpPr/>
          <p:nvPr/>
        </p:nvSpPr>
        <p:spPr>
          <a:xfrm>
            <a:off x="5529652" y="2747560"/>
            <a:ext cx="2146742" cy="369332"/>
          </a:xfrm>
          <a:prstGeom prst="rect">
            <a:avLst/>
          </a:prstGeom>
        </p:spPr>
        <p:txBody>
          <a:bodyPr wrap="none">
            <a:spAutoFit/>
          </a:bodyPr>
          <a:lstStyle/>
          <a:p>
            <a:r>
              <a:rPr lang="en-US" altLang="zh-CN" dirty="0"/>
              <a:t>k</a:t>
            </a:r>
            <a:r>
              <a:rPr lang="zh-CN" altLang="en-US" dirty="0"/>
              <a:t>最常用的取值是</a:t>
            </a:r>
            <a:r>
              <a:rPr lang="en-US" altLang="zh-CN" dirty="0"/>
              <a:t>10</a:t>
            </a:r>
          </a:p>
        </p:txBody>
      </p:sp>
    </p:spTree>
    <p:extLst>
      <p:ext uri="{BB962C8B-B14F-4D97-AF65-F5344CB8AC3E}">
        <p14:creationId xmlns:p14="http://schemas.microsoft.com/office/powerpoint/2010/main" val="32360418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评估方法</a:t>
            </a:r>
            <a:r>
              <a:rPr lang="en-US" altLang="zh-CN" dirty="0"/>
              <a:t>—</a:t>
            </a:r>
            <a:r>
              <a:rPr lang="zh-CN" altLang="en-US" dirty="0"/>
              <a:t>交叉验证法</a:t>
            </a:r>
          </a:p>
        </p:txBody>
      </p:sp>
      <p:sp>
        <p:nvSpPr>
          <p:cNvPr id="3" name="内容占位符 2"/>
          <p:cNvSpPr>
            <a:spLocks noGrp="1"/>
          </p:cNvSpPr>
          <p:nvPr>
            <p:ph idx="1"/>
          </p:nvPr>
        </p:nvSpPr>
        <p:spPr/>
        <p:txBody>
          <a:bodyPr/>
          <a:lstStyle/>
          <a:p>
            <a:r>
              <a:rPr lang="zh-CN" altLang="en-US" dirty="0"/>
              <a:t>与留出法类似，将数据集</a:t>
            </a:r>
            <a:r>
              <a:rPr lang="en-US" altLang="zh-CN" dirty="0"/>
              <a:t>D</a:t>
            </a:r>
            <a:r>
              <a:rPr lang="zh-CN" altLang="en-US" dirty="0"/>
              <a:t>划分为</a:t>
            </a:r>
            <a:r>
              <a:rPr lang="en-US" altLang="zh-CN" dirty="0"/>
              <a:t>k</a:t>
            </a:r>
            <a:r>
              <a:rPr lang="zh-CN" altLang="en-US" dirty="0"/>
              <a:t>个子集同样存在多种划分</a:t>
            </a:r>
            <a:r>
              <a:rPr lang="zh-CN" altLang="en-US" dirty="0" smtClean="0"/>
              <a:t>方式</a:t>
            </a:r>
            <a:endParaRPr lang="en-US" altLang="zh-CN" dirty="0" smtClean="0"/>
          </a:p>
          <a:p>
            <a:endParaRPr lang="en-US" altLang="zh-CN" dirty="0" smtClean="0"/>
          </a:p>
          <a:p>
            <a:r>
              <a:rPr lang="zh-CN" altLang="en-US" dirty="0" smtClean="0"/>
              <a:t>为了</a:t>
            </a:r>
            <a:r>
              <a:rPr lang="zh-CN" altLang="en-US" dirty="0"/>
              <a:t>减小因样本划分不同而引入的差别，</a:t>
            </a:r>
            <a:r>
              <a:rPr lang="en-US" altLang="zh-CN" dirty="0"/>
              <a:t>k</a:t>
            </a:r>
            <a:r>
              <a:rPr lang="zh-CN" altLang="en-US" dirty="0"/>
              <a:t>折交叉验证通常随机使用不同的划分重复</a:t>
            </a:r>
            <a:r>
              <a:rPr lang="en-US" altLang="zh-CN" dirty="0"/>
              <a:t>p</a:t>
            </a:r>
            <a:r>
              <a:rPr lang="zh-CN" altLang="en-US" dirty="0"/>
              <a:t>次，最终的评估结果是这</a:t>
            </a:r>
            <a:r>
              <a:rPr lang="en-US" altLang="zh-CN" dirty="0"/>
              <a:t>p</a:t>
            </a:r>
            <a:r>
              <a:rPr lang="zh-CN" altLang="en-US" dirty="0"/>
              <a:t>次</a:t>
            </a:r>
            <a:r>
              <a:rPr lang="en-US" altLang="zh-CN" dirty="0"/>
              <a:t>k</a:t>
            </a:r>
            <a:r>
              <a:rPr lang="zh-CN" altLang="en-US" dirty="0"/>
              <a:t>折交叉验证结果的</a:t>
            </a:r>
            <a:r>
              <a:rPr lang="zh-CN" altLang="en-US" dirty="0" smtClean="0"/>
              <a:t>均值</a:t>
            </a:r>
            <a:endParaRPr lang="en-US" altLang="zh-CN" dirty="0" smtClean="0"/>
          </a:p>
          <a:p>
            <a:endParaRPr lang="en-US" altLang="zh-CN" dirty="0" smtClean="0"/>
          </a:p>
          <a:p>
            <a:r>
              <a:rPr lang="zh-CN" altLang="en-US" dirty="0" smtClean="0"/>
              <a:t>例如</a:t>
            </a:r>
            <a:r>
              <a:rPr lang="zh-CN" altLang="en-US" dirty="0"/>
              <a:t>常见的“</a:t>
            </a:r>
            <a:r>
              <a:rPr lang="en-US" altLang="zh-CN" dirty="0"/>
              <a:t>10</a:t>
            </a:r>
            <a:r>
              <a:rPr lang="zh-CN" altLang="en-US" dirty="0"/>
              <a:t>次</a:t>
            </a:r>
            <a:r>
              <a:rPr lang="en-US" altLang="zh-CN" dirty="0"/>
              <a:t>10</a:t>
            </a:r>
            <a:r>
              <a:rPr lang="zh-CN" altLang="en-US" dirty="0"/>
              <a:t>折交叉验证”</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14</a:t>
            </a:fld>
            <a:endParaRPr lang="zh-CN" altLang="en-US"/>
          </a:p>
        </p:txBody>
      </p:sp>
    </p:spTree>
    <p:extLst>
      <p:ext uri="{BB962C8B-B14F-4D97-AF65-F5344CB8AC3E}">
        <p14:creationId xmlns:p14="http://schemas.microsoft.com/office/powerpoint/2010/main" val="32750246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评估方法</a:t>
            </a:r>
            <a:r>
              <a:rPr lang="en-US" altLang="zh-CN" dirty="0"/>
              <a:t>—</a:t>
            </a:r>
            <a:r>
              <a:rPr lang="zh-CN" altLang="en-US" dirty="0"/>
              <a:t>交叉验证法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当</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oMath>
                </a14:m>
                <a:r>
                  <a:rPr lang="zh-CN" altLang="en-US" dirty="0" smtClean="0"/>
                  <a:t>，（每个样本一个集合），得到留一法</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36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15</a:t>
            </a:fld>
            <a:endParaRPr lang="zh-CN" altLang="en-US"/>
          </a:p>
        </p:txBody>
      </p:sp>
      <p:sp>
        <p:nvSpPr>
          <p:cNvPr id="7" name="矩形 6"/>
          <p:cNvSpPr/>
          <p:nvPr/>
        </p:nvSpPr>
        <p:spPr>
          <a:xfrm>
            <a:off x="1318845" y="2909145"/>
            <a:ext cx="5468817" cy="1440000"/>
          </a:xfrm>
          <a:prstGeom prst="rect">
            <a:avLst/>
          </a:prstGeom>
          <a:solidFill>
            <a:schemeClr val="accent2">
              <a:lumMod val="20000"/>
              <a:lumOff val="80000"/>
            </a:schemeClr>
          </a:solidFill>
          <a:ln w="28575">
            <a:solidFill>
              <a:schemeClr val="accent2"/>
            </a:solidFill>
          </a:ln>
        </p:spPr>
        <p:txBody>
          <a:bodyPr wrap="square" anchor="ctr">
            <a:spAutoFit/>
          </a:bodyPr>
          <a:lstStyle/>
          <a:p>
            <a:pPr marL="0" lvl="1"/>
            <a:r>
              <a:rPr lang="zh-CN" altLang="en-US" dirty="0"/>
              <a:t>不受随机样本划分方式的影响</a:t>
            </a:r>
            <a:endParaRPr lang="en-US" altLang="zh-CN" dirty="0"/>
          </a:p>
          <a:p>
            <a:pPr marL="0" lvl="1"/>
            <a:r>
              <a:rPr lang="zh-CN" altLang="en-US" dirty="0"/>
              <a:t>结果往往比较准确</a:t>
            </a:r>
            <a:endParaRPr lang="en-US" altLang="zh-CN" dirty="0"/>
          </a:p>
          <a:p>
            <a:pPr marL="0" lvl="1"/>
            <a:r>
              <a:rPr lang="zh-CN" altLang="en-US" dirty="0"/>
              <a:t>当数据集比较大时，计算开销难以忍受</a:t>
            </a:r>
          </a:p>
        </p:txBody>
      </p:sp>
    </p:spTree>
    <p:extLst>
      <p:ext uri="{BB962C8B-B14F-4D97-AF65-F5344CB8AC3E}">
        <p14:creationId xmlns:p14="http://schemas.microsoft.com/office/powerpoint/2010/main" val="38668860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评估方法</a:t>
            </a:r>
            <a:r>
              <a:rPr lang="en-US" altLang="zh-CN" dirty="0" smtClean="0"/>
              <a:t>—</a:t>
            </a:r>
            <a:r>
              <a:rPr lang="zh-CN" altLang="en-US" dirty="0" smtClean="0"/>
              <a:t>自助法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希望评估</a:t>
                </a:r>
                <a14:m>
                  <m:oMath xmlns:m="http://schemas.openxmlformats.org/officeDocument/2006/math">
                    <m:r>
                      <a:rPr lang="en-US" altLang="zh-CN" b="0" i="1" smtClean="0">
                        <a:latin typeface="Cambria Math" panose="02040503050406030204" pitchFamily="18" charset="0"/>
                      </a:rPr>
                      <m:t>𝐷</m:t>
                    </m:r>
                  </m:oMath>
                </a14:m>
                <a:r>
                  <a:rPr lang="zh-CN" altLang="en-US" dirty="0" smtClean="0"/>
                  <a:t>训练出的模型，但是实际评估模型使用了更小数据集</a:t>
                </a:r>
                <a:endParaRPr lang="en-US" altLang="zh-CN" dirty="0" smtClean="0"/>
              </a:p>
              <a:p>
                <a:endParaRPr lang="en-US" altLang="zh-CN" dirty="0" smtClean="0"/>
              </a:p>
              <a:p>
                <a:r>
                  <a:rPr lang="zh-CN" altLang="en-US" dirty="0" smtClean="0"/>
                  <a:t>以自助采样法为基础，对数据集 </a:t>
                </a:r>
                <a14:m>
                  <m:oMath xmlns:m="http://schemas.openxmlformats.org/officeDocument/2006/math">
                    <m:r>
                      <a:rPr lang="en-US" altLang="zh-CN" i="1" dirty="0" smtClean="0">
                        <a:latin typeface="Cambria Math" panose="02040503050406030204" pitchFamily="18" charset="0"/>
                      </a:rPr>
                      <m:t>𝐷</m:t>
                    </m:r>
                  </m:oMath>
                </a14:m>
                <a:r>
                  <a:rPr lang="zh-CN" altLang="en-US" dirty="0" smtClean="0"/>
                  <a:t> </a:t>
                </a:r>
                <a:r>
                  <a:rPr lang="zh-CN" altLang="en-US" dirty="0"/>
                  <a:t>有放回采样 </a:t>
                </a:r>
                <a14:m>
                  <m:oMath xmlns:m="http://schemas.openxmlformats.org/officeDocument/2006/math">
                    <m:r>
                      <a:rPr lang="en-US" altLang="zh-CN" i="1" dirty="0" smtClean="0">
                        <a:latin typeface="Cambria Math" panose="02040503050406030204" pitchFamily="18" charset="0"/>
                      </a:rPr>
                      <m:t>𝑚</m:t>
                    </m:r>
                  </m:oMath>
                </a14:m>
                <a:r>
                  <a:rPr lang="zh-CN" altLang="en-US" dirty="0" smtClean="0"/>
                  <a:t> </a:t>
                </a:r>
                <a:r>
                  <a:rPr lang="zh-CN" altLang="en-US" dirty="0"/>
                  <a:t>次得到</a:t>
                </a:r>
                <a:r>
                  <a:rPr lang="zh-CN" altLang="en-US" dirty="0" smtClean="0"/>
                  <a:t>训练集</a:t>
                </a:r>
                <a14:m>
                  <m:oMath xmlns:m="http://schemas.openxmlformats.org/officeDocument/2006/math">
                    <m:sSup>
                      <m:sSupPr>
                        <m:ctrlPr>
                          <a:rPr lang="en-US" altLang="zh-CN" b="0" i="1" dirty="0" smtClean="0">
                            <a:latin typeface="Cambria Math" panose="02040503050406030204" pitchFamily="18" charset="0"/>
                          </a:rPr>
                        </m:ctrlPr>
                      </m:sSupPr>
                      <m:e>
                        <m:r>
                          <a:rPr lang="en-US" altLang="zh-CN" i="1" dirty="0" smtClean="0">
                            <a:latin typeface="Cambria Math" panose="02040503050406030204" pitchFamily="18" charset="0"/>
                          </a:rPr>
                          <m:t>𝐷</m:t>
                        </m:r>
                      </m:e>
                      <m:sup>
                        <m:r>
                          <a:rPr lang="en-US" altLang="zh-CN" b="0" i="1" dirty="0" smtClean="0">
                            <a:latin typeface="Cambria Math" panose="02040503050406030204" pitchFamily="18" charset="0"/>
                          </a:rPr>
                          <m:t>′</m:t>
                        </m:r>
                      </m:sup>
                    </m:sSup>
                  </m:oMath>
                </a14:m>
                <a:r>
                  <a:rPr lang="en-US" altLang="zh-CN" dirty="0"/>
                  <a:t>,  </a:t>
                </a:r>
                <a14:m>
                  <m:oMath xmlns:m="http://schemas.openxmlformats.org/officeDocument/2006/math">
                    <m:r>
                      <a:rPr lang="en-US" altLang="zh-CN" b="0" i="1" smtClean="0">
                        <a:latin typeface="Cambria Math" panose="02040503050406030204" pitchFamily="18" charset="0"/>
                      </a:rPr>
                      <m:t>𝐷</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m:t>
                        </m:r>
                      </m:sup>
                    </m:sSup>
                  </m:oMath>
                </a14:m>
                <a:r>
                  <a:rPr lang="en-US" altLang="zh-CN" dirty="0" smtClean="0"/>
                  <a:t> </a:t>
                </a:r>
                <a:r>
                  <a:rPr lang="zh-CN" altLang="en-US" dirty="0" smtClean="0"/>
                  <a:t>用做</a:t>
                </a:r>
                <a:r>
                  <a:rPr lang="zh-CN" altLang="en-US" dirty="0"/>
                  <a:t>测试集。</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36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16</a:t>
            </a:fld>
            <a:endParaRPr lang="zh-CN" altLang="en-US"/>
          </a:p>
        </p:txBody>
      </p:sp>
      <mc:AlternateContent xmlns:mc="http://schemas.openxmlformats.org/markup-compatibility/2006" xmlns:a14="http://schemas.microsoft.com/office/drawing/2010/main">
        <mc:Choice Requires="a14">
          <p:sp>
            <p:nvSpPr>
              <p:cNvPr id="8" name="矩形 7"/>
              <p:cNvSpPr/>
              <p:nvPr/>
            </p:nvSpPr>
            <p:spPr>
              <a:xfrm>
                <a:off x="881429" y="4425224"/>
                <a:ext cx="7117374" cy="1754326"/>
              </a:xfrm>
              <a:prstGeom prst="rect">
                <a:avLst/>
              </a:prstGeom>
              <a:solidFill>
                <a:schemeClr val="accent2">
                  <a:lumMod val="20000"/>
                  <a:lumOff val="80000"/>
                </a:schemeClr>
              </a:solidFill>
              <a:ln w="28575">
                <a:solidFill>
                  <a:schemeClr val="accent2"/>
                </a:solidFill>
              </a:ln>
            </p:spPr>
            <p:txBody>
              <a:bodyPr wrap="square">
                <a:spAutoFit/>
              </a:bodyPr>
              <a:lstStyle/>
              <a:p>
                <a:pPr marL="0" lvl="1" indent="-285750">
                  <a:buFont typeface="Arial" panose="020B0604020202020204" pitchFamily="34" charset="0"/>
                  <a:buChar char="•"/>
                </a:pPr>
                <a:r>
                  <a:rPr lang="zh-CN" altLang="en-US" dirty="0" smtClean="0"/>
                  <a:t>实际模型与预期模型都使用 </a:t>
                </a:r>
                <a14:m>
                  <m:oMath xmlns:m="http://schemas.openxmlformats.org/officeDocument/2006/math">
                    <m:r>
                      <a:rPr lang="en-US" altLang="zh-CN" b="0" i="1" smtClean="0">
                        <a:latin typeface="Cambria Math" panose="02040503050406030204" pitchFamily="18" charset="0"/>
                      </a:rPr>
                      <m:t>𝑚</m:t>
                    </m:r>
                  </m:oMath>
                </a14:m>
                <a:r>
                  <a:rPr lang="zh-CN" altLang="en-US" dirty="0" smtClean="0"/>
                  <a:t> 个</a:t>
                </a:r>
                <a:r>
                  <a:rPr lang="zh-CN" altLang="en-US" dirty="0"/>
                  <a:t>训练样本</a:t>
                </a:r>
                <a:endParaRPr lang="en-US" altLang="zh-CN" dirty="0"/>
              </a:p>
              <a:p>
                <a:pPr marL="285750" lvl="1" indent="-285750">
                  <a:buFont typeface="Arial" panose="020B0604020202020204" pitchFamily="34" charset="0"/>
                  <a:buChar char="•"/>
                </a:pPr>
                <a:r>
                  <a:rPr lang="zh-CN" altLang="en-US" dirty="0"/>
                  <a:t>约有</a:t>
                </a:r>
                <a:r>
                  <a:rPr lang="en-US" altLang="zh-CN" dirty="0"/>
                  <a:t>1/3</a:t>
                </a:r>
                <a:r>
                  <a:rPr lang="zh-CN" altLang="en-US" dirty="0"/>
                  <a:t>的样本没在训练集中出现 </a:t>
                </a:r>
                <a:endParaRPr lang="en-US" altLang="zh-CN" dirty="0"/>
              </a:p>
              <a:p>
                <a:pPr marL="285750" lvl="1" indent="-285750">
                  <a:buFont typeface="Arial" panose="020B0604020202020204" pitchFamily="34" charset="0"/>
                  <a:buChar char="•"/>
                </a:pPr>
                <a:r>
                  <a:rPr lang="zh-CN" altLang="en-US" dirty="0"/>
                  <a:t>从初始数据集中产生多个不同的训练集，对集成学习有很大的好处</a:t>
                </a:r>
                <a:endParaRPr lang="en-US" altLang="zh-CN" dirty="0"/>
              </a:p>
              <a:p>
                <a:pPr marL="285750" lvl="1" indent="-285750">
                  <a:buFont typeface="Arial" panose="020B0604020202020204" pitchFamily="34" charset="0"/>
                  <a:buChar char="•"/>
                </a:pPr>
                <a:r>
                  <a:rPr lang="zh-CN" altLang="en-US" dirty="0"/>
                  <a:t>自助法在数据集较小、难以有效划分训练</a:t>
                </a:r>
                <a:r>
                  <a:rPr lang="en-US" altLang="zh-CN" dirty="0"/>
                  <a:t>/</a:t>
                </a:r>
                <a:r>
                  <a:rPr lang="zh-CN" altLang="en-US" dirty="0"/>
                  <a:t>测试集时很</a:t>
                </a:r>
                <a:r>
                  <a:rPr lang="zh-CN" altLang="en-US" dirty="0" smtClean="0"/>
                  <a:t>有用</a:t>
                </a:r>
                <a:endParaRPr lang="en-US" altLang="zh-CN" dirty="0" smtClean="0"/>
              </a:p>
              <a:p>
                <a:pPr marL="285750" lvl="1" indent="-285750">
                  <a:buFont typeface="Arial" panose="020B0604020202020204" pitchFamily="34" charset="0"/>
                  <a:buChar char="•"/>
                </a:pPr>
                <a:r>
                  <a:rPr lang="zh-CN" altLang="en-US" dirty="0" smtClean="0"/>
                  <a:t>由于</a:t>
                </a:r>
                <a:r>
                  <a:rPr lang="zh-CN" altLang="en-US" dirty="0"/>
                  <a:t>改变了数据集分布可能引入估计偏差，在数据量足够时，留出法和交叉验证法更常用。</a:t>
                </a:r>
                <a:endParaRPr lang="en-US" altLang="zh-CN" dirty="0"/>
              </a:p>
            </p:txBody>
          </p:sp>
        </mc:Choice>
        <mc:Fallback xmlns="">
          <p:sp>
            <p:nvSpPr>
              <p:cNvPr id="8" name="矩形 7"/>
              <p:cNvSpPr>
                <a:spLocks noRot="1" noChangeAspect="1" noMove="1" noResize="1" noEditPoints="1" noAdjustHandles="1" noChangeArrowheads="1" noChangeShapeType="1" noTextEdit="1"/>
              </p:cNvSpPr>
              <p:nvPr/>
            </p:nvSpPr>
            <p:spPr>
              <a:xfrm>
                <a:off x="881429" y="4425224"/>
                <a:ext cx="7117374" cy="1754326"/>
              </a:xfrm>
              <a:prstGeom prst="rect">
                <a:avLst/>
              </a:prstGeom>
              <a:blipFill>
                <a:blip r:embed="rId3"/>
                <a:stretch>
                  <a:fillRect l="-427" t="-1365" r="-512" b="-3413"/>
                </a:stretch>
              </a:blipFill>
              <a:ln w="28575">
                <a:solidFill>
                  <a:schemeClr val="accent2"/>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3631224" y="3206950"/>
                <a:ext cx="3138854" cy="7468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m:rPr>
                                      <m:sty m:val="p"/>
                                    </m:rPr>
                                    <a:rPr lang="en-US" altLang="zh-CN" b="0" i="0" smtClean="0">
                                      <a:latin typeface="Cambria Math" panose="02040503050406030204" pitchFamily="18" charset="0"/>
                                    </a:rPr>
                                    <m:t>m</m:t>
                                  </m:r>
                                  <m:r>
                                    <a:rPr lang="en-US" altLang="zh-CN" b="0" i="0" smtClean="0">
                                      <a:latin typeface="Cambria Math" panose="02040503050406030204" pitchFamily="18" charset="0"/>
                                    </a:rPr>
                                    <m:t>→</m:t>
                                  </m:r>
                                  <m:r>
                                    <a:rPr lang="en-US" altLang="zh-CN" b="0" i="1" smtClean="0">
                                      <a:latin typeface="Cambria Math" panose="02040503050406030204" pitchFamily="18" charset="0"/>
                                    </a:rPr>
                                    <m:t>∞</m:t>
                                  </m:r>
                                </m:lim>
                              </m:limLow>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𝑚</m:t>
                                      </m:r>
                                    </m:den>
                                  </m:f>
                                </m:e>
                              </m:d>
                            </m:e>
                          </m:func>
                        </m:e>
                        <m:sup>
                          <m:r>
                            <a:rPr lang="en-US" altLang="zh-CN" b="0" i="1" smtClean="0">
                              <a:latin typeface="Cambria Math" panose="02040503050406030204" pitchFamily="18" charset="0"/>
                            </a:rPr>
                            <m:t>𝑚</m:t>
                          </m:r>
                        </m:sup>
                      </m:sSup>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3631224" y="3206950"/>
                <a:ext cx="3138854" cy="746808"/>
              </a:xfrm>
              <a:prstGeom prst="rect">
                <a:avLst/>
              </a:prstGeom>
              <a:blipFill>
                <a:blip r:embed="rId4"/>
                <a:stretch>
                  <a:fillRect/>
                </a:stretch>
              </a:blipFill>
            </p:spPr>
            <p:txBody>
              <a:bodyPr/>
              <a:lstStyle/>
              <a:p>
                <a:r>
                  <a:rPr lang="zh-CN" altLang="en-US">
                    <a:noFill/>
                  </a:rPr>
                  <a:t> </a:t>
                </a:r>
              </a:p>
            </p:txBody>
          </p:sp>
        </mc:Fallback>
      </mc:AlternateContent>
      <p:sp>
        <p:nvSpPr>
          <p:cNvPr id="10" name="文本框 9"/>
          <p:cNvSpPr txBox="1"/>
          <p:nvPr/>
        </p:nvSpPr>
        <p:spPr>
          <a:xfrm>
            <a:off x="1191359" y="3265707"/>
            <a:ext cx="2637692" cy="646331"/>
          </a:xfrm>
          <a:prstGeom prst="rect">
            <a:avLst/>
          </a:prstGeom>
          <a:noFill/>
        </p:spPr>
        <p:txBody>
          <a:bodyPr wrap="square" rtlCol="0">
            <a:spAutoFit/>
          </a:bodyPr>
          <a:lstStyle/>
          <a:p>
            <a:r>
              <a:rPr lang="zh-CN" altLang="en-US" dirty="0" smtClean="0"/>
              <a:t>样本在</a:t>
            </a:r>
            <a:r>
              <a:rPr lang="en-US" altLang="zh-CN" dirty="0" smtClean="0"/>
              <a:t>m</a:t>
            </a:r>
            <a:r>
              <a:rPr lang="zh-CN" altLang="en-US" dirty="0" smtClean="0"/>
              <a:t>次采样中始终不被采样到的概率</a:t>
            </a:r>
            <a:endParaRPr lang="zh-CN" altLang="en-US" dirty="0"/>
          </a:p>
        </p:txBody>
      </p:sp>
      <p:sp>
        <p:nvSpPr>
          <p:cNvPr id="11" name="等号 10"/>
          <p:cNvSpPr/>
          <p:nvPr/>
        </p:nvSpPr>
        <p:spPr>
          <a:xfrm>
            <a:off x="3736732" y="3445862"/>
            <a:ext cx="404446" cy="28602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等号 11"/>
          <p:cNvSpPr/>
          <p:nvPr/>
        </p:nvSpPr>
        <p:spPr>
          <a:xfrm>
            <a:off x="6066693" y="3445862"/>
            <a:ext cx="404446" cy="28602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13" name="文本框 12"/>
              <p:cNvSpPr txBox="1"/>
              <p:nvPr/>
            </p:nvSpPr>
            <p:spPr>
              <a:xfrm>
                <a:off x="6339255" y="3273988"/>
                <a:ext cx="1477108" cy="6127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𝑒</m:t>
                          </m:r>
                        </m:den>
                      </m:f>
                      <m:r>
                        <a:rPr lang="en-US" altLang="zh-CN" b="0" i="1" smtClean="0">
                          <a:latin typeface="Cambria Math" panose="02040503050406030204" pitchFamily="18" charset="0"/>
                        </a:rPr>
                        <m:t>≈0.368</m:t>
                      </m:r>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6339255" y="3273988"/>
                <a:ext cx="1477108" cy="612732"/>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3915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1" grpId="0" animBg="1"/>
      <p:bldP spid="12" grpId="0" animBg="1"/>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a:t>
            </a:r>
            <a:r>
              <a:rPr lang="zh-CN" altLang="en-US" dirty="0" smtClean="0"/>
              <a:t>评估</a:t>
            </a:r>
            <a:r>
              <a:rPr lang="en-US" altLang="zh-CN" dirty="0" smtClean="0"/>
              <a:t>—</a:t>
            </a:r>
            <a:r>
              <a:rPr lang="zh-CN" altLang="en-US" dirty="0" smtClean="0"/>
              <a:t>调参和最终模型</a:t>
            </a:r>
            <a:endParaRPr lang="zh-CN" altLang="en-US" dirty="0"/>
          </a:p>
        </p:txBody>
      </p:sp>
      <p:sp>
        <p:nvSpPr>
          <p:cNvPr id="3" name="内容占位符 2"/>
          <p:cNvSpPr>
            <a:spLocks noGrp="1"/>
          </p:cNvSpPr>
          <p:nvPr>
            <p:ph idx="1"/>
          </p:nvPr>
        </p:nvSpPr>
        <p:spPr>
          <a:xfrm>
            <a:off x="628650" y="1482106"/>
            <a:ext cx="6044712" cy="4932533"/>
          </a:xfrm>
        </p:spPr>
        <p:txBody>
          <a:bodyPr/>
          <a:lstStyle/>
          <a:p>
            <a:r>
              <a:rPr lang="zh-CN" altLang="en-US" dirty="0" smtClean="0"/>
              <a:t>大多数学习算法都有些参数需要设定，不同参数设置，导致学得模型的性能有显著差别</a:t>
            </a:r>
            <a:endParaRPr lang="en-US" altLang="zh-CN" dirty="0" smtClean="0"/>
          </a:p>
          <a:p>
            <a:endParaRPr lang="en-US" altLang="zh-CN" dirty="0"/>
          </a:p>
          <a:p>
            <a:r>
              <a:rPr lang="zh-CN" altLang="en-US" dirty="0" smtClean="0"/>
              <a:t>模型选择，包括学习算法选择和参数配置的设定，后者称为调参</a:t>
            </a:r>
            <a:endParaRPr lang="en-US" altLang="zh-CN" dirty="0" smtClean="0"/>
          </a:p>
          <a:p>
            <a:endParaRPr lang="en-US" altLang="zh-CN" dirty="0"/>
          </a:p>
          <a:p>
            <a:r>
              <a:rPr lang="zh-CN" altLang="en-US" dirty="0" smtClean="0"/>
              <a:t>调参的一般过程：</a:t>
            </a:r>
            <a:endParaRPr lang="en-US" altLang="zh-CN" dirty="0" smtClean="0"/>
          </a:p>
          <a:p>
            <a:pPr lvl="1"/>
            <a:r>
              <a:rPr lang="zh-CN" altLang="en-US" dirty="0" smtClean="0"/>
              <a:t>将训练集划分为训练集和验证集</a:t>
            </a:r>
            <a:endParaRPr lang="en-US" altLang="zh-CN" dirty="0" smtClean="0"/>
          </a:p>
          <a:p>
            <a:pPr lvl="1"/>
            <a:endParaRPr lang="en-US" altLang="zh-CN" dirty="0"/>
          </a:p>
          <a:p>
            <a:pPr lvl="1"/>
            <a:r>
              <a:rPr lang="zh-CN" altLang="en-US" dirty="0" smtClean="0"/>
              <a:t>通过网格法或随机法进行参数搜索，计算出验证集上的误差</a:t>
            </a:r>
            <a:endParaRPr lang="en-US" altLang="zh-CN" dirty="0" smtClean="0"/>
          </a:p>
          <a:p>
            <a:pPr lvl="1"/>
            <a:endParaRPr lang="en-US" altLang="zh-CN" dirty="0"/>
          </a:p>
          <a:p>
            <a:pPr lvl="1"/>
            <a:r>
              <a:rPr lang="zh-CN" altLang="en-US" dirty="0" smtClean="0"/>
              <a:t>选出最佳的参数配置，在训练集上重新训练</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17</a:t>
            </a:fld>
            <a:endParaRPr lang="zh-CN" altLang="en-US"/>
          </a:p>
        </p:txBody>
      </p:sp>
      <p:pic>
        <p:nvPicPr>
          <p:cNvPr id="7" name="图片 6"/>
          <p:cNvPicPr>
            <a:picLocks noChangeAspect="1"/>
          </p:cNvPicPr>
          <p:nvPr/>
        </p:nvPicPr>
        <p:blipFill rotWithShape="1">
          <a:blip r:embed="rId2"/>
          <a:srcRect r="55897"/>
          <a:stretch/>
        </p:blipFill>
        <p:spPr>
          <a:xfrm>
            <a:off x="6849206" y="1346201"/>
            <a:ext cx="2021217" cy="2476090"/>
          </a:xfrm>
          <a:prstGeom prst="rect">
            <a:avLst/>
          </a:prstGeom>
        </p:spPr>
      </p:pic>
      <p:pic>
        <p:nvPicPr>
          <p:cNvPr id="8" name="图片 7"/>
          <p:cNvPicPr>
            <a:picLocks noChangeAspect="1"/>
          </p:cNvPicPr>
          <p:nvPr/>
        </p:nvPicPr>
        <p:blipFill rotWithShape="1">
          <a:blip r:embed="rId2"/>
          <a:srcRect l="54615"/>
          <a:stretch/>
        </p:blipFill>
        <p:spPr>
          <a:xfrm>
            <a:off x="6915741" y="3938548"/>
            <a:ext cx="2079975" cy="2476091"/>
          </a:xfrm>
          <a:prstGeom prst="rect">
            <a:avLst/>
          </a:prstGeom>
        </p:spPr>
      </p:pic>
    </p:spTree>
    <p:extLst>
      <p:ext uri="{BB962C8B-B14F-4D97-AF65-F5344CB8AC3E}">
        <p14:creationId xmlns:p14="http://schemas.microsoft.com/office/powerpoint/2010/main" val="18694765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smtClean="0"/>
              <a:t>—</a:t>
            </a:r>
            <a:r>
              <a:rPr lang="zh-CN" altLang="en-US" dirty="0" smtClean="0"/>
              <a:t>性能度量</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性能度量是衡量模型泛化能力的评价标准</a:t>
                </a:r>
                <a:endParaRPr lang="en-US" altLang="zh-CN" dirty="0" smtClean="0"/>
              </a:p>
              <a:p>
                <a:endParaRPr lang="en-US" altLang="zh-CN" dirty="0"/>
              </a:p>
              <a:p>
                <a:r>
                  <a:rPr lang="zh-CN" altLang="en-US" dirty="0" smtClean="0"/>
                  <a:t>反映任务需求，使用</a:t>
                </a:r>
                <a:r>
                  <a:rPr lang="zh-CN" altLang="en-US" dirty="0"/>
                  <a:t>不同的性能度量往往会导致不同的评判</a:t>
                </a:r>
                <a:r>
                  <a:rPr lang="zh-CN" altLang="en-US" dirty="0" smtClean="0"/>
                  <a:t>结果</a:t>
                </a:r>
                <a:endParaRPr lang="en-US" altLang="zh-CN" dirty="0" smtClean="0"/>
              </a:p>
              <a:p>
                <a:endParaRPr lang="en-US" altLang="zh-CN" dirty="0"/>
              </a:p>
              <a:p>
                <a:r>
                  <a:rPr lang="zh-CN" altLang="en-US" dirty="0"/>
                  <a:t>在预测任务中，给定样例</a:t>
                </a:r>
                <a:r>
                  <a:rPr lang="zh-CN" altLang="en-US" dirty="0" smtClean="0"/>
                  <a:t>集</a:t>
                </a:r>
                <a14:m>
                  <m:oMath xmlns:m="http://schemas.openxmlformats.org/officeDocument/2006/math">
                    <m:r>
                      <a:rPr lang="en-US" altLang="zh-CN" i="1">
                        <a:latin typeface="Cambria Math" panose="02040503050406030204" pitchFamily="18" charset="0"/>
                      </a:rPr>
                      <m:t>𝐷</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e>
                        </m:d>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2</m:t>
                                </m:r>
                              </m:sub>
                            </m:sSub>
                          </m:e>
                        </m:d>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𝑚</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𝑚</m:t>
                                </m:r>
                              </m:sub>
                            </m:sSub>
                          </m:e>
                        </m:d>
                      </m:e>
                    </m:d>
                  </m:oMath>
                </a14:m>
                <a:r>
                  <a:rPr lang="zh-CN" altLang="en-US" dirty="0" smtClean="0"/>
                  <a:t>，评估</a:t>
                </a:r>
                <a:r>
                  <a:rPr lang="zh-CN" altLang="en-US" dirty="0"/>
                  <a:t>学习器的</a:t>
                </a:r>
                <a:r>
                  <a:rPr lang="zh-CN" altLang="en-US" dirty="0" smtClean="0"/>
                  <a:t>性能</a:t>
                </a:r>
                <a14:m>
                  <m:oMath xmlns:m="http://schemas.openxmlformats.org/officeDocument/2006/math">
                    <m:r>
                      <a:rPr lang="en-US" altLang="zh-CN" b="0" i="1" smtClean="0">
                        <a:latin typeface="Cambria Math" panose="02040503050406030204" pitchFamily="18" charset="0"/>
                      </a:rPr>
                      <m:t>𝑓</m:t>
                    </m:r>
                  </m:oMath>
                </a14:m>
                <a:r>
                  <a:rPr lang="zh-CN" altLang="en-US" dirty="0" smtClean="0"/>
                  <a:t>也</a:t>
                </a:r>
                <a:r>
                  <a:rPr lang="zh-CN" altLang="en-US" dirty="0"/>
                  <a:t>即把</a:t>
                </a:r>
                <a:r>
                  <a:rPr lang="zh-CN" altLang="en-US" dirty="0" smtClean="0">
                    <a:solidFill>
                      <a:srgbClr val="FF0000"/>
                    </a:solidFill>
                  </a:rPr>
                  <a:t>预测结果</a:t>
                </a:r>
                <a14:m>
                  <m:oMath xmlns:m="http://schemas.openxmlformats.org/officeDocument/2006/math">
                    <m:r>
                      <a:rPr lang="en-US" altLang="zh-CN" b="0" i="1" smtClean="0">
                        <a:solidFill>
                          <a:srgbClr val="FF0000"/>
                        </a:solidFill>
                        <a:latin typeface="Cambria Math" panose="02040503050406030204" pitchFamily="18" charset="0"/>
                      </a:rPr>
                      <m:t>𝑓</m:t>
                    </m:r>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𝑥</m:t>
                        </m:r>
                      </m:e>
                    </m:d>
                  </m:oMath>
                </a14:m>
                <a:r>
                  <a:rPr lang="zh-CN" altLang="en-US" dirty="0" smtClean="0"/>
                  <a:t>和</a:t>
                </a:r>
                <a:r>
                  <a:rPr lang="zh-CN" altLang="en-US" dirty="0">
                    <a:solidFill>
                      <a:srgbClr val="FF0000"/>
                    </a:solidFill>
                  </a:rPr>
                  <a:t>真实标记</a:t>
                </a:r>
                <a:r>
                  <a:rPr lang="zh-CN" altLang="en-US" dirty="0"/>
                  <a:t>比较</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360" r="-61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dirty="0"/>
          </a:p>
        </p:txBody>
      </p:sp>
      <p:sp>
        <p:nvSpPr>
          <p:cNvPr id="5" name="页脚占位符 4"/>
          <p:cNvSpPr>
            <a:spLocks noGrp="1"/>
          </p:cNvSpPr>
          <p:nvPr>
            <p:ph type="ftr" sz="quarter" idx="11"/>
          </p:nvPr>
        </p:nvSpPr>
        <p:spPr/>
        <p:txBody>
          <a:bodyPr/>
          <a:lstStyle/>
          <a:p>
            <a:r>
              <a:rPr lang="en-US" altLang="zh-CN" dirty="0" smtClean="0"/>
              <a:t>《</a:t>
            </a:r>
            <a:r>
              <a:rPr lang="zh-CN" altLang="en-US" dirty="0" smtClean="0"/>
              <a:t>机器学习概论</a:t>
            </a:r>
            <a:r>
              <a:rPr lang="en-US" altLang="zh-CN" dirty="0" smtClean="0"/>
              <a:t>》</a:t>
            </a:r>
            <a:endParaRPr lang="zh-CN" altLang="en-US" dirty="0"/>
          </a:p>
        </p:txBody>
      </p:sp>
      <p:sp>
        <p:nvSpPr>
          <p:cNvPr id="6" name="灯片编号占位符 5"/>
          <p:cNvSpPr>
            <a:spLocks noGrp="1"/>
          </p:cNvSpPr>
          <p:nvPr>
            <p:ph type="sldNum" sz="quarter" idx="12"/>
          </p:nvPr>
        </p:nvSpPr>
        <p:spPr/>
        <p:txBody>
          <a:bodyPr/>
          <a:lstStyle/>
          <a:p>
            <a:fld id="{EBFC4843-EEDB-4B7A-8496-D61853415229}" type="slidenum">
              <a:rPr lang="zh-CN" altLang="en-US" smtClean="0"/>
              <a:t>18</a:t>
            </a:fld>
            <a:endParaRPr lang="zh-CN" altLang="en-US"/>
          </a:p>
        </p:txBody>
      </p:sp>
      <mc:AlternateContent xmlns:mc="http://schemas.openxmlformats.org/markup-compatibility/2006" xmlns:a14="http://schemas.microsoft.com/office/drawing/2010/main">
        <mc:Choice Requires="a14">
          <p:sp>
            <p:nvSpPr>
              <p:cNvPr id="7" name="文本框 6"/>
              <p:cNvSpPr txBox="1"/>
              <p:nvPr/>
            </p:nvSpPr>
            <p:spPr>
              <a:xfrm>
                <a:off x="2013438" y="3983917"/>
                <a:ext cx="4686300" cy="1041504"/>
              </a:xfrm>
              <a:prstGeom prst="rect">
                <a:avLst/>
              </a:prstGeom>
              <a:solidFill>
                <a:schemeClr val="accent2">
                  <a:lumMod val="20000"/>
                  <a:lumOff val="80000"/>
                </a:schemeClr>
              </a:solidFill>
              <a:ln w="28575">
                <a:solidFill>
                  <a:schemeClr val="accent2"/>
                </a:solidFill>
              </a:ln>
            </p:spPr>
            <p:txBody>
              <a:bodyPr wrap="square" rtlCol="0">
                <a:spAutoFit/>
              </a:bodyPr>
              <a:lstStyle/>
              <a:p>
                <a:r>
                  <a:rPr lang="zh-CN" altLang="en-US" dirty="0" smtClean="0"/>
                  <a:t>回归任务最常用的性能度量是“均方误差”</a:t>
                </a:r>
                <a:endParaRPr lang="en-US" altLang="zh-CN" dirty="0" smtClean="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𝑚</m:t>
                          </m:r>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𝑚</m:t>
                          </m:r>
                        </m:sub>
                        <m:sup/>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e>
                              </m:d>
                            </m:e>
                            <m:sup>
                              <m:r>
                                <a:rPr lang="en-US" altLang="zh-CN" b="0" i="1" smtClean="0">
                                  <a:latin typeface="Cambria Math" panose="02040503050406030204" pitchFamily="18" charset="0"/>
                                </a:rPr>
                                <m:t>2</m:t>
                              </m:r>
                            </m:sup>
                          </m:sSup>
                        </m:e>
                      </m:nary>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2013438" y="3983917"/>
                <a:ext cx="4686300" cy="1041504"/>
              </a:xfrm>
              <a:prstGeom prst="rect">
                <a:avLst/>
              </a:prstGeom>
              <a:blipFill>
                <a:blip r:embed="rId3"/>
                <a:stretch>
                  <a:fillRect l="-775" t="-2286"/>
                </a:stretch>
              </a:blipFill>
              <a:ln w="28575">
                <a:solidFill>
                  <a:schemeClr val="accent2"/>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2013438" y="5372095"/>
                <a:ext cx="4686300" cy="971100"/>
              </a:xfrm>
              <a:prstGeom prst="rect">
                <a:avLst/>
              </a:prstGeom>
              <a:solidFill>
                <a:schemeClr val="accent5">
                  <a:lumMod val="20000"/>
                  <a:lumOff val="80000"/>
                </a:schemeClr>
              </a:solidFill>
              <a:ln w="28575">
                <a:solidFill>
                  <a:schemeClr val="accent5"/>
                </a:solidFill>
              </a:ln>
            </p:spPr>
            <p:txBody>
              <a:bodyPr wrap="square" rtlCol="0">
                <a:spAutoFit/>
              </a:bodyPr>
              <a:lstStyle/>
              <a:p>
                <a:r>
                  <a:rPr lang="zh-CN" altLang="en-US" dirty="0" smtClean="0"/>
                  <a:t>假设知道数据的分布，那么均方误差表达为</a:t>
                </a:r>
                <a:endParaRPr lang="en-US" altLang="zh-CN" dirty="0" smtClean="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nary>
                        <m:naryPr>
                          <m:supHide m:val="on"/>
                          <m:ctrlPr>
                            <a:rPr lang="en-US" altLang="zh-CN" b="0" i="1" smtClean="0">
                              <a:latin typeface="Cambria Math" panose="02040503050406030204" pitchFamily="18" charset="0"/>
                            </a:rPr>
                          </m:ctrlPr>
                        </m:naryPr>
                        <m:sub>
                          <m:r>
                            <a:rPr lang="en-US" altLang="zh-CN" b="1" i="1" smtClean="0">
                              <a:latin typeface="Cambria Math" panose="02040503050406030204" pitchFamily="18" charset="0"/>
                            </a:rPr>
                            <m:t>𝒙</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sub>
                        <m:sup/>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e>
                            <m:sup>
                              <m:r>
                                <a:rPr lang="en-US" altLang="zh-CN" b="0" i="1" smtClean="0">
                                  <a:latin typeface="Cambria Math" panose="02040503050406030204" pitchFamily="18" charset="0"/>
                                </a:rPr>
                                <m:t>2</m:t>
                              </m:r>
                            </m:sup>
                          </m:sSup>
                        </m:e>
                      </m:nary>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0" i="1" smtClean="0">
                          <a:latin typeface="Cambria Math" panose="02040503050406030204" pitchFamily="18" charset="0"/>
                        </a:rPr>
                        <m:t>𝑑</m:t>
                      </m:r>
                      <m:r>
                        <a:rPr lang="en-US" altLang="zh-CN" b="1" i="1" smtClean="0">
                          <a:latin typeface="Cambria Math" panose="02040503050406030204" pitchFamily="18" charset="0"/>
                        </a:rPr>
                        <m:t>𝒙</m:t>
                      </m:r>
                    </m:oMath>
                  </m:oMathPara>
                </a14:m>
                <a:endParaRPr lang="zh-CN" altLang="en-US" b="1" dirty="0"/>
              </a:p>
            </p:txBody>
          </p:sp>
        </mc:Choice>
        <mc:Fallback xmlns="">
          <p:sp>
            <p:nvSpPr>
              <p:cNvPr id="8" name="文本框 7"/>
              <p:cNvSpPr txBox="1">
                <a:spLocks noRot="1" noChangeAspect="1" noMove="1" noResize="1" noEditPoints="1" noAdjustHandles="1" noChangeArrowheads="1" noChangeShapeType="1" noTextEdit="1"/>
              </p:cNvSpPr>
              <p:nvPr/>
            </p:nvSpPr>
            <p:spPr>
              <a:xfrm>
                <a:off x="2013438" y="5372095"/>
                <a:ext cx="4686300" cy="971100"/>
              </a:xfrm>
              <a:prstGeom prst="rect">
                <a:avLst/>
              </a:prstGeom>
              <a:blipFill>
                <a:blip r:embed="rId4"/>
                <a:stretch>
                  <a:fillRect l="-775" t="-1818"/>
                </a:stretch>
              </a:blipFill>
              <a:ln w="28575">
                <a:solidFill>
                  <a:schemeClr val="accent5"/>
                </a:solidFill>
              </a:ln>
            </p:spPr>
            <p:txBody>
              <a:bodyPr/>
              <a:lstStyle/>
              <a:p>
                <a:r>
                  <a:rPr lang="zh-CN" altLang="en-US">
                    <a:noFill/>
                  </a:rPr>
                  <a:t> </a:t>
                </a:r>
              </a:p>
            </p:txBody>
          </p:sp>
        </mc:Fallback>
      </mc:AlternateContent>
    </p:spTree>
    <p:extLst>
      <p:ext uri="{BB962C8B-B14F-4D97-AF65-F5344CB8AC3E}">
        <p14:creationId xmlns:p14="http://schemas.microsoft.com/office/powerpoint/2010/main" val="186311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性能度量</a:t>
            </a:r>
          </a:p>
        </p:txBody>
      </p:sp>
      <p:sp>
        <p:nvSpPr>
          <p:cNvPr id="3" name="内容占位符 2"/>
          <p:cNvSpPr>
            <a:spLocks noGrp="1"/>
          </p:cNvSpPr>
          <p:nvPr>
            <p:ph idx="1"/>
          </p:nvPr>
        </p:nvSpPr>
        <p:spPr/>
        <p:txBody>
          <a:bodyPr/>
          <a:lstStyle/>
          <a:p>
            <a:r>
              <a:rPr lang="zh-CN" altLang="en-US" dirty="0"/>
              <a:t>对于分类任务</a:t>
            </a:r>
            <a:r>
              <a:rPr lang="en-US" altLang="zh-CN" dirty="0"/>
              <a:t>,</a:t>
            </a:r>
            <a:r>
              <a:rPr lang="zh-CN" altLang="en-US" dirty="0"/>
              <a:t>错误率和精度是最常用的两种性能度量：</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19</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927588" y="2743171"/>
                <a:ext cx="7200000" cy="1041567"/>
              </a:xfrm>
              <a:prstGeom prst="rect">
                <a:avLst/>
              </a:prstGeom>
              <a:solidFill>
                <a:schemeClr val="accent2">
                  <a:lumMod val="20000"/>
                  <a:lumOff val="80000"/>
                </a:schemeClr>
              </a:solidFill>
              <a:ln w="28575">
                <a:solidFill>
                  <a:schemeClr val="accent2"/>
                </a:solidFill>
              </a:ln>
            </p:spPr>
            <p:txBody>
              <a:bodyPr wrap="none">
                <a:spAutoFit/>
              </a:bodyPr>
              <a:lstStyle/>
              <a:p>
                <a:pPr marL="0" lvl="1" algn="ctr"/>
                <a:r>
                  <a:rPr lang="zh-CN" altLang="en-US" dirty="0" smtClean="0"/>
                  <a:t>错误率：分错样本占样本总数的比例</a:t>
                </a:r>
                <a:endParaRPr lang="en-US" altLang="zh-CN" dirty="0"/>
              </a:p>
              <a:p>
                <a:pPr marL="0" lvl="1"/>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𝑚</m:t>
                          </m:r>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sub>
                        <m:sup/>
                        <m:e>
                          <m:r>
                            <a:rPr lang="en-US" altLang="zh-CN" b="0" i="1" smtClean="0">
                              <a:latin typeface="Cambria Math" panose="02040503050406030204" pitchFamily="18" charset="0"/>
                            </a:rPr>
                            <m:t>𝕀</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e>
                          </m:d>
                        </m:e>
                      </m:nary>
                    </m:oMath>
                  </m:oMathPara>
                </a14:m>
                <a:endParaRPr lang="en-US" altLang="zh-CN" dirty="0" smtClean="0"/>
              </a:p>
            </p:txBody>
          </p:sp>
        </mc:Choice>
        <mc:Fallback xmlns="">
          <p:sp>
            <p:nvSpPr>
              <p:cNvPr id="7" name="矩形 6"/>
              <p:cNvSpPr>
                <a:spLocks noRot="1" noChangeAspect="1" noMove="1" noResize="1" noEditPoints="1" noAdjustHandles="1" noChangeArrowheads="1" noChangeShapeType="1" noTextEdit="1"/>
              </p:cNvSpPr>
              <p:nvPr/>
            </p:nvSpPr>
            <p:spPr>
              <a:xfrm>
                <a:off x="927588" y="2743171"/>
                <a:ext cx="7200000" cy="1041567"/>
              </a:xfrm>
              <a:prstGeom prst="rect">
                <a:avLst/>
              </a:prstGeom>
              <a:blipFill>
                <a:blip r:embed="rId2"/>
                <a:stretch>
                  <a:fillRect t="-2273"/>
                </a:stretch>
              </a:blipFill>
              <a:ln w="28575">
                <a:solidFill>
                  <a:schemeClr val="accent2"/>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927588" y="4449378"/>
                <a:ext cx="7200000" cy="1041567"/>
              </a:xfrm>
              <a:prstGeom prst="rect">
                <a:avLst/>
              </a:prstGeom>
              <a:solidFill>
                <a:schemeClr val="accent5">
                  <a:lumMod val="20000"/>
                  <a:lumOff val="80000"/>
                </a:schemeClr>
              </a:solidFill>
              <a:ln w="28575">
                <a:solidFill>
                  <a:schemeClr val="accent5"/>
                </a:solidFill>
              </a:ln>
            </p:spPr>
            <p:txBody>
              <a:bodyPr wrap="none">
                <a:spAutoFit/>
              </a:bodyPr>
              <a:lstStyle/>
              <a:p>
                <a:pPr marL="0" lvl="1" algn="ctr"/>
                <a:r>
                  <a:rPr lang="zh-CN" altLang="en-US" dirty="0"/>
                  <a:t>精度：分对样本占样本总数的比率</a:t>
                </a:r>
                <a:endParaRPr lang="en-US" altLang="zh-CN" dirty="0"/>
              </a:p>
              <a:p>
                <a:pPr marL="0" lvl="1" algn="ctr"/>
                <a14:m>
                  <m:oMathPara xmlns:m="http://schemas.openxmlformats.org/officeDocument/2006/math">
                    <m:oMathParaPr>
                      <m:jc m:val="centerGroup"/>
                    </m:oMathParaPr>
                    <m:oMath xmlns:m="http://schemas.openxmlformats.org/officeDocument/2006/math">
                      <m:r>
                        <a:rPr lang="en-US" altLang="zh-CN">
                          <a:latin typeface="Cambria Math" panose="02040503050406030204" pitchFamily="18" charset="0"/>
                        </a:rPr>
                        <m:t>𝑎𝑐𝑐</m:t>
                      </m:r>
                      <m:d>
                        <m:dPr>
                          <m:ctrlPr>
                            <a:rPr lang="en-US" altLang="zh-CN" i="1">
                              <a:latin typeface="Cambria Math" panose="02040503050406030204" pitchFamily="18" charset="0"/>
                            </a:rPr>
                          </m:ctrlPr>
                        </m:dPr>
                        <m:e>
                          <m:r>
                            <a:rPr lang="en-US" altLang="zh-CN">
                              <a:latin typeface="Cambria Math" panose="02040503050406030204" pitchFamily="18" charset="0"/>
                            </a:rPr>
                            <m:t>𝑓</m:t>
                          </m:r>
                          <m:r>
                            <a:rPr lang="en-US" altLang="zh-CN">
                              <a:latin typeface="Cambria Math" panose="02040503050406030204" pitchFamily="18" charset="0"/>
                            </a:rPr>
                            <m:t>,</m:t>
                          </m:r>
                          <m:r>
                            <a:rPr lang="en-US" altLang="zh-CN">
                              <a:latin typeface="Cambria Math" panose="02040503050406030204" pitchFamily="18" charset="0"/>
                            </a:rPr>
                            <m:t>𝐷</m:t>
                          </m:r>
                        </m:e>
                      </m:d>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a:latin typeface="Cambria Math" panose="02040503050406030204" pitchFamily="18" charset="0"/>
                            </a:rPr>
                            <m:t>1</m:t>
                          </m:r>
                        </m:num>
                        <m:den>
                          <m:r>
                            <a:rPr lang="en-US" altLang="zh-CN">
                              <a:latin typeface="Cambria Math" panose="02040503050406030204" pitchFamily="18" charset="0"/>
                            </a:rPr>
                            <m:t>𝑚</m:t>
                          </m:r>
                        </m:den>
                      </m:f>
                      <m:r>
                        <a:rPr lang="en-US" altLang="zh-CN">
                          <a:latin typeface="Cambria Math" panose="02040503050406030204" pitchFamily="18" charset="0"/>
                        </a:rPr>
                        <m:t> </m:t>
                      </m:r>
                      <m:nary>
                        <m:naryPr>
                          <m:chr m:val="∑"/>
                          <m:supHide m:val="on"/>
                          <m:ctrlPr>
                            <a:rPr lang="en-US" altLang="zh-CN" i="1">
                              <a:latin typeface="Cambria Math" panose="02040503050406030204" pitchFamily="18" charset="0"/>
                            </a:rPr>
                          </m:ctrlPr>
                        </m:naryPr>
                        <m:sub>
                          <m:r>
                            <a:rPr lang="en-US" altLang="zh-CN">
                              <a:latin typeface="Cambria Math" panose="02040503050406030204" pitchFamily="18" charset="0"/>
                            </a:rPr>
                            <m:t>𝑖</m:t>
                          </m:r>
                        </m:sub>
                        <m:sup/>
                        <m:e>
                          <m:r>
                            <a:rPr lang="en-US" altLang="zh-CN">
                              <a:latin typeface="Cambria Math" panose="02040503050406030204" pitchFamily="18" charset="0"/>
                            </a:rPr>
                            <m:t>𝕀</m:t>
                          </m:r>
                          <m:d>
                            <m:dPr>
                              <m:ctrlPr>
                                <a:rPr lang="en-US" altLang="zh-CN" i="1">
                                  <a:latin typeface="Cambria Math" panose="02040503050406030204" pitchFamily="18" charset="0"/>
                                </a:rPr>
                              </m:ctrlPr>
                            </m:dPr>
                            <m:e>
                              <m:r>
                                <a:rPr lang="en-US" altLang="zh-CN">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a:latin typeface="Cambria Math" panose="02040503050406030204" pitchFamily="18" charset="0"/>
                                        </a:rPr>
                                        <m:t>𝒙</m:t>
                                      </m:r>
                                    </m:e>
                                    <m:sub>
                                      <m:r>
                                        <a:rPr lang="en-US" altLang="zh-CN">
                                          <a:latin typeface="Cambria Math" panose="02040503050406030204" pitchFamily="18" charset="0"/>
                                        </a:rPr>
                                        <m:t>𝑖</m:t>
                                      </m:r>
                                    </m:sub>
                                  </m:sSub>
                                </m:e>
                              </m:d>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𝑦</m:t>
                                  </m:r>
                                </m:e>
                                <m:sub>
                                  <m:r>
                                    <a:rPr lang="en-US" altLang="zh-CN">
                                      <a:latin typeface="Cambria Math" panose="02040503050406030204" pitchFamily="18" charset="0"/>
                                    </a:rPr>
                                    <m:t>𝑖</m:t>
                                  </m:r>
                                </m:sub>
                              </m:sSub>
                            </m:e>
                          </m:d>
                        </m:e>
                      </m:nary>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927588" y="4449378"/>
                <a:ext cx="7200000" cy="1041567"/>
              </a:xfrm>
              <a:prstGeom prst="rect">
                <a:avLst/>
              </a:prstGeom>
              <a:blipFill>
                <a:blip r:embed="rId3"/>
                <a:stretch>
                  <a:fillRect t="-2273"/>
                </a:stretch>
              </a:blipFill>
              <a:ln w="28575">
                <a:solidFill>
                  <a:schemeClr val="accent5"/>
                </a:solidFill>
              </a:ln>
            </p:spPr>
            <p:txBody>
              <a:bodyPr/>
              <a:lstStyle/>
              <a:p>
                <a:r>
                  <a:rPr lang="zh-CN" altLang="en-US">
                    <a:noFill/>
                  </a:rPr>
                  <a:t> </a:t>
                </a:r>
              </a:p>
            </p:txBody>
          </p:sp>
        </mc:Fallback>
      </mc:AlternateContent>
      <p:sp>
        <p:nvSpPr>
          <p:cNvPr id="9" name="等号 8"/>
          <p:cNvSpPr/>
          <p:nvPr/>
        </p:nvSpPr>
        <p:spPr>
          <a:xfrm>
            <a:off x="6219902" y="4905153"/>
            <a:ext cx="298939" cy="351692"/>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10" name="矩形 9"/>
              <p:cNvSpPr/>
              <p:nvPr/>
            </p:nvSpPr>
            <p:spPr>
              <a:xfrm>
                <a:off x="6518841" y="4887513"/>
                <a:ext cx="137819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r>
                        <a:rPr lang="en-US" altLang="zh-CN" i="1">
                          <a:latin typeface="Cambria Math" panose="02040503050406030204" pitchFamily="18" charset="0"/>
                        </a:rPr>
                        <m:t>𝐸</m:t>
                      </m:r>
                      <m:d>
                        <m:dPr>
                          <m:ctrlPr>
                            <a:rPr lang="en-US" altLang="zh-CN" i="1">
                              <a:latin typeface="Cambria Math" panose="02040503050406030204" pitchFamily="18" charset="0"/>
                            </a:rPr>
                          </m:ctrlPr>
                        </m:dPr>
                        <m:e>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𝐷</m:t>
                          </m:r>
                        </m:e>
                      </m:d>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6518841" y="4887513"/>
                <a:ext cx="1378198" cy="369332"/>
              </a:xfrm>
              <a:prstGeom prst="rect">
                <a:avLst/>
              </a:prstGeom>
              <a:blipFill>
                <a:blip r:embed="rId4"/>
                <a:stretch>
                  <a:fillRect b="-15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316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模型评估与选择</a:t>
            </a:r>
          </a:p>
        </p:txBody>
      </p:sp>
      <p:sp>
        <p:nvSpPr>
          <p:cNvPr id="3" name="内容占位符 2"/>
          <p:cNvSpPr>
            <a:spLocks noGrp="1"/>
          </p:cNvSpPr>
          <p:nvPr>
            <p:ph idx="1"/>
          </p:nvPr>
        </p:nvSpPr>
        <p:spPr/>
        <p:txBody>
          <a:bodyPr/>
          <a:lstStyle/>
          <a:p>
            <a:r>
              <a:rPr lang="zh-CN" altLang="en-US" dirty="0" smtClean="0"/>
              <a:t>模型评估</a:t>
            </a:r>
            <a:endParaRPr lang="en-US" altLang="zh-CN" dirty="0" smtClean="0"/>
          </a:p>
          <a:p>
            <a:pPr lvl="1"/>
            <a:r>
              <a:rPr lang="zh-CN" altLang="en-US" dirty="0" smtClean="0"/>
              <a:t>给定一个</a:t>
            </a:r>
            <a:r>
              <a:rPr lang="zh-CN" altLang="en-US" dirty="0" smtClean="0">
                <a:solidFill>
                  <a:srgbClr val="FF0000"/>
                </a:solidFill>
              </a:rPr>
              <a:t>数据集</a:t>
            </a:r>
            <a:r>
              <a:rPr lang="zh-CN" altLang="en-US" dirty="0" smtClean="0"/>
              <a:t>，如何</a:t>
            </a:r>
            <a:r>
              <a:rPr lang="zh-CN" altLang="en-US" dirty="0" smtClean="0">
                <a:solidFill>
                  <a:srgbClr val="FF0000"/>
                </a:solidFill>
              </a:rPr>
              <a:t>估计</a:t>
            </a:r>
            <a:r>
              <a:rPr lang="zh-CN" altLang="en-US" dirty="0" smtClean="0"/>
              <a:t>一个</a:t>
            </a:r>
            <a:r>
              <a:rPr lang="zh-CN" altLang="en-US" dirty="0" smtClean="0">
                <a:solidFill>
                  <a:srgbClr val="FF0000"/>
                </a:solidFill>
              </a:rPr>
              <a:t>模型</a:t>
            </a:r>
            <a:r>
              <a:rPr lang="zh-CN" altLang="en-US" dirty="0" smtClean="0"/>
              <a:t>的“</a:t>
            </a:r>
            <a:r>
              <a:rPr lang="zh-CN" altLang="en-US" dirty="0">
                <a:solidFill>
                  <a:srgbClr val="FF0000"/>
                </a:solidFill>
              </a:rPr>
              <a:t>泛化</a:t>
            </a:r>
            <a:r>
              <a:rPr lang="zh-CN" altLang="en-US" dirty="0" smtClean="0"/>
              <a:t>” 能力？</a:t>
            </a:r>
            <a:endParaRPr lang="en-US" altLang="zh-CN" dirty="0"/>
          </a:p>
          <a:p>
            <a:endParaRPr lang="en-US" altLang="zh-CN" dirty="0" smtClean="0"/>
          </a:p>
          <a:p>
            <a:endParaRPr lang="en-US" altLang="zh-CN" dirty="0"/>
          </a:p>
          <a:p>
            <a:r>
              <a:rPr lang="zh-CN" altLang="en-US" dirty="0" smtClean="0"/>
              <a:t>模型选择</a:t>
            </a:r>
            <a:endParaRPr lang="en-US" altLang="zh-CN" dirty="0" smtClean="0"/>
          </a:p>
          <a:p>
            <a:pPr lvl="1"/>
            <a:r>
              <a:rPr lang="zh-CN" altLang="en-US" dirty="0" smtClean="0"/>
              <a:t>给定一个数据集，如何根据“</a:t>
            </a:r>
            <a:r>
              <a:rPr lang="zh-CN" altLang="en-US" dirty="0">
                <a:solidFill>
                  <a:srgbClr val="FF0000"/>
                </a:solidFill>
              </a:rPr>
              <a:t>泛化</a:t>
            </a:r>
            <a:r>
              <a:rPr lang="zh-CN" altLang="en-US" dirty="0" smtClean="0"/>
              <a:t>” 能力，选出最好的</a:t>
            </a:r>
            <a:r>
              <a:rPr lang="zh-CN" altLang="en-US" dirty="0" smtClean="0">
                <a:solidFill>
                  <a:srgbClr val="FF0000"/>
                </a:solidFill>
              </a:rPr>
              <a:t>模型</a:t>
            </a:r>
            <a:r>
              <a:rPr lang="zh-CN" altLang="en-US" dirty="0" smtClean="0"/>
              <a:t>或选出最好的</a:t>
            </a:r>
            <a:r>
              <a:rPr lang="zh-CN" altLang="en-US" dirty="0" smtClean="0">
                <a:solidFill>
                  <a:srgbClr val="FF0000"/>
                </a:solidFill>
              </a:rPr>
              <a:t>参数配置</a:t>
            </a:r>
            <a:endParaRPr lang="zh-CN" altLang="en-US" dirty="0">
              <a:solidFill>
                <a:srgbClr val="FF0000"/>
              </a:solidFill>
            </a:endParaRPr>
          </a:p>
        </p:txBody>
      </p:sp>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a:t>
            </a:fld>
            <a:endParaRPr lang="zh-CN" altLang="en-US"/>
          </a:p>
        </p:txBody>
      </p:sp>
    </p:spTree>
    <p:extLst>
      <p:ext uri="{BB962C8B-B14F-4D97-AF65-F5344CB8AC3E}">
        <p14:creationId xmlns:p14="http://schemas.microsoft.com/office/powerpoint/2010/main" val="2556801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性能度量</a:t>
            </a:r>
          </a:p>
        </p:txBody>
      </p:sp>
      <p:sp>
        <p:nvSpPr>
          <p:cNvPr id="3" name="内容占位符 2"/>
          <p:cNvSpPr>
            <a:spLocks noGrp="1"/>
          </p:cNvSpPr>
          <p:nvPr>
            <p:ph idx="1"/>
          </p:nvPr>
        </p:nvSpPr>
        <p:spPr/>
        <p:txBody>
          <a:bodyPr/>
          <a:lstStyle/>
          <a:p>
            <a:r>
              <a:rPr lang="zh-CN" altLang="en-US" dirty="0" smtClean="0"/>
              <a:t>错误率和精度虽然常用，但不能满足所有任务需求</a:t>
            </a:r>
            <a:endParaRPr lang="en-US" altLang="zh-CN" dirty="0" smtClean="0"/>
          </a:p>
          <a:p>
            <a:pPr lvl="1"/>
            <a:r>
              <a:rPr lang="zh-CN" altLang="en-US" dirty="0" smtClean="0"/>
              <a:t>比如，挑出的西瓜中有多少比例是好瓜，有多少比例的好瓜被挑选出来</a:t>
            </a:r>
            <a:endParaRPr lang="en-US" altLang="zh-CN" dirty="0" smtClean="0"/>
          </a:p>
          <a:p>
            <a:pPr lvl="1"/>
            <a:r>
              <a:rPr lang="zh-CN" altLang="en-US" dirty="0" smtClean="0"/>
              <a:t>信息检索等场景</a:t>
            </a:r>
            <a:r>
              <a:rPr lang="zh-CN" altLang="en-US" dirty="0"/>
              <a:t>经常需要衡量正例被预测出来的比率或者预测出来的正例中正确的</a:t>
            </a:r>
            <a:r>
              <a:rPr lang="zh-CN" altLang="en-US" dirty="0" smtClean="0"/>
              <a:t>比率</a:t>
            </a:r>
            <a:endParaRPr lang="en-US" altLang="zh-CN" dirty="0" smtClean="0"/>
          </a:p>
          <a:p>
            <a:pPr lvl="1"/>
            <a:endParaRPr lang="en-US" altLang="zh-CN" dirty="0"/>
          </a:p>
          <a:p>
            <a:r>
              <a:rPr lang="zh-CN" altLang="en-US" dirty="0"/>
              <a:t>查准率和查全率比错误率和精度更适合</a:t>
            </a:r>
            <a:endParaRPr lang="en-US" altLang="zh-CN" dirty="0"/>
          </a:p>
          <a:p>
            <a:pPr lvl="1"/>
            <a:endParaRPr lang="en-US" altLang="zh-CN" dirty="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20</a:t>
            </a:fld>
            <a:endParaRPr lang="zh-CN" altLang="en-US"/>
          </a:p>
        </p:txBody>
      </p:sp>
      <mc:AlternateContent xmlns:mc="http://schemas.openxmlformats.org/markup-compatibility/2006" xmlns:a14="http://schemas.microsoft.com/office/drawing/2010/main">
        <mc:Choice Requires="a14">
          <p:sp>
            <p:nvSpPr>
              <p:cNvPr id="8" name="文本框 7"/>
              <p:cNvSpPr txBox="1"/>
              <p:nvPr/>
            </p:nvSpPr>
            <p:spPr>
              <a:xfrm>
                <a:off x="1788882" y="5899991"/>
                <a:ext cx="2990459" cy="485582"/>
              </a:xfrm>
              <a:prstGeom prst="rect">
                <a:avLst/>
              </a:prstGeom>
              <a:noFill/>
            </p:spPr>
            <p:txBody>
              <a:bodyPr wrap="square" rtlCol="0">
                <a:spAutoFit/>
              </a:bodyPr>
              <a:lstStyle/>
              <a:p>
                <a:r>
                  <a:rPr lang="zh-CN" altLang="en-US" b="0" dirty="0" smtClean="0"/>
                  <a:t>查准率</a:t>
                </a:r>
                <a:r>
                  <a:rPr lang="en-US" altLang="zh-CN" b="0" dirty="0" smtClean="0"/>
                  <a:t>(</a:t>
                </a:r>
                <a:r>
                  <a:rPr lang="en-US" altLang="zh-CN" dirty="0" smtClean="0"/>
                  <a:t>Precision</a:t>
                </a:r>
                <a:r>
                  <a:rPr lang="en-US" altLang="zh-CN" b="0" dirty="0" smtClean="0"/>
                  <a:t>)</a:t>
                </a:r>
                <a:r>
                  <a:rPr lang="zh-CN" altLang="en-US" b="0" dirty="0" smtClean="0"/>
                  <a:t> </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𝑇𝑃</m:t>
                        </m:r>
                      </m:num>
                      <m:den>
                        <m:r>
                          <a:rPr lang="en-US" altLang="zh-CN" b="0" i="1" smtClean="0">
                            <a:latin typeface="Cambria Math" panose="02040503050406030204" pitchFamily="18" charset="0"/>
                          </a:rPr>
                          <m:t>𝑇𝑃</m:t>
                        </m:r>
                        <m:r>
                          <a:rPr lang="en-US" altLang="zh-CN" b="0" i="1" smtClean="0">
                            <a:latin typeface="Cambria Math" panose="02040503050406030204" pitchFamily="18" charset="0"/>
                          </a:rPr>
                          <m:t>+</m:t>
                        </m:r>
                        <m:r>
                          <a:rPr lang="en-US" altLang="zh-CN" b="0" i="1" smtClean="0">
                            <a:latin typeface="Cambria Math" panose="02040503050406030204" pitchFamily="18" charset="0"/>
                          </a:rPr>
                          <m:t>𝐹𝑃</m:t>
                        </m:r>
                      </m:den>
                    </m:f>
                  </m:oMath>
                </a14:m>
                <a:endParaRPr lang="en-US" altLang="zh-CN" dirty="0" smtClean="0"/>
              </a:p>
            </p:txBody>
          </p:sp>
        </mc:Choice>
        <mc:Fallback xmlns="">
          <p:sp>
            <p:nvSpPr>
              <p:cNvPr id="8" name="文本框 7"/>
              <p:cNvSpPr txBox="1">
                <a:spLocks noRot="1" noChangeAspect="1" noMove="1" noResize="1" noEditPoints="1" noAdjustHandles="1" noChangeArrowheads="1" noChangeShapeType="1" noTextEdit="1"/>
              </p:cNvSpPr>
              <p:nvPr/>
            </p:nvSpPr>
            <p:spPr>
              <a:xfrm>
                <a:off x="1788882" y="5899991"/>
                <a:ext cx="2990459" cy="485582"/>
              </a:xfrm>
              <a:prstGeom prst="rect">
                <a:avLst/>
              </a:prstGeom>
              <a:blipFill>
                <a:blip r:embed="rId2"/>
                <a:stretch>
                  <a:fillRect l="-1629" b="-62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5731571" y="4843610"/>
                <a:ext cx="2949820" cy="485582"/>
              </a:xfrm>
              <a:prstGeom prst="rect">
                <a:avLst/>
              </a:prstGeom>
              <a:noFill/>
            </p:spPr>
            <p:txBody>
              <a:bodyPr wrap="square" rtlCol="0">
                <a:spAutoFit/>
              </a:bodyPr>
              <a:lstStyle/>
              <a:p>
                <a:r>
                  <a:rPr lang="zh-CN" altLang="en-US" b="0" dirty="0" smtClean="0"/>
                  <a:t>查全率 </a:t>
                </a:r>
                <a:r>
                  <a:rPr lang="en-US" altLang="zh-CN" b="0" dirty="0" smtClean="0"/>
                  <a:t>(</a:t>
                </a:r>
                <a:r>
                  <a:rPr lang="en-US" altLang="zh-CN" dirty="0" smtClean="0"/>
                  <a:t>Recall</a:t>
                </a:r>
                <a:r>
                  <a:rPr lang="en-US" altLang="zh-CN" b="0" dirty="0" smtClean="0"/>
                  <a:t>)</a:t>
                </a:r>
                <a:r>
                  <a:rPr lang="zh-CN" altLang="en-US" b="0" dirty="0" smtClean="0"/>
                  <a:t> </a:t>
                </a:r>
                <a14:m>
                  <m:oMath xmlns:m="http://schemas.openxmlformats.org/officeDocument/2006/math">
                    <m:r>
                      <a:rPr lang="en-US" altLang="zh-CN" b="0" i="1" smtClean="0">
                        <a:latin typeface="Cambria Math" panose="02040503050406030204" pitchFamily="18" charset="0"/>
                      </a:rPr>
                      <m:t>𝑅</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𝑇𝑃</m:t>
                        </m:r>
                      </m:num>
                      <m:den>
                        <m:r>
                          <a:rPr lang="en-US" altLang="zh-CN" b="0" i="1" smtClean="0">
                            <a:latin typeface="Cambria Math" panose="02040503050406030204" pitchFamily="18" charset="0"/>
                          </a:rPr>
                          <m:t>𝑇𝑃</m:t>
                        </m:r>
                        <m:r>
                          <a:rPr lang="en-US" altLang="zh-CN" b="0" i="1" smtClean="0">
                            <a:latin typeface="Cambria Math" panose="02040503050406030204" pitchFamily="18" charset="0"/>
                          </a:rPr>
                          <m:t>+</m:t>
                        </m:r>
                        <m:r>
                          <a:rPr lang="en-US" altLang="zh-CN" b="0" i="1" smtClean="0">
                            <a:latin typeface="Cambria Math" panose="02040503050406030204" pitchFamily="18" charset="0"/>
                          </a:rPr>
                          <m:t>𝐹𝑁</m:t>
                        </m:r>
                      </m:den>
                    </m:f>
                  </m:oMath>
                </a14:m>
                <a:endParaRPr lang="en-US" altLang="zh-CN" dirty="0" smtClean="0"/>
              </a:p>
            </p:txBody>
          </p:sp>
        </mc:Choice>
        <mc:Fallback xmlns="">
          <p:sp>
            <p:nvSpPr>
              <p:cNvPr id="9" name="文本框 8"/>
              <p:cNvSpPr txBox="1">
                <a:spLocks noRot="1" noChangeAspect="1" noMove="1" noResize="1" noEditPoints="1" noAdjustHandles="1" noChangeArrowheads="1" noChangeShapeType="1" noTextEdit="1"/>
              </p:cNvSpPr>
              <p:nvPr/>
            </p:nvSpPr>
            <p:spPr>
              <a:xfrm>
                <a:off x="5731571" y="4843610"/>
                <a:ext cx="2949820" cy="485582"/>
              </a:xfrm>
              <a:prstGeom prst="rect">
                <a:avLst/>
              </a:prstGeom>
              <a:blipFill>
                <a:blip r:embed="rId3"/>
                <a:stretch>
                  <a:fillRect l="-1653" b="-7595"/>
                </a:stretch>
              </a:blipFill>
            </p:spPr>
            <p:txBody>
              <a:bodyPr/>
              <a:lstStyle/>
              <a:p>
                <a:r>
                  <a:rPr lang="zh-CN" altLang="en-US">
                    <a:noFill/>
                  </a:rPr>
                  <a:t> </a:t>
                </a:r>
              </a:p>
            </p:txBody>
          </p:sp>
        </mc:Fallback>
      </mc:AlternateContent>
      <p:graphicFrame>
        <p:nvGraphicFramePr>
          <p:cNvPr id="10" name="表格 9"/>
          <p:cNvGraphicFramePr>
            <a:graphicFrameLocks noGrp="1"/>
          </p:cNvGraphicFramePr>
          <p:nvPr>
            <p:extLst>
              <p:ext uri="{D42A27DB-BD31-4B8C-83A1-F6EECF244321}">
                <p14:modId xmlns:p14="http://schemas.microsoft.com/office/powerpoint/2010/main" val="2946532974"/>
              </p:ext>
            </p:extLst>
          </p:nvPr>
        </p:nvGraphicFramePr>
        <p:xfrm>
          <a:off x="1002694" y="3923134"/>
          <a:ext cx="4562836" cy="1840952"/>
        </p:xfrm>
        <a:graphic>
          <a:graphicData uri="http://schemas.openxmlformats.org/drawingml/2006/table">
            <a:tbl>
              <a:tblPr bandRow="1">
                <a:tableStyleId>{5C22544A-7EE6-4342-B048-85BDC9FD1C3A}</a:tableStyleId>
              </a:tblPr>
              <a:tblGrid>
                <a:gridCol w="1244410">
                  <a:extLst>
                    <a:ext uri="{9D8B030D-6E8A-4147-A177-3AD203B41FA5}">
                      <a16:colId xmlns:a16="http://schemas.microsoft.com/office/drawing/2014/main" val="3907695947"/>
                    </a:ext>
                  </a:extLst>
                </a:gridCol>
                <a:gridCol w="1659213">
                  <a:extLst>
                    <a:ext uri="{9D8B030D-6E8A-4147-A177-3AD203B41FA5}">
                      <a16:colId xmlns:a16="http://schemas.microsoft.com/office/drawing/2014/main" val="3750709819"/>
                    </a:ext>
                  </a:extLst>
                </a:gridCol>
                <a:gridCol w="1659213">
                  <a:extLst>
                    <a:ext uri="{9D8B030D-6E8A-4147-A177-3AD203B41FA5}">
                      <a16:colId xmlns:a16="http://schemas.microsoft.com/office/drawing/2014/main" val="18599080"/>
                    </a:ext>
                  </a:extLst>
                </a:gridCol>
              </a:tblGrid>
              <a:tr h="460238">
                <a:tc rowSpan="2">
                  <a:txBody>
                    <a:bodyPr/>
                    <a:lstStyle/>
                    <a:p>
                      <a:pPr algn="ctr"/>
                      <a:r>
                        <a:rPr lang="zh-CN" altLang="en-US" dirty="0" smtClean="0"/>
                        <a:t>真实情况</a:t>
                      </a:r>
                      <a:endParaRPr lang="zh-CN" altLang="en-US" dirty="0"/>
                    </a:p>
                  </a:txBody>
                  <a:tcPr anchor="ctr"/>
                </a:tc>
                <a:tc gridSpan="2">
                  <a:txBody>
                    <a:bodyPr/>
                    <a:lstStyle/>
                    <a:p>
                      <a:pPr algn="ctr"/>
                      <a:r>
                        <a:rPr lang="zh-CN" altLang="en-US" dirty="0" smtClean="0"/>
                        <a:t>预测结果</a:t>
                      </a:r>
                      <a:endParaRPr lang="zh-CN" altLang="en-US" dirty="0"/>
                    </a:p>
                  </a:txBody>
                  <a:tcPr anchor="ctr"/>
                </a:tc>
                <a:tc hMerge="1">
                  <a:txBody>
                    <a:bodyPr/>
                    <a:lstStyle/>
                    <a:p>
                      <a:endParaRPr lang="zh-CN" altLang="en-US" dirty="0"/>
                    </a:p>
                  </a:txBody>
                  <a:tcPr/>
                </a:tc>
                <a:extLst>
                  <a:ext uri="{0D108BD9-81ED-4DB2-BD59-A6C34878D82A}">
                    <a16:rowId xmlns:a16="http://schemas.microsoft.com/office/drawing/2014/main" val="1805928603"/>
                  </a:ext>
                </a:extLst>
              </a:tr>
              <a:tr h="460238">
                <a:tc vMerge="1">
                  <a:txBody>
                    <a:bodyPr/>
                    <a:lstStyle/>
                    <a:p>
                      <a:endParaRPr lang="zh-CN" altLang="en-US" dirty="0"/>
                    </a:p>
                  </a:txBody>
                  <a:tcPr/>
                </a:tc>
                <a:tc>
                  <a:txBody>
                    <a:bodyPr/>
                    <a:lstStyle/>
                    <a:p>
                      <a:pPr algn="ctr"/>
                      <a:r>
                        <a:rPr lang="zh-CN" altLang="en-US" dirty="0" smtClean="0"/>
                        <a:t>正例</a:t>
                      </a:r>
                      <a:endParaRPr lang="zh-CN" altLang="en-US" dirty="0"/>
                    </a:p>
                  </a:txBody>
                  <a:tcPr anchor="ctr"/>
                </a:tc>
                <a:tc>
                  <a:txBody>
                    <a:bodyPr/>
                    <a:lstStyle/>
                    <a:p>
                      <a:pPr algn="ctr"/>
                      <a:r>
                        <a:rPr lang="zh-CN" altLang="en-US" dirty="0" smtClean="0"/>
                        <a:t>反例</a:t>
                      </a:r>
                      <a:endParaRPr lang="zh-CN" altLang="en-US" dirty="0"/>
                    </a:p>
                  </a:txBody>
                  <a:tcPr anchor="ctr"/>
                </a:tc>
                <a:extLst>
                  <a:ext uri="{0D108BD9-81ED-4DB2-BD59-A6C34878D82A}">
                    <a16:rowId xmlns:a16="http://schemas.microsoft.com/office/drawing/2014/main" val="1796449453"/>
                  </a:ext>
                </a:extLst>
              </a:tr>
              <a:tr h="460238">
                <a:tc>
                  <a:txBody>
                    <a:bodyPr/>
                    <a:lstStyle/>
                    <a:p>
                      <a:pPr algn="ctr"/>
                      <a:r>
                        <a:rPr lang="zh-CN" altLang="en-US" dirty="0" smtClean="0"/>
                        <a:t>正例</a:t>
                      </a:r>
                      <a:endParaRPr lang="zh-CN" altLang="en-US" dirty="0"/>
                    </a:p>
                  </a:txBody>
                  <a:tcPr anchor="ctr"/>
                </a:tc>
                <a:tc>
                  <a:txBody>
                    <a:bodyPr/>
                    <a:lstStyle/>
                    <a:p>
                      <a:pPr algn="ctr"/>
                      <a:r>
                        <a:rPr lang="en-US" altLang="zh-CN" dirty="0" smtClean="0"/>
                        <a:t>TP (</a:t>
                      </a:r>
                      <a:r>
                        <a:rPr lang="zh-CN" altLang="en-US" dirty="0" smtClean="0"/>
                        <a:t>真正例</a:t>
                      </a:r>
                      <a:r>
                        <a:rPr lang="en-US" altLang="zh-CN" dirty="0" smtClean="0"/>
                        <a:t>)</a:t>
                      </a:r>
                      <a:endParaRPr lang="zh-CN" altLang="en-US" dirty="0"/>
                    </a:p>
                  </a:txBody>
                  <a:tcPr anchor="ctr"/>
                </a:tc>
                <a:tc>
                  <a:txBody>
                    <a:bodyPr/>
                    <a:lstStyle/>
                    <a:p>
                      <a:pPr algn="ctr"/>
                      <a:r>
                        <a:rPr lang="en-US" altLang="zh-CN" dirty="0" smtClean="0"/>
                        <a:t>FN (</a:t>
                      </a:r>
                      <a:r>
                        <a:rPr lang="zh-CN" altLang="en-US" dirty="0" smtClean="0"/>
                        <a:t>假反例</a:t>
                      </a:r>
                      <a:r>
                        <a:rPr lang="en-US" altLang="zh-CN" dirty="0" smtClean="0"/>
                        <a:t>)</a:t>
                      </a:r>
                      <a:endParaRPr lang="zh-CN" altLang="en-US" dirty="0"/>
                    </a:p>
                  </a:txBody>
                  <a:tcPr anchor="ctr"/>
                </a:tc>
                <a:extLst>
                  <a:ext uri="{0D108BD9-81ED-4DB2-BD59-A6C34878D82A}">
                    <a16:rowId xmlns:a16="http://schemas.microsoft.com/office/drawing/2014/main" val="3299468566"/>
                  </a:ext>
                </a:extLst>
              </a:tr>
              <a:tr h="460238">
                <a:tc>
                  <a:txBody>
                    <a:bodyPr/>
                    <a:lstStyle/>
                    <a:p>
                      <a:pPr algn="ctr"/>
                      <a:r>
                        <a:rPr lang="zh-CN" altLang="en-US" dirty="0" smtClean="0"/>
                        <a:t>反例</a:t>
                      </a:r>
                      <a:endParaRPr lang="zh-CN" altLang="en-US" dirty="0"/>
                    </a:p>
                  </a:txBody>
                  <a:tcPr anchor="ctr"/>
                </a:tc>
                <a:tc>
                  <a:txBody>
                    <a:bodyPr/>
                    <a:lstStyle/>
                    <a:p>
                      <a:pPr algn="ctr"/>
                      <a:r>
                        <a:rPr lang="en-US" altLang="zh-CN" dirty="0" smtClean="0"/>
                        <a:t>FP (</a:t>
                      </a:r>
                      <a:r>
                        <a:rPr lang="zh-CN" altLang="en-US" dirty="0" smtClean="0"/>
                        <a:t>假正例</a:t>
                      </a:r>
                      <a:r>
                        <a:rPr lang="en-US" altLang="zh-CN" dirty="0" smtClean="0"/>
                        <a:t>)</a:t>
                      </a:r>
                      <a:endParaRPr lang="zh-CN" altLang="en-US" dirty="0"/>
                    </a:p>
                  </a:txBody>
                  <a:tcPr anchor="ctr"/>
                </a:tc>
                <a:tc>
                  <a:txBody>
                    <a:bodyPr/>
                    <a:lstStyle/>
                    <a:p>
                      <a:pPr algn="ctr"/>
                      <a:r>
                        <a:rPr lang="en-US" altLang="zh-CN" dirty="0" smtClean="0"/>
                        <a:t>TN (</a:t>
                      </a:r>
                      <a:r>
                        <a:rPr lang="zh-CN" altLang="en-US" dirty="0" smtClean="0"/>
                        <a:t>真反例</a:t>
                      </a:r>
                      <a:r>
                        <a:rPr lang="en-US" altLang="zh-CN" dirty="0" smtClean="0"/>
                        <a:t>)</a:t>
                      </a:r>
                      <a:endParaRPr lang="zh-CN" altLang="en-US" dirty="0"/>
                    </a:p>
                  </a:txBody>
                  <a:tcPr anchor="ctr"/>
                </a:tc>
                <a:extLst>
                  <a:ext uri="{0D108BD9-81ED-4DB2-BD59-A6C34878D82A}">
                    <a16:rowId xmlns:a16="http://schemas.microsoft.com/office/drawing/2014/main" val="2338485961"/>
                  </a:ext>
                </a:extLst>
              </a:tr>
            </a:tbl>
          </a:graphicData>
        </a:graphic>
      </p:graphicFrame>
      <p:sp>
        <p:nvSpPr>
          <p:cNvPr id="11" name="文本框 10"/>
          <p:cNvSpPr txBox="1"/>
          <p:nvPr/>
        </p:nvSpPr>
        <p:spPr>
          <a:xfrm>
            <a:off x="1158640" y="3553802"/>
            <a:ext cx="4250941" cy="369332"/>
          </a:xfrm>
          <a:prstGeom prst="rect">
            <a:avLst/>
          </a:prstGeom>
          <a:noFill/>
        </p:spPr>
        <p:txBody>
          <a:bodyPr wrap="square" rtlCol="0">
            <a:spAutoFit/>
          </a:bodyPr>
          <a:lstStyle/>
          <a:p>
            <a:pPr algn="ctr"/>
            <a:r>
              <a:rPr lang="zh-CN" altLang="en-US" dirty="0"/>
              <a:t>混淆</a:t>
            </a:r>
            <a:r>
              <a:rPr lang="zh-CN" altLang="en-US" dirty="0" smtClean="0"/>
              <a:t>矩阵 </a:t>
            </a:r>
            <a:r>
              <a:rPr lang="en-US" altLang="zh-CN" dirty="0" smtClean="0"/>
              <a:t>(confusion matrix)</a:t>
            </a:r>
            <a:endParaRPr lang="zh-CN" altLang="en-US" dirty="0"/>
          </a:p>
        </p:txBody>
      </p:sp>
      <p:sp>
        <p:nvSpPr>
          <p:cNvPr id="12" name="下箭头 11"/>
          <p:cNvSpPr/>
          <p:nvPr/>
        </p:nvSpPr>
        <p:spPr>
          <a:xfrm>
            <a:off x="2831123" y="5764086"/>
            <a:ext cx="281354" cy="2938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下箭头 13"/>
          <p:cNvSpPr/>
          <p:nvPr/>
        </p:nvSpPr>
        <p:spPr>
          <a:xfrm rot="16200000">
            <a:off x="5485142" y="4938870"/>
            <a:ext cx="281354" cy="2938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373923" y="4843610"/>
            <a:ext cx="1371600" cy="920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373922" y="4843610"/>
            <a:ext cx="3104989" cy="485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1195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2" grpId="0" animBg="1"/>
      <p:bldP spid="14" grpId="0" animBg="1"/>
      <p:bldP spid="15" grpId="0" animBg="1"/>
      <p:bldP spid="15" grpId="1"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性能度量</a:t>
            </a:r>
          </a:p>
        </p:txBody>
      </p:sp>
      <p:sp>
        <p:nvSpPr>
          <p:cNvPr id="3" name="内容占位符 2"/>
          <p:cNvSpPr>
            <a:spLocks noGrp="1"/>
          </p:cNvSpPr>
          <p:nvPr>
            <p:ph idx="1"/>
          </p:nvPr>
        </p:nvSpPr>
        <p:spPr/>
        <p:txBody>
          <a:bodyPr/>
          <a:lstStyle/>
          <a:p>
            <a:r>
              <a:rPr lang="zh-CN" altLang="en-US" dirty="0" smtClean="0"/>
              <a:t>查准率和查全率是一堆矛盾的度量</a:t>
            </a:r>
            <a:endParaRPr lang="en-US" altLang="zh-CN" dirty="0" smtClean="0"/>
          </a:p>
          <a:p>
            <a:pPr lvl="1"/>
            <a:r>
              <a:rPr lang="zh-CN" altLang="en-US" dirty="0" smtClean="0"/>
              <a:t>查准率高时，查全率低；查全率高时，查准率低</a:t>
            </a:r>
            <a:endParaRPr lang="en-US" altLang="zh-CN" dirty="0" smtClean="0"/>
          </a:p>
        </p:txBody>
      </p:sp>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21</a:t>
            </a:fld>
            <a:endParaRPr lang="zh-CN" altLang="en-US"/>
          </a:p>
        </p:txBody>
      </p:sp>
      <p:sp>
        <p:nvSpPr>
          <p:cNvPr id="7" name="矩形 6"/>
          <p:cNvSpPr/>
          <p:nvPr/>
        </p:nvSpPr>
        <p:spPr>
          <a:xfrm>
            <a:off x="720790" y="2267222"/>
            <a:ext cx="2723823" cy="369332"/>
          </a:xfrm>
          <a:prstGeom prst="rect">
            <a:avLst/>
          </a:prstGeom>
        </p:spPr>
        <p:txBody>
          <a:bodyPr wrap="none">
            <a:spAutoFit/>
          </a:bodyPr>
          <a:lstStyle/>
          <a:p>
            <a:r>
              <a:rPr lang="zh-CN" altLang="en-US" dirty="0"/>
              <a:t>如何权衡这两个指标呢？</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2222" y="3643829"/>
            <a:ext cx="3708383" cy="313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480654" y="5805119"/>
            <a:ext cx="4326313" cy="369332"/>
          </a:xfrm>
          <a:prstGeom prst="rect">
            <a:avLst/>
          </a:prstGeom>
        </p:spPr>
        <p:txBody>
          <a:bodyPr wrap="square">
            <a:spAutoFit/>
          </a:bodyPr>
          <a:lstStyle/>
          <a:p>
            <a:pPr marL="0" lvl="1"/>
            <a:r>
              <a:rPr lang="zh-CN" altLang="en-US" dirty="0" smtClean="0"/>
              <a:t>得到</a:t>
            </a:r>
            <a:r>
              <a:rPr lang="zh-CN" altLang="en-US" dirty="0"/>
              <a:t>查准率</a:t>
            </a:r>
            <a:r>
              <a:rPr lang="en-US" altLang="zh-CN" dirty="0"/>
              <a:t>-</a:t>
            </a:r>
            <a:r>
              <a:rPr lang="zh-CN" altLang="en-US" dirty="0"/>
              <a:t>查全率曲线，简称“</a:t>
            </a:r>
            <a:r>
              <a:rPr lang="en-US" altLang="zh-CN" dirty="0"/>
              <a:t>P-R</a:t>
            </a:r>
            <a:r>
              <a:rPr lang="zh-CN" altLang="en-US" dirty="0"/>
              <a:t>曲线”</a:t>
            </a:r>
          </a:p>
        </p:txBody>
      </p:sp>
      <mc:AlternateContent xmlns:mc="http://schemas.openxmlformats.org/markup-compatibility/2006" xmlns:a14="http://schemas.microsoft.com/office/drawing/2010/main">
        <mc:Choice Requires="a14">
          <p:graphicFrame>
            <p:nvGraphicFramePr>
              <p:cNvPr id="11" name="表格 10"/>
              <p:cNvGraphicFramePr>
                <a:graphicFrameLocks noGrp="1"/>
              </p:cNvGraphicFramePr>
              <p:nvPr>
                <p:extLst>
                  <p:ext uri="{D42A27DB-BD31-4B8C-83A1-F6EECF244321}">
                    <p14:modId xmlns:p14="http://schemas.microsoft.com/office/powerpoint/2010/main" val="995207433"/>
                  </p:ext>
                </p:extLst>
              </p:nvPr>
            </p:nvGraphicFramePr>
            <p:xfrm>
              <a:off x="1138744" y="3114054"/>
              <a:ext cx="6096000" cy="370840"/>
            </p:xfrm>
            <a:graphic>
              <a:graphicData uri="http://schemas.openxmlformats.org/drawingml/2006/table">
                <a:tbl>
                  <a:tblPr bandRow="1">
                    <a:tableStyleId>{5C22544A-7EE6-4342-B048-85BDC9FD1C3A}</a:tableStyleId>
                  </a:tblPr>
                  <a:tblGrid>
                    <a:gridCol w="609600">
                      <a:extLst>
                        <a:ext uri="{9D8B030D-6E8A-4147-A177-3AD203B41FA5}">
                          <a16:colId xmlns:a16="http://schemas.microsoft.com/office/drawing/2014/main" val="1633489667"/>
                        </a:ext>
                      </a:extLst>
                    </a:gridCol>
                    <a:gridCol w="609600">
                      <a:extLst>
                        <a:ext uri="{9D8B030D-6E8A-4147-A177-3AD203B41FA5}">
                          <a16:colId xmlns:a16="http://schemas.microsoft.com/office/drawing/2014/main" val="2088816077"/>
                        </a:ext>
                      </a:extLst>
                    </a:gridCol>
                    <a:gridCol w="609600">
                      <a:extLst>
                        <a:ext uri="{9D8B030D-6E8A-4147-A177-3AD203B41FA5}">
                          <a16:colId xmlns:a16="http://schemas.microsoft.com/office/drawing/2014/main" val="135917299"/>
                        </a:ext>
                      </a:extLst>
                    </a:gridCol>
                    <a:gridCol w="609600">
                      <a:extLst>
                        <a:ext uri="{9D8B030D-6E8A-4147-A177-3AD203B41FA5}">
                          <a16:colId xmlns:a16="http://schemas.microsoft.com/office/drawing/2014/main" val="426045064"/>
                        </a:ext>
                      </a:extLst>
                    </a:gridCol>
                    <a:gridCol w="609600">
                      <a:extLst>
                        <a:ext uri="{9D8B030D-6E8A-4147-A177-3AD203B41FA5}">
                          <a16:colId xmlns:a16="http://schemas.microsoft.com/office/drawing/2014/main" val="626277535"/>
                        </a:ext>
                      </a:extLst>
                    </a:gridCol>
                    <a:gridCol w="609600">
                      <a:extLst>
                        <a:ext uri="{9D8B030D-6E8A-4147-A177-3AD203B41FA5}">
                          <a16:colId xmlns:a16="http://schemas.microsoft.com/office/drawing/2014/main" val="1079781043"/>
                        </a:ext>
                      </a:extLst>
                    </a:gridCol>
                    <a:gridCol w="609600">
                      <a:extLst>
                        <a:ext uri="{9D8B030D-6E8A-4147-A177-3AD203B41FA5}">
                          <a16:colId xmlns:a16="http://schemas.microsoft.com/office/drawing/2014/main" val="1280800685"/>
                        </a:ext>
                      </a:extLst>
                    </a:gridCol>
                    <a:gridCol w="609600">
                      <a:extLst>
                        <a:ext uri="{9D8B030D-6E8A-4147-A177-3AD203B41FA5}">
                          <a16:colId xmlns:a16="http://schemas.microsoft.com/office/drawing/2014/main" val="3185286377"/>
                        </a:ext>
                      </a:extLst>
                    </a:gridCol>
                    <a:gridCol w="609600">
                      <a:extLst>
                        <a:ext uri="{9D8B030D-6E8A-4147-A177-3AD203B41FA5}">
                          <a16:colId xmlns:a16="http://schemas.microsoft.com/office/drawing/2014/main" val="4159876837"/>
                        </a:ext>
                      </a:extLst>
                    </a:gridCol>
                    <a:gridCol w="609600">
                      <a:extLst>
                        <a:ext uri="{9D8B030D-6E8A-4147-A177-3AD203B41FA5}">
                          <a16:colId xmlns:a16="http://schemas.microsoft.com/office/drawing/2014/main" val="4057320099"/>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3</m:t>
                                    </m:r>
                                  </m:sub>
                                </m:sSub>
                              </m:oMath>
                            </m:oMathPara>
                          </a14:m>
                          <a:endParaRPr lang="zh-CN"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4</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5</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6</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7</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8</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9</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10</m:t>
                                    </m:r>
                                  </m:sub>
                                </m:sSub>
                              </m:oMath>
                            </m:oMathPara>
                          </a14:m>
                          <a:endParaRPr lang="zh-CN" altLang="en-US" dirty="0"/>
                        </a:p>
                      </a:txBody>
                      <a:tcPr/>
                    </a:tc>
                    <a:extLst>
                      <a:ext uri="{0D108BD9-81ED-4DB2-BD59-A6C34878D82A}">
                        <a16:rowId xmlns:a16="http://schemas.microsoft.com/office/drawing/2014/main" val="1106728940"/>
                      </a:ext>
                    </a:extLst>
                  </a:tr>
                </a:tbl>
              </a:graphicData>
            </a:graphic>
          </p:graphicFrame>
        </mc:Choice>
        <mc:Fallback xmlns="">
          <p:graphicFrame>
            <p:nvGraphicFramePr>
              <p:cNvPr id="11" name="表格 10"/>
              <p:cNvGraphicFramePr>
                <a:graphicFrameLocks noGrp="1"/>
              </p:cNvGraphicFramePr>
              <p:nvPr>
                <p:extLst>
                  <p:ext uri="{D42A27DB-BD31-4B8C-83A1-F6EECF244321}">
                    <p14:modId xmlns:p14="http://schemas.microsoft.com/office/powerpoint/2010/main" val="995207433"/>
                  </p:ext>
                </p:extLst>
              </p:nvPr>
            </p:nvGraphicFramePr>
            <p:xfrm>
              <a:off x="1138744" y="3114054"/>
              <a:ext cx="6096000" cy="370840"/>
            </p:xfrm>
            <a:graphic>
              <a:graphicData uri="http://schemas.openxmlformats.org/drawingml/2006/table">
                <a:tbl>
                  <a:tblPr bandRow="1">
                    <a:tableStyleId>{5C22544A-7EE6-4342-B048-85BDC9FD1C3A}</a:tableStyleId>
                  </a:tblPr>
                  <a:tblGrid>
                    <a:gridCol w="609600">
                      <a:extLst>
                        <a:ext uri="{9D8B030D-6E8A-4147-A177-3AD203B41FA5}">
                          <a16:colId xmlns:a16="http://schemas.microsoft.com/office/drawing/2014/main" val="1633489667"/>
                        </a:ext>
                      </a:extLst>
                    </a:gridCol>
                    <a:gridCol w="609600">
                      <a:extLst>
                        <a:ext uri="{9D8B030D-6E8A-4147-A177-3AD203B41FA5}">
                          <a16:colId xmlns:a16="http://schemas.microsoft.com/office/drawing/2014/main" val="2088816077"/>
                        </a:ext>
                      </a:extLst>
                    </a:gridCol>
                    <a:gridCol w="609600">
                      <a:extLst>
                        <a:ext uri="{9D8B030D-6E8A-4147-A177-3AD203B41FA5}">
                          <a16:colId xmlns:a16="http://schemas.microsoft.com/office/drawing/2014/main" val="135917299"/>
                        </a:ext>
                      </a:extLst>
                    </a:gridCol>
                    <a:gridCol w="609600">
                      <a:extLst>
                        <a:ext uri="{9D8B030D-6E8A-4147-A177-3AD203B41FA5}">
                          <a16:colId xmlns:a16="http://schemas.microsoft.com/office/drawing/2014/main" val="426045064"/>
                        </a:ext>
                      </a:extLst>
                    </a:gridCol>
                    <a:gridCol w="609600">
                      <a:extLst>
                        <a:ext uri="{9D8B030D-6E8A-4147-A177-3AD203B41FA5}">
                          <a16:colId xmlns:a16="http://schemas.microsoft.com/office/drawing/2014/main" val="626277535"/>
                        </a:ext>
                      </a:extLst>
                    </a:gridCol>
                    <a:gridCol w="609600">
                      <a:extLst>
                        <a:ext uri="{9D8B030D-6E8A-4147-A177-3AD203B41FA5}">
                          <a16:colId xmlns:a16="http://schemas.microsoft.com/office/drawing/2014/main" val="1079781043"/>
                        </a:ext>
                      </a:extLst>
                    </a:gridCol>
                    <a:gridCol w="609600">
                      <a:extLst>
                        <a:ext uri="{9D8B030D-6E8A-4147-A177-3AD203B41FA5}">
                          <a16:colId xmlns:a16="http://schemas.microsoft.com/office/drawing/2014/main" val="1280800685"/>
                        </a:ext>
                      </a:extLst>
                    </a:gridCol>
                    <a:gridCol w="609600">
                      <a:extLst>
                        <a:ext uri="{9D8B030D-6E8A-4147-A177-3AD203B41FA5}">
                          <a16:colId xmlns:a16="http://schemas.microsoft.com/office/drawing/2014/main" val="3185286377"/>
                        </a:ext>
                      </a:extLst>
                    </a:gridCol>
                    <a:gridCol w="609600">
                      <a:extLst>
                        <a:ext uri="{9D8B030D-6E8A-4147-A177-3AD203B41FA5}">
                          <a16:colId xmlns:a16="http://schemas.microsoft.com/office/drawing/2014/main" val="4159876837"/>
                        </a:ext>
                      </a:extLst>
                    </a:gridCol>
                    <a:gridCol w="609600">
                      <a:extLst>
                        <a:ext uri="{9D8B030D-6E8A-4147-A177-3AD203B41FA5}">
                          <a16:colId xmlns:a16="http://schemas.microsoft.com/office/drawing/2014/main" val="4057320099"/>
                        </a:ext>
                      </a:extLst>
                    </a:gridCol>
                  </a:tblGrid>
                  <a:tr h="370840">
                    <a:tc>
                      <a:txBody>
                        <a:bodyPr/>
                        <a:lstStyle/>
                        <a:p>
                          <a:endParaRPr lang="zh-CN"/>
                        </a:p>
                      </a:txBody>
                      <a:tcPr>
                        <a:blipFill>
                          <a:blip r:embed="rId3"/>
                          <a:stretch>
                            <a:fillRect l="-1000" t="-1613" r="-903000" b="-3226"/>
                          </a:stretch>
                        </a:blipFill>
                      </a:tcPr>
                    </a:tc>
                    <a:tc>
                      <a:txBody>
                        <a:bodyPr/>
                        <a:lstStyle/>
                        <a:p>
                          <a:endParaRPr lang="zh-CN"/>
                        </a:p>
                      </a:txBody>
                      <a:tcPr>
                        <a:blipFill>
                          <a:blip r:embed="rId3"/>
                          <a:stretch>
                            <a:fillRect l="-101000" t="-1613" r="-803000" b="-3226"/>
                          </a:stretch>
                        </a:blipFill>
                      </a:tcPr>
                    </a:tc>
                    <a:tc>
                      <a:txBody>
                        <a:bodyPr/>
                        <a:lstStyle/>
                        <a:p>
                          <a:endParaRPr lang="zh-CN"/>
                        </a:p>
                      </a:txBody>
                      <a:tcPr>
                        <a:blipFill>
                          <a:blip r:embed="rId3"/>
                          <a:stretch>
                            <a:fillRect l="-201000" t="-1613" r="-703000" b="-3226"/>
                          </a:stretch>
                        </a:blipFill>
                      </a:tcPr>
                    </a:tc>
                    <a:tc>
                      <a:txBody>
                        <a:bodyPr/>
                        <a:lstStyle/>
                        <a:p>
                          <a:endParaRPr lang="zh-CN"/>
                        </a:p>
                      </a:txBody>
                      <a:tcPr>
                        <a:blipFill>
                          <a:blip r:embed="rId3"/>
                          <a:stretch>
                            <a:fillRect l="-301000" t="-1613" r="-603000" b="-3226"/>
                          </a:stretch>
                        </a:blipFill>
                      </a:tcPr>
                    </a:tc>
                    <a:tc>
                      <a:txBody>
                        <a:bodyPr/>
                        <a:lstStyle/>
                        <a:p>
                          <a:endParaRPr lang="zh-CN"/>
                        </a:p>
                      </a:txBody>
                      <a:tcPr>
                        <a:blipFill>
                          <a:blip r:embed="rId3"/>
                          <a:stretch>
                            <a:fillRect l="-397030" t="-1613" r="-497030" b="-3226"/>
                          </a:stretch>
                        </a:blipFill>
                      </a:tcPr>
                    </a:tc>
                    <a:tc>
                      <a:txBody>
                        <a:bodyPr/>
                        <a:lstStyle/>
                        <a:p>
                          <a:endParaRPr lang="zh-CN"/>
                        </a:p>
                      </a:txBody>
                      <a:tcPr>
                        <a:blipFill>
                          <a:blip r:embed="rId3"/>
                          <a:stretch>
                            <a:fillRect l="-502000" t="-1613" r="-402000" b="-3226"/>
                          </a:stretch>
                        </a:blipFill>
                      </a:tcPr>
                    </a:tc>
                    <a:tc>
                      <a:txBody>
                        <a:bodyPr/>
                        <a:lstStyle/>
                        <a:p>
                          <a:endParaRPr lang="zh-CN"/>
                        </a:p>
                      </a:txBody>
                      <a:tcPr>
                        <a:blipFill>
                          <a:blip r:embed="rId3"/>
                          <a:stretch>
                            <a:fillRect l="-602000" t="-1613" r="-302000" b="-3226"/>
                          </a:stretch>
                        </a:blipFill>
                      </a:tcPr>
                    </a:tc>
                    <a:tc>
                      <a:txBody>
                        <a:bodyPr/>
                        <a:lstStyle/>
                        <a:p>
                          <a:endParaRPr lang="zh-CN"/>
                        </a:p>
                      </a:txBody>
                      <a:tcPr>
                        <a:blipFill>
                          <a:blip r:embed="rId3"/>
                          <a:stretch>
                            <a:fillRect l="-702000" t="-1613" r="-202000" b="-3226"/>
                          </a:stretch>
                        </a:blipFill>
                      </a:tcPr>
                    </a:tc>
                    <a:tc>
                      <a:txBody>
                        <a:bodyPr/>
                        <a:lstStyle/>
                        <a:p>
                          <a:endParaRPr lang="zh-CN"/>
                        </a:p>
                      </a:txBody>
                      <a:tcPr>
                        <a:blipFill>
                          <a:blip r:embed="rId3"/>
                          <a:stretch>
                            <a:fillRect l="-802000" t="-1613" r="-102000" b="-3226"/>
                          </a:stretch>
                        </a:blipFill>
                      </a:tcPr>
                    </a:tc>
                    <a:tc>
                      <a:txBody>
                        <a:bodyPr/>
                        <a:lstStyle/>
                        <a:p>
                          <a:endParaRPr lang="zh-CN"/>
                        </a:p>
                      </a:txBody>
                      <a:tcPr>
                        <a:blipFill>
                          <a:blip r:embed="rId3"/>
                          <a:stretch>
                            <a:fillRect l="-902000" t="-1613" r="-2000" b="-3226"/>
                          </a:stretch>
                        </a:blipFill>
                      </a:tcPr>
                    </a:tc>
                    <a:extLst>
                      <a:ext uri="{0D108BD9-81ED-4DB2-BD59-A6C34878D82A}">
                        <a16:rowId xmlns:a16="http://schemas.microsoft.com/office/drawing/2014/main" val="1106728940"/>
                      </a:ext>
                    </a:extLst>
                  </a:tr>
                </a:tbl>
              </a:graphicData>
            </a:graphic>
          </p:graphicFrame>
        </mc:Fallback>
      </mc:AlternateContent>
      <p:sp>
        <p:nvSpPr>
          <p:cNvPr id="12" name="下箭头 11"/>
          <p:cNvSpPr/>
          <p:nvPr/>
        </p:nvSpPr>
        <p:spPr>
          <a:xfrm flipV="1">
            <a:off x="1312172" y="3539057"/>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graphicFrame>
            <p:nvGraphicFramePr>
              <p:cNvPr id="13" name="表格 12"/>
              <p:cNvGraphicFramePr>
                <a:graphicFrameLocks noGrp="1"/>
              </p:cNvGraphicFramePr>
              <p:nvPr>
                <p:extLst>
                  <p:ext uri="{D42A27DB-BD31-4B8C-83A1-F6EECF244321}">
                    <p14:modId xmlns:p14="http://schemas.microsoft.com/office/powerpoint/2010/main" val="750811290"/>
                  </p:ext>
                </p:extLst>
              </p:nvPr>
            </p:nvGraphicFramePr>
            <p:xfrm>
              <a:off x="1135246" y="2709185"/>
              <a:ext cx="6096000" cy="370840"/>
            </p:xfrm>
            <a:graphic>
              <a:graphicData uri="http://schemas.openxmlformats.org/drawingml/2006/table">
                <a:tbl>
                  <a:tblPr bandRow="1">
                    <a:tableStyleId>{21E4AEA4-8DFA-4A89-87EB-49C32662AFE0}</a:tableStyleId>
                  </a:tblPr>
                  <a:tblGrid>
                    <a:gridCol w="609600">
                      <a:extLst>
                        <a:ext uri="{9D8B030D-6E8A-4147-A177-3AD203B41FA5}">
                          <a16:colId xmlns:a16="http://schemas.microsoft.com/office/drawing/2014/main" val="1633489667"/>
                        </a:ext>
                      </a:extLst>
                    </a:gridCol>
                    <a:gridCol w="609600">
                      <a:extLst>
                        <a:ext uri="{9D8B030D-6E8A-4147-A177-3AD203B41FA5}">
                          <a16:colId xmlns:a16="http://schemas.microsoft.com/office/drawing/2014/main" val="2088816077"/>
                        </a:ext>
                      </a:extLst>
                    </a:gridCol>
                    <a:gridCol w="609600">
                      <a:extLst>
                        <a:ext uri="{9D8B030D-6E8A-4147-A177-3AD203B41FA5}">
                          <a16:colId xmlns:a16="http://schemas.microsoft.com/office/drawing/2014/main" val="135917299"/>
                        </a:ext>
                      </a:extLst>
                    </a:gridCol>
                    <a:gridCol w="609600">
                      <a:extLst>
                        <a:ext uri="{9D8B030D-6E8A-4147-A177-3AD203B41FA5}">
                          <a16:colId xmlns:a16="http://schemas.microsoft.com/office/drawing/2014/main" val="426045064"/>
                        </a:ext>
                      </a:extLst>
                    </a:gridCol>
                    <a:gridCol w="609600">
                      <a:extLst>
                        <a:ext uri="{9D8B030D-6E8A-4147-A177-3AD203B41FA5}">
                          <a16:colId xmlns:a16="http://schemas.microsoft.com/office/drawing/2014/main" val="626277535"/>
                        </a:ext>
                      </a:extLst>
                    </a:gridCol>
                    <a:gridCol w="609600">
                      <a:extLst>
                        <a:ext uri="{9D8B030D-6E8A-4147-A177-3AD203B41FA5}">
                          <a16:colId xmlns:a16="http://schemas.microsoft.com/office/drawing/2014/main" val="1079781043"/>
                        </a:ext>
                      </a:extLst>
                    </a:gridCol>
                    <a:gridCol w="609600">
                      <a:extLst>
                        <a:ext uri="{9D8B030D-6E8A-4147-A177-3AD203B41FA5}">
                          <a16:colId xmlns:a16="http://schemas.microsoft.com/office/drawing/2014/main" val="1280800685"/>
                        </a:ext>
                      </a:extLst>
                    </a:gridCol>
                    <a:gridCol w="609600">
                      <a:extLst>
                        <a:ext uri="{9D8B030D-6E8A-4147-A177-3AD203B41FA5}">
                          <a16:colId xmlns:a16="http://schemas.microsoft.com/office/drawing/2014/main" val="3185286377"/>
                        </a:ext>
                      </a:extLst>
                    </a:gridCol>
                    <a:gridCol w="609600">
                      <a:extLst>
                        <a:ext uri="{9D8B030D-6E8A-4147-A177-3AD203B41FA5}">
                          <a16:colId xmlns:a16="http://schemas.microsoft.com/office/drawing/2014/main" val="4159876837"/>
                        </a:ext>
                      </a:extLst>
                    </a:gridCol>
                    <a:gridCol w="609600">
                      <a:extLst>
                        <a:ext uri="{9D8B030D-6E8A-4147-A177-3AD203B41FA5}">
                          <a16:colId xmlns:a16="http://schemas.microsoft.com/office/drawing/2014/main" val="4057320099"/>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1</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2</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3</m:t>
                                    </m:r>
                                  </m:sub>
                                </m:sSub>
                              </m:oMath>
                            </m:oMathPara>
                          </a14:m>
                          <a:endParaRPr lang="zh-CN"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4</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5</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6</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7</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8</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9</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10</m:t>
                                    </m:r>
                                  </m:sub>
                                </m:sSub>
                              </m:oMath>
                            </m:oMathPara>
                          </a14:m>
                          <a:endParaRPr lang="zh-CN" altLang="en-US" dirty="0"/>
                        </a:p>
                      </a:txBody>
                      <a:tcPr/>
                    </a:tc>
                    <a:extLst>
                      <a:ext uri="{0D108BD9-81ED-4DB2-BD59-A6C34878D82A}">
                        <a16:rowId xmlns:a16="http://schemas.microsoft.com/office/drawing/2014/main" val="1106728940"/>
                      </a:ext>
                    </a:extLst>
                  </a:tr>
                </a:tbl>
              </a:graphicData>
            </a:graphic>
          </p:graphicFrame>
        </mc:Choice>
        <mc:Fallback xmlns="">
          <p:graphicFrame>
            <p:nvGraphicFramePr>
              <p:cNvPr id="13" name="表格 12"/>
              <p:cNvGraphicFramePr>
                <a:graphicFrameLocks noGrp="1"/>
              </p:cNvGraphicFramePr>
              <p:nvPr>
                <p:extLst>
                  <p:ext uri="{D42A27DB-BD31-4B8C-83A1-F6EECF244321}">
                    <p14:modId xmlns:p14="http://schemas.microsoft.com/office/powerpoint/2010/main" val="750811290"/>
                  </p:ext>
                </p:extLst>
              </p:nvPr>
            </p:nvGraphicFramePr>
            <p:xfrm>
              <a:off x="1135246" y="2709185"/>
              <a:ext cx="6096000" cy="370840"/>
            </p:xfrm>
            <a:graphic>
              <a:graphicData uri="http://schemas.openxmlformats.org/drawingml/2006/table">
                <a:tbl>
                  <a:tblPr bandRow="1">
                    <a:tableStyleId>{21E4AEA4-8DFA-4A89-87EB-49C32662AFE0}</a:tableStyleId>
                  </a:tblPr>
                  <a:tblGrid>
                    <a:gridCol w="609600">
                      <a:extLst>
                        <a:ext uri="{9D8B030D-6E8A-4147-A177-3AD203B41FA5}">
                          <a16:colId xmlns:a16="http://schemas.microsoft.com/office/drawing/2014/main" val="1633489667"/>
                        </a:ext>
                      </a:extLst>
                    </a:gridCol>
                    <a:gridCol w="609600">
                      <a:extLst>
                        <a:ext uri="{9D8B030D-6E8A-4147-A177-3AD203B41FA5}">
                          <a16:colId xmlns:a16="http://schemas.microsoft.com/office/drawing/2014/main" val="2088816077"/>
                        </a:ext>
                      </a:extLst>
                    </a:gridCol>
                    <a:gridCol w="609600">
                      <a:extLst>
                        <a:ext uri="{9D8B030D-6E8A-4147-A177-3AD203B41FA5}">
                          <a16:colId xmlns:a16="http://schemas.microsoft.com/office/drawing/2014/main" val="135917299"/>
                        </a:ext>
                      </a:extLst>
                    </a:gridCol>
                    <a:gridCol w="609600">
                      <a:extLst>
                        <a:ext uri="{9D8B030D-6E8A-4147-A177-3AD203B41FA5}">
                          <a16:colId xmlns:a16="http://schemas.microsoft.com/office/drawing/2014/main" val="426045064"/>
                        </a:ext>
                      </a:extLst>
                    </a:gridCol>
                    <a:gridCol w="609600">
                      <a:extLst>
                        <a:ext uri="{9D8B030D-6E8A-4147-A177-3AD203B41FA5}">
                          <a16:colId xmlns:a16="http://schemas.microsoft.com/office/drawing/2014/main" val="626277535"/>
                        </a:ext>
                      </a:extLst>
                    </a:gridCol>
                    <a:gridCol w="609600">
                      <a:extLst>
                        <a:ext uri="{9D8B030D-6E8A-4147-A177-3AD203B41FA5}">
                          <a16:colId xmlns:a16="http://schemas.microsoft.com/office/drawing/2014/main" val="1079781043"/>
                        </a:ext>
                      </a:extLst>
                    </a:gridCol>
                    <a:gridCol w="609600">
                      <a:extLst>
                        <a:ext uri="{9D8B030D-6E8A-4147-A177-3AD203B41FA5}">
                          <a16:colId xmlns:a16="http://schemas.microsoft.com/office/drawing/2014/main" val="1280800685"/>
                        </a:ext>
                      </a:extLst>
                    </a:gridCol>
                    <a:gridCol w="609600">
                      <a:extLst>
                        <a:ext uri="{9D8B030D-6E8A-4147-A177-3AD203B41FA5}">
                          <a16:colId xmlns:a16="http://schemas.microsoft.com/office/drawing/2014/main" val="3185286377"/>
                        </a:ext>
                      </a:extLst>
                    </a:gridCol>
                    <a:gridCol w="609600">
                      <a:extLst>
                        <a:ext uri="{9D8B030D-6E8A-4147-A177-3AD203B41FA5}">
                          <a16:colId xmlns:a16="http://schemas.microsoft.com/office/drawing/2014/main" val="4159876837"/>
                        </a:ext>
                      </a:extLst>
                    </a:gridCol>
                    <a:gridCol w="609600">
                      <a:extLst>
                        <a:ext uri="{9D8B030D-6E8A-4147-A177-3AD203B41FA5}">
                          <a16:colId xmlns:a16="http://schemas.microsoft.com/office/drawing/2014/main" val="4057320099"/>
                        </a:ext>
                      </a:extLst>
                    </a:gridCol>
                  </a:tblGrid>
                  <a:tr h="370840">
                    <a:tc>
                      <a:txBody>
                        <a:bodyPr/>
                        <a:lstStyle/>
                        <a:p>
                          <a:endParaRPr lang="zh-CN"/>
                        </a:p>
                      </a:txBody>
                      <a:tcPr>
                        <a:blipFill>
                          <a:blip r:embed="rId4"/>
                          <a:stretch>
                            <a:fillRect l="-1000" t="-1613" r="-903000" b="-3226"/>
                          </a:stretch>
                        </a:blipFill>
                      </a:tcPr>
                    </a:tc>
                    <a:tc>
                      <a:txBody>
                        <a:bodyPr/>
                        <a:lstStyle/>
                        <a:p>
                          <a:endParaRPr lang="zh-CN"/>
                        </a:p>
                      </a:txBody>
                      <a:tcPr>
                        <a:blipFill>
                          <a:blip r:embed="rId4"/>
                          <a:stretch>
                            <a:fillRect l="-101000" t="-1613" r="-803000" b="-3226"/>
                          </a:stretch>
                        </a:blipFill>
                      </a:tcPr>
                    </a:tc>
                    <a:tc>
                      <a:txBody>
                        <a:bodyPr/>
                        <a:lstStyle/>
                        <a:p>
                          <a:endParaRPr lang="zh-CN"/>
                        </a:p>
                      </a:txBody>
                      <a:tcPr>
                        <a:blipFill>
                          <a:blip r:embed="rId4"/>
                          <a:stretch>
                            <a:fillRect l="-201000" t="-1613" r="-703000" b="-3226"/>
                          </a:stretch>
                        </a:blipFill>
                      </a:tcPr>
                    </a:tc>
                    <a:tc>
                      <a:txBody>
                        <a:bodyPr/>
                        <a:lstStyle/>
                        <a:p>
                          <a:endParaRPr lang="zh-CN"/>
                        </a:p>
                      </a:txBody>
                      <a:tcPr>
                        <a:blipFill>
                          <a:blip r:embed="rId4"/>
                          <a:stretch>
                            <a:fillRect l="-301000" t="-1613" r="-603000" b="-3226"/>
                          </a:stretch>
                        </a:blipFill>
                      </a:tcPr>
                    </a:tc>
                    <a:tc>
                      <a:txBody>
                        <a:bodyPr/>
                        <a:lstStyle/>
                        <a:p>
                          <a:endParaRPr lang="zh-CN"/>
                        </a:p>
                      </a:txBody>
                      <a:tcPr>
                        <a:blipFill>
                          <a:blip r:embed="rId4"/>
                          <a:stretch>
                            <a:fillRect l="-397030" t="-1613" r="-497030" b="-3226"/>
                          </a:stretch>
                        </a:blipFill>
                      </a:tcPr>
                    </a:tc>
                    <a:tc>
                      <a:txBody>
                        <a:bodyPr/>
                        <a:lstStyle/>
                        <a:p>
                          <a:endParaRPr lang="zh-CN"/>
                        </a:p>
                      </a:txBody>
                      <a:tcPr>
                        <a:blipFill>
                          <a:blip r:embed="rId4"/>
                          <a:stretch>
                            <a:fillRect l="-502000" t="-1613" r="-402000" b="-3226"/>
                          </a:stretch>
                        </a:blipFill>
                      </a:tcPr>
                    </a:tc>
                    <a:tc>
                      <a:txBody>
                        <a:bodyPr/>
                        <a:lstStyle/>
                        <a:p>
                          <a:endParaRPr lang="zh-CN"/>
                        </a:p>
                      </a:txBody>
                      <a:tcPr>
                        <a:blipFill>
                          <a:blip r:embed="rId4"/>
                          <a:stretch>
                            <a:fillRect l="-602000" t="-1613" r="-302000" b="-3226"/>
                          </a:stretch>
                        </a:blipFill>
                      </a:tcPr>
                    </a:tc>
                    <a:tc>
                      <a:txBody>
                        <a:bodyPr/>
                        <a:lstStyle/>
                        <a:p>
                          <a:endParaRPr lang="zh-CN"/>
                        </a:p>
                      </a:txBody>
                      <a:tcPr>
                        <a:blipFill>
                          <a:blip r:embed="rId4"/>
                          <a:stretch>
                            <a:fillRect l="-702000" t="-1613" r="-202000" b="-3226"/>
                          </a:stretch>
                        </a:blipFill>
                      </a:tcPr>
                    </a:tc>
                    <a:tc>
                      <a:txBody>
                        <a:bodyPr/>
                        <a:lstStyle/>
                        <a:p>
                          <a:endParaRPr lang="zh-CN"/>
                        </a:p>
                      </a:txBody>
                      <a:tcPr>
                        <a:blipFill>
                          <a:blip r:embed="rId4"/>
                          <a:stretch>
                            <a:fillRect l="-802000" t="-1613" r="-102000" b="-3226"/>
                          </a:stretch>
                        </a:blipFill>
                      </a:tcPr>
                    </a:tc>
                    <a:tc>
                      <a:txBody>
                        <a:bodyPr/>
                        <a:lstStyle/>
                        <a:p>
                          <a:endParaRPr lang="zh-CN"/>
                        </a:p>
                      </a:txBody>
                      <a:tcPr>
                        <a:blipFill>
                          <a:blip r:embed="rId4"/>
                          <a:stretch>
                            <a:fillRect l="-902000" t="-1613" r="-2000" b="-3226"/>
                          </a:stretch>
                        </a:blipFill>
                      </a:tcPr>
                    </a:tc>
                    <a:extLst>
                      <a:ext uri="{0D108BD9-81ED-4DB2-BD59-A6C34878D82A}">
                        <a16:rowId xmlns:a16="http://schemas.microsoft.com/office/drawing/2014/main" val="1106728940"/>
                      </a:ext>
                    </a:extLst>
                  </a:tr>
                </a:tbl>
              </a:graphicData>
            </a:graphic>
          </p:graphicFrame>
        </mc:Fallback>
      </mc:AlternateContent>
      <p:cxnSp>
        <p:nvCxnSpPr>
          <p:cNvPr id="15" name="直接箭头连接符 14"/>
          <p:cNvCxnSpPr/>
          <p:nvPr/>
        </p:nvCxnSpPr>
        <p:spPr>
          <a:xfrm flipH="1">
            <a:off x="1846385" y="3096106"/>
            <a:ext cx="4633546"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下箭头 15"/>
          <p:cNvSpPr/>
          <p:nvPr/>
        </p:nvSpPr>
        <p:spPr>
          <a:xfrm flipV="1">
            <a:off x="1925662" y="3539057"/>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下箭头 16"/>
          <p:cNvSpPr/>
          <p:nvPr/>
        </p:nvSpPr>
        <p:spPr>
          <a:xfrm flipV="1">
            <a:off x="2539152" y="3539057"/>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7"/>
          <p:cNvSpPr/>
          <p:nvPr/>
        </p:nvSpPr>
        <p:spPr>
          <a:xfrm flipV="1">
            <a:off x="3152642" y="3539057"/>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flipV="1">
            <a:off x="3766132" y="3539057"/>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下箭头 19"/>
          <p:cNvSpPr/>
          <p:nvPr/>
        </p:nvSpPr>
        <p:spPr>
          <a:xfrm flipV="1">
            <a:off x="4379622" y="3539057"/>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下箭头 20"/>
          <p:cNvSpPr/>
          <p:nvPr/>
        </p:nvSpPr>
        <p:spPr>
          <a:xfrm flipV="1">
            <a:off x="4993112" y="3539057"/>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下箭头 21"/>
          <p:cNvSpPr/>
          <p:nvPr/>
        </p:nvSpPr>
        <p:spPr>
          <a:xfrm flipV="1">
            <a:off x="5606602" y="3539057"/>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flipV="1">
            <a:off x="6220092" y="3539057"/>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flipV="1">
            <a:off x="6833585" y="3539057"/>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480653" y="4250308"/>
            <a:ext cx="4205647" cy="923330"/>
          </a:xfrm>
          <a:prstGeom prst="rect">
            <a:avLst/>
          </a:prstGeom>
        </p:spPr>
        <p:txBody>
          <a:bodyPr wrap="square">
            <a:spAutoFit/>
          </a:bodyPr>
          <a:lstStyle/>
          <a:p>
            <a:r>
              <a:rPr lang="zh-CN" altLang="en-US" dirty="0"/>
              <a:t>根据学习器的预测结果按正例可能性大小对样例进行排序，并逐个把样本作为正例进行预测</a:t>
            </a:r>
          </a:p>
        </p:txBody>
      </p:sp>
    </p:spTree>
    <p:extLst>
      <p:ext uri="{BB962C8B-B14F-4D97-AF65-F5344CB8AC3E}">
        <p14:creationId xmlns:p14="http://schemas.microsoft.com/office/powerpoint/2010/main" val="403099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circle(in)">
                                      <p:cBhvr>
                                        <p:cTn id="21" dur="20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50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xit" presetSubtype="0" fill="hold" grpId="1" nodeType="withEffect">
                                  <p:stCondLst>
                                    <p:cond delay="500"/>
                                  </p:stCondLst>
                                  <p:childTnLst>
                                    <p:set>
                                      <p:cBhvr>
                                        <p:cTn id="34" dur="1" fill="hold">
                                          <p:stCondLst>
                                            <p:cond delay="0"/>
                                          </p:stCondLst>
                                        </p:cTn>
                                        <p:tgtEl>
                                          <p:spTgt spid="12"/>
                                        </p:tgtEl>
                                        <p:attrNameLst>
                                          <p:attrName>style.visibility</p:attrName>
                                        </p:attrNameLst>
                                      </p:cBhvr>
                                      <p:to>
                                        <p:strVal val="hidden"/>
                                      </p:to>
                                    </p:set>
                                  </p:childTnLst>
                                </p:cTn>
                              </p:par>
                            </p:childTnLst>
                          </p:cTn>
                        </p:par>
                        <p:par>
                          <p:cTn id="35" fill="hold">
                            <p:stCondLst>
                              <p:cond delay="500"/>
                            </p:stCondLst>
                            <p:childTnLst>
                              <p:par>
                                <p:cTn id="36" presetID="1" presetClass="entr" presetSubtype="0" fill="hold" grpId="0" nodeType="afterEffect">
                                  <p:stCondLst>
                                    <p:cond delay="500"/>
                                  </p:stCondLst>
                                  <p:childTnLst>
                                    <p:set>
                                      <p:cBhvr>
                                        <p:cTn id="37" dur="1" fill="hold">
                                          <p:stCondLst>
                                            <p:cond delay="0"/>
                                          </p:stCondLst>
                                        </p:cTn>
                                        <p:tgtEl>
                                          <p:spTgt spid="17"/>
                                        </p:tgtEl>
                                        <p:attrNameLst>
                                          <p:attrName>style.visibility</p:attrName>
                                        </p:attrNameLst>
                                      </p:cBhvr>
                                      <p:to>
                                        <p:strVal val="visible"/>
                                      </p:to>
                                    </p:set>
                                  </p:childTnLst>
                                </p:cTn>
                              </p:par>
                            </p:childTnLst>
                          </p:cTn>
                        </p:par>
                        <p:par>
                          <p:cTn id="38" fill="hold">
                            <p:stCondLst>
                              <p:cond delay="1000"/>
                            </p:stCondLst>
                            <p:childTnLst>
                              <p:par>
                                <p:cTn id="39" presetID="1" presetClass="exit" presetSubtype="0" fill="hold" grpId="1" nodeType="afterEffect">
                                  <p:stCondLst>
                                    <p:cond delay="0"/>
                                  </p:stCondLst>
                                  <p:childTnLst>
                                    <p:set>
                                      <p:cBhvr>
                                        <p:cTn id="40" dur="1" fill="hold">
                                          <p:stCondLst>
                                            <p:cond delay="0"/>
                                          </p:stCondLst>
                                        </p:cTn>
                                        <p:tgtEl>
                                          <p:spTgt spid="16"/>
                                        </p:tgtEl>
                                        <p:attrNameLst>
                                          <p:attrName>style.visibility</p:attrName>
                                        </p:attrNameLst>
                                      </p:cBhvr>
                                      <p:to>
                                        <p:strVal val="hidden"/>
                                      </p:to>
                                    </p:set>
                                  </p:childTnLst>
                                </p:cTn>
                              </p:par>
                            </p:childTnLst>
                          </p:cTn>
                        </p:par>
                        <p:par>
                          <p:cTn id="41" fill="hold">
                            <p:stCondLst>
                              <p:cond delay="1000"/>
                            </p:stCondLst>
                            <p:childTnLst>
                              <p:par>
                                <p:cTn id="42" presetID="1" presetClass="entr" presetSubtype="0" fill="hold" grpId="0" nodeType="afterEffect">
                                  <p:stCondLst>
                                    <p:cond delay="500"/>
                                  </p:stCondLst>
                                  <p:childTnLst>
                                    <p:set>
                                      <p:cBhvr>
                                        <p:cTn id="43" dur="1" fill="hold">
                                          <p:stCondLst>
                                            <p:cond delay="0"/>
                                          </p:stCondLst>
                                        </p:cTn>
                                        <p:tgtEl>
                                          <p:spTgt spid="18"/>
                                        </p:tgtEl>
                                        <p:attrNameLst>
                                          <p:attrName>style.visibility</p:attrName>
                                        </p:attrNameLst>
                                      </p:cBhvr>
                                      <p:to>
                                        <p:strVal val="visible"/>
                                      </p:to>
                                    </p:set>
                                  </p:childTnLst>
                                </p:cTn>
                              </p:par>
                            </p:childTnLst>
                          </p:cTn>
                        </p:par>
                        <p:par>
                          <p:cTn id="44" fill="hold">
                            <p:stCondLst>
                              <p:cond delay="1500"/>
                            </p:stCondLst>
                            <p:childTnLst>
                              <p:par>
                                <p:cTn id="45" presetID="1" presetClass="exit" presetSubtype="0" fill="hold" grpId="1" nodeType="afterEffect">
                                  <p:stCondLst>
                                    <p:cond delay="0"/>
                                  </p:stCondLst>
                                  <p:childTnLst>
                                    <p:set>
                                      <p:cBhvr>
                                        <p:cTn id="46" dur="1" fill="hold">
                                          <p:stCondLst>
                                            <p:cond delay="0"/>
                                          </p:stCondLst>
                                        </p:cTn>
                                        <p:tgtEl>
                                          <p:spTgt spid="17"/>
                                        </p:tgtEl>
                                        <p:attrNameLst>
                                          <p:attrName>style.visibility</p:attrName>
                                        </p:attrNameLst>
                                      </p:cBhvr>
                                      <p:to>
                                        <p:strVal val="hidden"/>
                                      </p:to>
                                    </p:set>
                                  </p:childTnLst>
                                </p:cTn>
                              </p:par>
                            </p:childTnLst>
                          </p:cTn>
                        </p:par>
                        <p:par>
                          <p:cTn id="47" fill="hold">
                            <p:stCondLst>
                              <p:cond delay="1500"/>
                            </p:stCondLst>
                            <p:childTnLst>
                              <p:par>
                                <p:cTn id="48" presetID="1" presetClass="entr" presetSubtype="0" fill="hold" grpId="0" nodeType="afterEffect">
                                  <p:stCondLst>
                                    <p:cond delay="500"/>
                                  </p:stCondLst>
                                  <p:childTnLst>
                                    <p:set>
                                      <p:cBhvr>
                                        <p:cTn id="49" dur="1" fill="hold">
                                          <p:stCondLst>
                                            <p:cond delay="0"/>
                                          </p:stCondLst>
                                        </p:cTn>
                                        <p:tgtEl>
                                          <p:spTgt spid="19"/>
                                        </p:tgtEl>
                                        <p:attrNameLst>
                                          <p:attrName>style.visibility</p:attrName>
                                        </p:attrNameLst>
                                      </p:cBhvr>
                                      <p:to>
                                        <p:strVal val="visible"/>
                                      </p:to>
                                    </p:set>
                                  </p:childTnLst>
                                </p:cTn>
                              </p:par>
                            </p:childTnLst>
                          </p:cTn>
                        </p:par>
                        <p:par>
                          <p:cTn id="50" fill="hold">
                            <p:stCondLst>
                              <p:cond delay="2000"/>
                            </p:stCondLst>
                            <p:childTnLst>
                              <p:par>
                                <p:cTn id="51" presetID="1" presetClass="exit" presetSubtype="0" fill="hold" grpId="1" nodeType="afterEffect">
                                  <p:stCondLst>
                                    <p:cond delay="0"/>
                                  </p:stCondLst>
                                  <p:childTnLst>
                                    <p:set>
                                      <p:cBhvr>
                                        <p:cTn id="52" dur="1" fill="hold">
                                          <p:stCondLst>
                                            <p:cond delay="0"/>
                                          </p:stCondLst>
                                        </p:cTn>
                                        <p:tgtEl>
                                          <p:spTgt spid="18"/>
                                        </p:tgtEl>
                                        <p:attrNameLst>
                                          <p:attrName>style.visibility</p:attrName>
                                        </p:attrNameLst>
                                      </p:cBhvr>
                                      <p:to>
                                        <p:strVal val="hidden"/>
                                      </p:to>
                                    </p:set>
                                  </p:childTnLst>
                                </p:cTn>
                              </p:par>
                            </p:childTnLst>
                          </p:cTn>
                        </p:par>
                        <p:par>
                          <p:cTn id="53" fill="hold">
                            <p:stCondLst>
                              <p:cond delay="2000"/>
                            </p:stCondLst>
                            <p:childTnLst>
                              <p:par>
                                <p:cTn id="54" presetID="1" presetClass="entr" presetSubtype="0" fill="hold" grpId="0" nodeType="afterEffect">
                                  <p:stCondLst>
                                    <p:cond delay="500"/>
                                  </p:stCondLst>
                                  <p:childTnLst>
                                    <p:set>
                                      <p:cBhvr>
                                        <p:cTn id="55" dur="1" fill="hold">
                                          <p:stCondLst>
                                            <p:cond delay="0"/>
                                          </p:stCondLst>
                                        </p:cTn>
                                        <p:tgtEl>
                                          <p:spTgt spid="20"/>
                                        </p:tgtEl>
                                        <p:attrNameLst>
                                          <p:attrName>style.visibility</p:attrName>
                                        </p:attrNameLst>
                                      </p:cBhvr>
                                      <p:to>
                                        <p:strVal val="visible"/>
                                      </p:to>
                                    </p:set>
                                  </p:childTnLst>
                                </p:cTn>
                              </p:par>
                            </p:childTnLst>
                          </p:cTn>
                        </p:par>
                        <p:par>
                          <p:cTn id="56" fill="hold">
                            <p:stCondLst>
                              <p:cond delay="2500"/>
                            </p:stCondLst>
                            <p:childTnLst>
                              <p:par>
                                <p:cTn id="57" presetID="1" presetClass="exit" presetSubtype="0" fill="hold" grpId="1" nodeType="afterEffect">
                                  <p:stCondLst>
                                    <p:cond delay="0"/>
                                  </p:stCondLst>
                                  <p:childTnLst>
                                    <p:set>
                                      <p:cBhvr>
                                        <p:cTn id="58" dur="1" fill="hold">
                                          <p:stCondLst>
                                            <p:cond delay="0"/>
                                          </p:stCondLst>
                                        </p:cTn>
                                        <p:tgtEl>
                                          <p:spTgt spid="19"/>
                                        </p:tgtEl>
                                        <p:attrNameLst>
                                          <p:attrName>style.visibility</p:attrName>
                                        </p:attrNameLst>
                                      </p:cBhvr>
                                      <p:to>
                                        <p:strVal val="hidden"/>
                                      </p:to>
                                    </p:set>
                                  </p:childTnLst>
                                </p:cTn>
                              </p:par>
                            </p:childTnLst>
                          </p:cTn>
                        </p:par>
                        <p:par>
                          <p:cTn id="59" fill="hold">
                            <p:stCondLst>
                              <p:cond delay="2500"/>
                            </p:stCondLst>
                            <p:childTnLst>
                              <p:par>
                                <p:cTn id="60" presetID="1" presetClass="entr" presetSubtype="0" fill="hold" grpId="0" nodeType="afterEffect">
                                  <p:stCondLst>
                                    <p:cond delay="500"/>
                                  </p:stCondLst>
                                  <p:childTnLst>
                                    <p:set>
                                      <p:cBhvr>
                                        <p:cTn id="61" dur="1" fill="hold">
                                          <p:stCondLst>
                                            <p:cond delay="0"/>
                                          </p:stCondLst>
                                        </p:cTn>
                                        <p:tgtEl>
                                          <p:spTgt spid="21"/>
                                        </p:tgtEl>
                                        <p:attrNameLst>
                                          <p:attrName>style.visibility</p:attrName>
                                        </p:attrNameLst>
                                      </p:cBhvr>
                                      <p:to>
                                        <p:strVal val="visible"/>
                                      </p:to>
                                    </p:set>
                                  </p:childTnLst>
                                </p:cTn>
                              </p:par>
                            </p:childTnLst>
                          </p:cTn>
                        </p:par>
                        <p:par>
                          <p:cTn id="62" fill="hold">
                            <p:stCondLst>
                              <p:cond delay="3000"/>
                            </p:stCondLst>
                            <p:childTnLst>
                              <p:par>
                                <p:cTn id="63" presetID="1" presetClass="exit" presetSubtype="0" fill="hold" grpId="1" nodeType="afterEffect">
                                  <p:stCondLst>
                                    <p:cond delay="0"/>
                                  </p:stCondLst>
                                  <p:childTnLst>
                                    <p:set>
                                      <p:cBhvr>
                                        <p:cTn id="64" dur="1" fill="hold">
                                          <p:stCondLst>
                                            <p:cond delay="0"/>
                                          </p:stCondLst>
                                        </p:cTn>
                                        <p:tgtEl>
                                          <p:spTgt spid="20"/>
                                        </p:tgtEl>
                                        <p:attrNameLst>
                                          <p:attrName>style.visibility</p:attrName>
                                        </p:attrNameLst>
                                      </p:cBhvr>
                                      <p:to>
                                        <p:strVal val="hidden"/>
                                      </p:to>
                                    </p:set>
                                  </p:childTnLst>
                                </p:cTn>
                              </p:par>
                              <p:par>
                                <p:cTn id="65" presetID="1" presetClass="entr" presetSubtype="0" fill="hold" grpId="0" nodeType="withEffect">
                                  <p:stCondLst>
                                    <p:cond delay="500"/>
                                  </p:stCondLst>
                                  <p:childTnLst>
                                    <p:set>
                                      <p:cBhvr>
                                        <p:cTn id="66" dur="1" fill="hold">
                                          <p:stCondLst>
                                            <p:cond delay="0"/>
                                          </p:stCondLst>
                                        </p:cTn>
                                        <p:tgtEl>
                                          <p:spTgt spid="22"/>
                                        </p:tgtEl>
                                        <p:attrNameLst>
                                          <p:attrName>style.visibility</p:attrName>
                                        </p:attrNameLst>
                                      </p:cBhvr>
                                      <p:to>
                                        <p:strVal val="visible"/>
                                      </p:to>
                                    </p:set>
                                  </p:childTnLst>
                                </p:cTn>
                              </p:par>
                            </p:childTnLst>
                          </p:cTn>
                        </p:par>
                        <p:par>
                          <p:cTn id="67" fill="hold">
                            <p:stCondLst>
                              <p:cond delay="3500"/>
                            </p:stCondLst>
                            <p:childTnLst>
                              <p:par>
                                <p:cTn id="68" presetID="1" presetClass="exit" presetSubtype="0" fill="hold" grpId="1" nodeType="afterEffect">
                                  <p:stCondLst>
                                    <p:cond delay="0"/>
                                  </p:stCondLst>
                                  <p:childTnLst>
                                    <p:set>
                                      <p:cBhvr>
                                        <p:cTn id="69" dur="1" fill="hold">
                                          <p:stCondLst>
                                            <p:cond delay="0"/>
                                          </p:stCondLst>
                                        </p:cTn>
                                        <p:tgtEl>
                                          <p:spTgt spid="21"/>
                                        </p:tgtEl>
                                        <p:attrNameLst>
                                          <p:attrName>style.visibility</p:attrName>
                                        </p:attrNameLst>
                                      </p:cBhvr>
                                      <p:to>
                                        <p:strVal val="hidden"/>
                                      </p:to>
                                    </p:set>
                                  </p:childTnLst>
                                </p:cTn>
                              </p:par>
                            </p:childTnLst>
                          </p:cTn>
                        </p:par>
                        <p:par>
                          <p:cTn id="70" fill="hold">
                            <p:stCondLst>
                              <p:cond delay="3500"/>
                            </p:stCondLst>
                            <p:childTnLst>
                              <p:par>
                                <p:cTn id="71" presetID="1" presetClass="entr" presetSubtype="0" fill="hold" grpId="0" nodeType="afterEffect">
                                  <p:stCondLst>
                                    <p:cond delay="500"/>
                                  </p:stCondLst>
                                  <p:childTnLst>
                                    <p:set>
                                      <p:cBhvr>
                                        <p:cTn id="72" dur="1" fill="hold">
                                          <p:stCondLst>
                                            <p:cond delay="0"/>
                                          </p:stCondLst>
                                        </p:cTn>
                                        <p:tgtEl>
                                          <p:spTgt spid="23"/>
                                        </p:tgtEl>
                                        <p:attrNameLst>
                                          <p:attrName>style.visibility</p:attrName>
                                        </p:attrNameLst>
                                      </p:cBhvr>
                                      <p:to>
                                        <p:strVal val="visible"/>
                                      </p:to>
                                    </p:set>
                                  </p:childTnLst>
                                </p:cTn>
                              </p:par>
                            </p:childTnLst>
                          </p:cTn>
                        </p:par>
                        <p:par>
                          <p:cTn id="73" fill="hold">
                            <p:stCondLst>
                              <p:cond delay="4000"/>
                            </p:stCondLst>
                            <p:childTnLst>
                              <p:par>
                                <p:cTn id="74" presetID="1" presetClass="exit" presetSubtype="0" fill="hold" grpId="1" nodeType="afterEffect">
                                  <p:stCondLst>
                                    <p:cond delay="0"/>
                                  </p:stCondLst>
                                  <p:childTnLst>
                                    <p:set>
                                      <p:cBhvr>
                                        <p:cTn id="75" dur="1" fill="hold">
                                          <p:stCondLst>
                                            <p:cond delay="0"/>
                                          </p:stCondLst>
                                        </p:cTn>
                                        <p:tgtEl>
                                          <p:spTgt spid="22"/>
                                        </p:tgtEl>
                                        <p:attrNameLst>
                                          <p:attrName>style.visibility</p:attrName>
                                        </p:attrNameLst>
                                      </p:cBhvr>
                                      <p:to>
                                        <p:strVal val="hidden"/>
                                      </p:to>
                                    </p:set>
                                  </p:childTnLst>
                                </p:cTn>
                              </p:par>
                            </p:childTnLst>
                          </p:cTn>
                        </p:par>
                        <p:par>
                          <p:cTn id="76" fill="hold">
                            <p:stCondLst>
                              <p:cond delay="4000"/>
                            </p:stCondLst>
                            <p:childTnLst>
                              <p:par>
                                <p:cTn id="77" presetID="1" presetClass="entr" presetSubtype="0" fill="hold" grpId="0" nodeType="afterEffect">
                                  <p:stCondLst>
                                    <p:cond delay="500"/>
                                  </p:stCondLst>
                                  <p:childTnLst>
                                    <p:set>
                                      <p:cBhvr>
                                        <p:cTn id="78" dur="1" fill="hold">
                                          <p:stCondLst>
                                            <p:cond delay="0"/>
                                          </p:stCondLst>
                                        </p:cTn>
                                        <p:tgtEl>
                                          <p:spTgt spid="24"/>
                                        </p:tgtEl>
                                        <p:attrNameLst>
                                          <p:attrName>style.visibility</p:attrName>
                                        </p:attrNameLst>
                                      </p:cBhvr>
                                      <p:to>
                                        <p:strVal val="visible"/>
                                      </p:to>
                                    </p:set>
                                  </p:childTnLst>
                                </p:cTn>
                              </p:par>
                              <p:par>
                                <p:cTn id="79" presetID="1" presetClass="exit" presetSubtype="0" fill="hold" grpId="1" nodeType="withEffect">
                                  <p:stCondLst>
                                    <p:cond delay="500"/>
                                  </p:stCondLst>
                                  <p:childTnLst>
                                    <p:set>
                                      <p:cBhvr>
                                        <p:cTn id="80" dur="1" fill="hold">
                                          <p:stCondLst>
                                            <p:cond delay="0"/>
                                          </p:stCondLst>
                                        </p:cTn>
                                        <p:tgtEl>
                                          <p:spTgt spid="23"/>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
                                        </p:tgtEl>
                                        <p:attrNameLst>
                                          <p:attrName>style.visibility</p:attrName>
                                        </p:attrNameLst>
                                      </p:cBhvr>
                                      <p:to>
                                        <p:strVal val="visible"/>
                                      </p:to>
                                    </p:set>
                                  </p:childTnLst>
                                </p:cTn>
                              </p:par>
                              <p:par>
                                <p:cTn id="87" presetID="1" presetClass="exit" presetSubtype="0" fill="hold" grpId="1" nodeType="withEffect">
                                  <p:stCondLst>
                                    <p:cond delay="0"/>
                                  </p:stCondLst>
                                  <p:childTnLst>
                                    <p:set>
                                      <p:cBhvr>
                                        <p:cTn id="88"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animBg="1"/>
      <p:bldP spid="12"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性能度量</a:t>
            </a:r>
          </a:p>
        </p:txBody>
      </p:sp>
      <p:sp>
        <p:nvSpPr>
          <p:cNvPr id="3" name="内容占位符 2"/>
          <p:cNvSpPr>
            <a:spLocks noGrp="1"/>
          </p:cNvSpPr>
          <p:nvPr>
            <p:ph idx="1"/>
          </p:nvPr>
        </p:nvSpPr>
        <p:spPr>
          <a:xfrm>
            <a:off x="628650" y="1482106"/>
            <a:ext cx="3987312" cy="4932533"/>
          </a:xfrm>
        </p:spPr>
        <p:txBody>
          <a:bodyPr/>
          <a:lstStyle/>
          <a:p>
            <a:r>
              <a:rPr lang="zh-CN" altLang="en-US" dirty="0" smtClean="0"/>
              <a:t>如果一个学习器的</a:t>
            </a:r>
            <a:r>
              <a:rPr lang="en-US" altLang="zh-CN" dirty="0" smtClean="0"/>
              <a:t>P-R</a:t>
            </a:r>
            <a:r>
              <a:rPr lang="zh-CN" altLang="en-US" dirty="0" smtClean="0"/>
              <a:t>曲线被另一个学习器的曲线完全</a:t>
            </a:r>
            <a:r>
              <a:rPr lang="zh-CN" altLang="en-US" dirty="0" smtClean="0">
                <a:solidFill>
                  <a:srgbClr val="FF0000"/>
                </a:solidFill>
              </a:rPr>
              <a:t>包住，</a:t>
            </a:r>
            <a:r>
              <a:rPr lang="zh-CN" altLang="en-US" dirty="0" smtClean="0"/>
              <a:t>那么</a:t>
            </a:r>
            <a:r>
              <a:rPr lang="zh-CN" altLang="en-US" dirty="0" smtClean="0">
                <a:solidFill>
                  <a:srgbClr val="FF0000"/>
                </a:solidFill>
              </a:rPr>
              <a:t>后者</a:t>
            </a:r>
            <a:r>
              <a:rPr lang="zh-CN" altLang="en-US" dirty="0" smtClean="0"/>
              <a:t>性能</a:t>
            </a:r>
            <a:r>
              <a:rPr lang="zh-CN" altLang="en-US" dirty="0" smtClean="0">
                <a:solidFill>
                  <a:srgbClr val="FF0000"/>
                </a:solidFill>
              </a:rPr>
              <a:t>更优</a:t>
            </a:r>
            <a:endParaRPr lang="en-US" altLang="zh-CN" dirty="0" smtClean="0">
              <a:solidFill>
                <a:srgbClr val="FF0000"/>
              </a:solidFill>
            </a:endParaRPr>
          </a:p>
          <a:p>
            <a:endParaRPr lang="en-US" altLang="zh-CN" dirty="0" smtClean="0"/>
          </a:p>
          <a:p>
            <a:r>
              <a:rPr lang="zh-CN" altLang="en-US" dirty="0" smtClean="0"/>
              <a:t>如果发生了</a:t>
            </a:r>
            <a:r>
              <a:rPr lang="zh-CN" altLang="en-US" dirty="0" smtClean="0">
                <a:solidFill>
                  <a:srgbClr val="FF0000"/>
                </a:solidFill>
              </a:rPr>
              <a:t>交叉</a:t>
            </a:r>
            <a:r>
              <a:rPr lang="zh-CN" altLang="en-US" dirty="0" smtClean="0"/>
              <a:t>，则难以判断孰优孰劣</a:t>
            </a:r>
            <a:endParaRPr lang="en-US" altLang="zh-CN" dirty="0" smtClean="0"/>
          </a:p>
          <a:p>
            <a:endParaRPr lang="en-US" altLang="zh-CN" dirty="0"/>
          </a:p>
          <a:p>
            <a:r>
              <a:rPr lang="zh-CN" altLang="en-US" dirty="0" smtClean="0"/>
              <a:t>可以估算</a:t>
            </a:r>
            <a:r>
              <a:rPr lang="en-US" altLang="zh-CN" dirty="0" smtClean="0"/>
              <a:t>P-R</a:t>
            </a:r>
            <a:r>
              <a:rPr lang="zh-CN" altLang="en-US" dirty="0" smtClean="0"/>
              <a:t>曲线下的面积，但是估算比较困难</a:t>
            </a:r>
            <a:endParaRPr lang="en-US" altLang="zh-CN" dirty="0" smtClean="0"/>
          </a:p>
          <a:p>
            <a:endParaRPr lang="en-US" altLang="zh-CN" dirty="0"/>
          </a:p>
          <a:p>
            <a:r>
              <a:rPr lang="zh-CN" altLang="en-US" dirty="0" smtClean="0"/>
              <a:t>通过平衡点来权衡这两者指标</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22</a:t>
            </a:fld>
            <a:endParaRPr lang="zh-CN" altLang="en-US"/>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1691" y="1759170"/>
            <a:ext cx="3708383" cy="313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13"/>
          <p:cNvSpPr txBox="1"/>
          <p:nvPr/>
        </p:nvSpPr>
        <p:spPr>
          <a:xfrm>
            <a:off x="4809392" y="5307452"/>
            <a:ext cx="4044462" cy="923330"/>
          </a:xfrm>
          <a:prstGeom prst="rect">
            <a:avLst/>
          </a:prstGeom>
          <a:noFill/>
        </p:spPr>
        <p:txBody>
          <a:bodyPr wrap="square" rtlCol="0">
            <a:spAutoFit/>
          </a:bodyPr>
          <a:lstStyle/>
          <a:p>
            <a:r>
              <a:rPr lang="zh-CN" altLang="en-US" dirty="0" smtClean="0"/>
              <a:t>平衡点是</a:t>
            </a:r>
            <a:r>
              <a:rPr lang="zh-CN" altLang="en-US" dirty="0"/>
              <a:t>曲线上</a:t>
            </a:r>
            <a:r>
              <a:rPr lang="zh-CN" altLang="en-US" dirty="0" smtClean="0"/>
              <a:t>“查准率</a:t>
            </a:r>
            <a:r>
              <a:rPr lang="en-US" altLang="zh-CN" dirty="0" smtClean="0"/>
              <a:t>=</a:t>
            </a:r>
            <a:r>
              <a:rPr lang="zh-CN" altLang="en-US" dirty="0" smtClean="0"/>
              <a:t>查全率”时的取值，可用来用于度量</a:t>
            </a:r>
            <a:r>
              <a:rPr lang="en-US" altLang="zh-CN" dirty="0" smtClean="0"/>
              <a:t>P-R</a:t>
            </a:r>
            <a:r>
              <a:rPr lang="zh-CN" altLang="en-US" dirty="0" smtClean="0"/>
              <a:t>曲线有交叉的分类器性能高低</a:t>
            </a:r>
            <a:endParaRPr lang="zh-CN" altLang="en-US" dirty="0"/>
          </a:p>
        </p:txBody>
      </p:sp>
    </p:spTree>
    <p:extLst>
      <p:ext uri="{BB962C8B-B14F-4D97-AF65-F5344CB8AC3E}">
        <p14:creationId xmlns:p14="http://schemas.microsoft.com/office/powerpoint/2010/main" val="2384110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性能度量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171450" lvl="1">
                  <a:spcBef>
                    <a:spcPts val="750"/>
                  </a:spcBef>
                </a:pPr>
                <a:r>
                  <a:rPr lang="zh-CN" altLang="en-US" dirty="0" smtClean="0"/>
                  <a:t>比</a:t>
                </a:r>
                <a:r>
                  <a:rPr lang="en-US" altLang="zh-CN" dirty="0"/>
                  <a:t>P-R</a:t>
                </a:r>
                <a:r>
                  <a:rPr lang="zh-CN" altLang="en-US" dirty="0"/>
                  <a:t>曲线平衡点更用常用的是</a:t>
                </a:r>
                <a:r>
                  <a:rPr lang="en-US" altLang="zh-CN" dirty="0"/>
                  <a:t>F1</a:t>
                </a:r>
                <a:r>
                  <a:rPr lang="zh-CN" altLang="en-US" dirty="0"/>
                  <a:t>度量：</a:t>
                </a:r>
              </a:p>
              <a:p>
                <a:endParaRPr lang="en-US" altLang="zh-CN" dirty="0" smtClean="0"/>
              </a:p>
              <a:p>
                <a:pPr marL="0" lvl="1" indent="0">
                  <a:spcBef>
                    <a:spcPts val="750"/>
                  </a:spcBef>
                  <a:buNone/>
                </a:pPr>
                <a:endParaRPr lang="en-US" altLang="zh-CN" dirty="0" smtClean="0"/>
              </a:p>
              <a:p>
                <a:pPr marL="171450" lvl="1">
                  <a:spcBef>
                    <a:spcPts val="750"/>
                  </a:spcBef>
                </a:pPr>
                <a:endParaRPr lang="en-US" altLang="zh-CN" dirty="0"/>
              </a:p>
              <a:p>
                <a:pPr marL="171450" lvl="1">
                  <a:spcBef>
                    <a:spcPts val="750"/>
                  </a:spcBef>
                </a:pPr>
                <a:r>
                  <a:rPr lang="zh-CN" altLang="en-US" dirty="0" smtClean="0"/>
                  <a:t>比</a:t>
                </a:r>
                <a:r>
                  <a:rPr lang="en-US" altLang="zh-CN" dirty="0"/>
                  <a:t>F1</a:t>
                </a:r>
                <a:r>
                  <a:rPr lang="zh-CN" altLang="en-US" dirty="0"/>
                  <a:t>更一般的形式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𝛽</m:t>
                        </m:r>
                      </m:sub>
                    </m:sSub>
                  </m:oMath>
                </a14:m>
                <a:r>
                  <a:rPr lang="zh-CN" altLang="en-US" dirty="0" smtClean="0"/>
                  <a:t> </a:t>
                </a:r>
                <a:r>
                  <a:rPr lang="en-US" altLang="zh-CN" dirty="0"/>
                  <a:t>,</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64" t="-1112"/>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23</a:t>
            </a:fld>
            <a:endParaRPr lang="zh-CN" altLang="en-US"/>
          </a:p>
        </p:txBody>
      </p:sp>
      <mc:AlternateContent xmlns:mc="http://schemas.openxmlformats.org/markup-compatibility/2006" xmlns:a14="http://schemas.microsoft.com/office/drawing/2010/main">
        <mc:Choice Requires="a14">
          <p:sp>
            <p:nvSpPr>
              <p:cNvPr id="7" name="文本框 6"/>
              <p:cNvSpPr txBox="1"/>
              <p:nvPr/>
            </p:nvSpPr>
            <p:spPr>
              <a:xfrm>
                <a:off x="1063870" y="2031023"/>
                <a:ext cx="6084276" cy="8427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𝐹</m:t>
                      </m:r>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𝑅</m:t>
                          </m:r>
                        </m:num>
                        <m:den>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𝑅</m:t>
                          </m:r>
                        </m:den>
                      </m:f>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0" smtClean="0">
                              <a:latin typeface="Cambria Math" panose="02040503050406030204" pitchFamily="18" charset="0"/>
                            </a:rPr>
                            <m:t>1</m:t>
                          </m:r>
                        </m:num>
                        <m:den>
                          <m:f>
                            <m:fPr>
                              <m:ctrlPr>
                                <a:rPr lang="en-US" altLang="zh-CN" i="1">
                                  <a:latin typeface="Cambria Math" panose="02040503050406030204" pitchFamily="18" charset="0"/>
                                </a:rPr>
                              </m:ctrlPr>
                            </m:fPr>
                            <m:num>
                              <m:r>
                                <a:rPr lang="en-US" altLang="zh-CN">
                                  <a:latin typeface="Cambria Math" panose="02040503050406030204" pitchFamily="18" charset="0"/>
                                </a:rPr>
                                <m:t>1</m:t>
                              </m:r>
                            </m:num>
                            <m:den>
                              <m:r>
                                <a:rPr lang="en-US" altLang="zh-CN">
                                  <a:latin typeface="Cambria Math" panose="02040503050406030204" pitchFamily="18" charset="0"/>
                                </a:rPr>
                                <m:t>2</m:t>
                              </m:r>
                            </m:den>
                          </m:f>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𝑃</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𝑅</m:t>
                                  </m:r>
                                </m:den>
                              </m:f>
                            </m:e>
                          </m:d>
                        </m:den>
                      </m:f>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1063870" y="2031023"/>
                <a:ext cx="6084276" cy="84279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1406770" y="3597582"/>
                <a:ext cx="6084276" cy="11172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𝛽</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𝛽</m:t>
                                  </m:r>
                                </m:e>
                                <m:sup>
                                  <m:r>
                                    <a:rPr lang="en-US" altLang="zh-CN" b="0" i="1" smtClean="0">
                                      <a:latin typeface="Cambria Math" panose="02040503050406030204" pitchFamily="18" charset="0"/>
                                    </a:rPr>
                                    <m:t>2</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𝑅</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𝛽</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𝑅</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𝛽</m:t>
                              </m:r>
                            </m:den>
                          </m:f>
                          <m:r>
                            <a:rPr lang="en-US" altLang="zh-CN" i="1">
                              <a:latin typeface="Cambria Math" panose="02040503050406030204" pitchFamily="18" charset="0"/>
                            </a:rPr>
                            <m:t>+</m:t>
                          </m:r>
                          <m:r>
                            <a:rPr lang="en-US" altLang="zh-CN" i="1">
                              <a:latin typeface="Cambria Math" panose="02040503050406030204" pitchFamily="18" charset="0"/>
                            </a:rPr>
                            <m:t>𝛽</m:t>
                          </m:r>
                        </m:num>
                        <m:den>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𝛽</m:t>
                                  </m:r>
                                </m:den>
                              </m:f>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𝑃</m:t>
                                  </m:r>
                                </m:den>
                              </m:f>
                              <m:r>
                                <a:rPr lang="en-US" altLang="zh-CN" i="1">
                                  <a:latin typeface="Cambria Math" panose="02040503050406030204" pitchFamily="18" charset="0"/>
                                </a:rPr>
                                <m:t>+</m:t>
                              </m:r>
                              <m:r>
                                <a:rPr lang="en-US" altLang="zh-CN" i="1">
                                  <a:latin typeface="Cambria Math" panose="02040503050406030204" pitchFamily="18" charset="0"/>
                                </a:rPr>
                                <m:t>𝛽</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𝑅</m:t>
                                  </m:r>
                                </m:den>
                              </m:f>
                            </m:e>
                          </m:d>
                        </m:den>
                      </m:f>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1406770" y="3597582"/>
                <a:ext cx="6084276" cy="111722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3499339" y="4919887"/>
                <a:ext cx="3560884" cy="923330"/>
              </a:xfrm>
              <a:prstGeom prst="rect">
                <a:avLst/>
              </a:prstGeom>
              <a:noFill/>
            </p:spPr>
            <p:txBody>
              <a:bodyPr wrap="square" rtlCol="0">
                <a:spAutoFit/>
              </a:bodyPr>
              <a:lstStyle/>
              <a:p>
                <a14:m>
                  <m:oMath xmlns:m="http://schemas.openxmlformats.org/officeDocument/2006/math">
                    <m:r>
                      <a:rPr lang="en-US" altLang="zh-CN" b="0" i="1" smtClean="0">
                        <a:latin typeface="Cambria Math" panose="02040503050406030204" pitchFamily="18" charset="0"/>
                      </a:rPr>
                      <m:t>𝛽</m:t>
                    </m:r>
                    <m:r>
                      <a:rPr lang="en-US" altLang="zh-CN" b="0" i="1" smtClean="0">
                        <a:latin typeface="Cambria Math" panose="02040503050406030204" pitchFamily="18" charset="0"/>
                      </a:rPr>
                      <m:t>=1</m:t>
                    </m:r>
                  </m:oMath>
                </a14:m>
                <a:r>
                  <a:rPr lang="zh-CN" altLang="en-US" dirty="0" smtClean="0"/>
                  <a:t>：标准的</a:t>
                </a:r>
                <a:r>
                  <a:rPr lang="en-US" altLang="zh-CN" dirty="0" smtClean="0"/>
                  <a:t>F1</a:t>
                </a:r>
              </a:p>
              <a:p>
                <a14:m>
                  <m:oMath xmlns:m="http://schemas.openxmlformats.org/officeDocument/2006/math">
                    <m:r>
                      <a:rPr lang="en-US" altLang="zh-CN" b="0" i="1" smtClean="0">
                        <a:latin typeface="Cambria Math" panose="02040503050406030204" pitchFamily="18" charset="0"/>
                      </a:rPr>
                      <m:t>𝛽</m:t>
                    </m:r>
                    <m:r>
                      <a:rPr lang="en-US" altLang="zh-CN" b="0" i="1" smtClean="0">
                        <a:latin typeface="Cambria Math" panose="02040503050406030204" pitchFamily="18" charset="0"/>
                      </a:rPr>
                      <m:t>&gt;1</m:t>
                    </m:r>
                  </m:oMath>
                </a14:m>
                <a:r>
                  <a:rPr lang="zh-CN" altLang="en-US" dirty="0" smtClean="0"/>
                  <a:t>：偏重查全率</a:t>
                </a:r>
                <a:endParaRPr lang="en-US" altLang="zh-CN" dirty="0" smtClean="0"/>
              </a:p>
              <a:p>
                <a14:m>
                  <m:oMath xmlns:m="http://schemas.openxmlformats.org/officeDocument/2006/math">
                    <m:r>
                      <a:rPr lang="en-US" altLang="zh-CN" b="0" i="1" smtClean="0">
                        <a:latin typeface="Cambria Math" panose="02040503050406030204" pitchFamily="18" charset="0"/>
                      </a:rPr>
                      <m:t>𝛽</m:t>
                    </m:r>
                    <m:r>
                      <a:rPr lang="en-US" altLang="zh-CN" b="0" i="1" smtClean="0">
                        <a:latin typeface="Cambria Math" panose="02040503050406030204" pitchFamily="18" charset="0"/>
                      </a:rPr>
                      <m:t>&lt;1</m:t>
                    </m:r>
                  </m:oMath>
                </a14:m>
                <a:r>
                  <a:rPr lang="zh-CN" altLang="en-US" dirty="0" smtClean="0"/>
                  <a:t>：偏重查准率</a:t>
                </a:r>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3499339" y="4919887"/>
                <a:ext cx="3560884" cy="923330"/>
              </a:xfrm>
              <a:prstGeom prst="rect">
                <a:avLst/>
              </a:prstGeom>
              <a:blipFill>
                <a:blip r:embed="rId5"/>
                <a:stretch>
                  <a:fillRect l="-514" t="-3289" b="-92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66364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性能度量</a:t>
            </a:r>
          </a:p>
        </p:txBody>
      </p:sp>
      <p:sp>
        <p:nvSpPr>
          <p:cNvPr id="3" name="内容占位符 2"/>
          <p:cNvSpPr>
            <a:spLocks noGrp="1"/>
          </p:cNvSpPr>
          <p:nvPr>
            <p:ph idx="1"/>
          </p:nvPr>
        </p:nvSpPr>
        <p:spPr/>
        <p:txBody>
          <a:bodyPr/>
          <a:lstStyle/>
          <a:p>
            <a:r>
              <a:rPr lang="zh-CN" altLang="en-US" dirty="0" smtClean="0"/>
              <a:t>如果有多个二分类混淆矩阵</a:t>
            </a:r>
            <a:endParaRPr lang="en-US" altLang="zh-CN" dirty="0" smtClean="0"/>
          </a:p>
          <a:p>
            <a:pPr lvl="1"/>
            <a:r>
              <a:rPr lang="zh-CN" altLang="en-US" dirty="0" smtClean="0"/>
              <a:t>多次训练</a:t>
            </a:r>
            <a:r>
              <a:rPr lang="en-US" altLang="zh-CN" dirty="0" smtClean="0"/>
              <a:t>/</a:t>
            </a:r>
            <a:r>
              <a:rPr lang="zh-CN" altLang="en-US" dirty="0" smtClean="0"/>
              <a:t>测试、多个数据集训练</a:t>
            </a:r>
            <a:r>
              <a:rPr lang="en-US" altLang="zh-CN" dirty="0" smtClean="0"/>
              <a:t>/</a:t>
            </a:r>
            <a:r>
              <a:rPr lang="zh-CN" altLang="en-US" dirty="0" smtClean="0"/>
              <a:t>测试、多分类中每两两类别的组合</a:t>
            </a:r>
            <a:endParaRPr lang="en-US" altLang="zh-CN" dirty="0" smtClean="0"/>
          </a:p>
          <a:p>
            <a:endParaRPr lang="en-US" altLang="zh-CN" dirty="0"/>
          </a:p>
          <a:p>
            <a:endParaRPr lang="en-US" altLang="zh-CN" dirty="0" smtClean="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24</a:t>
            </a:fld>
            <a:endParaRPr lang="zh-CN" altLang="en-US"/>
          </a:p>
        </p:txBody>
      </p:sp>
      <mc:AlternateContent xmlns:mc="http://schemas.openxmlformats.org/markup-compatibility/2006">
        <mc:Choice xmlns:a14="http://schemas.microsoft.com/office/drawing/2010/main" Requires="a14">
          <p:sp>
            <p:nvSpPr>
              <p:cNvPr id="7" name="文本框 6"/>
              <p:cNvSpPr txBox="1"/>
              <p:nvPr/>
            </p:nvSpPr>
            <p:spPr>
              <a:xfrm>
                <a:off x="1138744" y="2382714"/>
                <a:ext cx="6717322" cy="1708545"/>
              </a:xfrm>
              <a:prstGeom prst="rect">
                <a:avLst/>
              </a:prstGeom>
              <a:solidFill>
                <a:schemeClr val="accent2">
                  <a:lumMod val="20000"/>
                  <a:lumOff val="80000"/>
                </a:schemeClr>
              </a:solidFill>
              <a:ln w="28575">
                <a:solidFill>
                  <a:schemeClr val="accent2"/>
                </a:solidFill>
              </a:ln>
            </p:spPr>
            <p:txBody>
              <a:bodyPr wrap="square" rtlCol="0">
                <a:spAutoFit/>
              </a:bodyPr>
              <a:lstStyle/>
              <a:p>
                <a:pPr algn="just"/>
                <a:r>
                  <a:rPr lang="zh-CN" altLang="en-US" dirty="0" smtClean="0"/>
                  <a:t>先在各个混淆矩阵上分别计算出查准率和查全率，记为</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𝑛</m:t>
                            </m:r>
                          </m:sub>
                        </m:sSub>
                      </m:e>
                    </m:d>
                  </m:oMath>
                </a14:m>
                <a:r>
                  <a:rPr lang="zh-CN" altLang="en-US" dirty="0" smtClean="0"/>
                  <a:t>。再计算均值，得到宏查准率（</a:t>
                </a:r>
                <a:r>
                  <a:rPr lang="en-US" altLang="zh-CN" dirty="0" smtClean="0"/>
                  <a:t>macro-P</a:t>
                </a:r>
                <a:r>
                  <a:rPr lang="zh-CN" altLang="en-US" dirty="0" smtClean="0"/>
                  <a:t>）、宏查全率（</a:t>
                </a:r>
                <a:r>
                  <a:rPr lang="en-US" altLang="zh-CN" dirty="0" smtClean="0"/>
                  <a:t>macro-R</a:t>
                </a:r>
                <a:r>
                  <a:rPr lang="zh-CN" altLang="en-US" dirty="0" smtClean="0"/>
                  <a:t>）</a:t>
                </a:r>
                <a:r>
                  <a:rPr lang="zh-CN" altLang="en-US" dirty="0"/>
                  <a:t>和</a:t>
                </a:r>
                <a:r>
                  <a:rPr lang="zh-CN" altLang="en-US" dirty="0" smtClean="0"/>
                  <a:t>相应的宏</a:t>
                </a:r>
                <a:r>
                  <a:rPr lang="en-US" altLang="zh-CN" dirty="0" smtClean="0"/>
                  <a:t>F1</a:t>
                </a:r>
                <a:r>
                  <a:rPr lang="zh-CN" altLang="en-US" dirty="0" smtClean="0"/>
                  <a:t>（</a:t>
                </a:r>
                <a:r>
                  <a:rPr lang="en-US" altLang="zh-CN" dirty="0" smtClean="0"/>
                  <a:t>macro-F1</a:t>
                </a:r>
                <a:r>
                  <a:rPr lang="zh-CN" altLang="en-US" dirty="0" smtClean="0"/>
                  <a:t>）。</a:t>
                </a:r>
                <a:endParaRPr lang="en-US" altLang="zh-CN" dirty="0" smtClean="0"/>
              </a:p>
              <a:p>
                <a:pPr algn="ctr"/>
                <a:r>
                  <a:rPr lang="en-US" altLang="zh-CN" dirty="0" smtClean="0"/>
                  <a:t>macro-P</a:t>
                </a:r>
                <a14:m>
                  <m:oMath xmlns:m="http://schemas.openxmlformats.org/officeDocument/2006/math">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𝑖</m:t>
                            </m:r>
                          </m:sub>
                        </m:sSub>
                      </m:e>
                    </m:nary>
                  </m:oMath>
                </a14:m>
                <a:endParaRPr lang="en-US" altLang="zh-CN" dirty="0" smtClean="0"/>
              </a:p>
              <a:p>
                <a:pPr algn="ctr"/>
                <a:r>
                  <a:rPr lang="en-US" altLang="zh-CN" dirty="0" smtClean="0"/>
                  <a:t>macro-R</a:t>
                </a:r>
                <a14:m>
                  <m:oMath xmlns:m="http://schemas.openxmlformats.org/officeDocument/2006/math">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𝑖</m:t>
                            </m:r>
                          </m:sub>
                        </m:sSub>
                      </m:e>
                    </m:nary>
                  </m:oMath>
                </a14:m>
                <a:endParaRPr lang="zh-CN" altLang="en-US" dirty="0"/>
              </a:p>
            </p:txBody>
          </p:sp>
        </mc:Choice>
        <mc:Fallback>
          <p:sp>
            <p:nvSpPr>
              <p:cNvPr id="7" name="文本框 6"/>
              <p:cNvSpPr txBox="1">
                <a:spLocks noRot="1" noChangeAspect="1" noMove="1" noResize="1" noEditPoints="1" noAdjustHandles="1" noChangeArrowheads="1" noChangeShapeType="1" noTextEdit="1"/>
              </p:cNvSpPr>
              <p:nvPr/>
            </p:nvSpPr>
            <p:spPr>
              <a:xfrm>
                <a:off x="1138744" y="2382714"/>
                <a:ext cx="6717322" cy="1708545"/>
              </a:xfrm>
              <a:prstGeom prst="rect">
                <a:avLst/>
              </a:prstGeom>
              <a:blipFill>
                <a:blip r:embed="rId2"/>
                <a:stretch>
                  <a:fillRect l="-632" t="-1404" r="-3884" b="-34386"/>
                </a:stretch>
              </a:blipFill>
              <a:ln w="28575">
                <a:solidFill>
                  <a:schemeClr val="accent2"/>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1138744" y="4299437"/>
                <a:ext cx="6717322" cy="1787028"/>
              </a:xfrm>
              <a:prstGeom prst="rect">
                <a:avLst/>
              </a:prstGeom>
              <a:solidFill>
                <a:schemeClr val="accent5">
                  <a:lumMod val="20000"/>
                  <a:lumOff val="80000"/>
                </a:schemeClr>
              </a:solidFill>
              <a:ln w="28575">
                <a:solidFill>
                  <a:schemeClr val="accent5"/>
                </a:solidFill>
              </a:ln>
            </p:spPr>
            <p:txBody>
              <a:bodyPr wrap="square" rtlCol="0">
                <a:spAutoFit/>
              </a:bodyPr>
              <a:lstStyle/>
              <a:p>
                <a:pPr algn="just"/>
                <a:r>
                  <a:rPr lang="zh-CN" altLang="en-US" dirty="0" smtClean="0"/>
                  <a:t>先在各个混淆矩阵对应元素平均，得到</a:t>
                </a:r>
                <a:r>
                  <a:rPr lang="en-US" altLang="zh-CN" dirty="0" smtClean="0"/>
                  <a:t>TP</a:t>
                </a:r>
                <a:r>
                  <a:rPr lang="zh-CN" altLang="en-US" dirty="0" smtClean="0"/>
                  <a:t>、</a:t>
                </a:r>
                <a:r>
                  <a:rPr lang="en-US" altLang="zh-CN" dirty="0" smtClean="0"/>
                  <a:t>FP</a:t>
                </a:r>
                <a:r>
                  <a:rPr lang="zh-CN" altLang="en-US" dirty="0" smtClean="0"/>
                  <a:t>、</a:t>
                </a:r>
                <a:r>
                  <a:rPr lang="en-US" altLang="zh-CN" dirty="0" smtClean="0"/>
                  <a:t>TN</a:t>
                </a:r>
                <a:r>
                  <a:rPr lang="zh-CN" altLang="en-US" dirty="0" smtClean="0"/>
                  <a:t>、</a:t>
                </a:r>
                <a:r>
                  <a:rPr lang="en-US" altLang="zh-CN" dirty="0" smtClean="0"/>
                  <a:t>FN</a:t>
                </a:r>
                <a:r>
                  <a:rPr lang="zh-CN" altLang="en-US" dirty="0" smtClean="0"/>
                  <a:t>的平均值，在基于平均值计算微查准率（</a:t>
                </a:r>
                <a:r>
                  <a:rPr lang="en-US" altLang="zh-CN" dirty="0" smtClean="0"/>
                  <a:t>micro-P</a:t>
                </a:r>
                <a:r>
                  <a:rPr lang="zh-CN" altLang="en-US" dirty="0"/>
                  <a:t>）</a:t>
                </a:r>
                <a:r>
                  <a:rPr lang="zh-CN" altLang="en-US" dirty="0" smtClean="0"/>
                  <a:t>、</a:t>
                </a:r>
                <a:r>
                  <a:rPr lang="zh-CN" altLang="en-US" dirty="0"/>
                  <a:t>微</a:t>
                </a:r>
                <a:r>
                  <a:rPr lang="zh-CN" altLang="en-US" dirty="0" smtClean="0"/>
                  <a:t>查全率（</a:t>
                </a:r>
                <a:r>
                  <a:rPr lang="en-US" altLang="zh-CN" dirty="0" smtClean="0"/>
                  <a:t>micro-R</a:t>
                </a:r>
                <a:r>
                  <a:rPr lang="zh-CN" altLang="en-US" dirty="0"/>
                  <a:t>）和相应</a:t>
                </a:r>
                <a:r>
                  <a:rPr lang="zh-CN" altLang="en-US" dirty="0" smtClean="0"/>
                  <a:t>的</a:t>
                </a:r>
                <a:r>
                  <a:rPr lang="zh-CN" altLang="en-US" dirty="0"/>
                  <a:t>微</a:t>
                </a:r>
                <a:r>
                  <a:rPr lang="en-US" altLang="zh-CN" dirty="0" smtClean="0"/>
                  <a:t>F1</a:t>
                </a:r>
                <a:r>
                  <a:rPr lang="zh-CN" altLang="en-US" dirty="0" smtClean="0"/>
                  <a:t>（</a:t>
                </a:r>
                <a:r>
                  <a:rPr lang="en-US" altLang="zh-CN" dirty="0" smtClean="0"/>
                  <a:t>micro-F1</a:t>
                </a:r>
                <a:r>
                  <a:rPr lang="zh-CN" altLang="en-US" dirty="0" smtClean="0"/>
                  <a:t>）</a:t>
                </a:r>
                <a:endParaRPr lang="en-US" altLang="zh-CN" dirty="0" smtClean="0"/>
              </a:p>
              <a:p>
                <a:pPr algn="ctr"/>
                <a:r>
                  <a:rPr lang="en-US" altLang="zh-CN" dirty="0" smtClean="0"/>
                  <a:t>micro-P</a:t>
                </a:r>
                <a14:m>
                  <m:oMath xmlns:m="http://schemas.openxmlformats.org/officeDocument/2006/math">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𝑇𝑃</m:t>
                            </m:r>
                          </m:e>
                        </m:acc>
                      </m:num>
                      <m:den>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𝑇𝑃</m:t>
                            </m:r>
                          </m:e>
                        </m:acc>
                        <m:r>
                          <a:rPr lang="en-US" altLang="zh-CN" b="0" i="1" dirty="0" smtClean="0">
                            <a:latin typeface="Cambria Math" panose="02040503050406030204" pitchFamily="18" charset="0"/>
                          </a:rPr>
                          <m:t>+</m:t>
                        </m:r>
                        <m:acc>
                          <m:accPr>
                            <m:chr m:val="̅"/>
                            <m:ctrlPr>
                              <a:rPr lang="en-US" altLang="zh-CN" b="0" i="1" dirty="0" smtClean="0">
                                <a:latin typeface="Cambria Math" panose="02040503050406030204" pitchFamily="18" charset="0"/>
                              </a:rPr>
                            </m:ctrlPr>
                          </m:accPr>
                          <m:e>
                            <m:r>
                              <a:rPr lang="en-US" altLang="zh-CN" b="0" i="1" dirty="0" smtClean="0">
                                <a:latin typeface="Cambria Math" panose="02040503050406030204" pitchFamily="18" charset="0"/>
                              </a:rPr>
                              <m:t>𝐹𝑃</m:t>
                            </m:r>
                          </m:e>
                        </m:acc>
                      </m:den>
                    </m:f>
                  </m:oMath>
                </a14:m>
                <a:endParaRPr lang="en-US" altLang="zh-CN" dirty="0" smtClean="0"/>
              </a:p>
              <a:p>
                <a:pPr algn="ctr"/>
                <a:r>
                  <a:rPr lang="en-US" altLang="zh-CN" dirty="0" smtClean="0"/>
                  <a:t>micro-R</a:t>
                </a:r>
                <a14:m>
                  <m:oMath xmlns:m="http://schemas.openxmlformats.org/officeDocument/2006/math">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𝑇𝑃</m:t>
                            </m:r>
                          </m:e>
                        </m:acc>
                      </m:num>
                      <m:den>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𝑇𝑃</m:t>
                            </m:r>
                          </m:e>
                        </m:acc>
                        <m:r>
                          <a:rPr lang="en-US" altLang="zh-CN" b="0" i="1" dirty="0" smtClean="0">
                            <a:latin typeface="Cambria Math" panose="02040503050406030204" pitchFamily="18" charset="0"/>
                          </a:rPr>
                          <m:t>+</m:t>
                        </m:r>
                        <m:acc>
                          <m:accPr>
                            <m:chr m:val="̅"/>
                            <m:ctrlPr>
                              <a:rPr lang="en-US" altLang="zh-CN" b="0" i="1" dirty="0" smtClean="0">
                                <a:latin typeface="Cambria Math" panose="02040503050406030204" pitchFamily="18" charset="0"/>
                              </a:rPr>
                            </m:ctrlPr>
                          </m:accPr>
                          <m:e>
                            <m:r>
                              <a:rPr lang="en-US" altLang="zh-CN" b="0" i="1" dirty="0" smtClean="0">
                                <a:latin typeface="Cambria Math" panose="02040503050406030204" pitchFamily="18" charset="0"/>
                              </a:rPr>
                              <m:t>𝐹𝑁</m:t>
                            </m:r>
                          </m:e>
                        </m:acc>
                      </m:den>
                    </m:f>
                  </m:oMath>
                </a14:m>
                <a:endParaRPr lang="en-US" altLang="zh-CN" dirty="0" smtClean="0"/>
              </a:p>
            </p:txBody>
          </p:sp>
        </mc:Choice>
        <mc:Fallback xmlns="">
          <p:sp>
            <p:nvSpPr>
              <p:cNvPr id="8" name="文本框 7"/>
              <p:cNvSpPr txBox="1">
                <a:spLocks noRot="1" noChangeAspect="1" noMove="1" noResize="1" noEditPoints="1" noAdjustHandles="1" noChangeArrowheads="1" noChangeShapeType="1" noTextEdit="1"/>
              </p:cNvSpPr>
              <p:nvPr/>
            </p:nvSpPr>
            <p:spPr>
              <a:xfrm>
                <a:off x="1138744" y="4299437"/>
                <a:ext cx="6717322" cy="1787028"/>
              </a:xfrm>
              <a:prstGeom prst="rect">
                <a:avLst/>
              </a:prstGeom>
              <a:blipFill>
                <a:blip r:embed="rId3"/>
                <a:stretch>
                  <a:fillRect l="-632" t="-1007" r="-3975"/>
                </a:stretch>
              </a:blipFill>
              <a:ln w="28575">
                <a:solidFill>
                  <a:schemeClr val="accent5"/>
                </a:solidFill>
              </a:ln>
            </p:spPr>
            <p:txBody>
              <a:bodyPr/>
              <a:lstStyle/>
              <a:p>
                <a:r>
                  <a:rPr lang="zh-CN" altLang="en-US">
                    <a:noFill/>
                  </a:rPr>
                  <a:t> </a:t>
                </a:r>
              </a:p>
            </p:txBody>
          </p:sp>
        </mc:Fallback>
      </mc:AlternateContent>
    </p:spTree>
    <p:extLst>
      <p:ext uri="{BB962C8B-B14F-4D97-AF65-F5344CB8AC3E}">
        <p14:creationId xmlns:p14="http://schemas.microsoft.com/office/powerpoint/2010/main" val="3084416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性能度量</a:t>
            </a:r>
          </a:p>
        </p:txBody>
      </p:sp>
      <p:sp>
        <p:nvSpPr>
          <p:cNvPr id="3" name="内容占位符 2"/>
          <p:cNvSpPr>
            <a:spLocks noGrp="1"/>
          </p:cNvSpPr>
          <p:nvPr>
            <p:ph idx="1"/>
          </p:nvPr>
        </p:nvSpPr>
        <p:spPr/>
        <p:txBody>
          <a:bodyPr/>
          <a:lstStyle/>
          <a:p>
            <a:r>
              <a:rPr lang="zh-CN" altLang="en-US" dirty="0"/>
              <a:t>类似</a:t>
            </a:r>
            <a:r>
              <a:rPr lang="en-US" altLang="zh-CN" dirty="0"/>
              <a:t>P-R</a:t>
            </a:r>
            <a:r>
              <a:rPr lang="zh-CN" altLang="en-US" dirty="0"/>
              <a:t>曲线，根据学习器的预测结果对样例排序，并逐个作为正例进行预测，以“假正例率”为横轴，“真正例率”为纵轴可得到</a:t>
            </a:r>
            <a:r>
              <a:rPr lang="en-US" altLang="zh-CN" dirty="0"/>
              <a:t>ROC</a:t>
            </a:r>
            <a:r>
              <a:rPr lang="zh-CN" altLang="en-US" dirty="0" smtClean="0"/>
              <a:t>曲线，全称“受试者工作特征（</a:t>
            </a:r>
            <a:r>
              <a:rPr lang="en-US" altLang="zh-CN" dirty="0" smtClean="0"/>
              <a:t>Receiver Operating Characteristics</a:t>
            </a:r>
            <a:r>
              <a:rPr lang="zh-CN" altLang="en-US" dirty="0" smtClean="0"/>
              <a:t>）”</a:t>
            </a:r>
            <a:r>
              <a:rPr lang="en-US" altLang="zh-CN" dirty="0"/>
              <a:t>.</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25</a:t>
            </a:fld>
            <a:endParaRPr lang="zh-CN" altLang="en-US"/>
          </a:p>
        </p:txBody>
      </p:sp>
      <mc:AlternateContent xmlns:mc="http://schemas.openxmlformats.org/markup-compatibility/2006" xmlns:a14="http://schemas.microsoft.com/office/drawing/2010/main">
        <mc:Choice Requires="a14">
          <p:sp>
            <p:nvSpPr>
              <p:cNvPr id="16" name="文本框 15"/>
              <p:cNvSpPr txBox="1"/>
              <p:nvPr/>
            </p:nvSpPr>
            <p:spPr>
              <a:xfrm>
                <a:off x="5604124" y="4321435"/>
                <a:ext cx="2199151" cy="6154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𝑇𝑃𝑅</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𝑇𝑃</m:t>
                          </m:r>
                        </m:num>
                        <m:den>
                          <m:r>
                            <a:rPr lang="en-US" altLang="zh-CN" b="0" i="1" smtClean="0">
                              <a:latin typeface="Cambria Math" panose="02040503050406030204" pitchFamily="18" charset="0"/>
                            </a:rPr>
                            <m:t>𝑇𝑃</m:t>
                          </m:r>
                          <m:r>
                            <a:rPr lang="en-US" altLang="zh-CN" b="0" i="1" smtClean="0">
                              <a:latin typeface="Cambria Math" panose="02040503050406030204" pitchFamily="18" charset="0"/>
                            </a:rPr>
                            <m:t>+</m:t>
                          </m:r>
                          <m:r>
                            <a:rPr lang="en-US" altLang="zh-CN" b="0" i="1" smtClean="0">
                              <a:latin typeface="Cambria Math" panose="02040503050406030204" pitchFamily="18" charset="0"/>
                            </a:rPr>
                            <m:t>𝐹𝑁</m:t>
                          </m:r>
                        </m:den>
                      </m:f>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5604124" y="4321435"/>
                <a:ext cx="2199151" cy="615490"/>
              </a:xfrm>
              <a:prstGeom prst="rect">
                <a:avLst/>
              </a:prstGeom>
              <a:blipFill>
                <a:blip r:embed="rId2"/>
                <a:stretch>
                  <a:fillRect/>
                </a:stretch>
              </a:blipFill>
            </p:spPr>
            <p:txBody>
              <a:bodyPr/>
              <a:lstStyle/>
              <a:p>
                <a:r>
                  <a:rPr lang="zh-CN" altLang="en-US">
                    <a:noFill/>
                  </a:rPr>
                  <a:t> </a:t>
                </a:r>
              </a:p>
            </p:txBody>
          </p:sp>
        </mc:Fallback>
      </mc:AlternateContent>
      <p:graphicFrame>
        <p:nvGraphicFramePr>
          <p:cNvPr id="19" name="表格 18"/>
          <p:cNvGraphicFramePr>
            <a:graphicFrameLocks noGrp="1"/>
          </p:cNvGraphicFramePr>
          <p:nvPr>
            <p:extLst>
              <p:ext uri="{D42A27DB-BD31-4B8C-83A1-F6EECF244321}">
                <p14:modId xmlns:p14="http://schemas.microsoft.com/office/powerpoint/2010/main" val="2979200511"/>
              </p:ext>
            </p:extLst>
          </p:nvPr>
        </p:nvGraphicFramePr>
        <p:xfrm>
          <a:off x="846080" y="3519291"/>
          <a:ext cx="4562836" cy="1840952"/>
        </p:xfrm>
        <a:graphic>
          <a:graphicData uri="http://schemas.openxmlformats.org/drawingml/2006/table">
            <a:tbl>
              <a:tblPr bandRow="1">
                <a:tableStyleId>{5C22544A-7EE6-4342-B048-85BDC9FD1C3A}</a:tableStyleId>
              </a:tblPr>
              <a:tblGrid>
                <a:gridCol w="1244410">
                  <a:extLst>
                    <a:ext uri="{9D8B030D-6E8A-4147-A177-3AD203B41FA5}">
                      <a16:colId xmlns:a16="http://schemas.microsoft.com/office/drawing/2014/main" val="3907695947"/>
                    </a:ext>
                  </a:extLst>
                </a:gridCol>
                <a:gridCol w="1659213">
                  <a:extLst>
                    <a:ext uri="{9D8B030D-6E8A-4147-A177-3AD203B41FA5}">
                      <a16:colId xmlns:a16="http://schemas.microsoft.com/office/drawing/2014/main" val="3750709819"/>
                    </a:ext>
                  </a:extLst>
                </a:gridCol>
                <a:gridCol w="1659213">
                  <a:extLst>
                    <a:ext uri="{9D8B030D-6E8A-4147-A177-3AD203B41FA5}">
                      <a16:colId xmlns:a16="http://schemas.microsoft.com/office/drawing/2014/main" val="18599080"/>
                    </a:ext>
                  </a:extLst>
                </a:gridCol>
              </a:tblGrid>
              <a:tr h="460238">
                <a:tc rowSpan="2">
                  <a:txBody>
                    <a:bodyPr/>
                    <a:lstStyle/>
                    <a:p>
                      <a:pPr algn="ctr"/>
                      <a:r>
                        <a:rPr lang="zh-CN" altLang="en-US" dirty="0" smtClean="0"/>
                        <a:t>真实情况</a:t>
                      </a:r>
                      <a:endParaRPr lang="zh-CN" altLang="en-US" dirty="0"/>
                    </a:p>
                  </a:txBody>
                  <a:tcPr anchor="ctr"/>
                </a:tc>
                <a:tc gridSpan="2">
                  <a:txBody>
                    <a:bodyPr/>
                    <a:lstStyle/>
                    <a:p>
                      <a:pPr algn="ctr"/>
                      <a:r>
                        <a:rPr lang="zh-CN" altLang="en-US" dirty="0" smtClean="0"/>
                        <a:t>预测结果</a:t>
                      </a:r>
                      <a:endParaRPr lang="zh-CN" altLang="en-US" dirty="0"/>
                    </a:p>
                  </a:txBody>
                  <a:tcPr anchor="ctr"/>
                </a:tc>
                <a:tc hMerge="1">
                  <a:txBody>
                    <a:bodyPr/>
                    <a:lstStyle/>
                    <a:p>
                      <a:endParaRPr lang="zh-CN" altLang="en-US" dirty="0"/>
                    </a:p>
                  </a:txBody>
                  <a:tcPr/>
                </a:tc>
                <a:extLst>
                  <a:ext uri="{0D108BD9-81ED-4DB2-BD59-A6C34878D82A}">
                    <a16:rowId xmlns:a16="http://schemas.microsoft.com/office/drawing/2014/main" val="1805928603"/>
                  </a:ext>
                </a:extLst>
              </a:tr>
              <a:tr h="460238">
                <a:tc vMerge="1">
                  <a:txBody>
                    <a:bodyPr/>
                    <a:lstStyle/>
                    <a:p>
                      <a:endParaRPr lang="zh-CN" altLang="en-US" dirty="0"/>
                    </a:p>
                  </a:txBody>
                  <a:tcPr/>
                </a:tc>
                <a:tc>
                  <a:txBody>
                    <a:bodyPr/>
                    <a:lstStyle/>
                    <a:p>
                      <a:pPr algn="ctr"/>
                      <a:r>
                        <a:rPr lang="zh-CN" altLang="en-US" dirty="0" smtClean="0"/>
                        <a:t>正例</a:t>
                      </a:r>
                      <a:endParaRPr lang="zh-CN" altLang="en-US" dirty="0"/>
                    </a:p>
                  </a:txBody>
                  <a:tcPr anchor="ctr"/>
                </a:tc>
                <a:tc>
                  <a:txBody>
                    <a:bodyPr/>
                    <a:lstStyle/>
                    <a:p>
                      <a:pPr algn="ctr"/>
                      <a:r>
                        <a:rPr lang="zh-CN" altLang="en-US" dirty="0" smtClean="0"/>
                        <a:t>反例</a:t>
                      </a:r>
                      <a:endParaRPr lang="zh-CN" altLang="en-US" dirty="0"/>
                    </a:p>
                  </a:txBody>
                  <a:tcPr anchor="ctr"/>
                </a:tc>
                <a:extLst>
                  <a:ext uri="{0D108BD9-81ED-4DB2-BD59-A6C34878D82A}">
                    <a16:rowId xmlns:a16="http://schemas.microsoft.com/office/drawing/2014/main" val="1796449453"/>
                  </a:ext>
                </a:extLst>
              </a:tr>
              <a:tr h="460238">
                <a:tc>
                  <a:txBody>
                    <a:bodyPr/>
                    <a:lstStyle/>
                    <a:p>
                      <a:pPr algn="ctr"/>
                      <a:r>
                        <a:rPr lang="zh-CN" altLang="en-US" dirty="0" smtClean="0"/>
                        <a:t>正例</a:t>
                      </a:r>
                      <a:endParaRPr lang="zh-CN" altLang="en-US" dirty="0"/>
                    </a:p>
                  </a:txBody>
                  <a:tcPr anchor="ctr"/>
                </a:tc>
                <a:tc>
                  <a:txBody>
                    <a:bodyPr/>
                    <a:lstStyle/>
                    <a:p>
                      <a:pPr algn="ctr"/>
                      <a:r>
                        <a:rPr lang="en-US" altLang="zh-CN" dirty="0" smtClean="0"/>
                        <a:t>TP (</a:t>
                      </a:r>
                      <a:r>
                        <a:rPr lang="zh-CN" altLang="en-US" dirty="0" smtClean="0"/>
                        <a:t>真正例</a:t>
                      </a:r>
                      <a:r>
                        <a:rPr lang="en-US" altLang="zh-CN" dirty="0" smtClean="0"/>
                        <a:t>)</a:t>
                      </a:r>
                      <a:endParaRPr lang="zh-CN" altLang="en-US" dirty="0"/>
                    </a:p>
                  </a:txBody>
                  <a:tcPr anchor="ctr"/>
                </a:tc>
                <a:tc>
                  <a:txBody>
                    <a:bodyPr/>
                    <a:lstStyle/>
                    <a:p>
                      <a:pPr algn="ctr"/>
                      <a:r>
                        <a:rPr lang="en-US" altLang="zh-CN" dirty="0" smtClean="0"/>
                        <a:t>FN (</a:t>
                      </a:r>
                      <a:r>
                        <a:rPr lang="zh-CN" altLang="en-US" dirty="0" smtClean="0"/>
                        <a:t>假反例</a:t>
                      </a:r>
                      <a:r>
                        <a:rPr lang="en-US" altLang="zh-CN" dirty="0" smtClean="0"/>
                        <a:t>)</a:t>
                      </a:r>
                      <a:endParaRPr lang="zh-CN" altLang="en-US" dirty="0"/>
                    </a:p>
                  </a:txBody>
                  <a:tcPr anchor="ctr"/>
                </a:tc>
                <a:extLst>
                  <a:ext uri="{0D108BD9-81ED-4DB2-BD59-A6C34878D82A}">
                    <a16:rowId xmlns:a16="http://schemas.microsoft.com/office/drawing/2014/main" val="3299468566"/>
                  </a:ext>
                </a:extLst>
              </a:tr>
              <a:tr h="460238">
                <a:tc>
                  <a:txBody>
                    <a:bodyPr/>
                    <a:lstStyle/>
                    <a:p>
                      <a:pPr algn="ctr"/>
                      <a:r>
                        <a:rPr lang="zh-CN" altLang="en-US" dirty="0" smtClean="0"/>
                        <a:t>反例</a:t>
                      </a:r>
                      <a:endParaRPr lang="zh-CN" altLang="en-US" dirty="0"/>
                    </a:p>
                  </a:txBody>
                  <a:tcPr anchor="ctr"/>
                </a:tc>
                <a:tc>
                  <a:txBody>
                    <a:bodyPr/>
                    <a:lstStyle/>
                    <a:p>
                      <a:pPr algn="ctr"/>
                      <a:r>
                        <a:rPr lang="en-US" altLang="zh-CN" dirty="0" smtClean="0"/>
                        <a:t>FP (</a:t>
                      </a:r>
                      <a:r>
                        <a:rPr lang="zh-CN" altLang="en-US" dirty="0" smtClean="0"/>
                        <a:t>假正例</a:t>
                      </a:r>
                      <a:r>
                        <a:rPr lang="en-US" altLang="zh-CN" dirty="0" smtClean="0"/>
                        <a:t>)</a:t>
                      </a:r>
                      <a:endParaRPr lang="zh-CN" altLang="en-US" dirty="0"/>
                    </a:p>
                  </a:txBody>
                  <a:tcPr anchor="ctr"/>
                </a:tc>
                <a:tc>
                  <a:txBody>
                    <a:bodyPr/>
                    <a:lstStyle/>
                    <a:p>
                      <a:pPr algn="ctr"/>
                      <a:r>
                        <a:rPr lang="en-US" altLang="zh-CN" dirty="0" smtClean="0"/>
                        <a:t>TN (</a:t>
                      </a:r>
                      <a:r>
                        <a:rPr lang="zh-CN" altLang="en-US" dirty="0" smtClean="0"/>
                        <a:t>真反例</a:t>
                      </a:r>
                      <a:r>
                        <a:rPr lang="en-US" altLang="zh-CN" dirty="0" smtClean="0"/>
                        <a:t>)</a:t>
                      </a:r>
                      <a:endParaRPr lang="zh-CN" altLang="en-US" dirty="0"/>
                    </a:p>
                  </a:txBody>
                  <a:tcPr anchor="ctr"/>
                </a:tc>
                <a:extLst>
                  <a:ext uri="{0D108BD9-81ED-4DB2-BD59-A6C34878D82A}">
                    <a16:rowId xmlns:a16="http://schemas.microsoft.com/office/drawing/2014/main" val="2338485961"/>
                  </a:ext>
                </a:extLst>
              </a:tr>
            </a:tbl>
          </a:graphicData>
        </a:graphic>
      </p:graphicFrame>
      <p:sp>
        <p:nvSpPr>
          <p:cNvPr id="20" name="文本框 19"/>
          <p:cNvSpPr txBox="1"/>
          <p:nvPr/>
        </p:nvSpPr>
        <p:spPr>
          <a:xfrm>
            <a:off x="1002026" y="3149959"/>
            <a:ext cx="4250941" cy="369332"/>
          </a:xfrm>
          <a:prstGeom prst="rect">
            <a:avLst/>
          </a:prstGeom>
          <a:noFill/>
        </p:spPr>
        <p:txBody>
          <a:bodyPr wrap="square" rtlCol="0">
            <a:spAutoFit/>
          </a:bodyPr>
          <a:lstStyle/>
          <a:p>
            <a:pPr algn="ctr"/>
            <a:r>
              <a:rPr lang="zh-CN" altLang="en-US" dirty="0"/>
              <a:t>混淆</a:t>
            </a:r>
            <a:r>
              <a:rPr lang="zh-CN" altLang="en-US" dirty="0" smtClean="0"/>
              <a:t>矩阵 </a:t>
            </a:r>
            <a:r>
              <a:rPr lang="en-US" altLang="zh-CN" dirty="0" smtClean="0"/>
              <a:t>(confusion matrix)</a:t>
            </a:r>
            <a:endParaRPr lang="zh-CN" altLang="en-US" dirty="0"/>
          </a:p>
        </p:txBody>
      </p:sp>
      <p:sp>
        <p:nvSpPr>
          <p:cNvPr id="21" name="下箭头 20"/>
          <p:cNvSpPr/>
          <p:nvPr/>
        </p:nvSpPr>
        <p:spPr>
          <a:xfrm rot="16200000">
            <a:off x="5495582" y="4535027"/>
            <a:ext cx="281354" cy="2938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217309" y="4958515"/>
            <a:ext cx="3104988" cy="401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217308" y="4439767"/>
            <a:ext cx="3104989" cy="485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rot="16200000">
            <a:off x="5495582" y="5036202"/>
            <a:ext cx="281354" cy="2938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5" name="文本框 24"/>
              <p:cNvSpPr txBox="1"/>
              <p:nvPr/>
            </p:nvSpPr>
            <p:spPr>
              <a:xfrm>
                <a:off x="5604124" y="4875363"/>
                <a:ext cx="2199151" cy="6154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𝐹𝑃𝑅</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𝐹𝑃</m:t>
                          </m:r>
                        </m:num>
                        <m:den>
                          <m:r>
                            <a:rPr lang="en-US" altLang="zh-CN" b="0" i="1" smtClean="0">
                              <a:latin typeface="Cambria Math" panose="02040503050406030204" pitchFamily="18" charset="0"/>
                            </a:rPr>
                            <m:t>𝐹𝑃</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𝑁</m:t>
                          </m:r>
                        </m:den>
                      </m:f>
                    </m:oMath>
                  </m:oMathPara>
                </a14:m>
                <a:endParaRPr lang="zh-CN" altLang="en-US" dirty="0"/>
              </a:p>
            </p:txBody>
          </p:sp>
        </mc:Choice>
        <mc:Fallback>
          <p:sp>
            <p:nvSpPr>
              <p:cNvPr id="25" name="文本框 24"/>
              <p:cNvSpPr txBox="1">
                <a:spLocks noRot="1" noChangeAspect="1" noMove="1" noResize="1" noEditPoints="1" noAdjustHandles="1" noChangeArrowheads="1" noChangeShapeType="1" noTextEdit="1"/>
              </p:cNvSpPr>
              <p:nvPr/>
            </p:nvSpPr>
            <p:spPr>
              <a:xfrm>
                <a:off x="5604124" y="4875363"/>
                <a:ext cx="2199151" cy="615490"/>
              </a:xfrm>
              <a:prstGeom prst="rect">
                <a:avLst/>
              </a:prstGeom>
              <a:blipFill>
                <a:blip r:embed="rId3"/>
                <a:stretch>
                  <a:fillRect/>
                </a:stretch>
              </a:blipFill>
            </p:spPr>
            <p:txBody>
              <a:bodyPr/>
              <a:lstStyle/>
              <a:p>
                <a:r>
                  <a:rPr lang="zh-CN" altLang="en-US">
                    <a:noFill/>
                  </a:rPr>
                  <a:t> </a:t>
                </a:r>
              </a:p>
            </p:txBody>
          </p:sp>
        </mc:Fallback>
      </mc:AlternateContent>
      <p:sp>
        <p:nvSpPr>
          <p:cNvPr id="26" name="矩形 25"/>
          <p:cNvSpPr/>
          <p:nvPr/>
        </p:nvSpPr>
        <p:spPr>
          <a:xfrm>
            <a:off x="7763392" y="5072858"/>
            <a:ext cx="1107996" cy="369332"/>
          </a:xfrm>
          <a:prstGeom prst="rect">
            <a:avLst/>
          </a:prstGeom>
        </p:spPr>
        <p:txBody>
          <a:bodyPr wrap="none">
            <a:spAutoFit/>
          </a:bodyPr>
          <a:lstStyle/>
          <a:p>
            <a:r>
              <a:rPr lang="zh-CN" altLang="en-US" dirty="0"/>
              <a:t>假正例率</a:t>
            </a:r>
          </a:p>
        </p:txBody>
      </p:sp>
      <p:sp>
        <p:nvSpPr>
          <p:cNvPr id="27" name="矩形 26"/>
          <p:cNvSpPr/>
          <p:nvPr/>
        </p:nvSpPr>
        <p:spPr>
          <a:xfrm>
            <a:off x="7763392" y="4508464"/>
            <a:ext cx="1107996" cy="369332"/>
          </a:xfrm>
          <a:prstGeom prst="rect">
            <a:avLst/>
          </a:prstGeom>
        </p:spPr>
        <p:txBody>
          <a:bodyPr wrap="none">
            <a:spAutoFit/>
          </a:bodyPr>
          <a:lstStyle/>
          <a:p>
            <a:r>
              <a:rPr lang="zh-CN" altLang="en-US" dirty="0" smtClean="0"/>
              <a:t>真正</a:t>
            </a:r>
            <a:r>
              <a:rPr lang="zh-CN" altLang="en-US" dirty="0"/>
              <a:t>例率</a:t>
            </a:r>
          </a:p>
        </p:txBody>
      </p:sp>
    </p:spTree>
    <p:extLst>
      <p:ext uri="{BB962C8B-B14F-4D97-AF65-F5344CB8AC3E}">
        <p14:creationId xmlns:p14="http://schemas.microsoft.com/office/powerpoint/2010/main" val="328302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21" grpId="0" animBg="1"/>
      <p:bldP spid="22" grpId="0" animBg="1"/>
      <p:bldP spid="23" grpId="0" animBg="1"/>
      <p:bldP spid="24" grpId="0" animBg="1"/>
      <p:bldP spid="25" grpId="0"/>
      <p:bldP spid="26" grpId="0"/>
      <p:bldP spid="2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性能度量</a:t>
            </a:r>
          </a:p>
        </p:txBody>
      </p:sp>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26</a:t>
            </a:fld>
            <a:endParaRPr lang="zh-CN"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2193" y="3479931"/>
            <a:ext cx="3165475" cy="312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490561" y="1634891"/>
            <a:ext cx="2103781" cy="415498"/>
          </a:xfrm>
          <a:prstGeom prst="rect">
            <a:avLst/>
          </a:prstGeom>
        </p:spPr>
        <p:txBody>
          <a:bodyPr wrap="none">
            <a:spAutoFit/>
          </a:bodyPr>
          <a:lstStyle/>
          <a:p>
            <a:r>
              <a:rPr lang="en-US" altLang="zh-CN" sz="2100" dirty="0">
                <a:latin typeface="+mn-ea"/>
              </a:rPr>
              <a:t>ROC</a:t>
            </a:r>
            <a:r>
              <a:rPr lang="zh-CN" altLang="en-US" sz="2100" dirty="0">
                <a:latin typeface="+mn-ea"/>
              </a:rPr>
              <a:t>图的绘制：</a:t>
            </a:r>
            <a:endParaRPr lang="zh-CN" altLang="en-US" sz="2100" dirty="0"/>
          </a:p>
        </p:txBody>
      </p:sp>
      <mc:AlternateContent xmlns:mc="http://schemas.openxmlformats.org/markup-compatibility/2006" xmlns:a14="http://schemas.microsoft.com/office/drawing/2010/main">
        <mc:Choice Requires="a14">
          <p:graphicFrame>
            <p:nvGraphicFramePr>
              <p:cNvPr id="10" name="表格 9"/>
              <p:cNvGraphicFramePr>
                <a:graphicFrameLocks noGrp="1"/>
              </p:cNvGraphicFramePr>
              <p:nvPr>
                <p:extLst>
                  <p:ext uri="{D42A27DB-BD31-4B8C-83A1-F6EECF244321}">
                    <p14:modId xmlns:p14="http://schemas.microsoft.com/office/powerpoint/2010/main" val="114114310"/>
                  </p:ext>
                </p:extLst>
              </p:nvPr>
            </p:nvGraphicFramePr>
            <p:xfrm>
              <a:off x="1182705" y="2455258"/>
              <a:ext cx="6096000" cy="370840"/>
            </p:xfrm>
            <a:graphic>
              <a:graphicData uri="http://schemas.openxmlformats.org/drawingml/2006/table">
                <a:tbl>
                  <a:tblPr bandRow="1">
                    <a:tableStyleId>{5C22544A-7EE6-4342-B048-85BDC9FD1C3A}</a:tableStyleId>
                  </a:tblPr>
                  <a:tblGrid>
                    <a:gridCol w="609600">
                      <a:extLst>
                        <a:ext uri="{9D8B030D-6E8A-4147-A177-3AD203B41FA5}">
                          <a16:colId xmlns:a16="http://schemas.microsoft.com/office/drawing/2014/main" val="1633489667"/>
                        </a:ext>
                      </a:extLst>
                    </a:gridCol>
                    <a:gridCol w="609600">
                      <a:extLst>
                        <a:ext uri="{9D8B030D-6E8A-4147-A177-3AD203B41FA5}">
                          <a16:colId xmlns:a16="http://schemas.microsoft.com/office/drawing/2014/main" val="2088816077"/>
                        </a:ext>
                      </a:extLst>
                    </a:gridCol>
                    <a:gridCol w="609600">
                      <a:extLst>
                        <a:ext uri="{9D8B030D-6E8A-4147-A177-3AD203B41FA5}">
                          <a16:colId xmlns:a16="http://schemas.microsoft.com/office/drawing/2014/main" val="135917299"/>
                        </a:ext>
                      </a:extLst>
                    </a:gridCol>
                    <a:gridCol w="609600">
                      <a:extLst>
                        <a:ext uri="{9D8B030D-6E8A-4147-A177-3AD203B41FA5}">
                          <a16:colId xmlns:a16="http://schemas.microsoft.com/office/drawing/2014/main" val="426045064"/>
                        </a:ext>
                      </a:extLst>
                    </a:gridCol>
                    <a:gridCol w="609600">
                      <a:extLst>
                        <a:ext uri="{9D8B030D-6E8A-4147-A177-3AD203B41FA5}">
                          <a16:colId xmlns:a16="http://schemas.microsoft.com/office/drawing/2014/main" val="626277535"/>
                        </a:ext>
                      </a:extLst>
                    </a:gridCol>
                    <a:gridCol w="609600">
                      <a:extLst>
                        <a:ext uri="{9D8B030D-6E8A-4147-A177-3AD203B41FA5}">
                          <a16:colId xmlns:a16="http://schemas.microsoft.com/office/drawing/2014/main" val="1079781043"/>
                        </a:ext>
                      </a:extLst>
                    </a:gridCol>
                    <a:gridCol w="609600">
                      <a:extLst>
                        <a:ext uri="{9D8B030D-6E8A-4147-A177-3AD203B41FA5}">
                          <a16:colId xmlns:a16="http://schemas.microsoft.com/office/drawing/2014/main" val="1280800685"/>
                        </a:ext>
                      </a:extLst>
                    </a:gridCol>
                    <a:gridCol w="609600">
                      <a:extLst>
                        <a:ext uri="{9D8B030D-6E8A-4147-A177-3AD203B41FA5}">
                          <a16:colId xmlns:a16="http://schemas.microsoft.com/office/drawing/2014/main" val="3185286377"/>
                        </a:ext>
                      </a:extLst>
                    </a:gridCol>
                    <a:gridCol w="609600">
                      <a:extLst>
                        <a:ext uri="{9D8B030D-6E8A-4147-A177-3AD203B41FA5}">
                          <a16:colId xmlns:a16="http://schemas.microsoft.com/office/drawing/2014/main" val="4159876837"/>
                        </a:ext>
                      </a:extLst>
                    </a:gridCol>
                    <a:gridCol w="609600">
                      <a:extLst>
                        <a:ext uri="{9D8B030D-6E8A-4147-A177-3AD203B41FA5}">
                          <a16:colId xmlns:a16="http://schemas.microsoft.com/office/drawing/2014/main" val="4057320099"/>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3</m:t>
                                    </m:r>
                                  </m:sub>
                                </m:sSub>
                              </m:oMath>
                            </m:oMathPara>
                          </a14:m>
                          <a:endParaRPr lang="zh-CN"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4</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5</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6</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7</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8</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9</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10</m:t>
                                    </m:r>
                                  </m:sub>
                                </m:sSub>
                              </m:oMath>
                            </m:oMathPara>
                          </a14:m>
                          <a:endParaRPr lang="zh-CN" altLang="en-US" dirty="0"/>
                        </a:p>
                      </a:txBody>
                      <a:tcPr/>
                    </a:tc>
                    <a:extLst>
                      <a:ext uri="{0D108BD9-81ED-4DB2-BD59-A6C34878D82A}">
                        <a16:rowId xmlns:a16="http://schemas.microsoft.com/office/drawing/2014/main" val="1106728940"/>
                      </a:ext>
                    </a:extLst>
                  </a:tr>
                </a:tbl>
              </a:graphicData>
            </a:graphic>
          </p:graphicFrame>
        </mc:Choice>
        <mc:Fallback xmlns="">
          <p:graphicFrame>
            <p:nvGraphicFramePr>
              <p:cNvPr id="10" name="表格 9"/>
              <p:cNvGraphicFramePr>
                <a:graphicFrameLocks noGrp="1"/>
              </p:cNvGraphicFramePr>
              <p:nvPr>
                <p:extLst>
                  <p:ext uri="{D42A27DB-BD31-4B8C-83A1-F6EECF244321}">
                    <p14:modId xmlns:p14="http://schemas.microsoft.com/office/powerpoint/2010/main" val="114114310"/>
                  </p:ext>
                </p:extLst>
              </p:nvPr>
            </p:nvGraphicFramePr>
            <p:xfrm>
              <a:off x="1182705" y="2455258"/>
              <a:ext cx="6096000" cy="370840"/>
            </p:xfrm>
            <a:graphic>
              <a:graphicData uri="http://schemas.openxmlformats.org/drawingml/2006/table">
                <a:tbl>
                  <a:tblPr bandRow="1">
                    <a:tableStyleId>{5C22544A-7EE6-4342-B048-85BDC9FD1C3A}</a:tableStyleId>
                  </a:tblPr>
                  <a:tblGrid>
                    <a:gridCol w="609600">
                      <a:extLst>
                        <a:ext uri="{9D8B030D-6E8A-4147-A177-3AD203B41FA5}">
                          <a16:colId xmlns:a16="http://schemas.microsoft.com/office/drawing/2014/main" val="1633489667"/>
                        </a:ext>
                      </a:extLst>
                    </a:gridCol>
                    <a:gridCol w="609600">
                      <a:extLst>
                        <a:ext uri="{9D8B030D-6E8A-4147-A177-3AD203B41FA5}">
                          <a16:colId xmlns:a16="http://schemas.microsoft.com/office/drawing/2014/main" val="2088816077"/>
                        </a:ext>
                      </a:extLst>
                    </a:gridCol>
                    <a:gridCol w="609600">
                      <a:extLst>
                        <a:ext uri="{9D8B030D-6E8A-4147-A177-3AD203B41FA5}">
                          <a16:colId xmlns:a16="http://schemas.microsoft.com/office/drawing/2014/main" val="135917299"/>
                        </a:ext>
                      </a:extLst>
                    </a:gridCol>
                    <a:gridCol w="609600">
                      <a:extLst>
                        <a:ext uri="{9D8B030D-6E8A-4147-A177-3AD203B41FA5}">
                          <a16:colId xmlns:a16="http://schemas.microsoft.com/office/drawing/2014/main" val="426045064"/>
                        </a:ext>
                      </a:extLst>
                    </a:gridCol>
                    <a:gridCol w="609600">
                      <a:extLst>
                        <a:ext uri="{9D8B030D-6E8A-4147-A177-3AD203B41FA5}">
                          <a16:colId xmlns:a16="http://schemas.microsoft.com/office/drawing/2014/main" val="626277535"/>
                        </a:ext>
                      </a:extLst>
                    </a:gridCol>
                    <a:gridCol w="609600">
                      <a:extLst>
                        <a:ext uri="{9D8B030D-6E8A-4147-A177-3AD203B41FA5}">
                          <a16:colId xmlns:a16="http://schemas.microsoft.com/office/drawing/2014/main" val="1079781043"/>
                        </a:ext>
                      </a:extLst>
                    </a:gridCol>
                    <a:gridCol w="609600">
                      <a:extLst>
                        <a:ext uri="{9D8B030D-6E8A-4147-A177-3AD203B41FA5}">
                          <a16:colId xmlns:a16="http://schemas.microsoft.com/office/drawing/2014/main" val="1280800685"/>
                        </a:ext>
                      </a:extLst>
                    </a:gridCol>
                    <a:gridCol w="609600">
                      <a:extLst>
                        <a:ext uri="{9D8B030D-6E8A-4147-A177-3AD203B41FA5}">
                          <a16:colId xmlns:a16="http://schemas.microsoft.com/office/drawing/2014/main" val="3185286377"/>
                        </a:ext>
                      </a:extLst>
                    </a:gridCol>
                    <a:gridCol w="609600">
                      <a:extLst>
                        <a:ext uri="{9D8B030D-6E8A-4147-A177-3AD203B41FA5}">
                          <a16:colId xmlns:a16="http://schemas.microsoft.com/office/drawing/2014/main" val="4159876837"/>
                        </a:ext>
                      </a:extLst>
                    </a:gridCol>
                    <a:gridCol w="609600">
                      <a:extLst>
                        <a:ext uri="{9D8B030D-6E8A-4147-A177-3AD203B41FA5}">
                          <a16:colId xmlns:a16="http://schemas.microsoft.com/office/drawing/2014/main" val="4057320099"/>
                        </a:ext>
                      </a:extLst>
                    </a:gridCol>
                  </a:tblGrid>
                  <a:tr h="370840">
                    <a:tc>
                      <a:txBody>
                        <a:bodyPr/>
                        <a:lstStyle/>
                        <a:p>
                          <a:endParaRPr lang="zh-CN"/>
                        </a:p>
                      </a:txBody>
                      <a:tcPr>
                        <a:blipFill>
                          <a:blip r:embed="rId3"/>
                          <a:stretch>
                            <a:fillRect l="-2000" t="-1613" r="-903000" b="-3226"/>
                          </a:stretch>
                        </a:blipFill>
                      </a:tcPr>
                    </a:tc>
                    <a:tc>
                      <a:txBody>
                        <a:bodyPr/>
                        <a:lstStyle/>
                        <a:p>
                          <a:endParaRPr lang="zh-CN"/>
                        </a:p>
                      </a:txBody>
                      <a:tcPr>
                        <a:blipFill>
                          <a:blip r:embed="rId3"/>
                          <a:stretch>
                            <a:fillRect l="-102000" t="-1613" r="-803000" b="-3226"/>
                          </a:stretch>
                        </a:blipFill>
                      </a:tcPr>
                    </a:tc>
                    <a:tc>
                      <a:txBody>
                        <a:bodyPr/>
                        <a:lstStyle/>
                        <a:p>
                          <a:endParaRPr lang="zh-CN"/>
                        </a:p>
                      </a:txBody>
                      <a:tcPr>
                        <a:blipFill>
                          <a:blip r:embed="rId3"/>
                          <a:stretch>
                            <a:fillRect l="-202000" t="-1613" r="-703000" b="-3226"/>
                          </a:stretch>
                        </a:blipFill>
                      </a:tcPr>
                    </a:tc>
                    <a:tc>
                      <a:txBody>
                        <a:bodyPr/>
                        <a:lstStyle/>
                        <a:p>
                          <a:endParaRPr lang="zh-CN"/>
                        </a:p>
                      </a:txBody>
                      <a:tcPr>
                        <a:blipFill>
                          <a:blip r:embed="rId3"/>
                          <a:stretch>
                            <a:fillRect l="-302000" t="-1613" r="-603000" b="-3226"/>
                          </a:stretch>
                        </a:blipFill>
                      </a:tcPr>
                    </a:tc>
                    <a:tc>
                      <a:txBody>
                        <a:bodyPr/>
                        <a:lstStyle/>
                        <a:p>
                          <a:endParaRPr lang="zh-CN"/>
                        </a:p>
                      </a:txBody>
                      <a:tcPr>
                        <a:blipFill>
                          <a:blip r:embed="rId3"/>
                          <a:stretch>
                            <a:fillRect l="-398020" t="-1613" r="-497030" b="-3226"/>
                          </a:stretch>
                        </a:blipFill>
                      </a:tcPr>
                    </a:tc>
                    <a:tc>
                      <a:txBody>
                        <a:bodyPr/>
                        <a:lstStyle/>
                        <a:p>
                          <a:endParaRPr lang="zh-CN"/>
                        </a:p>
                      </a:txBody>
                      <a:tcPr>
                        <a:blipFill>
                          <a:blip r:embed="rId3"/>
                          <a:stretch>
                            <a:fillRect l="-503000" t="-1613" r="-402000" b="-3226"/>
                          </a:stretch>
                        </a:blipFill>
                      </a:tcPr>
                    </a:tc>
                    <a:tc>
                      <a:txBody>
                        <a:bodyPr/>
                        <a:lstStyle/>
                        <a:p>
                          <a:endParaRPr lang="zh-CN"/>
                        </a:p>
                      </a:txBody>
                      <a:tcPr>
                        <a:blipFill>
                          <a:blip r:embed="rId3"/>
                          <a:stretch>
                            <a:fillRect l="-603000" t="-1613" r="-302000" b="-3226"/>
                          </a:stretch>
                        </a:blipFill>
                      </a:tcPr>
                    </a:tc>
                    <a:tc>
                      <a:txBody>
                        <a:bodyPr/>
                        <a:lstStyle/>
                        <a:p>
                          <a:endParaRPr lang="zh-CN"/>
                        </a:p>
                      </a:txBody>
                      <a:tcPr>
                        <a:blipFill>
                          <a:blip r:embed="rId3"/>
                          <a:stretch>
                            <a:fillRect l="-703000" t="-1613" r="-202000" b="-3226"/>
                          </a:stretch>
                        </a:blipFill>
                      </a:tcPr>
                    </a:tc>
                    <a:tc>
                      <a:txBody>
                        <a:bodyPr/>
                        <a:lstStyle/>
                        <a:p>
                          <a:endParaRPr lang="zh-CN"/>
                        </a:p>
                      </a:txBody>
                      <a:tcPr>
                        <a:blipFill>
                          <a:blip r:embed="rId3"/>
                          <a:stretch>
                            <a:fillRect l="-803000" t="-1613" r="-102000" b="-3226"/>
                          </a:stretch>
                        </a:blipFill>
                      </a:tcPr>
                    </a:tc>
                    <a:tc>
                      <a:txBody>
                        <a:bodyPr/>
                        <a:lstStyle/>
                        <a:p>
                          <a:endParaRPr lang="zh-CN"/>
                        </a:p>
                      </a:txBody>
                      <a:tcPr>
                        <a:blipFill>
                          <a:blip r:embed="rId3"/>
                          <a:stretch>
                            <a:fillRect l="-903000" t="-1613" r="-2000" b="-3226"/>
                          </a:stretch>
                        </a:blipFill>
                      </a:tcPr>
                    </a:tc>
                    <a:extLst>
                      <a:ext uri="{0D108BD9-81ED-4DB2-BD59-A6C34878D82A}">
                        <a16:rowId xmlns:a16="http://schemas.microsoft.com/office/drawing/2014/main" val="1106728940"/>
                      </a:ext>
                    </a:extLst>
                  </a:tr>
                </a:tbl>
              </a:graphicData>
            </a:graphic>
          </p:graphicFrame>
        </mc:Fallback>
      </mc:AlternateContent>
      <p:sp>
        <p:nvSpPr>
          <p:cNvPr id="11" name="下箭头 10"/>
          <p:cNvSpPr/>
          <p:nvPr/>
        </p:nvSpPr>
        <p:spPr>
          <a:xfrm flipV="1">
            <a:off x="1356133" y="2880261"/>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graphicFrame>
            <p:nvGraphicFramePr>
              <p:cNvPr id="12" name="表格 11"/>
              <p:cNvGraphicFramePr>
                <a:graphicFrameLocks noGrp="1"/>
              </p:cNvGraphicFramePr>
              <p:nvPr>
                <p:extLst>
                  <p:ext uri="{D42A27DB-BD31-4B8C-83A1-F6EECF244321}">
                    <p14:modId xmlns:p14="http://schemas.microsoft.com/office/powerpoint/2010/main" val="2775981936"/>
                  </p:ext>
                </p:extLst>
              </p:nvPr>
            </p:nvGraphicFramePr>
            <p:xfrm>
              <a:off x="1179207" y="2050389"/>
              <a:ext cx="6096000" cy="370840"/>
            </p:xfrm>
            <a:graphic>
              <a:graphicData uri="http://schemas.openxmlformats.org/drawingml/2006/table">
                <a:tbl>
                  <a:tblPr bandRow="1">
                    <a:tableStyleId>{21E4AEA4-8DFA-4A89-87EB-49C32662AFE0}</a:tableStyleId>
                  </a:tblPr>
                  <a:tblGrid>
                    <a:gridCol w="609600">
                      <a:extLst>
                        <a:ext uri="{9D8B030D-6E8A-4147-A177-3AD203B41FA5}">
                          <a16:colId xmlns:a16="http://schemas.microsoft.com/office/drawing/2014/main" val="1633489667"/>
                        </a:ext>
                      </a:extLst>
                    </a:gridCol>
                    <a:gridCol w="609600">
                      <a:extLst>
                        <a:ext uri="{9D8B030D-6E8A-4147-A177-3AD203B41FA5}">
                          <a16:colId xmlns:a16="http://schemas.microsoft.com/office/drawing/2014/main" val="2088816077"/>
                        </a:ext>
                      </a:extLst>
                    </a:gridCol>
                    <a:gridCol w="609600">
                      <a:extLst>
                        <a:ext uri="{9D8B030D-6E8A-4147-A177-3AD203B41FA5}">
                          <a16:colId xmlns:a16="http://schemas.microsoft.com/office/drawing/2014/main" val="135917299"/>
                        </a:ext>
                      </a:extLst>
                    </a:gridCol>
                    <a:gridCol w="609600">
                      <a:extLst>
                        <a:ext uri="{9D8B030D-6E8A-4147-A177-3AD203B41FA5}">
                          <a16:colId xmlns:a16="http://schemas.microsoft.com/office/drawing/2014/main" val="426045064"/>
                        </a:ext>
                      </a:extLst>
                    </a:gridCol>
                    <a:gridCol w="609600">
                      <a:extLst>
                        <a:ext uri="{9D8B030D-6E8A-4147-A177-3AD203B41FA5}">
                          <a16:colId xmlns:a16="http://schemas.microsoft.com/office/drawing/2014/main" val="626277535"/>
                        </a:ext>
                      </a:extLst>
                    </a:gridCol>
                    <a:gridCol w="609600">
                      <a:extLst>
                        <a:ext uri="{9D8B030D-6E8A-4147-A177-3AD203B41FA5}">
                          <a16:colId xmlns:a16="http://schemas.microsoft.com/office/drawing/2014/main" val="1079781043"/>
                        </a:ext>
                      </a:extLst>
                    </a:gridCol>
                    <a:gridCol w="609600">
                      <a:extLst>
                        <a:ext uri="{9D8B030D-6E8A-4147-A177-3AD203B41FA5}">
                          <a16:colId xmlns:a16="http://schemas.microsoft.com/office/drawing/2014/main" val="1280800685"/>
                        </a:ext>
                      </a:extLst>
                    </a:gridCol>
                    <a:gridCol w="609600">
                      <a:extLst>
                        <a:ext uri="{9D8B030D-6E8A-4147-A177-3AD203B41FA5}">
                          <a16:colId xmlns:a16="http://schemas.microsoft.com/office/drawing/2014/main" val="3185286377"/>
                        </a:ext>
                      </a:extLst>
                    </a:gridCol>
                    <a:gridCol w="609600">
                      <a:extLst>
                        <a:ext uri="{9D8B030D-6E8A-4147-A177-3AD203B41FA5}">
                          <a16:colId xmlns:a16="http://schemas.microsoft.com/office/drawing/2014/main" val="4159876837"/>
                        </a:ext>
                      </a:extLst>
                    </a:gridCol>
                    <a:gridCol w="609600">
                      <a:extLst>
                        <a:ext uri="{9D8B030D-6E8A-4147-A177-3AD203B41FA5}">
                          <a16:colId xmlns:a16="http://schemas.microsoft.com/office/drawing/2014/main" val="4057320099"/>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1</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2</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3</m:t>
                                    </m:r>
                                  </m:sub>
                                </m:sSub>
                              </m:oMath>
                            </m:oMathPara>
                          </a14:m>
                          <a:endParaRPr lang="zh-CN"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4</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5</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6</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7</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8</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9</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10</m:t>
                                    </m:r>
                                  </m:sub>
                                </m:sSub>
                              </m:oMath>
                            </m:oMathPara>
                          </a14:m>
                          <a:endParaRPr lang="zh-CN" altLang="en-US" dirty="0"/>
                        </a:p>
                      </a:txBody>
                      <a:tcPr/>
                    </a:tc>
                    <a:extLst>
                      <a:ext uri="{0D108BD9-81ED-4DB2-BD59-A6C34878D82A}">
                        <a16:rowId xmlns:a16="http://schemas.microsoft.com/office/drawing/2014/main" val="1106728940"/>
                      </a:ext>
                    </a:extLst>
                  </a:tr>
                </a:tbl>
              </a:graphicData>
            </a:graphic>
          </p:graphicFrame>
        </mc:Choice>
        <mc:Fallback xmlns="">
          <p:graphicFrame>
            <p:nvGraphicFramePr>
              <p:cNvPr id="12" name="表格 11"/>
              <p:cNvGraphicFramePr>
                <a:graphicFrameLocks noGrp="1"/>
              </p:cNvGraphicFramePr>
              <p:nvPr>
                <p:extLst>
                  <p:ext uri="{D42A27DB-BD31-4B8C-83A1-F6EECF244321}">
                    <p14:modId xmlns:p14="http://schemas.microsoft.com/office/powerpoint/2010/main" val="2775981936"/>
                  </p:ext>
                </p:extLst>
              </p:nvPr>
            </p:nvGraphicFramePr>
            <p:xfrm>
              <a:off x="1179207" y="2050389"/>
              <a:ext cx="6096000" cy="370840"/>
            </p:xfrm>
            <a:graphic>
              <a:graphicData uri="http://schemas.openxmlformats.org/drawingml/2006/table">
                <a:tbl>
                  <a:tblPr bandRow="1">
                    <a:tableStyleId>{21E4AEA4-8DFA-4A89-87EB-49C32662AFE0}</a:tableStyleId>
                  </a:tblPr>
                  <a:tblGrid>
                    <a:gridCol w="609600">
                      <a:extLst>
                        <a:ext uri="{9D8B030D-6E8A-4147-A177-3AD203B41FA5}">
                          <a16:colId xmlns:a16="http://schemas.microsoft.com/office/drawing/2014/main" val="1633489667"/>
                        </a:ext>
                      </a:extLst>
                    </a:gridCol>
                    <a:gridCol w="609600">
                      <a:extLst>
                        <a:ext uri="{9D8B030D-6E8A-4147-A177-3AD203B41FA5}">
                          <a16:colId xmlns:a16="http://schemas.microsoft.com/office/drawing/2014/main" val="2088816077"/>
                        </a:ext>
                      </a:extLst>
                    </a:gridCol>
                    <a:gridCol w="609600">
                      <a:extLst>
                        <a:ext uri="{9D8B030D-6E8A-4147-A177-3AD203B41FA5}">
                          <a16:colId xmlns:a16="http://schemas.microsoft.com/office/drawing/2014/main" val="135917299"/>
                        </a:ext>
                      </a:extLst>
                    </a:gridCol>
                    <a:gridCol w="609600">
                      <a:extLst>
                        <a:ext uri="{9D8B030D-6E8A-4147-A177-3AD203B41FA5}">
                          <a16:colId xmlns:a16="http://schemas.microsoft.com/office/drawing/2014/main" val="426045064"/>
                        </a:ext>
                      </a:extLst>
                    </a:gridCol>
                    <a:gridCol w="609600">
                      <a:extLst>
                        <a:ext uri="{9D8B030D-6E8A-4147-A177-3AD203B41FA5}">
                          <a16:colId xmlns:a16="http://schemas.microsoft.com/office/drawing/2014/main" val="626277535"/>
                        </a:ext>
                      </a:extLst>
                    </a:gridCol>
                    <a:gridCol w="609600">
                      <a:extLst>
                        <a:ext uri="{9D8B030D-6E8A-4147-A177-3AD203B41FA5}">
                          <a16:colId xmlns:a16="http://schemas.microsoft.com/office/drawing/2014/main" val="1079781043"/>
                        </a:ext>
                      </a:extLst>
                    </a:gridCol>
                    <a:gridCol w="609600">
                      <a:extLst>
                        <a:ext uri="{9D8B030D-6E8A-4147-A177-3AD203B41FA5}">
                          <a16:colId xmlns:a16="http://schemas.microsoft.com/office/drawing/2014/main" val="1280800685"/>
                        </a:ext>
                      </a:extLst>
                    </a:gridCol>
                    <a:gridCol w="609600">
                      <a:extLst>
                        <a:ext uri="{9D8B030D-6E8A-4147-A177-3AD203B41FA5}">
                          <a16:colId xmlns:a16="http://schemas.microsoft.com/office/drawing/2014/main" val="3185286377"/>
                        </a:ext>
                      </a:extLst>
                    </a:gridCol>
                    <a:gridCol w="609600">
                      <a:extLst>
                        <a:ext uri="{9D8B030D-6E8A-4147-A177-3AD203B41FA5}">
                          <a16:colId xmlns:a16="http://schemas.microsoft.com/office/drawing/2014/main" val="4159876837"/>
                        </a:ext>
                      </a:extLst>
                    </a:gridCol>
                    <a:gridCol w="609600">
                      <a:extLst>
                        <a:ext uri="{9D8B030D-6E8A-4147-A177-3AD203B41FA5}">
                          <a16:colId xmlns:a16="http://schemas.microsoft.com/office/drawing/2014/main" val="4057320099"/>
                        </a:ext>
                      </a:extLst>
                    </a:gridCol>
                  </a:tblGrid>
                  <a:tr h="370840">
                    <a:tc>
                      <a:txBody>
                        <a:bodyPr/>
                        <a:lstStyle/>
                        <a:p>
                          <a:endParaRPr lang="zh-CN"/>
                        </a:p>
                      </a:txBody>
                      <a:tcPr>
                        <a:blipFill>
                          <a:blip r:embed="rId4"/>
                          <a:stretch>
                            <a:fillRect l="-1000" t="-1613" r="-903000" b="-3226"/>
                          </a:stretch>
                        </a:blipFill>
                      </a:tcPr>
                    </a:tc>
                    <a:tc>
                      <a:txBody>
                        <a:bodyPr/>
                        <a:lstStyle/>
                        <a:p>
                          <a:endParaRPr lang="zh-CN"/>
                        </a:p>
                      </a:txBody>
                      <a:tcPr>
                        <a:blipFill>
                          <a:blip r:embed="rId4"/>
                          <a:stretch>
                            <a:fillRect l="-101000" t="-1613" r="-803000" b="-3226"/>
                          </a:stretch>
                        </a:blipFill>
                      </a:tcPr>
                    </a:tc>
                    <a:tc>
                      <a:txBody>
                        <a:bodyPr/>
                        <a:lstStyle/>
                        <a:p>
                          <a:endParaRPr lang="zh-CN"/>
                        </a:p>
                      </a:txBody>
                      <a:tcPr>
                        <a:blipFill>
                          <a:blip r:embed="rId4"/>
                          <a:stretch>
                            <a:fillRect l="-201000" t="-1613" r="-703000" b="-3226"/>
                          </a:stretch>
                        </a:blipFill>
                      </a:tcPr>
                    </a:tc>
                    <a:tc>
                      <a:txBody>
                        <a:bodyPr/>
                        <a:lstStyle/>
                        <a:p>
                          <a:endParaRPr lang="zh-CN"/>
                        </a:p>
                      </a:txBody>
                      <a:tcPr>
                        <a:blipFill>
                          <a:blip r:embed="rId4"/>
                          <a:stretch>
                            <a:fillRect l="-301000" t="-1613" r="-603000" b="-3226"/>
                          </a:stretch>
                        </a:blipFill>
                      </a:tcPr>
                    </a:tc>
                    <a:tc>
                      <a:txBody>
                        <a:bodyPr/>
                        <a:lstStyle/>
                        <a:p>
                          <a:endParaRPr lang="zh-CN"/>
                        </a:p>
                      </a:txBody>
                      <a:tcPr>
                        <a:blipFill>
                          <a:blip r:embed="rId4"/>
                          <a:stretch>
                            <a:fillRect l="-397030" t="-1613" r="-497030" b="-3226"/>
                          </a:stretch>
                        </a:blipFill>
                      </a:tcPr>
                    </a:tc>
                    <a:tc>
                      <a:txBody>
                        <a:bodyPr/>
                        <a:lstStyle/>
                        <a:p>
                          <a:endParaRPr lang="zh-CN"/>
                        </a:p>
                      </a:txBody>
                      <a:tcPr>
                        <a:blipFill>
                          <a:blip r:embed="rId4"/>
                          <a:stretch>
                            <a:fillRect l="-502000" t="-1613" r="-402000" b="-3226"/>
                          </a:stretch>
                        </a:blipFill>
                      </a:tcPr>
                    </a:tc>
                    <a:tc>
                      <a:txBody>
                        <a:bodyPr/>
                        <a:lstStyle/>
                        <a:p>
                          <a:endParaRPr lang="zh-CN"/>
                        </a:p>
                      </a:txBody>
                      <a:tcPr>
                        <a:blipFill>
                          <a:blip r:embed="rId4"/>
                          <a:stretch>
                            <a:fillRect l="-602000" t="-1613" r="-302000" b="-3226"/>
                          </a:stretch>
                        </a:blipFill>
                      </a:tcPr>
                    </a:tc>
                    <a:tc>
                      <a:txBody>
                        <a:bodyPr/>
                        <a:lstStyle/>
                        <a:p>
                          <a:endParaRPr lang="zh-CN"/>
                        </a:p>
                      </a:txBody>
                      <a:tcPr>
                        <a:blipFill>
                          <a:blip r:embed="rId4"/>
                          <a:stretch>
                            <a:fillRect l="-702000" t="-1613" r="-202000" b="-3226"/>
                          </a:stretch>
                        </a:blipFill>
                      </a:tcPr>
                    </a:tc>
                    <a:tc>
                      <a:txBody>
                        <a:bodyPr/>
                        <a:lstStyle/>
                        <a:p>
                          <a:endParaRPr lang="zh-CN"/>
                        </a:p>
                      </a:txBody>
                      <a:tcPr>
                        <a:blipFill>
                          <a:blip r:embed="rId4"/>
                          <a:stretch>
                            <a:fillRect l="-802000" t="-1613" r="-102000" b="-3226"/>
                          </a:stretch>
                        </a:blipFill>
                      </a:tcPr>
                    </a:tc>
                    <a:tc>
                      <a:txBody>
                        <a:bodyPr/>
                        <a:lstStyle/>
                        <a:p>
                          <a:endParaRPr lang="zh-CN"/>
                        </a:p>
                      </a:txBody>
                      <a:tcPr>
                        <a:blipFill>
                          <a:blip r:embed="rId4"/>
                          <a:stretch>
                            <a:fillRect l="-902000" t="-1613" r="-2000" b="-3226"/>
                          </a:stretch>
                        </a:blipFill>
                      </a:tcPr>
                    </a:tc>
                    <a:extLst>
                      <a:ext uri="{0D108BD9-81ED-4DB2-BD59-A6C34878D82A}">
                        <a16:rowId xmlns:a16="http://schemas.microsoft.com/office/drawing/2014/main" val="1106728940"/>
                      </a:ext>
                    </a:extLst>
                  </a:tr>
                </a:tbl>
              </a:graphicData>
            </a:graphic>
          </p:graphicFrame>
        </mc:Fallback>
      </mc:AlternateContent>
      <p:cxnSp>
        <p:nvCxnSpPr>
          <p:cNvPr id="13" name="直接箭头连接符 12"/>
          <p:cNvCxnSpPr/>
          <p:nvPr/>
        </p:nvCxnSpPr>
        <p:spPr>
          <a:xfrm flipH="1">
            <a:off x="1890346" y="2437310"/>
            <a:ext cx="4633546"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下箭头 13"/>
          <p:cNvSpPr/>
          <p:nvPr/>
        </p:nvSpPr>
        <p:spPr>
          <a:xfrm flipV="1">
            <a:off x="1969623" y="2880261"/>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下箭头 14"/>
          <p:cNvSpPr/>
          <p:nvPr/>
        </p:nvSpPr>
        <p:spPr>
          <a:xfrm flipV="1">
            <a:off x="2583113" y="2880261"/>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下箭头 15"/>
          <p:cNvSpPr/>
          <p:nvPr/>
        </p:nvSpPr>
        <p:spPr>
          <a:xfrm flipV="1">
            <a:off x="3196603" y="2880261"/>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下箭头 16"/>
          <p:cNvSpPr/>
          <p:nvPr/>
        </p:nvSpPr>
        <p:spPr>
          <a:xfrm flipV="1">
            <a:off x="3810093" y="2880261"/>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7"/>
          <p:cNvSpPr/>
          <p:nvPr/>
        </p:nvSpPr>
        <p:spPr>
          <a:xfrm flipV="1">
            <a:off x="4423583" y="2880261"/>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flipV="1">
            <a:off x="5037073" y="2880261"/>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下箭头 19"/>
          <p:cNvSpPr/>
          <p:nvPr/>
        </p:nvSpPr>
        <p:spPr>
          <a:xfrm flipV="1">
            <a:off x="5650563" y="2880261"/>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下箭头 20"/>
          <p:cNvSpPr/>
          <p:nvPr/>
        </p:nvSpPr>
        <p:spPr>
          <a:xfrm flipV="1">
            <a:off x="6264053" y="2880261"/>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下箭头 21"/>
          <p:cNvSpPr/>
          <p:nvPr/>
        </p:nvSpPr>
        <p:spPr>
          <a:xfrm flipV="1">
            <a:off x="6877546" y="2880261"/>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3" name="矩形 22"/>
              <p:cNvSpPr/>
              <p:nvPr/>
            </p:nvSpPr>
            <p:spPr>
              <a:xfrm>
                <a:off x="465073" y="3645798"/>
                <a:ext cx="4572000" cy="646331"/>
              </a:xfrm>
              <a:prstGeom prst="rect">
                <a:avLst/>
              </a:prstGeom>
            </p:spPr>
            <p:txBody>
              <a:bodyPr>
                <a:spAutoFit/>
              </a:bodyPr>
              <a:lstStyle/>
              <a:p>
                <a:pPr marL="0" lvl="1" indent="0">
                  <a:buNone/>
                </a:pPr>
                <a:r>
                  <a:rPr lang="zh-CN" altLang="en-US" dirty="0">
                    <a:latin typeface="+mn-ea"/>
                  </a:rPr>
                  <a:t>给定</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𝑚</m:t>
                        </m:r>
                      </m:e>
                      <m:sup>
                        <m:r>
                          <a:rPr lang="en-US" altLang="zh-CN" i="1">
                            <a:latin typeface="Cambria Math" panose="02040503050406030204" pitchFamily="18" charset="0"/>
                          </a:rPr>
                          <m:t>+</m:t>
                        </m:r>
                      </m:sup>
                    </m:sSup>
                  </m:oMath>
                </a14:m>
                <a:r>
                  <a:rPr lang="zh-CN" altLang="en-US" dirty="0">
                    <a:latin typeface="+mn-ea"/>
                  </a:rPr>
                  <a:t>个正例和</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𝑚</m:t>
                        </m:r>
                      </m:e>
                      <m:sup>
                        <m:r>
                          <a:rPr lang="en-US" altLang="zh-CN" i="1">
                            <a:latin typeface="Cambria Math" panose="02040503050406030204" pitchFamily="18" charset="0"/>
                          </a:rPr>
                          <m:t>−</m:t>
                        </m:r>
                      </m:sup>
                    </m:sSup>
                  </m:oMath>
                </a14:m>
                <a:r>
                  <a:rPr lang="zh-CN" altLang="en-US" dirty="0">
                    <a:latin typeface="+mn-ea"/>
                  </a:rPr>
                  <a:t>个负例，根据学习器预测结果对样例进行排序。</a:t>
                </a:r>
                <a:endParaRPr lang="en-US" altLang="zh-CN" dirty="0">
                  <a:latin typeface="+mn-ea"/>
                </a:endParaRPr>
              </a:p>
            </p:txBody>
          </p:sp>
        </mc:Choice>
        <mc:Fallback xmlns="">
          <p:sp>
            <p:nvSpPr>
              <p:cNvPr id="23" name="矩形 22"/>
              <p:cNvSpPr>
                <a:spLocks noRot="1" noChangeAspect="1" noMove="1" noResize="1" noEditPoints="1" noAdjustHandles="1" noChangeArrowheads="1" noChangeShapeType="1" noTextEdit="1"/>
              </p:cNvSpPr>
              <p:nvPr/>
            </p:nvSpPr>
            <p:spPr>
              <a:xfrm>
                <a:off x="465073" y="3645798"/>
                <a:ext cx="4572000" cy="646331"/>
              </a:xfrm>
              <a:prstGeom prst="rect">
                <a:avLst/>
              </a:prstGeom>
              <a:blipFill>
                <a:blip r:embed="rId5"/>
                <a:stretch>
                  <a:fillRect l="-1067" t="-4717"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p:cNvSpPr/>
              <p:nvPr/>
            </p:nvSpPr>
            <p:spPr>
              <a:xfrm>
                <a:off x="465073" y="4503752"/>
                <a:ext cx="4572000" cy="1752403"/>
              </a:xfrm>
              <a:prstGeom prst="rect">
                <a:avLst/>
              </a:prstGeom>
            </p:spPr>
            <p:txBody>
              <a:bodyPr>
                <a:spAutoFit/>
              </a:bodyPr>
              <a:lstStyle/>
              <a:p>
                <a:pPr marL="0" lvl="1"/>
                <a:r>
                  <a:rPr lang="zh-CN" altLang="en-US" dirty="0">
                    <a:latin typeface="+mn-ea"/>
                  </a:rPr>
                  <a:t>将分类阈值设为每个样例的预测值，当前标记点坐标为</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oMath>
                </a14:m>
                <a:r>
                  <a:rPr lang="zh-CN" altLang="en-US" dirty="0">
                    <a:latin typeface="+mn-ea"/>
                  </a:rPr>
                  <a:t> </a:t>
                </a:r>
                <a:r>
                  <a:rPr lang="en-US" altLang="zh-CN" dirty="0">
                    <a:latin typeface="+mn-ea"/>
                  </a:rPr>
                  <a:t>,</a:t>
                </a:r>
                <a:r>
                  <a:rPr lang="zh-CN" altLang="en-US" dirty="0">
                    <a:latin typeface="+mn-ea"/>
                  </a:rPr>
                  <a:t>当前若为真正例，则对应标记点的坐标为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𝑚</m:t>
                                </m:r>
                              </m:e>
                              <m:sup>
                                <m:r>
                                  <a:rPr lang="en-US" altLang="zh-CN" i="1">
                                    <a:latin typeface="Cambria Math" panose="02040503050406030204" pitchFamily="18" charset="0"/>
                                  </a:rPr>
                                  <m:t>+</m:t>
                                </m:r>
                              </m:sup>
                            </m:sSup>
                          </m:den>
                        </m:f>
                      </m:e>
                    </m:d>
                  </m:oMath>
                </a14:m>
                <a:r>
                  <a:rPr lang="zh-CN" altLang="en-US" dirty="0">
                    <a:latin typeface="+mn-ea"/>
                  </a:rPr>
                  <a:t> </a:t>
                </a:r>
                <a:r>
                  <a:rPr lang="en-US" altLang="zh-CN" dirty="0">
                    <a:latin typeface="+mn-ea"/>
                  </a:rPr>
                  <a:t>;</a:t>
                </a:r>
                <a:r>
                  <a:rPr lang="zh-CN" altLang="en-US" dirty="0">
                    <a:latin typeface="+mn-ea"/>
                  </a:rPr>
                  <a:t>当前若为假正例，则对应标记点的坐标为</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𝑚</m:t>
                                </m:r>
                              </m:e>
                              <m:sup>
                                <m:r>
                                  <a:rPr lang="en-US" altLang="zh-CN" i="1">
                                    <a:latin typeface="Cambria Math" panose="02040503050406030204" pitchFamily="18" charset="0"/>
                                  </a:rPr>
                                  <m:t>−1</m:t>
                                </m:r>
                              </m:sup>
                            </m:sSup>
                          </m:den>
                        </m:f>
                        <m:r>
                          <a:rPr lang="en-US" altLang="zh-CN" i="1">
                            <a:latin typeface="Cambria Math" panose="02040503050406030204" pitchFamily="18" charset="0"/>
                          </a:rPr>
                          <m:t>,</m:t>
                        </m:r>
                        <m:r>
                          <a:rPr lang="en-US" altLang="zh-CN" i="1">
                            <a:latin typeface="Cambria Math" panose="02040503050406030204" pitchFamily="18" charset="0"/>
                          </a:rPr>
                          <m:t>𝑦</m:t>
                        </m:r>
                      </m:e>
                    </m:d>
                  </m:oMath>
                </a14:m>
                <a:r>
                  <a:rPr lang="zh-CN" altLang="en-US" dirty="0" smtClean="0"/>
                  <a:t>。</a:t>
                </a:r>
                <a:r>
                  <a:rPr lang="zh-CN" altLang="en-US" dirty="0">
                    <a:latin typeface="+mn-ea"/>
                  </a:rPr>
                  <a:t>然后用线段连接相邻</a:t>
                </a:r>
                <a:r>
                  <a:rPr lang="zh-CN" altLang="en-US" dirty="0" smtClean="0">
                    <a:latin typeface="+mn-ea"/>
                  </a:rPr>
                  <a:t>点</a:t>
                </a:r>
                <a:endParaRPr lang="zh-CN" altLang="en-US" dirty="0">
                  <a:latin typeface="+mn-ea"/>
                </a:endParaRPr>
              </a:p>
            </p:txBody>
          </p:sp>
        </mc:Choice>
        <mc:Fallback xmlns="">
          <p:sp>
            <p:nvSpPr>
              <p:cNvPr id="24" name="矩形 23"/>
              <p:cNvSpPr>
                <a:spLocks noRot="1" noChangeAspect="1" noMove="1" noResize="1" noEditPoints="1" noAdjustHandles="1" noChangeArrowheads="1" noChangeShapeType="1" noTextEdit="1"/>
              </p:cNvSpPr>
              <p:nvPr/>
            </p:nvSpPr>
            <p:spPr>
              <a:xfrm>
                <a:off x="465073" y="4503752"/>
                <a:ext cx="4572000" cy="1752403"/>
              </a:xfrm>
              <a:prstGeom prst="rect">
                <a:avLst/>
              </a:prstGeom>
              <a:blipFill>
                <a:blip r:embed="rId6"/>
                <a:stretch>
                  <a:fillRect l="-1067" t="-2091" r="-533" b="-48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7544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ircle(in)">
                                      <p:cBhvr>
                                        <p:cTn id="17" dur="2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50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xit" presetSubtype="0" fill="hold" grpId="1" nodeType="withEffect">
                                  <p:stCondLst>
                                    <p:cond delay="500"/>
                                  </p:stCondLst>
                                  <p:childTnLst>
                                    <p:set>
                                      <p:cBhvr>
                                        <p:cTn id="30" dur="1" fill="hold">
                                          <p:stCondLst>
                                            <p:cond delay="0"/>
                                          </p:stCondLst>
                                        </p:cTn>
                                        <p:tgtEl>
                                          <p:spTgt spid="11"/>
                                        </p:tgtEl>
                                        <p:attrNameLst>
                                          <p:attrName>style.visibility</p:attrName>
                                        </p:attrNameLst>
                                      </p:cBhvr>
                                      <p:to>
                                        <p:strVal val="hidden"/>
                                      </p:to>
                                    </p:set>
                                  </p:childTnLst>
                                </p:cTn>
                              </p:par>
                            </p:childTnLst>
                          </p:cTn>
                        </p:par>
                        <p:par>
                          <p:cTn id="31" fill="hold">
                            <p:stCondLst>
                              <p:cond delay="500"/>
                            </p:stCondLst>
                            <p:childTnLst>
                              <p:par>
                                <p:cTn id="32" presetID="1" presetClass="entr" presetSubtype="0" fill="hold" grpId="0" nodeType="afterEffect">
                                  <p:stCondLst>
                                    <p:cond delay="500"/>
                                  </p:stCondLst>
                                  <p:childTnLst>
                                    <p:set>
                                      <p:cBhvr>
                                        <p:cTn id="33" dur="1" fill="hold">
                                          <p:stCondLst>
                                            <p:cond delay="0"/>
                                          </p:stCondLst>
                                        </p:cTn>
                                        <p:tgtEl>
                                          <p:spTgt spid="15"/>
                                        </p:tgtEl>
                                        <p:attrNameLst>
                                          <p:attrName>style.visibility</p:attrName>
                                        </p:attrNameLst>
                                      </p:cBhvr>
                                      <p:to>
                                        <p:strVal val="visible"/>
                                      </p:to>
                                    </p:set>
                                  </p:childTnLst>
                                </p:cTn>
                              </p:par>
                            </p:childTnLst>
                          </p:cTn>
                        </p:par>
                        <p:par>
                          <p:cTn id="34" fill="hold">
                            <p:stCondLst>
                              <p:cond delay="1000"/>
                            </p:stCondLst>
                            <p:childTnLst>
                              <p:par>
                                <p:cTn id="35" presetID="1" presetClass="exit" presetSubtype="0" fill="hold" grpId="1" nodeType="afterEffect">
                                  <p:stCondLst>
                                    <p:cond delay="0"/>
                                  </p:stCondLst>
                                  <p:childTnLst>
                                    <p:set>
                                      <p:cBhvr>
                                        <p:cTn id="36" dur="1" fill="hold">
                                          <p:stCondLst>
                                            <p:cond delay="0"/>
                                          </p:stCondLst>
                                        </p:cTn>
                                        <p:tgtEl>
                                          <p:spTgt spid="14"/>
                                        </p:tgtEl>
                                        <p:attrNameLst>
                                          <p:attrName>style.visibility</p:attrName>
                                        </p:attrNameLst>
                                      </p:cBhvr>
                                      <p:to>
                                        <p:strVal val="hidden"/>
                                      </p:to>
                                    </p:set>
                                  </p:childTnLst>
                                </p:cTn>
                              </p:par>
                            </p:childTnLst>
                          </p:cTn>
                        </p:par>
                        <p:par>
                          <p:cTn id="37" fill="hold">
                            <p:stCondLst>
                              <p:cond delay="1000"/>
                            </p:stCondLst>
                            <p:childTnLst>
                              <p:par>
                                <p:cTn id="38" presetID="1" presetClass="entr" presetSubtype="0" fill="hold" grpId="0" nodeType="afterEffect">
                                  <p:stCondLst>
                                    <p:cond delay="500"/>
                                  </p:stCondLst>
                                  <p:childTnLst>
                                    <p:set>
                                      <p:cBhvr>
                                        <p:cTn id="39" dur="1" fill="hold">
                                          <p:stCondLst>
                                            <p:cond delay="0"/>
                                          </p:stCondLst>
                                        </p:cTn>
                                        <p:tgtEl>
                                          <p:spTgt spid="16"/>
                                        </p:tgtEl>
                                        <p:attrNameLst>
                                          <p:attrName>style.visibility</p:attrName>
                                        </p:attrNameLst>
                                      </p:cBhvr>
                                      <p:to>
                                        <p:strVal val="visible"/>
                                      </p:to>
                                    </p:set>
                                  </p:childTnLst>
                                </p:cTn>
                              </p:par>
                            </p:childTnLst>
                          </p:cTn>
                        </p:par>
                        <p:par>
                          <p:cTn id="40" fill="hold">
                            <p:stCondLst>
                              <p:cond delay="1500"/>
                            </p:stCondLst>
                            <p:childTnLst>
                              <p:par>
                                <p:cTn id="41" presetID="1" presetClass="exit" presetSubtype="0" fill="hold" grpId="1" nodeType="afterEffect">
                                  <p:stCondLst>
                                    <p:cond delay="0"/>
                                  </p:stCondLst>
                                  <p:childTnLst>
                                    <p:set>
                                      <p:cBhvr>
                                        <p:cTn id="42" dur="1" fill="hold">
                                          <p:stCondLst>
                                            <p:cond delay="0"/>
                                          </p:stCondLst>
                                        </p:cTn>
                                        <p:tgtEl>
                                          <p:spTgt spid="15"/>
                                        </p:tgtEl>
                                        <p:attrNameLst>
                                          <p:attrName>style.visibility</p:attrName>
                                        </p:attrNameLst>
                                      </p:cBhvr>
                                      <p:to>
                                        <p:strVal val="hidden"/>
                                      </p:to>
                                    </p:set>
                                  </p:childTnLst>
                                </p:cTn>
                              </p:par>
                            </p:childTnLst>
                          </p:cTn>
                        </p:par>
                        <p:par>
                          <p:cTn id="43" fill="hold">
                            <p:stCondLst>
                              <p:cond delay="1500"/>
                            </p:stCondLst>
                            <p:childTnLst>
                              <p:par>
                                <p:cTn id="44" presetID="1" presetClass="entr" presetSubtype="0" fill="hold" grpId="0" nodeType="afterEffect">
                                  <p:stCondLst>
                                    <p:cond delay="500"/>
                                  </p:stCondLst>
                                  <p:childTnLst>
                                    <p:set>
                                      <p:cBhvr>
                                        <p:cTn id="45" dur="1" fill="hold">
                                          <p:stCondLst>
                                            <p:cond delay="0"/>
                                          </p:stCondLst>
                                        </p:cTn>
                                        <p:tgtEl>
                                          <p:spTgt spid="17"/>
                                        </p:tgtEl>
                                        <p:attrNameLst>
                                          <p:attrName>style.visibility</p:attrName>
                                        </p:attrNameLst>
                                      </p:cBhvr>
                                      <p:to>
                                        <p:strVal val="visible"/>
                                      </p:to>
                                    </p:set>
                                  </p:childTnLst>
                                </p:cTn>
                              </p:par>
                            </p:childTnLst>
                          </p:cTn>
                        </p:par>
                        <p:par>
                          <p:cTn id="46" fill="hold">
                            <p:stCondLst>
                              <p:cond delay="2000"/>
                            </p:stCondLst>
                            <p:childTnLst>
                              <p:par>
                                <p:cTn id="47" presetID="1" presetClass="exit" presetSubtype="0" fill="hold" grpId="1" nodeType="afterEffect">
                                  <p:stCondLst>
                                    <p:cond delay="0"/>
                                  </p:stCondLst>
                                  <p:childTnLst>
                                    <p:set>
                                      <p:cBhvr>
                                        <p:cTn id="48" dur="1" fill="hold">
                                          <p:stCondLst>
                                            <p:cond delay="0"/>
                                          </p:stCondLst>
                                        </p:cTn>
                                        <p:tgtEl>
                                          <p:spTgt spid="16"/>
                                        </p:tgtEl>
                                        <p:attrNameLst>
                                          <p:attrName>style.visibility</p:attrName>
                                        </p:attrNameLst>
                                      </p:cBhvr>
                                      <p:to>
                                        <p:strVal val="hidden"/>
                                      </p:to>
                                    </p:set>
                                  </p:childTnLst>
                                </p:cTn>
                              </p:par>
                            </p:childTnLst>
                          </p:cTn>
                        </p:par>
                        <p:par>
                          <p:cTn id="49" fill="hold">
                            <p:stCondLst>
                              <p:cond delay="2000"/>
                            </p:stCondLst>
                            <p:childTnLst>
                              <p:par>
                                <p:cTn id="50" presetID="1" presetClass="entr" presetSubtype="0" fill="hold" grpId="0" nodeType="afterEffect">
                                  <p:stCondLst>
                                    <p:cond delay="500"/>
                                  </p:stCondLst>
                                  <p:childTnLst>
                                    <p:set>
                                      <p:cBhvr>
                                        <p:cTn id="51" dur="1" fill="hold">
                                          <p:stCondLst>
                                            <p:cond delay="0"/>
                                          </p:stCondLst>
                                        </p:cTn>
                                        <p:tgtEl>
                                          <p:spTgt spid="18"/>
                                        </p:tgtEl>
                                        <p:attrNameLst>
                                          <p:attrName>style.visibility</p:attrName>
                                        </p:attrNameLst>
                                      </p:cBhvr>
                                      <p:to>
                                        <p:strVal val="visible"/>
                                      </p:to>
                                    </p:set>
                                  </p:childTnLst>
                                </p:cTn>
                              </p:par>
                            </p:childTnLst>
                          </p:cTn>
                        </p:par>
                        <p:par>
                          <p:cTn id="52" fill="hold">
                            <p:stCondLst>
                              <p:cond delay="2500"/>
                            </p:stCondLst>
                            <p:childTnLst>
                              <p:par>
                                <p:cTn id="53" presetID="1" presetClass="exit" presetSubtype="0" fill="hold" grpId="1" nodeType="afterEffect">
                                  <p:stCondLst>
                                    <p:cond delay="0"/>
                                  </p:stCondLst>
                                  <p:childTnLst>
                                    <p:set>
                                      <p:cBhvr>
                                        <p:cTn id="54" dur="1" fill="hold">
                                          <p:stCondLst>
                                            <p:cond delay="0"/>
                                          </p:stCondLst>
                                        </p:cTn>
                                        <p:tgtEl>
                                          <p:spTgt spid="17"/>
                                        </p:tgtEl>
                                        <p:attrNameLst>
                                          <p:attrName>style.visibility</p:attrName>
                                        </p:attrNameLst>
                                      </p:cBhvr>
                                      <p:to>
                                        <p:strVal val="hidden"/>
                                      </p:to>
                                    </p:set>
                                  </p:childTnLst>
                                </p:cTn>
                              </p:par>
                            </p:childTnLst>
                          </p:cTn>
                        </p:par>
                        <p:par>
                          <p:cTn id="55" fill="hold">
                            <p:stCondLst>
                              <p:cond delay="2500"/>
                            </p:stCondLst>
                            <p:childTnLst>
                              <p:par>
                                <p:cTn id="56" presetID="1" presetClass="entr" presetSubtype="0" fill="hold" grpId="0" nodeType="afterEffect">
                                  <p:stCondLst>
                                    <p:cond delay="500"/>
                                  </p:stCondLst>
                                  <p:childTnLst>
                                    <p:set>
                                      <p:cBhvr>
                                        <p:cTn id="57" dur="1" fill="hold">
                                          <p:stCondLst>
                                            <p:cond delay="0"/>
                                          </p:stCondLst>
                                        </p:cTn>
                                        <p:tgtEl>
                                          <p:spTgt spid="19"/>
                                        </p:tgtEl>
                                        <p:attrNameLst>
                                          <p:attrName>style.visibility</p:attrName>
                                        </p:attrNameLst>
                                      </p:cBhvr>
                                      <p:to>
                                        <p:strVal val="visible"/>
                                      </p:to>
                                    </p:set>
                                  </p:childTnLst>
                                </p:cTn>
                              </p:par>
                            </p:childTnLst>
                          </p:cTn>
                        </p:par>
                        <p:par>
                          <p:cTn id="58" fill="hold">
                            <p:stCondLst>
                              <p:cond delay="3000"/>
                            </p:stCondLst>
                            <p:childTnLst>
                              <p:par>
                                <p:cTn id="59" presetID="1" presetClass="exit" presetSubtype="0" fill="hold" grpId="1" nodeType="afterEffect">
                                  <p:stCondLst>
                                    <p:cond delay="0"/>
                                  </p:stCondLst>
                                  <p:childTnLst>
                                    <p:set>
                                      <p:cBhvr>
                                        <p:cTn id="60" dur="1" fill="hold">
                                          <p:stCondLst>
                                            <p:cond delay="0"/>
                                          </p:stCondLst>
                                        </p:cTn>
                                        <p:tgtEl>
                                          <p:spTgt spid="18"/>
                                        </p:tgtEl>
                                        <p:attrNameLst>
                                          <p:attrName>style.visibility</p:attrName>
                                        </p:attrNameLst>
                                      </p:cBhvr>
                                      <p:to>
                                        <p:strVal val="hidden"/>
                                      </p:to>
                                    </p:set>
                                  </p:childTnLst>
                                </p:cTn>
                              </p:par>
                              <p:par>
                                <p:cTn id="61" presetID="1" presetClass="entr" presetSubtype="0" fill="hold" grpId="0" nodeType="withEffect">
                                  <p:stCondLst>
                                    <p:cond delay="500"/>
                                  </p:stCondLst>
                                  <p:childTnLst>
                                    <p:set>
                                      <p:cBhvr>
                                        <p:cTn id="62" dur="1" fill="hold">
                                          <p:stCondLst>
                                            <p:cond delay="0"/>
                                          </p:stCondLst>
                                        </p:cTn>
                                        <p:tgtEl>
                                          <p:spTgt spid="20"/>
                                        </p:tgtEl>
                                        <p:attrNameLst>
                                          <p:attrName>style.visibility</p:attrName>
                                        </p:attrNameLst>
                                      </p:cBhvr>
                                      <p:to>
                                        <p:strVal val="visible"/>
                                      </p:to>
                                    </p:set>
                                  </p:childTnLst>
                                </p:cTn>
                              </p:par>
                            </p:childTnLst>
                          </p:cTn>
                        </p:par>
                        <p:par>
                          <p:cTn id="63" fill="hold">
                            <p:stCondLst>
                              <p:cond delay="3500"/>
                            </p:stCondLst>
                            <p:childTnLst>
                              <p:par>
                                <p:cTn id="64" presetID="1" presetClass="exit" presetSubtype="0" fill="hold" grpId="1" nodeType="afterEffect">
                                  <p:stCondLst>
                                    <p:cond delay="0"/>
                                  </p:stCondLst>
                                  <p:childTnLst>
                                    <p:set>
                                      <p:cBhvr>
                                        <p:cTn id="65" dur="1" fill="hold">
                                          <p:stCondLst>
                                            <p:cond delay="0"/>
                                          </p:stCondLst>
                                        </p:cTn>
                                        <p:tgtEl>
                                          <p:spTgt spid="19"/>
                                        </p:tgtEl>
                                        <p:attrNameLst>
                                          <p:attrName>style.visibility</p:attrName>
                                        </p:attrNameLst>
                                      </p:cBhvr>
                                      <p:to>
                                        <p:strVal val="hidden"/>
                                      </p:to>
                                    </p:set>
                                  </p:childTnLst>
                                </p:cTn>
                              </p:par>
                            </p:childTnLst>
                          </p:cTn>
                        </p:par>
                        <p:par>
                          <p:cTn id="66" fill="hold">
                            <p:stCondLst>
                              <p:cond delay="3500"/>
                            </p:stCondLst>
                            <p:childTnLst>
                              <p:par>
                                <p:cTn id="67" presetID="1" presetClass="entr" presetSubtype="0" fill="hold" grpId="0" nodeType="afterEffect">
                                  <p:stCondLst>
                                    <p:cond delay="500"/>
                                  </p:stCondLst>
                                  <p:childTnLst>
                                    <p:set>
                                      <p:cBhvr>
                                        <p:cTn id="68" dur="1" fill="hold">
                                          <p:stCondLst>
                                            <p:cond delay="0"/>
                                          </p:stCondLst>
                                        </p:cTn>
                                        <p:tgtEl>
                                          <p:spTgt spid="21"/>
                                        </p:tgtEl>
                                        <p:attrNameLst>
                                          <p:attrName>style.visibility</p:attrName>
                                        </p:attrNameLst>
                                      </p:cBhvr>
                                      <p:to>
                                        <p:strVal val="visible"/>
                                      </p:to>
                                    </p:set>
                                  </p:childTnLst>
                                </p:cTn>
                              </p:par>
                            </p:childTnLst>
                          </p:cTn>
                        </p:par>
                        <p:par>
                          <p:cTn id="69" fill="hold">
                            <p:stCondLst>
                              <p:cond delay="4000"/>
                            </p:stCondLst>
                            <p:childTnLst>
                              <p:par>
                                <p:cTn id="70" presetID="1" presetClass="exit" presetSubtype="0" fill="hold" grpId="1" nodeType="afterEffect">
                                  <p:stCondLst>
                                    <p:cond delay="0"/>
                                  </p:stCondLst>
                                  <p:childTnLst>
                                    <p:set>
                                      <p:cBhvr>
                                        <p:cTn id="71" dur="1" fill="hold">
                                          <p:stCondLst>
                                            <p:cond delay="0"/>
                                          </p:stCondLst>
                                        </p:cTn>
                                        <p:tgtEl>
                                          <p:spTgt spid="20"/>
                                        </p:tgtEl>
                                        <p:attrNameLst>
                                          <p:attrName>style.visibility</p:attrName>
                                        </p:attrNameLst>
                                      </p:cBhvr>
                                      <p:to>
                                        <p:strVal val="hidden"/>
                                      </p:to>
                                    </p:set>
                                  </p:childTnLst>
                                </p:cTn>
                              </p:par>
                            </p:childTnLst>
                          </p:cTn>
                        </p:par>
                        <p:par>
                          <p:cTn id="72" fill="hold">
                            <p:stCondLst>
                              <p:cond delay="4000"/>
                            </p:stCondLst>
                            <p:childTnLst>
                              <p:par>
                                <p:cTn id="73" presetID="1" presetClass="entr" presetSubtype="0" fill="hold" grpId="0" nodeType="afterEffect">
                                  <p:stCondLst>
                                    <p:cond delay="500"/>
                                  </p:stCondLst>
                                  <p:childTnLst>
                                    <p:set>
                                      <p:cBhvr>
                                        <p:cTn id="74" dur="1" fill="hold">
                                          <p:stCondLst>
                                            <p:cond delay="0"/>
                                          </p:stCondLst>
                                        </p:cTn>
                                        <p:tgtEl>
                                          <p:spTgt spid="22"/>
                                        </p:tgtEl>
                                        <p:attrNameLst>
                                          <p:attrName>style.visibility</p:attrName>
                                        </p:attrNameLst>
                                      </p:cBhvr>
                                      <p:to>
                                        <p:strVal val="visible"/>
                                      </p:to>
                                    </p:set>
                                  </p:childTnLst>
                                </p:cTn>
                              </p:par>
                              <p:par>
                                <p:cTn id="75" presetID="1" presetClass="exit" presetSubtype="0" fill="hold" grpId="1" nodeType="withEffect">
                                  <p:stCondLst>
                                    <p:cond delay="500"/>
                                  </p:stCondLst>
                                  <p:childTnLst>
                                    <p:set>
                                      <p:cBhvr>
                                        <p:cTn id="76" dur="1" fill="hold">
                                          <p:stCondLst>
                                            <p:cond delay="0"/>
                                          </p:stCondLst>
                                        </p:cTn>
                                        <p:tgtEl>
                                          <p:spTgt spid="21"/>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7"/>
                                        </p:tgtEl>
                                        <p:attrNameLst>
                                          <p:attrName>style.visibility</p:attrName>
                                        </p:attrNameLst>
                                      </p:cBhvr>
                                      <p:to>
                                        <p:strVal val="visible"/>
                                      </p:to>
                                    </p:set>
                                  </p:childTnLst>
                                </p:cTn>
                              </p:par>
                            </p:childTnLst>
                          </p:cTn>
                        </p:par>
                        <p:par>
                          <p:cTn id="81" fill="hold">
                            <p:stCondLst>
                              <p:cond delay="0"/>
                            </p:stCondLst>
                            <p:childTnLst>
                              <p:par>
                                <p:cTn id="82" presetID="1" presetClass="exit" presetSubtype="0" fill="hold" grpId="1" nodeType="afterEffect">
                                  <p:stCondLst>
                                    <p:cond delay="0"/>
                                  </p:stCondLst>
                                  <p:childTnLst>
                                    <p:set>
                                      <p:cBhvr>
                                        <p:cTn id="83"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p:bldP spid="2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性能度量</a:t>
            </a:r>
          </a:p>
        </p:txBody>
      </p:sp>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27</a:t>
            </a:fld>
            <a:endParaRPr lang="zh-CN"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25" y="3109966"/>
            <a:ext cx="3165475" cy="312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txBox="1">
            <a:spLocks/>
          </p:cNvSpPr>
          <p:nvPr/>
        </p:nvSpPr>
        <p:spPr>
          <a:xfrm>
            <a:off x="628650" y="1386250"/>
            <a:ext cx="7302012" cy="1054030"/>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None/>
            </a:pPr>
            <a:r>
              <a:rPr lang="zh-CN" altLang="en-US" smtClean="0">
                <a:latin typeface="+mn-ea"/>
                <a:ea typeface="+mn-ea"/>
              </a:rPr>
              <a:t>若某个学习器的</a:t>
            </a:r>
            <a:r>
              <a:rPr lang="en-US" altLang="zh-CN" smtClean="0">
                <a:latin typeface="+mn-ea"/>
                <a:ea typeface="+mn-ea"/>
              </a:rPr>
              <a:t>ROC</a:t>
            </a:r>
            <a:r>
              <a:rPr lang="zh-CN" altLang="en-US" smtClean="0">
                <a:latin typeface="+mn-ea"/>
                <a:ea typeface="+mn-ea"/>
              </a:rPr>
              <a:t>曲线被另一个学习器的曲线“包住”，则后者性能优于前者；否则如果曲线交叉，可以根据</a:t>
            </a:r>
            <a:r>
              <a:rPr lang="en-US" altLang="zh-CN" smtClean="0">
                <a:latin typeface="+mn-ea"/>
                <a:ea typeface="+mn-ea"/>
              </a:rPr>
              <a:t>ROC</a:t>
            </a:r>
            <a:r>
              <a:rPr lang="zh-CN" altLang="en-US" smtClean="0">
                <a:latin typeface="+mn-ea"/>
                <a:ea typeface="+mn-ea"/>
              </a:rPr>
              <a:t>曲线下面积大小进行比较，也即</a:t>
            </a:r>
            <a:r>
              <a:rPr lang="en-US" altLang="zh-CN" smtClean="0">
                <a:latin typeface="+mn-ea"/>
                <a:ea typeface="+mn-ea"/>
              </a:rPr>
              <a:t>AUC</a:t>
            </a:r>
            <a:r>
              <a:rPr lang="zh-CN" altLang="en-US" smtClean="0">
                <a:latin typeface="+mn-ea"/>
                <a:ea typeface="+mn-ea"/>
              </a:rPr>
              <a:t>值</a:t>
            </a:r>
            <a:endParaRPr lang="zh-CN" altLang="en-US" dirty="0">
              <a:latin typeface="+mn-ea"/>
              <a:ea typeface="+mn-ea"/>
            </a:endParaRPr>
          </a:p>
        </p:txBody>
      </p:sp>
      <mc:AlternateContent xmlns:mc="http://schemas.openxmlformats.org/markup-compatibility/2006" xmlns:a14="http://schemas.microsoft.com/office/drawing/2010/main">
        <mc:Choice Requires="a14">
          <p:sp>
            <p:nvSpPr>
              <p:cNvPr id="9" name="矩形 8"/>
              <p:cNvSpPr/>
              <p:nvPr/>
            </p:nvSpPr>
            <p:spPr>
              <a:xfrm>
                <a:off x="3604846" y="3237719"/>
                <a:ext cx="4910504" cy="1701556"/>
              </a:xfrm>
              <a:prstGeom prst="rect">
                <a:avLst/>
              </a:prstGeom>
            </p:spPr>
            <p:txBody>
              <a:bodyPr wrap="square">
                <a:spAutoFit/>
              </a:bodyPr>
              <a:lstStyle/>
              <a:p>
                <a:r>
                  <a:rPr lang="zh-CN" altLang="en-US" dirty="0" smtClean="0">
                    <a:latin typeface="+mn-ea"/>
                  </a:rPr>
                  <a:t>假设</a:t>
                </a:r>
                <a:r>
                  <a:rPr lang="en-US" altLang="zh-CN" dirty="0">
                    <a:latin typeface="+mn-ea"/>
                  </a:rPr>
                  <a:t>ROC</a:t>
                </a:r>
                <a:r>
                  <a:rPr lang="zh-CN" altLang="en-US" dirty="0">
                    <a:latin typeface="+mn-ea"/>
                  </a:rPr>
                  <a:t>曲线</a:t>
                </a:r>
                <a:r>
                  <a:rPr lang="zh-CN" altLang="en-US" dirty="0" smtClean="0">
                    <a:latin typeface="+mn-ea"/>
                  </a:rPr>
                  <a:t>由</a:t>
                </a:r>
                <a14:m>
                  <m:oMath xmlns:m="http://schemas.openxmlformats.org/officeDocument/2006/math">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𝑚</m:t>
                                </m:r>
                              </m:sub>
                            </m:sSub>
                          </m:e>
                        </m:d>
                      </m:e>
                    </m:d>
                  </m:oMath>
                </a14:m>
                <a:r>
                  <a:rPr lang="zh-CN" altLang="en-US" dirty="0" smtClean="0">
                    <a:latin typeface="+mn-ea"/>
                  </a:rPr>
                  <a:t>的点按序连接</a:t>
                </a:r>
                <a:r>
                  <a:rPr lang="zh-CN" altLang="en-US" dirty="0">
                    <a:latin typeface="+mn-ea"/>
                  </a:rPr>
                  <a:t>而形成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=0,</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=1</m:t>
                        </m:r>
                      </m:e>
                    </m:d>
                  </m:oMath>
                </a14:m>
                <a:r>
                  <a:rPr lang="zh-CN" altLang="en-US" dirty="0" smtClean="0"/>
                  <a:t>，则</a:t>
                </a:r>
                <a:r>
                  <a:rPr lang="en-US" altLang="zh-CN" dirty="0" smtClean="0"/>
                  <a:t>AUC</a:t>
                </a:r>
                <a:r>
                  <a:rPr lang="zh-CN" altLang="en-US" dirty="0" smtClean="0"/>
                  <a:t>可估算为</a:t>
                </a:r>
                <a:endParaRPr lang="en-US" altLang="zh-CN" dirty="0" smtClean="0"/>
              </a:p>
              <a:p>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AUC</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r>
                            <a:rPr lang="en-US" altLang="zh-CN" b="0" i="1" smtClean="0">
                              <a:latin typeface="Cambria Math" panose="02040503050406030204" pitchFamily="18" charset="0"/>
                            </a:rPr>
                            <m:t>−1</m:t>
                          </m:r>
                        </m:sup>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e>
                      </m:nary>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3604846" y="3237719"/>
                <a:ext cx="4910504" cy="1701556"/>
              </a:xfrm>
              <a:prstGeom prst="rect">
                <a:avLst/>
              </a:prstGeom>
              <a:blipFill>
                <a:blip r:embed="rId3"/>
                <a:stretch>
                  <a:fillRect l="-993" t="-1792" r="-744"/>
                </a:stretch>
              </a:blipFill>
            </p:spPr>
            <p:txBody>
              <a:bodyPr/>
              <a:lstStyle/>
              <a:p>
                <a:r>
                  <a:rPr lang="zh-CN" altLang="en-US">
                    <a:noFill/>
                  </a:rPr>
                  <a:t> </a:t>
                </a:r>
              </a:p>
            </p:txBody>
          </p:sp>
        </mc:Fallback>
      </mc:AlternateContent>
      <p:sp>
        <p:nvSpPr>
          <p:cNvPr id="10" name="矩形 9"/>
          <p:cNvSpPr/>
          <p:nvPr/>
        </p:nvSpPr>
        <p:spPr>
          <a:xfrm>
            <a:off x="4472151" y="5367382"/>
            <a:ext cx="3458511" cy="369332"/>
          </a:xfrm>
          <a:prstGeom prst="rect">
            <a:avLst/>
          </a:prstGeom>
        </p:spPr>
        <p:txBody>
          <a:bodyPr wrap="none">
            <a:spAutoFit/>
          </a:bodyPr>
          <a:lstStyle/>
          <a:p>
            <a:pPr algn="ctr"/>
            <a:r>
              <a:rPr lang="en-US" altLang="zh-CN" b="1" dirty="0">
                <a:solidFill>
                  <a:srgbClr val="FF0000"/>
                </a:solidFill>
                <a:latin typeface="+mn-ea"/>
              </a:rPr>
              <a:t>AUC</a:t>
            </a:r>
            <a:r>
              <a:rPr lang="zh-CN" altLang="en-US" b="1" dirty="0">
                <a:solidFill>
                  <a:srgbClr val="FF0000"/>
                </a:solidFill>
                <a:latin typeface="+mn-ea"/>
              </a:rPr>
              <a:t>衡量了样本预测的排序</a:t>
            </a:r>
            <a:r>
              <a:rPr lang="zh-CN" altLang="en-US" b="1" dirty="0" smtClean="0">
                <a:solidFill>
                  <a:srgbClr val="FF0000"/>
                </a:solidFill>
                <a:latin typeface="+mn-ea"/>
              </a:rPr>
              <a:t>质量</a:t>
            </a:r>
            <a:endParaRPr lang="en-US" altLang="zh-CN" b="1" dirty="0">
              <a:solidFill>
                <a:srgbClr val="FF0000"/>
              </a:solidFill>
              <a:latin typeface="+mn-ea"/>
            </a:endParaRPr>
          </a:p>
        </p:txBody>
      </p:sp>
    </p:spTree>
    <p:extLst>
      <p:ext uri="{BB962C8B-B14F-4D97-AF65-F5344CB8AC3E}">
        <p14:creationId xmlns:p14="http://schemas.microsoft.com/office/powerpoint/2010/main" val="3426631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性能度量</a:t>
            </a:r>
            <a:r>
              <a:rPr lang="en-US" altLang="zh-CN" dirty="0" smtClean="0"/>
              <a:t>—</a:t>
            </a:r>
            <a:r>
              <a:rPr lang="zh-CN" altLang="en-US" dirty="0"/>
              <a:t>代价敏感</a:t>
            </a:r>
            <a:r>
              <a:rPr lang="zh-CN" altLang="en-US" dirty="0" smtClean="0"/>
              <a:t>错误率</a:t>
            </a:r>
            <a:endParaRPr lang="zh-CN" altLang="en-US" dirty="0"/>
          </a:p>
        </p:txBody>
      </p:sp>
      <p:sp>
        <p:nvSpPr>
          <p:cNvPr id="3" name="内容占位符 2"/>
          <p:cNvSpPr>
            <a:spLocks noGrp="1"/>
          </p:cNvSpPr>
          <p:nvPr>
            <p:ph idx="1"/>
          </p:nvPr>
        </p:nvSpPr>
        <p:spPr/>
        <p:txBody>
          <a:bodyPr/>
          <a:lstStyle/>
          <a:p>
            <a:r>
              <a:rPr lang="zh-CN" altLang="en-US" dirty="0" smtClean="0"/>
              <a:t>现实任务中不同类型的错误所造成的后果很可能不同，为了权衡不同类型错误所造成的不同损失，可为错误赋予“非均等代价”。</a:t>
            </a:r>
          </a:p>
          <a:p>
            <a:endParaRPr lang="en-US" altLang="zh-CN" dirty="0" smtClean="0"/>
          </a:p>
          <a:p>
            <a:pPr marL="171450" lvl="1">
              <a:spcBef>
                <a:spcPts val="750"/>
              </a:spcBef>
            </a:pPr>
            <a:r>
              <a:rPr lang="zh-CN" altLang="en-US" sz="2100" dirty="0" smtClean="0">
                <a:latin typeface="+mn-ea"/>
              </a:rPr>
              <a:t>以</a:t>
            </a:r>
            <a:r>
              <a:rPr lang="zh-CN" altLang="en-US" sz="2100" dirty="0">
                <a:latin typeface="+mn-ea"/>
              </a:rPr>
              <a:t>二分类为例</a:t>
            </a:r>
            <a:r>
              <a:rPr lang="zh-CN" altLang="en-US" sz="2100" dirty="0" smtClean="0">
                <a:latin typeface="+mn-ea"/>
              </a:rPr>
              <a:t>，根据</a:t>
            </a:r>
            <a:r>
              <a:rPr lang="zh-CN" altLang="en-US" sz="2100" dirty="0">
                <a:latin typeface="+mn-ea"/>
              </a:rPr>
              <a:t>领域知识设定“代价矩阵”，如下表所示</a:t>
            </a:r>
            <a:r>
              <a:rPr lang="zh-CN" altLang="en-US" sz="2100" dirty="0" smtClean="0">
                <a:latin typeface="+mn-ea"/>
              </a:rPr>
              <a:t>，</a:t>
            </a:r>
            <a:r>
              <a:rPr lang="en-US" altLang="zh-CN" sz="2100" dirty="0" err="1" smtClean="0">
                <a:latin typeface="+mn-ea"/>
              </a:rPr>
              <a:t>cost</a:t>
            </a:r>
            <a:r>
              <a:rPr lang="en-US" altLang="zh-CN" sz="2100" baseline="-25000" dirty="0" err="1" smtClean="0">
                <a:latin typeface="+mn-ea"/>
              </a:rPr>
              <a:t>ij</a:t>
            </a:r>
            <a:r>
              <a:rPr lang="zh-CN" altLang="en-US" sz="2100" dirty="0" smtClean="0">
                <a:latin typeface="+mn-ea"/>
              </a:rPr>
              <a:t>表示</a:t>
            </a:r>
            <a:r>
              <a:rPr lang="zh-CN" altLang="en-US" sz="2100" dirty="0">
                <a:latin typeface="+mn-ea"/>
              </a:rPr>
              <a:t>将第</a:t>
            </a:r>
            <a:r>
              <a:rPr lang="en-US" altLang="zh-CN" sz="2100" dirty="0" err="1">
                <a:latin typeface="+mn-ea"/>
              </a:rPr>
              <a:t>i</a:t>
            </a:r>
            <a:r>
              <a:rPr lang="zh-CN" altLang="en-US" sz="2100" dirty="0">
                <a:latin typeface="+mn-ea"/>
              </a:rPr>
              <a:t>类样本预测为第</a:t>
            </a:r>
            <a:r>
              <a:rPr lang="en-US" altLang="zh-CN" sz="2100" dirty="0">
                <a:latin typeface="+mn-ea"/>
              </a:rPr>
              <a:t>j</a:t>
            </a:r>
            <a:r>
              <a:rPr lang="zh-CN" altLang="en-US" sz="2100" dirty="0">
                <a:latin typeface="+mn-ea"/>
              </a:rPr>
              <a:t>类样本的代价</a:t>
            </a:r>
            <a:r>
              <a:rPr lang="zh-CN" altLang="en-US" sz="2100" dirty="0" smtClean="0">
                <a:latin typeface="+mn-ea"/>
              </a:rPr>
              <a:t>。一般</a:t>
            </a:r>
            <a:r>
              <a:rPr lang="en-US" altLang="zh-CN" sz="2100" dirty="0" smtClean="0">
                <a:latin typeface="+mn-ea"/>
              </a:rPr>
              <a:t>, </a:t>
            </a:r>
            <a:r>
              <a:rPr lang="en-US" altLang="zh-CN" sz="2100" dirty="0" err="1" smtClean="0">
                <a:latin typeface="+mn-ea"/>
              </a:rPr>
              <a:t>cost</a:t>
            </a:r>
            <a:r>
              <a:rPr lang="en-US" altLang="zh-CN" sz="2100" baseline="-25000" dirty="0" err="1" smtClean="0">
                <a:latin typeface="+mn-ea"/>
              </a:rPr>
              <a:t>ii</a:t>
            </a:r>
            <a:r>
              <a:rPr lang="en-US" altLang="zh-CN" sz="2100" dirty="0" smtClean="0">
                <a:latin typeface="+mn-ea"/>
              </a:rPr>
              <a:t>=0</a:t>
            </a:r>
          </a:p>
          <a:p>
            <a:pPr marL="171450" lvl="1">
              <a:spcBef>
                <a:spcPts val="750"/>
              </a:spcBef>
            </a:pPr>
            <a:endParaRPr lang="en-US" altLang="zh-CN" dirty="0">
              <a:latin typeface="+mn-ea"/>
            </a:endParaRPr>
          </a:p>
          <a:p>
            <a:pPr marL="171450" lvl="1">
              <a:spcBef>
                <a:spcPts val="750"/>
              </a:spcBef>
            </a:pPr>
            <a:endParaRPr lang="en-US" altLang="zh-CN" dirty="0" smtClean="0">
              <a:latin typeface="+mn-ea"/>
            </a:endParaRPr>
          </a:p>
          <a:p>
            <a:pPr marL="171450" lvl="1">
              <a:spcBef>
                <a:spcPts val="750"/>
              </a:spcBef>
            </a:pPr>
            <a:endParaRPr lang="en-US" altLang="zh-CN" dirty="0">
              <a:latin typeface="+mn-ea"/>
            </a:endParaRPr>
          </a:p>
          <a:p>
            <a:pPr marL="171450" lvl="1">
              <a:spcBef>
                <a:spcPts val="750"/>
              </a:spcBef>
            </a:pPr>
            <a:endParaRPr lang="en-US" altLang="zh-CN" dirty="0" smtClean="0">
              <a:latin typeface="+mn-ea"/>
            </a:endParaRPr>
          </a:p>
          <a:p>
            <a:pPr marL="171450" lvl="1">
              <a:spcBef>
                <a:spcPts val="750"/>
              </a:spcBef>
            </a:pPr>
            <a:endParaRPr lang="en-US" altLang="zh-CN" dirty="0" smtClean="0">
              <a:latin typeface="+mn-ea"/>
            </a:endParaRPr>
          </a:p>
          <a:p>
            <a:pPr marL="171450" lvl="1">
              <a:spcBef>
                <a:spcPts val="750"/>
              </a:spcBef>
            </a:pPr>
            <a:r>
              <a:rPr lang="zh-CN" altLang="en-US" sz="2100" dirty="0" smtClean="0">
                <a:latin typeface="+mn-ea"/>
              </a:rPr>
              <a:t>损失程度相差越大，</a:t>
            </a:r>
            <a:r>
              <a:rPr lang="en-US" altLang="zh-CN" sz="2100" dirty="0" smtClean="0">
                <a:latin typeface="+mn-ea"/>
              </a:rPr>
              <a:t>cost</a:t>
            </a:r>
            <a:r>
              <a:rPr lang="en-US" altLang="zh-CN" sz="2100" baseline="-25000" dirty="0" smtClean="0">
                <a:latin typeface="+mn-ea"/>
              </a:rPr>
              <a:t>01</a:t>
            </a:r>
            <a:r>
              <a:rPr lang="zh-CN" altLang="en-US" sz="2100" dirty="0" smtClean="0">
                <a:latin typeface="+mn-ea"/>
              </a:rPr>
              <a:t>与 </a:t>
            </a:r>
            <a:r>
              <a:rPr lang="en-US" altLang="zh-CN" sz="2100" dirty="0" smtClean="0">
                <a:latin typeface="+mn-ea"/>
              </a:rPr>
              <a:t>cost</a:t>
            </a:r>
            <a:r>
              <a:rPr lang="en-US" altLang="zh-CN" sz="2100" baseline="-25000" dirty="0" smtClean="0">
                <a:latin typeface="+mn-ea"/>
              </a:rPr>
              <a:t>10</a:t>
            </a:r>
            <a:r>
              <a:rPr lang="zh-CN" altLang="en-US" sz="2100" dirty="0" smtClean="0">
                <a:latin typeface="+mn-ea"/>
              </a:rPr>
              <a:t>值的差别越大。</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28</a:t>
            </a:fld>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3108998549"/>
              </p:ext>
            </p:extLst>
          </p:nvPr>
        </p:nvGraphicFramePr>
        <p:xfrm>
          <a:off x="1409700" y="3282892"/>
          <a:ext cx="6096000" cy="1483360"/>
        </p:xfrm>
        <a:graphic>
          <a:graphicData uri="http://schemas.openxmlformats.org/drawingml/2006/table">
            <a:tbl>
              <a:tblPr bandRow="1">
                <a:tableStyleId>{5C22544A-7EE6-4342-B048-85BDC9FD1C3A}</a:tableStyleId>
              </a:tblPr>
              <a:tblGrid>
                <a:gridCol w="2032000">
                  <a:extLst>
                    <a:ext uri="{9D8B030D-6E8A-4147-A177-3AD203B41FA5}">
                      <a16:colId xmlns:a16="http://schemas.microsoft.com/office/drawing/2014/main" val="2925939146"/>
                    </a:ext>
                  </a:extLst>
                </a:gridCol>
                <a:gridCol w="2032000">
                  <a:extLst>
                    <a:ext uri="{9D8B030D-6E8A-4147-A177-3AD203B41FA5}">
                      <a16:colId xmlns:a16="http://schemas.microsoft.com/office/drawing/2014/main" val="654800786"/>
                    </a:ext>
                  </a:extLst>
                </a:gridCol>
                <a:gridCol w="2032000">
                  <a:extLst>
                    <a:ext uri="{9D8B030D-6E8A-4147-A177-3AD203B41FA5}">
                      <a16:colId xmlns:a16="http://schemas.microsoft.com/office/drawing/2014/main" val="2841212237"/>
                    </a:ext>
                  </a:extLst>
                </a:gridCol>
              </a:tblGrid>
              <a:tr h="370840">
                <a:tc rowSpan="2">
                  <a:txBody>
                    <a:bodyPr/>
                    <a:lstStyle/>
                    <a:p>
                      <a:pPr algn="ctr"/>
                      <a:r>
                        <a:rPr lang="zh-CN" altLang="en-US" sz="1800" dirty="0" smtClean="0"/>
                        <a:t>真实类别</a:t>
                      </a:r>
                      <a:endParaRPr lang="zh-CN" altLang="en-US" sz="1800" dirty="0"/>
                    </a:p>
                  </a:txBody>
                  <a:tcPr anchor="ctr"/>
                </a:tc>
                <a:tc gridSpan="2">
                  <a:txBody>
                    <a:bodyPr/>
                    <a:lstStyle/>
                    <a:p>
                      <a:pPr algn="ctr"/>
                      <a:r>
                        <a:rPr lang="zh-CN" altLang="en-US" sz="1800" dirty="0" smtClean="0"/>
                        <a:t>预测类别</a:t>
                      </a:r>
                      <a:endParaRPr lang="zh-CN" altLang="en-US" sz="1800" dirty="0"/>
                    </a:p>
                  </a:txBody>
                  <a:tcPr anchor="ctr"/>
                </a:tc>
                <a:tc hMerge="1">
                  <a:txBody>
                    <a:bodyPr/>
                    <a:lstStyle/>
                    <a:p>
                      <a:endParaRPr lang="zh-CN" altLang="en-US" dirty="0"/>
                    </a:p>
                  </a:txBody>
                  <a:tcPr/>
                </a:tc>
                <a:extLst>
                  <a:ext uri="{0D108BD9-81ED-4DB2-BD59-A6C34878D82A}">
                    <a16:rowId xmlns:a16="http://schemas.microsoft.com/office/drawing/2014/main" val="3030600581"/>
                  </a:ext>
                </a:extLst>
              </a:tr>
              <a:tr h="370840">
                <a:tc vMerge="1">
                  <a:txBody>
                    <a:bodyPr/>
                    <a:lstStyle/>
                    <a:p>
                      <a:endParaRPr lang="zh-CN" altLang="en-US" dirty="0"/>
                    </a:p>
                  </a:txBody>
                  <a:tcPr/>
                </a:tc>
                <a:tc>
                  <a:txBody>
                    <a:bodyPr/>
                    <a:lstStyle/>
                    <a:p>
                      <a:pPr algn="ctr"/>
                      <a:r>
                        <a:rPr lang="zh-CN" altLang="en-US" sz="1800" dirty="0" smtClean="0"/>
                        <a:t>第</a:t>
                      </a:r>
                      <a:r>
                        <a:rPr lang="en-US" altLang="zh-CN" sz="1800" dirty="0" smtClean="0"/>
                        <a:t>0</a:t>
                      </a:r>
                      <a:r>
                        <a:rPr lang="zh-CN" altLang="en-US" sz="1800" dirty="0" smtClean="0"/>
                        <a:t>类</a:t>
                      </a:r>
                      <a:endParaRPr lang="zh-CN" altLang="en-US" sz="1800" dirty="0"/>
                    </a:p>
                  </a:txBody>
                  <a:tcPr anchor="ctr"/>
                </a:tc>
                <a:tc>
                  <a:txBody>
                    <a:bodyPr/>
                    <a:lstStyle/>
                    <a:p>
                      <a:pPr algn="ctr"/>
                      <a:r>
                        <a:rPr lang="zh-CN" altLang="en-US" sz="1800" dirty="0" smtClean="0"/>
                        <a:t>第</a:t>
                      </a:r>
                      <a:r>
                        <a:rPr lang="en-US" altLang="zh-CN" sz="1800" dirty="0" smtClean="0"/>
                        <a:t>1</a:t>
                      </a:r>
                      <a:r>
                        <a:rPr lang="zh-CN" altLang="en-US" sz="1800" dirty="0" smtClean="0"/>
                        <a:t>类</a:t>
                      </a:r>
                      <a:endParaRPr lang="zh-CN" altLang="en-US" sz="1800" dirty="0"/>
                    </a:p>
                  </a:txBody>
                  <a:tcPr anchor="ctr"/>
                </a:tc>
                <a:extLst>
                  <a:ext uri="{0D108BD9-81ED-4DB2-BD59-A6C34878D82A}">
                    <a16:rowId xmlns:a16="http://schemas.microsoft.com/office/drawing/2014/main" val="3295314171"/>
                  </a:ext>
                </a:extLst>
              </a:tr>
              <a:tr h="370840">
                <a:tc>
                  <a:txBody>
                    <a:bodyPr/>
                    <a:lstStyle/>
                    <a:p>
                      <a:pPr algn="ctr"/>
                      <a:r>
                        <a:rPr lang="zh-CN" altLang="en-US" sz="1800" dirty="0" smtClean="0"/>
                        <a:t>第</a:t>
                      </a:r>
                      <a:r>
                        <a:rPr lang="en-US" altLang="zh-CN" sz="1800" dirty="0" smtClean="0"/>
                        <a:t>0</a:t>
                      </a:r>
                      <a:r>
                        <a:rPr lang="zh-CN" altLang="en-US" sz="1800" dirty="0" smtClean="0"/>
                        <a:t>类</a:t>
                      </a:r>
                      <a:endParaRPr lang="zh-CN" altLang="en-US" sz="1800" dirty="0"/>
                    </a:p>
                  </a:txBody>
                  <a:tcPr/>
                </a:tc>
                <a:tc>
                  <a:txBody>
                    <a:bodyPr/>
                    <a:lstStyle/>
                    <a:p>
                      <a:pPr algn="ctr"/>
                      <a:r>
                        <a:rPr lang="en-US" altLang="zh-CN" sz="1800" dirty="0" smtClean="0"/>
                        <a:t>0</a:t>
                      </a:r>
                      <a:endParaRPr lang="zh-CN" altLang="en-US" sz="1800" dirty="0"/>
                    </a:p>
                  </a:txBody>
                  <a:tcPr/>
                </a:tc>
                <a:tc>
                  <a:txBody>
                    <a:bodyPr/>
                    <a:lstStyle/>
                    <a:p>
                      <a:pPr algn="ctr"/>
                      <a:r>
                        <a:rPr lang="en-US" altLang="zh-CN" sz="1800" dirty="0" smtClean="0"/>
                        <a:t>cost</a:t>
                      </a:r>
                      <a:r>
                        <a:rPr lang="en-US" altLang="zh-CN" sz="1800" baseline="-25000" dirty="0" smtClean="0"/>
                        <a:t>01</a:t>
                      </a:r>
                      <a:endParaRPr lang="zh-CN" altLang="en-US" sz="1800" baseline="-25000" dirty="0"/>
                    </a:p>
                  </a:txBody>
                  <a:tcPr/>
                </a:tc>
                <a:extLst>
                  <a:ext uri="{0D108BD9-81ED-4DB2-BD59-A6C34878D82A}">
                    <a16:rowId xmlns:a16="http://schemas.microsoft.com/office/drawing/2014/main" val="1887663073"/>
                  </a:ext>
                </a:extLst>
              </a:tr>
              <a:tr h="370840">
                <a:tc>
                  <a:txBody>
                    <a:bodyPr/>
                    <a:lstStyle/>
                    <a:p>
                      <a:pPr algn="ctr"/>
                      <a:r>
                        <a:rPr lang="zh-CN" altLang="en-US" sz="1800" dirty="0" smtClean="0"/>
                        <a:t>第</a:t>
                      </a:r>
                      <a:r>
                        <a:rPr lang="en-US" altLang="zh-CN" sz="1800" dirty="0" smtClean="0"/>
                        <a:t>1</a:t>
                      </a:r>
                      <a:r>
                        <a:rPr lang="zh-CN" altLang="en-US" sz="1800" dirty="0" smtClean="0"/>
                        <a:t>类</a:t>
                      </a:r>
                      <a:endParaRPr lang="zh-CN" altLang="en-US" sz="1800" dirty="0"/>
                    </a:p>
                  </a:txBody>
                  <a:tcPr/>
                </a:tc>
                <a:tc>
                  <a:txBody>
                    <a:bodyPr/>
                    <a:lstStyle/>
                    <a:p>
                      <a:pPr algn="ctr"/>
                      <a:r>
                        <a:rPr lang="en-US" altLang="zh-CN" sz="1800" dirty="0" smtClean="0"/>
                        <a:t>cost</a:t>
                      </a:r>
                      <a:r>
                        <a:rPr lang="en-US" altLang="zh-CN" sz="1800" baseline="-25000" dirty="0" smtClean="0"/>
                        <a:t>10</a:t>
                      </a:r>
                      <a:endParaRPr lang="zh-CN" altLang="en-US" sz="1800" baseline="-25000" dirty="0"/>
                    </a:p>
                  </a:txBody>
                  <a:tcPr/>
                </a:tc>
                <a:tc>
                  <a:txBody>
                    <a:bodyPr/>
                    <a:lstStyle/>
                    <a:p>
                      <a:pPr algn="ctr"/>
                      <a:r>
                        <a:rPr lang="en-US" altLang="zh-CN" sz="1800" dirty="0" smtClean="0"/>
                        <a:t>0</a:t>
                      </a:r>
                      <a:endParaRPr lang="zh-CN" altLang="en-US" sz="1800" dirty="0"/>
                    </a:p>
                  </a:txBody>
                  <a:tcPr/>
                </a:tc>
                <a:extLst>
                  <a:ext uri="{0D108BD9-81ED-4DB2-BD59-A6C34878D82A}">
                    <a16:rowId xmlns:a16="http://schemas.microsoft.com/office/drawing/2014/main" val="3503677396"/>
                  </a:ext>
                </a:extLst>
              </a:tr>
            </a:tbl>
          </a:graphicData>
        </a:graphic>
      </p:graphicFrame>
    </p:spTree>
    <p:extLst>
      <p:ext uri="{BB962C8B-B14F-4D97-AF65-F5344CB8AC3E}">
        <p14:creationId xmlns:p14="http://schemas.microsoft.com/office/powerpoint/2010/main" val="20908198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性能度量</a:t>
            </a:r>
            <a:r>
              <a:rPr lang="en-US" altLang="zh-CN" dirty="0"/>
              <a:t>—</a:t>
            </a:r>
            <a:r>
              <a:rPr lang="zh-CN" altLang="en-US" dirty="0"/>
              <a:t>代价敏感错误率</a:t>
            </a:r>
          </a:p>
        </p:txBody>
      </p:sp>
      <p:sp>
        <p:nvSpPr>
          <p:cNvPr id="3" name="内容占位符 2"/>
          <p:cNvSpPr>
            <a:spLocks noGrp="1"/>
          </p:cNvSpPr>
          <p:nvPr>
            <p:ph idx="1"/>
          </p:nvPr>
        </p:nvSpPr>
        <p:spPr/>
        <p:txBody>
          <a:bodyPr/>
          <a:lstStyle/>
          <a:p>
            <a:r>
              <a:rPr lang="zh-CN" altLang="en-US" dirty="0"/>
              <a:t>在非均等代价下，不再最小化错误次数，而是最小化“总体代价”，则“代价敏感”错误率相应的为</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29</a:t>
            </a:fld>
            <a:endParaRPr lang="zh-CN" altLang="en-US"/>
          </a:p>
        </p:txBody>
      </p:sp>
      <mc:AlternateContent xmlns:mc="http://schemas.openxmlformats.org/markup-compatibility/2006" xmlns:a14="http://schemas.microsoft.com/office/drawing/2010/main">
        <mc:Choice Requires="a14">
          <p:sp>
            <p:nvSpPr>
              <p:cNvPr id="7" name="文本框 6"/>
              <p:cNvSpPr txBox="1"/>
              <p:nvPr/>
            </p:nvSpPr>
            <p:spPr>
              <a:xfrm>
                <a:off x="542925" y="2962275"/>
                <a:ext cx="7972425" cy="8082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𝑐𝑜𝑠𝑡</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𝑚</m:t>
                          </m:r>
                        </m:den>
                      </m:f>
                      <m:d>
                        <m:dPr>
                          <m:ctrlPr>
                            <a:rPr lang="en-US" altLang="zh-CN" b="0" i="1" smtClean="0">
                              <a:latin typeface="Cambria Math" panose="02040503050406030204" pitchFamily="18" charset="0"/>
                            </a:rPr>
                          </m:ctrlPr>
                        </m:dPr>
                        <m:e>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m:t>
                                  </m:r>
                                </m:sup>
                              </m:sSup>
                            </m:sub>
                            <m:sup/>
                            <m:e>
                              <m:r>
                                <a:rPr lang="en-US" altLang="zh-CN" b="0" i="1" smtClean="0">
                                  <a:latin typeface="Cambria Math" panose="02040503050406030204" pitchFamily="18" charset="0"/>
                                </a:rPr>
                                <m:t>𝕀</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𝑐𝑜𝑠</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01</m:t>
                                  </m:r>
                                </m:sub>
                              </m:sSub>
                            </m:e>
                          </m:nary>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m:t>
                                  </m:r>
                                </m:sup>
                              </m:sSup>
                            </m:sub>
                            <m:sup/>
                            <m:e>
                              <m:r>
                                <a:rPr lang="en-US" altLang="zh-CN" b="0" i="1" smtClean="0">
                                  <a:latin typeface="Cambria Math" panose="02040503050406030204" pitchFamily="18" charset="0"/>
                                </a:rPr>
                                <m:t>𝕀</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𝑐𝑜𝑠</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10</m:t>
                                  </m:r>
                                </m:sub>
                              </m:sSub>
                            </m:e>
                          </m:nary>
                        </m:e>
                      </m:d>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542925" y="2962275"/>
                <a:ext cx="7972425" cy="808235"/>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447142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模型评估</a:t>
            </a:r>
            <a:r>
              <a:rPr lang="en-US" altLang="zh-CN" dirty="0" smtClean="0"/>
              <a:t>—</a:t>
            </a:r>
            <a:r>
              <a:rPr lang="zh-CN" altLang="en-US" dirty="0" smtClean="0"/>
              <a:t>经验误差与过拟合</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a:t>
            </a:fld>
            <a:endParaRPr lang="zh-CN" altLang="en-US"/>
          </a:p>
        </p:txBody>
      </p:sp>
      <p:pic>
        <p:nvPicPr>
          <p:cNvPr id="7" name="内容占位符 3"/>
          <p:cNvPicPr>
            <a:picLocks noGrp="1" noChangeAspect="1"/>
          </p:cNvPicPr>
          <p:nvPr>
            <p:ph sz="quarter" idx="4294967295"/>
          </p:nvPr>
        </p:nvPicPr>
        <p:blipFill rotWithShape="1">
          <a:blip r:embed="rId2"/>
          <a:srcRect b="43061"/>
          <a:stretch/>
        </p:blipFill>
        <p:spPr>
          <a:xfrm>
            <a:off x="1349760" y="1768229"/>
            <a:ext cx="5489415" cy="2473080"/>
          </a:xfrm>
          <a:prstGeom prst="rect">
            <a:avLst/>
          </a:prstGeom>
        </p:spPr>
      </p:pic>
      <p:pic>
        <p:nvPicPr>
          <p:cNvPr id="8" name="内容占位符 3"/>
          <p:cNvPicPr>
            <a:picLocks noGrp="1" noChangeAspect="1"/>
          </p:cNvPicPr>
          <p:nvPr>
            <p:ph sz="quarter" idx="4294967295"/>
          </p:nvPr>
        </p:nvPicPr>
        <p:blipFill rotWithShape="1">
          <a:blip r:embed="rId2"/>
          <a:srcRect t="56756"/>
          <a:stretch/>
        </p:blipFill>
        <p:spPr>
          <a:xfrm>
            <a:off x="1349760" y="4650611"/>
            <a:ext cx="5489415" cy="1878245"/>
          </a:xfrm>
          <a:prstGeom prst="rect">
            <a:avLst/>
          </a:prstGeom>
        </p:spPr>
      </p:pic>
      <p:sp>
        <p:nvSpPr>
          <p:cNvPr id="9" name="文本框 8"/>
          <p:cNvSpPr txBox="1"/>
          <p:nvPr/>
        </p:nvSpPr>
        <p:spPr>
          <a:xfrm>
            <a:off x="435360" y="2769749"/>
            <a:ext cx="914400" cy="369332"/>
          </a:xfrm>
          <a:prstGeom prst="rect">
            <a:avLst/>
          </a:prstGeom>
          <a:noFill/>
        </p:spPr>
        <p:txBody>
          <a:bodyPr wrap="square" rtlCol="0">
            <a:spAutoFit/>
          </a:bodyPr>
          <a:lstStyle/>
          <a:p>
            <a:r>
              <a:rPr lang="zh-CN" altLang="en-US" dirty="0"/>
              <a:t>训练集</a:t>
            </a:r>
          </a:p>
        </p:txBody>
      </p:sp>
      <p:sp>
        <p:nvSpPr>
          <p:cNvPr id="10" name="文本框 9"/>
          <p:cNvSpPr txBox="1"/>
          <p:nvPr/>
        </p:nvSpPr>
        <p:spPr>
          <a:xfrm>
            <a:off x="435360" y="5348552"/>
            <a:ext cx="914400" cy="369332"/>
          </a:xfrm>
          <a:prstGeom prst="rect">
            <a:avLst/>
          </a:prstGeom>
          <a:noFill/>
        </p:spPr>
        <p:txBody>
          <a:bodyPr wrap="square" rtlCol="0">
            <a:spAutoFit/>
          </a:bodyPr>
          <a:lstStyle/>
          <a:p>
            <a:r>
              <a:rPr lang="zh-CN" altLang="en-US" dirty="0"/>
              <a:t>测试</a:t>
            </a:r>
            <a:r>
              <a:rPr lang="zh-CN" altLang="en-US" dirty="0" smtClean="0"/>
              <a:t>集</a:t>
            </a:r>
            <a:endParaRPr lang="zh-CN" altLang="en-US" dirty="0"/>
          </a:p>
        </p:txBody>
      </p:sp>
      <p:sp>
        <p:nvSpPr>
          <p:cNvPr id="11" name="文本框 10"/>
          <p:cNvSpPr txBox="1"/>
          <p:nvPr/>
        </p:nvSpPr>
        <p:spPr>
          <a:xfrm>
            <a:off x="6970083" y="2088928"/>
            <a:ext cx="351692" cy="1061829"/>
          </a:xfrm>
          <a:prstGeom prst="rect">
            <a:avLst/>
          </a:prstGeom>
          <a:noFill/>
        </p:spPr>
        <p:txBody>
          <a:bodyPr wrap="square" rtlCol="0">
            <a:spAutoFit/>
          </a:bodyPr>
          <a:lstStyle/>
          <a:p>
            <a:pPr>
              <a:lnSpc>
                <a:spcPct val="105000"/>
              </a:lnSpc>
            </a:pPr>
            <a:r>
              <a:rPr lang="zh-CN" altLang="en-US" sz="1200" dirty="0" smtClean="0">
                <a:solidFill>
                  <a:srgbClr val="FF0000"/>
                </a:solidFill>
              </a:rPr>
              <a:t>是</a:t>
            </a:r>
            <a:endParaRPr lang="en-US" altLang="zh-CN" sz="1200" dirty="0" smtClean="0">
              <a:solidFill>
                <a:srgbClr val="FF0000"/>
              </a:solidFill>
            </a:endParaRPr>
          </a:p>
          <a:p>
            <a:pPr>
              <a:lnSpc>
                <a:spcPct val="105000"/>
              </a:lnSpc>
            </a:pPr>
            <a:r>
              <a:rPr lang="zh-CN" altLang="en-US" sz="1200" dirty="0" smtClean="0">
                <a:solidFill>
                  <a:srgbClr val="FF0000"/>
                </a:solidFill>
              </a:rPr>
              <a:t>否</a:t>
            </a:r>
            <a:endParaRPr lang="en-US" altLang="zh-CN" sz="1200" dirty="0" smtClean="0">
              <a:solidFill>
                <a:srgbClr val="FF0000"/>
              </a:solidFill>
            </a:endParaRPr>
          </a:p>
          <a:p>
            <a:pPr>
              <a:lnSpc>
                <a:spcPct val="105000"/>
              </a:lnSpc>
            </a:pPr>
            <a:r>
              <a:rPr lang="zh-CN" altLang="en-US" sz="1200" dirty="0" smtClean="0">
                <a:solidFill>
                  <a:srgbClr val="FF0000"/>
                </a:solidFill>
              </a:rPr>
              <a:t>是</a:t>
            </a:r>
            <a:endParaRPr lang="en-US" altLang="zh-CN" sz="1200" dirty="0" smtClean="0">
              <a:solidFill>
                <a:srgbClr val="FF0000"/>
              </a:solidFill>
            </a:endParaRPr>
          </a:p>
          <a:p>
            <a:pPr>
              <a:lnSpc>
                <a:spcPct val="105000"/>
              </a:lnSpc>
            </a:pPr>
            <a:r>
              <a:rPr lang="zh-CN" altLang="en-US" sz="1200" dirty="0" smtClean="0">
                <a:solidFill>
                  <a:srgbClr val="FF0000"/>
                </a:solidFill>
              </a:rPr>
              <a:t>否</a:t>
            </a:r>
            <a:endParaRPr lang="en-US" altLang="zh-CN" sz="1200" dirty="0" smtClean="0">
              <a:solidFill>
                <a:srgbClr val="FF0000"/>
              </a:solidFill>
            </a:endParaRPr>
          </a:p>
          <a:p>
            <a:pPr>
              <a:lnSpc>
                <a:spcPct val="105000"/>
              </a:lnSpc>
            </a:pPr>
            <a:r>
              <a:rPr lang="zh-CN" altLang="en-US" sz="1200" dirty="0">
                <a:solidFill>
                  <a:srgbClr val="FF0000"/>
                </a:solidFill>
              </a:rPr>
              <a:t>是</a:t>
            </a:r>
            <a:endParaRPr lang="en-US" altLang="zh-CN" sz="1200" dirty="0" smtClean="0">
              <a:solidFill>
                <a:srgbClr val="FF0000"/>
              </a:solidFill>
            </a:endParaRPr>
          </a:p>
        </p:txBody>
      </p:sp>
      <p:sp>
        <p:nvSpPr>
          <p:cNvPr id="12" name="文本框 11"/>
          <p:cNvSpPr txBox="1"/>
          <p:nvPr/>
        </p:nvSpPr>
        <p:spPr>
          <a:xfrm>
            <a:off x="6970083" y="3145431"/>
            <a:ext cx="351692" cy="1061829"/>
          </a:xfrm>
          <a:prstGeom prst="rect">
            <a:avLst/>
          </a:prstGeom>
          <a:noFill/>
        </p:spPr>
        <p:txBody>
          <a:bodyPr wrap="square" rtlCol="0">
            <a:spAutoFit/>
          </a:bodyPr>
          <a:lstStyle/>
          <a:p>
            <a:pPr>
              <a:lnSpc>
                <a:spcPct val="105000"/>
              </a:lnSpc>
            </a:pPr>
            <a:r>
              <a:rPr lang="zh-CN" altLang="en-US" sz="1200" dirty="0" smtClean="0">
                <a:solidFill>
                  <a:srgbClr val="FF0000"/>
                </a:solidFill>
              </a:rPr>
              <a:t>否否</a:t>
            </a:r>
            <a:endParaRPr lang="en-US" altLang="zh-CN" sz="1200" dirty="0" smtClean="0">
              <a:solidFill>
                <a:srgbClr val="FF0000"/>
              </a:solidFill>
            </a:endParaRPr>
          </a:p>
          <a:p>
            <a:pPr>
              <a:lnSpc>
                <a:spcPct val="105000"/>
              </a:lnSpc>
            </a:pPr>
            <a:r>
              <a:rPr lang="zh-CN" altLang="en-US" sz="1200" dirty="0" smtClean="0">
                <a:solidFill>
                  <a:srgbClr val="FF0000"/>
                </a:solidFill>
              </a:rPr>
              <a:t>是否</a:t>
            </a:r>
            <a:endParaRPr lang="en-US" altLang="zh-CN" sz="1200" dirty="0" smtClean="0">
              <a:solidFill>
                <a:srgbClr val="FF0000"/>
              </a:solidFill>
            </a:endParaRPr>
          </a:p>
          <a:p>
            <a:pPr>
              <a:lnSpc>
                <a:spcPct val="105000"/>
              </a:lnSpc>
            </a:pPr>
            <a:r>
              <a:rPr lang="zh-CN" altLang="en-US" sz="1200" dirty="0" smtClean="0">
                <a:solidFill>
                  <a:srgbClr val="FF0000"/>
                </a:solidFill>
              </a:rPr>
              <a:t>否</a:t>
            </a:r>
            <a:endParaRPr lang="en-US" altLang="zh-CN" sz="1200" dirty="0" smtClean="0">
              <a:solidFill>
                <a:srgbClr val="FF0000"/>
              </a:solidFill>
            </a:endParaRPr>
          </a:p>
        </p:txBody>
      </p:sp>
      <p:sp>
        <p:nvSpPr>
          <p:cNvPr id="13" name="文本框 12"/>
          <p:cNvSpPr txBox="1"/>
          <p:nvPr/>
        </p:nvSpPr>
        <p:spPr>
          <a:xfrm>
            <a:off x="6894117" y="1830979"/>
            <a:ext cx="516323" cy="276999"/>
          </a:xfrm>
          <a:prstGeom prst="rect">
            <a:avLst/>
          </a:prstGeom>
          <a:noFill/>
        </p:spPr>
        <p:txBody>
          <a:bodyPr wrap="square" rtlCol="0">
            <a:spAutoFit/>
          </a:bodyPr>
          <a:lstStyle/>
          <a:p>
            <a:pPr algn="ctr"/>
            <a:r>
              <a:rPr lang="zh-CN" altLang="en-US" sz="1200" dirty="0" smtClean="0">
                <a:solidFill>
                  <a:srgbClr val="FF0000"/>
                </a:solidFill>
              </a:rPr>
              <a:t>预测</a:t>
            </a:r>
            <a:endParaRPr lang="zh-CN" altLang="en-US" sz="1200" dirty="0">
              <a:solidFill>
                <a:srgbClr val="FF0000"/>
              </a:solidFill>
            </a:endParaRPr>
          </a:p>
        </p:txBody>
      </p:sp>
      <p:cxnSp>
        <p:nvCxnSpPr>
          <p:cNvPr id="15" name="直接连接符 14"/>
          <p:cNvCxnSpPr/>
          <p:nvPr/>
        </p:nvCxnSpPr>
        <p:spPr>
          <a:xfrm flipV="1">
            <a:off x="5909583" y="3170831"/>
            <a:ext cx="14668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5909583" y="2123081"/>
            <a:ext cx="14668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5909583" y="1843909"/>
            <a:ext cx="146685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970083" y="4966209"/>
            <a:ext cx="351692" cy="662041"/>
          </a:xfrm>
          <a:prstGeom prst="rect">
            <a:avLst/>
          </a:prstGeom>
          <a:noFill/>
        </p:spPr>
        <p:txBody>
          <a:bodyPr wrap="square" rtlCol="0">
            <a:spAutoFit/>
          </a:bodyPr>
          <a:lstStyle/>
          <a:p>
            <a:pPr>
              <a:lnSpc>
                <a:spcPct val="105000"/>
              </a:lnSpc>
            </a:pPr>
            <a:r>
              <a:rPr lang="zh-CN" altLang="en-US" sz="1200" dirty="0" smtClean="0">
                <a:solidFill>
                  <a:srgbClr val="FF0000"/>
                </a:solidFill>
              </a:rPr>
              <a:t>是是否</a:t>
            </a:r>
            <a:endParaRPr lang="en-US" altLang="zh-CN" sz="1200" dirty="0" smtClean="0">
              <a:solidFill>
                <a:srgbClr val="FF0000"/>
              </a:solidFill>
            </a:endParaRPr>
          </a:p>
        </p:txBody>
      </p:sp>
      <p:sp>
        <p:nvSpPr>
          <p:cNvPr id="19" name="文本框 18"/>
          <p:cNvSpPr txBox="1"/>
          <p:nvPr/>
        </p:nvSpPr>
        <p:spPr>
          <a:xfrm>
            <a:off x="6970083" y="5638926"/>
            <a:ext cx="351692" cy="867930"/>
          </a:xfrm>
          <a:prstGeom prst="rect">
            <a:avLst/>
          </a:prstGeom>
          <a:noFill/>
        </p:spPr>
        <p:txBody>
          <a:bodyPr wrap="square" rtlCol="0">
            <a:spAutoFit/>
          </a:bodyPr>
          <a:lstStyle/>
          <a:p>
            <a:pPr>
              <a:lnSpc>
                <a:spcPct val="105000"/>
              </a:lnSpc>
            </a:pPr>
            <a:r>
              <a:rPr lang="zh-CN" altLang="en-US" sz="1200" dirty="0" smtClean="0">
                <a:solidFill>
                  <a:srgbClr val="FF0000"/>
                </a:solidFill>
              </a:rPr>
              <a:t>是否</a:t>
            </a:r>
            <a:r>
              <a:rPr lang="zh-CN" altLang="en-US" sz="1200" dirty="0">
                <a:solidFill>
                  <a:srgbClr val="FF0000"/>
                </a:solidFill>
              </a:rPr>
              <a:t>是</a:t>
            </a:r>
            <a:endParaRPr lang="en-US" altLang="zh-CN" sz="1200" dirty="0" smtClean="0">
              <a:solidFill>
                <a:srgbClr val="FF0000"/>
              </a:solidFill>
            </a:endParaRPr>
          </a:p>
          <a:p>
            <a:pPr>
              <a:lnSpc>
                <a:spcPct val="105000"/>
              </a:lnSpc>
            </a:pPr>
            <a:r>
              <a:rPr lang="zh-CN" altLang="en-US" sz="1200" dirty="0">
                <a:solidFill>
                  <a:srgbClr val="FF0000"/>
                </a:solidFill>
              </a:rPr>
              <a:t>否</a:t>
            </a:r>
            <a:endParaRPr lang="en-US" altLang="zh-CN" sz="1200" dirty="0" smtClean="0">
              <a:solidFill>
                <a:srgbClr val="FF0000"/>
              </a:solidFill>
            </a:endParaRPr>
          </a:p>
        </p:txBody>
      </p:sp>
      <p:cxnSp>
        <p:nvCxnSpPr>
          <p:cNvPr id="20" name="直接连接符 19"/>
          <p:cNvCxnSpPr/>
          <p:nvPr/>
        </p:nvCxnSpPr>
        <p:spPr>
          <a:xfrm flipV="1">
            <a:off x="5909583" y="4222500"/>
            <a:ext cx="14668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5909583" y="4677319"/>
            <a:ext cx="14668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5909583" y="4957817"/>
            <a:ext cx="14668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5909583" y="6476834"/>
            <a:ext cx="146685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5909583" y="5617939"/>
            <a:ext cx="14668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6894117" y="4689210"/>
            <a:ext cx="516323" cy="276999"/>
          </a:xfrm>
          <a:prstGeom prst="rect">
            <a:avLst/>
          </a:prstGeom>
          <a:noFill/>
        </p:spPr>
        <p:txBody>
          <a:bodyPr wrap="square" rtlCol="0">
            <a:spAutoFit/>
          </a:bodyPr>
          <a:lstStyle/>
          <a:p>
            <a:pPr algn="ctr"/>
            <a:r>
              <a:rPr lang="zh-CN" altLang="en-US" sz="1200" dirty="0" smtClean="0">
                <a:solidFill>
                  <a:srgbClr val="FF0000"/>
                </a:solidFill>
              </a:rPr>
              <a:t>预测</a:t>
            </a:r>
            <a:endParaRPr lang="zh-CN" altLang="en-US" sz="1200" dirty="0">
              <a:solidFill>
                <a:srgbClr val="FF0000"/>
              </a:solidFill>
            </a:endParaRPr>
          </a:p>
        </p:txBody>
      </p:sp>
      <p:sp>
        <p:nvSpPr>
          <p:cNvPr id="27" name="矩形 26"/>
          <p:cNvSpPr/>
          <p:nvPr/>
        </p:nvSpPr>
        <p:spPr>
          <a:xfrm>
            <a:off x="6093069" y="1627552"/>
            <a:ext cx="1459523" cy="275980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7753575" y="2954415"/>
            <a:ext cx="1125415" cy="646331"/>
          </a:xfrm>
          <a:prstGeom prst="rect">
            <a:avLst/>
          </a:prstGeom>
          <a:noFill/>
        </p:spPr>
        <p:txBody>
          <a:bodyPr wrap="square" rtlCol="0">
            <a:spAutoFit/>
          </a:bodyPr>
          <a:lstStyle/>
          <a:p>
            <a:r>
              <a:rPr lang="zh-CN" altLang="en-US" dirty="0" smtClean="0"/>
              <a:t>训练误差</a:t>
            </a:r>
            <a:endParaRPr lang="en-US" altLang="zh-CN" dirty="0" smtClean="0"/>
          </a:p>
          <a:p>
            <a:r>
              <a:rPr lang="zh-CN" altLang="en-US" dirty="0" smtClean="0"/>
              <a:t>经验误差</a:t>
            </a:r>
            <a:endParaRPr lang="en-US" altLang="zh-CN" dirty="0" smtClean="0"/>
          </a:p>
        </p:txBody>
      </p:sp>
      <p:sp>
        <p:nvSpPr>
          <p:cNvPr id="29" name="文本框 28"/>
          <p:cNvSpPr txBox="1"/>
          <p:nvPr/>
        </p:nvSpPr>
        <p:spPr>
          <a:xfrm>
            <a:off x="7753574" y="5427682"/>
            <a:ext cx="1125415" cy="369332"/>
          </a:xfrm>
          <a:prstGeom prst="rect">
            <a:avLst/>
          </a:prstGeom>
          <a:noFill/>
        </p:spPr>
        <p:txBody>
          <a:bodyPr wrap="square" rtlCol="0">
            <a:spAutoFit/>
          </a:bodyPr>
          <a:lstStyle/>
          <a:p>
            <a:r>
              <a:rPr lang="zh-CN" altLang="en-US" dirty="0"/>
              <a:t>测试</a:t>
            </a:r>
            <a:r>
              <a:rPr lang="zh-CN" altLang="en-US" dirty="0" smtClean="0"/>
              <a:t>误差</a:t>
            </a:r>
            <a:endParaRPr lang="en-US" altLang="zh-CN" dirty="0" smtClean="0"/>
          </a:p>
        </p:txBody>
      </p:sp>
      <p:sp>
        <p:nvSpPr>
          <p:cNvPr id="30" name="矩形 29"/>
          <p:cNvSpPr/>
          <p:nvPr/>
        </p:nvSpPr>
        <p:spPr>
          <a:xfrm>
            <a:off x="6100396" y="4548998"/>
            <a:ext cx="1459523" cy="208919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35360" y="1251444"/>
            <a:ext cx="6186309" cy="369332"/>
          </a:xfrm>
          <a:prstGeom prst="rect">
            <a:avLst/>
          </a:prstGeom>
          <a:solidFill>
            <a:schemeClr val="accent2">
              <a:lumMod val="20000"/>
              <a:lumOff val="80000"/>
            </a:schemeClr>
          </a:solidFill>
          <a:ln w="28575">
            <a:solidFill>
              <a:schemeClr val="accent2"/>
            </a:solidFill>
          </a:ln>
        </p:spPr>
        <p:txBody>
          <a:bodyPr wrap="none">
            <a:spAutoFit/>
          </a:bodyPr>
          <a:lstStyle/>
          <a:p>
            <a:r>
              <a:rPr lang="zh-CN" altLang="en-US" dirty="0"/>
              <a:t>误差：样本真实输出与预测输出之间的</a:t>
            </a:r>
            <a:r>
              <a:rPr lang="zh-CN" altLang="en-US" dirty="0" smtClean="0"/>
              <a:t>差异，可以是错误率</a:t>
            </a:r>
            <a:endParaRPr lang="zh-CN" altLang="en-US" dirty="0"/>
          </a:p>
        </p:txBody>
      </p:sp>
    </p:spTree>
    <p:extLst>
      <p:ext uri="{BB962C8B-B14F-4D97-AF65-F5344CB8AC3E}">
        <p14:creationId xmlns:p14="http://schemas.microsoft.com/office/powerpoint/2010/main" val="186896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8" grpId="0"/>
      <p:bldP spid="19" grpId="0"/>
      <p:bldP spid="26" grpId="0"/>
      <p:bldP spid="27" grpId="0" animBg="1"/>
      <p:bldP spid="28" grpId="0"/>
      <p:bldP spid="29" grpId="0"/>
      <p:bldP spid="30" grpId="0" animBg="1"/>
      <p:bldP spid="3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性能度量</a:t>
            </a:r>
            <a:r>
              <a:rPr lang="en-US" altLang="zh-CN" dirty="0"/>
              <a:t>—</a:t>
            </a:r>
            <a:r>
              <a:rPr lang="zh-CN" altLang="en-US" dirty="0" smtClean="0"/>
              <a:t>代价</a:t>
            </a:r>
            <a:r>
              <a:rPr lang="zh-CN" altLang="en-US" dirty="0"/>
              <a:t>曲线</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在非均等代价下，</a:t>
                </a:r>
                <a:r>
                  <a:rPr lang="en-US" altLang="zh-CN" dirty="0"/>
                  <a:t>ROC</a:t>
                </a:r>
                <a:r>
                  <a:rPr lang="zh-CN" altLang="en-US" dirty="0"/>
                  <a:t>曲线不能直接反映出学习器的期望总体代价，而“代价曲线”</a:t>
                </a:r>
                <a:r>
                  <a:rPr lang="zh-CN" altLang="en-US" dirty="0" smtClean="0"/>
                  <a:t>可以</a:t>
                </a:r>
                <a:endParaRPr lang="en-US" altLang="zh-CN" dirty="0" smtClean="0"/>
              </a:p>
              <a:p>
                <a:endParaRPr lang="en-US" altLang="zh-CN" dirty="0"/>
              </a:p>
              <a:p>
                <a:r>
                  <a:rPr lang="zh-CN" altLang="en-US" dirty="0"/>
                  <a:t>代价曲线的横轴是取值为</a:t>
                </a:r>
                <a:r>
                  <a:rPr lang="en-US" altLang="zh-CN" dirty="0"/>
                  <a:t>[0,1]</a:t>
                </a:r>
                <a:r>
                  <a:rPr lang="zh-CN" altLang="en-US" dirty="0"/>
                  <a:t>的正例概率</a:t>
                </a:r>
                <a:r>
                  <a:rPr lang="zh-CN" altLang="en-US" dirty="0" smtClean="0"/>
                  <a:t>代价</a:t>
                </a:r>
                <a:endParaRPr lang="en-US" altLang="zh-CN" dirty="0" smtClean="0"/>
              </a:p>
              <a:p>
                <a:endParaRPr lang="zh-CN" altLang="en-US"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e>
                      </m:d>
                      <m:r>
                        <a:rPr lang="en-US" altLang="zh-CN" b="0" i="1" smtClean="0">
                          <a:latin typeface="Cambria Math" panose="02040503050406030204" pitchFamily="18" charset="0"/>
                        </a:rPr>
                        <m:t>𝑐𝑜𝑠𝑡</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𝑐𝑜𝑠</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01</m:t>
                              </m:r>
                            </m:sub>
                          </m:sSub>
                        </m:num>
                        <m:den>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𝑐𝑜𝑠</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01</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𝑝</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𝑐𝑜𝑠</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10</m:t>
                              </m:r>
                            </m:sub>
                          </m:sSub>
                        </m:den>
                      </m:f>
                    </m:oMath>
                  </m:oMathPara>
                </a14:m>
                <a:endParaRPr lang="en-US" altLang="zh-CN" dirty="0" smtClean="0"/>
              </a:p>
              <a:p>
                <a:pPr marL="0" indent="0">
                  <a:buNone/>
                </a:pPr>
                <a:endParaRPr lang="en-US" altLang="zh-CN" dirty="0" smtClean="0"/>
              </a:p>
              <a:p>
                <a:r>
                  <a:rPr lang="zh-CN" altLang="en-US" dirty="0"/>
                  <a:t>纵轴是取值为</a:t>
                </a:r>
                <a:r>
                  <a:rPr lang="en-US" altLang="zh-CN" dirty="0"/>
                  <a:t>[0,1]</a:t>
                </a:r>
                <a:r>
                  <a:rPr lang="zh-CN" altLang="en-US" dirty="0"/>
                  <a:t>的归一化</a:t>
                </a:r>
                <a:r>
                  <a:rPr lang="zh-CN" altLang="en-US" dirty="0" smtClean="0"/>
                  <a:t>代价</a:t>
                </a:r>
                <a:endParaRPr lang="en-US" altLang="zh-CN" dirty="0" smtClean="0"/>
              </a:p>
              <a:p>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m:t>
                      </m:r>
                      <m:sSub>
                        <m:sSubPr>
                          <m:ctrlPr>
                            <a:rPr lang="en-US" altLang="zh-CN" b="0" i="1" smtClean="0">
                              <a:latin typeface="Cambria Math" panose="02040503050406030204" pitchFamily="18" charset="0"/>
                            </a:rPr>
                          </m:ctrlPr>
                        </m:sSubPr>
                        <m:e>
                          <m:r>
                            <m:rPr>
                              <m:sty m:val="p"/>
                            </m:rPr>
                            <a:rPr lang="en-US" altLang="zh-CN" i="0">
                              <a:latin typeface="Cambria Math" panose="02040503050406030204" pitchFamily="18" charset="0"/>
                            </a:rPr>
                            <m:t>o</m:t>
                          </m:r>
                          <m:r>
                            <m:rPr>
                              <m:sty m:val="p"/>
                            </m:rPr>
                            <a:rPr lang="en-US" altLang="zh-CN" b="0" i="0" smtClean="0">
                              <a:latin typeface="Cambria Math" panose="02040503050406030204" pitchFamily="18" charset="0"/>
                            </a:rPr>
                            <m:t>st</m:t>
                          </m:r>
                        </m:e>
                        <m:sub>
                          <m:r>
                            <m:rPr>
                              <m:sty m:val="p"/>
                            </m:rPr>
                            <a:rPr lang="en-US" altLang="zh-CN" b="0" i="0" smtClean="0">
                              <a:latin typeface="Cambria Math" panose="02040503050406030204" pitchFamily="18" charset="0"/>
                            </a:rPr>
                            <m:t>norm</m:t>
                          </m:r>
                        </m:sub>
                      </m:sSub>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FNR</m:t>
                      </m:r>
                      <m:r>
                        <a:rPr lang="en-US" altLang="zh-CN" b="0" i="1" smtClean="0">
                          <a:latin typeface="Cambria Math" panose="02040503050406030204" pitchFamily="18" charset="0"/>
                        </a:rPr>
                        <m:t>×</m:t>
                      </m:r>
                      <m:r>
                        <a:rPr lang="en-US" altLang="zh-CN" b="0" i="0" smtClean="0">
                          <a:latin typeface="Cambria Math" panose="02040503050406030204" pitchFamily="18" charset="0"/>
                        </a:rPr>
                        <m:t> </m:t>
                      </m:r>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m:t>
                          </m:r>
                        </m:e>
                      </m:d>
                      <m:r>
                        <a:rPr lang="en-US" altLang="zh-CN" i="1">
                          <a:latin typeface="Cambria Math" panose="02040503050406030204" pitchFamily="18" charset="0"/>
                        </a:rPr>
                        <m:t>𝑐𝑜𝑠𝑡</m:t>
                      </m:r>
                      <m:r>
                        <a:rPr lang="en-US" altLang="zh-CN" b="0" i="1" smtClean="0">
                          <a:latin typeface="Cambria Math" panose="02040503050406030204" pitchFamily="18" charset="0"/>
                        </a:rPr>
                        <m:t>+</m:t>
                      </m:r>
                      <m:r>
                        <a:rPr lang="en-US" altLang="zh-CN" b="0" i="1" smtClean="0">
                          <a:latin typeface="Cambria Math" panose="02040503050406030204" pitchFamily="18" charset="0"/>
                        </a:rPr>
                        <m:t>𝐹𝑃𝑅</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m:t>
                              </m:r>
                            </m:e>
                          </m:d>
                          <m:r>
                            <a:rPr lang="en-US" altLang="zh-CN" i="1">
                              <a:latin typeface="Cambria Math" panose="02040503050406030204" pitchFamily="18" charset="0"/>
                            </a:rPr>
                            <m:t>𝑐𝑜𝑠𝑡</m:t>
                          </m:r>
                        </m:e>
                      </m:d>
                    </m:oMath>
                  </m:oMathPara>
                </a14:m>
                <a:endParaRPr lang="zh-CN" altLang="en-US" dirty="0"/>
              </a:p>
              <a:p>
                <a:endParaRPr lang="zh-CN" altLang="en-US"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360" r="-464"/>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30</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2022043" y="5787562"/>
                <a:ext cx="2769348" cy="369332"/>
              </a:xfrm>
              <a:prstGeom prst="rect">
                <a:avLst/>
              </a:prstGeom>
            </p:spPr>
            <p:txBody>
              <a:bodyPr wrap="none">
                <a:spAutoFit/>
              </a:bodyPr>
              <a:lstStyle/>
              <a:p>
                <a14:m>
                  <m:oMath xmlns:m="http://schemas.openxmlformats.org/officeDocument/2006/math">
                    <m:r>
                      <a:rPr lang="en-US" altLang="zh-CN" i="1" smtClean="0">
                        <a:latin typeface="Cambria Math" panose="02040503050406030204" pitchFamily="18" charset="0"/>
                      </a:rPr>
                      <m:t>𝐹</m:t>
                    </m:r>
                    <m:r>
                      <a:rPr lang="en-US" altLang="zh-CN" b="0" i="1" smtClean="0">
                        <a:latin typeface="Cambria Math" panose="02040503050406030204" pitchFamily="18" charset="0"/>
                      </a:rPr>
                      <m:t>𝑁𝑅</m:t>
                    </m:r>
                    <m:r>
                      <a:rPr lang="en-US" altLang="zh-CN" b="0" i="1" smtClean="0">
                        <a:latin typeface="Cambria Math" panose="02040503050406030204" pitchFamily="18" charset="0"/>
                      </a:rPr>
                      <m:t>=1−</m:t>
                    </m:r>
                    <m:r>
                      <a:rPr lang="en-US" altLang="zh-CN" b="0" i="1" smtClean="0">
                        <a:latin typeface="Cambria Math" panose="02040503050406030204" pitchFamily="18" charset="0"/>
                      </a:rPr>
                      <m:t>𝑇𝑃𝑅</m:t>
                    </m:r>
                  </m:oMath>
                </a14:m>
                <a:r>
                  <a:rPr lang="zh-CN" altLang="en-US" dirty="0" smtClean="0"/>
                  <a:t> 假负例率</a:t>
                </a:r>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2022043" y="5787562"/>
                <a:ext cx="2769348" cy="369332"/>
              </a:xfrm>
              <a:prstGeom prst="rect">
                <a:avLst/>
              </a:prstGeom>
              <a:blipFill>
                <a:blip r:embed="rId3"/>
                <a:stretch>
                  <a:fillRect t="-8197" r="-1322"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226191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性能度量</a:t>
            </a:r>
            <a:r>
              <a:rPr lang="en-US" altLang="zh-CN" dirty="0"/>
              <a:t>—</a:t>
            </a:r>
            <a:r>
              <a:rPr lang="zh-CN" altLang="en-US" dirty="0"/>
              <a:t>代价曲线</a:t>
            </a:r>
          </a:p>
        </p:txBody>
      </p:sp>
      <p:sp>
        <p:nvSpPr>
          <p:cNvPr id="3" name="内容占位符 2"/>
          <p:cNvSpPr>
            <a:spLocks noGrp="1"/>
          </p:cNvSpPr>
          <p:nvPr>
            <p:ph idx="1"/>
          </p:nvPr>
        </p:nvSpPr>
        <p:spPr>
          <a:xfrm>
            <a:off x="457199" y="2282207"/>
            <a:ext cx="4238625" cy="3842368"/>
          </a:xfrm>
        </p:spPr>
        <p:txBody>
          <a:bodyPr>
            <a:normAutofit/>
          </a:bodyPr>
          <a:lstStyle/>
          <a:p>
            <a:r>
              <a:rPr lang="en-US" altLang="zh-CN" dirty="0" smtClean="0"/>
              <a:t>ROC</a:t>
            </a:r>
            <a:r>
              <a:rPr lang="zh-CN" altLang="en-US" dirty="0"/>
              <a:t>曲线上每个点对应了代价曲线上的一条线段，设</a:t>
            </a:r>
            <a:r>
              <a:rPr lang="en-US" altLang="zh-CN" dirty="0"/>
              <a:t>ROC</a:t>
            </a:r>
            <a:r>
              <a:rPr lang="zh-CN" altLang="en-US" dirty="0"/>
              <a:t>曲线上点的坐标为</a:t>
            </a:r>
            <a:r>
              <a:rPr lang="en-US" altLang="zh-CN" dirty="0"/>
              <a:t>(TPR,FPR),</a:t>
            </a:r>
            <a:r>
              <a:rPr lang="zh-CN" altLang="en-US" dirty="0"/>
              <a:t>则可相应计算出</a:t>
            </a:r>
            <a:r>
              <a:rPr lang="en-US" altLang="zh-CN" dirty="0"/>
              <a:t>FNR,</a:t>
            </a:r>
            <a:r>
              <a:rPr lang="zh-CN" altLang="en-US" dirty="0"/>
              <a:t>然后在代价平面上绘制一条从</a:t>
            </a:r>
            <a:r>
              <a:rPr lang="en-US" altLang="zh-CN" dirty="0"/>
              <a:t>(0,FPR)</a:t>
            </a:r>
            <a:r>
              <a:rPr lang="zh-CN" altLang="en-US" dirty="0"/>
              <a:t>到</a:t>
            </a:r>
            <a:r>
              <a:rPr lang="en-US" altLang="zh-CN" dirty="0"/>
              <a:t>(1,FNR)</a:t>
            </a:r>
            <a:r>
              <a:rPr lang="zh-CN" altLang="en-US" dirty="0"/>
              <a:t>的线段，线段下的面积即表示了该条件下的期望总体</a:t>
            </a:r>
            <a:r>
              <a:rPr lang="zh-CN" altLang="en-US" dirty="0" smtClean="0"/>
              <a:t>代价</a:t>
            </a:r>
            <a:endParaRPr lang="en-US" altLang="zh-CN" dirty="0" smtClean="0"/>
          </a:p>
          <a:p>
            <a:r>
              <a:rPr lang="zh-CN" altLang="en-US" dirty="0" smtClean="0"/>
              <a:t>将</a:t>
            </a:r>
            <a:r>
              <a:rPr lang="en-US" altLang="zh-CN" dirty="0"/>
              <a:t>ROC</a:t>
            </a:r>
            <a:r>
              <a:rPr lang="zh-CN" altLang="en-US" dirty="0"/>
              <a:t>曲线上的每个点转化为代价平面上的一条线段，然后取所有线段的下界，围成的面积即为所有条件下学习器的期望总体代价</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31</a:t>
            </a:fld>
            <a:endParaRPr lang="zh-CN"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4208" y="2193262"/>
            <a:ext cx="4211508" cy="298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628650" y="1623456"/>
            <a:ext cx="2954655" cy="461665"/>
          </a:xfrm>
          <a:prstGeom prst="rect">
            <a:avLst/>
          </a:prstGeom>
        </p:spPr>
        <p:txBody>
          <a:bodyPr wrap="none">
            <a:spAutoFit/>
          </a:bodyPr>
          <a:lstStyle/>
          <a:p>
            <a:r>
              <a:rPr lang="zh-CN" altLang="en-US" sz="2400" dirty="0"/>
              <a:t>代价曲线图的绘制：</a:t>
            </a:r>
          </a:p>
        </p:txBody>
      </p:sp>
    </p:spTree>
    <p:extLst>
      <p:ext uri="{BB962C8B-B14F-4D97-AF65-F5344CB8AC3E}">
        <p14:creationId xmlns:p14="http://schemas.microsoft.com/office/powerpoint/2010/main" val="26177572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a:t>
            </a:r>
            <a:r>
              <a:rPr lang="zh-CN" altLang="en-US" dirty="0" smtClean="0"/>
              <a:t>评估</a:t>
            </a:r>
            <a:r>
              <a:rPr lang="en-US" altLang="zh-CN" dirty="0" smtClean="0"/>
              <a:t>—</a:t>
            </a:r>
            <a:r>
              <a:rPr lang="zh-CN" altLang="en-US" dirty="0" smtClean="0"/>
              <a:t>比较检验</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32</a:t>
            </a:fld>
            <a:endParaRPr lang="zh-CN" altLang="en-US"/>
          </a:p>
        </p:txBody>
      </p:sp>
      <p:sp>
        <p:nvSpPr>
          <p:cNvPr id="7" name="矩形 6"/>
          <p:cNvSpPr/>
          <p:nvPr/>
        </p:nvSpPr>
        <p:spPr>
          <a:xfrm>
            <a:off x="876299" y="1908528"/>
            <a:ext cx="6962775" cy="923330"/>
          </a:xfrm>
          <a:prstGeom prst="rect">
            <a:avLst/>
          </a:prstGeom>
          <a:solidFill>
            <a:schemeClr val="accent2">
              <a:lumMod val="20000"/>
              <a:lumOff val="80000"/>
            </a:schemeClr>
          </a:solidFill>
          <a:ln w="28575">
            <a:solidFill>
              <a:schemeClr val="accent2"/>
            </a:solidFill>
          </a:ln>
        </p:spPr>
        <p:txBody>
          <a:bodyPr wrap="square">
            <a:spAutoFit/>
          </a:bodyPr>
          <a:lstStyle/>
          <a:p>
            <a:pPr marL="0" lvl="1"/>
            <a:r>
              <a:rPr lang="zh-CN" altLang="en-US" dirty="0"/>
              <a:t>测试性能并不等于泛化性能</a:t>
            </a:r>
          </a:p>
          <a:p>
            <a:pPr marL="0" lvl="1"/>
            <a:r>
              <a:rPr lang="zh-CN" altLang="en-US" dirty="0"/>
              <a:t>测试性能随着测试集的变化而变化</a:t>
            </a:r>
          </a:p>
          <a:p>
            <a:pPr marL="0" lvl="1"/>
            <a:r>
              <a:rPr lang="zh-CN" altLang="en-US" dirty="0"/>
              <a:t>很多机器学习算法本身有一定的随机性</a:t>
            </a:r>
          </a:p>
        </p:txBody>
      </p:sp>
      <p:sp>
        <p:nvSpPr>
          <p:cNvPr id="8" name="矩形 7"/>
          <p:cNvSpPr/>
          <p:nvPr/>
        </p:nvSpPr>
        <p:spPr>
          <a:xfrm>
            <a:off x="876300" y="1472521"/>
            <a:ext cx="1800493" cy="415498"/>
          </a:xfrm>
          <a:prstGeom prst="rect">
            <a:avLst/>
          </a:prstGeom>
          <a:solidFill>
            <a:schemeClr val="accent2"/>
          </a:solidFill>
          <a:ln w="28575">
            <a:solidFill>
              <a:schemeClr val="accent2"/>
            </a:solidFill>
          </a:ln>
        </p:spPr>
        <p:txBody>
          <a:bodyPr wrap="none">
            <a:spAutoFit/>
          </a:bodyPr>
          <a:lstStyle/>
          <a:p>
            <a:r>
              <a:rPr lang="zh-CN" altLang="en-US" sz="2100" dirty="0">
                <a:solidFill>
                  <a:schemeClr val="bg1"/>
                </a:solidFill>
              </a:rPr>
              <a:t>关于性能比较</a:t>
            </a:r>
          </a:p>
        </p:txBody>
      </p:sp>
      <p:sp>
        <p:nvSpPr>
          <p:cNvPr id="9" name="矩形 8"/>
          <p:cNvSpPr/>
          <p:nvPr/>
        </p:nvSpPr>
        <p:spPr>
          <a:xfrm>
            <a:off x="876299" y="3486518"/>
            <a:ext cx="5905500" cy="369332"/>
          </a:xfrm>
          <a:prstGeom prst="rect">
            <a:avLst/>
          </a:prstGeom>
        </p:spPr>
        <p:txBody>
          <a:bodyPr wrap="square">
            <a:spAutoFit/>
          </a:bodyPr>
          <a:lstStyle/>
          <a:p>
            <a:pPr marL="0" lvl="1" indent="0">
              <a:buNone/>
            </a:pPr>
            <a:r>
              <a:rPr lang="zh-CN" altLang="en-US" b="1" dirty="0" smtClean="0">
                <a:solidFill>
                  <a:srgbClr val="FF0000"/>
                </a:solidFill>
                <a:latin typeface="+mn-ea"/>
              </a:rPr>
              <a:t>直接</a:t>
            </a:r>
            <a:r>
              <a:rPr lang="zh-CN" altLang="en-US" b="1" dirty="0">
                <a:solidFill>
                  <a:srgbClr val="FF0000"/>
                </a:solidFill>
                <a:latin typeface="+mn-ea"/>
              </a:rPr>
              <a:t>选取相应评估方法在相应度量下比大小的方法不可取！</a:t>
            </a:r>
            <a:endParaRPr lang="en-US" altLang="zh-CN" b="1" dirty="0">
              <a:solidFill>
                <a:srgbClr val="FF0000"/>
              </a:solidFill>
              <a:latin typeface="+mn-ea"/>
            </a:endParaRPr>
          </a:p>
        </p:txBody>
      </p:sp>
      <p:sp>
        <p:nvSpPr>
          <p:cNvPr id="11" name="矩形 10"/>
          <p:cNvSpPr/>
          <p:nvPr/>
        </p:nvSpPr>
        <p:spPr>
          <a:xfrm>
            <a:off x="876299" y="4568808"/>
            <a:ext cx="6962775" cy="923330"/>
          </a:xfrm>
          <a:prstGeom prst="rect">
            <a:avLst/>
          </a:prstGeom>
          <a:solidFill>
            <a:schemeClr val="accent5">
              <a:lumMod val="20000"/>
              <a:lumOff val="80000"/>
            </a:schemeClr>
          </a:solidFill>
          <a:ln w="28575">
            <a:solidFill>
              <a:schemeClr val="accent5"/>
            </a:solidFill>
          </a:ln>
        </p:spPr>
        <p:txBody>
          <a:bodyPr wrap="square">
            <a:spAutoFit/>
          </a:bodyPr>
          <a:lstStyle/>
          <a:p>
            <a:pPr marL="0" lvl="1"/>
            <a:r>
              <a:rPr lang="zh-CN" altLang="en-US" dirty="0">
                <a:latin typeface="+mn-ea"/>
              </a:rPr>
              <a:t>假设检验为学习器性能比较提供了重要依据，基于其结果我们可以推断出若在测试集上观察到学习器</a:t>
            </a:r>
            <a:r>
              <a:rPr lang="en-US" altLang="zh-CN" dirty="0">
                <a:latin typeface="+mn-ea"/>
              </a:rPr>
              <a:t>A</a:t>
            </a:r>
            <a:r>
              <a:rPr lang="zh-CN" altLang="en-US" dirty="0">
                <a:latin typeface="+mn-ea"/>
              </a:rPr>
              <a:t>比</a:t>
            </a:r>
            <a:r>
              <a:rPr lang="en-US" altLang="zh-CN" dirty="0">
                <a:latin typeface="+mn-ea"/>
              </a:rPr>
              <a:t>B</a:t>
            </a:r>
            <a:r>
              <a:rPr lang="zh-CN" altLang="en-US" dirty="0">
                <a:latin typeface="+mn-ea"/>
              </a:rPr>
              <a:t>好，则</a:t>
            </a:r>
            <a:r>
              <a:rPr lang="en-US" altLang="zh-CN" dirty="0">
                <a:latin typeface="+mn-ea"/>
              </a:rPr>
              <a:t>A</a:t>
            </a:r>
            <a:r>
              <a:rPr lang="zh-CN" altLang="en-US" dirty="0">
                <a:latin typeface="+mn-ea"/>
              </a:rPr>
              <a:t>的泛化性能是否在统计意义上优于</a:t>
            </a:r>
            <a:r>
              <a:rPr lang="en-US" altLang="zh-CN" dirty="0">
                <a:latin typeface="+mn-ea"/>
              </a:rPr>
              <a:t>B</a:t>
            </a:r>
            <a:r>
              <a:rPr lang="zh-CN" altLang="en-US" dirty="0">
                <a:latin typeface="+mn-ea"/>
              </a:rPr>
              <a:t>，以及这个结论的把握有多大。</a:t>
            </a:r>
          </a:p>
        </p:txBody>
      </p:sp>
    </p:spTree>
    <p:extLst>
      <p:ext uri="{BB962C8B-B14F-4D97-AF65-F5344CB8AC3E}">
        <p14:creationId xmlns:p14="http://schemas.microsoft.com/office/powerpoint/2010/main" val="8928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smtClean="0"/>
              <a:t>—</a:t>
            </a:r>
            <a:r>
              <a:rPr lang="zh-CN" altLang="en-US" dirty="0" smtClean="0"/>
              <a:t>二项检验</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2495550"/>
                <a:ext cx="7886700" cy="3919089"/>
              </a:xfrm>
            </p:spPr>
            <p:txBody>
              <a:bodyPr/>
              <a:lstStyle/>
              <a:p>
                <a:r>
                  <a:rPr lang="zh-CN" altLang="en-US" dirty="0" smtClean="0"/>
                  <a:t>假定</a:t>
                </a:r>
                <a:r>
                  <a:rPr lang="zh-CN" altLang="en-US" dirty="0"/>
                  <a:t>测试样本从样本总体分布中独立采样而来</a:t>
                </a:r>
                <a:r>
                  <a:rPr lang="zh-CN" altLang="en-US" dirty="0" smtClean="0"/>
                  <a:t>，可以使用</a:t>
                </a:r>
                <a:r>
                  <a:rPr lang="zh-CN" altLang="en-US" dirty="0"/>
                  <a:t>“二项检验”对 </a:t>
                </a:r>
                <a14:m>
                  <m:oMath xmlns:m="http://schemas.openxmlformats.org/officeDocument/2006/math">
                    <m:r>
                      <a:rPr lang="en-US" altLang="zh-CN" i="1">
                        <a:latin typeface="Cambria Math" panose="02040503050406030204" pitchFamily="18" charset="0"/>
                      </a:rPr>
                      <m:t>𝜖</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𝜖</m:t>
                        </m:r>
                      </m:e>
                      <m:sub>
                        <m:r>
                          <a:rPr lang="en-US" altLang="zh-CN" i="1">
                            <a:latin typeface="Cambria Math" panose="02040503050406030204" pitchFamily="18" charset="0"/>
                          </a:rPr>
                          <m:t>0</m:t>
                        </m:r>
                      </m:sub>
                    </m:sSub>
                  </m:oMath>
                </a14:m>
                <a:r>
                  <a:rPr lang="zh-CN" altLang="en-US" dirty="0"/>
                  <a:t> </a:t>
                </a:r>
                <a:r>
                  <a:rPr lang="zh-CN" altLang="en-US" dirty="0" smtClean="0"/>
                  <a:t>进行假设检验</a:t>
                </a:r>
                <a:endParaRPr lang="en-US" altLang="zh-CN" dirty="0" smtClean="0"/>
              </a:p>
              <a:p>
                <a:endParaRPr lang="en-US" altLang="zh-CN" dirty="0" smtClean="0"/>
              </a:p>
              <a:p>
                <a:r>
                  <a:rPr lang="zh-CN" altLang="en-US" dirty="0" smtClean="0"/>
                  <a:t>求解</a:t>
                </a:r>
                <a14:m>
                  <m:oMath xmlns:m="http://schemas.openxmlformats.org/officeDocument/2006/math">
                    <m:r>
                      <a:rPr lang="en-US" altLang="zh-CN" b="0" i="1" smtClean="0">
                        <a:latin typeface="Cambria Math" panose="02040503050406030204" pitchFamily="18" charset="0"/>
                      </a:rPr>
                      <m:t>1</m:t>
                    </m:r>
                    <m:r>
                      <a:rPr lang="en-US" altLang="zh-CN" i="1">
                        <a:latin typeface="Cambria Math" panose="02040503050406030204" pitchFamily="18" charset="0"/>
                      </a:rPr>
                      <m:t>−</m:t>
                    </m:r>
                    <m:r>
                      <a:rPr lang="en-US" altLang="zh-CN" b="0" i="1" smtClean="0">
                        <a:latin typeface="Cambria Math" panose="02040503050406030204" pitchFamily="18" charset="0"/>
                      </a:rPr>
                      <m:t>𝛼</m:t>
                    </m:r>
                  </m:oMath>
                </a14:m>
                <a:r>
                  <a:rPr lang="zh-CN" altLang="en-US" dirty="0" smtClean="0"/>
                  <a:t>概率内能看到的最大错误概率</a:t>
                </a:r>
                <a:endParaRPr lang="en-US" altLang="zh-CN" dirty="0" smtClean="0"/>
              </a:p>
              <a:p>
                <a:endParaRPr lang="en-US" altLang="zh-CN" dirty="0"/>
              </a:p>
              <a:p>
                <a:endParaRPr lang="en-US" altLang="zh-CN" dirty="0" smtClean="0"/>
              </a:p>
              <a:p>
                <a:endParaRPr lang="en-US" altLang="zh-CN" dirty="0" smtClean="0"/>
              </a:p>
              <a:p>
                <a:endParaRPr lang="en-US" altLang="zh-CN" dirty="0"/>
              </a:p>
              <a:p>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2495550"/>
                <a:ext cx="7886700" cy="3919089"/>
              </a:xfrm>
              <a:blipFill>
                <a:blip r:embed="rId2"/>
                <a:stretch>
                  <a:fillRect l="-773" t="-1711" r="-30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33</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708966" y="1651949"/>
                <a:ext cx="7658100" cy="415498"/>
              </a:xfrm>
              <a:prstGeom prst="rect">
                <a:avLst/>
              </a:prstGeom>
              <a:solidFill>
                <a:schemeClr val="accent2">
                  <a:lumMod val="20000"/>
                  <a:lumOff val="80000"/>
                </a:schemeClr>
              </a:solidFill>
              <a:ln w="28575">
                <a:solidFill>
                  <a:schemeClr val="accent2"/>
                </a:solidFill>
              </a:ln>
            </p:spPr>
            <p:txBody>
              <a:bodyPr wrap="square">
                <a:spAutoFit/>
              </a:bodyPr>
              <a:lstStyle/>
              <a:p>
                <a:r>
                  <a:rPr lang="zh-CN" altLang="en-US" sz="2100" dirty="0"/>
                  <a:t>设泛化错误率为 </a:t>
                </a:r>
                <a14:m>
                  <m:oMath xmlns:m="http://schemas.openxmlformats.org/officeDocument/2006/math">
                    <m:r>
                      <a:rPr lang="en-US" altLang="zh-CN" sz="2100" i="1">
                        <a:latin typeface="Cambria Math" panose="02040503050406030204" pitchFamily="18" charset="0"/>
                      </a:rPr>
                      <m:t>𝜖</m:t>
                    </m:r>
                  </m:oMath>
                </a14:m>
                <a:r>
                  <a:rPr lang="zh-CN" altLang="en-US" sz="2100" dirty="0"/>
                  <a:t>，若测试错误率为 </a:t>
                </a:r>
                <a14:m>
                  <m:oMath xmlns:m="http://schemas.openxmlformats.org/officeDocument/2006/math">
                    <m:acc>
                      <m:accPr>
                        <m:chr m:val="̂"/>
                        <m:ctrlPr>
                          <a:rPr lang="en-US" altLang="zh-CN" sz="2100" i="1">
                            <a:latin typeface="Cambria Math" panose="02040503050406030204" pitchFamily="18" charset="0"/>
                          </a:rPr>
                        </m:ctrlPr>
                      </m:accPr>
                      <m:e>
                        <m:r>
                          <a:rPr lang="en-US" altLang="zh-CN" sz="2100" i="1">
                            <a:latin typeface="Cambria Math" panose="02040503050406030204" pitchFamily="18" charset="0"/>
                          </a:rPr>
                          <m:t>𝜖</m:t>
                        </m:r>
                        <m:r>
                          <a:rPr lang="en-US" altLang="zh-CN" sz="2100" i="1">
                            <a:latin typeface="Cambria Math" panose="02040503050406030204" pitchFamily="18" charset="0"/>
                          </a:rPr>
                          <m:t> </m:t>
                        </m:r>
                      </m:e>
                    </m:acc>
                  </m:oMath>
                </a14:m>
                <a:r>
                  <a:rPr lang="zh-CN" altLang="en-US" sz="2100" dirty="0"/>
                  <a:t>，对</a:t>
                </a:r>
                <a14:m>
                  <m:oMath xmlns:m="http://schemas.openxmlformats.org/officeDocument/2006/math">
                    <m:r>
                      <a:rPr lang="en-US" altLang="zh-CN" sz="2100" i="1">
                        <a:latin typeface="Cambria Math" panose="02040503050406030204" pitchFamily="18" charset="0"/>
                      </a:rPr>
                      <m:t>𝜖</m:t>
                    </m:r>
                    <m:r>
                      <a:rPr lang="en-US" altLang="zh-CN" sz="2100" i="1">
                        <a:latin typeface="Cambria Math" panose="02040503050406030204" pitchFamily="18" charset="0"/>
                      </a:rPr>
                      <m:t>≤</m:t>
                    </m:r>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𝜖</m:t>
                        </m:r>
                      </m:e>
                      <m:sub>
                        <m:r>
                          <a:rPr lang="en-US" altLang="zh-CN" sz="2100" i="1">
                            <a:latin typeface="Cambria Math" panose="02040503050406030204" pitchFamily="18" charset="0"/>
                          </a:rPr>
                          <m:t>0</m:t>
                        </m:r>
                      </m:sub>
                    </m:sSub>
                  </m:oMath>
                </a14:m>
                <a:r>
                  <a:rPr lang="zh-CN" altLang="en-US" sz="2100" dirty="0"/>
                  <a:t>进行假设检验</a:t>
                </a:r>
                <a:endParaRPr lang="en-US" altLang="zh-CN" sz="2100" dirty="0"/>
              </a:p>
            </p:txBody>
          </p:sp>
        </mc:Choice>
        <mc:Fallback xmlns="">
          <p:sp>
            <p:nvSpPr>
              <p:cNvPr id="7" name="矩形 6"/>
              <p:cNvSpPr>
                <a:spLocks noRot="1" noChangeAspect="1" noMove="1" noResize="1" noEditPoints="1" noAdjustHandles="1" noChangeArrowheads="1" noChangeShapeType="1" noTextEdit="1"/>
              </p:cNvSpPr>
              <p:nvPr/>
            </p:nvSpPr>
            <p:spPr>
              <a:xfrm>
                <a:off x="708966" y="1651949"/>
                <a:ext cx="7658100" cy="415498"/>
              </a:xfrm>
              <a:prstGeom prst="rect">
                <a:avLst/>
              </a:prstGeom>
              <a:blipFill>
                <a:blip r:embed="rId3"/>
                <a:stretch>
                  <a:fillRect l="-792" t="-5479" b="-21918"/>
                </a:stretch>
              </a:blipFill>
              <a:ln w="28575">
                <a:solidFill>
                  <a:schemeClr val="accent2"/>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611065" y="4030811"/>
                <a:ext cx="4880119"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CN" i="1" smtClean="0">
                              <a:latin typeface="Cambria Math" panose="02040503050406030204" pitchFamily="18" charset="0"/>
                            </a:rPr>
                          </m:ctrlPr>
                        </m:accPr>
                        <m:e>
                          <m:r>
                            <a:rPr lang="en-US" altLang="zh-CN" i="1">
                              <a:latin typeface="Cambria Math" panose="02040503050406030204" pitchFamily="18" charset="0"/>
                            </a:rPr>
                            <m:t>𝜖</m:t>
                          </m:r>
                          <m:r>
                            <a:rPr lang="en-US" altLang="zh-CN" i="1">
                              <a:latin typeface="Cambria Math" panose="02040503050406030204" pitchFamily="18" charset="0"/>
                            </a:rPr>
                            <m:t> </m:t>
                          </m:r>
                        </m:e>
                      </m:acc>
                      <m:r>
                        <a:rPr lang="en-US" altLang="zh-CN" i="1" dirty="0">
                          <a:latin typeface="Cambria Math" panose="02040503050406030204" pitchFamily="18" charset="0"/>
                        </a:rPr>
                        <m:t>=</m:t>
                      </m:r>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min</m:t>
                          </m:r>
                        </m:fName>
                        <m:e>
                          <m:r>
                            <a:rPr lang="en-US" altLang="zh-CN" i="1" dirty="0">
                              <a:latin typeface="Cambria Math" panose="02040503050406030204" pitchFamily="18" charset="0"/>
                            </a:rPr>
                            <m:t>𝜖</m:t>
                          </m:r>
                        </m:e>
                      </m:func>
                      <m:r>
                        <a:rPr lang="en-US" altLang="zh-CN" i="1" dirty="0">
                          <a:latin typeface="Cambria Math" panose="02040503050406030204" pitchFamily="18" charset="0"/>
                        </a:rPr>
                        <m:t> </m:t>
                      </m:r>
                      <m:r>
                        <a:rPr lang="en-US" altLang="zh-CN" i="1" dirty="0">
                          <a:latin typeface="Cambria Math" panose="02040503050406030204" pitchFamily="18" charset="0"/>
                        </a:rPr>
                        <m:t>𝑠</m:t>
                      </m:r>
                      <m:r>
                        <a:rPr lang="en-US" altLang="zh-CN" i="1" dirty="0">
                          <a:latin typeface="Cambria Math" panose="02040503050406030204" pitchFamily="18" charset="0"/>
                        </a:rPr>
                        <m:t>.</m:t>
                      </m:r>
                      <m:r>
                        <a:rPr lang="en-US" altLang="zh-CN" i="1" dirty="0">
                          <a:latin typeface="Cambria Math" panose="02040503050406030204" pitchFamily="18" charset="0"/>
                        </a:rPr>
                        <m:t>𝑡</m:t>
                      </m:r>
                      <m:r>
                        <a:rPr lang="en-US" altLang="zh-CN" i="1" dirty="0">
                          <a:latin typeface="Cambria Math" panose="02040503050406030204" pitchFamily="18" charset="0"/>
                        </a:rPr>
                        <m:t>.  </m:t>
                      </m:r>
                      <m:nary>
                        <m:naryPr>
                          <m:chr m:val="∑"/>
                          <m:ctrlPr>
                            <a:rPr lang="en-US" altLang="zh-CN" i="1" dirty="0">
                              <a:latin typeface="Cambria Math" panose="02040503050406030204" pitchFamily="18" charset="0"/>
                            </a:rPr>
                          </m:ctrlPr>
                        </m:naryPr>
                        <m:sub>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b="0" i="1" dirty="0" smtClean="0">
                              <a:latin typeface="Cambria Math" panose="02040503050406030204" pitchFamily="18" charset="0"/>
                            </a:rPr>
                            <m:t>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𝑚</m:t>
                          </m:r>
                          <m:r>
                            <a:rPr lang="en-US" altLang="zh-CN" b="0" i="1" dirty="0" smtClean="0">
                              <a:latin typeface="Cambria Math" panose="02040503050406030204" pitchFamily="18" charset="0"/>
                            </a:rPr>
                            <m:t>+1</m:t>
                          </m:r>
                        </m:sub>
                        <m:sup>
                          <m:r>
                            <a:rPr lang="en-US" altLang="zh-CN" i="1" dirty="0">
                              <a:latin typeface="Cambria Math" panose="02040503050406030204" pitchFamily="18" charset="0"/>
                            </a:rPr>
                            <m:t>𝑚</m:t>
                          </m:r>
                        </m:sup>
                        <m:e>
                          <m:d>
                            <m:dPr>
                              <m:ctrlPr>
                                <a:rPr lang="en-US" altLang="zh-CN" i="1" dirty="0">
                                  <a:latin typeface="Cambria Math" panose="02040503050406030204" pitchFamily="18" charset="0"/>
                                </a:rPr>
                              </m:ctrlPr>
                            </m:dPr>
                            <m:e>
                              <m:eqArr>
                                <m:eqArrPr>
                                  <m:ctrlPr>
                                    <a:rPr lang="en-US" altLang="zh-CN" i="1" dirty="0">
                                      <a:latin typeface="Cambria Math" panose="02040503050406030204" pitchFamily="18" charset="0"/>
                                    </a:rPr>
                                  </m:ctrlPr>
                                </m:eqArrPr>
                                <m:e>
                                  <m:r>
                                    <a:rPr lang="en-US" altLang="zh-CN" i="1" dirty="0">
                                      <a:latin typeface="Cambria Math" panose="02040503050406030204" pitchFamily="18" charset="0"/>
                                    </a:rPr>
                                    <m:t>𝑚</m:t>
                                  </m:r>
                                </m:e>
                                <m:e>
                                  <m:r>
                                    <a:rPr lang="en-US" altLang="zh-CN" i="1" dirty="0">
                                      <a:latin typeface="Cambria Math" panose="02040503050406030204" pitchFamily="18" charset="0"/>
                                    </a:rPr>
                                    <m:t>𝑖</m:t>
                                  </m:r>
                                </m:e>
                              </m:eqArr>
                            </m:e>
                          </m:d>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𝜖</m:t>
                              </m:r>
                            </m:e>
                            <m:sub>
                              <m:r>
                                <a:rPr lang="en-US" altLang="zh-CN" i="1" dirty="0">
                                  <a:latin typeface="Cambria Math" panose="02040503050406030204" pitchFamily="18" charset="0"/>
                                </a:rPr>
                                <m:t>0</m:t>
                              </m:r>
                            </m:sub>
                            <m:sup>
                              <m:r>
                                <a:rPr lang="en-US" altLang="zh-CN" i="1" dirty="0">
                                  <a:latin typeface="Cambria Math" panose="02040503050406030204" pitchFamily="18" charset="0"/>
                                </a:rPr>
                                <m:t>𝑖</m:t>
                              </m:r>
                            </m:sup>
                          </m:sSubSup>
                          <m:sSup>
                            <m:sSupPr>
                              <m:ctrlPr>
                                <a:rPr lang="en-US" altLang="zh-CN" i="1" dirty="0">
                                  <a:latin typeface="Cambria Math" panose="02040503050406030204" pitchFamily="18" charset="0"/>
                                </a:rPr>
                              </m:ctrlPr>
                            </m:sSupPr>
                            <m:e>
                              <m:d>
                                <m:dPr>
                                  <m:ctrlPr>
                                    <a:rPr lang="en-US" altLang="zh-CN" i="1" dirty="0">
                                      <a:latin typeface="Cambria Math" panose="02040503050406030204" pitchFamily="18" charset="0"/>
                                    </a:rPr>
                                  </m:ctrlPr>
                                </m:dPr>
                                <m:e>
                                  <m:r>
                                    <a:rPr lang="en-US" altLang="zh-CN" i="1" dirty="0">
                                      <a:latin typeface="Cambria Math" panose="02040503050406030204" pitchFamily="18" charset="0"/>
                                    </a:rPr>
                                    <m:t>1−</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𝜖</m:t>
                                      </m:r>
                                    </m:e>
                                    <m:sub>
                                      <m:r>
                                        <a:rPr lang="en-US" altLang="zh-CN" i="1" dirty="0">
                                          <a:latin typeface="Cambria Math" panose="02040503050406030204" pitchFamily="18" charset="0"/>
                                        </a:rPr>
                                        <m:t>0</m:t>
                                      </m:r>
                                    </m:sub>
                                  </m:sSub>
                                </m:e>
                              </m:d>
                            </m:e>
                            <m:sup>
                              <m:r>
                                <a:rPr lang="en-US" altLang="zh-CN" i="1" dirty="0">
                                  <a:latin typeface="Cambria Math" panose="02040503050406030204" pitchFamily="18" charset="0"/>
                                </a:rPr>
                                <m:t>𝑚</m:t>
                              </m:r>
                              <m:r>
                                <a:rPr lang="en-US" altLang="zh-CN" i="1" dirty="0">
                                  <a:latin typeface="Cambria Math" panose="02040503050406030204" pitchFamily="18" charset="0"/>
                                </a:rPr>
                                <m:t>−</m:t>
                              </m:r>
                              <m:r>
                                <a:rPr lang="en-US" altLang="zh-CN" i="1" dirty="0">
                                  <a:latin typeface="Cambria Math" panose="02040503050406030204" pitchFamily="18" charset="0"/>
                                </a:rPr>
                                <m:t>𝑖</m:t>
                              </m:r>
                            </m:sup>
                          </m:sSup>
                        </m:e>
                      </m:nary>
                      <m:r>
                        <a:rPr lang="en-US" altLang="zh-CN" i="1" dirty="0">
                          <a:latin typeface="Cambria Math" panose="02040503050406030204" pitchFamily="18" charset="0"/>
                        </a:rPr>
                        <m:t>&lt;</m:t>
                      </m:r>
                      <m:r>
                        <a:rPr lang="en-US" altLang="zh-CN" i="1" dirty="0">
                          <a:latin typeface="Cambria Math" panose="02040503050406030204" pitchFamily="18" charset="0"/>
                        </a:rPr>
                        <m:t>𝛼</m:t>
                      </m:r>
                    </m:oMath>
                  </m:oMathPara>
                </a14:m>
                <a:endParaRPr lang="en-US" altLang="zh-CN" dirty="0"/>
              </a:p>
            </p:txBody>
          </p:sp>
        </mc:Choice>
        <mc:Fallback xmlns="">
          <p:sp>
            <p:nvSpPr>
              <p:cNvPr id="9" name="矩形 8"/>
              <p:cNvSpPr>
                <a:spLocks noRot="1" noChangeAspect="1" noMove="1" noResize="1" noEditPoints="1" noAdjustHandles="1" noChangeArrowheads="1" noChangeShapeType="1" noTextEdit="1"/>
              </p:cNvSpPr>
              <p:nvPr/>
            </p:nvSpPr>
            <p:spPr>
              <a:xfrm>
                <a:off x="611065" y="4030811"/>
                <a:ext cx="4880119" cy="84856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440796" y="5182351"/>
                <a:ext cx="5324883" cy="923330"/>
              </a:xfrm>
              <a:prstGeom prst="rect">
                <a:avLst/>
              </a:prstGeom>
              <a:solidFill>
                <a:schemeClr val="accent5">
                  <a:lumMod val="20000"/>
                  <a:lumOff val="80000"/>
                </a:schemeClr>
              </a:solidFill>
              <a:ln w="28575">
                <a:solidFill>
                  <a:schemeClr val="accent5"/>
                </a:solidFill>
              </a:ln>
            </p:spPr>
            <p:txBody>
              <a:bodyPr wrap="square" rtlCol="0">
                <a:spAutoFit/>
              </a:bodyPr>
              <a:lstStyle/>
              <a:p>
                <a:pPr>
                  <a:buFont typeface="Arial" panose="020B0604020202020204" pitchFamily="34" charset="0"/>
                  <a:buChar char="•"/>
                </a:pPr>
                <a:r>
                  <a:rPr lang="zh-CN" altLang="en-US" dirty="0" smtClean="0"/>
                  <a:t>若</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𝜖</m:t>
                        </m:r>
                        <m:r>
                          <a:rPr lang="en-US" altLang="zh-CN" i="1">
                            <a:latin typeface="Cambria Math" panose="02040503050406030204" pitchFamily="18" charset="0"/>
                          </a:rPr>
                          <m:t> </m:t>
                        </m:r>
                      </m:e>
                    </m:acc>
                    <m:r>
                      <a:rPr lang="en-US" altLang="zh-CN" b="0" i="1" smtClean="0">
                        <a:latin typeface="Cambria Math" panose="02040503050406030204" pitchFamily="18" charset="0"/>
                      </a:rPr>
                      <m:t>&lt;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𝜖</m:t>
                        </m:r>
                        <m:r>
                          <a:rPr lang="en-US" altLang="zh-CN" i="1">
                            <a:latin typeface="Cambria Math" panose="02040503050406030204" pitchFamily="18" charset="0"/>
                          </a:rPr>
                          <m:t> </m:t>
                        </m:r>
                      </m:e>
                    </m:acc>
                  </m:oMath>
                </a14:m>
                <a:r>
                  <a:rPr lang="zh-CN" altLang="en-US" dirty="0" smtClean="0"/>
                  <a:t>，</a:t>
                </a:r>
                <a:r>
                  <a:rPr lang="zh-CN" altLang="en-US" dirty="0"/>
                  <a:t>则</a:t>
                </a:r>
                <a:r>
                  <a:rPr lang="zh-CN" altLang="en-US" dirty="0" smtClean="0"/>
                  <a:t>在</a:t>
                </a:r>
                <a14:m>
                  <m:oMath xmlns:m="http://schemas.openxmlformats.org/officeDocument/2006/math">
                    <m:r>
                      <a:rPr lang="en-US" altLang="zh-CN" b="0" i="1" smtClean="0">
                        <a:latin typeface="Cambria Math" panose="02040503050406030204" pitchFamily="18" charset="0"/>
                      </a:rPr>
                      <m:t>𝛼</m:t>
                    </m:r>
                  </m:oMath>
                </a14:m>
                <a:r>
                  <a:rPr lang="zh-CN" altLang="en-US" dirty="0" smtClean="0"/>
                  <a:t>显著度下，假设</a:t>
                </a:r>
                <a14:m>
                  <m:oMath xmlns:m="http://schemas.openxmlformats.org/officeDocument/2006/math">
                    <m:r>
                      <a:rPr lang="en-US" altLang="zh-CN" i="1">
                        <a:latin typeface="Cambria Math" panose="02040503050406030204" pitchFamily="18" charset="0"/>
                      </a:rPr>
                      <m:t>𝜖</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𝜖</m:t>
                        </m:r>
                      </m:e>
                      <m:sub>
                        <m:r>
                          <a:rPr lang="en-US" altLang="zh-CN" i="1">
                            <a:latin typeface="Cambria Math" panose="02040503050406030204" pitchFamily="18" charset="0"/>
                          </a:rPr>
                          <m:t>0</m:t>
                        </m:r>
                      </m:sub>
                    </m:sSub>
                  </m:oMath>
                </a14:m>
                <a:r>
                  <a:rPr lang="zh-CN" altLang="en-US" dirty="0" smtClean="0"/>
                  <a:t>不能被拒绝</a:t>
                </a:r>
                <a:endParaRPr lang="en-US" altLang="zh-CN" dirty="0" smtClean="0"/>
              </a:p>
              <a:p>
                <a:endParaRPr lang="en-US" altLang="zh-CN" dirty="0"/>
              </a:p>
              <a:p>
                <a:pPr>
                  <a:buFont typeface="Arial" panose="020B0604020202020204" pitchFamily="34" charset="0"/>
                  <a:buChar char="•"/>
                </a:pPr>
                <a:r>
                  <a:rPr lang="zh-CN" altLang="en-US" dirty="0" smtClean="0"/>
                  <a:t>否则，该假设被拒绝，即在</a:t>
                </a:r>
                <a14:m>
                  <m:oMath xmlns:m="http://schemas.openxmlformats.org/officeDocument/2006/math">
                    <m:r>
                      <a:rPr lang="en-US" altLang="zh-CN" b="0" i="1" smtClean="0">
                        <a:latin typeface="Cambria Math" panose="02040503050406030204" pitchFamily="18" charset="0"/>
                      </a:rPr>
                      <m:t>𝛼</m:t>
                    </m:r>
                  </m:oMath>
                </a14:m>
                <a:r>
                  <a:rPr lang="zh-CN" altLang="en-US" dirty="0" smtClean="0"/>
                  <a:t>显著度下认为</a:t>
                </a:r>
                <a14:m>
                  <m:oMath xmlns:m="http://schemas.openxmlformats.org/officeDocument/2006/math">
                    <m:r>
                      <a:rPr lang="en-US" altLang="zh-CN" i="1">
                        <a:latin typeface="Cambria Math" panose="02040503050406030204" pitchFamily="18" charset="0"/>
                      </a:rPr>
                      <m:t>𝜖</m:t>
                    </m:r>
                    <m:r>
                      <a:rPr lang="en-US" altLang="zh-CN" b="0" i="1" smtClean="0">
                        <a:latin typeface="Cambria Math" panose="02040503050406030204" pitchFamily="18" charset="0"/>
                      </a:rPr>
                      <m:t>&gt;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𝜖</m:t>
                        </m:r>
                      </m:e>
                      <m:sub>
                        <m:r>
                          <a:rPr lang="en-US" altLang="zh-CN" i="1">
                            <a:latin typeface="Cambria Math" panose="02040503050406030204" pitchFamily="18" charset="0"/>
                          </a:rPr>
                          <m:t>0</m:t>
                        </m:r>
                      </m:sub>
                    </m:sSub>
                  </m:oMath>
                </a14:m>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440796" y="5182351"/>
                <a:ext cx="5324883" cy="923330"/>
              </a:xfrm>
              <a:prstGeom prst="rect">
                <a:avLst/>
              </a:prstGeom>
              <a:blipFill>
                <a:blip r:embed="rId5"/>
                <a:stretch>
                  <a:fillRect l="-455" t="-1911" r="-569" b="-7006"/>
                </a:stretch>
              </a:blipFill>
              <a:ln w="28575">
                <a:solidFill>
                  <a:schemeClr val="accent5"/>
                </a:solidFill>
              </a:ln>
            </p:spPr>
            <p:txBody>
              <a:bodyPr/>
              <a:lstStyle/>
              <a:p>
                <a:r>
                  <a:rPr lang="zh-CN" altLang="en-US">
                    <a:noFill/>
                  </a:rPr>
                  <a:t> </a:t>
                </a:r>
              </a:p>
            </p:txBody>
          </p:sp>
        </mc:Fallback>
      </mc:AlternateContent>
      <p:pic>
        <p:nvPicPr>
          <p:cNvPr id="11" name="图片 10"/>
          <p:cNvPicPr>
            <a:picLocks noChangeAspect="1"/>
          </p:cNvPicPr>
          <p:nvPr/>
        </p:nvPicPr>
        <p:blipFill rotWithShape="1">
          <a:blip r:embed="rId6"/>
          <a:srcRect l="38596"/>
          <a:stretch/>
        </p:blipFill>
        <p:spPr>
          <a:xfrm>
            <a:off x="5953533" y="3216796"/>
            <a:ext cx="3110820" cy="2369717"/>
          </a:xfrm>
          <a:prstGeom prst="rect">
            <a:avLst/>
          </a:prstGeom>
        </p:spPr>
      </p:pic>
    </p:spTree>
    <p:extLst>
      <p:ext uri="{BB962C8B-B14F-4D97-AF65-F5344CB8AC3E}">
        <p14:creationId xmlns:p14="http://schemas.microsoft.com/office/powerpoint/2010/main" val="346140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smtClean="0"/>
              <a:t>—t</a:t>
            </a:r>
            <a:r>
              <a:rPr lang="zh-CN" altLang="en-US" dirty="0" smtClean="0"/>
              <a:t>检验</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2435469"/>
                <a:ext cx="7886700" cy="3979170"/>
              </a:xfrm>
            </p:spPr>
            <p:txBody>
              <a:bodyPr/>
              <a:lstStyle/>
              <a:p>
                <a:r>
                  <a:rPr lang="zh-CN" altLang="en-US" dirty="0" smtClean="0"/>
                  <a:t>多次留</a:t>
                </a:r>
                <a:r>
                  <a:rPr lang="zh-CN" altLang="en-US" dirty="0"/>
                  <a:t>出法</a:t>
                </a:r>
                <a:r>
                  <a:rPr lang="zh-CN" altLang="en-US" dirty="0" smtClean="0"/>
                  <a:t>或交叉</a:t>
                </a:r>
                <a:r>
                  <a:rPr lang="zh-CN" altLang="en-US" dirty="0"/>
                  <a:t>验证法</a:t>
                </a:r>
                <a:r>
                  <a:rPr lang="zh-CN" altLang="en-US" dirty="0" smtClean="0"/>
                  <a:t>进行训练</a:t>
                </a:r>
                <a:r>
                  <a:rPr lang="en-US" altLang="zh-CN" dirty="0"/>
                  <a:t>/</a:t>
                </a:r>
                <a:r>
                  <a:rPr lang="zh-CN" altLang="en-US" dirty="0"/>
                  <a:t>测试时可使用“</a:t>
                </a:r>
                <a:r>
                  <a:rPr lang="en-US" altLang="zh-CN" dirty="0"/>
                  <a:t>t</a:t>
                </a:r>
                <a:r>
                  <a:rPr lang="zh-CN" altLang="en-US" dirty="0"/>
                  <a:t>检验</a:t>
                </a:r>
                <a:r>
                  <a:rPr lang="zh-CN" altLang="en-US" dirty="0" smtClean="0"/>
                  <a:t>”</a:t>
                </a:r>
                <a:endParaRPr lang="en-US" altLang="zh-CN" dirty="0" smtClean="0"/>
              </a:p>
              <a:p>
                <a:r>
                  <a:rPr lang="zh-CN" altLang="en-US" dirty="0" smtClean="0"/>
                  <a:t>平均测试错误率</a:t>
                </a:r>
                <a14:m>
                  <m:oMath xmlns:m="http://schemas.openxmlformats.org/officeDocument/2006/math">
                    <m:r>
                      <a:rPr lang="en-US" altLang="zh-CN" i="1">
                        <a:latin typeface="Cambria Math" panose="02040503050406030204" pitchFamily="18" charset="0"/>
                      </a:rPr>
                      <m:t>𝜇</m:t>
                    </m:r>
                  </m:oMath>
                </a14:m>
                <a:r>
                  <a:rPr lang="zh-CN" altLang="en-US" dirty="0" smtClean="0"/>
                  <a:t>和方差</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𝜎</m:t>
                        </m:r>
                      </m:e>
                      <m:sup>
                        <m:r>
                          <a:rPr lang="en-US" altLang="zh-CN" i="1">
                            <a:latin typeface="Cambria Math" panose="02040503050406030204" pitchFamily="18" charset="0"/>
                          </a:rPr>
                          <m:t>2</m:t>
                        </m:r>
                      </m:sup>
                    </m:sSup>
                  </m:oMath>
                </a14:m>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smtClean="0"/>
              </a:p>
              <a:p>
                <a:r>
                  <a:rPr lang="zh-CN" altLang="en-US" dirty="0" smtClean="0"/>
                  <a:t>考虑到这</a:t>
                </a:r>
                <a:r>
                  <a:rPr lang="en-US" altLang="zh-CN" dirty="0" smtClean="0"/>
                  <a:t>k</a:t>
                </a:r>
                <a:r>
                  <a:rPr lang="zh-CN" altLang="en-US" dirty="0" smtClean="0"/>
                  <a:t>个测试错误率是泛化错误率</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𝜖</m:t>
                        </m:r>
                      </m:e>
                      <m:sub>
                        <m:r>
                          <a:rPr lang="en-US" altLang="zh-CN" b="0" i="1" smtClean="0">
                            <a:latin typeface="Cambria Math" panose="02040503050406030204" pitchFamily="18" charset="0"/>
                          </a:rPr>
                          <m:t>0</m:t>
                        </m:r>
                      </m:sub>
                    </m:sSub>
                  </m:oMath>
                </a14:m>
                <a:r>
                  <a:rPr lang="zh-CN" altLang="en-US" dirty="0" smtClean="0"/>
                  <a:t>的独立采样，则</a:t>
                </a:r>
                <a:endParaRPr lang="en-US" altLang="zh-CN" dirty="0" smtClean="0"/>
              </a:p>
              <a:p>
                <a:pPr marL="0" indent="0">
                  <a:buNone/>
                </a:pPr>
                <a:endParaRPr lang="en-US" altLang="zh-CN" dirty="0" smtClean="0"/>
              </a:p>
              <a:p>
                <a:pPr marL="0" indent="0">
                  <a:buNone/>
                </a:pPr>
                <a:endParaRPr lang="en-US" altLang="zh-CN" dirty="0"/>
              </a:p>
              <a:p>
                <a:r>
                  <a:rPr lang="zh-CN" altLang="en-US" dirty="0" smtClean="0"/>
                  <a:t>服从自由度为</a:t>
                </a:r>
                <a:r>
                  <a:rPr lang="en-US" altLang="zh-CN" dirty="0" smtClean="0"/>
                  <a:t>k-1</a:t>
                </a:r>
                <a:r>
                  <a:rPr lang="zh-CN" altLang="en-US" dirty="0" smtClean="0"/>
                  <a:t>的</a:t>
                </a:r>
                <a:r>
                  <a:rPr lang="en-US" altLang="zh-CN" dirty="0" smtClean="0"/>
                  <a:t>t</a:t>
                </a:r>
                <a:r>
                  <a:rPr lang="zh-CN" altLang="en-US" dirty="0" smtClean="0"/>
                  <a:t>分布</a:t>
                </a:r>
                <a:endParaRPr lang="en-US" altLang="zh-CN" dirty="0"/>
              </a:p>
              <a:p>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2435469"/>
                <a:ext cx="7886700" cy="3979170"/>
              </a:xfrm>
              <a:blipFill>
                <a:blip r:embed="rId2"/>
                <a:stretch>
                  <a:fillRect l="-773" t="-184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34</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708966" y="1432142"/>
                <a:ext cx="7658100" cy="776303"/>
              </a:xfrm>
              <a:prstGeom prst="rect">
                <a:avLst/>
              </a:prstGeom>
              <a:solidFill>
                <a:schemeClr val="accent2">
                  <a:lumMod val="20000"/>
                  <a:lumOff val="80000"/>
                </a:schemeClr>
              </a:solidFill>
              <a:ln w="28575">
                <a:solidFill>
                  <a:schemeClr val="accent2"/>
                </a:solidFill>
              </a:ln>
            </p:spPr>
            <p:txBody>
              <a:bodyPr wrap="square">
                <a:spAutoFit/>
              </a:bodyPr>
              <a:lstStyle/>
              <a:p>
                <a:r>
                  <a:rPr lang="zh-CN" altLang="en-US" sz="2100" dirty="0"/>
                  <a:t>设泛化错误率为 </a:t>
                </a:r>
                <a14:m>
                  <m:oMath xmlns:m="http://schemas.openxmlformats.org/officeDocument/2006/math">
                    <m:r>
                      <a:rPr lang="en-US" altLang="zh-CN" sz="2100" i="1">
                        <a:latin typeface="Cambria Math" panose="02040503050406030204" pitchFamily="18" charset="0"/>
                      </a:rPr>
                      <m:t>𝜖</m:t>
                    </m:r>
                    <m:r>
                      <a:rPr lang="zh-CN" altLang="en-US" sz="2100" i="1">
                        <a:latin typeface="Cambria Math" panose="02040503050406030204" pitchFamily="18" charset="0"/>
                      </a:rPr>
                      <m:t>，</m:t>
                    </m:r>
                  </m:oMath>
                </a14:m>
                <a:r>
                  <a:rPr lang="zh-CN" altLang="en-US" sz="2100" dirty="0" smtClean="0"/>
                  <a:t>若</a:t>
                </a:r>
                <a:r>
                  <a:rPr lang="en-US" altLang="zh-CN" sz="2100" dirty="0" smtClean="0"/>
                  <a:t>k</a:t>
                </a:r>
                <a:r>
                  <a:rPr lang="zh-CN" altLang="en-US" sz="2100" dirty="0" smtClean="0"/>
                  <a:t>个测试</a:t>
                </a:r>
                <a:r>
                  <a:rPr lang="zh-CN" altLang="en-US" sz="2100" dirty="0"/>
                  <a:t>错误率为</a:t>
                </a:r>
                <a14:m>
                  <m:oMath xmlns:m="http://schemas.openxmlformats.org/officeDocument/2006/math">
                    <m:sSub>
                      <m:sSubPr>
                        <m:ctrlPr>
                          <a:rPr lang="en-US" altLang="zh-CN" sz="2400" i="1" dirty="0">
                            <a:latin typeface="Cambria Math" panose="02040503050406030204" pitchFamily="18" charset="0"/>
                          </a:rPr>
                        </m:ctrlPr>
                      </m:sSubPr>
                      <m:e>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𝜖</m:t>
                            </m:r>
                          </m:e>
                        </m:acc>
                      </m:e>
                      <m:sub>
                        <m:r>
                          <a:rPr lang="en-US" altLang="zh-CN" sz="2400" i="1" dirty="0">
                            <a:latin typeface="Cambria Math" panose="02040503050406030204" pitchFamily="18" charset="0"/>
                          </a:rPr>
                          <m:t>1</m:t>
                        </m:r>
                      </m:sub>
                    </m:sSub>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acc>
                          <m:accPr>
                            <m:chr m:val="̂"/>
                            <m:ctrlPr>
                              <a:rPr lang="en-US" altLang="zh-CN" sz="2400" i="1" dirty="0">
                                <a:latin typeface="Cambria Math" panose="02040503050406030204" pitchFamily="18" charset="0"/>
                              </a:rPr>
                            </m:ctrlPr>
                          </m:accPr>
                          <m:e>
                            <m:r>
                              <a:rPr lang="en-US" altLang="zh-CN" sz="2400" i="1" dirty="0">
                                <a:latin typeface="Cambria Math" panose="02040503050406030204" pitchFamily="18" charset="0"/>
                              </a:rPr>
                              <m:t>𝜖</m:t>
                            </m:r>
                          </m:e>
                        </m:acc>
                      </m:e>
                      <m:sub>
                        <m:r>
                          <a:rPr lang="en-US" altLang="zh-CN" sz="2400" i="1" dirty="0">
                            <a:latin typeface="Cambria Math" panose="02040503050406030204" pitchFamily="18" charset="0"/>
                          </a:rPr>
                          <m:t>2</m:t>
                        </m:r>
                      </m:sub>
                    </m:sSub>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acc>
                          <m:accPr>
                            <m:chr m:val="̂"/>
                            <m:ctrlPr>
                              <a:rPr lang="en-US" altLang="zh-CN" sz="2400" i="1" dirty="0">
                                <a:latin typeface="Cambria Math" panose="02040503050406030204" pitchFamily="18" charset="0"/>
                              </a:rPr>
                            </m:ctrlPr>
                          </m:accPr>
                          <m:e>
                            <m:r>
                              <a:rPr lang="en-US" altLang="zh-CN" sz="2400" i="1" dirty="0">
                                <a:latin typeface="Cambria Math" panose="02040503050406030204" pitchFamily="18" charset="0"/>
                              </a:rPr>
                              <m:t>𝜖</m:t>
                            </m:r>
                          </m:e>
                        </m:acc>
                      </m:e>
                      <m:sub>
                        <m:r>
                          <a:rPr lang="en-US" altLang="zh-CN" sz="2400" i="1" dirty="0">
                            <a:latin typeface="Cambria Math" panose="02040503050406030204" pitchFamily="18" charset="0"/>
                          </a:rPr>
                          <m:t>𝑘</m:t>
                        </m:r>
                      </m:sub>
                    </m:sSub>
                  </m:oMath>
                </a14:m>
                <a:r>
                  <a:rPr lang="zh-CN" altLang="en-US" sz="2100" dirty="0"/>
                  <a:t>，对</a:t>
                </a:r>
                <a14:m>
                  <m:oMath xmlns:m="http://schemas.openxmlformats.org/officeDocument/2006/math">
                    <m:r>
                      <a:rPr lang="en-US" altLang="zh-CN" sz="2100" i="1">
                        <a:latin typeface="Cambria Math" panose="02040503050406030204" pitchFamily="18" charset="0"/>
                      </a:rPr>
                      <m:t>𝜖</m:t>
                    </m:r>
                    <m:r>
                      <a:rPr lang="en-US" altLang="zh-CN" sz="2100" b="0" i="1" smtClean="0">
                        <a:latin typeface="Cambria Math" panose="02040503050406030204" pitchFamily="18" charset="0"/>
                      </a:rPr>
                      <m:t>=</m:t>
                    </m:r>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𝜖</m:t>
                        </m:r>
                      </m:e>
                      <m:sub>
                        <m:r>
                          <a:rPr lang="en-US" altLang="zh-CN" sz="2100" i="1">
                            <a:latin typeface="Cambria Math" panose="02040503050406030204" pitchFamily="18" charset="0"/>
                          </a:rPr>
                          <m:t>0</m:t>
                        </m:r>
                      </m:sub>
                    </m:sSub>
                  </m:oMath>
                </a14:m>
                <a:r>
                  <a:rPr lang="zh-CN" altLang="en-US" sz="2100" dirty="0"/>
                  <a:t>进行假设检验</a:t>
                </a:r>
                <a:endParaRPr lang="en-US" altLang="zh-CN" sz="2100" dirty="0"/>
              </a:p>
            </p:txBody>
          </p:sp>
        </mc:Choice>
        <mc:Fallback xmlns="">
          <p:sp>
            <p:nvSpPr>
              <p:cNvPr id="7" name="矩形 6"/>
              <p:cNvSpPr>
                <a:spLocks noRot="1" noChangeAspect="1" noMove="1" noResize="1" noEditPoints="1" noAdjustHandles="1" noChangeArrowheads="1" noChangeShapeType="1" noTextEdit="1"/>
              </p:cNvSpPr>
              <p:nvPr/>
            </p:nvSpPr>
            <p:spPr>
              <a:xfrm>
                <a:off x="708966" y="1432142"/>
                <a:ext cx="7658100" cy="776303"/>
              </a:xfrm>
              <a:prstGeom prst="rect">
                <a:avLst/>
              </a:prstGeom>
              <a:blipFill>
                <a:blip r:embed="rId3"/>
                <a:stretch>
                  <a:fillRect l="-792" b="-12121"/>
                </a:stretch>
              </a:blipFill>
              <a:ln w="28575">
                <a:solidFill>
                  <a:schemeClr val="accent2"/>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389646" y="4813354"/>
                <a:ext cx="1837170" cy="6778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𝜏</m:t>
                          </m:r>
                        </m:e>
                        <m:sub>
                          <m:r>
                            <a:rPr lang="en-US" altLang="zh-CN" i="1">
                              <a:latin typeface="Cambria Math" panose="02040503050406030204" pitchFamily="18" charset="0"/>
                            </a:rPr>
                            <m:t>𝑡</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𝑘</m:t>
                              </m:r>
                            </m:e>
                          </m:rad>
                          <m:d>
                            <m:dPr>
                              <m:ctrlPr>
                                <a:rPr lang="en-US" altLang="zh-CN" i="1">
                                  <a:latin typeface="Cambria Math" panose="02040503050406030204" pitchFamily="18" charset="0"/>
                                </a:rPr>
                              </m:ctrlPr>
                            </m:dPr>
                            <m:e>
                              <m:r>
                                <a:rPr lang="en-US" altLang="zh-CN" i="1">
                                  <a:latin typeface="Cambria Math" panose="02040503050406030204" pitchFamily="18" charset="0"/>
                                </a:rPr>
                                <m:t>𝜇</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𝜖</m:t>
                                  </m:r>
                                </m:e>
                                <m:sub>
                                  <m:r>
                                    <a:rPr lang="en-US" altLang="zh-CN" i="1">
                                      <a:latin typeface="Cambria Math" panose="02040503050406030204" pitchFamily="18" charset="0"/>
                                    </a:rPr>
                                    <m:t>0</m:t>
                                  </m:r>
                                </m:sub>
                              </m:sSub>
                            </m:e>
                          </m:d>
                        </m:num>
                        <m:den>
                          <m:r>
                            <a:rPr lang="en-US" altLang="zh-CN" i="1">
                              <a:latin typeface="Cambria Math" panose="02040503050406030204" pitchFamily="18" charset="0"/>
                            </a:rPr>
                            <m:t>𝜎</m:t>
                          </m:r>
                        </m:den>
                      </m:f>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3389646" y="4813354"/>
                <a:ext cx="1837170" cy="67787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252016" y="3007122"/>
                <a:ext cx="4572000" cy="1436804"/>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𝜇</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𝑘</m:t>
                          </m:r>
                        </m:den>
                      </m:f>
                      <m:nary>
                        <m:naryPr>
                          <m:chr m:val="∑"/>
                          <m:supHide m:val="on"/>
                          <m:ctrlPr>
                            <a:rPr lang="en-US" altLang="zh-CN" i="1">
                              <a:latin typeface="Cambria Math" panose="02040503050406030204" pitchFamily="18" charset="0"/>
                            </a:rPr>
                          </m:ctrlPr>
                        </m:naryPr>
                        <m:sub>
                          <m:r>
                            <a:rPr lang="en-US" altLang="zh-CN" i="1">
                              <a:latin typeface="Cambria Math" panose="02040503050406030204" pitchFamily="18" charset="0"/>
                            </a:rPr>
                            <m:t>𝑖</m:t>
                          </m:r>
                        </m:sub>
                        <m:sup/>
                        <m:e>
                          <m:sSub>
                            <m:sSubPr>
                              <m:ctrlPr>
                                <a:rPr lang="en-US" altLang="zh-CN" i="1" dirty="0">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𝜖</m:t>
                                  </m:r>
                                </m:e>
                              </m:acc>
                            </m:e>
                            <m:sub>
                              <m:r>
                                <a:rPr lang="en-US" altLang="zh-CN" i="1" dirty="0">
                                  <a:latin typeface="Cambria Math" panose="02040503050406030204" pitchFamily="18" charset="0"/>
                                </a:rPr>
                                <m:t>𝑖</m:t>
                              </m:r>
                            </m:sub>
                          </m:sSub>
                        </m:e>
                      </m:nary>
                    </m:oMath>
                  </m:oMathPara>
                </a14:m>
                <a:endParaRPr lang="en-US" altLang="zh-CN" dirty="0"/>
              </a:p>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𝜎</m:t>
                          </m:r>
                        </m:e>
                        <m:sup>
                          <m:r>
                            <a:rPr lang="en-US" altLang="zh-CN" i="1">
                              <a:latin typeface="Cambria Math" panose="02040503050406030204" pitchFamily="18" charset="0"/>
                            </a:rPr>
                            <m:t>2</m:t>
                          </m:r>
                        </m:sup>
                      </m:sSup>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𝑘</m:t>
                          </m:r>
                          <m:r>
                            <a:rPr lang="en-US" altLang="zh-CN" i="1">
                              <a:latin typeface="Cambria Math" panose="02040503050406030204" pitchFamily="18" charset="0"/>
                            </a:rPr>
                            <m:t>−1</m:t>
                          </m:r>
                        </m:den>
                      </m:f>
                      <m:nary>
                        <m:naryPr>
                          <m:chr m:val="∑"/>
                          <m:supHide m:val="on"/>
                          <m:ctrlPr>
                            <a:rPr lang="en-US" altLang="zh-CN" i="1">
                              <a:latin typeface="Cambria Math" panose="02040503050406030204" pitchFamily="18" charset="0"/>
                            </a:rPr>
                          </m:ctrlPr>
                        </m:naryPr>
                        <m:sub>
                          <m:r>
                            <a:rPr lang="en-US" altLang="zh-CN" i="1">
                              <a:latin typeface="Cambria Math" panose="02040503050406030204" pitchFamily="18" charset="0"/>
                            </a:rPr>
                            <m:t>𝑖</m:t>
                          </m:r>
                        </m:sub>
                        <m:sup/>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dirty="0">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𝜖</m:t>
                                          </m:r>
                                        </m:e>
                                      </m:acc>
                                    </m:e>
                                    <m:sub>
                                      <m:r>
                                        <a:rPr lang="en-US" altLang="zh-CN" i="1" dirty="0">
                                          <a:latin typeface="Cambria Math" panose="02040503050406030204" pitchFamily="18" charset="0"/>
                                        </a:rPr>
                                        <m:t>𝑖</m:t>
                                      </m:r>
                                    </m:sub>
                                  </m:sSub>
                                  <m:r>
                                    <a:rPr lang="en-US" altLang="zh-CN" i="1" dirty="0">
                                      <a:latin typeface="Cambria Math" panose="02040503050406030204" pitchFamily="18" charset="0"/>
                                    </a:rPr>
                                    <m:t>−</m:t>
                                  </m:r>
                                  <m:r>
                                    <a:rPr lang="en-US" altLang="zh-CN" i="1" dirty="0">
                                      <a:latin typeface="Cambria Math" panose="02040503050406030204" pitchFamily="18" charset="0"/>
                                    </a:rPr>
                                    <m:t>𝜇</m:t>
                                  </m:r>
                                </m:e>
                              </m:d>
                            </m:e>
                            <m:sup>
                              <m:r>
                                <a:rPr lang="en-US" altLang="zh-CN" i="1">
                                  <a:latin typeface="Cambria Math" panose="02040503050406030204" pitchFamily="18" charset="0"/>
                                </a:rPr>
                                <m:t>2</m:t>
                              </m:r>
                            </m:sup>
                          </m:sSup>
                        </m:e>
                      </m:nary>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2252016" y="3007122"/>
                <a:ext cx="4572000" cy="1436804"/>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661602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—t</a:t>
            </a:r>
            <a:r>
              <a:rPr lang="zh-CN" altLang="en-US" dirty="0"/>
              <a:t>检验</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3506558"/>
                <a:ext cx="5314950" cy="2908082"/>
              </a:xfrm>
            </p:spPr>
            <p:txBody>
              <a:bodyPr/>
              <a:lstStyle/>
              <a:p>
                <a:r>
                  <a:rPr lang="zh-CN" altLang="en-US" dirty="0" smtClean="0"/>
                  <a:t>考虑双边假设前提下，求解</a:t>
                </a:r>
                <a14:m>
                  <m:oMath xmlns:m="http://schemas.openxmlformats.org/officeDocument/2006/math">
                    <m:r>
                      <a:rPr lang="en-US" altLang="zh-CN" i="1">
                        <a:latin typeface="Cambria Math" panose="02040503050406030204" pitchFamily="18" charset="0"/>
                      </a:rPr>
                      <m:t>1−</m:t>
                    </m:r>
                    <m:r>
                      <a:rPr lang="en-US" altLang="zh-CN" i="1">
                        <a:latin typeface="Cambria Math" panose="02040503050406030204" pitchFamily="18" charset="0"/>
                      </a:rPr>
                      <m:t>𝛼</m:t>
                    </m:r>
                  </m:oMath>
                </a14:m>
                <a:r>
                  <a:rPr lang="zh-CN" altLang="en-US" dirty="0"/>
                  <a:t>概率内能看到的最大错误</a:t>
                </a:r>
                <a:r>
                  <a:rPr lang="zh-CN" altLang="en-US" dirty="0" smtClean="0"/>
                  <a:t>概率，对应右图阴影部分</a:t>
                </a:r>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3506558"/>
                <a:ext cx="5314950" cy="2908082"/>
              </a:xfrm>
              <a:blipFill>
                <a:blip r:embed="rId2"/>
                <a:stretch>
                  <a:fillRect l="-1147" t="-2306" r="-573"/>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35</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708966" y="1432142"/>
                <a:ext cx="7658100" cy="776303"/>
              </a:xfrm>
              <a:prstGeom prst="rect">
                <a:avLst/>
              </a:prstGeom>
              <a:solidFill>
                <a:schemeClr val="accent2">
                  <a:lumMod val="20000"/>
                  <a:lumOff val="80000"/>
                </a:schemeClr>
              </a:solidFill>
              <a:ln w="28575">
                <a:solidFill>
                  <a:schemeClr val="accent2"/>
                </a:solidFill>
              </a:ln>
            </p:spPr>
            <p:txBody>
              <a:bodyPr wrap="square">
                <a:spAutoFit/>
              </a:bodyPr>
              <a:lstStyle/>
              <a:p>
                <a:r>
                  <a:rPr lang="zh-CN" altLang="en-US" sz="2100" dirty="0"/>
                  <a:t>设泛化错误率为 </a:t>
                </a:r>
                <a14:m>
                  <m:oMath xmlns:m="http://schemas.openxmlformats.org/officeDocument/2006/math">
                    <m:r>
                      <a:rPr lang="en-US" altLang="zh-CN" sz="2100" i="1">
                        <a:latin typeface="Cambria Math" panose="02040503050406030204" pitchFamily="18" charset="0"/>
                      </a:rPr>
                      <m:t>𝜖</m:t>
                    </m:r>
                    <m:r>
                      <a:rPr lang="zh-CN" altLang="en-US" sz="2100" i="1">
                        <a:latin typeface="Cambria Math" panose="02040503050406030204" pitchFamily="18" charset="0"/>
                      </a:rPr>
                      <m:t>，</m:t>
                    </m:r>
                  </m:oMath>
                </a14:m>
                <a:r>
                  <a:rPr lang="zh-CN" altLang="en-US" sz="2100" dirty="0" smtClean="0"/>
                  <a:t>若</a:t>
                </a:r>
                <a:r>
                  <a:rPr lang="en-US" altLang="zh-CN" sz="2100" dirty="0" smtClean="0"/>
                  <a:t>k</a:t>
                </a:r>
                <a:r>
                  <a:rPr lang="zh-CN" altLang="en-US" sz="2100" dirty="0" smtClean="0"/>
                  <a:t>个测试</a:t>
                </a:r>
                <a:r>
                  <a:rPr lang="zh-CN" altLang="en-US" sz="2100" dirty="0"/>
                  <a:t>错误率为</a:t>
                </a:r>
                <a14:m>
                  <m:oMath xmlns:m="http://schemas.openxmlformats.org/officeDocument/2006/math">
                    <m:sSub>
                      <m:sSubPr>
                        <m:ctrlPr>
                          <a:rPr lang="en-US" altLang="zh-CN" sz="2400" i="1" dirty="0">
                            <a:latin typeface="Cambria Math" panose="02040503050406030204" pitchFamily="18" charset="0"/>
                          </a:rPr>
                        </m:ctrlPr>
                      </m:sSubPr>
                      <m:e>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𝜖</m:t>
                            </m:r>
                          </m:e>
                        </m:acc>
                      </m:e>
                      <m:sub>
                        <m:r>
                          <a:rPr lang="en-US" altLang="zh-CN" sz="2400" i="1" dirty="0">
                            <a:latin typeface="Cambria Math" panose="02040503050406030204" pitchFamily="18" charset="0"/>
                          </a:rPr>
                          <m:t>1</m:t>
                        </m:r>
                      </m:sub>
                    </m:sSub>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acc>
                          <m:accPr>
                            <m:chr m:val="̂"/>
                            <m:ctrlPr>
                              <a:rPr lang="en-US" altLang="zh-CN" sz="2400" i="1" dirty="0">
                                <a:latin typeface="Cambria Math" panose="02040503050406030204" pitchFamily="18" charset="0"/>
                              </a:rPr>
                            </m:ctrlPr>
                          </m:accPr>
                          <m:e>
                            <m:r>
                              <a:rPr lang="en-US" altLang="zh-CN" sz="2400" i="1" dirty="0">
                                <a:latin typeface="Cambria Math" panose="02040503050406030204" pitchFamily="18" charset="0"/>
                              </a:rPr>
                              <m:t>𝜖</m:t>
                            </m:r>
                          </m:e>
                        </m:acc>
                      </m:e>
                      <m:sub>
                        <m:r>
                          <a:rPr lang="en-US" altLang="zh-CN" sz="2400" i="1" dirty="0">
                            <a:latin typeface="Cambria Math" panose="02040503050406030204" pitchFamily="18" charset="0"/>
                          </a:rPr>
                          <m:t>2</m:t>
                        </m:r>
                      </m:sub>
                    </m:sSub>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acc>
                          <m:accPr>
                            <m:chr m:val="̂"/>
                            <m:ctrlPr>
                              <a:rPr lang="en-US" altLang="zh-CN" sz="2400" i="1" dirty="0">
                                <a:latin typeface="Cambria Math" panose="02040503050406030204" pitchFamily="18" charset="0"/>
                              </a:rPr>
                            </m:ctrlPr>
                          </m:accPr>
                          <m:e>
                            <m:r>
                              <a:rPr lang="en-US" altLang="zh-CN" sz="2400" i="1" dirty="0">
                                <a:latin typeface="Cambria Math" panose="02040503050406030204" pitchFamily="18" charset="0"/>
                              </a:rPr>
                              <m:t>𝜖</m:t>
                            </m:r>
                          </m:e>
                        </m:acc>
                      </m:e>
                      <m:sub>
                        <m:r>
                          <a:rPr lang="en-US" altLang="zh-CN" sz="2400" i="1" dirty="0">
                            <a:latin typeface="Cambria Math" panose="02040503050406030204" pitchFamily="18" charset="0"/>
                          </a:rPr>
                          <m:t>𝑘</m:t>
                        </m:r>
                      </m:sub>
                    </m:sSub>
                  </m:oMath>
                </a14:m>
                <a:r>
                  <a:rPr lang="zh-CN" altLang="en-US" sz="2100" dirty="0"/>
                  <a:t>，对</a:t>
                </a:r>
                <a14:m>
                  <m:oMath xmlns:m="http://schemas.openxmlformats.org/officeDocument/2006/math">
                    <m:r>
                      <a:rPr lang="en-US" altLang="zh-CN" sz="2100" i="1">
                        <a:latin typeface="Cambria Math" panose="02040503050406030204" pitchFamily="18" charset="0"/>
                      </a:rPr>
                      <m:t>𝜖</m:t>
                    </m:r>
                    <m:r>
                      <a:rPr lang="en-US" altLang="zh-CN" sz="2100" b="0" i="1" smtClean="0">
                        <a:latin typeface="Cambria Math" panose="02040503050406030204" pitchFamily="18" charset="0"/>
                      </a:rPr>
                      <m:t>=</m:t>
                    </m:r>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𝜖</m:t>
                        </m:r>
                      </m:e>
                      <m:sub>
                        <m:r>
                          <a:rPr lang="en-US" altLang="zh-CN" sz="2100" i="1">
                            <a:latin typeface="Cambria Math" panose="02040503050406030204" pitchFamily="18" charset="0"/>
                          </a:rPr>
                          <m:t>0</m:t>
                        </m:r>
                      </m:sub>
                    </m:sSub>
                  </m:oMath>
                </a14:m>
                <a:r>
                  <a:rPr lang="zh-CN" altLang="en-US" sz="2100" dirty="0"/>
                  <a:t>进行假设检验</a:t>
                </a:r>
                <a:endParaRPr lang="en-US" altLang="zh-CN" sz="2100" dirty="0"/>
              </a:p>
            </p:txBody>
          </p:sp>
        </mc:Choice>
        <mc:Fallback xmlns="">
          <p:sp>
            <p:nvSpPr>
              <p:cNvPr id="7" name="矩形 6"/>
              <p:cNvSpPr>
                <a:spLocks noRot="1" noChangeAspect="1" noMove="1" noResize="1" noEditPoints="1" noAdjustHandles="1" noChangeArrowheads="1" noChangeShapeType="1" noTextEdit="1"/>
              </p:cNvSpPr>
              <p:nvPr/>
            </p:nvSpPr>
            <p:spPr>
              <a:xfrm>
                <a:off x="708966" y="1432142"/>
                <a:ext cx="7658100" cy="776303"/>
              </a:xfrm>
              <a:prstGeom prst="rect">
                <a:avLst/>
              </a:prstGeom>
              <a:blipFill>
                <a:blip r:embed="rId3"/>
                <a:stretch>
                  <a:fillRect l="-792" b="-12121"/>
                </a:stretch>
              </a:blipFill>
              <a:ln w="28575">
                <a:solidFill>
                  <a:schemeClr val="accent2"/>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484038" y="2518562"/>
                <a:ext cx="1837170" cy="6778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𝜏</m:t>
                          </m:r>
                        </m:e>
                        <m:sub>
                          <m:r>
                            <a:rPr lang="en-US" altLang="zh-CN" i="1">
                              <a:latin typeface="Cambria Math" panose="02040503050406030204" pitchFamily="18" charset="0"/>
                            </a:rPr>
                            <m:t>𝑡</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𝑘</m:t>
                              </m:r>
                            </m:e>
                          </m:rad>
                          <m:d>
                            <m:dPr>
                              <m:ctrlPr>
                                <a:rPr lang="en-US" altLang="zh-CN" i="1">
                                  <a:latin typeface="Cambria Math" panose="02040503050406030204" pitchFamily="18" charset="0"/>
                                </a:rPr>
                              </m:ctrlPr>
                            </m:dPr>
                            <m:e>
                              <m:r>
                                <a:rPr lang="en-US" altLang="zh-CN" i="1">
                                  <a:latin typeface="Cambria Math" panose="02040503050406030204" pitchFamily="18" charset="0"/>
                                </a:rPr>
                                <m:t>𝜇</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𝜖</m:t>
                                  </m:r>
                                </m:e>
                                <m:sub>
                                  <m:r>
                                    <a:rPr lang="en-US" altLang="zh-CN" i="1">
                                      <a:latin typeface="Cambria Math" panose="02040503050406030204" pitchFamily="18" charset="0"/>
                                    </a:rPr>
                                    <m:t>0</m:t>
                                  </m:r>
                                </m:sub>
                              </m:sSub>
                            </m:e>
                          </m:d>
                        </m:num>
                        <m:den>
                          <m:r>
                            <a:rPr lang="en-US" altLang="zh-CN" i="1">
                              <a:latin typeface="Cambria Math" panose="02040503050406030204" pitchFamily="18" charset="0"/>
                            </a:rPr>
                            <m:t>𝜎</m:t>
                          </m:r>
                        </m:den>
                      </m:f>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2484038" y="2518562"/>
                <a:ext cx="1837170" cy="677878"/>
              </a:xfrm>
              <a:prstGeom prst="rect">
                <a:avLst/>
              </a:prstGeom>
              <a:blipFill>
                <a:blip r:embed="rId4"/>
                <a:stretch>
                  <a:fillRect/>
                </a:stretch>
              </a:blipFill>
            </p:spPr>
            <p:txBody>
              <a:bodyPr/>
              <a:lstStyle/>
              <a:p>
                <a:r>
                  <a:rPr lang="zh-CN" altLang="en-US">
                    <a:noFill/>
                  </a:rPr>
                  <a:t> </a:t>
                </a:r>
              </a:p>
            </p:txBody>
          </p:sp>
        </mc:Fallback>
      </mc:AlternateContent>
      <p:sp>
        <p:nvSpPr>
          <p:cNvPr id="9" name="矩形 8"/>
          <p:cNvSpPr/>
          <p:nvPr/>
        </p:nvSpPr>
        <p:spPr>
          <a:xfrm>
            <a:off x="4688119" y="2760158"/>
            <a:ext cx="2634054" cy="369332"/>
          </a:xfrm>
          <a:prstGeom prst="rect">
            <a:avLst/>
          </a:prstGeom>
        </p:spPr>
        <p:txBody>
          <a:bodyPr wrap="none">
            <a:spAutoFit/>
          </a:bodyPr>
          <a:lstStyle/>
          <a:p>
            <a:r>
              <a:rPr lang="zh-CN" altLang="en-US" dirty="0"/>
              <a:t>服从自由度为</a:t>
            </a:r>
            <a:r>
              <a:rPr lang="en-US" altLang="zh-CN" dirty="0"/>
              <a:t>k-1</a:t>
            </a:r>
            <a:r>
              <a:rPr lang="zh-CN" altLang="en-US" dirty="0"/>
              <a:t>的</a:t>
            </a:r>
            <a:r>
              <a:rPr lang="en-US" altLang="zh-CN" dirty="0"/>
              <a:t>t</a:t>
            </a:r>
            <a:r>
              <a:rPr lang="zh-CN" altLang="en-US" dirty="0"/>
              <a:t>分布</a:t>
            </a:r>
            <a:endParaRPr lang="en-US" altLang="zh-CN" dirty="0"/>
          </a:p>
        </p:txBody>
      </p:sp>
      <p:pic>
        <p:nvPicPr>
          <p:cNvPr id="10" name="图片 9"/>
          <p:cNvPicPr>
            <a:picLocks noChangeAspect="1"/>
          </p:cNvPicPr>
          <p:nvPr/>
        </p:nvPicPr>
        <p:blipFill rotWithShape="1">
          <a:blip r:embed="rId5"/>
          <a:srcRect l="9904" r="8143"/>
          <a:stretch/>
        </p:blipFill>
        <p:spPr>
          <a:xfrm>
            <a:off x="6005146" y="3918596"/>
            <a:ext cx="2990570" cy="2423239"/>
          </a:xfrm>
          <a:prstGeom prst="rect">
            <a:avLst/>
          </a:prstGeom>
        </p:spPr>
      </p:pic>
      <mc:AlternateContent xmlns:mc="http://schemas.openxmlformats.org/markup-compatibility/2006" xmlns:a14="http://schemas.microsoft.com/office/drawing/2010/main">
        <mc:Choice Requires="a14">
          <p:sp>
            <p:nvSpPr>
              <p:cNvPr id="11" name="文本框 10"/>
              <p:cNvSpPr txBox="1"/>
              <p:nvPr/>
            </p:nvSpPr>
            <p:spPr>
              <a:xfrm>
                <a:off x="391258" y="4667369"/>
                <a:ext cx="5552342" cy="1244956"/>
              </a:xfrm>
              <a:prstGeom prst="rect">
                <a:avLst/>
              </a:prstGeom>
              <a:solidFill>
                <a:schemeClr val="accent5">
                  <a:lumMod val="20000"/>
                  <a:lumOff val="80000"/>
                </a:schemeClr>
              </a:solidFill>
              <a:ln w="28575">
                <a:solidFill>
                  <a:schemeClr val="accent5"/>
                </a:solidFill>
              </a:ln>
            </p:spPr>
            <p:txBody>
              <a:bodyPr wrap="square" rtlCol="0">
                <a:spAutoFit/>
              </a:bodyPr>
              <a:lstStyle/>
              <a:p>
                <a:pPr>
                  <a:buFont typeface="Arial" panose="020B0604020202020204" pitchFamily="34" charset="0"/>
                  <a:buChar char="•"/>
                </a:pPr>
                <a:r>
                  <a:rPr lang="zh-CN" altLang="en-US" dirty="0" smtClean="0"/>
                  <a:t>若</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𝜏</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m:t>
                            </m:r>
                            <m:r>
                              <a:rPr lang="en-US" altLang="zh-CN" b="0" i="1" smtClean="0">
                                <a:latin typeface="Cambria Math" panose="02040503050406030204" pitchFamily="18" charset="0"/>
                              </a:rPr>
                              <m:t>𝛼</m:t>
                            </m:r>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𝛼</m:t>
                            </m:r>
                            <m:r>
                              <a:rPr lang="en-US" altLang="zh-CN" b="0" i="1" smtClean="0">
                                <a:latin typeface="Cambria Math" panose="02040503050406030204" pitchFamily="18" charset="0"/>
                              </a:rPr>
                              <m:t>/2</m:t>
                            </m:r>
                          </m:sub>
                        </m:sSub>
                      </m:e>
                    </m:d>
                  </m:oMath>
                </a14:m>
                <a:r>
                  <a:rPr lang="zh-CN" altLang="en-US" dirty="0" smtClean="0"/>
                  <a:t>，</a:t>
                </a:r>
                <a:r>
                  <a:rPr lang="zh-CN" altLang="en-US" dirty="0"/>
                  <a:t>则</a:t>
                </a:r>
                <a:r>
                  <a:rPr lang="zh-CN" altLang="en-US" dirty="0" smtClean="0"/>
                  <a:t>在</a:t>
                </a:r>
                <a14:m>
                  <m:oMath xmlns:m="http://schemas.openxmlformats.org/officeDocument/2006/math">
                    <m:r>
                      <a:rPr lang="en-US" altLang="zh-CN" b="0" i="1" smtClean="0">
                        <a:latin typeface="Cambria Math" panose="02040503050406030204" pitchFamily="18" charset="0"/>
                      </a:rPr>
                      <m:t>𝛼</m:t>
                    </m:r>
                  </m:oMath>
                </a14:m>
                <a:r>
                  <a:rPr lang="zh-CN" altLang="en-US" dirty="0" smtClean="0"/>
                  <a:t>显著度下，假设</a:t>
                </a:r>
                <a14:m>
                  <m:oMath xmlns:m="http://schemas.openxmlformats.org/officeDocument/2006/math">
                    <m:r>
                      <a:rPr lang="en-US" altLang="zh-CN" i="1">
                        <a:latin typeface="Cambria Math" panose="02040503050406030204" pitchFamily="18" charset="0"/>
                      </a:rPr>
                      <m:t>𝜇</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𝜖</m:t>
                        </m:r>
                      </m:e>
                      <m:sub>
                        <m:r>
                          <a:rPr lang="en-US" altLang="zh-CN" i="1">
                            <a:latin typeface="Cambria Math" panose="02040503050406030204" pitchFamily="18" charset="0"/>
                          </a:rPr>
                          <m:t>0</m:t>
                        </m:r>
                      </m:sub>
                    </m:sSub>
                  </m:oMath>
                </a14:m>
                <a:r>
                  <a:rPr lang="zh-CN" altLang="en-US" dirty="0" smtClean="0"/>
                  <a:t>不能被拒绝，即泛化误差率为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𝜖</m:t>
                        </m:r>
                      </m:e>
                      <m:sub>
                        <m:r>
                          <a:rPr lang="en-US" altLang="zh-CN" i="1">
                            <a:latin typeface="Cambria Math" panose="02040503050406030204" pitchFamily="18" charset="0"/>
                          </a:rPr>
                          <m:t>0</m:t>
                        </m:r>
                      </m:sub>
                    </m:sSub>
                  </m:oMath>
                </a14:m>
                <a:endParaRPr lang="en-US" altLang="zh-CN" dirty="0" smtClean="0"/>
              </a:p>
              <a:p>
                <a:endParaRPr lang="en-US" altLang="zh-CN" dirty="0"/>
              </a:p>
              <a:p>
                <a:pPr>
                  <a:buFont typeface="Arial" panose="020B0604020202020204" pitchFamily="34" charset="0"/>
                  <a:buChar char="•"/>
                </a:pPr>
                <a:r>
                  <a:rPr lang="zh-CN" altLang="en-US" dirty="0" smtClean="0"/>
                  <a:t>否则，该假设被拒绝，即</a:t>
                </a:r>
                <a:r>
                  <a:rPr lang="zh-CN" altLang="en-US" dirty="0"/>
                  <a:t>泛化</a:t>
                </a:r>
                <a:r>
                  <a:rPr lang="zh-CN" altLang="en-US" dirty="0" smtClean="0"/>
                  <a:t>误差率与</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𝜖</m:t>
                        </m:r>
                      </m:e>
                      <m:sub>
                        <m:r>
                          <a:rPr lang="en-US" altLang="zh-CN" i="1">
                            <a:latin typeface="Cambria Math" panose="02040503050406030204" pitchFamily="18" charset="0"/>
                          </a:rPr>
                          <m:t>0</m:t>
                        </m:r>
                      </m:sub>
                    </m:sSub>
                  </m:oMath>
                </a14:m>
                <a:r>
                  <a:rPr lang="zh-CN" altLang="en-US" dirty="0" smtClean="0"/>
                  <a:t>有显著不同</a:t>
                </a:r>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391258" y="4667369"/>
                <a:ext cx="5552342" cy="1244956"/>
              </a:xfrm>
              <a:prstGeom prst="rect">
                <a:avLst/>
              </a:prstGeom>
              <a:blipFill>
                <a:blip r:embed="rId6"/>
                <a:stretch>
                  <a:fillRect l="-655" t="-478" r="-109" b="-5263"/>
                </a:stretch>
              </a:blipFill>
              <a:ln w="28575">
                <a:solidFill>
                  <a:schemeClr val="accent5"/>
                </a:solidFill>
              </a:ln>
            </p:spPr>
            <p:txBody>
              <a:bodyPr/>
              <a:lstStyle/>
              <a:p>
                <a:r>
                  <a:rPr lang="zh-CN" altLang="en-US">
                    <a:noFill/>
                  </a:rPr>
                  <a:t> </a:t>
                </a:r>
              </a:p>
            </p:txBody>
          </p:sp>
        </mc:Fallback>
      </mc:AlternateContent>
    </p:spTree>
    <p:extLst>
      <p:ext uri="{BB962C8B-B14F-4D97-AF65-F5344CB8AC3E}">
        <p14:creationId xmlns:p14="http://schemas.microsoft.com/office/powerpoint/2010/main" val="1764071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smtClean="0"/>
              <a:t>—</a:t>
            </a:r>
            <a:r>
              <a:rPr lang="zh-CN" altLang="en-US" dirty="0" smtClean="0"/>
              <a:t>交叉验证</a:t>
            </a:r>
            <a:r>
              <a:rPr lang="en-US" altLang="zh-CN" dirty="0" smtClean="0"/>
              <a:t>t</a:t>
            </a:r>
            <a:r>
              <a:rPr lang="zh-CN" altLang="en-US" dirty="0"/>
              <a:t>检验</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2444262"/>
                <a:ext cx="7886700" cy="3970377"/>
              </a:xfrm>
            </p:spPr>
            <p:txBody>
              <a:bodyPr/>
              <a:lstStyle/>
              <a:p>
                <a:r>
                  <a:rPr lang="zh-CN" altLang="en-US" dirty="0" smtClean="0"/>
                  <a:t>对两个学习器</a:t>
                </a:r>
                <a:r>
                  <a:rPr lang="en-US" altLang="zh-CN" dirty="0"/>
                  <a:t>A</a:t>
                </a:r>
                <a:r>
                  <a:rPr lang="zh-CN" altLang="en-US" dirty="0"/>
                  <a:t>和</a:t>
                </a:r>
                <a:r>
                  <a:rPr lang="en-US" altLang="zh-CN" dirty="0" smtClean="0"/>
                  <a:t>B</a:t>
                </a:r>
                <a:r>
                  <a:rPr lang="zh-CN" altLang="en-US" dirty="0" smtClean="0"/>
                  <a:t>，若</a:t>
                </a:r>
                <a:r>
                  <a:rPr lang="en-US" altLang="zh-CN" dirty="0"/>
                  <a:t>k</a:t>
                </a:r>
                <a:r>
                  <a:rPr lang="zh-CN" altLang="en-US" dirty="0"/>
                  <a:t>折交叉验证得到的测试错误率</a:t>
                </a:r>
                <a:r>
                  <a:rPr lang="zh-CN" altLang="en-US" dirty="0" smtClean="0"/>
                  <a:t>分别为</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𝜖</m:t>
                        </m:r>
                      </m:e>
                      <m:sub>
                        <m:r>
                          <a:rPr lang="en-US" altLang="zh-CN" i="1">
                            <a:latin typeface="Cambria Math" panose="02040503050406030204" pitchFamily="18" charset="0"/>
                          </a:rPr>
                          <m:t>1</m:t>
                        </m:r>
                      </m:sub>
                      <m:sup>
                        <m:r>
                          <a:rPr lang="en-US" altLang="zh-CN" i="1">
                            <a:latin typeface="Cambria Math" panose="02040503050406030204" pitchFamily="18" charset="0"/>
                          </a:rPr>
                          <m:t>𝐴</m:t>
                        </m:r>
                      </m:sup>
                    </m:sSubSup>
                    <m:r>
                      <a:rPr lang="en-US" altLang="zh-CN">
                        <a:latin typeface="Cambria Math" panose="02040503050406030204" pitchFamily="18" charset="0"/>
                      </a:rPr>
                      <m:t>,</m:t>
                    </m:r>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𝜖</m:t>
                        </m:r>
                      </m:e>
                      <m:sub>
                        <m:r>
                          <a:rPr lang="en-US" altLang="zh-CN" i="1">
                            <a:latin typeface="Cambria Math" panose="02040503050406030204" pitchFamily="18" charset="0"/>
                          </a:rPr>
                          <m:t>𝑘</m:t>
                        </m:r>
                      </m:sub>
                      <m:sup>
                        <m:r>
                          <a:rPr lang="en-US" altLang="zh-CN" i="1">
                            <a:latin typeface="Cambria Math" panose="02040503050406030204" pitchFamily="18" charset="0"/>
                          </a:rPr>
                          <m:t>𝐴</m:t>
                        </m:r>
                      </m:sup>
                    </m:sSubSup>
                  </m:oMath>
                </a14:m>
                <a:r>
                  <a:rPr lang="zh-CN" altLang="en-US" dirty="0" smtClean="0"/>
                  <a:t>和</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𝜖</m:t>
                        </m:r>
                      </m:e>
                      <m:sub>
                        <m:r>
                          <a:rPr lang="en-US" altLang="zh-CN" i="1">
                            <a:latin typeface="Cambria Math" panose="02040503050406030204" pitchFamily="18" charset="0"/>
                          </a:rPr>
                          <m:t>1</m:t>
                        </m:r>
                      </m:sub>
                      <m:sup>
                        <m:r>
                          <a:rPr lang="en-US" altLang="zh-CN" b="0" i="1" smtClean="0">
                            <a:latin typeface="Cambria Math" panose="02040503050406030204" pitchFamily="18" charset="0"/>
                          </a:rPr>
                          <m:t>𝐵</m:t>
                        </m:r>
                      </m:sup>
                    </m:sSubSup>
                    <m:r>
                      <a:rPr lang="en-US" altLang="zh-CN">
                        <a:latin typeface="Cambria Math" panose="02040503050406030204" pitchFamily="18" charset="0"/>
                      </a:rPr>
                      <m:t>,</m:t>
                    </m:r>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𝜖</m:t>
                        </m:r>
                      </m:e>
                      <m:sub>
                        <m:r>
                          <a:rPr lang="en-US" altLang="zh-CN" i="1">
                            <a:latin typeface="Cambria Math" panose="02040503050406030204" pitchFamily="18" charset="0"/>
                          </a:rPr>
                          <m:t>𝑘</m:t>
                        </m:r>
                      </m:sub>
                      <m:sup>
                        <m:r>
                          <a:rPr lang="en-US" altLang="zh-CN" b="0" i="1" smtClean="0">
                            <a:latin typeface="Cambria Math" panose="02040503050406030204" pitchFamily="18" charset="0"/>
                          </a:rPr>
                          <m:t>𝐵</m:t>
                        </m:r>
                      </m:sup>
                    </m:sSubSup>
                  </m:oMath>
                </a14:m>
                <a:r>
                  <a:rPr lang="zh-CN" altLang="en-US" dirty="0" smtClean="0"/>
                  <a:t>，</a:t>
                </a:r>
                <a:r>
                  <a:rPr lang="zh-CN" altLang="en-US" dirty="0"/>
                  <a:t>可用</a:t>
                </a:r>
                <a:r>
                  <a:rPr lang="en-US" altLang="zh-CN" dirty="0"/>
                  <a:t>k</a:t>
                </a:r>
                <a:r>
                  <a:rPr lang="zh-CN" altLang="en-US" dirty="0"/>
                  <a:t>折交叉验证“</a:t>
                </a:r>
                <a:r>
                  <a:rPr lang="zh-CN" altLang="en-US" dirty="0">
                    <a:solidFill>
                      <a:srgbClr val="FF0000"/>
                    </a:solidFill>
                  </a:rPr>
                  <a:t>成对</a:t>
                </a:r>
                <a:r>
                  <a:rPr lang="en-US" altLang="zh-CN" dirty="0">
                    <a:solidFill>
                      <a:srgbClr val="FF0000"/>
                    </a:solidFill>
                  </a:rPr>
                  <a:t>t</a:t>
                </a:r>
                <a:r>
                  <a:rPr lang="zh-CN" altLang="en-US" dirty="0">
                    <a:solidFill>
                      <a:srgbClr val="FF0000"/>
                    </a:solidFill>
                  </a:rPr>
                  <a:t>检验</a:t>
                </a:r>
                <a:r>
                  <a:rPr lang="zh-CN" altLang="en-US" dirty="0"/>
                  <a:t>”</a:t>
                </a:r>
                <a:r>
                  <a:rPr lang="zh-CN" altLang="en-US" dirty="0" smtClean="0"/>
                  <a:t>进行检验</a:t>
                </a:r>
                <a:endParaRPr lang="en-US" altLang="zh-CN" dirty="0"/>
              </a:p>
              <a:p>
                <a:r>
                  <a:rPr lang="zh-CN" altLang="en-US" dirty="0"/>
                  <a:t>先</a:t>
                </a:r>
                <a:r>
                  <a:rPr lang="zh-CN" altLang="en-US" dirty="0" smtClean="0"/>
                  <a:t>对每个结果求差</a:t>
                </a:r>
                <a14:m>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Δ</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𝜖</m:t>
                        </m:r>
                      </m:e>
                      <m:sub>
                        <m:r>
                          <a:rPr lang="en-US" altLang="zh-CN" b="0" i="1" smtClean="0">
                            <a:latin typeface="Cambria Math" panose="02040503050406030204" pitchFamily="18" charset="0"/>
                          </a:rPr>
                          <m:t>𝑖</m:t>
                        </m:r>
                      </m:sub>
                      <m:sup>
                        <m:r>
                          <a:rPr lang="en-US" altLang="zh-CN" i="1">
                            <a:latin typeface="Cambria Math" panose="02040503050406030204" pitchFamily="18" charset="0"/>
                          </a:rPr>
                          <m:t>𝐴</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𝜖</m:t>
                        </m:r>
                      </m:e>
                      <m:sub>
                        <m:r>
                          <a:rPr lang="en-US" altLang="zh-CN" i="1">
                            <a:latin typeface="Cambria Math" panose="02040503050406030204" pitchFamily="18" charset="0"/>
                          </a:rPr>
                          <m:t>𝑖</m:t>
                        </m:r>
                      </m:sub>
                      <m:sup>
                        <m:r>
                          <a:rPr lang="en-US" altLang="zh-CN" b="0" i="1" smtClean="0">
                            <a:latin typeface="Cambria Math" panose="02040503050406030204" pitchFamily="18" charset="0"/>
                          </a:rPr>
                          <m:t>𝐵</m:t>
                        </m:r>
                      </m:sup>
                    </m:sSubSup>
                  </m:oMath>
                </a14:m>
                <a:endParaRPr lang="en-US" altLang="zh-CN" dirty="0"/>
              </a:p>
              <a:p>
                <a:r>
                  <a:rPr lang="zh-CN" altLang="en-US" dirty="0" smtClean="0"/>
                  <a:t>计算差值的均值</a:t>
                </a:r>
                <a14:m>
                  <m:oMath xmlns:m="http://schemas.openxmlformats.org/officeDocument/2006/math">
                    <m:r>
                      <a:rPr lang="en-US" altLang="zh-CN" b="0" i="1" smtClean="0">
                        <a:latin typeface="Cambria Math" panose="02040503050406030204" pitchFamily="18" charset="0"/>
                      </a:rPr>
                      <m:t>𝜇</m:t>
                    </m:r>
                  </m:oMath>
                </a14:m>
                <a:r>
                  <a:rPr lang="zh-CN" altLang="en-US" dirty="0" smtClean="0"/>
                  <a:t>和方差</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𝜎</m:t>
                        </m:r>
                      </m:e>
                      <m:sup>
                        <m:r>
                          <a:rPr lang="en-US" altLang="zh-CN" b="0" i="1" smtClean="0">
                            <a:latin typeface="Cambria Math" panose="02040503050406030204" pitchFamily="18" charset="0"/>
                          </a:rPr>
                          <m:t>2</m:t>
                        </m:r>
                      </m:sup>
                    </m:sSup>
                  </m:oMath>
                </a14:m>
                <a:endParaRPr lang="en-US" altLang="zh-CN" dirty="0" smtClean="0"/>
              </a:p>
              <a:p>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2444262"/>
                <a:ext cx="7886700" cy="3970377"/>
              </a:xfrm>
              <a:blipFill>
                <a:blip r:embed="rId2"/>
                <a:stretch>
                  <a:fillRect l="-773" t="-169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36</a:t>
            </a:fld>
            <a:endParaRPr lang="zh-CN" altLang="en-US"/>
          </a:p>
        </p:txBody>
      </p:sp>
      <p:sp>
        <p:nvSpPr>
          <p:cNvPr id="7" name="矩形 6"/>
          <p:cNvSpPr/>
          <p:nvPr/>
        </p:nvSpPr>
        <p:spPr>
          <a:xfrm>
            <a:off x="708966" y="1432142"/>
            <a:ext cx="7658100" cy="461665"/>
          </a:xfrm>
          <a:prstGeom prst="rect">
            <a:avLst/>
          </a:prstGeom>
          <a:solidFill>
            <a:schemeClr val="accent2">
              <a:lumMod val="20000"/>
              <a:lumOff val="80000"/>
            </a:schemeClr>
          </a:solidFill>
          <a:ln w="28575">
            <a:solidFill>
              <a:schemeClr val="accent2"/>
            </a:solidFill>
          </a:ln>
        </p:spPr>
        <p:txBody>
          <a:bodyPr wrap="square">
            <a:spAutoFit/>
          </a:bodyPr>
          <a:lstStyle/>
          <a:p>
            <a:r>
              <a:rPr lang="zh-CN" altLang="en-US" sz="2400" dirty="0"/>
              <a:t>现实任务中，更多时候需要对不同学习</a:t>
            </a:r>
            <a:r>
              <a:rPr lang="zh-CN" altLang="en-US" sz="2400" dirty="0" smtClean="0"/>
              <a:t>器性能</a:t>
            </a:r>
            <a:r>
              <a:rPr lang="zh-CN" altLang="en-US" sz="2400" dirty="0"/>
              <a:t>进行比较</a:t>
            </a:r>
          </a:p>
        </p:txBody>
      </p:sp>
      <mc:AlternateContent xmlns:mc="http://schemas.openxmlformats.org/markup-compatibility/2006" xmlns:a14="http://schemas.microsoft.com/office/drawing/2010/main">
        <mc:Choice Requires="a14">
          <p:sp>
            <p:nvSpPr>
              <p:cNvPr id="8" name="文本框 7"/>
              <p:cNvSpPr txBox="1"/>
              <p:nvPr/>
            </p:nvSpPr>
            <p:spPr>
              <a:xfrm>
                <a:off x="847865" y="4532699"/>
                <a:ext cx="7448269" cy="1416285"/>
              </a:xfrm>
              <a:prstGeom prst="rect">
                <a:avLst/>
              </a:prstGeom>
              <a:solidFill>
                <a:schemeClr val="accent5">
                  <a:lumMod val="20000"/>
                  <a:lumOff val="80000"/>
                </a:schemeClr>
              </a:solidFill>
              <a:ln w="28575">
                <a:solidFill>
                  <a:schemeClr val="accent5"/>
                </a:solidFill>
              </a:ln>
            </p:spPr>
            <p:txBody>
              <a:bodyPr wrap="square" rtlCol="0">
                <a:spAutoFit/>
              </a:bodyPr>
              <a:lstStyle/>
              <a:p>
                <a:pPr>
                  <a:buFont typeface="Arial" panose="020B0604020202020204" pitchFamily="34" charset="0"/>
                  <a:buChar char="•"/>
                </a:pPr>
                <a:r>
                  <a:rPr lang="zh-CN" altLang="en-US" dirty="0"/>
                  <a:t>在显著度</a:t>
                </a:r>
                <a14:m>
                  <m:oMath xmlns:m="http://schemas.openxmlformats.org/officeDocument/2006/math">
                    <m:r>
                      <a:rPr lang="en-US" altLang="zh-CN" i="1">
                        <a:latin typeface="Cambria Math" panose="02040503050406030204" pitchFamily="18" charset="0"/>
                      </a:rPr>
                      <m:t>𝛼</m:t>
                    </m:r>
                  </m:oMath>
                </a14:m>
                <a:r>
                  <a:rPr lang="zh-CN" altLang="en-US" dirty="0"/>
                  <a:t>下，若变量</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𝜏</m:t>
                        </m:r>
                      </m:e>
                      <m:sub>
                        <m:r>
                          <a:rPr lang="en-US" altLang="zh-CN" i="1">
                            <a:latin typeface="Cambria Math" panose="02040503050406030204" pitchFamily="18" charset="0"/>
                          </a:rPr>
                          <m:t>𝑡</m:t>
                        </m:r>
                      </m:sub>
                    </m:sSub>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𝑘</m:t>
                                </m:r>
                              </m:e>
                            </m:rad>
                            <m:r>
                              <a:rPr lang="en-US" altLang="zh-CN" i="1">
                                <a:latin typeface="Cambria Math" panose="02040503050406030204" pitchFamily="18" charset="0"/>
                              </a:rPr>
                              <m:t>𝜇</m:t>
                            </m:r>
                          </m:num>
                          <m:den>
                            <m:r>
                              <a:rPr lang="en-US" altLang="zh-CN" i="1">
                                <a:latin typeface="Cambria Math" panose="02040503050406030204" pitchFamily="18" charset="0"/>
                              </a:rPr>
                              <m:t>𝜎</m:t>
                            </m:r>
                          </m:den>
                        </m:f>
                      </m:e>
                    </m:d>
                  </m:oMath>
                </a14:m>
                <a:r>
                  <a:rPr lang="zh-CN" altLang="en-US" dirty="0"/>
                  <a:t>小于临界值</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𝛼</m:t>
                        </m:r>
                        <m:r>
                          <a:rPr lang="en-US" altLang="zh-CN" i="1">
                            <a:latin typeface="Cambria Math" panose="02040503050406030204" pitchFamily="18" charset="0"/>
                          </a:rPr>
                          <m:t>/2,</m:t>
                        </m:r>
                        <m:r>
                          <a:rPr lang="en-US" altLang="zh-CN" i="1">
                            <a:latin typeface="Cambria Math" panose="02040503050406030204" pitchFamily="18" charset="0"/>
                          </a:rPr>
                          <m:t>𝑘</m:t>
                        </m:r>
                        <m:r>
                          <a:rPr lang="en-US" altLang="zh-CN" i="1">
                            <a:latin typeface="Cambria Math" panose="02040503050406030204" pitchFamily="18" charset="0"/>
                          </a:rPr>
                          <m:t>−1</m:t>
                        </m:r>
                      </m:sub>
                    </m:sSub>
                  </m:oMath>
                </a14:m>
                <a:r>
                  <a:rPr lang="zh-CN" altLang="en-US" dirty="0"/>
                  <a:t>，则假设不能被拒绝，即两个学习器没有显著差别。</a:t>
                </a:r>
                <a:endParaRPr lang="en-US" altLang="zh-CN" dirty="0" smtClean="0"/>
              </a:p>
              <a:p>
                <a:endParaRPr lang="en-US" altLang="zh-CN" dirty="0"/>
              </a:p>
              <a:p>
                <a:r>
                  <a:rPr lang="zh-CN" altLang="en-US" dirty="0"/>
                  <a:t>否则认为两个学习器有显著差别，平均错误率小的那个学习器性能更优。</a:t>
                </a:r>
              </a:p>
            </p:txBody>
          </p:sp>
        </mc:Choice>
        <mc:Fallback xmlns="">
          <p:sp>
            <p:nvSpPr>
              <p:cNvPr id="8" name="文本框 7"/>
              <p:cNvSpPr txBox="1">
                <a:spLocks noRot="1" noChangeAspect="1" noMove="1" noResize="1" noEditPoints="1" noAdjustHandles="1" noChangeArrowheads="1" noChangeShapeType="1" noTextEdit="1"/>
              </p:cNvSpPr>
              <p:nvPr/>
            </p:nvSpPr>
            <p:spPr>
              <a:xfrm>
                <a:off x="847865" y="4532699"/>
                <a:ext cx="7448269" cy="1416285"/>
              </a:xfrm>
              <a:prstGeom prst="rect">
                <a:avLst/>
              </a:prstGeom>
              <a:blipFill>
                <a:blip r:embed="rId3"/>
                <a:stretch>
                  <a:fillRect l="-489" r="-3504" b="-4641"/>
                </a:stretch>
              </a:blipFill>
              <a:ln w="28575">
                <a:solidFill>
                  <a:schemeClr val="accent5"/>
                </a:solidFill>
              </a:ln>
            </p:spPr>
            <p:txBody>
              <a:bodyPr/>
              <a:lstStyle/>
              <a:p>
                <a:r>
                  <a:rPr lang="zh-CN" altLang="en-US">
                    <a:noFill/>
                  </a:rPr>
                  <a:t> </a:t>
                </a:r>
              </a:p>
            </p:txBody>
          </p:sp>
        </mc:Fallback>
      </mc:AlternateContent>
    </p:spTree>
    <p:extLst>
      <p:ext uri="{BB962C8B-B14F-4D97-AF65-F5344CB8AC3E}">
        <p14:creationId xmlns:p14="http://schemas.microsoft.com/office/powerpoint/2010/main" val="365116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交叉验证</a:t>
            </a:r>
            <a:r>
              <a:rPr lang="en-US" altLang="zh-CN" dirty="0"/>
              <a:t>t</a:t>
            </a:r>
            <a:r>
              <a:rPr lang="zh-CN" altLang="en-US" dirty="0"/>
              <a:t>检验</a:t>
            </a:r>
          </a:p>
        </p:txBody>
      </p:sp>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37</a:t>
            </a:fld>
            <a:endParaRPr lang="zh-CN" altLang="en-US"/>
          </a:p>
        </p:txBody>
      </p:sp>
      <p:sp>
        <p:nvSpPr>
          <p:cNvPr id="7" name="矩形 6"/>
          <p:cNvSpPr/>
          <p:nvPr/>
        </p:nvSpPr>
        <p:spPr>
          <a:xfrm>
            <a:off x="940777" y="2546170"/>
            <a:ext cx="7262446" cy="2031325"/>
          </a:xfrm>
          <a:prstGeom prst="rect">
            <a:avLst/>
          </a:prstGeom>
          <a:solidFill>
            <a:schemeClr val="accent2">
              <a:lumMod val="20000"/>
              <a:lumOff val="80000"/>
            </a:schemeClr>
          </a:solidFill>
          <a:ln w="28575">
            <a:solidFill>
              <a:schemeClr val="accent2"/>
            </a:solidFill>
          </a:ln>
        </p:spPr>
        <p:txBody>
          <a:bodyPr wrap="square">
            <a:spAutoFit/>
          </a:bodyPr>
          <a:lstStyle/>
          <a:p>
            <a:r>
              <a:rPr lang="zh-CN" altLang="en-US" sz="2100" dirty="0"/>
              <a:t>假设检验的前提是测试错误率为泛化错误率的独立</a:t>
            </a:r>
            <a:r>
              <a:rPr lang="zh-CN" altLang="en-US" sz="2100" dirty="0" smtClean="0"/>
              <a:t>采样</a:t>
            </a:r>
            <a:endParaRPr lang="en-US" altLang="zh-CN" sz="2100" dirty="0" smtClean="0"/>
          </a:p>
          <a:p>
            <a:endParaRPr lang="en-US" altLang="zh-CN" sz="2100" dirty="0"/>
          </a:p>
          <a:p>
            <a:r>
              <a:rPr lang="zh-CN" altLang="en-US" sz="2100" dirty="0" smtClean="0"/>
              <a:t>然而</a:t>
            </a:r>
            <a:r>
              <a:rPr lang="zh-CN" altLang="en-US" sz="2100" dirty="0"/>
              <a:t>由于样本有限，使用交叉验证导致训练集重叠，测试错误率并不独立，从而过高估计假设成立的</a:t>
            </a:r>
            <a:r>
              <a:rPr lang="zh-CN" altLang="en-US" sz="2100" dirty="0" smtClean="0"/>
              <a:t>概率</a:t>
            </a:r>
            <a:endParaRPr lang="en-US" altLang="zh-CN" sz="2100" dirty="0" smtClean="0"/>
          </a:p>
          <a:p>
            <a:endParaRPr lang="en-US" altLang="zh-CN" sz="2100" dirty="0"/>
          </a:p>
          <a:p>
            <a:r>
              <a:rPr lang="zh-CN" altLang="en-US" sz="2100" dirty="0" smtClean="0"/>
              <a:t>为</a:t>
            </a:r>
            <a:r>
              <a:rPr lang="zh-CN" altLang="en-US" sz="2100" dirty="0"/>
              <a:t>缓解这一问题，可采用“</a:t>
            </a:r>
            <a:r>
              <a:rPr lang="en-US" altLang="zh-CN" sz="2100" dirty="0">
                <a:solidFill>
                  <a:srgbClr val="FF0000"/>
                </a:solidFill>
              </a:rPr>
              <a:t>5*2</a:t>
            </a:r>
            <a:r>
              <a:rPr lang="zh-CN" altLang="en-US" sz="2100" dirty="0">
                <a:solidFill>
                  <a:srgbClr val="FF0000"/>
                </a:solidFill>
              </a:rPr>
              <a:t>交叉验证</a:t>
            </a:r>
            <a:r>
              <a:rPr lang="zh-CN" altLang="en-US" sz="2100" dirty="0"/>
              <a:t>”法</a:t>
            </a:r>
            <a:r>
              <a:rPr lang="en-US" altLang="zh-CN" sz="2100" dirty="0"/>
              <a:t>.</a:t>
            </a:r>
          </a:p>
        </p:txBody>
      </p:sp>
    </p:spTree>
    <p:extLst>
      <p:ext uri="{BB962C8B-B14F-4D97-AF65-F5344CB8AC3E}">
        <p14:creationId xmlns:p14="http://schemas.microsoft.com/office/powerpoint/2010/main" val="32276300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smtClean="0"/>
              <a:t>—5</a:t>
            </a:r>
            <a:r>
              <a:rPr lang="zh-CN" altLang="en-US" dirty="0" smtClean="0"/>
              <a:t>*</a:t>
            </a:r>
            <a:r>
              <a:rPr lang="en-US" altLang="zh-CN" dirty="0" smtClean="0"/>
              <a:t>2</a:t>
            </a:r>
            <a:r>
              <a:rPr lang="zh-CN" altLang="en-US" dirty="0" smtClean="0"/>
              <a:t>交叉</a:t>
            </a:r>
            <a:r>
              <a:rPr lang="zh-CN" altLang="en-US" dirty="0"/>
              <a:t>验证</a:t>
            </a:r>
            <a:r>
              <a:rPr lang="en-US" altLang="zh-CN" dirty="0"/>
              <a:t>t</a:t>
            </a:r>
            <a:r>
              <a:rPr lang="zh-CN" altLang="en-US" dirty="0"/>
              <a:t>检验</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5*2</a:t>
                </a:r>
                <a:r>
                  <a:rPr lang="zh-CN" altLang="en-US" dirty="0"/>
                  <a:t>折交叉验证就是做</a:t>
                </a:r>
                <a:r>
                  <a:rPr lang="en-US" altLang="zh-CN" dirty="0"/>
                  <a:t>5</a:t>
                </a:r>
                <a:r>
                  <a:rPr lang="zh-CN" altLang="en-US" dirty="0"/>
                  <a:t>次二折交叉</a:t>
                </a:r>
                <a:r>
                  <a:rPr lang="zh-CN" altLang="en-US" dirty="0" smtClean="0"/>
                  <a:t>验证</a:t>
                </a:r>
                <a:endParaRPr lang="en-US" altLang="zh-CN" dirty="0" smtClean="0"/>
              </a:p>
              <a:p>
                <a:endParaRPr lang="en-US" altLang="zh-CN" dirty="0"/>
              </a:p>
              <a:p>
                <a:r>
                  <a:rPr lang="zh-CN" altLang="en-US" dirty="0" smtClean="0"/>
                  <a:t>每次</a:t>
                </a:r>
                <a:r>
                  <a:rPr lang="zh-CN" altLang="en-US" dirty="0"/>
                  <a:t>二折交叉验证之前将数据打乱，使得</a:t>
                </a:r>
                <a:r>
                  <a:rPr lang="en-US" altLang="zh-CN" dirty="0"/>
                  <a:t>5</a:t>
                </a:r>
                <a:r>
                  <a:rPr lang="zh-CN" altLang="en-US" dirty="0"/>
                  <a:t>次交叉验证中的数据划分不重复</a:t>
                </a:r>
                <a:r>
                  <a:rPr lang="zh-CN" altLang="en-US" dirty="0" smtClean="0"/>
                  <a:t>。</a:t>
                </a:r>
                <a:endParaRPr lang="en-US" altLang="zh-CN" dirty="0" smtClean="0"/>
              </a:p>
              <a:p>
                <a:endParaRPr lang="en-US" altLang="zh-CN" dirty="0"/>
              </a:p>
              <a:p>
                <a:r>
                  <a:rPr lang="zh-CN" altLang="en-US" dirty="0" smtClean="0"/>
                  <a:t>为</a:t>
                </a:r>
                <a:r>
                  <a:rPr lang="zh-CN" altLang="en-US" dirty="0"/>
                  <a:t>缓解测试数据错误率的非独立性，仅计算第一次</a:t>
                </a:r>
                <a:r>
                  <a:rPr lang="en-US" altLang="zh-CN" dirty="0"/>
                  <a:t>2</a:t>
                </a:r>
                <a:r>
                  <a:rPr lang="zh-CN" altLang="en-US" dirty="0"/>
                  <a:t>折交叉验证结果的</a:t>
                </a:r>
                <a:r>
                  <a:rPr lang="zh-CN" altLang="en-US" dirty="0" smtClean="0"/>
                  <a:t>平均值</a:t>
                </a:r>
                <a14:m>
                  <m:oMath xmlns:m="http://schemas.openxmlformats.org/officeDocument/2006/math">
                    <m:r>
                      <a:rPr lang="en-US" altLang="zh-CN" b="0" i="1" smtClean="0">
                        <a:latin typeface="Cambria Math" panose="02040503050406030204" pitchFamily="18" charset="0"/>
                      </a:rPr>
                      <m:t>𝜇</m:t>
                    </m:r>
                    <m:r>
                      <a:rPr lang="en-US" altLang="zh-CN" b="0" i="1" smtClean="0">
                        <a:latin typeface="Cambria Math" panose="02040503050406030204" pitchFamily="18" charset="0"/>
                      </a:rPr>
                      <m:t>=0.5</m:t>
                    </m:r>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m:rPr>
                                <m:sty m:val="p"/>
                              </m:rPr>
                              <a:rPr lang="en-US" altLang="zh-CN" b="0" i="0" smtClean="0">
                                <a:latin typeface="Cambria Math" panose="02040503050406030204" pitchFamily="18" charset="0"/>
                              </a:rPr>
                              <m:t>Δ</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m:rPr>
                                <m:sty m:val="p"/>
                              </m:rPr>
                              <a:rPr lang="en-US" altLang="zh-CN" b="0" i="0" smtClean="0">
                                <a:latin typeface="Cambria Math" panose="02040503050406030204" pitchFamily="18" charset="0"/>
                              </a:rPr>
                              <m:t>Δ</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2</m:t>
                            </m:r>
                          </m:sup>
                        </m:sSubSup>
                      </m:e>
                    </m:d>
                  </m:oMath>
                </a14:m>
                <a:r>
                  <a:rPr lang="zh-CN" altLang="en-US" dirty="0"/>
                  <a:t>和每次二折实验计算得到的</a:t>
                </a:r>
                <a:r>
                  <a:rPr lang="zh-CN" altLang="en-US" dirty="0" smtClean="0"/>
                  <a:t>方差</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𝜎</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m:rPr>
                                    <m:sty m:val="p"/>
                                  </m:rPr>
                                  <a:rPr lang="en-US" altLang="zh-CN" b="0" i="0" smtClean="0">
                                    <a:latin typeface="Cambria Math" panose="02040503050406030204" pitchFamily="18" charset="0"/>
                                  </a:rPr>
                                  <m:t>Δ</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m:rPr>
                                        <m:sty m:val="p"/>
                                      </m:rPr>
                                      <a:rPr lang="en-US" altLang="zh-CN" b="0" i="0" smtClean="0">
                                        <a:latin typeface="Cambria Math" panose="02040503050406030204" pitchFamily="18" charset="0"/>
                                      </a:rPr>
                                      <m:t>Δ</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m:rPr>
                                        <m:sty m:val="p"/>
                                      </m:rPr>
                                      <a:rPr lang="en-US" altLang="zh-CN" b="0" i="0" smtClean="0">
                                        <a:latin typeface="Cambria Math" panose="02040503050406030204" pitchFamily="18" charset="0"/>
                                      </a:rPr>
                                      <m:t>Δ</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2</m:t>
                                    </m:r>
                                  </m:sup>
                                </m:sSubSup>
                              </m:num>
                              <m:den>
                                <m:r>
                                  <a:rPr lang="en-US" altLang="zh-CN" b="0" i="1" smtClean="0">
                                    <a:latin typeface="Cambria Math" panose="02040503050406030204" pitchFamily="18" charset="0"/>
                                  </a:rPr>
                                  <m:t>2</m:t>
                                </m:r>
                              </m:den>
                            </m:f>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m:rPr>
                                    <m:sty m:val="p"/>
                                  </m:rPr>
                                  <a:rPr lang="en-US" altLang="zh-CN">
                                    <a:latin typeface="Cambria Math" panose="02040503050406030204" pitchFamily="18" charset="0"/>
                                  </a:rPr>
                                  <m:t>Δ</m:t>
                                </m:r>
                              </m:e>
                              <m:sub>
                                <m:r>
                                  <a:rPr lang="en-US" altLang="zh-CN" i="1">
                                    <a:latin typeface="Cambria Math" panose="02040503050406030204" pitchFamily="18" charset="0"/>
                                  </a:rPr>
                                  <m:t>𝑖</m:t>
                                </m:r>
                              </m:sub>
                              <m:sup>
                                <m:r>
                                  <a:rPr lang="en-US" altLang="zh-CN" b="0" i="1" smtClean="0">
                                    <a:latin typeface="Cambria Math" panose="02040503050406030204" pitchFamily="18" charset="0"/>
                                  </a:rPr>
                                  <m:t>2</m:t>
                                </m:r>
                              </m:sup>
                            </m:sSubSup>
                            <m:r>
                              <a:rPr lang="en-US" altLang="zh-CN" i="1">
                                <a:latin typeface="Cambria Math" panose="02040503050406030204" pitchFamily="18" charset="0"/>
                              </a:rPr>
                              <m:t>−</m:t>
                            </m:r>
                            <m:f>
                              <m:fPr>
                                <m:ctrlPr>
                                  <a:rPr lang="en-US" altLang="zh-CN" i="1">
                                    <a:latin typeface="Cambria Math" panose="02040503050406030204" pitchFamily="18" charset="0"/>
                                  </a:rPr>
                                </m:ctrlPr>
                              </m:fPr>
                              <m:num>
                                <m:sSubSup>
                                  <m:sSubSupPr>
                                    <m:ctrlPr>
                                      <a:rPr lang="en-US" altLang="zh-CN" i="1">
                                        <a:latin typeface="Cambria Math" panose="02040503050406030204" pitchFamily="18" charset="0"/>
                                      </a:rPr>
                                    </m:ctrlPr>
                                  </m:sSubSupPr>
                                  <m:e>
                                    <m:r>
                                      <m:rPr>
                                        <m:sty m:val="p"/>
                                      </m:rPr>
                                      <a:rPr lang="en-US" altLang="zh-CN">
                                        <a:latin typeface="Cambria Math" panose="02040503050406030204" pitchFamily="18" charset="0"/>
                                      </a:rPr>
                                      <m:t>Δ</m:t>
                                    </m:r>
                                  </m:e>
                                  <m:sub>
                                    <m:r>
                                      <a:rPr lang="en-US" altLang="zh-CN" i="1">
                                        <a:latin typeface="Cambria Math" panose="02040503050406030204" pitchFamily="18" charset="0"/>
                                      </a:rPr>
                                      <m:t>𝑖</m:t>
                                    </m:r>
                                  </m:sub>
                                  <m:sup>
                                    <m:r>
                                      <a:rPr lang="en-US" altLang="zh-CN" i="1">
                                        <a:latin typeface="Cambria Math" panose="02040503050406030204" pitchFamily="18" charset="0"/>
                                      </a:rPr>
                                      <m:t>1</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m:rPr>
                                        <m:sty m:val="p"/>
                                      </m:rPr>
                                      <a:rPr lang="en-US" altLang="zh-CN">
                                        <a:latin typeface="Cambria Math" panose="02040503050406030204" pitchFamily="18" charset="0"/>
                                      </a:rPr>
                                      <m:t>Δ</m:t>
                                    </m:r>
                                  </m:e>
                                  <m:sub>
                                    <m:r>
                                      <a:rPr lang="en-US" altLang="zh-CN" i="1">
                                        <a:latin typeface="Cambria Math" panose="02040503050406030204" pitchFamily="18" charset="0"/>
                                      </a:rPr>
                                      <m:t>𝑖</m:t>
                                    </m:r>
                                  </m:sub>
                                  <m:sup>
                                    <m:r>
                                      <a:rPr lang="en-US" altLang="zh-CN" i="1">
                                        <a:latin typeface="Cambria Math" panose="02040503050406030204" pitchFamily="18" charset="0"/>
                                      </a:rPr>
                                      <m:t>2</m:t>
                                    </m:r>
                                  </m:sup>
                                </m:sSubSup>
                              </m:num>
                              <m:den>
                                <m:r>
                                  <a:rPr lang="en-US" altLang="zh-CN" i="1">
                                    <a:latin typeface="Cambria Math" panose="02040503050406030204" pitchFamily="18" charset="0"/>
                                  </a:rPr>
                                  <m:t>2</m:t>
                                </m:r>
                              </m:den>
                            </m:f>
                          </m:e>
                        </m:d>
                      </m:e>
                      <m:sup>
                        <m:r>
                          <a:rPr lang="en-US" altLang="zh-CN" i="1">
                            <a:latin typeface="Cambria Math" panose="02040503050406030204" pitchFamily="18" charset="0"/>
                          </a:rPr>
                          <m:t>2</m:t>
                        </m:r>
                      </m:sup>
                    </m:sSup>
                  </m:oMath>
                </a14:m>
                <a:endParaRPr lang="en-US" altLang="zh-CN" dirty="0" smtClean="0"/>
              </a:p>
              <a:p>
                <a:endParaRPr lang="en-US" altLang="zh-CN" dirty="0"/>
              </a:p>
              <a:p>
                <a:r>
                  <a:rPr lang="zh-CN" altLang="en-US" dirty="0" smtClean="0"/>
                  <a:t>变量</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𝜏</m:t>
                        </m:r>
                      </m:e>
                      <m:sub>
                        <m:r>
                          <a:rPr lang="en-US" altLang="zh-CN" i="1">
                            <a:latin typeface="Cambria Math" panose="02040503050406030204" pitchFamily="18" charset="0"/>
                          </a:rPr>
                          <m:t>𝑡</m:t>
                        </m:r>
                      </m:sub>
                    </m:sSub>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𝜇</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0.2</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5</m:t>
                                </m:r>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𝜎</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2</m:t>
                                    </m:r>
                                  </m:sup>
                                </m:sSubSup>
                              </m:e>
                            </m:nary>
                          </m:e>
                        </m:rad>
                      </m:den>
                    </m:f>
                  </m:oMath>
                </a14:m>
                <a:r>
                  <a:rPr lang="zh-CN" altLang="en-US" dirty="0" smtClean="0"/>
                  <a:t> 服从自由度为</a:t>
                </a:r>
                <a:r>
                  <a:rPr lang="en-US" altLang="zh-CN" dirty="0" smtClean="0"/>
                  <a:t>5</a:t>
                </a:r>
                <a:r>
                  <a:rPr lang="zh-CN" altLang="en-US" dirty="0" smtClean="0"/>
                  <a:t>的</a:t>
                </a:r>
                <a:r>
                  <a:rPr lang="en-US" altLang="zh-CN" dirty="0" smtClean="0"/>
                  <a:t>t</a:t>
                </a:r>
                <a:r>
                  <a:rPr lang="zh-CN" altLang="en-US" dirty="0" smtClean="0"/>
                  <a:t>分布</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36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38</a:t>
            </a:fld>
            <a:endParaRPr lang="zh-CN" altLang="en-US"/>
          </a:p>
        </p:txBody>
      </p:sp>
    </p:spTree>
    <p:extLst>
      <p:ext uri="{BB962C8B-B14F-4D97-AF65-F5344CB8AC3E}">
        <p14:creationId xmlns:p14="http://schemas.microsoft.com/office/powerpoint/2010/main" val="112302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smtClean="0"/>
              <a:t>—</a:t>
            </a:r>
            <a:r>
              <a:rPr lang="en-US" altLang="zh-CN" dirty="0" err="1" smtClean="0"/>
              <a:t>McNemar</a:t>
            </a:r>
            <a:r>
              <a:rPr lang="zh-CN" altLang="en-US" dirty="0"/>
              <a:t>检验</a:t>
            </a:r>
          </a:p>
        </p:txBody>
      </p:sp>
      <p:sp>
        <p:nvSpPr>
          <p:cNvPr id="3" name="内容占位符 2"/>
          <p:cNvSpPr>
            <a:spLocks noGrp="1"/>
          </p:cNvSpPr>
          <p:nvPr>
            <p:ph idx="1"/>
          </p:nvPr>
        </p:nvSpPr>
        <p:spPr/>
        <p:txBody>
          <a:bodyPr/>
          <a:lstStyle/>
          <a:p>
            <a:r>
              <a:rPr lang="zh-CN" altLang="en-US" dirty="0"/>
              <a:t>对于二分类问题，留出法不仅可以估计出学习器</a:t>
            </a:r>
            <a:r>
              <a:rPr lang="en-US" altLang="zh-CN" dirty="0"/>
              <a:t>A</a:t>
            </a:r>
            <a:r>
              <a:rPr lang="zh-CN" altLang="en-US" dirty="0"/>
              <a:t>和</a:t>
            </a:r>
            <a:r>
              <a:rPr lang="en-US" altLang="zh-CN" dirty="0"/>
              <a:t>B</a:t>
            </a:r>
            <a:r>
              <a:rPr lang="zh-CN" altLang="en-US" dirty="0"/>
              <a:t>的测试错误率，还能获得两学习器分类结果的差别，如下表所示</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39</a:t>
            </a:fld>
            <a:endParaRPr lang="zh-CN"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791" y="2636837"/>
            <a:ext cx="2684010" cy="164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8" name="矩形 7"/>
              <p:cNvSpPr/>
              <p:nvPr/>
            </p:nvSpPr>
            <p:spPr>
              <a:xfrm>
                <a:off x="4012092" y="2622329"/>
                <a:ext cx="4588399" cy="738664"/>
              </a:xfrm>
              <a:prstGeom prst="rect">
                <a:avLst/>
              </a:prstGeom>
              <a:solidFill>
                <a:schemeClr val="accent2">
                  <a:lumMod val="20000"/>
                  <a:lumOff val="80000"/>
                </a:schemeClr>
              </a:solidFill>
              <a:ln w="28575">
                <a:solidFill>
                  <a:schemeClr val="accent2"/>
                </a:solidFill>
              </a:ln>
            </p:spPr>
            <p:txBody>
              <a:bodyPr wrap="square">
                <a:spAutoFit/>
              </a:bodyPr>
              <a:lstStyle/>
              <a:p>
                <a:pPr algn="ctr"/>
                <a:r>
                  <a:rPr lang="zh-CN" altLang="en-US" sz="2100" dirty="0" smtClean="0"/>
                  <a:t>对两</a:t>
                </a:r>
                <a:r>
                  <a:rPr lang="zh-CN" altLang="en-US" sz="2100" dirty="0"/>
                  <a:t>学习器性能</a:t>
                </a:r>
                <a:r>
                  <a:rPr lang="zh-CN" altLang="en-US" sz="2100" dirty="0" smtClean="0"/>
                  <a:t>相同进行假设 等价于对</a:t>
                </a:r>
                <a14:m>
                  <m:oMath xmlns:m="http://schemas.openxmlformats.org/officeDocument/2006/math">
                    <m:sSub>
                      <m:sSubPr>
                        <m:ctrlPr>
                          <a:rPr lang="en-US" altLang="zh-CN" sz="2100" b="0" i="1" smtClean="0">
                            <a:latin typeface="Cambria Math" panose="02040503050406030204" pitchFamily="18" charset="0"/>
                          </a:rPr>
                        </m:ctrlPr>
                      </m:sSubPr>
                      <m:e>
                        <m:r>
                          <a:rPr lang="en-US" altLang="zh-CN" sz="2100" b="0" i="1" smtClean="0">
                            <a:latin typeface="Cambria Math" panose="02040503050406030204" pitchFamily="18" charset="0"/>
                          </a:rPr>
                          <m:t>𝑒</m:t>
                        </m:r>
                      </m:e>
                      <m:sub>
                        <m:r>
                          <a:rPr lang="en-US" altLang="zh-CN" sz="2100" b="0" i="1" smtClean="0">
                            <a:latin typeface="Cambria Math" panose="02040503050406030204" pitchFamily="18" charset="0"/>
                          </a:rPr>
                          <m:t>01</m:t>
                        </m:r>
                      </m:sub>
                    </m:sSub>
                    <m:r>
                      <a:rPr lang="en-US" altLang="zh-CN" sz="2100" b="0" i="1" smtClean="0">
                        <a:latin typeface="Cambria Math" panose="02040503050406030204" pitchFamily="18" charset="0"/>
                      </a:rPr>
                      <m:t>=</m:t>
                    </m:r>
                    <m:sSub>
                      <m:sSubPr>
                        <m:ctrlPr>
                          <a:rPr lang="en-US" altLang="zh-CN" sz="2100" b="0" i="1" smtClean="0">
                            <a:latin typeface="Cambria Math" panose="02040503050406030204" pitchFamily="18" charset="0"/>
                          </a:rPr>
                        </m:ctrlPr>
                      </m:sSubPr>
                      <m:e>
                        <m:r>
                          <a:rPr lang="en-US" altLang="zh-CN" sz="2100" b="0" i="1" smtClean="0">
                            <a:latin typeface="Cambria Math" panose="02040503050406030204" pitchFamily="18" charset="0"/>
                          </a:rPr>
                          <m:t>𝑒</m:t>
                        </m:r>
                      </m:e>
                      <m:sub>
                        <m:r>
                          <a:rPr lang="en-US" altLang="zh-CN" sz="2100" b="0" i="1" smtClean="0">
                            <a:latin typeface="Cambria Math" panose="02040503050406030204" pitchFamily="18" charset="0"/>
                          </a:rPr>
                          <m:t>10</m:t>
                        </m:r>
                      </m:sub>
                    </m:sSub>
                  </m:oMath>
                </a14:m>
                <a:r>
                  <a:rPr lang="zh-CN" altLang="en-US" sz="2100" dirty="0"/>
                  <a:t>进行假设检验</a:t>
                </a:r>
                <a:endParaRPr lang="en-US" altLang="zh-CN" sz="2100" dirty="0"/>
              </a:p>
            </p:txBody>
          </p:sp>
        </mc:Choice>
        <mc:Fallback xmlns="">
          <p:sp>
            <p:nvSpPr>
              <p:cNvPr id="8" name="矩形 7"/>
              <p:cNvSpPr>
                <a:spLocks noRot="1" noChangeAspect="1" noMove="1" noResize="1" noEditPoints="1" noAdjustHandles="1" noChangeArrowheads="1" noChangeShapeType="1" noTextEdit="1"/>
              </p:cNvSpPr>
              <p:nvPr/>
            </p:nvSpPr>
            <p:spPr>
              <a:xfrm>
                <a:off x="4012092" y="2622329"/>
                <a:ext cx="4588399" cy="738664"/>
              </a:xfrm>
              <a:prstGeom prst="rect">
                <a:avLst/>
              </a:prstGeom>
              <a:blipFill>
                <a:blip r:embed="rId3"/>
                <a:stretch>
                  <a:fillRect l="-660" t="-3175" r="-396" b="-13492"/>
                </a:stretch>
              </a:blipFill>
              <a:ln w="28575">
                <a:solidFill>
                  <a:schemeClr val="accent2"/>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4317023" y="3948372"/>
                <a:ext cx="3965331" cy="1249188"/>
              </a:xfrm>
              <a:prstGeom prst="rect">
                <a:avLst/>
              </a:prstGeom>
              <a:noFill/>
            </p:spPr>
            <p:txBody>
              <a:bodyPr wrap="square" rtlCol="0">
                <a:spAutoFit/>
              </a:bodyPr>
              <a:lstStyle/>
              <a:p>
                <a:r>
                  <a:rPr lang="en-US" altLang="zh-CN" dirty="0" smtClean="0"/>
                  <a:t>McNemar </a:t>
                </a:r>
                <a:r>
                  <a:rPr lang="zh-CN" altLang="en-US" dirty="0" smtClean="0"/>
                  <a:t>检验考虑变量</a:t>
                </a:r>
                <a:endParaRPr lang="en-US" altLang="zh-CN" dirty="0" smtClean="0"/>
              </a:p>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𝜏</m:t>
                          </m:r>
                        </m:e>
                        <m:sub>
                          <m:sSup>
                            <m:sSupPr>
                              <m:ctrlPr>
                                <a:rPr lang="en-US" altLang="zh-CN" b="0" i="1" smtClean="0">
                                  <a:latin typeface="Cambria Math" panose="02040503050406030204" pitchFamily="18" charset="0"/>
                                  <a:ea typeface="Cambria Math" panose="02040503050406030204" pitchFamily="18" charset="0"/>
                                </a:rPr>
                              </m:ctrlPr>
                            </m:sSupPr>
                            <m:e>
                              <m:r>
                                <m:rPr>
                                  <m:sty m:val="p"/>
                                </m:rPr>
                                <a:rPr lang="en-US" altLang="zh-CN">
                                  <a:latin typeface="Cambria Math" panose="02040503050406030204" pitchFamily="18" charset="0"/>
                                  <a:ea typeface="Cambria Math" panose="02040503050406030204" pitchFamily="18" charset="0"/>
                                </a:rPr>
                                <m:t>χ</m:t>
                              </m:r>
                            </m:e>
                            <m:sup>
                              <m:r>
                                <a:rPr lang="en-US" altLang="zh-CN" b="0" i="1" smtClean="0">
                                  <a:latin typeface="Cambria Math" panose="02040503050406030204" pitchFamily="18" charset="0"/>
                                  <a:ea typeface="Cambria Math" panose="02040503050406030204" pitchFamily="18" charset="0"/>
                                </a:rPr>
                                <m:t>2</m:t>
                              </m:r>
                            </m:sup>
                          </m:sSup>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01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10</m:t>
                                          </m:r>
                                        </m:sub>
                                      </m:sSub>
                                    </m:e>
                                  </m:d>
                                  <m:r>
                                    <a:rPr lang="en-US" altLang="zh-CN" b="0" i="1" smtClean="0">
                                      <a:latin typeface="Cambria Math" panose="02040503050406030204" pitchFamily="18" charset="0"/>
                                    </a:rPr>
                                    <m:t>−1</m:t>
                                  </m:r>
                                </m:e>
                              </m:d>
                            </m:e>
                            <m:sup>
                              <m:r>
                                <a:rPr lang="en-US" altLang="zh-CN" b="0" i="1" smtClean="0">
                                  <a:latin typeface="Cambria Math" panose="02040503050406030204" pitchFamily="18" charset="0"/>
                                </a:rPr>
                                <m:t>2</m:t>
                              </m:r>
                            </m:sup>
                          </m:sSup>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01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10</m:t>
                              </m:r>
                            </m:sub>
                          </m:sSub>
                        </m:den>
                      </m:f>
                    </m:oMath>
                  </m:oMathPara>
                </a14:m>
                <a:endParaRPr lang="en-US" altLang="zh-CN" dirty="0" smtClean="0"/>
              </a:p>
              <a:p>
                <a:r>
                  <a:rPr lang="zh-CN" altLang="en-US" dirty="0" smtClean="0"/>
                  <a:t>该变量服从自由度为</a:t>
                </a:r>
                <a:r>
                  <a:rPr lang="en-US" altLang="zh-CN" dirty="0" smtClean="0"/>
                  <a:t>1</a:t>
                </a:r>
                <a:r>
                  <a:rPr lang="zh-CN" altLang="en-US" dirty="0" smtClean="0"/>
                  <a:t>的卡方分布</a:t>
                </a:r>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4317023" y="3948372"/>
                <a:ext cx="3965331" cy="1249188"/>
              </a:xfrm>
              <a:prstGeom prst="rect">
                <a:avLst/>
              </a:prstGeom>
              <a:blipFill>
                <a:blip r:embed="rId4"/>
                <a:stretch>
                  <a:fillRect l="-1229" t="-2927" b="-68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10764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模型评估</a:t>
            </a:r>
            <a:r>
              <a:rPr lang="en-US" altLang="zh-CN" dirty="0" smtClean="0"/>
              <a:t>—</a:t>
            </a:r>
            <a:r>
              <a:rPr lang="zh-CN" altLang="en-US" dirty="0" smtClean="0"/>
              <a:t>经验误差与过拟合</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a:t>
            </a:fld>
            <a:endParaRPr lang="zh-CN" altLang="en-US"/>
          </a:p>
        </p:txBody>
      </p:sp>
      <p:pic>
        <p:nvPicPr>
          <p:cNvPr id="7" name="内容占位符 3"/>
          <p:cNvPicPr>
            <a:picLocks noGrp="1" noChangeAspect="1"/>
          </p:cNvPicPr>
          <p:nvPr>
            <p:ph sz="quarter" idx="4294967295"/>
          </p:nvPr>
        </p:nvPicPr>
        <p:blipFill rotWithShape="1">
          <a:blip r:embed="rId2"/>
          <a:srcRect b="43061"/>
          <a:stretch/>
        </p:blipFill>
        <p:spPr>
          <a:xfrm>
            <a:off x="1349760" y="1768229"/>
            <a:ext cx="5489415" cy="2473080"/>
          </a:xfrm>
          <a:prstGeom prst="rect">
            <a:avLst/>
          </a:prstGeom>
        </p:spPr>
      </p:pic>
      <p:pic>
        <p:nvPicPr>
          <p:cNvPr id="8" name="内容占位符 3"/>
          <p:cNvPicPr>
            <a:picLocks noGrp="1" noChangeAspect="1"/>
          </p:cNvPicPr>
          <p:nvPr>
            <p:ph sz="quarter" idx="4294967295"/>
          </p:nvPr>
        </p:nvPicPr>
        <p:blipFill rotWithShape="1">
          <a:blip r:embed="rId2"/>
          <a:srcRect t="56756"/>
          <a:stretch/>
        </p:blipFill>
        <p:spPr>
          <a:xfrm>
            <a:off x="1349760" y="4650611"/>
            <a:ext cx="5489415" cy="1878245"/>
          </a:xfrm>
          <a:prstGeom prst="rect">
            <a:avLst/>
          </a:prstGeom>
        </p:spPr>
      </p:pic>
      <p:sp>
        <p:nvSpPr>
          <p:cNvPr id="9" name="文本框 8"/>
          <p:cNvSpPr txBox="1"/>
          <p:nvPr/>
        </p:nvSpPr>
        <p:spPr>
          <a:xfrm>
            <a:off x="435360" y="2769749"/>
            <a:ext cx="914400" cy="369332"/>
          </a:xfrm>
          <a:prstGeom prst="rect">
            <a:avLst/>
          </a:prstGeom>
          <a:noFill/>
        </p:spPr>
        <p:txBody>
          <a:bodyPr wrap="square" rtlCol="0">
            <a:spAutoFit/>
          </a:bodyPr>
          <a:lstStyle/>
          <a:p>
            <a:r>
              <a:rPr lang="zh-CN" altLang="en-US" dirty="0"/>
              <a:t>训练集</a:t>
            </a:r>
          </a:p>
        </p:txBody>
      </p:sp>
      <p:sp>
        <p:nvSpPr>
          <p:cNvPr id="10" name="文本框 9"/>
          <p:cNvSpPr txBox="1"/>
          <p:nvPr/>
        </p:nvSpPr>
        <p:spPr>
          <a:xfrm>
            <a:off x="435360" y="5348552"/>
            <a:ext cx="914400" cy="369332"/>
          </a:xfrm>
          <a:prstGeom prst="rect">
            <a:avLst/>
          </a:prstGeom>
          <a:noFill/>
        </p:spPr>
        <p:txBody>
          <a:bodyPr wrap="square" rtlCol="0">
            <a:spAutoFit/>
          </a:bodyPr>
          <a:lstStyle/>
          <a:p>
            <a:r>
              <a:rPr lang="zh-CN" altLang="en-US" dirty="0"/>
              <a:t>测试</a:t>
            </a:r>
            <a:r>
              <a:rPr lang="zh-CN" altLang="en-US" dirty="0" smtClean="0"/>
              <a:t>集</a:t>
            </a:r>
            <a:endParaRPr lang="zh-CN" altLang="en-US" dirty="0"/>
          </a:p>
        </p:txBody>
      </p:sp>
      <p:sp>
        <p:nvSpPr>
          <p:cNvPr id="11" name="文本框 10"/>
          <p:cNvSpPr txBox="1"/>
          <p:nvPr/>
        </p:nvSpPr>
        <p:spPr>
          <a:xfrm>
            <a:off x="6970083" y="2088928"/>
            <a:ext cx="351692" cy="1061829"/>
          </a:xfrm>
          <a:prstGeom prst="rect">
            <a:avLst/>
          </a:prstGeom>
          <a:noFill/>
        </p:spPr>
        <p:txBody>
          <a:bodyPr wrap="square" rtlCol="0">
            <a:spAutoFit/>
          </a:bodyPr>
          <a:lstStyle/>
          <a:p>
            <a:pPr>
              <a:lnSpc>
                <a:spcPct val="105000"/>
              </a:lnSpc>
            </a:pPr>
            <a:r>
              <a:rPr lang="zh-CN" altLang="en-US" sz="1200" dirty="0" smtClean="0">
                <a:solidFill>
                  <a:srgbClr val="FF0000"/>
                </a:solidFill>
              </a:rPr>
              <a:t>是</a:t>
            </a:r>
            <a:endParaRPr lang="en-US" altLang="zh-CN" sz="1200" dirty="0" smtClean="0">
              <a:solidFill>
                <a:srgbClr val="FF0000"/>
              </a:solidFill>
            </a:endParaRPr>
          </a:p>
          <a:p>
            <a:pPr>
              <a:lnSpc>
                <a:spcPct val="105000"/>
              </a:lnSpc>
            </a:pPr>
            <a:r>
              <a:rPr lang="zh-CN" altLang="en-US" sz="1200" dirty="0" smtClean="0">
                <a:solidFill>
                  <a:srgbClr val="FF0000"/>
                </a:solidFill>
              </a:rPr>
              <a:t>否</a:t>
            </a:r>
            <a:endParaRPr lang="en-US" altLang="zh-CN" sz="1200" dirty="0" smtClean="0">
              <a:solidFill>
                <a:srgbClr val="FF0000"/>
              </a:solidFill>
            </a:endParaRPr>
          </a:p>
          <a:p>
            <a:pPr>
              <a:lnSpc>
                <a:spcPct val="105000"/>
              </a:lnSpc>
            </a:pPr>
            <a:r>
              <a:rPr lang="zh-CN" altLang="en-US" sz="1200" dirty="0" smtClean="0">
                <a:solidFill>
                  <a:srgbClr val="FF0000"/>
                </a:solidFill>
              </a:rPr>
              <a:t>是</a:t>
            </a:r>
            <a:endParaRPr lang="en-US" altLang="zh-CN" sz="1200" dirty="0" smtClean="0">
              <a:solidFill>
                <a:srgbClr val="FF0000"/>
              </a:solidFill>
            </a:endParaRPr>
          </a:p>
          <a:p>
            <a:pPr>
              <a:lnSpc>
                <a:spcPct val="105000"/>
              </a:lnSpc>
            </a:pPr>
            <a:r>
              <a:rPr lang="zh-CN" altLang="en-US" sz="1200" dirty="0" smtClean="0">
                <a:solidFill>
                  <a:srgbClr val="FF0000"/>
                </a:solidFill>
              </a:rPr>
              <a:t>否</a:t>
            </a:r>
            <a:endParaRPr lang="en-US" altLang="zh-CN" sz="1200" dirty="0" smtClean="0">
              <a:solidFill>
                <a:srgbClr val="FF0000"/>
              </a:solidFill>
            </a:endParaRPr>
          </a:p>
          <a:p>
            <a:pPr>
              <a:lnSpc>
                <a:spcPct val="105000"/>
              </a:lnSpc>
            </a:pPr>
            <a:r>
              <a:rPr lang="zh-CN" altLang="en-US" sz="1200" dirty="0">
                <a:solidFill>
                  <a:srgbClr val="FF0000"/>
                </a:solidFill>
              </a:rPr>
              <a:t>是</a:t>
            </a:r>
            <a:endParaRPr lang="en-US" altLang="zh-CN" sz="1200" dirty="0" smtClean="0">
              <a:solidFill>
                <a:srgbClr val="FF0000"/>
              </a:solidFill>
            </a:endParaRPr>
          </a:p>
        </p:txBody>
      </p:sp>
      <p:sp>
        <p:nvSpPr>
          <p:cNvPr id="12" name="文本框 11"/>
          <p:cNvSpPr txBox="1"/>
          <p:nvPr/>
        </p:nvSpPr>
        <p:spPr>
          <a:xfrm>
            <a:off x="6970083" y="3145431"/>
            <a:ext cx="351692" cy="1061829"/>
          </a:xfrm>
          <a:prstGeom prst="rect">
            <a:avLst/>
          </a:prstGeom>
          <a:noFill/>
        </p:spPr>
        <p:txBody>
          <a:bodyPr wrap="square" rtlCol="0">
            <a:spAutoFit/>
          </a:bodyPr>
          <a:lstStyle/>
          <a:p>
            <a:pPr>
              <a:lnSpc>
                <a:spcPct val="105000"/>
              </a:lnSpc>
            </a:pPr>
            <a:r>
              <a:rPr lang="zh-CN" altLang="en-US" sz="1200" dirty="0" smtClean="0">
                <a:solidFill>
                  <a:srgbClr val="FF0000"/>
                </a:solidFill>
              </a:rPr>
              <a:t>否否</a:t>
            </a:r>
            <a:endParaRPr lang="en-US" altLang="zh-CN" sz="1200" dirty="0" smtClean="0">
              <a:solidFill>
                <a:srgbClr val="FF0000"/>
              </a:solidFill>
            </a:endParaRPr>
          </a:p>
          <a:p>
            <a:pPr>
              <a:lnSpc>
                <a:spcPct val="105000"/>
              </a:lnSpc>
            </a:pPr>
            <a:r>
              <a:rPr lang="zh-CN" altLang="en-US" sz="1200" dirty="0" smtClean="0">
                <a:solidFill>
                  <a:srgbClr val="FF0000"/>
                </a:solidFill>
              </a:rPr>
              <a:t>是否</a:t>
            </a:r>
            <a:endParaRPr lang="en-US" altLang="zh-CN" sz="1200" dirty="0" smtClean="0">
              <a:solidFill>
                <a:srgbClr val="FF0000"/>
              </a:solidFill>
            </a:endParaRPr>
          </a:p>
          <a:p>
            <a:pPr>
              <a:lnSpc>
                <a:spcPct val="105000"/>
              </a:lnSpc>
            </a:pPr>
            <a:r>
              <a:rPr lang="zh-CN" altLang="en-US" sz="1200" dirty="0" smtClean="0">
                <a:solidFill>
                  <a:srgbClr val="FF0000"/>
                </a:solidFill>
              </a:rPr>
              <a:t>否</a:t>
            </a:r>
            <a:endParaRPr lang="en-US" altLang="zh-CN" sz="1200" dirty="0" smtClean="0">
              <a:solidFill>
                <a:srgbClr val="FF0000"/>
              </a:solidFill>
            </a:endParaRPr>
          </a:p>
        </p:txBody>
      </p:sp>
      <p:sp>
        <p:nvSpPr>
          <p:cNvPr id="13" name="文本框 12"/>
          <p:cNvSpPr txBox="1"/>
          <p:nvPr/>
        </p:nvSpPr>
        <p:spPr>
          <a:xfrm>
            <a:off x="6894117" y="1830979"/>
            <a:ext cx="516323" cy="276999"/>
          </a:xfrm>
          <a:prstGeom prst="rect">
            <a:avLst/>
          </a:prstGeom>
          <a:noFill/>
        </p:spPr>
        <p:txBody>
          <a:bodyPr wrap="square" rtlCol="0">
            <a:spAutoFit/>
          </a:bodyPr>
          <a:lstStyle/>
          <a:p>
            <a:pPr algn="ctr"/>
            <a:r>
              <a:rPr lang="zh-CN" altLang="en-US" sz="1200" dirty="0" smtClean="0">
                <a:solidFill>
                  <a:srgbClr val="FF0000"/>
                </a:solidFill>
              </a:rPr>
              <a:t>预测</a:t>
            </a:r>
            <a:endParaRPr lang="zh-CN" altLang="en-US" sz="1200" dirty="0">
              <a:solidFill>
                <a:srgbClr val="FF0000"/>
              </a:solidFill>
            </a:endParaRPr>
          </a:p>
        </p:txBody>
      </p:sp>
      <p:cxnSp>
        <p:nvCxnSpPr>
          <p:cNvPr id="15" name="直接连接符 14"/>
          <p:cNvCxnSpPr/>
          <p:nvPr/>
        </p:nvCxnSpPr>
        <p:spPr>
          <a:xfrm flipV="1">
            <a:off x="5909583" y="3170831"/>
            <a:ext cx="14668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5909583" y="2123081"/>
            <a:ext cx="14668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5909583" y="1843909"/>
            <a:ext cx="146685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970083" y="4966209"/>
            <a:ext cx="351692" cy="662041"/>
          </a:xfrm>
          <a:prstGeom prst="rect">
            <a:avLst/>
          </a:prstGeom>
          <a:noFill/>
        </p:spPr>
        <p:txBody>
          <a:bodyPr wrap="square" rtlCol="0">
            <a:spAutoFit/>
          </a:bodyPr>
          <a:lstStyle/>
          <a:p>
            <a:pPr>
              <a:lnSpc>
                <a:spcPct val="105000"/>
              </a:lnSpc>
            </a:pPr>
            <a:r>
              <a:rPr lang="zh-CN" altLang="en-US" sz="1200" dirty="0" smtClean="0">
                <a:solidFill>
                  <a:srgbClr val="FF0000"/>
                </a:solidFill>
              </a:rPr>
              <a:t>是是否</a:t>
            </a:r>
            <a:endParaRPr lang="en-US" altLang="zh-CN" sz="1200" dirty="0" smtClean="0">
              <a:solidFill>
                <a:srgbClr val="FF0000"/>
              </a:solidFill>
            </a:endParaRPr>
          </a:p>
        </p:txBody>
      </p:sp>
      <p:sp>
        <p:nvSpPr>
          <p:cNvPr id="19" name="文本框 18"/>
          <p:cNvSpPr txBox="1"/>
          <p:nvPr/>
        </p:nvSpPr>
        <p:spPr>
          <a:xfrm>
            <a:off x="6970083" y="5638926"/>
            <a:ext cx="351692" cy="867930"/>
          </a:xfrm>
          <a:prstGeom prst="rect">
            <a:avLst/>
          </a:prstGeom>
          <a:noFill/>
        </p:spPr>
        <p:txBody>
          <a:bodyPr wrap="square" rtlCol="0">
            <a:spAutoFit/>
          </a:bodyPr>
          <a:lstStyle/>
          <a:p>
            <a:pPr>
              <a:lnSpc>
                <a:spcPct val="105000"/>
              </a:lnSpc>
            </a:pPr>
            <a:r>
              <a:rPr lang="zh-CN" altLang="en-US" sz="1200" dirty="0" smtClean="0">
                <a:solidFill>
                  <a:srgbClr val="FF0000"/>
                </a:solidFill>
              </a:rPr>
              <a:t>是否</a:t>
            </a:r>
            <a:r>
              <a:rPr lang="zh-CN" altLang="en-US" sz="1200" dirty="0">
                <a:solidFill>
                  <a:srgbClr val="FF0000"/>
                </a:solidFill>
              </a:rPr>
              <a:t>是</a:t>
            </a:r>
            <a:endParaRPr lang="en-US" altLang="zh-CN" sz="1200" dirty="0" smtClean="0">
              <a:solidFill>
                <a:srgbClr val="FF0000"/>
              </a:solidFill>
            </a:endParaRPr>
          </a:p>
          <a:p>
            <a:pPr>
              <a:lnSpc>
                <a:spcPct val="105000"/>
              </a:lnSpc>
            </a:pPr>
            <a:r>
              <a:rPr lang="zh-CN" altLang="en-US" sz="1200" dirty="0">
                <a:solidFill>
                  <a:srgbClr val="FF0000"/>
                </a:solidFill>
              </a:rPr>
              <a:t>否</a:t>
            </a:r>
            <a:endParaRPr lang="en-US" altLang="zh-CN" sz="1200" dirty="0" smtClean="0">
              <a:solidFill>
                <a:srgbClr val="FF0000"/>
              </a:solidFill>
            </a:endParaRPr>
          </a:p>
        </p:txBody>
      </p:sp>
      <p:cxnSp>
        <p:nvCxnSpPr>
          <p:cNvPr id="20" name="直接连接符 19"/>
          <p:cNvCxnSpPr/>
          <p:nvPr/>
        </p:nvCxnSpPr>
        <p:spPr>
          <a:xfrm flipV="1">
            <a:off x="5909583" y="4222500"/>
            <a:ext cx="14668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5909583" y="4677319"/>
            <a:ext cx="14668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5909583" y="4957817"/>
            <a:ext cx="14668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5909583" y="6476834"/>
            <a:ext cx="146685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5909583" y="5617939"/>
            <a:ext cx="14668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6894117" y="4689210"/>
            <a:ext cx="516323" cy="276999"/>
          </a:xfrm>
          <a:prstGeom prst="rect">
            <a:avLst/>
          </a:prstGeom>
          <a:noFill/>
        </p:spPr>
        <p:txBody>
          <a:bodyPr wrap="square" rtlCol="0">
            <a:spAutoFit/>
          </a:bodyPr>
          <a:lstStyle/>
          <a:p>
            <a:pPr algn="ctr"/>
            <a:r>
              <a:rPr lang="zh-CN" altLang="en-US" sz="1200" dirty="0" smtClean="0">
                <a:solidFill>
                  <a:srgbClr val="FF0000"/>
                </a:solidFill>
              </a:rPr>
              <a:t>预测</a:t>
            </a:r>
            <a:endParaRPr lang="zh-CN" altLang="en-US" sz="1200" dirty="0">
              <a:solidFill>
                <a:srgbClr val="FF0000"/>
              </a:solidFill>
            </a:endParaRPr>
          </a:p>
        </p:txBody>
      </p:sp>
      <p:sp>
        <p:nvSpPr>
          <p:cNvPr id="27" name="矩形 26"/>
          <p:cNvSpPr/>
          <p:nvPr/>
        </p:nvSpPr>
        <p:spPr>
          <a:xfrm>
            <a:off x="6093069" y="1627552"/>
            <a:ext cx="1459523" cy="275980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7753575" y="2954415"/>
            <a:ext cx="1125415" cy="646331"/>
          </a:xfrm>
          <a:prstGeom prst="rect">
            <a:avLst/>
          </a:prstGeom>
          <a:noFill/>
        </p:spPr>
        <p:txBody>
          <a:bodyPr wrap="square" rtlCol="0">
            <a:spAutoFit/>
          </a:bodyPr>
          <a:lstStyle/>
          <a:p>
            <a:r>
              <a:rPr lang="zh-CN" altLang="en-US" dirty="0" smtClean="0"/>
              <a:t>训练误差</a:t>
            </a:r>
            <a:endParaRPr lang="en-US" altLang="zh-CN" dirty="0" smtClean="0"/>
          </a:p>
          <a:p>
            <a:r>
              <a:rPr lang="zh-CN" altLang="en-US" dirty="0" smtClean="0"/>
              <a:t>经验误差</a:t>
            </a:r>
            <a:endParaRPr lang="en-US" altLang="zh-CN" dirty="0" smtClean="0"/>
          </a:p>
        </p:txBody>
      </p:sp>
      <p:sp>
        <p:nvSpPr>
          <p:cNvPr id="29" name="文本框 28"/>
          <p:cNvSpPr txBox="1"/>
          <p:nvPr/>
        </p:nvSpPr>
        <p:spPr>
          <a:xfrm>
            <a:off x="7753574" y="5427682"/>
            <a:ext cx="1125415" cy="369332"/>
          </a:xfrm>
          <a:prstGeom prst="rect">
            <a:avLst/>
          </a:prstGeom>
          <a:noFill/>
        </p:spPr>
        <p:txBody>
          <a:bodyPr wrap="square" rtlCol="0">
            <a:spAutoFit/>
          </a:bodyPr>
          <a:lstStyle/>
          <a:p>
            <a:r>
              <a:rPr lang="zh-CN" altLang="en-US" dirty="0"/>
              <a:t>测试</a:t>
            </a:r>
            <a:r>
              <a:rPr lang="zh-CN" altLang="en-US" dirty="0" smtClean="0"/>
              <a:t>误差</a:t>
            </a:r>
            <a:endParaRPr lang="en-US" altLang="zh-CN" dirty="0" smtClean="0"/>
          </a:p>
        </p:txBody>
      </p:sp>
      <p:sp>
        <p:nvSpPr>
          <p:cNvPr id="30" name="矩形 29"/>
          <p:cNvSpPr/>
          <p:nvPr/>
        </p:nvSpPr>
        <p:spPr>
          <a:xfrm>
            <a:off x="6100396" y="4548998"/>
            <a:ext cx="1459523" cy="208919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68271" y="3740793"/>
            <a:ext cx="8807457" cy="720000"/>
          </a:xfrm>
          <a:prstGeom prst="rect">
            <a:avLst/>
          </a:prstGeom>
          <a:solidFill>
            <a:schemeClr val="accent2">
              <a:lumMod val="20000"/>
              <a:lumOff val="80000"/>
            </a:schemeClr>
          </a:solidFill>
          <a:ln w="28575">
            <a:solidFill>
              <a:schemeClr val="accent2"/>
            </a:solidFill>
          </a:ln>
        </p:spPr>
        <p:txBody>
          <a:bodyPr wrap="square" anchor="ctr">
            <a:spAutoFit/>
          </a:bodyPr>
          <a:lstStyle/>
          <a:p>
            <a:pPr algn="ctr"/>
            <a:r>
              <a:rPr lang="zh-CN" altLang="en-US" dirty="0" smtClean="0"/>
              <a:t>泛化误差：除训练集外的所有样本上的误差</a:t>
            </a:r>
            <a:endParaRPr lang="zh-CN" altLang="en-US" dirty="0"/>
          </a:p>
        </p:txBody>
      </p:sp>
    </p:spTree>
    <p:extLst>
      <p:ext uri="{BB962C8B-B14F-4D97-AF65-F5344CB8AC3E}">
        <p14:creationId xmlns:p14="http://schemas.microsoft.com/office/powerpoint/2010/main" val="22166800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smtClean="0"/>
              <a:t>—Friedman</a:t>
            </a:r>
            <a:r>
              <a:rPr lang="zh-CN" altLang="en-US" dirty="0"/>
              <a:t>检验</a:t>
            </a:r>
          </a:p>
        </p:txBody>
      </p:sp>
      <p:sp>
        <p:nvSpPr>
          <p:cNvPr id="3" name="内容占位符 2"/>
          <p:cNvSpPr>
            <a:spLocks noGrp="1"/>
          </p:cNvSpPr>
          <p:nvPr>
            <p:ph idx="1"/>
          </p:nvPr>
        </p:nvSpPr>
        <p:spPr/>
        <p:txBody>
          <a:bodyPr/>
          <a:lstStyle/>
          <a:p>
            <a:r>
              <a:rPr lang="zh-CN" altLang="en-US" dirty="0" smtClean="0"/>
              <a:t>交叉验证</a:t>
            </a:r>
            <a:r>
              <a:rPr lang="en-US" altLang="zh-CN" dirty="0"/>
              <a:t>t</a:t>
            </a:r>
            <a:r>
              <a:rPr lang="zh-CN" altLang="en-US" dirty="0"/>
              <a:t>检验和</a:t>
            </a:r>
            <a:r>
              <a:rPr lang="en-US" altLang="zh-CN" dirty="0" err="1"/>
              <a:t>McNemar</a:t>
            </a:r>
            <a:r>
              <a:rPr lang="zh-CN" altLang="en-US" dirty="0"/>
              <a:t>检验都是在一个数据集上比较两个算法的</a:t>
            </a:r>
            <a:r>
              <a:rPr lang="zh-CN" altLang="en-US" dirty="0" smtClean="0"/>
              <a:t>性能</a:t>
            </a:r>
            <a:endParaRPr lang="en-US" altLang="zh-CN" dirty="0"/>
          </a:p>
          <a:p>
            <a:r>
              <a:rPr lang="en-US" altLang="zh-CN" dirty="0" smtClean="0"/>
              <a:t>Friedman</a:t>
            </a:r>
            <a:r>
              <a:rPr lang="zh-CN" altLang="en-US" dirty="0"/>
              <a:t>检验在一组数据集上对多个算法进行</a:t>
            </a:r>
            <a:r>
              <a:rPr lang="zh-CN" altLang="en-US" dirty="0" smtClean="0"/>
              <a:t>比较</a:t>
            </a:r>
            <a:endParaRPr lang="en-US" altLang="zh-CN" dirty="0" smtClean="0"/>
          </a:p>
          <a:p>
            <a:endParaRPr lang="en-US" altLang="zh-CN" dirty="0"/>
          </a:p>
          <a:p>
            <a:endParaRPr lang="zh-CN" altLang="en-US" dirty="0" smtClean="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40</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628650" y="3101314"/>
                <a:ext cx="4409342" cy="2677656"/>
              </a:xfrm>
              <a:prstGeom prst="rect">
                <a:avLst/>
              </a:prstGeom>
              <a:solidFill>
                <a:schemeClr val="accent2">
                  <a:lumMod val="20000"/>
                  <a:lumOff val="80000"/>
                </a:schemeClr>
              </a:solidFill>
              <a:ln w="28575">
                <a:solidFill>
                  <a:schemeClr val="accent2"/>
                </a:solidFill>
              </a:ln>
            </p:spPr>
            <p:txBody>
              <a:bodyPr wrap="square">
                <a:spAutoFit/>
              </a:bodyPr>
              <a:lstStyle/>
              <a:p>
                <a:pPr marL="285750" indent="-285750">
                  <a:buFont typeface="Arial" panose="020B0604020202020204" pitchFamily="34" charset="0"/>
                  <a:buChar char="•"/>
                </a:pPr>
                <a:r>
                  <a:rPr lang="zh-CN" altLang="en-US" sz="2100" dirty="0"/>
                  <a:t>假设</a:t>
                </a:r>
                <a:r>
                  <a:rPr lang="zh-CN" altLang="en-US" sz="2100" dirty="0" smtClean="0"/>
                  <a:t>用</a:t>
                </a:r>
                <a14:m>
                  <m:oMath xmlns:m="http://schemas.openxmlformats.org/officeDocument/2006/math">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𝐷</m:t>
                        </m:r>
                      </m:e>
                      <m:sub>
                        <m:r>
                          <a:rPr lang="en-US" altLang="zh-CN" sz="2100" i="1">
                            <a:latin typeface="Cambria Math" panose="02040503050406030204" pitchFamily="18" charset="0"/>
                          </a:rPr>
                          <m:t>1</m:t>
                        </m:r>
                      </m:sub>
                    </m:sSub>
                    <m:r>
                      <a:rPr lang="en-US" altLang="zh-CN" sz="2100" i="1">
                        <a:latin typeface="Cambria Math" panose="02040503050406030204" pitchFamily="18" charset="0"/>
                      </a:rPr>
                      <m:t>,</m:t>
                    </m:r>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𝐷</m:t>
                        </m:r>
                      </m:e>
                      <m:sub>
                        <m:r>
                          <a:rPr lang="en-US" altLang="zh-CN" sz="2100" i="1">
                            <a:latin typeface="Cambria Math" panose="02040503050406030204" pitchFamily="18" charset="0"/>
                          </a:rPr>
                          <m:t>2</m:t>
                        </m:r>
                      </m:sub>
                    </m:sSub>
                    <m:r>
                      <a:rPr lang="en-US" altLang="zh-CN" sz="2100" i="1">
                        <a:latin typeface="Cambria Math" panose="02040503050406030204" pitchFamily="18" charset="0"/>
                      </a:rPr>
                      <m:t>,</m:t>
                    </m:r>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𝐷</m:t>
                        </m:r>
                      </m:e>
                      <m:sub>
                        <m:r>
                          <a:rPr lang="en-US" altLang="zh-CN" sz="2100" i="1">
                            <a:latin typeface="Cambria Math" panose="02040503050406030204" pitchFamily="18" charset="0"/>
                          </a:rPr>
                          <m:t>3</m:t>
                        </m:r>
                      </m:sub>
                    </m:sSub>
                    <m:r>
                      <a:rPr lang="en-US" altLang="zh-CN" sz="2100" i="1">
                        <a:latin typeface="Cambria Math" panose="02040503050406030204" pitchFamily="18" charset="0"/>
                      </a:rPr>
                      <m:t>,</m:t>
                    </m:r>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𝐷</m:t>
                        </m:r>
                      </m:e>
                      <m:sub>
                        <m:r>
                          <a:rPr lang="en-US" altLang="zh-CN" sz="2100" i="1">
                            <a:latin typeface="Cambria Math" panose="02040503050406030204" pitchFamily="18" charset="0"/>
                          </a:rPr>
                          <m:t>4</m:t>
                        </m:r>
                      </m:sub>
                    </m:sSub>
                  </m:oMath>
                </a14:m>
                <a:r>
                  <a:rPr lang="zh-CN" altLang="en-US" sz="2100" dirty="0"/>
                  <a:t>四个数据集对算法 </a:t>
                </a:r>
                <a:r>
                  <a:rPr lang="en-US" altLang="zh-CN" sz="2100" dirty="0"/>
                  <a:t>A, B, C</a:t>
                </a:r>
                <a:r>
                  <a:rPr lang="zh-CN" altLang="en-US" sz="2100" dirty="0"/>
                  <a:t>进行</a:t>
                </a:r>
                <a:r>
                  <a:rPr lang="zh-CN" altLang="en-US" sz="2100" dirty="0" smtClean="0"/>
                  <a:t>比较</a:t>
                </a:r>
                <a:endParaRPr lang="zh-CN" altLang="en-US" sz="2100" dirty="0"/>
              </a:p>
              <a:p>
                <a:pPr marL="285750" indent="-285750">
                  <a:buFont typeface="Arial" panose="020B0604020202020204" pitchFamily="34" charset="0"/>
                  <a:buChar char="•"/>
                </a:pPr>
                <a:r>
                  <a:rPr lang="zh-CN" altLang="en-US" sz="2100" dirty="0" smtClean="0"/>
                  <a:t>使用</a:t>
                </a:r>
                <a:r>
                  <a:rPr lang="zh-CN" altLang="en-US" sz="2100" dirty="0"/>
                  <a:t>留出法</a:t>
                </a:r>
                <a:r>
                  <a:rPr lang="zh-CN" altLang="en-US" sz="2100" dirty="0" smtClean="0"/>
                  <a:t>或交叉</a:t>
                </a:r>
                <a:r>
                  <a:rPr lang="zh-CN" altLang="en-US" sz="2100" dirty="0"/>
                  <a:t>验证法得到每个算法在每个数据</a:t>
                </a:r>
                <a:r>
                  <a:rPr lang="zh-CN" altLang="en-US" sz="2100" dirty="0" smtClean="0"/>
                  <a:t>集的</a:t>
                </a:r>
                <a:r>
                  <a:rPr lang="zh-CN" altLang="en-US" sz="2100" dirty="0"/>
                  <a:t>测试结果</a:t>
                </a:r>
                <a:endParaRPr lang="en-US" altLang="zh-CN" sz="2100" dirty="0"/>
              </a:p>
              <a:p>
                <a:pPr marL="285750" indent="-285750">
                  <a:buFont typeface="Arial" panose="020B0604020202020204" pitchFamily="34" charset="0"/>
                  <a:buChar char="•"/>
                </a:pPr>
                <a:r>
                  <a:rPr lang="zh-CN" altLang="en-US" sz="2100" dirty="0"/>
                  <a:t>然后在每个数据集上根据性能好坏排序，并赋序值</a:t>
                </a:r>
                <a:r>
                  <a:rPr lang="en-US" altLang="zh-CN" sz="2100" dirty="0"/>
                  <a:t>1,2,…</a:t>
                </a:r>
              </a:p>
              <a:p>
                <a:pPr marL="285750" indent="-285750">
                  <a:buFont typeface="Arial" panose="020B0604020202020204" pitchFamily="34" charset="0"/>
                  <a:buChar char="•"/>
                </a:pPr>
                <a:r>
                  <a:rPr lang="zh-CN" altLang="en-US" sz="2100" dirty="0"/>
                  <a:t>若算法性能相同则平分序值</a:t>
                </a:r>
                <a:r>
                  <a:rPr lang="en-US" altLang="zh-CN" sz="2100" dirty="0"/>
                  <a:t>,</a:t>
                </a:r>
                <a:r>
                  <a:rPr lang="zh-CN" altLang="en-US" sz="2100" dirty="0"/>
                  <a:t>继而得到每个算法的平均序</a:t>
                </a:r>
                <a:r>
                  <a:rPr lang="zh-CN" altLang="en-US" sz="2100" dirty="0" smtClean="0"/>
                  <a:t>值</a:t>
                </a:r>
                <a:endParaRPr lang="en-US" altLang="zh-CN" sz="2100" dirty="0"/>
              </a:p>
            </p:txBody>
          </p:sp>
        </mc:Choice>
        <mc:Fallback xmlns="">
          <p:sp>
            <p:nvSpPr>
              <p:cNvPr id="7" name="矩形 6"/>
              <p:cNvSpPr>
                <a:spLocks noRot="1" noChangeAspect="1" noMove="1" noResize="1" noEditPoints="1" noAdjustHandles="1" noChangeArrowheads="1" noChangeShapeType="1" noTextEdit="1"/>
              </p:cNvSpPr>
              <p:nvPr/>
            </p:nvSpPr>
            <p:spPr>
              <a:xfrm>
                <a:off x="628650" y="3101314"/>
                <a:ext cx="4409342" cy="2677656"/>
              </a:xfrm>
              <a:prstGeom prst="rect">
                <a:avLst/>
              </a:prstGeom>
              <a:blipFill>
                <a:blip r:embed="rId2"/>
                <a:stretch>
                  <a:fillRect l="-1099" t="-1126" b="-2928"/>
                </a:stretch>
              </a:blipFill>
              <a:ln w="28575">
                <a:solidFill>
                  <a:schemeClr val="accent2"/>
                </a:solidFill>
              </a:ln>
            </p:spPr>
            <p:txBody>
              <a:bodyPr/>
              <a:lstStyle/>
              <a:p>
                <a:r>
                  <a:rPr lang="zh-CN" altLang="en-US">
                    <a:noFill/>
                  </a:rPr>
                  <a:t> </a:t>
                </a:r>
              </a:p>
            </p:txBody>
          </p:sp>
        </mc:Fallback>
      </mc:AlternateContent>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6158" y="3145460"/>
            <a:ext cx="3459162" cy="2213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70531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—Friedman</a:t>
            </a:r>
            <a:r>
              <a:rPr lang="zh-CN" altLang="en-US" dirty="0"/>
              <a:t>检验</a:t>
            </a:r>
          </a:p>
        </p:txBody>
      </p:sp>
      <p:sp>
        <p:nvSpPr>
          <p:cNvPr id="3" name="内容占位符 2"/>
          <p:cNvSpPr>
            <a:spLocks noGrp="1"/>
          </p:cNvSpPr>
          <p:nvPr>
            <p:ph idx="1"/>
          </p:nvPr>
        </p:nvSpPr>
        <p:spPr/>
        <p:txBody>
          <a:bodyPr/>
          <a:lstStyle/>
          <a:p>
            <a:r>
              <a:rPr lang="zh-CN" altLang="en-US" dirty="0"/>
              <a:t>由平均序值进行</a:t>
            </a:r>
            <a:r>
              <a:rPr lang="en-US" altLang="zh-CN" dirty="0"/>
              <a:t>Friedman</a:t>
            </a:r>
            <a:r>
              <a:rPr lang="zh-CN" altLang="en-US" dirty="0"/>
              <a:t>检验来判断这些算法是否性能都相同</a:t>
            </a:r>
          </a:p>
        </p:txBody>
      </p:sp>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41</a:t>
            </a:fld>
            <a:endParaRPr lang="zh-CN" altLang="en-US"/>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2720045"/>
            <a:ext cx="3459162" cy="2213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8" name="文本框 7"/>
              <p:cNvSpPr txBox="1"/>
              <p:nvPr/>
            </p:nvSpPr>
            <p:spPr>
              <a:xfrm>
                <a:off x="4414923" y="2584939"/>
                <a:ext cx="4580793" cy="4031040"/>
              </a:xfrm>
              <a:prstGeom prst="rect">
                <a:avLst/>
              </a:prstGeom>
              <a:solidFill>
                <a:schemeClr val="accent2">
                  <a:lumMod val="20000"/>
                  <a:lumOff val="80000"/>
                </a:schemeClr>
              </a:solidFill>
              <a:ln w="28575">
                <a:solidFill>
                  <a:schemeClr val="accent2"/>
                </a:solidFill>
              </a:ln>
            </p:spPr>
            <p:txBody>
              <a:bodyPr wrap="square" rtlCol="0">
                <a:spAutoFit/>
              </a:bodyPr>
              <a:lstStyle/>
              <a:p>
                <a:r>
                  <a:rPr lang="zh-CN" altLang="en-US" dirty="0" smtClean="0"/>
                  <a:t>假设在</a:t>
                </a:r>
                <a:r>
                  <a:rPr lang="en-US" altLang="zh-CN" dirty="0" smtClean="0"/>
                  <a:t>N</a:t>
                </a:r>
                <a:r>
                  <a:rPr lang="zh-CN" altLang="en-US" dirty="0"/>
                  <a:t>数据</a:t>
                </a:r>
                <a:r>
                  <a:rPr lang="zh-CN" altLang="en-US" dirty="0" smtClean="0"/>
                  <a:t>集上比较</a:t>
                </a:r>
                <a:r>
                  <a:rPr lang="en-US" altLang="zh-CN" dirty="0" smtClean="0"/>
                  <a:t>k</a:t>
                </a:r>
                <a:r>
                  <a:rPr lang="zh-CN" altLang="en-US" dirty="0" smtClean="0"/>
                  <a:t>个算法，令</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oMath>
                </a14:m>
                <a:r>
                  <a:rPr lang="en-US" altLang="zh-CN" dirty="0" smtClean="0"/>
                  <a:t> </a:t>
                </a:r>
                <a:r>
                  <a:rPr lang="zh-CN" altLang="en-US" dirty="0" smtClean="0"/>
                  <a:t>表示第</a:t>
                </a:r>
                <a:r>
                  <a:rPr lang="en-US" altLang="zh-CN" dirty="0" err="1" smtClean="0"/>
                  <a:t>i</a:t>
                </a:r>
                <a:r>
                  <a:rPr lang="zh-CN" altLang="en-US" dirty="0" smtClean="0"/>
                  <a:t>个算法的平均序值。</a:t>
                </a:r>
                <a:r>
                  <a:rPr lang="zh-CN" altLang="en-US" b="1" dirty="0" smtClean="0"/>
                  <a:t>若</a:t>
                </a:r>
                <a:r>
                  <a:rPr lang="zh-CN" altLang="en-US" b="1" dirty="0"/>
                  <a:t>这些</a:t>
                </a:r>
                <a:r>
                  <a:rPr lang="zh-CN" altLang="en-US" b="1" dirty="0" smtClean="0"/>
                  <a:t>算法性能都相同，则它们的平均序值应当相同</a:t>
                </a:r>
                <a:endParaRPr lang="en-US" altLang="zh-CN" b="1" dirty="0" smtClean="0"/>
              </a:p>
              <a:p>
                <a:endParaRPr lang="en-US" altLang="zh-CN" dirty="0"/>
              </a:p>
              <a:p>
                <a:r>
                  <a:rPr lang="zh-CN" altLang="en-US" dirty="0" smtClean="0"/>
                  <a:t>若不考虑平分序值情况，那么</a:t>
                </a:r>
                <a:endParaRPr lang="en-US" altLang="zh-CN" dirty="0" smtClean="0"/>
              </a:p>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E</m:t>
                      </m:r>
                      <m:d>
                        <m:dPr>
                          <m:begChr m:val="["/>
                          <m:endChr m:val="]"/>
                          <m:ctrlPr>
                            <a:rPr lang="en-US" altLang="zh-CN" b="0" i="1" dirty="0"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𝑘</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 </m:t>
                      </m:r>
                      <m:r>
                        <m:rPr>
                          <m:sty m:val="p"/>
                        </m:rPr>
                        <a:rPr lang="en-US" altLang="zh-CN" b="0" i="0" smtClean="0">
                          <a:latin typeface="Cambria Math" panose="02040503050406030204" pitchFamily="18" charset="0"/>
                        </a:rPr>
                        <m:t>var</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𝑘</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12</m:t>
                          </m:r>
                          <m:r>
                            <a:rPr lang="en-US" altLang="zh-CN" b="0" i="1" smtClean="0">
                              <a:latin typeface="Cambria Math" panose="02040503050406030204" pitchFamily="18" charset="0"/>
                            </a:rPr>
                            <m:t>𝑁</m:t>
                          </m:r>
                        </m:den>
                      </m:f>
                    </m:oMath>
                  </m:oMathPara>
                </a14:m>
                <a:endParaRPr lang="zh-CN" altLang="en-US" dirty="0"/>
              </a:p>
              <a:p>
                <a:endParaRPr lang="en-US" altLang="zh-CN" dirty="0" smtClean="0"/>
              </a:p>
              <a:p>
                <a:r>
                  <a:rPr lang="zh-CN" altLang="en-US" dirty="0" smtClean="0"/>
                  <a:t>当</a:t>
                </a:r>
                <a:r>
                  <a:rPr lang="en-US" altLang="zh-CN" dirty="0" smtClean="0"/>
                  <a:t>k</a:t>
                </a:r>
                <a:r>
                  <a:rPr lang="zh-CN" altLang="en-US" dirty="0" smtClean="0"/>
                  <a:t>和</a:t>
                </a:r>
                <a:r>
                  <a:rPr lang="en-US" altLang="zh-CN" dirty="0" smtClean="0"/>
                  <a:t>N</a:t>
                </a:r>
                <a:r>
                  <a:rPr lang="zh-CN" altLang="en-US" dirty="0" smtClean="0"/>
                  <a:t>都较大时，变量</a:t>
                </a:r>
                <a:endParaRPr lang="en-US" altLang="zh-CN" dirty="0" smtClean="0"/>
              </a:p>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𝜏</m:t>
                          </m:r>
                        </m:e>
                        <m:sub>
                          <m:sSup>
                            <m:sSupPr>
                              <m:ctrlPr>
                                <a:rPr lang="en-US" altLang="zh-CN" b="0" i="1" smtClean="0">
                                  <a:latin typeface="Cambria Math" panose="02040503050406030204" pitchFamily="18" charset="0"/>
                                </a:rPr>
                              </m:ctrlPr>
                            </m:sSupPr>
                            <m:e>
                              <m:r>
                                <a:rPr lang="zh-CN" altLang="en-US" i="1">
                                  <a:latin typeface="Cambria Math" panose="02040503050406030204" pitchFamily="18" charset="0"/>
                                </a:rPr>
                                <m:t>𝜒</m:t>
                              </m:r>
                            </m:e>
                            <m:sup>
                              <m:r>
                                <a:rPr lang="en-US" altLang="zh-CN" b="0" i="1" smtClean="0">
                                  <a:latin typeface="Cambria Math" panose="02040503050406030204" pitchFamily="18" charset="0"/>
                                </a:rPr>
                                <m:t>2</m:t>
                              </m:r>
                            </m:sup>
                          </m:sSup>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12</m:t>
                          </m:r>
                          <m:r>
                            <a:rPr lang="en-US" altLang="zh-CN" b="0" i="1" smtClean="0">
                              <a:latin typeface="Cambria Math" panose="02040503050406030204" pitchFamily="18" charset="0"/>
                            </a:rPr>
                            <m:t>𝑁</m:t>
                          </m:r>
                        </m:num>
                        <m:den>
                          <m:r>
                            <a:rPr lang="en-US" altLang="zh-CN" b="0" i="1" smtClean="0">
                              <a:latin typeface="Cambria Math" panose="02040503050406030204" pitchFamily="18" charset="0"/>
                            </a:rPr>
                            <m:t>𝑘</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+1</m:t>
                              </m:r>
                            </m:e>
                          </m:d>
                        </m:den>
                      </m:f>
                      <m:d>
                        <m:dPr>
                          <m:ctrlPr>
                            <a:rPr lang="en-US" altLang="zh-CN" b="0" i="1" smtClean="0">
                              <a:latin typeface="Cambria Math" panose="02040503050406030204" pitchFamily="18" charset="0"/>
                            </a:rPr>
                          </m:ctrlPr>
                        </m:dPr>
                        <m:e>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𝑘</m:t>
                              </m:r>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2</m:t>
                                  </m:r>
                                </m:sup>
                              </m:sSubSup>
                            </m:e>
                          </m:nary>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𝑘</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+1</m:t>
                                      </m:r>
                                    </m:e>
                                  </m:d>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4</m:t>
                              </m:r>
                            </m:den>
                          </m:f>
                        </m:e>
                      </m:d>
                    </m:oMath>
                  </m:oMathPara>
                </a14:m>
                <a:endParaRPr lang="en-US" altLang="zh-CN" dirty="0" smtClean="0"/>
              </a:p>
              <a:p>
                <a:r>
                  <a:rPr lang="zh-CN" altLang="en-US" dirty="0" smtClean="0"/>
                  <a:t>服从自由度为</a:t>
                </a:r>
                <a:r>
                  <a:rPr lang="en-US" altLang="zh-CN" dirty="0" smtClean="0"/>
                  <a:t>k-1</a:t>
                </a:r>
                <a:r>
                  <a:rPr lang="zh-CN" altLang="en-US" dirty="0" smtClean="0"/>
                  <a:t>的卡方分布</a:t>
                </a:r>
                <a:endParaRPr lang="en-US" altLang="zh-CN" dirty="0" smtClean="0"/>
              </a:p>
              <a:p>
                <a:endParaRPr lang="en-US" altLang="zh-CN" dirty="0"/>
              </a:p>
            </p:txBody>
          </p:sp>
        </mc:Choice>
        <mc:Fallback xmlns="">
          <p:sp>
            <p:nvSpPr>
              <p:cNvPr id="8" name="文本框 7"/>
              <p:cNvSpPr txBox="1">
                <a:spLocks noRot="1" noChangeAspect="1" noMove="1" noResize="1" noEditPoints="1" noAdjustHandles="1" noChangeArrowheads="1" noChangeShapeType="1" noTextEdit="1"/>
              </p:cNvSpPr>
              <p:nvPr/>
            </p:nvSpPr>
            <p:spPr>
              <a:xfrm>
                <a:off x="4414923" y="2584939"/>
                <a:ext cx="4580793" cy="4031040"/>
              </a:xfrm>
              <a:prstGeom prst="rect">
                <a:avLst/>
              </a:prstGeom>
              <a:blipFill>
                <a:blip r:embed="rId3"/>
                <a:stretch>
                  <a:fillRect l="-793" t="-450" r="-528"/>
                </a:stretch>
              </a:blipFill>
              <a:ln w="28575">
                <a:solidFill>
                  <a:schemeClr val="accent2"/>
                </a:solidFill>
              </a:ln>
            </p:spPr>
            <p:txBody>
              <a:bodyPr/>
              <a:lstStyle/>
              <a:p>
                <a:r>
                  <a:rPr lang="zh-CN" altLang="en-US">
                    <a:noFill/>
                  </a:rPr>
                  <a:t> </a:t>
                </a:r>
              </a:p>
            </p:txBody>
          </p:sp>
        </mc:Fallback>
      </mc:AlternateContent>
    </p:spTree>
    <p:extLst>
      <p:ext uri="{BB962C8B-B14F-4D97-AF65-F5344CB8AC3E}">
        <p14:creationId xmlns:p14="http://schemas.microsoft.com/office/powerpoint/2010/main" val="5069500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smtClean="0"/>
              <a:t>—</a:t>
            </a:r>
            <a:r>
              <a:rPr lang="en-US" altLang="zh-CN" dirty="0" err="1" smtClean="0"/>
              <a:t>Nemenyi</a:t>
            </a:r>
            <a:r>
              <a:rPr lang="zh-CN" altLang="en-US" dirty="0"/>
              <a:t>后续检验</a:t>
            </a:r>
          </a:p>
        </p:txBody>
      </p:sp>
      <p:sp>
        <p:nvSpPr>
          <p:cNvPr id="3" name="内容占位符 2"/>
          <p:cNvSpPr>
            <a:spLocks noGrp="1"/>
          </p:cNvSpPr>
          <p:nvPr>
            <p:ph idx="1"/>
          </p:nvPr>
        </p:nvSpPr>
        <p:spPr/>
        <p:txBody>
          <a:bodyPr/>
          <a:lstStyle/>
          <a:p>
            <a:r>
              <a:rPr lang="zh-CN" altLang="en-US" dirty="0" smtClean="0"/>
              <a:t>若“所有算法的性能相同”这个假设被拒绝，说明算法的性能显著不同，此时可用</a:t>
            </a:r>
            <a:r>
              <a:rPr lang="en-US" altLang="zh-CN" dirty="0" err="1"/>
              <a:t>Nemenyi</a:t>
            </a:r>
            <a:r>
              <a:rPr lang="zh-CN" altLang="en-US" dirty="0"/>
              <a:t>后续检验进一步区分算法。</a:t>
            </a:r>
          </a:p>
          <a:p>
            <a:endParaRPr lang="en-US" altLang="zh-CN" dirty="0" smtClean="0"/>
          </a:p>
          <a:p>
            <a:r>
              <a:rPr lang="en-US" altLang="zh-CN" dirty="0" err="1"/>
              <a:t>Nemenyi</a:t>
            </a:r>
            <a:r>
              <a:rPr lang="zh-CN" altLang="en-US" dirty="0"/>
              <a:t>检验计算平均序值差别的临界</a:t>
            </a:r>
            <a:r>
              <a:rPr lang="zh-CN" altLang="en-US" dirty="0" smtClean="0"/>
              <a:t>阈值</a:t>
            </a:r>
            <a:endParaRPr lang="en-US" altLang="zh-CN" dirty="0" smtClean="0"/>
          </a:p>
          <a:p>
            <a:endParaRPr lang="en-US" altLang="zh-CN" dirty="0" smtClean="0"/>
          </a:p>
          <a:p>
            <a:endParaRPr lang="en-US" altLang="zh-CN" dirty="0"/>
          </a:p>
          <a:p>
            <a:endParaRPr lang="en-US" altLang="zh-CN" dirty="0"/>
          </a:p>
          <a:p>
            <a:r>
              <a:rPr lang="zh-CN" altLang="en-US" dirty="0"/>
              <a:t>如果两个算法的平均序值之差超出了临界阈值</a:t>
            </a:r>
            <a:r>
              <a:rPr lang="en-US" altLang="zh-CN" dirty="0"/>
              <a:t>CD</a:t>
            </a:r>
            <a:r>
              <a:rPr lang="zh-CN" altLang="en-US" dirty="0"/>
              <a:t>，则以相应的置信度拒绝“两个算法性能相同”这一假设。</a:t>
            </a:r>
          </a:p>
          <a:p>
            <a:endParaRPr lang="zh-CN" altLang="en-US" dirty="0" smtClean="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42</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3689230" y="2964858"/>
                <a:ext cx="2134815" cy="9106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𝐶𝐷</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𝛼</m:t>
                          </m:r>
                        </m:sub>
                      </m:sSub>
                      <m:rad>
                        <m:radPr>
                          <m:degHide m:val="on"/>
                          <m:ctrlPr>
                            <a:rPr lang="en-US" altLang="zh-CN" i="1">
                              <a:latin typeface="Cambria Math" panose="02040503050406030204" pitchFamily="18" charset="0"/>
                            </a:rPr>
                          </m:ctrlPr>
                        </m:radPr>
                        <m:deg/>
                        <m:e>
                          <m:f>
                            <m:fPr>
                              <m:ctrlPr>
                                <a:rPr lang="en-US" altLang="zh-CN" i="1">
                                  <a:latin typeface="Cambria Math" panose="02040503050406030204" pitchFamily="18" charset="0"/>
                                </a:rPr>
                              </m:ctrlPr>
                            </m:fPr>
                            <m:num>
                              <m:r>
                                <a:rPr lang="en-US" altLang="zh-CN" i="1">
                                  <a:latin typeface="Cambria Math" panose="02040503050406030204" pitchFamily="18" charset="0"/>
                                </a:rPr>
                                <m:t>𝑘</m:t>
                              </m:r>
                              <m:d>
                                <m:dPr>
                                  <m:ctrlPr>
                                    <a:rPr lang="en-US" altLang="zh-CN" i="1">
                                      <a:latin typeface="Cambria Math" panose="02040503050406030204" pitchFamily="18" charset="0"/>
                                    </a:rPr>
                                  </m:ctrlPr>
                                </m:dPr>
                                <m:e>
                                  <m:r>
                                    <a:rPr lang="en-US" altLang="zh-CN" i="1">
                                      <a:latin typeface="Cambria Math" panose="02040503050406030204" pitchFamily="18" charset="0"/>
                                    </a:rPr>
                                    <m:t>𝑘</m:t>
                                  </m:r>
                                  <m:r>
                                    <a:rPr lang="en-US" altLang="zh-CN" i="1">
                                      <a:latin typeface="Cambria Math" panose="02040503050406030204" pitchFamily="18" charset="0"/>
                                    </a:rPr>
                                    <m:t>+1</m:t>
                                  </m:r>
                                </m:e>
                              </m:d>
                            </m:num>
                            <m:den>
                              <m:r>
                                <a:rPr lang="en-US" altLang="zh-CN" i="1">
                                  <a:latin typeface="Cambria Math" panose="02040503050406030204" pitchFamily="18" charset="0"/>
                                </a:rPr>
                                <m:t>6</m:t>
                              </m:r>
                              <m:r>
                                <a:rPr lang="en-US" altLang="zh-CN" i="1">
                                  <a:latin typeface="Cambria Math" panose="02040503050406030204" pitchFamily="18" charset="0"/>
                                </a:rPr>
                                <m:t>𝑁</m:t>
                              </m:r>
                            </m:den>
                          </m:f>
                        </m:e>
                      </m:rad>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3689230" y="2964858"/>
                <a:ext cx="2134815" cy="910699"/>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46364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smtClean="0"/>
              <a:t>—</a:t>
            </a:r>
            <a:r>
              <a:rPr lang="en-US" altLang="zh-CN" dirty="0" err="1" smtClean="0"/>
              <a:t>Nemenyi</a:t>
            </a:r>
            <a:r>
              <a:rPr lang="zh-CN" altLang="en-US" dirty="0"/>
              <a:t>后续检验</a:t>
            </a:r>
          </a:p>
        </p:txBody>
      </p:sp>
      <p:sp>
        <p:nvSpPr>
          <p:cNvPr id="3" name="内容占位符 2"/>
          <p:cNvSpPr>
            <a:spLocks noGrp="1"/>
          </p:cNvSpPr>
          <p:nvPr>
            <p:ph idx="1"/>
          </p:nvPr>
        </p:nvSpPr>
        <p:spPr/>
        <p:txBody>
          <a:bodyPr/>
          <a:lstStyle/>
          <a:p>
            <a:r>
              <a:rPr lang="zh-CN" altLang="en-US" dirty="0"/>
              <a:t>根据上例的序值结果可绘制如下</a:t>
            </a:r>
            <a:r>
              <a:rPr lang="en-US" altLang="zh-CN" dirty="0"/>
              <a:t>Friedman</a:t>
            </a:r>
            <a:r>
              <a:rPr lang="zh-CN" altLang="en-US" dirty="0"/>
              <a:t>检验图，横轴为平均序值，每个算法圆点为其平均序值，线段为临界阈值的大小。</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43</a:t>
            </a:fld>
            <a:endParaRPr lang="zh-CN"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310" y="2444506"/>
            <a:ext cx="5145087" cy="2202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1675166" y="5207677"/>
            <a:ext cx="5622962" cy="646331"/>
          </a:xfrm>
          <a:prstGeom prst="rect">
            <a:avLst/>
          </a:prstGeom>
          <a:solidFill>
            <a:schemeClr val="accent2">
              <a:lumMod val="20000"/>
              <a:lumOff val="80000"/>
            </a:schemeClr>
          </a:solidFill>
          <a:ln w="28575">
            <a:solidFill>
              <a:schemeClr val="accent2"/>
            </a:solidFill>
          </a:ln>
        </p:spPr>
        <p:txBody>
          <a:bodyPr wrap="square">
            <a:spAutoFit/>
          </a:bodyPr>
          <a:lstStyle/>
          <a:p>
            <a:pPr marL="285750" indent="-285750">
              <a:buFont typeface="Arial" panose="020B0604020202020204" pitchFamily="34" charset="0"/>
              <a:buChar char="•"/>
            </a:pPr>
            <a:r>
              <a:rPr lang="zh-CN" altLang="en-US" dirty="0"/>
              <a:t>若两个算法有交叠</a:t>
            </a:r>
            <a:r>
              <a:rPr lang="en-US" altLang="zh-CN" dirty="0"/>
              <a:t>(A</a:t>
            </a:r>
            <a:r>
              <a:rPr lang="zh-CN" altLang="en-US" dirty="0"/>
              <a:t>和</a:t>
            </a:r>
            <a:r>
              <a:rPr lang="en-US" altLang="zh-CN" dirty="0"/>
              <a:t>B)</a:t>
            </a:r>
            <a:r>
              <a:rPr lang="zh-CN" altLang="en-US" dirty="0"/>
              <a:t>，则说明没有显著</a:t>
            </a:r>
            <a:r>
              <a:rPr lang="zh-CN" altLang="en-US" dirty="0" smtClean="0"/>
              <a:t>差别</a:t>
            </a:r>
            <a:endParaRPr lang="en-US" altLang="zh-CN" dirty="0"/>
          </a:p>
          <a:p>
            <a:pPr marL="285750" indent="-285750">
              <a:buFont typeface="Arial" panose="020B0604020202020204" pitchFamily="34" charset="0"/>
              <a:buChar char="•"/>
            </a:pPr>
            <a:r>
              <a:rPr lang="zh-CN" altLang="en-US" dirty="0" smtClean="0"/>
              <a:t>否则</a:t>
            </a:r>
            <a:r>
              <a:rPr lang="zh-CN" altLang="en-US" dirty="0"/>
              <a:t>有显著差别</a:t>
            </a:r>
            <a:r>
              <a:rPr lang="en-US" altLang="zh-CN" dirty="0"/>
              <a:t>(A</a:t>
            </a:r>
            <a:r>
              <a:rPr lang="zh-CN" altLang="en-US" dirty="0"/>
              <a:t>和</a:t>
            </a:r>
            <a:r>
              <a:rPr lang="en-US" altLang="zh-CN" dirty="0"/>
              <a:t>C),</a:t>
            </a:r>
            <a:r>
              <a:rPr lang="zh-CN" altLang="en-US" dirty="0"/>
              <a:t>算法</a:t>
            </a:r>
            <a:r>
              <a:rPr lang="en-US" altLang="zh-CN" dirty="0"/>
              <a:t>A</a:t>
            </a:r>
            <a:r>
              <a:rPr lang="zh-CN" altLang="en-US" dirty="0"/>
              <a:t>明显优于算法</a:t>
            </a:r>
            <a:r>
              <a:rPr lang="en-US" altLang="zh-CN" dirty="0" smtClean="0"/>
              <a:t>C</a:t>
            </a:r>
            <a:endParaRPr lang="zh-CN" altLang="en-US" dirty="0"/>
          </a:p>
        </p:txBody>
      </p:sp>
    </p:spTree>
    <p:extLst>
      <p:ext uri="{BB962C8B-B14F-4D97-AF65-F5344CB8AC3E}">
        <p14:creationId xmlns:p14="http://schemas.microsoft.com/office/powerpoint/2010/main" val="33049262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a:t>
            </a:r>
            <a:r>
              <a:rPr lang="zh-CN" altLang="en-US" dirty="0" smtClean="0"/>
              <a:t>评估</a:t>
            </a:r>
            <a:r>
              <a:rPr lang="en-US" altLang="zh-CN" dirty="0" smtClean="0"/>
              <a:t>—</a:t>
            </a:r>
            <a:r>
              <a:rPr lang="zh-CN" altLang="en-US" dirty="0" smtClean="0"/>
              <a:t>泛化性能解释</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t>通过实验可以估计学习算法的泛化性能，而“偏差</a:t>
                </a:r>
                <a:r>
                  <a:rPr lang="en-US" altLang="zh-CN" dirty="0"/>
                  <a:t>-</a:t>
                </a:r>
                <a:r>
                  <a:rPr lang="zh-CN" altLang="en-US" dirty="0"/>
                  <a:t>方差分解”可以用来帮助解释泛化</a:t>
                </a:r>
                <a:r>
                  <a:rPr lang="zh-CN" altLang="en-US" dirty="0" smtClean="0"/>
                  <a:t>性能</a:t>
                </a:r>
                <a:endParaRPr lang="en-US" altLang="zh-CN" dirty="0" smtClean="0"/>
              </a:p>
              <a:p>
                <a:r>
                  <a:rPr lang="zh-CN" altLang="en-US" dirty="0" smtClean="0"/>
                  <a:t>偏差</a:t>
                </a:r>
                <a:r>
                  <a:rPr lang="en-US" altLang="zh-CN" dirty="0"/>
                  <a:t>-</a:t>
                </a:r>
                <a:r>
                  <a:rPr lang="zh-CN" altLang="en-US" dirty="0"/>
                  <a:t>方差分解试图对学习算法期望的泛华错误率进行拆解</a:t>
                </a:r>
                <a:r>
                  <a:rPr lang="zh-CN" altLang="en-US" dirty="0" smtClean="0"/>
                  <a:t>。</a:t>
                </a:r>
                <a:endParaRPr lang="en-US" altLang="zh-CN" dirty="0" smtClean="0"/>
              </a:p>
              <a:p>
                <a:endParaRPr lang="en-US" altLang="zh-CN" dirty="0" smtClean="0"/>
              </a:p>
              <a:p>
                <a:r>
                  <a:rPr lang="zh-CN" altLang="en-US" dirty="0" smtClean="0"/>
                  <a:t>对</a:t>
                </a:r>
                <a:r>
                  <a:rPr lang="zh-CN" altLang="en-US" dirty="0"/>
                  <a:t>测试</a:t>
                </a:r>
                <a:r>
                  <a:rPr lang="zh-CN" altLang="en-US" dirty="0" smtClean="0"/>
                  <a:t>样本</a:t>
                </a:r>
                <a14:m>
                  <m:oMath xmlns:m="http://schemas.openxmlformats.org/officeDocument/2006/math">
                    <m:r>
                      <a:rPr lang="en-US" altLang="zh-CN" b="1" i="1" smtClean="0">
                        <a:latin typeface="Cambria Math" panose="02040503050406030204" pitchFamily="18" charset="0"/>
                      </a:rPr>
                      <m:t>𝒙</m:t>
                    </m:r>
                  </m:oMath>
                </a14:m>
                <a:r>
                  <a:rPr lang="zh-CN" altLang="en-US" dirty="0" smtClean="0"/>
                  <a:t>，令</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𝐷</m:t>
                        </m:r>
                      </m:sub>
                    </m:sSub>
                  </m:oMath>
                </a14:m>
                <a:r>
                  <a:rPr lang="zh-CN" altLang="en-US" dirty="0" smtClean="0"/>
                  <a:t> </a:t>
                </a:r>
                <a:r>
                  <a:rPr lang="zh-CN" altLang="en-US" dirty="0"/>
                  <a:t>为 </a:t>
                </a:r>
                <a14:m>
                  <m:oMath xmlns:m="http://schemas.openxmlformats.org/officeDocument/2006/math">
                    <m:r>
                      <a:rPr lang="en-US" altLang="zh-CN" b="1" i="1">
                        <a:latin typeface="Cambria Math" panose="02040503050406030204" pitchFamily="18" charset="0"/>
                      </a:rPr>
                      <m:t>𝒙</m:t>
                    </m:r>
                  </m:oMath>
                </a14:m>
                <a:r>
                  <a:rPr lang="zh-CN" altLang="en-US" dirty="0"/>
                  <a:t> 在数据集中的标记</a:t>
                </a:r>
                <a:r>
                  <a:rPr lang="zh-CN" altLang="en-US" dirty="0" smtClean="0"/>
                  <a:t>，</a:t>
                </a:r>
                <a:r>
                  <a:rPr lang="en-US" altLang="zh-CN" dirty="0" smtClean="0"/>
                  <a:t>y</a:t>
                </a:r>
                <a:r>
                  <a:rPr lang="zh-CN" altLang="en-US" dirty="0" smtClean="0"/>
                  <a:t>为 </a:t>
                </a:r>
                <a14:m>
                  <m:oMath xmlns:m="http://schemas.openxmlformats.org/officeDocument/2006/math">
                    <m:r>
                      <a:rPr lang="en-US" altLang="zh-CN" b="1" i="1">
                        <a:latin typeface="Cambria Math" panose="02040503050406030204" pitchFamily="18" charset="0"/>
                      </a:rPr>
                      <m:t>𝒙</m:t>
                    </m:r>
                  </m:oMath>
                </a14:m>
                <a:r>
                  <a:rPr lang="zh-CN" altLang="en-US" dirty="0" smtClean="0"/>
                  <a:t> </a:t>
                </a:r>
                <a:r>
                  <a:rPr lang="zh-CN" altLang="en-US" dirty="0"/>
                  <a:t>的真实标记</a:t>
                </a:r>
                <a:r>
                  <a:rPr lang="zh-CN" altLang="en-US" dirty="0" smtClean="0"/>
                  <a:t>，</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oMath>
                </a14:m>
                <a:r>
                  <a:rPr lang="zh-CN" altLang="en-US" dirty="0" smtClean="0"/>
                  <a:t>为</a:t>
                </a:r>
                <a:r>
                  <a:rPr lang="zh-CN" altLang="en-US" dirty="0"/>
                  <a:t>训练集 </a:t>
                </a:r>
                <a:r>
                  <a:rPr lang="en-US" altLang="zh-CN" dirty="0" smtClean="0"/>
                  <a:t>D</a:t>
                </a:r>
                <a:r>
                  <a:rPr lang="zh-CN" altLang="en-US" dirty="0" smtClean="0"/>
                  <a:t> 上学</a:t>
                </a:r>
                <a:r>
                  <a:rPr lang="zh-CN" altLang="en-US" dirty="0"/>
                  <a:t>得模型 </a:t>
                </a:r>
                <a14:m>
                  <m:oMath xmlns:m="http://schemas.openxmlformats.org/officeDocument/2006/math">
                    <m:r>
                      <a:rPr lang="en-US" altLang="zh-CN" i="1" dirty="0" smtClean="0">
                        <a:latin typeface="Cambria Math" panose="02040503050406030204" pitchFamily="18" charset="0"/>
                      </a:rPr>
                      <m:t>𝑓</m:t>
                    </m:r>
                  </m:oMath>
                </a14:m>
                <a:r>
                  <a:rPr lang="zh-CN" altLang="en-US" dirty="0" smtClean="0"/>
                  <a:t> 在 </a:t>
                </a:r>
                <a14:m>
                  <m:oMath xmlns:m="http://schemas.openxmlformats.org/officeDocument/2006/math">
                    <m:r>
                      <a:rPr lang="en-US" altLang="zh-CN" b="1" i="1" dirty="0" smtClean="0">
                        <a:latin typeface="Cambria Math" panose="02040503050406030204" pitchFamily="18" charset="0"/>
                      </a:rPr>
                      <m:t>𝒙</m:t>
                    </m:r>
                  </m:oMath>
                </a14:m>
                <a:r>
                  <a:rPr lang="zh-CN" altLang="en-US" dirty="0" smtClean="0"/>
                  <a:t> </a:t>
                </a:r>
                <a:r>
                  <a:rPr lang="zh-CN" altLang="en-US" dirty="0"/>
                  <a:t>上的预测输出</a:t>
                </a:r>
                <a:r>
                  <a:rPr lang="zh-CN" altLang="en-US" dirty="0" smtClean="0"/>
                  <a:t>。</a:t>
                </a:r>
                <a:endParaRPr lang="en-US" altLang="zh-CN" dirty="0" smtClean="0"/>
              </a:p>
              <a:p>
                <a:endParaRPr lang="en-US" altLang="zh-CN" dirty="0" smtClean="0"/>
              </a:p>
              <a:p>
                <a:r>
                  <a:rPr lang="zh-CN" altLang="en-US" dirty="0" smtClean="0"/>
                  <a:t>以</a:t>
                </a:r>
                <a:r>
                  <a:rPr lang="zh-CN" altLang="en-US" dirty="0"/>
                  <a:t>回归任务为</a:t>
                </a:r>
                <a:r>
                  <a:rPr lang="zh-CN" altLang="en-US" dirty="0" smtClean="0"/>
                  <a:t>例</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360" r="-425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44</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3104920" y="4418858"/>
                <a:ext cx="4648708" cy="376065"/>
              </a:xfrm>
              <a:prstGeom prst="rect">
                <a:avLst/>
              </a:prstGeom>
            </p:spPr>
            <p:txBody>
              <a:bodyPr wrap="none">
                <a:spAutoFit/>
              </a:bodyPr>
              <a:lstStyle/>
              <a:p>
                <a:r>
                  <a:rPr lang="zh-CN" altLang="en-US" dirty="0" smtClean="0"/>
                  <a:t>学习算法</a:t>
                </a:r>
                <a:r>
                  <a:rPr lang="zh-CN" altLang="en-US" dirty="0"/>
                  <a:t>的期望预期为：</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𝔼</m:t>
                        </m:r>
                      </m:e>
                      <m:sub>
                        <m:r>
                          <a:rPr lang="en-US" altLang="zh-CN" i="1" dirty="0">
                            <a:latin typeface="Cambria Math" panose="02040503050406030204" pitchFamily="18" charset="0"/>
                          </a:rPr>
                          <m:t>𝐷</m:t>
                        </m:r>
                      </m:sub>
                    </m:sSub>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b="1" i="1" dirty="0">
                                <a:latin typeface="Cambria Math" panose="02040503050406030204" pitchFamily="18" charset="0"/>
                              </a:rPr>
                              <m:t>𝒙</m:t>
                            </m:r>
                            <m:r>
                              <a:rPr lang="en-US" altLang="zh-CN" i="1" dirty="0">
                                <a:latin typeface="Cambria Math" panose="02040503050406030204" pitchFamily="18" charset="0"/>
                              </a:rPr>
                              <m:t>;</m:t>
                            </m:r>
                            <m:r>
                              <a:rPr lang="en-US" altLang="zh-CN" i="1" dirty="0">
                                <a:latin typeface="Cambria Math" panose="02040503050406030204" pitchFamily="18" charset="0"/>
                              </a:rPr>
                              <m:t>𝐷</m:t>
                            </m:r>
                          </m:e>
                        </m:d>
                      </m:e>
                    </m:d>
                  </m:oMath>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3104920" y="4418858"/>
                <a:ext cx="4648708" cy="376065"/>
              </a:xfrm>
              <a:prstGeom prst="rect">
                <a:avLst/>
              </a:prstGeom>
              <a:blipFill>
                <a:blip r:embed="rId3"/>
                <a:stretch>
                  <a:fillRect l="-1048" t="-8065" b="-241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823427" y="4863506"/>
                <a:ext cx="8479116" cy="600805"/>
              </a:xfrm>
              <a:prstGeom prst="rect">
                <a:avLst/>
              </a:prstGeom>
            </p:spPr>
            <p:txBody>
              <a:bodyPr wrap="none">
                <a:spAutoFit/>
              </a:bodyPr>
              <a:lstStyle/>
              <a:p>
                <a:r>
                  <a:rPr lang="zh-CN" altLang="en-US" dirty="0" smtClean="0"/>
                  <a:t>使用样本数目相同的不同训练集产生的方差为</a:t>
                </a:r>
                <a:r>
                  <a:rPr lang="zh-CN" altLang="en-US" dirty="0"/>
                  <a:t>：</a:t>
                </a:r>
                <a14:m>
                  <m:oMath xmlns:m="http://schemas.openxmlformats.org/officeDocument/2006/math">
                    <m:r>
                      <m:rPr>
                        <m:sty m:val="p"/>
                      </m:rPr>
                      <a:rPr lang="en-US" altLang="zh-CN" i="1" dirty="0" smtClean="0">
                        <a:latin typeface="Cambria Math" panose="02040503050406030204" pitchFamily="18" charset="0"/>
                      </a:rPr>
                      <m:t>var</m:t>
                    </m:r>
                    <m:d>
                      <m:dPr>
                        <m:ctrlPr>
                          <a:rPr lang="en-US" altLang="zh-CN" b="0" i="1" dirty="0" smtClean="0">
                            <a:latin typeface="Cambria Math" panose="02040503050406030204" pitchFamily="18" charset="0"/>
                          </a:rPr>
                        </m:ctrlPr>
                      </m:dPr>
                      <m:e>
                        <m:r>
                          <a:rPr lang="en-US" altLang="zh-CN" b="1" i="1" dirty="0" smtClean="0">
                            <a:latin typeface="Cambria Math" panose="02040503050406030204" pitchFamily="18" charset="0"/>
                          </a:rPr>
                          <m:t>𝒙</m:t>
                        </m:r>
                      </m:e>
                    </m:d>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𝔼</m:t>
                        </m:r>
                      </m:e>
                      <m:sub>
                        <m:r>
                          <a:rPr lang="en-US" altLang="zh-CN" i="1" dirty="0">
                            <a:latin typeface="Cambria Math" panose="02040503050406030204" pitchFamily="18" charset="0"/>
                          </a:rPr>
                          <m:t>𝐷</m:t>
                        </m:r>
                      </m:sub>
                    </m:sSub>
                    <m:d>
                      <m:dPr>
                        <m:begChr m:val="["/>
                        <m:endChr m:val="]"/>
                        <m:ctrlPr>
                          <a:rPr lang="en-US" altLang="zh-CN" i="1" dirty="0">
                            <a:latin typeface="Cambria Math" panose="02040503050406030204" pitchFamily="18" charset="0"/>
                          </a:rPr>
                        </m:ctrlPr>
                      </m:dPr>
                      <m:e>
                        <m:sSup>
                          <m:sSupPr>
                            <m:ctrlPr>
                              <a:rPr lang="en-US" altLang="zh-CN" b="0" i="1" dirty="0" smtClean="0">
                                <a:latin typeface="Cambria Math" panose="02040503050406030204" pitchFamily="18" charset="0"/>
                              </a:rPr>
                            </m:ctrlPr>
                          </m:sSupPr>
                          <m:e>
                            <m:d>
                              <m:dPr>
                                <m:ctrlPr>
                                  <a:rPr lang="en-US" altLang="zh-CN" b="0" i="1" dirty="0" smtClean="0">
                                    <a:latin typeface="Cambria Math" panose="02040503050406030204" pitchFamily="18" charset="0"/>
                                  </a:rPr>
                                </m:ctrlPr>
                              </m:dPr>
                              <m:e>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b="1" i="1" dirty="0">
                                        <a:latin typeface="Cambria Math" panose="02040503050406030204" pitchFamily="18" charset="0"/>
                                      </a:rPr>
                                      <m:t>𝒙</m:t>
                                    </m:r>
                                    <m:r>
                                      <a:rPr lang="en-US" altLang="zh-CN" i="1" dirty="0">
                                        <a:latin typeface="Cambria Math" panose="02040503050406030204" pitchFamily="18" charset="0"/>
                                      </a:rPr>
                                      <m:t>;</m:t>
                                    </m:r>
                                    <m:r>
                                      <a:rPr lang="en-US" altLang="zh-CN" i="1" dirty="0">
                                        <a:latin typeface="Cambria Math" panose="02040503050406030204" pitchFamily="18" charset="0"/>
                                      </a:rPr>
                                      <m:t>𝐷</m:t>
                                    </m:r>
                                  </m:e>
                                </m:d>
                                <m:r>
                                  <a:rPr lang="en-US" altLang="zh-CN" i="1" dirty="0">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d>
                                  <m:dPr>
                                    <m:ctrlPr>
                                      <a:rPr lang="en-US" altLang="zh-CN" i="1">
                                        <a:latin typeface="Cambria Math" panose="02040503050406030204" pitchFamily="18" charset="0"/>
                                      </a:rPr>
                                    </m:ctrlPr>
                                  </m:dPr>
                                  <m:e>
                                    <m:r>
                                      <a:rPr lang="en-US" altLang="zh-CN" b="1" i="1">
                                        <a:latin typeface="Cambria Math" panose="02040503050406030204" pitchFamily="18" charset="0"/>
                                      </a:rPr>
                                      <m:t>𝒙</m:t>
                                    </m:r>
                                  </m:e>
                                </m:d>
                              </m:e>
                            </m:d>
                          </m:e>
                          <m:sup>
                            <m:r>
                              <a:rPr lang="en-US" altLang="zh-CN" b="0" i="1" dirty="0" smtClean="0">
                                <a:latin typeface="Cambria Math" panose="02040503050406030204" pitchFamily="18" charset="0"/>
                              </a:rPr>
                              <m:t>2</m:t>
                            </m:r>
                          </m:sup>
                        </m:sSup>
                      </m:e>
                    </m:d>
                  </m:oMath>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823427" y="4863506"/>
                <a:ext cx="8479116" cy="600805"/>
              </a:xfrm>
              <a:prstGeom prst="rect">
                <a:avLst/>
              </a:prstGeom>
              <a:blipFill>
                <a:blip r:embed="rId4"/>
                <a:stretch>
                  <a:fillRect l="-5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4221997" y="5532894"/>
                <a:ext cx="3505255" cy="369332"/>
              </a:xfrm>
              <a:prstGeom prst="rect">
                <a:avLst/>
              </a:prstGeom>
            </p:spPr>
            <p:txBody>
              <a:bodyPr wrap="none">
                <a:spAutoFit/>
              </a:bodyPr>
              <a:lstStyle/>
              <a:p>
                <a:r>
                  <a:rPr lang="zh-CN" altLang="en-US" dirty="0" smtClean="0"/>
                  <a:t>输出噪声为：</a:t>
                </a:r>
                <a14:m>
                  <m:oMath xmlns:m="http://schemas.openxmlformats.org/officeDocument/2006/math">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𝜀</m:t>
                        </m:r>
                      </m:e>
                      <m:sup>
                        <m:r>
                          <a:rPr lang="en-US" altLang="zh-CN" b="0" i="1" dirty="0" smtClean="0">
                            <a:latin typeface="Cambria Math" panose="02040503050406030204" pitchFamily="18" charset="0"/>
                          </a:rPr>
                          <m:t>2</m:t>
                        </m:r>
                      </m:sup>
                    </m:sSup>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𝔼</m:t>
                        </m:r>
                      </m:e>
                      <m:sub>
                        <m:r>
                          <a:rPr lang="en-US" altLang="zh-CN" i="1" dirty="0">
                            <a:latin typeface="Cambria Math" panose="02040503050406030204" pitchFamily="18" charset="0"/>
                          </a:rPr>
                          <m:t>𝐷</m:t>
                        </m:r>
                      </m:sub>
                    </m:sSub>
                    <m:d>
                      <m:dPr>
                        <m:begChr m:val="["/>
                        <m:endChr m:val="]"/>
                        <m:ctrlPr>
                          <a:rPr lang="en-US" altLang="zh-CN" i="1" dirty="0">
                            <a:latin typeface="Cambria Math" panose="02040503050406030204" pitchFamily="18" charset="0"/>
                          </a:rPr>
                        </m:ctrlPr>
                      </m:dPr>
                      <m:e>
                        <m:sSup>
                          <m:sSupPr>
                            <m:ctrlPr>
                              <a:rPr lang="en-US" altLang="zh-CN" b="0" i="1" dirty="0" smtClean="0">
                                <a:latin typeface="Cambria Math" panose="02040503050406030204" pitchFamily="18" charset="0"/>
                              </a:rPr>
                            </m:ctrlPr>
                          </m:sSupPr>
                          <m:e>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𝑦</m:t>
                                    </m:r>
                                  </m:e>
                                  <m:sub>
                                    <m:r>
                                      <a:rPr lang="en-US" altLang="zh-CN" b="0" i="1" dirty="0" smtClean="0">
                                        <a:latin typeface="Cambria Math" panose="02040503050406030204" pitchFamily="18" charset="0"/>
                                      </a:rPr>
                                      <m:t>𝐷</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𝑦</m:t>
                                </m:r>
                              </m:e>
                            </m:d>
                          </m:e>
                          <m:sup>
                            <m:r>
                              <a:rPr lang="en-US" altLang="zh-CN" b="0" i="1" dirty="0" smtClean="0">
                                <a:latin typeface="Cambria Math" panose="02040503050406030204" pitchFamily="18" charset="0"/>
                              </a:rPr>
                              <m:t>2</m:t>
                            </m:r>
                          </m:sup>
                        </m:sSup>
                      </m:e>
                    </m:d>
                  </m:oMath>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4221997" y="5532894"/>
                <a:ext cx="3505255" cy="369332"/>
              </a:xfrm>
              <a:prstGeom prst="rect">
                <a:avLst/>
              </a:prstGeom>
              <a:blipFill>
                <a:blip r:embed="rId5"/>
                <a:stretch>
                  <a:fillRect l="-1565"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1505174" y="5970808"/>
                <a:ext cx="6706259" cy="459678"/>
              </a:xfrm>
              <a:prstGeom prst="rect">
                <a:avLst/>
              </a:prstGeom>
            </p:spPr>
            <p:txBody>
              <a:bodyPr wrap="none">
                <a:spAutoFit/>
              </a:bodyPr>
              <a:lstStyle/>
              <a:p>
                <a:r>
                  <a:rPr lang="zh-CN" altLang="en-US" dirty="0"/>
                  <a:t>期望输出与真实标记的差别称为偏差为</a:t>
                </a:r>
                <a:r>
                  <a:rPr lang="zh-CN" altLang="en-US" dirty="0" smtClean="0"/>
                  <a:t>：</a:t>
                </a:r>
                <a14:m>
                  <m:oMath xmlns:m="http://schemas.openxmlformats.org/officeDocument/2006/math">
                    <m:r>
                      <a:rPr lang="en-US" altLang="zh-CN" b="0" i="1" dirty="0" smtClean="0">
                        <a:latin typeface="Cambria Math" panose="02040503050406030204" pitchFamily="18" charset="0"/>
                      </a:rPr>
                      <m:t>𝑏𝑖𝑎</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𝑠</m:t>
                        </m:r>
                      </m:e>
                      <m:sup>
                        <m:r>
                          <a:rPr lang="en-US" altLang="zh-CN" b="0" i="1" dirty="0" smtClean="0">
                            <a:latin typeface="Cambria Math" panose="02040503050406030204" pitchFamily="18" charset="0"/>
                          </a:rPr>
                          <m:t>2</m:t>
                        </m:r>
                      </m:sup>
                    </m:sSup>
                    <m:d>
                      <m:dPr>
                        <m:ctrlPr>
                          <a:rPr lang="en-US" altLang="zh-CN" b="0" i="1" dirty="0" smtClean="0">
                            <a:latin typeface="Cambria Math" panose="02040503050406030204" pitchFamily="18" charset="0"/>
                          </a:rPr>
                        </m:ctrlPr>
                      </m:dPr>
                      <m:e>
                        <m:r>
                          <a:rPr lang="en-US" altLang="zh-CN" b="1" i="1" dirty="0" smtClean="0">
                            <a:latin typeface="Cambria Math" panose="02040503050406030204" pitchFamily="18" charset="0"/>
                          </a:rPr>
                          <m:t>𝒙</m:t>
                        </m:r>
                      </m:e>
                    </m:d>
                    <m:r>
                      <a:rPr lang="en-US" altLang="zh-CN" i="1" dirty="0">
                        <a:latin typeface="Cambria Math" panose="02040503050406030204" pitchFamily="18" charset="0"/>
                      </a:rPr>
                      <m:t>=</m:t>
                    </m:r>
                    <m:sSup>
                      <m:sSupPr>
                        <m:ctrlPr>
                          <a:rPr lang="en-US" altLang="zh-CN" b="0" i="1" dirty="0" smtClean="0">
                            <a:latin typeface="Cambria Math" panose="02040503050406030204" pitchFamily="18" charset="0"/>
                          </a:rPr>
                        </m:ctrlPr>
                      </m:sSupPr>
                      <m:e>
                        <m:d>
                          <m:dPr>
                            <m:ctrlPr>
                              <a:rPr lang="en-US" altLang="zh-CN" b="0" i="1" dirty="0" smtClean="0">
                                <a:latin typeface="Cambria Math" panose="02040503050406030204" pitchFamily="18" charset="0"/>
                              </a:rPr>
                            </m:ctrlPr>
                          </m:dPr>
                          <m:e>
                            <m:acc>
                              <m:accPr>
                                <m:chr m:val="̅"/>
                                <m:ctrlPr>
                                  <a:rPr lang="en-US" altLang="zh-CN" b="0" i="1" dirty="0" smtClean="0">
                                    <a:latin typeface="Cambria Math" panose="02040503050406030204" pitchFamily="18" charset="0"/>
                                  </a:rPr>
                                </m:ctrlPr>
                              </m:accPr>
                              <m:e>
                                <m:r>
                                  <a:rPr lang="en-US" altLang="zh-CN" b="0" i="1" dirty="0" smtClean="0">
                                    <a:latin typeface="Cambria Math" panose="02040503050406030204" pitchFamily="18" charset="0"/>
                                  </a:rPr>
                                  <m:t>𝑓</m:t>
                                </m:r>
                              </m:e>
                            </m:acc>
                            <m:d>
                              <m:dPr>
                                <m:ctrlPr>
                                  <a:rPr lang="en-US" altLang="zh-CN" b="0" i="1" dirty="0" smtClean="0">
                                    <a:latin typeface="Cambria Math" panose="02040503050406030204" pitchFamily="18" charset="0"/>
                                  </a:rPr>
                                </m:ctrlPr>
                              </m:dPr>
                              <m:e>
                                <m:r>
                                  <a:rPr lang="en-US" altLang="zh-CN" b="1" i="1" dirty="0" smtClean="0">
                                    <a:latin typeface="Cambria Math" panose="02040503050406030204" pitchFamily="18" charset="0"/>
                                  </a:rPr>
                                  <m:t>𝒙</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𝑦</m:t>
                            </m:r>
                          </m:e>
                        </m:d>
                      </m:e>
                      <m:sup>
                        <m:r>
                          <a:rPr lang="en-US" altLang="zh-CN" b="0" i="1" dirty="0" smtClean="0">
                            <a:latin typeface="Cambria Math" panose="02040503050406030204" pitchFamily="18" charset="0"/>
                          </a:rPr>
                          <m:t>2</m:t>
                        </m:r>
                      </m:sup>
                    </m:sSup>
                  </m:oMath>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1505174" y="5970808"/>
                <a:ext cx="6706259" cy="459678"/>
              </a:xfrm>
              <a:prstGeom prst="rect">
                <a:avLst/>
              </a:prstGeom>
              <a:blipFill>
                <a:blip r:embed="rId6"/>
                <a:stretch>
                  <a:fillRect l="-818" b="-157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41802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标注 15"/>
          <p:cNvSpPr/>
          <p:nvPr/>
        </p:nvSpPr>
        <p:spPr>
          <a:xfrm>
            <a:off x="2835696" y="5685919"/>
            <a:ext cx="1178169" cy="421044"/>
          </a:xfrm>
          <a:prstGeom prst="wedgeRoundRectCallout">
            <a:avLst>
              <a:gd name="adj1" fmla="val -23818"/>
              <a:gd name="adj2" fmla="val -899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标注 16"/>
          <p:cNvSpPr/>
          <p:nvPr/>
        </p:nvSpPr>
        <p:spPr>
          <a:xfrm>
            <a:off x="5222609" y="5685919"/>
            <a:ext cx="1178169" cy="421044"/>
          </a:xfrm>
          <a:prstGeom prst="wedgeRoundRectCallout">
            <a:avLst>
              <a:gd name="adj1" fmla="val -23818"/>
              <a:gd name="adj2" fmla="val -899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标注 17"/>
          <p:cNvSpPr/>
          <p:nvPr/>
        </p:nvSpPr>
        <p:spPr>
          <a:xfrm>
            <a:off x="6868979" y="5685919"/>
            <a:ext cx="1178169" cy="421044"/>
          </a:xfrm>
          <a:prstGeom prst="wedgeRoundRectCallout">
            <a:avLst>
              <a:gd name="adj1" fmla="val -23818"/>
              <a:gd name="adj2" fmla="val -899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模型评估</a:t>
            </a:r>
            <a:r>
              <a:rPr lang="en-US" altLang="zh-CN" dirty="0"/>
              <a:t>—</a:t>
            </a:r>
            <a:r>
              <a:rPr lang="zh-CN" altLang="en-US" dirty="0"/>
              <a:t>泛化性能解释</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2000" dirty="0" smtClean="0">
                    <a:latin typeface="+mn-ea"/>
                  </a:rPr>
                  <a:t>为便与讨论，假定噪声期望为</a:t>
                </a:r>
                <a:r>
                  <a:rPr lang="en-US" altLang="zh-CN" sz="2000" dirty="0">
                    <a:latin typeface="+mn-ea"/>
                  </a:rPr>
                  <a:t>0</a:t>
                </a:r>
                <a:r>
                  <a:rPr lang="zh-CN" altLang="en-US" sz="2000" dirty="0">
                    <a:latin typeface="+mn-ea"/>
                  </a:rPr>
                  <a:t>，也即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𝔼</m:t>
                        </m:r>
                      </m:e>
                      <m:sub>
                        <m:r>
                          <a:rPr lang="en-US" altLang="zh-CN" sz="2000" b="0" i="1" smtClean="0">
                            <a:latin typeface="Cambria Math" panose="02040503050406030204" pitchFamily="18" charset="0"/>
                          </a:rPr>
                          <m:t>𝐷</m:t>
                        </m:r>
                      </m:sub>
                    </m:sSub>
                    <m:d>
                      <m:dPr>
                        <m:begChr m:val="["/>
                        <m:endChr m:val="]"/>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𝐷</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=0</m:t>
                    </m:r>
                  </m:oMath>
                </a14:m>
                <a:r>
                  <a:rPr lang="zh-CN" altLang="en-US" sz="2000" dirty="0" smtClean="0">
                    <a:latin typeface="+mn-ea"/>
                  </a:rPr>
                  <a:t> </a:t>
                </a:r>
                <a:r>
                  <a:rPr lang="en-US" altLang="zh-CN" sz="2000" dirty="0">
                    <a:latin typeface="+mn-ea"/>
                  </a:rPr>
                  <a:t>, </a:t>
                </a:r>
                <a:endParaRPr lang="en-US" altLang="zh-CN" sz="2000" dirty="0" smtClean="0">
                  <a:latin typeface="+mn-ea"/>
                </a:endParaRPr>
              </a:p>
              <a:p>
                <a:pPr marL="0" indent="0">
                  <a:buNone/>
                </a:pPr>
                <a:endParaRPr lang="en-US" altLang="zh-CN" sz="2000" dirty="0">
                  <a:latin typeface="+mn-ea"/>
                </a:endParaRPr>
              </a:p>
              <a:p>
                <a:pPr marL="0" indent="0">
                  <a:buNone/>
                </a:pPr>
                <a:r>
                  <a:rPr lang="zh-CN" altLang="en-US" sz="2000" dirty="0" smtClean="0">
                    <a:latin typeface="+mn-ea"/>
                  </a:rPr>
                  <a:t>对</a:t>
                </a:r>
                <a:r>
                  <a:rPr lang="zh-CN" altLang="en-US" sz="2000" dirty="0">
                    <a:latin typeface="+mn-ea"/>
                  </a:rPr>
                  <a:t>泛化误差分解</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23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45</a:t>
            </a:fld>
            <a:endParaRPr lang="zh-CN" altLang="en-US"/>
          </a:p>
        </p:txBody>
      </p:sp>
      <mc:AlternateContent xmlns:mc="http://schemas.openxmlformats.org/markup-compatibility/2006" xmlns:a14="http://schemas.microsoft.com/office/drawing/2010/main">
        <mc:Choice Requires="a14">
          <p:sp>
            <p:nvSpPr>
              <p:cNvPr id="7" name="文本框 6"/>
              <p:cNvSpPr txBox="1"/>
              <p:nvPr/>
            </p:nvSpPr>
            <p:spPr>
              <a:xfrm>
                <a:off x="705465" y="2857501"/>
                <a:ext cx="406460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𝔼</m:t>
                          </m:r>
                        </m:e>
                        <m:sub>
                          <m:r>
                            <a:rPr lang="en-US" altLang="zh-CN" b="0" i="1" smtClean="0">
                              <a:latin typeface="Cambria Math" panose="02040503050406030204" pitchFamily="18" charset="0"/>
                            </a:rPr>
                            <m:t>𝐷</m:t>
                          </m:r>
                        </m:sub>
                      </m:sSub>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𝐷</m:t>
                                      </m:r>
                                    </m:sub>
                                  </m:sSub>
                                </m:e>
                              </m:d>
                            </m:e>
                            <m:sup>
                              <m:r>
                                <a:rPr lang="en-US" altLang="zh-CN" b="0" i="1" smtClean="0">
                                  <a:latin typeface="Cambria Math" panose="02040503050406030204" pitchFamily="18" charset="0"/>
                                </a:rPr>
                                <m:t>2</m:t>
                              </m:r>
                            </m:sup>
                          </m:sSup>
                        </m:e>
                      </m:d>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705465" y="2857501"/>
                <a:ext cx="4064605" cy="369332"/>
              </a:xfrm>
              <a:prstGeom prst="rect">
                <a:avLst/>
              </a:prstGeom>
              <a:blipFill>
                <a:blip r:embed="rId3"/>
                <a:stretch>
                  <a:fillRect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1859658" y="3224841"/>
                <a:ext cx="4064605" cy="52873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𝔼</m:t>
                          </m:r>
                        </m:e>
                        <m:sub>
                          <m:r>
                            <a:rPr lang="en-US" altLang="zh-CN" b="0" i="1" smtClean="0">
                              <a:latin typeface="Cambria Math" panose="02040503050406030204" pitchFamily="18" charset="0"/>
                            </a:rPr>
                            <m:t>𝐷</m:t>
                          </m:r>
                        </m:sub>
                      </m:sSub>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𝑓</m:t>
                                      </m:r>
                                    </m:e>
                                  </m:acc>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𝑓</m:t>
                                      </m:r>
                                    </m:e>
                                  </m:acc>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𝐷</m:t>
                                      </m:r>
                                    </m:sub>
                                  </m:sSub>
                                </m:e>
                              </m:d>
                            </m:e>
                            <m:sup>
                              <m:r>
                                <a:rPr lang="en-US" altLang="zh-CN" b="0" i="1" smtClean="0">
                                  <a:latin typeface="Cambria Math" panose="02040503050406030204" pitchFamily="18" charset="0"/>
                                </a:rPr>
                                <m:t>2</m:t>
                              </m:r>
                            </m:sup>
                          </m:sSup>
                        </m:e>
                      </m:d>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1859658" y="3224841"/>
                <a:ext cx="4064605" cy="52873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1789322" y="3751583"/>
                <a:ext cx="5029356" cy="6008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𝔼</m:t>
                          </m:r>
                        </m:e>
                        <m:sub>
                          <m:r>
                            <a:rPr lang="en-US" altLang="zh-CN" b="0" i="1" smtClean="0">
                              <a:latin typeface="Cambria Math" panose="02040503050406030204" pitchFamily="18" charset="0"/>
                            </a:rPr>
                            <m:t>𝐷</m:t>
                          </m:r>
                        </m:sub>
                      </m:sSub>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𝑓</m:t>
                                      </m:r>
                                    </m:e>
                                  </m:acc>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e>
                                  </m:d>
                                </m:e>
                              </m:d>
                            </m:e>
                            <m:sup>
                              <m:r>
                                <a:rPr lang="en-US" altLang="zh-CN" b="0" i="1" smtClean="0">
                                  <a:latin typeface="Cambria Math" panose="02040503050406030204" pitchFamily="18" charset="0"/>
                                </a:rPr>
                                <m:t>2</m:t>
                              </m:r>
                            </m:sup>
                          </m:sSup>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𝔼</m:t>
                          </m:r>
                        </m:e>
                        <m:sub>
                          <m:r>
                            <a:rPr lang="en-US" altLang="zh-CN" i="1">
                              <a:latin typeface="Cambria Math" panose="02040503050406030204" pitchFamily="18" charset="0"/>
                            </a:rPr>
                            <m:t>𝐷</m:t>
                          </m:r>
                        </m:sub>
                      </m:sSub>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d>
                                    <m:dPr>
                                      <m:ctrlPr>
                                        <a:rPr lang="en-US" altLang="zh-CN" i="1">
                                          <a:latin typeface="Cambria Math" panose="02040503050406030204" pitchFamily="18" charset="0"/>
                                        </a:rPr>
                                      </m:ctrlPr>
                                    </m:dPr>
                                    <m:e>
                                      <m:r>
                                        <a:rPr lang="en-US" altLang="zh-CN" b="1" i="1">
                                          <a:latin typeface="Cambria Math" panose="02040503050406030204" pitchFamily="18" charset="0"/>
                                        </a:rPr>
                                        <m:t>𝒙</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𝐷</m:t>
                                      </m:r>
                                    </m:sub>
                                  </m:sSub>
                                </m:e>
                              </m:d>
                            </m:e>
                            <m:sup>
                              <m:r>
                                <a:rPr lang="en-US" altLang="zh-CN" i="1">
                                  <a:latin typeface="Cambria Math" panose="02040503050406030204" pitchFamily="18" charset="0"/>
                                </a:rPr>
                                <m:t>2</m:t>
                              </m:r>
                            </m:sup>
                          </m:sSup>
                        </m:e>
                      </m:d>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1789322" y="3751583"/>
                <a:ext cx="5029356" cy="60080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1806906" y="4350396"/>
                <a:ext cx="5803079" cy="6008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𝔼</m:t>
                          </m:r>
                        </m:e>
                        <m:sub>
                          <m:r>
                            <a:rPr lang="en-US" altLang="zh-CN" b="0" i="1" smtClean="0">
                              <a:latin typeface="Cambria Math" panose="02040503050406030204" pitchFamily="18" charset="0"/>
                            </a:rPr>
                            <m:t>𝐷</m:t>
                          </m:r>
                        </m:sub>
                      </m:sSub>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𝑓</m:t>
                                      </m:r>
                                    </m:e>
                                  </m:acc>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e>
                                  </m:d>
                                </m:e>
                              </m:d>
                            </m:e>
                            <m:sup>
                              <m:r>
                                <a:rPr lang="en-US" altLang="zh-CN" b="0" i="1" smtClean="0">
                                  <a:latin typeface="Cambria Math" panose="02040503050406030204" pitchFamily="18" charset="0"/>
                                </a:rPr>
                                <m:t>2</m:t>
                              </m:r>
                            </m:sup>
                          </m:sSup>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𝔼</m:t>
                          </m:r>
                        </m:e>
                        <m:sub>
                          <m:r>
                            <a:rPr lang="en-US" altLang="zh-CN" i="1">
                              <a:latin typeface="Cambria Math" panose="02040503050406030204" pitchFamily="18" charset="0"/>
                            </a:rPr>
                            <m:t>𝐷</m:t>
                          </m:r>
                        </m:sub>
                      </m:sSub>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d>
                                    <m:dPr>
                                      <m:ctrlPr>
                                        <a:rPr lang="en-US" altLang="zh-CN" i="1">
                                          <a:latin typeface="Cambria Math" panose="02040503050406030204" pitchFamily="18" charset="0"/>
                                        </a:rPr>
                                      </m:ctrlPr>
                                    </m:dPr>
                                    <m:e>
                                      <m:r>
                                        <a:rPr lang="en-US" altLang="zh-CN" b="1" i="1">
                                          <a:latin typeface="Cambria Math" panose="02040503050406030204" pitchFamily="18" charset="0"/>
                                        </a:rPr>
                                        <m:t>𝒙</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𝐷</m:t>
                                      </m:r>
                                    </m:sub>
                                  </m:sSub>
                                </m:e>
                              </m:d>
                            </m:e>
                            <m:sup>
                              <m:r>
                                <a:rPr lang="en-US" altLang="zh-CN" i="1">
                                  <a:latin typeface="Cambria Math" panose="02040503050406030204" pitchFamily="18" charset="0"/>
                                </a:rPr>
                                <m:t>2</m:t>
                              </m:r>
                            </m:sup>
                          </m:sSup>
                        </m:e>
                      </m:d>
                    </m:oMath>
                  </m:oMathPara>
                </a14:m>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1806906" y="4350396"/>
                <a:ext cx="5803079" cy="60080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1798114" y="4949209"/>
                <a:ext cx="6560160" cy="6008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𝔼</m:t>
                          </m:r>
                        </m:e>
                        <m:sub>
                          <m:r>
                            <a:rPr lang="en-US" altLang="zh-CN" b="0" i="1" smtClean="0">
                              <a:latin typeface="Cambria Math" panose="02040503050406030204" pitchFamily="18" charset="0"/>
                            </a:rPr>
                            <m:t>𝐷</m:t>
                          </m:r>
                        </m:sub>
                      </m:sSub>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𝑓</m:t>
                                      </m:r>
                                    </m:e>
                                  </m:acc>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e>
                                  </m:d>
                                </m:e>
                              </m:d>
                            </m:e>
                            <m:sup>
                              <m:r>
                                <a:rPr lang="en-US" altLang="zh-CN" b="0" i="1" smtClean="0">
                                  <a:latin typeface="Cambria Math" panose="02040503050406030204" pitchFamily="18" charset="0"/>
                                </a:rPr>
                                <m:t>2</m:t>
                              </m:r>
                            </m:sup>
                          </m:sSup>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𝔼</m:t>
                          </m:r>
                        </m:e>
                        <m:sub>
                          <m:r>
                            <a:rPr lang="en-US" altLang="zh-CN" i="1">
                              <a:latin typeface="Cambria Math" panose="02040503050406030204" pitchFamily="18" charset="0"/>
                            </a:rPr>
                            <m:t>𝐷</m:t>
                          </m:r>
                        </m:sub>
                      </m:sSub>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d>
                                    <m:dPr>
                                      <m:ctrlPr>
                                        <a:rPr lang="en-US" altLang="zh-CN" i="1">
                                          <a:latin typeface="Cambria Math" panose="02040503050406030204" pitchFamily="18" charset="0"/>
                                        </a:rPr>
                                      </m:ctrlPr>
                                    </m:dPr>
                                    <m:e>
                                      <m:r>
                                        <a:rPr lang="en-US" altLang="zh-CN" b="1" i="1">
                                          <a:latin typeface="Cambria Math" panose="02040503050406030204" pitchFamily="18" charset="0"/>
                                        </a:rPr>
                                        <m:t>𝒙</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e>
                            <m:sup>
                              <m:r>
                                <a:rPr lang="en-US" altLang="zh-CN" i="1">
                                  <a:latin typeface="Cambria Math" panose="02040503050406030204" pitchFamily="18" charset="0"/>
                                </a:rPr>
                                <m:t>2</m:t>
                              </m:r>
                            </m:sup>
                          </m:sSup>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𝔼</m:t>
                          </m:r>
                        </m:e>
                        <m:sub>
                          <m:r>
                            <a:rPr lang="en-US" altLang="zh-CN" i="1">
                              <a:latin typeface="Cambria Math" panose="02040503050406030204" pitchFamily="18" charset="0"/>
                            </a:rPr>
                            <m:t>𝐷</m:t>
                          </m:r>
                        </m:sub>
                      </m:sSub>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𝑦</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𝐷</m:t>
                                      </m:r>
                                    </m:sub>
                                  </m:sSub>
                                </m:e>
                              </m:d>
                            </m:e>
                            <m:sup>
                              <m:r>
                                <a:rPr lang="en-US" altLang="zh-CN" i="1">
                                  <a:latin typeface="Cambria Math" panose="02040503050406030204" pitchFamily="18" charset="0"/>
                                </a:rPr>
                                <m:t>2</m:t>
                              </m:r>
                            </m:sup>
                          </m:sSup>
                        </m:e>
                      </m:d>
                    </m:oMath>
                  </m:oMathPara>
                </a14:m>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1798114" y="4949209"/>
                <a:ext cx="6560160" cy="600805"/>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5275406" y="5725791"/>
                <a:ext cx="1125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𝑏𝑖𝑎</m:t>
                      </m:r>
                      <m:sSup>
                        <m:sSupPr>
                          <m:ctrlPr>
                            <a:rPr lang="en-US" altLang="zh-CN" i="1">
                              <a:latin typeface="Cambria Math" panose="02040503050406030204" pitchFamily="18" charset="0"/>
                            </a:rPr>
                          </m:ctrlPr>
                        </m:sSupPr>
                        <m:e>
                          <m:r>
                            <a:rPr lang="en-US" altLang="zh-CN" i="1">
                              <a:latin typeface="Cambria Math" panose="02040503050406030204" pitchFamily="18" charset="0"/>
                            </a:rPr>
                            <m:t>𝑠</m:t>
                          </m:r>
                        </m:e>
                        <m:sup>
                          <m:r>
                            <a:rPr lang="en-US" altLang="zh-CN" i="1">
                              <a:latin typeface="Cambria Math" panose="02040503050406030204" pitchFamily="18" charset="0"/>
                            </a:rPr>
                            <m:t>2</m:t>
                          </m:r>
                        </m:sup>
                      </m:sSup>
                      <m:d>
                        <m:dPr>
                          <m:ctrlPr>
                            <a:rPr lang="en-US" altLang="zh-CN" i="1">
                              <a:latin typeface="Cambria Math" panose="02040503050406030204" pitchFamily="18" charset="0"/>
                            </a:rPr>
                          </m:ctrlPr>
                        </m:dPr>
                        <m:e>
                          <m:r>
                            <a:rPr lang="en-US" altLang="zh-CN" b="1" i="1">
                              <a:latin typeface="Cambria Math" panose="02040503050406030204" pitchFamily="18" charset="0"/>
                            </a:rPr>
                            <m:t>𝒙</m:t>
                          </m:r>
                        </m:e>
                      </m:d>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5275406" y="5725791"/>
                <a:ext cx="1125373"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2957602" y="5725791"/>
                <a:ext cx="9343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𝑣𝑎𝑟</m:t>
                      </m:r>
                      <m:d>
                        <m:dPr>
                          <m:ctrlPr>
                            <a:rPr lang="en-US" altLang="zh-CN" i="1">
                              <a:latin typeface="Cambria Math" panose="02040503050406030204" pitchFamily="18" charset="0"/>
                            </a:rPr>
                          </m:ctrlPr>
                        </m:dPr>
                        <m:e>
                          <m:r>
                            <a:rPr lang="en-US" altLang="zh-CN" b="1" i="1">
                              <a:latin typeface="Cambria Math" panose="02040503050406030204" pitchFamily="18" charset="0"/>
                            </a:rPr>
                            <m:t>𝒙</m:t>
                          </m:r>
                        </m:e>
                      </m:d>
                    </m:oMath>
                  </m:oMathPara>
                </a14:m>
                <a:endParaRPr lang="zh-CN" altLang="en-US" dirty="0"/>
              </a:p>
            </p:txBody>
          </p:sp>
        </mc:Choice>
        <mc:Fallback xmlns="">
          <p:sp>
            <p:nvSpPr>
              <p:cNvPr id="14" name="矩形 13"/>
              <p:cNvSpPr>
                <a:spLocks noRot="1" noChangeAspect="1" noMove="1" noResize="1" noEditPoints="1" noAdjustHandles="1" noChangeArrowheads="1" noChangeShapeType="1" noTextEdit="1"/>
              </p:cNvSpPr>
              <p:nvPr/>
            </p:nvSpPr>
            <p:spPr>
              <a:xfrm>
                <a:off x="2957602" y="5725791"/>
                <a:ext cx="934358"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7223833" y="5725791"/>
                <a:ext cx="46846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𝜀</m:t>
                          </m:r>
                        </m:e>
                        <m:sup>
                          <m:r>
                            <a:rPr lang="en-US" altLang="zh-CN" i="1">
                              <a:latin typeface="Cambria Math" panose="02040503050406030204" pitchFamily="18" charset="0"/>
                            </a:rPr>
                            <m:t>2</m:t>
                          </m:r>
                        </m:sup>
                      </m:sSup>
                    </m:oMath>
                  </m:oMathPara>
                </a14:m>
                <a:endParaRPr lang="zh-CN" altLang="en-US" dirty="0"/>
              </a:p>
            </p:txBody>
          </p:sp>
        </mc:Choice>
        <mc:Fallback xmlns="">
          <p:sp>
            <p:nvSpPr>
              <p:cNvPr id="15" name="矩形 14"/>
              <p:cNvSpPr>
                <a:spLocks noRot="1" noChangeAspect="1" noMove="1" noResize="1" noEditPoints="1" noAdjustHandles="1" noChangeArrowheads="1" noChangeShapeType="1" noTextEdit="1"/>
              </p:cNvSpPr>
              <p:nvPr/>
            </p:nvSpPr>
            <p:spPr>
              <a:xfrm>
                <a:off x="7223833" y="5725791"/>
                <a:ext cx="468462" cy="369332"/>
              </a:xfrm>
              <a:prstGeom prst="rect">
                <a:avLst/>
              </a:prstGeom>
              <a:blipFill>
                <a:blip r:embed="rId10"/>
                <a:stretch>
                  <a:fillRect/>
                </a:stretch>
              </a:blipFill>
            </p:spPr>
            <p:txBody>
              <a:bodyPr/>
              <a:lstStyle/>
              <a:p>
                <a:r>
                  <a:rPr lang="zh-CN" altLang="en-US">
                    <a:noFill/>
                  </a:rPr>
                  <a:t> </a:t>
                </a:r>
              </a:p>
            </p:txBody>
          </p:sp>
        </mc:Fallback>
      </mc:AlternateContent>
      <p:sp>
        <p:nvSpPr>
          <p:cNvPr id="19" name="矩形 18"/>
          <p:cNvSpPr/>
          <p:nvPr/>
        </p:nvSpPr>
        <p:spPr>
          <a:xfrm>
            <a:off x="2779976" y="6343717"/>
            <a:ext cx="4339650" cy="369332"/>
          </a:xfrm>
          <a:prstGeom prst="rect">
            <a:avLst/>
          </a:prstGeom>
        </p:spPr>
        <p:txBody>
          <a:bodyPr wrap="none">
            <a:spAutoFit/>
          </a:bodyPr>
          <a:lstStyle/>
          <a:p>
            <a:r>
              <a:rPr lang="zh-CN" altLang="en-US" dirty="0"/>
              <a:t>泛化误差可分解为偏差、方差与噪声之和</a:t>
            </a:r>
          </a:p>
        </p:txBody>
      </p:sp>
    </p:spTree>
    <p:extLst>
      <p:ext uri="{BB962C8B-B14F-4D97-AF65-F5344CB8AC3E}">
        <p14:creationId xmlns:p14="http://schemas.microsoft.com/office/powerpoint/2010/main" val="328736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8" grpId="0"/>
      <p:bldP spid="9" grpId="0"/>
      <p:bldP spid="10" grpId="0"/>
      <p:bldP spid="11" grpId="0"/>
      <p:bldP spid="13" grpId="0"/>
      <p:bldP spid="14" grpId="0"/>
      <p:bldP spid="15" grpId="0"/>
      <p:bldP spid="1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泛化性能解释</a:t>
            </a:r>
          </a:p>
        </p:txBody>
      </p:sp>
      <p:sp>
        <p:nvSpPr>
          <p:cNvPr id="3" name="内容占位符 2"/>
          <p:cNvSpPr>
            <a:spLocks noGrp="1"/>
          </p:cNvSpPr>
          <p:nvPr>
            <p:ph idx="1"/>
          </p:nvPr>
        </p:nvSpPr>
        <p:spPr>
          <a:xfrm>
            <a:off x="628650" y="2919045"/>
            <a:ext cx="7886700" cy="3495593"/>
          </a:xfrm>
        </p:spPr>
        <p:txBody>
          <a:bodyPr/>
          <a:lstStyle/>
          <a:p>
            <a:r>
              <a:rPr lang="zh-CN" altLang="en-US" dirty="0" smtClean="0"/>
              <a:t>偏差</a:t>
            </a:r>
            <a:r>
              <a:rPr lang="zh-CN" altLang="en-US" dirty="0"/>
              <a:t>度量了学习算法期望预测与真实结果的偏离程度；即刻画了学习算法本身的拟合</a:t>
            </a:r>
            <a:r>
              <a:rPr lang="zh-CN" altLang="en-US" dirty="0" smtClean="0"/>
              <a:t>能力</a:t>
            </a:r>
            <a:endParaRPr lang="zh-CN" altLang="en-US" dirty="0"/>
          </a:p>
          <a:p>
            <a:r>
              <a:rPr lang="zh-CN" altLang="en-US" dirty="0"/>
              <a:t>方差度量了同样大小训练集的变动所导致的学习性能的变化；即刻画了数据扰动所造成的</a:t>
            </a:r>
            <a:r>
              <a:rPr lang="zh-CN" altLang="en-US" dirty="0" smtClean="0"/>
              <a:t>影响</a:t>
            </a:r>
            <a:endParaRPr lang="zh-CN" altLang="en-US" dirty="0"/>
          </a:p>
          <a:p>
            <a:r>
              <a:rPr lang="zh-CN" altLang="en-US" dirty="0"/>
              <a:t>噪声表达了在当前任务上任何学习算法所能达到的期望泛化误差的下界；即刻画了学习问题本身的</a:t>
            </a:r>
            <a:r>
              <a:rPr lang="zh-CN" altLang="en-US" dirty="0" smtClean="0"/>
              <a:t>难度</a:t>
            </a:r>
            <a:endParaRPr lang="zh-CN" altLang="en-US" dirty="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46</a:t>
            </a:fld>
            <a:endParaRPr lang="zh-CN" altLang="en-US"/>
          </a:p>
        </p:txBody>
      </p:sp>
      <p:sp>
        <p:nvSpPr>
          <p:cNvPr id="7" name="圆角矩形标注 6"/>
          <p:cNvSpPr/>
          <p:nvPr/>
        </p:nvSpPr>
        <p:spPr>
          <a:xfrm>
            <a:off x="2545550" y="2184403"/>
            <a:ext cx="1178169" cy="421044"/>
          </a:xfrm>
          <a:prstGeom prst="wedgeRoundRectCallout">
            <a:avLst>
              <a:gd name="adj1" fmla="val -23818"/>
              <a:gd name="adj2" fmla="val -899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4932463" y="2184403"/>
            <a:ext cx="1178169" cy="421044"/>
          </a:xfrm>
          <a:prstGeom prst="wedgeRoundRectCallout">
            <a:avLst>
              <a:gd name="adj1" fmla="val -23818"/>
              <a:gd name="adj2" fmla="val -899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6578833" y="2184403"/>
            <a:ext cx="1178169" cy="421044"/>
          </a:xfrm>
          <a:prstGeom prst="wedgeRoundRectCallout">
            <a:avLst>
              <a:gd name="adj1" fmla="val -23818"/>
              <a:gd name="adj2" fmla="val -899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文本框 9"/>
              <p:cNvSpPr txBox="1"/>
              <p:nvPr/>
            </p:nvSpPr>
            <p:spPr>
              <a:xfrm>
                <a:off x="931985" y="1447693"/>
                <a:ext cx="7136143" cy="6008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𝐸</m:t>
                      </m:r>
                      <m:d>
                        <m:dPr>
                          <m:ctrlPr>
                            <a:rPr lang="en-US" altLang="zh-CN" i="1">
                              <a:latin typeface="Cambria Math" panose="02040503050406030204" pitchFamily="18" charset="0"/>
                            </a:rPr>
                          </m:ctrlPr>
                        </m:dPr>
                        <m:e>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𝐷</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𝔼</m:t>
                          </m:r>
                        </m:e>
                        <m:sub>
                          <m:r>
                            <a:rPr lang="en-US" altLang="zh-CN" b="0" i="1" smtClean="0">
                              <a:latin typeface="Cambria Math" panose="02040503050406030204" pitchFamily="18" charset="0"/>
                            </a:rPr>
                            <m:t>𝐷</m:t>
                          </m:r>
                        </m:sub>
                      </m:sSub>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𝑓</m:t>
                                      </m:r>
                                    </m:e>
                                  </m:acc>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e>
                                  </m:d>
                                </m:e>
                              </m:d>
                            </m:e>
                            <m:sup>
                              <m:r>
                                <a:rPr lang="en-US" altLang="zh-CN" b="0" i="1" smtClean="0">
                                  <a:latin typeface="Cambria Math" panose="02040503050406030204" pitchFamily="18" charset="0"/>
                                </a:rPr>
                                <m:t>2</m:t>
                              </m:r>
                            </m:sup>
                          </m:sSup>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𝔼</m:t>
                          </m:r>
                        </m:e>
                        <m:sub>
                          <m:r>
                            <a:rPr lang="en-US" altLang="zh-CN" i="1">
                              <a:latin typeface="Cambria Math" panose="02040503050406030204" pitchFamily="18" charset="0"/>
                            </a:rPr>
                            <m:t>𝐷</m:t>
                          </m:r>
                        </m:sub>
                      </m:sSub>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d>
                                    <m:dPr>
                                      <m:ctrlPr>
                                        <a:rPr lang="en-US" altLang="zh-CN" i="1">
                                          <a:latin typeface="Cambria Math" panose="02040503050406030204" pitchFamily="18" charset="0"/>
                                        </a:rPr>
                                      </m:ctrlPr>
                                    </m:dPr>
                                    <m:e>
                                      <m:r>
                                        <a:rPr lang="en-US" altLang="zh-CN" b="1" i="1">
                                          <a:latin typeface="Cambria Math" panose="02040503050406030204" pitchFamily="18" charset="0"/>
                                        </a:rPr>
                                        <m:t>𝒙</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e>
                            <m:sup>
                              <m:r>
                                <a:rPr lang="en-US" altLang="zh-CN" i="1">
                                  <a:latin typeface="Cambria Math" panose="02040503050406030204" pitchFamily="18" charset="0"/>
                                </a:rPr>
                                <m:t>2</m:t>
                              </m:r>
                            </m:sup>
                          </m:sSup>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𝔼</m:t>
                          </m:r>
                        </m:e>
                        <m:sub>
                          <m:r>
                            <a:rPr lang="en-US" altLang="zh-CN" i="1">
                              <a:latin typeface="Cambria Math" panose="02040503050406030204" pitchFamily="18" charset="0"/>
                            </a:rPr>
                            <m:t>𝐷</m:t>
                          </m:r>
                        </m:sub>
                      </m:sSub>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𝑦</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𝐷</m:t>
                                      </m:r>
                                    </m:sub>
                                  </m:sSub>
                                </m:e>
                              </m:d>
                            </m:e>
                            <m:sup>
                              <m:r>
                                <a:rPr lang="en-US" altLang="zh-CN" i="1">
                                  <a:latin typeface="Cambria Math" panose="02040503050406030204" pitchFamily="18" charset="0"/>
                                </a:rPr>
                                <m:t>2</m:t>
                              </m:r>
                            </m:sup>
                          </m:sSup>
                        </m:e>
                      </m:d>
                    </m:oMath>
                  </m:oMathPara>
                </a14:m>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931985" y="1447693"/>
                <a:ext cx="7136143" cy="60080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4985260" y="2224275"/>
                <a:ext cx="1125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𝑏𝑖𝑎</m:t>
                      </m:r>
                      <m:sSup>
                        <m:sSupPr>
                          <m:ctrlPr>
                            <a:rPr lang="en-US" altLang="zh-CN" i="1">
                              <a:latin typeface="Cambria Math" panose="02040503050406030204" pitchFamily="18" charset="0"/>
                            </a:rPr>
                          </m:ctrlPr>
                        </m:sSupPr>
                        <m:e>
                          <m:r>
                            <a:rPr lang="en-US" altLang="zh-CN" i="1">
                              <a:latin typeface="Cambria Math" panose="02040503050406030204" pitchFamily="18" charset="0"/>
                            </a:rPr>
                            <m:t>𝑠</m:t>
                          </m:r>
                        </m:e>
                        <m:sup>
                          <m:r>
                            <a:rPr lang="en-US" altLang="zh-CN" i="1">
                              <a:latin typeface="Cambria Math" panose="02040503050406030204" pitchFamily="18" charset="0"/>
                            </a:rPr>
                            <m:t>2</m:t>
                          </m:r>
                        </m:sup>
                      </m:sSup>
                      <m:d>
                        <m:dPr>
                          <m:ctrlPr>
                            <a:rPr lang="en-US" altLang="zh-CN" i="1">
                              <a:latin typeface="Cambria Math" panose="02040503050406030204" pitchFamily="18" charset="0"/>
                            </a:rPr>
                          </m:ctrlPr>
                        </m:dPr>
                        <m:e>
                          <m:r>
                            <a:rPr lang="en-US" altLang="zh-CN" b="1" i="1">
                              <a:latin typeface="Cambria Math" panose="02040503050406030204" pitchFamily="18" charset="0"/>
                            </a:rPr>
                            <m:t>𝒙</m:t>
                          </m:r>
                        </m:e>
                      </m:d>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4985260" y="2224275"/>
                <a:ext cx="1125373"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2667456" y="2224275"/>
                <a:ext cx="9343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𝑣𝑎𝑟</m:t>
                      </m:r>
                      <m:d>
                        <m:dPr>
                          <m:ctrlPr>
                            <a:rPr lang="en-US" altLang="zh-CN" i="1">
                              <a:latin typeface="Cambria Math" panose="02040503050406030204" pitchFamily="18" charset="0"/>
                            </a:rPr>
                          </m:ctrlPr>
                        </m:dPr>
                        <m:e>
                          <m:r>
                            <a:rPr lang="en-US" altLang="zh-CN" b="1" i="1">
                              <a:latin typeface="Cambria Math" panose="02040503050406030204" pitchFamily="18" charset="0"/>
                            </a:rPr>
                            <m:t>𝒙</m:t>
                          </m:r>
                        </m:e>
                      </m:d>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2667456" y="2224275"/>
                <a:ext cx="934358"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6933687" y="2224275"/>
                <a:ext cx="46846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𝜀</m:t>
                          </m:r>
                        </m:e>
                        <m:sup>
                          <m:r>
                            <a:rPr lang="en-US" altLang="zh-CN" i="1">
                              <a:latin typeface="Cambria Math" panose="02040503050406030204" pitchFamily="18" charset="0"/>
                            </a:rPr>
                            <m:t>2</m:t>
                          </m:r>
                        </m:sup>
                      </m:sSup>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6933687" y="2224275"/>
                <a:ext cx="468462" cy="369332"/>
              </a:xfrm>
              <a:prstGeom prst="rect">
                <a:avLst/>
              </a:prstGeom>
              <a:blipFill>
                <a:blip r:embed="rId5"/>
                <a:stretch>
                  <a:fillRect/>
                </a:stretch>
              </a:blipFill>
            </p:spPr>
            <p:txBody>
              <a:bodyPr/>
              <a:lstStyle/>
              <a:p>
                <a:r>
                  <a:rPr lang="zh-CN" altLang="en-US">
                    <a:noFill/>
                  </a:rPr>
                  <a:t> </a:t>
                </a:r>
              </a:p>
            </p:txBody>
          </p:sp>
        </mc:Fallback>
      </mc:AlternateContent>
      <p:sp>
        <p:nvSpPr>
          <p:cNvPr id="14" name="矩形 13"/>
          <p:cNvSpPr/>
          <p:nvPr/>
        </p:nvSpPr>
        <p:spPr>
          <a:xfrm>
            <a:off x="1028699" y="5315801"/>
            <a:ext cx="7218485" cy="923330"/>
          </a:xfrm>
          <a:prstGeom prst="rect">
            <a:avLst/>
          </a:prstGeom>
          <a:solidFill>
            <a:schemeClr val="accent2">
              <a:lumMod val="20000"/>
              <a:lumOff val="80000"/>
            </a:schemeClr>
          </a:solidFill>
          <a:ln w="28575">
            <a:solidFill>
              <a:schemeClr val="accent2"/>
            </a:solidFill>
          </a:ln>
        </p:spPr>
        <p:txBody>
          <a:bodyPr wrap="square">
            <a:spAutoFit/>
          </a:bodyPr>
          <a:lstStyle/>
          <a:p>
            <a:pPr marL="0" lvl="1"/>
            <a:r>
              <a:rPr lang="zh-CN" altLang="en-US" dirty="0">
                <a:latin typeface="+mn-ea"/>
              </a:rPr>
              <a:t>泛化性能是由学习算法的能力、数据的充分性以及学习任务本身的难度所共同决定的。给定学习任务为了取得好的泛化性能，需要使偏差小</a:t>
            </a:r>
            <a:r>
              <a:rPr lang="en-US" altLang="zh-CN" dirty="0">
                <a:latin typeface="+mn-ea"/>
              </a:rPr>
              <a:t>(</a:t>
            </a:r>
            <a:r>
              <a:rPr lang="zh-CN" altLang="en-US" dirty="0">
                <a:latin typeface="+mn-ea"/>
              </a:rPr>
              <a:t>充分拟合数据</a:t>
            </a:r>
            <a:r>
              <a:rPr lang="en-US" altLang="zh-CN" dirty="0">
                <a:latin typeface="+mn-ea"/>
              </a:rPr>
              <a:t>)</a:t>
            </a:r>
            <a:r>
              <a:rPr lang="zh-CN" altLang="en-US" dirty="0">
                <a:latin typeface="+mn-ea"/>
              </a:rPr>
              <a:t>而且方差较小</a:t>
            </a:r>
            <a:r>
              <a:rPr lang="en-US" altLang="zh-CN" dirty="0">
                <a:latin typeface="+mn-ea"/>
              </a:rPr>
              <a:t>(</a:t>
            </a:r>
            <a:r>
              <a:rPr lang="zh-CN" altLang="en-US" dirty="0">
                <a:latin typeface="+mn-ea"/>
              </a:rPr>
              <a:t>减少数据扰动产生的影响</a:t>
            </a:r>
            <a:r>
              <a:rPr lang="en-US" altLang="zh-CN" dirty="0">
                <a:latin typeface="+mn-ea"/>
              </a:rPr>
              <a:t>)</a:t>
            </a:r>
            <a:r>
              <a:rPr lang="zh-CN" altLang="en-US" dirty="0">
                <a:latin typeface="+mn-ea"/>
              </a:rPr>
              <a:t>。</a:t>
            </a:r>
            <a:endParaRPr lang="en-US" altLang="zh-CN" dirty="0">
              <a:latin typeface="+mn-ea"/>
            </a:endParaRPr>
          </a:p>
        </p:txBody>
      </p:sp>
    </p:spTree>
    <p:extLst>
      <p:ext uri="{BB962C8B-B14F-4D97-AF65-F5344CB8AC3E}">
        <p14:creationId xmlns:p14="http://schemas.microsoft.com/office/powerpoint/2010/main" val="20536001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泛化性能解释</a:t>
            </a:r>
          </a:p>
        </p:txBody>
      </p:sp>
      <p:sp>
        <p:nvSpPr>
          <p:cNvPr id="3" name="内容占位符 2"/>
          <p:cNvSpPr>
            <a:spLocks noGrp="1"/>
          </p:cNvSpPr>
          <p:nvPr>
            <p:ph idx="1"/>
          </p:nvPr>
        </p:nvSpPr>
        <p:spPr/>
        <p:txBody>
          <a:bodyPr/>
          <a:lstStyle/>
          <a:p>
            <a:r>
              <a:rPr lang="zh-CN" altLang="en-US" dirty="0"/>
              <a:t>一般来说，偏差与方差是有冲突的，称为偏差</a:t>
            </a:r>
            <a:r>
              <a:rPr lang="en-US" altLang="zh-CN" dirty="0"/>
              <a:t>-</a:t>
            </a:r>
            <a:r>
              <a:rPr lang="zh-CN" altLang="en-US" dirty="0"/>
              <a:t>方差窘境。</a:t>
            </a:r>
          </a:p>
          <a:p>
            <a:endParaRPr lang="en-US" altLang="zh-CN" dirty="0" smtClean="0"/>
          </a:p>
          <a:p>
            <a:r>
              <a:rPr lang="zh-CN" altLang="en-US" dirty="0" smtClean="0"/>
              <a:t>如</a:t>
            </a:r>
            <a:r>
              <a:rPr lang="zh-CN" altLang="en-US" dirty="0"/>
              <a:t>右图所示，假如我们能控制算法的训练程度：</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47</a:t>
            </a:fld>
            <a:endParaRPr lang="zh-CN"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0294" y="2931046"/>
            <a:ext cx="3341097" cy="2461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894942" y="2931046"/>
            <a:ext cx="4179061" cy="2990562"/>
          </a:xfrm>
          <a:prstGeom prst="rect">
            <a:avLst/>
          </a:prstGeom>
          <a:solidFill>
            <a:schemeClr val="accent2">
              <a:lumMod val="20000"/>
              <a:lumOff val="80000"/>
            </a:schemeClr>
          </a:solidFill>
          <a:ln w="28575">
            <a:solidFill>
              <a:schemeClr val="accent2"/>
            </a:solidFill>
          </a:ln>
        </p:spPr>
        <p:txBody>
          <a:bodyPr wrap="square">
            <a:spAutoFit/>
          </a:bodyPr>
          <a:lstStyle/>
          <a:p>
            <a:pPr marL="172800" lvl="1" indent="-172800">
              <a:spcAft>
                <a:spcPts val="500"/>
              </a:spcAft>
              <a:buFont typeface="Arial" panose="020B0604020202020204" pitchFamily="34" charset="0"/>
              <a:buChar char="•"/>
            </a:pPr>
            <a:r>
              <a:rPr lang="zh-CN" altLang="en-US" dirty="0">
                <a:latin typeface="+mn-ea"/>
              </a:rPr>
              <a:t>在训练不足时，学习器拟合能力不强，训练数据的扰动不足以使学习器的拟合能力产生显著变化，此时</a:t>
            </a:r>
            <a:r>
              <a:rPr lang="zh-CN" altLang="en-US" dirty="0">
                <a:solidFill>
                  <a:srgbClr val="FF0000"/>
                </a:solidFill>
                <a:latin typeface="+mn-ea"/>
              </a:rPr>
              <a:t>偏差主导泛化</a:t>
            </a:r>
            <a:r>
              <a:rPr lang="zh-CN" altLang="en-US" dirty="0" smtClean="0">
                <a:solidFill>
                  <a:srgbClr val="FF0000"/>
                </a:solidFill>
                <a:latin typeface="+mn-ea"/>
              </a:rPr>
              <a:t>错误率</a:t>
            </a:r>
            <a:endParaRPr lang="en-US" altLang="zh-CN" dirty="0">
              <a:solidFill>
                <a:srgbClr val="FF0000"/>
              </a:solidFill>
              <a:latin typeface="+mn-ea"/>
            </a:endParaRPr>
          </a:p>
          <a:p>
            <a:pPr marL="172800" lvl="1" indent="-172800">
              <a:spcAft>
                <a:spcPts val="500"/>
              </a:spcAft>
              <a:buFont typeface="Arial" panose="020B0604020202020204" pitchFamily="34" charset="0"/>
              <a:buChar char="•"/>
            </a:pPr>
            <a:r>
              <a:rPr lang="zh-CN" altLang="en-US" dirty="0">
                <a:latin typeface="+mn-ea"/>
              </a:rPr>
              <a:t>随着训练程度加深，学习器拟合能力逐渐增强，</a:t>
            </a:r>
            <a:r>
              <a:rPr lang="zh-CN" altLang="en-US" dirty="0">
                <a:solidFill>
                  <a:srgbClr val="FF0000"/>
                </a:solidFill>
                <a:latin typeface="+mn-ea"/>
              </a:rPr>
              <a:t>方差逐渐主导泛化</a:t>
            </a:r>
            <a:r>
              <a:rPr lang="zh-CN" altLang="en-US" dirty="0" smtClean="0">
                <a:solidFill>
                  <a:srgbClr val="FF0000"/>
                </a:solidFill>
                <a:latin typeface="+mn-ea"/>
              </a:rPr>
              <a:t>错误率</a:t>
            </a:r>
            <a:endParaRPr lang="en-US" altLang="zh-CN" dirty="0">
              <a:solidFill>
                <a:srgbClr val="FF0000"/>
              </a:solidFill>
              <a:latin typeface="+mn-ea"/>
            </a:endParaRPr>
          </a:p>
          <a:p>
            <a:pPr marL="172800" lvl="1" indent="-172800">
              <a:spcAft>
                <a:spcPts val="500"/>
              </a:spcAft>
              <a:buFont typeface="Arial" panose="020B0604020202020204" pitchFamily="34" charset="0"/>
              <a:buChar char="•"/>
            </a:pPr>
            <a:r>
              <a:rPr lang="zh-CN" altLang="en-US" dirty="0" smtClean="0">
                <a:latin typeface="+mn-ea"/>
              </a:rPr>
              <a:t>训练</a:t>
            </a:r>
            <a:r>
              <a:rPr lang="zh-CN" altLang="en-US" dirty="0">
                <a:latin typeface="+mn-ea"/>
              </a:rPr>
              <a:t>充足后，学习器的拟合能力非常强，训练数据的轻微扰动都会导致学习器的显著变化，若训练数据自身非全局特性被学到则</a:t>
            </a:r>
            <a:r>
              <a:rPr lang="zh-CN" altLang="en-US" dirty="0">
                <a:solidFill>
                  <a:srgbClr val="FF0000"/>
                </a:solidFill>
                <a:latin typeface="+mn-ea"/>
              </a:rPr>
              <a:t>会发生过拟合</a:t>
            </a:r>
            <a:r>
              <a:rPr lang="zh-CN" altLang="en-US" dirty="0">
                <a:latin typeface="+mn-ea"/>
              </a:rPr>
              <a:t>。</a:t>
            </a:r>
            <a:endParaRPr lang="en-US" altLang="zh-CN" dirty="0">
              <a:latin typeface="+mn-ea"/>
            </a:endParaRPr>
          </a:p>
        </p:txBody>
      </p:sp>
    </p:spTree>
    <p:extLst>
      <p:ext uri="{BB962C8B-B14F-4D97-AF65-F5344CB8AC3E}">
        <p14:creationId xmlns:p14="http://schemas.microsoft.com/office/powerpoint/2010/main" val="292929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lstStyle/>
          <a:p>
            <a:r>
              <a:rPr lang="zh-CN" altLang="en-US" dirty="0" smtClean="0"/>
              <a:t>习题</a:t>
            </a:r>
            <a:r>
              <a:rPr lang="en-US" altLang="zh-CN" dirty="0" smtClean="0"/>
              <a:t>2.2</a:t>
            </a:r>
          </a:p>
          <a:p>
            <a:endParaRPr lang="en-US" altLang="zh-CN" dirty="0" smtClean="0"/>
          </a:p>
          <a:p>
            <a:r>
              <a:rPr lang="zh-CN" altLang="en-US" dirty="0" smtClean="0"/>
              <a:t>习题</a:t>
            </a:r>
            <a:r>
              <a:rPr lang="en-US" altLang="zh-CN" smtClean="0"/>
              <a:t>2.4</a:t>
            </a:r>
          </a:p>
          <a:p>
            <a:endParaRPr lang="en-US" altLang="zh-CN" dirty="0"/>
          </a:p>
          <a:p>
            <a:r>
              <a:rPr lang="zh-CN" altLang="en-US" dirty="0" smtClean="0"/>
              <a:t>习题</a:t>
            </a:r>
            <a:r>
              <a:rPr lang="en-US" altLang="zh-CN" dirty="0" smtClean="0"/>
              <a:t>2.5</a:t>
            </a:r>
          </a:p>
          <a:p>
            <a:endParaRPr lang="en-US" altLang="zh-CN" dirty="0"/>
          </a:p>
          <a:p>
            <a:r>
              <a:rPr lang="zh-CN" altLang="en-US" dirty="0" smtClean="0"/>
              <a:t>习题</a:t>
            </a:r>
            <a:r>
              <a:rPr lang="en-US" altLang="zh-CN" dirty="0" smtClean="0"/>
              <a:t>2.9</a:t>
            </a:r>
            <a:endParaRPr lang="en-US" altLang="zh-CN" dirty="0"/>
          </a:p>
        </p:txBody>
      </p:sp>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48</a:t>
            </a:fld>
            <a:endParaRPr lang="zh-CN" altLang="en-US"/>
          </a:p>
        </p:txBody>
      </p:sp>
    </p:spTree>
    <p:extLst>
      <p:ext uri="{BB962C8B-B14F-4D97-AF65-F5344CB8AC3E}">
        <p14:creationId xmlns:p14="http://schemas.microsoft.com/office/powerpoint/2010/main" val="1476270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经验误差与过拟合</a:t>
            </a:r>
          </a:p>
        </p:txBody>
      </p:sp>
      <p:sp>
        <p:nvSpPr>
          <p:cNvPr id="3" name="内容占位符 2"/>
          <p:cNvSpPr>
            <a:spLocks noGrp="1"/>
          </p:cNvSpPr>
          <p:nvPr>
            <p:ph idx="1"/>
          </p:nvPr>
        </p:nvSpPr>
        <p:spPr/>
        <p:txBody>
          <a:bodyPr/>
          <a:lstStyle/>
          <a:p>
            <a:r>
              <a:rPr lang="zh-CN" altLang="en-US" dirty="0" smtClean="0"/>
              <a:t>事先可能不知道</a:t>
            </a:r>
            <a:r>
              <a:rPr lang="zh-CN" altLang="en-US" dirty="0"/>
              <a:t>新样本的特征</a:t>
            </a:r>
            <a:r>
              <a:rPr lang="zh-CN" altLang="en-US" dirty="0" smtClean="0"/>
              <a:t>，只能</a:t>
            </a:r>
            <a:r>
              <a:rPr lang="zh-CN" altLang="en-US" dirty="0"/>
              <a:t>努力使经验误差最小</a:t>
            </a:r>
            <a:r>
              <a:rPr lang="zh-CN" altLang="en-US" dirty="0" smtClean="0"/>
              <a:t>化</a:t>
            </a:r>
            <a:endParaRPr lang="zh-CN" altLang="en-US" dirty="0"/>
          </a:p>
          <a:p>
            <a:r>
              <a:rPr lang="zh-CN" altLang="en-US" dirty="0"/>
              <a:t>很多时候虽然能在训练集上做到分类错误率为零，但多数情况下这样的学习器并不好</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5</a:t>
            </a:fld>
            <a:endParaRPr lang="zh-CN" altLang="en-US"/>
          </a:p>
        </p:txBody>
      </p:sp>
      <p:sp>
        <p:nvSpPr>
          <p:cNvPr id="7" name="文本框 6"/>
          <p:cNvSpPr txBox="1"/>
          <p:nvPr/>
        </p:nvSpPr>
        <p:spPr>
          <a:xfrm>
            <a:off x="902269" y="3099129"/>
            <a:ext cx="6861166" cy="707886"/>
          </a:xfrm>
          <a:prstGeom prst="rect">
            <a:avLst/>
          </a:prstGeom>
          <a:solidFill>
            <a:schemeClr val="accent2">
              <a:lumMod val="20000"/>
              <a:lumOff val="80000"/>
            </a:schemeClr>
          </a:solidFill>
          <a:ln w="28575">
            <a:solidFill>
              <a:schemeClr val="accent2"/>
            </a:solidFill>
          </a:ln>
        </p:spPr>
        <p:txBody>
          <a:bodyPr wrap="square" rtlCol="0">
            <a:spAutoFit/>
          </a:bodyPr>
          <a:lstStyle/>
          <a:p>
            <a:r>
              <a:rPr lang="zh-CN" altLang="en-US" sz="2000" dirty="0" smtClean="0">
                <a:latin typeface="+mn-ea"/>
              </a:rPr>
              <a:t>学习</a:t>
            </a:r>
            <a:r>
              <a:rPr lang="zh-CN" altLang="en-US" sz="2000" dirty="0">
                <a:latin typeface="+mn-ea"/>
              </a:rPr>
              <a:t>器把训练样本学习的“太好”，将训练样本本身的</a:t>
            </a:r>
            <a:r>
              <a:rPr lang="zh-CN" altLang="en-US" sz="2000" dirty="0" smtClean="0">
                <a:latin typeface="+mn-ea"/>
              </a:rPr>
              <a:t>特点当做</a:t>
            </a:r>
            <a:r>
              <a:rPr lang="zh-CN" altLang="en-US" sz="2000" dirty="0">
                <a:latin typeface="+mn-ea"/>
              </a:rPr>
              <a:t>所有样本的一般性质，导致泛化性能</a:t>
            </a:r>
            <a:r>
              <a:rPr lang="zh-CN" altLang="en-US" sz="2000" dirty="0" smtClean="0">
                <a:latin typeface="+mn-ea"/>
              </a:rPr>
              <a:t>下降</a:t>
            </a:r>
            <a:endParaRPr lang="en-US" altLang="zh-CN" sz="2000" dirty="0">
              <a:latin typeface="+mn-ea"/>
            </a:endParaRPr>
          </a:p>
        </p:txBody>
      </p:sp>
      <p:sp>
        <p:nvSpPr>
          <p:cNvPr id="10" name="矩形 9"/>
          <p:cNvSpPr/>
          <p:nvPr/>
        </p:nvSpPr>
        <p:spPr>
          <a:xfrm>
            <a:off x="897507" y="2663025"/>
            <a:ext cx="2925659" cy="415498"/>
          </a:xfrm>
          <a:prstGeom prst="rect">
            <a:avLst/>
          </a:prstGeom>
          <a:solidFill>
            <a:schemeClr val="accent2"/>
          </a:solidFill>
          <a:ln>
            <a:solidFill>
              <a:schemeClr val="accent2"/>
            </a:solidFill>
          </a:ln>
        </p:spPr>
        <p:txBody>
          <a:bodyPr wrap="square">
            <a:spAutoFit/>
          </a:bodyPr>
          <a:lstStyle/>
          <a:p>
            <a:pPr algn="ctr"/>
            <a:r>
              <a:rPr lang="zh-CN" altLang="en-US" sz="2100" dirty="0">
                <a:solidFill>
                  <a:schemeClr val="bg1"/>
                </a:solidFill>
              </a:rPr>
              <a:t>过拟合</a:t>
            </a:r>
          </a:p>
        </p:txBody>
      </p:sp>
      <p:sp>
        <p:nvSpPr>
          <p:cNvPr id="11" name="文本框 10"/>
          <p:cNvSpPr txBox="1"/>
          <p:nvPr/>
        </p:nvSpPr>
        <p:spPr>
          <a:xfrm>
            <a:off x="902269" y="5267723"/>
            <a:ext cx="6861166" cy="504000"/>
          </a:xfrm>
          <a:prstGeom prst="rect">
            <a:avLst/>
          </a:prstGeom>
          <a:solidFill>
            <a:schemeClr val="accent5">
              <a:lumMod val="20000"/>
              <a:lumOff val="80000"/>
            </a:schemeClr>
          </a:solidFill>
          <a:ln w="28575">
            <a:solidFill>
              <a:schemeClr val="accent5"/>
            </a:solidFill>
          </a:ln>
        </p:spPr>
        <p:txBody>
          <a:bodyPr wrap="square" rtlCol="0" anchor="ctr">
            <a:spAutoFit/>
          </a:bodyPr>
          <a:lstStyle/>
          <a:p>
            <a:r>
              <a:rPr lang="zh-CN" altLang="en-US" sz="2000" dirty="0">
                <a:latin typeface="+mn-ea"/>
              </a:rPr>
              <a:t>对训练样本的一般性质尚未学好</a:t>
            </a:r>
            <a:endParaRPr lang="en-US" altLang="zh-CN" sz="2000" dirty="0">
              <a:latin typeface="+mn-ea"/>
            </a:endParaRPr>
          </a:p>
        </p:txBody>
      </p:sp>
      <p:sp>
        <p:nvSpPr>
          <p:cNvPr id="12" name="矩形 11"/>
          <p:cNvSpPr/>
          <p:nvPr/>
        </p:nvSpPr>
        <p:spPr>
          <a:xfrm>
            <a:off x="897507" y="4845299"/>
            <a:ext cx="2925659" cy="415498"/>
          </a:xfrm>
          <a:prstGeom prst="rect">
            <a:avLst/>
          </a:prstGeom>
          <a:solidFill>
            <a:schemeClr val="accent5"/>
          </a:solidFill>
          <a:ln>
            <a:solidFill>
              <a:schemeClr val="accent5"/>
            </a:solidFill>
          </a:ln>
        </p:spPr>
        <p:txBody>
          <a:bodyPr wrap="square">
            <a:spAutoFit/>
          </a:bodyPr>
          <a:lstStyle/>
          <a:p>
            <a:pPr algn="ctr"/>
            <a:r>
              <a:rPr lang="zh-CN" altLang="en-US" sz="2100" dirty="0" smtClean="0">
                <a:solidFill>
                  <a:schemeClr val="bg1"/>
                </a:solidFill>
              </a:rPr>
              <a:t>欠拟合</a:t>
            </a:r>
            <a:endParaRPr lang="zh-CN" altLang="en-US" sz="2100" dirty="0">
              <a:solidFill>
                <a:schemeClr val="bg1"/>
              </a:solidFill>
            </a:endParaRPr>
          </a:p>
        </p:txBody>
      </p:sp>
      <p:sp>
        <p:nvSpPr>
          <p:cNvPr id="14" name="矩形 13"/>
          <p:cNvSpPr/>
          <p:nvPr/>
        </p:nvSpPr>
        <p:spPr>
          <a:xfrm>
            <a:off x="897507" y="3883809"/>
            <a:ext cx="3318893" cy="5461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优化目标加正则项</a:t>
            </a:r>
          </a:p>
        </p:txBody>
      </p:sp>
      <p:sp>
        <p:nvSpPr>
          <p:cNvPr id="15" name="矩形 14"/>
          <p:cNvSpPr/>
          <p:nvPr/>
        </p:nvSpPr>
        <p:spPr>
          <a:xfrm>
            <a:off x="4444542" y="3883809"/>
            <a:ext cx="3318893" cy="5461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US" altLang="zh-CN" sz="2000">
                <a:solidFill>
                  <a:schemeClr val="tx1"/>
                </a:solidFill>
                <a:latin typeface="+mn-ea"/>
              </a:rPr>
              <a:t>early stop</a:t>
            </a:r>
            <a:endParaRPr lang="en-US" altLang="zh-CN" sz="2000" dirty="0">
              <a:solidFill>
                <a:schemeClr val="tx1"/>
              </a:solidFill>
              <a:latin typeface="+mn-ea"/>
            </a:endParaRPr>
          </a:p>
        </p:txBody>
      </p:sp>
      <p:sp>
        <p:nvSpPr>
          <p:cNvPr id="16" name="矩形 15"/>
          <p:cNvSpPr/>
          <p:nvPr/>
        </p:nvSpPr>
        <p:spPr>
          <a:xfrm>
            <a:off x="897507" y="5851446"/>
            <a:ext cx="3318893" cy="546100"/>
          </a:xfrm>
          <a:prstGeom prst="rect">
            <a:avLst/>
          </a:prstGeom>
          <a:solidFill>
            <a:schemeClr val="accent5">
              <a:lumMod val="20000"/>
              <a:lumOff val="80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决策树</a:t>
            </a:r>
            <a:r>
              <a:rPr lang="en-US" altLang="zh-CN" dirty="0">
                <a:solidFill>
                  <a:schemeClr val="tx1"/>
                </a:solidFill>
              </a:rPr>
              <a:t>:</a:t>
            </a:r>
            <a:r>
              <a:rPr lang="zh-CN" altLang="en-US" dirty="0">
                <a:solidFill>
                  <a:schemeClr val="tx1"/>
                </a:solidFill>
              </a:rPr>
              <a:t>拓展分支</a:t>
            </a:r>
          </a:p>
        </p:txBody>
      </p:sp>
      <p:sp>
        <p:nvSpPr>
          <p:cNvPr id="17" name="矩形 16"/>
          <p:cNvSpPr/>
          <p:nvPr/>
        </p:nvSpPr>
        <p:spPr>
          <a:xfrm>
            <a:off x="4444542" y="5851446"/>
            <a:ext cx="3318893" cy="546100"/>
          </a:xfrm>
          <a:prstGeom prst="rect">
            <a:avLst/>
          </a:prstGeom>
          <a:solidFill>
            <a:schemeClr val="accent5">
              <a:lumMod val="20000"/>
              <a:lumOff val="80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lgn="ctr"/>
            <a:r>
              <a:rPr lang="zh-CN" altLang="en-US" sz="2000" dirty="0" smtClean="0">
                <a:solidFill>
                  <a:schemeClr val="tx1"/>
                </a:solidFill>
                <a:latin typeface="+mn-ea"/>
              </a:rPr>
              <a:t>神经网络：增加训练轮数</a:t>
            </a:r>
            <a:endParaRPr lang="zh-CN" altLang="en-US" sz="2000" dirty="0">
              <a:solidFill>
                <a:schemeClr val="tx1"/>
              </a:solidFill>
              <a:latin typeface="+mn-ea"/>
            </a:endParaRPr>
          </a:p>
        </p:txBody>
      </p:sp>
      <p:sp>
        <p:nvSpPr>
          <p:cNvPr id="18" name="文本框 17"/>
          <p:cNvSpPr txBox="1"/>
          <p:nvPr/>
        </p:nvSpPr>
        <p:spPr>
          <a:xfrm>
            <a:off x="267779" y="3871109"/>
            <a:ext cx="685800" cy="646331"/>
          </a:xfrm>
          <a:prstGeom prst="rect">
            <a:avLst/>
          </a:prstGeom>
          <a:noFill/>
        </p:spPr>
        <p:txBody>
          <a:bodyPr wrap="square" rtlCol="0">
            <a:spAutoFit/>
          </a:bodyPr>
          <a:lstStyle/>
          <a:p>
            <a:r>
              <a:rPr lang="zh-CN" altLang="en-US" dirty="0" smtClean="0"/>
              <a:t>解决办法</a:t>
            </a:r>
            <a:endParaRPr lang="zh-CN" altLang="en-US" dirty="0"/>
          </a:p>
        </p:txBody>
      </p:sp>
      <p:sp>
        <p:nvSpPr>
          <p:cNvPr id="19" name="文本框 18"/>
          <p:cNvSpPr txBox="1"/>
          <p:nvPr/>
        </p:nvSpPr>
        <p:spPr>
          <a:xfrm>
            <a:off x="267779" y="5819053"/>
            <a:ext cx="685800" cy="646331"/>
          </a:xfrm>
          <a:prstGeom prst="rect">
            <a:avLst/>
          </a:prstGeom>
          <a:noFill/>
        </p:spPr>
        <p:txBody>
          <a:bodyPr wrap="square" rtlCol="0">
            <a:spAutoFit/>
          </a:bodyPr>
          <a:lstStyle/>
          <a:p>
            <a:r>
              <a:rPr lang="zh-CN" altLang="en-US" dirty="0" smtClean="0"/>
              <a:t>解决办法</a:t>
            </a:r>
            <a:endParaRPr lang="zh-CN" altLang="en-US" dirty="0"/>
          </a:p>
        </p:txBody>
      </p:sp>
    </p:spTree>
    <p:extLst>
      <p:ext uri="{BB962C8B-B14F-4D97-AF65-F5344CB8AC3E}">
        <p14:creationId xmlns:p14="http://schemas.microsoft.com/office/powerpoint/2010/main" val="80315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5" grpId="0" animBg="1"/>
      <p:bldP spid="16" grpId="0" animBg="1"/>
      <p:bldP spid="17" grpId="0" animBg="1"/>
      <p:bldP spid="18"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smtClean="0"/>
              <a:t>—</a:t>
            </a:r>
            <a:r>
              <a:rPr lang="zh-CN" altLang="en-US" dirty="0" smtClean="0"/>
              <a:t>过拟合与欠拟合</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6</a:t>
            </a:fld>
            <a:endParaRPr lang="zh-CN"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530570"/>
            <a:ext cx="7832638" cy="4730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4350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模型评估</a:t>
            </a:r>
            <a:r>
              <a:rPr lang="en-US" altLang="zh-CN" dirty="0" smtClean="0"/>
              <a:t>—</a:t>
            </a:r>
            <a:r>
              <a:rPr lang="zh-CN" altLang="en-US" dirty="0" smtClean="0"/>
              <a:t>评估方法</a:t>
            </a:r>
            <a:endParaRPr lang="zh-CN" altLang="en-US" dirty="0"/>
          </a:p>
        </p:txBody>
      </p:sp>
      <p:sp>
        <p:nvSpPr>
          <p:cNvPr id="3" name="内容占位符 2"/>
          <p:cNvSpPr>
            <a:spLocks noGrp="1"/>
          </p:cNvSpPr>
          <p:nvPr>
            <p:ph idx="1"/>
          </p:nvPr>
        </p:nvSpPr>
        <p:spPr/>
        <p:txBody>
          <a:bodyPr/>
          <a:lstStyle/>
          <a:p>
            <a:r>
              <a:rPr lang="zh-CN" altLang="en-US" dirty="0" smtClean="0"/>
              <a:t>需要一个</a:t>
            </a:r>
            <a:r>
              <a:rPr lang="zh-CN" altLang="en-US" dirty="0" smtClean="0">
                <a:solidFill>
                  <a:srgbClr val="FF0000"/>
                </a:solidFill>
              </a:rPr>
              <a:t>测试集</a:t>
            </a:r>
            <a:r>
              <a:rPr lang="zh-CN" altLang="en-US" dirty="0" smtClean="0"/>
              <a:t>来测试学习器对</a:t>
            </a:r>
            <a:r>
              <a:rPr lang="zh-CN" altLang="en-US" dirty="0" smtClean="0">
                <a:solidFill>
                  <a:srgbClr val="FF0000"/>
                </a:solidFill>
              </a:rPr>
              <a:t>新样本</a:t>
            </a:r>
            <a:r>
              <a:rPr lang="zh-CN" altLang="en-US" dirty="0" smtClean="0"/>
              <a:t>的判别能力</a:t>
            </a:r>
            <a:endParaRPr lang="en-US" altLang="zh-CN" dirty="0" smtClean="0"/>
          </a:p>
          <a:p>
            <a:endParaRPr lang="en-US" altLang="zh-CN" dirty="0"/>
          </a:p>
          <a:p>
            <a:r>
              <a:rPr lang="zh-CN" altLang="en-US" dirty="0"/>
              <a:t>假设测试集是从样本真实分布中独立采样</a:t>
            </a:r>
            <a:r>
              <a:rPr lang="zh-CN" altLang="en-US" dirty="0" smtClean="0"/>
              <a:t>获得，以测试集上的</a:t>
            </a:r>
            <a:r>
              <a:rPr lang="zh-CN" altLang="en-US" dirty="0" smtClean="0">
                <a:solidFill>
                  <a:srgbClr val="FF0000"/>
                </a:solidFill>
              </a:rPr>
              <a:t>测试误差</a:t>
            </a:r>
            <a:r>
              <a:rPr lang="zh-CN" altLang="en-US" dirty="0" smtClean="0"/>
              <a:t>作为</a:t>
            </a:r>
            <a:r>
              <a:rPr lang="zh-CN" altLang="en-US" dirty="0" smtClean="0">
                <a:solidFill>
                  <a:srgbClr val="FF0000"/>
                </a:solidFill>
              </a:rPr>
              <a:t>泛化误差</a:t>
            </a:r>
            <a:r>
              <a:rPr lang="zh-CN" altLang="en-US" dirty="0" smtClean="0"/>
              <a:t>的近似</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7</a:t>
            </a:fld>
            <a:endParaRPr lang="zh-CN" altLang="en-US"/>
          </a:p>
        </p:txBody>
      </p:sp>
      <p:sp>
        <p:nvSpPr>
          <p:cNvPr id="12" name="内容占位符 2"/>
          <p:cNvSpPr txBox="1">
            <a:spLocks/>
          </p:cNvSpPr>
          <p:nvPr/>
        </p:nvSpPr>
        <p:spPr>
          <a:xfrm>
            <a:off x="1138744" y="4058424"/>
            <a:ext cx="6505202" cy="948296"/>
          </a:xfrm>
          <a:prstGeom prst="rect">
            <a:avLst/>
          </a:prstGeom>
          <a:solidFill>
            <a:schemeClr val="accent2">
              <a:lumMod val="20000"/>
              <a:lumOff val="80000"/>
            </a:schemeClr>
          </a:solidFill>
          <a:ln w="28575">
            <a:solidFill>
              <a:schemeClr val="accent2"/>
            </a:solidFill>
          </a:ln>
        </p:spPr>
        <p:txBody>
          <a:bodyPr vert="horz" lIns="91440" tIns="46800" rIns="91440" bIns="45720" rtlCol="0" anchor="ctr">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latin typeface="+mj-ea"/>
                <a:ea typeface="+mj-ea"/>
              </a:rPr>
              <a:t>测试集要和训练集中的样本</a:t>
            </a:r>
            <a:r>
              <a:rPr lang="zh-CN" altLang="en-US" dirty="0" smtClean="0">
                <a:solidFill>
                  <a:srgbClr val="FF0000"/>
                </a:solidFill>
                <a:latin typeface="+mj-ea"/>
                <a:ea typeface="+mj-ea"/>
              </a:rPr>
              <a:t>尽量互斥</a:t>
            </a:r>
            <a:r>
              <a:rPr lang="zh-CN" altLang="en-US" dirty="0" smtClean="0">
                <a:latin typeface="+mj-ea"/>
                <a:ea typeface="+mj-ea"/>
              </a:rPr>
              <a:t>，即测试样本尽量不在训练集中出现、未在训练集中使用过</a:t>
            </a:r>
            <a:endParaRPr lang="zh-CN" altLang="en-US" dirty="0">
              <a:latin typeface="+mj-ea"/>
              <a:ea typeface="+mj-ea"/>
            </a:endParaRPr>
          </a:p>
        </p:txBody>
      </p:sp>
    </p:spTree>
    <p:extLst>
      <p:ext uri="{BB962C8B-B14F-4D97-AF65-F5344CB8AC3E}">
        <p14:creationId xmlns:p14="http://schemas.microsoft.com/office/powerpoint/2010/main" val="386447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评估方法</a:t>
            </a:r>
            <a:r>
              <a:rPr lang="en-US" altLang="zh-CN" dirty="0" smtClean="0"/>
              <a:t>—</a:t>
            </a:r>
            <a:r>
              <a:rPr lang="zh-CN" altLang="en-US" dirty="0" smtClean="0"/>
              <a:t>留出法 </a:t>
            </a:r>
            <a:r>
              <a:rPr lang="en-US" altLang="zh-CN" dirty="0" smtClean="0"/>
              <a:t>(hold-out)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假设数据集合为</a:t>
                </a:r>
                <a14:m>
                  <m:oMath xmlns:m="http://schemas.openxmlformats.org/officeDocument/2006/math">
                    <m:r>
                      <a:rPr lang="en-US" altLang="zh-CN" b="0" i="1" smtClean="0">
                        <a:latin typeface="Cambria Math" panose="02040503050406030204" pitchFamily="18" charset="0"/>
                      </a:rPr>
                      <m:t>𝐷</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𝑚</m:t>
                                </m:r>
                              </m:sub>
                            </m:sSub>
                          </m:e>
                        </m:d>
                      </m:e>
                    </m:d>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36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8</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628650" y="2094172"/>
                <a:ext cx="7200900" cy="96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1" i="1" dirty="0" smtClean="0">
                          <a:latin typeface="Cambria Math" panose="02040503050406030204" pitchFamily="18" charset="0"/>
                        </a:rPr>
                        <m:t>𝑿</m:t>
                      </m:r>
                    </m:oMath>
                  </m:oMathPara>
                </a14:m>
                <a:endParaRPr lang="zh-CN" altLang="en-US" b="1" dirty="0"/>
              </a:p>
            </p:txBody>
          </p:sp>
        </mc:Choice>
        <mc:Fallback xmlns="">
          <p:sp>
            <p:nvSpPr>
              <p:cNvPr id="7" name="矩形 6"/>
              <p:cNvSpPr>
                <a:spLocks noRot="1" noChangeAspect="1" noMove="1" noResize="1" noEditPoints="1" noAdjustHandles="1" noChangeArrowheads="1" noChangeShapeType="1" noTextEdit="1"/>
              </p:cNvSpPr>
              <p:nvPr/>
            </p:nvSpPr>
            <p:spPr>
              <a:xfrm>
                <a:off x="628650" y="2094172"/>
                <a:ext cx="7200900" cy="96520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628650" y="3110063"/>
                <a:ext cx="7200900" cy="38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1" i="1" dirty="0" smtClean="0">
                          <a:latin typeface="Cambria Math" panose="02040503050406030204" pitchFamily="18" charset="0"/>
                        </a:rPr>
                        <m:t>𝒚</m:t>
                      </m:r>
                    </m:oMath>
                  </m:oMathPara>
                </a14:m>
                <a:endParaRPr lang="zh-CN" altLang="en-US" b="1" dirty="0"/>
              </a:p>
            </p:txBody>
          </p:sp>
        </mc:Choice>
        <mc:Fallback xmlns="">
          <p:sp>
            <p:nvSpPr>
              <p:cNvPr id="8" name="矩形 7"/>
              <p:cNvSpPr>
                <a:spLocks noRot="1" noChangeAspect="1" noMove="1" noResize="1" noEditPoints="1" noAdjustHandles="1" noChangeArrowheads="1" noChangeShapeType="1" noTextEdit="1"/>
              </p:cNvSpPr>
              <p:nvPr/>
            </p:nvSpPr>
            <p:spPr>
              <a:xfrm>
                <a:off x="628650" y="3110063"/>
                <a:ext cx="7200900" cy="383467"/>
              </a:xfrm>
              <a:prstGeom prst="rect">
                <a:avLst/>
              </a:prstGeom>
              <a:blipFill>
                <a:blip r:embed="rId4"/>
                <a:stretch>
                  <a:fillRect b="-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628650" y="4323022"/>
                <a:ext cx="4806950" cy="965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𝑿</m:t>
                          </m:r>
                        </m:e>
                        <m:sub>
                          <m:r>
                            <a:rPr lang="en-US" altLang="zh-CN" b="0" i="1" smtClean="0">
                              <a:latin typeface="Cambria Math" panose="02040503050406030204" pitchFamily="18" charset="0"/>
                            </a:rPr>
                            <m:t>𝑡𝑟𝑎𝑖𝑛</m:t>
                          </m:r>
                        </m:sub>
                      </m:sSub>
                    </m:oMath>
                  </m:oMathPara>
                </a14:m>
                <a:endParaRPr lang="zh-CN" altLang="en-US" dirty="0"/>
              </a:p>
            </p:txBody>
          </p:sp>
        </mc:Choice>
        <mc:Fallback xmlns="">
          <p:sp>
            <p:nvSpPr>
              <p:cNvPr id="15" name="矩形 14"/>
              <p:cNvSpPr>
                <a:spLocks noRot="1" noChangeAspect="1" noMove="1" noResize="1" noEditPoints="1" noAdjustHandles="1" noChangeArrowheads="1" noChangeShapeType="1" noTextEdit="1"/>
              </p:cNvSpPr>
              <p:nvPr/>
            </p:nvSpPr>
            <p:spPr>
              <a:xfrm>
                <a:off x="628650" y="4323022"/>
                <a:ext cx="4806950" cy="96520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628650" y="5338913"/>
                <a:ext cx="4806950" cy="38346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0" i="1" smtClean="0">
                              <a:latin typeface="Cambria Math" panose="02040503050406030204" pitchFamily="18" charset="0"/>
                            </a:rPr>
                            <m:t>𝑡𝑟𝑎𝑖𝑛</m:t>
                          </m:r>
                        </m:sub>
                      </m:sSub>
                    </m:oMath>
                  </m:oMathPara>
                </a14:m>
                <a:endParaRPr lang="zh-CN"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628650" y="5338913"/>
                <a:ext cx="4806950" cy="383467"/>
              </a:xfrm>
              <a:prstGeom prst="rect">
                <a:avLst/>
              </a:prstGeom>
              <a:blipFill>
                <a:blip r:embed="rId6"/>
                <a:stretch>
                  <a:fillRect b="-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5543550" y="4323022"/>
                <a:ext cx="2286000" cy="965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𝑿</m:t>
                          </m:r>
                        </m:e>
                        <m:sub>
                          <m:r>
                            <a:rPr lang="en-US" altLang="zh-CN" b="0" i="1" smtClean="0">
                              <a:latin typeface="Cambria Math" panose="02040503050406030204" pitchFamily="18" charset="0"/>
                            </a:rPr>
                            <m:t>𝑡𝑒𝑠𝑡</m:t>
                          </m:r>
                        </m:sub>
                      </m:sSub>
                    </m:oMath>
                  </m:oMathPara>
                </a14:m>
                <a:endParaRPr lang="zh-CN" altLang="en-US" dirty="0"/>
              </a:p>
            </p:txBody>
          </p:sp>
        </mc:Choice>
        <mc:Fallback xmlns="">
          <p:sp>
            <p:nvSpPr>
              <p:cNvPr id="17" name="矩形 16"/>
              <p:cNvSpPr>
                <a:spLocks noRot="1" noChangeAspect="1" noMove="1" noResize="1" noEditPoints="1" noAdjustHandles="1" noChangeArrowheads="1" noChangeShapeType="1" noTextEdit="1"/>
              </p:cNvSpPr>
              <p:nvPr/>
            </p:nvSpPr>
            <p:spPr>
              <a:xfrm>
                <a:off x="5543550" y="4323022"/>
                <a:ext cx="2286000" cy="96520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5543550" y="5338913"/>
                <a:ext cx="2286000" cy="3834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0" i="1" smtClean="0">
                              <a:latin typeface="Cambria Math" panose="02040503050406030204" pitchFamily="18" charset="0"/>
                            </a:rPr>
                            <m:t>𝑡𝑒𝑠𝑡</m:t>
                          </m:r>
                        </m:sub>
                      </m:sSub>
                    </m:oMath>
                  </m:oMathPara>
                </a14:m>
                <a:endParaRPr lang="zh-CN" altLang="en-US" dirty="0"/>
              </a:p>
            </p:txBody>
          </p:sp>
        </mc:Choice>
        <mc:Fallback xmlns="">
          <p:sp>
            <p:nvSpPr>
              <p:cNvPr id="18" name="矩形 17"/>
              <p:cNvSpPr>
                <a:spLocks noRot="1" noChangeAspect="1" noMove="1" noResize="1" noEditPoints="1" noAdjustHandles="1" noChangeArrowheads="1" noChangeShapeType="1" noTextEdit="1"/>
              </p:cNvSpPr>
              <p:nvPr/>
            </p:nvSpPr>
            <p:spPr>
              <a:xfrm>
                <a:off x="5543550" y="5338913"/>
                <a:ext cx="2286000" cy="383467"/>
              </a:xfrm>
              <a:prstGeom prst="rect">
                <a:avLst/>
              </a:prstGeom>
              <a:blipFill>
                <a:blip r:embed="rId8"/>
                <a:stretch>
                  <a:fillRect b="-4615"/>
                </a:stretch>
              </a:blipFill>
            </p:spPr>
            <p:txBody>
              <a:bodyPr/>
              <a:lstStyle/>
              <a:p>
                <a:r>
                  <a:rPr lang="zh-CN" altLang="en-US">
                    <a:noFill/>
                  </a:rPr>
                  <a:t> </a:t>
                </a:r>
              </a:p>
            </p:txBody>
          </p:sp>
        </mc:Fallback>
      </mc:AlternateContent>
      <p:sp>
        <p:nvSpPr>
          <p:cNvPr id="19" name="下箭头 18"/>
          <p:cNvSpPr/>
          <p:nvPr/>
        </p:nvSpPr>
        <p:spPr>
          <a:xfrm>
            <a:off x="3895725" y="3636813"/>
            <a:ext cx="419100" cy="5810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文本框 19"/>
              <p:cNvSpPr txBox="1"/>
              <p:nvPr/>
            </p:nvSpPr>
            <p:spPr>
              <a:xfrm>
                <a:off x="127000" y="4732727"/>
                <a:ext cx="5016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chemeClr val="accent5"/>
                          </a:solidFill>
                          <a:latin typeface="Cambria Math" panose="02040503050406030204" pitchFamily="18" charset="0"/>
                        </a:rPr>
                        <m:t>𝑺</m:t>
                      </m:r>
                    </m:oMath>
                  </m:oMathPara>
                </a14:m>
                <a:endParaRPr lang="zh-CN" altLang="en-US" sz="2400" b="1" dirty="0">
                  <a:solidFill>
                    <a:schemeClr val="accent5"/>
                  </a:solidFill>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127000" y="4732727"/>
                <a:ext cx="501650" cy="461665"/>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7865416" y="4732727"/>
                <a:ext cx="5016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chemeClr val="accent6"/>
                          </a:solidFill>
                          <a:latin typeface="Cambria Math" panose="02040503050406030204" pitchFamily="18" charset="0"/>
                        </a:rPr>
                        <m:t>𝑻</m:t>
                      </m:r>
                    </m:oMath>
                  </m:oMathPara>
                </a14:m>
                <a:endParaRPr lang="zh-CN" altLang="en-US" sz="2400" b="1" dirty="0">
                  <a:solidFill>
                    <a:schemeClr val="accent6"/>
                  </a:solidFill>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7865416" y="4732727"/>
                <a:ext cx="501650" cy="461665"/>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p:cNvSpPr txBox="1"/>
              <p:nvPr/>
            </p:nvSpPr>
            <p:spPr>
              <a:xfrm>
                <a:off x="7865416" y="2648398"/>
                <a:ext cx="5016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chemeClr val="accent1"/>
                          </a:solidFill>
                          <a:latin typeface="Cambria Math" panose="02040503050406030204" pitchFamily="18" charset="0"/>
                        </a:rPr>
                        <m:t>𝑫</m:t>
                      </m:r>
                    </m:oMath>
                  </m:oMathPara>
                </a14:m>
                <a:endParaRPr lang="zh-CN" altLang="en-US" sz="2400" b="1" dirty="0">
                  <a:solidFill>
                    <a:schemeClr val="accent1"/>
                  </a:solidFill>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7865416" y="2648398"/>
                <a:ext cx="501650" cy="461665"/>
              </a:xfrm>
              <a:prstGeom prst="rect">
                <a:avLst/>
              </a:prstGeom>
              <a:blipFill>
                <a:blip r:embed="rId11"/>
                <a:stretch>
                  <a:fillRect/>
                </a:stretch>
              </a:blipFill>
            </p:spPr>
            <p:txBody>
              <a:bodyPr/>
              <a:lstStyle/>
              <a:p>
                <a:r>
                  <a:rPr lang="zh-CN" altLang="en-US">
                    <a:noFill/>
                  </a:rPr>
                  <a:t> </a:t>
                </a:r>
              </a:p>
            </p:txBody>
          </p:sp>
        </mc:Fallback>
      </mc:AlternateContent>
      <p:sp>
        <p:nvSpPr>
          <p:cNvPr id="23" name="文本框 22"/>
          <p:cNvSpPr txBox="1"/>
          <p:nvPr/>
        </p:nvSpPr>
        <p:spPr>
          <a:xfrm>
            <a:off x="4333875" y="3636813"/>
            <a:ext cx="2419350" cy="646331"/>
          </a:xfrm>
          <a:prstGeom prst="rect">
            <a:avLst/>
          </a:prstGeom>
          <a:noFill/>
        </p:spPr>
        <p:txBody>
          <a:bodyPr wrap="square" rtlCol="0">
            <a:spAutoFit/>
          </a:bodyPr>
          <a:lstStyle/>
          <a:p>
            <a:r>
              <a:rPr lang="zh-CN" altLang="en-US" dirty="0" smtClean="0"/>
              <a:t>随机拆分</a:t>
            </a:r>
            <a:endParaRPr lang="en-US" altLang="zh-CN" dirty="0" smtClean="0"/>
          </a:p>
          <a:p>
            <a:r>
              <a:rPr lang="zh-CN" altLang="en-US" dirty="0" smtClean="0"/>
              <a:t>比例常设为</a:t>
            </a:r>
            <a:r>
              <a:rPr lang="en-US" altLang="zh-CN" dirty="0" smtClean="0"/>
              <a:t>2:1~4:1</a:t>
            </a:r>
            <a:endParaRPr lang="zh-CN" altLang="en-US" dirty="0"/>
          </a:p>
        </p:txBody>
      </p:sp>
      <mc:AlternateContent xmlns:mc="http://schemas.openxmlformats.org/markup-compatibility/2006" xmlns:a14="http://schemas.microsoft.com/office/drawing/2010/main">
        <mc:Choice Requires="a14">
          <p:sp>
            <p:nvSpPr>
              <p:cNvPr id="24" name="文本框 23"/>
              <p:cNvSpPr txBox="1"/>
              <p:nvPr/>
            </p:nvSpPr>
            <p:spPr>
              <a:xfrm>
                <a:off x="2395537" y="6117714"/>
                <a:ext cx="4352925" cy="461665"/>
              </a:xfrm>
              <a:prstGeom prst="rect">
                <a:avLst/>
              </a:prstGeom>
              <a:noFill/>
            </p:spPr>
            <p:txBody>
              <a:bodyPr wrap="square" rtlCol="0">
                <a:spAutoFit/>
              </a:bodyPr>
              <a:lstStyle/>
              <a:p>
                <a:r>
                  <a:rPr lang="zh-CN" altLang="en-US" sz="2400" dirty="0" smtClean="0"/>
                  <a:t>满足</a:t>
                </a:r>
                <a14:m>
                  <m:oMath xmlns:m="http://schemas.openxmlformats.org/officeDocument/2006/math">
                    <m:r>
                      <a:rPr lang="en-US" altLang="zh-CN" sz="2400" b="0" i="1" smtClean="0">
                        <a:latin typeface="Cambria Math" panose="02040503050406030204" pitchFamily="18" charset="0"/>
                      </a:rPr>
                      <m:t>𝐷</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𝑆</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𝑇</m:t>
                    </m:r>
                  </m:oMath>
                </a14:m>
                <a:r>
                  <a:rPr lang="zh-CN" altLang="en-US" sz="2400" dirty="0" smtClean="0"/>
                  <a:t>且</a:t>
                </a:r>
                <a14:m>
                  <m:oMath xmlns:m="http://schemas.openxmlformats.org/officeDocument/2006/math">
                    <m:r>
                      <a:rPr lang="en-US" altLang="zh-CN" sz="2400" b="0" i="1" dirty="0" smtClean="0">
                        <a:latin typeface="Cambria Math" panose="02040503050406030204" pitchFamily="18" charset="0"/>
                      </a:rPr>
                      <m:t>𝑆</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𝑇</m:t>
                    </m:r>
                    <m:r>
                      <a:rPr lang="en-US" altLang="zh-CN" sz="2400" b="0" i="1" dirty="0" smtClean="0">
                        <a:latin typeface="Cambria Math" panose="02040503050406030204" pitchFamily="18" charset="0"/>
                      </a:rPr>
                      <m:t>=∅</m:t>
                    </m:r>
                  </m:oMath>
                </a14:m>
                <a:endParaRPr lang="zh-CN" altLang="en-US" sz="2400" dirty="0"/>
              </a:p>
            </p:txBody>
          </p:sp>
        </mc:Choice>
        <mc:Fallback xmlns="">
          <p:sp>
            <p:nvSpPr>
              <p:cNvPr id="24" name="文本框 23"/>
              <p:cNvSpPr txBox="1">
                <a:spLocks noRot="1" noChangeAspect="1" noMove="1" noResize="1" noEditPoints="1" noAdjustHandles="1" noChangeArrowheads="1" noChangeShapeType="1" noTextEdit="1"/>
              </p:cNvSpPr>
              <p:nvPr/>
            </p:nvSpPr>
            <p:spPr>
              <a:xfrm>
                <a:off x="2395537" y="6117714"/>
                <a:ext cx="4352925" cy="461665"/>
              </a:xfrm>
              <a:prstGeom prst="rect">
                <a:avLst/>
              </a:prstGeom>
              <a:blipFill>
                <a:blip r:embed="rId12"/>
                <a:stretch>
                  <a:fillRect l="-2241" t="-10667" b="-30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072969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2"/>
          <a:srcRect r="50815"/>
          <a:stretch/>
        </p:blipFill>
        <p:spPr>
          <a:xfrm>
            <a:off x="5043684" y="1374532"/>
            <a:ext cx="867424" cy="1012714"/>
          </a:xfrm>
          <a:prstGeom prst="rect">
            <a:avLst/>
          </a:prstGeom>
        </p:spPr>
      </p:pic>
      <p:pic>
        <p:nvPicPr>
          <p:cNvPr id="14" name="图片 13"/>
          <p:cNvPicPr>
            <a:picLocks noChangeAspect="1"/>
          </p:cNvPicPr>
          <p:nvPr/>
        </p:nvPicPr>
        <p:blipFill rotWithShape="1">
          <a:blip r:embed="rId2"/>
          <a:srcRect r="50815"/>
          <a:stretch/>
        </p:blipFill>
        <p:spPr>
          <a:xfrm>
            <a:off x="4143018" y="1374532"/>
            <a:ext cx="867424" cy="1012714"/>
          </a:xfrm>
          <a:prstGeom prst="rect">
            <a:avLst/>
          </a:prstGeom>
        </p:spPr>
      </p:pic>
      <p:pic>
        <p:nvPicPr>
          <p:cNvPr id="15" name="图片 14"/>
          <p:cNvPicPr>
            <a:picLocks noChangeAspect="1"/>
          </p:cNvPicPr>
          <p:nvPr/>
        </p:nvPicPr>
        <p:blipFill rotWithShape="1">
          <a:blip r:embed="rId2"/>
          <a:srcRect r="50815"/>
          <a:stretch/>
        </p:blipFill>
        <p:spPr>
          <a:xfrm>
            <a:off x="3242352" y="1374532"/>
            <a:ext cx="867424" cy="1012714"/>
          </a:xfrm>
          <a:prstGeom prst="rect">
            <a:avLst/>
          </a:prstGeom>
        </p:spPr>
      </p:pic>
      <p:sp>
        <p:nvSpPr>
          <p:cNvPr id="2" name="标题 1"/>
          <p:cNvSpPr>
            <a:spLocks noGrp="1"/>
          </p:cNvSpPr>
          <p:nvPr>
            <p:ph type="title"/>
          </p:nvPr>
        </p:nvSpPr>
        <p:spPr/>
        <p:txBody>
          <a:bodyPr/>
          <a:lstStyle/>
          <a:p>
            <a:r>
              <a:rPr lang="zh-CN" altLang="en-US" dirty="0"/>
              <a:t>评估方法</a:t>
            </a:r>
            <a:r>
              <a:rPr lang="en-US" altLang="zh-CN" dirty="0"/>
              <a:t>—</a:t>
            </a:r>
            <a:r>
              <a:rPr lang="zh-CN" altLang="en-US" dirty="0"/>
              <a:t>留出法 </a:t>
            </a:r>
            <a:r>
              <a:rPr lang="en-US" altLang="zh-CN" dirty="0"/>
              <a:t>(hold-out)</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2022/9/5</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9</a:t>
            </a:fld>
            <a:endParaRPr lang="zh-CN" altLang="en-US"/>
          </a:p>
        </p:txBody>
      </p:sp>
      <p:pic>
        <p:nvPicPr>
          <p:cNvPr id="7" name="图片 6"/>
          <p:cNvPicPr>
            <a:picLocks noChangeAspect="1"/>
          </p:cNvPicPr>
          <p:nvPr/>
        </p:nvPicPr>
        <p:blipFill rotWithShape="1">
          <a:blip r:embed="rId2"/>
          <a:srcRect r="50815"/>
          <a:stretch/>
        </p:blipFill>
        <p:spPr>
          <a:xfrm>
            <a:off x="2341686" y="1374532"/>
            <a:ext cx="867424" cy="1012714"/>
          </a:xfrm>
          <a:prstGeom prst="rect">
            <a:avLst/>
          </a:prstGeom>
        </p:spPr>
      </p:pic>
      <p:pic>
        <p:nvPicPr>
          <p:cNvPr id="10" name="图片 9"/>
          <p:cNvPicPr>
            <a:picLocks noChangeAspect="1"/>
          </p:cNvPicPr>
          <p:nvPr/>
        </p:nvPicPr>
        <p:blipFill rotWithShape="1">
          <a:blip r:embed="rId2"/>
          <a:srcRect l="49184"/>
          <a:stretch/>
        </p:blipFill>
        <p:spPr>
          <a:xfrm>
            <a:off x="7803225" y="1374532"/>
            <a:ext cx="896194" cy="1012714"/>
          </a:xfrm>
          <a:prstGeom prst="rect">
            <a:avLst/>
          </a:prstGeom>
        </p:spPr>
      </p:pic>
      <p:pic>
        <p:nvPicPr>
          <p:cNvPr id="11" name="图片 10"/>
          <p:cNvPicPr>
            <a:picLocks noChangeAspect="1"/>
          </p:cNvPicPr>
          <p:nvPr/>
        </p:nvPicPr>
        <p:blipFill rotWithShape="1">
          <a:blip r:embed="rId2"/>
          <a:srcRect r="50815"/>
          <a:stretch/>
        </p:blipFill>
        <p:spPr>
          <a:xfrm>
            <a:off x="1441020" y="1374532"/>
            <a:ext cx="867424" cy="1012714"/>
          </a:xfrm>
          <a:prstGeom prst="rect">
            <a:avLst/>
          </a:prstGeom>
        </p:spPr>
      </p:pic>
      <p:pic>
        <p:nvPicPr>
          <p:cNvPr id="12" name="图片 11"/>
          <p:cNvPicPr>
            <a:picLocks noChangeAspect="1"/>
          </p:cNvPicPr>
          <p:nvPr/>
        </p:nvPicPr>
        <p:blipFill rotWithShape="1">
          <a:blip r:embed="rId2"/>
          <a:srcRect r="50815"/>
          <a:stretch/>
        </p:blipFill>
        <p:spPr>
          <a:xfrm>
            <a:off x="540354" y="1374532"/>
            <a:ext cx="867424" cy="1012714"/>
          </a:xfrm>
          <a:prstGeom prst="rect">
            <a:avLst/>
          </a:prstGeom>
        </p:spPr>
      </p:pic>
      <p:pic>
        <p:nvPicPr>
          <p:cNvPr id="18" name="图片 17"/>
          <p:cNvPicPr>
            <a:picLocks noChangeAspect="1"/>
          </p:cNvPicPr>
          <p:nvPr/>
        </p:nvPicPr>
        <p:blipFill rotWithShape="1">
          <a:blip r:embed="rId2"/>
          <a:srcRect l="49184"/>
          <a:stretch/>
        </p:blipFill>
        <p:spPr>
          <a:xfrm>
            <a:off x="6873786" y="1374532"/>
            <a:ext cx="896194" cy="1012714"/>
          </a:xfrm>
          <a:prstGeom prst="rect">
            <a:avLst/>
          </a:prstGeom>
        </p:spPr>
      </p:pic>
      <p:pic>
        <p:nvPicPr>
          <p:cNvPr id="19" name="图片 18"/>
          <p:cNvPicPr>
            <a:picLocks noChangeAspect="1"/>
          </p:cNvPicPr>
          <p:nvPr/>
        </p:nvPicPr>
        <p:blipFill rotWithShape="1">
          <a:blip r:embed="rId2"/>
          <a:srcRect r="50815"/>
          <a:stretch/>
        </p:blipFill>
        <p:spPr>
          <a:xfrm>
            <a:off x="6880709" y="4933515"/>
            <a:ext cx="867424" cy="1012714"/>
          </a:xfrm>
          <a:prstGeom prst="rect">
            <a:avLst/>
          </a:prstGeom>
        </p:spPr>
      </p:pic>
      <p:pic>
        <p:nvPicPr>
          <p:cNvPr id="20" name="图片 19"/>
          <p:cNvPicPr>
            <a:picLocks noChangeAspect="1"/>
          </p:cNvPicPr>
          <p:nvPr/>
        </p:nvPicPr>
        <p:blipFill rotWithShape="1">
          <a:blip r:embed="rId2"/>
          <a:srcRect r="50815"/>
          <a:stretch/>
        </p:blipFill>
        <p:spPr>
          <a:xfrm>
            <a:off x="5976422" y="4933515"/>
            <a:ext cx="867424" cy="1012714"/>
          </a:xfrm>
          <a:prstGeom prst="rect">
            <a:avLst/>
          </a:prstGeom>
        </p:spPr>
      </p:pic>
      <p:pic>
        <p:nvPicPr>
          <p:cNvPr id="21" name="图片 20"/>
          <p:cNvPicPr>
            <a:picLocks noChangeAspect="1"/>
          </p:cNvPicPr>
          <p:nvPr/>
        </p:nvPicPr>
        <p:blipFill rotWithShape="1">
          <a:blip r:embed="rId2"/>
          <a:srcRect r="50815"/>
          <a:stretch/>
        </p:blipFill>
        <p:spPr>
          <a:xfrm>
            <a:off x="3289012" y="3487310"/>
            <a:ext cx="867424" cy="1012714"/>
          </a:xfrm>
          <a:prstGeom prst="rect">
            <a:avLst/>
          </a:prstGeom>
        </p:spPr>
      </p:pic>
      <p:pic>
        <p:nvPicPr>
          <p:cNvPr id="22" name="图片 21"/>
          <p:cNvPicPr>
            <a:picLocks noChangeAspect="1"/>
          </p:cNvPicPr>
          <p:nvPr/>
        </p:nvPicPr>
        <p:blipFill rotWithShape="1">
          <a:blip r:embed="rId2"/>
          <a:srcRect r="50815"/>
          <a:stretch/>
        </p:blipFill>
        <p:spPr>
          <a:xfrm>
            <a:off x="2402082" y="3487310"/>
            <a:ext cx="867424" cy="1012714"/>
          </a:xfrm>
          <a:prstGeom prst="rect">
            <a:avLst/>
          </a:prstGeom>
        </p:spPr>
      </p:pic>
      <p:pic>
        <p:nvPicPr>
          <p:cNvPr id="23" name="图片 22"/>
          <p:cNvPicPr>
            <a:picLocks noChangeAspect="1"/>
          </p:cNvPicPr>
          <p:nvPr/>
        </p:nvPicPr>
        <p:blipFill rotWithShape="1">
          <a:blip r:embed="rId2"/>
          <a:srcRect r="50815"/>
          <a:stretch/>
        </p:blipFill>
        <p:spPr>
          <a:xfrm>
            <a:off x="1515152" y="3487310"/>
            <a:ext cx="867424" cy="1012714"/>
          </a:xfrm>
          <a:prstGeom prst="rect">
            <a:avLst/>
          </a:prstGeom>
        </p:spPr>
      </p:pic>
      <p:pic>
        <p:nvPicPr>
          <p:cNvPr id="24" name="图片 23"/>
          <p:cNvPicPr>
            <a:picLocks noChangeAspect="1"/>
          </p:cNvPicPr>
          <p:nvPr/>
        </p:nvPicPr>
        <p:blipFill rotWithShape="1">
          <a:blip r:embed="rId2"/>
          <a:srcRect l="49184"/>
          <a:stretch/>
        </p:blipFill>
        <p:spPr>
          <a:xfrm>
            <a:off x="5091642" y="3487310"/>
            <a:ext cx="896194" cy="1012714"/>
          </a:xfrm>
          <a:prstGeom prst="rect">
            <a:avLst/>
          </a:prstGeom>
        </p:spPr>
      </p:pic>
      <p:pic>
        <p:nvPicPr>
          <p:cNvPr id="25" name="图片 24"/>
          <p:cNvPicPr>
            <a:picLocks noChangeAspect="1"/>
          </p:cNvPicPr>
          <p:nvPr/>
        </p:nvPicPr>
        <p:blipFill rotWithShape="1">
          <a:blip r:embed="rId2"/>
          <a:srcRect r="50815"/>
          <a:stretch/>
        </p:blipFill>
        <p:spPr>
          <a:xfrm>
            <a:off x="628222" y="3487310"/>
            <a:ext cx="867424" cy="1012714"/>
          </a:xfrm>
          <a:prstGeom prst="rect">
            <a:avLst/>
          </a:prstGeom>
        </p:spPr>
      </p:pic>
      <p:pic>
        <p:nvPicPr>
          <p:cNvPr id="28" name="图片 27"/>
          <p:cNvPicPr>
            <a:picLocks noChangeAspect="1"/>
          </p:cNvPicPr>
          <p:nvPr/>
        </p:nvPicPr>
        <p:blipFill rotWithShape="1">
          <a:blip r:embed="rId2"/>
          <a:srcRect l="49184"/>
          <a:stretch/>
        </p:blipFill>
        <p:spPr>
          <a:xfrm>
            <a:off x="4175942" y="3487310"/>
            <a:ext cx="896194" cy="1012714"/>
          </a:xfrm>
          <a:prstGeom prst="rect">
            <a:avLst/>
          </a:prstGeom>
        </p:spPr>
      </p:pic>
      <p:sp>
        <p:nvSpPr>
          <p:cNvPr id="9" name="下箭头 8"/>
          <p:cNvSpPr/>
          <p:nvPr/>
        </p:nvSpPr>
        <p:spPr>
          <a:xfrm>
            <a:off x="3600450" y="2698108"/>
            <a:ext cx="581025"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4251422" y="2676240"/>
            <a:ext cx="1454053" cy="369332"/>
          </a:xfrm>
          <a:prstGeom prst="rect">
            <a:avLst/>
          </a:prstGeom>
          <a:noFill/>
        </p:spPr>
        <p:txBody>
          <a:bodyPr wrap="square" rtlCol="0">
            <a:spAutoFit/>
          </a:bodyPr>
          <a:lstStyle/>
          <a:p>
            <a:r>
              <a:rPr lang="en-US" altLang="zh-CN" dirty="0"/>
              <a:t>2</a:t>
            </a:r>
            <a:r>
              <a:rPr lang="en-US" altLang="zh-CN" dirty="0" smtClean="0"/>
              <a:t>:1</a:t>
            </a:r>
            <a:r>
              <a:rPr lang="zh-CN" altLang="en-US" dirty="0" smtClean="0"/>
              <a:t>随机拆分</a:t>
            </a:r>
            <a:endParaRPr lang="en-US" altLang="zh-CN" dirty="0" smtClean="0"/>
          </a:p>
        </p:txBody>
      </p:sp>
      <p:sp>
        <p:nvSpPr>
          <p:cNvPr id="29" name="文本框 28"/>
          <p:cNvSpPr txBox="1"/>
          <p:nvPr/>
        </p:nvSpPr>
        <p:spPr>
          <a:xfrm>
            <a:off x="7618694" y="3890380"/>
            <a:ext cx="1147116" cy="369332"/>
          </a:xfrm>
          <a:prstGeom prst="rect">
            <a:avLst/>
          </a:prstGeom>
          <a:noFill/>
        </p:spPr>
        <p:txBody>
          <a:bodyPr wrap="square" rtlCol="0">
            <a:spAutoFit/>
          </a:bodyPr>
          <a:lstStyle/>
          <a:p>
            <a:r>
              <a:rPr lang="zh-CN" altLang="en-US" dirty="0" smtClean="0"/>
              <a:t>训练集</a:t>
            </a:r>
            <a:r>
              <a:rPr lang="en-US" altLang="zh-CN" dirty="0" smtClean="0"/>
              <a:t>S</a:t>
            </a:r>
            <a:endParaRPr lang="zh-CN" altLang="en-US" dirty="0"/>
          </a:p>
        </p:txBody>
      </p:sp>
      <p:sp>
        <p:nvSpPr>
          <p:cNvPr id="32" name="文本框 31"/>
          <p:cNvSpPr txBox="1"/>
          <p:nvPr/>
        </p:nvSpPr>
        <p:spPr>
          <a:xfrm>
            <a:off x="7793508" y="5224325"/>
            <a:ext cx="1147116" cy="369332"/>
          </a:xfrm>
          <a:prstGeom prst="rect">
            <a:avLst/>
          </a:prstGeom>
          <a:noFill/>
        </p:spPr>
        <p:txBody>
          <a:bodyPr wrap="square" rtlCol="0">
            <a:spAutoFit/>
          </a:bodyPr>
          <a:lstStyle/>
          <a:p>
            <a:r>
              <a:rPr lang="zh-CN" altLang="en-US" dirty="0" smtClean="0"/>
              <a:t>测试集</a:t>
            </a:r>
            <a:r>
              <a:rPr lang="en-US" altLang="zh-CN" dirty="0" smtClean="0"/>
              <a:t>T</a:t>
            </a:r>
            <a:endParaRPr lang="zh-CN" altLang="en-US" dirty="0"/>
          </a:p>
        </p:txBody>
      </p:sp>
      <p:sp>
        <p:nvSpPr>
          <p:cNvPr id="31" name="文本框 30"/>
          <p:cNvSpPr txBox="1"/>
          <p:nvPr/>
        </p:nvSpPr>
        <p:spPr>
          <a:xfrm>
            <a:off x="628569" y="5116706"/>
            <a:ext cx="3995470" cy="923330"/>
          </a:xfrm>
          <a:prstGeom prst="rect">
            <a:avLst/>
          </a:prstGeom>
          <a:solidFill>
            <a:schemeClr val="accent2">
              <a:lumMod val="20000"/>
              <a:lumOff val="80000"/>
            </a:schemeClr>
          </a:solidFill>
          <a:ln w="28575">
            <a:solidFill>
              <a:schemeClr val="accent2"/>
            </a:solidFill>
          </a:ln>
        </p:spPr>
        <p:txBody>
          <a:bodyPr wrap="square" rtlCol="0">
            <a:spAutoFit/>
          </a:bodyPr>
          <a:lstStyle/>
          <a:p>
            <a:r>
              <a:rPr lang="zh-CN" altLang="en-US" dirty="0" smtClean="0"/>
              <a:t>正负样本在训练集、测试集中的分布与数据集的不一致，</a:t>
            </a:r>
            <a:r>
              <a:rPr lang="zh-CN" altLang="en-US" b="1" dirty="0" smtClean="0"/>
              <a:t>误差</a:t>
            </a:r>
            <a:r>
              <a:rPr lang="zh-CN" altLang="en-US" b="1" dirty="0"/>
              <a:t>估计</a:t>
            </a:r>
            <a:r>
              <a:rPr lang="zh-CN" altLang="en-US" b="1" dirty="0" smtClean="0"/>
              <a:t>在可能会产生偏差</a:t>
            </a:r>
            <a:endParaRPr lang="zh-CN" altLang="en-US" b="1" dirty="0"/>
          </a:p>
        </p:txBody>
      </p:sp>
      <p:pic>
        <p:nvPicPr>
          <p:cNvPr id="34" name="图片 33"/>
          <p:cNvPicPr>
            <a:picLocks noChangeAspect="1"/>
          </p:cNvPicPr>
          <p:nvPr/>
        </p:nvPicPr>
        <p:blipFill rotWithShape="1">
          <a:blip r:embed="rId2"/>
          <a:srcRect l="49184"/>
          <a:stretch/>
        </p:blipFill>
        <p:spPr>
          <a:xfrm>
            <a:off x="5944350" y="1374532"/>
            <a:ext cx="896194" cy="1012714"/>
          </a:xfrm>
          <a:prstGeom prst="rect">
            <a:avLst/>
          </a:prstGeom>
        </p:spPr>
      </p:pic>
      <p:pic>
        <p:nvPicPr>
          <p:cNvPr id="35" name="图片 34"/>
          <p:cNvPicPr>
            <a:picLocks noChangeAspect="1"/>
          </p:cNvPicPr>
          <p:nvPr/>
        </p:nvPicPr>
        <p:blipFill rotWithShape="1">
          <a:blip r:embed="rId2"/>
          <a:srcRect l="49184"/>
          <a:stretch/>
        </p:blipFill>
        <p:spPr>
          <a:xfrm>
            <a:off x="6007339" y="3487310"/>
            <a:ext cx="896194" cy="1012714"/>
          </a:xfrm>
          <a:prstGeom prst="rect">
            <a:avLst/>
          </a:prstGeom>
        </p:spPr>
      </p:pic>
      <p:pic>
        <p:nvPicPr>
          <p:cNvPr id="36" name="图片 35"/>
          <p:cNvPicPr>
            <a:picLocks noChangeAspect="1"/>
          </p:cNvPicPr>
          <p:nvPr/>
        </p:nvPicPr>
        <p:blipFill rotWithShape="1">
          <a:blip r:embed="rId2"/>
          <a:srcRect r="50815"/>
          <a:stretch/>
        </p:blipFill>
        <p:spPr>
          <a:xfrm>
            <a:off x="5072136" y="4941762"/>
            <a:ext cx="867424" cy="1012714"/>
          </a:xfrm>
          <a:prstGeom prst="rect">
            <a:avLst/>
          </a:prstGeom>
        </p:spPr>
      </p:pic>
    </p:spTree>
    <p:extLst>
      <p:ext uri="{BB962C8B-B14F-4D97-AF65-F5344CB8AC3E}">
        <p14:creationId xmlns:p14="http://schemas.microsoft.com/office/powerpoint/2010/main" val="10576594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3042</TotalTime>
  <Words>3199</Words>
  <Application>Microsoft Office PowerPoint</Application>
  <PresentationFormat>全屏显示(4:3)</PresentationFormat>
  <Paragraphs>630</Paragraphs>
  <Slides>48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48</vt:i4>
      </vt:variant>
    </vt:vector>
  </HeadingPairs>
  <TitlesOfParts>
    <vt:vector size="55" baseType="lpstr">
      <vt:lpstr>等线</vt:lpstr>
      <vt:lpstr>微软雅黑</vt:lpstr>
      <vt:lpstr>Arial</vt:lpstr>
      <vt:lpstr>Cambria Math</vt:lpstr>
      <vt:lpstr>Times New Roman</vt:lpstr>
      <vt:lpstr>Wingdings</vt:lpstr>
      <vt:lpstr>Office 主题​​</vt:lpstr>
      <vt:lpstr>第二章：模型评估与选择</vt:lpstr>
      <vt:lpstr>模型评估与选择</vt:lpstr>
      <vt:lpstr>模型评估—经验误差与过拟合</vt:lpstr>
      <vt:lpstr>模型评估—经验误差与过拟合</vt:lpstr>
      <vt:lpstr>模型评估—经验误差与过拟合</vt:lpstr>
      <vt:lpstr>模型评估—过拟合与欠拟合</vt:lpstr>
      <vt:lpstr>模型评估—评估方法</vt:lpstr>
      <vt:lpstr>评估方法—留出法 (hold-out)</vt:lpstr>
      <vt:lpstr>评估方法—留出法 (hold-out)</vt:lpstr>
      <vt:lpstr>评估方法—留出法 (hold-out)</vt:lpstr>
      <vt:lpstr>评估方法—留出法 (hold-out)</vt:lpstr>
      <vt:lpstr>评估方法—留出法 (hold-out)</vt:lpstr>
      <vt:lpstr>评估方法—交叉验证法</vt:lpstr>
      <vt:lpstr>评估方法—交叉验证法</vt:lpstr>
      <vt:lpstr>评估方法—交叉验证法</vt:lpstr>
      <vt:lpstr>评估方法—自助法</vt:lpstr>
      <vt:lpstr>模型评估—调参和最终模型</vt:lpstr>
      <vt:lpstr>模型评估—性能度量</vt:lpstr>
      <vt:lpstr>模型评估—性能度量</vt:lpstr>
      <vt:lpstr>模型评估—性能度量</vt:lpstr>
      <vt:lpstr>模型评估—性能度量</vt:lpstr>
      <vt:lpstr>模型评估—性能度量</vt:lpstr>
      <vt:lpstr>模型评估—性能度量</vt:lpstr>
      <vt:lpstr>模型评估—性能度量</vt:lpstr>
      <vt:lpstr>模型评估—性能度量</vt:lpstr>
      <vt:lpstr>模型评估—性能度量</vt:lpstr>
      <vt:lpstr>模型评估—性能度量</vt:lpstr>
      <vt:lpstr>性能度量—代价敏感错误率</vt:lpstr>
      <vt:lpstr>性能度量—代价敏感错误率</vt:lpstr>
      <vt:lpstr>性能度量—代价曲线</vt:lpstr>
      <vt:lpstr>性能度量—代价曲线</vt:lpstr>
      <vt:lpstr>模型评估—比较检验</vt:lpstr>
      <vt:lpstr>模型评估—二项检验</vt:lpstr>
      <vt:lpstr>模型评估—t检验</vt:lpstr>
      <vt:lpstr>模型评估—t检验</vt:lpstr>
      <vt:lpstr>模型评估—交叉验证t检验</vt:lpstr>
      <vt:lpstr>模型评估—交叉验证t检验</vt:lpstr>
      <vt:lpstr>模型评估—5*2交叉验证t检验</vt:lpstr>
      <vt:lpstr>模型评估—McNemar检验</vt:lpstr>
      <vt:lpstr>模型评估—Friedman检验</vt:lpstr>
      <vt:lpstr>模型评估—Friedman检验</vt:lpstr>
      <vt:lpstr>模型评估—Nemenyi后续检验</vt:lpstr>
      <vt:lpstr>模型评估—Nemenyi后续检验</vt:lpstr>
      <vt:lpstr>模型评估—泛化性能解释</vt:lpstr>
      <vt:lpstr>模型评估—泛化性能解释</vt:lpstr>
      <vt:lpstr>模型评估—泛化性能解释</vt:lpstr>
      <vt:lpstr>模型评估—泛化性能解释</vt:lpstr>
      <vt:lpstr>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第一章：简介</dc:title>
  <dc:creator>Dove Lian</dc:creator>
  <cp:lastModifiedBy>Dove Lian</cp:lastModifiedBy>
  <cp:revision>535</cp:revision>
  <dcterms:created xsi:type="dcterms:W3CDTF">2020-09-10T02:05:53Z</dcterms:created>
  <dcterms:modified xsi:type="dcterms:W3CDTF">2022-09-05T07:22:38Z</dcterms:modified>
</cp:coreProperties>
</file>