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8" r:id="rId14"/>
    <p:sldId id="272" r:id="rId15"/>
    <p:sldId id="275" r:id="rId16"/>
    <p:sldId id="276" r:id="rId17"/>
    <p:sldId id="274" r:id="rId18"/>
    <p:sldId id="277" r:id="rId19"/>
    <p:sldId id="278" r:id="rId20"/>
    <p:sldId id="273" r:id="rId21"/>
    <p:sldId id="280" r:id="rId22"/>
    <p:sldId id="281" r:id="rId23"/>
    <p:sldId id="282" r:id="rId24"/>
    <p:sldId id="283" r:id="rId25"/>
    <p:sldId id="284" r:id="rId26"/>
    <p:sldId id="279" r:id="rId27"/>
    <p:sldId id="285" r:id="rId28"/>
    <p:sldId id="286" r:id="rId29"/>
    <p:sldId id="287" r:id="rId30"/>
    <p:sldId id="288" r:id="rId31"/>
    <p:sldId id="289" r:id="rId32"/>
    <p:sldId id="292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90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8380-55B4-44CC-8D64-0CFEAEC87175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02A3-3BBD-4453-B934-FADD57561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t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404-5EF0-430A-B2E4-8DED4DECA18A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7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F05E-FF6E-4D49-A459-ED6212154775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77DA-850B-4CC3-BE55-7AF8C59ADECC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41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8E0C-AD0B-4336-9902-C65367C2D09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0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CAF-2111-4247-8604-73DF73189235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93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41C8-1CDE-4462-8A83-8A20E34D4C95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1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0DE5-1C2B-4DE9-9DE6-98692ECA1454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9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F6F8-E602-43B3-9619-E5B3B066E24C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0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3820-80DD-42CA-9568-74BA8791AA1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1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E01A-3DFA-40E0-B504-CF7FFB1E4265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0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482106"/>
            <a:ext cx="7886700" cy="493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38318" y="6516130"/>
            <a:ext cx="829447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C1FB-A249-49D3-9620-1BA24AE4595D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34425" y="6516130"/>
            <a:ext cx="1008638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机器学习概论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67066" y="879586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EBFC4843-EEDB-4B7A-8496-D618534152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652" b="95833" l="805" r="50302"/>
                    </a14:imgEffect>
                  </a14:imgLayer>
                </a14:imgProps>
              </a:ext>
            </a:extLst>
          </a:blip>
          <a:srcRect l="1834" t="5944" r="52105" b="8391"/>
          <a:stretch/>
        </p:blipFill>
        <p:spPr>
          <a:xfrm>
            <a:off x="8076630" y="365126"/>
            <a:ext cx="762106" cy="7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ustc.edu.cn/~liandefu" TargetMode="External"/><Relationship Id="rId2" Type="http://schemas.openxmlformats.org/officeDocument/2006/relationships/hyperlink" Target="mailto:liandefu@ustc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33.png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3.wmf"/><Relationship Id="rId1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1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3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.wmf"/><Relationship Id="rId5" Type="http://schemas.openxmlformats.org/officeDocument/2006/relationships/image" Target="../media/image100.wmf"/><Relationship Id="rId15" Type="http://schemas.openxmlformats.org/officeDocument/2006/relationships/image" Target="../media/image112.png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2.wmf"/><Relationship Id="rId14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08.png"/><Relationship Id="rId7" Type="http://schemas.openxmlformats.org/officeDocument/2006/relationships/image" Target="../media/image11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09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5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37.png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0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13.wmf"/><Relationship Id="rId3" Type="http://schemas.openxmlformats.org/officeDocument/2006/relationships/image" Target="../media/image163.png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149.png"/><Relationship Id="rId3" Type="http://schemas.openxmlformats.org/officeDocument/2006/relationships/image" Target="../media/image166.png"/><Relationship Id="rId7" Type="http://schemas.openxmlformats.org/officeDocument/2006/relationships/image" Target="../media/image104.wmf"/><Relationship Id="rId12" Type="http://schemas.openxmlformats.org/officeDocument/2006/relationships/image" Target="../media/image1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116.wmf"/><Relationship Id="rId5" Type="http://schemas.openxmlformats.org/officeDocument/2006/relationships/image" Target="../media/image103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1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1.png"/><Relationship Id="rId7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3.png"/><Relationship Id="rId10" Type="http://schemas.openxmlformats.org/officeDocument/2006/relationships/image" Target="../media/image161.png"/><Relationship Id="rId4" Type="http://schemas.openxmlformats.org/officeDocument/2006/relationships/image" Target="../media/image152.png"/><Relationship Id="rId9" Type="http://schemas.openxmlformats.org/officeDocument/2006/relationships/image" Target="../media/image1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40.png"/><Relationship Id="rId7" Type="http://schemas.openxmlformats.org/officeDocument/2006/relationships/image" Target="../media/image16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44.png"/><Relationship Id="rId4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png"/><Relationship Id="rId5" Type="http://schemas.openxmlformats.org/officeDocument/2006/relationships/image" Target="../media/image2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2.wmf"/><Relationship Id="rId1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第六章：支持向量机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743" y="4195762"/>
            <a:ext cx="4026877" cy="146648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主讲：连德富 特任教授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博士生导师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邮箱：</a:t>
            </a:r>
            <a:r>
              <a:rPr lang="en-US" altLang="zh-CN" dirty="0" smtClean="0">
                <a:hlinkClick r:id="rId2"/>
              </a:rPr>
              <a:t>liandefu@ustc.edu.cn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手机：</a:t>
            </a:r>
            <a:r>
              <a:rPr lang="en-US" altLang="zh-CN" dirty="0" smtClean="0"/>
              <a:t>13739227137</a:t>
            </a:r>
          </a:p>
          <a:p>
            <a:pPr algn="l"/>
            <a:r>
              <a:rPr lang="zh-CN" altLang="en-US" dirty="0" smtClean="0"/>
              <a:t>主页：</a:t>
            </a:r>
            <a:r>
              <a:rPr lang="en-US" altLang="zh-CN" dirty="0" smtClean="0">
                <a:hlinkClick r:id="rId3"/>
              </a:rPr>
              <a:t>http://staff.ustc.edu.cn/~liandefu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6999-E266-4270-8059-9A39859FD4B7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5943" y="814630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2022</a:t>
            </a:r>
            <a:r>
              <a:rPr lang="zh-CN" altLang="en-US" smtClean="0"/>
              <a:t>年秋季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机器学习概论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5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对偶问题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45400" y="1436508"/>
                <a:ext cx="1887328" cy="70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00" y="1436508"/>
                <a:ext cx="1887328" cy="706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195784" y="1582157"/>
                <a:ext cx="280608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1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1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1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84" y="1582157"/>
                <a:ext cx="2806088" cy="415498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270412" y="1582157"/>
                <a:ext cx="15055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412" y="1582157"/>
                <a:ext cx="1505527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标注 9"/>
          <p:cNvSpPr/>
          <p:nvPr/>
        </p:nvSpPr>
        <p:spPr>
          <a:xfrm>
            <a:off x="1460314" y="2521232"/>
            <a:ext cx="1385454" cy="674254"/>
          </a:xfrm>
          <a:prstGeom prst="wedgeRoundRectCallout">
            <a:avLst>
              <a:gd name="adj1" fmla="val 25167"/>
              <a:gd name="adj2" fmla="val -840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凸函数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3769405" y="2521232"/>
            <a:ext cx="1385454" cy="674254"/>
          </a:xfrm>
          <a:prstGeom prst="wedgeRoundRectCallout">
            <a:avLst>
              <a:gd name="adj1" fmla="val 25167"/>
              <a:gd name="adj2" fmla="val -840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凸函数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635803" y="3762666"/>
            <a:ext cx="5995982" cy="213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811291" y="4073501"/>
                <a:ext cx="5995982" cy="11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1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1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1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US" altLang="zh-CN" sz="21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100" b="0" dirty="0" smtClean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91" y="4073501"/>
                <a:ext cx="5995982" cy="1185261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811291" y="5332540"/>
                <a:ext cx="305596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0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sz="21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100" dirty="0" smtClean="0"/>
                  <a:t>是凸函数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91" y="5332540"/>
                <a:ext cx="3055965" cy="415498"/>
              </a:xfrm>
              <a:prstGeom prst="rect">
                <a:avLst/>
              </a:prstGeom>
              <a:blipFill>
                <a:blip r:embed="rId6"/>
                <a:stretch>
                  <a:fillRect l="-2395" t="-8824" r="-1796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811291" y="3761512"/>
            <a:ext cx="153118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rgbClr val="FF0000"/>
                </a:solidFill>
              </a:rPr>
              <a:t>凸优化问题</a:t>
            </a:r>
          </a:p>
        </p:txBody>
      </p:sp>
    </p:spTree>
    <p:extLst>
      <p:ext uri="{BB962C8B-B14F-4D97-AF65-F5344CB8AC3E}">
        <p14:creationId xmlns:p14="http://schemas.microsoft.com/office/powerpoint/2010/main" val="178618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71600" y="1772269"/>
            <a:ext cx="6299200" cy="1198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370018" y="1785199"/>
                <a:ext cx="6300782" cy="11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  <a:p>
                <a:r>
                  <a:rPr lang="zh-CN" altLang="en-US" sz="2100" dirty="0" smtClean="0"/>
                  <a:t>                    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 smtClean="0"/>
              </a:p>
              <a:p>
                <a:r>
                  <a:rPr lang="en-US" altLang="zh-CN" sz="2100" b="0" dirty="0" smtClean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8" y="1785199"/>
                <a:ext cx="6300782" cy="1185261"/>
              </a:xfrm>
              <a:prstGeom prst="rect">
                <a:avLst/>
              </a:prstGeom>
              <a:blipFill>
                <a:blip r:embed="rId2"/>
                <a:stretch>
                  <a:fillRect b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371600" y="3416440"/>
            <a:ext cx="6299200" cy="1257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807447" y="3438021"/>
                <a:ext cx="5422900" cy="1236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CN" sz="2100" dirty="0" smtClean="0"/>
              </a:p>
              <a:p>
                <a:r>
                  <a:rPr lang="zh-CN" altLang="en-US" sz="21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21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47" y="3438021"/>
                <a:ext cx="5422900" cy="1236236"/>
              </a:xfrm>
              <a:prstGeom prst="rect">
                <a:avLst/>
              </a:prstGeom>
              <a:blipFill>
                <a:blip r:embed="rId3"/>
                <a:stretch>
                  <a:fillRect l="-1348" b="-8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371600" y="5164859"/>
            <a:ext cx="6299200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370018" y="5164859"/>
                <a:ext cx="6300782" cy="539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lim>
                        </m:limLow>
                      </m:fName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100" dirty="0" smtClean="0"/>
                  <a:t>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8" y="5164859"/>
                <a:ext cx="6300782" cy="539956"/>
              </a:xfrm>
              <a:prstGeom prst="rect">
                <a:avLst/>
              </a:prstGeom>
              <a:blipFill>
                <a:blip r:embed="rId4"/>
                <a:stretch>
                  <a:fillRect t="-7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122501" y="5499093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600133" y="5625743"/>
                <a:ext cx="3101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33" y="5625743"/>
                <a:ext cx="3101234" cy="369332"/>
              </a:xfrm>
              <a:prstGeom prst="rect">
                <a:avLst/>
              </a:prstGeom>
              <a:blipFill>
                <a:blip r:embed="rId5"/>
                <a:stretch>
                  <a:fillRect l="-177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370018" y="2088816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凸优化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22501" y="2088816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 smtClean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799" y="3736292"/>
            <a:ext cx="1292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5"/>
                </a:solidFill>
              </a:rPr>
              <a:t>广义拉格朗日函数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0018" y="5485524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凸优化</a:t>
            </a:r>
          </a:p>
        </p:txBody>
      </p:sp>
      <p:sp>
        <p:nvSpPr>
          <p:cNvPr id="25" name="下箭头 24"/>
          <p:cNvSpPr/>
          <p:nvPr/>
        </p:nvSpPr>
        <p:spPr>
          <a:xfrm>
            <a:off x="4352642" y="3022798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371115" y="4729673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/>
      <p:bldP spid="19" grpId="0"/>
      <p:bldP spid="22" grpId="0"/>
      <p:bldP spid="23" grpId="0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71600" y="1772269"/>
            <a:ext cx="6299200" cy="1198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71600" y="3416440"/>
            <a:ext cx="6299200" cy="1257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71600" y="5164859"/>
            <a:ext cx="6299200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370018" y="5164859"/>
                <a:ext cx="6300782" cy="514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100" dirty="0" smtClean="0"/>
                  <a:t>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8" y="5164859"/>
                <a:ext cx="6300782" cy="514949"/>
              </a:xfrm>
              <a:prstGeom prst="rect">
                <a:avLst/>
              </a:prstGeom>
              <a:blipFill>
                <a:blip r:embed="rId2"/>
                <a:stretch>
                  <a:fillRect t="-8235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122501" y="5499093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600133" y="5625743"/>
                <a:ext cx="2831994" cy="474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33" y="5625743"/>
                <a:ext cx="2831994" cy="474169"/>
              </a:xfrm>
              <a:prstGeom prst="rect">
                <a:avLst/>
              </a:prstGeom>
              <a:blipFill>
                <a:blip r:embed="rId3"/>
                <a:stretch>
                  <a:fillRect l="-1940" t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370018" y="2088816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凸优化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22501" y="2088816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 smtClean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799" y="3736292"/>
            <a:ext cx="1292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5"/>
                </a:solidFill>
              </a:rPr>
              <a:t>广义拉格朗日函数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0018" y="5485524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凸优化</a:t>
            </a:r>
          </a:p>
        </p:txBody>
      </p:sp>
      <p:sp>
        <p:nvSpPr>
          <p:cNvPr id="25" name="下箭头 24"/>
          <p:cNvSpPr/>
          <p:nvPr/>
        </p:nvSpPr>
        <p:spPr>
          <a:xfrm>
            <a:off x="4352642" y="3022798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371115" y="4729673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370018" y="1896028"/>
                <a:ext cx="6300782" cy="867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 smtClean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8" y="1896028"/>
                <a:ext cx="6300782" cy="867482"/>
              </a:xfrm>
              <a:prstGeom prst="rect">
                <a:avLst/>
              </a:prstGeom>
              <a:blipFill>
                <a:blip r:embed="rId4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595013" y="3401060"/>
                <a:ext cx="5863353" cy="12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100" dirty="0" smtClean="0"/>
              </a:p>
              <a:p>
                <a:r>
                  <a:rPr lang="zh-CN" altLang="en-US" sz="21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21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13" y="3401060"/>
                <a:ext cx="5863353" cy="1297728"/>
              </a:xfrm>
              <a:prstGeom prst="rect">
                <a:avLst/>
              </a:prstGeom>
              <a:blipFill>
                <a:blip r:embed="rId5"/>
                <a:stretch>
                  <a:fillRect l="-1249" b="-7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7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047596" y="1867740"/>
                <a:ext cx="5863353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100" dirty="0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96" y="1867740"/>
                <a:ext cx="5863353" cy="974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85086" y="2978556"/>
                <a:ext cx="41453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r>
                  <a:rPr lang="zh-CN" altLang="en-US" sz="2100" dirty="0" smtClean="0"/>
                  <a:t>是关于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1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100" dirty="0" smtClean="0"/>
                  <a:t>的凸函数，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86" y="2978556"/>
                <a:ext cx="4145328" cy="415498"/>
              </a:xfrm>
              <a:prstGeom prst="rect">
                <a:avLst/>
              </a:prstGeom>
              <a:blipFill>
                <a:blip r:embed="rId4"/>
                <a:stretch>
                  <a:fillRect l="-147" t="-10294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847290" y="2978556"/>
            <a:ext cx="35509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dirty="0"/>
              <a:t>在其梯度等于</a:t>
            </a:r>
            <a:r>
              <a:rPr lang="en-US" altLang="zh-CN" sz="2100" dirty="0"/>
              <a:t>0</a:t>
            </a:r>
            <a:r>
              <a:rPr lang="zh-CN" altLang="en-US" sz="2100" dirty="0"/>
              <a:t>时取得最优值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87844" y="3576145"/>
                <a:ext cx="2016771" cy="719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1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lang="en-US" altLang="zh-CN" sz="21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zh-CN" sz="21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44" y="3576145"/>
                <a:ext cx="2016771" cy="7195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87844" y="4550707"/>
                <a:ext cx="2016771" cy="719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1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lang="en-US" altLang="zh-CN" sz="21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1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44" y="4550707"/>
                <a:ext cx="2016771" cy="7195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4413181" y="3799785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979272" y="3448642"/>
                <a:ext cx="3028448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272" y="3448642"/>
                <a:ext cx="3028448" cy="9745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979272" y="4423204"/>
                <a:ext cx="3028448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272" y="4423204"/>
                <a:ext cx="3028448" cy="9745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箭头 14"/>
          <p:cNvSpPr/>
          <p:nvPr/>
        </p:nvSpPr>
        <p:spPr>
          <a:xfrm>
            <a:off x="4413181" y="4825275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38364" y="3240880"/>
                <a:ext cx="6934975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64" y="3240880"/>
                <a:ext cx="6934975" cy="14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19527" y="1211966"/>
                <a:ext cx="5863353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100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7" y="1211966"/>
                <a:ext cx="5863353" cy="974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190698" y="2173458"/>
                <a:ext cx="2024028" cy="974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698" y="2173458"/>
                <a:ext cx="2024028" cy="974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108001" y="2173458"/>
                <a:ext cx="1862804" cy="974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001" y="2173458"/>
                <a:ext cx="1862804" cy="974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/>
          <p:cNvSpPr/>
          <p:nvPr/>
        </p:nvSpPr>
        <p:spPr>
          <a:xfrm>
            <a:off x="4510287" y="2297349"/>
            <a:ext cx="295564" cy="627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90670" y="4510419"/>
                <a:ext cx="5792210" cy="87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70" y="4510419"/>
                <a:ext cx="5792210" cy="879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154545" y="5434761"/>
            <a:ext cx="7360805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810327" y="5467661"/>
                <a:ext cx="6151418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 smtClean="0"/>
                  <a:t> </a:t>
                </a:r>
                <a:endParaRPr lang="en-US" altLang="zh-CN" sz="210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b="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327" y="5467661"/>
                <a:ext cx="6151418" cy="920765"/>
              </a:xfrm>
              <a:prstGeom prst="rect">
                <a:avLst/>
              </a:prstGeom>
              <a:blipFill>
                <a:blip r:embed="rId7"/>
                <a:stretch>
                  <a:fillRect t="-1325" b="-84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72141" y="5544904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 animBg="1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6785" y="52025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强对偶性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616363" y="1365869"/>
            <a:ext cx="6299200" cy="1198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614781" y="1378799"/>
                <a:ext cx="6300782" cy="11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  <a:p>
                <a:r>
                  <a:rPr lang="zh-CN" altLang="en-US" sz="2100" dirty="0" smtClean="0"/>
                  <a:t>                    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 smtClean="0"/>
              </a:p>
              <a:p>
                <a:r>
                  <a:rPr lang="en-US" altLang="zh-CN" sz="2100" b="0" dirty="0" smtClean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81" y="1378799"/>
                <a:ext cx="6300782" cy="1185261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616363" y="3141092"/>
            <a:ext cx="6299200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614781" y="3141092"/>
                <a:ext cx="6300782" cy="539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lim>
                        </m:limLow>
                      </m:fName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100" dirty="0" smtClean="0"/>
                  <a:t>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81" y="3141092"/>
                <a:ext cx="6300782" cy="539956"/>
              </a:xfrm>
              <a:prstGeom prst="rect">
                <a:avLst/>
              </a:prstGeom>
              <a:blipFill>
                <a:blip r:embed="rId3"/>
                <a:stretch>
                  <a:fillRect t="-7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67264" y="3475326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844896" y="3601976"/>
                <a:ext cx="3101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96" y="3601976"/>
                <a:ext cx="3101234" cy="369332"/>
              </a:xfrm>
              <a:prstGeom prst="rect">
                <a:avLst/>
              </a:prstGeom>
              <a:blipFill>
                <a:blip r:embed="rId4"/>
                <a:stretch>
                  <a:fillRect l="-177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1614781" y="1682416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凸优化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67264" y="1682416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 smtClean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14781" y="3461757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凸优化</a:t>
            </a:r>
          </a:p>
        </p:txBody>
      </p:sp>
      <p:sp>
        <p:nvSpPr>
          <p:cNvPr id="25" name="矩形 24"/>
          <p:cNvSpPr/>
          <p:nvPr/>
        </p:nvSpPr>
        <p:spPr>
          <a:xfrm>
            <a:off x="1614781" y="4928394"/>
            <a:ext cx="3008019" cy="9175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614781" y="5125539"/>
                <a:ext cx="3230115" cy="539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81" y="5125539"/>
                <a:ext cx="3230115" cy="5399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132675" y="4917769"/>
            <a:ext cx="3863041" cy="955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</a:rPr>
              <a:t>原问题为凸优化问题，且可行域中至少有一个点使得不等式约束严格成立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32675" y="4531922"/>
            <a:ext cx="1236236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chemeClr val="bg1"/>
                </a:solidFill>
              </a:rPr>
              <a:t>Slater</a:t>
            </a:r>
            <a:r>
              <a:rPr lang="zh-CN" altLang="en-US" b="1" dirty="0">
                <a:solidFill>
                  <a:schemeClr val="bg1"/>
                </a:solidFill>
              </a:rPr>
              <a:t>条件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  <p:bldP spid="26" grpId="0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92733" y="4291264"/>
                <a:ext cx="7665608" cy="122386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对于线性可分问题，一定存在 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33" y="4291264"/>
                <a:ext cx="7665608" cy="1223864"/>
              </a:xfrm>
              <a:blipFill>
                <a:blip r:embed="rId2"/>
                <a:stretch>
                  <a:fillRect l="-795" t="-5473"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07" y="1180814"/>
            <a:ext cx="4793328" cy="3060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422174" y="4593251"/>
                <a:ext cx="172605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1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174" y="4593251"/>
                <a:ext cx="1726050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78627" y="4865367"/>
                <a:ext cx="2609088" cy="81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num>
                                <m:den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627" y="4865367"/>
                <a:ext cx="2609088" cy="818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>
          <a:xfrm>
            <a:off x="4662806" y="5110633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11987" y="5801235"/>
                <a:ext cx="7603363" cy="575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00" dirty="0" smtClean="0"/>
                  <a:t>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num>
                          <m:den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100" dirty="0"/>
                  <a:t>严格满足不等式</a:t>
                </a:r>
                <a:r>
                  <a:rPr lang="zh-CN" altLang="en-US" sz="2100" dirty="0" smtClean="0"/>
                  <a:t>。因此，该优化问题满足强对偶性条件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7" y="5801235"/>
                <a:ext cx="7603363" cy="575992"/>
              </a:xfrm>
              <a:prstGeom prst="rect">
                <a:avLst/>
              </a:prstGeom>
              <a:blipFill>
                <a:blip r:embed="rId6"/>
                <a:stretch>
                  <a:fillRect l="-962" r="-241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4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04386" y="2554475"/>
            <a:ext cx="7913915" cy="1661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54545" y="1346201"/>
            <a:ext cx="7360805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13615" y="1379101"/>
                <a:ext cx="6151418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 smtClean="0"/>
                  <a:t> </a:t>
                </a:r>
                <a:endParaRPr lang="en-US" altLang="zh-CN" sz="210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b="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615" y="1379101"/>
                <a:ext cx="6151418" cy="920765"/>
              </a:xfrm>
              <a:prstGeom prst="rect">
                <a:avLst/>
              </a:prstGeom>
              <a:blipFill>
                <a:blip r:embed="rId2"/>
                <a:stretch>
                  <a:fillRect t="-1325" b="-84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72141" y="1456344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32872" y="2714799"/>
                <a:ext cx="7656945" cy="1436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100" dirty="0" smtClean="0">
                    <a:solidFill>
                      <a:srgbClr val="FF0000"/>
                    </a:solidFill>
                  </a:rPr>
                  <a:t>通过序列最小优化（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 SMO </a:t>
                </a:r>
                <a:r>
                  <a:rPr lang="zh-CN" altLang="en-US" sz="2100" dirty="0" smtClean="0">
                    <a:solidFill>
                      <a:srgbClr val="FF0000"/>
                    </a:solidFill>
                  </a:rPr>
                  <a:t>）求解最优的</a:t>
                </a:r>
                <a14:m>
                  <m:oMath xmlns:m="http://schemas.openxmlformats.org/officeDocument/2006/math">
                    <m:r>
                      <a:rPr lang="en-US" altLang="zh-CN" sz="2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sz="2100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100" dirty="0" smtClean="0"/>
                  <a:t>    基本思路：不断执行如下两个步骤直至收敛</a:t>
                </a:r>
                <a:endParaRPr lang="en-US" altLang="zh-CN" sz="2100" dirty="0"/>
              </a:p>
              <a:p>
                <a:r>
                  <a:rPr lang="zh-CN" altLang="en-US" sz="2100" dirty="0" smtClean="0"/>
                  <a:t>        第一</a:t>
                </a:r>
                <a:r>
                  <a:rPr lang="zh-CN" altLang="en-US" sz="2100" dirty="0"/>
                  <a:t>步：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选取</a:t>
                </a:r>
                <a:r>
                  <a:rPr lang="zh-CN" altLang="en-US" sz="2100" dirty="0"/>
                  <a:t>一对需更新的</a:t>
                </a:r>
                <a:r>
                  <a:rPr lang="zh-CN" altLang="en-US" sz="2100" dirty="0" smtClean="0"/>
                  <a:t>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100" dirty="0"/>
              </a:p>
              <a:p>
                <a:r>
                  <a:rPr lang="zh-CN" altLang="en-US" sz="2100" dirty="0" smtClean="0"/>
                  <a:t>        第二</a:t>
                </a:r>
                <a:r>
                  <a:rPr lang="zh-CN" altLang="en-US" sz="2100" dirty="0"/>
                  <a:t>步：</a:t>
                </a:r>
                <a:r>
                  <a:rPr lang="zh-CN" altLang="en-US" sz="2100" dirty="0" smtClean="0">
                    <a:solidFill>
                      <a:srgbClr val="FF0000"/>
                    </a:solidFill>
                  </a:rPr>
                  <a:t>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100" dirty="0"/>
                  <a:t>以外的参数</a:t>
                </a:r>
                <a:r>
                  <a:rPr lang="en-US" altLang="zh-CN" sz="2100" dirty="0"/>
                  <a:t>, 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求解</a:t>
                </a:r>
                <a:r>
                  <a:rPr lang="zh-CN" altLang="en-US" sz="2100" dirty="0"/>
                  <a:t>对偶问题</a:t>
                </a:r>
                <a:r>
                  <a:rPr lang="zh-CN" altLang="en-US" sz="2100" dirty="0" smtClean="0"/>
                  <a:t>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2" y="2714799"/>
                <a:ext cx="7656945" cy="1436932"/>
              </a:xfrm>
              <a:prstGeom prst="rect">
                <a:avLst/>
              </a:prstGeom>
              <a:blipFill>
                <a:blip r:embed="rId3"/>
                <a:stretch>
                  <a:fillRect l="-955" t="-2542" b="-5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32872" y="5391551"/>
                <a:ext cx="39554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dirty="0"/>
                  <a:t>仅考虑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对偶问题的约束变为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2" y="5391551"/>
                <a:ext cx="3955442" cy="391646"/>
              </a:xfrm>
              <a:prstGeom prst="rect">
                <a:avLst/>
              </a:prstGeom>
              <a:blipFill>
                <a:blip r:embed="rId4"/>
                <a:stretch>
                  <a:fillRect l="-1233" t="-7692" r="-924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78204" y="5783268"/>
                <a:ext cx="3248197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04" y="5783268"/>
                <a:ext cx="3248197" cy="879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735590" y="6017498"/>
                <a:ext cx="1964577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590" y="6017498"/>
                <a:ext cx="1964577" cy="411395"/>
              </a:xfrm>
              <a:prstGeom prst="rect">
                <a:avLst/>
              </a:prstGeom>
              <a:blipFill>
                <a:blip r:embed="rId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5037621" y="6132172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-1" y="4546807"/>
                <a:ext cx="9144001" cy="728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546807"/>
                <a:ext cx="9144001" cy="728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296303" y="2056593"/>
                <a:ext cx="53899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303" y="2056593"/>
                <a:ext cx="538994" cy="391646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大括号 19"/>
          <p:cNvSpPr/>
          <p:nvPr/>
        </p:nvSpPr>
        <p:spPr>
          <a:xfrm rot="16200000">
            <a:off x="7410149" y="1648882"/>
            <a:ext cx="185406" cy="53899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6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终止条件：</a:t>
            </a:r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91261" y="1143617"/>
                <a:ext cx="2940933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261" y="1143617"/>
                <a:ext cx="2940933" cy="111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476552" y="2594711"/>
                <a:ext cx="1983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52" y="2594711"/>
                <a:ext cx="1983876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61225" y="2594711"/>
                <a:ext cx="884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25" y="2594711"/>
                <a:ext cx="884473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643772" y="2667322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026" y="4306037"/>
            <a:ext cx="264746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支持向量机解的稀疏性</a:t>
            </a:r>
            <a:r>
              <a:rPr lang="en-US" altLang="zh-CN" dirty="0"/>
              <a:t>: </a:t>
            </a:r>
            <a:r>
              <a:rPr lang="zh-CN" altLang="en-US" dirty="0"/>
              <a:t>训练完成后</a:t>
            </a:r>
            <a:r>
              <a:rPr lang="en-US" altLang="zh-CN" dirty="0"/>
              <a:t>, </a:t>
            </a:r>
            <a:r>
              <a:rPr lang="zh-CN" altLang="en-US" dirty="0"/>
              <a:t>大部分的训练样本都不需保留</a:t>
            </a:r>
            <a:r>
              <a:rPr lang="en-US" altLang="zh-CN" dirty="0"/>
              <a:t>, </a:t>
            </a:r>
            <a:r>
              <a:rPr lang="zh-CN" altLang="en-US" dirty="0"/>
              <a:t>最终模型仅与支持向量</a:t>
            </a:r>
            <a:r>
              <a:rPr lang="zh-CN" altLang="en-US" dirty="0" smtClean="0"/>
              <a:t>有关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702" y="3747027"/>
            <a:ext cx="4542648" cy="290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572496" y="3170869"/>
                <a:ext cx="884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96" y="3170869"/>
                <a:ext cx="88447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261225" y="3170869"/>
                <a:ext cx="1983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25" y="3170869"/>
                <a:ext cx="1983876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/>
          <p:cNvSpPr/>
          <p:nvPr/>
        </p:nvSpPr>
        <p:spPr>
          <a:xfrm>
            <a:off x="4643772" y="3233993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5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3" grpId="0"/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如何选择两个变量？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KKT</a:t>
            </a:r>
            <a:r>
              <a:rPr lang="zh-CN" altLang="en-US" dirty="0" smtClean="0"/>
              <a:t>条件违背的程度越大，则变量更新后可能导致的目标函数值增幅越大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63036" y="2339849"/>
                <a:ext cx="805893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有一个违反了</a:t>
                </a:r>
                <a:r>
                  <a:rPr lang="en-US" altLang="zh-CN" dirty="0" smtClean="0"/>
                  <a:t>KKT</a:t>
                </a:r>
                <a:r>
                  <a:rPr lang="zh-CN" altLang="en-US" dirty="0" smtClean="0"/>
                  <a:t>条件，目标函数</a:t>
                </a:r>
                <a:r>
                  <a:rPr lang="zh-CN" altLang="en-US" dirty="0"/>
                  <a:t>就会</a:t>
                </a:r>
                <a:r>
                  <a:rPr lang="zh-CN" altLang="en-US" dirty="0" smtClean="0"/>
                  <a:t>在迭代后增大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6" y="2339849"/>
                <a:ext cx="8058933" cy="540000"/>
              </a:xfrm>
              <a:prstGeom prst="rect">
                <a:avLst/>
              </a:prstGeom>
              <a:blipFill>
                <a:blip r:embed="rId2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220923" y="951371"/>
                <a:ext cx="2940933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923" y="951371"/>
                <a:ext cx="2940933" cy="111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099082" y="2559232"/>
            <a:ext cx="162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err="1" smtClean="0"/>
              <a:t>Osuna</a:t>
            </a:r>
            <a:r>
              <a:rPr lang="en-US" altLang="zh-CN" sz="1400" dirty="0" smtClean="0"/>
              <a:t> et al. 1997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773083" y="4352192"/>
            <a:ext cx="5838837" cy="7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第一个</a:t>
            </a:r>
            <a:r>
              <a:rPr lang="zh-CN" altLang="en-US" dirty="0" smtClean="0">
                <a:solidFill>
                  <a:schemeClr val="tx1"/>
                </a:solidFill>
              </a:rPr>
              <a:t>变量：选取违背</a:t>
            </a:r>
            <a:r>
              <a:rPr lang="en-US" altLang="zh-CN" dirty="0" smtClean="0">
                <a:solidFill>
                  <a:schemeClr val="tx1"/>
                </a:solidFill>
              </a:rPr>
              <a:t>KKT</a:t>
            </a:r>
            <a:r>
              <a:rPr lang="zh-CN" altLang="en-US" dirty="0" smtClean="0">
                <a:solidFill>
                  <a:schemeClr val="tx1"/>
                </a:solidFill>
              </a:rPr>
              <a:t>条件程度最大的变量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第二</a:t>
            </a:r>
            <a:r>
              <a:rPr lang="zh-CN" altLang="en-US" dirty="0" smtClean="0">
                <a:solidFill>
                  <a:schemeClr val="tx1"/>
                </a:solidFill>
              </a:rPr>
              <a:t>个变量：与第一个变量的间隔最大的变量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5360" y="1391029"/>
            <a:ext cx="65590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dirty="0"/>
              <a:t>在样本空间中寻找一个超平面</a:t>
            </a:r>
            <a:r>
              <a:rPr lang="en-US" altLang="zh-CN" sz="2100" dirty="0"/>
              <a:t>, </a:t>
            </a:r>
            <a:r>
              <a:rPr lang="zh-CN" altLang="en-US" sz="2100" dirty="0"/>
              <a:t>将不同类别的样本</a:t>
            </a:r>
            <a:r>
              <a:rPr lang="zh-CN" altLang="en-US" sz="2100" dirty="0" smtClean="0"/>
              <a:t>分开</a:t>
            </a:r>
            <a:endParaRPr lang="en-US" altLang="zh-CN" sz="2100" dirty="0"/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2921247" y="1916808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2911529" y="4954308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695869" y="4856041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229034" y="2634377"/>
            <a:ext cx="128045" cy="130175"/>
            <a:chOff x="5476803" y="2392530"/>
            <a:chExt cx="108000" cy="108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4078700" y="3417659"/>
            <a:ext cx="128045" cy="130175"/>
            <a:chOff x="5476803" y="2392530"/>
            <a:chExt cx="108000" cy="108000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3871725" y="3227333"/>
            <a:ext cx="128045" cy="130175"/>
            <a:chOff x="5476803" y="2392530"/>
            <a:chExt cx="108000" cy="108000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3443810" y="3500276"/>
            <a:ext cx="128045" cy="130175"/>
            <a:chOff x="5476803" y="2392530"/>
            <a:chExt cx="108000" cy="108000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3656059" y="3713009"/>
            <a:ext cx="128045" cy="130175"/>
            <a:chOff x="5476803" y="2392530"/>
            <a:chExt cx="108000" cy="108000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4070846" y="3705925"/>
            <a:ext cx="128045" cy="130175"/>
            <a:chOff x="5476803" y="2392530"/>
            <a:chExt cx="108000" cy="108000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3554013" y="2684784"/>
            <a:ext cx="128045" cy="130175"/>
            <a:chOff x="5476803" y="2392530"/>
            <a:chExt cx="108000" cy="108000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直接连接符 86"/>
          <p:cNvCxnSpPr/>
          <p:nvPr/>
        </p:nvCxnSpPr>
        <p:spPr>
          <a:xfrm>
            <a:off x="5480113" y="401720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872810" y="387890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725497" y="454786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4326846" y="442403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282993" y="4374401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337178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652186" y="428535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5544135" y="377809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4936833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4744766" y="2492476"/>
            <a:ext cx="128045" cy="130175"/>
            <a:chOff x="5476803" y="2392530"/>
            <a:chExt cx="108000" cy="108000"/>
          </a:xfrm>
        </p:grpSpPr>
        <p:cxnSp>
          <p:nvCxnSpPr>
            <p:cNvPr id="97" name="直接连接符 9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4476697" y="2749872"/>
            <a:ext cx="128045" cy="130175"/>
            <a:chOff x="5476803" y="2392530"/>
            <a:chExt cx="108000" cy="108000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3343077" y="3887030"/>
            <a:ext cx="128045" cy="130175"/>
            <a:chOff x="5476803" y="2392530"/>
            <a:chExt cx="108000" cy="108000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3893531" y="2906559"/>
            <a:ext cx="128045" cy="130175"/>
            <a:chOff x="5476803" y="2392530"/>
            <a:chExt cx="108000" cy="10800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3465616" y="3179502"/>
            <a:ext cx="128045" cy="130175"/>
            <a:chOff x="5476803" y="2392530"/>
            <a:chExt cx="108000" cy="108000"/>
          </a:xfrm>
        </p:grpSpPr>
        <p:cxnSp>
          <p:nvCxnSpPr>
            <p:cNvPr id="109" name="直接连接符 10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直接连接符 110"/>
          <p:cNvCxnSpPr/>
          <p:nvPr/>
        </p:nvCxnSpPr>
        <p:spPr>
          <a:xfrm>
            <a:off x="5077901" y="452794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5205946" y="395211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5337178" y="356536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61789" y="328982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070321"/>
              </p:ext>
            </p:extLst>
          </p:nvPr>
        </p:nvGraphicFramePr>
        <p:xfrm>
          <a:off x="5953517" y="5029948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" name="Formula" r:id="rId3" imgW="137160" imgH="131040" progId="Equation.Ribbit">
                  <p:embed/>
                </p:oleObj>
              </mc:Choice>
              <mc:Fallback>
                <p:oleObj name="Formula" r:id="rId3" imgW="137160" imgH="131040" progId="Equation.Ribbit">
                  <p:embed/>
                  <p:pic>
                    <p:nvPicPr>
                      <p:cNvPr id="106" name="对象 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3517" y="5029948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87964"/>
              </p:ext>
            </p:extLst>
          </p:nvPr>
        </p:nvGraphicFramePr>
        <p:xfrm>
          <a:off x="2524511" y="2158332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" name="Formula" r:id="rId5" imgW="141120" imgH="131040" progId="Equation.Ribbit">
                  <p:embed/>
                </p:oleObj>
              </mc:Choice>
              <mc:Fallback>
                <p:oleObj name="Formula" r:id="rId5" imgW="141120" imgH="131040" progId="Equation.Ribbit">
                  <p:embed/>
                  <p:pic>
                    <p:nvPicPr>
                      <p:cNvPr id="107" name="对象 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511" y="2158332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直接连接符 116"/>
          <p:cNvCxnSpPr/>
          <p:nvPr/>
        </p:nvCxnSpPr>
        <p:spPr>
          <a:xfrm flipV="1">
            <a:off x="3635877" y="2411210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54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63633" y="2219812"/>
                <a:ext cx="1997663" cy="514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633" y="2219812"/>
                <a:ext cx="1997663" cy="5149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614629" y="1990006"/>
                <a:ext cx="2024028" cy="974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29" y="1990006"/>
                <a:ext cx="2024028" cy="974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4620908" y="2328925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34" y="2964568"/>
            <a:ext cx="4542648" cy="290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365439" y="3790816"/>
                <a:ext cx="3408218" cy="152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00" dirty="0" smtClean="0"/>
                  <a:t>对于任意的支持向量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100" dirty="0" smtClean="0"/>
                  <a:t>，</a:t>
                </a:r>
                <a:r>
                  <a:rPr lang="zh-CN" altLang="en-US" sz="2100" dirty="0"/>
                  <a:t>均</a:t>
                </a:r>
                <a:r>
                  <a:rPr lang="zh-CN" altLang="en-US" sz="2100" dirty="0" smtClean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 smtClean="0"/>
                  <a:t>，则</a:t>
                </a:r>
                <a:endParaRPr lang="en-US" altLang="zh-CN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39" y="3790816"/>
                <a:ext cx="3408218" cy="1523238"/>
              </a:xfrm>
              <a:prstGeom prst="rect">
                <a:avLst/>
              </a:prstGeom>
              <a:blipFill>
                <a:blip r:embed="rId5"/>
                <a:stretch>
                  <a:fillRect l="-2147" t="-2400" r="-10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11355" y="1423918"/>
                <a:ext cx="286649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00" dirty="0"/>
                  <a:t>给定最优</a:t>
                </a:r>
                <a14:m>
                  <m:oMath xmlns:m="http://schemas.openxmlformats.org/officeDocument/2006/math">
                    <m:r>
                      <a:rPr lang="en-US" altLang="zh-CN" sz="21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100" dirty="0"/>
                  <a:t>，求解</a:t>
                </a:r>
                <a14:m>
                  <m:oMath xmlns:m="http://schemas.openxmlformats.org/officeDocument/2006/math">
                    <m:r>
                      <a:rPr lang="en-US" altLang="zh-CN" sz="21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100" dirty="0"/>
                  <a:t>和</a:t>
                </a:r>
                <a:r>
                  <a:rPr lang="en-US" altLang="zh-CN" sz="2100" dirty="0"/>
                  <a:t>b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5" y="1423918"/>
                <a:ext cx="2866490" cy="415498"/>
              </a:xfrm>
              <a:prstGeom prst="rect">
                <a:avLst/>
              </a:prstGeom>
              <a:blipFill>
                <a:blip r:embed="rId6"/>
                <a:stretch>
                  <a:fillRect l="-2553" t="-10294" r="-1702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365438" y="5667564"/>
                <a:ext cx="3705469" cy="8485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38" y="5667564"/>
                <a:ext cx="3705469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36385" y="5865177"/>
            <a:ext cx="50907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支持向量机解的稀疏性</a:t>
            </a:r>
            <a:r>
              <a:rPr lang="en-US" altLang="zh-CN" dirty="0"/>
              <a:t>: </a:t>
            </a:r>
            <a:r>
              <a:rPr lang="zh-CN" altLang="en-US" dirty="0"/>
              <a:t>训练完成后</a:t>
            </a:r>
            <a:r>
              <a:rPr lang="en-US" altLang="zh-CN" dirty="0"/>
              <a:t>, </a:t>
            </a:r>
            <a:r>
              <a:rPr lang="zh-CN" altLang="en-US" dirty="0"/>
              <a:t>大部分的训练样本都不需保留</a:t>
            </a:r>
            <a:r>
              <a:rPr lang="en-US" altLang="zh-CN" dirty="0"/>
              <a:t>, </a:t>
            </a:r>
            <a:r>
              <a:rPr lang="zh-CN" altLang="en-US" dirty="0"/>
              <a:t>最终模型仅与支持向量</a:t>
            </a:r>
            <a:r>
              <a:rPr lang="zh-CN" altLang="en-US" dirty="0" smtClean="0"/>
              <a:t>有关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4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线性模型（线性不可分）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若不存在一个能正确划分两类样本的超平面</a:t>
            </a:r>
            <a:r>
              <a:rPr lang="en-US" altLang="zh-CN" dirty="0"/>
              <a:t>, </a:t>
            </a:r>
            <a:r>
              <a:rPr lang="zh-CN" altLang="en-US" dirty="0"/>
              <a:t>怎么办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1984" y="2261774"/>
            <a:ext cx="700746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将样本从原始空间映射到一个</a:t>
            </a:r>
            <a:r>
              <a:rPr lang="zh-CN" altLang="en-US" dirty="0">
                <a:solidFill>
                  <a:srgbClr val="FF0000"/>
                </a:solidFill>
              </a:rPr>
              <a:t>更高维</a:t>
            </a:r>
            <a:r>
              <a:rPr lang="zh-CN" altLang="en-US" dirty="0"/>
              <a:t>的特征空间</a:t>
            </a:r>
            <a:r>
              <a:rPr lang="en-US" altLang="zh-CN" dirty="0"/>
              <a:t>, </a:t>
            </a:r>
            <a:r>
              <a:rPr lang="zh-CN" altLang="en-US" dirty="0"/>
              <a:t>使得样本在这个特征空间内线性可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1341076" y="3369455"/>
            <a:ext cx="0" cy="216000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341076" y="5504657"/>
            <a:ext cx="2160000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720062" y="3917632"/>
            <a:ext cx="1259870" cy="1238551"/>
            <a:chOff x="1772741" y="1770345"/>
            <a:chExt cx="1259870" cy="1238551"/>
          </a:xfrm>
        </p:grpSpPr>
        <p:grpSp>
          <p:nvGrpSpPr>
            <p:cNvPr id="11" name="组合 10"/>
            <p:cNvGrpSpPr/>
            <p:nvPr/>
          </p:nvGrpSpPr>
          <p:grpSpPr>
            <a:xfrm>
              <a:off x="2924611" y="2900896"/>
              <a:ext cx="108000" cy="108000"/>
              <a:chOff x="5476803" y="2392530"/>
              <a:chExt cx="108000" cy="1080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>
              <a:off x="1772741" y="1770345"/>
              <a:ext cx="108000" cy="108000"/>
              <a:chOff x="5476803" y="2392530"/>
              <a:chExt cx="108000" cy="10800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/>
            <p:cNvCxnSpPr/>
            <p:nvPr/>
          </p:nvCxnSpPr>
          <p:spPr>
            <a:xfrm>
              <a:off x="2924611" y="182434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772741" y="297057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任意多边形 18"/>
          <p:cNvSpPr/>
          <p:nvPr/>
        </p:nvSpPr>
        <p:spPr>
          <a:xfrm rot="1472675">
            <a:off x="1607393" y="3841523"/>
            <a:ext cx="1869834" cy="1287549"/>
          </a:xfrm>
          <a:custGeom>
            <a:avLst/>
            <a:gdLst>
              <a:gd name="connsiteX0" fmla="*/ 440266 w 1856405"/>
              <a:gd name="connsiteY0" fmla="*/ 0 h 1821971"/>
              <a:gd name="connsiteX1" fmla="*/ 1851378 w 1856405"/>
              <a:gd name="connsiteY1" fmla="*/ 1749778 h 1821971"/>
              <a:gd name="connsiteX2" fmla="*/ 0 w 1856405"/>
              <a:gd name="connsiteY2" fmla="*/ 1512711 h 1821971"/>
              <a:gd name="connsiteX3" fmla="*/ 0 w 1856405"/>
              <a:gd name="connsiteY3" fmla="*/ 1512711 h 18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405" h="1821971">
                <a:moveTo>
                  <a:pt x="440266" y="0"/>
                </a:moveTo>
                <a:cubicBezTo>
                  <a:pt x="1182511" y="748830"/>
                  <a:pt x="1924756" y="1497660"/>
                  <a:pt x="1851378" y="1749778"/>
                </a:cubicBezTo>
                <a:cubicBezTo>
                  <a:pt x="1778000" y="2001896"/>
                  <a:pt x="0" y="1512711"/>
                  <a:pt x="0" y="1512711"/>
                </a:cubicBezTo>
                <a:lnTo>
                  <a:pt x="0" y="151271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349551" y="3227395"/>
            <a:ext cx="2589902" cy="2647028"/>
            <a:chOff x="4882943" y="976705"/>
            <a:chExt cx="2589902" cy="2647028"/>
          </a:xfrm>
        </p:grpSpPr>
        <p:cxnSp>
          <p:nvCxnSpPr>
            <p:cNvPr id="21" name="直接箭头连接符 20"/>
            <p:cNvCxnSpPr/>
            <p:nvPr/>
          </p:nvCxnSpPr>
          <p:spPr>
            <a:xfrm flipH="1" flipV="1">
              <a:off x="5681042" y="976705"/>
              <a:ext cx="0" cy="180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672845" y="2774272"/>
              <a:ext cx="1800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4882943" y="2774212"/>
              <a:ext cx="802679" cy="849521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5183915" y="3189965"/>
              <a:ext cx="144000" cy="144000"/>
              <a:chOff x="7101657" y="1465531"/>
              <a:chExt cx="144000" cy="1440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47" name="直接连接符 46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" name="直接箭头连接符 24"/>
            <p:cNvCxnSpPr/>
            <p:nvPr/>
          </p:nvCxnSpPr>
          <p:spPr>
            <a:xfrm flipH="1">
              <a:off x="5249077" y="1769551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249077" y="2273664"/>
              <a:ext cx="6838" cy="88684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6646110" y="1816416"/>
              <a:ext cx="6838" cy="97200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 flipV="1">
              <a:off x="5693933" y="1790153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5619505" y="1712961"/>
              <a:ext cx="144000" cy="144000"/>
              <a:chOff x="7101657" y="1465531"/>
              <a:chExt cx="144000" cy="144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直接箭头连接符 29"/>
            <p:cNvCxnSpPr/>
            <p:nvPr/>
          </p:nvCxnSpPr>
          <p:spPr>
            <a:xfrm flipH="1" flipV="1">
              <a:off x="5249077" y="3238588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6192303" y="2752000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5249077" y="2262477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6196220" y="2266000"/>
              <a:ext cx="6838" cy="97200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6192303" y="1798427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6127639" y="2212067"/>
              <a:ext cx="144000" cy="144000"/>
              <a:chOff x="7101657" y="1465531"/>
              <a:chExt cx="144000" cy="1440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5637893" y="2677645"/>
              <a:ext cx="144000" cy="144000"/>
              <a:chOff x="7101657" y="1465531"/>
              <a:chExt cx="144000" cy="144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直接连接符 48"/>
          <p:cNvCxnSpPr/>
          <p:nvPr/>
        </p:nvCxnSpPr>
        <p:spPr>
          <a:xfrm>
            <a:off x="6332449" y="4030065"/>
            <a:ext cx="67241" cy="50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5885158" y="4531012"/>
            <a:ext cx="517392" cy="94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6147650" y="4049117"/>
            <a:ext cx="177068" cy="2937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858341" y="5301699"/>
            <a:ext cx="23944" cy="1882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852451" y="4352987"/>
            <a:ext cx="287973" cy="97047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任意多边形 53"/>
          <p:cNvSpPr/>
          <p:nvPr/>
        </p:nvSpPr>
        <p:spPr>
          <a:xfrm>
            <a:off x="5861992" y="4034245"/>
            <a:ext cx="538163" cy="1452563"/>
          </a:xfrm>
          <a:custGeom>
            <a:avLst/>
            <a:gdLst>
              <a:gd name="connsiteX0" fmla="*/ 466725 w 538163"/>
              <a:gd name="connsiteY0" fmla="*/ 0 h 1452563"/>
              <a:gd name="connsiteX1" fmla="*/ 538163 w 538163"/>
              <a:gd name="connsiteY1" fmla="*/ 490538 h 1452563"/>
              <a:gd name="connsiteX2" fmla="*/ 23813 w 538163"/>
              <a:gd name="connsiteY2" fmla="*/ 1452563 h 1452563"/>
              <a:gd name="connsiteX3" fmla="*/ 0 w 538163"/>
              <a:gd name="connsiteY3" fmla="*/ 1285875 h 1452563"/>
              <a:gd name="connsiteX4" fmla="*/ 285750 w 538163"/>
              <a:gd name="connsiteY4" fmla="*/ 309563 h 1452563"/>
              <a:gd name="connsiteX5" fmla="*/ 466725 w 538163"/>
              <a:gd name="connsiteY5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163" h="1452563">
                <a:moveTo>
                  <a:pt x="466725" y="0"/>
                </a:moveTo>
                <a:lnTo>
                  <a:pt x="538163" y="490538"/>
                </a:lnTo>
                <a:lnTo>
                  <a:pt x="23813" y="1452563"/>
                </a:lnTo>
                <a:lnTo>
                  <a:pt x="0" y="1285875"/>
                </a:lnTo>
                <a:lnTo>
                  <a:pt x="285750" y="309563"/>
                </a:lnTo>
                <a:lnTo>
                  <a:pt x="466725" y="0"/>
                </a:lnTo>
                <a:close/>
              </a:path>
            </a:pathLst>
          </a:cu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44848"/>
              </p:ext>
            </p:extLst>
          </p:nvPr>
        </p:nvGraphicFramePr>
        <p:xfrm>
          <a:off x="3911062" y="4058716"/>
          <a:ext cx="102227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Formula" r:id="rId3" imgW="631440" imgH="177840" progId="Equation.Ribbit">
                  <p:embed/>
                </p:oleObj>
              </mc:Choice>
              <mc:Fallback>
                <p:oleObj name="Formula" r:id="rId3" imgW="631440" imgH="177840" progId="Equation.Ribbit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1062" y="4058716"/>
                        <a:ext cx="1022270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右箭头 55"/>
          <p:cNvSpPr/>
          <p:nvPr/>
        </p:nvSpPr>
        <p:spPr>
          <a:xfrm>
            <a:off x="3764840" y="4432494"/>
            <a:ext cx="1429946" cy="231976"/>
          </a:xfrm>
          <a:prstGeom prst="rightArrow">
            <a:avLst>
              <a:gd name="adj1" fmla="val 26304"/>
              <a:gd name="adj2" fmla="val 798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设样本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映射</a:t>
                </a:r>
                <a:r>
                  <a:rPr lang="zh-CN" altLang="en-US" dirty="0"/>
                  <a:t>后的向量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划分超平面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0802" y="2131547"/>
            <a:ext cx="7352539" cy="998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623" y="2448094"/>
            <a:ext cx="1047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 smtClean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472323" y="2202554"/>
                <a:ext cx="6300782" cy="84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 smtClean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23" y="2202554"/>
                <a:ext cx="6300782" cy="842603"/>
              </a:xfrm>
              <a:prstGeom prst="rect">
                <a:avLst/>
              </a:prstGeom>
              <a:blipFill>
                <a:blip r:embed="rId3"/>
                <a:stretch>
                  <a:fillRect b="-13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082536" y="3701901"/>
            <a:ext cx="7360805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82537" y="3734801"/>
                <a:ext cx="7360804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 smtClean="0"/>
                  <a:t> </a:t>
                </a:r>
                <a:endParaRPr lang="en-US" altLang="zh-CN" sz="210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b="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7" y="3734801"/>
                <a:ext cx="7360804" cy="920765"/>
              </a:xfrm>
              <a:prstGeom prst="rect">
                <a:avLst/>
              </a:prstGeom>
              <a:blipFill>
                <a:blip r:embed="rId4"/>
                <a:stretch>
                  <a:fillRect t="-1325" b="-84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00132" y="3812044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82535" y="5437532"/>
                <a:ext cx="5625995" cy="9745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5" y="5437532"/>
                <a:ext cx="5625995" cy="974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00132" y="5492483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5"/>
                </a:solidFill>
              </a:rPr>
              <a:t>预测函数</a:t>
            </a:r>
            <a:endParaRPr lang="en-US" altLang="zh-CN" sz="2100" dirty="0" smtClean="0">
              <a:solidFill>
                <a:schemeClr val="accent5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20605" y="3779503"/>
            <a:ext cx="1732084" cy="493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290646" y="5692363"/>
            <a:ext cx="1345223" cy="493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11403" y="4882951"/>
            <a:ext cx="2262158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只以内积的形式出现</a:t>
            </a:r>
          </a:p>
        </p:txBody>
      </p:sp>
    </p:spTree>
    <p:extLst>
      <p:ext uri="{BB962C8B-B14F-4D97-AF65-F5344CB8AC3E}">
        <p14:creationId xmlns:p14="http://schemas.microsoft.com/office/powerpoint/2010/main" val="348369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 animBg="1"/>
      <p:bldP spid="17" grpId="0"/>
      <p:bldP spid="18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482106"/>
                <a:ext cx="8022981" cy="4932533"/>
              </a:xfrm>
            </p:spPr>
            <p:txBody>
              <a:bodyPr/>
              <a:lstStyle/>
              <a:p>
                <a:r>
                  <a:rPr lang="zh-CN" altLang="en-US" dirty="0" smtClean="0"/>
                  <a:t>由于特征空间维数可能很高，甚至是无穷维，因此直接计算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通常是困难的。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可以设计函数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482106"/>
                <a:ext cx="8022981" cy="4932533"/>
              </a:xfrm>
              <a:blipFill>
                <a:blip r:embed="rId2"/>
                <a:stretch>
                  <a:fillRect l="-760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82536" y="3340830"/>
            <a:ext cx="7360805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82537" y="3373730"/>
                <a:ext cx="7360804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 smtClean="0"/>
                  <a:t> </a:t>
                </a:r>
                <a:endParaRPr lang="en-US" altLang="zh-CN" sz="210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b="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7" y="3373730"/>
                <a:ext cx="7360804" cy="920765"/>
              </a:xfrm>
              <a:prstGeom prst="rect">
                <a:avLst/>
              </a:prstGeom>
              <a:blipFill>
                <a:blip r:embed="rId3"/>
                <a:stretch>
                  <a:fillRect t="-1325" b="-84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00132" y="3450973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82535" y="4901201"/>
                <a:ext cx="5625995" cy="9745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5" y="4901201"/>
                <a:ext cx="5625995" cy="974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300132" y="4956152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5"/>
                </a:solidFill>
              </a:rPr>
              <a:t>预测函数</a:t>
            </a:r>
            <a:endParaRPr lang="en-US" altLang="zh-CN" sz="2100" dirty="0" smtClean="0">
              <a:solidFill>
                <a:schemeClr val="accent5"/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2381250" y="2689907"/>
            <a:ext cx="1095375" cy="404485"/>
          </a:xfrm>
          <a:prstGeom prst="wedgeRoundRectCallout">
            <a:avLst>
              <a:gd name="adj1" fmla="val -22572"/>
              <a:gd name="adj2" fmla="val -787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15234" y="2700172"/>
            <a:ext cx="10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核函数</a:t>
            </a:r>
          </a:p>
        </p:txBody>
      </p:sp>
    </p:spTree>
    <p:extLst>
      <p:ext uri="{BB962C8B-B14F-4D97-AF65-F5344CB8AC3E}">
        <p14:creationId xmlns:p14="http://schemas.microsoft.com/office/powerpoint/2010/main" val="10231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 animBg="1"/>
      <p:bldP spid="19" grpId="0"/>
      <p:bldP spid="24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en-US" dirty="0" smtClean="0"/>
                  <a:t>，则可写出核函数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zh-CN" altLang="en-US" dirty="0" smtClean="0"/>
                  <a:t>；但现实任务中通常不知道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en-US" dirty="0" smtClean="0"/>
                  <a:t>的形式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核函数是否存在？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什么样的函数可以作为核函数？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79664" y="4593442"/>
                <a:ext cx="7045136" cy="19226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dirty="0" smtClean="0">
                    <a:solidFill>
                      <a:srgbClr val="FF0000"/>
                    </a:solidFill>
                  </a:rPr>
                  <a:t>Mercer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定理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为输入空间，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上的对称函数，则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是核函数当且仅当对于任意数据集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，核矩阵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K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总是半正定的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4" y="4593442"/>
                <a:ext cx="7045136" cy="1922687"/>
              </a:xfrm>
              <a:prstGeom prst="rect">
                <a:avLst/>
              </a:prstGeom>
              <a:blipFill>
                <a:blip r:embed="rId3"/>
                <a:stretch>
                  <a:fillRect l="-517" r="-517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79664" y="2917059"/>
                <a:ext cx="7045136" cy="12739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dirty="0" smtClean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为输入空间，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为特征空间，如果存在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，使得对所有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满足条件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zh-CN" altLang="en-US" dirty="0" smtClean="0">
                    <a:solidFill>
                      <a:schemeClr val="tx1"/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为核函数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4" y="2917059"/>
                <a:ext cx="7045136" cy="1273941"/>
              </a:xfrm>
              <a:prstGeom prst="rect">
                <a:avLst/>
              </a:prstGeom>
              <a:blipFill>
                <a:blip r:embed="rId4"/>
                <a:stretch>
                  <a:fillRect l="-517" r="-517" b="-2804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5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常用核函数：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函数组合得到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核函数线性组合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核函数直积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2" y="2124722"/>
            <a:ext cx="8071339" cy="21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9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线性模型（</a:t>
            </a:r>
            <a:r>
              <a:rPr lang="zh-CN" altLang="en-US" dirty="0" smtClean="0"/>
              <a:t>线性不可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很难</a:t>
            </a:r>
            <a:r>
              <a:rPr lang="zh-CN" altLang="en-US" dirty="0"/>
              <a:t>确定合适的核函数使得训练样本在特征空间中线性可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个线性可分的结果也很难断定是否是有过拟合造成的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38744" y="2499166"/>
            <a:ext cx="637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引入</a:t>
            </a:r>
            <a:r>
              <a:rPr lang="zh-CN" altLang="en-US" dirty="0" smtClean="0">
                <a:solidFill>
                  <a:srgbClr val="FF0000"/>
                </a:solidFill>
              </a:rPr>
              <a:t>软间隔</a:t>
            </a:r>
            <a:r>
              <a:rPr lang="zh-CN" altLang="en-US" dirty="0" smtClean="0"/>
              <a:t>的</a:t>
            </a:r>
            <a:r>
              <a:rPr lang="zh-CN" altLang="en-US" dirty="0"/>
              <a:t>概念</a:t>
            </a:r>
            <a:r>
              <a:rPr lang="en-US" altLang="zh-CN" dirty="0"/>
              <a:t>, </a:t>
            </a:r>
            <a:r>
              <a:rPr lang="zh-CN" altLang="en-US" dirty="0"/>
              <a:t>允许支持向量机在一些样本上不满足约束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755706" y="3622032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368356" y="3256907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5513307" y="4360183"/>
          <a:ext cx="1206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8" name="Formula" r:id="rId3" imgW="955080" imgH="195840" progId="Equation.Ribbit">
                  <p:embed/>
                </p:oleObj>
              </mc:Choice>
              <mc:Fallback>
                <p:oleObj name="Formula" r:id="rId3" imgW="955080" imgH="195840" progId="Equation.Ribbit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3307" y="4360183"/>
                        <a:ext cx="1206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4029410" y="3069185"/>
          <a:ext cx="10556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9" name="Formula" r:id="rId5" imgW="837000" imgH="195840" progId="Equation.Ribbit">
                  <p:embed/>
                </p:oleObj>
              </mc:Choice>
              <mc:Fallback>
                <p:oleObj name="Formula" r:id="rId5" imgW="837000" imgH="195840" progId="Equation.Ribbit">
                  <p:embed/>
                  <p:pic>
                    <p:nvPicPr>
                      <p:cNvPr id="65" name="对象 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9410" y="3069185"/>
                        <a:ext cx="1055687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任意多边形 12"/>
          <p:cNvSpPr/>
          <p:nvPr/>
        </p:nvSpPr>
        <p:spPr>
          <a:xfrm>
            <a:off x="4708499" y="3290612"/>
            <a:ext cx="185738" cy="371475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108799" y="4256449"/>
            <a:ext cx="374650" cy="248260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27106" y="3469632"/>
            <a:ext cx="3166926" cy="1915691"/>
            <a:chOff x="3527106" y="3469632"/>
            <a:chExt cx="3166926" cy="191569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3527106" y="3469632"/>
              <a:ext cx="1954824" cy="19156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对象 16"/>
            <p:cNvGraphicFramePr>
              <a:graphicFrameLocks noChangeAspect="1"/>
            </p:cNvGraphicFramePr>
            <p:nvPr>
              <p:extLst/>
            </p:nvPr>
          </p:nvGraphicFramePr>
          <p:xfrm>
            <a:off x="5631995" y="3884291"/>
            <a:ext cx="1062037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0" name="Formula" r:id="rId7" imgW="842040" imgH="195840" progId="Equation.Ribbit">
                    <p:embed/>
                  </p:oleObj>
                </mc:Choice>
                <mc:Fallback>
                  <p:oleObj name="Formula" r:id="rId7" imgW="842040" imgH="195840" progId="Equation.Ribbit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31995" y="3884291"/>
                          <a:ext cx="1062037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任意多边形 17"/>
            <p:cNvSpPr/>
            <p:nvPr/>
          </p:nvSpPr>
          <p:spPr>
            <a:xfrm>
              <a:off x="5198524" y="3774674"/>
              <a:ext cx="374650" cy="243284"/>
            </a:xfrm>
            <a:custGeom>
              <a:avLst/>
              <a:gdLst>
                <a:gd name="connsiteX0" fmla="*/ 368300 w 368300"/>
                <a:gd name="connsiteY0" fmla="*/ 228600 h 241300"/>
                <a:gd name="connsiteX1" fmla="*/ 209550 w 368300"/>
                <a:gd name="connsiteY1" fmla="*/ 215900 h 241300"/>
                <a:gd name="connsiteX2" fmla="*/ 0 w 368300"/>
                <a:gd name="connsiteY2" fmla="*/ 0 h 241300"/>
                <a:gd name="connsiteX0" fmla="*/ 349250 w 349250"/>
                <a:gd name="connsiteY0" fmla="*/ 247650 h 254239"/>
                <a:gd name="connsiteX1" fmla="*/ 209550 w 349250"/>
                <a:gd name="connsiteY1" fmla="*/ 215900 h 254239"/>
                <a:gd name="connsiteX2" fmla="*/ 0 w 349250"/>
                <a:gd name="connsiteY2" fmla="*/ 0 h 254239"/>
                <a:gd name="connsiteX0" fmla="*/ 374650 w 374650"/>
                <a:gd name="connsiteY0" fmla="*/ 254000 h 259411"/>
                <a:gd name="connsiteX1" fmla="*/ 209550 w 374650"/>
                <a:gd name="connsiteY1" fmla="*/ 215900 h 259411"/>
                <a:gd name="connsiteX2" fmla="*/ 0 w 374650"/>
                <a:gd name="connsiteY2" fmla="*/ 0 h 259411"/>
                <a:gd name="connsiteX0" fmla="*/ 374650 w 374650"/>
                <a:gd name="connsiteY0" fmla="*/ 254000 h 254671"/>
                <a:gd name="connsiteX1" fmla="*/ 209550 w 374650"/>
                <a:gd name="connsiteY1" fmla="*/ 215900 h 254671"/>
                <a:gd name="connsiteX2" fmla="*/ 0 w 374650"/>
                <a:gd name="connsiteY2" fmla="*/ 0 h 254671"/>
                <a:gd name="connsiteX0" fmla="*/ 374650 w 374650"/>
                <a:gd name="connsiteY0" fmla="*/ 254000 h 254033"/>
                <a:gd name="connsiteX1" fmla="*/ 175891 w 374650"/>
                <a:gd name="connsiteY1" fmla="*/ 165412 h 254033"/>
                <a:gd name="connsiteX2" fmla="*/ 0 w 374650"/>
                <a:gd name="connsiteY2" fmla="*/ 0 h 254033"/>
                <a:gd name="connsiteX0" fmla="*/ 374650 w 374650"/>
                <a:gd name="connsiteY0" fmla="*/ 242781 h 242822"/>
                <a:gd name="connsiteX1" fmla="*/ 175891 w 374650"/>
                <a:gd name="connsiteY1" fmla="*/ 165412 h 242822"/>
                <a:gd name="connsiteX2" fmla="*/ 0 w 374650"/>
                <a:gd name="connsiteY2" fmla="*/ 0 h 242822"/>
                <a:gd name="connsiteX0" fmla="*/ 374650 w 374650"/>
                <a:gd name="connsiteY0" fmla="*/ 242781 h 243284"/>
                <a:gd name="connsiteX1" fmla="*/ 198330 w 374650"/>
                <a:gd name="connsiteY1" fmla="*/ 204681 h 243284"/>
                <a:gd name="connsiteX2" fmla="*/ 0 w 374650"/>
                <a:gd name="connsiteY2" fmla="*/ 0 h 24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243284">
                  <a:moveTo>
                    <a:pt x="374650" y="242781"/>
                  </a:moveTo>
                  <a:cubicBezTo>
                    <a:pt x="314746" y="244261"/>
                    <a:pt x="260772" y="245144"/>
                    <a:pt x="198330" y="204681"/>
                  </a:cubicBezTo>
                  <a:cubicBezTo>
                    <a:pt x="135888" y="164218"/>
                    <a:pt x="74083" y="8890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89719" y="3059452"/>
            <a:ext cx="3350432" cy="2798815"/>
            <a:chOff x="2589719" y="3059452"/>
            <a:chExt cx="3350432" cy="2798815"/>
          </a:xfrm>
        </p:grpSpPr>
        <p:cxnSp>
          <p:nvCxnSpPr>
            <p:cNvPr id="20" name="直接箭头连接符 19"/>
            <p:cNvCxnSpPr/>
            <p:nvPr/>
          </p:nvCxnSpPr>
          <p:spPr>
            <a:xfrm flipH="1" flipV="1">
              <a:off x="2924348" y="3059452"/>
              <a:ext cx="0" cy="252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916151" y="5579512"/>
              <a:ext cx="3024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734252" y="54979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</a:rPr>
                <a:t>0</a:t>
              </a:r>
              <a:endParaRPr lang="zh-CN" altLang="en-US" sz="1400" dirty="0">
                <a:latin typeface="Times 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027407" y="3654783"/>
              <a:ext cx="108000" cy="108000"/>
              <a:chOff x="5476803" y="2392530"/>
              <a:chExt cx="108000" cy="108000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3900607" y="4304632"/>
              <a:ext cx="108000" cy="108000"/>
              <a:chOff x="5476803" y="2392530"/>
              <a:chExt cx="108000" cy="108000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3726033" y="4146728"/>
              <a:ext cx="108000" cy="108000"/>
              <a:chOff x="5476803" y="2392530"/>
              <a:chExt cx="108000" cy="10800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3365106" y="4373175"/>
              <a:ext cx="108000" cy="108000"/>
              <a:chOff x="5476803" y="2392530"/>
              <a:chExt cx="108000" cy="108000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3544128" y="4549669"/>
              <a:ext cx="108000" cy="108000"/>
              <a:chOff x="5476803" y="2392530"/>
              <a:chExt cx="108000" cy="108000"/>
            </a:xfrm>
          </p:grpSpPr>
          <p:cxnSp>
            <p:nvCxnSpPr>
              <p:cNvPr id="73" name="直接连接符 7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>
              <a:off x="3893982" y="4543792"/>
              <a:ext cx="108000" cy="108000"/>
              <a:chOff x="5476803" y="2392530"/>
              <a:chExt cx="108000" cy="108000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3458057" y="3696603"/>
              <a:ext cx="108000" cy="108000"/>
              <a:chOff x="5476803" y="2392530"/>
              <a:chExt cx="108000" cy="108000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接连接符 29"/>
            <p:cNvCxnSpPr/>
            <p:nvPr/>
          </p:nvCxnSpPr>
          <p:spPr>
            <a:xfrm>
              <a:off x="5082635" y="4802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570403" y="468730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446151" y="524231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109907" y="513957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916373" y="509839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962076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384316" y="502451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36635" y="460366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624403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4462403" y="3537055"/>
              <a:ext cx="108000" cy="108000"/>
              <a:chOff x="5476803" y="2392530"/>
              <a:chExt cx="108000" cy="108000"/>
            </a:xfrm>
          </p:grpSpPr>
          <p:cxnSp>
            <p:nvCxnSpPr>
              <p:cNvPr id="67" name="直接连接符 6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4236299" y="3750603"/>
              <a:ext cx="108000" cy="108000"/>
              <a:chOff x="5476803" y="2392530"/>
              <a:chExt cx="108000" cy="108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3280142" y="4694046"/>
              <a:ext cx="108000" cy="108000"/>
              <a:chOff x="5476803" y="2392530"/>
              <a:chExt cx="108000" cy="10800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3744425" y="3880598"/>
              <a:ext cx="108000" cy="108000"/>
              <a:chOff x="5476803" y="2392530"/>
              <a:chExt cx="108000" cy="108000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3383498" y="4107045"/>
              <a:ext cx="108000" cy="108000"/>
              <a:chOff x="5476803" y="2392530"/>
              <a:chExt cx="108000" cy="108000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/>
            <p:cNvCxnSpPr/>
            <p:nvPr/>
          </p:nvCxnSpPr>
          <p:spPr>
            <a:xfrm>
              <a:off x="4743388" y="522578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851388" y="4748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962076" y="44271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320216" y="41985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8" name="对象 47"/>
            <p:cNvGraphicFramePr>
              <a:graphicFrameLocks noChangeAspect="1"/>
            </p:cNvGraphicFramePr>
            <p:nvPr>
              <p:extLst/>
            </p:nvPr>
          </p:nvGraphicFramePr>
          <p:xfrm>
            <a:off x="5481930" y="5642267"/>
            <a:ext cx="222546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1" name="Formula" r:id="rId9" imgW="137160" imgH="131040" progId="Equation.Ribbit">
                    <p:embed/>
                  </p:oleObj>
                </mc:Choice>
                <mc:Fallback>
                  <p:oleObj name="Formula" r:id="rId9" imgW="137160" imgH="131040" progId="Equation.Ribbit">
                    <p:embed/>
                    <p:pic>
                      <p:nvPicPr>
                        <p:cNvPr id="57" name="对象 5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481930" y="5642267"/>
                          <a:ext cx="222546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/>
            </p:nvPr>
          </p:nvGraphicFramePr>
          <p:xfrm>
            <a:off x="2589719" y="3259832"/>
            <a:ext cx="230399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2" name="Formula" r:id="rId11" imgW="141120" imgH="131040" progId="Equation.Ribbit">
                    <p:embed/>
                  </p:oleObj>
                </mc:Choice>
                <mc:Fallback>
                  <p:oleObj name="Formula" r:id="rId11" imgW="141120" imgH="131040" progId="Equation.Ribbit">
                    <p:embed/>
                    <p:pic>
                      <p:nvPicPr>
                        <p:cNvPr id="58" name="对象 5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89719" y="3259832"/>
                          <a:ext cx="230399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" name="直接连接符 49"/>
            <p:cNvCxnSpPr/>
            <p:nvPr/>
          </p:nvCxnSpPr>
          <p:spPr>
            <a:xfrm>
              <a:off x="4570403" y="411619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4272093" y="4684632"/>
              <a:ext cx="108000" cy="108000"/>
              <a:chOff x="5476803" y="2392530"/>
              <a:chExt cx="108000" cy="108000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>
              <a:off x="5505122" y="3820344"/>
              <a:ext cx="108000" cy="108000"/>
              <a:chOff x="5476803" y="2392530"/>
              <a:chExt cx="108000" cy="108000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连接符 52"/>
            <p:cNvCxnSpPr/>
            <p:nvPr/>
          </p:nvCxnSpPr>
          <p:spPr>
            <a:xfrm>
              <a:off x="4320151" y="435863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405920" y="396217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3846393" y="3776431"/>
            <a:ext cx="1804550" cy="1449351"/>
            <a:chOff x="3846393" y="3776431"/>
            <a:chExt cx="1804550" cy="1449351"/>
          </a:xfrm>
        </p:grpSpPr>
        <p:sp>
          <p:nvSpPr>
            <p:cNvPr id="84" name="椭圆 83"/>
            <p:cNvSpPr/>
            <p:nvPr/>
          </p:nvSpPr>
          <p:spPr>
            <a:xfrm>
              <a:off x="3846393" y="451682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470943" y="377643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4235768" y="4648632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4536585" y="459109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539785" y="4023386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4281333" y="4256169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060259" y="504578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4374151" y="3864098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矩形 92"/>
          <p:cNvSpPr/>
          <p:nvPr/>
        </p:nvSpPr>
        <p:spPr>
          <a:xfrm>
            <a:off x="833902" y="493403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不满足约束的样本</a:t>
            </a:r>
          </a:p>
        </p:txBody>
      </p:sp>
    </p:spTree>
    <p:extLst>
      <p:ext uri="{BB962C8B-B14F-4D97-AF65-F5344CB8AC3E}">
        <p14:creationId xmlns:p14="http://schemas.microsoft.com/office/powerpoint/2010/main" val="17127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62808" y="4613145"/>
            <a:ext cx="6299200" cy="1820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361226" y="4735949"/>
                <a:ext cx="6300782" cy="102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b="0" dirty="0" smtClean="0"/>
                  <a:t>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sz="2100" b="0" dirty="0" smtClean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 smtClean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        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26" y="4735949"/>
                <a:ext cx="6300782" cy="1029064"/>
              </a:xfrm>
              <a:prstGeom prst="rect">
                <a:avLst/>
              </a:prstGeom>
              <a:blipFill>
                <a:blip r:embed="rId3"/>
                <a:stretch>
                  <a:fillRect b="-10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 flipV="1">
            <a:off x="4568262" y="2147530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180912" y="1782405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622498"/>
              </p:ext>
            </p:extLst>
          </p:nvPr>
        </p:nvGraphicFramePr>
        <p:xfrm>
          <a:off x="6325863" y="2885681"/>
          <a:ext cx="1206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2" name="Formula" r:id="rId4" imgW="955080" imgH="195840" progId="Equation.Ribbit">
                  <p:embed/>
                </p:oleObj>
              </mc:Choice>
              <mc:Fallback>
                <p:oleObj name="Formula" r:id="rId4" imgW="955080" imgH="19584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5863" y="2885681"/>
                        <a:ext cx="1206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924741"/>
              </p:ext>
            </p:extLst>
          </p:nvPr>
        </p:nvGraphicFramePr>
        <p:xfrm>
          <a:off x="4841966" y="1594683"/>
          <a:ext cx="10556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3" name="Formula" r:id="rId6" imgW="837000" imgH="195840" progId="Equation.Ribbit">
                  <p:embed/>
                </p:oleObj>
              </mc:Choice>
              <mc:Fallback>
                <p:oleObj name="Formula" r:id="rId6" imgW="837000" imgH="195840" progId="Equation.Ribbit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1966" y="1594683"/>
                        <a:ext cx="1055687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任意多边形 14"/>
          <p:cNvSpPr/>
          <p:nvPr/>
        </p:nvSpPr>
        <p:spPr>
          <a:xfrm>
            <a:off x="5521055" y="1816110"/>
            <a:ext cx="185738" cy="371475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921355" y="2781947"/>
            <a:ext cx="374650" cy="248260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339662" y="1995130"/>
            <a:ext cx="3166926" cy="1915691"/>
            <a:chOff x="3527106" y="3469632"/>
            <a:chExt cx="3166926" cy="1915691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3527106" y="3469632"/>
              <a:ext cx="1954824" cy="19156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/>
            <p:cNvGraphicFramePr>
              <a:graphicFrameLocks noChangeAspect="1"/>
            </p:cNvGraphicFramePr>
            <p:nvPr>
              <p:extLst/>
            </p:nvPr>
          </p:nvGraphicFramePr>
          <p:xfrm>
            <a:off x="5631995" y="3884291"/>
            <a:ext cx="1062037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4" name="Formula" r:id="rId8" imgW="842040" imgH="195840" progId="Equation.Ribbit">
                    <p:embed/>
                  </p:oleObj>
                </mc:Choice>
                <mc:Fallback>
                  <p:oleObj name="Formula" r:id="rId8" imgW="842040" imgH="195840" progId="Equation.Ribbit">
                    <p:embed/>
                    <p:pic>
                      <p:nvPicPr>
                        <p:cNvPr id="17" name="对象 1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31995" y="3884291"/>
                          <a:ext cx="1062037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任意多边形 19"/>
            <p:cNvSpPr/>
            <p:nvPr/>
          </p:nvSpPr>
          <p:spPr>
            <a:xfrm>
              <a:off x="5198524" y="3774674"/>
              <a:ext cx="374650" cy="243284"/>
            </a:xfrm>
            <a:custGeom>
              <a:avLst/>
              <a:gdLst>
                <a:gd name="connsiteX0" fmla="*/ 368300 w 368300"/>
                <a:gd name="connsiteY0" fmla="*/ 228600 h 241300"/>
                <a:gd name="connsiteX1" fmla="*/ 209550 w 368300"/>
                <a:gd name="connsiteY1" fmla="*/ 215900 h 241300"/>
                <a:gd name="connsiteX2" fmla="*/ 0 w 368300"/>
                <a:gd name="connsiteY2" fmla="*/ 0 h 241300"/>
                <a:gd name="connsiteX0" fmla="*/ 349250 w 349250"/>
                <a:gd name="connsiteY0" fmla="*/ 247650 h 254239"/>
                <a:gd name="connsiteX1" fmla="*/ 209550 w 349250"/>
                <a:gd name="connsiteY1" fmla="*/ 215900 h 254239"/>
                <a:gd name="connsiteX2" fmla="*/ 0 w 349250"/>
                <a:gd name="connsiteY2" fmla="*/ 0 h 254239"/>
                <a:gd name="connsiteX0" fmla="*/ 374650 w 374650"/>
                <a:gd name="connsiteY0" fmla="*/ 254000 h 259411"/>
                <a:gd name="connsiteX1" fmla="*/ 209550 w 374650"/>
                <a:gd name="connsiteY1" fmla="*/ 215900 h 259411"/>
                <a:gd name="connsiteX2" fmla="*/ 0 w 374650"/>
                <a:gd name="connsiteY2" fmla="*/ 0 h 259411"/>
                <a:gd name="connsiteX0" fmla="*/ 374650 w 374650"/>
                <a:gd name="connsiteY0" fmla="*/ 254000 h 254671"/>
                <a:gd name="connsiteX1" fmla="*/ 209550 w 374650"/>
                <a:gd name="connsiteY1" fmla="*/ 215900 h 254671"/>
                <a:gd name="connsiteX2" fmla="*/ 0 w 374650"/>
                <a:gd name="connsiteY2" fmla="*/ 0 h 254671"/>
                <a:gd name="connsiteX0" fmla="*/ 374650 w 374650"/>
                <a:gd name="connsiteY0" fmla="*/ 254000 h 254033"/>
                <a:gd name="connsiteX1" fmla="*/ 175891 w 374650"/>
                <a:gd name="connsiteY1" fmla="*/ 165412 h 254033"/>
                <a:gd name="connsiteX2" fmla="*/ 0 w 374650"/>
                <a:gd name="connsiteY2" fmla="*/ 0 h 254033"/>
                <a:gd name="connsiteX0" fmla="*/ 374650 w 374650"/>
                <a:gd name="connsiteY0" fmla="*/ 242781 h 242822"/>
                <a:gd name="connsiteX1" fmla="*/ 175891 w 374650"/>
                <a:gd name="connsiteY1" fmla="*/ 165412 h 242822"/>
                <a:gd name="connsiteX2" fmla="*/ 0 w 374650"/>
                <a:gd name="connsiteY2" fmla="*/ 0 h 242822"/>
                <a:gd name="connsiteX0" fmla="*/ 374650 w 374650"/>
                <a:gd name="connsiteY0" fmla="*/ 242781 h 243284"/>
                <a:gd name="connsiteX1" fmla="*/ 198330 w 374650"/>
                <a:gd name="connsiteY1" fmla="*/ 204681 h 243284"/>
                <a:gd name="connsiteX2" fmla="*/ 0 w 374650"/>
                <a:gd name="connsiteY2" fmla="*/ 0 h 24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243284">
                  <a:moveTo>
                    <a:pt x="374650" y="242781"/>
                  </a:moveTo>
                  <a:cubicBezTo>
                    <a:pt x="314746" y="244261"/>
                    <a:pt x="260772" y="245144"/>
                    <a:pt x="198330" y="204681"/>
                  </a:cubicBezTo>
                  <a:cubicBezTo>
                    <a:pt x="135888" y="164218"/>
                    <a:pt x="74083" y="8890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402275" y="1584950"/>
            <a:ext cx="3350432" cy="2798815"/>
            <a:chOff x="2589719" y="3059452"/>
            <a:chExt cx="3350432" cy="2798815"/>
          </a:xfrm>
        </p:grpSpPr>
        <p:cxnSp>
          <p:nvCxnSpPr>
            <p:cNvPr id="22" name="直接箭头连接符 21"/>
            <p:cNvCxnSpPr/>
            <p:nvPr/>
          </p:nvCxnSpPr>
          <p:spPr>
            <a:xfrm flipH="1" flipV="1">
              <a:off x="2924348" y="3059452"/>
              <a:ext cx="0" cy="252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916151" y="5579512"/>
              <a:ext cx="3024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734252" y="54979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</a:rPr>
                <a:t>0</a:t>
              </a:r>
              <a:endParaRPr lang="zh-CN" altLang="en-US" sz="1400" dirty="0">
                <a:latin typeface="Times 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027407" y="3654783"/>
              <a:ext cx="108000" cy="108000"/>
              <a:chOff x="5476803" y="2392530"/>
              <a:chExt cx="108000" cy="10800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3900607" y="4304632"/>
              <a:ext cx="108000" cy="108000"/>
              <a:chOff x="5476803" y="2392530"/>
              <a:chExt cx="108000" cy="108000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3726033" y="4146728"/>
              <a:ext cx="108000" cy="108000"/>
              <a:chOff x="5476803" y="2392530"/>
              <a:chExt cx="108000" cy="108000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>
              <a:off x="3365106" y="4373175"/>
              <a:ext cx="108000" cy="108000"/>
              <a:chOff x="5476803" y="2392530"/>
              <a:chExt cx="108000" cy="10800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3544128" y="4549669"/>
              <a:ext cx="108000" cy="108000"/>
              <a:chOff x="5476803" y="2392530"/>
              <a:chExt cx="108000" cy="108000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893982" y="4543792"/>
              <a:ext cx="108000" cy="108000"/>
              <a:chOff x="5476803" y="2392530"/>
              <a:chExt cx="108000" cy="108000"/>
            </a:xfrm>
          </p:grpSpPr>
          <p:cxnSp>
            <p:nvCxnSpPr>
              <p:cNvPr id="73" name="直接连接符 7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3458057" y="3696603"/>
              <a:ext cx="108000" cy="108000"/>
              <a:chOff x="5476803" y="2392530"/>
              <a:chExt cx="108000" cy="108000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连接符 31"/>
            <p:cNvCxnSpPr/>
            <p:nvPr/>
          </p:nvCxnSpPr>
          <p:spPr>
            <a:xfrm>
              <a:off x="5082635" y="4802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570403" y="468730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446151" y="524231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109907" y="513957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916373" y="509839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962076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384316" y="502451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136635" y="460366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624403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462403" y="3537055"/>
              <a:ext cx="108000" cy="108000"/>
              <a:chOff x="5476803" y="2392530"/>
              <a:chExt cx="108000" cy="108000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4236299" y="3750603"/>
              <a:ext cx="108000" cy="108000"/>
              <a:chOff x="5476803" y="2392530"/>
              <a:chExt cx="108000" cy="108000"/>
            </a:xfrm>
          </p:grpSpPr>
          <p:cxnSp>
            <p:nvCxnSpPr>
              <p:cNvPr id="67" name="直接连接符 6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3280142" y="4694046"/>
              <a:ext cx="108000" cy="108000"/>
              <a:chOff x="5476803" y="2392530"/>
              <a:chExt cx="108000" cy="108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>
              <a:off x="3744425" y="3880598"/>
              <a:ext cx="108000" cy="108000"/>
              <a:chOff x="5476803" y="2392530"/>
              <a:chExt cx="108000" cy="10800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3383498" y="4107045"/>
              <a:ext cx="108000" cy="108000"/>
              <a:chOff x="5476803" y="2392530"/>
              <a:chExt cx="108000" cy="108000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连接符 45"/>
            <p:cNvCxnSpPr/>
            <p:nvPr/>
          </p:nvCxnSpPr>
          <p:spPr>
            <a:xfrm>
              <a:off x="4743388" y="522578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851388" y="4748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962076" y="44271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320216" y="41985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0" name="对象 49"/>
            <p:cNvGraphicFramePr>
              <a:graphicFrameLocks noChangeAspect="1"/>
            </p:cNvGraphicFramePr>
            <p:nvPr>
              <p:extLst/>
            </p:nvPr>
          </p:nvGraphicFramePr>
          <p:xfrm>
            <a:off x="5481930" y="5642267"/>
            <a:ext cx="222546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5" name="Formula" r:id="rId10" imgW="137160" imgH="131040" progId="Equation.Ribbit">
                    <p:embed/>
                  </p:oleObj>
                </mc:Choice>
                <mc:Fallback>
                  <p:oleObj name="Formula" r:id="rId10" imgW="137160" imgH="131040" progId="Equation.Ribbit">
                    <p:embed/>
                    <p:pic>
                      <p:nvPicPr>
                        <p:cNvPr id="48" name="对象 4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81930" y="5642267"/>
                          <a:ext cx="222546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>
              <p:extLst/>
            </p:nvPr>
          </p:nvGraphicFramePr>
          <p:xfrm>
            <a:off x="2589719" y="3259832"/>
            <a:ext cx="230399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6" name="Formula" r:id="rId12" imgW="141120" imgH="131040" progId="Equation.Ribbit">
                    <p:embed/>
                  </p:oleObj>
                </mc:Choice>
                <mc:Fallback>
                  <p:oleObj name="Formula" r:id="rId12" imgW="141120" imgH="131040" progId="Equation.Ribbit">
                    <p:embed/>
                    <p:pic>
                      <p:nvPicPr>
                        <p:cNvPr id="49" name="对象 4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589719" y="3259832"/>
                          <a:ext cx="230399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直接连接符 51"/>
            <p:cNvCxnSpPr/>
            <p:nvPr/>
          </p:nvCxnSpPr>
          <p:spPr>
            <a:xfrm>
              <a:off x="4570403" y="411619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4272093" y="4684632"/>
              <a:ext cx="108000" cy="108000"/>
              <a:chOff x="5476803" y="2392530"/>
              <a:chExt cx="108000" cy="108000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5505122" y="3820344"/>
              <a:ext cx="108000" cy="108000"/>
              <a:chOff x="5476803" y="2392530"/>
              <a:chExt cx="108000" cy="108000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接连接符 54"/>
            <p:cNvCxnSpPr/>
            <p:nvPr/>
          </p:nvCxnSpPr>
          <p:spPr>
            <a:xfrm>
              <a:off x="4320151" y="435863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405920" y="396217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4658949" y="2301929"/>
            <a:ext cx="1804550" cy="1449351"/>
            <a:chOff x="3846393" y="3776431"/>
            <a:chExt cx="1804550" cy="1449351"/>
          </a:xfrm>
        </p:grpSpPr>
        <p:sp>
          <p:nvSpPr>
            <p:cNvPr id="86" name="椭圆 85"/>
            <p:cNvSpPr/>
            <p:nvPr/>
          </p:nvSpPr>
          <p:spPr>
            <a:xfrm>
              <a:off x="3846393" y="451682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5470943" y="377643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235768" y="4648632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4536585" y="459109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539785" y="4023386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4281333" y="4256169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060259" y="504578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4151" y="3864098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>
              <a:xfrm>
                <a:off x="3821242" y="5943326"/>
                <a:ext cx="262527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242" y="5943326"/>
                <a:ext cx="2625270" cy="415498"/>
              </a:xfrm>
              <a:prstGeom prst="rect">
                <a:avLst/>
              </a:prstGeom>
              <a:blipFill>
                <a:blip r:embed="rId14"/>
                <a:stretch>
                  <a:fillRect l="-1395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圆角矩形标注 97"/>
          <p:cNvSpPr/>
          <p:nvPr/>
        </p:nvSpPr>
        <p:spPr>
          <a:xfrm>
            <a:off x="6425678" y="4698537"/>
            <a:ext cx="955797" cy="553911"/>
          </a:xfrm>
          <a:prstGeom prst="wedgeRoundRectCallout">
            <a:avLst>
              <a:gd name="adj1" fmla="val -63690"/>
              <a:gd name="adj2" fmla="val 25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6425678" y="4779956"/>
            <a:ext cx="95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正则化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0" y="5979370"/>
                <a:ext cx="3566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为每个样本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引入松弛变量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79370"/>
                <a:ext cx="3566926" cy="369332"/>
              </a:xfrm>
              <a:prstGeom prst="rect">
                <a:avLst/>
              </a:prstGeom>
              <a:blipFill>
                <a:blip r:embed="rId15"/>
                <a:stretch>
                  <a:fillRect l="-136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4880719" y="4528746"/>
                <a:ext cx="1280672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719" y="4528746"/>
                <a:ext cx="1280672" cy="97456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3860717" y="5038231"/>
                <a:ext cx="3893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17" y="5038231"/>
                <a:ext cx="389337" cy="307777"/>
              </a:xfrm>
              <a:prstGeom prst="rect">
                <a:avLst/>
              </a:prstGeom>
              <a:blipFill>
                <a:blip r:embed="rId1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4847994" y="5332971"/>
                <a:ext cx="66172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94" y="5332971"/>
                <a:ext cx="661720" cy="415498"/>
              </a:xfrm>
              <a:prstGeom prst="rect">
                <a:avLst/>
              </a:prstGeom>
              <a:blipFill>
                <a:blip r:embed="rId18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53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8" grpId="0" animBg="1"/>
      <p:bldP spid="95" grpId="0"/>
      <p:bldP spid="99" grpId="0"/>
      <p:bldP spid="100" grpId="0"/>
      <p:bldP spid="1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7856" y="1531948"/>
            <a:ext cx="8004544" cy="1698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6168" y="2112266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凸优化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191" y="2112266"/>
            <a:ext cx="1005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 smtClean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892430" y="1571168"/>
                <a:ext cx="6300782" cy="12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 smtClean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zh-CN" altLang="en-US" sz="2100" b="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1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altLang="zh-CN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30" y="1571168"/>
                <a:ext cx="6300782" cy="1297728"/>
              </a:xfrm>
              <a:prstGeom prst="rect">
                <a:avLst/>
              </a:prstGeo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4799" y="2770855"/>
                <a:ext cx="262527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799" y="2770855"/>
                <a:ext cx="2625270" cy="415498"/>
              </a:xfrm>
              <a:prstGeom prst="rect">
                <a:avLst/>
              </a:prstGeom>
              <a:blipFill>
                <a:blip r:embed="rId3"/>
                <a:stretch>
                  <a:fillRect l="-1160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028693" y="3653830"/>
            <a:ext cx="8014409" cy="135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85" y="3973682"/>
            <a:ext cx="1110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5"/>
                </a:solidFill>
              </a:rPr>
              <a:t>广义拉格朗日函数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19176" y="3748716"/>
                <a:ext cx="8077200" cy="126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6" y="3748716"/>
                <a:ext cx="8077200" cy="1264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028700" y="5434761"/>
            <a:ext cx="8014217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8847" y="5467661"/>
                <a:ext cx="7499838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 smtClean="0"/>
                  <a:t> </a:t>
                </a:r>
                <a:endParaRPr lang="en-US" altLang="zh-CN" sz="210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b="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47" y="5467661"/>
                <a:ext cx="7499838" cy="920765"/>
              </a:xfrm>
              <a:prstGeom prst="rect">
                <a:avLst/>
              </a:prstGeom>
              <a:blipFill>
                <a:blip r:embed="rId5"/>
                <a:stretch>
                  <a:fillRect t="-1325" b="-84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-69605" y="5755919"/>
            <a:ext cx="11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6"/>
                </a:solidFill>
              </a:rPr>
              <a:t>对偶问题</a:t>
            </a:r>
            <a:endParaRPr lang="en-US" altLang="zh-CN" dirty="0" smtClean="0">
              <a:solidFill>
                <a:schemeClr val="accent6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818734" y="3264783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4837207" y="5036134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6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92468" y="1443053"/>
            <a:ext cx="6858001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10751" y="1475953"/>
                <a:ext cx="6151418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 smtClean="0"/>
                  <a:t> </a:t>
                </a:r>
                <a:endParaRPr lang="en-US" altLang="zh-CN" sz="210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b="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51" y="1475953"/>
                <a:ext cx="6151418" cy="920765"/>
              </a:xfrm>
              <a:prstGeom prst="rect">
                <a:avLst/>
              </a:prstGeom>
              <a:blipFill>
                <a:blip r:embed="rId2"/>
                <a:stretch>
                  <a:fillRect t="-1325" b="-84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30430" y="1751669"/>
            <a:ext cx="11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6"/>
                </a:solidFill>
              </a:rPr>
              <a:t>对偶问题</a:t>
            </a:r>
            <a:endParaRPr lang="en-US" altLang="zh-CN" dirty="0" smtClean="0">
              <a:solidFill>
                <a:schemeClr val="accent6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388959" y="2573806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468" y="3202487"/>
            <a:ext cx="6858001" cy="965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404822" y="3229506"/>
                <a:ext cx="6300782" cy="84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n-US" altLang="zh-CN" sz="2100" b="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2100" b="0" dirty="0" err="1" smtClean="0">
                    <a:latin typeface="Cambria Math" panose="02040503050406030204" pitchFamily="18" charset="0"/>
                  </a:rPr>
                  <a:t>s.t.</a:t>
                </a:r>
                <a:r>
                  <a:rPr lang="en-US" altLang="zh-CN" sz="2100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1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22" y="3229506"/>
                <a:ext cx="6300782" cy="844718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4818185" y="2557101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SMO</a:t>
            </a:r>
            <a:endParaRPr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712201" y="4689766"/>
            <a:ext cx="1828800" cy="1028780"/>
          </a:xfrm>
          <a:custGeom>
            <a:avLst/>
            <a:gdLst>
              <a:gd name="connsiteX0" fmla="*/ 0 w 1828800"/>
              <a:gd name="connsiteY0" fmla="*/ 984818 h 1028780"/>
              <a:gd name="connsiteX1" fmla="*/ 896815 w 1828800"/>
              <a:gd name="connsiteY1" fmla="*/ 80 h 1028780"/>
              <a:gd name="connsiteX2" fmla="*/ 1828800 w 1828800"/>
              <a:gd name="connsiteY2" fmla="*/ 1028780 h 102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028780">
                <a:moveTo>
                  <a:pt x="0" y="984818"/>
                </a:moveTo>
                <a:cubicBezTo>
                  <a:pt x="296007" y="488785"/>
                  <a:pt x="592015" y="-7247"/>
                  <a:pt x="896815" y="80"/>
                </a:cubicBezTo>
                <a:cubicBezTo>
                  <a:pt x="1201615" y="7407"/>
                  <a:pt x="1515207" y="518093"/>
                  <a:pt x="1828800" y="1028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547951" y="5722280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794135" y="4454811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594366" y="4762596"/>
            <a:ext cx="0" cy="9522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060589" y="5722280"/>
                <a:ext cx="414723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89" y="5722280"/>
                <a:ext cx="414723" cy="5013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2445466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611977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090214" y="4329753"/>
                <a:ext cx="734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14" y="4329753"/>
                <a:ext cx="7348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775289" y="5653097"/>
                <a:ext cx="387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289" y="5653097"/>
                <a:ext cx="3872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任意多边形 41"/>
          <p:cNvSpPr/>
          <p:nvPr/>
        </p:nvSpPr>
        <p:spPr>
          <a:xfrm>
            <a:off x="3666851" y="4689766"/>
            <a:ext cx="1828800" cy="1028780"/>
          </a:xfrm>
          <a:custGeom>
            <a:avLst/>
            <a:gdLst>
              <a:gd name="connsiteX0" fmla="*/ 0 w 1828800"/>
              <a:gd name="connsiteY0" fmla="*/ 984818 h 1028780"/>
              <a:gd name="connsiteX1" fmla="*/ 896815 w 1828800"/>
              <a:gd name="connsiteY1" fmla="*/ 80 h 1028780"/>
              <a:gd name="connsiteX2" fmla="*/ 1828800 w 1828800"/>
              <a:gd name="connsiteY2" fmla="*/ 1028780 h 102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028780">
                <a:moveTo>
                  <a:pt x="0" y="984818"/>
                </a:moveTo>
                <a:cubicBezTo>
                  <a:pt x="296007" y="488785"/>
                  <a:pt x="592015" y="-7247"/>
                  <a:pt x="896815" y="80"/>
                </a:cubicBezTo>
                <a:cubicBezTo>
                  <a:pt x="1201615" y="7407"/>
                  <a:pt x="1515207" y="518093"/>
                  <a:pt x="1828800" y="1028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861251" y="5722280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107435" y="4454811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907666" y="4762596"/>
            <a:ext cx="0" cy="9522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553800" y="4699085"/>
            <a:ext cx="0" cy="100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4373889" y="5722280"/>
                <a:ext cx="414723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9" y="5722280"/>
                <a:ext cx="414723" cy="5013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4758766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925277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3403514" y="4329753"/>
                <a:ext cx="734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514" y="4329753"/>
                <a:ext cx="7348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5088589" y="5653097"/>
                <a:ext cx="387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589" y="5653097"/>
                <a:ext cx="3872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任意多边形 52"/>
          <p:cNvSpPr/>
          <p:nvPr/>
        </p:nvSpPr>
        <p:spPr>
          <a:xfrm>
            <a:off x="6698677" y="4689766"/>
            <a:ext cx="1828800" cy="1028780"/>
          </a:xfrm>
          <a:custGeom>
            <a:avLst/>
            <a:gdLst>
              <a:gd name="connsiteX0" fmla="*/ 0 w 1828800"/>
              <a:gd name="connsiteY0" fmla="*/ 984818 h 1028780"/>
              <a:gd name="connsiteX1" fmla="*/ 896815 w 1828800"/>
              <a:gd name="connsiteY1" fmla="*/ 80 h 1028780"/>
              <a:gd name="connsiteX2" fmla="*/ 1828800 w 1828800"/>
              <a:gd name="connsiteY2" fmla="*/ 1028780 h 102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028780">
                <a:moveTo>
                  <a:pt x="0" y="984818"/>
                </a:moveTo>
                <a:cubicBezTo>
                  <a:pt x="296007" y="488785"/>
                  <a:pt x="592015" y="-7247"/>
                  <a:pt x="896815" y="80"/>
                </a:cubicBezTo>
                <a:cubicBezTo>
                  <a:pt x="1201615" y="7407"/>
                  <a:pt x="1515207" y="518093"/>
                  <a:pt x="1828800" y="1028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315227" y="5722280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6561411" y="4454811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7361642" y="4762596"/>
            <a:ext cx="0" cy="9522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6827865" y="5722280"/>
                <a:ext cx="414723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865" y="5722280"/>
                <a:ext cx="414723" cy="5013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7212742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379253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5857490" y="4329753"/>
                <a:ext cx="734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90" y="4329753"/>
                <a:ext cx="73481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7542565" y="5653097"/>
                <a:ext cx="387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565" y="5653097"/>
                <a:ext cx="3872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/>
          <p:cNvSpPr/>
          <p:nvPr/>
        </p:nvSpPr>
        <p:spPr>
          <a:xfrm>
            <a:off x="1740135" y="47161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505141" y="46623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307642" y="472736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将训练样本分开的超平面可能有很多</a:t>
            </a:r>
            <a:r>
              <a:rPr lang="en-US" altLang="zh-CN" dirty="0"/>
              <a:t>, </a:t>
            </a:r>
            <a:r>
              <a:rPr lang="zh-CN" altLang="en-US" dirty="0"/>
              <a:t>哪一个好呢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921247" y="1916808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11529" y="4954308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95869" y="4856041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29034" y="2634377"/>
            <a:ext cx="128045" cy="130175"/>
            <a:chOff x="5476803" y="2392530"/>
            <a:chExt cx="108000" cy="10800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078700" y="3417659"/>
            <a:ext cx="128045" cy="130175"/>
            <a:chOff x="5476803" y="2392530"/>
            <a:chExt cx="108000" cy="10800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71725" y="3227333"/>
            <a:ext cx="128045" cy="130175"/>
            <a:chOff x="5476803" y="2392530"/>
            <a:chExt cx="108000" cy="1080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443810" y="3500276"/>
            <a:ext cx="128045" cy="130175"/>
            <a:chOff x="5476803" y="2392530"/>
            <a:chExt cx="108000" cy="1080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656059" y="3713009"/>
            <a:ext cx="128045" cy="130175"/>
            <a:chOff x="5476803" y="2392530"/>
            <a:chExt cx="108000" cy="1080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070846" y="3705925"/>
            <a:ext cx="128045" cy="130175"/>
            <a:chOff x="5476803" y="2392530"/>
            <a:chExt cx="108000" cy="10800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554013" y="2684784"/>
            <a:ext cx="128045" cy="130175"/>
            <a:chOff x="5476803" y="2392530"/>
            <a:chExt cx="108000" cy="1080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5480113" y="401720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72810" y="387890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725497" y="454786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326846" y="442403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282993" y="4374401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337178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652186" y="428535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544135" y="377809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36833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3146627" y="2995155"/>
            <a:ext cx="3115757" cy="127181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635877" y="2411210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4744766" y="2492476"/>
            <a:ext cx="128045" cy="130175"/>
            <a:chOff x="5476803" y="2392530"/>
            <a:chExt cx="108000" cy="1080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476697" y="2749872"/>
            <a:ext cx="128045" cy="130175"/>
            <a:chOff x="5476803" y="2392530"/>
            <a:chExt cx="108000" cy="10800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3343077" y="3887030"/>
            <a:ext cx="128045" cy="130175"/>
            <a:chOff x="5476803" y="2392530"/>
            <a:chExt cx="108000" cy="10800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893531" y="2906559"/>
            <a:ext cx="128045" cy="130175"/>
            <a:chOff x="5476803" y="2392530"/>
            <a:chExt cx="108000" cy="108000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3465616" y="3179502"/>
            <a:ext cx="128045" cy="130175"/>
            <a:chOff x="5476803" y="2392530"/>
            <a:chExt cx="108000" cy="10800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/>
          <p:cNvCxnSpPr/>
          <p:nvPr/>
        </p:nvCxnSpPr>
        <p:spPr>
          <a:xfrm>
            <a:off x="5077901" y="452794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205946" y="395211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337178" y="356536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761789" y="328982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>
            <p:extLst/>
          </p:nvPr>
        </p:nvGraphicFramePr>
        <p:xfrm>
          <a:off x="5953517" y="5029948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" name="Formula" r:id="rId3" imgW="137160" imgH="131040" progId="Equation.Ribbit">
                  <p:embed/>
                </p:oleObj>
              </mc:Choice>
              <mc:Fallback>
                <p:oleObj name="Formula" r:id="rId3" imgW="137160" imgH="131040" progId="Equation.Ribbit">
                  <p:embed/>
                  <p:pic>
                    <p:nvPicPr>
                      <p:cNvPr id="106" name="对象 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3517" y="5029948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/>
          </p:nvPr>
        </p:nvGraphicFramePr>
        <p:xfrm>
          <a:off x="2524511" y="2158332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" name="Formula" r:id="rId5" imgW="141120" imgH="131040" progId="Equation.Ribbit">
                  <p:embed/>
                </p:oleObj>
              </mc:Choice>
              <mc:Fallback>
                <p:oleObj name="Formula" r:id="rId5" imgW="141120" imgH="131040" progId="Equation.Ribbit">
                  <p:embed/>
                  <p:pic>
                    <p:nvPicPr>
                      <p:cNvPr id="107" name="对象 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511" y="2158332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/>
          <p:nvPr/>
        </p:nvCxnSpPr>
        <p:spPr>
          <a:xfrm flipH="1">
            <a:off x="4021576" y="2158332"/>
            <a:ext cx="1120348" cy="26036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784199" y="2524844"/>
            <a:ext cx="2304807" cy="22997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377611" y="2298904"/>
            <a:ext cx="2408275" cy="22906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终止条件：</a:t>
            </a:r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48111" y="2000867"/>
                <a:ext cx="3938579" cy="1548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≥0, 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11" y="2000867"/>
                <a:ext cx="3938579" cy="1548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9822" y="3883912"/>
                <a:ext cx="5666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对于样本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22" y="3883912"/>
                <a:ext cx="5666936" cy="369332"/>
              </a:xfrm>
              <a:prstGeom prst="rect">
                <a:avLst/>
              </a:prstGeom>
              <a:blipFill>
                <a:blip r:embed="rId3"/>
                <a:stretch>
                  <a:fillRect l="-9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48780" y="4502944"/>
                <a:ext cx="5828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，由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，从而得出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0" y="4502944"/>
                <a:ext cx="5828910" cy="369332"/>
              </a:xfrm>
              <a:prstGeom prst="rect">
                <a:avLst/>
              </a:prstGeom>
              <a:blipFill>
                <a:blip r:embed="rId4"/>
                <a:stretch>
                  <a:fillRect l="-94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047894" y="389621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该样本是支持向量</a:t>
            </a:r>
          </a:p>
        </p:txBody>
      </p:sp>
      <p:sp>
        <p:nvSpPr>
          <p:cNvPr id="12" name="矩形 11"/>
          <p:cNvSpPr/>
          <p:nvPr/>
        </p:nvSpPr>
        <p:spPr>
          <a:xfrm>
            <a:off x="6410652" y="451350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样本在最大间隔边界上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48780" y="5089459"/>
                <a:ext cx="5828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，由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0" y="5089459"/>
                <a:ext cx="5828910" cy="369332"/>
              </a:xfrm>
              <a:prstGeom prst="rect">
                <a:avLst/>
              </a:prstGeom>
              <a:blipFill>
                <a:blip r:embed="rId5"/>
                <a:stretch>
                  <a:fillRect l="-94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972236" y="5594696"/>
                <a:ext cx="1028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236" y="5594696"/>
                <a:ext cx="1028265" cy="369332"/>
              </a:xfrm>
              <a:prstGeom prst="rect">
                <a:avLst/>
              </a:prstGeom>
              <a:blipFill>
                <a:blip r:embed="rId6"/>
                <a:stretch>
                  <a:fillRect l="-5357" t="-10000" r="-2738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4182734" y="559469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样本在最大间隔</a:t>
            </a:r>
            <a:r>
              <a:rPr lang="zh-CN" altLang="en-US" dirty="0"/>
              <a:t>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72235" y="6057146"/>
                <a:ext cx="1028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235" y="6057146"/>
                <a:ext cx="1028265" cy="369332"/>
              </a:xfrm>
              <a:prstGeom prst="rect">
                <a:avLst/>
              </a:prstGeom>
              <a:blipFill>
                <a:blip r:embed="rId7"/>
                <a:stretch>
                  <a:fillRect l="-5357" t="-10000" r="-2738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4182734" y="60571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样本被错误分类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1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目标函数视角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93892" y="2054716"/>
                <a:ext cx="7722205" cy="2060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100" dirty="0"/>
                  <a:t>基本想法：最大化间隔的同时</a:t>
                </a:r>
                <a:r>
                  <a:rPr lang="en-US" altLang="zh-CN" sz="2100" dirty="0"/>
                  <a:t>, </a:t>
                </a:r>
                <a:r>
                  <a:rPr lang="zh-CN" altLang="en-US" sz="2100" dirty="0"/>
                  <a:t>让不满足约束的样本应尽可能少</a:t>
                </a:r>
                <a:r>
                  <a:rPr lang="en-US" altLang="zh-CN" sz="2100" dirty="0"/>
                  <a:t>.</a:t>
                </a:r>
                <a:br>
                  <a:rPr lang="en-US" altLang="zh-CN" sz="2100" dirty="0"/>
                </a:br>
                <a:r>
                  <a:rPr lang="en-US" altLang="zh-CN" sz="2100" dirty="0"/>
                  <a:t/>
                </a:r>
                <a:br>
                  <a:rPr lang="en-US" altLang="zh-CN" sz="2100" dirty="0"/>
                </a:br>
                <a:r>
                  <a:rPr lang="en-US" altLang="zh-CN" sz="2100" dirty="0"/>
                  <a:t/>
                </a:r>
                <a:br>
                  <a:rPr lang="en-US" altLang="zh-CN" sz="2100" dirty="0"/>
                </a:br>
                <a:r>
                  <a:rPr lang="en-US" altLang="zh-CN" sz="2100" dirty="0"/>
                  <a:t/>
                </a:r>
                <a:br>
                  <a:rPr lang="en-US" altLang="zh-CN" sz="2100" dirty="0"/>
                </a:br>
                <a:endParaRPr lang="en-US" altLang="zh-CN" sz="2100" dirty="0"/>
              </a:p>
              <a:p>
                <a:r>
                  <a:rPr lang="zh-CN" altLang="en-US" sz="2100" dirty="0" smtClean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</m:oMath>
                </a14:m>
                <a:r>
                  <a:rPr lang="zh-CN" altLang="en-US" sz="2100" dirty="0" smtClean="0"/>
                  <a:t>是</a:t>
                </a:r>
                <a:r>
                  <a:rPr lang="en-US" altLang="zh-CN" sz="2100" dirty="0" smtClean="0"/>
                  <a:t>0/1</a:t>
                </a:r>
                <a:r>
                  <a:rPr lang="zh-CN" altLang="en-US" sz="2100" dirty="0" smtClean="0"/>
                  <a:t>损失函数</a:t>
                </a:r>
                <a:endParaRPr lang="en-US" altLang="zh-CN" sz="21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2" y="2054716"/>
                <a:ext cx="7722205" cy="2060308"/>
              </a:xfrm>
              <a:prstGeom prst="rect">
                <a:avLst/>
              </a:prstGeom>
              <a:blipFill>
                <a:blip r:embed="rId2"/>
                <a:stretch>
                  <a:fillRect l="-947" t="-1775" b="-3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454442" y="2527497"/>
                <a:ext cx="563436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0/1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1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42" y="2527497"/>
                <a:ext cx="5634363" cy="974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059724" y="4253696"/>
                <a:ext cx="3025187" cy="813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0/1</m:t>
                          </m:r>
                        </m:sub>
                      </m:sSub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724" y="4253696"/>
                <a:ext cx="3025187" cy="813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439986" y="5533004"/>
            <a:ext cx="6264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dirty="0">
                <a:solidFill>
                  <a:srgbClr val="FF0000"/>
                </a:solidFill>
              </a:rPr>
              <a:t>存在的问题</a:t>
            </a:r>
            <a:r>
              <a:rPr lang="zh-CN" altLang="en-US" sz="2100" dirty="0"/>
              <a:t>：</a:t>
            </a:r>
            <a:r>
              <a:rPr lang="en-US" altLang="zh-CN" sz="2100" dirty="0"/>
              <a:t>0/1</a:t>
            </a:r>
            <a:r>
              <a:rPr lang="zh-CN" altLang="en-US" sz="2100" dirty="0"/>
              <a:t>损失函数非凸、非连续</a:t>
            </a:r>
            <a:r>
              <a:rPr lang="en-US" altLang="zh-CN" sz="2100" dirty="0"/>
              <a:t>, </a:t>
            </a:r>
            <a:r>
              <a:rPr lang="zh-CN" altLang="en-US" sz="2100" dirty="0"/>
              <a:t>不易优化！</a:t>
            </a:r>
            <a:r>
              <a:rPr lang="en-US" altLang="zh-CN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59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35389" y="2437993"/>
                <a:ext cx="5848076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1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0,1−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100" i="1">
                                                  <a:latin typeface="Cambria Math" panose="02040503050406030204" pitchFamily="18" charset="0"/>
                                                </a:rPr>
                                                <m:t>⊤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89" y="2437993"/>
                <a:ext cx="5848076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264326" y="3706007"/>
                <a:ext cx="356082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26" y="3706007"/>
                <a:ext cx="3560828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3473018" y="3622508"/>
            <a:ext cx="360484" cy="536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32867" y="4368791"/>
                <a:ext cx="273286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67" y="4368791"/>
                <a:ext cx="2732863" cy="974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49288" y="5562098"/>
                <a:ext cx="3322000" cy="417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88" y="5562098"/>
                <a:ext cx="3322000" cy="417422"/>
              </a:xfrm>
              <a:prstGeom prst="rect">
                <a:avLst/>
              </a:prstGeom>
              <a:blipFill>
                <a:blip r:embed="rId5"/>
                <a:stretch>
                  <a:fillRect b="-2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419215" y="6100632"/>
                <a:ext cx="96045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15" y="6100632"/>
                <a:ext cx="960455" cy="415498"/>
              </a:xfrm>
              <a:prstGeom prst="rect">
                <a:avLst/>
              </a:prstGeom>
              <a:blipFill>
                <a:blip r:embed="rId6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18522" y="5562098"/>
            <a:ext cx="5661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 err="1"/>
              <a:t>s.t.</a:t>
            </a:r>
            <a:r>
              <a:rPr lang="en-US" altLang="zh-CN" sz="2100" dirty="0"/>
              <a:t> </a:t>
            </a:r>
            <a:endParaRPr lang="zh-CN" altLang="en-US" sz="2100" dirty="0"/>
          </a:p>
        </p:txBody>
      </p:sp>
      <p:sp>
        <p:nvSpPr>
          <p:cNvPr id="14" name="右箭头 13"/>
          <p:cNvSpPr/>
          <p:nvPr/>
        </p:nvSpPr>
        <p:spPr>
          <a:xfrm>
            <a:off x="4920993" y="5610188"/>
            <a:ext cx="39565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606990" y="5562098"/>
                <a:ext cx="3322000" cy="417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90" y="5562098"/>
                <a:ext cx="3322000" cy="417422"/>
              </a:xfrm>
              <a:prstGeom prst="rect">
                <a:avLst/>
              </a:prstGeom>
              <a:blipFill>
                <a:blip r:embed="rId7"/>
                <a:stretch>
                  <a:fillRect b="-2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874255" y="1435649"/>
                <a:ext cx="3025187" cy="813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0/1</m:t>
                          </m:r>
                        </m:sub>
                      </m:sSub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5" y="1435649"/>
                <a:ext cx="3025187" cy="813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4465667" y="1646234"/>
            <a:ext cx="441312" cy="368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445443" y="2028602"/>
            <a:ext cx="1732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236695" y="1083126"/>
            <a:ext cx="0" cy="115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45443" y="1358608"/>
            <a:ext cx="791252" cy="673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36695" y="2028602"/>
            <a:ext cx="7912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373093" y="1437945"/>
                <a:ext cx="121158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93" y="1437945"/>
                <a:ext cx="1211580" cy="370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117194" y="1881151"/>
                <a:ext cx="358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94" y="1881151"/>
                <a:ext cx="3585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04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替代损失函数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33</a:t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217349" y="1403214"/>
            <a:ext cx="0" cy="3551842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97310" y="4938620"/>
            <a:ext cx="5432227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49108" y="4922610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99823"/>
              </p:ext>
            </p:extLst>
          </p:nvPr>
        </p:nvGraphicFramePr>
        <p:xfrm>
          <a:off x="6738545" y="4988641"/>
          <a:ext cx="143728" cy="24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" name="Formula" r:id="rId3" imgW="76320" imgH="129600" progId="Equation.Ribbit">
                  <p:embed/>
                </p:oleObj>
              </mc:Choice>
              <mc:Fallback>
                <p:oleObj name="Formula" r:id="rId3" imgW="76320" imgH="129600" progId="Equation.Ribbit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8545" y="4988641"/>
                        <a:ext cx="143728" cy="24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5125"/>
              </p:ext>
            </p:extLst>
          </p:nvPr>
        </p:nvGraphicFramePr>
        <p:xfrm>
          <a:off x="3584920" y="1346201"/>
          <a:ext cx="471722" cy="33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" name="Formula" r:id="rId5" imgW="249120" imgH="177840" progId="Equation.Ribbit">
                  <p:embed/>
                </p:oleObj>
              </mc:Choice>
              <mc:Fallback>
                <p:oleObj name="Formula" r:id="rId5" imgW="249120" imgH="177840" progId="Equation.Ribbit">
                  <p:embed/>
                  <p:pic>
                    <p:nvPicPr>
                      <p:cNvPr id="41" name="对象 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4920" y="1346201"/>
                        <a:ext cx="471722" cy="33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1682705" y="3925094"/>
            <a:ext cx="2530164" cy="14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08381" y="4928287"/>
            <a:ext cx="2530164" cy="14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2922705" y="1875331"/>
            <a:ext cx="3771931" cy="2927991"/>
          </a:xfrm>
          <a:custGeom>
            <a:avLst/>
            <a:gdLst>
              <a:gd name="connsiteX0" fmla="*/ 0 w 3111500"/>
              <a:gd name="connsiteY0" fmla="*/ 0 h 2527300"/>
              <a:gd name="connsiteX1" fmla="*/ 139700 w 3111500"/>
              <a:gd name="connsiteY1" fmla="*/ 349250 h 2527300"/>
              <a:gd name="connsiteX2" fmla="*/ 349250 w 3111500"/>
              <a:gd name="connsiteY2" fmla="*/ 781050 h 2527300"/>
              <a:gd name="connsiteX3" fmla="*/ 635000 w 3111500"/>
              <a:gd name="connsiteY3" fmla="*/ 1225550 h 2527300"/>
              <a:gd name="connsiteX4" fmla="*/ 914400 w 3111500"/>
              <a:gd name="connsiteY4" fmla="*/ 1574800 h 2527300"/>
              <a:gd name="connsiteX5" fmla="*/ 1149350 w 3111500"/>
              <a:gd name="connsiteY5" fmla="*/ 1790700 h 2527300"/>
              <a:gd name="connsiteX6" fmla="*/ 1517650 w 3111500"/>
              <a:gd name="connsiteY6" fmla="*/ 2063750 h 2527300"/>
              <a:gd name="connsiteX7" fmla="*/ 1822450 w 3111500"/>
              <a:gd name="connsiteY7" fmla="*/ 2203450 h 2527300"/>
              <a:gd name="connsiteX8" fmla="*/ 2197100 w 3111500"/>
              <a:gd name="connsiteY8" fmla="*/ 2349500 h 2527300"/>
              <a:gd name="connsiteX9" fmla="*/ 2660650 w 3111500"/>
              <a:gd name="connsiteY9" fmla="*/ 2451100 h 2527300"/>
              <a:gd name="connsiteX10" fmla="*/ 2990850 w 3111500"/>
              <a:gd name="connsiteY10" fmla="*/ 2501900 h 2527300"/>
              <a:gd name="connsiteX11" fmla="*/ 3111500 w 3111500"/>
              <a:gd name="connsiteY11" fmla="*/ 2527300 h 2527300"/>
              <a:gd name="connsiteX0" fmla="*/ 0 w 3111500"/>
              <a:gd name="connsiteY0" fmla="*/ 0 h 2527300"/>
              <a:gd name="connsiteX1" fmla="*/ 139700 w 3111500"/>
              <a:gd name="connsiteY1" fmla="*/ 349250 h 2527300"/>
              <a:gd name="connsiteX2" fmla="*/ 349250 w 3111500"/>
              <a:gd name="connsiteY2" fmla="*/ 781050 h 2527300"/>
              <a:gd name="connsiteX3" fmla="*/ 635000 w 3111500"/>
              <a:gd name="connsiteY3" fmla="*/ 1225550 h 2527300"/>
              <a:gd name="connsiteX4" fmla="*/ 914400 w 3111500"/>
              <a:gd name="connsiteY4" fmla="*/ 1574800 h 2527300"/>
              <a:gd name="connsiteX5" fmla="*/ 1149350 w 3111500"/>
              <a:gd name="connsiteY5" fmla="*/ 1790700 h 2527300"/>
              <a:gd name="connsiteX6" fmla="*/ 1517650 w 3111500"/>
              <a:gd name="connsiteY6" fmla="*/ 2063750 h 2527300"/>
              <a:gd name="connsiteX7" fmla="*/ 1822450 w 3111500"/>
              <a:gd name="connsiteY7" fmla="*/ 2203450 h 2527300"/>
              <a:gd name="connsiteX8" fmla="*/ 2211388 w 3111500"/>
              <a:gd name="connsiteY8" fmla="*/ 2344738 h 2527300"/>
              <a:gd name="connsiteX9" fmla="*/ 2660650 w 3111500"/>
              <a:gd name="connsiteY9" fmla="*/ 2451100 h 2527300"/>
              <a:gd name="connsiteX10" fmla="*/ 2990850 w 3111500"/>
              <a:gd name="connsiteY10" fmla="*/ 2501900 h 2527300"/>
              <a:gd name="connsiteX11" fmla="*/ 3111500 w 3111500"/>
              <a:gd name="connsiteY11" fmla="*/ 2527300 h 2527300"/>
              <a:gd name="connsiteX0" fmla="*/ 0 w 3135313"/>
              <a:gd name="connsiteY0" fmla="*/ 0 h 2517775"/>
              <a:gd name="connsiteX1" fmla="*/ 139700 w 3135313"/>
              <a:gd name="connsiteY1" fmla="*/ 349250 h 2517775"/>
              <a:gd name="connsiteX2" fmla="*/ 349250 w 3135313"/>
              <a:gd name="connsiteY2" fmla="*/ 781050 h 2517775"/>
              <a:gd name="connsiteX3" fmla="*/ 635000 w 3135313"/>
              <a:gd name="connsiteY3" fmla="*/ 1225550 h 2517775"/>
              <a:gd name="connsiteX4" fmla="*/ 914400 w 3135313"/>
              <a:gd name="connsiteY4" fmla="*/ 1574800 h 2517775"/>
              <a:gd name="connsiteX5" fmla="*/ 1149350 w 3135313"/>
              <a:gd name="connsiteY5" fmla="*/ 1790700 h 2517775"/>
              <a:gd name="connsiteX6" fmla="*/ 1517650 w 3135313"/>
              <a:gd name="connsiteY6" fmla="*/ 2063750 h 2517775"/>
              <a:gd name="connsiteX7" fmla="*/ 1822450 w 3135313"/>
              <a:gd name="connsiteY7" fmla="*/ 2203450 h 2517775"/>
              <a:gd name="connsiteX8" fmla="*/ 2211388 w 3135313"/>
              <a:gd name="connsiteY8" fmla="*/ 2344738 h 2517775"/>
              <a:gd name="connsiteX9" fmla="*/ 2660650 w 3135313"/>
              <a:gd name="connsiteY9" fmla="*/ 2451100 h 2517775"/>
              <a:gd name="connsiteX10" fmla="*/ 2990850 w 3135313"/>
              <a:gd name="connsiteY10" fmla="*/ 2501900 h 2517775"/>
              <a:gd name="connsiteX11" fmla="*/ 3135313 w 3135313"/>
              <a:gd name="connsiteY11" fmla="*/ 2517775 h 2517775"/>
              <a:gd name="connsiteX0" fmla="*/ 0 w 3249613"/>
              <a:gd name="connsiteY0" fmla="*/ 0 h 2522537"/>
              <a:gd name="connsiteX1" fmla="*/ 139700 w 3249613"/>
              <a:gd name="connsiteY1" fmla="*/ 349250 h 2522537"/>
              <a:gd name="connsiteX2" fmla="*/ 349250 w 3249613"/>
              <a:gd name="connsiteY2" fmla="*/ 781050 h 2522537"/>
              <a:gd name="connsiteX3" fmla="*/ 635000 w 3249613"/>
              <a:gd name="connsiteY3" fmla="*/ 1225550 h 2522537"/>
              <a:gd name="connsiteX4" fmla="*/ 914400 w 3249613"/>
              <a:gd name="connsiteY4" fmla="*/ 1574800 h 2522537"/>
              <a:gd name="connsiteX5" fmla="*/ 1149350 w 3249613"/>
              <a:gd name="connsiteY5" fmla="*/ 1790700 h 2522537"/>
              <a:gd name="connsiteX6" fmla="*/ 1517650 w 3249613"/>
              <a:gd name="connsiteY6" fmla="*/ 2063750 h 2522537"/>
              <a:gd name="connsiteX7" fmla="*/ 1822450 w 3249613"/>
              <a:gd name="connsiteY7" fmla="*/ 2203450 h 2522537"/>
              <a:gd name="connsiteX8" fmla="*/ 2211388 w 3249613"/>
              <a:gd name="connsiteY8" fmla="*/ 2344738 h 2522537"/>
              <a:gd name="connsiteX9" fmla="*/ 2660650 w 3249613"/>
              <a:gd name="connsiteY9" fmla="*/ 2451100 h 2522537"/>
              <a:gd name="connsiteX10" fmla="*/ 2990850 w 3249613"/>
              <a:gd name="connsiteY10" fmla="*/ 2501900 h 2522537"/>
              <a:gd name="connsiteX11" fmla="*/ 3249613 w 3249613"/>
              <a:gd name="connsiteY11" fmla="*/ 2522537 h 2522537"/>
              <a:gd name="connsiteX0" fmla="*/ 0 w 3249613"/>
              <a:gd name="connsiteY0" fmla="*/ 0 h 2524602"/>
              <a:gd name="connsiteX1" fmla="*/ 139700 w 3249613"/>
              <a:gd name="connsiteY1" fmla="*/ 349250 h 2524602"/>
              <a:gd name="connsiteX2" fmla="*/ 349250 w 3249613"/>
              <a:gd name="connsiteY2" fmla="*/ 781050 h 2524602"/>
              <a:gd name="connsiteX3" fmla="*/ 635000 w 3249613"/>
              <a:gd name="connsiteY3" fmla="*/ 1225550 h 2524602"/>
              <a:gd name="connsiteX4" fmla="*/ 914400 w 3249613"/>
              <a:gd name="connsiteY4" fmla="*/ 1574800 h 2524602"/>
              <a:gd name="connsiteX5" fmla="*/ 1149350 w 3249613"/>
              <a:gd name="connsiteY5" fmla="*/ 1790700 h 2524602"/>
              <a:gd name="connsiteX6" fmla="*/ 1517650 w 3249613"/>
              <a:gd name="connsiteY6" fmla="*/ 2063750 h 2524602"/>
              <a:gd name="connsiteX7" fmla="*/ 1822450 w 3249613"/>
              <a:gd name="connsiteY7" fmla="*/ 2203450 h 2524602"/>
              <a:gd name="connsiteX8" fmla="*/ 2211388 w 3249613"/>
              <a:gd name="connsiteY8" fmla="*/ 2344738 h 2524602"/>
              <a:gd name="connsiteX9" fmla="*/ 2660650 w 3249613"/>
              <a:gd name="connsiteY9" fmla="*/ 2451100 h 2524602"/>
              <a:gd name="connsiteX10" fmla="*/ 2990850 w 3249613"/>
              <a:gd name="connsiteY10" fmla="*/ 2501900 h 2524602"/>
              <a:gd name="connsiteX11" fmla="*/ 3249613 w 3249613"/>
              <a:gd name="connsiteY11" fmla="*/ 2522537 h 2524602"/>
              <a:gd name="connsiteX0" fmla="*/ 0 w 3249613"/>
              <a:gd name="connsiteY0" fmla="*/ 0 h 2522537"/>
              <a:gd name="connsiteX1" fmla="*/ 139700 w 3249613"/>
              <a:gd name="connsiteY1" fmla="*/ 349250 h 2522537"/>
              <a:gd name="connsiteX2" fmla="*/ 349250 w 3249613"/>
              <a:gd name="connsiteY2" fmla="*/ 781050 h 2522537"/>
              <a:gd name="connsiteX3" fmla="*/ 635000 w 3249613"/>
              <a:gd name="connsiteY3" fmla="*/ 1225550 h 2522537"/>
              <a:gd name="connsiteX4" fmla="*/ 914400 w 3249613"/>
              <a:gd name="connsiteY4" fmla="*/ 1574800 h 2522537"/>
              <a:gd name="connsiteX5" fmla="*/ 1149350 w 3249613"/>
              <a:gd name="connsiteY5" fmla="*/ 1790700 h 2522537"/>
              <a:gd name="connsiteX6" fmla="*/ 1517650 w 3249613"/>
              <a:gd name="connsiteY6" fmla="*/ 2063750 h 2522537"/>
              <a:gd name="connsiteX7" fmla="*/ 1822450 w 3249613"/>
              <a:gd name="connsiteY7" fmla="*/ 2203450 h 2522537"/>
              <a:gd name="connsiteX8" fmla="*/ 2211388 w 3249613"/>
              <a:gd name="connsiteY8" fmla="*/ 2344738 h 2522537"/>
              <a:gd name="connsiteX9" fmla="*/ 2660650 w 3249613"/>
              <a:gd name="connsiteY9" fmla="*/ 2451100 h 2522537"/>
              <a:gd name="connsiteX10" fmla="*/ 2990850 w 3249613"/>
              <a:gd name="connsiteY10" fmla="*/ 2501900 h 2522537"/>
              <a:gd name="connsiteX11" fmla="*/ 3249613 w 3249613"/>
              <a:gd name="connsiteY11" fmla="*/ 2522537 h 252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9613" h="2522537">
                <a:moveTo>
                  <a:pt x="0" y="0"/>
                </a:moveTo>
                <a:cubicBezTo>
                  <a:pt x="40746" y="109537"/>
                  <a:pt x="81492" y="219075"/>
                  <a:pt x="139700" y="349250"/>
                </a:cubicBezTo>
                <a:cubicBezTo>
                  <a:pt x="197908" y="479425"/>
                  <a:pt x="266700" y="635000"/>
                  <a:pt x="349250" y="781050"/>
                </a:cubicBezTo>
                <a:cubicBezTo>
                  <a:pt x="431800" y="927100"/>
                  <a:pt x="540808" y="1093258"/>
                  <a:pt x="635000" y="1225550"/>
                </a:cubicBezTo>
                <a:cubicBezTo>
                  <a:pt x="729192" y="1357842"/>
                  <a:pt x="828675" y="1480608"/>
                  <a:pt x="914400" y="1574800"/>
                </a:cubicBezTo>
                <a:cubicBezTo>
                  <a:pt x="1000125" y="1668992"/>
                  <a:pt x="1048808" y="1709208"/>
                  <a:pt x="1149350" y="1790700"/>
                </a:cubicBezTo>
                <a:cubicBezTo>
                  <a:pt x="1249892" y="1872192"/>
                  <a:pt x="1405467" y="1994958"/>
                  <a:pt x="1517650" y="2063750"/>
                </a:cubicBezTo>
                <a:cubicBezTo>
                  <a:pt x="1629833" y="2132542"/>
                  <a:pt x="1706827" y="2156619"/>
                  <a:pt x="1822450" y="2203450"/>
                </a:cubicBezTo>
                <a:cubicBezTo>
                  <a:pt x="1938073" y="2250281"/>
                  <a:pt x="2071688" y="2303463"/>
                  <a:pt x="2211388" y="2344738"/>
                </a:cubicBezTo>
                <a:cubicBezTo>
                  <a:pt x="2351088" y="2386013"/>
                  <a:pt x="2530740" y="2424906"/>
                  <a:pt x="2660650" y="2451100"/>
                </a:cubicBezTo>
                <a:cubicBezTo>
                  <a:pt x="2790560" y="2477294"/>
                  <a:pt x="2892689" y="2489994"/>
                  <a:pt x="2990850" y="2501900"/>
                </a:cubicBezTo>
                <a:cubicBezTo>
                  <a:pt x="3089011" y="2513806"/>
                  <a:pt x="3130551" y="2520949"/>
                  <a:pt x="3249613" y="252253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891408" y="1871645"/>
            <a:ext cx="3463912" cy="30636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47156" y="4921364"/>
            <a:ext cx="1346438" cy="5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96854" y="4934396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1</a:t>
            </a:r>
            <a:endParaRPr lang="zh-CN" altLang="en-US" sz="1400" dirty="0">
              <a:latin typeface="Times 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9921" y="4920392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2</a:t>
            </a:r>
            <a:endParaRPr lang="zh-CN" altLang="en-US" sz="1400" dirty="0">
              <a:latin typeface="Times 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43009" y="4909560"/>
            <a:ext cx="422741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-1</a:t>
            </a:r>
            <a:endParaRPr lang="zh-CN" altLang="en-US" sz="1400" dirty="0">
              <a:latin typeface="Times 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7312" y="4948954"/>
            <a:ext cx="422741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-2</a:t>
            </a:r>
            <a:endParaRPr lang="zh-CN" altLang="en-US" sz="1400" dirty="0">
              <a:latin typeface="Times 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908422" y="4859744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59908" y="4868318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11823" y="4868318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32387" y="3921312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1</a:t>
            </a:r>
            <a:endParaRPr lang="zh-CN" altLang="en-US" sz="1400" dirty="0">
              <a:latin typeface="Times 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32387" y="2818471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2</a:t>
            </a:r>
            <a:endParaRPr lang="zh-CN" altLang="en-US" sz="1400" dirty="0">
              <a:latin typeface="Times 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>
            <a:off x="4255721" y="2970193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43756" y="1875061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3</a:t>
            </a:r>
            <a:endParaRPr lang="zh-CN" altLang="en-US" sz="1400" dirty="0">
              <a:latin typeface="Times 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rot="16200000">
            <a:off x="4267089" y="2026783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108448"/>
              </p:ext>
            </p:extLst>
          </p:nvPr>
        </p:nvGraphicFramePr>
        <p:xfrm>
          <a:off x="4459485" y="2232809"/>
          <a:ext cx="1905313" cy="29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6" name="Formula" r:id="rId7" imgW="1157040" imgH="177840" progId="Equation.Ribbit">
                  <p:embed/>
                </p:oleObj>
              </mc:Choice>
              <mc:Fallback>
                <p:oleObj name="Formula" r:id="rId7" imgW="1157040" imgH="177840" progId="Equation.Ribbit">
                  <p:embed/>
                  <p:pic>
                    <p:nvPicPr>
                      <p:cNvPr id="59" name="对象 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485" y="2232809"/>
                        <a:ext cx="1905313" cy="29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88322"/>
              </p:ext>
            </p:extLst>
          </p:nvPr>
        </p:nvGraphicFramePr>
        <p:xfrm>
          <a:off x="798115" y="3189152"/>
          <a:ext cx="2592625" cy="29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7" name="Formula" r:id="rId9" imgW="1575000" imgH="177840" progId="Equation.Ribbit">
                  <p:embed/>
                </p:oleObj>
              </mc:Choice>
              <mc:Fallback>
                <p:oleObj name="Formula" r:id="rId9" imgW="1575000" imgH="177840" progId="Equation.Ribbit">
                  <p:embed/>
                  <p:pic>
                    <p:nvPicPr>
                      <p:cNvPr id="60" name="对象 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115" y="3189152"/>
                        <a:ext cx="2592625" cy="292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任意多边形 30"/>
          <p:cNvSpPr/>
          <p:nvPr/>
        </p:nvSpPr>
        <p:spPr>
          <a:xfrm>
            <a:off x="2400208" y="2896578"/>
            <a:ext cx="524134" cy="198525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555" h="171034">
                <a:moveTo>
                  <a:pt x="0" y="169333"/>
                </a:moveTo>
                <a:cubicBezTo>
                  <a:pt x="86548" y="172155"/>
                  <a:pt x="173096" y="174977"/>
                  <a:pt x="248355" y="146755"/>
                </a:cubicBezTo>
                <a:cubicBezTo>
                  <a:pt x="323614" y="118533"/>
                  <a:pt x="387584" y="59266"/>
                  <a:pt x="451555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214568">
            <a:off x="3378804" y="2595991"/>
            <a:ext cx="1484401" cy="152187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51555"/>
              <a:gd name="connsiteY0" fmla="*/ 169333 h 169388"/>
              <a:gd name="connsiteX1" fmla="*/ 144516 w 451555"/>
              <a:gd name="connsiteY1" fmla="*/ 38694 h 169388"/>
              <a:gd name="connsiteX2" fmla="*/ 451555 w 451555"/>
              <a:gd name="connsiteY2" fmla="*/ 0 h 169388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93772 w 432019"/>
              <a:gd name="connsiteY1" fmla="*/ 220181 h 430421"/>
              <a:gd name="connsiteX2" fmla="*/ 432019 w 432019"/>
              <a:gd name="connsiteY2" fmla="*/ 0 h 430421"/>
              <a:gd name="connsiteX0" fmla="*/ 0 w 942346"/>
              <a:gd name="connsiteY0" fmla="*/ 217546 h 281484"/>
              <a:gd name="connsiteX1" fmla="*/ 93772 w 942346"/>
              <a:gd name="connsiteY1" fmla="*/ 7306 h 281484"/>
              <a:gd name="connsiteX2" fmla="*/ 942346 w 942346"/>
              <a:gd name="connsiteY2" fmla="*/ 241776 h 281484"/>
              <a:gd name="connsiteX0" fmla="*/ 0 w 942346"/>
              <a:gd name="connsiteY0" fmla="*/ 223742 h 247972"/>
              <a:gd name="connsiteX1" fmla="*/ 93772 w 942346"/>
              <a:gd name="connsiteY1" fmla="*/ 13502 h 247972"/>
              <a:gd name="connsiteX2" fmla="*/ 942346 w 942346"/>
              <a:gd name="connsiteY2" fmla="*/ 247972 h 247972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18993 h 143223"/>
              <a:gd name="connsiteX1" fmla="*/ 114955 w 942346"/>
              <a:gd name="connsiteY1" fmla="*/ 6618 h 143223"/>
              <a:gd name="connsiteX2" fmla="*/ 942346 w 942346"/>
              <a:gd name="connsiteY2" fmla="*/ 143223 h 143223"/>
              <a:gd name="connsiteX0" fmla="*/ 0 w 785321"/>
              <a:gd name="connsiteY0" fmla="*/ 120093 h 125970"/>
              <a:gd name="connsiteX1" fmla="*/ 114955 w 785321"/>
              <a:gd name="connsiteY1" fmla="*/ 7718 h 125970"/>
              <a:gd name="connsiteX2" fmla="*/ 785321 w 785321"/>
              <a:gd name="connsiteY2" fmla="*/ 125970 h 125970"/>
              <a:gd name="connsiteX0" fmla="*/ 0 w 785321"/>
              <a:gd name="connsiteY0" fmla="*/ 57447 h 63324"/>
              <a:gd name="connsiteX1" fmla="*/ 265039 w 785321"/>
              <a:gd name="connsiteY1" fmla="*/ 19751 h 63324"/>
              <a:gd name="connsiteX2" fmla="*/ 785321 w 785321"/>
              <a:gd name="connsiteY2" fmla="*/ 63324 h 63324"/>
              <a:gd name="connsiteX0" fmla="*/ 0 w 785321"/>
              <a:gd name="connsiteY0" fmla="*/ 60251 h 66128"/>
              <a:gd name="connsiteX1" fmla="*/ 265039 w 785321"/>
              <a:gd name="connsiteY1" fmla="*/ 22555 h 66128"/>
              <a:gd name="connsiteX2" fmla="*/ 785321 w 785321"/>
              <a:gd name="connsiteY2" fmla="*/ 66128 h 66128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958415"/>
              <a:gd name="connsiteY0" fmla="*/ 18240 h 249287"/>
              <a:gd name="connsiteX1" fmla="*/ 417010 w 958415"/>
              <a:gd name="connsiteY1" fmla="*/ 152321 h 249287"/>
              <a:gd name="connsiteX2" fmla="*/ 958415 w 958415"/>
              <a:gd name="connsiteY2" fmla="*/ 249287 h 249287"/>
              <a:gd name="connsiteX0" fmla="*/ 0 w 958415"/>
              <a:gd name="connsiteY0" fmla="*/ 32707 h 263754"/>
              <a:gd name="connsiteX1" fmla="*/ 317695 w 958415"/>
              <a:gd name="connsiteY1" fmla="*/ 17313 h 263754"/>
              <a:gd name="connsiteX2" fmla="*/ 958415 w 958415"/>
              <a:gd name="connsiteY2" fmla="*/ 263754 h 263754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898303"/>
              <a:gd name="connsiteY0" fmla="*/ 49169 h 149813"/>
              <a:gd name="connsiteX1" fmla="*/ 317695 w 898303"/>
              <a:gd name="connsiteY1" fmla="*/ 33775 h 149813"/>
              <a:gd name="connsiteX2" fmla="*/ 898303 w 898303"/>
              <a:gd name="connsiteY2" fmla="*/ 149813 h 149813"/>
              <a:gd name="connsiteX0" fmla="*/ 0 w 916383"/>
              <a:gd name="connsiteY0" fmla="*/ 49169 h 115493"/>
              <a:gd name="connsiteX1" fmla="*/ 317695 w 916383"/>
              <a:gd name="connsiteY1" fmla="*/ 33775 h 115493"/>
              <a:gd name="connsiteX2" fmla="*/ 916383 w 916383"/>
              <a:gd name="connsiteY2" fmla="*/ 115493 h 115493"/>
              <a:gd name="connsiteX0" fmla="*/ 0 w 916383"/>
              <a:gd name="connsiteY0" fmla="*/ 64789 h 131113"/>
              <a:gd name="connsiteX1" fmla="*/ 418807 w 916383"/>
              <a:gd name="connsiteY1" fmla="*/ 15671 h 131113"/>
              <a:gd name="connsiteX2" fmla="*/ 916383 w 916383"/>
              <a:gd name="connsiteY2" fmla="*/ 131113 h 1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383" h="131113">
                <a:moveTo>
                  <a:pt x="0" y="64789"/>
                </a:moveTo>
                <a:cubicBezTo>
                  <a:pt x="25441" y="-26659"/>
                  <a:pt x="260496" y="975"/>
                  <a:pt x="418807" y="15671"/>
                </a:cubicBezTo>
                <a:cubicBezTo>
                  <a:pt x="642995" y="57774"/>
                  <a:pt x="696468" y="58938"/>
                  <a:pt x="916383" y="13111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2557448" y="1926927"/>
            <a:ext cx="4114460" cy="2751711"/>
          </a:xfrm>
          <a:custGeom>
            <a:avLst/>
            <a:gdLst>
              <a:gd name="connsiteX0" fmla="*/ 0 w 3544711"/>
              <a:gd name="connsiteY0" fmla="*/ 0 h 2370667"/>
              <a:gd name="connsiteX1" fmla="*/ 338667 w 3544711"/>
              <a:gd name="connsiteY1" fmla="*/ 541867 h 2370667"/>
              <a:gd name="connsiteX2" fmla="*/ 767645 w 3544711"/>
              <a:gd name="connsiteY2" fmla="*/ 1049867 h 2370667"/>
              <a:gd name="connsiteX3" fmla="*/ 1095022 w 3544711"/>
              <a:gd name="connsiteY3" fmla="*/ 1388533 h 2370667"/>
              <a:gd name="connsiteX4" fmla="*/ 1433689 w 3544711"/>
              <a:gd name="connsiteY4" fmla="*/ 1727200 h 2370667"/>
              <a:gd name="connsiteX5" fmla="*/ 1817511 w 3544711"/>
              <a:gd name="connsiteY5" fmla="*/ 1930400 h 2370667"/>
              <a:gd name="connsiteX6" fmla="*/ 2235200 w 3544711"/>
              <a:gd name="connsiteY6" fmla="*/ 2111022 h 2370667"/>
              <a:gd name="connsiteX7" fmla="*/ 2777067 w 3544711"/>
              <a:gd name="connsiteY7" fmla="*/ 2269067 h 2370667"/>
              <a:gd name="connsiteX8" fmla="*/ 3172178 w 3544711"/>
              <a:gd name="connsiteY8" fmla="*/ 2336800 h 2370667"/>
              <a:gd name="connsiteX9" fmla="*/ 3544711 w 3544711"/>
              <a:gd name="connsiteY9" fmla="*/ 2370667 h 237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4711" h="2370667">
                <a:moveTo>
                  <a:pt x="0" y="0"/>
                </a:moveTo>
                <a:cubicBezTo>
                  <a:pt x="105363" y="183444"/>
                  <a:pt x="210726" y="366889"/>
                  <a:pt x="338667" y="541867"/>
                </a:cubicBezTo>
                <a:cubicBezTo>
                  <a:pt x="466608" y="716845"/>
                  <a:pt x="641586" y="908756"/>
                  <a:pt x="767645" y="1049867"/>
                </a:cubicBezTo>
                <a:cubicBezTo>
                  <a:pt x="893704" y="1190978"/>
                  <a:pt x="984015" y="1275644"/>
                  <a:pt x="1095022" y="1388533"/>
                </a:cubicBezTo>
                <a:cubicBezTo>
                  <a:pt x="1206029" y="1501422"/>
                  <a:pt x="1313274" y="1636889"/>
                  <a:pt x="1433689" y="1727200"/>
                </a:cubicBezTo>
                <a:cubicBezTo>
                  <a:pt x="1554104" y="1817511"/>
                  <a:pt x="1683926" y="1866430"/>
                  <a:pt x="1817511" y="1930400"/>
                </a:cubicBezTo>
                <a:cubicBezTo>
                  <a:pt x="1951096" y="1994370"/>
                  <a:pt x="2075274" y="2054578"/>
                  <a:pt x="2235200" y="2111022"/>
                </a:cubicBezTo>
                <a:cubicBezTo>
                  <a:pt x="2395126" y="2167466"/>
                  <a:pt x="2620904" y="2231437"/>
                  <a:pt x="2777067" y="2269067"/>
                </a:cubicBezTo>
                <a:cubicBezTo>
                  <a:pt x="2933230" y="2306697"/>
                  <a:pt x="3044237" y="2319867"/>
                  <a:pt x="3172178" y="2336800"/>
                </a:cubicBezTo>
                <a:cubicBezTo>
                  <a:pt x="3300119" y="2353733"/>
                  <a:pt x="3422415" y="2362200"/>
                  <a:pt x="3544711" y="237066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31626"/>
              </p:ext>
            </p:extLst>
          </p:nvPr>
        </p:nvGraphicFramePr>
        <p:xfrm>
          <a:off x="4523979" y="3412114"/>
          <a:ext cx="2791633" cy="29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" name="Formula" r:id="rId11" imgW="1697040" imgH="177840" progId="Equation.Ribbit">
                  <p:embed/>
                </p:oleObj>
              </mc:Choice>
              <mc:Fallback>
                <p:oleObj name="Formula" r:id="rId11" imgW="1697040" imgH="177840" progId="Equation.Ribbit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3979" y="3412114"/>
                        <a:ext cx="2791633" cy="29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任意多边形 34"/>
          <p:cNvSpPr/>
          <p:nvPr/>
        </p:nvSpPr>
        <p:spPr>
          <a:xfrm rot="10214568">
            <a:off x="5127116" y="3789487"/>
            <a:ext cx="410116" cy="525633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51555"/>
              <a:gd name="connsiteY0" fmla="*/ 169333 h 169388"/>
              <a:gd name="connsiteX1" fmla="*/ 144516 w 451555"/>
              <a:gd name="connsiteY1" fmla="*/ 38694 h 169388"/>
              <a:gd name="connsiteX2" fmla="*/ 451555 w 451555"/>
              <a:gd name="connsiteY2" fmla="*/ 0 h 169388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93772 w 432019"/>
              <a:gd name="connsiteY1" fmla="*/ 220181 h 430421"/>
              <a:gd name="connsiteX2" fmla="*/ 432019 w 432019"/>
              <a:gd name="connsiteY2" fmla="*/ 0 h 430421"/>
              <a:gd name="connsiteX0" fmla="*/ 0 w 942346"/>
              <a:gd name="connsiteY0" fmla="*/ 217546 h 281484"/>
              <a:gd name="connsiteX1" fmla="*/ 93772 w 942346"/>
              <a:gd name="connsiteY1" fmla="*/ 7306 h 281484"/>
              <a:gd name="connsiteX2" fmla="*/ 942346 w 942346"/>
              <a:gd name="connsiteY2" fmla="*/ 241776 h 281484"/>
              <a:gd name="connsiteX0" fmla="*/ 0 w 942346"/>
              <a:gd name="connsiteY0" fmla="*/ 223742 h 247972"/>
              <a:gd name="connsiteX1" fmla="*/ 93772 w 942346"/>
              <a:gd name="connsiteY1" fmla="*/ 13502 h 247972"/>
              <a:gd name="connsiteX2" fmla="*/ 942346 w 942346"/>
              <a:gd name="connsiteY2" fmla="*/ 247972 h 247972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18993 h 143223"/>
              <a:gd name="connsiteX1" fmla="*/ 114955 w 942346"/>
              <a:gd name="connsiteY1" fmla="*/ 6618 h 143223"/>
              <a:gd name="connsiteX2" fmla="*/ 942346 w 942346"/>
              <a:gd name="connsiteY2" fmla="*/ 143223 h 143223"/>
              <a:gd name="connsiteX0" fmla="*/ 0 w 785321"/>
              <a:gd name="connsiteY0" fmla="*/ 120093 h 125970"/>
              <a:gd name="connsiteX1" fmla="*/ 114955 w 785321"/>
              <a:gd name="connsiteY1" fmla="*/ 7718 h 125970"/>
              <a:gd name="connsiteX2" fmla="*/ 785321 w 785321"/>
              <a:gd name="connsiteY2" fmla="*/ 125970 h 125970"/>
              <a:gd name="connsiteX0" fmla="*/ 0 w 785321"/>
              <a:gd name="connsiteY0" fmla="*/ 57447 h 63324"/>
              <a:gd name="connsiteX1" fmla="*/ 265039 w 785321"/>
              <a:gd name="connsiteY1" fmla="*/ 19751 h 63324"/>
              <a:gd name="connsiteX2" fmla="*/ 785321 w 785321"/>
              <a:gd name="connsiteY2" fmla="*/ 63324 h 63324"/>
              <a:gd name="connsiteX0" fmla="*/ 0 w 785321"/>
              <a:gd name="connsiteY0" fmla="*/ 60251 h 66128"/>
              <a:gd name="connsiteX1" fmla="*/ 265039 w 785321"/>
              <a:gd name="connsiteY1" fmla="*/ 22555 h 66128"/>
              <a:gd name="connsiteX2" fmla="*/ 785321 w 785321"/>
              <a:gd name="connsiteY2" fmla="*/ 66128 h 66128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958415"/>
              <a:gd name="connsiteY0" fmla="*/ 18240 h 249287"/>
              <a:gd name="connsiteX1" fmla="*/ 417010 w 958415"/>
              <a:gd name="connsiteY1" fmla="*/ 152321 h 249287"/>
              <a:gd name="connsiteX2" fmla="*/ 958415 w 958415"/>
              <a:gd name="connsiteY2" fmla="*/ 249287 h 249287"/>
              <a:gd name="connsiteX0" fmla="*/ 0 w 958415"/>
              <a:gd name="connsiteY0" fmla="*/ 32707 h 263754"/>
              <a:gd name="connsiteX1" fmla="*/ 317695 w 958415"/>
              <a:gd name="connsiteY1" fmla="*/ 17313 h 263754"/>
              <a:gd name="connsiteX2" fmla="*/ 958415 w 958415"/>
              <a:gd name="connsiteY2" fmla="*/ 263754 h 263754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898303"/>
              <a:gd name="connsiteY0" fmla="*/ 49169 h 149813"/>
              <a:gd name="connsiteX1" fmla="*/ 317695 w 898303"/>
              <a:gd name="connsiteY1" fmla="*/ 33775 h 149813"/>
              <a:gd name="connsiteX2" fmla="*/ 898303 w 898303"/>
              <a:gd name="connsiteY2" fmla="*/ 149813 h 149813"/>
              <a:gd name="connsiteX0" fmla="*/ 0 w 916383"/>
              <a:gd name="connsiteY0" fmla="*/ 49169 h 115493"/>
              <a:gd name="connsiteX1" fmla="*/ 317695 w 916383"/>
              <a:gd name="connsiteY1" fmla="*/ 33775 h 115493"/>
              <a:gd name="connsiteX2" fmla="*/ 916383 w 916383"/>
              <a:gd name="connsiteY2" fmla="*/ 115493 h 115493"/>
              <a:gd name="connsiteX0" fmla="*/ 0 w 916383"/>
              <a:gd name="connsiteY0" fmla="*/ 64789 h 131113"/>
              <a:gd name="connsiteX1" fmla="*/ 418807 w 916383"/>
              <a:gd name="connsiteY1" fmla="*/ 15671 h 131113"/>
              <a:gd name="connsiteX2" fmla="*/ 916383 w 916383"/>
              <a:gd name="connsiteY2" fmla="*/ 131113 h 131113"/>
              <a:gd name="connsiteX0" fmla="*/ 0 w 467243"/>
              <a:gd name="connsiteY0" fmla="*/ 445275 h 445275"/>
              <a:gd name="connsiteX1" fmla="*/ 418807 w 467243"/>
              <a:gd name="connsiteY1" fmla="*/ 396157 h 445275"/>
              <a:gd name="connsiteX2" fmla="*/ 223670 w 467243"/>
              <a:gd name="connsiteY2" fmla="*/ 7093 h 445275"/>
              <a:gd name="connsiteX0" fmla="*/ 56610 w 280279"/>
              <a:gd name="connsiteY0" fmla="*/ 448595 h 448595"/>
              <a:gd name="connsiteX1" fmla="*/ 67623 w 280279"/>
              <a:gd name="connsiteY1" fmla="*/ 224296 h 448595"/>
              <a:gd name="connsiteX2" fmla="*/ 280280 w 280279"/>
              <a:gd name="connsiteY2" fmla="*/ 10413 h 448595"/>
              <a:gd name="connsiteX0" fmla="*/ 22527 w 246197"/>
              <a:gd name="connsiteY0" fmla="*/ 448595 h 448595"/>
              <a:gd name="connsiteX1" fmla="*/ 33540 w 246197"/>
              <a:gd name="connsiteY1" fmla="*/ 224296 h 448595"/>
              <a:gd name="connsiteX2" fmla="*/ 246197 w 246197"/>
              <a:gd name="connsiteY2" fmla="*/ 10413 h 448595"/>
              <a:gd name="connsiteX0" fmla="*/ 22527 w 246197"/>
              <a:gd name="connsiteY0" fmla="*/ 464084 h 464084"/>
              <a:gd name="connsiteX1" fmla="*/ 33540 w 246197"/>
              <a:gd name="connsiteY1" fmla="*/ 239785 h 464084"/>
              <a:gd name="connsiteX2" fmla="*/ 246197 w 246197"/>
              <a:gd name="connsiteY2" fmla="*/ 25902 h 464084"/>
              <a:gd name="connsiteX0" fmla="*/ 20929 w 244599"/>
              <a:gd name="connsiteY0" fmla="*/ 464084 h 464084"/>
              <a:gd name="connsiteX1" fmla="*/ 31942 w 244599"/>
              <a:gd name="connsiteY1" fmla="*/ 239785 h 464084"/>
              <a:gd name="connsiteX2" fmla="*/ 244599 w 244599"/>
              <a:gd name="connsiteY2" fmla="*/ 25902 h 464084"/>
              <a:gd name="connsiteX0" fmla="*/ 0 w 223670"/>
              <a:gd name="connsiteY0" fmla="*/ 464084 h 464084"/>
              <a:gd name="connsiteX1" fmla="*/ 11013 w 223670"/>
              <a:gd name="connsiteY1" fmla="*/ 239785 h 464084"/>
              <a:gd name="connsiteX2" fmla="*/ 223670 w 223670"/>
              <a:gd name="connsiteY2" fmla="*/ 25902 h 464084"/>
              <a:gd name="connsiteX0" fmla="*/ 0 w 223670"/>
              <a:gd name="connsiteY0" fmla="*/ 464084 h 464084"/>
              <a:gd name="connsiteX1" fmla="*/ 11013 w 223670"/>
              <a:gd name="connsiteY1" fmla="*/ 239785 h 464084"/>
              <a:gd name="connsiteX2" fmla="*/ 223670 w 223670"/>
              <a:gd name="connsiteY2" fmla="*/ 25902 h 464084"/>
              <a:gd name="connsiteX0" fmla="*/ 0 w 275223"/>
              <a:gd name="connsiteY0" fmla="*/ 446880 h 446880"/>
              <a:gd name="connsiteX1" fmla="*/ 62566 w 275223"/>
              <a:gd name="connsiteY1" fmla="*/ 239785 h 446880"/>
              <a:gd name="connsiteX2" fmla="*/ 275223 w 275223"/>
              <a:gd name="connsiteY2" fmla="*/ 25902 h 446880"/>
              <a:gd name="connsiteX0" fmla="*/ 0 w 275223"/>
              <a:gd name="connsiteY0" fmla="*/ 446880 h 446880"/>
              <a:gd name="connsiteX1" fmla="*/ 62566 w 275223"/>
              <a:gd name="connsiteY1" fmla="*/ 239785 h 446880"/>
              <a:gd name="connsiteX2" fmla="*/ 275223 w 275223"/>
              <a:gd name="connsiteY2" fmla="*/ 25902 h 446880"/>
              <a:gd name="connsiteX0" fmla="*/ 0 w 275223"/>
              <a:gd name="connsiteY0" fmla="*/ 446880 h 446880"/>
              <a:gd name="connsiteX1" fmla="*/ 62566 w 275223"/>
              <a:gd name="connsiteY1" fmla="*/ 239785 h 446880"/>
              <a:gd name="connsiteX2" fmla="*/ 275223 w 275223"/>
              <a:gd name="connsiteY2" fmla="*/ 25902 h 446880"/>
              <a:gd name="connsiteX0" fmla="*/ 0 w 275223"/>
              <a:gd name="connsiteY0" fmla="*/ 448458 h 448458"/>
              <a:gd name="connsiteX1" fmla="*/ 49981 w 275223"/>
              <a:gd name="connsiteY1" fmla="*/ 231095 h 448458"/>
              <a:gd name="connsiteX2" fmla="*/ 275223 w 275223"/>
              <a:gd name="connsiteY2" fmla="*/ 27480 h 448458"/>
              <a:gd name="connsiteX0" fmla="*/ 0 w 275223"/>
              <a:gd name="connsiteY0" fmla="*/ 448458 h 448458"/>
              <a:gd name="connsiteX1" fmla="*/ 49981 w 275223"/>
              <a:gd name="connsiteY1" fmla="*/ 231095 h 448458"/>
              <a:gd name="connsiteX2" fmla="*/ 275223 w 275223"/>
              <a:gd name="connsiteY2" fmla="*/ 27480 h 448458"/>
              <a:gd name="connsiteX0" fmla="*/ 0 w 275223"/>
              <a:gd name="connsiteY0" fmla="*/ 448458 h 448458"/>
              <a:gd name="connsiteX1" fmla="*/ 49981 w 275223"/>
              <a:gd name="connsiteY1" fmla="*/ 231095 h 448458"/>
              <a:gd name="connsiteX2" fmla="*/ 275223 w 275223"/>
              <a:gd name="connsiteY2" fmla="*/ 27480 h 448458"/>
              <a:gd name="connsiteX0" fmla="*/ 0 w 275223"/>
              <a:gd name="connsiteY0" fmla="*/ 454939 h 454939"/>
              <a:gd name="connsiteX1" fmla="*/ 59365 w 275223"/>
              <a:gd name="connsiteY1" fmla="*/ 203584 h 454939"/>
              <a:gd name="connsiteX2" fmla="*/ 275223 w 275223"/>
              <a:gd name="connsiteY2" fmla="*/ 33961 h 454939"/>
              <a:gd name="connsiteX0" fmla="*/ 0 w 275223"/>
              <a:gd name="connsiteY0" fmla="*/ 439514 h 439514"/>
              <a:gd name="connsiteX1" fmla="*/ 59365 w 275223"/>
              <a:gd name="connsiteY1" fmla="*/ 188159 h 439514"/>
              <a:gd name="connsiteX2" fmla="*/ 275223 w 275223"/>
              <a:gd name="connsiteY2" fmla="*/ 18536 h 439514"/>
              <a:gd name="connsiteX0" fmla="*/ 0 w 275223"/>
              <a:gd name="connsiteY0" fmla="*/ 439514 h 439514"/>
              <a:gd name="connsiteX1" fmla="*/ 59365 w 275223"/>
              <a:gd name="connsiteY1" fmla="*/ 188159 h 439514"/>
              <a:gd name="connsiteX2" fmla="*/ 275223 w 275223"/>
              <a:gd name="connsiteY2" fmla="*/ 18536 h 439514"/>
              <a:gd name="connsiteX0" fmla="*/ 0 w 191484"/>
              <a:gd name="connsiteY0" fmla="*/ 473825 h 473825"/>
              <a:gd name="connsiteX1" fmla="*/ 59365 w 191484"/>
              <a:gd name="connsiteY1" fmla="*/ 222470 h 473825"/>
              <a:gd name="connsiteX2" fmla="*/ 191484 w 191484"/>
              <a:gd name="connsiteY2" fmla="*/ 15838 h 473825"/>
              <a:gd name="connsiteX0" fmla="*/ 0 w 191484"/>
              <a:gd name="connsiteY0" fmla="*/ 457987 h 457987"/>
              <a:gd name="connsiteX1" fmla="*/ 59365 w 191484"/>
              <a:gd name="connsiteY1" fmla="*/ 206632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9365 w 191484"/>
              <a:gd name="connsiteY1" fmla="*/ 206632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4449 w 191484"/>
              <a:gd name="connsiteY1" fmla="*/ 246527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4449 w 191484"/>
              <a:gd name="connsiteY1" fmla="*/ 246527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4449 w 191484"/>
              <a:gd name="connsiteY1" fmla="*/ 246527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83797 w 191484"/>
              <a:gd name="connsiteY1" fmla="*/ 275315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83797 w 191484"/>
              <a:gd name="connsiteY1" fmla="*/ 275315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83797 w 191484"/>
              <a:gd name="connsiteY1" fmla="*/ 275315 h 457987"/>
              <a:gd name="connsiteX2" fmla="*/ 191484 w 191484"/>
              <a:gd name="connsiteY2" fmla="*/ 0 h 457987"/>
              <a:gd name="connsiteX0" fmla="*/ 0 w 253181"/>
              <a:gd name="connsiteY0" fmla="*/ 452846 h 452846"/>
              <a:gd name="connsiteX1" fmla="*/ 145494 w 253181"/>
              <a:gd name="connsiteY1" fmla="*/ 275315 h 452846"/>
              <a:gd name="connsiteX2" fmla="*/ 253181 w 253181"/>
              <a:gd name="connsiteY2" fmla="*/ 0 h 452846"/>
              <a:gd name="connsiteX0" fmla="*/ 0 w 253181"/>
              <a:gd name="connsiteY0" fmla="*/ 452846 h 452846"/>
              <a:gd name="connsiteX1" fmla="*/ 145494 w 253181"/>
              <a:gd name="connsiteY1" fmla="*/ 275315 h 452846"/>
              <a:gd name="connsiteX2" fmla="*/ 253181 w 253181"/>
              <a:gd name="connsiteY2" fmla="*/ 0 h 452846"/>
              <a:gd name="connsiteX0" fmla="*/ 0 w 253181"/>
              <a:gd name="connsiteY0" fmla="*/ 452846 h 452846"/>
              <a:gd name="connsiteX1" fmla="*/ 127628 w 253181"/>
              <a:gd name="connsiteY1" fmla="*/ 251698 h 452846"/>
              <a:gd name="connsiteX2" fmla="*/ 253181 w 253181"/>
              <a:gd name="connsiteY2" fmla="*/ 0 h 452846"/>
              <a:gd name="connsiteX0" fmla="*/ 0 w 253181"/>
              <a:gd name="connsiteY0" fmla="*/ 452846 h 452846"/>
              <a:gd name="connsiteX1" fmla="*/ 127628 w 253181"/>
              <a:gd name="connsiteY1" fmla="*/ 251698 h 452846"/>
              <a:gd name="connsiteX2" fmla="*/ 253181 w 253181"/>
              <a:gd name="connsiteY2" fmla="*/ 0 h 45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181" h="452846">
                <a:moveTo>
                  <a:pt x="0" y="452846"/>
                </a:moveTo>
                <a:cubicBezTo>
                  <a:pt x="32959" y="300382"/>
                  <a:pt x="57077" y="325717"/>
                  <a:pt x="127628" y="251698"/>
                </a:cubicBezTo>
                <a:cubicBezTo>
                  <a:pt x="156853" y="218019"/>
                  <a:pt x="211564" y="110753"/>
                  <a:pt x="253181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135215"/>
              </p:ext>
            </p:extLst>
          </p:nvPr>
        </p:nvGraphicFramePr>
        <p:xfrm>
          <a:off x="685124" y="4077843"/>
          <a:ext cx="2465395" cy="75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9" name="Formula" r:id="rId13" imgW="1585080" imgH="482760" progId="Equation.Ribbit">
                  <p:embed/>
                </p:oleObj>
              </mc:Choice>
              <mc:Fallback>
                <p:oleObj name="Formula" r:id="rId13" imgW="1585080" imgH="482760" progId="Equation.Ribbit">
                  <p:embed/>
                  <p:pic>
                    <p:nvPicPr>
                      <p:cNvPr id="66" name="对象 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124" y="4077843"/>
                        <a:ext cx="2465395" cy="75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任意多边形 36"/>
          <p:cNvSpPr/>
          <p:nvPr/>
        </p:nvSpPr>
        <p:spPr>
          <a:xfrm>
            <a:off x="3029913" y="3986129"/>
            <a:ext cx="586785" cy="344316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89655"/>
              <a:gd name="connsiteY0" fmla="*/ 255058 h 256759"/>
              <a:gd name="connsiteX1" fmla="*/ 248355 w 489655"/>
              <a:gd name="connsiteY1" fmla="*/ 232480 h 256759"/>
              <a:gd name="connsiteX2" fmla="*/ 489655 w 489655"/>
              <a:gd name="connsiteY2" fmla="*/ 0 h 256759"/>
              <a:gd name="connsiteX0" fmla="*/ 0 w 489655"/>
              <a:gd name="connsiteY0" fmla="*/ 255058 h 255185"/>
              <a:gd name="connsiteX1" fmla="*/ 324555 w 489655"/>
              <a:gd name="connsiteY1" fmla="*/ 184855 h 255185"/>
              <a:gd name="connsiteX2" fmla="*/ 489655 w 489655"/>
              <a:gd name="connsiteY2" fmla="*/ 0 h 2551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514"/>
              <a:gd name="connsiteX1" fmla="*/ 295980 w 489655"/>
              <a:gd name="connsiteY1" fmla="*/ 222955 h 293514"/>
              <a:gd name="connsiteX2" fmla="*/ 489655 w 489655"/>
              <a:gd name="connsiteY2" fmla="*/ 0 h 293514"/>
              <a:gd name="connsiteX0" fmla="*/ 0 w 505530"/>
              <a:gd name="connsiteY0" fmla="*/ 296333 h 296637"/>
              <a:gd name="connsiteX1" fmla="*/ 311855 w 505530"/>
              <a:gd name="connsiteY1" fmla="*/ 222955 h 296637"/>
              <a:gd name="connsiteX2" fmla="*/ 505530 w 505530"/>
              <a:gd name="connsiteY2" fmla="*/ 0 h 29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530" h="296637">
                <a:moveTo>
                  <a:pt x="0" y="296333"/>
                </a:moveTo>
                <a:cubicBezTo>
                  <a:pt x="86548" y="299155"/>
                  <a:pt x="204846" y="282927"/>
                  <a:pt x="311855" y="222955"/>
                </a:cubicBezTo>
                <a:cubicBezTo>
                  <a:pt x="380764" y="169333"/>
                  <a:pt x="432034" y="110066"/>
                  <a:pt x="505530" y="0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flipV="1">
            <a:off x="3032399" y="4517861"/>
            <a:ext cx="1443624" cy="345309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89655"/>
              <a:gd name="connsiteY0" fmla="*/ 255058 h 256759"/>
              <a:gd name="connsiteX1" fmla="*/ 248355 w 489655"/>
              <a:gd name="connsiteY1" fmla="*/ 232480 h 256759"/>
              <a:gd name="connsiteX2" fmla="*/ 489655 w 489655"/>
              <a:gd name="connsiteY2" fmla="*/ 0 h 256759"/>
              <a:gd name="connsiteX0" fmla="*/ 0 w 489655"/>
              <a:gd name="connsiteY0" fmla="*/ 255058 h 255185"/>
              <a:gd name="connsiteX1" fmla="*/ 324555 w 489655"/>
              <a:gd name="connsiteY1" fmla="*/ 184855 h 255185"/>
              <a:gd name="connsiteX2" fmla="*/ 489655 w 489655"/>
              <a:gd name="connsiteY2" fmla="*/ 0 h 2551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514"/>
              <a:gd name="connsiteX1" fmla="*/ 295980 w 489655"/>
              <a:gd name="connsiteY1" fmla="*/ 222955 h 293514"/>
              <a:gd name="connsiteX2" fmla="*/ 489655 w 489655"/>
              <a:gd name="connsiteY2" fmla="*/ 0 h 293514"/>
              <a:gd name="connsiteX0" fmla="*/ 0 w 505530"/>
              <a:gd name="connsiteY0" fmla="*/ 296333 h 296637"/>
              <a:gd name="connsiteX1" fmla="*/ 311855 w 505530"/>
              <a:gd name="connsiteY1" fmla="*/ 222955 h 296637"/>
              <a:gd name="connsiteX2" fmla="*/ 505530 w 505530"/>
              <a:gd name="connsiteY2" fmla="*/ 0 h 296637"/>
              <a:gd name="connsiteX0" fmla="*/ 0 w 1243718"/>
              <a:gd name="connsiteY0" fmla="*/ 469095 h 469399"/>
              <a:gd name="connsiteX1" fmla="*/ 311855 w 1243718"/>
              <a:gd name="connsiteY1" fmla="*/ 395717 h 469399"/>
              <a:gd name="connsiteX2" fmla="*/ 1243718 w 1243718"/>
              <a:gd name="connsiteY2" fmla="*/ 0 h 469399"/>
              <a:gd name="connsiteX0" fmla="*/ 0 w 1243718"/>
              <a:gd name="connsiteY0" fmla="*/ 469095 h 469170"/>
              <a:gd name="connsiteX1" fmla="*/ 859542 w 1243718"/>
              <a:gd name="connsiteY1" fmla="*/ 335627 h 469170"/>
              <a:gd name="connsiteX2" fmla="*/ 1243718 w 1243718"/>
              <a:gd name="connsiteY2" fmla="*/ 0 h 469170"/>
              <a:gd name="connsiteX0" fmla="*/ 0 w 1243718"/>
              <a:gd name="connsiteY0" fmla="*/ 469095 h 469202"/>
              <a:gd name="connsiteX1" fmla="*/ 730954 w 1243718"/>
              <a:gd name="connsiteY1" fmla="*/ 358160 h 469202"/>
              <a:gd name="connsiteX2" fmla="*/ 1243718 w 1243718"/>
              <a:gd name="connsiteY2" fmla="*/ 0 h 469202"/>
              <a:gd name="connsiteX0" fmla="*/ 0 w 1243718"/>
              <a:gd name="connsiteY0" fmla="*/ 469095 h 469200"/>
              <a:gd name="connsiteX1" fmla="*/ 730954 w 1243718"/>
              <a:gd name="connsiteY1" fmla="*/ 358160 h 469200"/>
              <a:gd name="connsiteX2" fmla="*/ 1243718 w 1243718"/>
              <a:gd name="connsiteY2" fmla="*/ 0 h 469200"/>
              <a:gd name="connsiteX0" fmla="*/ 0 w 1243718"/>
              <a:gd name="connsiteY0" fmla="*/ 469095 h 469202"/>
              <a:gd name="connsiteX1" fmla="*/ 730954 w 1243718"/>
              <a:gd name="connsiteY1" fmla="*/ 358160 h 469202"/>
              <a:gd name="connsiteX2" fmla="*/ 1243718 w 1243718"/>
              <a:gd name="connsiteY2" fmla="*/ 0 h 469202"/>
              <a:gd name="connsiteX0" fmla="*/ 0 w 1243718"/>
              <a:gd name="connsiteY0" fmla="*/ 469095 h 469200"/>
              <a:gd name="connsiteX1" fmla="*/ 730954 w 1243718"/>
              <a:gd name="connsiteY1" fmla="*/ 358160 h 469200"/>
              <a:gd name="connsiteX2" fmla="*/ 1243718 w 1243718"/>
              <a:gd name="connsiteY2" fmla="*/ 0 h 4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718" h="469200">
                <a:moveTo>
                  <a:pt x="0" y="469095"/>
                </a:moveTo>
                <a:cubicBezTo>
                  <a:pt x="86548" y="471917"/>
                  <a:pt x="585845" y="418132"/>
                  <a:pt x="730954" y="358160"/>
                </a:cubicBezTo>
                <a:cubicBezTo>
                  <a:pt x="885588" y="274492"/>
                  <a:pt x="1065447" y="215224"/>
                  <a:pt x="1243718" y="0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78919" y="5589684"/>
            <a:ext cx="793109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400" dirty="0"/>
              <a:t>替代</a:t>
            </a:r>
            <a:r>
              <a:rPr lang="zh-CN" altLang="en-US" sz="2400" dirty="0" smtClean="0"/>
              <a:t>损失函数数学性质较好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一般是</a:t>
            </a:r>
            <a:r>
              <a:rPr lang="en-US" altLang="zh-CN" sz="2400" dirty="0" smtClean="0"/>
              <a:t>0/1</a:t>
            </a:r>
            <a:r>
              <a:rPr lang="zh-CN" altLang="en-US" sz="2400" dirty="0" smtClean="0"/>
              <a:t>损失函数的上界</a:t>
            </a:r>
            <a:endParaRPr lang="en-US" altLang="zh-CN" sz="2400" dirty="0"/>
          </a:p>
        </p:txBody>
      </p:sp>
      <p:sp>
        <p:nvSpPr>
          <p:cNvPr id="40" name="矩形 39"/>
          <p:cNvSpPr/>
          <p:nvPr/>
        </p:nvSpPr>
        <p:spPr>
          <a:xfrm>
            <a:off x="422388" y="2636747"/>
            <a:ext cx="1950928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400" dirty="0"/>
              <a:t>软</a:t>
            </a:r>
            <a:r>
              <a:rPr lang="zh-CN" altLang="en-US" sz="2400" dirty="0" smtClean="0"/>
              <a:t>间隔</a:t>
            </a:r>
            <a:r>
              <a:rPr lang="en-US" altLang="zh-CN" sz="2400" dirty="0" smtClean="0"/>
              <a:t>SVM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511016" y="1166959"/>
                <a:ext cx="300433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16" y="1166959"/>
                <a:ext cx="3004334" cy="415498"/>
              </a:xfrm>
              <a:prstGeom prst="rect">
                <a:avLst/>
              </a:prstGeom>
              <a:blipFill>
                <a:blip r:embed="rId15"/>
                <a:stretch>
                  <a:fillRect l="-2434" t="-8696" b="-27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5611899" y="3746345"/>
            <a:ext cx="1950928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400" dirty="0"/>
              <a:t>对</a:t>
            </a:r>
            <a:r>
              <a:rPr lang="zh-CN" altLang="en-US" sz="2400" dirty="0" smtClean="0"/>
              <a:t>率回归</a:t>
            </a:r>
            <a:endParaRPr lang="en-US" altLang="zh-CN" sz="2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448613" y="1590901"/>
            <a:ext cx="157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函数间隔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圆角矩形标注 44"/>
              <p:cNvSpPr/>
              <p:nvPr/>
            </p:nvSpPr>
            <p:spPr>
              <a:xfrm>
                <a:off x="6081890" y="702737"/>
                <a:ext cx="1180035" cy="433037"/>
              </a:xfrm>
              <a:prstGeom prst="wedgeRoundRectCallout">
                <a:avLst>
                  <a:gd name="adj1" fmla="val -18182"/>
                  <a:gd name="adj2" fmla="val 8915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圆角矩形标注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890" y="702737"/>
                <a:ext cx="1180035" cy="433037"/>
              </a:xfrm>
              <a:prstGeom prst="wedgeRoundRectCallout">
                <a:avLst>
                  <a:gd name="adj1" fmla="val -18182"/>
                  <a:gd name="adj2" fmla="val 89153"/>
                  <a:gd name="adj3" fmla="val 16667"/>
                </a:avLst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1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  <p:bldP spid="32" grpId="0" animBg="1"/>
      <p:bldP spid="33" grpId="0" animBg="1"/>
      <p:bldP spid="35" grpId="0" animBg="1"/>
      <p:bldP spid="39" grpId="0" animBg="1"/>
      <p:bldP spid="40" grpId="0" animBg="1"/>
      <p:bldP spid="43" grpId="0" animBg="1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支持向量机学习模型的更一般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通过替换上面两个部分</a:t>
            </a:r>
            <a:r>
              <a:rPr lang="en-US" altLang="zh-CN" dirty="0"/>
              <a:t>, </a:t>
            </a:r>
            <a:r>
              <a:rPr lang="zh-CN" altLang="en-US" dirty="0"/>
              <a:t>可以得到许多其他学习模型</a:t>
            </a:r>
            <a:endParaRPr lang="en-US" altLang="zh-CN" dirty="0"/>
          </a:p>
          <a:p>
            <a:pPr lvl="1"/>
            <a:r>
              <a:rPr lang="zh-CN" altLang="en-US" dirty="0"/>
              <a:t>对数几率回归</a:t>
            </a:r>
            <a:r>
              <a:rPr lang="en-US" altLang="zh-CN" dirty="0"/>
              <a:t>(Logistic Regression)</a:t>
            </a:r>
          </a:p>
          <a:p>
            <a:pPr lvl="1"/>
            <a:r>
              <a:rPr lang="zh-CN" altLang="en-US" dirty="0"/>
              <a:t>最小绝对收缩选择算子</a:t>
            </a:r>
            <a:r>
              <a:rPr lang="en-US" altLang="zh-CN" dirty="0"/>
              <a:t>(LASSO)</a:t>
            </a:r>
          </a:p>
          <a:p>
            <a:pPr lvl="1"/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82715" y="1925517"/>
                <a:ext cx="4378569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715" y="1925517"/>
                <a:ext cx="4378569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040312" y="3079944"/>
            <a:ext cx="207349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/>
              <a:t>结构风险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描述</a:t>
            </a:r>
            <a:r>
              <a:rPr lang="zh-CN" altLang="en-US" sz="2000" dirty="0"/>
              <a:t>模型的某些性质</a:t>
            </a:r>
            <a:endParaRPr lang="zh-CN" altLang="en-US" sz="20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8791" y="3079944"/>
            <a:ext cx="2650341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/>
              <a:t>经验风险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描述</a:t>
            </a:r>
            <a:r>
              <a:rPr lang="zh-CN" altLang="en-US" sz="2000" dirty="0"/>
              <a:t>模型与训练数据的契合程度</a:t>
            </a:r>
            <a:endParaRPr lang="zh-CN" altLang="en-US" sz="20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10800000">
            <a:off x="3586739" y="2667279"/>
            <a:ext cx="286603" cy="23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0800000">
            <a:off x="5241951" y="2667279"/>
            <a:ext cx="286603" cy="23201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支持向量回归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允许</a:t>
                </a:r>
                <a:r>
                  <a:rPr lang="zh-CN" altLang="en-US" dirty="0"/>
                  <a:t>模型输出和实际输出间存在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偏差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35</a:t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229524" y="2287375"/>
            <a:ext cx="0" cy="3255783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218934" y="5543236"/>
            <a:ext cx="3907003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83921" y="5437905"/>
            <a:ext cx="354568" cy="397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5588101" y="5626939"/>
          <a:ext cx="180492" cy="27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6" name="Formula" r:id="rId4" imgW="86400" imgH="129600" progId="Equation.Ribbit">
                  <p:embed/>
                </p:oleObj>
              </mc:Choice>
              <mc:Fallback>
                <p:oleObj name="Formula" r:id="rId4" imgW="86400" imgH="129600" progId="Equation.Ribbit">
                  <p:embed/>
                  <p:pic>
                    <p:nvPicPr>
                      <p:cNvPr id="39" name="对象 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8101" y="5626939"/>
                        <a:ext cx="180492" cy="274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939746" y="2544264"/>
          <a:ext cx="147675" cy="24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7" name="Formula" r:id="rId6" imgW="81360" imgH="131040" progId="Equation.Ribbit">
                  <p:embed/>
                </p:oleObj>
              </mc:Choice>
              <mc:Fallback>
                <p:oleObj name="Formula" r:id="rId6" imgW="81360" imgH="131040" progId="Equation.Ribbit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9746" y="2544264"/>
                        <a:ext cx="147675" cy="24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>
            <a:spLocks noChangeAspect="1"/>
          </p:cNvSpPr>
          <p:nvPr/>
        </p:nvSpPr>
        <p:spPr>
          <a:xfrm>
            <a:off x="3708339" y="4861485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315449" y="427079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12305"/>
              </p:ext>
            </p:extLst>
          </p:nvPr>
        </p:nvGraphicFramePr>
        <p:xfrm>
          <a:off x="5682534" y="3994241"/>
          <a:ext cx="902461" cy="29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8" name="Formula" r:id="rId8" imgW="552600" imgH="177840" progId="Equation.Ribbit">
                  <p:embed/>
                </p:oleObj>
              </mc:Choice>
              <mc:Fallback>
                <p:oleObj name="Formula" r:id="rId8" imgW="552600" imgH="177840" progId="Equation.Ribbit">
                  <p:embed/>
                  <p:pic>
                    <p:nvPicPr>
                      <p:cNvPr id="43" name="对象 4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82534" y="3994241"/>
                        <a:ext cx="902461" cy="291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4068276" y="2544264"/>
          <a:ext cx="869644" cy="29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9" name="Formula" r:id="rId10" imgW="533520" imgH="177840" progId="Equation.Ribbit">
                  <p:embed/>
                </p:oleObj>
              </mc:Choice>
              <mc:Fallback>
                <p:oleObj name="Formula" r:id="rId10" imgW="533520" imgH="177840" progId="Equation.Ribbit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8276" y="2544264"/>
                        <a:ext cx="869644" cy="291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5441950" y="2724150"/>
          <a:ext cx="17557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0" name="Formula" r:id="rId12" imgW="1076040" imgH="196920" progId="Equation.Ribbit">
                  <p:embed/>
                </p:oleObj>
              </mc:Choice>
              <mc:Fallback>
                <p:oleObj name="Formula" r:id="rId12" imgW="1076040" imgH="196920" progId="Equation.Ribbit">
                  <p:embed/>
                  <p:pic>
                    <p:nvPicPr>
                      <p:cNvPr id="45" name="对象 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41950" y="2724150"/>
                        <a:ext cx="1755775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4698728" y="2815742"/>
            <a:ext cx="239973" cy="479937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051832" y="3833868"/>
            <a:ext cx="484047" cy="320746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flipV="1">
            <a:off x="5552166" y="3039249"/>
            <a:ext cx="688989" cy="303368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" fmla="*/ 349250 w 349250"/>
              <a:gd name="connsiteY0" fmla="*/ 247650 h 254239"/>
              <a:gd name="connsiteX1" fmla="*/ 209550 w 349250"/>
              <a:gd name="connsiteY1" fmla="*/ 215900 h 254239"/>
              <a:gd name="connsiteX2" fmla="*/ 0 w 349250"/>
              <a:gd name="connsiteY2" fmla="*/ 0 h 254239"/>
              <a:gd name="connsiteX0" fmla="*/ 374650 w 374650"/>
              <a:gd name="connsiteY0" fmla="*/ 254000 h 259411"/>
              <a:gd name="connsiteX1" fmla="*/ 209550 w 374650"/>
              <a:gd name="connsiteY1" fmla="*/ 215900 h 259411"/>
              <a:gd name="connsiteX2" fmla="*/ 0 w 374650"/>
              <a:gd name="connsiteY2" fmla="*/ 0 h 259411"/>
              <a:gd name="connsiteX0" fmla="*/ 374650 w 374650"/>
              <a:gd name="connsiteY0" fmla="*/ 254000 h 254671"/>
              <a:gd name="connsiteX1" fmla="*/ 209550 w 374650"/>
              <a:gd name="connsiteY1" fmla="*/ 215900 h 254671"/>
              <a:gd name="connsiteX2" fmla="*/ 0 w 374650"/>
              <a:gd name="connsiteY2" fmla="*/ 0 h 254671"/>
              <a:gd name="connsiteX0" fmla="*/ 374650 w 374650"/>
              <a:gd name="connsiteY0" fmla="*/ 254000 h 254033"/>
              <a:gd name="connsiteX1" fmla="*/ 175891 w 374650"/>
              <a:gd name="connsiteY1" fmla="*/ 165412 h 254033"/>
              <a:gd name="connsiteX2" fmla="*/ 0 w 374650"/>
              <a:gd name="connsiteY2" fmla="*/ 0 h 254033"/>
              <a:gd name="connsiteX0" fmla="*/ 374650 w 374650"/>
              <a:gd name="connsiteY0" fmla="*/ 242781 h 242822"/>
              <a:gd name="connsiteX1" fmla="*/ 175891 w 374650"/>
              <a:gd name="connsiteY1" fmla="*/ 165412 h 242822"/>
              <a:gd name="connsiteX2" fmla="*/ 0 w 374650"/>
              <a:gd name="connsiteY2" fmla="*/ 0 h 242822"/>
              <a:gd name="connsiteX0" fmla="*/ 374650 w 374650"/>
              <a:gd name="connsiteY0" fmla="*/ 242781 h 243284"/>
              <a:gd name="connsiteX1" fmla="*/ 198330 w 374650"/>
              <a:gd name="connsiteY1" fmla="*/ 204681 h 243284"/>
              <a:gd name="connsiteX2" fmla="*/ 0 w 374650"/>
              <a:gd name="connsiteY2" fmla="*/ 0 h 243284"/>
              <a:gd name="connsiteX0" fmla="*/ 374650 w 849817"/>
              <a:gd name="connsiteY0" fmla="*/ 242781 h 242793"/>
              <a:gd name="connsiteX1" fmla="*/ 845203 w 849817"/>
              <a:gd name="connsiteY1" fmla="*/ 71648 h 242793"/>
              <a:gd name="connsiteX2" fmla="*/ 0 w 849817"/>
              <a:gd name="connsiteY2" fmla="*/ 0 h 242793"/>
              <a:gd name="connsiteX0" fmla="*/ 1403357 w 1403357"/>
              <a:gd name="connsiteY0" fmla="*/ 141315 h 141366"/>
              <a:gd name="connsiteX1" fmla="*/ 845203 w 1403357"/>
              <a:gd name="connsiteY1" fmla="*/ 71648 h 141366"/>
              <a:gd name="connsiteX2" fmla="*/ 0 w 1403357"/>
              <a:gd name="connsiteY2" fmla="*/ 0 h 141366"/>
              <a:gd name="connsiteX0" fmla="*/ 1403357 w 1403357"/>
              <a:gd name="connsiteY0" fmla="*/ 141315 h 141315"/>
              <a:gd name="connsiteX1" fmla="*/ 845203 w 1403357"/>
              <a:gd name="connsiteY1" fmla="*/ 71648 h 141315"/>
              <a:gd name="connsiteX2" fmla="*/ 0 w 1403357"/>
              <a:gd name="connsiteY2" fmla="*/ 0 h 141315"/>
              <a:gd name="connsiteX0" fmla="*/ 1403357 w 1403357"/>
              <a:gd name="connsiteY0" fmla="*/ 141315 h 141315"/>
              <a:gd name="connsiteX1" fmla="*/ 845203 w 1403357"/>
              <a:gd name="connsiteY1" fmla="*/ 71648 h 141315"/>
              <a:gd name="connsiteX2" fmla="*/ 0 w 1403357"/>
              <a:gd name="connsiteY2" fmla="*/ 0 h 141315"/>
              <a:gd name="connsiteX0" fmla="*/ 1403357 w 1403357"/>
              <a:gd name="connsiteY0" fmla="*/ 141315 h 141315"/>
              <a:gd name="connsiteX1" fmla="*/ 845203 w 1403357"/>
              <a:gd name="connsiteY1" fmla="*/ 71648 h 141315"/>
              <a:gd name="connsiteX2" fmla="*/ 0 w 1403357"/>
              <a:gd name="connsiteY2" fmla="*/ 0 h 141315"/>
              <a:gd name="connsiteX0" fmla="*/ 1403357 w 1403357"/>
              <a:gd name="connsiteY0" fmla="*/ 141315 h 141315"/>
              <a:gd name="connsiteX1" fmla="*/ 957507 w 1403357"/>
              <a:gd name="connsiteY1" fmla="*/ 31062 h 141315"/>
              <a:gd name="connsiteX2" fmla="*/ 0 w 1403357"/>
              <a:gd name="connsiteY2" fmla="*/ 0 h 141315"/>
              <a:gd name="connsiteX0" fmla="*/ 1403357 w 1403357"/>
              <a:gd name="connsiteY0" fmla="*/ 141315 h 141315"/>
              <a:gd name="connsiteX1" fmla="*/ 957507 w 1403357"/>
              <a:gd name="connsiteY1" fmla="*/ 31062 h 141315"/>
              <a:gd name="connsiteX2" fmla="*/ 0 w 1403357"/>
              <a:gd name="connsiteY2" fmla="*/ 0 h 141315"/>
              <a:gd name="connsiteX0" fmla="*/ 1403357 w 1403357"/>
              <a:gd name="connsiteY0" fmla="*/ 141542 h 141542"/>
              <a:gd name="connsiteX1" fmla="*/ 957507 w 1403357"/>
              <a:gd name="connsiteY1" fmla="*/ 31289 h 141542"/>
              <a:gd name="connsiteX2" fmla="*/ 0 w 1403357"/>
              <a:gd name="connsiteY2" fmla="*/ 227 h 141542"/>
              <a:gd name="connsiteX0" fmla="*/ 1160780 w 1160780"/>
              <a:gd name="connsiteY0" fmla="*/ 166259 h 166259"/>
              <a:gd name="connsiteX1" fmla="*/ 714930 w 1160780"/>
              <a:gd name="connsiteY1" fmla="*/ 56006 h 166259"/>
              <a:gd name="connsiteX2" fmla="*/ 0 w 1160780"/>
              <a:gd name="connsiteY2" fmla="*/ 142 h 166259"/>
              <a:gd name="connsiteX0" fmla="*/ 1160780 w 1160780"/>
              <a:gd name="connsiteY0" fmla="*/ 166519 h 166519"/>
              <a:gd name="connsiteX1" fmla="*/ 759852 w 1160780"/>
              <a:gd name="connsiteY1" fmla="*/ 13425 h 166519"/>
              <a:gd name="connsiteX2" fmla="*/ 0 w 1160780"/>
              <a:gd name="connsiteY2" fmla="*/ 402 h 166519"/>
              <a:gd name="connsiteX0" fmla="*/ 1160780 w 1160780"/>
              <a:gd name="connsiteY0" fmla="*/ 166519 h 166519"/>
              <a:gd name="connsiteX1" fmla="*/ 759852 w 1160780"/>
              <a:gd name="connsiteY1" fmla="*/ 13425 h 166519"/>
              <a:gd name="connsiteX2" fmla="*/ 0 w 1160780"/>
              <a:gd name="connsiteY2" fmla="*/ 402 h 166519"/>
              <a:gd name="connsiteX0" fmla="*/ 1160780 w 1160780"/>
              <a:gd name="connsiteY0" fmla="*/ 166755 h 166755"/>
              <a:gd name="connsiteX1" fmla="*/ 759852 w 1160780"/>
              <a:gd name="connsiteY1" fmla="*/ 13661 h 166755"/>
              <a:gd name="connsiteX2" fmla="*/ 0 w 1160780"/>
              <a:gd name="connsiteY2" fmla="*/ 638 h 166755"/>
              <a:gd name="connsiteX0" fmla="*/ 1160780 w 1160780"/>
              <a:gd name="connsiteY0" fmla="*/ 166755 h 166755"/>
              <a:gd name="connsiteX1" fmla="*/ 696962 w 1160780"/>
              <a:gd name="connsiteY1" fmla="*/ 13661 h 166755"/>
              <a:gd name="connsiteX2" fmla="*/ 0 w 1160780"/>
              <a:gd name="connsiteY2" fmla="*/ 638 h 16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780" h="166755">
                <a:moveTo>
                  <a:pt x="1160780" y="166755"/>
                </a:moveTo>
                <a:cubicBezTo>
                  <a:pt x="1091892" y="55495"/>
                  <a:pt x="988505" y="24812"/>
                  <a:pt x="696962" y="13661"/>
                </a:cubicBezTo>
                <a:cubicBezTo>
                  <a:pt x="445849" y="9275"/>
                  <a:pt x="195372" y="-2909"/>
                  <a:pt x="0" y="63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rot="19928571">
            <a:off x="2509891" y="4054606"/>
            <a:ext cx="3209324" cy="112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9928571">
            <a:off x="2500851" y="3796841"/>
            <a:ext cx="3218324" cy="1361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9928571">
            <a:off x="2500851" y="4314176"/>
            <a:ext cx="3218324" cy="1361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>
            <a:spLocks noChangeAspect="1"/>
          </p:cNvSpPr>
          <p:nvPr/>
        </p:nvSpPr>
        <p:spPr>
          <a:xfrm>
            <a:off x="2852054" y="4084848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3334511" y="343211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4032900" y="3443602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3242549" y="4270793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3638571" y="4097408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4385217" y="3877860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568804" y="3768361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4626118" y="3325872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933992" y="488742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799464" y="4577470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5051832" y="288327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4837988" y="412034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5313045" y="376911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4626118" y="3596352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2687102" y="3061120"/>
            <a:ext cx="2845213" cy="2008353"/>
          </a:xfrm>
          <a:custGeom>
            <a:avLst/>
            <a:gdLst>
              <a:gd name="connsiteX0" fmla="*/ 0 w 2202180"/>
              <a:gd name="connsiteY0" fmla="*/ 1143000 h 1554480"/>
              <a:gd name="connsiteX1" fmla="*/ 7620 w 2202180"/>
              <a:gd name="connsiteY1" fmla="*/ 1554480 h 1554480"/>
              <a:gd name="connsiteX2" fmla="*/ 2202180 w 2202180"/>
              <a:gd name="connsiteY2" fmla="*/ 403860 h 1554480"/>
              <a:gd name="connsiteX3" fmla="*/ 2194560 w 2202180"/>
              <a:gd name="connsiteY3" fmla="*/ 0 h 1554480"/>
              <a:gd name="connsiteX4" fmla="*/ 0 w 2202180"/>
              <a:gd name="connsiteY4" fmla="*/ 114300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180" h="1554480">
                <a:moveTo>
                  <a:pt x="0" y="1143000"/>
                </a:moveTo>
                <a:lnTo>
                  <a:pt x="7620" y="1554480"/>
                </a:lnTo>
                <a:lnTo>
                  <a:pt x="2202180" y="403860"/>
                </a:lnTo>
                <a:lnTo>
                  <a:pt x="219456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内容占位符 3"/>
          <p:cNvSpPr txBox="1">
            <a:spLocks/>
          </p:cNvSpPr>
          <p:nvPr/>
        </p:nvSpPr>
        <p:spPr>
          <a:xfrm>
            <a:off x="1643703" y="4623358"/>
            <a:ext cx="1027380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间隔带</a:t>
            </a:r>
            <a:endParaRPr lang="zh-CN" altLang="en-US" dirty="0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80327"/>
              </p:ext>
            </p:extLst>
          </p:nvPr>
        </p:nvGraphicFramePr>
        <p:xfrm>
          <a:off x="1400243" y="4686925"/>
          <a:ext cx="29091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1" name="Formula" r:id="rId14" imgW="138600" imgH="153720" progId="Equation.Ribbit">
                  <p:embed/>
                </p:oleObj>
              </mc:Choice>
              <mc:Fallback>
                <p:oleObj name="Formula" r:id="rId14" imgW="138600" imgH="153720" progId="Equation.Ribbit">
                  <p:embed/>
                  <p:pic>
                    <p:nvPicPr>
                      <p:cNvPr id="68" name="对象 6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00243" y="4686925"/>
                        <a:ext cx="290912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8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7" grpId="0" animBg="1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落入中间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间隔带的样本不计算损失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从而使得模型获得稀疏</a:t>
                </a:r>
                <a:r>
                  <a:rPr lang="zh-CN" altLang="en-US" dirty="0" smtClean="0"/>
                  <a:t>性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36</a:t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461097" y="1976041"/>
            <a:ext cx="0" cy="328830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181875" y="5264426"/>
            <a:ext cx="4697570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71962" y="5246428"/>
            <a:ext cx="358104" cy="40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73245"/>
              </p:ext>
            </p:extLst>
          </p:nvPr>
        </p:nvGraphicFramePr>
        <p:xfrm>
          <a:off x="5434225" y="5345946"/>
          <a:ext cx="161577" cy="27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Formula" r:id="rId4" imgW="76320" imgH="129600" progId="Equation.Ribbit">
                  <p:embed/>
                </p:oleObj>
              </mc:Choice>
              <mc:Fallback>
                <p:oleObj name="Formula" r:id="rId4" imgW="76320" imgH="129600" progId="Equation.Ribbit">
                  <p:embed/>
                  <p:pic>
                    <p:nvPicPr>
                      <p:cNvPr id="84" name="对象 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4225" y="5345946"/>
                        <a:ext cx="161577" cy="27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620013"/>
              </p:ext>
            </p:extLst>
          </p:nvPr>
        </p:nvGraphicFramePr>
        <p:xfrm>
          <a:off x="2733920" y="2127983"/>
          <a:ext cx="530303" cy="381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Formula" r:id="rId6" imgW="249120" imgH="177840" progId="Equation.Ribbit">
                  <p:embed/>
                </p:oleObj>
              </mc:Choice>
              <mc:Fallback>
                <p:oleObj name="Formula" r:id="rId6" imgW="249120" imgH="177840" progId="Equation.Ribbit">
                  <p:embed/>
                  <p:pic>
                    <p:nvPicPr>
                      <p:cNvPr id="85" name="对象 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33920" y="2127983"/>
                        <a:ext cx="530303" cy="381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任意多边形 11"/>
          <p:cNvSpPr/>
          <p:nvPr/>
        </p:nvSpPr>
        <p:spPr>
          <a:xfrm>
            <a:off x="3453860" y="2774512"/>
            <a:ext cx="1528766" cy="2473374"/>
          </a:xfrm>
          <a:custGeom>
            <a:avLst/>
            <a:gdLst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1895475">
                <a:moveTo>
                  <a:pt x="0" y="1895475"/>
                </a:moveTo>
                <a:cubicBezTo>
                  <a:pt x="127794" y="1872456"/>
                  <a:pt x="255588" y="1849437"/>
                  <a:pt x="381000" y="1733550"/>
                </a:cubicBezTo>
                <a:cubicBezTo>
                  <a:pt x="506412" y="1617663"/>
                  <a:pt x="620713" y="1489075"/>
                  <a:pt x="752475" y="1200150"/>
                </a:cubicBezTo>
                <a:cubicBezTo>
                  <a:pt x="884238" y="911225"/>
                  <a:pt x="1109663" y="238125"/>
                  <a:pt x="117157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848401" y="3834905"/>
            <a:ext cx="1522425" cy="1428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 flipH="1">
            <a:off x="1939571" y="2774062"/>
            <a:ext cx="1526710" cy="2473374"/>
          </a:xfrm>
          <a:custGeom>
            <a:avLst/>
            <a:gdLst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1895475">
                <a:moveTo>
                  <a:pt x="0" y="1895475"/>
                </a:moveTo>
                <a:cubicBezTo>
                  <a:pt x="127794" y="1872456"/>
                  <a:pt x="255588" y="1849437"/>
                  <a:pt x="381000" y="1733550"/>
                </a:cubicBezTo>
                <a:cubicBezTo>
                  <a:pt x="506412" y="1617663"/>
                  <a:pt x="620713" y="1489075"/>
                  <a:pt x="752475" y="1200150"/>
                </a:cubicBezTo>
                <a:cubicBezTo>
                  <a:pt x="884238" y="911225"/>
                  <a:pt x="1109663" y="238125"/>
                  <a:pt x="117157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1515601" y="3826151"/>
            <a:ext cx="1522425" cy="1428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035461" y="5257848"/>
            <a:ext cx="8132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174631"/>
              </p:ext>
            </p:extLst>
          </p:nvPr>
        </p:nvGraphicFramePr>
        <p:xfrm>
          <a:off x="5063026" y="2908580"/>
          <a:ext cx="1137113" cy="37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Formula" r:id="rId8" imgW="588240" imgH="193320" progId="Equation.Ribbit">
                  <p:embed/>
                </p:oleObj>
              </mc:Choice>
              <mc:Fallback>
                <p:oleObj name="Formula" r:id="rId8" imgW="588240" imgH="193320" progId="Equation.Ribbit">
                  <p:embed/>
                  <p:pic>
                    <p:nvPicPr>
                      <p:cNvPr id="91" name="对象 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3026" y="2908580"/>
                        <a:ext cx="1137113" cy="375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620936"/>
              </p:ext>
            </p:extLst>
          </p:nvPr>
        </p:nvGraphicFramePr>
        <p:xfrm>
          <a:off x="5461156" y="4160976"/>
          <a:ext cx="33258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Formula" r:id="rId10" imgW="1798560" imgH="482760" progId="Equation.Ribbit">
                  <p:embed/>
                </p:oleObj>
              </mc:Choice>
              <mc:Fallback>
                <p:oleObj name="Formula" r:id="rId10" imgW="1798560" imgH="482760" progId="Equation.Ribbit">
                  <p:embed/>
                  <p:pic>
                    <p:nvPicPr>
                      <p:cNvPr id="92" name="对象 9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61156" y="4160976"/>
                        <a:ext cx="3325813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内容占位符 3"/>
          <p:cNvSpPr txBox="1">
            <a:spLocks/>
          </p:cNvSpPr>
          <p:nvPr/>
        </p:nvSpPr>
        <p:spPr>
          <a:xfrm>
            <a:off x="4989862" y="2514605"/>
            <a:ext cx="278897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最小二</a:t>
            </a:r>
            <a:r>
              <a:rPr lang="zh-CN" altLang="en-US" dirty="0" smtClean="0"/>
              <a:t>乘损失函数</a:t>
            </a:r>
            <a:endParaRPr lang="zh-CN" altLang="en-US" dirty="0"/>
          </a:p>
        </p:txBody>
      </p:sp>
      <p:sp>
        <p:nvSpPr>
          <p:cNvPr id="20" name="内容占位符 3"/>
          <p:cNvSpPr txBox="1">
            <a:spLocks/>
          </p:cNvSpPr>
          <p:nvPr/>
        </p:nvSpPr>
        <p:spPr>
          <a:xfrm>
            <a:off x="5379939" y="3678361"/>
            <a:ext cx="3216676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支持向量回归损失函数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974099" y="5700801"/>
                <a:ext cx="4452080" cy="974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099" y="5700801"/>
                <a:ext cx="4452080" cy="9745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834499" y="5161280"/>
                <a:ext cx="1999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99" y="5161280"/>
                <a:ext cx="1999202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2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4" grpId="0" animBg="1"/>
      <p:bldP spid="19" grpId="0"/>
      <p:bldP spid="20" grpId="0"/>
      <p:bldP spid="21" grpId="0" animBg="1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支持向量回归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38318" y="1382482"/>
            <a:ext cx="6628748" cy="2255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4287" y="2396264"/>
            <a:ext cx="1005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 smtClean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892430" y="1421702"/>
                <a:ext cx="6300782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1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1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30" y="1421702"/>
                <a:ext cx="6300782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956865" y="3137492"/>
                <a:ext cx="95244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865" y="3137492"/>
                <a:ext cx="952440" cy="415498"/>
              </a:xfrm>
              <a:prstGeom prst="rect">
                <a:avLst/>
              </a:prstGeom>
              <a:blipFill>
                <a:blip r:embed="rId3"/>
                <a:stretch>
                  <a:fillRect l="-3205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28447" y="4073678"/>
            <a:ext cx="6628748" cy="1509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738318" y="4096523"/>
                <a:ext cx="6628748" cy="55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000" dirty="0" smtClean="0"/>
                  <a:t> 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18" y="4096523"/>
                <a:ext cx="6628748" cy="556755"/>
              </a:xfrm>
              <a:prstGeom prst="rect">
                <a:avLst/>
              </a:prstGeom>
              <a:blipFill>
                <a:blip r:embed="rId4"/>
                <a:stretch>
                  <a:fillRect t="-76923" b="-1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01876" y="4394835"/>
            <a:ext cx="1301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4743050" y="3673903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938964" y="2322431"/>
                <a:ext cx="2544543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4" y="2322431"/>
                <a:ext cx="2544543" cy="415498"/>
              </a:xfrm>
              <a:prstGeom prst="rect">
                <a:avLst/>
              </a:prstGeom>
              <a:blipFill>
                <a:blip r:embed="rId5"/>
                <a:stretch>
                  <a:fillRect l="-718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3435250" y="2322431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+mj-lt"/>
              </a:rPr>
              <a:t>s.t.</a:t>
            </a:r>
            <a:r>
              <a:rPr lang="en-US" altLang="zh-CN" dirty="0" smtClean="0">
                <a:latin typeface="+mj-lt"/>
              </a:rPr>
              <a:t> 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938964" y="2712138"/>
                <a:ext cx="2544543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4" y="2712138"/>
                <a:ext cx="2544543" cy="432875"/>
              </a:xfrm>
              <a:prstGeom prst="rect">
                <a:avLst/>
              </a:prstGeom>
              <a:blipFill>
                <a:blip r:embed="rId6"/>
                <a:stretch>
                  <a:fillRect t="-7042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566446" y="3137492"/>
                <a:ext cx="181742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46" y="3137492"/>
                <a:ext cx="1817421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821224" y="3137492"/>
                <a:ext cx="952440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4" y="3137492"/>
                <a:ext cx="952440" cy="432875"/>
              </a:xfrm>
              <a:prstGeom prst="rect">
                <a:avLst/>
              </a:prstGeom>
              <a:blipFill>
                <a:blip r:embed="rId8"/>
                <a:stretch>
                  <a:fillRect l="-3846" t="-7042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703659" y="5102774"/>
                <a:ext cx="4743799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altLang="zh-CN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59" y="5102774"/>
                <a:ext cx="4743799" cy="416589"/>
              </a:xfrm>
              <a:prstGeom prst="rect">
                <a:avLst/>
              </a:prstGeom>
              <a:blipFill>
                <a:blip r:embed="rId9"/>
                <a:stretch>
                  <a:fillRect l="-1157" t="-123529" b="-189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273062" y="4572395"/>
                <a:ext cx="4094005" cy="457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1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062" y="4572395"/>
                <a:ext cx="4094005" cy="457113"/>
              </a:xfrm>
              <a:prstGeom prst="rect">
                <a:avLst/>
              </a:prstGeom>
              <a:blipFill>
                <a:blip r:embed="rId10"/>
                <a:stretch>
                  <a:fillRect l="-2232" t="-108000" b="-1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148902" y="5757985"/>
                <a:ext cx="5625995" cy="9745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b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02" y="5757985"/>
                <a:ext cx="5625995" cy="9745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1247728" y="5843841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5"/>
                </a:solidFill>
              </a:rPr>
              <a:t>预测函数</a:t>
            </a:r>
            <a:endParaRPr lang="en-US" altLang="zh-CN" sz="21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25" grpId="0"/>
      <p:bldP spid="26" grpId="0"/>
      <p:bldP spid="29" grpId="0" animBg="1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支持向量机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支持向量回归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57499" y="2014068"/>
                <a:ext cx="4867728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9" y="2014068"/>
                <a:ext cx="4867728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57499" y="1213970"/>
                <a:ext cx="422564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9" y="1213970"/>
                <a:ext cx="4225644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59475" y="3086461"/>
            <a:ext cx="668655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无论是支持向量机还是支持向量回归</a:t>
            </a:r>
            <a:r>
              <a:rPr lang="en-US" altLang="zh-CN" dirty="0"/>
              <a:t>, </a:t>
            </a:r>
            <a:r>
              <a:rPr lang="zh-CN" altLang="en-US" dirty="0"/>
              <a:t>学得的模型总可以表示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核函数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线性组合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28650" y="4008616"/>
                <a:ext cx="7738415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更一般的结论（</a:t>
                </a:r>
                <a:r>
                  <a:rPr lang="zh-CN" altLang="en-US" dirty="0"/>
                  <a:t>表示定理</a:t>
                </a:r>
                <a:r>
                  <a:rPr lang="zh-CN" altLang="en-US" dirty="0" smtClean="0"/>
                  <a:t>）：令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r>
                  <a:rPr lang="zh-CN" altLang="en-US" dirty="0" smtClean="0"/>
                  <a:t>为核函数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zh-CN" altLang="en-US" dirty="0" smtClean="0"/>
                  <a:t>对应的再生核希尔伯特空间，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ℍ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r>
                  <a:rPr lang="zh-CN" altLang="en-US" dirty="0" smtClean="0"/>
                  <a:t>空间中关于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的范数，对于</a:t>
                </a:r>
                <a:r>
                  <a:rPr lang="zh-CN" altLang="en-US" dirty="0"/>
                  <a:t>任意单调</a:t>
                </a:r>
                <a:r>
                  <a:rPr lang="zh-CN" altLang="en-US" dirty="0" smtClean="0"/>
                  <a:t>增函数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 smtClean="0"/>
                  <a:t>和</a:t>
                </a:r>
                <a:r>
                  <a:rPr lang="zh-CN" altLang="en-US" dirty="0"/>
                  <a:t>任意非负损失函数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ℓ: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[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优化</a:t>
                </a:r>
                <a:r>
                  <a:rPr lang="zh-CN" altLang="en-US" dirty="0" smtClean="0"/>
                  <a:t>问题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的解总可以写成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08616"/>
                <a:ext cx="7738415" cy="2031325"/>
              </a:xfrm>
              <a:prstGeom prst="rect">
                <a:avLst/>
              </a:prstGeom>
              <a:blipFill>
                <a:blip r:embed="rId4"/>
                <a:stretch>
                  <a:fillRect l="-630" t="-180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59499" y="5024278"/>
                <a:ext cx="4509055" cy="471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ℍ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99" y="5024278"/>
                <a:ext cx="4509055" cy="471219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5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核线性判别分析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通过表示定理可以得到很多线性模型的</a:t>
            </a:r>
            <a:r>
              <a:rPr lang="en-US" altLang="zh-CN" dirty="0"/>
              <a:t>”</a:t>
            </a:r>
            <a:r>
              <a:rPr lang="zh-CN" altLang="en-US" dirty="0"/>
              <a:t>核化</a:t>
            </a:r>
            <a:r>
              <a:rPr lang="en-US" altLang="zh-CN" dirty="0"/>
              <a:t>”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zh-CN" altLang="en-US" dirty="0"/>
              <a:t>核</a:t>
            </a:r>
            <a:r>
              <a:rPr lang="en-US" altLang="zh-CN" dirty="0"/>
              <a:t>SVM</a:t>
            </a:r>
          </a:p>
          <a:p>
            <a:pPr lvl="1"/>
            <a:r>
              <a:rPr lang="zh-CN" altLang="en-US" dirty="0"/>
              <a:t>核</a:t>
            </a:r>
            <a:r>
              <a:rPr lang="en-US" altLang="zh-CN" dirty="0"/>
              <a:t>LDA</a:t>
            </a:r>
          </a:p>
          <a:p>
            <a:pPr lvl="1"/>
            <a:r>
              <a:rPr lang="zh-CN" altLang="en-US" dirty="0"/>
              <a:t>核</a:t>
            </a:r>
            <a:r>
              <a:rPr lang="en-US" altLang="zh-CN" dirty="0"/>
              <a:t>PCA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lvl="0"/>
            <a:r>
              <a:rPr lang="zh-CN" altLang="en-US" dirty="0" smtClean="0"/>
              <a:t>核</a:t>
            </a:r>
            <a:r>
              <a:rPr lang="en-US" altLang="zh-CN" dirty="0"/>
              <a:t>LDA: </a:t>
            </a:r>
            <a:r>
              <a:rPr lang="zh-CN" altLang="en-US" dirty="0"/>
              <a:t>先将样本映射到高维特征空间</a:t>
            </a:r>
            <a:r>
              <a:rPr lang="en-US" altLang="zh-CN" dirty="0"/>
              <a:t>, </a:t>
            </a:r>
            <a:r>
              <a:rPr lang="zh-CN" altLang="en-US" dirty="0"/>
              <a:t>然后在此特征空间中做线性判别分析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7731" y="3936712"/>
                <a:ext cx="5196254" cy="939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1" y="3936712"/>
                <a:ext cx="5196254" cy="939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07731" y="5649442"/>
                <a:ext cx="5196254" cy="74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1" y="5649442"/>
                <a:ext cx="5196254" cy="740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348771" y="4875752"/>
                <a:ext cx="3437792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71" y="4875752"/>
                <a:ext cx="3437792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下箭头 11"/>
          <p:cNvSpPr/>
          <p:nvPr/>
        </p:nvSpPr>
        <p:spPr>
          <a:xfrm>
            <a:off x="2877283" y="5063352"/>
            <a:ext cx="290146" cy="586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747523" y="5638906"/>
                <a:ext cx="281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523" y="5638906"/>
                <a:ext cx="2817951" cy="369332"/>
              </a:xfrm>
              <a:prstGeom prst="rect">
                <a:avLst/>
              </a:prstGeom>
              <a:blipFill>
                <a:blip r:embed="rId5"/>
                <a:stretch>
                  <a:fillRect t="-4918" r="-866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781230" y="5979263"/>
                <a:ext cx="2585836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𝑲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230" y="5979263"/>
                <a:ext cx="2585836" cy="8707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444248" y="3518411"/>
                <a:ext cx="3142783" cy="560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248" y="3518411"/>
                <a:ext cx="3142783" cy="5609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426664" y="4011170"/>
                <a:ext cx="4409605" cy="906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664" y="4011170"/>
                <a:ext cx="4409605" cy="9067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89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 animBg="1"/>
      <p:bldP spid="8" grpId="0"/>
      <p:bldP spid="9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将训练样本分开的超平面可能有很多</a:t>
            </a:r>
            <a:r>
              <a:rPr lang="en-US" altLang="zh-CN" dirty="0"/>
              <a:t>, </a:t>
            </a:r>
            <a:r>
              <a:rPr lang="zh-CN" altLang="en-US" dirty="0"/>
              <a:t>哪一个好呢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921247" y="1916808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11529" y="4954308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95869" y="4856041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29034" y="2634377"/>
            <a:ext cx="128045" cy="130175"/>
            <a:chOff x="5476803" y="2392530"/>
            <a:chExt cx="108000" cy="10800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078700" y="3417659"/>
            <a:ext cx="128045" cy="130175"/>
            <a:chOff x="5476803" y="2392530"/>
            <a:chExt cx="108000" cy="10800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71725" y="3227333"/>
            <a:ext cx="128045" cy="130175"/>
            <a:chOff x="5476803" y="2392530"/>
            <a:chExt cx="108000" cy="1080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443810" y="3500276"/>
            <a:ext cx="128045" cy="130175"/>
            <a:chOff x="5476803" y="2392530"/>
            <a:chExt cx="108000" cy="1080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656059" y="3713009"/>
            <a:ext cx="128045" cy="130175"/>
            <a:chOff x="5476803" y="2392530"/>
            <a:chExt cx="108000" cy="1080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070846" y="3705925"/>
            <a:ext cx="128045" cy="130175"/>
            <a:chOff x="5476803" y="2392530"/>
            <a:chExt cx="108000" cy="10800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554013" y="2684784"/>
            <a:ext cx="128045" cy="130175"/>
            <a:chOff x="5476803" y="2392530"/>
            <a:chExt cx="108000" cy="1080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5480113" y="401720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72810" y="387890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725497" y="454786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326846" y="442403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282993" y="4374401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337178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652186" y="428535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544135" y="377809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36833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3146627" y="2995155"/>
            <a:ext cx="3115757" cy="127181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635877" y="2411210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4744766" y="2492476"/>
            <a:ext cx="128045" cy="130175"/>
            <a:chOff x="5476803" y="2392530"/>
            <a:chExt cx="108000" cy="1080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476697" y="2749872"/>
            <a:ext cx="128045" cy="130175"/>
            <a:chOff x="5476803" y="2392530"/>
            <a:chExt cx="108000" cy="10800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3343077" y="3887030"/>
            <a:ext cx="128045" cy="130175"/>
            <a:chOff x="5476803" y="2392530"/>
            <a:chExt cx="108000" cy="10800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893531" y="2906559"/>
            <a:ext cx="128045" cy="130175"/>
            <a:chOff x="5476803" y="2392530"/>
            <a:chExt cx="108000" cy="108000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3465616" y="3179502"/>
            <a:ext cx="128045" cy="130175"/>
            <a:chOff x="5476803" y="2392530"/>
            <a:chExt cx="108000" cy="10800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/>
          <p:cNvCxnSpPr/>
          <p:nvPr/>
        </p:nvCxnSpPr>
        <p:spPr>
          <a:xfrm>
            <a:off x="5077901" y="452794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205946" y="395211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337178" y="356536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761789" y="328982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>
            <p:extLst/>
          </p:nvPr>
        </p:nvGraphicFramePr>
        <p:xfrm>
          <a:off x="5953517" y="5029948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" name="Formula" r:id="rId3" imgW="137160" imgH="131040" progId="Equation.Ribbit">
                  <p:embed/>
                </p:oleObj>
              </mc:Choice>
              <mc:Fallback>
                <p:oleObj name="Formula" r:id="rId3" imgW="137160" imgH="131040" progId="Equation.Ribbit">
                  <p:embed/>
                  <p:pic>
                    <p:nvPicPr>
                      <p:cNvPr id="61" name="对象 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3517" y="5029948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/>
          </p:nvPr>
        </p:nvGraphicFramePr>
        <p:xfrm>
          <a:off x="2524511" y="2158332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" name="Formula" r:id="rId5" imgW="141120" imgH="131040" progId="Equation.Ribbit">
                  <p:embed/>
                </p:oleObj>
              </mc:Choice>
              <mc:Fallback>
                <p:oleObj name="Formula" r:id="rId5" imgW="141120" imgH="131040" progId="Equation.Ribbit">
                  <p:embed/>
                  <p:pic>
                    <p:nvPicPr>
                      <p:cNvPr id="62" name="对象 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511" y="2158332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/>
          <p:nvPr/>
        </p:nvCxnSpPr>
        <p:spPr>
          <a:xfrm flipH="1">
            <a:off x="4021576" y="2158332"/>
            <a:ext cx="1120348" cy="26036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784199" y="2524844"/>
            <a:ext cx="2304807" cy="22997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377611" y="2298904"/>
            <a:ext cx="2408275" cy="22906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65499" y="5653885"/>
            <a:ext cx="6350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应选择”</a:t>
            </a:r>
            <a:r>
              <a:rPr lang="zh-CN" altLang="en-US" dirty="0">
                <a:solidFill>
                  <a:srgbClr val="FF0000"/>
                </a:solidFill>
              </a:rPr>
              <a:t>正中间</a:t>
            </a:r>
            <a:r>
              <a:rPr lang="zh-CN" altLang="en-US" dirty="0"/>
              <a:t>”</a:t>
            </a:r>
            <a:r>
              <a:rPr lang="en-US" altLang="zh-CN" dirty="0"/>
              <a:t>, </a:t>
            </a:r>
            <a:r>
              <a:rPr lang="zh-CN" altLang="en-US" dirty="0"/>
              <a:t>容忍性好</a:t>
            </a:r>
            <a:r>
              <a:rPr lang="en-US" altLang="zh-CN" dirty="0"/>
              <a:t>, </a:t>
            </a:r>
            <a:r>
              <a:rPr lang="zh-CN" altLang="en-US" dirty="0"/>
              <a:t>鲁棒性高</a:t>
            </a:r>
            <a:r>
              <a:rPr lang="en-US" altLang="zh-CN" dirty="0"/>
              <a:t>, </a:t>
            </a:r>
            <a:r>
              <a:rPr lang="zh-CN" altLang="en-US" dirty="0"/>
              <a:t>泛化能力最</a:t>
            </a:r>
            <a:r>
              <a:rPr lang="zh-CN" altLang="en-US" dirty="0" smtClean="0"/>
              <a:t>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26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核线性判别分析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171467" y="2521770"/>
                <a:ext cx="2923925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67" y="2521770"/>
                <a:ext cx="2923925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04011" y="3626946"/>
                <a:ext cx="2659126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11" y="3626946"/>
                <a:ext cx="2659126" cy="80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4011" y="4926278"/>
                <a:ext cx="1005660" cy="439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11" y="4926278"/>
                <a:ext cx="1005660" cy="439159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04011" y="2407824"/>
                <a:ext cx="3142783" cy="560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11" y="2407824"/>
                <a:ext cx="3142783" cy="560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337508" y="1408920"/>
                <a:ext cx="1869935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08" y="1408920"/>
                <a:ext cx="1869935" cy="847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207443" y="1471496"/>
                <a:ext cx="2040495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443" y="1471496"/>
                <a:ext cx="2040495" cy="800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大括号 19"/>
          <p:cNvSpPr/>
          <p:nvPr/>
        </p:nvSpPr>
        <p:spPr>
          <a:xfrm rot="16200000">
            <a:off x="6178831" y="4022276"/>
            <a:ext cx="202149" cy="665650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014854" y="4480276"/>
                <a:ext cx="597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854" y="4480276"/>
                <a:ext cx="597877" cy="369332"/>
              </a:xfrm>
              <a:prstGeom prst="rect">
                <a:avLst/>
              </a:prstGeom>
              <a:blipFill>
                <a:blip r:embed="rId8"/>
                <a:stretch>
                  <a:fillRect t="-4918" r="-16327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/>
          <p:cNvSpPr/>
          <p:nvPr/>
        </p:nvSpPr>
        <p:spPr>
          <a:xfrm rot="16200000">
            <a:off x="6242333" y="4523633"/>
            <a:ext cx="202149" cy="1809467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044468" y="5556542"/>
                <a:ext cx="597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68" y="5556542"/>
                <a:ext cx="5978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770435" y="2761387"/>
                <a:ext cx="1442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435" y="2761387"/>
                <a:ext cx="14427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2615640" y="1673315"/>
            <a:ext cx="191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由表示定理可得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04688" y="3626946"/>
                <a:ext cx="2170081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:,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88" y="3626946"/>
                <a:ext cx="2170081" cy="800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262099" y="3636675"/>
                <a:ext cx="1497653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𝑲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99" y="3636675"/>
                <a:ext cx="1497653" cy="6596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234453" y="4865364"/>
                <a:ext cx="3940469" cy="560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53" y="4865364"/>
                <a:ext cx="3940469" cy="5609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712354" y="4961191"/>
                <a:ext cx="2990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54" y="4961191"/>
                <a:ext cx="2990178" cy="369332"/>
              </a:xfrm>
              <a:prstGeom prst="rect">
                <a:avLst/>
              </a:prstGeom>
              <a:blipFill>
                <a:blip r:embed="rId14"/>
                <a:stretch>
                  <a:fillRect t="-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48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  <p:bldP spid="16" grpId="0"/>
      <p:bldP spid="17" grpId="0"/>
      <p:bldP spid="20" grpId="0" animBg="1"/>
      <p:bldP spid="21" grpId="0"/>
      <p:bldP spid="22" grpId="0" animBg="1"/>
      <p:bldP spid="23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核线性判别分析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0267" y="1884399"/>
                <a:ext cx="5610831" cy="906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7" y="1884399"/>
                <a:ext cx="5610831" cy="9067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043800" y="2647948"/>
                <a:ext cx="4921154" cy="870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00" y="2647948"/>
                <a:ext cx="4921154" cy="870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4271" y="4290904"/>
                <a:ext cx="232807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71" y="4290904"/>
                <a:ext cx="2328073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55872" y="1178911"/>
                <a:ext cx="1869935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72" y="1178911"/>
                <a:ext cx="1869935" cy="847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171467" y="1178911"/>
                <a:ext cx="4343883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67" y="1178911"/>
                <a:ext cx="434388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24271" y="5848936"/>
                <a:ext cx="2355067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71" y="5848936"/>
                <a:ext cx="2355067" cy="870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2576771" y="5020217"/>
            <a:ext cx="6207597" cy="1204118"/>
            <a:chOff x="2576771" y="5090553"/>
            <a:chExt cx="6207597" cy="1204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576771" y="5090553"/>
                  <a:ext cx="6207597" cy="800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:,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𝑲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771" y="5090553"/>
                  <a:ext cx="6207597" cy="8007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左大括号 13"/>
            <p:cNvSpPr/>
            <p:nvPr/>
          </p:nvSpPr>
          <p:spPr>
            <a:xfrm rot="16200000">
              <a:off x="7979128" y="5549329"/>
              <a:ext cx="202149" cy="520723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7819841" y="5925339"/>
                  <a:ext cx="5978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9841" y="5925339"/>
                  <a:ext cx="59787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4918" r="-16327"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043800" y="3413582"/>
                <a:ext cx="3177793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00" y="3413582"/>
                <a:ext cx="3177793" cy="9840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703196" y="4290904"/>
                <a:ext cx="2899640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:,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:,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196" y="4290904"/>
                <a:ext cx="2899640" cy="8485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17710" y="4530521"/>
                <a:ext cx="1399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𝑲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10" y="4530521"/>
                <a:ext cx="139961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795548" y="5848936"/>
                <a:ext cx="2029594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48" y="5848936"/>
                <a:ext cx="2029594" cy="8707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767007" y="5792285"/>
                <a:ext cx="24212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07" y="5792285"/>
                <a:ext cx="2421239" cy="9840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6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6" grpId="0"/>
      <p:bldP spid="18" grpId="0"/>
      <p:bldP spid="19" grpId="0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6.4</a:t>
            </a:r>
          </a:p>
          <a:p>
            <a:r>
              <a:rPr lang="en-US" altLang="zh-CN" dirty="0" smtClean="0"/>
              <a:t>6.6</a:t>
            </a:r>
          </a:p>
          <a:p>
            <a:r>
              <a:rPr lang="en-US" altLang="zh-CN" dirty="0" smtClean="0"/>
              <a:t>6.9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3135418"/>
                <a:ext cx="7965831" cy="2923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支持向量回归的对偶问题如下， </a:t>
                </a:r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sz="16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sz="16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𝜅</m:t>
                                  </m:r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kern="100" dirty="0">
                    <a:latin typeface="Cambria Math" panose="02040503050406030204" pitchFamily="18" charset="0"/>
                    <a:ea typeface="楷体" panose="02010609060101010101" pitchFamily="49" charset="-122"/>
                    <a:cs typeface="Cambria Math" panose="02040503050406030204" pitchFamily="18" charset="0"/>
                  </a:rPr>
                  <a:t>𝑠</a:t>
                </a:r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kern="100" dirty="0">
                    <a:latin typeface="Cambria Math" panose="02040503050406030204" pitchFamily="18" charset="0"/>
                    <a:ea typeface="楷体" panose="02010609060101010101" pitchFamily="49" charset="-122"/>
                    <a:cs typeface="Cambria Math" panose="02040503050406030204" pitchFamily="18" charset="0"/>
                  </a:rPr>
                  <a:t>𝑡</a:t>
                </a:r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≽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</m:acc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≽0</m:t>
                    </m:r>
                  </m:oMath>
                </a14:m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请将该问题转化为类似于如下标准型的形式（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zh-CN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均已知</a:t>
                </a:r>
                <a:r>
                  <a:rPr lang="zh-CN" altLang="zh-CN" sz="24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𝒗</m:t>
                          </m:r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𝑲</m:t>
                          </m:r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kern="100" dirty="0">
                    <a:latin typeface="Cambria Math" panose="02040503050406030204" pitchFamily="18" charset="0"/>
                    <a:ea typeface="楷体" panose="02010609060101010101" pitchFamily="49" charset="-122"/>
                    <a:cs typeface="Cambria Math" panose="02040503050406030204" pitchFamily="18" charset="0"/>
                  </a:rPr>
                  <a:t>𝑠</a:t>
                </a:r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kern="100" dirty="0">
                    <a:latin typeface="Cambria Math" panose="02040503050406030204" pitchFamily="18" charset="0"/>
                    <a:ea typeface="楷体" panose="02010609060101010101" pitchFamily="49" charset="-122"/>
                    <a:cs typeface="Cambria Math" panose="02040503050406030204" pitchFamily="18" charset="0"/>
                  </a:rPr>
                  <a:t>𝑡</a:t>
                </a:r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≽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≽0</m:t>
                    </m:r>
                  </m:oMath>
                </a14:m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0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例如在软间隔</a:t>
                </a:r>
                <a:r>
                  <a:rPr lang="en-US" altLang="zh-CN" sz="20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SVM</a:t>
                </a:r>
                <a:r>
                  <a:rPr lang="zh-CN" altLang="zh-CN" sz="20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𝜅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kern="100" dirty="0" smtClean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35418"/>
                <a:ext cx="7965831" cy="2923749"/>
              </a:xfrm>
              <a:prstGeom prst="rect">
                <a:avLst/>
              </a:prstGeom>
              <a:blipFill>
                <a:blip r:embed="rId2"/>
                <a:stretch>
                  <a:fillRect l="-1148" t="-2500" r="-2219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4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超平面方程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99138" y="1447692"/>
                <a:ext cx="3050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38" y="1447692"/>
                <a:ext cx="30509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 flipH="1" flipV="1">
            <a:off x="2525593" y="2308324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15875" y="5345824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00215" y="5247557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47993"/>
              </p:ext>
            </p:extLst>
          </p:nvPr>
        </p:nvGraphicFramePr>
        <p:xfrm>
          <a:off x="5557863" y="5421464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" name="Formula" r:id="rId4" imgW="137160" imgH="131040" progId="Equation.Ribbit">
                  <p:embed/>
                </p:oleObj>
              </mc:Choice>
              <mc:Fallback>
                <p:oleObj name="Formula" r:id="rId4" imgW="137160" imgH="131040" progId="Equation.Ribbit">
                  <p:embed/>
                  <p:pic>
                    <p:nvPicPr>
                      <p:cNvPr id="115" name="对象 1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7863" y="5421464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0930"/>
              </p:ext>
            </p:extLst>
          </p:nvPr>
        </p:nvGraphicFramePr>
        <p:xfrm>
          <a:off x="2128857" y="2549848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" name="Formula" r:id="rId6" imgW="141120" imgH="131040" progId="Equation.Ribbit">
                  <p:embed/>
                </p:oleObj>
              </mc:Choice>
              <mc:Fallback>
                <p:oleObj name="Formula" r:id="rId6" imgW="141120" imgH="131040" progId="Equation.Ribbit">
                  <p:embed/>
                  <p:pic>
                    <p:nvPicPr>
                      <p:cNvPr id="116" name="对象 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8857" y="2549848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V="1">
            <a:off x="3240223" y="2802726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956919" y="3038584"/>
                <a:ext cx="155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919" y="3038584"/>
                <a:ext cx="15520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任意多边形 27"/>
          <p:cNvSpPr/>
          <p:nvPr/>
        </p:nvSpPr>
        <p:spPr>
          <a:xfrm>
            <a:off x="5484150" y="2970200"/>
            <a:ext cx="472769" cy="301364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" fmla="*/ 349250 w 349250"/>
              <a:gd name="connsiteY0" fmla="*/ 247650 h 254239"/>
              <a:gd name="connsiteX1" fmla="*/ 209550 w 349250"/>
              <a:gd name="connsiteY1" fmla="*/ 215900 h 254239"/>
              <a:gd name="connsiteX2" fmla="*/ 0 w 349250"/>
              <a:gd name="connsiteY2" fmla="*/ 0 h 254239"/>
              <a:gd name="connsiteX0" fmla="*/ 374650 w 374650"/>
              <a:gd name="connsiteY0" fmla="*/ 254000 h 259411"/>
              <a:gd name="connsiteX1" fmla="*/ 209550 w 374650"/>
              <a:gd name="connsiteY1" fmla="*/ 215900 h 259411"/>
              <a:gd name="connsiteX2" fmla="*/ 0 w 374650"/>
              <a:gd name="connsiteY2" fmla="*/ 0 h 259411"/>
              <a:gd name="connsiteX0" fmla="*/ 374650 w 374650"/>
              <a:gd name="connsiteY0" fmla="*/ 254000 h 254671"/>
              <a:gd name="connsiteX1" fmla="*/ 209550 w 374650"/>
              <a:gd name="connsiteY1" fmla="*/ 215900 h 254671"/>
              <a:gd name="connsiteX2" fmla="*/ 0 w 374650"/>
              <a:gd name="connsiteY2" fmla="*/ 0 h 254671"/>
              <a:gd name="connsiteX0" fmla="*/ 374650 w 374650"/>
              <a:gd name="connsiteY0" fmla="*/ 254000 h 254033"/>
              <a:gd name="connsiteX1" fmla="*/ 175891 w 374650"/>
              <a:gd name="connsiteY1" fmla="*/ 165412 h 254033"/>
              <a:gd name="connsiteX2" fmla="*/ 0 w 374650"/>
              <a:gd name="connsiteY2" fmla="*/ 0 h 254033"/>
              <a:gd name="connsiteX0" fmla="*/ 374650 w 374650"/>
              <a:gd name="connsiteY0" fmla="*/ 242781 h 242822"/>
              <a:gd name="connsiteX1" fmla="*/ 175891 w 374650"/>
              <a:gd name="connsiteY1" fmla="*/ 165412 h 242822"/>
              <a:gd name="connsiteX2" fmla="*/ 0 w 374650"/>
              <a:gd name="connsiteY2" fmla="*/ 0 h 242822"/>
              <a:gd name="connsiteX0" fmla="*/ 374650 w 374650"/>
              <a:gd name="connsiteY0" fmla="*/ 242781 h 243284"/>
              <a:gd name="connsiteX1" fmla="*/ 198330 w 374650"/>
              <a:gd name="connsiteY1" fmla="*/ 204681 h 243284"/>
              <a:gd name="connsiteX2" fmla="*/ 0 w 374650"/>
              <a:gd name="connsiteY2" fmla="*/ 0 h 2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250748" y="3220444"/>
            <a:ext cx="45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?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 flipH="1" flipV="1">
            <a:off x="4157137" y="3216000"/>
            <a:ext cx="474288" cy="47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4610671" y="367369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096943" y="315255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618377" y="3639270"/>
                <a:ext cx="503599" cy="374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77" y="3639270"/>
                <a:ext cx="503599" cy="374013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767591" y="2655026"/>
                <a:ext cx="1682750" cy="419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591" y="2655026"/>
                <a:ext cx="1682750" cy="4196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2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超平面方程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99138" y="1447692"/>
                <a:ext cx="3050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38" y="1447692"/>
                <a:ext cx="30509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 flipH="1" flipV="1">
            <a:off x="2525593" y="2308324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15875" y="5345824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00215" y="5247557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47993"/>
              </p:ext>
            </p:extLst>
          </p:nvPr>
        </p:nvGraphicFramePr>
        <p:xfrm>
          <a:off x="5557863" y="5421464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2" name="Formula" r:id="rId4" imgW="137160" imgH="131040" progId="Equation.Ribbit">
                  <p:embed/>
                </p:oleObj>
              </mc:Choice>
              <mc:Fallback>
                <p:oleObj name="Formula" r:id="rId4" imgW="137160" imgH="131040" progId="Equation.Ribbit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7863" y="5421464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0930"/>
              </p:ext>
            </p:extLst>
          </p:nvPr>
        </p:nvGraphicFramePr>
        <p:xfrm>
          <a:off x="2128857" y="2549848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" name="Formula" r:id="rId6" imgW="141120" imgH="131040" progId="Equation.Ribbit">
                  <p:embed/>
                </p:oleObj>
              </mc:Choice>
              <mc:Fallback>
                <p:oleObj name="Formula" r:id="rId6" imgW="141120" imgH="131040" progId="Equation.Ribbit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8857" y="2549848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V="1">
            <a:off x="3240223" y="2802726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4157137" y="3216000"/>
            <a:ext cx="474288" cy="47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956919" y="3038584"/>
                <a:ext cx="155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919" y="3038584"/>
                <a:ext cx="15520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任意多边形 27"/>
          <p:cNvSpPr/>
          <p:nvPr/>
        </p:nvSpPr>
        <p:spPr>
          <a:xfrm>
            <a:off x="5484150" y="2970200"/>
            <a:ext cx="472769" cy="301364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" fmla="*/ 349250 w 349250"/>
              <a:gd name="connsiteY0" fmla="*/ 247650 h 254239"/>
              <a:gd name="connsiteX1" fmla="*/ 209550 w 349250"/>
              <a:gd name="connsiteY1" fmla="*/ 215900 h 254239"/>
              <a:gd name="connsiteX2" fmla="*/ 0 w 349250"/>
              <a:gd name="connsiteY2" fmla="*/ 0 h 254239"/>
              <a:gd name="connsiteX0" fmla="*/ 374650 w 374650"/>
              <a:gd name="connsiteY0" fmla="*/ 254000 h 259411"/>
              <a:gd name="connsiteX1" fmla="*/ 209550 w 374650"/>
              <a:gd name="connsiteY1" fmla="*/ 215900 h 259411"/>
              <a:gd name="connsiteX2" fmla="*/ 0 w 374650"/>
              <a:gd name="connsiteY2" fmla="*/ 0 h 259411"/>
              <a:gd name="connsiteX0" fmla="*/ 374650 w 374650"/>
              <a:gd name="connsiteY0" fmla="*/ 254000 h 254671"/>
              <a:gd name="connsiteX1" fmla="*/ 209550 w 374650"/>
              <a:gd name="connsiteY1" fmla="*/ 215900 h 254671"/>
              <a:gd name="connsiteX2" fmla="*/ 0 w 374650"/>
              <a:gd name="connsiteY2" fmla="*/ 0 h 254671"/>
              <a:gd name="connsiteX0" fmla="*/ 374650 w 374650"/>
              <a:gd name="connsiteY0" fmla="*/ 254000 h 254033"/>
              <a:gd name="connsiteX1" fmla="*/ 175891 w 374650"/>
              <a:gd name="connsiteY1" fmla="*/ 165412 h 254033"/>
              <a:gd name="connsiteX2" fmla="*/ 0 w 374650"/>
              <a:gd name="connsiteY2" fmla="*/ 0 h 254033"/>
              <a:gd name="connsiteX0" fmla="*/ 374650 w 374650"/>
              <a:gd name="connsiteY0" fmla="*/ 242781 h 242822"/>
              <a:gd name="connsiteX1" fmla="*/ 175891 w 374650"/>
              <a:gd name="connsiteY1" fmla="*/ 165412 h 242822"/>
              <a:gd name="connsiteX2" fmla="*/ 0 w 374650"/>
              <a:gd name="connsiteY2" fmla="*/ 0 h 242822"/>
              <a:gd name="connsiteX0" fmla="*/ 374650 w 374650"/>
              <a:gd name="connsiteY0" fmla="*/ 242781 h 243284"/>
              <a:gd name="connsiteX1" fmla="*/ 198330 w 374650"/>
              <a:gd name="connsiteY1" fmla="*/ 204681 h 243284"/>
              <a:gd name="connsiteX2" fmla="*/ 0 w 374650"/>
              <a:gd name="connsiteY2" fmla="*/ 0 h 2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767591" y="2655026"/>
                <a:ext cx="1682750" cy="419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591" y="2655026"/>
                <a:ext cx="1682750" cy="4196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250748" y="3158076"/>
                <a:ext cx="454052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48" y="3158076"/>
                <a:ext cx="454052" cy="3702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>
            <a:off x="4610671" y="367369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618377" y="3639270"/>
                <a:ext cx="506613" cy="374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77" y="3639270"/>
                <a:ext cx="506613" cy="374013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426793" y="3888632"/>
                <a:ext cx="2082181" cy="606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793" y="3888632"/>
                <a:ext cx="2082181" cy="6060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/>
          <p:cNvSpPr/>
          <p:nvPr/>
        </p:nvSpPr>
        <p:spPr>
          <a:xfrm>
            <a:off x="4096943" y="315255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rot="10800000" flipH="1" flipV="1">
            <a:off x="3714631" y="4192371"/>
            <a:ext cx="208814" cy="2102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412827" y="3948372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27" y="3948372"/>
                <a:ext cx="4235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 rot="10800000" flipH="1" flipV="1">
            <a:off x="4128455" y="3237818"/>
            <a:ext cx="474288" cy="47653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216754" y="4621500"/>
                <a:ext cx="2981521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754" y="4621500"/>
                <a:ext cx="2981521" cy="613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141836" y="5705655"/>
                <a:ext cx="1764009" cy="684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836" y="5705655"/>
                <a:ext cx="1764009" cy="6847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3532474" y="2117520"/>
                <a:ext cx="155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474" y="2117520"/>
                <a:ext cx="15520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618253" y="4874451"/>
                <a:ext cx="155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53" y="4874451"/>
                <a:ext cx="155205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8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线性模型（线性可分）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假设超平面能将训练样本正确分类，即对于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zh-CN" altLang="en-US" dirty="0" smtClean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分类</a:t>
                </a:r>
                <a:r>
                  <a:rPr lang="zh-CN" altLang="en-US" dirty="0"/>
                  <a:t>平</a:t>
                </a:r>
                <a:r>
                  <a:rPr lang="zh-CN" altLang="en-US" dirty="0" smtClean="0"/>
                  <a:t>面对于向量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的长度具有不变性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231424" y="1969533"/>
                <a:ext cx="225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24" y="1969533"/>
                <a:ext cx="2259624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4703885" y="2022315"/>
            <a:ext cx="395654" cy="26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38318" y="3437793"/>
                <a:ext cx="225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18" y="3437793"/>
                <a:ext cx="225962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264269" y="3473018"/>
            <a:ext cx="439616" cy="29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970212" y="3437793"/>
                <a:ext cx="225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12" y="3437793"/>
                <a:ext cx="225962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90161" y="3151636"/>
                <a:ext cx="1217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61" y="3151636"/>
                <a:ext cx="12174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75663" y="3741645"/>
                <a:ext cx="816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663" y="3741645"/>
                <a:ext cx="8168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870963" y="5367697"/>
                <a:ext cx="213404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963" y="5367697"/>
                <a:ext cx="2134046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右箭头 15"/>
          <p:cNvSpPr/>
          <p:nvPr/>
        </p:nvSpPr>
        <p:spPr>
          <a:xfrm>
            <a:off x="4525366" y="5575639"/>
            <a:ext cx="535610" cy="298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69298" y="5506718"/>
                <a:ext cx="1983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98" y="5506718"/>
                <a:ext cx="1983876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767274" y="4914195"/>
                <a:ext cx="99399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274" y="4914195"/>
                <a:ext cx="993990" cy="612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625589" y="5065365"/>
                <a:ext cx="444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89" y="5065365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913783" y="5043707"/>
                <a:ext cx="971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83" y="5043707"/>
                <a:ext cx="9717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6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线性模型（线性可分）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09391" y="1380615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zh-CN" altLang="en-US" dirty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91" y="1380615"/>
                <a:ext cx="4572000" cy="646331"/>
              </a:xfrm>
              <a:prstGeom prst="rect">
                <a:avLst/>
              </a:prstGeom>
              <a:blipFill>
                <a:blip r:embed="rId4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3710355" y="1554380"/>
            <a:ext cx="474784" cy="29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6547680" y="2788555"/>
            <a:ext cx="778769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间隔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160584" y="2645732"/>
            <a:ext cx="0" cy="312160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150241" y="5767413"/>
            <a:ext cx="3815968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920703" y="5666423"/>
            <a:ext cx="346307" cy="381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52528" y="3383188"/>
            <a:ext cx="136285" cy="133783"/>
            <a:chOff x="5476803" y="2392530"/>
            <a:chExt cx="108000" cy="10800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392520" y="4188177"/>
            <a:ext cx="136285" cy="133783"/>
            <a:chOff x="5476803" y="2392530"/>
            <a:chExt cx="108000" cy="1080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172226" y="3992576"/>
            <a:ext cx="136285" cy="133783"/>
            <a:chOff x="5476803" y="2392530"/>
            <a:chExt cx="108000" cy="1080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2716774" y="4273084"/>
            <a:ext cx="136285" cy="133783"/>
            <a:chOff x="5476803" y="2392530"/>
            <a:chExt cx="108000" cy="1080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942681" y="4491713"/>
            <a:ext cx="136285" cy="133783"/>
            <a:chOff x="5476803" y="2392530"/>
            <a:chExt cx="108000" cy="10800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384160" y="4484432"/>
            <a:ext cx="136285" cy="133783"/>
            <a:chOff x="5476803" y="2392530"/>
            <a:chExt cx="108000" cy="1080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2834069" y="3434992"/>
            <a:ext cx="136285" cy="133783"/>
            <a:chOff x="5476803" y="2392530"/>
            <a:chExt cx="108000" cy="108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4884114" y="4804340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237732" y="4662203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80939" y="5349710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656634" y="5222446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674309" y="5171435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731981" y="5009868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002910" y="5079919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952256" y="4558604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305874" y="5009868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2921201" y="3153835"/>
            <a:ext cx="2466781" cy="23730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4101447" y="3237354"/>
            <a:ext cx="136285" cy="133783"/>
            <a:chOff x="5476803" y="2392530"/>
            <a:chExt cx="108000" cy="10800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816128" y="3501883"/>
            <a:ext cx="136285" cy="133783"/>
            <a:chOff x="5476803" y="2392530"/>
            <a:chExt cx="108000" cy="108000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609559" y="4670557"/>
            <a:ext cx="136285" cy="133783"/>
            <a:chOff x="5476803" y="2392530"/>
            <a:chExt cx="108000" cy="10800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195435" y="3662912"/>
            <a:ext cx="136285" cy="133783"/>
            <a:chOff x="5476803" y="2392530"/>
            <a:chExt cx="108000" cy="10800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2739983" y="3943420"/>
            <a:ext cx="136285" cy="133783"/>
            <a:chOff x="5476803" y="2392530"/>
            <a:chExt cx="108000" cy="108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直接连接符 58"/>
          <p:cNvCxnSpPr/>
          <p:nvPr/>
        </p:nvCxnSpPr>
        <p:spPr>
          <a:xfrm>
            <a:off x="4456020" y="5329236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592305" y="4737449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731981" y="4339975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183916" y="4056801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790248"/>
              </p:ext>
            </p:extLst>
          </p:nvPr>
        </p:nvGraphicFramePr>
        <p:xfrm>
          <a:off x="5387982" y="5845150"/>
          <a:ext cx="280830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8" name="Formula" r:id="rId5" imgW="137160" imgH="131040" progId="Equation.Ribbit">
                  <p:embed/>
                </p:oleObj>
              </mc:Choice>
              <mc:Fallback>
                <p:oleObj name="Formula" r:id="rId5" imgW="137160" imgH="131040" progId="Equation.Ribbit">
                  <p:embed/>
                  <p:pic>
                    <p:nvPicPr>
                      <p:cNvPr id="62" name="对象 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7982" y="5845150"/>
                        <a:ext cx="280830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347144"/>
              </p:ext>
            </p:extLst>
          </p:nvPr>
        </p:nvGraphicFramePr>
        <p:xfrm>
          <a:off x="1738318" y="2893949"/>
          <a:ext cx="290739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9" name="Formula" r:id="rId7" imgW="141120" imgH="131040" progId="Equation.Ribbit">
                  <p:embed/>
                </p:oleObj>
              </mc:Choice>
              <mc:Fallback>
                <p:oleObj name="Formula" r:id="rId7" imgW="141120" imgH="131040" progId="Equation.Ribbit">
                  <p:embed/>
                  <p:pic>
                    <p:nvPicPr>
                      <p:cNvPr id="63" name="对象 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8318" y="2893949"/>
                        <a:ext cx="290739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直接连接符 64"/>
          <p:cNvCxnSpPr/>
          <p:nvPr/>
        </p:nvCxnSpPr>
        <p:spPr>
          <a:xfrm flipV="1">
            <a:off x="3209670" y="3342618"/>
            <a:ext cx="2466781" cy="23730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720875" y="2890326"/>
            <a:ext cx="2466781" cy="23730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3332499" y="4437286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3604942" y="5113758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197906" y="4547410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大括号 173"/>
          <p:cNvSpPr/>
          <p:nvPr/>
        </p:nvSpPr>
        <p:spPr>
          <a:xfrm rot="19020000">
            <a:off x="5347460" y="2786946"/>
            <a:ext cx="181713" cy="668916"/>
          </a:xfrm>
          <a:custGeom>
            <a:avLst/>
            <a:gdLst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7" fmla="*/ 0 w 155448"/>
              <a:gd name="connsiteY7" fmla="*/ 0 h 914400"/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7724 w 155449"/>
              <a:gd name="connsiteY4" fmla="*/ 470153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7" fmla="*/ 0 w 155449"/>
              <a:gd name="connsiteY7" fmla="*/ 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5681 w 155449"/>
              <a:gd name="connsiteY4" fmla="*/ 482121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7724 w 155451"/>
              <a:gd name="connsiteY2" fmla="*/ 444247 h 914400"/>
              <a:gd name="connsiteX3" fmla="*/ 155448 w 155451"/>
              <a:gd name="connsiteY3" fmla="*/ 457200 h 914400"/>
              <a:gd name="connsiteX4" fmla="*/ 77724 w 155451"/>
              <a:gd name="connsiteY4" fmla="*/ 470153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  <a:gd name="connsiteX7" fmla="*/ 0 w 155451"/>
              <a:gd name="connsiteY7" fmla="*/ 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9251 w 155451"/>
              <a:gd name="connsiteY2" fmla="*/ 426979 h 914400"/>
              <a:gd name="connsiteX3" fmla="*/ 155448 w 155451"/>
              <a:gd name="connsiteY3" fmla="*/ 457200 h 914400"/>
              <a:gd name="connsiteX4" fmla="*/ 75681 w 155451"/>
              <a:gd name="connsiteY4" fmla="*/ 482121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51" h="914400" stroke="0" extrusionOk="0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7724" y="444247"/>
                </a:lnTo>
                <a:cubicBezTo>
                  <a:pt x="77724" y="451401"/>
                  <a:pt x="112522" y="457200"/>
                  <a:pt x="155448" y="457200"/>
                </a:cubicBezTo>
                <a:cubicBezTo>
                  <a:pt x="112522" y="457200"/>
                  <a:pt x="77724" y="462999"/>
                  <a:pt x="77724" y="470153"/>
                </a:cubicBezTo>
                <a:lnTo>
                  <a:pt x="77724" y="901447"/>
                </a:lnTo>
                <a:cubicBezTo>
                  <a:pt x="77724" y="908601"/>
                  <a:pt x="42926" y="914400"/>
                  <a:pt x="0" y="914400"/>
                </a:cubicBezTo>
                <a:lnTo>
                  <a:pt x="0" y="0"/>
                </a:lnTo>
                <a:close/>
              </a:path>
              <a:path w="155451" h="914400" fill="none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9251" y="426979"/>
                </a:lnTo>
                <a:cubicBezTo>
                  <a:pt x="79251" y="434133"/>
                  <a:pt x="156043" y="448010"/>
                  <a:pt x="155448" y="457200"/>
                </a:cubicBezTo>
                <a:cubicBezTo>
                  <a:pt x="154853" y="466390"/>
                  <a:pt x="75681" y="474967"/>
                  <a:pt x="75681" y="482121"/>
                </a:cubicBezTo>
                <a:cubicBezTo>
                  <a:pt x="75681" y="625886"/>
                  <a:pt x="77724" y="757682"/>
                  <a:pt x="77724" y="901447"/>
                </a:cubicBezTo>
                <a:cubicBezTo>
                  <a:pt x="77724" y="908601"/>
                  <a:pt x="42926" y="914400"/>
                  <a:pt x="0" y="9144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4411994" y="2932077"/>
            <a:ext cx="234382" cy="460158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4917130" y="4128491"/>
            <a:ext cx="472769" cy="307528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5030354" y="3531701"/>
            <a:ext cx="472769" cy="301364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" fmla="*/ 349250 w 349250"/>
              <a:gd name="connsiteY0" fmla="*/ 247650 h 254239"/>
              <a:gd name="connsiteX1" fmla="*/ 209550 w 349250"/>
              <a:gd name="connsiteY1" fmla="*/ 215900 h 254239"/>
              <a:gd name="connsiteX2" fmla="*/ 0 w 349250"/>
              <a:gd name="connsiteY2" fmla="*/ 0 h 254239"/>
              <a:gd name="connsiteX0" fmla="*/ 374650 w 374650"/>
              <a:gd name="connsiteY0" fmla="*/ 254000 h 259411"/>
              <a:gd name="connsiteX1" fmla="*/ 209550 w 374650"/>
              <a:gd name="connsiteY1" fmla="*/ 215900 h 259411"/>
              <a:gd name="connsiteX2" fmla="*/ 0 w 374650"/>
              <a:gd name="connsiteY2" fmla="*/ 0 h 259411"/>
              <a:gd name="connsiteX0" fmla="*/ 374650 w 374650"/>
              <a:gd name="connsiteY0" fmla="*/ 254000 h 254671"/>
              <a:gd name="connsiteX1" fmla="*/ 209550 w 374650"/>
              <a:gd name="connsiteY1" fmla="*/ 215900 h 254671"/>
              <a:gd name="connsiteX2" fmla="*/ 0 w 374650"/>
              <a:gd name="connsiteY2" fmla="*/ 0 h 254671"/>
              <a:gd name="connsiteX0" fmla="*/ 374650 w 374650"/>
              <a:gd name="connsiteY0" fmla="*/ 254000 h 254033"/>
              <a:gd name="connsiteX1" fmla="*/ 175891 w 374650"/>
              <a:gd name="connsiteY1" fmla="*/ 165412 h 254033"/>
              <a:gd name="connsiteX2" fmla="*/ 0 w 374650"/>
              <a:gd name="connsiteY2" fmla="*/ 0 h 254033"/>
              <a:gd name="connsiteX0" fmla="*/ 374650 w 374650"/>
              <a:gd name="connsiteY0" fmla="*/ 242781 h 242822"/>
              <a:gd name="connsiteX1" fmla="*/ 175891 w 374650"/>
              <a:gd name="connsiteY1" fmla="*/ 165412 h 242822"/>
              <a:gd name="connsiteX2" fmla="*/ 0 w 374650"/>
              <a:gd name="connsiteY2" fmla="*/ 0 h 242822"/>
              <a:gd name="connsiteX0" fmla="*/ 374650 w 374650"/>
              <a:gd name="connsiteY0" fmla="*/ 242781 h 243284"/>
              <a:gd name="connsiteX1" fmla="*/ 198330 w 374650"/>
              <a:gd name="connsiteY1" fmla="*/ 204681 h 243284"/>
              <a:gd name="connsiteX2" fmla="*/ 0 w 374650"/>
              <a:gd name="connsiteY2" fmla="*/ 0 h 2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93" y="3662912"/>
            <a:ext cx="1341236" cy="310923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79" y="2628901"/>
            <a:ext cx="1335140" cy="304826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29" y="4265650"/>
            <a:ext cx="1518036" cy="304826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50" y="2657148"/>
            <a:ext cx="951058" cy="579170"/>
          </a:xfrm>
          <a:prstGeom prst="rect">
            <a:avLst/>
          </a:prstGeom>
        </p:spPr>
      </p:pic>
      <p:sp>
        <p:nvSpPr>
          <p:cNvPr id="79" name="内容占位符 3"/>
          <p:cNvSpPr txBox="1">
            <a:spLocks/>
          </p:cNvSpPr>
          <p:nvPr/>
        </p:nvSpPr>
        <p:spPr>
          <a:xfrm>
            <a:off x="2201589" y="4720060"/>
            <a:ext cx="1322573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支持向量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支持向量机基本型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最大间隔</a:t>
                </a:r>
                <a:r>
                  <a:rPr lang="en-US" altLang="zh-CN" dirty="0" smtClean="0"/>
                  <a:t>:</a:t>
                </a:r>
                <a:r>
                  <a:rPr lang="zh-CN" altLang="en-US" dirty="0"/>
                  <a:t>寻找参数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使得间隔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最大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90345" y="2127673"/>
                <a:ext cx="4563208" cy="135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1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345" y="2127673"/>
                <a:ext cx="4563208" cy="1359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右箭头 7"/>
          <p:cNvSpPr/>
          <p:nvPr/>
        </p:nvSpPr>
        <p:spPr>
          <a:xfrm>
            <a:off x="1617431" y="3868375"/>
            <a:ext cx="535610" cy="298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890345" y="4235127"/>
                <a:ext cx="4563208" cy="13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1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345" y="4235127"/>
                <a:ext cx="4563208" cy="1323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937359" y="2954513"/>
                <a:ext cx="15055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59" y="2954513"/>
                <a:ext cx="1505527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937359" y="5069640"/>
                <a:ext cx="15055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59" y="5069640"/>
                <a:ext cx="1505527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3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1384</Words>
  <Application>Microsoft Office PowerPoint</Application>
  <PresentationFormat>全屏显示(4:3)</PresentationFormat>
  <Paragraphs>567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Times </vt:lpstr>
      <vt:lpstr>等线</vt:lpstr>
      <vt:lpstr>楷体</vt:lpstr>
      <vt:lpstr>微软雅黑</vt:lpstr>
      <vt:lpstr>幼圆</vt:lpstr>
      <vt:lpstr>Arial</vt:lpstr>
      <vt:lpstr>Calibri</vt:lpstr>
      <vt:lpstr>Cambria Math</vt:lpstr>
      <vt:lpstr>Times New Roman</vt:lpstr>
      <vt:lpstr>Verdana</vt:lpstr>
      <vt:lpstr>Wingdings</vt:lpstr>
      <vt:lpstr>Office 主题​​</vt:lpstr>
      <vt:lpstr>Formula</vt:lpstr>
      <vt:lpstr>第六章：支持向量机</vt:lpstr>
      <vt:lpstr>线性模型</vt:lpstr>
      <vt:lpstr>线性模型</vt:lpstr>
      <vt:lpstr>线性模型</vt:lpstr>
      <vt:lpstr>线性模型</vt:lpstr>
      <vt:lpstr>线性模型</vt:lpstr>
      <vt:lpstr>线性模型（线性可分）</vt:lpstr>
      <vt:lpstr>线性模型（线性可分）</vt:lpstr>
      <vt:lpstr>支持向量机基本型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线性模型（线性不可分）</vt:lpstr>
      <vt:lpstr>核支持向量机</vt:lpstr>
      <vt:lpstr>核支持向量机</vt:lpstr>
      <vt:lpstr>核支持向量机</vt:lpstr>
      <vt:lpstr>核支持向量机</vt:lpstr>
      <vt:lpstr>线性模型（线性不可分）</vt:lpstr>
      <vt:lpstr>软间隔支持向量机</vt:lpstr>
      <vt:lpstr>软间隔支持向量机</vt:lpstr>
      <vt:lpstr>软间隔支持向量机</vt:lpstr>
      <vt:lpstr>软间隔支持向量机</vt:lpstr>
      <vt:lpstr>软间隔支持向量机</vt:lpstr>
      <vt:lpstr>软间隔支持向量机</vt:lpstr>
      <vt:lpstr>替代损失函数</vt:lpstr>
      <vt:lpstr>正则化</vt:lpstr>
      <vt:lpstr>支持向量回归</vt:lpstr>
      <vt:lpstr>损失函数</vt:lpstr>
      <vt:lpstr>支持向量回归</vt:lpstr>
      <vt:lpstr>核方法</vt:lpstr>
      <vt:lpstr>核线性判别分析</vt:lpstr>
      <vt:lpstr>核线性判别分析</vt:lpstr>
      <vt:lpstr>核线性判别分析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第一章：简介</dc:title>
  <dc:creator>Dove Lian</dc:creator>
  <cp:lastModifiedBy>Dove Lian</cp:lastModifiedBy>
  <cp:revision>316</cp:revision>
  <dcterms:created xsi:type="dcterms:W3CDTF">2020-09-10T02:05:53Z</dcterms:created>
  <dcterms:modified xsi:type="dcterms:W3CDTF">2022-10-10T07:33:09Z</dcterms:modified>
</cp:coreProperties>
</file>