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0" r:id="rId46"/>
    <p:sldId id="301"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81" autoAdjust="0"/>
  </p:normalViewPr>
  <p:slideViewPr>
    <p:cSldViewPr snapToGrid="0">
      <p:cViewPr varScale="1">
        <p:scale>
          <a:sx n="98" d="100"/>
          <a:sy n="98" d="100"/>
        </p:scale>
        <p:origin x="197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CDC13-191A-461F-982B-9F2902872718}" type="doc">
      <dgm:prSet loTypeId="urn:microsoft.com/office/officeart/2005/8/layout/process1" loCatId="process" qsTypeId="urn:microsoft.com/office/officeart/2005/8/quickstyle/simple1" qsCatId="simple" csTypeId="urn:microsoft.com/office/officeart/2005/8/colors/accent1_2" csCatId="accent1" phldr="1"/>
      <dgm:spPr/>
    </dgm:pt>
    <dgm:pt modelId="{C829AFD7-D88F-41D1-AF8A-A146DDED5ED3}">
      <dgm:prSet phldrT="[文本]"/>
      <dgm:spPr/>
      <dgm:t>
        <a:bodyPr/>
        <a:lstStyle/>
        <a:p>
          <a:r>
            <a:rPr lang="zh-CN" altLang="en-US" dirty="0" smtClean="0"/>
            <a:t>基于评价结果产生下一个候选子集</a:t>
          </a:r>
          <a:endParaRPr lang="zh-CN" altLang="en-US" dirty="0"/>
        </a:p>
      </dgm:t>
    </dgm:pt>
    <dgm:pt modelId="{9FA83764-3D80-4674-923F-97C70504516C}" type="parTrans" cxnId="{C0020718-155F-4F8E-B3A9-B794CC21C2ED}">
      <dgm:prSet/>
      <dgm:spPr/>
      <dgm:t>
        <a:bodyPr/>
        <a:lstStyle/>
        <a:p>
          <a:endParaRPr lang="zh-CN" altLang="en-US"/>
        </a:p>
      </dgm:t>
    </dgm:pt>
    <dgm:pt modelId="{7090DF00-1D4A-4FA1-B31B-58BCB6CFD893}" type="sibTrans" cxnId="{C0020718-155F-4F8E-B3A9-B794CC21C2ED}">
      <dgm:prSet/>
      <dgm:spPr/>
      <dgm:t>
        <a:bodyPr/>
        <a:lstStyle/>
        <a:p>
          <a:endParaRPr lang="zh-CN" altLang="en-US"/>
        </a:p>
      </dgm:t>
    </dgm:pt>
    <dgm:pt modelId="{A996E2B1-6632-403D-B5B1-0D9569E853B5}" type="pres">
      <dgm:prSet presAssocID="{D1ECDC13-191A-461F-982B-9F2902872718}" presName="Name0" presStyleCnt="0">
        <dgm:presLayoutVars>
          <dgm:dir/>
          <dgm:resizeHandles val="exact"/>
        </dgm:presLayoutVars>
      </dgm:prSet>
      <dgm:spPr/>
    </dgm:pt>
    <dgm:pt modelId="{6ED35884-B6D1-4133-BAF0-47ED263A5C6F}" type="pres">
      <dgm:prSet presAssocID="{C829AFD7-D88F-41D1-AF8A-A146DDED5ED3}" presName="node" presStyleLbl="node1" presStyleIdx="0" presStyleCnt="1">
        <dgm:presLayoutVars>
          <dgm:bulletEnabled val="1"/>
        </dgm:presLayoutVars>
      </dgm:prSet>
      <dgm:spPr/>
      <dgm:t>
        <a:bodyPr/>
        <a:lstStyle/>
        <a:p>
          <a:endParaRPr lang="zh-CN" altLang="en-US"/>
        </a:p>
      </dgm:t>
    </dgm:pt>
  </dgm:ptLst>
  <dgm:cxnLst>
    <dgm:cxn modelId="{E7ED6B20-74A4-4E3E-ACB0-7E7F73604B6D}" type="presOf" srcId="{D1ECDC13-191A-461F-982B-9F2902872718}" destId="{A996E2B1-6632-403D-B5B1-0D9569E853B5}" srcOrd="0" destOrd="0" presId="urn:microsoft.com/office/officeart/2005/8/layout/process1"/>
    <dgm:cxn modelId="{C0020718-155F-4F8E-B3A9-B794CC21C2ED}" srcId="{D1ECDC13-191A-461F-982B-9F2902872718}" destId="{C829AFD7-D88F-41D1-AF8A-A146DDED5ED3}" srcOrd="0" destOrd="0" parTransId="{9FA83764-3D80-4674-923F-97C70504516C}" sibTransId="{7090DF00-1D4A-4FA1-B31B-58BCB6CFD893}"/>
    <dgm:cxn modelId="{8379B51D-F64C-4B7D-AFA6-BF0B5C76C0C6}" type="presOf" srcId="{C829AFD7-D88F-41D1-AF8A-A146DDED5ED3}" destId="{6ED35884-B6D1-4133-BAF0-47ED263A5C6F}" srcOrd="0" destOrd="0" presId="urn:microsoft.com/office/officeart/2005/8/layout/process1"/>
    <dgm:cxn modelId="{FF2100CA-B3AF-43FA-BF8C-4A582689B5F6}" type="presParOf" srcId="{A996E2B1-6632-403D-B5B1-0D9569E853B5}" destId="{6ED35884-B6D1-4133-BAF0-47ED263A5C6F}"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35884-B6D1-4133-BAF0-47ED263A5C6F}">
      <dsp:nvSpPr>
        <dsp:cNvPr id="0" name=""/>
        <dsp:cNvSpPr/>
      </dsp:nvSpPr>
      <dsp:spPr>
        <a:xfrm>
          <a:off x="791" y="7920"/>
          <a:ext cx="1618417" cy="12441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基于评价结果产生下一个候选子集</a:t>
          </a:r>
          <a:endParaRPr lang="zh-CN" altLang="en-US" sz="1700" kern="1200" dirty="0"/>
        </a:p>
      </dsp:txBody>
      <dsp:txXfrm>
        <a:off x="37231" y="44360"/>
        <a:ext cx="1545537" cy="11712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38380-55B4-44CC-8D64-0CFEAEC87175}"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702A3-3BBD-4453-B934-FADD575612CE}" type="slidenum">
              <a:rPr lang="zh-CN" altLang="en-US" smtClean="0"/>
              <a:t>‹#›</a:t>
            </a:fld>
            <a:endParaRPr lang="zh-CN" altLang="en-US"/>
          </a:p>
        </p:txBody>
      </p:sp>
    </p:spTree>
    <p:extLst>
      <p:ext uri="{BB962C8B-B14F-4D97-AF65-F5344CB8AC3E}">
        <p14:creationId xmlns:p14="http://schemas.microsoft.com/office/powerpoint/2010/main" val="124643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9702A3-3BBD-4453-B934-FADD575612CE}" type="slidenum">
              <a:rPr lang="zh-CN" altLang="en-US" smtClean="0"/>
              <a:t>32</a:t>
            </a:fld>
            <a:endParaRPr lang="zh-CN" altLang="en-US"/>
          </a:p>
        </p:txBody>
      </p:sp>
    </p:spTree>
    <p:extLst>
      <p:ext uri="{BB962C8B-B14F-4D97-AF65-F5344CB8AC3E}">
        <p14:creationId xmlns:p14="http://schemas.microsoft.com/office/powerpoint/2010/main" val="687598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9702A3-3BBD-4453-B934-FADD575612CE}" type="slidenum">
              <a:rPr lang="zh-CN" altLang="en-US" smtClean="0"/>
              <a:t>36</a:t>
            </a:fld>
            <a:endParaRPr lang="zh-CN" altLang="en-US"/>
          </a:p>
        </p:txBody>
      </p:sp>
    </p:spTree>
    <p:extLst>
      <p:ext uri="{BB962C8B-B14F-4D97-AF65-F5344CB8AC3E}">
        <p14:creationId xmlns:p14="http://schemas.microsoft.com/office/powerpoint/2010/main" val="72834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nchor="t"/>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2DD3A404-5EF0-430A-B2E4-8DED4DECA18A}"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9993797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B6F05E-FF6E-4D49-A459-ED6212154775}"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25854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5377DA-850B-4CC3-BE55-7AF8C59ADECC}"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9574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40516419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8978E0C-AD0B-4336-9902-C65367C2D09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61310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40ECAF-2111-4247-8604-73DF73189235}" type="datetime1">
              <a:rPr lang="zh-CN" altLang="en-US" smtClean="0"/>
              <a:t>2022/10/31</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4383938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A3C41C8-1CDE-4462-8A83-8A20E34D4C95}" type="datetime1">
              <a:rPr lang="zh-CN" altLang="en-US" smtClean="0"/>
              <a:t>2022/10/31</a:t>
            </a:fld>
            <a:endParaRPr lang="zh-CN" altLang="en-US"/>
          </a:p>
        </p:txBody>
      </p:sp>
      <p:sp>
        <p:nvSpPr>
          <p:cNvPr id="8" name="页脚占位符 7"/>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9" name="灯片编号占位符 8"/>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813211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CD0DE5-1C2B-4DE9-9DE6-98692ECA1454}" type="datetime1">
              <a:rPr lang="zh-CN" altLang="en-US" smtClean="0"/>
              <a:t>2022/10/31</a:t>
            </a:fld>
            <a:endParaRPr lang="zh-CN" altLang="en-US"/>
          </a:p>
        </p:txBody>
      </p:sp>
      <p:sp>
        <p:nvSpPr>
          <p:cNvPr id="4" name="页脚占位符 3"/>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5" name="灯片编号占位符 4"/>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3271959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C1F6F8-E602-43B3-9619-E5B3B066E24C}" type="datetime1">
              <a:rPr lang="zh-CN" altLang="en-US" smtClean="0"/>
              <a:t>2022/10/31</a:t>
            </a:fld>
            <a:endParaRPr lang="zh-CN" altLang="en-US"/>
          </a:p>
        </p:txBody>
      </p:sp>
      <p:sp>
        <p:nvSpPr>
          <p:cNvPr id="3" name="页脚占位符 2"/>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4" name="灯片编号占位符 3"/>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117072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6763820-80DD-42CA-9568-74BA8791AA10}" type="datetime1">
              <a:rPr lang="zh-CN" altLang="en-US" smtClean="0"/>
              <a:t>2022/10/31</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760116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125E01A-3DFA-40E0-B504-CF7FFB1E4265}" type="datetime1">
              <a:rPr lang="zh-CN" altLang="en-US" smtClean="0"/>
              <a:t>2022/10/31</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429407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98107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482106"/>
            <a:ext cx="7886700" cy="4932533"/>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1738318" y="6516130"/>
            <a:ext cx="829447" cy="263012"/>
          </a:xfrm>
          <a:prstGeom prst="rect">
            <a:avLst/>
          </a:prstGeom>
        </p:spPr>
        <p:txBody>
          <a:bodyPr vert="horz" lIns="91440" tIns="45720" rIns="91440" bIns="45720" rtlCol="0" anchor="ctr"/>
          <a:lstStyle>
            <a:lvl1pPr algn="l">
              <a:defRPr sz="900">
                <a:solidFill>
                  <a:schemeClr val="tx1">
                    <a:tint val="75000"/>
                  </a:schemeClr>
                </a:solidFill>
              </a:defRPr>
            </a:lvl1pPr>
          </a:lstStyle>
          <a:p>
            <a:fld id="{ADCCC1FB-A249-49D3-9620-1BA24AE4595D}" type="datetime1">
              <a:rPr lang="zh-CN" altLang="en-US" smtClean="0"/>
              <a:t>2022/10/31</a:t>
            </a:fld>
            <a:endParaRPr lang="zh-CN" altLang="en-US"/>
          </a:p>
        </p:txBody>
      </p:sp>
      <p:sp>
        <p:nvSpPr>
          <p:cNvPr id="5" name="页脚占位符 4"/>
          <p:cNvSpPr>
            <a:spLocks noGrp="1"/>
          </p:cNvSpPr>
          <p:nvPr>
            <p:ph type="ftr" sz="quarter" idx="3"/>
          </p:nvPr>
        </p:nvSpPr>
        <p:spPr>
          <a:xfrm>
            <a:off x="634425" y="6516130"/>
            <a:ext cx="1008638" cy="263012"/>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dirty="0" smtClean="0"/>
              <a:t>《</a:t>
            </a:r>
            <a:r>
              <a:rPr lang="zh-CN" altLang="en-US" dirty="0" smtClean="0"/>
              <a:t>机器学习概论</a:t>
            </a:r>
            <a:r>
              <a:rPr lang="en-US" altLang="zh-CN" dirty="0" smtClean="0"/>
              <a:t>》</a:t>
            </a:r>
            <a:endParaRPr lang="zh-CN" altLang="en-US" dirty="0"/>
          </a:p>
        </p:txBody>
      </p:sp>
      <p:sp>
        <p:nvSpPr>
          <p:cNvPr id="6" name="灯片编号占位符 5"/>
          <p:cNvSpPr>
            <a:spLocks noGrp="1"/>
          </p:cNvSpPr>
          <p:nvPr>
            <p:ph type="sldNum" sz="quarter" idx="4"/>
          </p:nvPr>
        </p:nvSpPr>
        <p:spPr>
          <a:xfrm>
            <a:off x="8367066" y="879586"/>
            <a:ext cx="628650" cy="365125"/>
          </a:xfrm>
          <a:prstGeom prst="rect">
            <a:avLst/>
          </a:prstGeom>
        </p:spPr>
        <p:txBody>
          <a:bodyPr vert="horz" lIns="91440" tIns="45720" rIns="91440" bIns="45720" rtlCol="0" anchor="ctr"/>
          <a:lstStyle>
            <a:lvl1pPr algn="r">
              <a:defRPr sz="1200" b="1">
                <a:solidFill>
                  <a:schemeClr val="tx1"/>
                </a:solidFill>
              </a:defRPr>
            </a:lvl1pPr>
          </a:lstStyle>
          <a:p>
            <a:fld id="{EBFC4843-EEDB-4B7A-8496-D61853415229}" type="slidenum">
              <a:rPr lang="zh-CN" altLang="en-US" smtClean="0"/>
              <a:pPr/>
              <a:t>‹#›</a:t>
            </a:fld>
            <a:endParaRPr lang="zh-CN" altLang="en-US"/>
          </a:p>
        </p:txBody>
      </p:sp>
      <p:pic>
        <p:nvPicPr>
          <p:cNvPr id="7" name="Picture 6"/>
          <p:cNvPicPr>
            <a:picLocks noChangeAspect="1"/>
          </p:cNvPicPr>
          <p:nvPr userDrawn="1"/>
        </p:nvPicPr>
        <p:blipFill rotWithShape="1">
          <a:blip r:embed="rId13">
            <a:extLst>
              <a:ext uri="{BEBA8EAE-BF5A-486C-A8C5-ECC9F3942E4B}">
                <a14:imgProps xmlns:a14="http://schemas.microsoft.com/office/drawing/2010/main">
                  <a14:imgLayer r:embed="rId14">
                    <a14:imgEffect>
                      <a14:backgroundRemoval t="2652" b="95833" l="805" r="50302"/>
                    </a14:imgEffect>
                  </a14:imgLayer>
                </a14:imgProps>
              </a:ext>
            </a:extLst>
          </a:blip>
          <a:srcRect l="1834" t="5944" r="52105" b="8391"/>
          <a:stretch/>
        </p:blipFill>
        <p:spPr>
          <a:xfrm>
            <a:off x="8076630" y="365126"/>
            <a:ext cx="762106" cy="752887"/>
          </a:xfrm>
          <a:prstGeom prst="rect">
            <a:avLst/>
          </a:prstGeom>
        </p:spPr>
      </p:pic>
    </p:spTree>
    <p:extLst>
      <p:ext uri="{BB962C8B-B14F-4D97-AF65-F5344CB8AC3E}">
        <p14:creationId xmlns:p14="http://schemas.microsoft.com/office/powerpoint/2010/main" val="234938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baseline="0">
          <a:solidFill>
            <a:schemeClr val="tx1"/>
          </a:solidFill>
          <a:latin typeface="Times New Roman" panose="02020603050405020304" pitchFamily="18" charset="0"/>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ff.ustc.edu.cn/~liandefu" TargetMode="External"/><Relationship Id="rId2" Type="http://schemas.openxmlformats.org/officeDocument/2006/relationships/hyperlink" Target="mailto:liandefu@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28.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32.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3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3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0.png"/></Relationships>
</file>

<file path=ppt/slides/_rels/slide3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3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3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41.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5.png"/><Relationship Id="rId7"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116.png"/><Relationship Id="rId9" Type="http://schemas.openxmlformats.org/officeDocument/2006/relationships/image" Target="../media/image119.png"/></Relationships>
</file>

<file path=ppt/slides/_rels/slide4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4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第十一章</a:t>
            </a:r>
            <a:r>
              <a:rPr lang="zh-CN" altLang="en-US" dirty="0"/>
              <a:t>：特征选择</a:t>
            </a:r>
            <a:r>
              <a:rPr lang="zh-CN" altLang="en-US" dirty="0" smtClean="0"/>
              <a:t>与</a:t>
            </a:r>
            <a:r>
              <a:rPr lang="en-US" altLang="zh-CN" dirty="0" smtClean="0"/>
              <a:t/>
            </a:r>
            <a:br>
              <a:rPr lang="en-US" altLang="zh-CN" dirty="0" smtClean="0"/>
            </a:br>
            <a:r>
              <a:rPr lang="zh-CN" altLang="en-US" dirty="0" smtClean="0"/>
              <a:t>稀疏</a:t>
            </a:r>
            <a:r>
              <a:rPr lang="zh-CN" altLang="en-US" dirty="0"/>
              <a:t>学习</a:t>
            </a:r>
          </a:p>
        </p:txBody>
      </p:sp>
      <p:sp>
        <p:nvSpPr>
          <p:cNvPr id="3" name="副标题 2"/>
          <p:cNvSpPr>
            <a:spLocks noGrp="1"/>
          </p:cNvSpPr>
          <p:nvPr>
            <p:ph type="subTitle" idx="1"/>
          </p:nvPr>
        </p:nvSpPr>
        <p:spPr>
          <a:xfrm>
            <a:off x="2804743" y="4195762"/>
            <a:ext cx="4026877" cy="1466484"/>
          </a:xfrm>
        </p:spPr>
        <p:txBody>
          <a:bodyPr>
            <a:normAutofit/>
          </a:bodyPr>
          <a:lstStyle/>
          <a:p>
            <a:pPr algn="l"/>
            <a:r>
              <a:rPr lang="zh-CN" altLang="en-US" dirty="0" smtClean="0"/>
              <a:t>主讲：连德</a:t>
            </a:r>
            <a:r>
              <a:rPr lang="zh-CN" altLang="en-US" smtClean="0"/>
              <a:t>富 特任教授 </a:t>
            </a:r>
            <a:r>
              <a:rPr lang="en-US" altLang="zh-CN" dirty="0" smtClean="0"/>
              <a:t>| </a:t>
            </a:r>
            <a:r>
              <a:rPr lang="zh-CN" altLang="en-US" dirty="0" smtClean="0"/>
              <a:t>博士生导师</a:t>
            </a:r>
            <a:endParaRPr lang="en-US" altLang="zh-CN" dirty="0" smtClean="0"/>
          </a:p>
          <a:p>
            <a:pPr algn="l"/>
            <a:r>
              <a:rPr lang="zh-CN" altLang="en-US" dirty="0" smtClean="0"/>
              <a:t>邮箱：</a:t>
            </a:r>
            <a:r>
              <a:rPr lang="en-US" altLang="zh-CN" dirty="0" smtClean="0">
                <a:hlinkClick r:id="rId2"/>
              </a:rPr>
              <a:t>liandefu@ustc.edu.cn</a:t>
            </a:r>
            <a:endParaRPr lang="en-US" altLang="zh-CN" dirty="0" smtClean="0"/>
          </a:p>
          <a:p>
            <a:pPr algn="l"/>
            <a:r>
              <a:rPr lang="zh-CN" altLang="en-US" dirty="0" smtClean="0"/>
              <a:t>手机：</a:t>
            </a:r>
            <a:r>
              <a:rPr lang="en-US" altLang="zh-CN" dirty="0" smtClean="0"/>
              <a:t>13739227137</a:t>
            </a:r>
          </a:p>
          <a:p>
            <a:pPr algn="l"/>
            <a:r>
              <a:rPr lang="zh-CN" altLang="en-US" dirty="0" smtClean="0"/>
              <a:t>主页：</a:t>
            </a:r>
            <a:r>
              <a:rPr lang="en-US" altLang="zh-CN" dirty="0" smtClean="0">
                <a:hlinkClick r:id="rId3"/>
              </a:rPr>
              <a:t>http://staff.ustc.edu.cn/~liandefu</a:t>
            </a:r>
            <a:endParaRPr lang="en-US" altLang="zh-CN" dirty="0" smtClean="0"/>
          </a:p>
        </p:txBody>
      </p:sp>
      <p:sp>
        <p:nvSpPr>
          <p:cNvPr id="8" name="灯片编号占位符 7"/>
          <p:cNvSpPr>
            <a:spLocks noGrp="1"/>
          </p:cNvSpPr>
          <p:nvPr>
            <p:ph type="sldNum" sz="quarter" idx="12"/>
          </p:nvPr>
        </p:nvSpPr>
        <p:spPr/>
        <p:txBody>
          <a:bodyPr/>
          <a:lstStyle/>
          <a:p>
            <a:fld id="{EBFC4843-EEDB-4B7A-8496-D61853415229}" type="slidenum">
              <a:rPr lang="zh-CN" altLang="en-US" smtClean="0"/>
              <a:t>1</a:t>
            </a:fld>
            <a:endParaRPr lang="zh-CN" altLang="en-US"/>
          </a:p>
        </p:txBody>
      </p:sp>
      <p:sp>
        <p:nvSpPr>
          <p:cNvPr id="9" name="页脚占位符 8"/>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10" name="日期占位符 9"/>
          <p:cNvSpPr>
            <a:spLocks noGrp="1"/>
          </p:cNvSpPr>
          <p:nvPr>
            <p:ph type="dt" sz="half" idx="10"/>
          </p:nvPr>
        </p:nvSpPr>
        <p:spPr/>
        <p:txBody>
          <a:bodyPr/>
          <a:lstStyle/>
          <a:p>
            <a:fld id="{35016999-E266-4270-8059-9A39859FD4B7}" type="datetime1">
              <a:rPr lang="zh-CN" altLang="en-US" smtClean="0"/>
              <a:t>2022/10/31</a:t>
            </a:fld>
            <a:endParaRPr lang="zh-CN" altLang="en-US"/>
          </a:p>
        </p:txBody>
      </p:sp>
      <p:sp>
        <p:nvSpPr>
          <p:cNvPr id="11" name="文本框 10"/>
          <p:cNvSpPr txBox="1"/>
          <p:nvPr/>
        </p:nvSpPr>
        <p:spPr>
          <a:xfrm>
            <a:off x="975943" y="814630"/>
            <a:ext cx="4431323" cy="369332"/>
          </a:xfrm>
          <a:prstGeom prst="rect">
            <a:avLst/>
          </a:prstGeom>
          <a:noFill/>
        </p:spPr>
        <p:txBody>
          <a:bodyPr wrap="square" rtlCol="0">
            <a:spAutoFit/>
          </a:bodyPr>
          <a:lstStyle/>
          <a:p>
            <a:r>
              <a:rPr lang="en-US" altLang="zh-CN" smtClean="0"/>
              <a:t>2022</a:t>
            </a:r>
            <a:r>
              <a:rPr lang="zh-CN" altLang="en-US" smtClean="0"/>
              <a:t>年秋季 </a:t>
            </a:r>
            <a:r>
              <a:rPr lang="en-US" altLang="zh-CN" dirty="0" smtClean="0"/>
              <a:t>《</a:t>
            </a:r>
            <a:r>
              <a:rPr lang="zh-CN" altLang="en-US" dirty="0" smtClean="0"/>
              <a:t>机器学习概论</a:t>
            </a:r>
            <a:r>
              <a:rPr lang="en-US" altLang="zh-CN" dirty="0" smtClean="0"/>
              <a:t>》</a:t>
            </a:r>
            <a:r>
              <a:rPr lang="zh-CN" altLang="en-US" dirty="0" smtClean="0"/>
              <a:t>课程</a:t>
            </a:r>
            <a:endParaRPr lang="zh-CN" altLang="en-US" dirty="0"/>
          </a:p>
        </p:txBody>
      </p:sp>
    </p:spTree>
    <p:extLst>
      <p:ext uri="{BB962C8B-B14F-4D97-AF65-F5344CB8AC3E}">
        <p14:creationId xmlns:p14="http://schemas.microsoft.com/office/powerpoint/2010/main" val="1190516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用信息熵进行子集评价</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特征子集</a:t>
                </a:r>
                <a14:m>
                  <m:oMath xmlns:m="http://schemas.openxmlformats.org/officeDocument/2006/math">
                    <m:r>
                      <a:rPr lang="en-US" altLang="zh-CN" i="1">
                        <a:latin typeface="Cambria Math" panose="02040503050406030204" pitchFamily="18" charset="0"/>
                      </a:rPr>
                      <m:t>𝐴</m:t>
                    </m:r>
                  </m:oMath>
                </a14:m>
                <a:r>
                  <a:rPr lang="zh-CN" altLang="en-US" dirty="0"/>
                  <a:t>确定了对数据集</a:t>
                </a:r>
                <a14:m>
                  <m:oMath xmlns:m="http://schemas.openxmlformats.org/officeDocument/2006/math">
                    <m:r>
                      <a:rPr lang="en-US" altLang="zh-CN" i="1">
                        <a:latin typeface="Cambria Math" panose="02040503050406030204" pitchFamily="18" charset="0"/>
                      </a:rPr>
                      <m:t>𝐷</m:t>
                    </m:r>
                  </m:oMath>
                </a14:m>
                <a:r>
                  <a:rPr lang="zh-CN" altLang="en-US" dirty="0"/>
                  <a:t>的一个划分</a:t>
                </a:r>
                <a:endParaRPr lang="en-US" altLang="zh-CN" dirty="0"/>
              </a:p>
              <a:p>
                <a:pPr marL="514350" lvl="2">
                  <a:spcBef>
                    <a:spcPts val="750"/>
                  </a:spcBef>
                </a:pPr>
                <a14:m>
                  <m:oMath xmlns:m="http://schemas.openxmlformats.org/officeDocument/2006/math">
                    <m:r>
                      <a:rPr lang="en-US" altLang="zh-CN" sz="1800" i="1">
                        <a:latin typeface="Cambria Math" panose="02040503050406030204" pitchFamily="18" charset="0"/>
                      </a:rPr>
                      <m:t>𝐴</m:t>
                    </m:r>
                  </m:oMath>
                </a14:m>
                <a:r>
                  <a:rPr lang="zh-CN" altLang="en-US" sz="1800" dirty="0"/>
                  <a:t>上的取值将数据集</a:t>
                </a:r>
                <a14:m>
                  <m:oMath xmlns:m="http://schemas.openxmlformats.org/officeDocument/2006/math">
                    <m:r>
                      <a:rPr lang="en-US" altLang="zh-CN" sz="1800" i="1">
                        <a:latin typeface="Cambria Math" panose="02040503050406030204" pitchFamily="18" charset="0"/>
                      </a:rPr>
                      <m:t>𝐷</m:t>
                    </m:r>
                  </m:oMath>
                </a14:m>
                <a:r>
                  <a:rPr lang="zh-CN" altLang="en-US" sz="1800" dirty="0"/>
                  <a:t>分为</a:t>
                </a:r>
                <a14:m>
                  <m:oMath xmlns:m="http://schemas.openxmlformats.org/officeDocument/2006/math">
                    <m:r>
                      <a:rPr lang="en-US" altLang="zh-CN" sz="1800" i="1">
                        <a:latin typeface="Cambria Math" panose="02040503050406030204" pitchFamily="18" charset="0"/>
                      </a:rPr>
                      <m:t>𝑉</m:t>
                    </m:r>
                  </m:oMath>
                </a14:m>
                <a:r>
                  <a:rPr lang="zh-CN" altLang="en-US" sz="1800" dirty="0"/>
                  <a:t>份，每一份用</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𝐷</m:t>
                        </m:r>
                      </m:e>
                      <m:sup>
                        <m:r>
                          <a:rPr lang="en-US" altLang="zh-CN" sz="1800" i="1">
                            <a:latin typeface="Cambria Math" panose="02040503050406030204" pitchFamily="18" charset="0"/>
                          </a:rPr>
                          <m:t>𝑣</m:t>
                        </m:r>
                      </m:sup>
                    </m:sSup>
                  </m:oMath>
                </a14:m>
                <a:r>
                  <a:rPr lang="zh-CN" altLang="en-US" sz="1800" dirty="0"/>
                  <a:t>表示</a:t>
                </a:r>
                <a:endParaRPr lang="en-US" altLang="zh-CN" sz="1800" dirty="0"/>
              </a:p>
              <a:p>
                <a:pPr marL="514350" lvl="2">
                  <a:spcBef>
                    <a:spcPts val="750"/>
                  </a:spcBef>
                </a:pPr>
                <a14:m>
                  <m:oMath xmlns:m="http://schemas.openxmlformats.org/officeDocument/2006/math">
                    <m:r>
                      <m:rPr>
                        <m:sty m:val="p"/>
                      </m:rPr>
                      <a:rPr lang="en-US" altLang="zh-CN" sz="1800">
                        <a:latin typeface="Cambria Math" panose="02040503050406030204" pitchFamily="18" charset="0"/>
                      </a:rPr>
                      <m:t>Ent</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𝐷</m:t>
                        </m:r>
                      </m:e>
                      <m:sup>
                        <m:r>
                          <a:rPr lang="en-US" altLang="zh-CN" sz="1800" i="1">
                            <a:latin typeface="Cambria Math" panose="02040503050406030204" pitchFamily="18" charset="0"/>
                          </a:rPr>
                          <m:t>𝑣</m:t>
                        </m:r>
                      </m:sup>
                    </m:sSup>
                    <m:r>
                      <a:rPr lang="en-US" altLang="zh-CN" sz="1800" i="1">
                        <a:latin typeface="Cambria Math" panose="02040503050406030204" pitchFamily="18" charset="0"/>
                      </a:rPr>
                      <m:t>)</m:t>
                    </m:r>
                  </m:oMath>
                </a14:m>
                <a:r>
                  <a:rPr lang="zh-CN" altLang="en-US" sz="1800" dirty="0"/>
                  <a:t>表示</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𝐷</m:t>
                        </m:r>
                      </m:e>
                      <m:sup>
                        <m:r>
                          <a:rPr lang="en-US" altLang="zh-CN" sz="1800" i="1">
                            <a:latin typeface="Cambria Math" panose="02040503050406030204" pitchFamily="18" charset="0"/>
                          </a:rPr>
                          <m:t>𝑣</m:t>
                        </m:r>
                      </m:sup>
                    </m:sSup>
                  </m:oMath>
                </a14:m>
                <a:r>
                  <a:rPr lang="zh-CN" altLang="en-US" sz="1800" dirty="0"/>
                  <a:t>上的信息熵 </a:t>
                </a:r>
                <a:endParaRPr lang="en-US" altLang="zh-CN" sz="1800" dirty="0" smtClean="0"/>
              </a:p>
              <a:p>
                <a:pPr marL="514350" lvl="2">
                  <a:spcBef>
                    <a:spcPts val="750"/>
                  </a:spcBef>
                </a:pPr>
                <a:endParaRPr lang="en-US" altLang="zh-CN" dirty="0"/>
              </a:p>
              <a:p>
                <a:r>
                  <a:rPr lang="zh-CN" altLang="en-US" dirty="0"/>
                  <a:t>样本标记</a:t>
                </a:r>
                <a14:m>
                  <m:oMath xmlns:m="http://schemas.openxmlformats.org/officeDocument/2006/math">
                    <m:r>
                      <a:rPr lang="en-US" altLang="zh-CN" i="1">
                        <a:latin typeface="Cambria Math" panose="02040503050406030204" pitchFamily="18" charset="0"/>
                      </a:rPr>
                      <m:t>𝑌</m:t>
                    </m:r>
                  </m:oMath>
                </a14:m>
                <a:r>
                  <a:rPr lang="zh-CN" altLang="en-US" dirty="0"/>
                  <a:t>对应着对数据集</a:t>
                </a:r>
                <a14:m>
                  <m:oMath xmlns:m="http://schemas.openxmlformats.org/officeDocument/2006/math">
                    <m:r>
                      <a:rPr lang="en-US" altLang="zh-CN" i="1">
                        <a:latin typeface="Cambria Math" panose="02040503050406030204" pitchFamily="18" charset="0"/>
                      </a:rPr>
                      <m:t>𝐷</m:t>
                    </m:r>
                  </m:oMath>
                </a14:m>
                <a:r>
                  <a:rPr lang="zh-CN" altLang="en-US" dirty="0"/>
                  <a:t>的真实划分</a:t>
                </a:r>
                <a:endParaRPr lang="en-US" altLang="zh-CN" dirty="0"/>
              </a:p>
              <a:p>
                <a:pPr lvl="1"/>
                <a14:m>
                  <m:oMath xmlns:m="http://schemas.openxmlformats.org/officeDocument/2006/math">
                    <m:r>
                      <m:rPr>
                        <m:sty m:val="p"/>
                      </m:rPr>
                      <a:rPr lang="en-US" altLang="zh-CN">
                        <a:latin typeface="Cambria Math" panose="02040503050406030204" pitchFamily="18" charset="0"/>
                      </a:rPr>
                      <m:t>Ent</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oMath>
                </a14:m>
                <a:r>
                  <a:rPr lang="zh-CN" altLang="en-US" dirty="0"/>
                  <a:t>表示</a:t>
                </a:r>
                <a14:m>
                  <m:oMath xmlns:m="http://schemas.openxmlformats.org/officeDocument/2006/math">
                    <m:r>
                      <a:rPr lang="en-US" altLang="zh-CN" i="1">
                        <a:latin typeface="Cambria Math" panose="02040503050406030204" pitchFamily="18" charset="0"/>
                      </a:rPr>
                      <m:t>𝐷</m:t>
                    </m:r>
                  </m:oMath>
                </a14:m>
                <a:r>
                  <a:rPr lang="zh-CN" altLang="en-US" dirty="0"/>
                  <a:t>上的信息熵</a:t>
                </a:r>
                <a:endParaRPr lang="en-US" altLang="zh-CN" dirty="0"/>
              </a:p>
              <a:p>
                <a:pPr marL="514350" lvl="2">
                  <a:spcBef>
                    <a:spcPts val="750"/>
                  </a:spcBef>
                </a:pP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5934932" y="2322807"/>
                <a:ext cx="2910130" cy="1799723"/>
              </a:xfrm>
              <a:prstGeom prst="rect">
                <a:avLst/>
              </a:prstGeom>
              <a:solidFill>
                <a:srgbClr val="C7EDCC"/>
              </a:solidFill>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14:m>
                  <m:oMath xmlns:m="http://schemas.openxmlformats.org/officeDocument/2006/math">
                    <m:r>
                      <a:rPr lang="en-US" altLang="zh-CN" b="0" i="1" smtClean="0">
                        <a:latin typeface="Cambria Math" panose="02040503050406030204" pitchFamily="18" charset="0"/>
                        <a:ea typeface="+mj-ea"/>
                      </a:rPr>
                      <m:t>𝐷</m:t>
                    </m:r>
                  </m:oMath>
                </a14:m>
                <a:r>
                  <a:rPr lang="zh-CN" altLang="en-US" dirty="0" smtClean="0">
                    <a:latin typeface="+mj-lt"/>
                    <a:ea typeface="+mj-ea"/>
                  </a:rPr>
                  <a:t>上的信息熵定义为</a:t>
                </a:r>
                <a:endParaRPr lang="en-US" altLang="zh-CN" dirty="0">
                  <a:latin typeface="+mj-lt"/>
                  <a:ea typeface="+mj-ea"/>
                </a:endParaRPr>
              </a:p>
              <a:p>
                <a:pPr>
                  <a:lnSpc>
                    <a:spcPct val="110000"/>
                  </a:lnSpc>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ea typeface="+mj-ea"/>
                        </a:rPr>
                        <m:t>Ent</m:t>
                      </m:r>
                      <m:d>
                        <m:dPr>
                          <m:ctrlPr>
                            <a:rPr lang="en-US" altLang="zh-CN" b="0" i="1" smtClean="0">
                              <a:latin typeface="Cambria Math" panose="02040503050406030204" pitchFamily="18" charset="0"/>
                              <a:ea typeface="+mj-ea"/>
                            </a:rPr>
                          </m:ctrlPr>
                        </m:dPr>
                        <m:e>
                          <m:r>
                            <a:rPr lang="en-US" altLang="zh-CN" b="0" i="1" smtClean="0">
                              <a:latin typeface="Cambria Math" panose="02040503050406030204" pitchFamily="18" charset="0"/>
                              <a:ea typeface="+mj-ea"/>
                            </a:rPr>
                            <m:t>𝐷</m:t>
                          </m:r>
                        </m:e>
                      </m:d>
                      <m:r>
                        <a:rPr lang="en-US" altLang="zh-CN" b="0" i="1" smtClean="0">
                          <a:latin typeface="Cambria Math" panose="02040503050406030204" pitchFamily="18" charset="0"/>
                          <a:ea typeface="+mj-ea"/>
                        </a:rPr>
                        <m:t>=−</m:t>
                      </m:r>
                      <m:nary>
                        <m:naryPr>
                          <m:chr m:val="∑"/>
                          <m:ctrlPr>
                            <a:rPr lang="en-US" altLang="zh-CN" b="0" i="1" smtClean="0">
                              <a:latin typeface="Cambria Math" panose="02040503050406030204" pitchFamily="18" charset="0"/>
                              <a:ea typeface="+mj-ea"/>
                            </a:rPr>
                          </m:ctrlPr>
                        </m:naryPr>
                        <m:sub>
                          <m:r>
                            <a:rPr lang="en-US" altLang="zh-CN" b="0" i="1" smtClean="0">
                              <a:latin typeface="Cambria Math" panose="02040503050406030204" pitchFamily="18" charset="0"/>
                              <a:ea typeface="+mj-ea"/>
                            </a:rPr>
                            <m:t>𝑘</m:t>
                          </m:r>
                          <m:r>
                            <a:rPr lang="en-US" altLang="zh-CN" b="0" i="1" smtClean="0">
                              <a:latin typeface="Cambria Math" panose="02040503050406030204" pitchFamily="18" charset="0"/>
                              <a:ea typeface="+mj-ea"/>
                            </a:rPr>
                            <m:t>=1</m:t>
                          </m:r>
                        </m:sub>
                        <m:sup>
                          <m:d>
                            <m:dPr>
                              <m:begChr m:val="|"/>
                              <m:endChr m:val="|"/>
                              <m:ctrlPr>
                                <a:rPr lang="en-US" altLang="zh-CN" b="0" i="1" smtClean="0">
                                  <a:latin typeface="Cambria Math" panose="02040503050406030204" pitchFamily="18" charset="0"/>
                                  <a:ea typeface="+mj-ea"/>
                                </a:rPr>
                              </m:ctrlPr>
                            </m:dPr>
                            <m:e>
                              <m:r>
                                <a:rPr lang="en-US" altLang="zh-CN" b="0" i="1" smtClean="0">
                                  <a:latin typeface="Cambria Math" panose="02040503050406030204" pitchFamily="18" charset="0"/>
                                  <a:ea typeface="+mj-ea"/>
                                </a:rPr>
                                <m:t>𝒴</m:t>
                              </m:r>
                            </m:e>
                          </m:d>
                        </m:sup>
                        <m:e>
                          <m:sSub>
                            <m:sSubPr>
                              <m:ctrlPr>
                                <a:rPr lang="en-US" altLang="zh-CN" b="0" i="1" smtClean="0">
                                  <a:latin typeface="Cambria Math" panose="02040503050406030204" pitchFamily="18" charset="0"/>
                                  <a:ea typeface="+mj-ea"/>
                                </a:rPr>
                              </m:ctrlPr>
                            </m:sSubPr>
                            <m:e>
                              <m:r>
                                <a:rPr lang="en-US" altLang="zh-CN" b="0" i="1" smtClean="0">
                                  <a:latin typeface="Cambria Math" panose="02040503050406030204" pitchFamily="18" charset="0"/>
                                  <a:ea typeface="+mj-ea"/>
                                </a:rPr>
                                <m:t>𝑝</m:t>
                              </m:r>
                            </m:e>
                            <m:sub>
                              <m:r>
                                <a:rPr lang="en-US" altLang="zh-CN" b="0" i="1" smtClean="0">
                                  <a:latin typeface="Cambria Math" panose="02040503050406030204" pitchFamily="18" charset="0"/>
                                  <a:ea typeface="+mj-ea"/>
                                </a:rPr>
                                <m:t>𝑘</m:t>
                              </m:r>
                            </m:sub>
                          </m:sSub>
                          <m:func>
                            <m:funcPr>
                              <m:ctrlPr>
                                <a:rPr lang="en-US" altLang="zh-CN" b="0" i="1" smtClean="0">
                                  <a:latin typeface="Cambria Math" panose="02040503050406030204" pitchFamily="18" charset="0"/>
                                  <a:ea typeface="+mj-ea"/>
                                </a:rPr>
                              </m:ctrlPr>
                            </m:funcPr>
                            <m:fName>
                              <m:sSub>
                                <m:sSubPr>
                                  <m:ctrlPr>
                                    <a:rPr lang="en-US" altLang="zh-CN" b="0" i="1" smtClean="0">
                                      <a:latin typeface="Cambria Math" panose="02040503050406030204" pitchFamily="18" charset="0"/>
                                      <a:ea typeface="+mj-ea"/>
                                    </a:rPr>
                                  </m:ctrlPr>
                                </m:sSubPr>
                                <m:e>
                                  <m:r>
                                    <m:rPr>
                                      <m:sty m:val="p"/>
                                    </m:rPr>
                                    <a:rPr lang="en-US" altLang="zh-CN" b="0" i="0" smtClean="0">
                                      <a:latin typeface="Cambria Math" panose="02040503050406030204" pitchFamily="18" charset="0"/>
                                      <a:ea typeface="+mj-ea"/>
                                    </a:rPr>
                                    <m:t>log</m:t>
                                  </m:r>
                                </m:e>
                                <m:sub>
                                  <m:r>
                                    <a:rPr lang="en-US" altLang="zh-CN" b="0" i="1" smtClean="0">
                                      <a:latin typeface="Cambria Math" panose="02040503050406030204" pitchFamily="18" charset="0"/>
                                      <a:ea typeface="+mj-ea"/>
                                    </a:rPr>
                                    <m:t>2</m:t>
                                  </m:r>
                                </m:sub>
                              </m:sSub>
                            </m:fName>
                            <m:e>
                              <m:sSub>
                                <m:sSubPr>
                                  <m:ctrlPr>
                                    <a:rPr lang="en-US" altLang="zh-CN" b="0" i="1" smtClean="0">
                                      <a:latin typeface="Cambria Math" panose="02040503050406030204" pitchFamily="18" charset="0"/>
                                      <a:ea typeface="+mj-ea"/>
                                    </a:rPr>
                                  </m:ctrlPr>
                                </m:sSubPr>
                                <m:e>
                                  <m:r>
                                    <a:rPr lang="en-US" altLang="zh-CN" b="0" i="1" smtClean="0">
                                      <a:latin typeface="Cambria Math" panose="02040503050406030204" pitchFamily="18" charset="0"/>
                                      <a:ea typeface="+mj-ea"/>
                                    </a:rPr>
                                    <m:t>𝑝</m:t>
                                  </m:r>
                                </m:e>
                                <m:sub>
                                  <m:r>
                                    <a:rPr lang="en-US" altLang="zh-CN" b="0" i="1" smtClean="0">
                                      <a:latin typeface="Cambria Math" panose="02040503050406030204" pitchFamily="18" charset="0"/>
                                      <a:ea typeface="+mj-ea"/>
                                    </a:rPr>
                                    <m:t>𝑘</m:t>
                                  </m:r>
                                </m:sub>
                              </m:sSub>
                            </m:e>
                          </m:func>
                        </m:e>
                      </m:nary>
                    </m:oMath>
                  </m:oMathPara>
                </a14:m>
                <a:endParaRPr lang="en-US" altLang="zh-CN" dirty="0" smtClean="0"/>
              </a:p>
              <a:p>
                <a:pPr>
                  <a:lnSpc>
                    <a:spcPct val="150000"/>
                  </a:lnSpc>
                </a:pPr>
                <a:r>
                  <a:rPr lang="zh-CN" altLang="en-US" dirty="0" smtClean="0"/>
                  <a:t>第</a:t>
                </a:r>
                <a14:m>
                  <m:oMath xmlns:m="http://schemas.openxmlformats.org/officeDocument/2006/math">
                    <m:r>
                      <a:rPr lang="en-US" altLang="zh-CN" b="0" i="1" smtClean="0">
                        <a:latin typeface="Cambria Math" panose="02040503050406030204" pitchFamily="18" charset="0"/>
                      </a:rPr>
                      <m:t>𝑖</m:t>
                    </m:r>
                  </m:oMath>
                </a14:m>
                <a:r>
                  <a:rPr lang="zh-CN" altLang="en-US" dirty="0" smtClean="0"/>
                  <a:t>类</a:t>
                </a:r>
                <a:r>
                  <a:rPr lang="zh-CN" altLang="en-US" dirty="0"/>
                  <a:t>样本所占比例为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endParaRPr lang="en-US" altLang="zh-CN" dirty="0">
                  <a:latin typeface="+mj-lt"/>
                  <a:ea typeface="+mj-ea"/>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934932" y="2322807"/>
                <a:ext cx="2910130" cy="1799723"/>
              </a:xfrm>
              <a:prstGeom prst="rect">
                <a:avLst/>
              </a:prstGeom>
              <a:blipFill>
                <a:blip r:embed="rId3"/>
                <a:stretch>
                  <a:fillRect l="-1670" b="-1684"/>
                </a:stretch>
              </a:blipFill>
              <a:ln>
                <a:solidFill>
                  <a:schemeClr val="accent6"/>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17071" y="4545596"/>
                <a:ext cx="2871940" cy="369332"/>
              </a:xfrm>
              <a:prstGeom prst="rect">
                <a:avLst/>
              </a:prstGeom>
            </p:spPr>
            <p:txBody>
              <a:bodyPr wrap="non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特征子集</a:t>
                </a:r>
                <a14:m>
                  <m:oMath xmlns:m="http://schemas.openxmlformats.org/officeDocument/2006/math">
                    <m:r>
                      <a:rPr lang="en-US" altLang="zh-CN" i="1">
                        <a:solidFill>
                          <a:srgbClr val="FF0000"/>
                        </a:solidFill>
                        <a:latin typeface="Cambria Math" panose="02040503050406030204" pitchFamily="18" charset="0"/>
                        <a:ea typeface="微软雅黑" panose="020B0503020204020204" pitchFamily="34" charset="-122"/>
                      </a:rPr>
                      <m:t>𝐴</m:t>
                    </m:r>
                  </m:oMath>
                </a14:m>
                <a:r>
                  <a:rPr lang="zh-CN" altLang="en-US" dirty="0">
                    <a:solidFill>
                      <a:srgbClr val="FF0000"/>
                    </a:solidFill>
                    <a:latin typeface="微软雅黑" panose="020B0503020204020204" pitchFamily="34" charset="-122"/>
                    <a:ea typeface="微软雅黑" panose="020B0503020204020204" pitchFamily="34" charset="-122"/>
                  </a:rPr>
                  <a:t>的信息增益为：</a:t>
                </a:r>
              </a:p>
            </p:txBody>
          </p:sp>
        </mc:Choice>
        <mc:Fallback xmlns="">
          <p:sp>
            <p:nvSpPr>
              <p:cNvPr id="8" name="矩形 7"/>
              <p:cNvSpPr>
                <a:spLocks noRot="1" noChangeAspect="1" noMove="1" noResize="1" noEditPoints="1" noAdjustHandles="1" noChangeArrowheads="1" noChangeShapeType="1" noTextEdit="1"/>
              </p:cNvSpPr>
              <p:nvPr/>
            </p:nvSpPr>
            <p:spPr>
              <a:xfrm>
                <a:off x="717071" y="4545596"/>
                <a:ext cx="2871940" cy="369332"/>
              </a:xfrm>
              <a:prstGeom prst="rect">
                <a:avLst/>
              </a:prstGeom>
              <a:blipFill>
                <a:blip r:embed="rId4"/>
                <a:stretch>
                  <a:fillRect l="-1911" t="-10000" r="-1274"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987062" y="5229215"/>
                <a:ext cx="4906107" cy="8711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Gain</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e>
                              </m:d>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den>
                          </m:f>
                          <m:r>
                            <m:rPr>
                              <m:sty m:val="p"/>
                            </m:rPr>
                            <a:rPr lang="en-US" altLang="zh-CN" b="0" i="0" smtClean="0">
                              <a:latin typeface="Cambria Math" panose="02040503050406030204" pitchFamily="18" charset="0"/>
                            </a:rPr>
                            <m:t>Ent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𝑣</m:t>
                                  </m:r>
                                </m:sup>
                              </m:sSup>
                            </m:e>
                          </m:d>
                        </m:e>
                      </m:nary>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987062" y="5229215"/>
                <a:ext cx="4906107" cy="87113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3132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常见的特征选择方法</a:t>
            </a:r>
          </a:p>
        </p:txBody>
      </p:sp>
      <p:sp>
        <p:nvSpPr>
          <p:cNvPr id="3" name="内容占位符 2"/>
          <p:cNvSpPr>
            <a:spLocks noGrp="1"/>
          </p:cNvSpPr>
          <p:nvPr>
            <p:ph idx="1"/>
          </p:nvPr>
        </p:nvSpPr>
        <p:spPr/>
        <p:txBody>
          <a:bodyPr/>
          <a:lstStyle/>
          <a:p>
            <a:r>
              <a:rPr lang="zh-CN" altLang="en-US" dirty="0"/>
              <a:t>将特征子集搜索机制与子集评价机制相结合，即可得到特征选择方法</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11</a:t>
            </a:fld>
            <a:endParaRPr lang="zh-CN" altLang="en-US"/>
          </a:p>
        </p:txBody>
      </p:sp>
      <p:sp>
        <p:nvSpPr>
          <p:cNvPr id="8" name="矩形 7"/>
          <p:cNvSpPr/>
          <p:nvPr/>
        </p:nvSpPr>
        <p:spPr>
          <a:xfrm>
            <a:off x="2252706" y="2672834"/>
            <a:ext cx="4339650" cy="369332"/>
          </a:xfrm>
          <a:prstGeom prst="rect">
            <a:avLst/>
          </a:prstGeom>
        </p:spPr>
        <p:txBody>
          <a:bodyPr wrap="none">
            <a:spAutoFit/>
          </a:bodyPr>
          <a:lstStyle/>
          <a:p>
            <a:r>
              <a:rPr lang="zh-CN" altLang="en-US" dirty="0"/>
              <a:t>常见的特征选择方法大致分为如下三类：</a:t>
            </a:r>
            <a:endParaRPr lang="en-US" altLang="zh-CN" dirty="0"/>
          </a:p>
        </p:txBody>
      </p:sp>
      <p:sp>
        <p:nvSpPr>
          <p:cNvPr id="9" name="矩形 8"/>
          <p:cNvSpPr/>
          <p:nvPr/>
        </p:nvSpPr>
        <p:spPr>
          <a:xfrm>
            <a:off x="3024554" y="3349759"/>
            <a:ext cx="1890346" cy="1477328"/>
          </a:xfrm>
          <a:prstGeom prst="rect">
            <a:avLst/>
          </a:prstGeom>
        </p:spPr>
        <p:txBody>
          <a:bodyPr wrap="square">
            <a:spAutoFit/>
          </a:bodyPr>
          <a:lstStyle/>
          <a:p>
            <a:pPr marL="172800" indent="-172800">
              <a:buFont typeface="Arial" panose="020B0604020202020204" pitchFamily="34" charset="0"/>
              <a:buChar char="•"/>
            </a:pPr>
            <a:r>
              <a:rPr lang="zh-CN" altLang="en-US" dirty="0"/>
              <a:t>过滤式</a:t>
            </a:r>
            <a:endParaRPr lang="en-US" altLang="zh-CN" dirty="0"/>
          </a:p>
          <a:p>
            <a:pPr marL="172800" indent="-172800">
              <a:buFont typeface="Arial" panose="020B0604020202020204" pitchFamily="34" charset="0"/>
              <a:buChar char="•"/>
            </a:pPr>
            <a:endParaRPr lang="en-US" altLang="zh-CN" dirty="0"/>
          </a:p>
          <a:p>
            <a:pPr marL="172800" indent="-172800">
              <a:buFont typeface="Arial" panose="020B0604020202020204" pitchFamily="34" charset="0"/>
              <a:buChar char="•"/>
            </a:pPr>
            <a:r>
              <a:rPr lang="zh-CN" altLang="en-US" dirty="0"/>
              <a:t>包裹式</a:t>
            </a:r>
            <a:endParaRPr lang="en-US" altLang="zh-CN" dirty="0"/>
          </a:p>
          <a:p>
            <a:pPr marL="172800" indent="-172800">
              <a:buFont typeface="Arial" panose="020B0604020202020204" pitchFamily="34" charset="0"/>
              <a:buChar char="•"/>
            </a:pPr>
            <a:endParaRPr lang="en-US" altLang="zh-CN" dirty="0"/>
          </a:p>
          <a:p>
            <a:pPr marL="172800" indent="-172800">
              <a:buFont typeface="Arial" panose="020B0604020202020204" pitchFamily="34" charset="0"/>
              <a:buChar char="•"/>
            </a:pPr>
            <a:r>
              <a:rPr lang="zh-CN" altLang="en-US" dirty="0"/>
              <a:t>嵌入式</a:t>
            </a:r>
          </a:p>
        </p:txBody>
      </p:sp>
    </p:spTree>
    <p:extLst>
      <p:ext uri="{BB962C8B-B14F-4D97-AF65-F5344CB8AC3E}">
        <p14:creationId xmlns:p14="http://schemas.microsoft.com/office/powerpoint/2010/main" val="425121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过滤式选择</a:t>
            </a:r>
          </a:p>
        </p:txBody>
      </p:sp>
      <p:sp>
        <p:nvSpPr>
          <p:cNvPr id="3" name="内容占位符 2"/>
          <p:cNvSpPr>
            <a:spLocks noGrp="1"/>
          </p:cNvSpPr>
          <p:nvPr>
            <p:ph idx="1"/>
          </p:nvPr>
        </p:nvSpPr>
        <p:spPr/>
        <p:txBody>
          <a:bodyPr/>
          <a:lstStyle/>
          <a:p>
            <a:pPr marL="0" indent="0">
              <a:buNone/>
            </a:pPr>
            <a:r>
              <a:rPr lang="zh-CN" altLang="en-US" dirty="0"/>
              <a:t>先用特征选择过程过滤原始数据，再用过滤后的特征来训练模型；特征选择过程与后续学习器无关</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12</a:t>
            </a:fld>
            <a:endParaRPr lang="zh-CN" altLang="en-US"/>
          </a:p>
        </p:txBody>
      </p:sp>
      <p:sp>
        <p:nvSpPr>
          <p:cNvPr id="8" name="内容占位符 2"/>
          <p:cNvSpPr txBox="1">
            <a:spLocks/>
          </p:cNvSpPr>
          <p:nvPr/>
        </p:nvSpPr>
        <p:spPr>
          <a:xfrm>
            <a:off x="628650" y="2374236"/>
            <a:ext cx="7738417" cy="414189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Relief (Relevant Features) </a:t>
            </a:r>
            <a:r>
              <a:rPr lang="zh-CN" altLang="en-US" dirty="0" smtClean="0"/>
              <a:t>方法 </a:t>
            </a:r>
            <a:r>
              <a:rPr lang="en-US" altLang="zh-CN" sz="1600" dirty="0" smtClean="0"/>
              <a:t>[Kira and Rendell, 1992]</a:t>
            </a:r>
          </a:p>
          <a:p>
            <a:pPr lvl="1"/>
            <a:endParaRPr lang="en-US" altLang="zh-CN" dirty="0" smtClean="0"/>
          </a:p>
          <a:p>
            <a:pPr lvl="1"/>
            <a:r>
              <a:rPr lang="zh-CN" altLang="en-US" dirty="0" smtClean="0"/>
              <a:t>为每个初始特征赋予一个“</a:t>
            </a:r>
            <a:r>
              <a:rPr lang="zh-CN" altLang="en-US" b="1" dirty="0" smtClean="0"/>
              <a:t>相关统计量</a:t>
            </a:r>
            <a:r>
              <a:rPr lang="zh-CN" altLang="en-US" dirty="0" smtClean="0"/>
              <a:t>”，度量特征的重要性</a:t>
            </a:r>
            <a:endParaRPr lang="en-US" altLang="zh-CN" dirty="0" smtClean="0"/>
          </a:p>
          <a:p>
            <a:pPr lvl="1"/>
            <a:endParaRPr lang="en-US" altLang="zh-CN" dirty="0" smtClean="0"/>
          </a:p>
          <a:p>
            <a:pPr lvl="1"/>
            <a:r>
              <a:rPr lang="zh-CN" altLang="en-US" dirty="0" smtClean="0"/>
              <a:t>特征子集的重要性由子集中每个特征所对应的相关统计量之和决定</a:t>
            </a:r>
            <a:endParaRPr lang="en-US" altLang="zh-CN" dirty="0" smtClean="0"/>
          </a:p>
          <a:p>
            <a:pPr lvl="1"/>
            <a:endParaRPr lang="en-US" altLang="zh-CN" dirty="0" smtClean="0"/>
          </a:p>
          <a:p>
            <a:pPr lvl="1"/>
            <a:r>
              <a:rPr lang="zh-CN" altLang="en-US" dirty="0" smtClean="0"/>
              <a:t>设计一个阈值，然后选择比阈值大的相关统计量分量所对应的特征</a:t>
            </a:r>
            <a:endParaRPr lang="en-US" altLang="zh-CN" dirty="0" smtClean="0"/>
          </a:p>
          <a:p>
            <a:pPr lvl="1"/>
            <a:endParaRPr lang="en-US" altLang="zh-CN" dirty="0" smtClean="0"/>
          </a:p>
          <a:p>
            <a:pPr lvl="1"/>
            <a:r>
              <a:rPr lang="zh-CN" altLang="en-US" dirty="0" smtClean="0"/>
              <a:t>或者指定欲选取的特征个数，然后选择相关统计量分量最大的指定个数特征</a:t>
            </a:r>
            <a:endParaRPr lang="en-US" altLang="zh-CN" dirty="0" smtClean="0"/>
          </a:p>
          <a:p>
            <a:pPr lvl="1"/>
            <a:endParaRPr lang="en-US" altLang="zh-CN" dirty="0" smtClean="0"/>
          </a:p>
          <a:p>
            <a:endParaRPr lang="zh-CN" altLang="en-US" dirty="0"/>
          </a:p>
        </p:txBody>
      </p:sp>
      <p:sp>
        <p:nvSpPr>
          <p:cNvPr id="9" name="矩形 8"/>
          <p:cNvSpPr/>
          <p:nvPr/>
        </p:nvSpPr>
        <p:spPr>
          <a:xfrm>
            <a:off x="2519835" y="5680555"/>
            <a:ext cx="4104329" cy="523220"/>
          </a:xfrm>
          <a:prstGeom prst="rect">
            <a:avLst/>
          </a:prstGeom>
        </p:spPr>
        <p:txBody>
          <a:bodyPr wrap="none">
            <a:spAutoFit/>
          </a:bodyPr>
          <a:lstStyle/>
          <a:p>
            <a:pPr marL="325800" lvl="1" indent="0" algn="ctr">
              <a:buFont typeface="Arial" panose="020B0604020202020204" pitchFamily="34" charset="0"/>
              <a:buNone/>
            </a:pPr>
            <a:r>
              <a:rPr lang="zh-CN" altLang="en-US" sz="2800" dirty="0">
                <a:solidFill>
                  <a:srgbClr val="FF0000"/>
                </a:solidFill>
                <a:latin typeface="微软雅黑" panose="020B0503020204020204" pitchFamily="34" charset="-122"/>
              </a:rPr>
              <a:t>如何确定相关统计量？</a:t>
            </a:r>
            <a:endParaRPr lang="en-US" altLang="zh-CN" sz="2800" dirty="0">
              <a:solidFill>
                <a:srgbClr val="FF0000"/>
              </a:solidFill>
              <a:latin typeface="微软雅黑" panose="020B0503020204020204" pitchFamily="34" charset="-122"/>
            </a:endParaRPr>
          </a:p>
        </p:txBody>
      </p:sp>
    </p:spTree>
    <p:extLst>
      <p:ext uri="{BB962C8B-B14F-4D97-AF65-F5344CB8AC3E}">
        <p14:creationId xmlns:p14="http://schemas.microsoft.com/office/powerpoint/2010/main" val="1429654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Relief</a:t>
            </a:r>
            <a:r>
              <a:rPr lang="zh-CN" altLang="en-US" dirty="0"/>
              <a:t>方法中相关统计量的确定</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mtClean="0"/>
                  <a:t>猜对近邻</a:t>
                </a:r>
                <a:r>
                  <a:rPr lang="zh-CN" altLang="en-US" dirty="0" smtClean="0"/>
                  <a:t>（</a:t>
                </a:r>
                <a:r>
                  <a:rPr lang="en-US" altLang="zh-CN" dirty="0"/>
                  <a:t>near-hit</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a:t>的同类样本中的最近邻</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𝑛h</m:t>
                        </m:r>
                      </m:sub>
                    </m:sSub>
                  </m:oMath>
                </a14:m>
                <a:endParaRPr lang="en-US" altLang="zh-CN" dirty="0" smtClean="0"/>
              </a:p>
              <a:p>
                <a:endParaRPr lang="en-US" altLang="zh-CN" dirty="0" smtClean="0"/>
              </a:p>
              <a:p>
                <a:r>
                  <a:rPr lang="zh-CN" altLang="en-US" dirty="0" smtClean="0"/>
                  <a:t>猜错</a:t>
                </a:r>
                <a:r>
                  <a:rPr lang="zh-CN" altLang="en-US" dirty="0"/>
                  <a:t>近邻（</a:t>
                </a:r>
                <a:r>
                  <a:rPr lang="en-US" altLang="zh-CN" dirty="0"/>
                  <a:t>near-miss</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a:t>的异类样本中的最近邻</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m:t>
                        </m:r>
                        <m:r>
                          <m:rPr>
                            <m:sty m:val="p"/>
                          </m:rPr>
                          <a:rPr lang="en-US" altLang="zh-CN" i="1">
                            <a:latin typeface="Cambria Math" panose="02040503050406030204" pitchFamily="18" charset="0"/>
                          </a:rPr>
                          <m:t>m</m:t>
                        </m:r>
                      </m:sub>
                    </m:sSub>
                  </m:oMath>
                </a14:m>
                <a:endParaRPr lang="en-US" altLang="zh-CN" dirty="0" smtClean="0"/>
              </a:p>
              <a:p>
                <a:endParaRPr lang="en-US" altLang="zh-CN" dirty="0"/>
              </a:p>
              <a:p>
                <a:r>
                  <a:rPr lang="zh-CN" altLang="en-US" dirty="0"/>
                  <a:t>相关统计量对应于属性</a:t>
                </a:r>
                <a14:m>
                  <m:oMath xmlns:m="http://schemas.openxmlformats.org/officeDocument/2006/math">
                    <m:r>
                      <a:rPr lang="en-US" altLang="zh-CN" i="1">
                        <a:latin typeface="Cambria Math" panose="02040503050406030204" pitchFamily="18" charset="0"/>
                      </a:rPr>
                      <m:t>𝑗</m:t>
                    </m:r>
                  </m:oMath>
                </a14:m>
                <a:r>
                  <a:rPr lang="zh-CN" altLang="en-US" dirty="0"/>
                  <a:t>的分量</a:t>
                </a:r>
                <a:r>
                  <a:rPr lang="zh-CN" altLang="en-US" dirty="0" smtClean="0"/>
                  <a:t>为</a:t>
                </a:r>
                <a:endParaRPr lang="en-US" altLang="zh-CN" dirty="0" smtClean="0"/>
              </a:p>
              <a:p>
                <a:endParaRPr lang="en-US" altLang="zh-CN" dirty="0"/>
              </a:p>
              <a:p>
                <a:endParaRPr lang="en-US" altLang="zh-CN" dirty="0" smtClean="0"/>
              </a:p>
              <a:p>
                <a:endParaRPr lang="en-US" altLang="zh-CN" dirty="0"/>
              </a:p>
              <a:p>
                <a:r>
                  <a:rPr lang="zh-CN" altLang="en-US" dirty="0"/>
                  <a:t>相关统计量越大，属性</a:t>
                </a:r>
                <a14:m>
                  <m:oMath xmlns:m="http://schemas.openxmlformats.org/officeDocument/2006/math">
                    <m:r>
                      <a:rPr lang="en-US" altLang="zh-CN" i="1">
                        <a:latin typeface="Cambria Math" panose="02040503050406030204" pitchFamily="18" charset="0"/>
                      </a:rPr>
                      <m:t>𝑗</m:t>
                    </m:r>
                  </m:oMath>
                </a14:m>
                <a:r>
                  <a:rPr lang="zh-CN" altLang="en-US" dirty="0"/>
                  <a:t>上，猜对近邻比猜错近邻越近，即属性</a:t>
                </a:r>
                <a14:m>
                  <m:oMath xmlns:m="http://schemas.openxmlformats.org/officeDocument/2006/math">
                    <m:r>
                      <a:rPr lang="en-US" altLang="zh-CN" i="1">
                        <a:latin typeface="Cambria Math" panose="02040503050406030204" pitchFamily="18" charset="0"/>
                      </a:rPr>
                      <m:t>𝑗</m:t>
                    </m:r>
                  </m:oMath>
                </a14:m>
                <a:r>
                  <a:rPr lang="zh-CN" altLang="en-US" dirty="0"/>
                  <a:t>对区分对错越</a:t>
                </a:r>
                <a:r>
                  <a:rPr lang="zh-CN" altLang="en-US" dirty="0" smtClean="0"/>
                  <a:t>有用</a:t>
                </a:r>
                <a:endParaRPr lang="en-US" altLang="zh-CN" dirty="0" smtClean="0"/>
              </a:p>
              <a:p>
                <a:endParaRPr lang="en-US" altLang="zh-CN" dirty="0"/>
              </a:p>
              <a:p>
                <a:r>
                  <a:rPr lang="en-US" altLang="zh-CN" dirty="0"/>
                  <a:t>Relief</a:t>
                </a:r>
                <a:r>
                  <a:rPr lang="zh-CN" altLang="en-US" dirty="0"/>
                  <a:t>方法的时间开销随采样次数以及原始特征数线性增长，运行效率很</a:t>
                </a:r>
                <a:r>
                  <a:rPr lang="zh-CN" altLang="en-US" dirty="0" smtClean="0"/>
                  <a:t>高</a:t>
                </a:r>
                <a:endParaRPr lang="en-US" altLang="zh-CN" dirty="0"/>
              </a:p>
              <a:p>
                <a:endParaRPr lang="en-US" altLang="zh-CN" dirty="0"/>
              </a:p>
              <a:p>
                <a:endParaRPr lang="en-US" altLang="zh-CN" dirty="0" smtClean="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b="-148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13</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550732" y="3679666"/>
                <a:ext cx="5160772" cy="8765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100" i="1">
                              <a:latin typeface="Cambria Math" panose="02040503050406030204" pitchFamily="18" charset="0"/>
                            </a:rPr>
                          </m:ctrlPr>
                        </m:sSupPr>
                        <m:e>
                          <m:r>
                            <a:rPr lang="en-US" altLang="zh-CN" sz="2100" i="1">
                              <a:latin typeface="Cambria Math" panose="02040503050406030204" pitchFamily="18" charset="0"/>
                            </a:rPr>
                            <m:t>𝛿</m:t>
                          </m:r>
                        </m:e>
                        <m:sup>
                          <m:r>
                            <a:rPr lang="en-US" altLang="zh-CN" sz="2100" i="1">
                              <a:latin typeface="Cambria Math" panose="02040503050406030204" pitchFamily="18" charset="0"/>
                            </a:rPr>
                            <m:t>𝑗</m:t>
                          </m:r>
                        </m:sup>
                      </m:sSup>
                      <m:r>
                        <a:rPr lang="en-US" altLang="zh-CN" sz="2100" i="1">
                          <a:latin typeface="Cambria Math" panose="02040503050406030204" pitchFamily="18" charset="0"/>
                        </a:rPr>
                        <m:t>=</m:t>
                      </m:r>
                      <m:nary>
                        <m:naryPr>
                          <m:chr m:val="∑"/>
                          <m:supHide m:val="on"/>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sub>
                        <m:sup/>
                        <m:e>
                          <m:r>
                            <a:rPr lang="en-US" altLang="zh-CN" sz="2100" i="1">
                              <a:latin typeface="Cambria Math" panose="02040503050406030204" pitchFamily="18" charset="0"/>
                            </a:rPr>
                            <m:t>−</m:t>
                          </m:r>
                          <m:r>
                            <m:rPr>
                              <m:sty m:val="p"/>
                            </m:rPr>
                            <a:rPr lang="en-US" altLang="zh-CN" sz="2100">
                              <a:latin typeface="Cambria Math" panose="02040503050406030204" pitchFamily="18" charset="0"/>
                            </a:rPr>
                            <m:t>diff</m:t>
                          </m:r>
                          <m:sSup>
                            <m:sSupPr>
                              <m:ctrlPr>
                                <a:rPr lang="en-US" altLang="zh-CN" sz="2100" i="1">
                                  <a:latin typeface="Cambria Math" panose="02040503050406030204" pitchFamily="18" charset="0"/>
                                </a:rPr>
                              </m:ctrlPr>
                            </m:sSupPr>
                            <m:e>
                              <m:d>
                                <m:dPr>
                                  <m:ctrlPr>
                                    <a:rPr lang="en-US" altLang="zh-CN" sz="2100" i="1">
                                      <a:latin typeface="Cambria Math" panose="02040503050406030204" pitchFamily="18" charset="0"/>
                                    </a:rPr>
                                  </m:ctrlPr>
                                </m:dPr>
                                <m:e>
                                  <m:sSubSup>
                                    <m:sSubSupPr>
                                      <m:ctrlPr>
                                        <a:rPr lang="en-US" altLang="zh-CN" sz="2100" i="1">
                                          <a:latin typeface="Cambria Math" panose="02040503050406030204" pitchFamily="18" charset="0"/>
                                        </a:rPr>
                                      </m:ctrlPr>
                                    </m:sSubSupPr>
                                    <m:e>
                                      <m:r>
                                        <a:rPr lang="en-US" altLang="zh-CN" sz="2100" i="1">
                                          <a:latin typeface="Cambria Math" panose="02040503050406030204" pitchFamily="18" charset="0"/>
                                        </a:rPr>
                                        <m:t>𝑥</m:t>
                                      </m:r>
                                    </m:e>
                                    <m:sub>
                                      <m:r>
                                        <a:rPr lang="en-US" altLang="zh-CN" sz="2100" i="1">
                                          <a:latin typeface="Cambria Math" panose="02040503050406030204" pitchFamily="18" charset="0"/>
                                        </a:rPr>
                                        <m:t>𝑖</m:t>
                                      </m:r>
                                    </m:sub>
                                    <m:sup>
                                      <m:r>
                                        <a:rPr lang="en-US" altLang="zh-CN" sz="2100" i="1">
                                          <a:latin typeface="Cambria Math" panose="02040503050406030204" pitchFamily="18" charset="0"/>
                                        </a:rPr>
                                        <m:t>𝑗</m:t>
                                      </m:r>
                                    </m:sup>
                                  </m:sSubSup>
                                  <m:r>
                                    <a:rPr lang="en-US" altLang="zh-CN" sz="2100" i="1">
                                      <a:latin typeface="Cambria Math" panose="02040503050406030204" pitchFamily="18" charset="0"/>
                                    </a:rPr>
                                    <m:t>,</m:t>
                                  </m:r>
                                  <m:sSubSup>
                                    <m:sSubSupPr>
                                      <m:ctrlPr>
                                        <a:rPr lang="en-US" altLang="zh-CN" sz="2100" i="1">
                                          <a:latin typeface="Cambria Math" panose="02040503050406030204" pitchFamily="18" charset="0"/>
                                        </a:rPr>
                                      </m:ctrlPr>
                                    </m:sSubSupPr>
                                    <m:e>
                                      <m:r>
                                        <a:rPr lang="en-US" altLang="zh-CN" sz="2100" i="1">
                                          <a:latin typeface="Cambria Math" panose="02040503050406030204" pitchFamily="18" charset="0"/>
                                        </a:rPr>
                                        <m:t>𝑥</m:t>
                                      </m:r>
                                    </m:e>
                                    <m:sub>
                                      <m:r>
                                        <a:rPr lang="en-US" altLang="zh-CN" sz="2100" i="1">
                                          <a:latin typeface="Cambria Math" panose="02040503050406030204" pitchFamily="18" charset="0"/>
                                        </a:rPr>
                                        <m:t>𝑖</m:t>
                                      </m:r>
                                      <m:r>
                                        <a:rPr lang="en-US" altLang="zh-CN" sz="2100" i="1">
                                          <a:latin typeface="Cambria Math" panose="02040503050406030204" pitchFamily="18" charset="0"/>
                                        </a:rPr>
                                        <m:t>,</m:t>
                                      </m:r>
                                      <m:r>
                                        <a:rPr lang="en-US" altLang="zh-CN" sz="2100" i="1">
                                          <a:latin typeface="Cambria Math" panose="02040503050406030204" pitchFamily="18" charset="0"/>
                                        </a:rPr>
                                        <m:t>𝑛h</m:t>
                                      </m:r>
                                    </m:sub>
                                    <m:sup>
                                      <m:r>
                                        <a:rPr lang="en-US" altLang="zh-CN" sz="2100" i="1">
                                          <a:latin typeface="Cambria Math" panose="02040503050406030204" pitchFamily="18" charset="0"/>
                                        </a:rPr>
                                        <m:t>𝑗</m:t>
                                      </m:r>
                                    </m:sup>
                                  </m:sSubSup>
                                </m:e>
                              </m:d>
                            </m:e>
                            <m:sup>
                              <m:r>
                                <a:rPr lang="en-US" altLang="zh-CN" sz="2100" i="1">
                                  <a:latin typeface="Cambria Math" panose="02040503050406030204" pitchFamily="18" charset="0"/>
                                </a:rPr>
                                <m:t>2</m:t>
                              </m:r>
                            </m:sup>
                          </m:sSup>
                          <m:r>
                            <a:rPr lang="en-US" altLang="zh-CN" sz="2100" i="1">
                              <a:latin typeface="Cambria Math" panose="02040503050406030204" pitchFamily="18" charset="0"/>
                            </a:rPr>
                            <m:t>+</m:t>
                          </m:r>
                          <m:r>
                            <m:rPr>
                              <m:sty m:val="p"/>
                            </m:rPr>
                            <a:rPr lang="en-US" altLang="zh-CN" sz="2100">
                              <a:latin typeface="Cambria Math" panose="02040503050406030204" pitchFamily="18" charset="0"/>
                            </a:rPr>
                            <m:t>diff</m:t>
                          </m:r>
                          <m:sSup>
                            <m:sSupPr>
                              <m:ctrlPr>
                                <a:rPr lang="en-US" altLang="zh-CN" sz="2100" i="1">
                                  <a:latin typeface="Cambria Math" panose="02040503050406030204" pitchFamily="18" charset="0"/>
                                </a:rPr>
                              </m:ctrlPr>
                            </m:sSupPr>
                            <m:e>
                              <m:d>
                                <m:dPr>
                                  <m:ctrlPr>
                                    <a:rPr lang="en-US" altLang="zh-CN" sz="2100" i="1">
                                      <a:latin typeface="Cambria Math" panose="02040503050406030204" pitchFamily="18" charset="0"/>
                                    </a:rPr>
                                  </m:ctrlPr>
                                </m:dPr>
                                <m:e>
                                  <m:sSubSup>
                                    <m:sSubSupPr>
                                      <m:ctrlPr>
                                        <a:rPr lang="en-US" altLang="zh-CN" sz="2100" i="1">
                                          <a:latin typeface="Cambria Math" panose="02040503050406030204" pitchFamily="18" charset="0"/>
                                        </a:rPr>
                                      </m:ctrlPr>
                                    </m:sSubSupPr>
                                    <m:e>
                                      <m:r>
                                        <a:rPr lang="en-US" altLang="zh-CN" sz="2100" i="1">
                                          <a:latin typeface="Cambria Math" panose="02040503050406030204" pitchFamily="18" charset="0"/>
                                        </a:rPr>
                                        <m:t>𝑥</m:t>
                                      </m:r>
                                    </m:e>
                                    <m:sub>
                                      <m:r>
                                        <a:rPr lang="en-US" altLang="zh-CN" sz="2100" i="1">
                                          <a:latin typeface="Cambria Math" panose="02040503050406030204" pitchFamily="18" charset="0"/>
                                        </a:rPr>
                                        <m:t>𝑖</m:t>
                                      </m:r>
                                    </m:sub>
                                    <m:sup>
                                      <m:r>
                                        <a:rPr lang="en-US" altLang="zh-CN" sz="2100" i="1">
                                          <a:latin typeface="Cambria Math" panose="02040503050406030204" pitchFamily="18" charset="0"/>
                                        </a:rPr>
                                        <m:t>𝑗</m:t>
                                      </m:r>
                                    </m:sup>
                                  </m:sSubSup>
                                  <m:r>
                                    <a:rPr lang="en-US" altLang="zh-CN" sz="2100" i="1">
                                      <a:latin typeface="Cambria Math" panose="02040503050406030204" pitchFamily="18" charset="0"/>
                                    </a:rPr>
                                    <m:t>,</m:t>
                                  </m:r>
                                  <m:sSubSup>
                                    <m:sSubSupPr>
                                      <m:ctrlPr>
                                        <a:rPr lang="en-US" altLang="zh-CN" sz="2100" i="1">
                                          <a:latin typeface="Cambria Math" panose="02040503050406030204" pitchFamily="18" charset="0"/>
                                        </a:rPr>
                                      </m:ctrlPr>
                                    </m:sSubSupPr>
                                    <m:e>
                                      <m:r>
                                        <a:rPr lang="en-US" altLang="zh-CN" sz="2100" i="1">
                                          <a:latin typeface="Cambria Math" panose="02040503050406030204" pitchFamily="18" charset="0"/>
                                        </a:rPr>
                                        <m:t>𝑥</m:t>
                                      </m:r>
                                    </m:e>
                                    <m:sub>
                                      <m:r>
                                        <a:rPr lang="en-US" altLang="zh-CN" sz="2100" i="1">
                                          <a:latin typeface="Cambria Math" panose="02040503050406030204" pitchFamily="18" charset="0"/>
                                        </a:rPr>
                                        <m:t>𝑖</m:t>
                                      </m:r>
                                      <m:r>
                                        <a:rPr lang="en-US" altLang="zh-CN" sz="2100" i="1">
                                          <a:latin typeface="Cambria Math" panose="02040503050406030204" pitchFamily="18" charset="0"/>
                                        </a:rPr>
                                        <m:t>,</m:t>
                                      </m:r>
                                      <m:r>
                                        <a:rPr lang="en-US" altLang="zh-CN" sz="2100" i="1">
                                          <a:latin typeface="Cambria Math" panose="02040503050406030204" pitchFamily="18" charset="0"/>
                                        </a:rPr>
                                        <m:t>𝑛𝑚</m:t>
                                      </m:r>
                                    </m:sub>
                                    <m:sup>
                                      <m:r>
                                        <a:rPr lang="en-US" altLang="zh-CN" sz="2100" i="1">
                                          <a:latin typeface="Cambria Math" panose="02040503050406030204" pitchFamily="18" charset="0"/>
                                        </a:rPr>
                                        <m:t>𝑗</m:t>
                                      </m:r>
                                    </m:sup>
                                  </m:sSubSup>
                                </m:e>
                              </m:d>
                            </m:e>
                            <m:sup>
                              <m:r>
                                <a:rPr lang="en-US" altLang="zh-CN" sz="2100" i="1">
                                  <a:latin typeface="Cambria Math" panose="02040503050406030204" pitchFamily="18" charset="0"/>
                                </a:rPr>
                                <m:t>2</m:t>
                              </m:r>
                            </m:sup>
                          </m:sSup>
                        </m:e>
                      </m:nary>
                    </m:oMath>
                  </m:oMathPara>
                </a14:m>
                <a:endParaRPr lang="zh-CN" altLang="en-US" sz="2100" dirty="0"/>
              </a:p>
            </p:txBody>
          </p:sp>
        </mc:Choice>
        <mc:Fallback xmlns="">
          <p:sp>
            <p:nvSpPr>
              <p:cNvPr id="7" name="矩形 6"/>
              <p:cNvSpPr>
                <a:spLocks noRot="1" noChangeAspect="1" noMove="1" noResize="1" noEditPoints="1" noAdjustHandles="1" noChangeArrowheads="1" noChangeShapeType="1" noTextEdit="1"/>
              </p:cNvSpPr>
              <p:nvPr/>
            </p:nvSpPr>
            <p:spPr>
              <a:xfrm>
                <a:off x="550732" y="3679666"/>
                <a:ext cx="5160772" cy="87652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709920" y="2688224"/>
                <a:ext cx="3377236" cy="1881284"/>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latin typeface="+mj-lt"/>
                    <a:ea typeface="+mj-ea"/>
                  </a:rPr>
                  <a:t>若</a:t>
                </a:r>
                <a14:m>
                  <m:oMath xmlns:m="http://schemas.openxmlformats.org/officeDocument/2006/math">
                    <m:r>
                      <a:rPr lang="en-US" altLang="zh-CN" b="0" i="1" smtClean="0">
                        <a:latin typeface="Cambria Math" panose="02040503050406030204" pitchFamily="18" charset="0"/>
                        <a:ea typeface="+mj-ea"/>
                      </a:rPr>
                      <m:t>𝑗</m:t>
                    </m:r>
                  </m:oMath>
                </a14:m>
                <a:r>
                  <a:rPr lang="zh-CN" altLang="en-US" dirty="0" smtClean="0">
                    <a:latin typeface="+mj-lt"/>
                    <a:ea typeface="+mj-ea"/>
                  </a:rPr>
                  <a:t>为离散型，则</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oMath>
                </a14:m>
                <a:r>
                  <a:rPr lang="zh-CN" altLang="en-US" dirty="0" smtClean="0">
                    <a:latin typeface="+mj-lt"/>
                    <a:ea typeface="+mj-ea"/>
                  </a:rPr>
                  <a:t>时</a:t>
                </a:r>
                <a14:m>
                  <m:oMath xmlns:m="http://schemas.openxmlformats.org/officeDocument/2006/math">
                    <m:r>
                      <m:rPr>
                        <m:sty m:val="p"/>
                      </m:rPr>
                      <a:rPr lang="en-US" altLang="zh-CN">
                        <a:latin typeface="Cambria Math" panose="02040503050406030204" pitchFamily="18" charset="0"/>
                      </a:rPr>
                      <m:t>diff</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e>
                    </m:d>
                    <m:r>
                      <a:rPr lang="en-US" altLang="zh-CN" b="0" i="1" smtClean="0">
                        <a:latin typeface="Cambria Math" panose="02040503050406030204" pitchFamily="18" charset="0"/>
                      </a:rPr>
                      <m:t>=0</m:t>
                    </m:r>
                  </m:oMath>
                </a14:m>
                <a:r>
                  <a:rPr lang="zh-CN" altLang="en-US" dirty="0" smtClean="0">
                    <a:latin typeface="+mj-lt"/>
                    <a:ea typeface="+mj-ea"/>
                  </a:rPr>
                  <a:t>，否则为</a:t>
                </a:r>
                <a14:m>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 </m:t>
                    </m:r>
                  </m:oMath>
                </a14:m>
                <a:r>
                  <a:rPr lang="zh-CN" altLang="en-US" dirty="0" smtClean="0">
                    <a:latin typeface="+mj-lt"/>
                    <a:ea typeface="+mj-ea"/>
                  </a:rPr>
                  <a:t>；</a:t>
                </a:r>
                <a:endParaRPr lang="en-US" altLang="zh-CN" dirty="0">
                  <a:latin typeface="+mj-lt"/>
                  <a:ea typeface="+mj-ea"/>
                </a:endParaRPr>
              </a:p>
              <a:p>
                <a:r>
                  <a:rPr lang="zh-CN" altLang="en-US" dirty="0" smtClean="0">
                    <a:latin typeface="+mj-lt"/>
                    <a:ea typeface="+mj-ea"/>
                  </a:rPr>
                  <a:t>若</a:t>
                </a:r>
                <a14:m>
                  <m:oMath xmlns:m="http://schemas.openxmlformats.org/officeDocument/2006/math">
                    <m:r>
                      <a:rPr lang="en-US" altLang="zh-CN" i="1">
                        <a:latin typeface="Cambria Math" panose="02040503050406030204" pitchFamily="18" charset="0"/>
                      </a:rPr>
                      <m:t>𝑗</m:t>
                    </m:r>
                  </m:oMath>
                </a14:m>
                <a:r>
                  <a:rPr lang="zh-CN" altLang="en-US" dirty="0" smtClean="0">
                    <a:latin typeface="+mj-lt"/>
                    <a:ea typeface="+mj-ea"/>
                  </a:rPr>
                  <a:t>为连续型，</a:t>
                </a:r>
                <a:r>
                  <a:rPr lang="zh-CN" altLang="en-US" dirty="0">
                    <a:latin typeface="+mj-lt"/>
                    <a:ea typeface="+mj-ea"/>
                  </a:rPr>
                  <a:t>则</a:t>
                </a:r>
                <a14:m>
                  <m:oMath xmlns:m="http://schemas.openxmlformats.org/officeDocument/2006/math">
                    <m:r>
                      <m:rPr>
                        <m:sty m:val="p"/>
                      </m:rPr>
                      <a:rPr lang="en-US" altLang="zh-CN">
                        <a:latin typeface="Cambria Math" panose="02040503050406030204" pitchFamily="18" charset="0"/>
                      </a:rPr>
                      <m:t>diff</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oMath>
                </a14:m>
                <a:r>
                  <a:rPr lang="zh-CN" altLang="en-US" dirty="0" smtClean="0">
                    <a:latin typeface="+mj-lt"/>
                    <a:ea typeface="+mj-ea"/>
                  </a:rPr>
                  <a:t>，注意</a:t>
                </a:r>
                <a14:m>
                  <m:oMath xmlns:m="http://schemas.openxmlformats.org/officeDocument/2006/math">
                    <m:sSubSup>
                      <m:sSubSupPr>
                        <m:ctrlPr>
                          <a:rPr lang="en-US" altLang="zh-CN" b="0" i="1" smtClean="0">
                            <a:latin typeface="Cambria Math" panose="02040503050406030204" pitchFamily="18" charset="0"/>
                            <a:ea typeface="+mj-ea"/>
                          </a:rPr>
                        </m:ctrlPr>
                      </m:sSubSupPr>
                      <m:e>
                        <m:r>
                          <a:rPr lang="en-US" altLang="zh-CN" b="0" i="1" smtClean="0">
                            <a:latin typeface="Cambria Math" panose="02040503050406030204" pitchFamily="18" charset="0"/>
                            <a:ea typeface="+mj-ea"/>
                          </a:rPr>
                          <m:t>𝑥</m:t>
                        </m:r>
                      </m:e>
                      <m:sub>
                        <m:r>
                          <a:rPr lang="en-US" altLang="zh-CN" b="0" i="1" smtClean="0">
                            <a:latin typeface="Cambria Math" panose="02040503050406030204" pitchFamily="18" charset="0"/>
                            <a:ea typeface="+mj-ea"/>
                          </a:rPr>
                          <m:t>𝑎</m:t>
                        </m:r>
                      </m:sub>
                      <m:sup>
                        <m:r>
                          <a:rPr lang="en-US" altLang="zh-CN" b="0" i="1" smtClean="0">
                            <a:latin typeface="Cambria Math" panose="02040503050406030204" pitchFamily="18" charset="0"/>
                            <a:ea typeface="+mj-ea"/>
                          </a:rPr>
                          <m:t>𝑗</m:t>
                        </m:r>
                      </m:sup>
                    </m:sSubSup>
                    <m:r>
                      <a:rPr lang="en-US" altLang="zh-CN" b="0" i="1" smtClean="0">
                        <a:latin typeface="Cambria Math" panose="02040503050406030204" pitchFamily="18" charset="0"/>
                        <a:ea typeface="+mj-ea"/>
                      </a:rPr>
                      <m:t>,  </m:t>
                    </m:r>
                    <m:sSubSup>
                      <m:sSubSupPr>
                        <m:ctrlPr>
                          <a:rPr lang="en-US" altLang="zh-CN" b="0" i="1" smtClean="0">
                            <a:latin typeface="Cambria Math" panose="02040503050406030204" pitchFamily="18" charset="0"/>
                            <a:ea typeface="+mj-ea"/>
                          </a:rPr>
                        </m:ctrlPr>
                      </m:sSubSupPr>
                      <m:e>
                        <m:r>
                          <a:rPr lang="en-US" altLang="zh-CN" b="0" i="1" smtClean="0">
                            <a:latin typeface="Cambria Math" panose="02040503050406030204" pitchFamily="18" charset="0"/>
                            <a:ea typeface="+mj-ea"/>
                          </a:rPr>
                          <m:t>𝑥</m:t>
                        </m:r>
                      </m:e>
                      <m:sub>
                        <m:r>
                          <a:rPr lang="en-US" altLang="zh-CN" b="0" i="1" smtClean="0">
                            <a:latin typeface="Cambria Math" panose="02040503050406030204" pitchFamily="18" charset="0"/>
                            <a:ea typeface="+mj-ea"/>
                          </a:rPr>
                          <m:t>𝑏</m:t>
                        </m:r>
                      </m:sub>
                      <m:sup>
                        <m:r>
                          <a:rPr lang="en-US" altLang="zh-CN" b="0" i="1" smtClean="0">
                            <a:latin typeface="Cambria Math" panose="02040503050406030204" pitchFamily="18" charset="0"/>
                            <a:ea typeface="+mj-ea"/>
                          </a:rPr>
                          <m:t>𝑗</m:t>
                        </m:r>
                      </m:sup>
                    </m:sSubSup>
                  </m:oMath>
                </a14:m>
                <a:r>
                  <a:rPr lang="zh-CN" altLang="en-US" dirty="0" smtClean="0">
                    <a:latin typeface="+mj-lt"/>
                    <a:ea typeface="+mj-ea"/>
                  </a:rPr>
                  <a:t>已规范化到</a:t>
                </a:r>
                <a14:m>
                  <m:oMath xmlns:m="http://schemas.openxmlformats.org/officeDocument/2006/math">
                    <m:r>
                      <a:rPr lang="en-US" altLang="zh-CN" b="0" i="1" smtClean="0">
                        <a:latin typeface="Cambria Math" panose="02040503050406030204" pitchFamily="18" charset="0"/>
                        <a:ea typeface="+mj-ea"/>
                      </a:rPr>
                      <m:t>[0,1]</m:t>
                    </m:r>
                  </m:oMath>
                </a14:m>
                <a:r>
                  <a:rPr lang="zh-CN" altLang="en-US" dirty="0" smtClean="0">
                    <a:latin typeface="+mj-lt"/>
                    <a:ea typeface="+mj-ea"/>
                  </a:rPr>
                  <a:t>区间</a:t>
                </a:r>
                <a:endParaRPr lang="zh-CN" altLang="en-US" dirty="0">
                  <a:latin typeface="+mj-lt"/>
                  <a:ea typeface="+mj-ea"/>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709920" y="2688224"/>
                <a:ext cx="3377236" cy="1881284"/>
              </a:xfrm>
              <a:prstGeom prst="rect">
                <a:avLst/>
              </a:prstGeom>
              <a:blipFill>
                <a:blip r:embed="rId4"/>
                <a:stretch>
                  <a:fillRect l="-1439" r="-1259" b="-38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1275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Relief</a:t>
            </a:r>
            <a:r>
              <a:rPr lang="zh-CN" altLang="en-US" dirty="0"/>
              <a:t>方法的多类拓展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Relief</a:t>
                </a:r>
                <a:r>
                  <a:rPr lang="zh-CN" altLang="en-US" dirty="0"/>
                  <a:t>方法是为二分类问题设计的，其扩展变体</a:t>
                </a:r>
                <a:r>
                  <a:rPr lang="en-US" altLang="zh-CN" dirty="0" smtClean="0"/>
                  <a:t>Relief-F [</a:t>
                </a:r>
                <a:r>
                  <a:rPr lang="en-US" altLang="zh-CN" dirty="0" err="1"/>
                  <a:t>Kononenko</a:t>
                </a:r>
                <a:r>
                  <a:rPr lang="en-US" altLang="zh-CN" dirty="0"/>
                  <a:t>, 1994]</a:t>
                </a:r>
                <a:r>
                  <a:rPr lang="zh-CN" altLang="en-US" dirty="0"/>
                  <a:t>能处理多分类问题</a:t>
                </a:r>
              </a:p>
              <a:p>
                <a:endParaRPr lang="en-US" altLang="zh-CN" dirty="0" smtClean="0"/>
              </a:p>
              <a:p>
                <a:r>
                  <a:rPr lang="zh-CN" altLang="en-US" dirty="0"/>
                  <a:t>数据集中的样本</a:t>
                </a:r>
                <a:r>
                  <a:rPr lang="zh-CN" altLang="en-US" dirty="0" smtClean="0"/>
                  <a:t>来自</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oMath>
                </a14:m>
                <a:r>
                  <a:rPr lang="zh-CN" altLang="en-US" dirty="0" smtClean="0"/>
                  <a:t>个</a:t>
                </a:r>
                <a:r>
                  <a:rPr lang="zh-CN" altLang="en-US" dirty="0"/>
                  <a:t>类别，其中</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a:t>属于第</a:t>
                </a:r>
                <a14:m>
                  <m:oMath xmlns:m="http://schemas.openxmlformats.org/officeDocument/2006/math">
                    <m:r>
                      <a:rPr lang="en-US" altLang="zh-CN" i="1">
                        <a:latin typeface="Cambria Math" panose="02040503050406030204" pitchFamily="18" charset="0"/>
                      </a:rPr>
                      <m:t>𝑘</m:t>
                    </m:r>
                  </m:oMath>
                </a14:m>
                <a:r>
                  <a:rPr lang="zh-CN" altLang="en-US" dirty="0" smtClean="0"/>
                  <a:t>类</a:t>
                </a:r>
                <a:endParaRPr lang="en-US" altLang="zh-CN" dirty="0" smtClean="0"/>
              </a:p>
              <a:p>
                <a:endParaRPr lang="en-US" altLang="zh-CN" dirty="0"/>
              </a:p>
              <a:p>
                <a:r>
                  <a:rPr lang="zh-CN" altLang="en-US" dirty="0"/>
                  <a:t>猜中近邻：第</a:t>
                </a:r>
                <a14:m>
                  <m:oMath xmlns:m="http://schemas.openxmlformats.org/officeDocument/2006/math">
                    <m:r>
                      <a:rPr lang="en-US" altLang="zh-CN" i="1">
                        <a:latin typeface="Cambria Math" panose="02040503050406030204" pitchFamily="18" charset="0"/>
                      </a:rPr>
                      <m:t>𝑘</m:t>
                    </m:r>
                  </m:oMath>
                </a14:m>
                <a:r>
                  <a:rPr lang="zh-CN" altLang="en-US" dirty="0"/>
                  <a:t>类中</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a:t>的最近邻</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𝑛h</m:t>
                        </m:r>
                      </m:sub>
                    </m:sSub>
                  </m:oMath>
                </a14:m>
                <a:endParaRPr lang="en-US" altLang="zh-CN" dirty="0"/>
              </a:p>
              <a:p>
                <a:endParaRPr lang="en-US" altLang="zh-CN" dirty="0" smtClean="0"/>
              </a:p>
              <a:p>
                <a:r>
                  <a:rPr lang="zh-CN" altLang="en-US" dirty="0"/>
                  <a:t>猜错近邻：第</a:t>
                </a:r>
                <a14:m>
                  <m:oMath xmlns:m="http://schemas.openxmlformats.org/officeDocument/2006/math">
                    <m:r>
                      <a:rPr lang="en-US" altLang="zh-CN" i="1">
                        <a:latin typeface="Cambria Math" panose="02040503050406030204" pitchFamily="18" charset="0"/>
                      </a:rPr>
                      <m:t>𝑘</m:t>
                    </m:r>
                  </m:oMath>
                </a14:m>
                <a:r>
                  <a:rPr lang="zh-CN" altLang="en-US" dirty="0"/>
                  <a:t>类之外的每个类中找到一个</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a:t>的最近邻作为猜错近邻，记为</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𝑛𝑚</m:t>
                        </m:r>
                      </m:sub>
                    </m:sSub>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      ;</m:t>
                    </m:r>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oMath>
                </a14:m>
                <a:endParaRPr lang="en-US" altLang="zh-CN" dirty="0"/>
              </a:p>
              <a:p>
                <a:endParaRPr lang="en-US" altLang="zh-CN" dirty="0" smtClean="0"/>
              </a:p>
              <a:p>
                <a:r>
                  <a:rPr lang="zh-CN" altLang="en-US" dirty="0"/>
                  <a:t>相关统计量对应于属性的分量为</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76500" y="5599001"/>
                <a:ext cx="6500754" cy="9515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100" i="1" smtClean="0">
                              <a:latin typeface="Cambria Math" panose="02040503050406030204" pitchFamily="18" charset="0"/>
                            </a:rPr>
                          </m:ctrlPr>
                        </m:sSupPr>
                        <m:e>
                          <m:r>
                            <a:rPr lang="en-US" altLang="zh-CN" sz="2100" i="1">
                              <a:latin typeface="Cambria Math" panose="02040503050406030204" pitchFamily="18" charset="0"/>
                            </a:rPr>
                            <m:t>𝛿</m:t>
                          </m:r>
                        </m:e>
                        <m:sup>
                          <m:r>
                            <a:rPr lang="en-US" altLang="zh-CN" sz="2100" i="1">
                              <a:latin typeface="Cambria Math" panose="02040503050406030204" pitchFamily="18" charset="0"/>
                            </a:rPr>
                            <m:t>𝑗</m:t>
                          </m:r>
                        </m:sup>
                      </m:sSup>
                      <m:r>
                        <a:rPr lang="en-US" altLang="zh-CN" sz="2100" i="1">
                          <a:latin typeface="Cambria Math" panose="02040503050406030204" pitchFamily="18" charset="0"/>
                        </a:rPr>
                        <m:t>=</m:t>
                      </m:r>
                      <m:nary>
                        <m:naryPr>
                          <m:chr m:val="∑"/>
                          <m:supHide m:val="on"/>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sub>
                        <m:sup/>
                        <m:e>
                          <m:d>
                            <m:dPr>
                              <m:ctrlPr>
                                <a:rPr lang="en-US" altLang="zh-CN" sz="2100" b="0" i="1" smtClean="0">
                                  <a:latin typeface="Cambria Math" panose="02040503050406030204" pitchFamily="18" charset="0"/>
                                </a:rPr>
                              </m:ctrlPr>
                            </m:dPr>
                            <m:e>
                              <m:r>
                                <a:rPr lang="en-US" altLang="zh-CN" sz="2100" i="1">
                                  <a:latin typeface="Cambria Math" panose="02040503050406030204" pitchFamily="18" charset="0"/>
                                </a:rPr>
                                <m:t>−</m:t>
                              </m:r>
                              <m:r>
                                <m:rPr>
                                  <m:sty m:val="p"/>
                                </m:rPr>
                                <a:rPr lang="en-US" altLang="zh-CN" sz="2100">
                                  <a:latin typeface="Cambria Math" panose="02040503050406030204" pitchFamily="18" charset="0"/>
                                </a:rPr>
                                <m:t>diff</m:t>
                              </m:r>
                              <m:sSup>
                                <m:sSupPr>
                                  <m:ctrlPr>
                                    <a:rPr lang="en-US" altLang="zh-CN" sz="2100" i="1">
                                      <a:latin typeface="Cambria Math" panose="02040503050406030204" pitchFamily="18" charset="0"/>
                                    </a:rPr>
                                  </m:ctrlPr>
                                </m:sSupPr>
                                <m:e>
                                  <m:d>
                                    <m:dPr>
                                      <m:ctrlPr>
                                        <a:rPr lang="en-US" altLang="zh-CN" sz="2100" i="1">
                                          <a:latin typeface="Cambria Math" panose="02040503050406030204" pitchFamily="18" charset="0"/>
                                        </a:rPr>
                                      </m:ctrlPr>
                                    </m:dPr>
                                    <m:e>
                                      <m:sSubSup>
                                        <m:sSubSupPr>
                                          <m:ctrlPr>
                                            <a:rPr lang="en-US" altLang="zh-CN" sz="2100" i="1">
                                              <a:latin typeface="Cambria Math" panose="02040503050406030204" pitchFamily="18" charset="0"/>
                                            </a:rPr>
                                          </m:ctrlPr>
                                        </m:sSubSupPr>
                                        <m:e>
                                          <m:r>
                                            <a:rPr lang="en-US" altLang="zh-CN" sz="2100" i="1">
                                              <a:latin typeface="Cambria Math" panose="02040503050406030204" pitchFamily="18" charset="0"/>
                                            </a:rPr>
                                            <m:t>𝑥</m:t>
                                          </m:r>
                                        </m:e>
                                        <m:sub>
                                          <m:r>
                                            <a:rPr lang="en-US" altLang="zh-CN" sz="2100" i="1">
                                              <a:latin typeface="Cambria Math" panose="02040503050406030204" pitchFamily="18" charset="0"/>
                                            </a:rPr>
                                            <m:t>𝑖</m:t>
                                          </m:r>
                                        </m:sub>
                                        <m:sup>
                                          <m:r>
                                            <a:rPr lang="en-US" altLang="zh-CN" sz="2100" i="1">
                                              <a:latin typeface="Cambria Math" panose="02040503050406030204" pitchFamily="18" charset="0"/>
                                            </a:rPr>
                                            <m:t>𝑗</m:t>
                                          </m:r>
                                        </m:sup>
                                      </m:sSubSup>
                                      <m:r>
                                        <a:rPr lang="en-US" altLang="zh-CN" sz="2100" i="1">
                                          <a:latin typeface="Cambria Math" panose="02040503050406030204" pitchFamily="18" charset="0"/>
                                        </a:rPr>
                                        <m:t>,</m:t>
                                      </m:r>
                                      <m:sSubSup>
                                        <m:sSubSupPr>
                                          <m:ctrlPr>
                                            <a:rPr lang="en-US" altLang="zh-CN" sz="2100" i="1">
                                              <a:latin typeface="Cambria Math" panose="02040503050406030204" pitchFamily="18" charset="0"/>
                                            </a:rPr>
                                          </m:ctrlPr>
                                        </m:sSubSupPr>
                                        <m:e>
                                          <m:r>
                                            <a:rPr lang="en-US" altLang="zh-CN" sz="2100" i="1">
                                              <a:latin typeface="Cambria Math" panose="02040503050406030204" pitchFamily="18" charset="0"/>
                                            </a:rPr>
                                            <m:t>𝑥</m:t>
                                          </m:r>
                                        </m:e>
                                        <m:sub>
                                          <m:r>
                                            <a:rPr lang="en-US" altLang="zh-CN" sz="2100" i="1">
                                              <a:latin typeface="Cambria Math" panose="02040503050406030204" pitchFamily="18" charset="0"/>
                                            </a:rPr>
                                            <m:t>𝑖</m:t>
                                          </m:r>
                                          <m:r>
                                            <a:rPr lang="en-US" altLang="zh-CN" sz="2100" i="1">
                                              <a:latin typeface="Cambria Math" panose="02040503050406030204" pitchFamily="18" charset="0"/>
                                            </a:rPr>
                                            <m:t>,</m:t>
                                          </m:r>
                                          <m:r>
                                            <a:rPr lang="en-US" altLang="zh-CN" sz="2100" i="1">
                                              <a:latin typeface="Cambria Math" panose="02040503050406030204" pitchFamily="18" charset="0"/>
                                            </a:rPr>
                                            <m:t>𝑛h</m:t>
                                          </m:r>
                                        </m:sub>
                                        <m:sup>
                                          <m:r>
                                            <a:rPr lang="en-US" altLang="zh-CN" sz="2100" i="1">
                                              <a:latin typeface="Cambria Math" panose="02040503050406030204" pitchFamily="18" charset="0"/>
                                            </a:rPr>
                                            <m:t>𝑗</m:t>
                                          </m:r>
                                        </m:sup>
                                      </m:sSubSup>
                                    </m:e>
                                  </m:d>
                                </m:e>
                                <m:sup>
                                  <m:r>
                                    <a:rPr lang="en-US" altLang="zh-CN" sz="2100" i="1">
                                      <a:latin typeface="Cambria Math" panose="02040503050406030204" pitchFamily="18" charset="0"/>
                                    </a:rPr>
                                    <m:t>2</m:t>
                                  </m:r>
                                </m:sup>
                              </m:sSup>
                              <m:r>
                                <a:rPr lang="en-US" altLang="zh-CN" sz="2100" i="1">
                                  <a:latin typeface="Cambria Math" panose="02040503050406030204" pitchFamily="18" charset="0"/>
                                </a:rPr>
                                <m:t>+</m:t>
                              </m:r>
                              <m:nary>
                                <m:naryPr>
                                  <m:chr m:val="∑"/>
                                  <m:supHide m:val="on"/>
                                  <m:ctrlPr>
                                    <a:rPr lang="en-US" altLang="zh-CN" sz="2100" b="0" i="1" smtClean="0">
                                      <a:latin typeface="Cambria Math" panose="02040503050406030204" pitchFamily="18" charset="0"/>
                                    </a:rPr>
                                  </m:ctrlPr>
                                </m:naryPr>
                                <m:sub>
                                  <m:r>
                                    <a:rPr lang="en-US" altLang="zh-CN" sz="2100" b="0" i="1" smtClean="0">
                                      <a:latin typeface="Cambria Math" panose="02040503050406030204" pitchFamily="18" charset="0"/>
                                    </a:rPr>
                                    <m:t>𝑙</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𝑘</m:t>
                                  </m:r>
                                </m:sub>
                                <m:sup/>
                                <m:e>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𝑝</m:t>
                                      </m:r>
                                    </m:e>
                                    <m:sub>
                                      <m:r>
                                        <a:rPr lang="en-US" altLang="zh-CN" sz="2100" b="0" i="1" smtClean="0">
                                          <a:latin typeface="Cambria Math" panose="02040503050406030204" pitchFamily="18" charset="0"/>
                                        </a:rPr>
                                        <m:t>𝑙</m:t>
                                      </m:r>
                                    </m:sub>
                                  </m:sSub>
                                  <m:r>
                                    <a:rPr lang="en-US" altLang="zh-CN" sz="2100" b="0" i="1" smtClean="0">
                                      <a:latin typeface="Cambria Math" panose="02040503050406030204" pitchFamily="18" charset="0"/>
                                    </a:rPr>
                                    <m:t>×</m:t>
                                  </m:r>
                                  <m:r>
                                    <m:rPr>
                                      <m:sty m:val="p"/>
                                    </m:rPr>
                                    <a:rPr lang="en-US" altLang="zh-CN" sz="2100">
                                      <a:latin typeface="Cambria Math" panose="02040503050406030204" pitchFamily="18" charset="0"/>
                                    </a:rPr>
                                    <m:t>diff</m:t>
                                  </m:r>
                                  <m:sSup>
                                    <m:sSupPr>
                                      <m:ctrlPr>
                                        <a:rPr lang="en-US" altLang="zh-CN" sz="2100" i="1">
                                          <a:latin typeface="Cambria Math" panose="02040503050406030204" pitchFamily="18" charset="0"/>
                                        </a:rPr>
                                      </m:ctrlPr>
                                    </m:sSupPr>
                                    <m:e>
                                      <m:d>
                                        <m:dPr>
                                          <m:ctrlPr>
                                            <a:rPr lang="en-US" altLang="zh-CN" sz="2100" i="1">
                                              <a:latin typeface="Cambria Math" panose="02040503050406030204" pitchFamily="18" charset="0"/>
                                            </a:rPr>
                                          </m:ctrlPr>
                                        </m:dPr>
                                        <m:e>
                                          <m:sSubSup>
                                            <m:sSubSupPr>
                                              <m:ctrlPr>
                                                <a:rPr lang="en-US" altLang="zh-CN" sz="2100" i="1">
                                                  <a:latin typeface="Cambria Math" panose="02040503050406030204" pitchFamily="18" charset="0"/>
                                                </a:rPr>
                                              </m:ctrlPr>
                                            </m:sSubSupPr>
                                            <m:e>
                                              <m:r>
                                                <a:rPr lang="en-US" altLang="zh-CN" sz="2100" i="1">
                                                  <a:latin typeface="Cambria Math" panose="02040503050406030204" pitchFamily="18" charset="0"/>
                                                </a:rPr>
                                                <m:t>𝑥</m:t>
                                              </m:r>
                                            </m:e>
                                            <m:sub>
                                              <m:r>
                                                <a:rPr lang="en-US" altLang="zh-CN" sz="2100" i="1">
                                                  <a:latin typeface="Cambria Math" panose="02040503050406030204" pitchFamily="18" charset="0"/>
                                                </a:rPr>
                                                <m:t>𝑖</m:t>
                                              </m:r>
                                            </m:sub>
                                            <m:sup>
                                              <m:r>
                                                <a:rPr lang="en-US" altLang="zh-CN" sz="2100" i="1">
                                                  <a:latin typeface="Cambria Math" panose="02040503050406030204" pitchFamily="18" charset="0"/>
                                                </a:rPr>
                                                <m:t>𝑗</m:t>
                                              </m:r>
                                            </m:sup>
                                          </m:sSubSup>
                                          <m:r>
                                            <a:rPr lang="en-US" altLang="zh-CN" sz="2100" i="1">
                                              <a:latin typeface="Cambria Math" panose="02040503050406030204" pitchFamily="18" charset="0"/>
                                            </a:rPr>
                                            <m:t>,</m:t>
                                          </m:r>
                                          <m:sSubSup>
                                            <m:sSubSupPr>
                                              <m:ctrlPr>
                                                <a:rPr lang="en-US" altLang="zh-CN" sz="2100" i="1">
                                                  <a:latin typeface="Cambria Math" panose="02040503050406030204" pitchFamily="18" charset="0"/>
                                                </a:rPr>
                                              </m:ctrlPr>
                                            </m:sSubSupPr>
                                            <m:e>
                                              <m:r>
                                                <a:rPr lang="en-US" altLang="zh-CN" sz="2100" i="1">
                                                  <a:latin typeface="Cambria Math" panose="02040503050406030204" pitchFamily="18" charset="0"/>
                                                </a:rPr>
                                                <m:t>𝑥</m:t>
                                              </m:r>
                                            </m:e>
                                            <m:sub>
                                              <m:r>
                                                <a:rPr lang="en-US" altLang="zh-CN" sz="2100" i="1">
                                                  <a:latin typeface="Cambria Math" panose="02040503050406030204" pitchFamily="18" charset="0"/>
                                                </a:rPr>
                                                <m:t>𝑖</m:t>
                                              </m:r>
                                              <m:r>
                                                <a:rPr lang="en-US" altLang="zh-CN" sz="2100" i="1">
                                                  <a:latin typeface="Cambria Math" panose="02040503050406030204" pitchFamily="18" charset="0"/>
                                                </a:rPr>
                                                <m:t>,</m:t>
                                              </m:r>
                                              <m:r>
                                                <a:rPr lang="en-US" altLang="zh-CN" sz="2100" b="0" i="1" smtClean="0">
                                                  <a:latin typeface="Cambria Math" panose="02040503050406030204" pitchFamily="18" charset="0"/>
                                                </a:rPr>
                                                <m:t>𝑙</m:t>
                                              </m:r>
                                              <m:r>
                                                <a:rPr lang="en-US" altLang="zh-CN" sz="2100" b="0" i="1" smtClean="0">
                                                  <a:latin typeface="Cambria Math" panose="02040503050406030204" pitchFamily="18" charset="0"/>
                                                </a:rPr>
                                                <m:t>,</m:t>
                                              </m:r>
                                              <m:r>
                                                <a:rPr lang="en-US" altLang="zh-CN" sz="2100" i="1">
                                                  <a:latin typeface="Cambria Math" panose="02040503050406030204" pitchFamily="18" charset="0"/>
                                                </a:rPr>
                                                <m:t>𝑛𝑚</m:t>
                                              </m:r>
                                            </m:sub>
                                            <m:sup>
                                              <m:r>
                                                <a:rPr lang="en-US" altLang="zh-CN" sz="2100" i="1">
                                                  <a:latin typeface="Cambria Math" panose="02040503050406030204" pitchFamily="18" charset="0"/>
                                                </a:rPr>
                                                <m:t>𝑗</m:t>
                                              </m:r>
                                            </m:sup>
                                          </m:sSubSup>
                                        </m:e>
                                      </m:d>
                                    </m:e>
                                    <m:sup>
                                      <m:r>
                                        <a:rPr lang="en-US" altLang="zh-CN" sz="2100" i="1">
                                          <a:latin typeface="Cambria Math" panose="02040503050406030204" pitchFamily="18" charset="0"/>
                                        </a:rPr>
                                        <m:t>2</m:t>
                                      </m:r>
                                    </m:sup>
                                  </m:sSup>
                                </m:e>
                              </m:nary>
                            </m:e>
                          </m:d>
                        </m:e>
                      </m:nary>
                    </m:oMath>
                  </m:oMathPara>
                </a14:m>
                <a:endParaRPr lang="zh-CN" altLang="en-US" sz="2100" dirty="0"/>
              </a:p>
            </p:txBody>
          </p:sp>
        </mc:Choice>
        <mc:Fallback xmlns="">
          <p:sp>
            <p:nvSpPr>
              <p:cNvPr id="7" name="矩形 6"/>
              <p:cNvSpPr>
                <a:spLocks noRot="1" noChangeAspect="1" noMove="1" noResize="1" noEditPoints="1" noAdjustHandles="1" noChangeArrowheads="1" noChangeShapeType="1" noTextEdit="1"/>
              </p:cNvSpPr>
              <p:nvPr/>
            </p:nvSpPr>
            <p:spPr>
              <a:xfrm>
                <a:off x="776500" y="5599001"/>
                <a:ext cx="6500754" cy="95154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7347570" y="5542055"/>
                <a:ext cx="1649209" cy="923330"/>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ea typeface="+mj-ea"/>
                          </a:rPr>
                        </m:ctrlPr>
                      </m:sSubPr>
                      <m:e>
                        <m:r>
                          <a:rPr lang="en-US" altLang="zh-CN" b="0" i="1" smtClean="0">
                            <a:latin typeface="Cambria Math" panose="02040503050406030204" pitchFamily="18" charset="0"/>
                            <a:ea typeface="+mj-ea"/>
                          </a:rPr>
                          <m:t>𝑝</m:t>
                        </m:r>
                      </m:e>
                      <m:sub>
                        <m:r>
                          <a:rPr lang="en-US" altLang="zh-CN" b="0" i="1" smtClean="0">
                            <a:latin typeface="Cambria Math" panose="02040503050406030204" pitchFamily="18" charset="0"/>
                            <a:ea typeface="+mj-ea"/>
                          </a:rPr>
                          <m:t>𝑙</m:t>
                        </m:r>
                      </m:sub>
                    </m:sSub>
                  </m:oMath>
                </a14:m>
                <a:r>
                  <a:rPr lang="zh-CN" altLang="en-US" dirty="0" smtClean="0">
                    <a:latin typeface="+mj-lt"/>
                    <a:ea typeface="+mj-ea"/>
                  </a:rPr>
                  <a:t>为第</a:t>
                </a:r>
                <a14:m>
                  <m:oMath xmlns:m="http://schemas.openxmlformats.org/officeDocument/2006/math">
                    <m:r>
                      <a:rPr lang="en-US" altLang="zh-CN" b="0" i="1" smtClean="0">
                        <a:latin typeface="Cambria Math" panose="02040503050406030204" pitchFamily="18" charset="0"/>
                        <a:ea typeface="+mj-ea"/>
                      </a:rPr>
                      <m:t>𝑙</m:t>
                    </m:r>
                  </m:oMath>
                </a14:m>
                <a:r>
                  <a:rPr lang="zh-CN" altLang="en-US" dirty="0" smtClean="0">
                    <a:latin typeface="+mj-lt"/>
                    <a:ea typeface="+mj-ea"/>
                  </a:rPr>
                  <a:t>类样本在数据集</a:t>
                </a:r>
                <a14:m>
                  <m:oMath xmlns:m="http://schemas.openxmlformats.org/officeDocument/2006/math">
                    <m:r>
                      <a:rPr lang="en-US" altLang="zh-CN" b="0" i="1" smtClean="0">
                        <a:latin typeface="Cambria Math" panose="02040503050406030204" pitchFamily="18" charset="0"/>
                        <a:ea typeface="+mj-ea"/>
                      </a:rPr>
                      <m:t>𝐷</m:t>
                    </m:r>
                  </m:oMath>
                </a14:m>
                <a:r>
                  <a:rPr lang="zh-CN" altLang="en-US" dirty="0" smtClean="0">
                    <a:latin typeface="+mj-lt"/>
                    <a:ea typeface="+mj-ea"/>
                  </a:rPr>
                  <a:t>中所占的比例</a:t>
                </a:r>
                <a:endParaRPr lang="zh-CN" altLang="en-US" dirty="0">
                  <a:latin typeface="+mj-lt"/>
                  <a:ea typeface="+mj-ea"/>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7347570" y="5542055"/>
                <a:ext cx="1649209" cy="923330"/>
              </a:xfrm>
              <a:prstGeom prst="rect">
                <a:avLst/>
              </a:prstGeom>
              <a:blipFill>
                <a:blip r:embed="rId4"/>
                <a:stretch>
                  <a:fillRect l="-2564" t="-2597" r="-733" b="-84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4036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包裹式选择</a:t>
            </a:r>
          </a:p>
        </p:txBody>
      </p:sp>
      <p:sp>
        <p:nvSpPr>
          <p:cNvPr id="3" name="内容占位符 2"/>
          <p:cNvSpPr>
            <a:spLocks noGrp="1"/>
          </p:cNvSpPr>
          <p:nvPr>
            <p:ph idx="1"/>
          </p:nvPr>
        </p:nvSpPr>
        <p:spPr/>
        <p:txBody>
          <a:bodyPr/>
          <a:lstStyle/>
          <a:p>
            <a:r>
              <a:rPr lang="zh-CN" altLang="en-US" dirty="0"/>
              <a:t>包裹式选择直接把最终将要使用的学习器的性能作为特征子集的评价准则</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15</a:t>
            </a:fld>
            <a:endParaRPr lang="zh-CN" altLang="en-US"/>
          </a:p>
        </p:txBody>
      </p:sp>
      <p:sp>
        <p:nvSpPr>
          <p:cNvPr id="7" name="矩形 6"/>
          <p:cNvSpPr/>
          <p:nvPr/>
        </p:nvSpPr>
        <p:spPr>
          <a:xfrm>
            <a:off x="1533720" y="2587400"/>
            <a:ext cx="6076560" cy="2585323"/>
          </a:xfrm>
          <a:prstGeom prst="rect">
            <a:avLst/>
          </a:prstGeom>
        </p:spPr>
        <p:txBody>
          <a:bodyPr wrap="square">
            <a:spAutoFit/>
          </a:bodyPr>
          <a:lstStyle/>
          <a:p>
            <a:pPr marL="172800" indent="-172800">
              <a:buFont typeface="Arial" panose="020B0604020202020204" pitchFamily="34" charset="0"/>
              <a:buChar char="•"/>
            </a:pPr>
            <a:r>
              <a:rPr lang="zh-CN" altLang="en-US" dirty="0"/>
              <a:t>包裹式特征选择的目的就是为给定学习器选择最有利于其性能、“量身定做”的特征子集</a:t>
            </a:r>
            <a:endParaRPr lang="en-US" altLang="zh-CN" dirty="0"/>
          </a:p>
          <a:p>
            <a:pPr marL="172800" indent="-172800">
              <a:buFont typeface="Arial" panose="020B0604020202020204" pitchFamily="34" charset="0"/>
              <a:buChar char="•"/>
            </a:pPr>
            <a:endParaRPr lang="en-US" altLang="zh-CN" dirty="0"/>
          </a:p>
          <a:p>
            <a:pPr marL="172800" indent="-172800">
              <a:buFont typeface="Arial" panose="020B0604020202020204" pitchFamily="34" charset="0"/>
              <a:buChar char="•"/>
            </a:pPr>
            <a:r>
              <a:rPr lang="zh-CN" altLang="en-US" dirty="0"/>
              <a:t>包裹式选择方法直接针对给定学习器进行优化，因此从最终学习器性能来看，包裹式特征选择比过滤式特征选择更好</a:t>
            </a:r>
            <a:endParaRPr lang="en-US" altLang="zh-CN" dirty="0"/>
          </a:p>
          <a:p>
            <a:pPr marL="172800" indent="-172800">
              <a:buFont typeface="Arial" panose="020B0604020202020204" pitchFamily="34" charset="0"/>
              <a:buChar char="•"/>
            </a:pPr>
            <a:endParaRPr lang="en-US" altLang="zh-CN" dirty="0"/>
          </a:p>
          <a:p>
            <a:pPr marL="172800" indent="-172800">
              <a:buFont typeface="Arial" panose="020B0604020202020204" pitchFamily="34" charset="0"/>
              <a:buChar char="•"/>
            </a:pPr>
            <a:r>
              <a:rPr lang="zh-CN" altLang="en-US" dirty="0"/>
              <a:t>包裹式特征选择过程中需多次训练学习器，计算开销通常比过滤式特征选择大得多</a:t>
            </a:r>
          </a:p>
        </p:txBody>
      </p:sp>
    </p:spTree>
    <p:extLst>
      <p:ext uri="{BB962C8B-B14F-4D97-AF65-F5344CB8AC3E}">
        <p14:creationId xmlns:p14="http://schemas.microsoft.com/office/powerpoint/2010/main" val="3068685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LVW</a:t>
            </a:r>
            <a:r>
              <a:rPr lang="zh-CN" altLang="en-US" dirty="0"/>
              <a:t>包裹式特征选择方法</a:t>
            </a:r>
          </a:p>
        </p:txBody>
      </p:sp>
      <p:sp>
        <p:nvSpPr>
          <p:cNvPr id="3" name="内容占位符 2"/>
          <p:cNvSpPr>
            <a:spLocks noGrp="1"/>
          </p:cNvSpPr>
          <p:nvPr>
            <p:ph idx="1"/>
          </p:nvPr>
        </p:nvSpPr>
        <p:spPr/>
        <p:txBody>
          <a:bodyPr/>
          <a:lstStyle/>
          <a:p>
            <a:r>
              <a:rPr lang="en-US" altLang="zh-CN" dirty="0"/>
              <a:t>LVW</a:t>
            </a:r>
            <a:r>
              <a:rPr lang="zh-CN" altLang="en-US" dirty="0"/>
              <a:t>（</a:t>
            </a:r>
            <a:r>
              <a:rPr lang="en-US" altLang="zh-CN" dirty="0"/>
              <a:t>Las Vegas Wrapper</a:t>
            </a:r>
            <a:r>
              <a:rPr lang="zh-CN" altLang="en-US" dirty="0"/>
              <a:t>）</a:t>
            </a:r>
            <a:r>
              <a:rPr lang="en-US" altLang="zh-CN" dirty="0"/>
              <a:t>[Liu and </a:t>
            </a:r>
            <a:r>
              <a:rPr lang="en-US" altLang="zh-CN" dirty="0" err="1"/>
              <a:t>Setiono</a:t>
            </a:r>
            <a:r>
              <a:rPr lang="en-US" altLang="zh-CN" dirty="0"/>
              <a:t>, 1996] </a:t>
            </a:r>
            <a:r>
              <a:rPr lang="zh-CN" altLang="en-US" dirty="0"/>
              <a:t>在拉斯维加斯方法框架下使用随机策略来进行子集搜索，并以最终分类器的误差作为特征子集评价准则</a:t>
            </a:r>
          </a:p>
          <a:p>
            <a:endParaRPr lang="en-US" altLang="zh-CN" dirty="0" smtClean="0"/>
          </a:p>
          <a:p>
            <a:r>
              <a:rPr lang="zh-CN" altLang="en-US" dirty="0"/>
              <a:t>基本步骤</a:t>
            </a:r>
            <a:endParaRPr lang="en-US" altLang="zh-CN" dirty="0"/>
          </a:p>
          <a:p>
            <a:pPr lvl="1">
              <a:lnSpc>
                <a:spcPct val="100000"/>
              </a:lnSpc>
            </a:pPr>
            <a:r>
              <a:rPr lang="zh-CN" altLang="en-US" dirty="0"/>
              <a:t>在循环的每一轮随机产生一个特征子集</a:t>
            </a:r>
            <a:endParaRPr lang="en-US" altLang="zh-CN" dirty="0"/>
          </a:p>
          <a:p>
            <a:pPr marL="514350" lvl="2">
              <a:lnSpc>
                <a:spcPct val="100000"/>
              </a:lnSpc>
              <a:spcBef>
                <a:spcPts val="750"/>
              </a:spcBef>
            </a:pPr>
            <a:r>
              <a:rPr lang="zh-CN" altLang="en-US" sz="1900" dirty="0"/>
              <a:t>在随机产生的特征子集上通过交叉验证推断当前特征子集的误差</a:t>
            </a:r>
            <a:endParaRPr lang="en-US" altLang="zh-CN" sz="1900" dirty="0"/>
          </a:p>
          <a:p>
            <a:pPr marL="514350" lvl="2">
              <a:lnSpc>
                <a:spcPct val="100000"/>
              </a:lnSpc>
              <a:spcBef>
                <a:spcPts val="750"/>
              </a:spcBef>
            </a:pPr>
            <a:r>
              <a:rPr lang="zh-CN" altLang="en-US" sz="1900" dirty="0"/>
              <a:t>进行多次循环，在多个随机产生的特征子集中选择误差最小的特征子集作为最终解</a:t>
            </a:r>
            <a:r>
              <a:rPr lang="en-US" altLang="zh-CN" sz="1900"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16</a:t>
            </a:fld>
            <a:endParaRPr lang="zh-CN" altLang="en-US"/>
          </a:p>
        </p:txBody>
      </p:sp>
      <p:sp>
        <p:nvSpPr>
          <p:cNvPr id="8" name="矩形 7"/>
          <p:cNvSpPr/>
          <p:nvPr/>
        </p:nvSpPr>
        <p:spPr>
          <a:xfrm>
            <a:off x="1969887" y="4878276"/>
            <a:ext cx="5028789" cy="369332"/>
          </a:xfrm>
          <a:prstGeom prst="rect">
            <a:avLst/>
          </a:prstGeom>
        </p:spPr>
        <p:txBody>
          <a:bodyPr wrap="square">
            <a:spAutoFit/>
          </a:bodyPr>
          <a:lstStyle/>
          <a:p>
            <a:pPr marL="0" lvl="1" indent="0" algn="r">
              <a:spcBef>
                <a:spcPts val="1000"/>
              </a:spcBef>
              <a:buSzPct val="100000"/>
              <a:buNone/>
            </a:pPr>
            <a:r>
              <a:rPr lang="en-US" altLang="zh-CN" dirty="0">
                <a:solidFill>
                  <a:srgbClr val="FF0000"/>
                </a:solidFill>
                <a:latin typeface="+mn-ea"/>
              </a:rPr>
              <a:t>*</a:t>
            </a:r>
            <a:r>
              <a:rPr lang="zh-CN" altLang="en-US" dirty="0">
                <a:solidFill>
                  <a:srgbClr val="FF0000"/>
                </a:solidFill>
                <a:latin typeface="+mn-ea"/>
              </a:rPr>
              <a:t>若有运行时间限制，则该算法有可能给不出解</a:t>
            </a:r>
            <a:endParaRPr lang="en-US" altLang="zh-CN" dirty="0">
              <a:solidFill>
                <a:srgbClr val="FF0000"/>
              </a:solidFill>
              <a:latin typeface="+mn-ea"/>
            </a:endParaRPr>
          </a:p>
        </p:txBody>
      </p:sp>
    </p:spTree>
    <p:extLst>
      <p:ext uri="{BB962C8B-B14F-4D97-AF65-F5344CB8AC3E}">
        <p14:creationId xmlns:p14="http://schemas.microsoft.com/office/powerpoint/2010/main" val="2416656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嵌入式选择</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嵌入式特征选择是将特征选择过程与学习器训练过程融为一体，两者在同一个优化过程中完成，在学习器训练过程中自动地进行特征选择</a:t>
                </a:r>
              </a:p>
              <a:p>
                <a:endParaRPr lang="en-US" altLang="zh-CN" dirty="0" smtClean="0"/>
              </a:p>
              <a:p>
                <a:r>
                  <a:rPr lang="zh-CN" altLang="en-US" dirty="0"/>
                  <a:t>考虑最简单的线性回归模型，以平方误差为损失函数，并引入</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a:latin typeface="Cambria Math" panose="02040503050406030204" pitchFamily="18" charset="0"/>
                          </a:rPr>
                          <m:t>2</m:t>
                        </m:r>
                      </m:sub>
                    </m:sSub>
                  </m:oMath>
                </a14:m>
                <a:r>
                  <a:rPr lang="zh-CN" altLang="en-US" dirty="0"/>
                  <a:t>范数正则化项防止过拟合，则</a:t>
                </a:r>
                <a:r>
                  <a:rPr lang="zh-CN" altLang="en-US" dirty="0" smtClean="0"/>
                  <a:t>有</a:t>
                </a:r>
                <a:endParaRPr lang="en-US" altLang="zh-CN" dirty="0" smtClean="0"/>
              </a:p>
              <a:p>
                <a:endParaRPr lang="en-US" altLang="zh-CN" dirty="0"/>
              </a:p>
              <a:p>
                <a:endParaRPr lang="en-US" altLang="zh-CN" dirty="0" smtClean="0"/>
              </a:p>
              <a:p>
                <a:endParaRPr lang="en-US" altLang="zh-CN" dirty="0"/>
              </a:p>
              <a:p>
                <a:r>
                  <a:rPr lang="zh-CN" altLang="en-US" dirty="0"/>
                  <a:t>将</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a:latin typeface="Cambria Math" panose="02040503050406030204" pitchFamily="18" charset="0"/>
                          </a:rPr>
                          <m:t>2</m:t>
                        </m:r>
                      </m:sub>
                    </m:sSub>
                  </m:oMath>
                </a14:m>
                <a:r>
                  <a:rPr lang="zh-CN" altLang="en-US" dirty="0"/>
                  <a:t>范数替换为</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b="0" i="0" smtClean="0">
                            <a:latin typeface="Cambria Math" panose="02040503050406030204" pitchFamily="18" charset="0"/>
                          </a:rPr>
                          <m:t>1</m:t>
                        </m:r>
                      </m:sub>
                    </m:sSub>
                  </m:oMath>
                </a14:m>
                <a:r>
                  <a:rPr lang="zh-CN" altLang="en-US" dirty="0"/>
                  <a:t>范数，则有</a:t>
                </a:r>
                <a:r>
                  <a:rPr lang="en-US" altLang="zh-CN" b="1" dirty="0">
                    <a:solidFill>
                      <a:srgbClr val="C30D23"/>
                    </a:solidFill>
                  </a:rPr>
                  <a:t>LASSO</a:t>
                </a:r>
                <a:r>
                  <a:rPr lang="zh-CN" altLang="en-US" b="1" dirty="0">
                    <a:solidFill>
                      <a:srgbClr val="C30D23"/>
                    </a:solidFill>
                  </a:rPr>
                  <a:t> </a:t>
                </a:r>
                <a:r>
                  <a:rPr lang="en-US" altLang="zh-CN" sz="1400" dirty="0"/>
                  <a:t>[Tibshirani, 1996]</a:t>
                </a:r>
                <a:endParaRPr lang="zh-CN" altLang="en-US" sz="1400"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30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076839" y="3593802"/>
                <a:ext cx="3693832" cy="9745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100" i="1">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a:latin typeface="Cambria Math" panose="02040503050406030204" pitchFamily="18" charset="0"/>
                                </a:rPr>
                                <m:t>min</m:t>
                              </m:r>
                            </m:e>
                            <m:lim>
                              <m:r>
                                <a:rPr lang="en-US" altLang="zh-CN" sz="2100" b="1" i="1">
                                  <a:latin typeface="Cambria Math" panose="02040503050406030204" pitchFamily="18" charset="0"/>
                                </a:rPr>
                                <m:t>𝒘</m:t>
                              </m:r>
                            </m:lim>
                          </m:limLow>
                        </m:fName>
                        <m:e>
                          <m:nary>
                            <m:naryPr>
                              <m:chr m:val="∑"/>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r>
                                <a:rPr lang="en-US" altLang="zh-CN" sz="2100" i="1">
                                  <a:latin typeface="Cambria Math" panose="02040503050406030204" pitchFamily="18" charset="0"/>
                                </a:rPr>
                                <m:t>=1</m:t>
                              </m:r>
                            </m:sub>
                            <m:sup>
                              <m:r>
                                <a:rPr lang="en-US" altLang="zh-CN" sz="2100" i="1">
                                  <a:latin typeface="Cambria Math" panose="02040503050406030204" pitchFamily="18" charset="0"/>
                                </a:rPr>
                                <m:t>𝑚</m:t>
                              </m:r>
                            </m:sup>
                            <m:e>
                              <m:sSup>
                                <m:sSupPr>
                                  <m:ctrlPr>
                                    <a:rPr lang="en-US" altLang="zh-CN" sz="2100" i="1">
                                      <a:latin typeface="Cambria Math" panose="02040503050406030204" pitchFamily="18" charset="0"/>
                                    </a:rPr>
                                  </m:ctrlPr>
                                </m:sSupPr>
                                <m:e>
                                  <m:d>
                                    <m:dPr>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i="1">
                                              <a:latin typeface="Cambria Math" panose="02040503050406030204" pitchFamily="18" charset="0"/>
                                            </a:rPr>
                                            <m:t>𝑖</m:t>
                                          </m:r>
                                        </m:sub>
                                      </m:sSub>
                                      <m:r>
                                        <a:rPr lang="en-US" altLang="zh-CN" sz="2100" i="1">
                                          <a:latin typeface="Cambria Math" panose="02040503050406030204" pitchFamily="18" charset="0"/>
                                        </a:rPr>
                                        <m:t>−</m:t>
                                      </m:r>
                                      <m:sSup>
                                        <m:sSupPr>
                                          <m:ctrlPr>
                                            <a:rPr lang="en-US" altLang="zh-CN" sz="2100" i="1">
                                              <a:latin typeface="Cambria Math" panose="02040503050406030204" pitchFamily="18" charset="0"/>
                                            </a:rPr>
                                          </m:ctrlPr>
                                        </m:sSupPr>
                                        <m:e>
                                          <m:r>
                                            <a:rPr lang="en-US" altLang="zh-CN" sz="2100" b="1" i="1">
                                              <a:latin typeface="Cambria Math" panose="02040503050406030204" pitchFamily="18" charset="0"/>
                                            </a:rPr>
                                            <m:t>𝒘</m:t>
                                          </m:r>
                                        </m:e>
                                        <m:sup>
                                          <m:r>
                                            <a:rPr lang="en-US" altLang="zh-CN" sz="2100" i="1">
                                              <a:latin typeface="Cambria Math" panose="02040503050406030204" pitchFamily="18" charset="0"/>
                                            </a:rPr>
                                            <m:t>⊤</m:t>
                                          </m:r>
                                        </m:sup>
                                      </m:sSup>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i="1">
                                              <a:latin typeface="Cambria Math" panose="02040503050406030204" pitchFamily="18" charset="0"/>
                                            </a:rPr>
                                            <m:t>𝑖</m:t>
                                          </m:r>
                                        </m:sub>
                                      </m:sSub>
                                    </m:e>
                                  </m:d>
                                </m:e>
                                <m:sup>
                                  <m:r>
                                    <a:rPr lang="en-US" altLang="zh-CN" sz="2100" i="1">
                                      <a:latin typeface="Cambria Math" panose="02040503050406030204" pitchFamily="18" charset="0"/>
                                    </a:rPr>
                                    <m:t>2</m:t>
                                  </m:r>
                                </m:sup>
                              </m:sSup>
                              <m:r>
                                <a:rPr lang="en-US" altLang="zh-CN" sz="2100" i="1">
                                  <a:latin typeface="Cambria Math" panose="02040503050406030204" pitchFamily="18" charset="0"/>
                                </a:rPr>
                                <m:t>+</m:t>
                              </m:r>
                              <m:r>
                                <a:rPr lang="en-US" altLang="zh-CN" sz="2100" i="1">
                                  <a:latin typeface="Cambria Math" panose="02040503050406030204" pitchFamily="18" charset="0"/>
                                </a:rPr>
                                <m:t>𝜆</m:t>
                              </m:r>
                              <m:sSubSup>
                                <m:sSubSupPr>
                                  <m:ctrlPr>
                                    <a:rPr lang="en-US" altLang="zh-CN" sz="2100" i="1">
                                      <a:latin typeface="Cambria Math" panose="02040503050406030204" pitchFamily="18" charset="0"/>
                                    </a:rPr>
                                  </m:ctrlPr>
                                </m:sSubSup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𝒘</m:t>
                                      </m:r>
                                    </m:e>
                                  </m:d>
                                </m:e>
                                <m:sub>
                                  <m:r>
                                    <a:rPr lang="en-US" altLang="zh-CN" sz="2100" i="1">
                                      <a:latin typeface="Cambria Math" panose="02040503050406030204" pitchFamily="18" charset="0"/>
                                    </a:rPr>
                                    <m:t>2</m:t>
                                  </m:r>
                                </m:sub>
                                <m:sup>
                                  <m:r>
                                    <a:rPr lang="en-US" altLang="zh-CN" sz="2100" i="1">
                                      <a:latin typeface="Cambria Math" panose="02040503050406030204" pitchFamily="18" charset="0"/>
                                    </a:rPr>
                                    <m:t>2</m:t>
                                  </m:r>
                                </m:sup>
                              </m:sSubSup>
                            </m:e>
                          </m:nary>
                        </m:e>
                      </m:func>
                    </m:oMath>
                  </m:oMathPara>
                </a14:m>
                <a:endParaRPr lang="zh-CN" altLang="en-US" sz="2100" dirty="0"/>
              </a:p>
            </p:txBody>
          </p:sp>
        </mc:Choice>
        <mc:Fallback xmlns="">
          <p:sp>
            <p:nvSpPr>
              <p:cNvPr id="7" name="矩形 6"/>
              <p:cNvSpPr>
                <a:spLocks noRot="1" noChangeAspect="1" noMove="1" noResize="1" noEditPoints="1" noAdjustHandles="1" noChangeArrowheads="1" noChangeShapeType="1" noTextEdit="1"/>
              </p:cNvSpPr>
              <p:nvPr/>
            </p:nvSpPr>
            <p:spPr>
              <a:xfrm>
                <a:off x="2076839" y="3593802"/>
                <a:ext cx="3693832" cy="974562"/>
              </a:xfrm>
              <a:prstGeom prst="rect">
                <a:avLst/>
              </a:prstGeom>
              <a:blipFill>
                <a:blip r:embed="rId3"/>
                <a:stretch>
                  <a:fillRect/>
                </a:stretch>
              </a:blipFill>
            </p:spPr>
            <p:txBody>
              <a:bodyPr/>
              <a:lstStyle/>
              <a:p>
                <a:r>
                  <a:rPr lang="zh-CN" altLang="en-US">
                    <a:noFill/>
                  </a:rPr>
                  <a:t> </a:t>
                </a:r>
              </a:p>
            </p:txBody>
          </p:sp>
        </mc:Fallback>
      </mc:AlternateContent>
      <p:sp>
        <p:nvSpPr>
          <p:cNvPr id="8" name="文本框 7"/>
          <p:cNvSpPr txBox="1"/>
          <p:nvPr/>
        </p:nvSpPr>
        <p:spPr>
          <a:xfrm>
            <a:off x="6101568" y="3593802"/>
            <a:ext cx="2744679" cy="615553"/>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b="1" dirty="0">
                <a:solidFill>
                  <a:schemeClr val="tx1"/>
                </a:solidFill>
              </a:rPr>
              <a:t>岭回归</a:t>
            </a:r>
            <a:r>
              <a:rPr lang="zh-CN" altLang="en-US" dirty="0">
                <a:solidFill>
                  <a:srgbClr val="FF0000"/>
                </a:solidFill>
              </a:rPr>
              <a:t> </a:t>
            </a:r>
            <a:r>
              <a:rPr lang="en-US" altLang="zh-CN" dirty="0"/>
              <a:t>(ridge regression) </a:t>
            </a:r>
            <a:r>
              <a:rPr lang="en-US" altLang="zh-CN" sz="1600" dirty="0"/>
              <a:t>[Tikhonov and </a:t>
            </a:r>
            <a:r>
              <a:rPr lang="en-US" altLang="zh-CN" sz="1600" dirty="0" err="1"/>
              <a:t>Arsenin</a:t>
            </a:r>
            <a:r>
              <a:rPr lang="en-US" altLang="zh-CN" sz="1600" dirty="0"/>
              <a:t>, 1977]</a:t>
            </a:r>
            <a:endParaRPr lang="zh-CN" altLang="en-US" sz="1600" dirty="0"/>
          </a:p>
        </p:txBody>
      </p:sp>
      <mc:AlternateContent xmlns:mc="http://schemas.openxmlformats.org/markup-compatibility/2006" xmlns:a14="http://schemas.microsoft.com/office/drawing/2010/main">
        <mc:Choice Requires="a14">
          <p:sp>
            <p:nvSpPr>
              <p:cNvPr id="9" name="矩形 8"/>
              <p:cNvSpPr/>
              <p:nvPr/>
            </p:nvSpPr>
            <p:spPr>
              <a:xfrm>
                <a:off x="2076839" y="5104983"/>
                <a:ext cx="3817327" cy="9745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100" i="1" smtClean="0">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a:latin typeface="Cambria Math" panose="02040503050406030204" pitchFamily="18" charset="0"/>
                                </a:rPr>
                                <m:t>min</m:t>
                              </m:r>
                            </m:e>
                            <m:lim>
                              <m:r>
                                <a:rPr lang="en-US" altLang="zh-CN" sz="2100" b="1" i="1">
                                  <a:latin typeface="Cambria Math" panose="02040503050406030204" pitchFamily="18" charset="0"/>
                                </a:rPr>
                                <m:t>𝒘</m:t>
                              </m:r>
                            </m:lim>
                          </m:limLow>
                        </m:fName>
                        <m:e>
                          <m:nary>
                            <m:naryPr>
                              <m:chr m:val="∑"/>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r>
                                <a:rPr lang="en-US" altLang="zh-CN" sz="2100" i="1">
                                  <a:latin typeface="Cambria Math" panose="02040503050406030204" pitchFamily="18" charset="0"/>
                                </a:rPr>
                                <m:t>=1</m:t>
                              </m:r>
                            </m:sub>
                            <m:sup>
                              <m:r>
                                <a:rPr lang="en-US" altLang="zh-CN" sz="2100" i="1">
                                  <a:latin typeface="Cambria Math" panose="02040503050406030204" pitchFamily="18" charset="0"/>
                                </a:rPr>
                                <m:t>𝑚</m:t>
                              </m:r>
                            </m:sup>
                            <m:e>
                              <m:sSup>
                                <m:sSupPr>
                                  <m:ctrlPr>
                                    <a:rPr lang="en-US" altLang="zh-CN" sz="2100" i="1">
                                      <a:latin typeface="Cambria Math" panose="02040503050406030204" pitchFamily="18" charset="0"/>
                                    </a:rPr>
                                  </m:ctrlPr>
                                </m:sSupPr>
                                <m:e>
                                  <m:d>
                                    <m:dPr>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i="1">
                                              <a:latin typeface="Cambria Math" panose="02040503050406030204" pitchFamily="18" charset="0"/>
                                            </a:rPr>
                                            <m:t>𝑖</m:t>
                                          </m:r>
                                        </m:sub>
                                      </m:sSub>
                                      <m:r>
                                        <a:rPr lang="en-US" altLang="zh-CN" sz="2100" i="1">
                                          <a:latin typeface="Cambria Math" panose="02040503050406030204" pitchFamily="18" charset="0"/>
                                        </a:rPr>
                                        <m:t>−</m:t>
                                      </m:r>
                                      <m:sSup>
                                        <m:sSupPr>
                                          <m:ctrlPr>
                                            <a:rPr lang="en-US" altLang="zh-CN" sz="2100" i="1">
                                              <a:latin typeface="Cambria Math" panose="02040503050406030204" pitchFamily="18" charset="0"/>
                                            </a:rPr>
                                          </m:ctrlPr>
                                        </m:sSupPr>
                                        <m:e>
                                          <m:r>
                                            <a:rPr lang="en-US" altLang="zh-CN" sz="2100" b="1" i="1">
                                              <a:latin typeface="Cambria Math" panose="02040503050406030204" pitchFamily="18" charset="0"/>
                                            </a:rPr>
                                            <m:t>𝒘</m:t>
                                          </m:r>
                                        </m:e>
                                        <m:sup>
                                          <m:r>
                                            <a:rPr lang="en-US" altLang="zh-CN" sz="2100" i="1">
                                              <a:latin typeface="Cambria Math" panose="02040503050406030204" pitchFamily="18" charset="0"/>
                                            </a:rPr>
                                            <m:t>⊤</m:t>
                                          </m:r>
                                        </m:sup>
                                      </m:sSup>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i="1">
                                              <a:latin typeface="Cambria Math" panose="02040503050406030204" pitchFamily="18" charset="0"/>
                                            </a:rPr>
                                            <m:t>𝑖</m:t>
                                          </m:r>
                                        </m:sub>
                                      </m:sSub>
                                    </m:e>
                                  </m:d>
                                </m:e>
                                <m:sup>
                                  <m:r>
                                    <a:rPr lang="en-US" altLang="zh-CN" sz="2100" i="1">
                                      <a:latin typeface="Cambria Math" panose="02040503050406030204" pitchFamily="18" charset="0"/>
                                    </a:rPr>
                                    <m:t>2</m:t>
                                  </m:r>
                                </m:sup>
                              </m:sSup>
                              <m:r>
                                <a:rPr lang="en-US" altLang="zh-CN" sz="2100" i="1">
                                  <a:latin typeface="Cambria Math" panose="02040503050406030204" pitchFamily="18" charset="0"/>
                                </a:rPr>
                                <m:t>+</m:t>
                              </m:r>
                              <m:r>
                                <a:rPr lang="en-US" altLang="zh-CN" sz="2100" i="1">
                                  <a:latin typeface="Cambria Math" panose="02040503050406030204" pitchFamily="18" charset="0"/>
                                </a:rPr>
                                <m:t>𝜆</m:t>
                              </m:r>
                              <m:sSub>
                                <m:sSubPr>
                                  <m:ctrlPr>
                                    <a:rPr lang="en-US" altLang="zh-CN" sz="2100" b="0" i="1" smtClean="0">
                                      <a:latin typeface="Cambria Math" panose="02040503050406030204" pitchFamily="18" charset="0"/>
                                    </a:rPr>
                                  </m:ctrlPr>
                                </m:sSub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𝒘</m:t>
                                      </m:r>
                                    </m:e>
                                  </m:d>
                                </m:e>
                                <m:sub>
                                  <m:r>
                                    <a:rPr lang="en-US" altLang="zh-CN" sz="2100" b="0" i="1" smtClean="0">
                                      <a:latin typeface="Cambria Math" panose="02040503050406030204" pitchFamily="18" charset="0"/>
                                    </a:rPr>
                                    <m:t>1</m:t>
                                  </m:r>
                                </m:sub>
                              </m:sSub>
                            </m:e>
                          </m:nary>
                        </m:e>
                      </m:func>
                    </m:oMath>
                  </m:oMathPara>
                </a14:m>
                <a:endParaRPr lang="zh-CN" altLang="en-US" sz="2100" dirty="0"/>
              </a:p>
            </p:txBody>
          </p:sp>
        </mc:Choice>
        <mc:Fallback xmlns="">
          <p:sp>
            <p:nvSpPr>
              <p:cNvPr id="9" name="矩形 8"/>
              <p:cNvSpPr>
                <a:spLocks noRot="1" noChangeAspect="1" noMove="1" noResize="1" noEditPoints="1" noAdjustHandles="1" noChangeArrowheads="1" noChangeShapeType="1" noTextEdit="1"/>
              </p:cNvSpPr>
              <p:nvPr/>
            </p:nvSpPr>
            <p:spPr>
              <a:xfrm>
                <a:off x="2076839" y="5104983"/>
                <a:ext cx="3817327" cy="97456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252005" y="6014637"/>
                <a:ext cx="1807610"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𝑑</m:t>
                          </m:r>
                        </m:sub>
                        <m:sup/>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𝑑</m:t>
                                  </m:r>
                                </m:sub>
                              </m:sSub>
                            </m:e>
                          </m:d>
                        </m:e>
                      </m:nary>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252005" y="6014637"/>
                <a:ext cx="1807610" cy="764505"/>
              </a:xfrm>
              <a:prstGeom prst="rect">
                <a:avLst/>
              </a:prstGeom>
              <a:blipFill>
                <a:blip r:embed="rId5"/>
                <a:stretch>
                  <a:fillRect/>
                </a:stretch>
              </a:blipFill>
            </p:spPr>
            <p:txBody>
              <a:bodyPr/>
              <a:lstStyle/>
              <a:p>
                <a:r>
                  <a:rPr lang="zh-CN" altLang="en-US">
                    <a:noFill/>
                  </a:rPr>
                  <a:t> </a:t>
                </a:r>
              </a:p>
            </p:txBody>
          </p:sp>
        </mc:Fallback>
      </mc:AlternateContent>
      <p:sp>
        <p:nvSpPr>
          <p:cNvPr id="11" name="等腰三角形 10"/>
          <p:cNvSpPr/>
          <p:nvPr/>
        </p:nvSpPr>
        <p:spPr>
          <a:xfrm flipV="1">
            <a:off x="5037993" y="5829298"/>
            <a:ext cx="597876" cy="2502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28"/>
          <p:cNvSpPr>
            <a:spLocks noChangeArrowheads="1"/>
          </p:cNvSpPr>
          <p:nvPr/>
        </p:nvSpPr>
        <p:spPr bwMode="auto">
          <a:xfrm>
            <a:off x="6101568" y="5307447"/>
            <a:ext cx="2753752" cy="646973"/>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b="0" i="0" u="none" strike="noStrike" kern="0" cap="none" spc="0" normalizeH="0" baseline="0" noProof="0" dirty="0" smtClean="0">
                <a:ln>
                  <a:noFill/>
                </a:ln>
                <a:solidFill>
                  <a:schemeClr val="bg1"/>
                </a:solidFill>
                <a:effectLst/>
                <a:uLnTx/>
                <a:uFillTx/>
                <a:latin typeface="+mj-ea"/>
                <a:ea typeface="+mj-ea"/>
              </a:rPr>
              <a:t>易获得稀疏解，是一种嵌入式特征选择方法</a:t>
            </a:r>
            <a:endParaRPr kumimoji="1" lang="en-US" altLang="zh-CN" b="0" i="0" u="none" strike="noStrike" kern="0" cap="none" spc="0" normalizeH="0" baseline="0" noProof="0" dirty="0">
              <a:ln>
                <a:noFill/>
              </a:ln>
              <a:solidFill>
                <a:schemeClr val="bg1"/>
              </a:solidFill>
              <a:effectLst/>
              <a:uLnTx/>
              <a:uFillTx/>
              <a:latin typeface="+mj-ea"/>
              <a:ea typeface="+mj-ea"/>
            </a:endParaRPr>
          </a:p>
        </p:txBody>
      </p:sp>
    </p:spTree>
    <p:extLst>
      <p:ext uri="{BB962C8B-B14F-4D97-AF65-F5344CB8AC3E}">
        <p14:creationId xmlns:p14="http://schemas.microsoft.com/office/powerpoint/2010/main" val="2819960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使用</a:t>
                </a:r>
                <a14:m>
                  <m:oMath xmlns:m="http://schemas.openxmlformats.org/officeDocument/2006/math">
                    <m:sSub>
                      <m:sSubPr>
                        <m:ctrlPr>
                          <a:rPr lang="en-US" altLang="zh-CN" b="1"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a:t>范数正则化易获得稀疏解</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18</a:t>
            </a:fld>
            <a:endParaRPr lang="zh-CN" altLang="en-US"/>
          </a:p>
        </p:txBody>
      </p:sp>
      <p:pic>
        <p:nvPicPr>
          <p:cNvPr id="7" name="图片 6"/>
          <p:cNvPicPr>
            <a:picLocks noChangeAspect="1"/>
          </p:cNvPicPr>
          <p:nvPr/>
        </p:nvPicPr>
        <p:blipFill>
          <a:blip r:embed="rId3"/>
          <a:stretch>
            <a:fillRect/>
          </a:stretch>
        </p:blipFill>
        <p:spPr>
          <a:xfrm>
            <a:off x="136692" y="1530993"/>
            <a:ext cx="4862145" cy="4376963"/>
          </a:xfrm>
          <a:prstGeom prst="rect">
            <a:avLst/>
          </a:prstGeom>
        </p:spPr>
      </p:pic>
      <p:sp>
        <p:nvSpPr>
          <p:cNvPr id="9" name="文本框 8"/>
          <p:cNvSpPr txBox="1"/>
          <p:nvPr/>
        </p:nvSpPr>
        <p:spPr>
          <a:xfrm>
            <a:off x="5302920" y="1491328"/>
            <a:ext cx="321243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dirty="0" smtClean="0">
                <a:solidFill>
                  <a:schemeClr val="tx1"/>
                </a:solidFill>
              </a:rPr>
              <a:t>等值线即取值相同的点的连线</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1" name="文本框 10"/>
              <p:cNvSpPr txBox="1"/>
              <p:nvPr/>
            </p:nvSpPr>
            <p:spPr>
              <a:xfrm>
                <a:off x="6353626" y="3038096"/>
                <a:ext cx="201344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100" b="0" i="1" smtClean="0">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e>
                      </m:d>
                      <m:r>
                        <a:rPr lang="en-US" altLang="zh-CN" sz="2100" b="0" i="1" smtClean="0">
                          <a:latin typeface="Cambria Math" panose="02040503050406030204" pitchFamily="18" charset="0"/>
                        </a:rPr>
                        <m:t>+</m:t>
                      </m:r>
                      <m:d>
                        <m:dPr>
                          <m:begChr m:val="|"/>
                          <m:endChr m:val="|"/>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b="0" i="1" smtClean="0">
                                  <a:latin typeface="Cambria Math" panose="02040503050406030204" pitchFamily="18" charset="0"/>
                                </a:rPr>
                                <m:t>2</m:t>
                              </m:r>
                            </m:sub>
                          </m:sSub>
                        </m:e>
                      </m:d>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𝑐</m:t>
                      </m:r>
                    </m:oMath>
                  </m:oMathPara>
                </a14:m>
                <a:endParaRPr lang="zh-CN" altLang="en-US" sz="21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353626" y="3038096"/>
                <a:ext cx="2013440" cy="41549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134335" y="2292374"/>
                <a:ext cx="1350754"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100" i="1" smtClean="0">
                              <a:latin typeface="Cambria Math" panose="02040503050406030204" pitchFamily="18" charset="0"/>
                            </a:rPr>
                          </m:ctrlPr>
                        </m:sSub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𝒘</m:t>
                              </m:r>
                            </m:e>
                          </m:d>
                        </m:e>
                        <m:sub>
                          <m:r>
                            <a:rPr lang="en-US" altLang="zh-CN" sz="2100" i="1">
                              <a:latin typeface="Cambria Math" panose="02040503050406030204" pitchFamily="18" charset="0"/>
                            </a:rPr>
                            <m:t>1</m:t>
                          </m:r>
                        </m:sub>
                      </m:sSub>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𝑐</m:t>
                      </m:r>
                    </m:oMath>
                  </m:oMathPara>
                </a14:m>
                <a:endParaRPr lang="zh-CN" altLang="en-US" sz="2100" dirty="0"/>
              </a:p>
            </p:txBody>
          </p:sp>
        </mc:Choice>
        <mc:Fallback xmlns="">
          <p:sp>
            <p:nvSpPr>
              <p:cNvPr id="12" name="矩形 11"/>
              <p:cNvSpPr>
                <a:spLocks noRot="1" noChangeAspect="1" noMove="1" noResize="1" noEditPoints="1" noAdjustHandles="1" noChangeArrowheads="1" noChangeShapeType="1" noTextEdit="1"/>
              </p:cNvSpPr>
              <p:nvPr/>
            </p:nvSpPr>
            <p:spPr>
              <a:xfrm>
                <a:off x="5134335" y="2292374"/>
                <a:ext cx="1350754" cy="415498"/>
              </a:xfrm>
              <a:prstGeom prst="rect">
                <a:avLst/>
              </a:prstGeom>
              <a:blipFill>
                <a:blip r:embed="rId5"/>
                <a:stretch>
                  <a:fillRect b="-1471"/>
                </a:stretch>
              </a:blipFill>
            </p:spPr>
            <p:txBody>
              <a:bodyPr/>
              <a:lstStyle/>
              <a:p>
                <a:r>
                  <a:rPr lang="zh-CN" altLang="en-US">
                    <a:noFill/>
                  </a:rPr>
                  <a:t> </a:t>
                </a:r>
              </a:p>
            </p:txBody>
          </p:sp>
        </mc:Fallback>
      </mc:AlternateContent>
      <p:sp>
        <p:nvSpPr>
          <p:cNvPr id="13" name="右箭头 12"/>
          <p:cNvSpPr/>
          <p:nvPr/>
        </p:nvSpPr>
        <p:spPr>
          <a:xfrm>
            <a:off x="5662246" y="3076668"/>
            <a:ext cx="483576" cy="291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4998837" y="3861794"/>
                <a:ext cx="3881394" cy="15489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100" b="0" i="1" smtClean="0">
                              <a:latin typeface="Cambria Math" panose="02040503050406030204" pitchFamily="18" charset="0"/>
                            </a:rPr>
                          </m:ctrlPr>
                        </m:dPr>
                        <m:e>
                          <m:eqArr>
                            <m:eqArrPr>
                              <m:ctrlPr>
                                <a:rPr lang="en-US" altLang="zh-CN" sz="2100" b="0" i="1" smtClean="0">
                                  <a:latin typeface="Cambria Math" panose="02040503050406030204" pitchFamily="18" charset="0"/>
                                </a:rPr>
                              </m:ctrlPr>
                            </m:eqArrPr>
                            <m:e>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2</m:t>
                                  </m:r>
                                </m:sub>
                              </m:sSub>
                              <m:r>
                                <a:rPr lang="en-US" altLang="zh-CN" sz="2100" i="1">
                                  <a:latin typeface="Cambria Math" panose="02040503050406030204" pitchFamily="18" charset="0"/>
                                </a:rPr>
                                <m:t>=</m:t>
                              </m:r>
                              <m:r>
                                <a:rPr lang="en-US" altLang="zh-CN" sz="2100" i="1">
                                  <a:latin typeface="Cambria Math" panose="02040503050406030204" pitchFamily="18" charset="0"/>
                                </a:rPr>
                                <m:t>𝑐</m:t>
                              </m:r>
                              <m:r>
                                <a:rPr lang="en-US" altLang="zh-CN" sz="2100">
                                  <a:latin typeface="Cambria Math" panose="02040503050406030204" pitchFamily="18" charset="0"/>
                                </a:rPr>
                                <m:t>,&amp;</m:t>
                              </m:r>
                              <m:r>
                                <m:rPr>
                                  <m:sty m:val="p"/>
                                </m:rPr>
                                <a:rPr lang="en-US" altLang="zh-CN" sz="2100">
                                  <a:latin typeface="Cambria Math" panose="02040503050406030204" pitchFamily="18" charset="0"/>
                                </a:rPr>
                                <m:t>if</m:t>
                              </m:r>
                              <m:r>
                                <a:rPr lang="en-US" altLang="zh-CN" sz="2100" i="1">
                                  <a:latin typeface="Cambria Math" panose="02040503050406030204" pitchFamily="18" charset="0"/>
                                </a:rPr>
                                <m:t> </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r>
                                <a:rPr lang="en-US" altLang="zh-CN" sz="2100" i="1">
                                  <a:latin typeface="Cambria Math" panose="02040503050406030204" pitchFamily="18" charset="0"/>
                                </a:rPr>
                                <m:t>≥0,</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2</m:t>
                                  </m:r>
                                </m:sub>
                              </m:sSub>
                              <m:r>
                                <a:rPr lang="en-US" altLang="zh-CN" sz="2100" i="1">
                                  <a:latin typeface="Cambria Math" panose="02040503050406030204" pitchFamily="18" charset="0"/>
                                </a:rPr>
                                <m:t>≥0</m:t>
                              </m:r>
                              <m:eqArr>
                                <m:eqArrPr>
                                  <m:ctrlPr>
                                    <a:rPr lang="en-US" altLang="zh-CN" sz="2100" b="0" i="1" smtClean="0">
                                      <a:latin typeface="Cambria Math" panose="02040503050406030204" pitchFamily="18" charset="0"/>
                                    </a:rPr>
                                  </m:ctrlPr>
                                </m:eqArrPr>
                                <m:e>
                                  <m:r>
                                    <a:rPr lang="en-US" altLang="zh-CN" sz="2100" b="0" i="1" smtClean="0">
                                      <a:latin typeface="Cambria Math" panose="02040503050406030204" pitchFamily="18" charset="0"/>
                                    </a:rPr>
                                    <m:t>&amp;</m:t>
                                  </m:r>
                                </m:e>
                              </m:eqArr>
                            </m:e>
                            <m:e>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2</m:t>
                                  </m:r>
                                </m:sub>
                              </m:sSub>
                              <m:r>
                                <a:rPr lang="en-US" altLang="zh-CN" sz="2100" i="1">
                                  <a:latin typeface="Cambria Math" panose="02040503050406030204" pitchFamily="18" charset="0"/>
                                </a:rPr>
                                <m:t>=</m:t>
                              </m:r>
                              <m:r>
                                <a:rPr lang="en-US" altLang="zh-CN" sz="2100" i="1">
                                  <a:latin typeface="Cambria Math" panose="02040503050406030204" pitchFamily="18" charset="0"/>
                                </a:rPr>
                                <m:t>𝑐</m:t>
                              </m:r>
                              <m:r>
                                <a:rPr lang="en-US" altLang="zh-CN" sz="2100" i="1">
                                  <a:latin typeface="Cambria Math" panose="02040503050406030204" pitchFamily="18" charset="0"/>
                                </a:rPr>
                                <m:t>, &amp;</m:t>
                              </m:r>
                              <m:r>
                                <m:rPr>
                                  <m:sty m:val="p"/>
                                </m:rPr>
                                <a:rPr lang="en-US" altLang="zh-CN" sz="2100" i="0">
                                  <a:latin typeface="Cambria Math" panose="02040503050406030204" pitchFamily="18" charset="0"/>
                                </a:rPr>
                                <m:t>if</m:t>
                              </m:r>
                              <m:r>
                                <a:rPr lang="en-US" altLang="zh-CN" sz="2100" i="1">
                                  <a:latin typeface="Cambria Math" panose="02040503050406030204" pitchFamily="18" charset="0"/>
                                </a:rPr>
                                <m:t> </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r>
                                <a:rPr lang="en-US" altLang="zh-CN" sz="2100" i="1">
                                  <a:latin typeface="Cambria Math" panose="02040503050406030204" pitchFamily="18" charset="0"/>
                                </a:rPr>
                                <m:t>≥0,</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2</m:t>
                                  </m:r>
                                </m:sub>
                              </m:sSub>
                              <m:r>
                                <a:rPr lang="en-US" altLang="zh-CN" sz="2100" b="0" i="1" smtClean="0">
                                  <a:latin typeface="Cambria Math" panose="02040503050406030204" pitchFamily="18" charset="0"/>
                                </a:rPr>
                                <m:t>&lt;</m:t>
                              </m:r>
                              <m:r>
                                <a:rPr lang="en-US" altLang="zh-CN" sz="2100" i="1">
                                  <a:latin typeface="Cambria Math" panose="02040503050406030204" pitchFamily="18" charset="0"/>
                                </a:rPr>
                                <m:t>0</m:t>
                              </m:r>
                            </m:e>
                            <m:e>
                              <m:sSub>
                                <m:sSubPr>
                                  <m:ctrlPr>
                                    <a:rPr lang="en-US" altLang="zh-CN" sz="2100" i="1">
                                      <a:latin typeface="Cambria Math" panose="02040503050406030204" pitchFamily="18" charset="0"/>
                                    </a:rPr>
                                  </m:ctrlPr>
                                </m:sSubPr>
                                <m:e>
                                  <m:r>
                                    <a:rPr lang="en-US" altLang="zh-CN" sz="2100" b="0" i="1" smtClean="0">
                                      <a:latin typeface="Cambria Math" panose="02040503050406030204" pitchFamily="18" charset="0"/>
                                    </a:rPr>
                                    <m:t>−</m:t>
                                  </m:r>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2</m:t>
                                  </m:r>
                                </m:sub>
                              </m:sSub>
                              <m:r>
                                <a:rPr lang="en-US" altLang="zh-CN" sz="2100" i="1">
                                  <a:latin typeface="Cambria Math" panose="02040503050406030204" pitchFamily="18" charset="0"/>
                                </a:rPr>
                                <m:t>=</m:t>
                              </m:r>
                              <m:r>
                                <a:rPr lang="en-US" altLang="zh-CN" sz="2100" i="1">
                                  <a:latin typeface="Cambria Math" panose="02040503050406030204" pitchFamily="18" charset="0"/>
                                </a:rPr>
                                <m:t>𝑐</m:t>
                              </m:r>
                              <m:r>
                                <a:rPr lang="en-US" altLang="zh-CN" sz="2100" i="1">
                                  <a:latin typeface="Cambria Math" panose="02040503050406030204" pitchFamily="18" charset="0"/>
                                </a:rPr>
                                <m:t>, &amp;</m:t>
                              </m:r>
                              <m:r>
                                <m:rPr>
                                  <m:sty m:val="p"/>
                                </m:rPr>
                                <a:rPr lang="en-US" altLang="zh-CN" sz="2100" i="0">
                                  <a:latin typeface="Cambria Math" panose="02040503050406030204" pitchFamily="18" charset="0"/>
                                </a:rPr>
                                <m:t>if</m:t>
                              </m:r>
                              <m:r>
                                <a:rPr lang="en-US" altLang="zh-CN" sz="2100" i="1">
                                  <a:latin typeface="Cambria Math" panose="02040503050406030204" pitchFamily="18" charset="0"/>
                                </a:rPr>
                                <m:t> </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r>
                                <a:rPr lang="en-US" altLang="zh-CN" sz="2100" b="0" i="1" smtClean="0">
                                  <a:latin typeface="Cambria Math" panose="02040503050406030204" pitchFamily="18" charset="0"/>
                                </a:rPr>
                                <m:t>&lt;</m:t>
                              </m:r>
                              <m:r>
                                <a:rPr lang="en-US" altLang="zh-CN" sz="2100" i="1">
                                  <a:latin typeface="Cambria Math" panose="02040503050406030204" pitchFamily="18" charset="0"/>
                                </a:rPr>
                                <m:t>0,</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2</m:t>
                                  </m:r>
                                </m:sub>
                              </m:sSub>
                              <m:r>
                                <a:rPr lang="en-US" altLang="zh-CN" sz="2100" i="1">
                                  <a:latin typeface="Cambria Math" panose="02040503050406030204" pitchFamily="18" charset="0"/>
                                </a:rPr>
                                <m:t>≥0</m:t>
                              </m:r>
                            </m:e>
                            <m:e>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2</m:t>
                                  </m:r>
                                </m:sub>
                              </m:sSub>
                              <m:r>
                                <a:rPr lang="en-US" altLang="zh-CN" sz="2100" i="1">
                                  <a:latin typeface="Cambria Math" panose="02040503050406030204" pitchFamily="18" charset="0"/>
                                </a:rPr>
                                <m:t>=</m:t>
                              </m:r>
                              <m:r>
                                <a:rPr lang="en-US" altLang="zh-CN" sz="2100" i="1">
                                  <a:latin typeface="Cambria Math" panose="02040503050406030204" pitchFamily="18" charset="0"/>
                                </a:rPr>
                                <m:t>𝑐</m:t>
                              </m:r>
                              <m:r>
                                <a:rPr lang="en-US" altLang="zh-CN" sz="2100" i="1">
                                  <a:latin typeface="Cambria Math" panose="02040503050406030204" pitchFamily="18" charset="0"/>
                                </a:rPr>
                                <m:t>, &amp;</m:t>
                              </m:r>
                              <m:r>
                                <m:rPr>
                                  <m:sty m:val="p"/>
                                </m:rPr>
                                <a:rPr lang="en-US" altLang="zh-CN" sz="2100" i="0">
                                  <a:latin typeface="Cambria Math" panose="02040503050406030204" pitchFamily="18" charset="0"/>
                                </a:rPr>
                                <m:t>if</m:t>
                              </m:r>
                              <m:r>
                                <a:rPr lang="en-US" altLang="zh-CN" sz="2100" i="1">
                                  <a:latin typeface="Cambria Math" panose="02040503050406030204" pitchFamily="18" charset="0"/>
                                </a:rPr>
                                <m:t> </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r>
                                <a:rPr lang="en-US" altLang="zh-CN" sz="2100" b="0" i="1" smtClean="0">
                                  <a:latin typeface="Cambria Math" panose="02040503050406030204" pitchFamily="18" charset="0"/>
                                </a:rPr>
                                <m:t>&lt;</m:t>
                              </m:r>
                              <m:r>
                                <a:rPr lang="en-US" altLang="zh-CN" sz="2100" i="1">
                                  <a:latin typeface="Cambria Math" panose="02040503050406030204" pitchFamily="18" charset="0"/>
                                </a:rPr>
                                <m:t>0,</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2</m:t>
                                  </m:r>
                                </m:sub>
                              </m:sSub>
                              <m:r>
                                <a:rPr lang="en-US" altLang="zh-CN" sz="2100" b="0" i="1" smtClean="0">
                                  <a:latin typeface="Cambria Math" panose="02040503050406030204" pitchFamily="18" charset="0"/>
                                </a:rPr>
                                <m:t>&lt;</m:t>
                              </m:r>
                              <m:r>
                                <a:rPr lang="en-US" altLang="zh-CN" sz="2100" i="1">
                                  <a:latin typeface="Cambria Math" panose="02040503050406030204" pitchFamily="18" charset="0"/>
                                </a:rPr>
                                <m:t>0</m:t>
                              </m:r>
                            </m:e>
                          </m:eqArr>
                        </m:e>
                      </m:d>
                    </m:oMath>
                  </m:oMathPara>
                </a14:m>
                <a:endParaRPr lang="zh-CN" altLang="en-US" sz="21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4998837" y="3861794"/>
                <a:ext cx="3881394" cy="1548950"/>
              </a:xfrm>
              <a:prstGeom prst="rect">
                <a:avLst/>
              </a:prstGeom>
              <a:blipFill>
                <a:blip r:embed="rId6"/>
                <a:stretch>
                  <a:fillRect r="-3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2852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使用</a:t>
                </a:r>
                <a14:m>
                  <m:oMath xmlns:m="http://schemas.openxmlformats.org/officeDocument/2006/math">
                    <m:sSub>
                      <m:sSubPr>
                        <m:ctrlPr>
                          <a:rPr lang="en-US" altLang="zh-CN" b="1"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a:t>范数正则化易获得稀疏解</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011614" y="2356339"/>
                <a:ext cx="3503735" cy="4058300"/>
              </a:xfrm>
            </p:spPr>
            <p:txBody>
              <a:bodyPr/>
              <a:lstStyle/>
              <a:p>
                <a:r>
                  <a:rPr lang="zh-CN" altLang="en-US" sz="2400" dirty="0"/>
                  <a:t>假设</a:t>
                </a:r>
                <a14:m>
                  <m:oMath xmlns:m="http://schemas.openxmlformats.org/officeDocument/2006/math">
                    <m:r>
                      <a:rPr lang="en-US" altLang="zh-CN" sz="2400" b="1" i="1">
                        <a:latin typeface="Cambria Math" panose="02040503050406030204" pitchFamily="18" charset="0"/>
                      </a:rPr>
                      <m:t>𝒙</m:t>
                    </m:r>
                  </m:oMath>
                </a14:m>
                <a:r>
                  <a:rPr lang="zh-CN" altLang="en-US" sz="2400" dirty="0"/>
                  <a:t>仅有两个属性，那么</a:t>
                </a:r>
                <a14:m>
                  <m:oMath xmlns:m="http://schemas.openxmlformats.org/officeDocument/2006/math">
                    <m:r>
                      <a:rPr lang="en-US" altLang="zh-CN" sz="2400" b="1" i="1">
                        <a:latin typeface="Cambria Math" panose="02040503050406030204" pitchFamily="18" charset="0"/>
                      </a:rPr>
                      <m:t>𝒘</m:t>
                    </m:r>
                  </m:oMath>
                </a14:m>
                <a:r>
                  <a:rPr lang="zh-CN" altLang="en-US" sz="2400" dirty="0">
                    <a:latin typeface="+mj-ea"/>
                  </a:rPr>
                  <a:t>有两个分量</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1</m:t>
                        </m:r>
                      </m:sub>
                    </m:sSub>
                    <m:r>
                      <a:rPr lang="zh-CN" altLang="en-US" sz="2400" i="1">
                        <a:latin typeface="Cambria Math" panose="02040503050406030204" pitchFamily="18" charset="0"/>
                      </a:rPr>
                      <m:t>和</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2</m:t>
                        </m:r>
                      </m:sub>
                    </m:sSub>
                  </m:oMath>
                </a14:m>
                <a:r>
                  <a:rPr lang="en-US" altLang="zh-CN" sz="2400" dirty="0">
                    <a:latin typeface="+mj-ea"/>
                  </a:rPr>
                  <a:t>.</a:t>
                </a:r>
                <a:r>
                  <a:rPr lang="zh-CN" altLang="en-US" sz="2400" dirty="0">
                    <a:latin typeface="+mj-ea"/>
                  </a:rPr>
                  <a:t> 那么目标优化的解要在平方误差项与正则化项之间折中</a:t>
                </a:r>
                <a:r>
                  <a:rPr lang="en-US" altLang="zh-CN" sz="2400" dirty="0">
                    <a:latin typeface="+mj-ea"/>
                  </a:rPr>
                  <a:t>,</a:t>
                </a:r>
                <a:r>
                  <a:rPr lang="zh-CN" altLang="en-US" sz="2400" dirty="0">
                    <a:solidFill>
                      <a:srgbClr val="FF0000"/>
                    </a:solidFill>
                    <a:latin typeface="+mj-ea"/>
                  </a:rPr>
                  <a:t>即出现在图中平方误差项等值线与正则化等值线相交处</a:t>
                </a:r>
                <a:r>
                  <a:rPr lang="en-US" altLang="zh-CN" sz="2400" dirty="0">
                    <a:latin typeface="+mj-ea"/>
                  </a:rPr>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011614" y="2356339"/>
                <a:ext cx="3503735" cy="4058300"/>
              </a:xfrm>
              <a:blipFill>
                <a:blip r:embed="rId3"/>
                <a:stretch>
                  <a:fillRect l="-2261" t="-2105" r="-191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19</a:t>
            </a:fld>
            <a:endParaRPr lang="zh-CN" altLang="en-US"/>
          </a:p>
        </p:txBody>
      </p:sp>
      <p:pic>
        <p:nvPicPr>
          <p:cNvPr id="7" name="图片 6"/>
          <p:cNvPicPr>
            <a:picLocks noChangeAspect="1"/>
          </p:cNvPicPr>
          <p:nvPr/>
        </p:nvPicPr>
        <p:blipFill>
          <a:blip r:embed="rId4"/>
          <a:stretch>
            <a:fillRect/>
          </a:stretch>
        </p:blipFill>
        <p:spPr>
          <a:xfrm>
            <a:off x="136692" y="1530993"/>
            <a:ext cx="4862145" cy="4376963"/>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5155676" y="5168144"/>
                <a:ext cx="3525715" cy="1061829"/>
              </a:xfrm>
              <a:prstGeom prst="rect">
                <a:avLst/>
              </a:prstGeom>
            </p:spPr>
            <p:txBody>
              <a:bodyPr wrap="square">
                <a:spAutoFit/>
              </a:bodyPr>
              <a:lstStyle/>
              <a:p>
                <a:r>
                  <a:rPr lang="zh-CN" altLang="en-US" sz="2100" dirty="0">
                    <a:latin typeface="+mj-ea"/>
                  </a:rPr>
                  <a:t>从图中看出</a:t>
                </a:r>
                <a:r>
                  <a:rPr lang="en-US" altLang="zh-CN" sz="2100" dirty="0">
                    <a:latin typeface="+mj-ea"/>
                  </a:rPr>
                  <a:t>,</a:t>
                </a:r>
                <a:r>
                  <a:rPr lang="zh-CN" altLang="en-US" sz="2100" dirty="0">
                    <a:latin typeface="+mj-ea"/>
                  </a:rPr>
                  <a:t>采用</a:t>
                </a:r>
                <a14:m>
                  <m:oMath xmlns:m="http://schemas.openxmlformats.org/officeDocument/2006/math">
                    <m:sSub>
                      <m:sSubPr>
                        <m:ctrlPr>
                          <a:rPr lang="en-US" altLang="zh-CN" sz="2100" i="1">
                            <a:latin typeface="Cambria Math" panose="02040503050406030204" pitchFamily="18" charset="0"/>
                          </a:rPr>
                        </m:ctrlPr>
                      </m:sSubPr>
                      <m:e>
                        <m:r>
                          <m:rPr>
                            <m:sty m:val="p"/>
                          </m:rPr>
                          <a:rPr lang="en-US" altLang="zh-CN" sz="2100">
                            <a:latin typeface="Cambria Math" panose="02040503050406030204" pitchFamily="18" charset="0"/>
                          </a:rPr>
                          <m:t>L</m:t>
                        </m:r>
                      </m:e>
                      <m:sub>
                        <m:r>
                          <a:rPr lang="en-US" altLang="zh-CN" sz="2100">
                            <a:latin typeface="Cambria Math" panose="02040503050406030204" pitchFamily="18" charset="0"/>
                          </a:rPr>
                          <m:t>1</m:t>
                        </m:r>
                      </m:sub>
                    </m:sSub>
                  </m:oMath>
                </a14:m>
                <a:r>
                  <a:rPr lang="zh-CN" altLang="en-US" sz="2100" dirty="0">
                    <a:latin typeface="+mj-ea"/>
                  </a:rPr>
                  <a:t>范数时交点常出现在坐标轴上</a:t>
                </a:r>
                <a:r>
                  <a:rPr lang="en-US" altLang="zh-CN" sz="2100" dirty="0">
                    <a:latin typeface="+mj-ea"/>
                  </a:rPr>
                  <a:t>,</a:t>
                </a:r>
                <a:r>
                  <a:rPr lang="zh-CN" altLang="en-US" sz="2100" dirty="0">
                    <a:latin typeface="+mj-ea"/>
                  </a:rPr>
                  <a:t>即产生</a:t>
                </a:r>
                <a14:m>
                  <m:oMath xmlns:m="http://schemas.openxmlformats.org/officeDocument/2006/math">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1</m:t>
                        </m:r>
                      </m:sub>
                    </m:sSub>
                    <m:r>
                      <a:rPr lang="zh-CN" altLang="en-US" sz="2100" i="1">
                        <a:latin typeface="Cambria Math" panose="02040503050406030204" pitchFamily="18" charset="0"/>
                      </a:rPr>
                      <m:t>或者</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a:latin typeface="Cambria Math" panose="02040503050406030204" pitchFamily="18" charset="0"/>
                          </a:rPr>
                          <m:t>2</m:t>
                        </m:r>
                      </m:sub>
                    </m:sSub>
                  </m:oMath>
                </a14:m>
                <a:r>
                  <a:rPr lang="zh-CN" altLang="en-US" sz="2100" dirty="0">
                    <a:latin typeface="+mj-ea"/>
                  </a:rPr>
                  <a:t>为</a:t>
                </a:r>
                <a:r>
                  <a:rPr lang="en-US" altLang="zh-CN" sz="2100" dirty="0">
                    <a:latin typeface="+mj-ea"/>
                  </a:rPr>
                  <a:t>0</a:t>
                </a:r>
                <a:r>
                  <a:rPr lang="zh-CN" altLang="en-US" sz="2100" dirty="0">
                    <a:latin typeface="+mj-ea"/>
                  </a:rPr>
                  <a:t>的稀疏</a:t>
                </a:r>
                <a:r>
                  <a:rPr lang="zh-CN" altLang="en-US" sz="2100" dirty="0" smtClean="0">
                    <a:latin typeface="+mj-ea"/>
                  </a:rPr>
                  <a:t>解</a:t>
                </a:r>
                <a:endParaRPr lang="zh-CN" altLang="en-US" sz="2100" dirty="0">
                  <a:latin typeface="+mj-ea"/>
                </a:endParaRPr>
              </a:p>
            </p:txBody>
          </p:sp>
        </mc:Choice>
        <mc:Fallback xmlns="">
          <p:sp>
            <p:nvSpPr>
              <p:cNvPr id="8" name="矩形 7"/>
              <p:cNvSpPr>
                <a:spLocks noRot="1" noChangeAspect="1" noMove="1" noResize="1" noEditPoints="1" noAdjustHandles="1" noChangeArrowheads="1" noChangeShapeType="1" noTextEdit="1"/>
              </p:cNvSpPr>
              <p:nvPr/>
            </p:nvSpPr>
            <p:spPr>
              <a:xfrm>
                <a:off x="5155676" y="5168144"/>
                <a:ext cx="3525715" cy="1061829"/>
              </a:xfrm>
              <a:prstGeom prst="rect">
                <a:avLst/>
              </a:prstGeom>
              <a:blipFill>
                <a:blip r:embed="rId5"/>
                <a:stretch>
                  <a:fillRect l="-2076" t="-3448" r="-346" b="-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0" y="1530993"/>
                <a:ext cx="23475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0" y="1530993"/>
                <a:ext cx="2347546" cy="369332"/>
              </a:xfrm>
              <a:prstGeom prst="rect">
                <a:avLst/>
              </a:prstGeom>
              <a:blipFill>
                <a:blip r:embed="rId6"/>
                <a:stretch>
                  <a:fillRect/>
                </a:stretch>
              </a:blipFill>
            </p:spPr>
            <p:txBody>
              <a:bodyPr/>
              <a:lstStyle/>
              <a:p>
                <a:r>
                  <a:rPr lang="zh-CN" altLang="en-US">
                    <a:noFill/>
                  </a:rPr>
                  <a:t> </a:t>
                </a:r>
              </a:p>
            </p:txBody>
          </p:sp>
        </mc:Fallback>
      </mc:AlternateContent>
      <p:sp>
        <p:nvSpPr>
          <p:cNvPr id="12" name="文本框 11"/>
          <p:cNvSpPr txBox="1"/>
          <p:nvPr/>
        </p:nvSpPr>
        <p:spPr>
          <a:xfrm>
            <a:off x="5302920" y="1491328"/>
            <a:ext cx="321243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dirty="0" smtClean="0">
                <a:solidFill>
                  <a:schemeClr val="tx1"/>
                </a:solidFill>
              </a:rPr>
              <a:t>等值线即取值相同的点的连线</a:t>
            </a:r>
            <a:endParaRPr lang="zh-CN" altLang="en-US" dirty="0">
              <a:solidFill>
                <a:schemeClr val="tx1"/>
              </a:solidFill>
            </a:endParaRPr>
          </a:p>
        </p:txBody>
      </p:sp>
    </p:spTree>
    <p:extLst>
      <p:ext uri="{BB962C8B-B14F-4D97-AF65-F5344CB8AC3E}">
        <p14:creationId xmlns:p14="http://schemas.microsoft.com/office/powerpoint/2010/main" val="969221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a:t>
            </a:r>
            <a:endParaRPr lang="zh-CN" altLang="en-US" dirty="0"/>
          </a:p>
        </p:txBody>
      </p:sp>
      <p:sp>
        <p:nvSpPr>
          <p:cNvPr id="3" name="内容占位符 2"/>
          <p:cNvSpPr>
            <a:spLocks noGrp="1"/>
          </p:cNvSpPr>
          <p:nvPr>
            <p:ph idx="1"/>
          </p:nvPr>
        </p:nvSpPr>
        <p:spPr/>
        <p:txBody>
          <a:bodyPr/>
          <a:lstStyle/>
          <a:p>
            <a:r>
              <a:rPr lang="zh-CN" altLang="en-US" dirty="0"/>
              <a:t>特征</a:t>
            </a:r>
            <a:endParaRPr lang="en-US" altLang="zh-CN" dirty="0"/>
          </a:p>
          <a:p>
            <a:pPr lvl="1"/>
            <a:r>
              <a:rPr lang="zh-CN" altLang="en-US" dirty="0"/>
              <a:t>描述物体的属性</a:t>
            </a:r>
            <a:endParaRPr lang="en-US" altLang="zh-CN" dirty="0"/>
          </a:p>
          <a:p>
            <a:pPr lvl="1"/>
            <a:endParaRPr lang="en-US" altLang="zh-CN" dirty="0"/>
          </a:p>
          <a:p>
            <a:pPr lvl="1"/>
            <a:endParaRPr lang="en-US" altLang="zh-CN" dirty="0"/>
          </a:p>
          <a:p>
            <a:r>
              <a:rPr lang="zh-CN" altLang="en-US" dirty="0"/>
              <a:t>特征的分类</a:t>
            </a:r>
            <a:endParaRPr lang="en-US" altLang="zh-CN" dirty="0"/>
          </a:p>
          <a:p>
            <a:pPr lvl="1"/>
            <a:r>
              <a:rPr lang="zh-CN" altLang="en-US" dirty="0"/>
              <a:t>相关特征</a:t>
            </a:r>
            <a:r>
              <a:rPr lang="en-US" altLang="zh-CN" dirty="0"/>
              <a:t>: </a:t>
            </a:r>
            <a:r>
              <a:rPr lang="zh-CN" altLang="en-US" dirty="0"/>
              <a:t>对</a:t>
            </a:r>
            <a:r>
              <a:rPr lang="zh-CN" altLang="en-US" b="1" dirty="0">
                <a:solidFill>
                  <a:srgbClr val="C00000"/>
                </a:solidFill>
              </a:rPr>
              <a:t>当前学习任务</a:t>
            </a:r>
            <a:r>
              <a:rPr lang="zh-CN" altLang="en-US" dirty="0"/>
              <a:t>有用的属性</a:t>
            </a:r>
            <a:endParaRPr lang="en-US" altLang="zh-CN" dirty="0"/>
          </a:p>
          <a:p>
            <a:pPr lvl="1"/>
            <a:endParaRPr lang="en-US" altLang="zh-CN" dirty="0"/>
          </a:p>
          <a:p>
            <a:pPr lvl="1"/>
            <a:r>
              <a:rPr lang="zh-CN" altLang="en-US" dirty="0"/>
              <a:t>无关特征</a:t>
            </a:r>
            <a:r>
              <a:rPr lang="en-US" altLang="zh-CN" dirty="0"/>
              <a:t>: </a:t>
            </a:r>
            <a:r>
              <a:rPr lang="zh-CN" altLang="en-US" dirty="0"/>
              <a:t>与</a:t>
            </a:r>
            <a:r>
              <a:rPr lang="zh-CN" altLang="en-US" b="1" dirty="0">
                <a:solidFill>
                  <a:srgbClr val="C00000"/>
                </a:solidFill>
              </a:rPr>
              <a:t>当前学习任务</a:t>
            </a:r>
            <a:r>
              <a:rPr lang="zh-CN" altLang="en-US" dirty="0"/>
              <a:t>无关的属性</a:t>
            </a:r>
            <a:endParaRPr lang="en-US" altLang="zh-CN" dirty="0"/>
          </a:p>
          <a:p>
            <a:pPr lvl="1"/>
            <a:endParaRPr lang="en-US" altLang="zh-CN" dirty="0"/>
          </a:p>
          <a:p>
            <a:pPr lvl="1"/>
            <a:r>
              <a:rPr lang="zh-CN" altLang="en-US" dirty="0"/>
              <a:t>冗余</a:t>
            </a:r>
            <a:r>
              <a:rPr lang="zh-CN" altLang="en-US" dirty="0" smtClean="0"/>
              <a:t>特征</a:t>
            </a:r>
            <a:r>
              <a:rPr lang="en-US" altLang="zh-CN" dirty="0" smtClean="0"/>
              <a:t>: </a:t>
            </a:r>
            <a:r>
              <a:rPr lang="zh-CN" altLang="en-US" dirty="0"/>
              <a:t>其所包含信息能由其他特征推演出来</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a:t>
            </a:fld>
            <a:endParaRPr lang="zh-CN" altLang="en-US"/>
          </a:p>
        </p:txBody>
      </p:sp>
    </p:spTree>
    <p:extLst>
      <p:ext uri="{BB962C8B-B14F-4D97-AF65-F5344CB8AC3E}">
        <p14:creationId xmlns:p14="http://schemas.microsoft.com/office/powerpoint/2010/main" val="596801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a:t>正则化问题的求解</a:t>
                </a:r>
                <a:r>
                  <a:rPr lang="en-US" altLang="zh-CN" dirty="0"/>
                  <a:t>(1)</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可使用近端梯度下降</a:t>
                </a:r>
                <a:r>
                  <a:rPr lang="en-US" altLang="zh-CN" dirty="0" smtClean="0"/>
                  <a:t>(</a:t>
                </a:r>
                <a:r>
                  <a:rPr lang="en-US" altLang="zh-CN" sz="2000" dirty="0" smtClean="0">
                    <a:solidFill>
                      <a:srgbClr val="C00000"/>
                    </a:solidFill>
                  </a:rPr>
                  <a:t>Proximal </a:t>
                </a:r>
                <a:r>
                  <a:rPr lang="en-US" altLang="zh-CN" sz="2000" dirty="0">
                    <a:solidFill>
                      <a:srgbClr val="C00000"/>
                    </a:solidFill>
                  </a:rPr>
                  <a:t>Gradient Descend</a:t>
                </a:r>
                <a:r>
                  <a:rPr lang="zh-CN" altLang="en-US" sz="2000" dirty="0">
                    <a:solidFill>
                      <a:srgbClr val="C00000"/>
                    </a:solidFill>
                  </a:rPr>
                  <a:t>，简称</a:t>
                </a:r>
                <a:r>
                  <a:rPr lang="en-US" altLang="zh-CN" sz="2000" dirty="0" smtClean="0">
                    <a:solidFill>
                      <a:srgbClr val="C00000"/>
                    </a:solidFill>
                  </a:rPr>
                  <a:t>PGD</a:t>
                </a:r>
                <a:r>
                  <a:rPr lang="en-US" altLang="zh-CN" dirty="0" smtClean="0"/>
                  <a:t>) </a:t>
                </a:r>
                <a:r>
                  <a:rPr lang="zh-CN" altLang="en-US" dirty="0" smtClean="0"/>
                  <a:t>求解</a:t>
                </a:r>
                <a:endParaRPr lang="en-US" altLang="zh-CN" dirty="0" smtClean="0"/>
              </a:p>
              <a:p>
                <a:endParaRPr lang="en-US" altLang="zh-CN" dirty="0"/>
              </a:p>
              <a:p>
                <a:r>
                  <a:rPr lang="zh-CN" altLang="en-US" dirty="0" smtClean="0"/>
                  <a:t>考虑更一般的问题</a:t>
                </a:r>
                <a:endParaRPr lang="en-US" altLang="zh-CN" dirty="0" smtClean="0"/>
              </a:p>
              <a:p>
                <a:endParaRPr lang="en-US" altLang="zh-CN" dirty="0"/>
              </a:p>
              <a:p>
                <a:endParaRPr lang="en-US" altLang="zh-CN" dirty="0" smtClean="0"/>
              </a:p>
              <a:p>
                <a:endParaRPr lang="en-US" altLang="zh-CN" dirty="0"/>
              </a:p>
              <a:p>
                <a:pPr marL="171450" lvl="1">
                  <a:spcBef>
                    <a:spcPts val="750"/>
                  </a:spcBef>
                </a:pPr>
                <a:r>
                  <a:rPr lang="zh-CN" altLang="en-US" sz="2100" dirty="0" smtClean="0"/>
                  <a:t>假设</a:t>
                </a:r>
                <a14:m>
                  <m:oMath xmlns:m="http://schemas.openxmlformats.org/officeDocument/2006/math">
                    <m:r>
                      <a:rPr lang="en-US" altLang="zh-CN" sz="2100" i="1">
                        <a:latin typeface="Cambria Math" panose="02040503050406030204" pitchFamily="18" charset="0"/>
                      </a:rPr>
                      <m:t>𝑓</m:t>
                    </m:r>
                    <m:r>
                      <a:rPr lang="en-US" altLang="zh-CN" sz="2100" i="1">
                        <a:latin typeface="Cambria Math" panose="02040503050406030204" pitchFamily="18" charset="0"/>
                      </a:rPr>
                      <m:t>(</m:t>
                    </m:r>
                    <m:r>
                      <a:rPr lang="en-US" altLang="zh-CN" sz="2100" b="1" i="1" smtClean="0">
                        <a:latin typeface="Cambria Math" panose="02040503050406030204" pitchFamily="18" charset="0"/>
                      </a:rPr>
                      <m:t>𝒘</m:t>
                    </m:r>
                    <m:r>
                      <a:rPr lang="en-US" altLang="zh-CN" sz="2100" i="1">
                        <a:latin typeface="Cambria Math" panose="02040503050406030204" pitchFamily="18" charset="0"/>
                      </a:rPr>
                      <m:t>)</m:t>
                    </m:r>
                  </m:oMath>
                </a14:m>
                <a:r>
                  <a:rPr lang="zh-CN" altLang="en-US" sz="2100" dirty="0" smtClean="0"/>
                  <a:t>为凸函数，且</a:t>
                </a:r>
                <a14:m>
                  <m:oMath xmlns:m="http://schemas.openxmlformats.org/officeDocument/2006/math">
                    <m:r>
                      <a:rPr lang="en-US" altLang="zh-CN" sz="2100" b="0" i="0" smtClean="0">
                        <a:latin typeface="Cambria Math" panose="02040503050406030204" pitchFamily="18" charset="0"/>
                      </a:rPr>
                      <m:t>𝛻</m:t>
                    </m:r>
                    <m:r>
                      <a:rPr lang="en-US" altLang="zh-CN" sz="2100" i="1">
                        <a:latin typeface="Cambria Math" panose="02040503050406030204" pitchFamily="18" charset="0"/>
                      </a:rPr>
                      <m:t>𝑓</m:t>
                    </m:r>
                    <m:r>
                      <a:rPr lang="en-US" altLang="zh-CN" sz="2100" i="1">
                        <a:latin typeface="Cambria Math" panose="02040503050406030204" pitchFamily="18" charset="0"/>
                      </a:rPr>
                      <m:t>(</m:t>
                    </m:r>
                    <m:r>
                      <a:rPr lang="en-US" altLang="zh-CN" sz="2100" b="1" i="1" smtClean="0">
                        <a:latin typeface="Cambria Math" panose="02040503050406030204" pitchFamily="18" charset="0"/>
                      </a:rPr>
                      <m:t>𝒘</m:t>
                    </m:r>
                    <m:r>
                      <a:rPr lang="en-US" altLang="zh-CN" sz="2100" i="1">
                        <a:latin typeface="Cambria Math" panose="02040503050406030204" pitchFamily="18" charset="0"/>
                      </a:rPr>
                      <m:t>)</m:t>
                    </m:r>
                  </m:oMath>
                </a14:m>
                <a:r>
                  <a:rPr lang="zh-CN" altLang="en-US" sz="2100" dirty="0"/>
                  <a:t>满足</a:t>
                </a:r>
                <a:r>
                  <a:rPr lang="en-US" altLang="zh-CN" sz="2100" dirty="0"/>
                  <a:t>L-Lipschitz</a:t>
                </a:r>
                <a:r>
                  <a:rPr lang="zh-CN" altLang="en-US" sz="2100" dirty="0"/>
                  <a:t>条件， 即存在常数</a:t>
                </a:r>
                <a14:m>
                  <m:oMath xmlns:m="http://schemas.openxmlformats.org/officeDocument/2006/math">
                    <m:r>
                      <a:rPr lang="en-US" altLang="zh-CN" sz="2100" i="1">
                        <a:latin typeface="Cambria Math" panose="02040503050406030204" pitchFamily="18" charset="0"/>
                      </a:rPr>
                      <m:t>𝐿</m:t>
                    </m:r>
                    <m:r>
                      <a:rPr lang="en-US" altLang="zh-CN" sz="2100" i="1">
                        <a:latin typeface="Cambria Math" panose="02040503050406030204" pitchFamily="18" charset="0"/>
                      </a:rPr>
                      <m:t>&gt;0, </m:t>
                    </m:r>
                  </m:oMath>
                </a14:m>
                <a:r>
                  <a:rPr lang="zh-CN" altLang="en-US" sz="2100" dirty="0" smtClean="0"/>
                  <a:t>使得</a:t>
                </a:r>
                <a:endParaRPr lang="en-US" altLang="zh-CN" sz="2100"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20</a:t>
            </a:fld>
            <a:endParaRPr lang="zh-CN" altLang="en-US"/>
          </a:p>
        </p:txBody>
      </p:sp>
      <p:sp>
        <p:nvSpPr>
          <p:cNvPr id="7" name="矩形 6"/>
          <p:cNvSpPr/>
          <p:nvPr/>
        </p:nvSpPr>
        <p:spPr>
          <a:xfrm>
            <a:off x="5003145" y="1881526"/>
            <a:ext cx="3234925" cy="369332"/>
          </a:xfrm>
          <a:prstGeom prst="rect">
            <a:avLst/>
          </a:prstGeom>
        </p:spPr>
        <p:txBody>
          <a:bodyPr wrap="none">
            <a:spAutoFit/>
          </a:bodyPr>
          <a:lstStyle/>
          <a:p>
            <a:pPr algn="ctr"/>
            <a:r>
              <a:rPr lang="en-US" altLang="zh-CN" dirty="0"/>
              <a:t>[Boyd and </a:t>
            </a:r>
            <a:r>
              <a:rPr lang="en-US" altLang="zh-CN" dirty="0" err="1"/>
              <a:t>Vandenberghe</a:t>
            </a:r>
            <a:r>
              <a:rPr lang="en-US" altLang="zh-CN" dirty="0"/>
              <a:t>, 2004] </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3223607" y="2985591"/>
                <a:ext cx="2418675" cy="5127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100" i="1">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a:latin typeface="Cambria Math" panose="02040503050406030204" pitchFamily="18" charset="0"/>
                                </a:rPr>
                                <m:t>min</m:t>
                              </m:r>
                            </m:e>
                            <m:lim>
                              <m:r>
                                <a:rPr lang="en-US" altLang="zh-CN" sz="2100" b="1" i="1">
                                  <a:latin typeface="Cambria Math" panose="02040503050406030204" pitchFamily="18" charset="0"/>
                                </a:rPr>
                                <m:t>𝒘</m:t>
                              </m:r>
                            </m:lim>
                          </m:limLow>
                        </m:fName>
                        <m:e>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r>
                                <a:rPr lang="en-US" altLang="zh-CN" sz="2100" b="1" i="1">
                                  <a:latin typeface="Cambria Math" panose="02040503050406030204" pitchFamily="18" charset="0"/>
                                </a:rPr>
                                <m:t>𝒘</m:t>
                              </m:r>
                            </m:e>
                          </m:d>
                          <m:r>
                            <a:rPr lang="en-US" altLang="zh-CN" sz="2100" i="1">
                              <a:latin typeface="Cambria Math" panose="02040503050406030204" pitchFamily="18" charset="0"/>
                            </a:rPr>
                            <m:t>+</m:t>
                          </m:r>
                          <m:r>
                            <a:rPr lang="en-US" altLang="zh-CN" sz="2100" i="1">
                              <a:latin typeface="Cambria Math" panose="02040503050406030204" pitchFamily="18" charset="0"/>
                            </a:rPr>
                            <m:t>𝜆</m:t>
                          </m:r>
                          <m:sSub>
                            <m:sSubPr>
                              <m:ctrlPr>
                                <a:rPr lang="en-US" altLang="zh-CN" sz="2100" i="1">
                                  <a:latin typeface="Cambria Math" panose="02040503050406030204" pitchFamily="18" charset="0"/>
                                </a:rPr>
                              </m:ctrlPr>
                            </m:sSub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𝒘</m:t>
                                  </m:r>
                                </m:e>
                              </m:d>
                            </m:e>
                            <m:sub>
                              <m:r>
                                <a:rPr lang="en-US" altLang="zh-CN" sz="2100" i="1">
                                  <a:latin typeface="Cambria Math" panose="02040503050406030204" pitchFamily="18" charset="0"/>
                                </a:rPr>
                                <m:t>1</m:t>
                              </m:r>
                            </m:sub>
                          </m:sSub>
                        </m:e>
                      </m:func>
                    </m:oMath>
                  </m:oMathPara>
                </a14:m>
                <a:endParaRPr lang="zh-CN" altLang="en-US" sz="2100" dirty="0"/>
              </a:p>
            </p:txBody>
          </p:sp>
        </mc:Choice>
        <mc:Fallback xmlns="">
          <p:sp>
            <p:nvSpPr>
              <p:cNvPr id="8" name="矩形 7"/>
              <p:cNvSpPr>
                <a:spLocks noRot="1" noChangeAspect="1" noMove="1" noResize="1" noEditPoints="1" noAdjustHandles="1" noChangeArrowheads="1" noChangeShapeType="1" noTextEdit="1"/>
              </p:cNvSpPr>
              <p:nvPr/>
            </p:nvSpPr>
            <p:spPr>
              <a:xfrm>
                <a:off x="3223607" y="2985591"/>
                <a:ext cx="2418675" cy="512769"/>
              </a:xfrm>
              <a:prstGeom prst="rect">
                <a:avLst/>
              </a:prstGeom>
              <a:blipFill>
                <a:blip r:embed="rId4"/>
                <a:stretch>
                  <a:fillRect b="-1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652981" y="4492366"/>
                <a:ext cx="4062459"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100" i="1" smtClean="0">
                              <a:latin typeface="Cambria Math" panose="02040503050406030204" pitchFamily="18" charset="0"/>
                            </a:rPr>
                          </m:ctrlPr>
                        </m:dPr>
                        <m:e>
                          <m:r>
                            <a:rPr lang="en-US" altLang="zh-CN" sz="2100">
                              <a:latin typeface="Cambria Math" panose="02040503050406030204" pitchFamily="18" charset="0"/>
                            </a:rPr>
                            <m:t>𝛻</m:t>
                          </m:r>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sSup>
                                <m:sSupPr>
                                  <m:ctrlPr>
                                    <a:rPr lang="en-US" altLang="zh-CN" sz="2100" i="1" smtClean="0">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i="1">
                                      <a:latin typeface="Cambria Math" panose="02040503050406030204" pitchFamily="18" charset="0"/>
                                    </a:rPr>
                                    <m:t>′</m:t>
                                  </m:r>
                                </m:sup>
                              </m:sSup>
                            </m:e>
                          </m:d>
                          <m:r>
                            <a:rPr lang="en-US" altLang="zh-CN" sz="2100" i="1">
                              <a:latin typeface="Cambria Math" panose="02040503050406030204" pitchFamily="18" charset="0"/>
                            </a:rPr>
                            <m:t>−</m:t>
                          </m:r>
                          <m:r>
                            <a:rPr lang="en-US" altLang="zh-CN" sz="2100">
                              <a:latin typeface="Cambria Math" panose="02040503050406030204" pitchFamily="18" charset="0"/>
                            </a:rPr>
                            <m:t>𝛻</m:t>
                          </m:r>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r>
                                <a:rPr lang="en-US" altLang="zh-CN" sz="2100" b="1" i="1" smtClean="0">
                                  <a:latin typeface="Cambria Math" panose="02040503050406030204" pitchFamily="18" charset="0"/>
                                </a:rPr>
                                <m:t>𝒘</m:t>
                              </m:r>
                            </m:e>
                          </m:d>
                        </m:e>
                      </m:d>
                      <m:r>
                        <a:rPr lang="en-US" altLang="zh-CN" sz="2100" i="1">
                          <a:latin typeface="Cambria Math" panose="02040503050406030204" pitchFamily="18" charset="0"/>
                        </a:rPr>
                        <m:t>≤</m:t>
                      </m:r>
                      <m:r>
                        <a:rPr lang="en-US" altLang="zh-CN" sz="2100" i="1">
                          <a:latin typeface="Cambria Math" panose="02040503050406030204" pitchFamily="18" charset="0"/>
                        </a:rPr>
                        <m:t>𝐿</m:t>
                      </m:r>
                      <m:d>
                        <m:dPr>
                          <m:begChr m:val="‖"/>
                          <m:endChr m:val="‖"/>
                          <m:ctrlPr>
                            <a:rPr lang="en-US" altLang="zh-CN" sz="2100" i="1">
                              <a:latin typeface="Cambria Math" panose="02040503050406030204" pitchFamily="18" charset="0"/>
                            </a:rPr>
                          </m:ctrlPr>
                        </m:dPr>
                        <m:e>
                          <m:sSup>
                            <m:sSupPr>
                              <m:ctrlPr>
                                <a:rPr lang="en-US" altLang="zh-CN" sz="2100" i="1">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i="1">
                                  <a:latin typeface="Cambria Math" panose="02040503050406030204" pitchFamily="18" charset="0"/>
                                </a:rPr>
                                <m:t>′</m:t>
                              </m:r>
                            </m:sup>
                          </m:sSup>
                          <m:r>
                            <a:rPr lang="en-US" altLang="zh-CN" sz="2100" i="1">
                              <a:latin typeface="Cambria Math" panose="02040503050406030204" pitchFamily="18" charset="0"/>
                            </a:rPr>
                            <m:t>−</m:t>
                          </m:r>
                          <m:r>
                            <a:rPr lang="en-US" altLang="zh-CN" sz="2100" b="1" i="1" smtClean="0">
                              <a:latin typeface="Cambria Math" panose="02040503050406030204" pitchFamily="18" charset="0"/>
                            </a:rPr>
                            <m:t>𝒘</m:t>
                          </m:r>
                        </m:e>
                      </m:d>
                    </m:oMath>
                  </m:oMathPara>
                </a14:m>
                <a:endParaRPr lang="zh-CN" altLang="en-US" sz="2100" dirty="0"/>
              </a:p>
            </p:txBody>
          </p:sp>
        </mc:Choice>
        <mc:Fallback xmlns="">
          <p:sp>
            <p:nvSpPr>
              <p:cNvPr id="9" name="矩形 8"/>
              <p:cNvSpPr>
                <a:spLocks noRot="1" noChangeAspect="1" noMove="1" noResize="1" noEditPoints="1" noAdjustHandles="1" noChangeArrowheads="1" noChangeShapeType="1" noTextEdit="1"/>
              </p:cNvSpPr>
              <p:nvPr/>
            </p:nvSpPr>
            <p:spPr>
              <a:xfrm>
                <a:off x="2652981" y="4492366"/>
                <a:ext cx="4062459" cy="415498"/>
              </a:xfrm>
              <a:prstGeom prst="rect">
                <a:avLst/>
              </a:prstGeom>
              <a:blipFill>
                <a:blip r:embed="rId5"/>
                <a:stretch>
                  <a:fillRect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739013" y="4492366"/>
                <a:ext cx="102617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i="1" dirty="0" smtClean="0">
                          <a:latin typeface="Cambria Math" panose="02040503050406030204" pitchFamily="18" charset="0"/>
                        </a:rPr>
                        <m:t>∀</m:t>
                      </m:r>
                      <m:r>
                        <a:rPr lang="en-US" altLang="zh-CN" sz="2100" b="1" i="1" dirty="0" smtClean="0">
                          <a:latin typeface="Cambria Math" panose="02040503050406030204" pitchFamily="18" charset="0"/>
                        </a:rPr>
                        <m:t>𝒘</m:t>
                      </m:r>
                      <m:r>
                        <a:rPr lang="en-US" altLang="zh-CN" sz="2100" i="1" dirty="0">
                          <a:latin typeface="Cambria Math" panose="02040503050406030204" pitchFamily="18" charset="0"/>
                        </a:rPr>
                        <m:t>,</m:t>
                      </m:r>
                      <m:sSup>
                        <m:sSupPr>
                          <m:ctrlPr>
                            <a:rPr lang="en-US" altLang="zh-CN" sz="2100" i="1">
                              <a:latin typeface="Cambria Math" panose="02040503050406030204" pitchFamily="18" charset="0"/>
                            </a:rPr>
                          </m:ctrlPr>
                        </m:sSupPr>
                        <m:e>
                          <m:r>
                            <a:rPr lang="en-US" altLang="zh-CN" sz="2100" b="1" i="1">
                              <a:latin typeface="Cambria Math" panose="02040503050406030204" pitchFamily="18" charset="0"/>
                            </a:rPr>
                            <m:t>𝒘</m:t>
                          </m:r>
                        </m:e>
                        <m:sup>
                          <m:r>
                            <a:rPr lang="en-US" altLang="zh-CN" sz="2100" i="1">
                              <a:latin typeface="Cambria Math" panose="02040503050406030204" pitchFamily="18" charset="0"/>
                            </a:rPr>
                            <m:t>′</m:t>
                          </m:r>
                        </m:sup>
                      </m:sSup>
                    </m:oMath>
                  </m:oMathPara>
                </a14:m>
                <a:endParaRPr lang="zh-CN" altLang="en-US" sz="2100" dirty="0"/>
              </a:p>
            </p:txBody>
          </p:sp>
        </mc:Choice>
        <mc:Fallback xmlns="">
          <p:sp>
            <p:nvSpPr>
              <p:cNvPr id="10" name="矩形 9"/>
              <p:cNvSpPr>
                <a:spLocks noRot="1" noChangeAspect="1" noMove="1" noResize="1" noEditPoints="1" noAdjustHandles="1" noChangeArrowheads="1" noChangeShapeType="1" noTextEdit="1"/>
              </p:cNvSpPr>
              <p:nvPr/>
            </p:nvSpPr>
            <p:spPr>
              <a:xfrm>
                <a:off x="1739013" y="4492366"/>
                <a:ext cx="1026178" cy="41549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2742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a:t>正则化问题的求解</a:t>
                </a:r>
                <a:r>
                  <a:rPr lang="en-US" altLang="zh-CN" dirty="0"/>
                  <a:t>(1)</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171450" lvl="1">
                  <a:spcBef>
                    <a:spcPts val="750"/>
                  </a:spcBef>
                </a:pPr>
                <a:r>
                  <a:rPr lang="zh-CN" altLang="en-US" sz="2100" dirty="0" smtClean="0"/>
                  <a:t>假设</a:t>
                </a:r>
                <a14:m>
                  <m:oMath xmlns:m="http://schemas.openxmlformats.org/officeDocument/2006/math">
                    <m:r>
                      <a:rPr lang="en-US" altLang="zh-CN" sz="2100" i="1">
                        <a:latin typeface="Cambria Math" panose="02040503050406030204" pitchFamily="18" charset="0"/>
                      </a:rPr>
                      <m:t>𝑓</m:t>
                    </m:r>
                    <m:r>
                      <a:rPr lang="en-US" altLang="zh-CN" sz="2100" i="1">
                        <a:latin typeface="Cambria Math" panose="02040503050406030204" pitchFamily="18" charset="0"/>
                      </a:rPr>
                      <m:t>(</m:t>
                    </m:r>
                    <m:r>
                      <a:rPr lang="en-US" altLang="zh-CN" sz="2100" b="1" i="1">
                        <a:latin typeface="Cambria Math" panose="02040503050406030204" pitchFamily="18" charset="0"/>
                      </a:rPr>
                      <m:t>𝒙</m:t>
                    </m:r>
                    <m:r>
                      <a:rPr lang="en-US" altLang="zh-CN" sz="2100" i="1">
                        <a:latin typeface="Cambria Math" panose="02040503050406030204" pitchFamily="18" charset="0"/>
                      </a:rPr>
                      <m:t>)</m:t>
                    </m:r>
                  </m:oMath>
                </a14:m>
                <a:r>
                  <a:rPr lang="zh-CN" altLang="en-US" sz="2100" dirty="0"/>
                  <a:t>为凸函数，且</a:t>
                </a:r>
                <a14:m>
                  <m:oMath xmlns:m="http://schemas.openxmlformats.org/officeDocument/2006/math">
                    <m:r>
                      <a:rPr lang="en-US" altLang="zh-CN" sz="2100">
                        <a:latin typeface="Cambria Math" panose="02040503050406030204" pitchFamily="18" charset="0"/>
                      </a:rPr>
                      <m:t>𝛻</m:t>
                    </m:r>
                    <m:r>
                      <a:rPr lang="en-US" altLang="zh-CN" sz="2100" i="1">
                        <a:latin typeface="Cambria Math" panose="02040503050406030204" pitchFamily="18" charset="0"/>
                      </a:rPr>
                      <m:t>𝑓</m:t>
                    </m:r>
                    <m:r>
                      <a:rPr lang="en-US" altLang="zh-CN" sz="2100" i="1">
                        <a:latin typeface="Cambria Math" panose="02040503050406030204" pitchFamily="18" charset="0"/>
                      </a:rPr>
                      <m:t>(</m:t>
                    </m:r>
                    <m:r>
                      <a:rPr lang="en-US" altLang="zh-CN" sz="2100" b="1" i="1">
                        <a:latin typeface="Cambria Math" panose="02040503050406030204" pitchFamily="18" charset="0"/>
                      </a:rPr>
                      <m:t>𝒙</m:t>
                    </m:r>
                    <m:r>
                      <a:rPr lang="en-US" altLang="zh-CN" sz="2100" i="1">
                        <a:latin typeface="Cambria Math" panose="02040503050406030204" pitchFamily="18" charset="0"/>
                      </a:rPr>
                      <m:t>)</m:t>
                    </m:r>
                  </m:oMath>
                </a14:m>
                <a:r>
                  <a:rPr lang="zh-CN" altLang="en-US" sz="2100" dirty="0"/>
                  <a:t>满足</a:t>
                </a:r>
                <a:r>
                  <a:rPr lang="en-US" altLang="zh-CN" sz="2100" dirty="0"/>
                  <a:t>L-Lipschitz</a:t>
                </a:r>
                <a:r>
                  <a:rPr lang="zh-CN" altLang="en-US" sz="2100" dirty="0"/>
                  <a:t>条件， 即存在常数</a:t>
                </a:r>
                <a14:m>
                  <m:oMath xmlns:m="http://schemas.openxmlformats.org/officeDocument/2006/math">
                    <m:r>
                      <a:rPr lang="en-US" altLang="zh-CN" sz="2100" i="1">
                        <a:latin typeface="Cambria Math" panose="02040503050406030204" pitchFamily="18" charset="0"/>
                      </a:rPr>
                      <m:t>𝐿</m:t>
                    </m:r>
                    <m:r>
                      <a:rPr lang="en-US" altLang="zh-CN" sz="2100" i="1">
                        <a:latin typeface="Cambria Math" panose="02040503050406030204" pitchFamily="18" charset="0"/>
                      </a:rPr>
                      <m:t>&gt;0, </m:t>
                    </m:r>
                  </m:oMath>
                </a14:m>
                <a:r>
                  <a:rPr lang="zh-CN" altLang="en-US" sz="2100" dirty="0" smtClean="0"/>
                  <a:t>使得</a:t>
                </a:r>
                <a:endParaRPr lang="en-US" altLang="zh-CN" sz="2100" dirty="0" smtClean="0"/>
              </a:p>
              <a:p>
                <a:pPr marL="171450" lvl="1">
                  <a:spcBef>
                    <a:spcPts val="750"/>
                  </a:spcBef>
                </a:pPr>
                <a:endParaRPr lang="en-US" altLang="zh-CN" sz="2100" dirty="0"/>
              </a:p>
              <a:p>
                <a:pPr marL="171450" lvl="1">
                  <a:spcBef>
                    <a:spcPts val="750"/>
                  </a:spcBef>
                </a:pPr>
                <a:endParaRPr lang="en-US" altLang="zh-CN" sz="2100" dirty="0" smtClean="0"/>
              </a:p>
              <a:p>
                <a:r>
                  <a:rPr lang="zh-CN" altLang="en-US" dirty="0"/>
                  <a:t>等价</a:t>
                </a:r>
                <a:r>
                  <a:rPr lang="zh-CN" altLang="en-US" dirty="0" smtClean="0"/>
                  <a:t>于</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𝒘</m:t>
                        </m:r>
                      </m:e>
                    </m:d>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𝒘</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𝒘</m:t>
                        </m:r>
                      </m:e>
                    </m:d>
                  </m:oMath>
                </a14:m>
                <a:r>
                  <a:rPr lang="zh-CN" altLang="en-US" dirty="0" smtClean="0"/>
                  <a:t>为凸函数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21</a:t>
            </a:fld>
            <a:endParaRPr lang="zh-CN" altLang="en-US"/>
          </a:p>
        </p:txBody>
      </p:sp>
      <mc:AlternateContent xmlns:mc="http://schemas.openxmlformats.org/markup-compatibility/2006" xmlns:a14="http://schemas.microsoft.com/office/drawing/2010/main">
        <mc:Choice Requires="a14">
          <p:sp>
            <p:nvSpPr>
              <p:cNvPr id="9" name="矩形 8"/>
              <p:cNvSpPr/>
              <p:nvPr/>
            </p:nvSpPr>
            <p:spPr>
              <a:xfrm>
                <a:off x="2776073" y="2347043"/>
                <a:ext cx="4062459"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100" i="1" smtClean="0">
                              <a:latin typeface="Cambria Math" panose="02040503050406030204" pitchFamily="18" charset="0"/>
                            </a:rPr>
                          </m:ctrlPr>
                        </m:dPr>
                        <m:e>
                          <m:r>
                            <a:rPr lang="en-US" altLang="zh-CN" sz="2100">
                              <a:latin typeface="Cambria Math" panose="02040503050406030204" pitchFamily="18" charset="0"/>
                            </a:rPr>
                            <m:t>𝛻</m:t>
                          </m:r>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sSup>
                                <m:sSupPr>
                                  <m:ctrlPr>
                                    <a:rPr lang="en-US" altLang="zh-CN" sz="2100" i="1">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i="1">
                                      <a:latin typeface="Cambria Math" panose="02040503050406030204" pitchFamily="18" charset="0"/>
                                    </a:rPr>
                                    <m:t>′</m:t>
                                  </m:r>
                                </m:sup>
                              </m:sSup>
                            </m:e>
                          </m:d>
                          <m:r>
                            <a:rPr lang="en-US" altLang="zh-CN" sz="2100" i="1">
                              <a:latin typeface="Cambria Math" panose="02040503050406030204" pitchFamily="18" charset="0"/>
                            </a:rPr>
                            <m:t>−</m:t>
                          </m:r>
                          <m:r>
                            <a:rPr lang="en-US" altLang="zh-CN" sz="2100">
                              <a:latin typeface="Cambria Math" panose="02040503050406030204" pitchFamily="18" charset="0"/>
                            </a:rPr>
                            <m:t>𝛻</m:t>
                          </m:r>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r>
                                <a:rPr lang="en-US" altLang="zh-CN" sz="2100" b="1" i="1" smtClean="0">
                                  <a:latin typeface="Cambria Math" panose="02040503050406030204" pitchFamily="18" charset="0"/>
                                </a:rPr>
                                <m:t>𝒘</m:t>
                              </m:r>
                            </m:e>
                          </m:d>
                        </m:e>
                      </m:d>
                      <m:r>
                        <a:rPr lang="en-US" altLang="zh-CN" sz="2100" i="1">
                          <a:latin typeface="Cambria Math" panose="02040503050406030204" pitchFamily="18" charset="0"/>
                        </a:rPr>
                        <m:t>≤</m:t>
                      </m:r>
                      <m:r>
                        <a:rPr lang="en-US" altLang="zh-CN" sz="2100" i="1">
                          <a:latin typeface="Cambria Math" panose="02040503050406030204" pitchFamily="18" charset="0"/>
                        </a:rPr>
                        <m:t>𝐿</m:t>
                      </m:r>
                      <m:d>
                        <m:dPr>
                          <m:begChr m:val="‖"/>
                          <m:endChr m:val="‖"/>
                          <m:ctrlPr>
                            <a:rPr lang="en-US" altLang="zh-CN" sz="2100" i="1">
                              <a:latin typeface="Cambria Math" panose="02040503050406030204" pitchFamily="18" charset="0"/>
                            </a:rPr>
                          </m:ctrlPr>
                        </m:dPr>
                        <m:e>
                          <m:sSup>
                            <m:sSupPr>
                              <m:ctrlPr>
                                <a:rPr lang="en-US" altLang="zh-CN" sz="2100" i="1">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i="1">
                                  <a:latin typeface="Cambria Math" panose="02040503050406030204" pitchFamily="18" charset="0"/>
                                </a:rPr>
                                <m:t>′</m:t>
                              </m:r>
                            </m:sup>
                          </m:sSup>
                          <m:r>
                            <a:rPr lang="en-US" altLang="zh-CN" sz="2100" i="1">
                              <a:latin typeface="Cambria Math" panose="02040503050406030204" pitchFamily="18" charset="0"/>
                            </a:rPr>
                            <m:t>−</m:t>
                          </m:r>
                          <m:r>
                            <a:rPr lang="en-US" altLang="zh-CN" sz="2100" b="1" i="1" smtClean="0">
                              <a:latin typeface="Cambria Math" panose="02040503050406030204" pitchFamily="18" charset="0"/>
                            </a:rPr>
                            <m:t>𝒘</m:t>
                          </m:r>
                        </m:e>
                      </m:d>
                    </m:oMath>
                  </m:oMathPara>
                </a14:m>
                <a:endParaRPr lang="zh-CN" altLang="en-US" sz="2100" dirty="0"/>
              </a:p>
            </p:txBody>
          </p:sp>
        </mc:Choice>
        <mc:Fallback xmlns="">
          <p:sp>
            <p:nvSpPr>
              <p:cNvPr id="9" name="矩形 8"/>
              <p:cNvSpPr>
                <a:spLocks noRot="1" noChangeAspect="1" noMove="1" noResize="1" noEditPoints="1" noAdjustHandles="1" noChangeArrowheads="1" noChangeShapeType="1" noTextEdit="1"/>
              </p:cNvSpPr>
              <p:nvPr/>
            </p:nvSpPr>
            <p:spPr>
              <a:xfrm>
                <a:off x="2776073" y="2347043"/>
                <a:ext cx="4062459" cy="415498"/>
              </a:xfrm>
              <a:prstGeom prst="rect">
                <a:avLst/>
              </a:prstGeom>
              <a:blipFill>
                <a:blip r:embed="rId4"/>
                <a:stretch>
                  <a:fillRect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862105" y="2347043"/>
                <a:ext cx="102617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i="1" dirty="0" smtClean="0">
                          <a:latin typeface="Cambria Math" panose="02040503050406030204" pitchFamily="18" charset="0"/>
                        </a:rPr>
                        <m:t>∀</m:t>
                      </m:r>
                      <m:r>
                        <a:rPr lang="en-US" altLang="zh-CN" sz="2100" b="1" i="1" dirty="0" smtClean="0">
                          <a:latin typeface="Cambria Math" panose="02040503050406030204" pitchFamily="18" charset="0"/>
                        </a:rPr>
                        <m:t>𝒘</m:t>
                      </m:r>
                      <m:r>
                        <a:rPr lang="en-US" altLang="zh-CN" sz="2100" i="1" dirty="0">
                          <a:latin typeface="Cambria Math" panose="02040503050406030204" pitchFamily="18" charset="0"/>
                        </a:rPr>
                        <m:t>,</m:t>
                      </m:r>
                      <m:sSup>
                        <m:sSupPr>
                          <m:ctrlPr>
                            <a:rPr lang="en-US" altLang="zh-CN" sz="2100" i="1" dirty="0">
                              <a:latin typeface="Cambria Math" panose="02040503050406030204" pitchFamily="18" charset="0"/>
                            </a:rPr>
                          </m:ctrlPr>
                        </m:sSupPr>
                        <m:e>
                          <m:r>
                            <a:rPr lang="en-US" altLang="zh-CN" sz="2100" b="1" i="1" dirty="0" smtClean="0">
                              <a:latin typeface="Cambria Math" panose="02040503050406030204" pitchFamily="18" charset="0"/>
                            </a:rPr>
                            <m:t>𝒘</m:t>
                          </m:r>
                        </m:e>
                        <m:sup>
                          <m:r>
                            <a:rPr lang="en-US" altLang="zh-CN" sz="2100" i="1" dirty="0">
                              <a:latin typeface="Cambria Math" panose="02040503050406030204" pitchFamily="18" charset="0"/>
                            </a:rPr>
                            <m:t>′</m:t>
                          </m:r>
                        </m:sup>
                      </m:sSup>
                    </m:oMath>
                  </m:oMathPara>
                </a14:m>
                <a:endParaRPr lang="zh-CN" altLang="en-US" sz="2100" dirty="0"/>
              </a:p>
            </p:txBody>
          </p:sp>
        </mc:Choice>
        <mc:Fallback xmlns="">
          <p:sp>
            <p:nvSpPr>
              <p:cNvPr id="10" name="矩形 9"/>
              <p:cNvSpPr>
                <a:spLocks noRot="1" noChangeAspect="1" noMove="1" noResize="1" noEditPoints="1" noAdjustHandles="1" noChangeArrowheads="1" noChangeShapeType="1" noTextEdit="1"/>
              </p:cNvSpPr>
              <p:nvPr/>
            </p:nvSpPr>
            <p:spPr>
              <a:xfrm>
                <a:off x="1862105" y="2347043"/>
                <a:ext cx="1026178" cy="41549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79421" y="3713229"/>
                <a:ext cx="4031867" cy="415498"/>
              </a:xfrm>
              <a:prstGeom prst="rect">
                <a:avLst/>
              </a:prstGeom>
              <a:solidFill>
                <a:schemeClr val="accent2">
                  <a:lumMod val="20000"/>
                  <a:lumOff val="80000"/>
                </a:schemeClr>
              </a:solidFill>
              <a:ln w="28575">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100" b="0" i="1" smtClean="0">
                          <a:latin typeface="Cambria Math" panose="02040503050406030204" pitchFamily="18" charset="0"/>
                        </a:rPr>
                        <m:t>𝑓</m:t>
                      </m:r>
                      <m:d>
                        <m:dPr>
                          <m:ctrlPr>
                            <a:rPr lang="en-US" altLang="zh-CN" sz="2100" b="0" i="1" smtClean="0">
                              <a:latin typeface="Cambria Math" panose="02040503050406030204" pitchFamily="18" charset="0"/>
                            </a:rPr>
                          </m:ctrlPr>
                        </m:dPr>
                        <m:e>
                          <m:sSup>
                            <m:sSupPr>
                              <m:ctrlPr>
                                <a:rPr lang="en-US" altLang="zh-CN" sz="2100" b="1" i="1" smtClean="0">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b="1" i="1" smtClean="0">
                                  <a:latin typeface="Cambria Math" panose="02040503050406030204" pitchFamily="18" charset="0"/>
                                </a:rPr>
                                <m:t>′</m:t>
                              </m:r>
                            </m:sup>
                          </m:sSup>
                        </m:e>
                      </m:d>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𝑓</m:t>
                      </m:r>
                      <m:d>
                        <m:dPr>
                          <m:ctrlPr>
                            <a:rPr lang="en-US" altLang="zh-CN" sz="2100" b="0" i="1" smtClean="0">
                              <a:latin typeface="Cambria Math" panose="02040503050406030204" pitchFamily="18" charset="0"/>
                            </a:rPr>
                          </m:ctrlPr>
                        </m:dPr>
                        <m:e>
                          <m:r>
                            <a:rPr lang="en-US" altLang="zh-CN" sz="2100" b="1" i="1" smtClean="0">
                              <a:latin typeface="Cambria Math" panose="02040503050406030204" pitchFamily="18" charset="0"/>
                            </a:rPr>
                            <m:t>𝒘</m:t>
                          </m:r>
                        </m:e>
                      </m:d>
                      <m:r>
                        <a:rPr lang="en-US" altLang="zh-CN" sz="2100" b="0" i="1" smtClean="0">
                          <a:latin typeface="Cambria Math" panose="02040503050406030204" pitchFamily="18" charset="0"/>
                        </a:rPr>
                        <m:t>+</m:t>
                      </m:r>
                      <m:r>
                        <a:rPr lang="en-US" altLang="zh-CN" sz="2100" b="0" i="0" smtClean="0">
                          <a:latin typeface="Cambria Math" panose="02040503050406030204" pitchFamily="18" charset="0"/>
                        </a:rPr>
                        <m:t>𝛻</m:t>
                      </m:r>
                      <m:r>
                        <a:rPr lang="en-US" altLang="zh-CN" sz="2100" b="0" i="1" smtClean="0">
                          <a:latin typeface="Cambria Math" panose="02040503050406030204" pitchFamily="18" charset="0"/>
                        </a:rPr>
                        <m:t>𝑓</m:t>
                      </m:r>
                      <m:sSup>
                        <m:sSupPr>
                          <m:ctrlPr>
                            <a:rPr lang="en-US" altLang="zh-CN" sz="2100" b="0" i="1" smtClean="0">
                              <a:latin typeface="Cambria Math" panose="02040503050406030204" pitchFamily="18" charset="0"/>
                            </a:rPr>
                          </m:ctrlPr>
                        </m:sSupPr>
                        <m:e>
                          <m:d>
                            <m:dPr>
                              <m:ctrlPr>
                                <a:rPr lang="en-US" altLang="zh-CN" sz="2100" b="0" i="1" smtClean="0">
                                  <a:latin typeface="Cambria Math" panose="02040503050406030204" pitchFamily="18" charset="0"/>
                                </a:rPr>
                              </m:ctrlPr>
                            </m:dPr>
                            <m:e>
                              <m:r>
                                <a:rPr lang="en-US" altLang="zh-CN" sz="2100" b="1" i="1" smtClean="0">
                                  <a:latin typeface="Cambria Math" panose="02040503050406030204" pitchFamily="18" charset="0"/>
                                </a:rPr>
                                <m:t>𝒘</m:t>
                              </m:r>
                            </m:e>
                          </m:d>
                        </m:e>
                        <m:sup>
                          <m:r>
                            <a:rPr lang="en-US" altLang="zh-CN" sz="2100" b="0" i="1" smtClean="0">
                              <a:latin typeface="Cambria Math" panose="02040503050406030204" pitchFamily="18" charset="0"/>
                            </a:rPr>
                            <m:t>⊤</m:t>
                          </m:r>
                        </m:sup>
                      </m:sSup>
                      <m:d>
                        <m:dPr>
                          <m:ctrlPr>
                            <a:rPr lang="en-US" altLang="zh-CN" sz="2100" b="0" i="1" smtClean="0">
                              <a:latin typeface="Cambria Math" panose="02040503050406030204" pitchFamily="18" charset="0"/>
                            </a:rPr>
                          </m:ctrlPr>
                        </m:dPr>
                        <m:e>
                          <m:r>
                            <a:rPr lang="en-US" altLang="zh-CN" sz="2100" b="1" i="1" smtClean="0">
                              <a:latin typeface="Cambria Math" panose="02040503050406030204" pitchFamily="18" charset="0"/>
                            </a:rPr>
                            <m:t>𝒘</m:t>
                          </m:r>
                          <m:r>
                            <a:rPr lang="en-US" altLang="zh-CN" sz="2100" b="1" i="1" smtClean="0">
                              <a:latin typeface="Cambria Math" panose="02040503050406030204" pitchFamily="18" charset="0"/>
                            </a:rPr>
                            <m:t>′</m:t>
                          </m:r>
                          <m:r>
                            <a:rPr lang="en-US" altLang="zh-CN" sz="2100" b="0" i="1" smtClean="0">
                              <a:latin typeface="Cambria Math" panose="02040503050406030204" pitchFamily="18" charset="0"/>
                            </a:rPr>
                            <m:t>−</m:t>
                          </m:r>
                          <m:r>
                            <a:rPr lang="en-US" altLang="zh-CN" sz="2100" b="1" i="1" smtClean="0">
                              <a:latin typeface="Cambria Math" panose="02040503050406030204" pitchFamily="18" charset="0"/>
                            </a:rPr>
                            <m:t>𝒘</m:t>
                          </m:r>
                        </m:e>
                      </m:d>
                    </m:oMath>
                  </m:oMathPara>
                </a14:m>
                <a:endParaRPr lang="en-US" altLang="zh-CN" sz="2100" dirty="0" smtClean="0"/>
              </a:p>
            </p:txBody>
          </p:sp>
        </mc:Choice>
        <mc:Fallback xmlns="">
          <p:sp>
            <p:nvSpPr>
              <p:cNvPr id="11" name="文本框 10"/>
              <p:cNvSpPr txBox="1">
                <a:spLocks noRot="1" noChangeAspect="1" noMove="1" noResize="1" noEditPoints="1" noAdjustHandles="1" noChangeArrowheads="1" noChangeShapeType="1" noTextEdit="1"/>
              </p:cNvSpPr>
              <p:nvPr/>
            </p:nvSpPr>
            <p:spPr>
              <a:xfrm>
                <a:off x="179421" y="3713229"/>
                <a:ext cx="4031867" cy="415498"/>
              </a:xfrm>
              <a:prstGeom prst="rect">
                <a:avLst/>
              </a:prstGeom>
              <a:blipFill>
                <a:blip r:embed="rId6"/>
                <a:stretch>
                  <a:fillRect l="-300" b="-10959"/>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717930" y="3713229"/>
                <a:ext cx="4241204" cy="415498"/>
              </a:xfrm>
              <a:prstGeom prst="rect">
                <a:avLst/>
              </a:prstGeom>
              <a:solidFill>
                <a:schemeClr val="accent2">
                  <a:lumMod val="20000"/>
                  <a:lumOff val="80000"/>
                </a:schemeClr>
              </a:solidFill>
              <a:ln w="28575">
                <a:solidFill>
                  <a:schemeClr val="accent2"/>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100" i="1" smtClean="0">
                          <a:latin typeface="Cambria Math" panose="02040503050406030204" pitchFamily="18" charset="0"/>
                        </a:rPr>
                        <m:t>𝑓</m:t>
                      </m:r>
                      <m:d>
                        <m:dPr>
                          <m:ctrlPr>
                            <a:rPr lang="en-US" altLang="zh-CN" sz="2100" i="1">
                              <a:latin typeface="Cambria Math" panose="02040503050406030204" pitchFamily="18" charset="0"/>
                            </a:rPr>
                          </m:ctrlPr>
                        </m:dPr>
                        <m:e>
                          <m:r>
                            <a:rPr lang="en-US" altLang="zh-CN" sz="2100" b="1" i="1" smtClean="0">
                              <a:latin typeface="Cambria Math" panose="02040503050406030204" pitchFamily="18" charset="0"/>
                            </a:rPr>
                            <m:t>𝒘</m:t>
                          </m:r>
                        </m:e>
                      </m:d>
                      <m:r>
                        <a:rPr lang="en-US" altLang="zh-CN" sz="2100" i="1">
                          <a:latin typeface="Cambria Math" panose="02040503050406030204" pitchFamily="18" charset="0"/>
                        </a:rPr>
                        <m:t>≥</m:t>
                      </m:r>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sSup>
                            <m:sSupPr>
                              <m:ctrlPr>
                                <a:rPr lang="en-US" altLang="zh-CN" sz="2100" b="0" i="1" smtClean="0">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b="0" i="1" smtClean="0">
                                  <a:latin typeface="Cambria Math" panose="02040503050406030204" pitchFamily="18" charset="0"/>
                                </a:rPr>
                                <m:t>′</m:t>
                              </m:r>
                            </m:sup>
                          </m:sSup>
                        </m:e>
                      </m:d>
                      <m:r>
                        <a:rPr lang="en-US" altLang="zh-CN" sz="2100" i="1">
                          <a:latin typeface="Cambria Math" panose="02040503050406030204" pitchFamily="18" charset="0"/>
                        </a:rPr>
                        <m:t>+</m:t>
                      </m:r>
                      <m:r>
                        <a:rPr lang="en-US" altLang="zh-CN" sz="2100" i="1">
                          <a:latin typeface="Cambria Math" panose="02040503050406030204" pitchFamily="18" charset="0"/>
                        </a:rPr>
                        <m:t>𝛻</m:t>
                      </m:r>
                      <m:r>
                        <a:rPr lang="en-US" altLang="zh-CN" sz="2100" i="1">
                          <a:latin typeface="Cambria Math" panose="02040503050406030204" pitchFamily="18" charset="0"/>
                        </a:rPr>
                        <m:t>𝑓</m:t>
                      </m:r>
                      <m:sSup>
                        <m:sSupPr>
                          <m:ctrlPr>
                            <a:rPr lang="en-US" altLang="zh-CN" sz="2100" i="1">
                              <a:latin typeface="Cambria Math" panose="02040503050406030204" pitchFamily="18" charset="0"/>
                            </a:rPr>
                          </m:ctrlPr>
                        </m:sSupPr>
                        <m:e>
                          <m:d>
                            <m:dPr>
                              <m:ctrlPr>
                                <a:rPr lang="en-US" altLang="zh-CN" sz="2100" i="1">
                                  <a:latin typeface="Cambria Math" panose="02040503050406030204" pitchFamily="18" charset="0"/>
                                </a:rPr>
                              </m:ctrlPr>
                            </m:dPr>
                            <m:e>
                              <m:sSup>
                                <m:sSupPr>
                                  <m:ctrlPr>
                                    <a:rPr lang="en-US" altLang="zh-CN" sz="2100" b="0" i="1" smtClean="0">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b="0" i="1" smtClean="0">
                                      <a:latin typeface="Cambria Math" panose="02040503050406030204" pitchFamily="18" charset="0"/>
                                    </a:rPr>
                                    <m:t>′</m:t>
                                  </m:r>
                                </m:sup>
                              </m:sSup>
                            </m:e>
                          </m:d>
                        </m:e>
                        <m:sup>
                          <m:r>
                            <a:rPr lang="en-US" altLang="zh-CN" sz="2100" i="1">
                              <a:latin typeface="Cambria Math" panose="02040503050406030204" pitchFamily="18" charset="0"/>
                            </a:rPr>
                            <m:t>⊤</m:t>
                          </m:r>
                        </m:sup>
                      </m:sSup>
                      <m:d>
                        <m:dPr>
                          <m:ctrlPr>
                            <a:rPr lang="en-US" altLang="zh-CN" sz="2100" i="1">
                              <a:latin typeface="Cambria Math" panose="02040503050406030204" pitchFamily="18" charset="0"/>
                            </a:rPr>
                          </m:ctrlPr>
                        </m:dPr>
                        <m:e>
                          <m:r>
                            <a:rPr lang="en-US" altLang="zh-CN" sz="2100" b="1" i="1" smtClean="0">
                              <a:latin typeface="Cambria Math" panose="02040503050406030204" pitchFamily="18" charset="0"/>
                            </a:rPr>
                            <m:t>𝒘</m:t>
                          </m:r>
                          <m:r>
                            <a:rPr lang="en-US" altLang="zh-CN" sz="2100" i="1">
                              <a:latin typeface="Cambria Math" panose="02040503050406030204" pitchFamily="18" charset="0"/>
                            </a:rPr>
                            <m:t>−</m:t>
                          </m:r>
                          <m:sSup>
                            <m:sSupPr>
                              <m:ctrlPr>
                                <a:rPr lang="en-US" altLang="zh-CN" sz="2100" b="0" i="1" smtClean="0">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b="0" i="1" smtClean="0">
                                  <a:latin typeface="Cambria Math" panose="02040503050406030204" pitchFamily="18" charset="0"/>
                                </a:rPr>
                                <m:t>′</m:t>
                              </m:r>
                            </m:sup>
                          </m:sSup>
                        </m:e>
                      </m:d>
                    </m:oMath>
                  </m:oMathPara>
                </a14:m>
                <a:endParaRPr lang="zh-CN" altLang="en-US" sz="2100" i="1" dirty="0">
                  <a:latin typeface="Cambria Math" panose="020405030504060302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4717930" y="3713229"/>
                <a:ext cx="4241204" cy="415498"/>
              </a:xfrm>
              <a:prstGeom prst="rect">
                <a:avLst/>
              </a:prstGeom>
              <a:blipFill>
                <a:blip r:embed="rId7"/>
                <a:stretch>
                  <a:fillRect b="-12329"/>
                </a:stretch>
              </a:blipFill>
              <a:ln w="28575">
                <a:solidFill>
                  <a:schemeClr val="accent2"/>
                </a:solidFill>
              </a:ln>
            </p:spPr>
            <p:txBody>
              <a:bodyPr/>
              <a:lstStyle/>
              <a:p>
                <a:r>
                  <a:rPr lang="zh-CN" altLang="en-US">
                    <a:noFill/>
                  </a:rPr>
                  <a:t> </a:t>
                </a:r>
              </a:p>
            </p:txBody>
          </p:sp>
        </mc:Fallback>
      </mc:AlternateContent>
      <p:sp>
        <p:nvSpPr>
          <p:cNvPr id="15" name="十字形 14"/>
          <p:cNvSpPr/>
          <p:nvPr/>
        </p:nvSpPr>
        <p:spPr>
          <a:xfrm>
            <a:off x="4295792" y="3780453"/>
            <a:ext cx="330554" cy="322308"/>
          </a:xfrm>
          <a:prstGeom prst="plus">
            <a:avLst>
              <a:gd name="adj" fmla="val 369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868064" y="4410185"/>
            <a:ext cx="361950" cy="303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矩形 16"/>
              <p:cNvSpPr/>
              <p:nvPr/>
            </p:nvSpPr>
            <p:spPr>
              <a:xfrm>
                <a:off x="1193825" y="4332197"/>
                <a:ext cx="3524105" cy="459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smtClean="0">
                                      <a:latin typeface="Cambria Math" panose="02040503050406030204" pitchFamily="18" charset="0"/>
                                    </a:rPr>
                                    <m:t>𝒘</m:t>
                                  </m:r>
                                </m:e>
                              </m:d>
                              <m:r>
                                <a:rPr lang="en-US" altLang="zh-CN" b="0" i="1" smtClean="0">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1" i="1" smtClean="0">
                                          <a:latin typeface="Cambria Math" panose="02040503050406030204" pitchFamily="18" charset="0"/>
                                        </a:rPr>
                                        <m:t>′</m:t>
                                      </m:r>
                                    </m:sup>
                                  </m:sSup>
                                </m:e>
                              </m:d>
                            </m:e>
                          </m:d>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𝒘</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≥0</m:t>
                      </m:r>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1193825" y="4332197"/>
                <a:ext cx="3524105" cy="459100"/>
              </a:xfrm>
              <a:prstGeom prst="rect">
                <a:avLst/>
              </a:prstGeom>
              <a:blipFill>
                <a:blip r:embed="rId8"/>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07579" y="5628914"/>
                <a:ext cx="7751866" cy="5100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a:latin typeface="Cambria Math" panose="02040503050406030204" pitchFamily="18" charset="0"/>
                                </a:rPr>
                                <m:t>𝛻</m:t>
                              </m:r>
                              <m:r>
                                <a:rPr lang="en-US" altLang="zh-CN" b="0" i="1" smtClean="0">
                                  <a:latin typeface="Cambria Math" panose="02040503050406030204" pitchFamily="18" charset="0"/>
                                </a:rPr>
                                <m:t>𝑔</m:t>
                              </m:r>
                              <m:d>
                                <m:dPr>
                                  <m:ctrlPr>
                                    <a:rPr lang="en-US" altLang="zh-CN" i="1">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𝒘</m:t>
                                      </m:r>
                                    </m:e>
                                    <m:sup>
                                      <m:r>
                                        <a:rPr lang="en-US" altLang="zh-CN" b="1" i="1" smtClean="0">
                                          <a:latin typeface="Cambria Math" panose="02040503050406030204" pitchFamily="18" charset="0"/>
                                        </a:rPr>
                                        <m:t>′</m:t>
                                      </m:r>
                                    </m:sup>
                                  </m:sSup>
                                </m:e>
                              </m:d>
                              <m:r>
                                <a:rPr lang="en-US" altLang="zh-CN" i="1">
                                  <a:latin typeface="Cambria Math" panose="02040503050406030204" pitchFamily="18" charset="0"/>
                                </a:rPr>
                                <m:t>−</m:t>
                              </m:r>
                              <m:r>
                                <a:rPr lang="en-US" altLang="zh-CN">
                                  <a:latin typeface="Cambria Math" panose="02040503050406030204" pitchFamily="18" charset="0"/>
                                </a:rPr>
                                <m:t>𝛻</m:t>
                              </m:r>
                              <m:r>
                                <a:rPr lang="en-US" altLang="zh-CN" b="0" i="1" smtClean="0">
                                  <a:latin typeface="Cambria Math" panose="02040503050406030204" pitchFamily="18" charset="0"/>
                                </a:rPr>
                                <m:t>𝑔</m:t>
                              </m:r>
                              <m:d>
                                <m:dPr>
                                  <m:ctrlPr>
                                    <a:rPr lang="en-US" altLang="zh-CN" i="1">
                                      <a:latin typeface="Cambria Math" panose="02040503050406030204" pitchFamily="18" charset="0"/>
                                    </a:rPr>
                                  </m:ctrlPr>
                                </m:dPr>
                                <m:e>
                                  <m:r>
                                    <a:rPr lang="en-US" altLang="zh-CN" b="1" i="1" smtClean="0">
                                      <a:latin typeface="Cambria Math" panose="02040503050406030204" pitchFamily="18" charset="0"/>
                                    </a:rPr>
                                    <m:t>𝒘</m:t>
                                  </m:r>
                                </m:e>
                              </m:d>
                            </m:e>
                          </m:d>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𝒘</m:t>
                              </m:r>
                            </m:e>
                            <m:sup>
                              <m:r>
                                <a:rPr lang="en-US" altLang="zh-CN" b="1" i="1" smtClean="0">
                                  <a:latin typeface="Cambria Math" panose="02040503050406030204" pitchFamily="18" charset="0"/>
                                </a:rPr>
                                <m:t>′</m:t>
                              </m:r>
                            </m:sup>
                          </m:sSup>
                          <m:r>
                            <a:rPr lang="en-US" altLang="zh-CN" i="1">
                              <a:latin typeface="Cambria Math" panose="02040503050406030204" pitchFamily="18" charset="0"/>
                            </a:rPr>
                            <m:t>−</m:t>
                          </m:r>
                          <m:r>
                            <a:rPr lang="en-US" altLang="zh-CN" b="1" i="1" smtClean="0">
                              <a:latin typeface="Cambria Math" panose="02040503050406030204" pitchFamily="18" charset="0"/>
                            </a:rPr>
                            <m:t>𝒘</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1" i="1" smtClean="0">
                                  <a:latin typeface="Cambria Math" panose="02040503050406030204" pitchFamily="18" charset="0"/>
                                </a:rPr>
                                <m:t>𝒘</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b="1" i="1">
                                          <a:latin typeface="Cambria Math" panose="02040503050406030204" pitchFamily="18" charset="0"/>
                                        </a:rPr>
                                        <m:t>′</m:t>
                                      </m:r>
                                    </m:sup>
                                  </m:sSup>
                                </m:e>
                              </m:d>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e>
                          </m:d>
                        </m:e>
                      </m:d>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b="1" i="1">
                                  <a:latin typeface="Cambria Math" panose="02040503050406030204" pitchFamily="18" charset="0"/>
                                </a:rPr>
                                <m:t>′</m:t>
                              </m:r>
                            </m:sup>
                          </m:sSup>
                          <m:r>
                            <a:rPr lang="en-US" altLang="zh-CN" i="1">
                              <a:latin typeface="Cambria Math" panose="02040503050406030204" pitchFamily="18" charset="0"/>
                            </a:rPr>
                            <m:t>−</m:t>
                          </m:r>
                          <m:r>
                            <a:rPr lang="en-US" altLang="zh-CN" b="1" i="1">
                              <a:latin typeface="Cambria Math" panose="02040503050406030204" pitchFamily="18" charset="0"/>
                            </a:rPr>
                            <m:t>𝒘</m:t>
                          </m:r>
                        </m:e>
                      </m:d>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07579" y="5628914"/>
                <a:ext cx="7751866" cy="510011"/>
              </a:xfrm>
              <a:prstGeom prst="rect">
                <a:avLst/>
              </a:prstGeom>
              <a:blipFill>
                <a:blip r:embed="rId9"/>
                <a:stretch>
                  <a:fillRect/>
                </a:stretch>
              </a:blipFill>
            </p:spPr>
            <p:txBody>
              <a:bodyPr/>
              <a:lstStyle/>
              <a:p>
                <a:r>
                  <a:rPr lang="zh-CN" altLang="en-US">
                    <a:noFill/>
                  </a:rPr>
                  <a:t> </a:t>
                </a:r>
              </a:p>
            </p:txBody>
          </p:sp>
        </mc:Fallback>
      </mc:AlternateContent>
      <p:sp>
        <p:nvSpPr>
          <p:cNvPr id="19" name="右箭头 18"/>
          <p:cNvSpPr/>
          <p:nvPr/>
        </p:nvSpPr>
        <p:spPr>
          <a:xfrm>
            <a:off x="3413714" y="4982264"/>
            <a:ext cx="361950" cy="303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矩形 19"/>
              <p:cNvSpPr/>
              <p:nvPr/>
            </p:nvSpPr>
            <p:spPr>
              <a:xfrm>
                <a:off x="3849412" y="4904276"/>
                <a:ext cx="4517654" cy="45910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b="1" i="1">
                                          <a:latin typeface="Cambria Math" panose="02040503050406030204" pitchFamily="18" charset="0"/>
                                        </a:rPr>
                                        <m:t>′</m:t>
                                      </m:r>
                                    </m:sup>
                                  </m:sSup>
                                </m:e>
                              </m:d>
                            </m:e>
                          </m:d>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b="1" i="1">
                              <a:latin typeface="Cambria Math" panose="02040503050406030204" pitchFamily="18" charset="0"/>
                            </a:rPr>
                            <m:t>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𝐿</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1" i="1">
                                  <a:latin typeface="Cambria Math" panose="02040503050406030204" pitchFamily="18" charset="0"/>
                                </a:rPr>
                                <m:t>𝒘</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m:t>
                                  </m:r>
                                </m:sup>
                              </m:sSup>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3849412" y="4904276"/>
                <a:ext cx="4517654" cy="459100"/>
              </a:xfrm>
              <a:prstGeom prst="rect">
                <a:avLst/>
              </a:prstGeom>
              <a:blipFill>
                <a:blip r:embed="rId10"/>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3471734" y="6126423"/>
                <a:ext cx="6078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3471734" y="6126423"/>
                <a:ext cx="607859"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6169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a:t>正则化问题的求解</a:t>
                </a:r>
                <a:r>
                  <a:rPr lang="en-US" altLang="zh-CN" dirty="0"/>
                  <a:t>(1)</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171450" lvl="1">
                  <a:spcBef>
                    <a:spcPts val="750"/>
                  </a:spcBef>
                </a:pPr>
                <a:r>
                  <a:rPr lang="zh-CN" altLang="en-US" sz="2100" dirty="0" smtClean="0"/>
                  <a:t>假设</a:t>
                </a:r>
                <a14:m>
                  <m:oMath xmlns:m="http://schemas.openxmlformats.org/officeDocument/2006/math">
                    <m:r>
                      <a:rPr lang="en-US" altLang="zh-CN" sz="2100" i="1">
                        <a:latin typeface="Cambria Math" panose="02040503050406030204" pitchFamily="18" charset="0"/>
                      </a:rPr>
                      <m:t>𝑓</m:t>
                    </m:r>
                    <m:r>
                      <a:rPr lang="en-US" altLang="zh-CN" sz="2100" i="1">
                        <a:latin typeface="Cambria Math" panose="02040503050406030204" pitchFamily="18" charset="0"/>
                      </a:rPr>
                      <m:t>(</m:t>
                    </m:r>
                    <m:r>
                      <a:rPr lang="en-US" altLang="zh-CN" sz="2100" b="1" i="1">
                        <a:latin typeface="Cambria Math" panose="02040503050406030204" pitchFamily="18" charset="0"/>
                      </a:rPr>
                      <m:t>𝒙</m:t>
                    </m:r>
                    <m:r>
                      <a:rPr lang="en-US" altLang="zh-CN" sz="2100" i="1">
                        <a:latin typeface="Cambria Math" panose="02040503050406030204" pitchFamily="18" charset="0"/>
                      </a:rPr>
                      <m:t>)</m:t>
                    </m:r>
                  </m:oMath>
                </a14:m>
                <a:r>
                  <a:rPr lang="zh-CN" altLang="en-US" sz="2100" dirty="0"/>
                  <a:t>为凸函数，且</a:t>
                </a:r>
                <a14:m>
                  <m:oMath xmlns:m="http://schemas.openxmlformats.org/officeDocument/2006/math">
                    <m:r>
                      <a:rPr lang="en-US" altLang="zh-CN" sz="2100">
                        <a:latin typeface="Cambria Math" panose="02040503050406030204" pitchFamily="18" charset="0"/>
                      </a:rPr>
                      <m:t>𝛻</m:t>
                    </m:r>
                    <m:r>
                      <a:rPr lang="en-US" altLang="zh-CN" sz="2100" i="1">
                        <a:latin typeface="Cambria Math" panose="02040503050406030204" pitchFamily="18" charset="0"/>
                      </a:rPr>
                      <m:t>𝑓</m:t>
                    </m:r>
                    <m:r>
                      <a:rPr lang="en-US" altLang="zh-CN" sz="2100" i="1">
                        <a:latin typeface="Cambria Math" panose="02040503050406030204" pitchFamily="18" charset="0"/>
                      </a:rPr>
                      <m:t>(</m:t>
                    </m:r>
                    <m:r>
                      <a:rPr lang="en-US" altLang="zh-CN" sz="2100" b="1" i="1">
                        <a:latin typeface="Cambria Math" panose="02040503050406030204" pitchFamily="18" charset="0"/>
                      </a:rPr>
                      <m:t>𝒙</m:t>
                    </m:r>
                    <m:r>
                      <a:rPr lang="en-US" altLang="zh-CN" sz="2100" i="1">
                        <a:latin typeface="Cambria Math" panose="02040503050406030204" pitchFamily="18" charset="0"/>
                      </a:rPr>
                      <m:t>)</m:t>
                    </m:r>
                  </m:oMath>
                </a14:m>
                <a:r>
                  <a:rPr lang="zh-CN" altLang="en-US" sz="2100" dirty="0"/>
                  <a:t>满足</a:t>
                </a:r>
                <a:r>
                  <a:rPr lang="en-US" altLang="zh-CN" sz="2100" dirty="0"/>
                  <a:t>L-Lipschitz</a:t>
                </a:r>
                <a:r>
                  <a:rPr lang="zh-CN" altLang="en-US" sz="2100" dirty="0"/>
                  <a:t>条件， 即存在常数</a:t>
                </a:r>
                <a14:m>
                  <m:oMath xmlns:m="http://schemas.openxmlformats.org/officeDocument/2006/math">
                    <m:r>
                      <a:rPr lang="en-US" altLang="zh-CN" sz="2100" i="1">
                        <a:latin typeface="Cambria Math" panose="02040503050406030204" pitchFamily="18" charset="0"/>
                      </a:rPr>
                      <m:t>𝐿</m:t>
                    </m:r>
                    <m:r>
                      <a:rPr lang="en-US" altLang="zh-CN" sz="2100" i="1">
                        <a:latin typeface="Cambria Math" panose="02040503050406030204" pitchFamily="18" charset="0"/>
                      </a:rPr>
                      <m:t>&gt;0, </m:t>
                    </m:r>
                  </m:oMath>
                </a14:m>
                <a:r>
                  <a:rPr lang="zh-CN" altLang="en-US" sz="2100" dirty="0"/>
                  <a:t>使得</a:t>
                </a:r>
                <a:endParaRPr lang="en-US" altLang="zh-CN" sz="2100" dirty="0"/>
              </a:p>
              <a:p>
                <a:pPr marL="171450" lvl="1">
                  <a:spcBef>
                    <a:spcPts val="750"/>
                  </a:spcBef>
                </a:pPr>
                <a:endParaRPr lang="en-US" altLang="zh-CN" sz="2100" dirty="0"/>
              </a:p>
              <a:p>
                <a:pPr marL="171450" lvl="1">
                  <a:spcBef>
                    <a:spcPts val="750"/>
                  </a:spcBef>
                </a:pPr>
                <a:endParaRPr lang="en-US" altLang="zh-CN" sz="2100" dirty="0"/>
              </a:p>
              <a:p>
                <a:r>
                  <a:rPr lang="zh-CN" altLang="en-US" dirty="0"/>
                  <a:t>等价于</a:t>
                </a:r>
                <a14:m>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oMath>
                </a14:m>
                <a:r>
                  <a:rPr lang="zh-CN" altLang="en-US" dirty="0"/>
                  <a:t>为</a:t>
                </a:r>
                <a:r>
                  <a:rPr lang="zh-CN" altLang="en-US" dirty="0" smtClean="0"/>
                  <a:t>凸函数</a:t>
                </a:r>
                <a:endParaRPr lang="en-US" altLang="zh-CN" dirty="0" smtClean="0"/>
              </a:p>
              <a:p>
                <a:r>
                  <a:rPr lang="zh-CN" altLang="en-US" dirty="0" smtClean="0"/>
                  <a:t>也等价于</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𝒘</m:t>
                        </m:r>
                      </m:e>
                    </m:d>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𝒘</m:t>
                        </m:r>
                      </m:e>
                    </m:d>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1" i="1" smtClean="0">
                            <a:latin typeface="Cambria Math" panose="02040503050406030204" pitchFamily="18" charset="0"/>
                          </a:rPr>
                          <m:t>𝒘</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1" i="1" smtClean="0">
                                <a:latin typeface="Cambria Math" panose="02040503050406030204" pitchFamily="18" charset="0"/>
                              </a:rPr>
                              <m:t>𝒘</m:t>
                            </m:r>
                          </m:e>
                        </m:d>
                      </m:e>
                      <m:sup>
                        <m:r>
                          <a:rPr lang="en-US" altLang="zh-CN" b="0" i="1" smtClean="0">
                            <a:latin typeface="Cambria Math" panose="02040503050406030204" pitchFamily="18" charset="0"/>
                          </a:rPr>
                          <m:t>2</m:t>
                        </m:r>
                      </m:sup>
                    </m:sSup>
                  </m:oMath>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22</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776073" y="2347043"/>
                <a:ext cx="4062459"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100" i="1" smtClean="0">
                              <a:latin typeface="Cambria Math" panose="02040503050406030204" pitchFamily="18" charset="0"/>
                            </a:rPr>
                          </m:ctrlPr>
                        </m:dPr>
                        <m:e>
                          <m:r>
                            <a:rPr lang="en-US" altLang="zh-CN" sz="2100">
                              <a:latin typeface="Cambria Math" panose="02040503050406030204" pitchFamily="18" charset="0"/>
                            </a:rPr>
                            <m:t>𝛻</m:t>
                          </m:r>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sSup>
                                <m:sSupPr>
                                  <m:ctrlPr>
                                    <a:rPr lang="en-US" altLang="zh-CN" sz="2100" i="1">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i="1">
                                      <a:latin typeface="Cambria Math" panose="02040503050406030204" pitchFamily="18" charset="0"/>
                                    </a:rPr>
                                    <m:t>′</m:t>
                                  </m:r>
                                </m:sup>
                              </m:sSup>
                            </m:e>
                          </m:d>
                          <m:r>
                            <a:rPr lang="en-US" altLang="zh-CN" sz="2100" i="1">
                              <a:latin typeface="Cambria Math" panose="02040503050406030204" pitchFamily="18" charset="0"/>
                            </a:rPr>
                            <m:t>−</m:t>
                          </m:r>
                          <m:r>
                            <a:rPr lang="en-US" altLang="zh-CN" sz="2100">
                              <a:latin typeface="Cambria Math" panose="02040503050406030204" pitchFamily="18" charset="0"/>
                            </a:rPr>
                            <m:t>𝛻</m:t>
                          </m:r>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r>
                                <a:rPr lang="en-US" altLang="zh-CN" sz="2100" b="1" i="1" smtClean="0">
                                  <a:latin typeface="Cambria Math" panose="02040503050406030204" pitchFamily="18" charset="0"/>
                                </a:rPr>
                                <m:t>𝒘</m:t>
                              </m:r>
                            </m:e>
                          </m:d>
                        </m:e>
                      </m:d>
                      <m:r>
                        <a:rPr lang="en-US" altLang="zh-CN" sz="2100" i="1">
                          <a:latin typeface="Cambria Math" panose="02040503050406030204" pitchFamily="18" charset="0"/>
                        </a:rPr>
                        <m:t>≤</m:t>
                      </m:r>
                      <m:r>
                        <a:rPr lang="en-US" altLang="zh-CN" sz="2100" i="1">
                          <a:latin typeface="Cambria Math" panose="02040503050406030204" pitchFamily="18" charset="0"/>
                        </a:rPr>
                        <m:t>𝐿</m:t>
                      </m:r>
                      <m:d>
                        <m:dPr>
                          <m:begChr m:val="‖"/>
                          <m:endChr m:val="‖"/>
                          <m:ctrlPr>
                            <a:rPr lang="en-US" altLang="zh-CN" sz="2100" i="1">
                              <a:latin typeface="Cambria Math" panose="02040503050406030204" pitchFamily="18" charset="0"/>
                            </a:rPr>
                          </m:ctrlPr>
                        </m:dPr>
                        <m:e>
                          <m:sSup>
                            <m:sSupPr>
                              <m:ctrlPr>
                                <a:rPr lang="en-US" altLang="zh-CN" sz="2100" i="1">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i="1">
                                  <a:latin typeface="Cambria Math" panose="02040503050406030204" pitchFamily="18" charset="0"/>
                                </a:rPr>
                                <m:t>′</m:t>
                              </m:r>
                            </m:sup>
                          </m:sSup>
                          <m:r>
                            <a:rPr lang="en-US" altLang="zh-CN" sz="2100" i="1">
                              <a:latin typeface="Cambria Math" panose="02040503050406030204" pitchFamily="18" charset="0"/>
                            </a:rPr>
                            <m:t>−</m:t>
                          </m:r>
                          <m:r>
                            <a:rPr lang="en-US" altLang="zh-CN" sz="2100" b="1" i="1" smtClean="0">
                              <a:latin typeface="Cambria Math" panose="02040503050406030204" pitchFamily="18" charset="0"/>
                            </a:rPr>
                            <m:t>𝒘</m:t>
                          </m:r>
                        </m:e>
                      </m:d>
                    </m:oMath>
                  </m:oMathPara>
                </a14:m>
                <a:endParaRPr lang="zh-CN" altLang="en-US" sz="2100" dirty="0"/>
              </a:p>
            </p:txBody>
          </p:sp>
        </mc:Choice>
        <mc:Fallback xmlns="">
          <p:sp>
            <p:nvSpPr>
              <p:cNvPr id="7" name="矩形 6"/>
              <p:cNvSpPr>
                <a:spLocks noRot="1" noChangeAspect="1" noMove="1" noResize="1" noEditPoints="1" noAdjustHandles="1" noChangeArrowheads="1" noChangeShapeType="1" noTextEdit="1"/>
              </p:cNvSpPr>
              <p:nvPr/>
            </p:nvSpPr>
            <p:spPr>
              <a:xfrm>
                <a:off x="2776073" y="2347043"/>
                <a:ext cx="4062459" cy="415498"/>
              </a:xfrm>
              <a:prstGeom prst="rect">
                <a:avLst/>
              </a:prstGeom>
              <a:blipFill>
                <a:blip r:embed="rId4"/>
                <a:stretch>
                  <a:fillRect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62105" y="2347043"/>
                <a:ext cx="102617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i="1" dirty="0" smtClean="0">
                          <a:latin typeface="Cambria Math" panose="02040503050406030204" pitchFamily="18" charset="0"/>
                        </a:rPr>
                        <m:t>∀</m:t>
                      </m:r>
                      <m:r>
                        <a:rPr lang="en-US" altLang="zh-CN" sz="2100" b="1" i="1" dirty="0" smtClean="0">
                          <a:latin typeface="Cambria Math" panose="02040503050406030204" pitchFamily="18" charset="0"/>
                        </a:rPr>
                        <m:t>𝒘</m:t>
                      </m:r>
                      <m:r>
                        <a:rPr lang="en-US" altLang="zh-CN" sz="2100" i="1" dirty="0">
                          <a:latin typeface="Cambria Math" panose="02040503050406030204" pitchFamily="18" charset="0"/>
                        </a:rPr>
                        <m:t>,</m:t>
                      </m:r>
                      <m:sSup>
                        <m:sSupPr>
                          <m:ctrlPr>
                            <a:rPr lang="en-US" altLang="zh-CN" sz="2100" i="1" dirty="0">
                              <a:latin typeface="Cambria Math" panose="02040503050406030204" pitchFamily="18" charset="0"/>
                            </a:rPr>
                          </m:ctrlPr>
                        </m:sSupPr>
                        <m:e>
                          <m:r>
                            <a:rPr lang="en-US" altLang="zh-CN" sz="2100" b="1" i="1" dirty="0" smtClean="0">
                              <a:latin typeface="Cambria Math" panose="02040503050406030204" pitchFamily="18" charset="0"/>
                            </a:rPr>
                            <m:t>𝒘</m:t>
                          </m:r>
                        </m:e>
                        <m:sup>
                          <m:r>
                            <a:rPr lang="en-US" altLang="zh-CN" sz="2100" i="1" dirty="0">
                              <a:latin typeface="Cambria Math" panose="02040503050406030204" pitchFamily="18" charset="0"/>
                            </a:rPr>
                            <m:t>′</m:t>
                          </m:r>
                        </m:sup>
                      </m:sSup>
                    </m:oMath>
                  </m:oMathPara>
                </a14:m>
                <a:endParaRPr lang="zh-CN" altLang="en-US" sz="2100" dirty="0"/>
              </a:p>
            </p:txBody>
          </p:sp>
        </mc:Choice>
        <mc:Fallback xmlns="">
          <p:sp>
            <p:nvSpPr>
              <p:cNvPr id="8" name="矩形 7"/>
              <p:cNvSpPr>
                <a:spLocks noRot="1" noChangeAspect="1" noMove="1" noResize="1" noEditPoints="1" noAdjustHandles="1" noChangeArrowheads="1" noChangeShapeType="1" noTextEdit="1"/>
              </p:cNvSpPr>
              <p:nvPr/>
            </p:nvSpPr>
            <p:spPr>
              <a:xfrm>
                <a:off x="1862105" y="2347043"/>
                <a:ext cx="1026178" cy="41549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652112" y="4175296"/>
                <a:ext cx="3468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𝑔</m:t>
                      </m:r>
                      <m:d>
                        <m:dPr>
                          <m:ctrlPr>
                            <a:rPr lang="en-US" altLang="zh-CN" i="1">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𝒘</m:t>
                              </m:r>
                            </m:e>
                            <m:sup>
                              <m:r>
                                <a:rPr lang="en-US" altLang="zh-CN" b="1" i="1" smtClean="0">
                                  <a:latin typeface="Cambria Math" panose="02040503050406030204" pitchFamily="18" charset="0"/>
                                </a:rPr>
                                <m:t>′</m:t>
                              </m:r>
                            </m:sup>
                          </m:sSup>
                        </m:e>
                      </m:d>
                      <m:r>
                        <a:rPr lang="en-US" altLang="zh-CN" b="1"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𝒘</m:t>
                          </m:r>
                        </m:e>
                      </m:d>
                      <m:r>
                        <a:rPr lang="en-US" altLang="zh-CN" b="1" i="1" smtClean="0">
                          <a:latin typeface="Cambria Math" panose="02040503050406030204" pitchFamily="18" charset="0"/>
                        </a:rPr>
                        <m:t>+</m:t>
                      </m:r>
                      <m:r>
                        <a:rPr lang="en-US" altLang="zh-CN" b="0" i="0" smtClean="0">
                          <a:latin typeface="Cambria Math" panose="02040503050406030204" pitchFamily="18" charset="0"/>
                        </a:rPr>
                        <m:t>𝛻</m:t>
                      </m:r>
                      <m:r>
                        <a:rPr lang="en-US" altLang="zh-CN" i="1">
                          <a:latin typeface="Cambria Math" panose="02040503050406030204" pitchFamily="18" charset="0"/>
                        </a:rPr>
                        <m:t>𝑔</m:t>
                      </m:r>
                      <m:d>
                        <m:dPr>
                          <m:ctrlPr>
                            <a:rPr lang="en-US" altLang="zh-CN" b="1" i="1">
                              <a:latin typeface="Cambria Math" panose="02040503050406030204" pitchFamily="18" charset="0"/>
                            </a:rPr>
                          </m:ctrlPr>
                        </m:dPr>
                        <m:e>
                          <m:r>
                            <a:rPr lang="en-US" altLang="zh-CN" b="1" i="1">
                              <a:latin typeface="Cambria Math" panose="02040503050406030204" pitchFamily="18" charset="0"/>
                            </a:rPr>
                            <m:t>𝒘</m:t>
                          </m:r>
                        </m:e>
                      </m:d>
                      <m:d>
                        <m:dPr>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𝒘</m:t>
                          </m:r>
                        </m:e>
                      </m:d>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652112" y="4175296"/>
                <a:ext cx="3468385"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527771" y="4680533"/>
                <a:ext cx="6559061" cy="6090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𝒘</m:t>
                                  </m:r>
                                </m:e>
                                <m:sup>
                                  <m:r>
                                    <a:rPr lang="en-US" altLang="zh-CN" b="1" i="1" smtClean="0">
                                      <a:latin typeface="Cambria Math" panose="02040503050406030204" pitchFamily="18" charset="0"/>
                                    </a:rPr>
                                    <m:t>′</m:t>
                                  </m:r>
                                </m:sup>
                              </m:sSup>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𝒘</m:t>
                              </m:r>
                            </m:e>
                            <m:sup>
                              <m:r>
                                <a:rPr lang="en-US" altLang="zh-CN" b="1" i="1" smtClean="0">
                                  <a:latin typeface="Cambria Math" panose="02040503050406030204" pitchFamily="18" charset="0"/>
                                </a:rPr>
                                <m:t>′</m:t>
                              </m:r>
                            </m:sup>
                          </m:sSup>
                        </m:e>
                      </m:d>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0" i="1" smtClean="0">
                                  <a:latin typeface="Cambria Math" panose="02040503050406030204" pitchFamily="18" charset="0"/>
                                </a:rPr>
                                <m:t>𝐿</m:t>
                              </m:r>
                              <m:r>
                                <a:rPr lang="en-US" altLang="zh-CN" b="1" i="1" smtClean="0">
                                  <a:latin typeface="Cambria Math" panose="02040503050406030204" pitchFamily="18" charset="0"/>
                                </a:rPr>
                                <m:t>𝒘</m:t>
                              </m:r>
                              <m:r>
                                <a:rPr lang="en-US" altLang="zh-CN" b="1" i="1" smtClean="0">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e>
                          </m:d>
                        </m:e>
                        <m:sup>
                          <m:r>
                            <a:rPr lang="en-US" altLang="zh-CN" b="1" i="1" smtClean="0">
                              <a:latin typeface="Cambria Math" panose="02040503050406030204" pitchFamily="18" charset="0"/>
                            </a:rPr>
                            <m:t>⊤</m:t>
                          </m:r>
                        </m:sup>
                      </m:sSup>
                      <m:d>
                        <m:dPr>
                          <m:ctrlPr>
                            <a:rPr lang="en-US" altLang="zh-CN" b="1"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b="1" i="1">
                                  <a:latin typeface="Cambria Math" panose="02040503050406030204" pitchFamily="18" charset="0"/>
                                </a:rPr>
                                <m:t>′</m:t>
                              </m:r>
                            </m:sup>
                          </m:sSup>
                          <m:r>
                            <a:rPr lang="en-US" altLang="zh-CN" b="1" i="1">
                              <a:latin typeface="Cambria Math" panose="02040503050406030204" pitchFamily="18" charset="0"/>
                            </a:rPr>
                            <m:t>−</m:t>
                          </m:r>
                          <m:r>
                            <a:rPr lang="en-US" altLang="zh-CN" b="1" i="1">
                              <a:latin typeface="Cambria Math" panose="02040503050406030204" pitchFamily="18" charset="0"/>
                            </a:rPr>
                            <m:t>𝒘</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27771" y="4680533"/>
                <a:ext cx="6559061" cy="6090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114792" y="5318958"/>
                <a:ext cx="7880924" cy="6090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b="1" i="1">
                                  <a:latin typeface="Cambria Math" panose="02040503050406030204" pitchFamily="18" charset="0"/>
                                </a:rPr>
                                <m:t>′</m:t>
                              </m:r>
                            </m:sup>
                          </m:sSup>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r>
                        <a:rPr lang="en-US" altLang="zh-CN" b="1" i="1" smtClean="0">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𝑓</m:t>
                      </m:r>
                      <m:sSup>
                        <m:sSupPr>
                          <m:ctrlPr>
                            <a:rPr lang="en-US" altLang="zh-CN" b="1"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e>
                        <m:sup>
                          <m:r>
                            <a:rPr lang="en-US" altLang="zh-CN" b="1" i="1" smtClean="0">
                              <a:latin typeface="Cambria Math" panose="02040503050406030204" pitchFamily="18" charset="0"/>
                            </a:rPr>
                            <m:t>⊤</m:t>
                          </m:r>
                        </m:sup>
                      </m:sSup>
                      <m:d>
                        <m:dPr>
                          <m:ctrlPr>
                            <a:rPr lang="en-US" altLang="zh-CN" b="1"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b="1" i="1">
                                  <a:latin typeface="Cambria Math" panose="02040503050406030204" pitchFamily="18" charset="0"/>
                                </a:rPr>
                                <m:t>′</m:t>
                              </m:r>
                            </m:sup>
                          </m:sSup>
                          <m:r>
                            <a:rPr lang="en-US" altLang="zh-CN" b="1" i="1">
                              <a:latin typeface="Cambria Math" panose="02040503050406030204" pitchFamily="18" charset="0"/>
                            </a:rPr>
                            <m:t>−</m:t>
                          </m:r>
                          <m:r>
                            <a:rPr lang="en-US" altLang="zh-CN" b="1" i="1">
                              <a:latin typeface="Cambria Math" panose="02040503050406030204" pitchFamily="18" charset="0"/>
                            </a:rPr>
                            <m:t>𝒘</m:t>
                          </m:r>
                        </m:e>
                      </m:d>
                      <m:r>
                        <a:rPr lang="en-US" altLang="zh-CN" b="0" i="1" smtClean="0">
                          <a:latin typeface="Cambria Math" panose="02040503050406030204" pitchFamily="18" charset="0"/>
                        </a:rPr>
                        <m:t>−</m:t>
                      </m:r>
                      <m:r>
                        <a:rPr lang="en-US" altLang="zh-CN" i="1">
                          <a:latin typeface="Cambria Math" panose="02040503050406030204" pitchFamily="18" charset="0"/>
                        </a:rPr>
                        <m:t>𝐿</m:t>
                      </m:r>
                      <m:r>
                        <a:rPr lang="en-US" altLang="zh-CN" b="1" i="1">
                          <a:latin typeface="Cambria Math" panose="02040503050406030204" pitchFamily="18" charset="0"/>
                        </a:rPr>
                        <m:t>𝒘</m:t>
                      </m:r>
                      <m:d>
                        <m:dPr>
                          <m:ctrlPr>
                            <a:rPr lang="en-US" altLang="zh-CN" b="1"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b="1" i="1">
                                  <a:latin typeface="Cambria Math" panose="02040503050406030204" pitchFamily="18" charset="0"/>
                                </a:rPr>
                                <m:t>′</m:t>
                              </m:r>
                            </m:sup>
                          </m:sSup>
                          <m:r>
                            <a:rPr lang="en-US" altLang="zh-CN" b="1" i="1">
                              <a:latin typeface="Cambria Math" panose="02040503050406030204" pitchFamily="18" charset="0"/>
                            </a:rPr>
                            <m:t>−</m:t>
                          </m:r>
                          <m:r>
                            <a:rPr lang="en-US" altLang="zh-CN" b="1" i="1">
                              <a:latin typeface="Cambria Math" panose="02040503050406030204" pitchFamily="18" charset="0"/>
                            </a:rPr>
                            <m:t>𝒘</m:t>
                          </m:r>
                        </m:e>
                      </m:d>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𝒘</m:t>
                                  </m:r>
                                </m:e>
                                <m:sup>
                                  <m:r>
                                    <a:rPr lang="en-US" altLang="zh-CN" b="1" i="1" smtClean="0">
                                      <a:latin typeface="Cambria Math" panose="02040503050406030204" pitchFamily="18" charset="0"/>
                                    </a:rPr>
                                    <m:t>′</m:t>
                                  </m:r>
                                </m:sup>
                              </m:sSup>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p>
                          <m:r>
                            <a:rPr lang="en-US" altLang="zh-CN" i="1">
                              <a:latin typeface="Cambria Math" panose="02040503050406030204" pitchFamily="18" charset="0"/>
                            </a:rPr>
                            <m:t>2</m:t>
                          </m:r>
                        </m:sup>
                      </m:sSup>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114792" y="5318958"/>
                <a:ext cx="7880924" cy="60907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701293" y="5957383"/>
                <a:ext cx="6559061" cy="6090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b="1" i="1">
                                  <a:latin typeface="Cambria Math" panose="02040503050406030204" pitchFamily="18" charset="0"/>
                                </a:rPr>
                                <m:t>′</m:t>
                              </m:r>
                            </m:sup>
                          </m:sSup>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1" i="1">
                              <a:latin typeface="Cambria Math" panose="02040503050406030204" pitchFamily="18" charset="0"/>
                            </a:rPr>
                            <m:t>𝒘</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1" i="1">
                                  <a:latin typeface="Cambria Math" panose="02040503050406030204" pitchFamily="18" charset="0"/>
                                </a:rPr>
                                <m:t>𝒘</m:t>
                              </m:r>
                            </m:e>
                          </m:d>
                        </m:e>
                        <m:sup>
                          <m:r>
                            <a:rPr lang="en-US" altLang="zh-CN" i="1">
                              <a:latin typeface="Cambria Math" panose="02040503050406030204" pitchFamily="18" charset="0"/>
                            </a:rPr>
                            <m:t>2</m:t>
                          </m:r>
                        </m:sup>
                      </m:sSup>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701293" y="5957383"/>
                <a:ext cx="6559061" cy="609077"/>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0644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a:t>正则化问题的求解</a:t>
                </a:r>
                <a:r>
                  <a:rPr lang="en-US" altLang="zh-CN" dirty="0"/>
                  <a:t>(1)</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171450" lvl="1">
                  <a:spcBef>
                    <a:spcPts val="750"/>
                  </a:spcBef>
                </a:pPr>
                <a:r>
                  <a:rPr lang="zh-CN" altLang="en-US" sz="2100" dirty="0"/>
                  <a:t>假设</a:t>
                </a:r>
                <a14:m>
                  <m:oMath xmlns:m="http://schemas.openxmlformats.org/officeDocument/2006/math">
                    <m:r>
                      <a:rPr lang="en-US" altLang="zh-CN" sz="2100" i="1">
                        <a:latin typeface="Cambria Math" panose="02040503050406030204" pitchFamily="18" charset="0"/>
                      </a:rPr>
                      <m:t>𝑓</m:t>
                    </m:r>
                    <m:r>
                      <a:rPr lang="en-US" altLang="zh-CN" sz="2100" i="1">
                        <a:latin typeface="Cambria Math" panose="02040503050406030204" pitchFamily="18" charset="0"/>
                      </a:rPr>
                      <m:t>(</m:t>
                    </m:r>
                    <m:r>
                      <a:rPr lang="en-US" altLang="zh-CN" sz="2100" b="1" i="1">
                        <a:latin typeface="Cambria Math" panose="02040503050406030204" pitchFamily="18" charset="0"/>
                      </a:rPr>
                      <m:t>𝒙</m:t>
                    </m:r>
                    <m:r>
                      <a:rPr lang="en-US" altLang="zh-CN" sz="2100" i="1">
                        <a:latin typeface="Cambria Math" panose="02040503050406030204" pitchFamily="18" charset="0"/>
                      </a:rPr>
                      <m:t>)</m:t>
                    </m:r>
                  </m:oMath>
                </a14:m>
                <a:r>
                  <a:rPr lang="zh-CN" altLang="en-US" sz="2100" dirty="0"/>
                  <a:t>为凸函数，且</a:t>
                </a:r>
                <a14:m>
                  <m:oMath xmlns:m="http://schemas.openxmlformats.org/officeDocument/2006/math">
                    <m:r>
                      <a:rPr lang="en-US" altLang="zh-CN" sz="2100">
                        <a:latin typeface="Cambria Math" panose="02040503050406030204" pitchFamily="18" charset="0"/>
                      </a:rPr>
                      <m:t>𝛻</m:t>
                    </m:r>
                    <m:r>
                      <a:rPr lang="en-US" altLang="zh-CN" sz="2100" i="1">
                        <a:latin typeface="Cambria Math" panose="02040503050406030204" pitchFamily="18" charset="0"/>
                      </a:rPr>
                      <m:t>𝑓</m:t>
                    </m:r>
                    <m:r>
                      <a:rPr lang="en-US" altLang="zh-CN" sz="2100" i="1">
                        <a:latin typeface="Cambria Math" panose="02040503050406030204" pitchFamily="18" charset="0"/>
                      </a:rPr>
                      <m:t>(</m:t>
                    </m:r>
                    <m:r>
                      <a:rPr lang="en-US" altLang="zh-CN" sz="2100" b="1" i="1">
                        <a:latin typeface="Cambria Math" panose="02040503050406030204" pitchFamily="18" charset="0"/>
                      </a:rPr>
                      <m:t>𝒙</m:t>
                    </m:r>
                    <m:r>
                      <a:rPr lang="en-US" altLang="zh-CN" sz="2100" i="1">
                        <a:latin typeface="Cambria Math" panose="02040503050406030204" pitchFamily="18" charset="0"/>
                      </a:rPr>
                      <m:t>)</m:t>
                    </m:r>
                  </m:oMath>
                </a14:m>
                <a:r>
                  <a:rPr lang="zh-CN" altLang="en-US" sz="2100" dirty="0"/>
                  <a:t>满足</a:t>
                </a:r>
                <a:r>
                  <a:rPr lang="en-US" altLang="zh-CN" sz="2100" dirty="0"/>
                  <a:t>L-Lipschitz</a:t>
                </a:r>
                <a:r>
                  <a:rPr lang="zh-CN" altLang="en-US" sz="2100" dirty="0"/>
                  <a:t>条件， 即存在常数</a:t>
                </a:r>
                <a14:m>
                  <m:oMath xmlns:m="http://schemas.openxmlformats.org/officeDocument/2006/math">
                    <m:r>
                      <a:rPr lang="en-US" altLang="zh-CN" sz="2100" i="1">
                        <a:latin typeface="Cambria Math" panose="02040503050406030204" pitchFamily="18" charset="0"/>
                      </a:rPr>
                      <m:t>𝐿</m:t>
                    </m:r>
                    <m:r>
                      <a:rPr lang="en-US" altLang="zh-CN" sz="2100" i="1">
                        <a:latin typeface="Cambria Math" panose="02040503050406030204" pitchFamily="18" charset="0"/>
                      </a:rPr>
                      <m:t>&gt;0, </m:t>
                    </m:r>
                  </m:oMath>
                </a14:m>
                <a:r>
                  <a:rPr lang="zh-CN" altLang="en-US" sz="2100" dirty="0"/>
                  <a:t>使得</a:t>
                </a:r>
                <a:endParaRPr lang="en-US" altLang="zh-CN" sz="2100" dirty="0"/>
              </a:p>
              <a:p>
                <a:pPr marL="171450" lvl="1">
                  <a:spcBef>
                    <a:spcPts val="750"/>
                  </a:spcBef>
                </a:pPr>
                <a:endParaRPr lang="en-US" altLang="zh-CN" sz="2100" dirty="0"/>
              </a:p>
              <a:p>
                <a:pPr marL="171450" lvl="1">
                  <a:spcBef>
                    <a:spcPts val="750"/>
                  </a:spcBef>
                </a:pPr>
                <a:endParaRPr lang="en-US" altLang="zh-CN" sz="2100" dirty="0"/>
              </a:p>
              <a:p>
                <a:r>
                  <a:rPr lang="zh-CN" altLang="en-US" dirty="0"/>
                  <a:t>等价于</a:t>
                </a:r>
                <a14:m>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oMath>
                </a14:m>
                <a:r>
                  <a:rPr lang="zh-CN" altLang="en-US" dirty="0"/>
                  <a:t>为凸函数</a:t>
                </a:r>
                <a:endParaRPr lang="en-US" altLang="zh-CN" dirty="0"/>
              </a:p>
              <a:p>
                <a:r>
                  <a:rPr lang="zh-CN" altLang="en-US" dirty="0"/>
                  <a:t>也等价于</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m:t>
                            </m:r>
                          </m:sup>
                        </m:sSup>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1" i="1">
                            <a:latin typeface="Cambria Math" panose="02040503050406030204" pitchFamily="18" charset="0"/>
                          </a:rPr>
                          <m:t>𝒘</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1" i="1">
                                <a:latin typeface="Cambria Math" panose="02040503050406030204" pitchFamily="18" charset="0"/>
                              </a:rPr>
                              <m:t>𝒘</m:t>
                            </m:r>
                          </m:e>
                        </m:d>
                      </m:e>
                      <m:sup>
                        <m:r>
                          <a:rPr lang="en-US" altLang="zh-CN" i="1">
                            <a:latin typeface="Cambria Math" panose="02040503050406030204" pitchFamily="18" charset="0"/>
                          </a:rPr>
                          <m:t>2</m:t>
                        </m:r>
                      </m:sup>
                    </m:sSup>
                  </m:oMath>
                </a14:m>
                <a:endParaRPr lang="zh-CN" altLang="en-US"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23</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776073" y="2347043"/>
                <a:ext cx="4062459"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100" i="1" smtClean="0">
                              <a:latin typeface="Cambria Math" panose="02040503050406030204" pitchFamily="18" charset="0"/>
                            </a:rPr>
                          </m:ctrlPr>
                        </m:dPr>
                        <m:e>
                          <m:r>
                            <a:rPr lang="en-US" altLang="zh-CN" sz="2100">
                              <a:latin typeface="Cambria Math" panose="02040503050406030204" pitchFamily="18" charset="0"/>
                            </a:rPr>
                            <m:t>𝛻</m:t>
                          </m:r>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sSup>
                                <m:sSupPr>
                                  <m:ctrlPr>
                                    <a:rPr lang="en-US" altLang="zh-CN" sz="2100" i="1">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i="1">
                                      <a:latin typeface="Cambria Math" panose="02040503050406030204" pitchFamily="18" charset="0"/>
                                    </a:rPr>
                                    <m:t>′</m:t>
                                  </m:r>
                                </m:sup>
                              </m:sSup>
                            </m:e>
                          </m:d>
                          <m:r>
                            <a:rPr lang="en-US" altLang="zh-CN" sz="2100" i="1">
                              <a:latin typeface="Cambria Math" panose="02040503050406030204" pitchFamily="18" charset="0"/>
                            </a:rPr>
                            <m:t>−</m:t>
                          </m:r>
                          <m:r>
                            <a:rPr lang="en-US" altLang="zh-CN" sz="2100">
                              <a:latin typeface="Cambria Math" panose="02040503050406030204" pitchFamily="18" charset="0"/>
                            </a:rPr>
                            <m:t>𝛻</m:t>
                          </m:r>
                          <m:r>
                            <a:rPr lang="en-US" altLang="zh-CN" sz="2100" i="1">
                              <a:latin typeface="Cambria Math" panose="02040503050406030204" pitchFamily="18" charset="0"/>
                            </a:rPr>
                            <m:t>𝑓</m:t>
                          </m:r>
                          <m:d>
                            <m:dPr>
                              <m:ctrlPr>
                                <a:rPr lang="en-US" altLang="zh-CN" sz="2100" i="1">
                                  <a:latin typeface="Cambria Math" panose="02040503050406030204" pitchFamily="18" charset="0"/>
                                </a:rPr>
                              </m:ctrlPr>
                            </m:dPr>
                            <m:e>
                              <m:r>
                                <a:rPr lang="en-US" altLang="zh-CN" sz="2100" b="1" i="1" smtClean="0">
                                  <a:latin typeface="Cambria Math" panose="02040503050406030204" pitchFamily="18" charset="0"/>
                                </a:rPr>
                                <m:t>𝒘</m:t>
                              </m:r>
                            </m:e>
                          </m:d>
                        </m:e>
                      </m:d>
                      <m:r>
                        <a:rPr lang="en-US" altLang="zh-CN" sz="2100" i="1">
                          <a:latin typeface="Cambria Math" panose="02040503050406030204" pitchFamily="18" charset="0"/>
                        </a:rPr>
                        <m:t>≤</m:t>
                      </m:r>
                      <m:r>
                        <a:rPr lang="en-US" altLang="zh-CN" sz="2100" i="1">
                          <a:latin typeface="Cambria Math" panose="02040503050406030204" pitchFamily="18" charset="0"/>
                        </a:rPr>
                        <m:t>𝐿</m:t>
                      </m:r>
                      <m:d>
                        <m:dPr>
                          <m:begChr m:val="‖"/>
                          <m:endChr m:val="‖"/>
                          <m:ctrlPr>
                            <a:rPr lang="en-US" altLang="zh-CN" sz="2100" i="1">
                              <a:latin typeface="Cambria Math" panose="02040503050406030204" pitchFamily="18" charset="0"/>
                            </a:rPr>
                          </m:ctrlPr>
                        </m:dPr>
                        <m:e>
                          <m:sSup>
                            <m:sSupPr>
                              <m:ctrlPr>
                                <a:rPr lang="en-US" altLang="zh-CN" sz="2100" i="1">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i="1">
                                  <a:latin typeface="Cambria Math" panose="02040503050406030204" pitchFamily="18" charset="0"/>
                                </a:rPr>
                                <m:t>′</m:t>
                              </m:r>
                            </m:sup>
                          </m:sSup>
                          <m:r>
                            <a:rPr lang="en-US" altLang="zh-CN" sz="2100" i="1">
                              <a:latin typeface="Cambria Math" panose="02040503050406030204" pitchFamily="18" charset="0"/>
                            </a:rPr>
                            <m:t>−</m:t>
                          </m:r>
                          <m:r>
                            <a:rPr lang="en-US" altLang="zh-CN" sz="2100" b="1" i="1" smtClean="0">
                              <a:latin typeface="Cambria Math" panose="02040503050406030204" pitchFamily="18" charset="0"/>
                            </a:rPr>
                            <m:t>𝒘</m:t>
                          </m:r>
                        </m:e>
                      </m:d>
                    </m:oMath>
                  </m:oMathPara>
                </a14:m>
                <a:endParaRPr lang="zh-CN" altLang="en-US" sz="2100" dirty="0"/>
              </a:p>
            </p:txBody>
          </p:sp>
        </mc:Choice>
        <mc:Fallback xmlns="">
          <p:sp>
            <p:nvSpPr>
              <p:cNvPr id="7" name="矩形 6"/>
              <p:cNvSpPr>
                <a:spLocks noRot="1" noChangeAspect="1" noMove="1" noResize="1" noEditPoints="1" noAdjustHandles="1" noChangeArrowheads="1" noChangeShapeType="1" noTextEdit="1"/>
              </p:cNvSpPr>
              <p:nvPr/>
            </p:nvSpPr>
            <p:spPr>
              <a:xfrm>
                <a:off x="2776073" y="2347043"/>
                <a:ext cx="4062459" cy="415498"/>
              </a:xfrm>
              <a:prstGeom prst="rect">
                <a:avLst/>
              </a:prstGeom>
              <a:blipFill>
                <a:blip r:embed="rId4"/>
                <a:stretch>
                  <a:fillRect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62105" y="2347043"/>
                <a:ext cx="102617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i="1" dirty="0" smtClean="0">
                          <a:latin typeface="Cambria Math" panose="02040503050406030204" pitchFamily="18" charset="0"/>
                        </a:rPr>
                        <m:t>∀</m:t>
                      </m:r>
                      <m:r>
                        <a:rPr lang="en-US" altLang="zh-CN" sz="2100" b="1" i="1" dirty="0" smtClean="0">
                          <a:latin typeface="Cambria Math" panose="02040503050406030204" pitchFamily="18" charset="0"/>
                        </a:rPr>
                        <m:t>𝒘</m:t>
                      </m:r>
                      <m:r>
                        <a:rPr lang="en-US" altLang="zh-CN" sz="2100" i="1" dirty="0">
                          <a:latin typeface="Cambria Math" panose="02040503050406030204" pitchFamily="18" charset="0"/>
                        </a:rPr>
                        <m:t>,</m:t>
                      </m:r>
                      <m:sSup>
                        <m:sSupPr>
                          <m:ctrlPr>
                            <a:rPr lang="en-US" altLang="zh-CN" sz="2100" i="1" dirty="0">
                              <a:latin typeface="Cambria Math" panose="02040503050406030204" pitchFamily="18" charset="0"/>
                            </a:rPr>
                          </m:ctrlPr>
                        </m:sSupPr>
                        <m:e>
                          <m:r>
                            <a:rPr lang="en-US" altLang="zh-CN" sz="2100" b="1" i="1" dirty="0" smtClean="0">
                              <a:latin typeface="Cambria Math" panose="02040503050406030204" pitchFamily="18" charset="0"/>
                            </a:rPr>
                            <m:t>𝒘</m:t>
                          </m:r>
                        </m:e>
                        <m:sup>
                          <m:r>
                            <a:rPr lang="en-US" altLang="zh-CN" sz="2100" i="1" dirty="0">
                              <a:latin typeface="Cambria Math" panose="02040503050406030204" pitchFamily="18" charset="0"/>
                            </a:rPr>
                            <m:t>′</m:t>
                          </m:r>
                        </m:sup>
                      </m:sSup>
                    </m:oMath>
                  </m:oMathPara>
                </a14:m>
                <a:endParaRPr lang="zh-CN" altLang="en-US" sz="2100" dirty="0"/>
              </a:p>
            </p:txBody>
          </p:sp>
        </mc:Choice>
        <mc:Fallback xmlns="">
          <p:sp>
            <p:nvSpPr>
              <p:cNvPr id="8" name="矩形 7"/>
              <p:cNvSpPr>
                <a:spLocks noRot="1" noChangeAspect="1" noMove="1" noResize="1" noEditPoints="1" noAdjustHandles="1" noChangeArrowheads="1" noChangeShapeType="1" noTextEdit="1"/>
              </p:cNvSpPr>
              <p:nvPr/>
            </p:nvSpPr>
            <p:spPr>
              <a:xfrm>
                <a:off x="1862105" y="2347043"/>
                <a:ext cx="1026178" cy="41549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616918" y="4136249"/>
                <a:ext cx="4380768" cy="773417"/>
              </a:xfrm>
              <a:prstGeom prst="rect">
                <a:avLst/>
              </a:prstGeom>
              <a:noFill/>
            </p:spPr>
            <p:txBody>
              <a:bodyPr wrap="square" rtlCol="0">
                <a:spAutoFit/>
              </a:bodyPr>
              <a:lstStyle/>
              <a:p>
                <a14:m>
                  <m:oMath xmlns:m="http://schemas.openxmlformats.org/officeDocument/2006/math">
                    <m:r>
                      <a:rPr lang="en-US" altLang="zh-CN" sz="2100" b="0" i="1" smtClean="0">
                        <a:latin typeface="Cambria Math" panose="02040503050406030204" pitchFamily="18" charset="0"/>
                      </a:rPr>
                      <m:t>=</m:t>
                    </m:r>
                    <m:f>
                      <m:fPr>
                        <m:ctrlPr>
                          <a:rPr lang="en-US" altLang="zh-CN" sz="2100" b="0" i="1" smtClean="0">
                            <a:latin typeface="Cambria Math" panose="02040503050406030204" pitchFamily="18" charset="0"/>
                          </a:rPr>
                        </m:ctrlPr>
                      </m:fPr>
                      <m:num>
                        <m:r>
                          <a:rPr lang="en-US" altLang="zh-CN" sz="2100" b="0" i="1" smtClean="0">
                            <a:latin typeface="Cambria Math" panose="02040503050406030204" pitchFamily="18" charset="0"/>
                          </a:rPr>
                          <m:t>𝐿</m:t>
                        </m:r>
                      </m:num>
                      <m:den>
                        <m:r>
                          <a:rPr lang="en-US" altLang="zh-CN" sz="2100" b="0" i="1" smtClean="0">
                            <a:latin typeface="Cambria Math" panose="02040503050406030204" pitchFamily="18" charset="0"/>
                          </a:rPr>
                          <m:t>2</m:t>
                        </m:r>
                      </m:den>
                    </m:f>
                    <m:sSubSup>
                      <m:sSubSupPr>
                        <m:ctrlPr>
                          <a:rPr lang="en-US" altLang="zh-CN" sz="2100" b="0" i="1" smtClean="0">
                            <a:latin typeface="Cambria Math" panose="02040503050406030204" pitchFamily="18" charset="0"/>
                          </a:rPr>
                        </m:ctrlPr>
                      </m:sSubSupPr>
                      <m:e>
                        <m:d>
                          <m:dPr>
                            <m:begChr m:val="‖"/>
                            <m:endChr m:val="‖"/>
                            <m:ctrlPr>
                              <a:rPr lang="en-US" altLang="zh-CN" sz="2100" b="0" i="1" smtClean="0">
                                <a:latin typeface="Cambria Math" panose="02040503050406030204" pitchFamily="18" charset="0"/>
                              </a:rPr>
                            </m:ctrlPr>
                          </m:dPr>
                          <m:e>
                            <m:sSup>
                              <m:sSupPr>
                                <m:ctrlPr>
                                  <a:rPr lang="en-US" altLang="zh-CN" sz="2100" b="0" i="1" smtClean="0">
                                    <a:latin typeface="Cambria Math" panose="02040503050406030204" pitchFamily="18" charset="0"/>
                                  </a:rPr>
                                </m:ctrlPr>
                              </m:sSupPr>
                              <m:e>
                                <m:r>
                                  <a:rPr lang="en-US" altLang="zh-CN" sz="2100" b="1" i="1" smtClean="0">
                                    <a:latin typeface="Cambria Math" panose="02040503050406030204" pitchFamily="18" charset="0"/>
                                  </a:rPr>
                                  <m:t>𝒘</m:t>
                                </m:r>
                              </m:e>
                              <m:sup>
                                <m:r>
                                  <a:rPr lang="en-US" altLang="zh-CN" sz="2100" b="0" i="1" smtClean="0">
                                    <a:latin typeface="Cambria Math" panose="02040503050406030204" pitchFamily="18" charset="0"/>
                                  </a:rPr>
                                  <m:t>′</m:t>
                                </m:r>
                              </m:sup>
                            </m:sSup>
                            <m:r>
                              <a:rPr lang="en-US" altLang="zh-CN" sz="2100" b="0" i="1" smtClean="0">
                                <a:latin typeface="Cambria Math" panose="02040503050406030204" pitchFamily="18" charset="0"/>
                              </a:rPr>
                              <m:t>−</m:t>
                            </m:r>
                            <m:d>
                              <m:dPr>
                                <m:ctrlPr>
                                  <a:rPr lang="en-US" altLang="zh-CN" sz="2100" b="0" i="1" smtClean="0">
                                    <a:latin typeface="Cambria Math" panose="02040503050406030204" pitchFamily="18" charset="0"/>
                                  </a:rPr>
                                </m:ctrlPr>
                              </m:dPr>
                              <m:e>
                                <m:r>
                                  <a:rPr lang="en-US" altLang="zh-CN" sz="2100" b="1" i="1" smtClean="0">
                                    <a:latin typeface="Cambria Math" panose="02040503050406030204" pitchFamily="18" charset="0"/>
                                  </a:rPr>
                                  <m:t>𝒘</m:t>
                                </m:r>
                                <m:r>
                                  <a:rPr lang="en-US" altLang="zh-CN" sz="2100" b="0" i="1" smtClean="0">
                                    <a:latin typeface="Cambria Math" panose="02040503050406030204" pitchFamily="18" charset="0"/>
                                  </a:rPr>
                                  <m:t>−</m:t>
                                </m:r>
                                <m:f>
                                  <m:fPr>
                                    <m:ctrlPr>
                                      <a:rPr lang="en-US" altLang="zh-CN" sz="2100" b="0" i="1" smtClean="0">
                                        <a:latin typeface="Cambria Math" panose="02040503050406030204" pitchFamily="18" charset="0"/>
                                      </a:rPr>
                                    </m:ctrlPr>
                                  </m:fPr>
                                  <m:num>
                                    <m:r>
                                      <a:rPr lang="en-US" altLang="zh-CN" sz="2100" b="0" i="1" smtClean="0">
                                        <a:latin typeface="Cambria Math" panose="02040503050406030204" pitchFamily="18" charset="0"/>
                                      </a:rPr>
                                      <m:t>1</m:t>
                                    </m:r>
                                  </m:num>
                                  <m:den>
                                    <m:r>
                                      <a:rPr lang="en-US" altLang="zh-CN" sz="2100" b="0" i="1" smtClean="0">
                                        <a:latin typeface="Cambria Math" panose="02040503050406030204" pitchFamily="18" charset="0"/>
                                      </a:rPr>
                                      <m:t>𝐿</m:t>
                                    </m:r>
                                  </m:den>
                                </m:f>
                                <m:r>
                                  <a:rPr lang="en-US" altLang="zh-CN" sz="2100" b="0" i="0" smtClean="0">
                                    <a:latin typeface="Cambria Math" panose="02040503050406030204" pitchFamily="18" charset="0"/>
                                  </a:rPr>
                                  <m:t>𝛻</m:t>
                                </m:r>
                                <m:r>
                                  <a:rPr lang="en-US" altLang="zh-CN" sz="2100" b="0" i="1" smtClean="0">
                                    <a:latin typeface="Cambria Math" panose="02040503050406030204" pitchFamily="18" charset="0"/>
                                  </a:rPr>
                                  <m:t>𝑓</m:t>
                                </m:r>
                                <m:d>
                                  <m:dPr>
                                    <m:ctrlPr>
                                      <a:rPr lang="en-US" altLang="zh-CN" sz="2100" b="0" i="1" smtClean="0">
                                        <a:latin typeface="Cambria Math" panose="02040503050406030204" pitchFamily="18" charset="0"/>
                                      </a:rPr>
                                    </m:ctrlPr>
                                  </m:dPr>
                                  <m:e>
                                    <m:r>
                                      <a:rPr lang="en-US" altLang="zh-CN" sz="2100" b="1" i="1" smtClean="0">
                                        <a:latin typeface="Cambria Math" panose="02040503050406030204" pitchFamily="18" charset="0"/>
                                      </a:rPr>
                                      <m:t>𝒘</m:t>
                                    </m:r>
                                  </m:e>
                                </m:d>
                              </m:e>
                            </m:d>
                          </m:e>
                        </m:d>
                      </m:e>
                      <m:sub>
                        <m:r>
                          <a:rPr lang="en-US" altLang="zh-CN" sz="2100" b="0" i="1" smtClean="0">
                            <a:latin typeface="Cambria Math" panose="02040503050406030204" pitchFamily="18" charset="0"/>
                          </a:rPr>
                          <m:t>2</m:t>
                        </m:r>
                      </m:sub>
                      <m:sup>
                        <m:r>
                          <a:rPr lang="en-US" altLang="zh-CN" sz="2100" b="0" i="1" smtClean="0">
                            <a:latin typeface="Cambria Math" panose="02040503050406030204" pitchFamily="18" charset="0"/>
                          </a:rPr>
                          <m:t>2</m:t>
                        </m:r>
                      </m:sup>
                    </m:sSubSup>
                    <m:r>
                      <a:rPr lang="en-US" altLang="zh-CN" sz="2100" b="0" i="1" smtClean="0">
                        <a:latin typeface="Cambria Math" panose="02040503050406030204" pitchFamily="18" charset="0"/>
                      </a:rPr>
                      <m:t>+</m:t>
                    </m:r>
                    <m:r>
                      <m:rPr>
                        <m:sty m:val="p"/>
                      </m:rPr>
                      <a:rPr lang="en-US" altLang="zh-CN" sz="2100" b="0" i="0" smtClean="0">
                        <a:latin typeface="Cambria Math" panose="02040503050406030204" pitchFamily="18" charset="0"/>
                      </a:rPr>
                      <m:t>const</m:t>
                    </m:r>
                  </m:oMath>
                </a14:m>
                <a:r>
                  <a:rPr lang="en-US" altLang="zh-CN" sz="2100" dirty="0" smtClean="0"/>
                  <a:t> </a:t>
                </a:r>
                <a:endParaRPr lang="zh-CN" altLang="en-US" sz="21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616918" y="4136249"/>
                <a:ext cx="4380768" cy="77341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035973" y="5130951"/>
                <a:ext cx="6638740" cy="8054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b="1" i="1" smtClean="0">
                              <a:latin typeface="Cambria Math" panose="02040503050406030204" pitchFamily="18" charset="0"/>
                            </a:rPr>
                            <m:t>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𝒘</m:t>
                              </m:r>
                            </m:e>
                          </m:d>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𝒘</m:t>
                              </m:r>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𝑘</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𝐿</m:t>
                                      </m:r>
                                    </m:den>
                                  </m:f>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𝑘</m:t>
                                          </m:r>
                                        </m:sup>
                                      </m:sSup>
                                    </m:e>
                                  </m:d>
                                </m:e>
                              </m:d>
                            </m:e>
                          </m:d>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b="0" i="1" smtClean="0">
                          <a:latin typeface="Cambria Math" panose="02040503050406030204" pitchFamily="18" charset="0"/>
                        </a:rPr>
                        <m:t>+</m:t>
                      </m:r>
                      <m:r>
                        <a:rPr lang="en-US" altLang="zh-CN" i="1">
                          <a:latin typeface="Cambria Math" panose="02040503050406030204" pitchFamily="18" charset="0"/>
                        </a:rPr>
                        <m:t>𝜆</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const</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035973" y="5130951"/>
                <a:ext cx="6638740" cy="805477"/>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4281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301509" y="3486997"/>
            <a:ext cx="298939"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35516" y="2372934"/>
            <a:ext cx="1784839" cy="812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a:t>正则化问题的求解</a:t>
                </a:r>
                <a:r>
                  <a:rPr lang="en-US" altLang="zh-CN" dirty="0"/>
                  <a:t>(1)</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𝒘</m:t>
                        </m:r>
                      </m:e>
                    </m:d>
                    <m:r>
                      <a:rPr lang="en-US" altLang="zh-CN" i="1">
                        <a:latin typeface="Cambria Math" panose="02040503050406030204" pitchFamily="18" charset="0"/>
                      </a:rPr>
                      <m:t>+</m:t>
                    </m:r>
                    <m:r>
                      <a:rPr lang="en-US" altLang="zh-CN" i="1">
                        <a:latin typeface="Cambria Math" panose="02040503050406030204" pitchFamily="18" charset="0"/>
                      </a:rPr>
                      <m:t>𝜆</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b>
                        <m:r>
                          <a:rPr lang="en-US" altLang="zh-CN" i="1">
                            <a:latin typeface="Cambria Math" panose="02040503050406030204" pitchFamily="18" charset="0"/>
                          </a:rPr>
                          <m:t>1</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𝑘</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𝐿</m:t>
                                    </m:r>
                                  </m:den>
                                </m:f>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𝑘</m:t>
                                        </m:r>
                                      </m:sup>
                                    </m:sSup>
                                  </m:e>
                                </m:d>
                              </m:e>
                            </m:d>
                          </m:e>
                        </m:d>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en-US" altLang="zh-CN" i="1">
                        <a:latin typeface="Cambria Math" panose="02040503050406030204" pitchFamily="18" charset="0"/>
                      </a:rPr>
                      <m:t>𝜆</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b>
                        <m:r>
                          <a:rPr lang="en-US" altLang="zh-CN" i="1">
                            <a:latin typeface="Cambria Math" panose="02040503050406030204" pitchFamily="18" charset="0"/>
                          </a:rPr>
                          <m:t>1</m:t>
                        </m:r>
                      </m:sub>
                    </m:sSub>
                    <m:r>
                      <a:rPr lang="en-US" altLang="zh-CN" i="1">
                        <a:latin typeface="Cambria Math" panose="02040503050406030204" pitchFamily="18" charset="0"/>
                      </a:rPr>
                      <m:t>+</m:t>
                    </m:r>
                    <m:r>
                      <m:rPr>
                        <m:sty m:val="p"/>
                      </m:rPr>
                      <a:rPr lang="en-US" altLang="zh-CN">
                        <a:latin typeface="Cambria Math" panose="02040503050406030204" pitchFamily="18" charset="0"/>
                      </a:rPr>
                      <m:t>const</m:t>
                    </m:r>
                  </m:oMath>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87933" y="2336863"/>
                <a:ext cx="5944699" cy="8054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func>
                        <m:funcPr>
                          <m:ctrlPr>
                            <a:rPr lang="en-US" altLang="zh-CN"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b="1" i="1">
                                  <a:latin typeface="Cambria Math" panose="02040503050406030204" pitchFamily="18" charset="0"/>
                                </a:rPr>
                                <m:t>𝒘</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𝑘</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𝐿</m:t>
                                          </m:r>
                                        </m:den>
                                      </m:f>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𝑘</m:t>
                                              </m:r>
                                            </m:sup>
                                          </m:sSup>
                                        </m:e>
                                      </m:d>
                                    </m:e>
                                  </m:d>
                                </m:e>
                              </m:d>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b="0" i="1" smtClean="0">
                              <a:latin typeface="Cambria Math" panose="02040503050406030204" pitchFamily="18" charset="0"/>
                            </a:rPr>
                            <m:t>+</m:t>
                          </m:r>
                          <m:r>
                            <a:rPr lang="en-US" altLang="zh-CN" i="1">
                              <a:latin typeface="Cambria Math" panose="02040503050406030204" pitchFamily="18" charset="0"/>
                            </a:rPr>
                            <m:t>𝜆</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b>
                              <m:r>
                                <a:rPr lang="en-US" altLang="zh-CN" i="1">
                                  <a:latin typeface="Cambria Math" panose="02040503050406030204" pitchFamily="18" charset="0"/>
                                </a:rPr>
                                <m:t>1</m:t>
                              </m:r>
                            </m:sub>
                          </m:sSub>
                        </m:e>
                      </m:func>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87933" y="2336863"/>
                <a:ext cx="5944699" cy="8054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07230" y="3398849"/>
                <a:ext cx="4352741" cy="6090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func>
                        <m:funcPr>
                          <m:ctrlPr>
                            <a:rPr lang="en-US" altLang="zh-CN"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b="1" i="1">
                                  <a:latin typeface="Cambria Math" panose="02040503050406030204" pitchFamily="18" charset="0"/>
                                </a:rPr>
                                <m:t>𝒘</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r>
                                    <a:rPr lang="en-US" altLang="zh-CN"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𝒛</m:t>
                                      </m:r>
                                    </m:e>
                                    <m:sup>
                                      <m:r>
                                        <a:rPr lang="en-US" altLang="zh-CN" i="1">
                                          <a:latin typeface="Cambria Math" panose="02040503050406030204" pitchFamily="18" charset="0"/>
                                        </a:rPr>
                                        <m:t>𝑘</m:t>
                                      </m:r>
                                    </m:sup>
                                  </m:sSup>
                                </m:e>
                              </m:d>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en-US" altLang="zh-CN" i="1">
                              <a:latin typeface="Cambria Math" panose="02040503050406030204" pitchFamily="18" charset="0"/>
                            </a:rPr>
                            <m:t>𝜆</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𝒘</m:t>
                                  </m:r>
                                </m:e>
                              </m:d>
                            </m:e>
                            <m:sub>
                              <m:r>
                                <a:rPr lang="en-US" altLang="zh-CN" i="1">
                                  <a:latin typeface="Cambria Math" panose="02040503050406030204" pitchFamily="18" charset="0"/>
                                </a:rPr>
                                <m:t>1</m:t>
                              </m:r>
                            </m:sub>
                          </m:sSub>
                        </m:e>
                      </m:func>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707230" y="3398849"/>
                <a:ext cx="4352741" cy="609077"/>
              </a:xfrm>
              <a:prstGeom prst="rect">
                <a:avLst/>
              </a:prstGeom>
              <a:blipFill>
                <a:blip r:embed="rId5"/>
                <a:stretch>
                  <a:fillRect/>
                </a:stretch>
              </a:blipFill>
            </p:spPr>
            <p:txBody>
              <a:bodyPr/>
              <a:lstStyle/>
              <a:p>
                <a:r>
                  <a:rPr lang="zh-CN" altLang="en-US">
                    <a:noFill/>
                  </a:rPr>
                  <a:t> </a:t>
                </a:r>
              </a:p>
            </p:txBody>
          </p:sp>
        </mc:Fallback>
      </mc:AlternateContent>
      <p:cxnSp>
        <p:nvCxnSpPr>
          <p:cNvPr id="12" name="直接箭头连接符 11"/>
          <p:cNvCxnSpPr>
            <a:stCxn id="9" idx="2"/>
          </p:cNvCxnSpPr>
          <p:nvPr/>
        </p:nvCxnSpPr>
        <p:spPr>
          <a:xfrm flipH="1">
            <a:off x="3450978" y="3185429"/>
            <a:ext cx="276958" cy="32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a:off x="4471163" y="3693228"/>
                <a:ext cx="4879731" cy="6321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d>
                            <m:dPr>
                              <m:begChr m:val="["/>
                              <m:endChr m:val="]"/>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𝑘</m:t>
                                  </m:r>
                                  <m:r>
                                    <a:rPr lang="en-US" altLang="zh-CN" i="1">
                                      <a:latin typeface="Cambria Math" panose="02040503050406030204" pitchFamily="18" charset="0"/>
                                    </a:rPr>
                                    <m:t>+1</m:t>
                                  </m:r>
                                </m:sup>
                              </m:sSup>
                            </m:e>
                          </m:d>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𝜆</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e>
                              </m:d>
                            </m:e>
                          </m:func>
                        </m:e>
                      </m:func>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4471163" y="3693228"/>
                <a:ext cx="4879731" cy="63216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11192" y="4220314"/>
                <a:ext cx="3049090" cy="609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𝜆</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e>
                      </m:d>
                    </m:oMath>
                  </m:oMathPara>
                </a14:m>
                <a:endParaRPr lang="en-US" altLang="zh-CN" b="0" dirty="0" smtClean="0"/>
              </a:p>
            </p:txBody>
          </p:sp>
        </mc:Choice>
        <mc:Fallback xmlns="">
          <p:sp>
            <p:nvSpPr>
              <p:cNvPr id="15" name="文本框 14"/>
              <p:cNvSpPr txBox="1">
                <a:spLocks noRot="1" noChangeAspect="1" noMove="1" noResize="1" noEditPoints="1" noAdjustHandles="1" noChangeArrowheads="1" noChangeShapeType="1" noTextEdit="1"/>
              </p:cNvSpPr>
              <p:nvPr/>
            </p:nvSpPr>
            <p:spPr>
              <a:xfrm>
                <a:off x="111192" y="4220314"/>
                <a:ext cx="3049090" cy="6090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512568" y="4619918"/>
                <a:ext cx="2748701" cy="1816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eqArr>
                                <m:eqArrPr>
                                  <m:ctrlPr>
                                    <a:rPr lang="en-US" altLang="zh-CN" b="0" i="1" smtClean="0">
                                      <a:latin typeface="Cambria Math" panose="02040503050406030204" pitchFamily="18" charset="0"/>
                                    </a:rPr>
                                  </m:ctrlPr>
                                </m:eqArr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𝐿</m:t>
                                      </m:r>
                                    </m:den>
                                  </m:f>
                                  <m:r>
                                    <a:rPr lang="en-US" altLang="zh-CN" b="0" i="1" smtClean="0">
                                      <a:latin typeface="Cambria Math" panose="02040503050406030204" pitchFamily="18" charset="0"/>
                                    </a:rPr>
                                    <m:t>,&amp;</m:t>
                                  </m:r>
                                  <m:r>
                                    <m:rPr>
                                      <m:sty m:val="p"/>
                                    </m:rPr>
                                    <a:rPr lang="en-US" altLang="zh-CN" b="0" i="0" smtClean="0">
                                      <a:solidFill>
                                        <a:srgbClr val="FF0000"/>
                                      </a:solidFill>
                                      <a:latin typeface="Cambria Math" panose="02040503050406030204" pitchFamily="18" charset="0"/>
                                    </a:rPr>
                                    <m:t>if</m:t>
                                  </m:r>
                                  <m:r>
                                    <a:rPr lang="en-US" altLang="zh-CN" b="0" i="1" smtClean="0">
                                      <a:solidFill>
                                        <a:srgbClr val="FF0000"/>
                                      </a:solidFill>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𝜆</m:t>
                                      </m:r>
                                    </m:num>
                                    <m:den>
                                      <m:r>
                                        <a:rPr lang="en-US" altLang="zh-CN" b="0" i="1" smtClean="0">
                                          <a:latin typeface="Cambria Math" panose="02040503050406030204" pitchFamily="18" charset="0"/>
                                        </a:rPr>
                                        <m:t>𝐿</m:t>
                                      </m:r>
                                    </m:den>
                                  </m:f>
                                  <m:r>
                                    <a:rPr lang="en-US" altLang="zh-CN" b="0" i="1" smtClean="0">
                                      <a:latin typeface="Cambria Math" panose="02040503050406030204" pitchFamily="18" charset="0"/>
                                    </a:rPr>
                                    <m:t>&lt;</m:t>
                                  </m:r>
                                  <m:sSubSup>
                                    <m:sSubSupPr>
                                      <m:ctrlPr>
                                        <a:rPr lang="en-US" altLang="zh-CN" b="0"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e>
                              </m:eqArr>
                            </m:e>
                            <m:e>
                              <m:r>
                                <a:rPr lang="en-US" altLang="zh-CN" b="0" i="1" smtClean="0">
                                  <a:latin typeface="Cambria Math" panose="02040503050406030204" pitchFamily="18" charset="0"/>
                                </a:rPr>
                                <m:t>0,</m:t>
                              </m:r>
                              <m:r>
                                <a:rPr lang="en-US" altLang="zh-CN" b="0" i="0" smtClean="0">
                                  <a:latin typeface="Cambria Math" panose="02040503050406030204" pitchFamily="18" charset="0"/>
                                </a:rPr>
                                <m:t>&amp;</m:t>
                              </m:r>
                              <m:r>
                                <m:rPr>
                                  <m:sty m:val="p"/>
                                </m:rPr>
                                <a:rPr lang="en-US" altLang="zh-CN" i="0" smtClean="0">
                                  <a:solidFill>
                                    <a:srgbClr val="FF0000"/>
                                  </a:solidFill>
                                  <a:latin typeface="Cambria Math" panose="02040503050406030204" pitchFamily="18" charset="0"/>
                                </a:rPr>
                                <m:t>if</m:t>
                              </m:r>
                              <m:r>
                                <a:rPr lang="en-US" altLang="zh-CN" b="0" i="0" smtClean="0">
                                  <a:solidFill>
                                    <a:srgbClr val="FF0000"/>
                                  </a:solidFill>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𝐿</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e>
                              </m:d>
                            </m:e>
                            <m:e>
                              <m:sSubSup>
                                <m:sSubSupPr>
                                  <m:ctrlPr>
                                    <a:rPr lang="en-US" altLang="zh-CN" b="0"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𝐿</m:t>
                                  </m:r>
                                </m:den>
                              </m:f>
                              <m:r>
                                <a:rPr lang="en-US" altLang="zh-CN" b="0" i="1" smtClean="0">
                                  <a:latin typeface="Cambria Math" panose="02040503050406030204" pitchFamily="18" charset="0"/>
                                </a:rPr>
                                <m:t>,</m:t>
                              </m:r>
                              <m:r>
                                <a:rPr lang="en-US" altLang="zh-CN" b="0" i="0" smtClean="0">
                                  <a:latin typeface="Cambria Math" panose="02040503050406030204" pitchFamily="18" charset="0"/>
                                </a:rPr>
                                <m:t>&amp;</m:t>
                              </m:r>
                              <m:r>
                                <m:rPr>
                                  <m:sty m:val="p"/>
                                </m:rPr>
                                <a:rPr lang="en-US" altLang="zh-CN" b="0" i="0" smtClean="0">
                                  <a:solidFill>
                                    <a:srgbClr val="FF0000"/>
                                  </a:solidFill>
                                  <a:latin typeface="Cambria Math" panose="02040503050406030204" pitchFamily="18" charset="0"/>
                                </a:rPr>
                                <m:t>if</m:t>
                              </m:r>
                              <m:sSubSup>
                                <m:sSubSupPr>
                                  <m:ctrlPr>
                                    <a:rPr lang="en-US" altLang="zh-CN" b="0"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r>
                                <a:rPr lang="en-US" altLang="zh-CN" b="0" i="1" smtClean="0">
                                  <a:latin typeface="Cambria Math" panose="02040503050406030204" pitchFamily="18" charset="0"/>
                                </a:rPr>
                                <m:t>&lt;−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𝜆</m:t>
                                  </m:r>
                                </m:num>
                                <m:den>
                                  <m:r>
                                    <a:rPr lang="en-US" altLang="zh-CN" b="0" i="1" smtClean="0">
                                      <a:latin typeface="Cambria Math" panose="02040503050406030204" pitchFamily="18" charset="0"/>
                                    </a:rPr>
                                    <m:t>𝐿</m:t>
                                  </m:r>
                                </m:den>
                              </m:f>
                            </m:e>
                          </m:eqArr>
                        </m:e>
                      </m:d>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5512568" y="4619918"/>
                <a:ext cx="2748701" cy="181626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218062" y="4870928"/>
                <a:ext cx="4114909" cy="1557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eqArr>
                                <m:eqArrPr>
                                  <m:ctrlPr>
                                    <a:rPr lang="en-US" altLang="zh-CN" i="1">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𝐿</m:t>
                                              </m:r>
                                            </m:den>
                                          </m:f>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𝑐𝑜𝑛𝑠𝑡</m:t>
                                  </m:r>
                                  <m:r>
                                    <a:rPr lang="en-US" altLang="zh-CN" i="1">
                                      <a:latin typeface="Cambria Math" panose="02040503050406030204" pitchFamily="18" charset="0"/>
                                    </a:rPr>
                                    <m:t>, </m:t>
                                  </m:r>
                                  <m:r>
                                    <m:rPr>
                                      <m:sty m:val="p"/>
                                    </m:rPr>
                                    <a:rPr lang="en-US" altLang="zh-CN">
                                      <a:latin typeface="Cambria Math" panose="02040503050406030204" pitchFamily="18" charset="0"/>
                                    </a:rPr>
                                    <m:t>if</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≥0</m:t>
                                  </m:r>
                                </m:e>
                              </m:eqArr>
                            </m:e>
                            <m:e>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𝐿</m:t>
                                          </m:r>
                                        </m:den>
                                      </m:f>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𝑐𝑜𝑛𝑠𝑡</m:t>
                              </m:r>
                              <m:r>
                                <a:rPr lang="en-US" altLang="zh-CN" i="1">
                                  <a:latin typeface="Cambria Math" panose="02040503050406030204" pitchFamily="18" charset="0"/>
                                </a:rPr>
                                <m:t>, </m:t>
                              </m:r>
                              <m:r>
                                <m:rPr>
                                  <m:sty m:val="p"/>
                                </m:rPr>
                                <a:rPr lang="en-US" altLang="zh-CN">
                                  <a:latin typeface="Cambria Math" panose="02040503050406030204" pitchFamily="18" charset="0"/>
                                </a:rPr>
                                <m:t>if</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&lt;0</m:t>
                              </m:r>
                            </m:e>
                          </m:eqArr>
                        </m:e>
                      </m: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218062" y="4870928"/>
                <a:ext cx="4114909" cy="1557991"/>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1107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稀疏</a:t>
            </a:r>
            <a:r>
              <a:rPr lang="zh-CN" altLang="en-US" dirty="0" smtClean="0"/>
              <a:t>表示与字典学习</a:t>
            </a:r>
            <a:endParaRPr lang="zh-CN" altLang="en-US" dirty="0"/>
          </a:p>
        </p:txBody>
      </p:sp>
      <p:sp>
        <p:nvSpPr>
          <p:cNvPr id="3" name="内容占位符 2"/>
          <p:cNvSpPr>
            <a:spLocks noGrp="1"/>
          </p:cNvSpPr>
          <p:nvPr>
            <p:ph idx="1"/>
          </p:nvPr>
        </p:nvSpPr>
        <p:spPr>
          <a:xfrm>
            <a:off x="628650" y="1583596"/>
            <a:ext cx="3248758" cy="4228119"/>
          </a:xfrm>
        </p:spPr>
        <p:txBody>
          <a:bodyPr>
            <a:normAutofit/>
          </a:bodyPr>
          <a:lstStyle/>
          <a:p>
            <a:r>
              <a:rPr lang="zh-CN" altLang="en-US" dirty="0"/>
              <a:t>将数据集考虑成一个矩阵，每行对应一个样本，每列对应一个特征</a:t>
            </a:r>
            <a:endParaRPr lang="en-US" altLang="zh-CN" dirty="0"/>
          </a:p>
          <a:p>
            <a:endParaRPr lang="en-US" altLang="zh-CN" dirty="0" smtClean="0"/>
          </a:p>
          <a:p>
            <a:r>
              <a:rPr lang="zh-CN" altLang="en-US" dirty="0"/>
              <a:t>矩阵中有很多零元素，且非整行整列出现</a:t>
            </a:r>
            <a:endParaRPr lang="en-US" altLang="zh-CN" dirty="0"/>
          </a:p>
          <a:p>
            <a:endParaRPr lang="en-US" altLang="zh-CN" dirty="0" smtClean="0"/>
          </a:p>
          <a:p>
            <a:r>
              <a:rPr lang="zh-CN" altLang="en-US" dirty="0"/>
              <a:t>稀疏表达的优势：</a:t>
            </a:r>
            <a:endParaRPr lang="en-US" altLang="zh-CN" dirty="0"/>
          </a:p>
          <a:p>
            <a:pPr lvl="1"/>
            <a:r>
              <a:rPr lang="zh-CN" altLang="en-US" dirty="0"/>
              <a:t>文本数据线性可</a:t>
            </a:r>
            <a:r>
              <a:rPr lang="zh-CN" altLang="en-US" dirty="0" smtClean="0"/>
              <a:t>分</a:t>
            </a:r>
            <a:endParaRPr lang="en-US" altLang="zh-CN" dirty="0" smtClean="0"/>
          </a:p>
          <a:p>
            <a:pPr marL="342900" lvl="1" indent="0">
              <a:buNone/>
            </a:pPr>
            <a:endParaRPr lang="en-US" altLang="zh-CN" dirty="0" smtClean="0"/>
          </a:p>
          <a:p>
            <a:pPr lvl="1"/>
            <a:r>
              <a:rPr lang="zh-CN" altLang="en-US" dirty="0" smtClean="0"/>
              <a:t>存储高效</a:t>
            </a:r>
            <a:endParaRPr lang="en-US" altLang="zh-CN"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25</a:t>
            </a:fld>
            <a:endParaRPr lang="zh-CN" altLang="en-US"/>
          </a:p>
        </p:txBody>
      </p:sp>
      <p:pic>
        <p:nvPicPr>
          <p:cNvPr id="8" name="图片 7"/>
          <p:cNvPicPr>
            <a:picLocks noChangeAspect="1"/>
          </p:cNvPicPr>
          <p:nvPr/>
        </p:nvPicPr>
        <p:blipFill>
          <a:blip r:embed="rId2"/>
          <a:stretch>
            <a:fillRect/>
          </a:stretch>
        </p:blipFill>
        <p:spPr>
          <a:xfrm>
            <a:off x="3877408" y="1482106"/>
            <a:ext cx="4957985" cy="4535853"/>
          </a:xfrm>
          <a:prstGeom prst="rect">
            <a:avLst/>
          </a:prstGeom>
        </p:spPr>
      </p:pic>
      <p:sp>
        <p:nvSpPr>
          <p:cNvPr id="9" name="矩形 8"/>
          <p:cNvSpPr/>
          <p:nvPr/>
        </p:nvSpPr>
        <p:spPr>
          <a:xfrm>
            <a:off x="1572725" y="6049110"/>
            <a:ext cx="5865062" cy="738664"/>
          </a:xfrm>
          <a:prstGeom prst="rect">
            <a:avLst/>
          </a:prstGeom>
        </p:spPr>
        <p:txBody>
          <a:bodyPr wrap="square">
            <a:spAutoFit/>
          </a:bodyPr>
          <a:lstStyle/>
          <a:p>
            <a:pPr algn="ctr"/>
            <a:r>
              <a:rPr lang="zh-CN" altLang="en-US" sz="2100" dirty="0">
                <a:solidFill>
                  <a:srgbClr val="C00000"/>
                </a:solidFill>
                <a:latin typeface="微软雅黑" panose="020B0503020204020204" pitchFamily="34" charset="-122"/>
                <a:ea typeface="微软雅黑" panose="020B0503020204020204" pitchFamily="34" charset="-122"/>
              </a:rPr>
              <a:t>能否将稠密表示的数据集转化为“稀疏表示”，使其享受稀疏表达的优势？</a:t>
            </a:r>
            <a:endParaRPr lang="zh-CN" altLang="en-US" sz="2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4576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稀疏表示与字典学习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一般的学习任务中，并没有字典可用，需学习出这样一个字典</a:t>
                </a:r>
                <a:endParaRPr lang="en-US" altLang="zh-CN" dirty="0" smtClean="0"/>
              </a:p>
              <a:p>
                <a:endParaRPr lang="en-US" altLang="zh-CN" dirty="0" smtClean="0"/>
              </a:p>
              <a:p>
                <a:r>
                  <a:rPr lang="zh-CN" altLang="en-US" dirty="0" smtClean="0"/>
                  <a:t>为普通稠密表达的样本找到合适的字典，将样本转化为稀疏表示，这一过程称为字典学习</a:t>
                </a:r>
              </a:p>
              <a:p>
                <a:endParaRPr lang="en-US" altLang="zh-CN" dirty="0" smtClean="0"/>
              </a:p>
              <a:p>
                <a:r>
                  <a:rPr lang="zh-CN" altLang="en-US" dirty="0"/>
                  <a:t>给定数据</a:t>
                </a:r>
                <a:r>
                  <a:rPr lang="zh-CN" altLang="en-US" dirty="0" smtClean="0"/>
                  <a:t>集</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𝑚</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𝑑</m:t>
                        </m:r>
                      </m:sup>
                    </m:sSup>
                  </m:oMath>
                </a14:m>
                <a:endParaRPr lang="en-US" altLang="zh-CN" dirty="0"/>
              </a:p>
              <a:p>
                <a:r>
                  <a:rPr lang="zh-CN" altLang="en-US" dirty="0" smtClean="0"/>
                  <a:t>最</a:t>
                </a:r>
                <a:r>
                  <a:rPr lang="zh-CN" altLang="en-US" dirty="0"/>
                  <a:t>简单的字典学习的优化形式为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340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26</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738318" y="4177065"/>
                <a:ext cx="4079130" cy="9745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100" i="1">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a:latin typeface="Cambria Math" panose="02040503050406030204" pitchFamily="18" charset="0"/>
                                </a:rPr>
                                <m:t>min</m:t>
                              </m:r>
                            </m:e>
                            <m:lim>
                              <m:r>
                                <a:rPr lang="en-US" altLang="zh-CN" sz="2100" b="1" i="1">
                                  <a:latin typeface="Cambria Math" panose="02040503050406030204" pitchFamily="18" charset="0"/>
                                </a:rPr>
                                <m:t>𝑩</m:t>
                              </m:r>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𝜶</m:t>
                                  </m:r>
                                </m:e>
                                <m:sub>
                                  <m:r>
                                    <a:rPr lang="en-US" altLang="zh-CN" sz="2100" i="1">
                                      <a:latin typeface="Cambria Math" panose="02040503050406030204" pitchFamily="18" charset="0"/>
                                    </a:rPr>
                                    <m:t>𝑖</m:t>
                                  </m:r>
                                </m:sub>
                              </m:sSub>
                            </m:lim>
                          </m:limLow>
                        </m:fName>
                        <m:e>
                          <m:nary>
                            <m:naryPr>
                              <m:chr m:val="∑"/>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r>
                                <a:rPr lang="en-US" altLang="zh-CN" sz="2100" i="1">
                                  <a:latin typeface="Cambria Math" panose="02040503050406030204" pitchFamily="18" charset="0"/>
                                </a:rPr>
                                <m:t>=1</m:t>
                              </m:r>
                            </m:sub>
                            <m:sup>
                              <m:r>
                                <a:rPr lang="en-US" altLang="zh-CN" sz="2100" i="1">
                                  <a:latin typeface="Cambria Math" panose="02040503050406030204" pitchFamily="18" charset="0"/>
                                </a:rPr>
                                <m:t>𝑚</m:t>
                              </m:r>
                            </m:sup>
                            <m:e>
                              <m:sSubSup>
                                <m:sSubSupPr>
                                  <m:ctrlPr>
                                    <a:rPr lang="en-US" altLang="zh-CN" sz="2100" i="1">
                                      <a:latin typeface="Cambria Math" panose="02040503050406030204" pitchFamily="18" charset="0"/>
                                    </a:rPr>
                                  </m:ctrlPr>
                                </m:sSubSupPr>
                                <m:e>
                                  <m:d>
                                    <m:dPr>
                                      <m:begChr m:val="‖"/>
                                      <m:endChr m:val="‖"/>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i="1">
                                              <a:latin typeface="Cambria Math" panose="02040503050406030204" pitchFamily="18" charset="0"/>
                                            </a:rPr>
                                            <m:t>𝑖</m:t>
                                          </m:r>
                                        </m:sub>
                                      </m:sSub>
                                      <m:r>
                                        <a:rPr lang="en-US" altLang="zh-CN" sz="2100" i="1">
                                          <a:latin typeface="Cambria Math" panose="02040503050406030204" pitchFamily="18" charset="0"/>
                                        </a:rPr>
                                        <m:t>−</m:t>
                                      </m:r>
                                      <m:r>
                                        <a:rPr lang="en-US" altLang="zh-CN" sz="2100" b="1" i="1">
                                          <a:latin typeface="Cambria Math" panose="02040503050406030204" pitchFamily="18" charset="0"/>
                                        </a:rPr>
                                        <m:t>𝑩</m:t>
                                      </m:r>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𝜶</m:t>
                                          </m:r>
                                        </m:e>
                                        <m:sub>
                                          <m:r>
                                            <a:rPr lang="en-US" altLang="zh-CN" sz="2100" i="1">
                                              <a:latin typeface="Cambria Math" panose="02040503050406030204" pitchFamily="18" charset="0"/>
                                            </a:rPr>
                                            <m:t>𝑖</m:t>
                                          </m:r>
                                        </m:sub>
                                      </m:sSub>
                                    </m:e>
                                  </m:d>
                                </m:e>
                                <m:sub>
                                  <m:r>
                                    <a:rPr lang="en-US" altLang="zh-CN" sz="2100" i="1">
                                      <a:latin typeface="Cambria Math" panose="02040503050406030204" pitchFamily="18" charset="0"/>
                                    </a:rPr>
                                    <m:t>2</m:t>
                                  </m:r>
                                </m:sub>
                                <m:sup>
                                  <m:r>
                                    <a:rPr lang="en-US" altLang="zh-CN" sz="2100" i="1">
                                      <a:latin typeface="Cambria Math" panose="02040503050406030204" pitchFamily="18" charset="0"/>
                                    </a:rPr>
                                    <m:t>2</m:t>
                                  </m:r>
                                </m:sup>
                              </m:sSubSup>
                            </m:e>
                          </m:nary>
                          <m:r>
                            <a:rPr lang="en-US" altLang="zh-CN" sz="2100" i="1">
                              <a:latin typeface="Cambria Math" panose="02040503050406030204" pitchFamily="18" charset="0"/>
                            </a:rPr>
                            <m:t>+</m:t>
                          </m:r>
                          <m:r>
                            <a:rPr lang="en-US" altLang="zh-CN" sz="2100" i="1">
                              <a:latin typeface="Cambria Math" panose="02040503050406030204" pitchFamily="18" charset="0"/>
                            </a:rPr>
                            <m:t>𝜆</m:t>
                          </m:r>
                          <m:nary>
                            <m:naryPr>
                              <m:chr m:val="∑"/>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r>
                                <a:rPr lang="en-US" altLang="zh-CN" sz="2100" i="1">
                                  <a:latin typeface="Cambria Math" panose="02040503050406030204" pitchFamily="18" charset="0"/>
                                </a:rPr>
                                <m:t>=1</m:t>
                              </m:r>
                            </m:sub>
                            <m:sup>
                              <m:r>
                                <a:rPr lang="en-US" altLang="zh-CN" sz="2100" i="1">
                                  <a:latin typeface="Cambria Math" panose="02040503050406030204" pitchFamily="18" charset="0"/>
                                </a:rPr>
                                <m:t>𝑚</m:t>
                              </m:r>
                            </m:sup>
                            <m:e>
                              <m:sSub>
                                <m:sSubPr>
                                  <m:ctrlPr>
                                    <a:rPr lang="en-US" altLang="zh-CN" sz="2100" i="1">
                                      <a:latin typeface="Cambria Math" panose="02040503050406030204" pitchFamily="18" charset="0"/>
                                    </a:rPr>
                                  </m:ctrlPr>
                                </m:sSubPr>
                                <m:e>
                                  <m:d>
                                    <m:dPr>
                                      <m:begChr m:val="‖"/>
                                      <m:endChr m:val="‖"/>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𝜶</m:t>
                                          </m:r>
                                        </m:e>
                                        <m:sub>
                                          <m:r>
                                            <a:rPr lang="en-US" altLang="zh-CN" sz="2100" i="1">
                                              <a:latin typeface="Cambria Math" panose="02040503050406030204" pitchFamily="18" charset="0"/>
                                            </a:rPr>
                                            <m:t>𝑖</m:t>
                                          </m:r>
                                        </m:sub>
                                      </m:sSub>
                                    </m:e>
                                  </m:d>
                                </m:e>
                                <m:sub>
                                  <m:r>
                                    <a:rPr lang="en-US" altLang="zh-CN" sz="2100" i="1">
                                      <a:latin typeface="Cambria Math" panose="02040503050406030204" pitchFamily="18" charset="0"/>
                                    </a:rPr>
                                    <m:t>1</m:t>
                                  </m:r>
                                </m:sub>
                              </m:sSub>
                            </m:e>
                          </m:nary>
                        </m:e>
                      </m:func>
                    </m:oMath>
                  </m:oMathPara>
                </a14:m>
                <a:endParaRPr lang="zh-CN" altLang="en-US" sz="2100" dirty="0"/>
              </a:p>
            </p:txBody>
          </p:sp>
        </mc:Choice>
        <mc:Fallback xmlns="">
          <p:sp>
            <p:nvSpPr>
              <p:cNvPr id="7" name="矩形 6"/>
              <p:cNvSpPr>
                <a:spLocks noRot="1" noChangeAspect="1" noMove="1" noResize="1" noEditPoints="1" noAdjustHandles="1" noChangeArrowheads="1" noChangeShapeType="1" noTextEdit="1"/>
              </p:cNvSpPr>
              <p:nvPr/>
            </p:nvSpPr>
            <p:spPr>
              <a:xfrm>
                <a:off x="1738318" y="4177065"/>
                <a:ext cx="4079130" cy="97456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538653" y="5318999"/>
                <a:ext cx="6362420" cy="928267"/>
              </a:xfrm>
              <a:prstGeom prst="rect">
                <a:avLst/>
              </a:prstGeom>
            </p:spPr>
            <p:txBody>
              <a:bodyPr wrap="square">
                <a:spAutoFit/>
              </a:bodyPr>
              <a:lstStyle/>
              <a:p>
                <a14:m>
                  <m:oMath xmlns:m="http://schemas.openxmlformats.org/officeDocument/2006/math">
                    <m:r>
                      <a:rPr lang="en-US" altLang="zh-CN" b="1" i="1" dirty="0">
                        <a:latin typeface="Cambria Math" panose="02040503050406030204" pitchFamily="18" charset="0"/>
                      </a:rPr>
                      <m:t>𝑩</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ℝ</m:t>
                        </m:r>
                      </m:e>
                      <m:sup>
                        <m:r>
                          <a:rPr lang="en-US" altLang="zh-CN" i="1" dirty="0">
                            <a:latin typeface="Cambria Math" panose="02040503050406030204" pitchFamily="18" charset="0"/>
                          </a:rPr>
                          <m:t>𝑑</m:t>
                        </m:r>
                        <m:r>
                          <a:rPr lang="en-US" altLang="zh-CN" i="1" dirty="0">
                            <a:latin typeface="Cambria Math" panose="02040503050406030204" pitchFamily="18" charset="0"/>
                          </a:rPr>
                          <m:t>×</m:t>
                        </m:r>
                        <m:r>
                          <a:rPr lang="en-US" altLang="zh-CN" i="1" dirty="0">
                            <a:latin typeface="Cambria Math" panose="02040503050406030204" pitchFamily="18" charset="0"/>
                          </a:rPr>
                          <m:t>𝑘</m:t>
                        </m:r>
                      </m:sup>
                    </m:sSup>
                  </m:oMath>
                </a14:m>
                <a:r>
                  <a:rPr lang="zh-CN" altLang="en-US" dirty="0" smtClean="0"/>
                  <a:t>为</a:t>
                </a:r>
                <a:r>
                  <a:rPr lang="zh-CN" altLang="en-US" dirty="0"/>
                  <a:t>字典</a:t>
                </a:r>
                <a:r>
                  <a:rPr lang="zh-CN" altLang="en-US" dirty="0" smtClean="0"/>
                  <a:t>矩阵、</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𝜶</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𝑘</m:t>
                        </m:r>
                      </m:sup>
                    </m:sSup>
                  </m:oMath>
                </a14:m>
                <a:r>
                  <a:rPr lang="zh-CN" altLang="en-US" dirty="0" smtClean="0"/>
                  <a:t>为样本</a:t>
                </a:r>
                <a:r>
                  <a:rPr lang="zh-CN" altLang="en-US" dirty="0"/>
                  <a:t>的稀疏</a:t>
                </a:r>
                <a:r>
                  <a:rPr lang="zh-CN" altLang="en-US" dirty="0" smtClean="0"/>
                  <a:t>表示</a:t>
                </a:r>
                <a:endParaRPr lang="en-US" altLang="zh-CN" dirty="0"/>
              </a:p>
              <a:p>
                <a:endParaRPr lang="en-US" altLang="zh-CN"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𝑘</m:t>
                    </m:r>
                  </m:oMath>
                </a14:m>
                <a:r>
                  <a:rPr lang="zh-CN" altLang="en-US" dirty="0"/>
                  <a:t>称为字典的词汇量，通常由用户指定</a:t>
                </a:r>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1538653" y="5318999"/>
                <a:ext cx="6362420" cy="928267"/>
              </a:xfrm>
              <a:prstGeom prst="rect">
                <a:avLst/>
              </a:prstGeom>
              <a:blipFill>
                <a:blip r:embed="rId4"/>
                <a:stretch>
                  <a:fillRect t="-3289" b="-9868"/>
                </a:stretch>
              </a:blipFill>
            </p:spPr>
            <p:txBody>
              <a:bodyPr/>
              <a:lstStyle/>
              <a:p>
                <a:r>
                  <a:rPr lang="zh-CN" altLang="en-US">
                    <a:noFill/>
                  </a:rPr>
                  <a:t> </a:t>
                </a:r>
              </a:p>
            </p:txBody>
          </p:sp>
        </mc:Fallback>
      </mc:AlternateContent>
      <p:sp>
        <p:nvSpPr>
          <p:cNvPr id="9" name="文本框 8"/>
          <p:cNvSpPr txBox="1"/>
          <p:nvPr/>
        </p:nvSpPr>
        <p:spPr>
          <a:xfrm>
            <a:off x="6655776" y="4469779"/>
            <a:ext cx="1960685" cy="646331"/>
          </a:xfrm>
          <a:prstGeom prst="rect">
            <a:avLst/>
          </a:prstGeom>
          <a:noFill/>
        </p:spPr>
        <p:txBody>
          <a:bodyPr wrap="square" rtlCol="0">
            <a:spAutoFit/>
          </a:bodyPr>
          <a:lstStyle/>
          <a:p>
            <a:r>
              <a:rPr lang="zh-CN" altLang="en-US" dirty="0" smtClean="0"/>
              <a:t>采用交替迭代优化进行求解</a:t>
            </a:r>
            <a:endParaRPr lang="zh-CN" altLang="en-US" dirty="0"/>
          </a:p>
        </p:txBody>
      </p:sp>
    </p:spTree>
    <p:extLst>
      <p:ext uri="{BB962C8B-B14F-4D97-AF65-F5344CB8AC3E}">
        <p14:creationId xmlns:p14="http://schemas.microsoft.com/office/powerpoint/2010/main" val="3624656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字典学习的解法</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固定字典</a:t>
                </a:r>
                <a14:m>
                  <m:oMath xmlns:m="http://schemas.openxmlformats.org/officeDocument/2006/math">
                    <m:r>
                      <a:rPr lang="en-US" altLang="zh-CN" b="1">
                        <a:latin typeface="Cambria Math" panose="02040503050406030204" pitchFamily="18" charset="0"/>
                      </a:rPr>
                      <m:t>𝐁</m:t>
                    </m:r>
                  </m:oMath>
                </a14:m>
                <a:r>
                  <a:rPr lang="zh-CN" altLang="en-US" dirty="0"/>
                  <a:t>，参考</a:t>
                </a:r>
                <a:r>
                  <a:rPr lang="en-US" altLang="zh-CN" dirty="0"/>
                  <a:t>LASSO</a:t>
                </a:r>
                <a:r>
                  <a:rPr lang="zh-CN" altLang="en-US" dirty="0"/>
                  <a:t>的方法</a:t>
                </a:r>
                <a:r>
                  <a:rPr lang="zh-CN" altLang="en-US" dirty="0" smtClean="0"/>
                  <a:t>求解</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以</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𝜶</m:t>
                        </m:r>
                      </m:e>
                      <m:sub>
                        <m:r>
                          <a:rPr lang="en-US" altLang="zh-CN" b="0" i="1" smtClean="0">
                            <a:latin typeface="Cambria Math" panose="02040503050406030204" pitchFamily="18" charset="0"/>
                          </a:rPr>
                          <m:t>𝑖</m:t>
                        </m:r>
                      </m:sub>
                    </m:sSub>
                  </m:oMath>
                </a14:m>
                <a:r>
                  <a:rPr lang="zh-CN" altLang="en-US" dirty="0" smtClean="0"/>
                  <a:t>为初值更新字典</a:t>
                </a:r>
                <a14:m>
                  <m:oMath xmlns:m="http://schemas.openxmlformats.org/officeDocument/2006/math">
                    <m:r>
                      <a:rPr lang="en-US" altLang="zh-CN" b="1" i="1" dirty="0" smtClean="0">
                        <a:latin typeface="Cambria Math" panose="02040503050406030204" pitchFamily="18" charset="0"/>
                      </a:rPr>
                      <m:t>𝑩</m:t>
                    </m:r>
                  </m:oMath>
                </a14:m>
                <a:endParaRPr lang="en-US" altLang="zh-CN" b="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27</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153041" y="2040535"/>
                <a:ext cx="4079130" cy="9745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100" i="1">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a:latin typeface="Cambria Math" panose="02040503050406030204" pitchFamily="18" charset="0"/>
                                </a:rPr>
                                <m:t>min</m:t>
                              </m:r>
                            </m:e>
                            <m:lim>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𝜶</m:t>
                                  </m:r>
                                </m:e>
                                <m:sub>
                                  <m:r>
                                    <a:rPr lang="en-US" altLang="zh-CN" sz="2100" i="1">
                                      <a:latin typeface="Cambria Math" panose="02040503050406030204" pitchFamily="18" charset="0"/>
                                    </a:rPr>
                                    <m:t>𝑖</m:t>
                                  </m:r>
                                </m:sub>
                              </m:sSub>
                            </m:lim>
                          </m:limLow>
                        </m:fName>
                        <m:e>
                          <m:nary>
                            <m:naryPr>
                              <m:chr m:val="∑"/>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r>
                                <a:rPr lang="en-US" altLang="zh-CN" sz="2100" i="1">
                                  <a:latin typeface="Cambria Math" panose="02040503050406030204" pitchFamily="18" charset="0"/>
                                </a:rPr>
                                <m:t>=1</m:t>
                              </m:r>
                            </m:sub>
                            <m:sup>
                              <m:r>
                                <a:rPr lang="en-US" altLang="zh-CN" sz="2100" i="1">
                                  <a:latin typeface="Cambria Math" panose="02040503050406030204" pitchFamily="18" charset="0"/>
                                </a:rPr>
                                <m:t>𝑚</m:t>
                              </m:r>
                            </m:sup>
                            <m:e>
                              <m:sSubSup>
                                <m:sSubSupPr>
                                  <m:ctrlPr>
                                    <a:rPr lang="en-US" altLang="zh-CN" sz="2100" i="1">
                                      <a:latin typeface="Cambria Math" panose="02040503050406030204" pitchFamily="18" charset="0"/>
                                    </a:rPr>
                                  </m:ctrlPr>
                                </m:sSubSupPr>
                                <m:e>
                                  <m:d>
                                    <m:dPr>
                                      <m:begChr m:val="‖"/>
                                      <m:endChr m:val="‖"/>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i="1">
                                              <a:latin typeface="Cambria Math" panose="02040503050406030204" pitchFamily="18" charset="0"/>
                                            </a:rPr>
                                            <m:t>𝑖</m:t>
                                          </m:r>
                                        </m:sub>
                                      </m:sSub>
                                      <m:r>
                                        <a:rPr lang="en-US" altLang="zh-CN" sz="2100" i="1">
                                          <a:latin typeface="Cambria Math" panose="02040503050406030204" pitchFamily="18" charset="0"/>
                                        </a:rPr>
                                        <m:t>−</m:t>
                                      </m:r>
                                      <m:r>
                                        <a:rPr lang="en-US" altLang="zh-CN" sz="2100" b="1" i="1">
                                          <a:latin typeface="Cambria Math" panose="02040503050406030204" pitchFamily="18" charset="0"/>
                                        </a:rPr>
                                        <m:t>𝑩</m:t>
                                      </m:r>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𝜶</m:t>
                                          </m:r>
                                        </m:e>
                                        <m:sub>
                                          <m:r>
                                            <a:rPr lang="en-US" altLang="zh-CN" sz="2100" i="1">
                                              <a:latin typeface="Cambria Math" panose="02040503050406030204" pitchFamily="18" charset="0"/>
                                            </a:rPr>
                                            <m:t>𝑖</m:t>
                                          </m:r>
                                        </m:sub>
                                      </m:sSub>
                                    </m:e>
                                  </m:d>
                                </m:e>
                                <m:sub>
                                  <m:r>
                                    <a:rPr lang="en-US" altLang="zh-CN" sz="2100" i="1">
                                      <a:latin typeface="Cambria Math" panose="02040503050406030204" pitchFamily="18" charset="0"/>
                                    </a:rPr>
                                    <m:t>2</m:t>
                                  </m:r>
                                </m:sub>
                                <m:sup>
                                  <m:r>
                                    <a:rPr lang="en-US" altLang="zh-CN" sz="2100" i="1">
                                      <a:latin typeface="Cambria Math" panose="02040503050406030204" pitchFamily="18" charset="0"/>
                                    </a:rPr>
                                    <m:t>2</m:t>
                                  </m:r>
                                </m:sup>
                              </m:sSubSup>
                            </m:e>
                          </m:nary>
                          <m:r>
                            <a:rPr lang="en-US" altLang="zh-CN" sz="2100" i="1">
                              <a:latin typeface="Cambria Math" panose="02040503050406030204" pitchFamily="18" charset="0"/>
                            </a:rPr>
                            <m:t>+</m:t>
                          </m:r>
                          <m:r>
                            <a:rPr lang="en-US" altLang="zh-CN" sz="2100" i="1">
                              <a:latin typeface="Cambria Math" panose="02040503050406030204" pitchFamily="18" charset="0"/>
                            </a:rPr>
                            <m:t>𝜆</m:t>
                          </m:r>
                          <m:nary>
                            <m:naryPr>
                              <m:chr m:val="∑"/>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r>
                                <a:rPr lang="en-US" altLang="zh-CN" sz="2100" i="1">
                                  <a:latin typeface="Cambria Math" panose="02040503050406030204" pitchFamily="18" charset="0"/>
                                </a:rPr>
                                <m:t>=1</m:t>
                              </m:r>
                            </m:sub>
                            <m:sup>
                              <m:r>
                                <a:rPr lang="en-US" altLang="zh-CN" sz="2100" i="1">
                                  <a:latin typeface="Cambria Math" panose="02040503050406030204" pitchFamily="18" charset="0"/>
                                </a:rPr>
                                <m:t>𝑚</m:t>
                              </m:r>
                            </m:sup>
                            <m:e>
                              <m:sSub>
                                <m:sSubPr>
                                  <m:ctrlPr>
                                    <a:rPr lang="en-US" altLang="zh-CN" sz="2100" i="1">
                                      <a:latin typeface="Cambria Math" panose="02040503050406030204" pitchFamily="18" charset="0"/>
                                    </a:rPr>
                                  </m:ctrlPr>
                                </m:sSubPr>
                                <m:e>
                                  <m:d>
                                    <m:dPr>
                                      <m:begChr m:val="‖"/>
                                      <m:endChr m:val="‖"/>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𝜶</m:t>
                                          </m:r>
                                        </m:e>
                                        <m:sub>
                                          <m:r>
                                            <a:rPr lang="en-US" altLang="zh-CN" sz="2100" i="1">
                                              <a:latin typeface="Cambria Math" panose="02040503050406030204" pitchFamily="18" charset="0"/>
                                            </a:rPr>
                                            <m:t>𝑖</m:t>
                                          </m:r>
                                        </m:sub>
                                      </m:sSub>
                                    </m:e>
                                  </m:d>
                                </m:e>
                                <m:sub>
                                  <m:r>
                                    <a:rPr lang="en-US" altLang="zh-CN" sz="2100" i="1">
                                      <a:latin typeface="Cambria Math" panose="02040503050406030204" pitchFamily="18" charset="0"/>
                                    </a:rPr>
                                    <m:t>1</m:t>
                                  </m:r>
                                </m:sub>
                              </m:sSub>
                            </m:e>
                          </m:nary>
                        </m:e>
                      </m:func>
                    </m:oMath>
                  </m:oMathPara>
                </a14:m>
                <a:endParaRPr lang="zh-CN" altLang="en-US" sz="2100" dirty="0"/>
              </a:p>
            </p:txBody>
          </p:sp>
        </mc:Choice>
        <mc:Fallback xmlns="">
          <p:sp>
            <p:nvSpPr>
              <p:cNvPr id="7" name="矩形 6"/>
              <p:cNvSpPr>
                <a:spLocks noRot="1" noChangeAspect="1" noMove="1" noResize="1" noEditPoints="1" noAdjustHandles="1" noChangeArrowheads="1" noChangeShapeType="1" noTextEdit="1"/>
              </p:cNvSpPr>
              <p:nvPr/>
            </p:nvSpPr>
            <p:spPr>
              <a:xfrm>
                <a:off x="2153041" y="2040535"/>
                <a:ext cx="4079130" cy="97456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152799" y="3860542"/>
                <a:ext cx="3039807" cy="9745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100" i="1" smtClean="0">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a:latin typeface="Cambria Math" panose="02040503050406030204" pitchFamily="18" charset="0"/>
                                </a:rPr>
                                <m:t>min</m:t>
                              </m:r>
                            </m:e>
                            <m:lim>
                              <m:r>
                                <a:rPr lang="en-US" altLang="zh-CN" sz="2100" b="1" i="1" smtClean="0">
                                  <a:latin typeface="Cambria Math" panose="02040503050406030204" pitchFamily="18" charset="0"/>
                                </a:rPr>
                                <m:t>𝑩</m:t>
                              </m:r>
                            </m:lim>
                          </m:limLow>
                        </m:fName>
                        <m:e>
                          <m:r>
                            <a:rPr lang="en-US" altLang="zh-CN" sz="2100" b="0" i="1" smtClean="0">
                              <a:latin typeface="Cambria Math" panose="02040503050406030204" pitchFamily="18" charset="0"/>
                            </a:rPr>
                            <m:t>𝐿</m:t>
                          </m:r>
                          <m:r>
                            <a:rPr lang="en-US" altLang="zh-CN" sz="2100" b="0" i="1" smtClean="0">
                              <a:latin typeface="Cambria Math" panose="02040503050406030204" pitchFamily="18" charset="0"/>
                            </a:rPr>
                            <m:t>=</m:t>
                          </m:r>
                          <m:nary>
                            <m:naryPr>
                              <m:chr m:val="∑"/>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r>
                                <a:rPr lang="en-US" altLang="zh-CN" sz="2100" i="1">
                                  <a:latin typeface="Cambria Math" panose="02040503050406030204" pitchFamily="18" charset="0"/>
                                </a:rPr>
                                <m:t>=1</m:t>
                              </m:r>
                            </m:sub>
                            <m:sup>
                              <m:r>
                                <a:rPr lang="en-US" altLang="zh-CN" sz="2100" i="1">
                                  <a:latin typeface="Cambria Math" panose="02040503050406030204" pitchFamily="18" charset="0"/>
                                </a:rPr>
                                <m:t>𝑚</m:t>
                              </m:r>
                            </m:sup>
                            <m:e>
                              <m:sSubSup>
                                <m:sSubSupPr>
                                  <m:ctrlPr>
                                    <a:rPr lang="en-US" altLang="zh-CN" sz="2100" i="1">
                                      <a:latin typeface="Cambria Math" panose="02040503050406030204" pitchFamily="18" charset="0"/>
                                    </a:rPr>
                                  </m:ctrlPr>
                                </m:sSubSupPr>
                                <m:e>
                                  <m:d>
                                    <m:dPr>
                                      <m:begChr m:val="‖"/>
                                      <m:endChr m:val="‖"/>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i="1">
                                              <a:latin typeface="Cambria Math" panose="02040503050406030204" pitchFamily="18" charset="0"/>
                                            </a:rPr>
                                            <m:t>𝑖</m:t>
                                          </m:r>
                                        </m:sub>
                                      </m:sSub>
                                      <m:r>
                                        <a:rPr lang="en-US" altLang="zh-CN" sz="2100" i="1">
                                          <a:latin typeface="Cambria Math" panose="02040503050406030204" pitchFamily="18" charset="0"/>
                                        </a:rPr>
                                        <m:t>−</m:t>
                                      </m:r>
                                      <m:r>
                                        <a:rPr lang="en-US" altLang="zh-CN" sz="2100" b="1" i="1">
                                          <a:latin typeface="Cambria Math" panose="02040503050406030204" pitchFamily="18" charset="0"/>
                                        </a:rPr>
                                        <m:t>𝑩</m:t>
                                      </m:r>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𝜶</m:t>
                                          </m:r>
                                        </m:e>
                                        <m:sub>
                                          <m:r>
                                            <a:rPr lang="en-US" altLang="zh-CN" sz="2100" i="1">
                                              <a:latin typeface="Cambria Math" panose="02040503050406030204" pitchFamily="18" charset="0"/>
                                            </a:rPr>
                                            <m:t>𝑖</m:t>
                                          </m:r>
                                        </m:sub>
                                      </m:sSub>
                                    </m:e>
                                  </m:d>
                                </m:e>
                                <m:sub>
                                  <m:r>
                                    <a:rPr lang="en-US" altLang="zh-CN" sz="2100" i="1">
                                      <a:latin typeface="Cambria Math" panose="02040503050406030204" pitchFamily="18" charset="0"/>
                                    </a:rPr>
                                    <m:t>2</m:t>
                                  </m:r>
                                </m:sub>
                                <m:sup>
                                  <m:r>
                                    <a:rPr lang="en-US" altLang="zh-CN" sz="2100" i="1">
                                      <a:latin typeface="Cambria Math" panose="02040503050406030204" pitchFamily="18" charset="0"/>
                                    </a:rPr>
                                    <m:t>2</m:t>
                                  </m:r>
                                </m:sup>
                              </m:sSubSup>
                            </m:e>
                          </m:nary>
                        </m:e>
                      </m:func>
                    </m:oMath>
                  </m:oMathPara>
                </a14:m>
                <a:endParaRPr lang="zh-CN" altLang="en-US" sz="2100" dirty="0"/>
              </a:p>
            </p:txBody>
          </p:sp>
        </mc:Choice>
        <mc:Fallback xmlns="">
          <p:sp>
            <p:nvSpPr>
              <p:cNvPr id="8" name="矩形 7"/>
              <p:cNvSpPr>
                <a:spLocks noRot="1" noChangeAspect="1" noMove="1" noResize="1" noEditPoints="1" noAdjustHandles="1" noChangeArrowheads="1" noChangeShapeType="1" noTextEdit="1"/>
              </p:cNvSpPr>
              <p:nvPr/>
            </p:nvSpPr>
            <p:spPr>
              <a:xfrm>
                <a:off x="1152799" y="3860542"/>
                <a:ext cx="3039807" cy="97456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192606" y="4137798"/>
                <a:ext cx="1822807" cy="420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b="0" i="1" smtClean="0">
                          <a:latin typeface="Cambria Math" panose="02040503050406030204" pitchFamily="18" charset="0"/>
                        </a:rPr>
                        <m:t>=</m:t>
                      </m:r>
                      <m:sSubSup>
                        <m:sSubSupPr>
                          <m:ctrlPr>
                            <a:rPr lang="en-US" altLang="zh-CN" sz="2100" i="1">
                              <a:latin typeface="Cambria Math" panose="02040503050406030204" pitchFamily="18" charset="0"/>
                            </a:rPr>
                          </m:ctrlPr>
                        </m:sSubSup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𝑿</m:t>
                              </m:r>
                              <m:r>
                                <a:rPr lang="en-US" altLang="zh-CN" sz="2100" i="1">
                                  <a:latin typeface="Cambria Math" panose="02040503050406030204" pitchFamily="18" charset="0"/>
                                </a:rPr>
                                <m:t>−</m:t>
                              </m:r>
                              <m:r>
                                <a:rPr lang="en-US" altLang="zh-CN" sz="2100" b="1" i="1">
                                  <a:latin typeface="Cambria Math" panose="02040503050406030204" pitchFamily="18" charset="0"/>
                                </a:rPr>
                                <m:t>𝑩𝑨</m:t>
                              </m:r>
                            </m:e>
                          </m:d>
                        </m:e>
                        <m:sub>
                          <m:r>
                            <a:rPr lang="en-US" altLang="zh-CN" sz="2100" b="0" i="1" smtClean="0">
                              <a:latin typeface="Cambria Math" panose="02040503050406030204" pitchFamily="18" charset="0"/>
                            </a:rPr>
                            <m:t>𝐹</m:t>
                          </m:r>
                        </m:sub>
                        <m:sup>
                          <m:r>
                            <a:rPr lang="en-US" altLang="zh-CN" sz="2100" i="1">
                              <a:latin typeface="Cambria Math" panose="02040503050406030204" pitchFamily="18" charset="0"/>
                            </a:rPr>
                            <m:t>2</m:t>
                          </m:r>
                        </m:sup>
                      </m:sSubSup>
                    </m:oMath>
                  </m:oMathPara>
                </a14:m>
                <a:endParaRPr lang="zh-CN" altLang="en-US" sz="2100" dirty="0"/>
              </a:p>
            </p:txBody>
          </p:sp>
        </mc:Choice>
        <mc:Fallback xmlns="">
          <p:sp>
            <p:nvSpPr>
              <p:cNvPr id="9" name="矩形 8"/>
              <p:cNvSpPr>
                <a:spLocks noRot="1" noChangeAspect="1" noMove="1" noResize="1" noEditPoints="1" noAdjustHandles="1" noChangeArrowheads="1" noChangeShapeType="1" noTextEdit="1"/>
              </p:cNvSpPr>
              <p:nvPr/>
            </p:nvSpPr>
            <p:spPr>
              <a:xfrm>
                <a:off x="4192606" y="4137798"/>
                <a:ext cx="1822807" cy="420051"/>
              </a:xfrm>
              <a:prstGeom prst="rect">
                <a:avLst/>
              </a:prstGeom>
              <a:blipFill>
                <a:blip r:embed="rId5"/>
                <a:stretch>
                  <a:fillRect b="-28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572000" y="3391781"/>
                <a:ext cx="2953244" cy="3797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𝑿</m:t>
                      </m:r>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𝑚</m:t>
                              </m:r>
                            </m:sub>
                          </m:sSub>
                        </m:e>
                      </m:d>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ℝ</m:t>
                          </m:r>
                        </m:e>
                        <m:sup>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p>
                      </m:sSup>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572000" y="3391781"/>
                <a:ext cx="2953244" cy="37978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301761" y="4718544"/>
                <a:ext cx="2967672" cy="3797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1</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2</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𝑚</m:t>
                              </m:r>
                            </m:sub>
                          </m:sSub>
                        </m:e>
                      </m:d>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ℝ</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p>
                      </m:sSup>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301761" y="4718544"/>
                <a:ext cx="2967672" cy="37978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643063" y="5588473"/>
                <a:ext cx="2846933"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100" b="0" i="1" smtClean="0">
                              <a:latin typeface="Cambria Math" panose="02040503050406030204" pitchFamily="18" charset="0"/>
                            </a:rPr>
                          </m:ctrlPr>
                        </m:sSubPr>
                        <m:e>
                          <m:r>
                            <a:rPr lang="en-US" altLang="zh-CN" sz="2100" b="0" i="0" smtClean="0">
                              <a:latin typeface="Cambria Math" panose="02040503050406030204" pitchFamily="18" charset="0"/>
                            </a:rPr>
                            <m:t>𝛻</m:t>
                          </m:r>
                        </m:e>
                        <m:sub>
                          <m:r>
                            <a:rPr lang="en-US" altLang="zh-CN" sz="2100" b="1" i="1" smtClean="0">
                              <a:latin typeface="Cambria Math" panose="02040503050406030204" pitchFamily="18" charset="0"/>
                            </a:rPr>
                            <m:t>𝑩</m:t>
                          </m:r>
                        </m:sub>
                      </m:sSub>
                      <m:r>
                        <a:rPr lang="en-US" altLang="zh-CN" sz="2100" i="1">
                          <a:latin typeface="Cambria Math" panose="02040503050406030204" pitchFamily="18" charset="0"/>
                        </a:rPr>
                        <m:t>𝐿</m:t>
                      </m:r>
                      <m:r>
                        <a:rPr lang="en-US" altLang="zh-CN" sz="2100" b="0" i="1" smtClean="0">
                          <a:latin typeface="Cambria Math" panose="02040503050406030204" pitchFamily="18" charset="0"/>
                        </a:rPr>
                        <m:t>=−2</m:t>
                      </m:r>
                      <m:d>
                        <m:dPr>
                          <m:ctrlPr>
                            <a:rPr lang="en-US" altLang="zh-CN" sz="2100" b="1" i="1" smtClean="0">
                              <a:latin typeface="Cambria Math" panose="02040503050406030204" pitchFamily="18" charset="0"/>
                            </a:rPr>
                          </m:ctrlPr>
                        </m:dPr>
                        <m:e>
                          <m:r>
                            <a:rPr lang="en-US" altLang="zh-CN" sz="2100" b="1" i="1">
                              <a:latin typeface="Cambria Math" panose="02040503050406030204" pitchFamily="18" charset="0"/>
                            </a:rPr>
                            <m:t>𝑿</m:t>
                          </m:r>
                          <m:r>
                            <a:rPr lang="en-US" altLang="zh-CN" sz="2100" i="1">
                              <a:latin typeface="Cambria Math" panose="02040503050406030204" pitchFamily="18" charset="0"/>
                            </a:rPr>
                            <m:t>−</m:t>
                          </m:r>
                          <m:r>
                            <a:rPr lang="en-US" altLang="zh-CN" sz="2100" b="1" i="1">
                              <a:latin typeface="Cambria Math" panose="02040503050406030204" pitchFamily="18" charset="0"/>
                            </a:rPr>
                            <m:t>𝑩𝑨</m:t>
                          </m:r>
                        </m:e>
                      </m:d>
                      <m:sSup>
                        <m:sSupPr>
                          <m:ctrlPr>
                            <a:rPr lang="en-US" altLang="zh-CN" sz="2100" b="1" i="1" smtClean="0">
                              <a:latin typeface="Cambria Math" panose="02040503050406030204" pitchFamily="18" charset="0"/>
                            </a:rPr>
                          </m:ctrlPr>
                        </m:sSupPr>
                        <m:e>
                          <m:r>
                            <a:rPr lang="en-US" altLang="zh-CN" sz="2100" b="1" i="1" smtClean="0">
                              <a:latin typeface="Cambria Math" panose="02040503050406030204" pitchFamily="18" charset="0"/>
                            </a:rPr>
                            <m:t>𝑨</m:t>
                          </m:r>
                        </m:e>
                        <m:sup>
                          <m:r>
                            <a:rPr lang="en-US" altLang="zh-CN" sz="2100" b="1" i="1" smtClean="0">
                              <a:latin typeface="Cambria Math" panose="02040503050406030204" pitchFamily="18" charset="0"/>
                            </a:rPr>
                            <m:t>⊤</m:t>
                          </m:r>
                        </m:sup>
                      </m:sSup>
                    </m:oMath>
                  </m:oMathPara>
                </a14:m>
                <a:endParaRPr lang="zh-CN" altLang="en-US" sz="2100" dirty="0"/>
              </a:p>
            </p:txBody>
          </p:sp>
        </mc:Choice>
        <mc:Fallback xmlns="">
          <p:sp>
            <p:nvSpPr>
              <p:cNvPr id="13" name="矩形 12"/>
              <p:cNvSpPr>
                <a:spLocks noRot="1" noChangeAspect="1" noMove="1" noResize="1" noEditPoints="1" noAdjustHandles="1" noChangeArrowheads="1" noChangeShapeType="1" noTextEdit="1"/>
              </p:cNvSpPr>
              <p:nvPr/>
            </p:nvSpPr>
            <p:spPr>
              <a:xfrm>
                <a:off x="1643063" y="5588473"/>
                <a:ext cx="2846933" cy="415498"/>
              </a:xfrm>
              <a:prstGeom prst="rect">
                <a:avLst/>
              </a:prstGeom>
              <a:blipFill>
                <a:blip r:embed="rId8"/>
                <a:stretch>
                  <a:fillRect b="-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364251" y="5588473"/>
                <a:ext cx="67787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i="1" smtClean="0">
                          <a:latin typeface="Cambria Math" panose="02040503050406030204" pitchFamily="18" charset="0"/>
                        </a:rPr>
                        <m:t>=</m:t>
                      </m:r>
                      <m:r>
                        <a:rPr lang="en-US" altLang="zh-CN" sz="2100" b="0" i="1" smtClean="0">
                          <a:latin typeface="Cambria Math" panose="02040503050406030204" pitchFamily="18" charset="0"/>
                        </a:rPr>
                        <m:t>0</m:t>
                      </m:r>
                    </m:oMath>
                  </m:oMathPara>
                </a14:m>
                <a:endParaRPr lang="zh-CN" altLang="en-US" sz="2100" dirty="0"/>
              </a:p>
            </p:txBody>
          </p:sp>
        </mc:Choice>
        <mc:Fallback xmlns="">
          <p:sp>
            <p:nvSpPr>
              <p:cNvPr id="14" name="矩形 13"/>
              <p:cNvSpPr>
                <a:spLocks noRot="1" noChangeAspect="1" noMove="1" noResize="1" noEditPoints="1" noAdjustHandles="1" noChangeArrowheads="1" noChangeShapeType="1" noTextEdit="1"/>
              </p:cNvSpPr>
              <p:nvPr/>
            </p:nvSpPr>
            <p:spPr>
              <a:xfrm>
                <a:off x="4364251" y="5588473"/>
                <a:ext cx="677878" cy="415498"/>
              </a:xfrm>
              <a:prstGeom prst="rect">
                <a:avLst/>
              </a:prstGeom>
              <a:blipFill>
                <a:blip r:embed="rId9"/>
                <a:stretch>
                  <a:fillRect/>
                </a:stretch>
              </a:blipFill>
            </p:spPr>
            <p:txBody>
              <a:bodyPr/>
              <a:lstStyle/>
              <a:p>
                <a:r>
                  <a:rPr lang="zh-CN" altLang="en-US">
                    <a:noFill/>
                  </a:rPr>
                  <a:t> </a:t>
                </a:r>
              </a:p>
            </p:txBody>
          </p:sp>
        </mc:Fallback>
      </mc:AlternateContent>
      <p:sp>
        <p:nvSpPr>
          <p:cNvPr id="15" name="右箭头 14"/>
          <p:cNvSpPr/>
          <p:nvPr/>
        </p:nvSpPr>
        <p:spPr>
          <a:xfrm>
            <a:off x="5416061" y="5658614"/>
            <a:ext cx="298939" cy="277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矩形 15"/>
              <p:cNvSpPr/>
              <p:nvPr/>
            </p:nvSpPr>
            <p:spPr>
              <a:xfrm>
                <a:off x="5945762" y="5581227"/>
                <a:ext cx="2309735" cy="4227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b="1" i="1" smtClean="0">
                          <a:latin typeface="Cambria Math" panose="02040503050406030204" pitchFamily="18" charset="0"/>
                        </a:rPr>
                        <m:t>𝑩</m:t>
                      </m:r>
                      <m:r>
                        <a:rPr lang="en-US" altLang="zh-CN" sz="2100" b="1" i="1" smtClean="0">
                          <a:latin typeface="Cambria Math" panose="02040503050406030204" pitchFamily="18" charset="0"/>
                        </a:rPr>
                        <m:t>=</m:t>
                      </m:r>
                      <m:r>
                        <a:rPr lang="en-US" altLang="zh-CN" sz="2100" b="1" i="1" smtClean="0">
                          <a:latin typeface="Cambria Math" panose="02040503050406030204" pitchFamily="18" charset="0"/>
                        </a:rPr>
                        <m:t>𝑿</m:t>
                      </m:r>
                      <m:sSup>
                        <m:sSupPr>
                          <m:ctrlPr>
                            <a:rPr lang="en-US" altLang="zh-CN" sz="2100" b="1" i="1" smtClean="0">
                              <a:latin typeface="Cambria Math" panose="02040503050406030204" pitchFamily="18" charset="0"/>
                            </a:rPr>
                          </m:ctrlPr>
                        </m:sSupPr>
                        <m:e>
                          <m:r>
                            <a:rPr lang="en-US" altLang="zh-CN" sz="2100" b="1" i="1" smtClean="0">
                              <a:latin typeface="Cambria Math" panose="02040503050406030204" pitchFamily="18" charset="0"/>
                            </a:rPr>
                            <m:t>𝑨</m:t>
                          </m:r>
                        </m:e>
                        <m:sup>
                          <m:r>
                            <a:rPr lang="en-US" altLang="zh-CN" sz="2100" b="1" i="1" smtClean="0">
                              <a:latin typeface="Cambria Math" panose="02040503050406030204" pitchFamily="18" charset="0"/>
                            </a:rPr>
                            <m:t>⊤</m:t>
                          </m:r>
                        </m:sup>
                      </m:sSup>
                      <m:sSup>
                        <m:sSupPr>
                          <m:ctrlPr>
                            <a:rPr lang="en-US" altLang="zh-CN" sz="2100" b="1" i="1" smtClean="0">
                              <a:latin typeface="Cambria Math" panose="02040503050406030204" pitchFamily="18" charset="0"/>
                            </a:rPr>
                          </m:ctrlPr>
                        </m:sSupPr>
                        <m:e>
                          <m:d>
                            <m:dPr>
                              <m:ctrlPr>
                                <a:rPr lang="en-US" altLang="zh-CN" sz="2100" b="1" i="1" smtClean="0">
                                  <a:latin typeface="Cambria Math" panose="02040503050406030204" pitchFamily="18" charset="0"/>
                                </a:rPr>
                              </m:ctrlPr>
                            </m:dPr>
                            <m:e>
                              <m:r>
                                <a:rPr lang="en-US" altLang="zh-CN" sz="2100" b="1" i="1" smtClean="0">
                                  <a:latin typeface="Cambria Math" panose="02040503050406030204" pitchFamily="18" charset="0"/>
                                </a:rPr>
                                <m:t>𝑨</m:t>
                              </m:r>
                              <m:sSup>
                                <m:sSupPr>
                                  <m:ctrlPr>
                                    <a:rPr lang="en-US" altLang="zh-CN" sz="2100" b="1" i="1" smtClean="0">
                                      <a:latin typeface="Cambria Math" panose="02040503050406030204" pitchFamily="18" charset="0"/>
                                    </a:rPr>
                                  </m:ctrlPr>
                                </m:sSupPr>
                                <m:e>
                                  <m:r>
                                    <a:rPr lang="en-US" altLang="zh-CN" sz="2100" b="1" i="1" smtClean="0">
                                      <a:latin typeface="Cambria Math" panose="02040503050406030204" pitchFamily="18" charset="0"/>
                                    </a:rPr>
                                    <m:t>𝑨</m:t>
                                  </m:r>
                                </m:e>
                                <m:sup>
                                  <m:r>
                                    <a:rPr lang="en-US" altLang="zh-CN" sz="2100" b="1" i="1" smtClean="0">
                                      <a:latin typeface="Cambria Math" panose="02040503050406030204" pitchFamily="18" charset="0"/>
                                    </a:rPr>
                                    <m:t>⊤</m:t>
                                  </m:r>
                                </m:sup>
                              </m:sSup>
                            </m:e>
                          </m:d>
                        </m:e>
                        <m:sup>
                          <m:r>
                            <a:rPr lang="en-US" altLang="zh-CN" sz="2100" b="1" i="1" smtClean="0">
                              <a:latin typeface="Cambria Math" panose="02040503050406030204" pitchFamily="18" charset="0"/>
                            </a:rPr>
                            <m:t>−</m:t>
                          </m:r>
                          <m:r>
                            <a:rPr lang="en-US" altLang="zh-CN" sz="2100" b="1" i="1" smtClean="0">
                              <a:latin typeface="Cambria Math" panose="02040503050406030204" pitchFamily="18" charset="0"/>
                            </a:rPr>
                            <m:t>𝟏</m:t>
                          </m:r>
                        </m:sup>
                      </m:sSup>
                    </m:oMath>
                  </m:oMathPara>
                </a14:m>
                <a:endParaRPr lang="zh-CN" altLang="en-US" sz="2100" dirty="0"/>
              </a:p>
            </p:txBody>
          </p:sp>
        </mc:Choice>
        <mc:Fallback xmlns="">
          <p:sp>
            <p:nvSpPr>
              <p:cNvPr id="16" name="矩形 15"/>
              <p:cNvSpPr>
                <a:spLocks noRot="1" noChangeAspect="1" noMove="1" noResize="1" noEditPoints="1" noAdjustHandles="1" noChangeArrowheads="1" noChangeShapeType="1" noTextEdit="1"/>
              </p:cNvSpPr>
              <p:nvPr/>
            </p:nvSpPr>
            <p:spPr>
              <a:xfrm>
                <a:off x="5945762" y="5581227"/>
                <a:ext cx="2309735" cy="422744"/>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3773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610423" y="4782205"/>
            <a:ext cx="266985" cy="42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648807" y="3607271"/>
            <a:ext cx="1652954" cy="810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字典学习的解法</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smtClean="0"/>
              <a:t>当</a:t>
            </a:r>
            <a:r>
              <a:rPr lang="en-US" altLang="zh-CN" dirty="0" smtClean="0"/>
              <a:t>k</a:t>
            </a:r>
            <a:r>
              <a:rPr lang="zh-CN" altLang="en-US" dirty="0" smtClean="0"/>
              <a:t>很大的时候，求逆计算代价高，可以通过逐列更新</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28</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227216" y="2253636"/>
                <a:ext cx="4325991" cy="11194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i="1" smtClean="0">
                          <a:latin typeface="Cambria Math" panose="02040503050406030204" pitchFamily="18" charset="0"/>
                        </a:rPr>
                        <m:t>𝐿</m:t>
                      </m:r>
                      <m:r>
                        <a:rPr lang="en-US" altLang="zh-CN" sz="2100" i="1" smtClean="0">
                          <a:latin typeface="Cambria Math" panose="02040503050406030204" pitchFamily="18" charset="0"/>
                        </a:rPr>
                        <m:t>=</m:t>
                      </m:r>
                      <m:sSubSup>
                        <m:sSubSupPr>
                          <m:ctrlPr>
                            <a:rPr lang="en-US" altLang="zh-CN" sz="2100" i="1">
                              <a:latin typeface="Cambria Math" panose="02040503050406030204" pitchFamily="18" charset="0"/>
                            </a:rPr>
                          </m:ctrlPr>
                        </m:sSubSup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𝑿</m:t>
                              </m:r>
                              <m:r>
                                <a:rPr lang="en-US" altLang="zh-CN" sz="2100" i="1">
                                  <a:latin typeface="Cambria Math" panose="02040503050406030204" pitchFamily="18" charset="0"/>
                                </a:rPr>
                                <m:t>−</m:t>
                              </m:r>
                              <m:r>
                                <a:rPr lang="en-US" altLang="zh-CN" sz="2100" b="1" i="1">
                                  <a:latin typeface="Cambria Math" panose="02040503050406030204" pitchFamily="18" charset="0"/>
                                </a:rPr>
                                <m:t>𝑩𝑨</m:t>
                              </m:r>
                            </m:e>
                          </m:d>
                        </m:e>
                        <m:sub>
                          <m:r>
                            <a:rPr lang="en-US" altLang="zh-CN" sz="2100" i="1">
                              <a:latin typeface="Cambria Math" panose="02040503050406030204" pitchFamily="18" charset="0"/>
                            </a:rPr>
                            <m:t>𝐹</m:t>
                          </m:r>
                        </m:sub>
                        <m:sup>
                          <m:r>
                            <a:rPr lang="en-US" altLang="zh-CN" sz="2100" i="1">
                              <a:latin typeface="Cambria Math" panose="02040503050406030204" pitchFamily="18" charset="0"/>
                            </a:rPr>
                            <m:t>2</m:t>
                          </m:r>
                        </m:sup>
                      </m:sSubSup>
                      <m:r>
                        <a:rPr lang="en-US" altLang="zh-CN" sz="2100" i="1">
                          <a:latin typeface="Cambria Math" panose="02040503050406030204" pitchFamily="18" charset="0"/>
                        </a:rPr>
                        <m:t>=</m:t>
                      </m:r>
                      <m:d>
                        <m:dPr>
                          <m:begChr m:val="‖"/>
                          <m:endChr m:val="‖"/>
                          <m:ctrlPr>
                            <a:rPr lang="en-US" altLang="zh-CN" sz="2100" b="0" i="1" smtClean="0">
                              <a:latin typeface="Cambria Math" panose="02040503050406030204" pitchFamily="18" charset="0"/>
                            </a:rPr>
                          </m:ctrlPr>
                        </m:dPr>
                        <m:e>
                          <m:r>
                            <a:rPr lang="en-US" altLang="zh-CN" sz="2100" b="1" i="1" smtClean="0">
                              <a:latin typeface="Cambria Math" panose="02040503050406030204" pitchFamily="18" charset="0"/>
                            </a:rPr>
                            <m:t>𝑿</m:t>
                          </m:r>
                          <m:r>
                            <a:rPr lang="en-US" altLang="zh-CN" sz="2100" b="0" i="1" smtClean="0">
                              <a:latin typeface="Cambria Math" panose="02040503050406030204" pitchFamily="18" charset="0"/>
                            </a:rPr>
                            <m:t>−</m:t>
                          </m:r>
                          <m:nary>
                            <m:naryPr>
                              <m:chr m:val="∑"/>
                              <m:ctrlPr>
                                <a:rPr lang="en-US" altLang="zh-CN" sz="2100" b="0" i="1" smtClean="0">
                                  <a:latin typeface="Cambria Math" panose="02040503050406030204" pitchFamily="18" charset="0"/>
                                </a:rPr>
                              </m:ctrlPr>
                            </m:naryPr>
                            <m:sub>
                              <m:r>
                                <a:rPr lang="en-US" altLang="zh-CN" sz="2100" b="0" i="1" smtClean="0">
                                  <a:latin typeface="Cambria Math" panose="02040503050406030204" pitchFamily="18" charset="0"/>
                                </a:rPr>
                                <m:t>𝑖</m:t>
                              </m:r>
                              <m:r>
                                <a:rPr lang="en-US" altLang="zh-CN" sz="2100" i="1">
                                  <a:latin typeface="Cambria Math" panose="02040503050406030204" pitchFamily="18" charset="0"/>
                                </a:rPr>
                                <m:t>=</m:t>
                              </m:r>
                              <m:r>
                                <a:rPr lang="en-US" altLang="zh-CN" sz="2100" b="0" i="1" smtClean="0">
                                  <a:latin typeface="Cambria Math" panose="02040503050406030204" pitchFamily="18" charset="0"/>
                                </a:rPr>
                                <m:t>1</m:t>
                              </m:r>
                            </m:sub>
                            <m:sup>
                              <m:r>
                                <a:rPr lang="en-US" altLang="zh-CN" sz="2100" b="0" i="1" smtClean="0">
                                  <a:latin typeface="Cambria Math" panose="02040503050406030204" pitchFamily="18" charset="0"/>
                                </a:rPr>
                                <m:t>𝑘</m:t>
                              </m:r>
                            </m:sup>
                            <m:e>
                              <m:sSub>
                                <m:sSubPr>
                                  <m:ctrlPr>
                                    <a:rPr lang="en-US" altLang="zh-CN" sz="2100" b="0" i="1" smtClean="0">
                                      <a:latin typeface="Cambria Math" panose="02040503050406030204" pitchFamily="18" charset="0"/>
                                    </a:rPr>
                                  </m:ctrlPr>
                                </m:sSubPr>
                                <m:e>
                                  <m:r>
                                    <a:rPr lang="en-US" altLang="zh-CN" sz="2100" b="1" i="1" smtClean="0">
                                      <a:latin typeface="Cambria Math" panose="02040503050406030204" pitchFamily="18" charset="0"/>
                                    </a:rPr>
                                    <m:t>𝒃</m:t>
                                  </m:r>
                                </m:e>
                                <m:sub>
                                  <m:r>
                                    <a:rPr lang="en-US" altLang="zh-CN" sz="2100" b="0" i="1" smtClean="0">
                                      <a:latin typeface="Cambria Math" panose="02040503050406030204" pitchFamily="18" charset="0"/>
                                    </a:rPr>
                                    <m:t>𝑖</m:t>
                                  </m:r>
                                </m:sub>
                              </m:sSub>
                              <m:sSubSup>
                                <m:sSubSupPr>
                                  <m:ctrlPr>
                                    <a:rPr lang="en-US" altLang="zh-CN" sz="2100" b="0" i="1" smtClean="0">
                                      <a:latin typeface="Cambria Math" panose="02040503050406030204" pitchFamily="18" charset="0"/>
                                    </a:rPr>
                                  </m:ctrlPr>
                                </m:sSubSupPr>
                                <m:e>
                                  <m:r>
                                    <a:rPr lang="en-US" altLang="zh-CN" sz="2100" b="1" i="1" smtClean="0">
                                      <a:latin typeface="Cambria Math" panose="02040503050406030204" pitchFamily="18" charset="0"/>
                                    </a:rPr>
                                    <m:t>𝒂</m:t>
                                  </m:r>
                                </m:e>
                                <m:sub>
                                  <m:d>
                                    <m:dPr>
                                      <m:ctrlPr>
                                        <a:rPr lang="en-US" altLang="zh-CN" sz="2100" b="0" i="1" smtClean="0">
                                          <a:latin typeface="Cambria Math" panose="02040503050406030204" pitchFamily="18" charset="0"/>
                                        </a:rPr>
                                      </m:ctrlPr>
                                    </m:dPr>
                                    <m:e>
                                      <m:r>
                                        <a:rPr lang="en-US" altLang="zh-CN" sz="2100" b="0" i="1" smtClean="0">
                                          <a:latin typeface="Cambria Math" panose="02040503050406030204" pitchFamily="18" charset="0"/>
                                        </a:rPr>
                                        <m:t>𝑖</m:t>
                                      </m:r>
                                    </m:e>
                                  </m:d>
                                </m:sub>
                                <m:sup>
                                  <m:r>
                                    <a:rPr lang="en-US" altLang="zh-CN" sz="2100" b="0" i="1" smtClean="0">
                                      <a:latin typeface="Cambria Math" panose="02040503050406030204" pitchFamily="18" charset="0"/>
                                    </a:rPr>
                                    <m:t>⊤</m:t>
                                  </m:r>
                                </m:sup>
                              </m:sSubSup>
                            </m:e>
                          </m:nary>
                        </m:e>
                      </m:d>
                    </m:oMath>
                  </m:oMathPara>
                </a14:m>
                <a:endParaRPr lang="zh-CN" altLang="en-US" sz="2100" dirty="0"/>
              </a:p>
            </p:txBody>
          </p:sp>
        </mc:Choice>
        <mc:Fallback xmlns="">
          <p:sp>
            <p:nvSpPr>
              <p:cNvPr id="7" name="矩形 6"/>
              <p:cNvSpPr>
                <a:spLocks noRot="1" noChangeAspect="1" noMove="1" noResize="1" noEditPoints="1" noAdjustHandles="1" noChangeArrowheads="1" noChangeShapeType="1" noTextEdit="1"/>
              </p:cNvSpPr>
              <p:nvPr/>
            </p:nvSpPr>
            <p:spPr>
              <a:xfrm>
                <a:off x="1227216" y="2253636"/>
                <a:ext cx="4325991" cy="111940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290895" y="2444009"/>
                <a:ext cx="2527789" cy="369332"/>
              </a:xfrm>
              <a:prstGeom prst="rect">
                <a:avLst/>
              </a:prstGeom>
              <a:noFill/>
            </p:spPr>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0" i="1" smtClean="0">
                            <a:latin typeface="Cambria Math" panose="02040503050406030204" pitchFamily="18" charset="0"/>
                          </a:rPr>
                          <m:t>𝑖</m:t>
                        </m:r>
                      </m:sub>
                    </m:sSub>
                  </m:oMath>
                </a14:m>
                <a:r>
                  <a:rPr lang="zh-CN" altLang="en-US" dirty="0" smtClean="0"/>
                  <a:t>表示字典</a:t>
                </a:r>
                <a14:m>
                  <m:oMath xmlns:m="http://schemas.openxmlformats.org/officeDocument/2006/math">
                    <m:r>
                      <a:rPr lang="en-US" altLang="zh-CN" b="1" i="1" dirty="0" smtClean="0">
                        <a:latin typeface="Cambria Math" panose="02040503050406030204" pitchFamily="18" charset="0"/>
                      </a:rPr>
                      <m:t>𝑩</m:t>
                    </m:r>
                  </m:oMath>
                </a14:m>
                <a:r>
                  <a:rPr lang="zh-CN" altLang="en-US" dirty="0" smtClean="0"/>
                  <a:t>的第</a:t>
                </a:r>
                <a14:m>
                  <m:oMath xmlns:m="http://schemas.openxmlformats.org/officeDocument/2006/math">
                    <m:r>
                      <a:rPr lang="en-US" altLang="zh-CN" i="1" dirty="0" smtClean="0">
                        <a:latin typeface="Cambria Math" panose="02040503050406030204" pitchFamily="18" charset="0"/>
                      </a:rPr>
                      <m:t>𝑖</m:t>
                    </m:r>
                  </m:oMath>
                </a14:m>
                <a:r>
                  <a:rPr lang="zh-CN" altLang="en-US" dirty="0" smtClean="0"/>
                  <a:t>列</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290895" y="2444009"/>
                <a:ext cx="2527789" cy="369332"/>
              </a:xfrm>
              <a:prstGeom prst="rect">
                <a:avLst/>
              </a:prstGeom>
              <a:blipFill>
                <a:blip r:embed="rId3"/>
                <a:stretch>
                  <a:fillRect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151773" y="2980341"/>
                <a:ext cx="2405467" cy="388889"/>
              </a:xfrm>
              <a:prstGeom prst="rect">
                <a:avLst/>
              </a:prstGeom>
            </p:spPr>
            <p:txBody>
              <a:bodyPr wrap="none">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𝒂</m:t>
                        </m:r>
                      </m:e>
                      <m: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b>
                    </m:sSub>
                  </m:oMath>
                </a14:m>
                <a:r>
                  <a:rPr lang="zh-CN" altLang="en-US" dirty="0" smtClean="0"/>
                  <a:t>表示矩阵</a:t>
                </a:r>
                <a14:m>
                  <m:oMath xmlns:m="http://schemas.openxmlformats.org/officeDocument/2006/math">
                    <m:r>
                      <a:rPr lang="en-US" altLang="zh-CN" b="1" i="1" dirty="0" smtClean="0">
                        <a:latin typeface="Cambria Math" panose="02040503050406030204" pitchFamily="18" charset="0"/>
                      </a:rPr>
                      <m:t>𝑨</m:t>
                    </m:r>
                  </m:oMath>
                </a14:m>
                <a:r>
                  <a:rPr lang="zh-CN" altLang="en-US" dirty="0" smtClean="0"/>
                  <a:t>的第</a:t>
                </a:r>
                <a14:m>
                  <m:oMath xmlns:m="http://schemas.openxmlformats.org/officeDocument/2006/math">
                    <m:r>
                      <a:rPr lang="en-US" altLang="zh-CN" b="0" i="1" smtClean="0">
                        <a:latin typeface="Cambria Math" panose="02040503050406030204" pitchFamily="18" charset="0"/>
                      </a:rPr>
                      <m:t>𝑖</m:t>
                    </m:r>
                  </m:oMath>
                </a14:m>
                <a:r>
                  <a:rPr lang="zh-CN" altLang="en-US" dirty="0" smtClean="0"/>
                  <a:t>行</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6151773" y="2980341"/>
                <a:ext cx="2405467" cy="388889"/>
              </a:xfrm>
              <a:prstGeom prst="rect">
                <a:avLst/>
              </a:prstGeom>
              <a:blipFill>
                <a:blip r:embed="rId4"/>
                <a:stretch>
                  <a:fillRect t="-9375" r="-1266"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141149" y="3554519"/>
                <a:ext cx="3347776" cy="9015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d>
                                <m:dPr>
                                  <m:ctrlPr>
                                    <a:rPr lang="en-US" altLang="zh-CN" b="1" i="1" smtClean="0">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𝒃</m:t>
                                          </m:r>
                                        </m:e>
                                        <m:sub>
                                          <m:r>
                                            <a:rPr lang="en-US" altLang="zh-CN" i="1">
                                              <a:latin typeface="Cambria Math" panose="02040503050406030204" pitchFamily="18" charset="0"/>
                                            </a:rPr>
                                            <m:t>𝑖</m:t>
                                          </m:r>
                                        </m:sub>
                                      </m:sSub>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𝒂</m:t>
                                          </m:r>
                                        </m:e>
                                        <m: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b>
                                        <m:sup>
                                          <m:r>
                                            <a:rPr lang="en-US" altLang="zh-CN" i="1">
                                              <a:latin typeface="Cambria Math" panose="02040503050406030204" pitchFamily="18" charset="0"/>
                                            </a:rPr>
                                            <m:t>⊤</m:t>
                                          </m:r>
                                        </m:sup>
                                      </m:sSubSup>
                                    </m:e>
                                  </m:nary>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𝒃</m:t>
                                  </m:r>
                                </m:e>
                                <m:sub>
                                  <m:r>
                                    <a:rPr lang="en-US" altLang="zh-CN" i="1">
                                      <a:latin typeface="Cambria Math" panose="02040503050406030204" pitchFamily="18" charset="0"/>
                                    </a:rPr>
                                    <m:t>𝑖</m:t>
                                  </m:r>
                                </m:sub>
                              </m:sSub>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𝒂</m:t>
                                  </m:r>
                                </m:e>
                                <m: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b>
                                <m:sup>
                                  <m:r>
                                    <a:rPr lang="en-US" altLang="zh-CN" i="1">
                                      <a:latin typeface="Cambria Math" panose="02040503050406030204" pitchFamily="18" charset="0"/>
                                    </a:rPr>
                                    <m:t>⊤</m:t>
                                  </m:r>
                                </m:sup>
                              </m:sSubSup>
                            </m:e>
                          </m:d>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141149" y="3554519"/>
                <a:ext cx="3347776" cy="9015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141149" y="4738246"/>
                <a:ext cx="1914690" cy="5135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𝑬</m:t>
                                  </m:r>
                                </m:e>
                                <m:sub>
                                  <m:r>
                                    <a:rPr lang="en-US" altLang="zh-CN" b="1" i="1" smtClean="0">
                                      <a:latin typeface="Cambria Math" panose="02040503050406030204" pitchFamily="18" charset="0"/>
                                    </a:rPr>
                                    <m:t>𝒊</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𝒃</m:t>
                                  </m:r>
                                </m:e>
                                <m:sub>
                                  <m:r>
                                    <a:rPr lang="en-US" altLang="zh-CN" i="1">
                                      <a:latin typeface="Cambria Math" panose="02040503050406030204" pitchFamily="18" charset="0"/>
                                    </a:rPr>
                                    <m:t>𝑖</m:t>
                                  </m:r>
                                </m:sub>
                              </m:sSub>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𝒂</m:t>
                                  </m:r>
                                </m:e>
                                <m: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b>
                                <m:sup>
                                  <m:r>
                                    <a:rPr lang="en-US" altLang="zh-CN" i="1">
                                      <a:latin typeface="Cambria Math" panose="02040503050406030204" pitchFamily="18" charset="0"/>
                                    </a:rPr>
                                    <m:t>⊤</m:t>
                                  </m:r>
                                </m:sup>
                              </m:sSubSup>
                            </m:e>
                          </m:d>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3141149" y="4738246"/>
                <a:ext cx="1914690" cy="513539"/>
              </a:xfrm>
              <a:prstGeom prst="rect">
                <a:avLst/>
              </a:prstGeom>
              <a:blipFill>
                <a:blip r:embed="rId6"/>
                <a:stretch>
                  <a:fillRect b="-1176"/>
                </a:stretch>
              </a:blipFill>
            </p:spPr>
            <p:txBody>
              <a:bodyPr/>
              <a:lstStyle/>
              <a:p>
                <a:r>
                  <a:rPr lang="zh-CN" altLang="en-US">
                    <a:noFill/>
                  </a:rPr>
                  <a:t> </a:t>
                </a:r>
              </a:p>
            </p:txBody>
          </p:sp>
        </mc:Fallback>
      </mc:AlternateContent>
      <p:cxnSp>
        <p:nvCxnSpPr>
          <p:cNvPr id="15" name="直接箭头连接符 14"/>
          <p:cNvCxnSpPr/>
          <p:nvPr/>
        </p:nvCxnSpPr>
        <p:spPr>
          <a:xfrm>
            <a:off x="4510454" y="4418006"/>
            <a:ext cx="0" cy="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3" idx="0"/>
          </p:cNvCxnSpPr>
          <p:nvPr/>
        </p:nvCxnSpPr>
        <p:spPr>
          <a:xfrm flipH="1">
            <a:off x="3743916" y="4418006"/>
            <a:ext cx="731368" cy="364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p:cNvSpPr/>
              <p:nvPr/>
            </p:nvSpPr>
            <p:spPr>
              <a:xfrm>
                <a:off x="1089650" y="5605777"/>
                <a:ext cx="2897973" cy="4227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m:t>
                          </m:r>
                        </m:e>
                        <m: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0" i="1" smtClean="0">
                                  <a:latin typeface="Cambria Math" panose="02040503050406030204" pitchFamily="18" charset="0"/>
                                </a:rPr>
                                <m:t>𝑖</m:t>
                              </m:r>
                            </m:sub>
                          </m:sSub>
                        </m:sub>
                      </m:sSub>
                      <m:r>
                        <a:rPr lang="en-US" altLang="zh-CN" i="1">
                          <a:latin typeface="Cambria Math" panose="02040503050406030204" pitchFamily="18" charset="0"/>
                        </a:rPr>
                        <m:t>𝐿</m:t>
                      </m:r>
                      <m:r>
                        <a:rPr lang="en-US" altLang="zh-CN" b="0" i="1" smtClean="0">
                          <a:latin typeface="Cambria Math" panose="02040503050406030204" pitchFamily="18" charset="0"/>
                        </a:rPr>
                        <m:t>=−2</m:t>
                      </m:r>
                      <m:d>
                        <m:dPr>
                          <m:ctrlPr>
                            <a:rPr lang="en-US" altLang="zh-CN" b="0" i="1" smtClean="0">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𝑬</m:t>
                              </m:r>
                            </m:e>
                            <m:sub>
                              <m:r>
                                <a:rPr lang="en-US" altLang="zh-CN" b="0"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𝒃</m:t>
                              </m:r>
                            </m:e>
                            <m:sub>
                              <m:r>
                                <a:rPr lang="en-US" altLang="zh-CN" i="1">
                                  <a:latin typeface="Cambria Math" panose="02040503050406030204" pitchFamily="18" charset="0"/>
                                </a:rPr>
                                <m:t>𝑖</m:t>
                              </m:r>
                            </m:sub>
                          </m:sSub>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𝒂</m:t>
                              </m:r>
                            </m:e>
                            <m: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b>
                            <m:sup>
                              <m:r>
                                <a:rPr lang="en-US" altLang="zh-CN" i="1">
                                  <a:latin typeface="Cambria Math" panose="02040503050406030204" pitchFamily="18" charset="0"/>
                                </a:rPr>
                                <m:t>⊤</m:t>
                              </m:r>
                            </m:sup>
                          </m:sSubSup>
                        </m:e>
                      </m:d>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𝒂</m:t>
                          </m:r>
                        </m:e>
                        <m: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b>
                      </m:sSub>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1089650" y="5605777"/>
                <a:ext cx="2897973" cy="42274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3864351" y="5605777"/>
                <a:ext cx="67787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i="1" smtClean="0">
                          <a:latin typeface="Cambria Math" panose="02040503050406030204" pitchFamily="18" charset="0"/>
                        </a:rPr>
                        <m:t>=</m:t>
                      </m:r>
                      <m:r>
                        <a:rPr lang="en-US" altLang="zh-CN" sz="2100" b="0" i="1" smtClean="0">
                          <a:latin typeface="Cambria Math" panose="02040503050406030204" pitchFamily="18" charset="0"/>
                        </a:rPr>
                        <m:t>0</m:t>
                      </m:r>
                    </m:oMath>
                  </m:oMathPara>
                </a14:m>
                <a:endParaRPr lang="zh-CN" altLang="en-US" sz="2100" dirty="0"/>
              </a:p>
            </p:txBody>
          </p:sp>
        </mc:Choice>
        <mc:Fallback xmlns="">
          <p:sp>
            <p:nvSpPr>
              <p:cNvPr id="19" name="矩形 18"/>
              <p:cNvSpPr>
                <a:spLocks noRot="1" noChangeAspect="1" noMove="1" noResize="1" noEditPoints="1" noAdjustHandles="1" noChangeArrowheads="1" noChangeShapeType="1" noTextEdit="1"/>
              </p:cNvSpPr>
              <p:nvPr/>
            </p:nvSpPr>
            <p:spPr>
              <a:xfrm>
                <a:off x="3864351" y="5605777"/>
                <a:ext cx="677878" cy="41549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415641" y="5451888"/>
                <a:ext cx="1472263" cy="7232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a:latin typeface="Cambria Math" panose="02040503050406030204" pitchFamily="18" charset="0"/>
                            </a:rPr>
                            <m:t>𝒃</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𝑬</m:t>
                              </m:r>
                            </m:e>
                            <m:sub>
                              <m:r>
                                <a:rPr lang="en-US" altLang="zh-CN" b="0" i="1">
                                  <a:latin typeface="Cambria Math" panose="02040503050406030204" pitchFamily="18" charset="0"/>
                                </a:rPr>
                                <m:t>𝑖</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𝒂</m:t>
                              </m:r>
                            </m:e>
                            <m: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b>
                          </m:sSub>
                        </m:num>
                        <m:den>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𝒂</m:t>
                              </m:r>
                            </m:e>
                            <m: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b>
                            <m:sup>
                              <m:r>
                                <a:rPr lang="en-US" altLang="zh-CN" i="1">
                                  <a:latin typeface="Cambria Math" panose="02040503050406030204" pitchFamily="18" charset="0"/>
                                </a:rPr>
                                <m:t>⊤</m:t>
                              </m:r>
                            </m:sup>
                          </m:sSub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𝒂</m:t>
                              </m:r>
                            </m:e>
                            <m: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b>
                          </m:sSub>
                        </m:den>
                      </m:f>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5415641" y="5451888"/>
                <a:ext cx="1472263" cy="723275"/>
              </a:xfrm>
              <a:prstGeom prst="rect">
                <a:avLst/>
              </a:prstGeom>
              <a:blipFill>
                <a:blip r:embed="rId9"/>
                <a:stretch>
                  <a:fillRect/>
                </a:stretch>
              </a:blipFill>
            </p:spPr>
            <p:txBody>
              <a:bodyPr/>
              <a:lstStyle/>
              <a:p>
                <a:r>
                  <a:rPr lang="zh-CN" altLang="en-US">
                    <a:noFill/>
                  </a:rPr>
                  <a:t> </a:t>
                </a:r>
              </a:p>
            </p:txBody>
          </p:sp>
        </mc:Fallback>
      </mc:AlternateContent>
      <p:sp>
        <p:nvSpPr>
          <p:cNvPr id="21" name="右箭头 20"/>
          <p:cNvSpPr/>
          <p:nvPr/>
        </p:nvSpPr>
        <p:spPr>
          <a:xfrm>
            <a:off x="4879309" y="5674538"/>
            <a:ext cx="298939" cy="277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502726" y="6243731"/>
            <a:ext cx="2492990" cy="369332"/>
          </a:xfrm>
          <a:prstGeom prst="rect">
            <a:avLst/>
          </a:prstGeom>
        </p:spPr>
        <p:txBody>
          <a:bodyPr wrap="none">
            <a:spAutoFit/>
          </a:bodyPr>
          <a:lstStyle/>
          <a:p>
            <a:r>
              <a:rPr lang="zh-CN" altLang="en-US" dirty="0"/>
              <a:t>反复迭代以获得最优解</a:t>
            </a:r>
            <a:endParaRPr lang="en-US" altLang="zh-CN" dirty="0"/>
          </a:p>
        </p:txBody>
      </p:sp>
    </p:spTree>
    <p:extLst>
      <p:ext uri="{BB962C8B-B14F-4D97-AF65-F5344CB8AC3E}">
        <p14:creationId xmlns:p14="http://schemas.microsoft.com/office/powerpoint/2010/main" val="2537157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压缩感知</a:t>
            </a:r>
          </a:p>
        </p:txBody>
      </p:sp>
      <p:sp>
        <p:nvSpPr>
          <p:cNvPr id="3" name="内容占位符 2"/>
          <p:cNvSpPr>
            <a:spLocks noGrp="1"/>
          </p:cNvSpPr>
          <p:nvPr>
            <p:ph idx="1"/>
          </p:nvPr>
        </p:nvSpPr>
        <p:spPr/>
        <p:txBody>
          <a:bodyPr/>
          <a:lstStyle/>
          <a:p>
            <a:r>
              <a:rPr lang="zh-CN" altLang="en-US" dirty="0"/>
              <a:t>能否利用部分数据恢复全部数据？</a:t>
            </a:r>
          </a:p>
          <a:p>
            <a:endParaRPr lang="en-US" altLang="zh-CN" dirty="0" smtClean="0"/>
          </a:p>
          <a:p>
            <a:endParaRPr lang="en-US" altLang="zh-CN" dirty="0"/>
          </a:p>
          <a:p>
            <a:r>
              <a:rPr lang="zh-CN" altLang="en-US" dirty="0"/>
              <a:t>数据传输中，能否利用接收到的压缩、丢包后的数字信号，精确重构出原信号？</a:t>
            </a:r>
            <a:endParaRPr lang="en-US" altLang="zh-CN" dirty="0"/>
          </a:p>
          <a:p>
            <a:endParaRPr lang="en-US" altLang="zh-CN" dirty="0" smtClean="0"/>
          </a:p>
          <a:p>
            <a:endParaRPr lang="en-US" altLang="zh-CN" dirty="0"/>
          </a:p>
          <a:p>
            <a:r>
              <a:rPr lang="zh-CN" altLang="en-US" dirty="0"/>
              <a:t>压缩感知 </a:t>
            </a:r>
            <a:r>
              <a:rPr lang="en-US" altLang="zh-CN" dirty="0"/>
              <a:t>(compressive sensing)</a:t>
            </a:r>
            <a:r>
              <a:rPr lang="zh-CN" altLang="en-US" dirty="0"/>
              <a:t> </a:t>
            </a:r>
            <a:r>
              <a:rPr lang="en-US" altLang="zh-CN" sz="1400" dirty="0"/>
              <a:t>[</a:t>
            </a:r>
            <a:r>
              <a:rPr lang="en-US" altLang="zh-CN" sz="1400" dirty="0" err="1"/>
              <a:t>Cándes</a:t>
            </a:r>
            <a:r>
              <a:rPr lang="en-US" altLang="zh-CN" sz="1400" dirty="0"/>
              <a:t> et al., 2006, </a:t>
            </a:r>
            <a:r>
              <a:rPr lang="en-US" altLang="zh-CN" sz="1400" dirty="0" err="1"/>
              <a:t>Donoho</a:t>
            </a:r>
            <a:r>
              <a:rPr lang="en-US" altLang="zh-CN" sz="1400" dirty="0"/>
              <a:t>, 2006]</a:t>
            </a:r>
            <a:r>
              <a:rPr lang="en-US" altLang="zh-CN" dirty="0"/>
              <a:t> </a:t>
            </a:r>
            <a:r>
              <a:rPr lang="zh-CN" altLang="en-US" dirty="0"/>
              <a:t>为解决此类问题提供了新的思路</a:t>
            </a:r>
            <a:r>
              <a:rPr lang="en-US" altLang="zh-CN" dirty="0"/>
              <a:t>.</a:t>
            </a:r>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29</a:t>
            </a:fld>
            <a:endParaRPr lang="zh-CN" altLang="en-US"/>
          </a:p>
        </p:txBody>
      </p:sp>
      <p:sp>
        <p:nvSpPr>
          <p:cNvPr id="7" name="矩形 6"/>
          <p:cNvSpPr/>
          <p:nvPr/>
        </p:nvSpPr>
        <p:spPr>
          <a:xfrm>
            <a:off x="1551842" y="5495888"/>
            <a:ext cx="6040316" cy="646331"/>
          </a:xfrm>
          <a:prstGeom prst="rect">
            <a:avLst/>
          </a:prstGeom>
        </p:spPr>
        <p:txBody>
          <a:bodyPr wrap="square">
            <a:spAutoFit/>
          </a:bodyPr>
          <a:lstStyle/>
          <a:p>
            <a:r>
              <a:rPr lang="zh-CN" altLang="en-US" dirty="0">
                <a:solidFill>
                  <a:srgbClr val="121212"/>
                </a:solidFill>
                <a:latin typeface="-apple-system"/>
              </a:rPr>
              <a:t>针对信号采样的技术，它通过一些手段，实现了“压缩的采样”，准确说是</a:t>
            </a:r>
            <a:r>
              <a:rPr lang="zh-CN" altLang="en-US" b="1" dirty="0">
                <a:solidFill>
                  <a:srgbClr val="121212"/>
                </a:solidFill>
                <a:latin typeface="-apple-system"/>
              </a:rPr>
              <a:t>在采样过程中完成了数据压缩的过程</a:t>
            </a:r>
            <a:r>
              <a:rPr lang="zh-CN" altLang="en-US" dirty="0">
                <a:solidFill>
                  <a:srgbClr val="121212"/>
                </a:solidFill>
                <a:latin typeface="-apple-system"/>
              </a:rPr>
              <a:t>。</a:t>
            </a:r>
            <a:endParaRPr lang="zh-CN" altLang="en-US" dirty="0"/>
          </a:p>
        </p:txBody>
      </p:sp>
    </p:spTree>
    <p:extLst>
      <p:ext uri="{BB962C8B-B14F-4D97-AF65-F5344CB8AC3E}">
        <p14:creationId xmlns:p14="http://schemas.microsoft.com/office/powerpoint/2010/main" val="397042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例子：西瓜的特征</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a:t>
            </a:fld>
            <a:endParaRPr lang="zh-CN" altLang="en-US"/>
          </a:p>
        </p:txBody>
      </p:sp>
      <p:sp>
        <p:nvSpPr>
          <p:cNvPr id="7" name="文本框 6"/>
          <p:cNvSpPr txBox="1"/>
          <p:nvPr/>
        </p:nvSpPr>
        <p:spPr>
          <a:xfrm>
            <a:off x="260350" y="3155720"/>
            <a:ext cx="1663984" cy="430887"/>
          </a:xfrm>
          <a:prstGeom prst="rect">
            <a:avLst/>
          </a:prstGeom>
          <a:noFill/>
        </p:spPr>
        <p:txBody>
          <a:bodyPr wrap="square" rtlCol="0">
            <a:spAutoFit/>
          </a:bodyPr>
          <a:lstStyle/>
          <a:p>
            <a:r>
              <a:rPr lang="zh-CN" altLang="en-US" sz="2200" dirty="0">
                <a:latin typeface="+mn-ea"/>
              </a:rPr>
              <a:t>西瓜的</a:t>
            </a:r>
            <a:r>
              <a:rPr lang="zh-CN" altLang="en-US" sz="2200" b="1" dirty="0">
                <a:latin typeface="+mn-ea"/>
              </a:rPr>
              <a:t>特征</a:t>
            </a:r>
          </a:p>
        </p:txBody>
      </p:sp>
      <p:sp>
        <p:nvSpPr>
          <p:cNvPr id="8" name="文本框 7"/>
          <p:cNvSpPr txBox="1"/>
          <p:nvPr/>
        </p:nvSpPr>
        <p:spPr>
          <a:xfrm>
            <a:off x="2361063" y="1801504"/>
            <a:ext cx="1433015" cy="3139321"/>
          </a:xfrm>
          <a:prstGeom prst="rect">
            <a:avLst/>
          </a:prstGeom>
          <a:noFill/>
        </p:spPr>
        <p:txBody>
          <a:bodyPr wrap="square" rtlCol="0">
            <a:spAutoFit/>
          </a:bodyPr>
          <a:lstStyle/>
          <a:p>
            <a:r>
              <a:rPr lang="zh-CN" altLang="en-US" sz="2200" dirty="0" smtClean="0">
                <a:latin typeface="+mn-ea"/>
              </a:rPr>
              <a:t>颜色</a:t>
            </a:r>
            <a:endParaRPr lang="en-US" altLang="zh-CN" sz="2200" dirty="0" smtClean="0">
              <a:latin typeface="+mn-ea"/>
            </a:endParaRPr>
          </a:p>
          <a:p>
            <a:endParaRPr lang="en-US" altLang="zh-CN" sz="2200" dirty="0" smtClean="0">
              <a:latin typeface="+mn-ea"/>
            </a:endParaRPr>
          </a:p>
          <a:p>
            <a:r>
              <a:rPr lang="zh-CN" altLang="en-US" sz="2200" dirty="0" smtClean="0">
                <a:latin typeface="+mn-ea"/>
              </a:rPr>
              <a:t>纹理</a:t>
            </a:r>
            <a:endParaRPr lang="en-US" altLang="zh-CN" sz="2200" dirty="0" smtClean="0">
              <a:latin typeface="+mn-ea"/>
            </a:endParaRPr>
          </a:p>
          <a:p>
            <a:endParaRPr lang="en-US" altLang="zh-CN" sz="2200" dirty="0" smtClean="0">
              <a:latin typeface="+mn-ea"/>
            </a:endParaRPr>
          </a:p>
          <a:p>
            <a:r>
              <a:rPr lang="zh-CN" altLang="en-US" sz="2200" dirty="0" smtClean="0">
                <a:latin typeface="+mn-ea"/>
              </a:rPr>
              <a:t>触感</a:t>
            </a:r>
          </a:p>
          <a:p>
            <a:endParaRPr lang="en-US" altLang="zh-CN" sz="2200" dirty="0" smtClean="0">
              <a:latin typeface="+mn-ea"/>
            </a:endParaRPr>
          </a:p>
          <a:p>
            <a:r>
              <a:rPr lang="zh-CN" altLang="en-US" sz="2200" dirty="0">
                <a:latin typeface="+mn-ea"/>
              </a:rPr>
              <a:t>根</a:t>
            </a:r>
            <a:r>
              <a:rPr lang="zh-CN" altLang="en-US" sz="2200" dirty="0" smtClean="0">
                <a:latin typeface="+mn-ea"/>
              </a:rPr>
              <a:t>蒂</a:t>
            </a:r>
            <a:endParaRPr lang="en-US" altLang="zh-CN" sz="2200" dirty="0" smtClean="0">
              <a:latin typeface="+mn-ea"/>
            </a:endParaRPr>
          </a:p>
          <a:p>
            <a:endParaRPr lang="en-US" altLang="zh-CN" sz="2200" dirty="0" smtClean="0">
              <a:latin typeface="+mn-ea"/>
            </a:endParaRPr>
          </a:p>
          <a:p>
            <a:r>
              <a:rPr lang="zh-CN" altLang="en-US" sz="2200" dirty="0" smtClean="0">
                <a:latin typeface="+mn-ea"/>
              </a:rPr>
              <a:t>声音</a:t>
            </a:r>
            <a:endParaRPr lang="en-US" altLang="zh-CN" sz="2200" dirty="0" smtClean="0">
              <a:latin typeface="+mn-ea"/>
            </a:endParaRPr>
          </a:p>
        </p:txBody>
      </p:sp>
      <p:sp>
        <p:nvSpPr>
          <p:cNvPr id="9" name="左大括号 8"/>
          <p:cNvSpPr/>
          <p:nvPr/>
        </p:nvSpPr>
        <p:spPr>
          <a:xfrm>
            <a:off x="1924334" y="1801504"/>
            <a:ext cx="436729" cy="31393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右大括号 9"/>
          <p:cNvSpPr/>
          <p:nvPr/>
        </p:nvSpPr>
        <p:spPr>
          <a:xfrm>
            <a:off x="3077570" y="3835021"/>
            <a:ext cx="238836" cy="11058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右大括号 10"/>
          <p:cNvSpPr/>
          <p:nvPr/>
        </p:nvSpPr>
        <p:spPr>
          <a:xfrm>
            <a:off x="3077570" y="1801504"/>
            <a:ext cx="238836" cy="17851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文本框 11"/>
          <p:cNvSpPr txBox="1"/>
          <p:nvPr/>
        </p:nvSpPr>
        <p:spPr>
          <a:xfrm>
            <a:off x="3357352" y="4172479"/>
            <a:ext cx="1433015" cy="430887"/>
          </a:xfrm>
          <a:prstGeom prst="rect">
            <a:avLst/>
          </a:prstGeom>
          <a:noFill/>
        </p:spPr>
        <p:txBody>
          <a:bodyPr wrap="square" rtlCol="0">
            <a:spAutoFit/>
          </a:bodyPr>
          <a:lstStyle/>
          <a:p>
            <a:r>
              <a:rPr lang="zh-CN" altLang="en-US" sz="2200" b="1" dirty="0">
                <a:latin typeface="+mn-ea"/>
              </a:rPr>
              <a:t>相关</a:t>
            </a:r>
            <a:r>
              <a:rPr lang="zh-CN" altLang="en-US" sz="2200" b="1" dirty="0" smtClean="0">
                <a:latin typeface="+mn-ea"/>
              </a:rPr>
              <a:t>特征</a:t>
            </a:r>
            <a:endParaRPr lang="zh-CN" altLang="en-US" sz="2200" b="1" dirty="0">
              <a:latin typeface="+mn-ea"/>
            </a:endParaRPr>
          </a:p>
        </p:txBody>
      </p:sp>
      <p:sp>
        <p:nvSpPr>
          <p:cNvPr id="13" name="文本框 12"/>
          <p:cNvSpPr txBox="1"/>
          <p:nvPr/>
        </p:nvSpPr>
        <p:spPr>
          <a:xfrm>
            <a:off x="3357352" y="2478611"/>
            <a:ext cx="1433015" cy="430887"/>
          </a:xfrm>
          <a:prstGeom prst="rect">
            <a:avLst/>
          </a:prstGeom>
          <a:noFill/>
        </p:spPr>
        <p:txBody>
          <a:bodyPr wrap="square" rtlCol="0">
            <a:spAutoFit/>
          </a:bodyPr>
          <a:lstStyle/>
          <a:p>
            <a:r>
              <a:rPr lang="zh-CN" altLang="en-US" sz="2200" b="1" dirty="0" smtClean="0">
                <a:latin typeface="+mn-ea"/>
              </a:rPr>
              <a:t>无关特征</a:t>
            </a:r>
            <a:endParaRPr lang="zh-CN" altLang="en-US" sz="2200" b="1" dirty="0">
              <a:latin typeface="+mn-ea"/>
            </a:endParaRPr>
          </a:p>
        </p:txBody>
      </p:sp>
      <p:sp>
        <p:nvSpPr>
          <p:cNvPr id="17" name="文本框 16"/>
          <p:cNvSpPr txBox="1"/>
          <p:nvPr/>
        </p:nvSpPr>
        <p:spPr>
          <a:xfrm>
            <a:off x="5345645" y="2329284"/>
            <a:ext cx="3610095" cy="430887"/>
          </a:xfrm>
          <a:prstGeom prst="rect">
            <a:avLst/>
          </a:prstGeom>
          <a:noFill/>
        </p:spPr>
        <p:txBody>
          <a:bodyPr wrap="square" rtlCol="0">
            <a:spAutoFit/>
          </a:bodyPr>
          <a:lstStyle/>
          <a:p>
            <a:r>
              <a:rPr lang="zh-CN" altLang="en-US" sz="2200" b="1" dirty="0" smtClean="0">
                <a:latin typeface="+mn-ea"/>
              </a:rPr>
              <a:t>当前任务</a:t>
            </a:r>
            <a:r>
              <a:rPr lang="zh-CN" altLang="en-US" sz="2200" dirty="0" smtClean="0">
                <a:latin typeface="+mn-ea"/>
              </a:rPr>
              <a:t>：西瓜是否是好瓜</a:t>
            </a:r>
            <a:endParaRPr lang="zh-CN" altLang="en-US" sz="2200" dirty="0">
              <a:latin typeface="+mn-ea"/>
            </a:endParaRPr>
          </a:p>
        </p:txBody>
      </p:sp>
      <p:cxnSp>
        <p:nvCxnSpPr>
          <p:cNvPr id="18" name="直接箭头连接符 17"/>
          <p:cNvCxnSpPr/>
          <p:nvPr/>
        </p:nvCxnSpPr>
        <p:spPr>
          <a:xfrm flipV="1">
            <a:off x="4653887" y="3586607"/>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4640239" y="4387922"/>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图片 19"/>
          <p:cNvPicPr>
            <a:picLocks noChangeAspect="1"/>
          </p:cNvPicPr>
          <p:nvPr/>
        </p:nvPicPr>
        <p:blipFill>
          <a:blip r:embed="rId2"/>
          <a:stretch>
            <a:fillRect/>
          </a:stretch>
        </p:blipFill>
        <p:spPr>
          <a:xfrm>
            <a:off x="5941890" y="4788581"/>
            <a:ext cx="2668429" cy="1157764"/>
          </a:xfrm>
          <a:prstGeom prst="rect">
            <a:avLst/>
          </a:prstGeom>
        </p:spPr>
      </p:pic>
      <p:pic>
        <p:nvPicPr>
          <p:cNvPr id="21" name="图片 20"/>
          <p:cNvPicPr>
            <a:picLocks noChangeAspect="1"/>
          </p:cNvPicPr>
          <p:nvPr/>
        </p:nvPicPr>
        <p:blipFill>
          <a:blip r:embed="rId3"/>
          <a:stretch>
            <a:fillRect/>
          </a:stretch>
        </p:blipFill>
        <p:spPr>
          <a:xfrm>
            <a:off x="5941890" y="3017012"/>
            <a:ext cx="2662238" cy="1139190"/>
          </a:xfrm>
          <a:prstGeom prst="rect">
            <a:avLst/>
          </a:prstGeom>
        </p:spPr>
      </p:pic>
      <p:sp>
        <p:nvSpPr>
          <p:cNvPr id="15" name="文本框 14"/>
          <p:cNvSpPr txBox="1"/>
          <p:nvPr/>
        </p:nvSpPr>
        <p:spPr>
          <a:xfrm>
            <a:off x="7884277" y="5761679"/>
            <a:ext cx="935872" cy="430887"/>
          </a:xfrm>
          <a:prstGeom prst="rect">
            <a:avLst/>
          </a:prstGeom>
          <a:noFill/>
        </p:spPr>
        <p:txBody>
          <a:bodyPr wrap="square" rtlCol="0">
            <a:spAutoFit/>
          </a:bodyPr>
          <a:lstStyle/>
          <a:p>
            <a:r>
              <a:rPr lang="zh-CN" altLang="en-US" sz="2200" i="1" dirty="0"/>
              <a:t>好</a:t>
            </a:r>
            <a:r>
              <a:rPr lang="zh-CN" altLang="en-US" sz="2200" i="1" dirty="0" smtClean="0"/>
              <a:t>瓜</a:t>
            </a:r>
            <a:endParaRPr lang="zh-CN" altLang="en-US" sz="2200" i="1" dirty="0"/>
          </a:p>
        </p:txBody>
      </p:sp>
      <p:sp>
        <p:nvSpPr>
          <p:cNvPr id="16" name="文本框 15"/>
          <p:cNvSpPr txBox="1"/>
          <p:nvPr/>
        </p:nvSpPr>
        <p:spPr>
          <a:xfrm>
            <a:off x="7787124" y="3961582"/>
            <a:ext cx="817004" cy="430887"/>
          </a:xfrm>
          <a:prstGeom prst="rect">
            <a:avLst/>
          </a:prstGeom>
          <a:noFill/>
        </p:spPr>
        <p:txBody>
          <a:bodyPr wrap="square" rtlCol="0">
            <a:spAutoFit/>
          </a:bodyPr>
          <a:lstStyle/>
          <a:p>
            <a:r>
              <a:rPr lang="zh-CN" altLang="en-US" sz="2200" i="1" dirty="0"/>
              <a:t>坏</a:t>
            </a:r>
            <a:r>
              <a:rPr lang="zh-CN" altLang="en-US" sz="2200" i="1" dirty="0" smtClean="0"/>
              <a:t>瓜</a:t>
            </a:r>
            <a:endParaRPr lang="zh-CN" altLang="en-US" sz="2200" i="1" dirty="0"/>
          </a:p>
        </p:txBody>
      </p:sp>
    </p:spTree>
    <p:extLst>
      <p:ext uri="{BB962C8B-B14F-4D97-AF65-F5344CB8AC3E}">
        <p14:creationId xmlns:p14="http://schemas.microsoft.com/office/powerpoint/2010/main" val="196897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模拟信号采样</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30</a:t>
            </a:fld>
            <a:endParaRPr lang="zh-CN" altLang="en-US"/>
          </a:p>
        </p:txBody>
      </p:sp>
      <p:pic>
        <p:nvPicPr>
          <p:cNvPr id="8" name="图片 7"/>
          <p:cNvPicPr>
            <a:picLocks noChangeAspect="1"/>
          </p:cNvPicPr>
          <p:nvPr/>
        </p:nvPicPr>
        <p:blipFill>
          <a:blip r:embed="rId2"/>
          <a:stretch>
            <a:fillRect/>
          </a:stretch>
        </p:blipFill>
        <p:spPr>
          <a:xfrm>
            <a:off x="967887" y="2067727"/>
            <a:ext cx="2752381" cy="1104762"/>
          </a:xfrm>
          <a:prstGeom prst="rect">
            <a:avLst/>
          </a:prstGeom>
        </p:spPr>
      </p:pic>
      <p:pic>
        <p:nvPicPr>
          <p:cNvPr id="9" name="图片 8"/>
          <p:cNvPicPr>
            <a:picLocks noChangeAspect="1"/>
          </p:cNvPicPr>
          <p:nvPr/>
        </p:nvPicPr>
        <p:blipFill>
          <a:blip r:embed="rId3"/>
          <a:stretch>
            <a:fillRect/>
          </a:stretch>
        </p:blipFill>
        <p:spPr>
          <a:xfrm>
            <a:off x="4572000" y="2067727"/>
            <a:ext cx="2771429" cy="1123810"/>
          </a:xfrm>
          <a:prstGeom prst="rect">
            <a:avLst/>
          </a:prstGeom>
        </p:spPr>
      </p:pic>
      <p:sp>
        <p:nvSpPr>
          <p:cNvPr id="10" name="文本框 9"/>
          <p:cNvSpPr txBox="1"/>
          <p:nvPr/>
        </p:nvSpPr>
        <p:spPr>
          <a:xfrm>
            <a:off x="1802423" y="3264484"/>
            <a:ext cx="1406770" cy="369332"/>
          </a:xfrm>
          <a:prstGeom prst="rect">
            <a:avLst/>
          </a:prstGeom>
          <a:noFill/>
        </p:spPr>
        <p:txBody>
          <a:bodyPr wrap="square" rtlCol="0">
            <a:spAutoFit/>
          </a:bodyPr>
          <a:lstStyle/>
          <a:p>
            <a:r>
              <a:rPr lang="zh-CN" altLang="en-US" dirty="0" smtClean="0"/>
              <a:t>模拟信号</a:t>
            </a:r>
            <a:endParaRPr lang="zh-CN" altLang="en-US" dirty="0"/>
          </a:p>
        </p:txBody>
      </p:sp>
      <p:sp>
        <p:nvSpPr>
          <p:cNvPr id="11" name="文本框 10"/>
          <p:cNvSpPr txBox="1"/>
          <p:nvPr/>
        </p:nvSpPr>
        <p:spPr>
          <a:xfrm>
            <a:off x="5380892" y="3264484"/>
            <a:ext cx="1406770" cy="369332"/>
          </a:xfrm>
          <a:prstGeom prst="rect">
            <a:avLst/>
          </a:prstGeom>
          <a:noFill/>
        </p:spPr>
        <p:txBody>
          <a:bodyPr wrap="square" rtlCol="0">
            <a:spAutoFit/>
          </a:bodyPr>
          <a:lstStyle/>
          <a:p>
            <a:pPr algn="ctr"/>
            <a:r>
              <a:rPr lang="zh-CN" altLang="en-US" dirty="0"/>
              <a:t>数字</a:t>
            </a:r>
            <a:r>
              <a:rPr lang="zh-CN" altLang="en-US" dirty="0" smtClean="0"/>
              <a:t>信号</a:t>
            </a:r>
            <a:endParaRPr lang="zh-CN" altLang="en-US" dirty="0"/>
          </a:p>
        </p:txBody>
      </p:sp>
      <p:sp>
        <p:nvSpPr>
          <p:cNvPr id="12" name="右箭头 11"/>
          <p:cNvSpPr/>
          <p:nvPr/>
        </p:nvSpPr>
        <p:spPr>
          <a:xfrm>
            <a:off x="3979080" y="2285998"/>
            <a:ext cx="334108" cy="272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803234" y="2558559"/>
            <a:ext cx="685800" cy="369332"/>
          </a:xfrm>
          <a:prstGeom prst="rect">
            <a:avLst/>
          </a:prstGeom>
          <a:noFill/>
        </p:spPr>
        <p:txBody>
          <a:bodyPr wrap="square" rtlCol="0">
            <a:spAutoFit/>
          </a:bodyPr>
          <a:lstStyle/>
          <a:p>
            <a:r>
              <a:rPr lang="zh-CN" altLang="en-US" dirty="0" smtClean="0"/>
              <a:t>采样</a:t>
            </a:r>
            <a:endParaRPr lang="zh-CN" altLang="en-US" dirty="0"/>
          </a:p>
        </p:txBody>
      </p:sp>
      <p:pic>
        <p:nvPicPr>
          <p:cNvPr id="14" name="图片 13"/>
          <p:cNvPicPr>
            <a:picLocks noChangeAspect="1"/>
          </p:cNvPicPr>
          <p:nvPr/>
        </p:nvPicPr>
        <p:blipFill>
          <a:blip r:embed="rId4"/>
          <a:stretch>
            <a:fillRect/>
          </a:stretch>
        </p:blipFill>
        <p:spPr>
          <a:xfrm>
            <a:off x="1050853" y="4139547"/>
            <a:ext cx="2752381" cy="1409524"/>
          </a:xfrm>
          <a:prstGeom prst="rect">
            <a:avLst/>
          </a:prstGeom>
        </p:spPr>
      </p:pic>
      <p:sp>
        <p:nvSpPr>
          <p:cNvPr id="15" name="文本框 14"/>
          <p:cNvSpPr txBox="1"/>
          <p:nvPr/>
        </p:nvSpPr>
        <p:spPr>
          <a:xfrm>
            <a:off x="4489034" y="4403895"/>
            <a:ext cx="3302697" cy="646331"/>
          </a:xfrm>
          <a:prstGeom prst="rect">
            <a:avLst/>
          </a:prstGeom>
          <a:noFill/>
        </p:spPr>
        <p:txBody>
          <a:bodyPr wrap="square" rtlCol="0">
            <a:spAutoFit/>
          </a:bodyPr>
          <a:lstStyle/>
          <a:p>
            <a:r>
              <a:rPr lang="zh-CN" altLang="en-US" dirty="0" smtClean="0"/>
              <a:t>用多大的采样频率，才能完全恢复模拟信号？</a:t>
            </a:r>
            <a:endParaRPr lang="zh-CN" altLang="en-US" dirty="0"/>
          </a:p>
        </p:txBody>
      </p:sp>
    </p:spTree>
    <p:extLst>
      <p:ext uri="{BB962C8B-B14F-4D97-AF65-F5344CB8AC3E}">
        <p14:creationId xmlns:p14="http://schemas.microsoft.com/office/powerpoint/2010/main" val="254761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模拟信号采样</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31</a:t>
            </a:fld>
            <a:endParaRPr lang="zh-CN" altLang="en-US"/>
          </a:p>
        </p:txBody>
      </p:sp>
      <p:pic>
        <p:nvPicPr>
          <p:cNvPr id="8" name="图片 7"/>
          <p:cNvPicPr>
            <a:picLocks noChangeAspect="1"/>
          </p:cNvPicPr>
          <p:nvPr/>
        </p:nvPicPr>
        <p:blipFill>
          <a:blip r:embed="rId2"/>
          <a:stretch>
            <a:fillRect/>
          </a:stretch>
        </p:blipFill>
        <p:spPr>
          <a:xfrm>
            <a:off x="967887" y="2067727"/>
            <a:ext cx="2752381" cy="1104762"/>
          </a:xfrm>
          <a:prstGeom prst="rect">
            <a:avLst/>
          </a:prstGeom>
        </p:spPr>
      </p:pic>
      <p:pic>
        <p:nvPicPr>
          <p:cNvPr id="9" name="图片 8"/>
          <p:cNvPicPr>
            <a:picLocks noChangeAspect="1"/>
          </p:cNvPicPr>
          <p:nvPr/>
        </p:nvPicPr>
        <p:blipFill>
          <a:blip r:embed="rId3"/>
          <a:stretch>
            <a:fillRect/>
          </a:stretch>
        </p:blipFill>
        <p:spPr>
          <a:xfrm>
            <a:off x="4572000" y="2067727"/>
            <a:ext cx="2771429" cy="1123810"/>
          </a:xfrm>
          <a:prstGeom prst="rect">
            <a:avLst/>
          </a:prstGeom>
        </p:spPr>
      </p:pic>
      <p:sp>
        <p:nvSpPr>
          <p:cNvPr id="10" name="文本框 9"/>
          <p:cNvSpPr txBox="1"/>
          <p:nvPr/>
        </p:nvSpPr>
        <p:spPr>
          <a:xfrm>
            <a:off x="1802423" y="3264484"/>
            <a:ext cx="1406770" cy="369332"/>
          </a:xfrm>
          <a:prstGeom prst="rect">
            <a:avLst/>
          </a:prstGeom>
          <a:noFill/>
        </p:spPr>
        <p:txBody>
          <a:bodyPr wrap="square" rtlCol="0">
            <a:spAutoFit/>
          </a:bodyPr>
          <a:lstStyle/>
          <a:p>
            <a:r>
              <a:rPr lang="zh-CN" altLang="en-US" dirty="0" smtClean="0"/>
              <a:t>模拟信号</a:t>
            </a:r>
            <a:endParaRPr lang="zh-CN" altLang="en-US" dirty="0"/>
          </a:p>
        </p:txBody>
      </p:sp>
      <p:sp>
        <p:nvSpPr>
          <p:cNvPr id="11" name="文本框 10"/>
          <p:cNvSpPr txBox="1"/>
          <p:nvPr/>
        </p:nvSpPr>
        <p:spPr>
          <a:xfrm>
            <a:off x="5380892" y="3264484"/>
            <a:ext cx="1406770" cy="369332"/>
          </a:xfrm>
          <a:prstGeom prst="rect">
            <a:avLst/>
          </a:prstGeom>
          <a:noFill/>
        </p:spPr>
        <p:txBody>
          <a:bodyPr wrap="square" rtlCol="0">
            <a:spAutoFit/>
          </a:bodyPr>
          <a:lstStyle/>
          <a:p>
            <a:pPr algn="ctr"/>
            <a:r>
              <a:rPr lang="zh-CN" altLang="en-US" dirty="0"/>
              <a:t>数字</a:t>
            </a:r>
            <a:r>
              <a:rPr lang="zh-CN" altLang="en-US" dirty="0" smtClean="0"/>
              <a:t>信号</a:t>
            </a:r>
            <a:endParaRPr lang="zh-CN" altLang="en-US" dirty="0"/>
          </a:p>
        </p:txBody>
      </p:sp>
      <p:sp>
        <p:nvSpPr>
          <p:cNvPr id="12" name="右箭头 11"/>
          <p:cNvSpPr/>
          <p:nvPr/>
        </p:nvSpPr>
        <p:spPr>
          <a:xfrm>
            <a:off x="3979080" y="2285998"/>
            <a:ext cx="334108" cy="272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803234" y="2558559"/>
            <a:ext cx="685800" cy="369332"/>
          </a:xfrm>
          <a:prstGeom prst="rect">
            <a:avLst/>
          </a:prstGeom>
          <a:noFill/>
        </p:spPr>
        <p:txBody>
          <a:bodyPr wrap="square" rtlCol="0">
            <a:spAutoFit/>
          </a:bodyPr>
          <a:lstStyle/>
          <a:p>
            <a:r>
              <a:rPr lang="zh-CN" altLang="en-US" dirty="0" smtClean="0"/>
              <a:t>采样</a:t>
            </a:r>
            <a:endParaRPr lang="zh-CN" altLang="en-US" dirty="0"/>
          </a:p>
        </p:txBody>
      </p:sp>
      <p:pic>
        <p:nvPicPr>
          <p:cNvPr id="14" name="图片 13"/>
          <p:cNvPicPr>
            <a:picLocks noChangeAspect="1"/>
          </p:cNvPicPr>
          <p:nvPr/>
        </p:nvPicPr>
        <p:blipFill>
          <a:blip r:embed="rId4"/>
          <a:stretch>
            <a:fillRect/>
          </a:stretch>
        </p:blipFill>
        <p:spPr>
          <a:xfrm>
            <a:off x="1050853" y="4139547"/>
            <a:ext cx="2752381" cy="1409524"/>
          </a:xfrm>
          <a:prstGeom prst="rect">
            <a:avLst/>
          </a:prstGeom>
        </p:spPr>
      </p:pic>
      <p:sp>
        <p:nvSpPr>
          <p:cNvPr id="15" name="文本框 14"/>
          <p:cNvSpPr txBox="1"/>
          <p:nvPr/>
        </p:nvSpPr>
        <p:spPr>
          <a:xfrm>
            <a:off x="4142782" y="4480518"/>
            <a:ext cx="3302697" cy="923330"/>
          </a:xfrm>
          <a:prstGeom prst="rect">
            <a:avLst/>
          </a:prstGeom>
          <a:solidFill>
            <a:schemeClr val="accent2">
              <a:lumMod val="20000"/>
              <a:lumOff val="80000"/>
            </a:schemeClr>
          </a:solidFill>
          <a:ln>
            <a:solidFill>
              <a:schemeClr val="accent2"/>
            </a:solidFill>
          </a:ln>
        </p:spPr>
        <p:txBody>
          <a:bodyPr wrap="square" rtlCol="0">
            <a:spAutoFit/>
          </a:bodyPr>
          <a:lstStyle/>
          <a:p>
            <a:r>
              <a:rPr lang="zh-CN" altLang="en-US" dirty="0"/>
              <a:t>为了不失真地恢复模拟信号，采样频率应该</a:t>
            </a:r>
            <a:r>
              <a:rPr lang="zh-CN" altLang="en-US" dirty="0">
                <a:solidFill>
                  <a:srgbClr val="FF0000"/>
                </a:solidFill>
              </a:rPr>
              <a:t>大于模拟信号频谱中最高频率的</a:t>
            </a:r>
            <a:r>
              <a:rPr lang="en-US" altLang="zh-CN" dirty="0">
                <a:solidFill>
                  <a:srgbClr val="FF0000"/>
                </a:solidFill>
              </a:rPr>
              <a:t>2</a:t>
            </a:r>
            <a:r>
              <a:rPr lang="zh-CN" altLang="en-US" dirty="0">
                <a:solidFill>
                  <a:srgbClr val="FF0000"/>
                </a:solidFill>
              </a:rPr>
              <a:t>倍</a:t>
            </a:r>
            <a:r>
              <a:rPr lang="zh-CN" altLang="en-US" dirty="0"/>
              <a:t>。</a:t>
            </a:r>
          </a:p>
        </p:txBody>
      </p:sp>
      <p:sp>
        <p:nvSpPr>
          <p:cNvPr id="3" name="文本框 2"/>
          <p:cNvSpPr txBox="1"/>
          <p:nvPr/>
        </p:nvSpPr>
        <p:spPr>
          <a:xfrm>
            <a:off x="4145623" y="4110135"/>
            <a:ext cx="3299855" cy="369332"/>
          </a:xfrm>
          <a:prstGeom prst="rect">
            <a:avLst/>
          </a:prstGeom>
          <a:solidFill>
            <a:schemeClr val="accent2"/>
          </a:solidFill>
          <a:ln>
            <a:solidFill>
              <a:schemeClr val="accent2"/>
            </a:solidFill>
          </a:ln>
        </p:spPr>
        <p:txBody>
          <a:bodyPr wrap="square" rtlCol="0">
            <a:spAutoFit/>
          </a:bodyPr>
          <a:lstStyle/>
          <a:p>
            <a:r>
              <a:rPr lang="zh-CN" altLang="en-US" dirty="0" smtClean="0"/>
              <a:t>奈奎斯特采样定理</a:t>
            </a:r>
            <a:endParaRPr lang="zh-CN" altLang="en-US" dirty="0"/>
          </a:p>
        </p:txBody>
      </p:sp>
      <p:pic>
        <p:nvPicPr>
          <p:cNvPr id="7" name="图片 6"/>
          <p:cNvPicPr>
            <a:picLocks noChangeAspect="1"/>
          </p:cNvPicPr>
          <p:nvPr/>
        </p:nvPicPr>
        <p:blipFill>
          <a:blip r:embed="rId5"/>
          <a:stretch>
            <a:fillRect/>
          </a:stretch>
        </p:blipFill>
        <p:spPr>
          <a:xfrm>
            <a:off x="7670727" y="3913063"/>
            <a:ext cx="1225553" cy="1490785"/>
          </a:xfrm>
          <a:prstGeom prst="rect">
            <a:avLst/>
          </a:prstGeom>
        </p:spPr>
      </p:pic>
      <p:sp>
        <p:nvSpPr>
          <p:cNvPr id="16" name="矩形 15"/>
          <p:cNvSpPr/>
          <p:nvPr/>
        </p:nvSpPr>
        <p:spPr>
          <a:xfrm>
            <a:off x="7794960" y="5484458"/>
            <a:ext cx="1039066" cy="523220"/>
          </a:xfrm>
          <a:prstGeom prst="rect">
            <a:avLst/>
          </a:prstGeom>
        </p:spPr>
        <p:txBody>
          <a:bodyPr wrap="none">
            <a:spAutoFit/>
          </a:bodyPr>
          <a:lstStyle/>
          <a:p>
            <a:pPr algn="ctr"/>
            <a:r>
              <a:rPr lang="zh-CN" altLang="en-US" sz="1400" dirty="0" smtClean="0">
                <a:solidFill>
                  <a:srgbClr val="333333"/>
                </a:solidFill>
                <a:latin typeface="arial" panose="020B0604020202020204" pitchFamily="34" charset="0"/>
              </a:rPr>
              <a:t>奈奎斯特</a:t>
            </a:r>
            <a:endParaRPr lang="en-US" altLang="zh-CN" sz="1400" dirty="0" smtClean="0">
              <a:solidFill>
                <a:srgbClr val="333333"/>
              </a:solidFill>
              <a:latin typeface="arial" panose="020B0604020202020204" pitchFamily="34" charset="0"/>
            </a:endParaRPr>
          </a:p>
          <a:p>
            <a:pPr algn="ctr"/>
            <a:r>
              <a:rPr lang="en-US" altLang="zh-CN" sz="1400" dirty="0" smtClean="0">
                <a:solidFill>
                  <a:srgbClr val="333333"/>
                </a:solidFill>
                <a:latin typeface="arial" panose="020B0604020202020204" pitchFamily="34" charset="0"/>
              </a:rPr>
              <a:t>1889-1976</a:t>
            </a:r>
            <a:endParaRPr lang="zh-CN" altLang="en-US" sz="1400" dirty="0"/>
          </a:p>
        </p:txBody>
      </p:sp>
    </p:spTree>
    <p:extLst>
      <p:ext uri="{BB962C8B-B14F-4D97-AF65-F5344CB8AC3E}">
        <p14:creationId xmlns:p14="http://schemas.microsoft.com/office/powerpoint/2010/main" val="1443721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模拟信号采样</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32</a:t>
            </a:fld>
            <a:endParaRPr lang="zh-CN" altLang="en-US"/>
          </a:p>
        </p:txBody>
      </p:sp>
      <p:cxnSp>
        <p:nvCxnSpPr>
          <p:cNvPr id="9" name="直接箭头连接符 8"/>
          <p:cNvCxnSpPr/>
          <p:nvPr/>
        </p:nvCxnSpPr>
        <p:spPr>
          <a:xfrm flipV="1">
            <a:off x="1354427" y="2540984"/>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V="1">
            <a:off x="2064003" y="1820984"/>
            <a:ext cx="0" cy="720000"/>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1643063" y="2013445"/>
            <a:ext cx="420940" cy="527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2063474" y="2013444"/>
            <a:ext cx="420940" cy="527539"/>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633018" y="2535806"/>
            <a:ext cx="378069" cy="338554"/>
          </a:xfrm>
          <a:prstGeom prst="rect">
            <a:avLst/>
          </a:prstGeom>
          <a:noFill/>
        </p:spPr>
        <p:txBody>
          <a:bodyPr wrap="square" rtlCol="0">
            <a:spAutoFit/>
          </a:bodyPr>
          <a:lstStyle/>
          <a:p>
            <a:r>
              <a:rPr lang="en-US" altLang="zh-CN" sz="1600" dirty="0" smtClean="0"/>
              <a:t>t</a:t>
            </a:r>
            <a:endParaRPr lang="zh-CN" altLang="en-US" sz="1600" dirty="0"/>
          </a:p>
        </p:txBody>
      </p:sp>
      <p:sp>
        <p:nvSpPr>
          <p:cNvPr id="16" name="文本框 15"/>
          <p:cNvSpPr txBox="1"/>
          <p:nvPr/>
        </p:nvSpPr>
        <p:spPr>
          <a:xfrm>
            <a:off x="2153041" y="1923201"/>
            <a:ext cx="630881" cy="338554"/>
          </a:xfrm>
          <a:prstGeom prst="rect">
            <a:avLst/>
          </a:prstGeom>
          <a:noFill/>
        </p:spPr>
        <p:txBody>
          <a:bodyPr wrap="square" rtlCol="0">
            <a:spAutoFit/>
          </a:bodyPr>
          <a:lstStyle/>
          <a:p>
            <a:r>
              <a:rPr lang="en-US" altLang="zh-CN" sz="1600" dirty="0" smtClean="0"/>
              <a:t>x(t)</a:t>
            </a:r>
            <a:endParaRPr lang="zh-CN" altLang="en-US" sz="1600" dirty="0"/>
          </a:p>
        </p:txBody>
      </p:sp>
      <p:cxnSp>
        <p:nvCxnSpPr>
          <p:cNvPr id="17" name="直接箭头连接符 16"/>
          <p:cNvCxnSpPr/>
          <p:nvPr/>
        </p:nvCxnSpPr>
        <p:spPr>
          <a:xfrm flipV="1">
            <a:off x="5398889" y="2553391"/>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V="1">
            <a:off x="6108465" y="1833391"/>
            <a:ext cx="0" cy="72000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H="1">
            <a:off x="5776546" y="2013444"/>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6108465" y="2013444"/>
            <a:ext cx="331919" cy="539947"/>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213434" y="2011707"/>
            <a:ext cx="630881" cy="338554"/>
          </a:xfrm>
          <a:prstGeom prst="rect">
            <a:avLst/>
          </a:prstGeom>
          <a:noFill/>
        </p:spPr>
        <p:txBody>
          <a:bodyPr wrap="square" rtlCol="0">
            <a:spAutoFit/>
          </a:bodyPr>
          <a:lstStyle/>
          <a:p>
            <a:r>
              <a:rPr lang="en-US" altLang="zh-CN" sz="1600" dirty="0" smtClean="0"/>
              <a:t>x(s)</a:t>
            </a:r>
            <a:endParaRPr lang="zh-CN" altLang="en-US" sz="1600" dirty="0"/>
          </a:p>
        </p:txBody>
      </p:sp>
      <p:sp>
        <p:nvSpPr>
          <p:cNvPr id="25" name="文本框 24"/>
          <p:cNvSpPr txBox="1"/>
          <p:nvPr/>
        </p:nvSpPr>
        <p:spPr>
          <a:xfrm>
            <a:off x="6718635" y="2535806"/>
            <a:ext cx="378069" cy="338554"/>
          </a:xfrm>
          <a:prstGeom prst="rect">
            <a:avLst/>
          </a:prstGeom>
          <a:noFill/>
        </p:spPr>
        <p:txBody>
          <a:bodyPr wrap="square" rtlCol="0">
            <a:spAutoFit/>
          </a:bodyPr>
          <a:lstStyle/>
          <a:p>
            <a:r>
              <a:rPr lang="en-US" altLang="zh-CN" sz="1600" dirty="0" smtClean="0"/>
              <a:t>s</a:t>
            </a:r>
            <a:endParaRPr lang="zh-CN" altLang="en-US" sz="1600" dirty="0"/>
          </a:p>
        </p:txBody>
      </p:sp>
      <mc:AlternateContent xmlns:mc="http://schemas.openxmlformats.org/markup-compatibility/2006" xmlns:a14="http://schemas.microsoft.com/office/drawing/2010/main">
        <mc:Choice Requires="a14">
          <p:sp>
            <p:nvSpPr>
              <p:cNvPr id="26" name="文本框 25"/>
              <p:cNvSpPr txBox="1"/>
              <p:nvPr/>
            </p:nvSpPr>
            <p:spPr>
              <a:xfrm>
                <a:off x="5525995" y="2535806"/>
                <a:ext cx="4530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𝑚</m:t>
                          </m:r>
                        </m:sub>
                      </m:sSub>
                    </m:oMath>
                  </m:oMathPara>
                </a14:m>
                <a:endParaRPr lang="zh-CN" altLang="en-US" sz="12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5525995" y="2535806"/>
                <a:ext cx="453089" cy="276999"/>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6223946" y="2535806"/>
                <a:ext cx="4530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𝑚</m:t>
                          </m:r>
                        </m:sub>
                      </m:sSub>
                    </m:oMath>
                  </m:oMathPara>
                </a14:m>
                <a:endParaRPr lang="zh-CN" altLang="en-US" sz="12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6223946" y="2535806"/>
                <a:ext cx="453089" cy="276999"/>
              </a:xfrm>
              <a:prstGeom prst="rect">
                <a:avLst/>
              </a:prstGeom>
              <a:blipFill>
                <a:blip r:embed="rId4"/>
                <a:stretch>
                  <a:fillRect b="-6667"/>
                </a:stretch>
              </a:blipFill>
            </p:spPr>
            <p:txBody>
              <a:bodyPr/>
              <a:lstStyle/>
              <a:p>
                <a:r>
                  <a:rPr lang="zh-CN" altLang="en-US">
                    <a:noFill/>
                  </a:rPr>
                  <a:t> </a:t>
                </a:r>
              </a:p>
            </p:txBody>
          </p:sp>
        </mc:Fallback>
      </mc:AlternateContent>
      <p:cxnSp>
        <p:nvCxnSpPr>
          <p:cNvPr id="28" name="直接箭头连接符 27"/>
          <p:cNvCxnSpPr/>
          <p:nvPr/>
        </p:nvCxnSpPr>
        <p:spPr>
          <a:xfrm flipV="1">
            <a:off x="1354427" y="4160234"/>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2064003" y="3440234"/>
            <a:ext cx="0" cy="72000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flipH="1">
            <a:off x="1643063" y="3632695"/>
            <a:ext cx="420940" cy="527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2063474" y="3632694"/>
            <a:ext cx="420940" cy="527539"/>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3018" y="4155056"/>
            <a:ext cx="378069" cy="338554"/>
          </a:xfrm>
          <a:prstGeom prst="rect">
            <a:avLst/>
          </a:prstGeom>
          <a:noFill/>
        </p:spPr>
        <p:txBody>
          <a:bodyPr wrap="square" rtlCol="0">
            <a:spAutoFit/>
          </a:bodyPr>
          <a:lstStyle/>
          <a:p>
            <a:r>
              <a:rPr lang="en-US" altLang="zh-CN" sz="1600" dirty="0" smtClean="0"/>
              <a:t>t</a:t>
            </a:r>
            <a:endParaRPr lang="zh-CN" altLang="en-US" sz="1600" dirty="0"/>
          </a:p>
        </p:txBody>
      </p:sp>
      <p:sp>
        <p:nvSpPr>
          <p:cNvPr id="33" name="文本框 32"/>
          <p:cNvSpPr txBox="1"/>
          <p:nvPr/>
        </p:nvSpPr>
        <p:spPr>
          <a:xfrm>
            <a:off x="2153041" y="3542451"/>
            <a:ext cx="630881" cy="338554"/>
          </a:xfrm>
          <a:prstGeom prst="rect">
            <a:avLst/>
          </a:prstGeom>
          <a:noFill/>
        </p:spPr>
        <p:txBody>
          <a:bodyPr wrap="square" rtlCol="0">
            <a:spAutoFit/>
          </a:bodyPr>
          <a:lstStyle/>
          <a:p>
            <a:r>
              <a:rPr lang="en-US" altLang="zh-CN" sz="1600" dirty="0" smtClean="0"/>
              <a:t>x(t)</a:t>
            </a:r>
            <a:endParaRPr lang="zh-CN" altLang="en-US" sz="1600" dirty="0"/>
          </a:p>
        </p:txBody>
      </p:sp>
      <p:sp>
        <p:nvSpPr>
          <p:cNvPr id="34" name="文本框 33"/>
          <p:cNvSpPr txBox="1"/>
          <p:nvPr/>
        </p:nvSpPr>
        <p:spPr>
          <a:xfrm>
            <a:off x="3545940" y="1907881"/>
            <a:ext cx="1432560" cy="369332"/>
          </a:xfrm>
          <a:prstGeom prst="rect">
            <a:avLst/>
          </a:prstGeom>
          <a:noFill/>
        </p:spPr>
        <p:txBody>
          <a:bodyPr wrap="square" rtlCol="0">
            <a:spAutoFit/>
          </a:bodyPr>
          <a:lstStyle/>
          <a:p>
            <a:r>
              <a:rPr lang="zh-CN" altLang="en-US" dirty="0" smtClean="0"/>
              <a:t>傅里叶变换</a:t>
            </a:r>
            <a:endParaRPr lang="zh-CN" altLang="en-US" dirty="0"/>
          </a:p>
        </p:txBody>
      </p:sp>
      <p:sp>
        <p:nvSpPr>
          <p:cNvPr id="35" name="右箭头 34"/>
          <p:cNvSpPr/>
          <p:nvPr/>
        </p:nvSpPr>
        <p:spPr>
          <a:xfrm>
            <a:off x="3790364" y="2350261"/>
            <a:ext cx="842596" cy="185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p:cNvCxnSpPr/>
          <p:nvPr/>
        </p:nvCxnSpPr>
        <p:spPr>
          <a:xfrm flipV="1">
            <a:off x="1358714" y="5661374"/>
            <a:ext cx="14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flipV="1">
            <a:off x="2068290" y="4941374"/>
            <a:ext cx="0" cy="720000"/>
          </a:xfrm>
          <a:prstGeom prst="line">
            <a:avLst/>
          </a:prstGeom>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flipV="1">
            <a:off x="2066283" y="5409914"/>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1922217" y="5409914"/>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1778151" y="5409914"/>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2354415" y="5409914"/>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2210349" y="5409914"/>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2642544" y="5409914"/>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2498481" y="5409914"/>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1634085" y="5409914"/>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1490019" y="5409914"/>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文本框 47"/>
              <p:cNvSpPr txBox="1"/>
              <p:nvPr/>
            </p:nvSpPr>
            <p:spPr>
              <a:xfrm>
                <a:off x="1794449" y="4450020"/>
                <a:ext cx="562197"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1794449" y="4450020"/>
                <a:ext cx="562197" cy="370294"/>
              </a:xfrm>
              <a:prstGeom prst="rect">
                <a:avLst/>
              </a:prstGeom>
              <a:blipFill>
                <a:blip r:embed="rId5"/>
                <a:stretch>
                  <a:fillRect/>
                </a:stretch>
              </a:blipFill>
            </p:spPr>
            <p:txBody>
              <a:bodyPr/>
              <a:lstStyle/>
              <a:p>
                <a:r>
                  <a:rPr lang="zh-CN" altLang="en-US">
                    <a:noFill/>
                  </a:rPr>
                  <a:t> </a:t>
                </a:r>
              </a:p>
            </p:txBody>
          </p:sp>
        </mc:Fallback>
      </mc:AlternateContent>
      <p:sp>
        <p:nvSpPr>
          <p:cNvPr id="49" name="文本框 48"/>
          <p:cNvSpPr txBox="1"/>
          <p:nvPr/>
        </p:nvSpPr>
        <p:spPr>
          <a:xfrm>
            <a:off x="1589116" y="2767841"/>
            <a:ext cx="1232936" cy="369332"/>
          </a:xfrm>
          <a:prstGeom prst="rect">
            <a:avLst/>
          </a:prstGeom>
          <a:noFill/>
        </p:spPr>
        <p:txBody>
          <a:bodyPr wrap="square" rtlCol="0">
            <a:spAutoFit/>
          </a:bodyPr>
          <a:lstStyle/>
          <a:p>
            <a:r>
              <a:rPr lang="zh-CN" altLang="en-US" dirty="0" smtClean="0"/>
              <a:t>原始信号</a:t>
            </a:r>
            <a:endParaRPr lang="zh-CN" altLang="en-US" dirty="0"/>
          </a:p>
        </p:txBody>
      </p:sp>
      <p:sp>
        <p:nvSpPr>
          <p:cNvPr id="51" name="文本框 50"/>
          <p:cNvSpPr txBox="1"/>
          <p:nvPr/>
        </p:nvSpPr>
        <p:spPr>
          <a:xfrm>
            <a:off x="1644923" y="1426700"/>
            <a:ext cx="853558" cy="369332"/>
          </a:xfrm>
          <a:prstGeom prst="rect">
            <a:avLst/>
          </a:prstGeom>
          <a:noFill/>
        </p:spPr>
        <p:txBody>
          <a:bodyPr wrap="square" rtlCol="0">
            <a:spAutoFit/>
          </a:bodyPr>
          <a:lstStyle/>
          <a:p>
            <a:pPr algn="ctr"/>
            <a:r>
              <a:rPr lang="zh-CN" altLang="en-US" dirty="0" smtClean="0"/>
              <a:t>时域</a:t>
            </a:r>
            <a:endParaRPr lang="zh-CN" altLang="en-US" dirty="0"/>
          </a:p>
        </p:txBody>
      </p:sp>
      <p:sp>
        <p:nvSpPr>
          <p:cNvPr id="52" name="文本框 51"/>
          <p:cNvSpPr txBox="1"/>
          <p:nvPr/>
        </p:nvSpPr>
        <p:spPr>
          <a:xfrm>
            <a:off x="5689588" y="1426700"/>
            <a:ext cx="853558" cy="369332"/>
          </a:xfrm>
          <a:prstGeom prst="rect">
            <a:avLst/>
          </a:prstGeom>
          <a:noFill/>
        </p:spPr>
        <p:txBody>
          <a:bodyPr wrap="square" rtlCol="0">
            <a:spAutoFit/>
          </a:bodyPr>
          <a:lstStyle/>
          <a:p>
            <a:pPr algn="ctr"/>
            <a:r>
              <a:rPr lang="zh-CN" altLang="en-US" dirty="0"/>
              <a:t>频</a:t>
            </a:r>
            <a:r>
              <a:rPr lang="zh-CN" altLang="en-US" dirty="0" smtClean="0"/>
              <a:t>域</a:t>
            </a:r>
            <a:endParaRPr lang="zh-CN" altLang="en-US" dirty="0"/>
          </a:p>
        </p:txBody>
      </p:sp>
      <mc:AlternateContent xmlns:mc="http://schemas.openxmlformats.org/markup-compatibility/2006" xmlns:a14="http://schemas.microsoft.com/office/drawing/2010/main">
        <mc:Choice Requires="a14">
          <p:sp>
            <p:nvSpPr>
              <p:cNvPr id="53" name="文本框 52"/>
              <p:cNvSpPr txBox="1"/>
              <p:nvPr/>
            </p:nvSpPr>
            <p:spPr>
              <a:xfrm>
                <a:off x="2026151" y="5661374"/>
                <a:ext cx="1083228"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𝜏</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2026151" y="5661374"/>
                <a:ext cx="1083228" cy="370294"/>
              </a:xfrm>
              <a:prstGeom prst="rect">
                <a:avLst/>
              </a:prstGeom>
              <a:blipFill>
                <a:blip r:embed="rId6"/>
                <a:stretch>
                  <a:fillRect/>
                </a:stretch>
              </a:blipFill>
            </p:spPr>
            <p:txBody>
              <a:bodyPr/>
              <a:lstStyle/>
              <a:p>
                <a:r>
                  <a:rPr lang="zh-CN" altLang="en-US">
                    <a:noFill/>
                  </a:rPr>
                  <a:t> </a:t>
                </a:r>
              </a:p>
            </p:txBody>
          </p:sp>
        </mc:Fallback>
      </mc:AlternateContent>
      <p:cxnSp>
        <p:nvCxnSpPr>
          <p:cNvPr id="55" name="直接连接符 54"/>
          <p:cNvCxnSpPr/>
          <p:nvPr/>
        </p:nvCxnSpPr>
        <p:spPr>
          <a:xfrm>
            <a:off x="2498481" y="5661374"/>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43093" y="5661374"/>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5400000" flipV="1">
            <a:off x="2426481" y="5793187"/>
            <a:ext cx="0" cy="1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16200000" flipH="1" flipV="1">
            <a:off x="2711922" y="5790806"/>
            <a:ext cx="0" cy="1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3" name="组合 132"/>
          <p:cNvGrpSpPr/>
          <p:nvPr/>
        </p:nvGrpSpPr>
        <p:grpSpPr>
          <a:xfrm>
            <a:off x="4933752" y="3135694"/>
            <a:ext cx="2514994" cy="1168238"/>
            <a:chOff x="4705153" y="3399454"/>
            <a:chExt cx="2514994" cy="1168238"/>
          </a:xfrm>
        </p:grpSpPr>
        <p:cxnSp>
          <p:nvCxnSpPr>
            <p:cNvPr id="59" name="直接箭头连接符 58"/>
            <p:cNvCxnSpPr/>
            <p:nvPr/>
          </p:nvCxnSpPr>
          <p:spPr>
            <a:xfrm flipV="1">
              <a:off x="4705153" y="4119454"/>
              <a:ext cx="216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flipV="1">
              <a:off x="5780489" y="3399454"/>
              <a:ext cx="0" cy="720000"/>
            </a:xfrm>
            <a:prstGeom prst="line">
              <a:avLst/>
            </a:prstGeom>
          </p:spPr>
          <p:style>
            <a:lnRef idx="1">
              <a:schemeClr val="dk1"/>
            </a:lnRef>
            <a:fillRef idx="0">
              <a:schemeClr val="dk1"/>
            </a:fillRef>
            <a:effectRef idx="0">
              <a:schemeClr val="dk1"/>
            </a:effectRef>
            <a:fontRef idx="minor">
              <a:schemeClr val="tx1"/>
            </a:fontRef>
          </p:style>
        </p:cxnSp>
        <p:grpSp>
          <p:nvGrpSpPr>
            <p:cNvPr id="86" name="组合 85"/>
            <p:cNvGrpSpPr/>
            <p:nvPr/>
          </p:nvGrpSpPr>
          <p:grpSpPr>
            <a:xfrm>
              <a:off x="5448570" y="3579506"/>
              <a:ext cx="663838" cy="539947"/>
              <a:chOff x="5409337" y="3655841"/>
              <a:chExt cx="663838" cy="539947"/>
            </a:xfrm>
          </p:grpSpPr>
          <p:cxnSp>
            <p:nvCxnSpPr>
              <p:cNvPr id="61" name="直接连接符 60"/>
              <p:cNvCxnSpPr/>
              <p:nvPr/>
            </p:nvCxnSpPr>
            <p:spPr>
              <a:xfrm flipH="1">
                <a:off x="5409337" y="3655841"/>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flipV="1">
                <a:off x="5741256" y="3655841"/>
                <a:ext cx="331919" cy="5399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 name="文本框 62"/>
            <p:cNvSpPr txBox="1"/>
            <p:nvPr/>
          </p:nvSpPr>
          <p:spPr>
            <a:xfrm>
              <a:off x="5885458" y="3577770"/>
              <a:ext cx="630881" cy="338554"/>
            </a:xfrm>
            <a:prstGeom prst="rect">
              <a:avLst/>
            </a:prstGeom>
            <a:noFill/>
          </p:spPr>
          <p:txBody>
            <a:bodyPr wrap="square" rtlCol="0">
              <a:spAutoFit/>
            </a:bodyPr>
            <a:lstStyle/>
            <a:p>
              <a:r>
                <a:rPr lang="en-US" altLang="zh-CN" sz="1600" dirty="0" smtClean="0"/>
                <a:t>x(s)</a:t>
              </a:r>
              <a:endParaRPr lang="zh-CN" altLang="en-US" sz="1600" dirty="0"/>
            </a:p>
          </p:txBody>
        </p:sp>
        <p:sp>
          <p:nvSpPr>
            <p:cNvPr id="64" name="文本框 63"/>
            <p:cNvSpPr txBox="1"/>
            <p:nvPr/>
          </p:nvSpPr>
          <p:spPr>
            <a:xfrm>
              <a:off x="6842078" y="3933592"/>
              <a:ext cx="378069" cy="338554"/>
            </a:xfrm>
            <a:prstGeom prst="rect">
              <a:avLst/>
            </a:prstGeom>
            <a:noFill/>
          </p:spPr>
          <p:txBody>
            <a:bodyPr wrap="square" rtlCol="0">
              <a:spAutoFit/>
            </a:bodyPr>
            <a:lstStyle/>
            <a:p>
              <a:r>
                <a:rPr lang="en-US" altLang="zh-CN" sz="1600" dirty="0" smtClean="0"/>
                <a:t>s</a:t>
              </a:r>
              <a:endParaRPr lang="zh-CN" altLang="en-US" sz="1600" dirty="0"/>
            </a:p>
          </p:txBody>
        </p:sp>
        <mc:AlternateContent xmlns:mc="http://schemas.openxmlformats.org/markup-compatibility/2006" xmlns:a14="http://schemas.microsoft.com/office/drawing/2010/main">
          <mc:Choice Requires="a14">
            <p:sp>
              <p:nvSpPr>
                <p:cNvPr id="65" name="文本框 64"/>
                <p:cNvSpPr txBox="1"/>
                <p:nvPr/>
              </p:nvSpPr>
              <p:spPr>
                <a:xfrm>
                  <a:off x="5198019" y="4101869"/>
                  <a:ext cx="4530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𝑚</m:t>
                            </m:r>
                          </m:sub>
                        </m:sSub>
                      </m:oMath>
                    </m:oMathPara>
                  </a14:m>
                  <a:endParaRPr lang="zh-CN" altLang="en-US" sz="12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5198019" y="4101869"/>
                  <a:ext cx="453089" cy="276999"/>
                </a:xfrm>
                <a:prstGeom prst="rect">
                  <a:avLst/>
                </a:prstGeom>
                <a:blipFill>
                  <a:blip r:embed="rId7"/>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a:off x="5895970" y="4101869"/>
                  <a:ext cx="4530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𝑚</m:t>
                            </m:r>
                          </m:sub>
                        </m:sSub>
                      </m:oMath>
                    </m:oMathPara>
                  </a14:m>
                  <a:endParaRPr lang="zh-CN" altLang="en-US" sz="1200" dirty="0"/>
                </a:p>
              </p:txBody>
            </p:sp>
          </mc:Choice>
          <mc:Fallback xmlns="">
            <p:sp>
              <p:nvSpPr>
                <p:cNvPr id="66" name="文本框 65"/>
                <p:cNvSpPr txBox="1">
                  <a:spLocks noRot="1" noChangeAspect="1" noMove="1" noResize="1" noEditPoints="1" noAdjustHandles="1" noChangeArrowheads="1" noChangeShapeType="1" noTextEdit="1"/>
                </p:cNvSpPr>
                <p:nvPr/>
              </p:nvSpPr>
              <p:spPr>
                <a:xfrm>
                  <a:off x="5895970" y="4101869"/>
                  <a:ext cx="453089" cy="276999"/>
                </a:xfrm>
                <a:prstGeom prst="rect">
                  <a:avLst/>
                </a:prstGeom>
                <a:blipFill>
                  <a:blip r:embed="rId8"/>
                  <a:stretch>
                    <a:fillRect b="-6667"/>
                  </a:stretch>
                </a:blipFill>
              </p:spPr>
              <p:txBody>
                <a:bodyPr/>
                <a:lstStyle/>
                <a:p>
                  <a:r>
                    <a:rPr lang="zh-CN" altLang="en-US">
                      <a:noFill/>
                    </a:rPr>
                    <a:t> </a:t>
                  </a:r>
                </a:p>
              </p:txBody>
            </p:sp>
          </mc:Fallback>
        </mc:AlternateContent>
        <p:grpSp>
          <p:nvGrpSpPr>
            <p:cNvPr id="85" name="组合 84"/>
            <p:cNvGrpSpPr/>
            <p:nvPr/>
          </p:nvGrpSpPr>
          <p:grpSpPr>
            <a:xfrm>
              <a:off x="4784485" y="3579506"/>
              <a:ext cx="663838" cy="539947"/>
              <a:chOff x="4711918" y="3661191"/>
              <a:chExt cx="663838" cy="539947"/>
            </a:xfrm>
          </p:grpSpPr>
          <p:cxnSp>
            <p:nvCxnSpPr>
              <p:cNvPr id="83" name="直接连接符 82"/>
              <p:cNvCxnSpPr/>
              <p:nvPr/>
            </p:nvCxnSpPr>
            <p:spPr>
              <a:xfrm flipH="1">
                <a:off x="4711918"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5043837"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6112408" y="3579506"/>
              <a:ext cx="663838" cy="539947"/>
              <a:chOff x="4711918" y="3661191"/>
              <a:chExt cx="663838" cy="539947"/>
            </a:xfrm>
          </p:grpSpPr>
          <p:cxnSp>
            <p:nvCxnSpPr>
              <p:cNvPr id="88" name="直接连接符 87"/>
              <p:cNvCxnSpPr/>
              <p:nvPr/>
            </p:nvCxnSpPr>
            <p:spPr>
              <a:xfrm flipH="1">
                <a:off x="4711918"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flipV="1">
                <a:off x="5043837"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0" name="直接连接符 89"/>
            <p:cNvCxnSpPr/>
            <p:nvPr/>
          </p:nvCxnSpPr>
          <p:spPr>
            <a:xfrm flipV="1">
              <a:off x="5116404" y="4044500"/>
              <a:ext cx="0" cy="72000"/>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flipV="1">
              <a:off x="6442292" y="4044500"/>
              <a:ext cx="0" cy="7200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2" name="矩形 91"/>
                <p:cNvSpPr/>
                <p:nvPr/>
              </p:nvSpPr>
              <p:spPr>
                <a:xfrm>
                  <a:off x="4967688" y="4118041"/>
                  <a:ext cx="308098" cy="4392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i="1">
                                <a:latin typeface="Cambria Math" panose="02040503050406030204" pitchFamily="18" charset="0"/>
                              </a:rPr>
                              <m:t>𝜏</m:t>
                            </m:r>
                          </m:den>
                        </m:f>
                      </m:oMath>
                    </m:oMathPara>
                  </a14:m>
                  <a:endParaRPr lang="zh-CN" altLang="en-US" sz="1200" dirty="0"/>
                </a:p>
              </p:txBody>
            </p:sp>
          </mc:Choice>
          <mc:Fallback xmlns="">
            <p:sp>
              <p:nvSpPr>
                <p:cNvPr id="92" name="矩形 91"/>
                <p:cNvSpPr>
                  <a:spLocks noRot="1" noChangeAspect="1" noMove="1" noResize="1" noEditPoints="1" noAdjustHandles="1" noChangeArrowheads="1" noChangeShapeType="1" noTextEdit="1"/>
                </p:cNvSpPr>
                <p:nvPr/>
              </p:nvSpPr>
              <p:spPr>
                <a:xfrm>
                  <a:off x="4967688" y="4118041"/>
                  <a:ext cx="308098" cy="43922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矩形 92"/>
                <p:cNvSpPr/>
                <p:nvPr/>
              </p:nvSpPr>
              <p:spPr>
                <a:xfrm>
                  <a:off x="6286335" y="4128469"/>
                  <a:ext cx="308098" cy="4392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i="1">
                                <a:latin typeface="Cambria Math" panose="02040503050406030204" pitchFamily="18" charset="0"/>
                              </a:rPr>
                              <m:t>𝜏</m:t>
                            </m:r>
                          </m:den>
                        </m:f>
                      </m:oMath>
                    </m:oMathPara>
                  </a14:m>
                  <a:endParaRPr lang="zh-CN" altLang="en-US" sz="1200" dirty="0"/>
                </a:p>
              </p:txBody>
            </p:sp>
          </mc:Choice>
          <mc:Fallback xmlns="">
            <p:sp>
              <p:nvSpPr>
                <p:cNvPr id="93" name="矩形 92"/>
                <p:cNvSpPr>
                  <a:spLocks noRot="1" noChangeAspect="1" noMove="1" noResize="1" noEditPoints="1" noAdjustHandles="1" noChangeArrowheads="1" noChangeShapeType="1" noTextEdit="1"/>
                </p:cNvSpPr>
                <p:nvPr/>
              </p:nvSpPr>
              <p:spPr>
                <a:xfrm>
                  <a:off x="6286335" y="4128469"/>
                  <a:ext cx="308098" cy="439223"/>
                </a:xfrm>
                <a:prstGeom prst="rect">
                  <a:avLst/>
                </a:prstGeom>
                <a:blipFill>
                  <a:blip r:embed="rId10"/>
                  <a:stretch>
                    <a:fillRect/>
                  </a:stretch>
                </a:blipFill>
              </p:spPr>
              <p:txBody>
                <a:bodyPr/>
                <a:lstStyle/>
                <a:p>
                  <a:r>
                    <a:rPr lang="zh-CN" altLang="en-US">
                      <a:noFill/>
                    </a:rPr>
                    <a:t> </a:t>
                  </a:r>
                </a:p>
              </p:txBody>
            </p:sp>
          </mc:Fallback>
        </mc:AlternateContent>
      </p:grpSp>
      <p:grpSp>
        <p:nvGrpSpPr>
          <p:cNvPr id="132" name="组合 131"/>
          <p:cNvGrpSpPr/>
          <p:nvPr/>
        </p:nvGrpSpPr>
        <p:grpSpPr>
          <a:xfrm>
            <a:off x="4825802" y="4365311"/>
            <a:ext cx="2819151" cy="1168238"/>
            <a:chOff x="4597203" y="4687375"/>
            <a:chExt cx="2819151" cy="1168238"/>
          </a:xfrm>
        </p:grpSpPr>
        <p:cxnSp>
          <p:nvCxnSpPr>
            <p:cNvPr id="94" name="直接箭头连接符 93"/>
            <p:cNvCxnSpPr/>
            <p:nvPr/>
          </p:nvCxnSpPr>
          <p:spPr>
            <a:xfrm flipV="1">
              <a:off x="4597203" y="5407375"/>
              <a:ext cx="25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flipV="1">
              <a:off x="5780489" y="4687375"/>
              <a:ext cx="0" cy="720000"/>
            </a:xfrm>
            <a:prstGeom prst="line">
              <a:avLst/>
            </a:prstGeom>
          </p:spPr>
          <p:style>
            <a:lnRef idx="1">
              <a:schemeClr val="dk1"/>
            </a:lnRef>
            <a:fillRef idx="0">
              <a:schemeClr val="dk1"/>
            </a:fillRef>
            <a:effectRef idx="0">
              <a:schemeClr val="dk1"/>
            </a:effectRef>
            <a:fontRef idx="minor">
              <a:schemeClr val="tx1"/>
            </a:fontRef>
          </p:style>
        </p:cxnSp>
        <p:grpSp>
          <p:nvGrpSpPr>
            <p:cNvPr id="96" name="组合 95"/>
            <p:cNvGrpSpPr/>
            <p:nvPr/>
          </p:nvGrpSpPr>
          <p:grpSpPr>
            <a:xfrm>
              <a:off x="5448570" y="4867427"/>
              <a:ext cx="663838" cy="539947"/>
              <a:chOff x="5409337" y="3655841"/>
              <a:chExt cx="663838" cy="539947"/>
            </a:xfrm>
          </p:grpSpPr>
          <p:cxnSp>
            <p:nvCxnSpPr>
              <p:cNvPr id="97" name="直接连接符 96"/>
              <p:cNvCxnSpPr/>
              <p:nvPr/>
            </p:nvCxnSpPr>
            <p:spPr>
              <a:xfrm flipH="1">
                <a:off x="5409337" y="3655841"/>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flipV="1">
                <a:off x="5741256" y="3655841"/>
                <a:ext cx="331919" cy="5399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5885458" y="4865691"/>
              <a:ext cx="630881" cy="338554"/>
            </a:xfrm>
            <a:prstGeom prst="rect">
              <a:avLst/>
            </a:prstGeom>
            <a:noFill/>
          </p:spPr>
          <p:txBody>
            <a:bodyPr wrap="square" rtlCol="0">
              <a:spAutoFit/>
            </a:bodyPr>
            <a:lstStyle/>
            <a:p>
              <a:r>
                <a:rPr lang="en-US" altLang="zh-CN" sz="1600" dirty="0" smtClean="0"/>
                <a:t>x(s)</a:t>
              </a:r>
              <a:endParaRPr lang="zh-CN" altLang="en-US" sz="1600" dirty="0"/>
            </a:p>
          </p:txBody>
        </p:sp>
        <p:sp>
          <p:nvSpPr>
            <p:cNvPr id="100" name="文本框 99"/>
            <p:cNvSpPr txBox="1"/>
            <p:nvPr/>
          </p:nvSpPr>
          <p:spPr>
            <a:xfrm>
              <a:off x="7038285" y="5220513"/>
              <a:ext cx="378069" cy="338554"/>
            </a:xfrm>
            <a:prstGeom prst="rect">
              <a:avLst/>
            </a:prstGeom>
            <a:noFill/>
          </p:spPr>
          <p:txBody>
            <a:bodyPr wrap="square" rtlCol="0">
              <a:spAutoFit/>
            </a:bodyPr>
            <a:lstStyle/>
            <a:p>
              <a:r>
                <a:rPr lang="en-US" altLang="zh-CN" sz="1600" dirty="0" smtClean="0"/>
                <a:t>s</a:t>
              </a:r>
              <a:endParaRPr lang="zh-CN" altLang="en-US" sz="1600" dirty="0"/>
            </a:p>
          </p:txBody>
        </p:sp>
        <mc:AlternateContent xmlns:mc="http://schemas.openxmlformats.org/markup-compatibility/2006" xmlns:a14="http://schemas.microsoft.com/office/drawing/2010/main">
          <mc:Choice Requires="a14">
            <p:sp>
              <p:nvSpPr>
                <p:cNvPr id="101" name="文本框 100"/>
                <p:cNvSpPr txBox="1"/>
                <p:nvPr/>
              </p:nvSpPr>
              <p:spPr>
                <a:xfrm>
                  <a:off x="5198019" y="5389790"/>
                  <a:ext cx="4530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𝑚</m:t>
                            </m:r>
                          </m:sub>
                        </m:sSub>
                      </m:oMath>
                    </m:oMathPara>
                  </a14:m>
                  <a:endParaRPr lang="zh-CN" altLang="en-US" sz="1200" dirty="0"/>
                </a:p>
              </p:txBody>
            </p:sp>
          </mc:Choice>
          <mc:Fallback xmlns="">
            <p:sp>
              <p:nvSpPr>
                <p:cNvPr id="101" name="文本框 100"/>
                <p:cNvSpPr txBox="1">
                  <a:spLocks noRot="1" noChangeAspect="1" noMove="1" noResize="1" noEditPoints="1" noAdjustHandles="1" noChangeArrowheads="1" noChangeShapeType="1" noTextEdit="1"/>
                </p:cNvSpPr>
                <p:nvPr/>
              </p:nvSpPr>
              <p:spPr>
                <a:xfrm>
                  <a:off x="5198019" y="5389790"/>
                  <a:ext cx="453089" cy="276999"/>
                </a:xfrm>
                <a:prstGeom prst="rect">
                  <a:avLst/>
                </a:prstGeom>
                <a:blipFill>
                  <a:blip r:embed="rId11"/>
                  <a:stretch>
                    <a:fillRect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101"/>
                <p:cNvSpPr txBox="1"/>
                <p:nvPr/>
              </p:nvSpPr>
              <p:spPr>
                <a:xfrm>
                  <a:off x="5895970" y="5389790"/>
                  <a:ext cx="4530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𝑚</m:t>
                            </m:r>
                          </m:sub>
                        </m:sSub>
                      </m:oMath>
                    </m:oMathPara>
                  </a14:m>
                  <a:endParaRPr lang="zh-CN" altLang="en-US" sz="1200" dirty="0"/>
                </a:p>
              </p:txBody>
            </p:sp>
          </mc:Choice>
          <mc:Fallback xmlns="">
            <p:sp>
              <p:nvSpPr>
                <p:cNvPr id="102" name="文本框 101"/>
                <p:cNvSpPr txBox="1">
                  <a:spLocks noRot="1" noChangeAspect="1" noMove="1" noResize="1" noEditPoints="1" noAdjustHandles="1" noChangeArrowheads="1" noChangeShapeType="1" noTextEdit="1"/>
                </p:cNvSpPr>
                <p:nvPr/>
              </p:nvSpPr>
              <p:spPr>
                <a:xfrm>
                  <a:off x="5895970" y="5389790"/>
                  <a:ext cx="453089" cy="276999"/>
                </a:xfrm>
                <a:prstGeom prst="rect">
                  <a:avLst/>
                </a:prstGeom>
                <a:blipFill>
                  <a:blip r:embed="rId12"/>
                  <a:stretch>
                    <a:fillRect b="-6522"/>
                  </a:stretch>
                </a:blipFill>
              </p:spPr>
              <p:txBody>
                <a:bodyPr/>
                <a:lstStyle/>
                <a:p>
                  <a:r>
                    <a:rPr lang="zh-CN" altLang="en-US">
                      <a:noFill/>
                    </a:rPr>
                    <a:t> </a:t>
                  </a:r>
                </a:p>
              </p:txBody>
            </p:sp>
          </mc:Fallback>
        </mc:AlternateContent>
        <p:grpSp>
          <p:nvGrpSpPr>
            <p:cNvPr id="103" name="组合 102"/>
            <p:cNvGrpSpPr/>
            <p:nvPr/>
          </p:nvGrpSpPr>
          <p:grpSpPr>
            <a:xfrm>
              <a:off x="4644785" y="4867427"/>
              <a:ext cx="663838" cy="539947"/>
              <a:chOff x="4711918" y="3661191"/>
              <a:chExt cx="663838" cy="539947"/>
            </a:xfrm>
          </p:grpSpPr>
          <p:cxnSp>
            <p:nvCxnSpPr>
              <p:cNvPr id="104" name="直接连接符 103"/>
              <p:cNvCxnSpPr/>
              <p:nvPr/>
            </p:nvCxnSpPr>
            <p:spPr>
              <a:xfrm flipH="1">
                <a:off x="4711918"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flipV="1">
                <a:off x="5043837"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a:off x="6239408" y="4867427"/>
              <a:ext cx="663838" cy="539947"/>
              <a:chOff x="4711918" y="3661191"/>
              <a:chExt cx="663838" cy="539947"/>
            </a:xfrm>
          </p:grpSpPr>
          <p:cxnSp>
            <p:nvCxnSpPr>
              <p:cNvPr id="107" name="直接连接符 106"/>
              <p:cNvCxnSpPr/>
              <p:nvPr/>
            </p:nvCxnSpPr>
            <p:spPr>
              <a:xfrm flipH="1">
                <a:off x="4711918"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flipV="1">
                <a:off x="5043837"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9" name="直接连接符 108"/>
            <p:cNvCxnSpPr/>
            <p:nvPr/>
          </p:nvCxnSpPr>
          <p:spPr>
            <a:xfrm flipV="1">
              <a:off x="4976704" y="5332421"/>
              <a:ext cx="0" cy="72000"/>
            </a:xfrm>
            <a:prstGeom prst="line">
              <a:avLst/>
            </a:prstGeom>
          </p:spPr>
          <p:style>
            <a:lnRef idx="1">
              <a:schemeClr val="dk1"/>
            </a:lnRef>
            <a:fillRef idx="0">
              <a:schemeClr val="dk1"/>
            </a:fillRef>
            <a:effectRef idx="0">
              <a:schemeClr val="dk1"/>
            </a:effectRef>
            <a:fontRef idx="minor">
              <a:schemeClr val="tx1"/>
            </a:fontRef>
          </p:style>
        </p:cxnSp>
        <p:cxnSp>
          <p:nvCxnSpPr>
            <p:cNvPr id="110" name="直接连接符 109"/>
            <p:cNvCxnSpPr/>
            <p:nvPr/>
          </p:nvCxnSpPr>
          <p:spPr>
            <a:xfrm flipV="1">
              <a:off x="6569292" y="5332421"/>
              <a:ext cx="0" cy="7200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1" name="矩形 110"/>
                <p:cNvSpPr/>
                <p:nvPr/>
              </p:nvSpPr>
              <p:spPr>
                <a:xfrm>
                  <a:off x="4827988" y="5405962"/>
                  <a:ext cx="308098" cy="4392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i="1">
                                <a:latin typeface="Cambria Math" panose="02040503050406030204" pitchFamily="18" charset="0"/>
                              </a:rPr>
                              <m:t>𝜏</m:t>
                            </m:r>
                          </m:den>
                        </m:f>
                      </m:oMath>
                    </m:oMathPara>
                  </a14:m>
                  <a:endParaRPr lang="zh-CN" altLang="en-US" sz="1200" dirty="0"/>
                </a:p>
              </p:txBody>
            </p:sp>
          </mc:Choice>
          <mc:Fallback xmlns="">
            <p:sp>
              <p:nvSpPr>
                <p:cNvPr id="111" name="矩形 110"/>
                <p:cNvSpPr>
                  <a:spLocks noRot="1" noChangeAspect="1" noMove="1" noResize="1" noEditPoints="1" noAdjustHandles="1" noChangeArrowheads="1" noChangeShapeType="1" noTextEdit="1"/>
                </p:cNvSpPr>
                <p:nvPr/>
              </p:nvSpPr>
              <p:spPr>
                <a:xfrm>
                  <a:off x="4827988" y="5405962"/>
                  <a:ext cx="308098" cy="43922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6413335" y="5416390"/>
                  <a:ext cx="308098" cy="4392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i="1">
                                <a:latin typeface="Cambria Math" panose="02040503050406030204" pitchFamily="18" charset="0"/>
                              </a:rPr>
                              <m:t>𝜏</m:t>
                            </m:r>
                          </m:den>
                        </m:f>
                      </m:oMath>
                    </m:oMathPara>
                  </a14:m>
                  <a:endParaRPr lang="zh-CN" altLang="en-US" sz="1200" dirty="0"/>
                </a:p>
              </p:txBody>
            </p:sp>
          </mc:Choice>
          <mc:Fallback xmlns="">
            <p:sp>
              <p:nvSpPr>
                <p:cNvPr id="112" name="矩形 111"/>
                <p:cNvSpPr>
                  <a:spLocks noRot="1" noChangeAspect="1" noMove="1" noResize="1" noEditPoints="1" noAdjustHandles="1" noChangeArrowheads="1" noChangeShapeType="1" noTextEdit="1"/>
                </p:cNvSpPr>
                <p:nvPr/>
              </p:nvSpPr>
              <p:spPr>
                <a:xfrm>
                  <a:off x="6413335" y="5416390"/>
                  <a:ext cx="308098" cy="439223"/>
                </a:xfrm>
                <a:prstGeom prst="rect">
                  <a:avLst/>
                </a:prstGeom>
                <a:blipFill>
                  <a:blip r:embed="rId14"/>
                  <a:stretch>
                    <a:fillRect/>
                  </a:stretch>
                </a:blipFill>
              </p:spPr>
              <p:txBody>
                <a:bodyPr/>
                <a:lstStyle/>
                <a:p>
                  <a:r>
                    <a:rPr lang="zh-CN" altLang="en-US">
                      <a:noFill/>
                    </a:rPr>
                    <a:t> </a:t>
                  </a:r>
                </a:p>
              </p:txBody>
            </p:sp>
          </mc:Fallback>
        </mc:AlternateContent>
      </p:grpSp>
      <p:grpSp>
        <p:nvGrpSpPr>
          <p:cNvPr id="138" name="组合 137"/>
          <p:cNvGrpSpPr/>
          <p:nvPr/>
        </p:nvGrpSpPr>
        <p:grpSpPr>
          <a:xfrm>
            <a:off x="4933587" y="5486949"/>
            <a:ext cx="2514994" cy="1097902"/>
            <a:chOff x="4704988" y="5680373"/>
            <a:chExt cx="2514994" cy="1097902"/>
          </a:xfrm>
        </p:grpSpPr>
        <p:cxnSp>
          <p:nvCxnSpPr>
            <p:cNvPr id="114" name="直接连接符 113"/>
            <p:cNvCxnSpPr/>
            <p:nvPr/>
          </p:nvCxnSpPr>
          <p:spPr>
            <a:xfrm flipV="1">
              <a:off x="5780324" y="5680373"/>
              <a:ext cx="0" cy="720000"/>
            </a:xfrm>
            <a:prstGeom prst="line">
              <a:avLst/>
            </a:prstGeom>
          </p:spPr>
          <p:style>
            <a:lnRef idx="1">
              <a:schemeClr val="dk1"/>
            </a:lnRef>
            <a:fillRef idx="0">
              <a:schemeClr val="dk1"/>
            </a:fillRef>
            <a:effectRef idx="0">
              <a:schemeClr val="dk1"/>
            </a:effectRef>
            <a:fontRef idx="minor">
              <a:schemeClr val="tx1"/>
            </a:fontRef>
          </p:style>
        </p:cxnSp>
        <p:grpSp>
          <p:nvGrpSpPr>
            <p:cNvPr id="134" name="组合 133"/>
            <p:cNvGrpSpPr/>
            <p:nvPr/>
          </p:nvGrpSpPr>
          <p:grpSpPr>
            <a:xfrm>
              <a:off x="4704988" y="5788353"/>
              <a:ext cx="2514994" cy="989922"/>
              <a:chOff x="4704988" y="5858689"/>
              <a:chExt cx="2514994" cy="989922"/>
            </a:xfrm>
          </p:grpSpPr>
          <p:cxnSp>
            <p:nvCxnSpPr>
              <p:cNvPr id="113" name="直接箭头连接符 112"/>
              <p:cNvCxnSpPr/>
              <p:nvPr/>
            </p:nvCxnSpPr>
            <p:spPr>
              <a:xfrm flipV="1">
                <a:off x="4704988" y="6400373"/>
                <a:ext cx="216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5" name="组合 114"/>
              <p:cNvGrpSpPr/>
              <p:nvPr/>
            </p:nvGrpSpPr>
            <p:grpSpPr>
              <a:xfrm>
                <a:off x="5448405" y="5860425"/>
                <a:ext cx="663838" cy="539947"/>
                <a:chOff x="5409337" y="3655841"/>
                <a:chExt cx="663838" cy="539947"/>
              </a:xfrm>
            </p:grpSpPr>
            <p:cxnSp>
              <p:nvCxnSpPr>
                <p:cNvPr id="116" name="直接连接符 115"/>
                <p:cNvCxnSpPr/>
                <p:nvPr/>
              </p:nvCxnSpPr>
              <p:spPr>
                <a:xfrm flipH="1">
                  <a:off x="5409337" y="3655841"/>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flipV="1">
                  <a:off x="5741256" y="3655841"/>
                  <a:ext cx="331919" cy="5399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8" name="文本框 117"/>
              <p:cNvSpPr txBox="1"/>
              <p:nvPr/>
            </p:nvSpPr>
            <p:spPr>
              <a:xfrm>
                <a:off x="5885293" y="5858689"/>
                <a:ext cx="630881" cy="338554"/>
              </a:xfrm>
              <a:prstGeom prst="rect">
                <a:avLst/>
              </a:prstGeom>
              <a:noFill/>
            </p:spPr>
            <p:txBody>
              <a:bodyPr wrap="square" rtlCol="0">
                <a:spAutoFit/>
              </a:bodyPr>
              <a:lstStyle/>
              <a:p>
                <a:r>
                  <a:rPr lang="en-US" altLang="zh-CN" sz="1600" dirty="0" smtClean="0"/>
                  <a:t>x(s)</a:t>
                </a:r>
                <a:endParaRPr lang="zh-CN" altLang="en-US" sz="1600" dirty="0"/>
              </a:p>
            </p:txBody>
          </p:sp>
          <p:sp>
            <p:nvSpPr>
              <p:cNvPr id="119" name="文本框 118"/>
              <p:cNvSpPr txBox="1"/>
              <p:nvPr/>
            </p:nvSpPr>
            <p:spPr>
              <a:xfrm>
                <a:off x="6841913" y="6214511"/>
                <a:ext cx="378069" cy="338554"/>
              </a:xfrm>
              <a:prstGeom prst="rect">
                <a:avLst/>
              </a:prstGeom>
              <a:noFill/>
            </p:spPr>
            <p:txBody>
              <a:bodyPr wrap="square" rtlCol="0">
                <a:spAutoFit/>
              </a:bodyPr>
              <a:lstStyle/>
              <a:p>
                <a:r>
                  <a:rPr lang="en-US" altLang="zh-CN" sz="1600" dirty="0" smtClean="0"/>
                  <a:t>s</a:t>
                </a:r>
                <a:endParaRPr lang="zh-CN" altLang="en-US" sz="1600" dirty="0"/>
              </a:p>
            </p:txBody>
          </p:sp>
          <mc:AlternateContent xmlns:mc="http://schemas.openxmlformats.org/markup-compatibility/2006" xmlns:a14="http://schemas.microsoft.com/office/drawing/2010/main">
            <mc:Choice Requires="a14">
              <p:sp>
                <p:nvSpPr>
                  <p:cNvPr id="120" name="文本框 119"/>
                  <p:cNvSpPr txBox="1"/>
                  <p:nvPr/>
                </p:nvSpPr>
                <p:spPr>
                  <a:xfrm>
                    <a:off x="5197854" y="6382788"/>
                    <a:ext cx="4530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𝑚</m:t>
                              </m:r>
                            </m:sub>
                          </m:sSub>
                        </m:oMath>
                      </m:oMathPara>
                    </a14:m>
                    <a:endParaRPr lang="zh-CN" altLang="en-US" sz="1200" dirty="0"/>
                  </a:p>
                </p:txBody>
              </p:sp>
            </mc:Choice>
            <mc:Fallback xmlns="">
              <p:sp>
                <p:nvSpPr>
                  <p:cNvPr id="120" name="文本框 119"/>
                  <p:cNvSpPr txBox="1">
                    <a:spLocks noRot="1" noChangeAspect="1" noMove="1" noResize="1" noEditPoints="1" noAdjustHandles="1" noChangeArrowheads="1" noChangeShapeType="1" noTextEdit="1"/>
                  </p:cNvSpPr>
                  <p:nvPr/>
                </p:nvSpPr>
                <p:spPr>
                  <a:xfrm>
                    <a:off x="5197854" y="6382788"/>
                    <a:ext cx="453089" cy="276999"/>
                  </a:xfrm>
                  <a:prstGeom prst="rect">
                    <a:avLst/>
                  </a:prstGeom>
                  <a:blipFill>
                    <a:blip r:embed="rId8"/>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p:cNvSpPr txBox="1"/>
                  <p:nvPr/>
                </p:nvSpPr>
                <p:spPr>
                  <a:xfrm>
                    <a:off x="5895805" y="6382788"/>
                    <a:ext cx="4530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𝑚</m:t>
                              </m:r>
                            </m:sub>
                          </m:sSub>
                        </m:oMath>
                      </m:oMathPara>
                    </a14:m>
                    <a:endParaRPr lang="zh-CN" altLang="en-US" sz="1200" dirty="0"/>
                  </a:p>
                </p:txBody>
              </p:sp>
            </mc:Choice>
            <mc:Fallback xmlns="">
              <p:sp>
                <p:nvSpPr>
                  <p:cNvPr id="121" name="文本框 120"/>
                  <p:cNvSpPr txBox="1">
                    <a:spLocks noRot="1" noChangeAspect="1" noMove="1" noResize="1" noEditPoints="1" noAdjustHandles="1" noChangeArrowheads="1" noChangeShapeType="1" noTextEdit="1"/>
                  </p:cNvSpPr>
                  <p:nvPr/>
                </p:nvSpPr>
                <p:spPr>
                  <a:xfrm>
                    <a:off x="5895805" y="6382788"/>
                    <a:ext cx="453089" cy="276999"/>
                  </a:xfrm>
                  <a:prstGeom prst="rect">
                    <a:avLst/>
                  </a:prstGeom>
                  <a:blipFill>
                    <a:blip r:embed="rId8"/>
                    <a:stretch>
                      <a:fillRect b="-6667"/>
                    </a:stretch>
                  </a:blipFill>
                </p:spPr>
                <p:txBody>
                  <a:bodyPr/>
                  <a:lstStyle/>
                  <a:p>
                    <a:r>
                      <a:rPr lang="zh-CN" altLang="en-US">
                        <a:noFill/>
                      </a:rPr>
                      <a:t> </a:t>
                    </a:r>
                  </a:p>
                </p:txBody>
              </p:sp>
            </mc:Fallback>
          </mc:AlternateContent>
          <p:grpSp>
            <p:nvGrpSpPr>
              <p:cNvPr id="122" name="组合 121"/>
              <p:cNvGrpSpPr/>
              <p:nvPr/>
            </p:nvGrpSpPr>
            <p:grpSpPr>
              <a:xfrm>
                <a:off x="4924997" y="5860425"/>
                <a:ext cx="663838" cy="539947"/>
                <a:chOff x="4711918" y="3661191"/>
                <a:chExt cx="663838" cy="539947"/>
              </a:xfrm>
            </p:grpSpPr>
            <p:cxnSp>
              <p:nvCxnSpPr>
                <p:cNvPr id="123" name="直接连接符 122"/>
                <p:cNvCxnSpPr/>
                <p:nvPr/>
              </p:nvCxnSpPr>
              <p:spPr>
                <a:xfrm flipH="1">
                  <a:off x="4711918"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flipV="1">
                  <a:off x="5043837"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a:off x="5981275" y="5860425"/>
                <a:ext cx="663838" cy="539947"/>
                <a:chOff x="4711918" y="3661191"/>
                <a:chExt cx="663838" cy="539947"/>
              </a:xfrm>
            </p:grpSpPr>
            <p:cxnSp>
              <p:nvCxnSpPr>
                <p:cNvPr id="126" name="直接连接符 125"/>
                <p:cNvCxnSpPr/>
                <p:nvPr/>
              </p:nvCxnSpPr>
              <p:spPr>
                <a:xfrm flipH="1">
                  <a:off x="4711918"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H="1" flipV="1">
                  <a:off x="5043837" y="3661191"/>
                  <a:ext cx="331919" cy="5399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8" name="直接连接符 127"/>
              <p:cNvCxnSpPr/>
              <p:nvPr/>
            </p:nvCxnSpPr>
            <p:spPr>
              <a:xfrm flipV="1">
                <a:off x="5256916" y="6325419"/>
                <a:ext cx="0" cy="72000"/>
              </a:xfrm>
              <a:prstGeom prst="line">
                <a:avLst/>
              </a:prstGeom>
            </p:spPr>
            <p:style>
              <a:lnRef idx="1">
                <a:schemeClr val="dk1"/>
              </a:lnRef>
              <a:fillRef idx="0">
                <a:schemeClr val="dk1"/>
              </a:fillRef>
              <a:effectRef idx="0">
                <a:schemeClr val="dk1"/>
              </a:effectRef>
              <a:fontRef idx="minor">
                <a:schemeClr val="tx1"/>
              </a:fontRef>
            </p:style>
          </p:cxnSp>
          <p:cxnSp>
            <p:nvCxnSpPr>
              <p:cNvPr id="129" name="直接连接符 128"/>
              <p:cNvCxnSpPr/>
              <p:nvPr/>
            </p:nvCxnSpPr>
            <p:spPr>
              <a:xfrm flipV="1">
                <a:off x="6311159" y="6325419"/>
                <a:ext cx="0" cy="7200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0" name="矩形 129"/>
                  <p:cNvSpPr/>
                  <p:nvPr/>
                </p:nvSpPr>
                <p:spPr>
                  <a:xfrm>
                    <a:off x="5108200" y="6398960"/>
                    <a:ext cx="308098" cy="4392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i="1">
                                  <a:latin typeface="Cambria Math" panose="02040503050406030204" pitchFamily="18" charset="0"/>
                                </a:rPr>
                                <m:t>𝜏</m:t>
                              </m:r>
                            </m:den>
                          </m:f>
                        </m:oMath>
                      </m:oMathPara>
                    </a14:m>
                    <a:endParaRPr lang="zh-CN" altLang="en-US" sz="1200" dirty="0"/>
                  </a:p>
                </p:txBody>
              </p:sp>
            </mc:Choice>
            <mc:Fallback xmlns="">
              <p:sp>
                <p:nvSpPr>
                  <p:cNvPr id="130" name="矩形 129"/>
                  <p:cNvSpPr>
                    <a:spLocks noRot="1" noChangeAspect="1" noMove="1" noResize="1" noEditPoints="1" noAdjustHandles="1" noChangeArrowheads="1" noChangeShapeType="1" noTextEdit="1"/>
                  </p:cNvSpPr>
                  <p:nvPr/>
                </p:nvSpPr>
                <p:spPr>
                  <a:xfrm>
                    <a:off x="5108200" y="6398960"/>
                    <a:ext cx="308098" cy="43922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6155202" y="6409388"/>
                    <a:ext cx="308098" cy="4392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i="1">
                                  <a:latin typeface="Cambria Math" panose="02040503050406030204" pitchFamily="18" charset="0"/>
                                </a:rPr>
                                <m:t>𝜏</m:t>
                              </m:r>
                            </m:den>
                          </m:f>
                        </m:oMath>
                      </m:oMathPara>
                    </a14:m>
                    <a:endParaRPr lang="zh-CN" altLang="en-US" sz="1200" dirty="0"/>
                  </a:p>
                </p:txBody>
              </p:sp>
            </mc:Choice>
            <mc:Fallback xmlns="">
              <p:sp>
                <p:nvSpPr>
                  <p:cNvPr id="131" name="矩形 130"/>
                  <p:cNvSpPr>
                    <a:spLocks noRot="1" noChangeAspect="1" noMove="1" noResize="1" noEditPoints="1" noAdjustHandles="1" noChangeArrowheads="1" noChangeShapeType="1" noTextEdit="1"/>
                  </p:cNvSpPr>
                  <p:nvPr/>
                </p:nvSpPr>
                <p:spPr>
                  <a:xfrm>
                    <a:off x="6155202" y="6409388"/>
                    <a:ext cx="308098" cy="439223"/>
                  </a:xfrm>
                  <a:prstGeom prst="rect">
                    <a:avLst/>
                  </a:prstGeom>
                  <a:blipFill>
                    <a:blip r:embed="rId9"/>
                    <a:stretch>
                      <a:fillRect/>
                    </a:stretch>
                  </a:blipFill>
                </p:spPr>
                <p:txBody>
                  <a:bodyPr/>
                  <a:lstStyle/>
                  <a:p>
                    <a:r>
                      <a:rPr lang="zh-CN" altLang="en-US">
                        <a:noFill/>
                      </a:rPr>
                      <a:t> </a:t>
                    </a:r>
                  </a:p>
                </p:txBody>
              </p:sp>
            </mc:Fallback>
          </mc:AlternateContent>
        </p:grpSp>
      </p:grpSp>
      <p:sp>
        <p:nvSpPr>
          <p:cNvPr id="135" name="右箭头 134"/>
          <p:cNvSpPr/>
          <p:nvPr/>
        </p:nvSpPr>
        <p:spPr>
          <a:xfrm>
            <a:off x="3717796" y="4758674"/>
            <a:ext cx="472145" cy="247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右大括号 135"/>
          <p:cNvSpPr/>
          <p:nvPr/>
        </p:nvSpPr>
        <p:spPr>
          <a:xfrm>
            <a:off x="3120466" y="4008386"/>
            <a:ext cx="144177" cy="17558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文本框 136"/>
          <p:cNvSpPr txBox="1"/>
          <p:nvPr/>
        </p:nvSpPr>
        <p:spPr>
          <a:xfrm>
            <a:off x="3378185" y="4263413"/>
            <a:ext cx="1432560" cy="369332"/>
          </a:xfrm>
          <a:prstGeom prst="rect">
            <a:avLst/>
          </a:prstGeom>
          <a:noFill/>
        </p:spPr>
        <p:txBody>
          <a:bodyPr wrap="square" rtlCol="0">
            <a:spAutoFit/>
          </a:bodyPr>
          <a:lstStyle/>
          <a:p>
            <a:r>
              <a:rPr lang="zh-CN" altLang="en-US" dirty="0" smtClean="0"/>
              <a:t>傅里叶变换</a:t>
            </a:r>
            <a:endParaRPr lang="zh-CN" altLang="en-US" dirty="0"/>
          </a:p>
        </p:txBody>
      </p:sp>
      <p:sp>
        <p:nvSpPr>
          <p:cNvPr id="139" name="文本框 138"/>
          <p:cNvSpPr txBox="1"/>
          <p:nvPr/>
        </p:nvSpPr>
        <p:spPr>
          <a:xfrm>
            <a:off x="7737825" y="5772741"/>
            <a:ext cx="985329" cy="461665"/>
          </a:xfrm>
          <a:prstGeom prst="rect">
            <a:avLst/>
          </a:prstGeom>
          <a:noFill/>
        </p:spPr>
        <p:txBody>
          <a:bodyPr wrap="square" rtlCol="0">
            <a:spAutoFit/>
          </a:bodyPr>
          <a:lstStyle/>
          <a:p>
            <a:r>
              <a:rPr lang="zh-CN" altLang="en-US" sz="2400" dirty="0">
                <a:solidFill>
                  <a:srgbClr val="FF0000"/>
                </a:solidFill>
              </a:rPr>
              <a:t>混叠</a:t>
            </a:r>
          </a:p>
        </p:txBody>
      </p:sp>
      <p:sp>
        <p:nvSpPr>
          <p:cNvPr id="140" name="矩形 139"/>
          <p:cNvSpPr/>
          <p:nvPr/>
        </p:nvSpPr>
        <p:spPr>
          <a:xfrm>
            <a:off x="415472" y="6065117"/>
            <a:ext cx="3941775" cy="646331"/>
          </a:xfrm>
          <a:prstGeom prst="rect">
            <a:avLst/>
          </a:prstGeom>
          <a:solidFill>
            <a:schemeClr val="bg1"/>
          </a:solidFill>
        </p:spPr>
        <p:txBody>
          <a:bodyPr wrap="square">
            <a:spAutoFit/>
          </a:bodyPr>
          <a:lstStyle/>
          <a:p>
            <a:r>
              <a:rPr lang="zh-CN" altLang="en-US" dirty="0">
                <a:solidFill>
                  <a:srgbClr val="121212"/>
                </a:solidFill>
                <a:latin typeface="-apple-system"/>
              </a:rPr>
              <a:t>时域以</a:t>
            </a:r>
            <a:r>
              <a:rPr lang="en-US" altLang="zh-CN" dirty="0">
                <a:solidFill>
                  <a:srgbClr val="121212"/>
                </a:solidFill>
                <a:latin typeface="-apple-system"/>
              </a:rPr>
              <a:t>τ</a:t>
            </a:r>
            <a:r>
              <a:rPr lang="zh-CN" altLang="en-US" dirty="0">
                <a:solidFill>
                  <a:srgbClr val="121212"/>
                </a:solidFill>
                <a:latin typeface="-apple-system"/>
              </a:rPr>
              <a:t>为间隔进行采样，频域会以</a:t>
            </a:r>
            <a:r>
              <a:rPr lang="en-US" altLang="zh-CN" dirty="0">
                <a:solidFill>
                  <a:srgbClr val="121212"/>
                </a:solidFill>
                <a:latin typeface="-apple-system"/>
              </a:rPr>
              <a:t>1/τ</a:t>
            </a:r>
            <a:r>
              <a:rPr lang="zh-CN" altLang="en-US" dirty="0">
                <a:solidFill>
                  <a:srgbClr val="121212"/>
                </a:solidFill>
                <a:latin typeface="-apple-system"/>
              </a:rPr>
              <a:t>为周期发生周期延拓</a:t>
            </a:r>
            <a:endParaRPr lang="zh-CN" altLang="en-US" dirty="0"/>
          </a:p>
        </p:txBody>
      </p:sp>
    </p:spTree>
    <p:extLst>
      <p:ext uri="{BB962C8B-B14F-4D97-AF65-F5344CB8AC3E}">
        <p14:creationId xmlns:p14="http://schemas.microsoft.com/office/powerpoint/2010/main" val="1390179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压缩感知</a:t>
            </a:r>
          </a:p>
        </p:txBody>
      </p:sp>
      <p:sp>
        <p:nvSpPr>
          <p:cNvPr id="3" name="内容占位符 2"/>
          <p:cNvSpPr>
            <a:spLocks noGrp="1"/>
          </p:cNvSpPr>
          <p:nvPr>
            <p:ph idx="1"/>
          </p:nvPr>
        </p:nvSpPr>
        <p:spPr/>
        <p:txBody>
          <a:bodyPr/>
          <a:lstStyle/>
          <a:p>
            <a:r>
              <a:rPr lang="en-US" altLang="zh-CN" dirty="0" smtClean="0"/>
              <a:t>2004</a:t>
            </a:r>
            <a:r>
              <a:rPr lang="zh-CN" altLang="en-US" dirty="0" smtClean="0"/>
              <a:t>年，陶哲轩等人证明，如果信号是</a:t>
            </a:r>
            <a:r>
              <a:rPr lang="zh-CN" altLang="en-US" dirty="0" smtClean="0">
                <a:solidFill>
                  <a:srgbClr val="FF0000"/>
                </a:solidFill>
              </a:rPr>
              <a:t>稀疏的</a:t>
            </a:r>
            <a:r>
              <a:rPr lang="zh-CN" altLang="en-US" dirty="0" smtClean="0"/>
              <a:t>，那么可以由远</a:t>
            </a:r>
            <a:r>
              <a:rPr lang="zh-CN" altLang="en-US" dirty="0" smtClean="0">
                <a:solidFill>
                  <a:srgbClr val="FF0000"/>
                </a:solidFill>
              </a:rPr>
              <a:t>低于</a:t>
            </a:r>
            <a:r>
              <a:rPr lang="zh-CN" altLang="en-US" dirty="0" smtClean="0"/>
              <a:t>采样定理要求的采样点重建恢复，并与</a:t>
            </a:r>
            <a:r>
              <a:rPr lang="en-US" altLang="zh-CN" dirty="0" smtClean="0">
                <a:solidFill>
                  <a:srgbClr val="FF0000"/>
                </a:solidFill>
              </a:rPr>
              <a:t>2007</a:t>
            </a:r>
            <a:r>
              <a:rPr lang="zh-CN" altLang="en-US" dirty="0" smtClean="0">
                <a:solidFill>
                  <a:srgbClr val="FF0000"/>
                </a:solidFill>
              </a:rPr>
              <a:t>年</a:t>
            </a:r>
            <a:r>
              <a:rPr lang="zh-CN" altLang="en-US" dirty="0" smtClean="0"/>
              <a:t>正式提出</a:t>
            </a:r>
            <a:r>
              <a:rPr lang="zh-CN" altLang="en-US" dirty="0" smtClean="0">
                <a:solidFill>
                  <a:srgbClr val="FF0000"/>
                </a:solidFill>
              </a:rPr>
              <a:t>压缩感知</a:t>
            </a:r>
            <a:r>
              <a:rPr lang="zh-CN" altLang="en-US" dirty="0" smtClean="0"/>
              <a:t>这个概念</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33</a:t>
            </a:fld>
            <a:endParaRPr lang="zh-CN" altLang="en-US"/>
          </a:p>
        </p:txBody>
      </p:sp>
      <p:pic>
        <p:nvPicPr>
          <p:cNvPr id="7" name="图片 6"/>
          <p:cNvPicPr>
            <a:picLocks noChangeAspect="1"/>
          </p:cNvPicPr>
          <p:nvPr/>
        </p:nvPicPr>
        <p:blipFill>
          <a:blip r:embed="rId2"/>
          <a:stretch>
            <a:fillRect/>
          </a:stretch>
        </p:blipFill>
        <p:spPr>
          <a:xfrm>
            <a:off x="1000616" y="3251804"/>
            <a:ext cx="1990476" cy="1866667"/>
          </a:xfrm>
          <a:prstGeom prst="rect">
            <a:avLst/>
          </a:prstGeom>
        </p:spPr>
      </p:pic>
      <p:pic>
        <p:nvPicPr>
          <p:cNvPr id="8" name="图片 7"/>
          <p:cNvPicPr>
            <a:picLocks noChangeAspect="1"/>
          </p:cNvPicPr>
          <p:nvPr/>
        </p:nvPicPr>
        <p:blipFill>
          <a:blip r:embed="rId3"/>
          <a:stretch>
            <a:fillRect/>
          </a:stretch>
        </p:blipFill>
        <p:spPr>
          <a:xfrm>
            <a:off x="3643428" y="3251804"/>
            <a:ext cx="1857143" cy="1895238"/>
          </a:xfrm>
          <a:prstGeom prst="rect">
            <a:avLst/>
          </a:prstGeom>
        </p:spPr>
      </p:pic>
      <p:pic>
        <p:nvPicPr>
          <p:cNvPr id="9" name="图片 8"/>
          <p:cNvPicPr>
            <a:picLocks noChangeAspect="1"/>
          </p:cNvPicPr>
          <p:nvPr/>
        </p:nvPicPr>
        <p:blipFill>
          <a:blip r:embed="rId4"/>
          <a:stretch>
            <a:fillRect/>
          </a:stretch>
        </p:blipFill>
        <p:spPr>
          <a:xfrm>
            <a:off x="6274627" y="3251804"/>
            <a:ext cx="1466667" cy="1952381"/>
          </a:xfrm>
          <a:prstGeom prst="rect">
            <a:avLst/>
          </a:prstGeom>
        </p:spPr>
      </p:pic>
      <p:sp>
        <p:nvSpPr>
          <p:cNvPr id="10" name="文本框 9"/>
          <p:cNvSpPr txBox="1"/>
          <p:nvPr/>
        </p:nvSpPr>
        <p:spPr>
          <a:xfrm>
            <a:off x="1406769" y="5433646"/>
            <a:ext cx="1081454" cy="369332"/>
          </a:xfrm>
          <a:prstGeom prst="rect">
            <a:avLst/>
          </a:prstGeom>
          <a:noFill/>
        </p:spPr>
        <p:txBody>
          <a:bodyPr wrap="square" rtlCol="0">
            <a:spAutoFit/>
          </a:bodyPr>
          <a:lstStyle/>
          <a:p>
            <a:r>
              <a:rPr lang="zh-CN" altLang="en-US"/>
              <a:t>陶哲轩</a:t>
            </a:r>
            <a:endParaRPr lang="zh-CN" altLang="en-US" dirty="0"/>
          </a:p>
        </p:txBody>
      </p:sp>
      <p:sp>
        <p:nvSpPr>
          <p:cNvPr id="11" name="文本框 10"/>
          <p:cNvSpPr txBox="1"/>
          <p:nvPr/>
        </p:nvSpPr>
        <p:spPr>
          <a:xfrm>
            <a:off x="3643428" y="5433646"/>
            <a:ext cx="2061797" cy="369332"/>
          </a:xfrm>
          <a:prstGeom prst="rect">
            <a:avLst/>
          </a:prstGeom>
          <a:noFill/>
        </p:spPr>
        <p:txBody>
          <a:bodyPr wrap="square" rtlCol="0">
            <a:spAutoFit/>
          </a:bodyPr>
          <a:lstStyle/>
          <a:p>
            <a:r>
              <a:rPr lang="en-US" altLang="zh-CN" dirty="0" smtClean="0"/>
              <a:t>Emmanuel </a:t>
            </a:r>
            <a:r>
              <a:rPr lang="en-US" altLang="zh-CN" dirty="0" err="1" smtClean="0"/>
              <a:t>Candes</a:t>
            </a:r>
            <a:endParaRPr lang="zh-CN" altLang="en-US" dirty="0"/>
          </a:p>
        </p:txBody>
      </p:sp>
      <p:sp>
        <p:nvSpPr>
          <p:cNvPr id="12" name="文本框 11"/>
          <p:cNvSpPr txBox="1"/>
          <p:nvPr/>
        </p:nvSpPr>
        <p:spPr>
          <a:xfrm>
            <a:off x="6305269" y="5433646"/>
            <a:ext cx="1757277" cy="369332"/>
          </a:xfrm>
          <a:prstGeom prst="rect">
            <a:avLst/>
          </a:prstGeom>
          <a:noFill/>
        </p:spPr>
        <p:txBody>
          <a:bodyPr wrap="square" rtlCol="0">
            <a:spAutoFit/>
          </a:bodyPr>
          <a:lstStyle/>
          <a:p>
            <a:r>
              <a:rPr lang="en-US" altLang="zh-CN" dirty="0" smtClean="0"/>
              <a:t>David </a:t>
            </a:r>
            <a:r>
              <a:rPr lang="en-US" altLang="zh-CN" dirty="0" err="1" smtClean="0"/>
              <a:t>Donoho</a:t>
            </a:r>
            <a:endParaRPr lang="zh-CN" altLang="en-US" dirty="0"/>
          </a:p>
        </p:txBody>
      </p:sp>
    </p:spTree>
    <p:extLst>
      <p:ext uri="{BB962C8B-B14F-4D97-AF65-F5344CB8AC3E}">
        <p14:creationId xmlns:p14="http://schemas.microsoft.com/office/powerpoint/2010/main" val="2475148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压缩感知</a:t>
            </a:r>
          </a:p>
        </p:txBody>
      </p:sp>
      <p:sp>
        <p:nvSpPr>
          <p:cNvPr id="3" name="内容占位符 2"/>
          <p:cNvSpPr>
            <a:spLocks noGrp="1"/>
          </p:cNvSpPr>
          <p:nvPr>
            <p:ph idx="1"/>
          </p:nvPr>
        </p:nvSpPr>
        <p:spPr/>
        <p:txBody>
          <a:bodyPr/>
          <a:lstStyle/>
          <a:p>
            <a:r>
              <a:rPr lang="zh-CN" altLang="en-US" dirty="0"/>
              <a:t>采样频率应该</a:t>
            </a:r>
            <a:r>
              <a:rPr lang="zh-CN" altLang="en-US" dirty="0">
                <a:solidFill>
                  <a:srgbClr val="FF0000"/>
                </a:solidFill>
              </a:rPr>
              <a:t>大于模拟信号频谱中最高频率的</a:t>
            </a:r>
            <a:r>
              <a:rPr lang="en-US" altLang="zh-CN" dirty="0">
                <a:solidFill>
                  <a:srgbClr val="FF0000"/>
                </a:solidFill>
              </a:rPr>
              <a:t>2</a:t>
            </a:r>
            <a:r>
              <a:rPr lang="zh-CN" altLang="en-US" dirty="0" smtClean="0">
                <a:solidFill>
                  <a:srgbClr val="FF0000"/>
                </a:solidFill>
              </a:rPr>
              <a:t>倍</a:t>
            </a:r>
            <a:endParaRPr lang="en-US" altLang="zh-CN" dirty="0" smtClean="0">
              <a:solidFill>
                <a:srgbClr val="FF0000"/>
              </a:solidFill>
            </a:endParaRPr>
          </a:p>
          <a:p>
            <a:endParaRPr lang="en-US" altLang="zh-CN" dirty="0">
              <a:solidFill>
                <a:srgbClr val="FF0000"/>
              </a:solidFill>
            </a:endParaRPr>
          </a:p>
          <a:p>
            <a:r>
              <a:rPr lang="zh-CN" altLang="en-US" dirty="0" smtClean="0"/>
              <a:t>给定</a:t>
            </a:r>
            <a:r>
              <a:rPr lang="zh-CN" altLang="en-US" dirty="0" smtClean="0">
                <a:solidFill>
                  <a:srgbClr val="FF0000"/>
                </a:solidFill>
              </a:rPr>
              <a:t>采样频率</a:t>
            </a:r>
            <a:r>
              <a:rPr lang="zh-CN" altLang="en-US" dirty="0" smtClean="0"/>
              <a:t>采样，意味着</a:t>
            </a:r>
            <a:r>
              <a:rPr lang="zh-CN" altLang="en-US" dirty="0" smtClean="0">
                <a:solidFill>
                  <a:srgbClr val="FF0000"/>
                </a:solidFill>
              </a:rPr>
              <a:t>等间距采样</a:t>
            </a:r>
            <a:endParaRPr lang="en-US" altLang="zh-CN" dirty="0" smtClean="0">
              <a:solidFill>
                <a:srgbClr val="FF0000"/>
              </a:solidFill>
            </a:endParaRPr>
          </a:p>
          <a:p>
            <a:endParaRPr lang="en-US" altLang="zh-CN" dirty="0">
              <a:solidFill>
                <a:srgbClr val="FF0000"/>
              </a:solidFill>
            </a:endParaRPr>
          </a:p>
          <a:p>
            <a:r>
              <a:rPr lang="zh-CN" altLang="en-US" dirty="0" smtClean="0"/>
              <a:t>等间距采样，频域将以</a:t>
            </a:r>
            <a:r>
              <a:rPr lang="zh-CN" altLang="en-US" dirty="0">
                <a:latin typeface="-apple-system"/>
              </a:rPr>
              <a:t>以</a:t>
            </a:r>
            <a:r>
              <a:rPr lang="en-US" altLang="zh-CN" dirty="0">
                <a:latin typeface="-apple-system"/>
              </a:rPr>
              <a:t>1/τ</a:t>
            </a:r>
            <a:r>
              <a:rPr lang="zh-CN" altLang="en-US" dirty="0" smtClean="0">
                <a:latin typeface="-apple-system"/>
              </a:rPr>
              <a:t>为周期延拓，采样频率低的时候会一起混叠</a:t>
            </a:r>
            <a:endParaRPr lang="en-US" altLang="zh-CN" dirty="0" smtClean="0">
              <a:latin typeface="-apple-system"/>
            </a:endParaRPr>
          </a:p>
          <a:p>
            <a:endParaRPr lang="en-US" altLang="zh-CN" dirty="0">
              <a:latin typeface="-apple-system"/>
            </a:endParaRPr>
          </a:p>
          <a:p>
            <a:r>
              <a:rPr lang="zh-CN" altLang="en-US" dirty="0" smtClean="0"/>
              <a:t>如果是不等间距采样或者随机采样呢？</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34</a:t>
            </a:fld>
            <a:endParaRPr lang="zh-CN" altLang="en-US"/>
          </a:p>
        </p:txBody>
      </p:sp>
      <p:sp>
        <p:nvSpPr>
          <p:cNvPr id="7" name="矩形 6"/>
          <p:cNvSpPr/>
          <p:nvPr/>
        </p:nvSpPr>
        <p:spPr>
          <a:xfrm>
            <a:off x="6650066" y="1860660"/>
            <a:ext cx="2031325" cy="369332"/>
          </a:xfrm>
          <a:prstGeom prst="rect">
            <a:avLst/>
          </a:prstGeom>
        </p:spPr>
        <p:txBody>
          <a:bodyPr wrap="none">
            <a:spAutoFit/>
          </a:bodyPr>
          <a:lstStyle/>
          <a:p>
            <a:r>
              <a:rPr lang="zh-CN" altLang="en-US" dirty="0"/>
              <a:t>奈奎斯特采样定理</a:t>
            </a:r>
          </a:p>
        </p:txBody>
      </p:sp>
    </p:spTree>
    <p:extLst>
      <p:ext uri="{BB962C8B-B14F-4D97-AF65-F5344CB8AC3E}">
        <p14:creationId xmlns:p14="http://schemas.microsoft.com/office/powerpoint/2010/main" val="2325152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压缩感知</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35</a:t>
            </a:fld>
            <a:endParaRPr lang="zh-CN" altLang="en-US"/>
          </a:p>
        </p:txBody>
      </p:sp>
      <p:pic>
        <p:nvPicPr>
          <p:cNvPr id="7" name="图片 6"/>
          <p:cNvPicPr>
            <a:picLocks noChangeAspect="1"/>
          </p:cNvPicPr>
          <p:nvPr/>
        </p:nvPicPr>
        <p:blipFill rotWithShape="1">
          <a:blip r:embed="rId2"/>
          <a:srcRect r="825"/>
          <a:stretch/>
        </p:blipFill>
        <p:spPr>
          <a:xfrm>
            <a:off x="1138744" y="2198408"/>
            <a:ext cx="1506384" cy="1260000"/>
          </a:xfrm>
          <a:prstGeom prst="rect">
            <a:avLst/>
          </a:prstGeom>
        </p:spPr>
      </p:pic>
      <p:pic>
        <p:nvPicPr>
          <p:cNvPr id="8" name="图片 7"/>
          <p:cNvPicPr>
            <a:picLocks noChangeAspect="1"/>
          </p:cNvPicPr>
          <p:nvPr/>
        </p:nvPicPr>
        <p:blipFill>
          <a:blip r:embed="rId3"/>
          <a:stretch>
            <a:fillRect/>
          </a:stretch>
        </p:blipFill>
        <p:spPr>
          <a:xfrm>
            <a:off x="3506368" y="2182459"/>
            <a:ext cx="1576886" cy="1260000"/>
          </a:xfrm>
          <a:prstGeom prst="rect">
            <a:avLst/>
          </a:prstGeom>
        </p:spPr>
      </p:pic>
      <p:pic>
        <p:nvPicPr>
          <p:cNvPr id="9" name="图片 8"/>
          <p:cNvPicPr>
            <a:picLocks noChangeAspect="1"/>
          </p:cNvPicPr>
          <p:nvPr/>
        </p:nvPicPr>
        <p:blipFill>
          <a:blip r:embed="rId4"/>
          <a:stretch>
            <a:fillRect/>
          </a:stretch>
        </p:blipFill>
        <p:spPr>
          <a:xfrm>
            <a:off x="5944495" y="2182459"/>
            <a:ext cx="1558613" cy="1260000"/>
          </a:xfrm>
          <a:prstGeom prst="rect">
            <a:avLst/>
          </a:prstGeom>
        </p:spPr>
      </p:pic>
      <p:pic>
        <p:nvPicPr>
          <p:cNvPr id="10" name="图片 9"/>
          <p:cNvPicPr>
            <a:picLocks noChangeAspect="1"/>
          </p:cNvPicPr>
          <p:nvPr/>
        </p:nvPicPr>
        <p:blipFill>
          <a:blip r:embed="rId5"/>
          <a:stretch>
            <a:fillRect/>
          </a:stretch>
        </p:blipFill>
        <p:spPr>
          <a:xfrm>
            <a:off x="3087845" y="4590535"/>
            <a:ext cx="2523809" cy="1209524"/>
          </a:xfrm>
          <a:prstGeom prst="rect">
            <a:avLst/>
          </a:prstGeom>
        </p:spPr>
      </p:pic>
      <p:sp>
        <p:nvSpPr>
          <p:cNvPr id="12" name="文本框 11"/>
          <p:cNvSpPr txBox="1"/>
          <p:nvPr/>
        </p:nvSpPr>
        <p:spPr>
          <a:xfrm>
            <a:off x="1536700" y="3562594"/>
            <a:ext cx="787400" cy="369332"/>
          </a:xfrm>
          <a:prstGeom prst="rect">
            <a:avLst/>
          </a:prstGeom>
          <a:noFill/>
        </p:spPr>
        <p:txBody>
          <a:bodyPr wrap="square" rtlCol="0">
            <a:spAutoFit/>
          </a:bodyPr>
          <a:lstStyle/>
          <a:p>
            <a:r>
              <a:rPr lang="zh-CN" altLang="en-US" dirty="0"/>
              <a:t>频域</a:t>
            </a:r>
          </a:p>
        </p:txBody>
      </p:sp>
      <p:sp>
        <p:nvSpPr>
          <p:cNvPr id="13" name="文本框 12"/>
          <p:cNvSpPr txBox="1"/>
          <p:nvPr/>
        </p:nvSpPr>
        <p:spPr>
          <a:xfrm>
            <a:off x="6330101" y="3562594"/>
            <a:ext cx="787400" cy="369332"/>
          </a:xfrm>
          <a:prstGeom prst="rect">
            <a:avLst/>
          </a:prstGeom>
          <a:noFill/>
        </p:spPr>
        <p:txBody>
          <a:bodyPr wrap="square" rtlCol="0">
            <a:spAutoFit/>
          </a:bodyPr>
          <a:lstStyle/>
          <a:p>
            <a:r>
              <a:rPr lang="zh-CN" altLang="en-US" dirty="0"/>
              <a:t>频域</a:t>
            </a:r>
          </a:p>
        </p:txBody>
      </p:sp>
      <p:sp>
        <p:nvSpPr>
          <p:cNvPr id="14" name="文本框 13"/>
          <p:cNvSpPr txBox="1"/>
          <p:nvPr/>
        </p:nvSpPr>
        <p:spPr>
          <a:xfrm>
            <a:off x="3886200" y="3562594"/>
            <a:ext cx="787400" cy="369332"/>
          </a:xfrm>
          <a:prstGeom prst="rect">
            <a:avLst/>
          </a:prstGeom>
          <a:noFill/>
        </p:spPr>
        <p:txBody>
          <a:bodyPr wrap="square" rtlCol="0">
            <a:spAutoFit/>
          </a:bodyPr>
          <a:lstStyle/>
          <a:p>
            <a:r>
              <a:rPr lang="zh-CN" altLang="en-US" dirty="0" smtClean="0"/>
              <a:t>时域</a:t>
            </a:r>
            <a:endParaRPr lang="zh-CN" altLang="en-US" dirty="0"/>
          </a:p>
        </p:txBody>
      </p:sp>
      <p:sp>
        <p:nvSpPr>
          <p:cNvPr id="15" name="下箭头 14"/>
          <p:cNvSpPr/>
          <p:nvPr/>
        </p:nvSpPr>
        <p:spPr>
          <a:xfrm>
            <a:off x="4057650" y="4052061"/>
            <a:ext cx="292100" cy="4183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630068" y="1983997"/>
            <a:ext cx="876300" cy="646331"/>
          </a:xfrm>
          <a:prstGeom prst="rect">
            <a:avLst/>
          </a:prstGeom>
          <a:noFill/>
        </p:spPr>
        <p:txBody>
          <a:bodyPr wrap="square" rtlCol="0">
            <a:spAutoFit/>
          </a:bodyPr>
          <a:lstStyle/>
          <a:p>
            <a:r>
              <a:rPr lang="zh-CN" altLang="en-US" dirty="0" smtClean="0"/>
              <a:t>逆傅里叶变换</a:t>
            </a:r>
            <a:endParaRPr lang="zh-CN" altLang="en-US" dirty="0"/>
          </a:p>
        </p:txBody>
      </p:sp>
      <p:sp>
        <p:nvSpPr>
          <p:cNvPr id="17" name="右箭头 16"/>
          <p:cNvSpPr/>
          <p:nvPr/>
        </p:nvSpPr>
        <p:spPr>
          <a:xfrm>
            <a:off x="2819400" y="2690396"/>
            <a:ext cx="508000" cy="358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5259874" y="2690396"/>
            <a:ext cx="508000" cy="358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083254" y="1978104"/>
            <a:ext cx="876300" cy="646331"/>
          </a:xfrm>
          <a:prstGeom prst="rect">
            <a:avLst/>
          </a:prstGeom>
          <a:noFill/>
        </p:spPr>
        <p:txBody>
          <a:bodyPr wrap="square" rtlCol="0">
            <a:spAutoFit/>
          </a:bodyPr>
          <a:lstStyle/>
          <a:p>
            <a:pPr algn="ctr"/>
            <a:r>
              <a:rPr lang="zh-CN" altLang="en-US" dirty="0" smtClean="0"/>
              <a:t>等间距采样</a:t>
            </a:r>
            <a:endParaRPr lang="zh-CN" altLang="en-US" dirty="0"/>
          </a:p>
        </p:txBody>
      </p:sp>
    </p:spTree>
    <p:extLst>
      <p:ext uri="{BB962C8B-B14F-4D97-AF65-F5344CB8AC3E}">
        <p14:creationId xmlns:p14="http://schemas.microsoft.com/office/powerpoint/2010/main" val="869124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压缩感知</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36</a:t>
            </a:fld>
            <a:endParaRPr lang="zh-CN" altLang="en-US"/>
          </a:p>
        </p:txBody>
      </p:sp>
      <p:pic>
        <p:nvPicPr>
          <p:cNvPr id="7" name="图片 6"/>
          <p:cNvPicPr>
            <a:picLocks noChangeAspect="1"/>
          </p:cNvPicPr>
          <p:nvPr/>
        </p:nvPicPr>
        <p:blipFill rotWithShape="1">
          <a:blip r:embed="rId3"/>
          <a:srcRect r="825"/>
          <a:stretch/>
        </p:blipFill>
        <p:spPr>
          <a:xfrm>
            <a:off x="1138744" y="2198408"/>
            <a:ext cx="1506384" cy="1260000"/>
          </a:xfrm>
          <a:prstGeom prst="rect">
            <a:avLst/>
          </a:prstGeom>
        </p:spPr>
      </p:pic>
      <p:pic>
        <p:nvPicPr>
          <p:cNvPr id="8" name="图片 7"/>
          <p:cNvPicPr>
            <a:picLocks noChangeAspect="1"/>
          </p:cNvPicPr>
          <p:nvPr/>
        </p:nvPicPr>
        <p:blipFill>
          <a:blip r:embed="rId4"/>
          <a:stretch>
            <a:fillRect/>
          </a:stretch>
        </p:blipFill>
        <p:spPr>
          <a:xfrm>
            <a:off x="3506369" y="2182459"/>
            <a:ext cx="1576886" cy="1260000"/>
          </a:xfrm>
          <a:prstGeom prst="rect">
            <a:avLst/>
          </a:prstGeom>
        </p:spPr>
      </p:pic>
      <p:pic>
        <p:nvPicPr>
          <p:cNvPr id="11" name="图片 10"/>
          <p:cNvPicPr>
            <a:picLocks noChangeAspect="1"/>
          </p:cNvPicPr>
          <p:nvPr/>
        </p:nvPicPr>
        <p:blipFill>
          <a:blip r:embed="rId5"/>
          <a:stretch>
            <a:fillRect/>
          </a:stretch>
        </p:blipFill>
        <p:spPr>
          <a:xfrm>
            <a:off x="5944495" y="2186568"/>
            <a:ext cx="1547369" cy="1260000"/>
          </a:xfrm>
          <a:prstGeom prst="rect">
            <a:avLst/>
          </a:prstGeom>
        </p:spPr>
      </p:pic>
      <p:pic>
        <p:nvPicPr>
          <p:cNvPr id="3" name="图片 2"/>
          <p:cNvPicPr>
            <a:picLocks noChangeAspect="1"/>
          </p:cNvPicPr>
          <p:nvPr/>
        </p:nvPicPr>
        <p:blipFill>
          <a:blip r:embed="rId6"/>
          <a:stretch>
            <a:fillRect/>
          </a:stretch>
        </p:blipFill>
        <p:spPr>
          <a:xfrm>
            <a:off x="2645128" y="4176689"/>
            <a:ext cx="3314289" cy="1589261"/>
          </a:xfrm>
          <a:prstGeom prst="rect">
            <a:avLst/>
          </a:prstGeom>
        </p:spPr>
      </p:pic>
      <p:sp>
        <p:nvSpPr>
          <p:cNvPr id="12" name="文本框 11"/>
          <p:cNvSpPr txBox="1"/>
          <p:nvPr/>
        </p:nvSpPr>
        <p:spPr>
          <a:xfrm>
            <a:off x="2630068" y="1983997"/>
            <a:ext cx="876300" cy="646331"/>
          </a:xfrm>
          <a:prstGeom prst="rect">
            <a:avLst/>
          </a:prstGeom>
          <a:noFill/>
        </p:spPr>
        <p:txBody>
          <a:bodyPr wrap="square" rtlCol="0">
            <a:spAutoFit/>
          </a:bodyPr>
          <a:lstStyle/>
          <a:p>
            <a:r>
              <a:rPr lang="zh-CN" altLang="en-US" dirty="0" smtClean="0"/>
              <a:t>逆傅里叶变换</a:t>
            </a:r>
            <a:endParaRPr lang="zh-CN" altLang="en-US" dirty="0"/>
          </a:p>
        </p:txBody>
      </p:sp>
      <p:sp>
        <p:nvSpPr>
          <p:cNvPr id="13" name="右箭头 12"/>
          <p:cNvSpPr/>
          <p:nvPr/>
        </p:nvSpPr>
        <p:spPr>
          <a:xfrm>
            <a:off x="2819400" y="2690396"/>
            <a:ext cx="508000" cy="358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259874" y="2690396"/>
            <a:ext cx="508000" cy="358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83254" y="1978104"/>
            <a:ext cx="876300" cy="646331"/>
          </a:xfrm>
          <a:prstGeom prst="rect">
            <a:avLst/>
          </a:prstGeom>
          <a:noFill/>
        </p:spPr>
        <p:txBody>
          <a:bodyPr wrap="square" rtlCol="0">
            <a:spAutoFit/>
          </a:bodyPr>
          <a:lstStyle/>
          <a:p>
            <a:pPr algn="ctr"/>
            <a:r>
              <a:rPr lang="zh-CN" altLang="en-US" dirty="0" smtClean="0"/>
              <a:t>随机</a:t>
            </a:r>
            <a:endParaRPr lang="en-US" altLang="zh-CN" dirty="0" smtClean="0"/>
          </a:p>
          <a:p>
            <a:pPr algn="ctr"/>
            <a:r>
              <a:rPr lang="zh-CN" altLang="en-US" dirty="0" smtClean="0"/>
              <a:t>采样</a:t>
            </a:r>
            <a:endParaRPr lang="zh-CN" altLang="en-US" dirty="0"/>
          </a:p>
        </p:txBody>
      </p:sp>
      <p:sp>
        <p:nvSpPr>
          <p:cNvPr id="16" name="文本框 15"/>
          <p:cNvSpPr txBox="1"/>
          <p:nvPr/>
        </p:nvSpPr>
        <p:spPr>
          <a:xfrm>
            <a:off x="1536700" y="3562594"/>
            <a:ext cx="787400" cy="369332"/>
          </a:xfrm>
          <a:prstGeom prst="rect">
            <a:avLst/>
          </a:prstGeom>
          <a:noFill/>
        </p:spPr>
        <p:txBody>
          <a:bodyPr wrap="square" rtlCol="0">
            <a:spAutoFit/>
          </a:bodyPr>
          <a:lstStyle/>
          <a:p>
            <a:r>
              <a:rPr lang="zh-CN" altLang="en-US" dirty="0"/>
              <a:t>频域</a:t>
            </a:r>
          </a:p>
        </p:txBody>
      </p:sp>
      <p:sp>
        <p:nvSpPr>
          <p:cNvPr id="17" name="文本框 16"/>
          <p:cNvSpPr txBox="1"/>
          <p:nvPr/>
        </p:nvSpPr>
        <p:spPr>
          <a:xfrm>
            <a:off x="6330101" y="3562594"/>
            <a:ext cx="787400" cy="369332"/>
          </a:xfrm>
          <a:prstGeom prst="rect">
            <a:avLst/>
          </a:prstGeom>
          <a:noFill/>
        </p:spPr>
        <p:txBody>
          <a:bodyPr wrap="square" rtlCol="0">
            <a:spAutoFit/>
          </a:bodyPr>
          <a:lstStyle/>
          <a:p>
            <a:r>
              <a:rPr lang="zh-CN" altLang="en-US" dirty="0"/>
              <a:t>频域</a:t>
            </a:r>
          </a:p>
        </p:txBody>
      </p:sp>
      <p:sp>
        <p:nvSpPr>
          <p:cNvPr id="18" name="文本框 17"/>
          <p:cNvSpPr txBox="1"/>
          <p:nvPr/>
        </p:nvSpPr>
        <p:spPr>
          <a:xfrm>
            <a:off x="3886200" y="3562594"/>
            <a:ext cx="787400" cy="369332"/>
          </a:xfrm>
          <a:prstGeom prst="rect">
            <a:avLst/>
          </a:prstGeom>
          <a:noFill/>
        </p:spPr>
        <p:txBody>
          <a:bodyPr wrap="square" rtlCol="0">
            <a:spAutoFit/>
          </a:bodyPr>
          <a:lstStyle/>
          <a:p>
            <a:r>
              <a:rPr lang="zh-CN" altLang="en-US" dirty="0" smtClean="0"/>
              <a:t>时域</a:t>
            </a:r>
            <a:endParaRPr lang="zh-CN" altLang="en-US" dirty="0"/>
          </a:p>
        </p:txBody>
      </p:sp>
      <p:sp>
        <p:nvSpPr>
          <p:cNvPr id="19" name="矩形 18"/>
          <p:cNvSpPr/>
          <p:nvPr/>
        </p:nvSpPr>
        <p:spPr>
          <a:xfrm>
            <a:off x="6163616" y="4371154"/>
            <a:ext cx="2832100" cy="1200329"/>
          </a:xfrm>
          <a:prstGeom prst="rect">
            <a:avLst/>
          </a:prstGeom>
        </p:spPr>
        <p:txBody>
          <a:bodyPr wrap="square">
            <a:spAutoFit/>
          </a:bodyPr>
          <a:lstStyle/>
          <a:p>
            <a:r>
              <a:rPr lang="zh-CN" altLang="en-US" dirty="0" smtClean="0">
                <a:solidFill>
                  <a:srgbClr val="121212"/>
                </a:solidFill>
                <a:latin typeface="Times New Roman" panose="02020603050405020304" pitchFamily="18" charset="0"/>
                <a:ea typeface="微软雅黑" panose="020B0503020204020204" pitchFamily="34" charset="-122"/>
              </a:rPr>
              <a:t>频域</a:t>
            </a:r>
            <a:r>
              <a:rPr lang="zh-CN" altLang="en-US" dirty="0">
                <a:solidFill>
                  <a:srgbClr val="121212"/>
                </a:solidFill>
                <a:latin typeface="Times New Roman" panose="02020603050405020304" pitchFamily="18" charset="0"/>
                <a:ea typeface="微软雅黑" panose="020B0503020204020204" pitchFamily="34" charset="-122"/>
              </a:rPr>
              <a:t>就不再是以固定周期进行延拓了，而是会产生大量不相关（</a:t>
            </a:r>
            <a:r>
              <a:rPr lang="en-US" altLang="zh-CN" dirty="0">
                <a:solidFill>
                  <a:srgbClr val="121212"/>
                </a:solidFill>
                <a:latin typeface="Times New Roman" panose="02020603050405020304" pitchFamily="18" charset="0"/>
                <a:ea typeface="微软雅黑" panose="020B0503020204020204" pitchFamily="34" charset="-122"/>
              </a:rPr>
              <a:t>incoherent</a:t>
            </a:r>
            <a:r>
              <a:rPr lang="zh-CN" altLang="en-US" dirty="0">
                <a:solidFill>
                  <a:srgbClr val="121212"/>
                </a:solidFill>
                <a:latin typeface="Times New Roman" panose="02020603050405020304" pitchFamily="18" charset="0"/>
                <a:ea typeface="微软雅黑" panose="020B0503020204020204" pitchFamily="34" charset="-122"/>
              </a:rPr>
              <a:t>）的干扰值</a:t>
            </a:r>
            <a:endParaRPr lang="zh-CN" altLang="en-US" dirty="0">
              <a:latin typeface="Times New Roman" panose="02020603050405020304" pitchFamily="18" charset="0"/>
              <a:ea typeface="微软雅黑" panose="020B0503020204020204" pitchFamily="34" charset="-122"/>
            </a:endParaRPr>
          </a:p>
        </p:txBody>
      </p:sp>
      <p:sp>
        <p:nvSpPr>
          <p:cNvPr id="20" name="矩形 19"/>
          <p:cNvSpPr/>
          <p:nvPr/>
        </p:nvSpPr>
        <p:spPr>
          <a:xfrm>
            <a:off x="2663020" y="6144246"/>
            <a:ext cx="6021842" cy="646331"/>
          </a:xfrm>
          <a:prstGeom prst="rect">
            <a:avLst/>
          </a:prstGeom>
        </p:spPr>
        <p:txBody>
          <a:bodyPr wrap="square">
            <a:spAutoFit/>
          </a:bodyPr>
          <a:lstStyle/>
          <a:p>
            <a:r>
              <a:rPr lang="zh-CN" altLang="en-US" dirty="0">
                <a:solidFill>
                  <a:srgbClr val="121212"/>
                </a:solidFill>
                <a:latin typeface="-apple-system"/>
              </a:rPr>
              <a:t>随机采样使得频谱不再是整齐地搬移，而是一小部分一小部分胡乱地搬移</a:t>
            </a:r>
            <a:endParaRPr lang="zh-CN" altLang="en-US" dirty="0"/>
          </a:p>
        </p:txBody>
      </p:sp>
    </p:spTree>
    <p:extLst>
      <p:ext uri="{BB962C8B-B14F-4D97-AF65-F5344CB8AC3E}">
        <p14:creationId xmlns:p14="http://schemas.microsoft.com/office/powerpoint/2010/main" val="509137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a:t>
            </a:r>
            <a:r>
              <a:rPr lang="zh-CN" altLang="en-US" dirty="0" smtClean="0"/>
              <a:t>感知</a:t>
            </a:r>
            <a:r>
              <a:rPr lang="en-US" altLang="zh-CN" dirty="0" smtClean="0"/>
              <a:t>—</a:t>
            </a:r>
            <a:r>
              <a:rPr lang="zh-CN" altLang="en-US" dirty="0" smtClean="0"/>
              <a:t>前提条件</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37</a:t>
            </a:fld>
            <a:endParaRPr lang="zh-CN" altLang="en-US"/>
          </a:p>
        </p:txBody>
      </p:sp>
      <p:pic>
        <p:nvPicPr>
          <p:cNvPr id="7" name="图片 6"/>
          <p:cNvPicPr>
            <a:picLocks noChangeAspect="1"/>
          </p:cNvPicPr>
          <p:nvPr/>
        </p:nvPicPr>
        <p:blipFill rotWithShape="1">
          <a:blip r:embed="rId2"/>
          <a:srcRect r="825"/>
          <a:stretch/>
        </p:blipFill>
        <p:spPr>
          <a:xfrm>
            <a:off x="1138744" y="2198408"/>
            <a:ext cx="1506384" cy="1260000"/>
          </a:xfrm>
          <a:prstGeom prst="rect">
            <a:avLst/>
          </a:prstGeom>
        </p:spPr>
      </p:pic>
      <p:pic>
        <p:nvPicPr>
          <p:cNvPr id="8" name="图片 7"/>
          <p:cNvPicPr>
            <a:picLocks noChangeAspect="1"/>
          </p:cNvPicPr>
          <p:nvPr/>
        </p:nvPicPr>
        <p:blipFill>
          <a:blip r:embed="rId3"/>
          <a:stretch>
            <a:fillRect/>
          </a:stretch>
        </p:blipFill>
        <p:spPr>
          <a:xfrm>
            <a:off x="3506369" y="2182459"/>
            <a:ext cx="1576886" cy="1260000"/>
          </a:xfrm>
          <a:prstGeom prst="rect">
            <a:avLst/>
          </a:prstGeom>
        </p:spPr>
      </p:pic>
      <p:pic>
        <p:nvPicPr>
          <p:cNvPr id="9" name="图片 8"/>
          <p:cNvPicPr>
            <a:picLocks noChangeAspect="1"/>
          </p:cNvPicPr>
          <p:nvPr/>
        </p:nvPicPr>
        <p:blipFill>
          <a:blip r:embed="rId4"/>
          <a:stretch>
            <a:fillRect/>
          </a:stretch>
        </p:blipFill>
        <p:spPr>
          <a:xfrm>
            <a:off x="5944495" y="2186568"/>
            <a:ext cx="1547369" cy="1260000"/>
          </a:xfrm>
          <a:prstGeom prst="rect">
            <a:avLst/>
          </a:prstGeom>
        </p:spPr>
      </p:pic>
      <p:sp>
        <p:nvSpPr>
          <p:cNvPr id="10" name="文本框 9"/>
          <p:cNvSpPr txBox="1"/>
          <p:nvPr/>
        </p:nvSpPr>
        <p:spPr>
          <a:xfrm>
            <a:off x="2630068" y="1983997"/>
            <a:ext cx="876300" cy="646331"/>
          </a:xfrm>
          <a:prstGeom prst="rect">
            <a:avLst/>
          </a:prstGeom>
          <a:noFill/>
        </p:spPr>
        <p:txBody>
          <a:bodyPr wrap="square" rtlCol="0">
            <a:spAutoFit/>
          </a:bodyPr>
          <a:lstStyle/>
          <a:p>
            <a:r>
              <a:rPr lang="zh-CN" altLang="en-US" dirty="0" smtClean="0"/>
              <a:t>逆傅里叶变换</a:t>
            </a:r>
            <a:endParaRPr lang="zh-CN" altLang="en-US" dirty="0"/>
          </a:p>
        </p:txBody>
      </p:sp>
      <p:sp>
        <p:nvSpPr>
          <p:cNvPr id="11" name="右箭头 10"/>
          <p:cNvSpPr/>
          <p:nvPr/>
        </p:nvSpPr>
        <p:spPr>
          <a:xfrm>
            <a:off x="2819400" y="2690396"/>
            <a:ext cx="508000" cy="358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259874" y="2690396"/>
            <a:ext cx="508000" cy="358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083254" y="1978104"/>
            <a:ext cx="876300" cy="646331"/>
          </a:xfrm>
          <a:prstGeom prst="rect">
            <a:avLst/>
          </a:prstGeom>
          <a:noFill/>
        </p:spPr>
        <p:txBody>
          <a:bodyPr wrap="square" rtlCol="0">
            <a:spAutoFit/>
          </a:bodyPr>
          <a:lstStyle/>
          <a:p>
            <a:pPr algn="ctr"/>
            <a:r>
              <a:rPr lang="zh-CN" altLang="en-US" dirty="0" smtClean="0"/>
              <a:t>随机</a:t>
            </a:r>
            <a:endParaRPr lang="en-US" altLang="zh-CN" dirty="0" smtClean="0"/>
          </a:p>
          <a:p>
            <a:pPr algn="ctr"/>
            <a:r>
              <a:rPr lang="zh-CN" altLang="en-US" dirty="0" smtClean="0"/>
              <a:t>采样</a:t>
            </a:r>
            <a:endParaRPr lang="zh-CN" altLang="en-US" dirty="0"/>
          </a:p>
        </p:txBody>
      </p:sp>
      <p:sp>
        <p:nvSpPr>
          <p:cNvPr id="14" name="文本框 13"/>
          <p:cNvSpPr txBox="1"/>
          <p:nvPr/>
        </p:nvSpPr>
        <p:spPr>
          <a:xfrm>
            <a:off x="1536700" y="3562594"/>
            <a:ext cx="787400" cy="369332"/>
          </a:xfrm>
          <a:prstGeom prst="rect">
            <a:avLst/>
          </a:prstGeom>
          <a:noFill/>
        </p:spPr>
        <p:txBody>
          <a:bodyPr wrap="square" rtlCol="0">
            <a:spAutoFit/>
          </a:bodyPr>
          <a:lstStyle/>
          <a:p>
            <a:r>
              <a:rPr lang="zh-CN" altLang="en-US" dirty="0"/>
              <a:t>频域</a:t>
            </a:r>
          </a:p>
        </p:txBody>
      </p:sp>
      <p:sp>
        <p:nvSpPr>
          <p:cNvPr id="15" name="文本框 14"/>
          <p:cNvSpPr txBox="1"/>
          <p:nvPr/>
        </p:nvSpPr>
        <p:spPr>
          <a:xfrm>
            <a:off x="6330101" y="3562594"/>
            <a:ext cx="787400" cy="369332"/>
          </a:xfrm>
          <a:prstGeom prst="rect">
            <a:avLst/>
          </a:prstGeom>
          <a:noFill/>
        </p:spPr>
        <p:txBody>
          <a:bodyPr wrap="square" rtlCol="0">
            <a:spAutoFit/>
          </a:bodyPr>
          <a:lstStyle/>
          <a:p>
            <a:r>
              <a:rPr lang="zh-CN" altLang="en-US" dirty="0"/>
              <a:t>频域</a:t>
            </a:r>
          </a:p>
        </p:txBody>
      </p:sp>
      <p:sp>
        <p:nvSpPr>
          <p:cNvPr id="16" name="文本框 15"/>
          <p:cNvSpPr txBox="1"/>
          <p:nvPr/>
        </p:nvSpPr>
        <p:spPr>
          <a:xfrm>
            <a:off x="3886200" y="3562594"/>
            <a:ext cx="787400" cy="369332"/>
          </a:xfrm>
          <a:prstGeom prst="rect">
            <a:avLst/>
          </a:prstGeom>
          <a:noFill/>
        </p:spPr>
        <p:txBody>
          <a:bodyPr wrap="square" rtlCol="0">
            <a:spAutoFit/>
          </a:bodyPr>
          <a:lstStyle/>
          <a:p>
            <a:r>
              <a:rPr lang="zh-CN" altLang="en-US" dirty="0" smtClean="0"/>
              <a:t>时域</a:t>
            </a:r>
            <a:endParaRPr lang="zh-CN" altLang="en-US" dirty="0"/>
          </a:p>
        </p:txBody>
      </p:sp>
      <p:sp>
        <p:nvSpPr>
          <p:cNvPr id="17" name="文本框 16"/>
          <p:cNvSpPr txBox="1"/>
          <p:nvPr/>
        </p:nvSpPr>
        <p:spPr>
          <a:xfrm>
            <a:off x="1010818" y="5029866"/>
            <a:ext cx="1981200" cy="369332"/>
          </a:xfrm>
          <a:prstGeom prst="rect">
            <a:avLst/>
          </a:prstGeom>
          <a:noFill/>
        </p:spPr>
        <p:txBody>
          <a:bodyPr wrap="square" rtlCol="0">
            <a:spAutoFit/>
          </a:bodyPr>
          <a:lstStyle/>
          <a:p>
            <a:r>
              <a:rPr lang="zh-CN" altLang="en-US" dirty="0" smtClean="0">
                <a:solidFill>
                  <a:srgbClr val="FF0000"/>
                </a:solidFill>
              </a:rPr>
              <a:t>信号在频域稀疏</a:t>
            </a:r>
            <a:endParaRPr lang="zh-CN" altLang="en-US" dirty="0">
              <a:solidFill>
                <a:srgbClr val="FF0000"/>
              </a:solidFill>
            </a:endParaRPr>
          </a:p>
        </p:txBody>
      </p:sp>
      <p:sp>
        <p:nvSpPr>
          <p:cNvPr id="18" name="文本框 17"/>
          <p:cNvSpPr txBox="1"/>
          <p:nvPr/>
        </p:nvSpPr>
        <p:spPr>
          <a:xfrm>
            <a:off x="4572000" y="5029866"/>
            <a:ext cx="1981200" cy="369332"/>
          </a:xfrm>
          <a:prstGeom prst="rect">
            <a:avLst/>
          </a:prstGeom>
          <a:noFill/>
        </p:spPr>
        <p:txBody>
          <a:bodyPr wrap="square" rtlCol="0">
            <a:spAutoFit/>
          </a:bodyPr>
          <a:lstStyle/>
          <a:p>
            <a:pPr algn="ctr"/>
            <a:r>
              <a:rPr lang="zh-CN" altLang="en-US" dirty="0" smtClean="0">
                <a:solidFill>
                  <a:srgbClr val="FF0000"/>
                </a:solidFill>
              </a:rPr>
              <a:t>随机采样</a:t>
            </a:r>
            <a:endParaRPr lang="zh-CN" altLang="en-US" dirty="0">
              <a:solidFill>
                <a:srgbClr val="FF0000"/>
              </a:solidFill>
            </a:endParaRPr>
          </a:p>
        </p:txBody>
      </p:sp>
      <p:sp>
        <p:nvSpPr>
          <p:cNvPr id="19" name="下箭头 18"/>
          <p:cNvSpPr/>
          <p:nvPr/>
        </p:nvSpPr>
        <p:spPr>
          <a:xfrm>
            <a:off x="1733136" y="4230375"/>
            <a:ext cx="261105"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5383321" y="4230375"/>
            <a:ext cx="261105"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87018" y="5772998"/>
            <a:ext cx="2259705" cy="369332"/>
          </a:xfrm>
          <a:prstGeom prst="rect">
            <a:avLst/>
          </a:prstGeom>
        </p:spPr>
        <p:txBody>
          <a:bodyPr wrap="square">
            <a:spAutoFit/>
          </a:bodyPr>
          <a:lstStyle/>
          <a:p>
            <a:r>
              <a:rPr lang="zh-CN" altLang="en-US" b="1" dirty="0">
                <a:solidFill>
                  <a:srgbClr val="121212"/>
                </a:solidFill>
                <a:latin typeface="-apple-system"/>
              </a:rPr>
              <a:t>稀疏性（</a:t>
            </a:r>
            <a:r>
              <a:rPr lang="en-US" altLang="zh-CN" b="1" dirty="0">
                <a:solidFill>
                  <a:srgbClr val="121212"/>
                </a:solidFill>
                <a:latin typeface="-apple-system"/>
              </a:rPr>
              <a:t>sparsity</a:t>
            </a:r>
            <a:r>
              <a:rPr lang="zh-CN" altLang="en-US" b="1" dirty="0" smtClean="0">
                <a:solidFill>
                  <a:srgbClr val="121212"/>
                </a:solidFill>
                <a:latin typeface="-apple-system"/>
              </a:rPr>
              <a:t>）</a:t>
            </a:r>
            <a:endParaRPr lang="zh-CN" altLang="en-US" dirty="0"/>
          </a:p>
        </p:txBody>
      </p:sp>
      <p:sp>
        <p:nvSpPr>
          <p:cNvPr id="22" name="矩形 21"/>
          <p:cNvSpPr/>
          <p:nvPr/>
        </p:nvSpPr>
        <p:spPr>
          <a:xfrm>
            <a:off x="4673600" y="5772998"/>
            <a:ext cx="2856872" cy="369332"/>
          </a:xfrm>
          <a:prstGeom prst="rect">
            <a:avLst/>
          </a:prstGeom>
        </p:spPr>
        <p:txBody>
          <a:bodyPr wrap="none">
            <a:spAutoFit/>
          </a:bodyPr>
          <a:lstStyle/>
          <a:p>
            <a:r>
              <a:rPr lang="zh-CN" altLang="en-US" b="1" dirty="0">
                <a:solidFill>
                  <a:srgbClr val="121212"/>
                </a:solidFill>
                <a:latin typeface="-apple-system"/>
              </a:rPr>
              <a:t>不相关性（</a:t>
            </a:r>
            <a:r>
              <a:rPr lang="en-US" altLang="zh-CN" b="1" dirty="0">
                <a:solidFill>
                  <a:srgbClr val="121212"/>
                </a:solidFill>
                <a:latin typeface="-apple-system"/>
              </a:rPr>
              <a:t>incoherence</a:t>
            </a:r>
            <a:r>
              <a:rPr lang="zh-CN" altLang="en-US" b="1" dirty="0">
                <a:solidFill>
                  <a:srgbClr val="121212"/>
                </a:solidFill>
                <a:latin typeface="-apple-system"/>
              </a:rPr>
              <a:t>）</a:t>
            </a:r>
            <a:endParaRPr lang="zh-CN" altLang="en-US" dirty="0"/>
          </a:p>
        </p:txBody>
      </p:sp>
    </p:spTree>
    <p:extLst>
      <p:ext uri="{BB962C8B-B14F-4D97-AF65-F5344CB8AC3E}">
        <p14:creationId xmlns:p14="http://schemas.microsoft.com/office/powerpoint/2010/main" val="1036345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压缩感知</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38</a:t>
            </a:fld>
            <a:endParaRPr lang="zh-CN" altLang="en-US"/>
          </a:p>
        </p:txBody>
      </p:sp>
      <p:pic>
        <p:nvPicPr>
          <p:cNvPr id="7" name="图片 6"/>
          <p:cNvPicPr>
            <a:picLocks noChangeAspect="1"/>
          </p:cNvPicPr>
          <p:nvPr/>
        </p:nvPicPr>
        <p:blipFill>
          <a:blip r:embed="rId2"/>
          <a:stretch>
            <a:fillRect/>
          </a:stretch>
        </p:blipFill>
        <p:spPr>
          <a:xfrm>
            <a:off x="628650" y="2006867"/>
            <a:ext cx="8125724" cy="3146348"/>
          </a:xfrm>
          <a:prstGeom prst="rect">
            <a:avLst/>
          </a:prstGeom>
        </p:spPr>
      </p:pic>
      <p:sp>
        <p:nvSpPr>
          <p:cNvPr id="8" name="文本框 7"/>
          <p:cNvSpPr txBox="1"/>
          <p:nvPr/>
        </p:nvSpPr>
        <p:spPr>
          <a:xfrm>
            <a:off x="850900" y="4038600"/>
            <a:ext cx="887418" cy="369332"/>
          </a:xfrm>
          <a:prstGeom prst="rect">
            <a:avLst/>
          </a:prstGeom>
          <a:noFill/>
        </p:spPr>
        <p:txBody>
          <a:bodyPr wrap="square" rtlCol="0">
            <a:spAutoFit/>
          </a:bodyPr>
          <a:lstStyle/>
          <a:p>
            <a:r>
              <a:rPr lang="zh-CN" altLang="en-US" dirty="0" smtClean="0"/>
              <a:t>观测值</a:t>
            </a:r>
            <a:endParaRPr lang="zh-CN" altLang="en-US" dirty="0"/>
          </a:p>
        </p:txBody>
      </p:sp>
      <p:sp>
        <p:nvSpPr>
          <p:cNvPr id="9" name="文本框 8"/>
          <p:cNvSpPr txBox="1"/>
          <p:nvPr/>
        </p:nvSpPr>
        <p:spPr>
          <a:xfrm>
            <a:off x="5194300" y="5153215"/>
            <a:ext cx="887418" cy="369332"/>
          </a:xfrm>
          <a:prstGeom prst="rect">
            <a:avLst/>
          </a:prstGeom>
          <a:noFill/>
        </p:spPr>
        <p:txBody>
          <a:bodyPr wrap="square" rtlCol="0">
            <a:spAutoFit/>
          </a:bodyPr>
          <a:lstStyle/>
          <a:p>
            <a:r>
              <a:rPr lang="zh-CN" altLang="en-US" dirty="0" smtClean="0"/>
              <a:t>信号</a:t>
            </a:r>
            <a:endParaRPr lang="zh-CN" altLang="en-US" dirty="0"/>
          </a:p>
        </p:txBody>
      </p:sp>
      <p:sp>
        <p:nvSpPr>
          <p:cNvPr id="10" name="文本框 9"/>
          <p:cNvSpPr txBox="1"/>
          <p:nvPr/>
        </p:nvSpPr>
        <p:spPr>
          <a:xfrm>
            <a:off x="2567764" y="4038600"/>
            <a:ext cx="1267635" cy="369332"/>
          </a:xfrm>
          <a:prstGeom prst="rect">
            <a:avLst/>
          </a:prstGeom>
          <a:noFill/>
        </p:spPr>
        <p:txBody>
          <a:bodyPr wrap="square" rtlCol="0">
            <a:spAutoFit/>
          </a:bodyPr>
          <a:lstStyle/>
          <a:p>
            <a:r>
              <a:rPr lang="zh-CN" altLang="en-US" dirty="0"/>
              <a:t>测量</a:t>
            </a:r>
            <a:r>
              <a:rPr lang="zh-CN" altLang="en-US" dirty="0" smtClean="0"/>
              <a:t>矩阵</a:t>
            </a:r>
            <a:endParaRPr lang="zh-CN" altLang="en-US" dirty="0"/>
          </a:p>
        </p:txBody>
      </p:sp>
      <p:sp>
        <p:nvSpPr>
          <p:cNvPr id="11" name="文本框 10"/>
          <p:cNvSpPr txBox="1"/>
          <p:nvPr/>
        </p:nvSpPr>
        <p:spPr>
          <a:xfrm>
            <a:off x="4844259" y="1751882"/>
            <a:ext cx="1587500" cy="369332"/>
          </a:xfrm>
          <a:prstGeom prst="rect">
            <a:avLst/>
          </a:prstGeom>
          <a:noFill/>
        </p:spPr>
        <p:txBody>
          <a:bodyPr wrap="square" rtlCol="0">
            <a:spAutoFit/>
          </a:bodyPr>
          <a:lstStyle/>
          <a:p>
            <a:r>
              <a:rPr lang="zh-CN" altLang="en-US" dirty="0" smtClean="0"/>
              <a:t>基、字典</a:t>
            </a:r>
            <a:endParaRPr lang="zh-CN" altLang="en-US" dirty="0"/>
          </a:p>
        </p:txBody>
      </p:sp>
      <p:sp>
        <p:nvSpPr>
          <p:cNvPr id="12" name="文本框 11"/>
          <p:cNvSpPr txBox="1"/>
          <p:nvPr/>
        </p:nvSpPr>
        <p:spPr>
          <a:xfrm>
            <a:off x="6494912" y="1751882"/>
            <a:ext cx="731388" cy="369332"/>
          </a:xfrm>
          <a:prstGeom prst="rect">
            <a:avLst/>
          </a:prstGeom>
          <a:noFill/>
        </p:spPr>
        <p:txBody>
          <a:bodyPr wrap="square" rtlCol="0">
            <a:spAutoFit/>
          </a:bodyPr>
          <a:lstStyle/>
          <a:p>
            <a:r>
              <a:rPr lang="zh-CN" altLang="en-US" dirty="0" smtClean="0"/>
              <a:t>编码</a:t>
            </a:r>
            <a:endParaRPr lang="zh-CN" altLang="en-US" dirty="0"/>
          </a:p>
        </p:txBody>
      </p:sp>
      <p:sp>
        <p:nvSpPr>
          <p:cNvPr id="13" name="文本框 12"/>
          <p:cNvSpPr txBox="1"/>
          <p:nvPr/>
        </p:nvSpPr>
        <p:spPr>
          <a:xfrm>
            <a:off x="284959" y="5418687"/>
            <a:ext cx="4559300" cy="415498"/>
          </a:xfrm>
          <a:prstGeom prst="rect">
            <a:avLst/>
          </a:prstGeom>
          <a:noFill/>
        </p:spPr>
        <p:txBody>
          <a:bodyPr wrap="square" rtlCol="0">
            <a:spAutoFit/>
          </a:bodyPr>
          <a:lstStyle/>
          <a:p>
            <a:r>
              <a:rPr lang="zh-CN" altLang="en-US" sz="2100" dirty="0"/>
              <a:t>测量</a:t>
            </a:r>
            <a:r>
              <a:rPr lang="zh-CN" altLang="en-US" sz="2100" dirty="0" smtClean="0"/>
              <a:t>矩阵将高维信号投影到低纬空间</a:t>
            </a:r>
            <a:endParaRPr lang="zh-CN" altLang="en-US" sz="2100" dirty="0"/>
          </a:p>
        </p:txBody>
      </p:sp>
      <mc:AlternateContent xmlns:mc="http://schemas.openxmlformats.org/markup-compatibility/2006" xmlns:a14="http://schemas.microsoft.com/office/drawing/2010/main">
        <mc:Choice Requires="a14">
          <p:sp>
            <p:nvSpPr>
              <p:cNvPr id="14" name="文本框 13"/>
              <p:cNvSpPr txBox="1"/>
              <p:nvPr/>
            </p:nvSpPr>
            <p:spPr>
              <a:xfrm>
                <a:off x="3385840" y="1147738"/>
                <a:ext cx="4747219" cy="415498"/>
              </a:xfrm>
              <a:prstGeom prst="rect">
                <a:avLst/>
              </a:prstGeom>
              <a:noFill/>
            </p:spPr>
            <p:txBody>
              <a:bodyPr wrap="square" rtlCol="0">
                <a:spAutoFit/>
              </a:bodyPr>
              <a:lstStyle/>
              <a:p>
                <a:r>
                  <a:rPr lang="zh-CN" altLang="en-US" sz="2100" dirty="0" smtClean="0"/>
                  <a:t>对</a:t>
                </a:r>
                <a14:m>
                  <m:oMath xmlns:m="http://schemas.openxmlformats.org/officeDocument/2006/math">
                    <m:r>
                      <a:rPr lang="en-US" altLang="zh-CN" sz="2100" b="1" i="1" dirty="0" smtClean="0">
                        <a:latin typeface="Cambria Math" panose="02040503050406030204" pitchFamily="18" charset="0"/>
                      </a:rPr>
                      <m:t>𝒙</m:t>
                    </m:r>
                  </m:oMath>
                </a14:m>
                <a:r>
                  <a:rPr lang="zh-CN" altLang="en-US" sz="2100" dirty="0" smtClean="0"/>
                  <a:t>在基</a:t>
                </a:r>
                <a14:m>
                  <m:oMath xmlns:m="http://schemas.openxmlformats.org/officeDocument/2006/math">
                    <m:r>
                      <a:rPr lang="en-US" altLang="zh-CN" sz="2100" b="1">
                        <a:latin typeface="Cambria Math" panose="02040503050406030204" pitchFamily="18" charset="0"/>
                      </a:rPr>
                      <m:t>𝚿</m:t>
                    </m:r>
                  </m:oMath>
                </a14:m>
                <a:r>
                  <a:rPr lang="zh-CN" altLang="en-US" sz="2100" dirty="0" smtClean="0"/>
                  <a:t>上进行稀疏表示，</a:t>
                </a:r>
                <a14:m>
                  <m:oMath xmlns:m="http://schemas.openxmlformats.org/officeDocument/2006/math">
                    <m:r>
                      <a:rPr lang="en-US" altLang="zh-CN" sz="2100" b="1" i="1" smtClean="0">
                        <a:latin typeface="Cambria Math" panose="02040503050406030204" pitchFamily="18" charset="0"/>
                      </a:rPr>
                      <m:t>𝒙</m:t>
                    </m:r>
                    <m:r>
                      <a:rPr lang="en-US" altLang="zh-CN" sz="2100" b="0" i="1" smtClean="0">
                        <a:latin typeface="Cambria Math" panose="02040503050406030204" pitchFamily="18" charset="0"/>
                      </a:rPr>
                      <m:t>=</m:t>
                    </m:r>
                    <m:r>
                      <a:rPr lang="en-US" altLang="zh-CN" sz="2100" b="1" i="0" smtClean="0">
                        <a:latin typeface="Cambria Math" panose="02040503050406030204" pitchFamily="18" charset="0"/>
                      </a:rPr>
                      <m:t>𝚿</m:t>
                    </m:r>
                    <m:r>
                      <a:rPr lang="en-US" altLang="zh-CN" sz="2100" b="1" i="0" smtClean="0">
                        <a:latin typeface="Cambria Math" panose="02040503050406030204" pitchFamily="18" charset="0"/>
                      </a:rPr>
                      <m:t>𝐬</m:t>
                    </m:r>
                  </m:oMath>
                </a14:m>
                <a:endParaRPr lang="zh-CN" altLang="en-US" sz="2100" b="1"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385840" y="1147738"/>
                <a:ext cx="4747219" cy="415498"/>
              </a:xfrm>
              <a:prstGeom prst="rect">
                <a:avLst/>
              </a:prstGeom>
              <a:blipFill>
                <a:blip r:embed="rId3"/>
                <a:stretch>
                  <a:fillRect l="-1540" t="-8824"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533400" y="6040478"/>
                <a:ext cx="7981950" cy="738664"/>
              </a:xfrm>
              <a:prstGeom prst="rect">
                <a:avLst/>
              </a:prstGeom>
              <a:solidFill>
                <a:schemeClr val="bg1"/>
              </a:solidFill>
            </p:spPr>
            <p:txBody>
              <a:bodyPr wrap="square">
                <a:spAutoFit/>
              </a:bodyPr>
              <a:lstStyle/>
              <a:p>
                <a:r>
                  <a:rPr lang="zh-CN" altLang="en-US" sz="2100" b="1" dirty="0" smtClean="0">
                    <a:solidFill>
                      <a:srgbClr val="121212"/>
                    </a:solidFill>
                    <a:latin typeface="-apple-system"/>
                  </a:rPr>
                  <a:t>压缩感知问题就是在已知测量值</a:t>
                </a:r>
                <a14:m>
                  <m:oMath xmlns:m="http://schemas.openxmlformats.org/officeDocument/2006/math">
                    <m:r>
                      <a:rPr lang="en-US" altLang="zh-CN" sz="2100" b="1" i="1" dirty="0" smtClean="0">
                        <a:solidFill>
                          <a:srgbClr val="121212"/>
                        </a:solidFill>
                        <a:latin typeface="Cambria Math" panose="02040503050406030204" pitchFamily="18" charset="0"/>
                      </a:rPr>
                      <m:t>𝒚</m:t>
                    </m:r>
                  </m:oMath>
                </a14:m>
                <a:r>
                  <a:rPr lang="zh-CN" altLang="en-US" sz="2100" b="1" dirty="0">
                    <a:solidFill>
                      <a:srgbClr val="121212"/>
                    </a:solidFill>
                    <a:latin typeface="-apple-system"/>
                  </a:rPr>
                  <a:t>和测量矩阵</a:t>
                </a:r>
                <a14:m>
                  <m:oMath xmlns:m="http://schemas.openxmlformats.org/officeDocument/2006/math">
                    <m:r>
                      <a:rPr lang="en-US" altLang="zh-CN" sz="2100" b="1" i="0" dirty="0" smtClean="0">
                        <a:solidFill>
                          <a:srgbClr val="121212"/>
                        </a:solidFill>
                        <a:latin typeface="Cambria Math" panose="02040503050406030204" pitchFamily="18" charset="0"/>
                      </a:rPr>
                      <m:t>𝚽</m:t>
                    </m:r>
                  </m:oMath>
                </a14:m>
                <a:r>
                  <a:rPr lang="zh-CN" altLang="en-US" sz="2100" b="1" dirty="0">
                    <a:solidFill>
                      <a:srgbClr val="121212"/>
                    </a:solidFill>
                    <a:latin typeface="-apple-system"/>
                  </a:rPr>
                  <a:t>的基础上，求解欠定方程组</a:t>
                </a:r>
                <a14:m>
                  <m:oMath xmlns:m="http://schemas.openxmlformats.org/officeDocument/2006/math">
                    <m:r>
                      <a:rPr lang="en-US" altLang="zh-CN" sz="2100" b="1" i="1" dirty="0" smtClean="0">
                        <a:solidFill>
                          <a:srgbClr val="121212"/>
                        </a:solidFill>
                        <a:latin typeface="Cambria Math" panose="02040503050406030204" pitchFamily="18" charset="0"/>
                      </a:rPr>
                      <m:t>𝒚</m:t>
                    </m:r>
                    <m:r>
                      <a:rPr lang="en-US" altLang="zh-CN" sz="2100" b="1" i="1" dirty="0" smtClean="0">
                        <a:solidFill>
                          <a:srgbClr val="121212"/>
                        </a:solidFill>
                        <a:latin typeface="Cambria Math" panose="02040503050406030204" pitchFamily="18" charset="0"/>
                      </a:rPr>
                      <m:t>=</m:t>
                    </m:r>
                    <m:r>
                      <a:rPr lang="en-US" altLang="zh-CN" sz="2100" b="1" i="1" dirty="0" smtClean="0">
                        <a:solidFill>
                          <a:srgbClr val="121212"/>
                        </a:solidFill>
                        <a:latin typeface="Cambria Math" panose="02040503050406030204" pitchFamily="18" charset="0"/>
                      </a:rPr>
                      <m:t>𝜱</m:t>
                    </m:r>
                    <m:r>
                      <a:rPr lang="en-US" altLang="zh-CN" sz="2100" b="1" i="1" dirty="0" smtClean="0">
                        <a:solidFill>
                          <a:srgbClr val="121212"/>
                        </a:solidFill>
                        <a:latin typeface="Cambria Math" panose="02040503050406030204" pitchFamily="18" charset="0"/>
                      </a:rPr>
                      <m:t>𝒙</m:t>
                    </m:r>
                  </m:oMath>
                </a14:m>
                <a:r>
                  <a:rPr lang="zh-CN" altLang="en-US" sz="2100" b="1" dirty="0">
                    <a:solidFill>
                      <a:srgbClr val="121212"/>
                    </a:solidFill>
                    <a:latin typeface="-apple-system"/>
                  </a:rPr>
                  <a:t>得到原信号</a:t>
                </a:r>
                <a14:m>
                  <m:oMath xmlns:m="http://schemas.openxmlformats.org/officeDocument/2006/math">
                    <m:r>
                      <a:rPr lang="en-US" altLang="zh-CN" sz="2100" b="1" i="1" dirty="0" smtClean="0">
                        <a:solidFill>
                          <a:srgbClr val="121212"/>
                        </a:solidFill>
                        <a:latin typeface="Cambria Math" panose="02040503050406030204" pitchFamily="18" charset="0"/>
                      </a:rPr>
                      <m:t>𝒙</m:t>
                    </m:r>
                  </m:oMath>
                </a14:m>
                <a:endParaRPr lang="zh-CN" altLang="en-US" sz="2100" dirty="0"/>
              </a:p>
            </p:txBody>
          </p:sp>
        </mc:Choice>
        <mc:Fallback xmlns="">
          <p:sp>
            <p:nvSpPr>
              <p:cNvPr id="15" name="矩形 14"/>
              <p:cNvSpPr>
                <a:spLocks noRot="1" noChangeAspect="1" noMove="1" noResize="1" noEditPoints="1" noAdjustHandles="1" noChangeArrowheads="1" noChangeShapeType="1" noTextEdit="1"/>
              </p:cNvSpPr>
              <p:nvPr/>
            </p:nvSpPr>
            <p:spPr>
              <a:xfrm>
                <a:off x="533400" y="6040478"/>
                <a:ext cx="7981950" cy="738664"/>
              </a:xfrm>
              <a:prstGeom prst="rect">
                <a:avLst/>
              </a:prstGeom>
              <a:blipFill>
                <a:blip r:embed="rId4"/>
                <a:stretch>
                  <a:fillRect l="-917" t="-4959" b="-157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454400" y="277017"/>
                <a:ext cx="4610100" cy="738664"/>
              </a:xfrm>
              <a:prstGeom prst="rect">
                <a:avLst/>
              </a:prstGeom>
            </p:spPr>
            <p:txBody>
              <a:bodyPr wrap="square">
                <a:spAutoFit/>
              </a:bodyPr>
              <a:lstStyle/>
              <a:p>
                <a:r>
                  <a:rPr lang="zh-CN" altLang="en-US" sz="2100" dirty="0">
                    <a:solidFill>
                      <a:srgbClr val="121212"/>
                    </a:solidFill>
                    <a:latin typeface="-apple-system"/>
                  </a:rPr>
                  <a:t>一般的自然信号</a:t>
                </a:r>
                <a14:m>
                  <m:oMath xmlns:m="http://schemas.openxmlformats.org/officeDocument/2006/math">
                    <m:r>
                      <a:rPr lang="en-US" altLang="zh-CN" sz="2100" b="1" i="1" dirty="0" smtClean="0">
                        <a:solidFill>
                          <a:srgbClr val="121212"/>
                        </a:solidFill>
                        <a:latin typeface="Cambria Math" panose="02040503050406030204" pitchFamily="18" charset="0"/>
                      </a:rPr>
                      <m:t>𝒙</m:t>
                    </m:r>
                  </m:oMath>
                </a14:m>
                <a:r>
                  <a:rPr lang="zh-CN" altLang="en-US" sz="2100" dirty="0">
                    <a:solidFill>
                      <a:srgbClr val="121212"/>
                    </a:solidFill>
                    <a:latin typeface="-apple-system"/>
                  </a:rPr>
                  <a:t>本身并不是稀疏的，需要在某种稀疏基上进行稀疏表示</a:t>
                </a:r>
                <a:endParaRPr lang="zh-CN" altLang="en-US" sz="2100" dirty="0"/>
              </a:p>
            </p:txBody>
          </p:sp>
        </mc:Choice>
        <mc:Fallback xmlns="">
          <p:sp>
            <p:nvSpPr>
              <p:cNvPr id="16" name="矩形 15"/>
              <p:cNvSpPr>
                <a:spLocks noRot="1" noChangeAspect="1" noMove="1" noResize="1" noEditPoints="1" noAdjustHandles="1" noChangeArrowheads="1" noChangeShapeType="1" noTextEdit="1"/>
              </p:cNvSpPr>
              <p:nvPr/>
            </p:nvSpPr>
            <p:spPr>
              <a:xfrm>
                <a:off x="3454400" y="277017"/>
                <a:ext cx="4610100" cy="738664"/>
              </a:xfrm>
              <a:prstGeom prst="rect">
                <a:avLst/>
              </a:prstGeom>
              <a:blipFill>
                <a:blip r:embed="rId5"/>
                <a:stretch>
                  <a:fillRect l="-1587" t="-4918" r="-1587" b="-15574"/>
                </a:stretch>
              </a:blipFill>
            </p:spPr>
            <p:txBody>
              <a:bodyPr/>
              <a:lstStyle/>
              <a:p>
                <a:r>
                  <a:rPr lang="zh-CN" altLang="en-US">
                    <a:noFill/>
                  </a:rPr>
                  <a:t> </a:t>
                </a:r>
              </a:p>
            </p:txBody>
          </p:sp>
        </mc:Fallback>
      </mc:AlternateContent>
      <p:sp>
        <p:nvSpPr>
          <p:cNvPr id="17" name="文本框 16"/>
          <p:cNvSpPr txBox="1"/>
          <p:nvPr/>
        </p:nvSpPr>
        <p:spPr>
          <a:xfrm>
            <a:off x="2713980" y="4563229"/>
            <a:ext cx="1480840" cy="369332"/>
          </a:xfrm>
          <a:prstGeom prst="rect">
            <a:avLst/>
          </a:prstGeom>
          <a:noFill/>
        </p:spPr>
        <p:txBody>
          <a:bodyPr wrap="square" rtlCol="0">
            <a:spAutoFit/>
          </a:bodyPr>
          <a:lstStyle/>
          <a:p>
            <a:r>
              <a:rPr lang="zh-CN" altLang="en-US" dirty="0" smtClean="0"/>
              <a:t>对应采样</a:t>
            </a:r>
            <a:endParaRPr lang="zh-CN" altLang="en-US" dirty="0"/>
          </a:p>
        </p:txBody>
      </p:sp>
    </p:spTree>
    <p:extLst>
      <p:ext uri="{BB962C8B-B14F-4D97-AF65-F5344CB8AC3E}">
        <p14:creationId xmlns:p14="http://schemas.microsoft.com/office/powerpoint/2010/main" val="565623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压缩感知</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39</a:t>
            </a:fld>
            <a:endParaRPr lang="zh-CN" altLang="en-US"/>
          </a:p>
        </p:txBody>
      </p:sp>
      <p:pic>
        <p:nvPicPr>
          <p:cNvPr id="7" name="图片 6"/>
          <p:cNvPicPr>
            <a:picLocks noChangeAspect="1"/>
          </p:cNvPicPr>
          <p:nvPr/>
        </p:nvPicPr>
        <p:blipFill>
          <a:blip r:embed="rId2"/>
          <a:stretch>
            <a:fillRect/>
          </a:stretch>
        </p:blipFill>
        <p:spPr>
          <a:xfrm>
            <a:off x="628650" y="2006867"/>
            <a:ext cx="8125724" cy="3146348"/>
          </a:xfrm>
          <a:prstGeom prst="rect">
            <a:avLst/>
          </a:prstGeom>
        </p:spPr>
      </p:pic>
      <p:sp>
        <p:nvSpPr>
          <p:cNvPr id="8" name="文本框 7"/>
          <p:cNvSpPr txBox="1"/>
          <p:nvPr/>
        </p:nvSpPr>
        <p:spPr>
          <a:xfrm>
            <a:off x="850900" y="4038600"/>
            <a:ext cx="887418" cy="369332"/>
          </a:xfrm>
          <a:prstGeom prst="rect">
            <a:avLst/>
          </a:prstGeom>
          <a:noFill/>
        </p:spPr>
        <p:txBody>
          <a:bodyPr wrap="square" rtlCol="0">
            <a:spAutoFit/>
          </a:bodyPr>
          <a:lstStyle/>
          <a:p>
            <a:r>
              <a:rPr lang="zh-CN" altLang="en-US" dirty="0" smtClean="0"/>
              <a:t>观测值</a:t>
            </a:r>
            <a:endParaRPr lang="zh-CN" altLang="en-US" dirty="0"/>
          </a:p>
        </p:txBody>
      </p:sp>
      <p:sp>
        <p:nvSpPr>
          <p:cNvPr id="9" name="文本框 8"/>
          <p:cNvSpPr txBox="1"/>
          <p:nvPr/>
        </p:nvSpPr>
        <p:spPr>
          <a:xfrm>
            <a:off x="5194300" y="4950015"/>
            <a:ext cx="887418" cy="369332"/>
          </a:xfrm>
          <a:prstGeom prst="rect">
            <a:avLst/>
          </a:prstGeom>
          <a:noFill/>
        </p:spPr>
        <p:txBody>
          <a:bodyPr wrap="square" rtlCol="0">
            <a:spAutoFit/>
          </a:bodyPr>
          <a:lstStyle/>
          <a:p>
            <a:r>
              <a:rPr lang="zh-CN" altLang="en-US" dirty="0" smtClean="0"/>
              <a:t>信号</a:t>
            </a:r>
            <a:endParaRPr lang="zh-CN" altLang="en-US" dirty="0"/>
          </a:p>
        </p:txBody>
      </p:sp>
      <p:sp>
        <p:nvSpPr>
          <p:cNvPr id="10" name="文本框 9"/>
          <p:cNvSpPr txBox="1"/>
          <p:nvPr/>
        </p:nvSpPr>
        <p:spPr>
          <a:xfrm>
            <a:off x="2567764" y="4038600"/>
            <a:ext cx="1267635" cy="369332"/>
          </a:xfrm>
          <a:prstGeom prst="rect">
            <a:avLst/>
          </a:prstGeom>
          <a:noFill/>
        </p:spPr>
        <p:txBody>
          <a:bodyPr wrap="square" rtlCol="0">
            <a:spAutoFit/>
          </a:bodyPr>
          <a:lstStyle/>
          <a:p>
            <a:r>
              <a:rPr lang="zh-CN" altLang="en-US" dirty="0"/>
              <a:t>测量</a:t>
            </a:r>
            <a:r>
              <a:rPr lang="zh-CN" altLang="en-US" dirty="0" smtClean="0"/>
              <a:t>矩阵</a:t>
            </a:r>
            <a:endParaRPr lang="zh-CN" altLang="en-US" dirty="0"/>
          </a:p>
        </p:txBody>
      </p:sp>
      <p:sp>
        <p:nvSpPr>
          <p:cNvPr id="11" name="文本框 10"/>
          <p:cNvSpPr txBox="1"/>
          <p:nvPr/>
        </p:nvSpPr>
        <p:spPr>
          <a:xfrm>
            <a:off x="4844259" y="1751882"/>
            <a:ext cx="1587500" cy="369332"/>
          </a:xfrm>
          <a:prstGeom prst="rect">
            <a:avLst/>
          </a:prstGeom>
          <a:noFill/>
        </p:spPr>
        <p:txBody>
          <a:bodyPr wrap="square" rtlCol="0">
            <a:spAutoFit/>
          </a:bodyPr>
          <a:lstStyle/>
          <a:p>
            <a:r>
              <a:rPr lang="zh-CN" altLang="en-US" dirty="0" smtClean="0"/>
              <a:t>基、字典</a:t>
            </a:r>
            <a:endParaRPr lang="zh-CN" altLang="en-US" dirty="0"/>
          </a:p>
        </p:txBody>
      </p:sp>
      <p:sp>
        <p:nvSpPr>
          <p:cNvPr id="12" name="文本框 11"/>
          <p:cNvSpPr txBox="1"/>
          <p:nvPr/>
        </p:nvSpPr>
        <p:spPr>
          <a:xfrm>
            <a:off x="6494912" y="1751882"/>
            <a:ext cx="731388" cy="369332"/>
          </a:xfrm>
          <a:prstGeom prst="rect">
            <a:avLst/>
          </a:prstGeom>
          <a:noFill/>
        </p:spPr>
        <p:txBody>
          <a:bodyPr wrap="square" rtlCol="0">
            <a:spAutoFit/>
          </a:bodyPr>
          <a:lstStyle/>
          <a:p>
            <a:r>
              <a:rPr lang="zh-CN" altLang="en-US" dirty="0" smtClean="0"/>
              <a:t>编码</a:t>
            </a:r>
            <a:endParaRPr lang="zh-CN" altLang="en-US" dirty="0"/>
          </a:p>
        </p:txBody>
      </p:sp>
      <p:sp>
        <p:nvSpPr>
          <p:cNvPr id="17" name="文本框 16"/>
          <p:cNvSpPr txBox="1"/>
          <p:nvPr/>
        </p:nvSpPr>
        <p:spPr>
          <a:xfrm>
            <a:off x="2713980" y="4563229"/>
            <a:ext cx="1480840" cy="369332"/>
          </a:xfrm>
          <a:prstGeom prst="rect">
            <a:avLst/>
          </a:prstGeom>
          <a:noFill/>
        </p:spPr>
        <p:txBody>
          <a:bodyPr wrap="square" rtlCol="0">
            <a:spAutoFit/>
          </a:bodyPr>
          <a:lstStyle/>
          <a:p>
            <a:r>
              <a:rPr lang="zh-CN" altLang="en-US" dirty="0" smtClean="0"/>
              <a:t>对应采样</a:t>
            </a:r>
            <a:endParaRPr lang="zh-CN" altLang="en-US" dirty="0"/>
          </a:p>
        </p:txBody>
      </p:sp>
      <p:pic>
        <p:nvPicPr>
          <p:cNvPr id="18" name="图片 17"/>
          <p:cNvPicPr>
            <a:picLocks noChangeAspect="1"/>
          </p:cNvPicPr>
          <p:nvPr/>
        </p:nvPicPr>
        <p:blipFill rotWithShape="1">
          <a:blip r:embed="rId3"/>
          <a:srcRect r="825"/>
          <a:stretch/>
        </p:blipFill>
        <p:spPr>
          <a:xfrm>
            <a:off x="7175007" y="4932561"/>
            <a:ext cx="1506384" cy="1260000"/>
          </a:xfrm>
          <a:prstGeom prst="rect">
            <a:avLst/>
          </a:prstGeom>
        </p:spPr>
      </p:pic>
      <p:pic>
        <p:nvPicPr>
          <p:cNvPr id="19" name="图片 18"/>
          <p:cNvPicPr>
            <a:picLocks noChangeAspect="1"/>
          </p:cNvPicPr>
          <p:nvPr/>
        </p:nvPicPr>
        <p:blipFill>
          <a:blip r:embed="rId4"/>
          <a:stretch>
            <a:fillRect/>
          </a:stretch>
        </p:blipFill>
        <p:spPr>
          <a:xfrm>
            <a:off x="4691512" y="5547200"/>
            <a:ext cx="1576886" cy="1260000"/>
          </a:xfrm>
          <a:prstGeom prst="rect">
            <a:avLst/>
          </a:prstGeom>
        </p:spPr>
      </p:pic>
      <p:pic>
        <p:nvPicPr>
          <p:cNvPr id="20" name="图片 19"/>
          <p:cNvPicPr>
            <a:picLocks noChangeAspect="1"/>
          </p:cNvPicPr>
          <p:nvPr/>
        </p:nvPicPr>
        <p:blipFill>
          <a:blip r:embed="rId5"/>
          <a:stretch>
            <a:fillRect/>
          </a:stretch>
        </p:blipFill>
        <p:spPr>
          <a:xfrm>
            <a:off x="590422" y="4968000"/>
            <a:ext cx="1547369" cy="1260000"/>
          </a:xfrm>
          <a:prstGeom prst="rect">
            <a:avLst/>
          </a:prstGeom>
        </p:spPr>
      </p:pic>
      <p:cxnSp>
        <p:nvCxnSpPr>
          <p:cNvPr id="21" name="直接箭头连接符 20"/>
          <p:cNvCxnSpPr/>
          <p:nvPr/>
        </p:nvCxnSpPr>
        <p:spPr>
          <a:xfrm>
            <a:off x="6860606" y="4407932"/>
            <a:ext cx="632394" cy="5246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9" idx="0"/>
          </p:cNvCxnSpPr>
          <p:nvPr/>
        </p:nvCxnSpPr>
        <p:spPr>
          <a:xfrm>
            <a:off x="5479955" y="5268547"/>
            <a:ext cx="0" cy="2786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20" idx="0"/>
          </p:cNvCxnSpPr>
          <p:nvPr/>
        </p:nvCxnSpPr>
        <p:spPr>
          <a:xfrm flipH="1">
            <a:off x="1364107" y="4457700"/>
            <a:ext cx="0" cy="510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24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特征选择</a:t>
            </a:r>
          </a:p>
        </p:txBody>
      </p:sp>
      <p:sp>
        <p:nvSpPr>
          <p:cNvPr id="3" name="内容占位符 2"/>
          <p:cNvSpPr>
            <a:spLocks noGrp="1"/>
          </p:cNvSpPr>
          <p:nvPr>
            <p:ph idx="1"/>
          </p:nvPr>
        </p:nvSpPr>
        <p:spPr/>
        <p:txBody>
          <a:bodyPr/>
          <a:lstStyle/>
          <a:p>
            <a:r>
              <a:rPr lang="zh-CN" altLang="en-US" dirty="0"/>
              <a:t>特征选择</a:t>
            </a:r>
            <a:endParaRPr lang="en-US" altLang="zh-CN" dirty="0"/>
          </a:p>
          <a:p>
            <a:pPr lvl="1"/>
            <a:r>
              <a:rPr lang="zh-CN" altLang="en-US" dirty="0"/>
              <a:t>从给定的特征集合中选出</a:t>
            </a:r>
            <a:r>
              <a:rPr lang="zh-CN" altLang="en-US" b="1" dirty="0"/>
              <a:t>任务相关</a:t>
            </a:r>
            <a:r>
              <a:rPr lang="zh-CN" altLang="en-US" dirty="0"/>
              <a:t>特征子集</a:t>
            </a:r>
            <a:endParaRPr lang="en-US" altLang="zh-CN" dirty="0"/>
          </a:p>
          <a:p>
            <a:pPr marL="325800" lvl="1" indent="0">
              <a:buNone/>
            </a:pPr>
            <a:endParaRPr lang="en-US" altLang="zh-CN" dirty="0"/>
          </a:p>
          <a:p>
            <a:pPr lvl="1"/>
            <a:r>
              <a:rPr lang="zh-CN" altLang="en-US" dirty="0"/>
              <a:t>必须确保不丢失重要特征</a:t>
            </a:r>
            <a:endParaRPr lang="en-US" altLang="zh-CN" dirty="0"/>
          </a:p>
          <a:p>
            <a:endParaRPr lang="en-US" altLang="zh-CN" dirty="0" smtClean="0"/>
          </a:p>
          <a:p>
            <a:endParaRPr lang="en-US" altLang="zh-CN" dirty="0"/>
          </a:p>
          <a:p>
            <a:r>
              <a:rPr lang="zh-CN" altLang="en-US" dirty="0"/>
              <a:t>原因</a:t>
            </a:r>
            <a:endParaRPr lang="en-US" altLang="zh-CN" dirty="0"/>
          </a:p>
          <a:p>
            <a:pPr lvl="1"/>
            <a:r>
              <a:rPr lang="zh-CN" altLang="en-US" dirty="0"/>
              <a:t>减轻维度灾难：在少量属性上构建模型</a:t>
            </a:r>
            <a:endParaRPr lang="en-US" altLang="zh-CN" dirty="0"/>
          </a:p>
          <a:p>
            <a:pPr lvl="1"/>
            <a:endParaRPr lang="en-US" altLang="zh-CN" dirty="0"/>
          </a:p>
          <a:p>
            <a:pPr lvl="1"/>
            <a:r>
              <a:rPr lang="zh-CN" altLang="en-US" dirty="0"/>
              <a:t>降低学习难度：留下关键信息</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a:t>
            </a:fld>
            <a:endParaRPr lang="zh-CN" altLang="en-US"/>
          </a:p>
        </p:txBody>
      </p:sp>
    </p:spTree>
    <p:extLst>
      <p:ext uri="{BB962C8B-B14F-4D97-AF65-F5344CB8AC3E}">
        <p14:creationId xmlns:p14="http://schemas.microsoft.com/office/powerpoint/2010/main" val="212758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压缩感知</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40</a:t>
            </a:fld>
            <a:endParaRPr lang="zh-CN" altLang="en-US"/>
          </a:p>
        </p:txBody>
      </p:sp>
      <p:pic>
        <p:nvPicPr>
          <p:cNvPr id="7" name="图片 6"/>
          <p:cNvPicPr>
            <a:picLocks noChangeAspect="1"/>
          </p:cNvPicPr>
          <p:nvPr/>
        </p:nvPicPr>
        <p:blipFill>
          <a:blip r:embed="rId2"/>
          <a:stretch>
            <a:fillRect/>
          </a:stretch>
        </p:blipFill>
        <p:spPr>
          <a:xfrm>
            <a:off x="2002344" y="1434812"/>
            <a:ext cx="5780952" cy="4457143"/>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5600700" y="1460212"/>
                <a:ext cx="145869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0" smtClean="0">
                          <a:latin typeface="Cambria Math" panose="02040503050406030204" pitchFamily="18" charset="0"/>
                        </a:rPr>
                        <m:t>=</m:t>
                      </m:r>
                      <m:r>
                        <m:rPr>
                          <m:sty m:val="p"/>
                        </m:rPr>
                        <a:rPr lang="en-US" altLang="zh-CN" sz="3600" b="0" i="0" smtClean="0">
                          <a:latin typeface="Cambria Math" panose="02040503050406030204" pitchFamily="18" charset="0"/>
                        </a:rPr>
                        <m:t>ΦΨ</m:t>
                      </m:r>
                    </m:oMath>
                  </m:oMathPara>
                </a14:m>
                <a:endParaRPr lang="zh-CN" altLang="en-US" sz="3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600700" y="1460212"/>
                <a:ext cx="1458696" cy="646331"/>
              </a:xfrm>
              <a:prstGeom prst="rect">
                <a:avLst/>
              </a:prstGeom>
              <a:blipFill>
                <a:blip r:embed="rId3"/>
                <a:stretch>
                  <a:fillRect/>
                </a:stretch>
              </a:blipFill>
            </p:spPr>
            <p:txBody>
              <a:bodyPr/>
              <a:lstStyle/>
              <a:p>
                <a:r>
                  <a:rPr lang="zh-CN" altLang="en-US">
                    <a:noFill/>
                  </a:rPr>
                  <a:t> </a:t>
                </a:r>
              </a:p>
            </p:txBody>
          </p:sp>
        </mc:Fallback>
      </mc:AlternateContent>
      <p:sp>
        <p:nvSpPr>
          <p:cNvPr id="9" name="文本框 8"/>
          <p:cNvSpPr txBox="1"/>
          <p:nvPr/>
        </p:nvSpPr>
        <p:spPr>
          <a:xfrm>
            <a:off x="4800600" y="4358503"/>
            <a:ext cx="1206500" cy="369332"/>
          </a:xfrm>
          <a:prstGeom prst="rect">
            <a:avLst/>
          </a:prstGeom>
          <a:noFill/>
        </p:spPr>
        <p:txBody>
          <a:bodyPr wrap="square" rtlCol="0">
            <a:spAutoFit/>
          </a:bodyPr>
          <a:lstStyle/>
          <a:p>
            <a:r>
              <a:rPr lang="zh-CN" altLang="en-US" dirty="0" smtClean="0"/>
              <a:t>传感矩阵</a:t>
            </a:r>
            <a:endParaRPr lang="zh-CN" altLang="en-US" dirty="0"/>
          </a:p>
        </p:txBody>
      </p:sp>
      <p:sp>
        <p:nvSpPr>
          <p:cNvPr id="10" name="文本框 9"/>
          <p:cNvSpPr txBox="1"/>
          <p:nvPr/>
        </p:nvSpPr>
        <p:spPr>
          <a:xfrm>
            <a:off x="3102588" y="4543169"/>
            <a:ext cx="1206500" cy="369332"/>
          </a:xfrm>
          <a:prstGeom prst="rect">
            <a:avLst/>
          </a:prstGeom>
          <a:noFill/>
        </p:spPr>
        <p:txBody>
          <a:bodyPr wrap="square" rtlCol="0">
            <a:spAutoFit/>
          </a:bodyPr>
          <a:lstStyle/>
          <a:p>
            <a:r>
              <a:rPr lang="zh-CN" altLang="en-US" dirty="0" smtClean="0"/>
              <a:t>已知</a:t>
            </a:r>
            <a:endParaRPr lang="zh-CN" altLang="en-US" dirty="0"/>
          </a:p>
        </p:txBody>
      </p:sp>
      <p:cxnSp>
        <p:nvCxnSpPr>
          <p:cNvPr id="11" name="直接箭头连接符 10"/>
          <p:cNvCxnSpPr/>
          <p:nvPr/>
        </p:nvCxnSpPr>
        <p:spPr>
          <a:xfrm>
            <a:off x="2324100" y="4056053"/>
            <a:ext cx="1104900" cy="4871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446390" y="4157653"/>
            <a:ext cx="1446430" cy="385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p:cNvSpPr txBox="1"/>
              <p:nvPr/>
            </p:nvSpPr>
            <p:spPr>
              <a:xfrm>
                <a:off x="557918" y="5461337"/>
                <a:ext cx="137953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100" b="1" i="1" smtClean="0">
                          <a:latin typeface="Cambria Math" panose="02040503050406030204" pitchFamily="18" charset="0"/>
                        </a:rPr>
                        <m:t>𝒚</m:t>
                      </m:r>
                      <m:r>
                        <a:rPr lang="zh-CN" altLang="en-US" sz="2100" i="1">
                          <a:latin typeface="Cambria Math" panose="02040503050406030204" pitchFamily="18" charset="0"/>
                        </a:rPr>
                        <m:t>、</m:t>
                      </m:r>
                      <m:r>
                        <a:rPr lang="en-US" altLang="zh-CN" sz="2100" b="1" i="0" smtClean="0">
                          <a:latin typeface="Cambria Math" panose="02040503050406030204" pitchFamily="18" charset="0"/>
                        </a:rPr>
                        <m:t>𝚯</m:t>
                      </m:r>
                    </m:oMath>
                  </m:oMathPara>
                </a14:m>
                <a:endParaRPr lang="zh-CN" altLang="en-US" sz="2100" b="1" dirty="0"/>
              </a:p>
            </p:txBody>
          </p:sp>
        </mc:Choice>
        <mc:Fallback xmlns="">
          <p:sp>
            <p:nvSpPr>
              <p:cNvPr id="18" name="文本框 17"/>
              <p:cNvSpPr txBox="1">
                <a:spLocks noRot="1" noChangeAspect="1" noMove="1" noResize="1" noEditPoints="1" noAdjustHandles="1" noChangeArrowheads="1" noChangeShapeType="1" noTextEdit="1"/>
              </p:cNvSpPr>
              <p:nvPr/>
            </p:nvSpPr>
            <p:spPr>
              <a:xfrm>
                <a:off x="557918" y="5461337"/>
                <a:ext cx="1379537" cy="415498"/>
              </a:xfrm>
              <a:prstGeom prst="rect">
                <a:avLst/>
              </a:prstGeom>
              <a:blipFill>
                <a:blip r:embed="rId4"/>
                <a:stretch>
                  <a:fillRect b="-8824"/>
                </a:stretch>
              </a:blipFill>
            </p:spPr>
            <p:txBody>
              <a:bodyPr/>
              <a:lstStyle/>
              <a:p>
                <a:r>
                  <a:rPr lang="zh-CN" altLang="en-US">
                    <a:noFill/>
                  </a:rPr>
                  <a:t> </a:t>
                </a:r>
              </a:p>
            </p:txBody>
          </p:sp>
        </mc:Fallback>
      </mc:AlternateContent>
      <p:sp>
        <p:nvSpPr>
          <p:cNvPr id="19" name="右箭头 18"/>
          <p:cNvSpPr/>
          <p:nvPr/>
        </p:nvSpPr>
        <p:spPr>
          <a:xfrm>
            <a:off x="1958860" y="5497636"/>
            <a:ext cx="6858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2730609" y="5461337"/>
                <a:ext cx="600869"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100" b="1" i="1" smtClean="0">
                          <a:latin typeface="Cambria Math" panose="02040503050406030204" pitchFamily="18" charset="0"/>
                        </a:rPr>
                        <m:t>𝒔</m:t>
                      </m:r>
                    </m:oMath>
                  </m:oMathPara>
                </a14:m>
                <a:endParaRPr lang="zh-CN" altLang="en-US" sz="2100" b="1" dirty="0"/>
              </a:p>
            </p:txBody>
          </p:sp>
        </mc:Choice>
        <mc:Fallback xmlns="">
          <p:sp>
            <p:nvSpPr>
              <p:cNvPr id="20" name="文本框 19"/>
              <p:cNvSpPr txBox="1">
                <a:spLocks noRot="1" noChangeAspect="1" noMove="1" noResize="1" noEditPoints="1" noAdjustHandles="1" noChangeArrowheads="1" noChangeShapeType="1" noTextEdit="1"/>
              </p:cNvSpPr>
              <p:nvPr/>
            </p:nvSpPr>
            <p:spPr>
              <a:xfrm>
                <a:off x="2730609" y="5461337"/>
                <a:ext cx="600869" cy="41549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3445487" y="5461337"/>
                <a:ext cx="5066073" cy="1061829"/>
              </a:xfrm>
              <a:prstGeom prst="rect">
                <a:avLst/>
              </a:prstGeom>
              <a:noFill/>
            </p:spPr>
            <p:txBody>
              <a:bodyPr wrap="square" rtlCol="0">
                <a:spAutoFit/>
              </a:bodyPr>
              <a:lstStyle/>
              <a:p>
                <a:r>
                  <a:rPr lang="zh-CN" altLang="en-US" sz="2100" dirty="0" smtClean="0"/>
                  <a:t>若</a:t>
                </a:r>
                <a14:m>
                  <m:oMath xmlns:m="http://schemas.openxmlformats.org/officeDocument/2006/math">
                    <m:r>
                      <a:rPr lang="en-US" altLang="zh-CN" sz="2100" i="1" dirty="0" smtClean="0">
                        <a:latin typeface="Cambria Math" panose="02040503050406030204" pitchFamily="18" charset="0"/>
                      </a:rPr>
                      <m:t>𝑀</m:t>
                    </m:r>
                    <m:r>
                      <a:rPr lang="en-US" altLang="zh-CN" sz="2100" i="1" dirty="0" smtClean="0">
                        <a:latin typeface="Cambria Math" panose="02040503050406030204" pitchFamily="18" charset="0"/>
                      </a:rPr>
                      <m:t>=</m:t>
                    </m:r>
                    <m:r>
                      <a:rPr lang="en-US" altLang="zh-CN" sz="2100" i="1" dirty="0" smtClean="0">
                        <a:latin typeface="Cambria Math" panose="02040503050406030204" pitchFamily="18" charset="0"/>
                      </a:rPr>
                      <m:t>𝑁</m:t>
                    </m:r>
                  </m:oMath>
                </a14:m>
                <a:r>
                  <a:rPr lang="zh-CN" altLang="en-US" sz="2100" dirty="0" smtClean="0"/>
                  <a:t>，则可以轻松解出</a:t>
                </a:r>
                <a14:m>
                  <m:oMath xmlns:m="http://schemas.openxmlformats.org/officeDocument/2006/math">
                    <m:r>
                      <a:rPr lang="en-US" altLang="zh-CN" sz="2100" b="1" i="1" dirty="0" smtClean="0">
                        <a:latin typeface="Cambria Math" panose="02040503050406030204" pitchFamily="18" charset="0"/>
                      </a:rPr>
                      <m:t>𝒔</m:t>
                    </m:r>
                  </m:oMath>
                </a14:m>
                <a:endParaRPr lang="en-US" altLang="zh-CN" sz="2100" b="1" dirty="0" smtClean="0"/>
              </a:p>
              <a:p>
                <a:endParaRPr lang="en-US" altLang="zh-CN" sz="2100" dirty="0" smtClean="0"/>
              </a:p>
              <a:p>
                <a:r>
                  <a:rPr lang="zh-CN" altLang="en-US" sz="2100" dirty="0" smtClean="0"/>
                  <a:t>若</a:t>
                </a:r>
                <a14:m>
                  <m:oMath xmlns:m="http://schemas.openxmlformats.org/officeDocument/2006/math">
                    <m:r>
                      <a:rPr lang="en-US" altLang="zh-CN" sz="2100" b="0" i="1" smtClean="0">
                        <a:latin typeface="Cambria Math" panose="02040503050406030204" pitchFamily="18" charset="0"/>
                      </a:rPr>
                      <m:t>𝑀</m:t>
                    </m:r>
                    <m:r>
                      <a:rPr lang="en-US" altLang="zh-CN" sz="2100" b="0" i="1" smtClean="0">
                        <a:latin typeface="Cambria Math" panose="02040503050406030204" pitchFamily="18" charset="0"/>
                      </a:rPr>
                      <m:t>&lt;</m:t>
                    </m:r>
                    <m:r>
                      <a:rPr lang="en-US" altLang="zh-CN" sz="2100" b="0" i="1" smtClean="0">
                        <a:latin typeface="Cambria Math" panose="02040503050406030204" pitchFamily="18" charset="0"/>
                      </a:rPr>
                      <m:t>𝑁</m:t>
                    </m:r>
                  </m:oMath>
                </a14:m>
                <a:r>
                  <a:rPr lang="zh-CN" altLang="en-US" sz="2100" dirty="0" smtClean="0"/>
                  <a:t>，则根据</a:t>
                </a:r>
                <a14:m>
                  <m:oMath xmlns:m="http://schemas.openxmlformats.org/officeDocument/2006/math">
                    <m:r>
                      <a:rPr lang="en-US" altLang="zh-CN" sz="2100" b="1">
                        <a:latin typeface="Cambria Math" panose="02040503050406030204" pitchFamily="18" charset="0"/>
                      </a:rPr>
                      <m:t>𝚯</m:t>
                    </m:r>
                  </m:oMath>
                </a14:m>
                <a:r>
                  <a:rPr lang="zh-CN" altLang="en-US" sz="2100" dirty="0" smtClean="0"/>
                  <a:t>的</a:t>
                </a:r>
                <a:r>
                  <a:rPr lang="en-US" altLang="zh-CN" sz="2100" dirty="0" smtClean="0"/>
                  <a:t>RIP</a:t>
                </a:r>
                <a:r>
                  <a:rPr lang="zh-CN" altLang="en-US" sz="2100" dirty="0" smtClean="0"/>
                  <a:t>特性重构</a:t>
                </a:r>
                <a:endParaRPr lang="zh-CN" altLang="en-US" sz="21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3445487" y="5461337"/>
                <a:ext cx="5066073" cy="1061829"/>
              </a:xfrm>
              <a:prstGeom prst="rect">
                <a:avLst/>
              </a:prstGeom>
              <a:blipFill>
                <a:blip r:embed="rId6"/>
                <a:stretch>
                  <a:fillRect l="-1444" t="-3448" b="-10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5685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RIP</a:t>
            </a:r>
            <a:r>
              <a:rPr lang="zh-CN" altLang="en-US" sz="3600" dirty="0" smtClean="0"/>
              <a:t>特性</a:t>
            </a:r>
            <a:r>
              <a:rPr lang="en-US" altLang="zh-CN" sz="3600" dirty="0" smtClean="0"/>
              <a:t>—</a:t>
            </a:r>
            <a:r>
              <a:rPr lang="en-US" altLang="zh-CN" sz="3600" i="1" dirty="0" smtClean="0"/>
              <a:t>k</a:t>
            </a:r>
            <a:r>
              <a:rPr lang="en-US" altLang="zh-CN" sz="3600" dirty="0" smtClean="0"/>
              <a:t>-RIP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存在</a:t>
                </a:r>
                <a:r>
                  <a:rPr lang="zh-CN" altLang="en-US" dirty="0" smtClean="0"/>
                  <a:t>某个</a:t>
                </a:r>
                <a14:m>
                  <m:oMath xmlns:m="http://schemas.openxmlformats.org/officeDocument/2006/math">
                    <m:r>
                      <a:rPr lang="en-US" altLang="zh-CN" b="0" i="1" smtClean="0">
                        <a:latin typeface="Cambria Math" panose="02040503050406030204" pitchFamily="18" charset="0"/>
                      </a:rPr>
                      <m:t>𝜖</m:t>
                    </m:r>
                    <m:r>
                      <a:rPr lang="en-US" altLang="zh-CN" b="0" i="1" smtClean="0">
                        <a:latin typeface="Cambria Math" panose="02040503050406030204" pitchFamily="18" charset="0"/>
                      </a:rPr>
                      <m:t>&gt;0</m:t>
                    </m:r>
                  </m:oMath>
                </a14:m>
                <a:r>
                  <a:rPr lang="zh-CN" altLang="en-US" dirty="0" smtClean="0"/>
                  <a:t>，对任意含有</a:t>
                </a:r>
                <a:r>
                  <a:rPr lang="en-US" altLang="zh-CN" i="1" dirty="0" smtClean="0"/>
                  <a:t>k</a:t>
                </a:r>
                <a:r>
                  <a:rPr lang="zh-CN" altLang="en-US" dirty="0" smtClean="0"/>
                  <a:t>个非零元素的向量</a:t>
                </a:r>
                <a14:m>
                  <m:oMath xmlns:m="http://schemas.openxmlformats.org/officeDocument/2006/math">
                    <m:r>
                      <a:rPr lang="en-US" altLang="zh-CN" b="0" i="1" smtClean="0">
                        <a:latin typeface="Cambria Math" panose="02040503050406030204" pitchFamily="18" charset="0"/>
                      </a:rPr>
                      <m:t>𝑣</m:t>
                    </m:r>
                  </m:oMath>
                </a14:m>
                <a:r>
                  <a:rPr lang="en-US" altLang="zh-CN" dirty="0" smtClean="0"/>
                  <a:t>, </a:t>
                </a:r>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Baraniuk</a:t>
                </a:r>
                <a:r>
                  <a:rPr lang="zh-CN" altLang="en-US" dirty="0" smtClean="0"/>
                  <a:t>证明：</a:t>
                </a:r>
                <a:r>
                  <a:rPr lang="en-US" altLang="zh-CN" dirty="0" smtClean="0"/>
                  <a:t>RIP</a:t>
                </a:r>
                <a:r>
                  <a:rPr lang="zh-CN" altLang="en-US" dirty="0" smtClean="0"/>
                  <a:t>的等价条件是测量矩阵和稀疏基的不相关性</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41</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291415" y="2031934"/>
                <a:ext cx="3543599" cy="610424"/>
              </a:xfrm>
              <a:prstGeom prst="rect">
                <a:avLst/>
              </a:prstGeom>
            </p:spPr>
            <p:txBody>
              <a:bodyPr wrap="none">
                <a:spAutoFit/>
              </a:bodyPr>
              <a:lstStyle/>
              <a:p>
                <a:r>
                  <a:rPr lang="zh-CN" altLang="en-US" sz="2100" dirty="0"/>
                  <a:t>满足 </a:t>
                </a:r>
                <a14:m>
                  <m:oMath xmlns:m="http://schemas.openxmlformats.org/officeDocument/2006/math">
                    <m:r>
                      <a:rPr lang="en-US" altLang="zh-CN" sz="2100" i="1">
                        <a:latin typeface="Cambria Math" panose="02040503050406030204" pitchFamily="18" charset="0"/>
                      </a:rPr>
                      <m:t>1−</m:t>
                    </m:r>
                    <m:r>
                      <a:rPr lang="en-US" altLang="zh-CN" sz="2100" i="1">
                        <a:latin typeface="Cambria Math" panose="02040503050406030204" pitchFamily="18" charset="0"/>
                      </a:rPr>
                      <m:t>𝜖</m:t>
                    </m:r>
                    <m:r>
                      <a:rPr lang="en-US" altLang="zh-CN" sz="2100" i="1">
                        <a:latin typeface="Cambria Math" panose="02040503050406030204" pitchFamily="18" charset="0"/>
                      </a:rPr>
                      <m:t>≤</m:t>
                    </m:r>
                    <m:f>
                      <m:fPr>
                        <m:ctrlPr>
                          <a:rPr lang="en-US" altLang="zh-CN" sz="2100" i="1">
                            <a:latin typeface="Cambria Math" panose="02040503050406030204" pitchFamily="18" charset="0"/>
                          </a:rPr>
                        </m:ctrlPr>
                      </m:fPr>
                      <m:num>
                        <m:sSub>
                          <m:sSubPr>
                            <m:ctrlPr>
                              <a:rPr lang="en-US" altLang="zh-CN" sz="2100" i="1">
                                <a:latin typeface="Cambria Math" panose="02040503050406030204" pitchFamily="18" charset="0"/>
                              </a:rPr>
                            </m:ctrlPr>
                          </m:sSubPr>
                          <m:e>
                            <m:d>
                              <m:dPr>
                                <m:begChr m:val="‖"/>
                                <m:endChr m:val="‖"/>
                                <m:ctrlPr>
                                  <a:rPr lang="en-US" altLang="zh-CN" sz="2100" i="1">
                                    <a:latin typeface="Cambria Math" panose="02040503050406030204" pitchFamily="18" charset="0"/>
                                  </a:rPr>
                                </m:ctrlPr>
                              </m:dPr>
                              <m:e>
                                <m:r>
                                  <a:rPr lang="en-US" altLang="zh-CN" sz="2100" b="1" smtClean="0">
                                    <a:latin typeface="Cambria Math" panose="02040503050406030204" pitchFamily="18" charset="0"/>
                                  </a:rPr>
                                  <m:t>𝚯</m:t>
                                </m:r>
                                <m:r>
                                  <a:rPr lang="en-US" altLang="zh-CN" sz="2100" b="1" i="1">
                                    <a:latin typeface="Cambria Math" panose="02040503050406030204" pitchFamily="18" charset="0"/>
                                  </a:rPr>
                                  <m:t>𝒗</m:t>
                                </m:r>
                              </m:e>
                            </m:d>
                          </m:e>
                          <m:sub>
                            <m:r>
                              <a:rPr lang="en-US" altLang="zh-CN" sz="2100" i="1">
                                <a:latin typeface="Cambria Math" panose="02040503050406030204" pitchFamily="18" charset="0"/>
                              </a:rPr>
                              <m:t>2</m:t>
                            </m:r>
                          </m:sub>
                        </m:sSub>
                      </m:num>
                      <m:den>
                        <m:sSub>
                          <m:sSubPr>
                            <m:ctrlPr>
                              <a:rPr lang="en-US" altLang="zh-CN" sz="2100" i="1">
                                <a:latin typeface="Cambria Math" panose="02040503050406030204" pitchFamily="18" charset="0"/>
                              </a:rPr>
                            </m:ctrlPr>
                          </m:sSub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𝒗</m:t>
                                </m:r>
                              </m:e>
                            </m:d>
                          </m:e>
                          <m:sub>
                            <m:r>
                              <a:rPr lang="en-US" altLang="zh-CN" sz="2100" i="1">
                                <a:latin typeface="Cambria Math" panose="02040503050406030204" pitchFamily="18" charset="0"/>
                              </a:rPr>
                              <m:t>2</m:t>
                            </m:r>
                          </m:sub>
                        </m:sSub>
                      </m:den>
                    </m:f>
                    <m:r>
                      <a:rPr lang="en-US" altLang="zh-CN" sz="2100" i="1">
                        <a:latin typeface="Cambria Math" panose="02040503050406030204" pitchFamily="18" charset="0"/>
                      </a:rPr>
                      <m:t>≤1+</m:t>
                    </m:r>
                    <m:r>
                      <a:rPr lang="en-US" altLang="zh-CN" sz="2100" i="1">
                        <a:latin typeface="Cambria Math" panose="02040503050406030204" pitchFamily="18" charset="0"/>
                      </a:rPr>
                      <m:t>𝜖</m:t>
                    </m:r>
                  </m:oMath>
                </a14:m>
                <a:r>
                  <a:rPr lang="zh-CN" altLang="en-US" sz="2100" dirty="0"/>
                  <a:t>，</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1291415" y="2031934"/>
                <a:ext cx="3543599" cy="610424"/>
              </a:xfrm>
              <a:prstGeom prst="rect">
                <a:avLst/>
              </a:prstGeom>
              <a:blipFill>
                <a:blip r:embed="rId3"/>
                <a:stretch>
                  <a:fillRect l="-2065" r="-1033"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67614" y="2698195"/>
                <a:ext cx="5448300" cy="369332"/>
              </a:xfrm>
              <a:prstGeom prst="rect">
                <a:avLst/>
              </a:prstGeom>
              <a:noFill/>
            </p:spPr>
            <p:txBody>
              <a:bodyPr wrap="square" rtlCol="0">
                <a:spAutoFit/>
              </a:bodyPr>
              <a:lstStyle/>
              <a:p>
                <a:pPr algn="ctr"/>
                <a:r>
                  <a:rPr lang="zh-CN" altLang="en-US" dirty="0"/>
                  <a:t>矩阵</a:t>
                </a:r>
                <a14:m>
                  <m:oMath xmlns:m="http://schemas.openxmlformats.org/officeDocument/2006/math">
                    <m:r>
                      <a:rPr lang="en-US" altLang="zh-CN" b="1">
                        <a:latin typeface="Cambria Math" panose="02040503050406030204" pitchFamily="18" charset="0"/>
                      </a:rPr>
                      <m:t>𝚯</m:t>
                    </m:r>
                  </m:oMath>
                </a14:m>
                <a:r>
                  <a:rPr lang="zh-CN" altLang="en-US" dirty="0" smtClean="0"/>
                  <a:t>必须维持向量</a:t>
                </a:r>
                <a14:m>
                  <m:oMath xmlns:m="http://schemas.openxmlformats.org/officeDocument/2006/math">
                    <m:r>
                      <a:rPr lang="en-US" altLang="zh-CN" b="1" i="1" dirty="0" smtClean="0">
                        <a:latin typeface="Cambria Math" panose="02040503050406030204" pitchFamily="18" charset="0"/>
                      </a:rPr>
                      <m:t>𝒗</m:t>
                    </m:r>
                  </m:oMath>
                </a14:m>
                <a:r>
                  <a:rPr lang="zh-CN" altLang="en-US" dirty="0" smtClean="0"/>
                  <a:t>的长度只发生小量变化</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67614" y="2698195"/>
                <a:ext cx="5448300" cy="369332"/>
              </a:xfrm>
              <a:prstGeom prst="rect">
                <a:avLst/>
              </a:prstGeom>
              <a:blipFill>
                <a:blip r:embed="rId4"/>
                <a:stretch>
                  <a:fillRect t="-10000" b="-26667"/>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6076950" y="1930922"/>
            <a:ext cx="1069797" cy="1003255"/>
          </a:xfrm>
          <a:prstGeom prst="rect">
            <a:avLst/>
          </a:prstGeom>
        </p:spPr>
      </p:pic>
      <p:pic>
        <p:nvPicPr>
          <p:cNvPr id="10" name="图片 9"/>
          <p:cNvPicPr>
            <a:picLocks noChangeAspect="1"/>
          </p:cNvPicPr>
          <p:nvPr/>
        </p:nvPicPr>
        <p:blipFill>
          <a:blip r:embed="rId6"/>
          <a:stretch>
            <a:fillRect/>
          </a:stretch>
        </p:blipFill>
        <p:spPr>
          <a:xfrm>
            <a:off x="7154305" y="1930922"/>
            <a:ext cx="983089" cy="1003255"/>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2748000" y="4963532"/>
                <a:ext cx="4235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Φ</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2748000" y="4963532"/>
                <a:ext cx="423514"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615914" y="4963532"/>
                <a:ext cx="4235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Ψ</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615914" y="4963532"/>
                <a:ext cx="423513" cy="369332"/>
              </a:xfrm>
              <a:prstGeom prst="rect">
                <a:avLst/>
              </a:prstGeom>
              <a:blipFill>
                <a:blip r:embed="rId8"/>
                <a:stretch>
                  <a:fillRect/>
                </a:stretch>
              </a:blipFill>
            </p:spPr>
            <p:txBody>
              <a:bodyPr/>
              <a:lstStyle/>
              <a:p>
                <a:r>
                  <a:rPr lang="zh-CN" altLang="en-US">
                    <a:noFill/>
                  </a:rPr>
                  <a:t> </a:t>
                </a:r>
              </a:p>
            </p:txBody>
          </p:sp>
        </mc:Fallback>
      </mc:AlternateContent>
      <p:cxnSp>
        <p:nvCxnSpPr>
          <p:cNvPr id="14" name="直接箭头连接符 13"/>
          <p:cNvCxnSpPr/>
          <p:nvPr/>
        </p:nvCxnSpPr>
        <p:spPr>
          <a:xfrm>
            <a:off x="3820992" y="5148198"/>
            <a:ext cx="1219200" cy="0"/>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932196" y="4677375"/>
            <a:ext cx="1107996" cy="369332"/>
          </a:xfrm>
          <a:prstGeom prst="rect">
            <a:avLst/>
          </a:prstGeom>
        </p:spPr>
        <p:txBody>
          <a:bodyPr wrap="none">
            <a:spAutoFit/>
          </a:bodyPr>
          <a:lstStyle/>
          <a:p>
            <a:r>
              <a:rPr lang="zh-CN" altLang="en-US" dirty="0"/>
              <a:t>不相关性</a:t>
            </a:r>
          </a:p>
        </p:txBody>
      </p:sp>
      <p:pic>
        <p:nvPicPr>
          <p:cNvPr id="16" name="图片 15"/>
          <p:cNvPicPr>
            <a:picLocks noChangeAspect="1"/>
          </p:cNvPicPr>
          <p:nvPr/>
        </p:nvPicPr>
        <p:blipFill>
          <a:blip r:embed="rId9"/>
          <a:stretch>
            <a:fillRect/>
          </a:stretch>
        </p:blipFill>
        <p:spPr>
          <a:xfrm>
            <a:off x="7140266" y="4223387"/>
            <a:ext cx="1209524" cy="1942857"/>
          </a:xfrm>
          <a:prstGeom prst="rect">
            <a:avLst/>
          </a:prstGeom>
        </p:spPr>
      </p:pic>
      <p:sp>
        <p:nvSpPr>
          <p:cNvPr id="17" name="矩形 16"/>
          <p:cNvSpPr/>
          <p:nvPr/>
        </p:nvSpPr>
        <p:spPr>
          <a:xfrm>
            <a:off x="433707" y="6119392"/>
            <a:ext cx="6901502" cy="646331"/>
          </a:xfrm>
          <a:prstGeom prst="rect">
            <a:avLst/>
          </a:prstGeom>
          <a:solidFill>
            <a:schemeClr val="bg1"/>
          </a:solidFill>
        </p:spPr>
        <p:txBody>
          <a:bodyPr wrap="square">
            <a:spAutoFit/>
          </a:bodyPr>
          <a:lstStyle/>
          <a:p>
            <a:r>
              <a:rPr lang="zh-CN" altLang="en-US" dirty="0">
                <a:solidFill>
                  <a:srgbClr val="121212"/>
                </a:solidFill>
                <a:latin typeface="-apple-system"/>
              </a:rPr>
              <a:t>陶哲轩和</a:t>
            </a:r>
            <a:r>
              <a:rPr lang="en-US" altLang="zh-CN" dirty="0" err="1">
                <a:solidFill>
                  <a:srgbClr val="121212"/>
                </a:solidFill>
                <a:latin typeface="+mj-lt"/>
              </a:rPr>
              <a:t>Candès</a:t>
            </a:r>
            <a:r>
              <a:rPr lang="zh-CN" altLang="en-US" dirty="0">
                <a:solidFill>
                  <a:srgbClr val="121212"/>
                </a:solidFill>
                <a:latin typeface="-apple-system"/>
              </a:rPr>
              <a:t>又证明： </a:t>
            </a:r>
            <a:endParaRPr lang="en-US" altLang="zh-CN" dirty="0" smtClean="0">
              <a:solidFill>
                <a:srgbClr val="121212"/>
              </a:solidFill>
              <a:latin typeface="-apple-system"/>
            </a:endParaRPr>
          </a:p>
          <a:p>
            <a:r>
              <a:rPr lang="zh-CN" altLang="en-US" b="1" dirty="0" smtClean="0">
                <a:solidFill>
                  <a:srgbClr val="121212"/>
                </a:solidFill>
                <a:latin typeface="-apple-system"/>
              </a:rPr>
              <a:t>独立同分布的</a:t>
            </a:r>
            <a:r>
              <a:rPr lang="zh-CN" altLang="en-US" b="1" dirty="0">
                <a:solidFill>
                  <a:srgbClr val="121212"/>
                </a:solidFill>
                <a:latin typeface="-apple-system"/>
              </a:rPr>
              <a:t>高斯随机测量矩阵可以成为普适的压缩感知测量</a:t>
            </a:r>
            <a:r>
              <a:rPr lang="zh-CN" altLang="en-US" b="1" dirty="0" smtClean="0">
                <a:solidFill>
                  <a:srgbClr val="121212"/>
                </a:solidFill>
                <a:latin typeface="-apple-system"/>
              </a:rPr>
              <a:t>矩阵</a:t>
            </a:r>
            <a:endParaRPr lang="zh-CN" altLang="en-US" dirty="0"/>
          </a:p>
        </p:txBody>
      </p:sp>
    </p:spTree>
    <p:extLst>
      <p:ext uri="{BB962C8B-B14F-4D97-AF65-F5344CB8AC3E}">
        <p14:creationId xmlns:p14="http://schemas.microsoft.com/office/powerpoint/2010/main" val="398579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压缩感知的优化目标和解法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solidFill>
                      <a:schemeClr val="tx1"/>
                    </a:solidFill>
                    <a:latin typeface="微软雅黑" panose="020B0503020204020204" pitchFamily="34" charset="-122"/>
                  </a:rPr>
                  <a:t>若</a:t>
                </a:r>
                <a14:m>
                  <m:oMath xmlns:m="http://schemas.openxmlformats.org/officeDocument/2006/math">
                    <m:r>
                      <a:rPr lang="en-US" altLang="zh-CN" b="1" dirty="0">
                        <a:solidFill>
                          <a:schemeClr val="tx1"/>
                        </a:solidFill>
                        <a:latin typeface="Cambria Math" panose="02040503050406030204" pitchFamily="18" charset="0"/>
                      </a:rPr>
                      <m:t>𝐀</m:t>
                    </m:r>
                  </m:oMath>
                </a14:m>
                <a:r>
                  <a:rPr lang="zh-CN" altLang="en-US" dirty="0">
                    <a:solidFill>
                      <a:schemeClr val="tx1"/>
                    </a:solidFill>
                    <a:latin typeface="微软雅黑" panose="020B0503020204020204" pitchFamily="34" charset="-122"/>
                  </a:rPr>
                  <a:t>满足</a:t>
                </a:r>
                <a14:m>
                  <m:oMath xmlns:m="http://schemas.openxmlformats.org/officeDocument/2006/math">
                    <m:r>
                      <a:rPr lang="en-US" altLang="zh-CN" i="1" dirty="0">
                        <a:solidFill>
                          <a:schemeClr val="tx1"/>
                        </a:solidFill>
                        <a:latin typeface="Cambria Math" panose="02040503050406030204" pitchFamily="18" charset="0"/>
                      </a:rPr>
                      <m:t>𝑘</m:t>
                    </m:r>
                  </m:oMath>
                </a14:m>
                <a:r>
                  <a:rPr lang="zh-CN" altLang="en-US" dirty="0">
                    <a:solidFill>
                      <a:schemeClr val="tx1"/>
                    </a:solidFill>
                    <a:latin typeface="微软雅黑" panose="020B0503020204020204" pitchFamily="34" charset="-122"/>
                  </a:rPr>
                  <a:t>限定等距性，则可通过下面的优化问题近乎完美地从</a:t>
                </a:r>
                <a14:m>
                  <m:oMath xmlns:m="http://schemas.openxmlformats.org/officeDocument/2006/math">
                    <m:r>
                      <a:rPr lang="en-US" altLang="zh-CN" b="1" i="1" dirty="0">
                        <a:solidFill>
                          <a:schemeClr val="tx1"/>
                        </a:solidFill>
                        <a:latin typeface="Cambria Math" panose="02040503050406030204" pitchFamily="18" charset="0"/>
                      </a:rPr>
                      <m:t>𝒚</m:t>
                    </m:r>
                  </m:oMath>
                </a14:m>
                <a:r>
                  <a:rPr lang="zh-CN" altLang="en-US" dirty="0">
                    <a:solidFill>
                      <a:schemeClr val="tx1"/>
                    </a:solidFill>
                    <a:latin typeface="微软雅黑" panose="020B0503020204020204" pitchFamily="34" charset="-122"/>
                  </a:rPr>
                  <a:t>中恢复出稀疏信号</a:t>
                </a:r>
                <a14:m>
                  <m:oMath xmlns:m="http://schemas.openxmlformats.org/officeDocument/2006/math">
                    <m:r>
                      <a:rPr lang="en-US" altLang="zh-CN" b="1" i="1" dirty="0">
                        <a:solidFill>
                          <a:schemeClr val="tx1"/>
                        </a:solidFill>
                        <a:latin typeface="Cambria Math" panose="02040503050406030204" pitchFamily="18" charset="0"/>
                      </a:rPr>
                      <m:t>𝒔</m:t>
                    </m:r>
                    <m:r>
                      <a:rPr lang="zh-CN" altLang="en-US" i="1" dirty="0">
                        <a:solidFill>
                          <a:schemeClr val="tx1"/>
                        </a:solidFill>
                        <a:latin typeface="Cambria Math" panose="02040503050406030204" pitchFamily="18" charset="0"/>
                      </a:rPr>
                      <m:t>，</m:t>
                    </m:r>
                  </m:oMath>
                </a14:m>
                <a:r>
                  <a:rPr lang="zh-CN" altLang="en-US" dirty="0">
                    <a:solidFill>
                      <a:schemeClr val="tx1"/>
                    </a:solidFill>
                    <a:latin typeface="微软雅黑" panose="020B0503020204020204" pitchFamily="34" charset="-122"/>
                  </a:rPr>
                  <a:t>进而恢复出</a:t>
                </a:r>
                <a14:m>
                  <m:oMath xmlns:m="http://schemas.openxmlformats.org/officeDocument/2006/math">
                    <m:r>
                      <a:rPr lang="en-US" altLang="zh-CN" b="1" i="1" dirty="0">
                        <a:solidFill>
                          <a:schemeClr val="tx1"/>
                        </a:solidFill>
                        <a:latin typeface="Cambria Math" panose="02040503050406030204" pitchFamily="18" charset="0"/>
                      </a:rPr>
                      <m:t>𝒙</m:t>
                    </m:r>
                  </m:oMath>
                </a14:m>
                <a:r>
                  <a:rPr lang="zh-CN" altLang="en-US" dirty="0" smtClean="0">
                    <a:solidFill>
                      <a:schemeClr val="tx1"/>
                    </a:solidFill>
                    <a:latin typeface="微软雅黑" panose="020B0503020204020204" pitchFamily="34" charset="-122"/>
                  </a:rPr>
                  <a:t>：</a:t>
                </a:r>
                <a:endParaRPr lang="en-US" altLang="zh-CN" dirty="0" smtClean="0">
                  <a:solidFill>
                    <a:schemeClr val="tx1"/>
                  </a:solidFill>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smtClean="0">
                  <a:solidFill>
                    <a:schemeClr val="tx1"/>
                  </a:solidFill>
                  <a:latin typeface="微软雅黑" panose="020B0503020204020204" pitchFamily="34" charset="-122"/>
                </a:endParaRPr>
              </a:p>
              <a:p>
                <a:pPr marL="0" indent="0">
                  <a:buNone/>
                </a:pPr>
                <a:endParaRPr lang="en-US" altLang="zh-CN" sz="2400" dirty="0" smtClean="0">
                  <a:solidFill>
                    <a:schemeClr val="tx1"/>
                  </a:solidFill>
                  <a:latin typeface="微软雅黑" panose="020B0503020204020204" pitchFamily="34" charset="-122"/>
                </a:endParaRPr>
              </a:p>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0</m:t>
                        </m:r>
                      </m:sub>
                    </m:sSub>
                  </m:oMath>
                </a14:m>
                <a:r>
                  <a:rPr lang="zh-CN" altLang="en-US" dirty="0"/>
                  <a:t>范数最小化是</a:t>
                </a:r>
                <a:r>
                  <a:rPr lang="en-US" altLang="zh-CN" dirty="0"/>
                  <a:t>NP</a:t>
                </a:r>
                <a:r>
                  <a:rPr lang="zh-CN" altLang="en-US" dirty="0"/>
                  <a:t>难</a:t>
                </a:r>
                <a:r>
                  <a:rPr lang="zh-CN" altLang="en-US" dirty="0" smtClean="0"/>
                  <a:t>问题。不过，</a:t>
                </a:r>
                <a:r>
                  <a:rPr lang="en-US" altLang="zh-CN" dirty="0" smtClean="0"/>
                  <a:t>L1</a:t>
                </a:r>
                <a:r>
                  <a:rPr lang="zh-CN" altLang="en-US" dirty="0"/>
                  <a:t>范数最小化在一定条件下与</a:t>
                </a:r>
                <a:r>
                  <a:rPr lang="en-US" altLang="zh-CN" dirty="0"/>
                  <a:t>L0</a:t>
                </a:r>
                <a:r>
                  <a:rPr lang="zh-CN" altLang="en-US" dirty="0"/>
                  <a:t>范数最小化问题共</a:t>
                </a:r>
                <a:r>
                  <a:rPr lang="zh-CN" altLang="en-US" dirty="0" smtClean="0"/>
                  <a:t>解 </a:t>
                </a:r>
                <a:r>
                  <a:rPr lang="en-US" altLang="zh-CN" dirty="0"/>
                  <a:t>[</a:t>
                </a:r>
                <a:r>
                  <a:rPr lang="en-US" altLang="zh-CN" dirty="0" err="1"/>
                  <a:t>Cándes</a:t>
                </a:r>
                <a:r>
                  <a:rPr lang="en-US" altLang="zh-CN" dirty="0"/>
                  <a:t> et al., 2006]</a:t>
                </a:r>
                <a:r>
                  <a:rPr lang="zh-CN" altLang="en-US" dirty="0"/>
                  <a:t>：将上式转化为共解的</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a:t>范数最小化</a:t>
                </a:r>
                <a:r>
                  <a:rPr lang="zh-CN" altLang="en-US" dirty="0" smtClean="0"/>
                  <a:t>问题</a:t>
                </a:r>
                <a:endParaRPr lang="en-US" altLang="zh-CN" dirty="0" smtClean="0"/>
              </a:p>
              <a:p>
                <a:endParaRPr lang="en-US" altLang="zh-CN" sz="2400" dirty="0"/>
              </a:p>
              <a:p>
                <a:endParaRPr lang="en-US" altLang="zh-CN" sz="2400" dirty="0" smtClean="0"/>
              </a:p>
              <a:p>
                <a:endParaRPr lang="en-US" altLang="zh-CN" sz="2400" dirty="0"/>
              </a:p>
              <a:p>
                <a:r>
                  <a:rPr lang="zh-CN" altLang="en-US" dirty="0"/>
                  <a:t>转化为</a:t>
                </a:r>
                <a:r>
                  <a:rPr lang="en-US" altLang="zh-CN" dirty="0"/>
                  <a:t>LASSO</a:t>
                </a:r>
                <a:r>
                  <a:rPr lang="zh-CN" altLang="en-US" dirty="0"/>
                  <a:t>的等价形式再通过近端梯度下降法求解，即使用“基寻踪去噪”（</a:t>
                </a:r>
                <a:r>
                  <a:rPr lang="en-US" altLang="zh-CN" dirty="0"/>
                  <a:t>Basis Pursuit De-Noising</a:t>
                </a:r>
                <a:r>
                  <a:rPr lang="zh-CN" altLang="en-US" dirty="0"/>
                  <a:t>）</a:t>
                </a:r>
                <a:r>
                  <a:rPr lang="en-US" altLang="zh-CN" dirty="0"/>
                  <a:t>[Chen et al., 1998]</a:t>
                </a:r>
                <a:endParaRPr lang="zh-CN" altLang="en-US" dirty="0"/>
              </a:p>
              <a:p>
                <a:endParaRPr lang="en-US" altLang="zh-CN" sz="2400" dirty="0"/>
              </a:p>
              <a:p>
                <a:endParaRPr lang="zh-CN" altLang="en-US" sz="2400" dirty="0">
                  <a:solidFill>
                    <a:schemeClr val="tx1"/>
                  </a:solidFill>
                  <a:latin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b="-185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42</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3085389" y="2412017"/>
                <a:ext cx="2633350" cy="5128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100" i="1">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a:latin typeface="Cambria Math" panose="02040503050406030204" pitchFamily="18" charset="0"/>
                                </a:rPr>
                                <m:t>min</m:t>
                              </m:r>
                            </m:e>
                            <m:lim>
                              <m:r>
                                <a:rPr lang="en-US" altLang="zh-CN" sz="2100" b="1">
                                  <a:latin typeface="Cambria Math" panose="02040503050406030204" pitchFamily="18" charset="0"/>
                                </a:rPr>
                                <m:t>𝐬</m:t>
                              </m:r>
                            </m:lim>
                          </m:limLow>
                        </m:fName>
                        <m:e>
                          <m:sSub>
                            <m:sSubPr>
                              <m:ctrlPr>
                                <a:rPr lang="en-US" altLang="zh-CN" sz="2100" i="1">
                                  <a:latin typeface="Cambria Math" panose="02040503050406030204" pitchFamily="18" charset="0"/>
                                </a:rPr>
                              </m:ctrlPr>
                            </m:sSub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𝒔</m:t>
                                  </m:r>
                                </m:e>
                              </m:d>
                            </m:e>
                            <m:sub>
                              <m:r>
                                <a:rPr lang="en-US" altLang="zh-CN" sz="2100" i="1">
                                  <a:latin typeface="Cambria Math" panose="02040503050406030204" pitchFamily="18" charset="0"/>
                                </a:rPr>
                                <m:t>0</m:t>
                              </m:r>
                            </m:sub>
                          </m:sSub>
                        </m:e>
                      </m:func>
                      <m:r>
                        <a:rPr lang="en-US" altLang="zh-CN" sz="2100" i="1">
                          <a:latin typeface="Cambria Math" panose="02040503050406030204" pitchFamily="18" charset="0"/>
                        </a:rPr>
                        <m:t> </m:t>
                      </m:r>
                      <m:r>
                        <a:rPr lang="en-US" altLang="zh-CN" sz="2100" i="1">
                          <a:latin typeface="Cambria Math" panose="02040503050406030204" pitchFamily="18" charset="0"/>
                        </a:rPr>
                        <m:t>𝑠</m:t>
                      </m:r>
                      <m:r>
                        <a:rPr lang="en-US" altLang="zh-CN" sz="2100" i="1">
                          <a:latin typeface="Cambria Math" panose="02040503050406030204" pitchFamily="18" charset="0"/>
                        </a:rPr>
                        <m:t>.</m:t>
                      </m:r>
                      <m:r>
                        <a:rPr lang="en-US" altLang="zh-CN" sz="2100" i="1">
                          <a:latin typeface="Cambria Math" panose="02040503050406030204" pitchFamily="18" charset="0"/>
                        </a:rPr>
                        <m:t>𝑡</m:t>
                      </m:r>
                      <m:r>
                        <a:rPr lang="en-US" altLang="zh-CN" sz="2100" i="1">
                          <a:latin typeface="Cambria Math" panose="02040503050406030204" pitchFamily="18" charset="0"/>
                        </a:rPr>
                        <m:t>. </m:t>
                      </m:r>
                      <m:r>
                        <a:rPr lang="en-US" altLang="zh-CN" sz="2100" b="1" i="1">
                          <a:latin typeface="Cambria Math" panose="02040503050406030204" pitchFamily="18" charset="0"/>
                        </a:rPr>
                        <m:t>𝒚</m:t>
                      </m:r>
                      <m:r>
                        <a:rPr lang="en-US" altLang="zh-CN" sz="2100" i="1">
                          <a:latin typeface="Cambria Math" panose="02040503050406030204" pitchFamily="18" charset="0"/>
                        </a:rPr>
                        <m:t>=</m:t>
                      </m:r>
                      <m:r>
                        <a:rPr lang="en-US" altLang="zh-CN" sz="2100" b="1">
                          <a:latin typeface="Cambria Math" panose="02040503050406030204" pitchFamily="18" charset="0"/>
                        </a:rPr>
                        <m:t>𝚯</m:t>
                      </m:r>
                      <m:r>
                        <a:rPr lang="en-US" altLang="zh-CN" sz="2100" b="1" i="1">
                          <a:latin typeface="Cambria Math" panose="02040503050406030204" pitchFamily="18" charset="0"/>
                        </a:rPr>
                        <m:t>𝒔</m:t>
                      </m:r>
                    </m:oMath>
                  </m:oMathPara>
                </a14:m>
                <a:endParaRPr lang="zh-CN" altLang="en-US" sz="2100" b="1" dirty="0"/>
              </a:p>
            </p:txBody>
          </p:sp>
        </mc:Choice>
        <mc:Fallback xmlns="">
          <p:sp>
            <p:nvSpPr>
              <p:cNvPr id="7" name="矩形 6"/>
              <p:cNvSpPr>
                <a:spLocks noRot="1" noChangeAspect="1" noMove="1" noResize="1" noEditPoints="1" noAdjustHandles="1" noChangeArrowheads="1" noChangeShapeType="1" noTextEdit="1"/>
              </p:cNvSpPr>
              <p:nvPr/>
            </p:nvSpPr>
            <p:spPr>
              <a:xfrm>
                <a:off x="3085389" y="2412017"/>
                <a:ext cx="2633350" cy="512833"/>
              </a:xfrm>
              <a:prstGeom prst="rect">
                <a:avLst/>
              </a:prstGeom>
              <a:blipFill>
                <a:blip r:embed="rId3"/>
                <a:stretch>
                  <a:fillRect b="-1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18064" y="4859942"/>
                <a:ext cx="2700675" cy="5128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100" i="1" smtClean="0">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a:latin typeface="Cambria Math" panose="02040503050406030204" pitchFamily="18" charset="0"/>
                                </a:rPr>
                                <m:t>min</m:t>
                              </m:r>
                            </m:e>
                            <m:lim>
                              <m:r>
                                <a:rPr lang="en-US" altLang="zh-CN" sz="2100" b="1">
                                  <a:latin typeface="Cambria Math" panose="02040503050406030204" pitchFamily="18" charset="0"/>
                                </a:rPr>
                                <m:t>𝐬</m:t>
                              </m:r>
                            </m:lim>
                          </m:limLow>
                        </m:fName>
                        <m:e>
                          <m:sSub>
                            <m:sSubPr>
                              <m:ctrlPr>
                                <a:rPr lang="en-US" altLang="zh-CN" sz="2100" i="1">
                                  <a:latin typeface="Cambria Math" panose="02040503050406030204" pitchFamily="18" charset="0"/>
                                </a:rPr>
                              </m:ctrlPr>
                            </m:sSub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𝒔</m:t>
                                  </m:r>
                                </m:e>
                              </m:d>
                            </m:e>
                            <m:sub>
                              <m:r>
                                <a:rPr lang="en-US" altLang="zh-CN" sz="2100" b="0" i="1" smtClean="0">
                                  <a:latin typeface="Cambria Math" panose="02040503050406030204" pitchFamily="18" charset="0"/>
                                </a:rPr>
                                <m:t>1</m:t>
                              </m:r>
                            </m:sub>
                          </m:sSub>
                        </m:e>
                      </m:func>
                      <m:r>
                        <a:rPr lang="en-US" altLang="zh-CN" sz="2100" i="1">
                          <a:latin typeface="Cambria Math" panose="02040503050406030204" pitchFamily="18" charset="0"/>
                        </a:rPr>
                        <m:t> </m:t>
                      </m:r>
                      <m:r>
                        <a:rPr lang="en-US" altLang="zh-CN" sz="2100" i="1">
                          <a:latin typeface="Cambria Math" panose="02040503050406030204" pitchFamily="18" charset="0"/>
                        </a:rPr>
                        <m:t>𝑠</m:t>
                      </m:r>
                      <m:r>
                        <a:rPr lang="en-US" altLang="zh-CN" sz="2100" i="1">
                          <a:latin typeface="Cambria Math" panose="02040503050406030204" pitchFamily="18" charset="0"/>
                        </a:rPr>
                        <m:t>.</m:t>
                      </m:r>
                      <m:r>
                        <a:rPr lang="en-US" altLang="zh-CN" sz="2100" i="1">
                          <a:latin typeface="Cambria Math" panose="02040503050406030204" pitchFamily="18" charset="0"/>
                        </a:rPr>
                        <m:t>𝑡</m:t>
                      </m:r>
                      <m:r>
                        <a:rPr lang="en-US" altLang="zh-CN" sz="2100" i="1">
                          <a:latin typeface="Cambria Math" panose="02040503050406030204" pitchFamily="18" charset="0"/>
                        </a:rPr>
                        <m:t>. </m:t>
                      </m:r>
                      <m:r>
                        <a:rPr lang="en-US" altLang="zh-CN" sz="2100" b="1" i="1">
                          <a:latin typeface="Cambria Math" panose="02040503050406030204" pitchFamily="18" charset="0"/>
                        </a:rPr>
                        <m:t>𝒚</m:t>
                      </m:r>
                      <m:r>
                        <a:rPr lang="en-US" altLang="zh-CN" sz="2100" i="1">
                          <a:latin typeface="Cambria Math" panose="02040503050406030204" pitchFamily="18" charset="0"/>
                        </a:rPr>
                        <m:t>=</m:t>
                      </m:r>
                      <m:r>
                        <a:rPr lang="en-US" altLang="zh-CN" sz="2100" b="1">
                          <a:latin typeface="Cambria Math" panose="02040503050406030204" pitchFamily="18" charset="0"/>
                        </a:rPr>
                        <m:t>𝚯</m:t>
                      </m:r>
                      <m:r>
                        <a:rPr lang="en-US" altLang="zh-CN" sz="2100" b="1" i="1">
                          <a:latin typeface="Cambria Math" panose="02040503050406030204" pitchFamily="18" charset="0"/>
                        </a:rPr>
                        <m:t>𝒔</m:t>
                      </m:r>
                    </m:oMath>
                  </m:oMathPara>
                </a14:m>
                <a:endParaRPr lang="zh-CN" altLang="en-US" sz="2100" b="1" dirty="0"/>
              </a:p>
            </p:txBody>
          </p:sp>
        </mc:Choice>
        <mc:Fallback xmlns="">
          <p:sp>
            <p:nvSpPr>
              <p:cNvPr id="8" name="矩形 7"/>
              <p:cNvSpPr>
                <a:spLocks noRot="1" noChangeAspect="1" noMove="1" noResize="1" noEditPoints="1" noAdjustHandles="1" noChangeArrowheads="1" noChangeShapeType="1" noTextEdit="1"/>
              </p:cNvSpPr>
              <p:nvPr/>
            </p:nvSpPr>
            <p:spPr>
              <a:xfrm>
                <a:off x="3018064" y="4859942"/>
                <a:ext cx="2700675" cy="512833"/>
              </a:xfrm>
              <a:prstGeom prst="rect">
                <a:avLst/>
              </a:prstGeom>
              <a:blipFill>
                <a:blip r:embed="rId4"/>
                <a:stretch>
                  <a:fillRect b="-1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6946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矩阵补全</a:t>
            </a:r>
          </a:p>
        </p:txBody>
      </p:sp>
      <p:sp>
        <p:nvSpPr>
          <p:cNvPr id="3" name="内容占位符 2"/>
          <p:cNvSpPr>
            <a:spLocks noGrp="1"/>
          </p:cNvSpPr>
          <p:nvPr>
            <p:ph idx="1"/>
          </p:nvPr>
        </p:nvSpPr>
        <p:spPr>
          <a:xfrm>
            <a:off x="628650" y="3838576"/>
            <a:ext cx="7886700" cy="2576064"/>
          </a:xfrm>
        </p:spPr>
        <p:txBody>
          <a:bodyPr/>
          <a:lstStyle/>
          <a:p>
            <a:r>
              <a:rPr lang="zh-CN" altLang="en-US" dirty="0"/>
              <a:t>能否将表中已经通过读者评价得到的数据当作部分信号，基于压缩感知的思想恢复出完整信号从而进行书籍推荐呢？从题材、作者、装帧等角度看（相似题材的书籍有相似的读者），表中反映的信号是稀疏的，能通过类似压缩感知的思想加以处理。</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43</a:t>
            </a:fld>
            <a:endParaRPr lang="zh-CN" altLang="en-US"/>
          </a:p>
        </p:txBody>
      </p:sp>
      <p:sp>
        <p:nvSpPr>
          <p:cNvPr id="7" name="内容占位符 2"/>
          <p:cNvSpPr txBox="1">
            <a:spLocks/>
          </p:cNvSpPr>
          <p:nvPr/>
        </p:nvSpPr>
        <p:spPr>
          <a:xfrm>
            <a:off x="260350" y="1266825"/>
            <a:ext cx="8616950" cy="10900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zh-CN" altLang="en-US" sz="1800" dirty="0" smtClean="0"/>
              <a:t>客户对书籍的喜好程度的评分</a:t>
            </a:r>
            <a:endParaRPr lang="zh-CN" altLang="en-US" sz="18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25" y="1673110"/>
            <a:ext cx="7344800" cy="1638529"/>
          </a:xfrm>
          <a:prstGeom prst="rect">
            <a:avLst/>
          </a:prstGeom>
        </p:spPr>
      </p:pic>
      <p:sp>
        <p:nvSpPr>
          <p:cNvPr id="9" name="Rectangle 3"/>
          <p:cNvSpPr>
            <a:spLocks noChangeArrowheads="1"/>
          </p:cNvSpPr>
          <p:nvPr/>
        </p:nvSpPr>
        <p:spPr bwMode="auto">
          <a:xfrm>
            <a:off x="1868890" y="5715995"/>
            <a:ext cx="5219226" cy="547861"/>
          </a:xfrm>
          <a:prstGeom prst="rect">
            <a:avLst/>
          </a:prstGeom>
          <a:noFill/>
          <a:ln w="38100">
            <a:noFill/>
          </a:ln>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800" i="0" dirty="0" smtClean="0">
                <a:solidFill>
                  <a:srgbClr val="FF0000"/>
                </a:solidFill>
                <a:latin typeface="微软雅黑" panose="020B0503020204020204" pitchFamily="34" charset="-122"/>
                <a:ea typeface="微软雅黑" panose="020B0503020204020204" pitchFamily="34" charset="-122"/>
              </a:rPr>
              <a:t>“矩阵补全”技术解决此类问题</a:t>
            </a:r>
          </a:p>
        </p:txBody>
      </p:sp>
    </p:spTree>
    <p:extLst>
      <p:ext uri="{BB962C8B-B14F-4D97-AF65-F5344CB8AC3E}">
        <p14:creationId xmlns:p14="http://schemas.microsoft.com/office/powerpoint/2010/main" val="2499559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矩阵补全的优化问题和解法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矩阵补全（</a:t>
                </a:r>
                <a:r>
                  <a:rPr lang="en-US" altLang="zh-CN" dirty="0"/>
                  <a:t>matrix completion</a:t>
                </a:r>
                <a:r>
                  <a:rPr lang="zh-CN" altLang="en-US" dirty="0"/>
                  <a:t>）技术的优化形式为</a:t>
                </a:r>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NP</a:t>
                </a:r>
                <a:r>
                  <a:rPr lang="zh-CN" altLang="en-US" dirty="0"/>
                  <a:t>难问题</a:t>
                </a:r>
                <a:r>
                  <a:rPr lang="en-US" altLang="zh-CN" dirty="0"/>
                  <a:t>. </a:t>
                </a:r>
                <a:r>
                  <a:rPr lang="zh-CN" altLang="en-US" dirty="0"/>
                  <a:t>将</a:t>
                </a:r>
                <a:r>
                  <a:rPr lang="en-US" altLang="zh-CN" dirty="0"/>
                  <a:t>rank(</a:t>
                </a:r>
                <a14:m>
                  <m:oMath xmlns:m="http://schemas.openxmlformats.org/officeDocument/2006/math">
                    <m:r>
                      <a:rPr lang="en-US" altLang="zh-CN" b="1" dirty="0">
                        <a:latin typeface="Cambria Math" panose="02040503050406030204" pitchFamily="18" charset="0"/>
                      </a:rPr>
                      <m:t>𝐗</m:t>
                    </m:r>
                  </m:oMath>
                </a14:m>
                <a:r>
                  <a:rPr lang="en-US" altLang="zh-CN" dirty="0"/>
                  <a:t>)</a:t>
                </a:r>
                <a:r>
                  <a:rPr lang="zh-CN" altLang="en-US" dirty="0"/>
                  <a:t>转化为其凸包“核范数”（</a:t>
                </a:r>
                <a:r>
                  <a:rPr lang="en-US" altLang="zh-CN" dirty="0"/>
                  <a:t>nuclear norm</a:t>
                </a:r>
                <a:r>
                  <a:rPr lang="zh-CN" altLang="en-US" dirty="0" smtClean="0"/>
                  <a:t>）</a:t>
                </a:r>
                <a:endParaRPr lang="en-US" altLang="zh-CN" dirty="0"/>
              </a:p>
              <a:p>
                <a:endParaRPr lang="en-US" altLang="zh-CN" dirty="0" smtClean="0"/>
              </a:p>
              <a:p>
                <a:pPr marL="0" indent="0">
                  <a:buNone/>
                </a:pPr>
                <a:endParaRPr lang="en-US" altLang="zh-CN" dirty="0" smtClean="0"/>
              </a:p>
              <a:p>
                <a:endParaRPr lang="en-US" altLang="zh-CN" dirty="0"/>
              </a:p>
              <a:p>
                <a:r>
                  <a:rPr lang="zh-CN" altLang="en-US" dirty="0" smtClean="0"/>
                  <a:t>凸</a:t>
                </a:r>
                <a:r>
                  <a:rPr lang="zh-CN" altLang="en-US" dirty="0"/>
                  <a:t>优化问题，通过半正定规划求解（</a:t>
                </a:r>
                <a:r>
                  <a:rPr lang="en-US" altLang="zh-CN" dirty="0"/>
                  <a:t>SDP</a:t>
                </a:r>
                <a:r>
                  <a:rPr lang="zh-CN" altLang="en-US" dirty="0"/>
                  <a:t>，</a:t>
                </a:r>
                <a:r>
                  <a:rPr lang="en-US" altLang="zh-CN" dirty="0"/>
                  <a:t>Semi-Definite Programming</a:t>
                </a:r>
                <a:r>
                  <a:rPr lang="zh-CN" altLang="en-US" dirty="0"/>
                  <a:t>）</a:t>
                </a:r>
                <a:endParaRPr lang="zh-CN" altLang="en-US" sz="16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44</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4977073" y="5480996"/>
                <a:ext cx="3720643" cy="86177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dirty="0"/>
                  <a:t>满足一定条件时，只需观察到</a:t>
                </a:r>
                <a14:m>
                  <m:oMath xmlns:m="http://schemas.openxmlformats.org/officeDocument/2006/math">
                    <m:r>
                      <m:rPr>
                        <m:sty m:val="p"/>
                      </m:rPr>
                      <a:rPr lang="en-US" altLang="zh-CN">
                        <a:latin typeface="Cambria Math" panose="02040503050406030204" pitchFamily="18" charset="0"/>
                      </a:rPr>
                      <m:t>O</m:t>
                    </m:r>
                    <m:r>
                      <a:rPr lang="en-US" altLang="zh-CN" i="1">
                        <a:latin typeface="Cambria Math" panose="02040503050406030204" pitchFamily="18" charset="0"/>
                      </a:rPr>
                      <m:t>(</m:t>
                    </m:r>
                    <m:r>
                      <a:rPr lang="en-US" altLang="zh-CN" i="1">
                        <a:latin typeface="Cambria Math" panose="02040503050406030204" pitchFamily="18" charset="0"/>
                      </a:rPr>
                      <m:t>𝑚𝑟</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log</m:t>
                        </m:r>
                      </m:e>
                      <m:sup>
                        <m:r>
                          <a:rPr lang="en-US" altLang="zh-CN" i="1">
                            <a:latin typeface="Cambria Math" panose="02040503050406030204" pitchFamily="18" charset="0"/>
                          </a:rPr>
                          <m:t>2</m:t>
                        </m:r>
                      </m:sup>
                    </m:sSup>
                    <m:r>
                      <a:rPr lang="en-US" altLang="zh-CN" i="1">
                        <a:latin typeface="Cambria Math" panose="02040503050406030204" pitchFamily="18" charset="0"/>
                      </a:rPr>
                      <m:t>𝑚</m:t>
                    </m:r>
                    <m:r>
                      <a:rPr lang="en-US" altLang="zh-CN" i="1">
                        <a:latin typeface="Cambria Math" panose="02040503050406030204" pitchFamily="18" charset="0"/>
                      </a:rPr>
                      <m:t>)</m:t>
                    </m:r>
                  </m:oMath>
                </a14:m>
                <a:r>
                  <a:rPr lang="zh-CN" altLang="en-US" dirty="0"/>
                  <a:t>个元素就能完美恢复</a:t>
                </a:r>
                <a14:m>
                  <m:oMath xmlns:m="http://schemas.openxmlformats.org/officeDocument/2006/math">
                    <m:r>
                      <a:rPr lang="en-US" altLang="zh-CN" b="1" i="0" dirty="0" smtClean="0">
                        <a:latin typeface="Cambria Math" panose="02040503050406030204" pitchFamily="18" charset="0"/>
                      </a:rPr>
                      <m:t>𝐀</m:t>
                    </m:r>
                  </m:oMath>
                </a14:m>
                <a:r>
                  <a:rPr lang="en-US" altLang="zh-CN" dirty="0"/>
                  <a:t> </a:t>
                </a:r>
                <a:r>
                  <a:rPr lang="en-US" altLang="zh-CN" sz="1400" dirty="0"/>
                  <a:t>[</a:t>
                </a:r>
                <a:r>
                  <a:rPr lang="en-US" altLang="zh-CN" sz="1400" dirty="0" err="1"/>
                  <a:t>Recht</a:t>
                </a:r>
                <a:r>
                  <a:rPr lang="en-US" altLang="zh-CN" sz="1400" dirty="0"/>
                  <a:t>, 2011] </a:t>
                </a:r>
                <a:endParaRPr lang="zh-CN" altLang="en-US" sz="1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977073" y="5480996"/>
                <a:ext cx="3720643" cy="861774"/>
              </a:xfrm>
              <a:prstGeom prst="rect">
                <a:avLst/>
              </a:prstGeom>
              <a:blipFill>
                <a:blip r:embed="rId3"/>
                <a:stretch>
                  <a:fillRect l="-1142" t="-2797" b="-6294"/>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330792" y="1860660"/>
                <a:ext cx="3752945" cy="147732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b="1" i="0" dirty="0" smtClean="0">
                        <a:latin typeface="Cambria Math" panose="02040503050406030204" pitchFamily="18" charset="0"/>
                      </a:rPr>
                      <m:t>𝐗</m:t>
                    </m:r>
                  </m:oMath>
                </a14:m>
                <a:r>
                  <a:rPr lang="en-US" altLang="zh-CN" dirty="0" smtClean="0"/>
                  <a:t>: </a:t>
                </a:r>
                <a:r>
                  <a:rPr lang="zh-CN" altLang="en-US" dirty="0" smtClean="0"/>
                  <a:t>需要恢复的稀疏信号</a:t>
                </a:r>
                <a:endParaRPr lang="en-US" altLang="zh-CN" dirty="0" smtClean="0"/>
              </a:p>
              <a:p>
                <a:pPr marL="285750" indent="-285750">
                  <a:buFont typeface="Arial" panose="020B0604020202020204" pitchFamily="34" charset="0"/>
                  <a:buChar char="•"/>
                </a:pPr>
                <a:r>
                  <a:rPr lang="en-US" altLang="zh-CN" dirty="0"/>
                  <a:t>r</a:t>
                </a:r>
                <a:r>
                  <a:rPr lang="en-US" altLang="zh-CN" dirty="0" smtClean="0"/>
                  <a:t>ank(</a:t>
                </a:r>
                <a14:m>
                  <m:oMath xmlns:m="http://schemas.openxmlformats.org/officeDocument/2006/math">
                    <m:r>
                      <a:rPr lang="en-US" altLang="zh-CN" b="1" dirty="0">
                        <a:latin typeface="Cambria Math" panose="02040503050406030204" pitchFamily="18" charset="0"/>
                      </a:rPr>
                      <m:t>𝐗</m:t>
                    </m:r>
                  </m:oMath>
                </a14:m>
                <a:r>
                  <a:rPr lang="en-US" altLang="zh-CN" dirty="0" smtClean="0"/>
                  <a:t>): </a:t>
                </a:r>
                <a14:m>
                  <m:oMath xmlns:m="http://schemas.openxmlformats.org/officeDocument/2006/math">
                    <m:r>
                      <a:rPr lang="en-US" altLang="zh-CN" b="1" dirty="0">
                        <a:latin typeface="Cambria Math" panose="02040503050406030204" pitchFamily="18" charset="0"/>
                      </a:rPr>
                      <m:t>𝐗</m:t>
                    </m:r>
                  </m:oMath>
                </a14:m>
                <a:r>
                  <a:rPr lang="zh-CN" altLang="en-US" dirty="0" smtClean="0"/>
                  <a:t>的秩</a:t>
                </a:r>
                <a:endParaRPr lang="en-US" altLang="zh-CN" dirty="0" smtClean="0"/>
              </a:p>
              <a:p>
                <a:pPr marL="285750" indent="-285750">
                  <a:buFont typeface="Arial" panose="020B0604020202020204" pitchFamily="34" charset="0"/>
                  <a:buChar char="•"/>
                </a:pPr>
                <a14:m>
                  <m:oMath xmlns:m="http://schemas.openxmlformats.org/officeDocument/2006/math">
                    <m:r>
                      <a:rPr lang="en-US" altLang="zh-CN" b="1" i="0" dirty="0" smtClean="0">
                        <a:latin typeface="Cambria Math" panose="02040503050406030204" pitchFamily="18" charset="0"/>
                      </a:rPr>
                      <m:t>𝐀</m:t>
                    </m:r>
                  </m:oMath>
                </a14:m>
                <a:r>
                  <a:rPr lang="en-US" altLang="zh-CN" dirty="0" smtClean="0"/>
                  <a:t>: </a:t>
                </a:r>
                <a:r>
                  <a:rPr lang="zh-CN" altLang="en-US" dirty="0" smtClean="0"/>
                  <a:t>已观测信号</a:t>
                </a:r>
                <a:endParaRPr lang="en-US" altLang="zh-CN" dirty="0" smtClean="0"/>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Ω</m:t>
                    </m:r>
                  </m:oMath>
                </a14:m>
                <a:r>
                  <a:rPr lang="en-US" altLang="zh-CN" dirty="0"/>
                  <a:t>: </a:t>
                </a:r>
                <a14:m>
                  <m:oMath xmlns:m="http://schemas.openxmlformats.org/officeDocument/2006/math">
                    <m:r>
                      <a:rPr lang="en-US" altLang="zh-CN" b="1" dirty="0">
                        <a:latin typeface="Cambria Math" panose="02040503050406030204" pitchFamily="18" charset="0"/>
                      </a:rPr>
                      <m:t>𝐀</m:t>
                    </m:r>
                  </m:oMath>
                </a14:m>
                <a:r>
                  <a:rPr lang="zh-CN" altLang="en-US" dirty="0" smtClean="0"/>
                  <a:t>中已观测</a:t>
                </a:r>
                <a:r>
                  <a:rPr lang="zh-CN" altLang="en-US" dirty="0"/>
                  <a:t>到的</a:t>
                </a:r>
                <a:r>
                  <a:rPr lang="zh-CN" altLang="en-US" dirty="0" smtClean="0"/>
                  <a:t>元素的位置下标的集合</a:t>
                </a:r>
                <a:endParaRPr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5330792" y="1860660"/>
                <a:ext cx="3752945" cy="1477328"/>
              </a:xfrm>
              <a:prstGeom prst="rect">
                <a:avLst/>
              </a:prstGeom>
              <a:blipFill>
                <a:blip r:embed="rId4"/>
                <a:stretch>
                  <a:fillRect l="-809" t="-1633" b="-4898"/>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987391" y="1878248"/>
                <a:ext cx="2531206" cy="750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b="1" i="1">
                                  <a:latin typeface="Cambria Math" panose="02040503050406030204" pitchFamily="18" charset="0"/>
                                </a:rPr>
                                <m:t>𝑿</m:t>
                              </m:r>
                            </m:lim>
                          </m:limLow>
                        </m:fName>
                        <m:e>
                          <m:r>
                            <m:rPr>
                              <m:sty m:val="p"/>
                            </m:rPr>
                            <a:rPr lang="en-US" altLang="zh-CN">
                              <a:latin typeface="Cambria Math" panose="02040503050406030204" pitchFamily="18" charset="0"/>
                            </a:rPr>
                            <m:t>rank</m:t>
                          </m:r>
                          <m:d>
                            <m:dPr>
                              <m:ctrlPr>
                                <a:rPr lang="en-US" altLang="zh-CN" i="1">
                                  <a:latin typeface="Cambria Math" panose="02040503050406030204" pitchFamily="18" charset="0"/>
                                </a:rPr>
                              </m:ctrlPr>
                            </m:dPr>
                            <m:e>
                              <m:r>
                                <a:rPr lang="en-US" altLang="zh-CN" b="1" i="1">
                                  <a:latin typeface="Cambria Math" panose="02040503050406030204" pitchFamily="18" charset="0"/>
                                </a:rPr>
                                <m:t>𝑿</m:t>
                              </m:r>
                            </m:e>
                          </m:d>
                        </m:e>
                      </m:func>
                      <m:r>
                        <a:rPr lang="en-US" altLang="zh-CN" i="1">
                          <a:latin typeface="Cambria Math" panose="02040503050406030204" pitchFamily="18" charset="0"/>
                        </a:rPr>
                        <m:t> </m:t>
                      </m:r>
                    </m:oMath>
                  </m:oMathPara>
                </a14:m>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0">
                          <a:latin typeface="Cambria Math" panose="02040503050406030204" pitchFamily="18" charset="0"/>
                        </a:rPr>
                        <m:t> </m:t>
                      </m:r>
                      <m:r>
                        <m:rPr>
                          <m:sty m:val="p"/>
                        </m:rPr>
                        <a:rPr lang="en-US" altLang="zh-CN" i="0">
                          <a:latin typeface="Cambria Math" panose="02040503050406030204" pitchFamily="18" charset="0"/>
                        </a:rPr>
                        <m:t>s</m:t>
                      </m:r>
                      <m:r>
                        <a:rPr lang="en-US" altLang="zh-CN" i="0">
                          <a:latin typeface="Cambria Math" panose="02040503050406030204" pitchFamily="18" charset="0"/>
                        </a:rPr>
                        <m:t>.</m:t>
                      </m:r>
                      <m:r>
                        <m:rPr>
                          <m:sty m:val="p"/>
                        </m:rPr>
                        <a:rPr lang="en-US" altLang="zh-CN" i="0">
                          <a:latin typeface="Cambria Math" panose="02040503050406030204" pitchFamily="18" charset="0"/>
                        </a:rPr>
                        <m:t>t</m:t>
                      </m:r>
                      <m:r>
                        <a:rPr lang="en-US" altLang="zh-CN" i="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𝑖𝑗</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m:rPr>
                          <m:sty m:val="p"/>
                        </m:rPr>
                        <a:rPr lang="en-US" altLang="zh-CN">
                          <a:latin typeface="Cambria Math" panose="02040503050406030204" pitchFamily="18" charset="0"/>
                        </a:rPr>
                        <m:t>Ω</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987391" y="1878248"/>
                <a:ext cx="2531206" cy="750783"/>
              </a:xfrm>
              <a:prstGeom prst="rect">
                <a:avLst/>
              </a:prstGeom>
              <a:blipFill>
                <a:blip r:embed="rId5"/>
                <a:stretch>
                  <a:fillRect b="-4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28"/>
              <p:cNvSpPr>
                <a:spLocks noChangeArrowheads="1"/>
              </p:cNvSpPr>
              <p:nvPr/>
            </p:nvSpPr>
            <p:spPr bwMode="auto">
              <a:xfrm>
                <a:off x="712039" y="2717484"/>
                <a:ext cx="4260012" cy="669287"/>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kern="0" dirty="0" smtClean="0">
                    <a:solidFill>
                      <a:schemeClr val="bg1"/>
                    </a:solidFill>
                    <a:latin typeface="+mj-ea"/>
                    <a:ea typeface="+mj-ea"/>
                  </a:rPr>
                  <a:t>约束表明，恢复出的矩阵中</a:t>
                </a:r>
                <a14:m>
                  <m:oMath xmlns:m="http://schemas.openxmlformats.org/officeDocument/2006/math">
                    <m:sSub>
                      <m:sSubPr>
                        <m:ctrlPr>
                          <a:rPr kumimoji="1" lang="en-US" altLang="zh-CN" b="0" i="1" kern="0" smtClean="0">
                            <a:solidFill>
                              <a:schemeClr val="bg1"/>
                            </a:solidFill>
                            <a:latin typeface="Cambria Math" panose="02040503050406030204" pitchFamily="18" charset="0"/>
                            <a:ea typeface="+mj-ea"/>
                          </a:rPr>
                        </m:ctrlPr>
                      </m:sSubPr>
                      <m:e>
                        <m:r>
                          <a:rPr kumimoji="1" lang="en-US" altLang="zh-CN" b="1" i="0" kern="0" smtClean="0">
                            <a:solidFill>
                              <a:schemeClr val="bg1"/>
                            </a:solidFill>
                            <a:latin typeface="Cambria Math" panose="02040503050406030204" pitchFamily="18" charset="0"/>
                            <a:ea typeface="+mj-ea"/>
                          </a:rPr>
                          <m:t>𝐗</m:t>
                        </m:r>
                      </m:e>
                      <m:sub>
                        <m:r>
                          <a:rPr kumimoji="1" lang="en-US" altLang="zh-CN" b="0" i="1" kern="0" smtClean="0">
                            <a:solidFill>
                              <a:schemeClr val="bg1"/>
                            </a:solidFill>
                            <a:latin typeface="Cambria Math" panose="02040503050406030204" pitchFamily="18" charset="0"/>
                            <a:ea typeface="+mj-ea"/>
                          </a:rPr>
                          <m:t>𝑖𝑗</m:t>
                        </m:r>
                      </m:sub>
                    </m:sSub>
                  </m:oMath>
                </a14:m>
                <a:r>
                  <a:rPr kumimoji="1" lang="zh-CN" altLang="en-US" b="0" i="0" u="none" strike="noStrike" kern="0" cap="none" spc="0" normalizeH="0" baseline="0" noProof="0" dirty="0" smtClean="0">
                    <a:ln>
                      <a:noFill/>
                    </a:ln>
                    <a:solidFill>
                      <a:schemeClr val="bg1"/>
                    </a:solidFill>
                    <a:effectLst/>
                    <a:uLnTx/>
                    <a:uFillTx/>
                    <a:latin typeface="+mj-ea"/>
                    <a:ea typeface="+mj-ea"/>
                  </a:rPr>
                  <a:t>应当与已观测到的对应元素相同</a:t>
                </a:r>
                <a:endParaRPr kumimoji="1" lang="en-US" altLang="zh-CN" b="0" i="0" u="none" strike="noStrike" kern="0" cap="none" spc="0" normalizeH="0" baseline="0" noProof="0" dirty="0">
                  <a:ln>
                    <a:noFill/>
                  </a:ln>
                  <a:solidFill>
                    <a:schemeClr val="bg1"/>
                  </a:solidFill>
                  <a:effectLst/>
                  <a:uLnTx/>
                  <a:uFillTx/>
                  <a:latin typeface="+mj-ea"/>
                  <a:ea typeface="+mj-ea"/>
                </a:endParaRPr>
              </a:p>
            </p:txBody>
          </p:sp>
        </mc:Choice>
        <mc:Fallback xmlns="">
          <p:sp>
            <p:nvSpPr>
              <p:cNvPr id="10" name="Rectangle 28"/>
              <p:cNvSpPr>
                <a:spLocks noRot="1" noChangeAspect="1" noMove="1" noResize="1" noEditPoints="1" noAdjustHandles="1" noChangeArrowheads="1" noChangeShapeType="1" noTextEdit="1"/>
              </p:cNvSpPr>
              <p:nvPr/>
            </p:nvSpPr>
            <p:spPr bwMode="auto">
              <a:xfrm>
                <a:off x="712039" y="2717484"/>
                <a:ext cx="4260012" cy="669287"/>
              </a:xfrm>
              <a:prstGeom prst="rect">
                <a:avLst/>
              </a:prstGeom>
              <a:blipFill>
                <a:blip r:embed="rId6"/>
                <a:stretch>
                  <a:fillRect/>
                </a:stretch>
              </a:blipFill>
              <a:ln>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138744" y="4068050"/>
                <a:ext cx="2531206" cy="750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b="1" i="1">
                                  <a:latin typeface="Cambria Math" panose="02040503050406030204" pitchFamily="18" charset="0"/>
                                </a:rPr>
                                <m:t>𝑿</m:t>
                              </m:r>
                            </m:lim>
                          </m:limLow>
                        </m:fName>
                        <m:e>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𝑿</m:t>
                                  </m:r>
                                </m:e>
                              </m:d>
                            </m:e>
                            <m:sub>
                              <m:r>
                                <a:rPr lang="en-US" altLang="zh-CN" b="0" i="1" smtClean="0">
                                  <a:latin typeface="Cambria Math" panose="02040503050406030204" pitchFamily="18" charset="0"/>
                                </a:rPr>
                                <m:t>∗</m:t>
                              </m:r>
                            </m:sub>
                          </m:sSub>
                        </m:e>
                      </m:func>
                      <m:r>
                        <a:rPr lang="en-US" altLang="zh-CN" i="1">
                          <a:latin typeface="Cambria Math" panose="02040503050406030204" pitchFamily="18" charset="0"/>
                        </a:rPr>
                        <m:t> </m:t>
                      </m:r>
                    </m:oMath>
                  </m:oMathPara>
                </a14:m>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0">
                          <a:latin typeface="Cambria Math" panose="02040503050406030204" pitchFamily="18" charset="0"/>
                        </a:rPr>
                        <m:t> </m:t>
                      </m:r>
                      <m:r>
                        <m:rPr>
                          <m:sty m:val="p"/>
                        </m:rPr>
                        <a:rPr lang="en-US" altLang="zh-CN" i="0">
                          <a:latin typeface="Cambria Math" panose="02040503050406030204" pitchFamily="18" charset="0"/>
                        </a:rPr>
                        <m:t>s</m:t>
                      </m:r>
                      <m:r>
                        <a:rPr lang="en-US" altLang="zh-CN" i="0">
                          <a:latin typeface="Cambria Math" panose="02040503050406030204" pitchFamily="18" charset="0"/>
                        </a:rPr>
                        <m:t>.</m:t>
                      </m:r>
                      <m:r>
                        <m:rPr>
                          <m:sty m:val="p"/>
                        </m:rPr>
                        <a:rPr lang="en-US" altLang="zh-CN" i="0">
                          <a:latin typeface="Cambria Math" panose="02040503050406030204" pitchFamily="18" charset="0"/>
                        </a:rPr>
                        <m:t>t</m:t>
                      </m:r>
                      <m:r>
                        <a:rPr lang="en-US" altLang="zh-CN" i="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𝑖𝑗</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m:rPr>
                          <m:sty m:val="p"/>
                        </m:rPr>
                        <a:rPr lang="en-US" altLang="zh-CN">
                          <a:latin typeface="Cambria Math" panose="02040503050406030204" pitchFamily="18" charset="0"/>
                        </a:rPr>
                        <m:t>Ω</m:t>
                      </m:r>
                    </m:oMath>
                  </m:oMathPara>
                </a14:m>
                <a:endParaRPr lang="en-US" altLang="zh-CN" dirty="0"/>
              </a:p>
            </p:txBody>
          </p:sp>
        </mc:Choice>
        <mc:Fallback xmlns="">
          <p:sp>
            <p:nvSpPr>
              <p:cNvPr id="11" name="矩形 10"/>
              <p:cNvSpPr>
                <a:spLocks noRot="1" noChangeAspect="1" noMove="1" noResize="1" noEditPoints="1" noAdjustHandles="1" noChangeArrowheads="1" noChangeShapeType="1" noTextEdit="1"/>
              </p:cNvSpPr>
              <p:nvPr/>
            </p:nvSpPr>
            <p:spPr>
              <a:xfrm>
                <a:off x="1138744" y="4068050"/>
                <a:ext cx="2531206" cy="750783"/>
              </a:xfrm>
              <a:prstGeom prst="rect">
                <a:avLst/>
              </a:prstGeom>
              <a:blipFill>
                <a:blip r:embed="rId7"/>
                <a:stretch>
                  <a:fillRect b="-4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223128" y="3948372"/>
                <a:ext cx="2375586" cy="922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𝑿</m:t>
                              </m:r>
                            </m:e>
                          </m:d>
                        </m:e>
                        <m:sub>
                          <m:r>
                            <a:rPr lang="en-US" altLang="zh-CN" i="1">
                              <a:latin typeface="Cambria Math" panose="02040503050406030204" pitchFamily="18" charset="0"/>
                            </a:rPr>
                            <m:t>∗</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𝑛</m:t>
                                  </m:r>
                                </m:e>
                              </m:d>
                            </m:e>
                          </m:func>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b="1" i="1">
                                  <a:latin typeface="Cambria Math" panose="02040503050406030204" pitchFamily="18" charset="0"/>
                                </a:rPr>
                                <m:t>𝑿</m:t>
                              </m:r>
                            </m:e>
                          </m:d>
                        </m:e>
                      </m:nary>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4223128" y="3948372"/>
                <a:ext cx="2375586" cy="92224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598714" y="3822023"/>
                <a:ext cx="2076915" cy="391646"/>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b="1" i="1">
                            <a:latin typeface="Cambria Math" panose="02040503050406030204" pitchFamily="18" charset="0"/>
                          </a:rPr>
                          <m:t>𝑿</m:t>
                        </m:r>
                      </m:e>
                    </m:d>
                    <m:r>
                      <a:rPr lang="en-US" altLang="zh-CN" b="1" i="0" smtClean="0">
                        <a:latin typeface="Cambria Math" panose="02040503050406030204" pitchFamily="18" charset="0"/>
                      </a:rPr>
                      <m:t> </m:t>
                    </m:r>
                  </m:oMath>
                </a14:m>
                <a:r>
                  <a:rPr lang="zh-CN" altLang="en-US" dirty="0" smtClean="0"/>
                  <a:t>为</a:t>
                </a:r>
                <a14:m>
                  <m:oMath xmlns:m="http://schemas.openxmlformats.org/officeDocument/2006/math">
                    <m:r>
                      <a:rPr lang="en-US" altLang="zh-CN" b="1" dirty="0">
                        <a:latin typeface="Cambria Math" panose="02040503050406030204" pitchFamily="18" charset="0"/>
                      </a:rPr>
                      <m:t>𝐗</m:t>
                    </m:r>
                  </m:oMath>
                </a14:m>
                <a:r>
                  <a:rPr lang="zh-CN" altLang="en-US" dirty="0" smtClean="0"/>
                  <a:t>的</a:t>
                </a:r>
                <a:r>
                  <a:rPr lang="zh-CN" altLang="en-US" dirty="0"/>
                  <a:t>奇异值</a:t>
                </a:r>
              </a:p>
            </p:txBody>
          </p:sp>
        </mc:Choice>
        <mc:Fallback xmlns="">
          <p:sp>
            <p:nvSpPr>
              <p:cNvPr id="13" name="矩形 12"/>
              <p:cNvSpPr>
                <a:spLocks noRot="1" noChangeAspect="1" noMove="1" noResize="1" noEditPoints="1" noAdjustHandles="1" noChangeArrowheads="1" noChangeShapeType="1" noTextEdit="1"/>
              </p:cNvSpPr>
              <p:nvPr/>
            </p:nvSpPr>
            <p:spPr>
              <a:xfrm>
                <a:off x="6598714" y="3822023"/>
                <a:ext cx="2076915" cy="391646"/>
              </a:xfrm>
              <a:prstGeom prst="rect">
                <a:avLst/>
              </a:prstGeom>
              <a:blipFill>
                <a:blip r:embed="rId9"/>
                <a:stretch>
                  <a:fillRect t="-9375" r="-2346"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635946" y="4254841"/>
                <a:ext cx="2400300" cy="646331"/>
              </a:xfrm>
              <a:prstGeom prst="rect">
                <a:avLst/>
              </a:prstGeom>
            </p:spPr>
            <p:txBody>
              <a:bodyPr wrap="square">
                <a:spAutoFit/>
              </a:bodyPr>
              <a:lstStyle/>
              <a:p>
                <a14:m>
                  <m:oMath xmlns:m="http://schemas.openxmlformats.org/officeDocument/2006/math">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𝑿</m:t>
                            </m:r>
                          </m:e>
                        </m:d>
                      </m:e>
                      <m:sub>
                        <m:r>
                          <a:rPr lang="en-US" altLang="zh-CN" i="1">
                            <a:latin typeface="Cambria Math" panose="02040503050406030204" pitchFamily="18" charset="0"/>
                          </a:rPr>
                          <m:t>∗</m:t>
                        </m:r>
                      </m:sub>
                    </m:sSub>
                  </m:oMath>
                </a14:m>
                <a:r>
                  <a:rPr lang="zh-CN" altLang="en-US" dirty="0"/>
                  <a:t>矩阵的核范数为矩阵的奇异值之和</a:t>
                </a:r>
              </a:p>
            </p:txBody>
          </p:sp>
        </mc:Choice>
        <mc:Fallback xmlns="">
          <p:sp>
            <p:nvSpPr>
              <p:cNvPr id="14" name="矩形 13"/>
              <p:cNvSpPr>
                <a:spLocks noRot="1" noChangeAspect="1" noMove="1" noResize="1" noEditPoints="1" noAdjustHandles="1" noChangeArrowheads="1" noChangeShapeType="1" noTextEdit="1"/>
              </p:cNvSpPr>
              <p:nvPr/>
            </p:nvSpPr>
            <p:spPr>
              <a:xfrm>
                <a:off x="6635946" y="4254841"/>
                <a:ext cx="2400300" cy="646331"/>
              </a:xfrm>
              <a:prstGeom prst="rect">
                <a:avLst/>
              </a:prstGeom>
              <a:blipFill>
                <a:blip r:embed="rId10"/>
                <a:stretch>
                  <a:fillRect l="-2290"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0149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11.5</a:t>
            </a:r>
          </a:p>
          <a:p>
            <a:r>
              <a:rPr lang="en-US" altLang="zh-CN" dirty="0" smtClean="0"/>
              <a:t>11.7</a:t>
            </a:r>
          </a:p>
          <a:p>
            <a:r>
              <a:rPr lang="en-US" altLang="zh-CN" dirty="0" smtClean="0"/>
              <a:t>PPT 20</a:t>
            </a:r>
            <a:r>
              <a:rPr lang="zh-CN" altLang="en-US" dirty="0" smtClean="0"/>
              <a:t>页：证明回归和对率回归的损失函数的梯度是否满足</a:t>
            </a:r>
            <a:r>
              <a:rPr lang="en-US" altLang="zh-CN" dirty="0"/>
              <a:t>L-Lipschitz</a:t>
            </a:r>
            <a:r>
              <a:rPr lang="zh-CN" altLang="en-US" dirty="0" smtClean="0"/>
              <a:t>条件，并求出</a:t>
            </a:r>
            <a:r>
              <a:rPr lang="en-US" altLang="zh-CN" dirty="0" smtClean="0"/>
              <a:t>L</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45</a:t>
            </a:fld>
            <a:endParaRPr lang="zh-CN" altLang="en-US"/>
          </a:p>
        </p:txBody>
      </p:sp>
    </p:spTree>
    <p:extLst>
      <p:ext uri="{BB962C8B-B14F-4D97-AF65-F5344CB8AC3E}">
        <p14:creationId xmlns:p14="http://schemas.microsoft.com/office/powerpoint/2010/main" val="1847378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阅读材料</a:t>
            </a:r>
            <a:endParaRPr lang="zh-CN" altLang="en-US" dirty="0"/>
          </a:p>
        </p:txBody>
      </p:sp>
      <p:sp>
        <p:nvSpPr>
          <p:cNvPr id="3" name="内容占位符 2"/>
          <p:cNvSpPr>
            <a:spLocks noGrp="1"/>
          </p:cNvSpPr>
          <p:nvPr>
            <p:ph idx="1"/>
          </p:nvPr>
        </p:nvSpPr>
        <p:spPr>
          <a:xfrm>
            <a:off x="628650" y="1346202"/>
            <a:ext cx="7886700" cy="5068438"/>
          </a:xfrm>
        </p:spPr>
        <p:txBody>
          <a:bodyPr>
            <a:normAutofit lnSpcReduction="10000"/>
          </a:bodyPr>
          <a:lstStyle/>
          <a:p>
            <a:r>
              <a:rPr lang="en-US" altLang="zh-CN" dirty="0"/>
              <a:t>Lee, D. D., &amp; </a:t>
            </a:r>
            <a:r>
              <a:rPr lang="en-US" altLang="zh-CN" dirty="0" err="1"/>
              <a:t>Seung</a:t>
            </a:r>
            <a:r>
              <a:rPr lang="en-US" altLang="zh-CN" dirty="0"/>
              <a:t>, H. S. (1999). Learning the parts of objects by non-negative matrix factorization. </a:t>
            </a:r>
            <a:r>
              <a:rPr lang="en-US" altLang="zh-CN" i="1" dirty="0"/>
              <a:t>Nature</a:t>
            </a:r>
            <a:r>
              <a:rPr lang="en-US" altLang="zh-CN" dirty="0"/>
              <a:t>, </a:t>
            </a:r>
            <a:r>
              <a:rPr lang="en-US" altLang="zh-CN" i="1" dirty="0"/>
              <a:t>401</a:t>
            </a:r>
            <a:r>
              <a:rPr lang="en-US" altLang="zh-CN" dirty="0"/>
              <a:t>(6755), 788-791</a:t>
            </a:r>
            <a:r>
              <a:rPr lang="en-US" altLang="zh-CN" dirty="0" smtClean="0"/>
              <a:t>.</a:t>
            </a:r>
          </a:p>
          <a:p>
            <a:r>
              <a:rPr lang="en-US" altLang="zh-CN" dirty="0"/>
              <a:t>Hinton, G. E., &amp; </a:t>
            </a:r>
            <a:r>
              <a:rPr lang="en-US" altLang="zh-CN" dirty="0" err="1"/>
              <a:t>Salakhutdinov</a:t>
            </a:r>
            <a:r>
              <a:rPr lang="en-US" altLang="zh-CN" dirty="0"/>
              <a:t>, R. R. (2006). Reducing the dimensionality of data with neural networks. science, 313(5786), 504-507.</a:t>
            </a:r>
          </a:p>
          <a:p>
            <a:r>
              <a:rPr lang="en-US" altLang="zh-CN" dirty="0" smtClean="0"/>
              <a:t>Rodriguez</a:t>
            </a:r>
            <a:r>
              <a:rPr lang="en-US" altLang="zh-CN" dirty="0"/>
              <a:t>, A., &amp; </a:t>
            </a:r>
            <a:r>
              <a:rPr lang="en-US" altLang="zh-CN" dirty="0" err="1"/>
              <a:t>Laio</a:t>
            </a:r>
            <a:r>
              <a:rPr lang="en-US" altLang="zh-CN" dirty="0"/>
              <a:t>, A. (2014). Clustering by fast search and find of density peaks. </a:t>
            </a:r>
            <a:r>
              <a:rPr lang="en-US" altLang="zh-CN" i="1" dirty="0"/>
              <a:t>Science</a:t>
            </a:r>
            <a:r>
              <a:rPr lang="en-US" altLang="zh-CN" dirty="0"/>
              <a:t>, </a:t>
            </a:r>
            <a:r>
              <a:rPr lang="en-US" altLang="zh-CN" i="1" dirty="0"/>
              <a:t>344</a:t>
            </a:r>
            <a:r>
              <a:rPr lang="en-US" altLang="zh-CN" dirty="0"/>
              <a:t>(6191), 1492-1496</a:t>
            </a:r>
            <a:r>
              <a:rPr lang="en-US" altLang="zh-CN" dirty="0" smtClean="0"/>
              <a:t>.</a:t>
            </a:r>
          </a:p>
          <a:p>
            <a:r>
              <a:rPr lang="en-US" altLang="zh-CN" dirty="0"/>
              <a:t>Silver, D., Huang, A., Maddison, C. J., </a:t>
            </a:r>
            <a:r>
              <a:rPr lang="en-US" altLang="zh-CN" dirty="0" err="1"/>
              <a:t>Guez</a:t>
            </a:r>
            <a:r>
              <a:rPr lang="en-US" altLang="zh-CN" dirty="0"/>
              <a:t>, A., </a:t>
            </a:r>
            <a:r>
              <a:rPr lang="en-US" altLang="zh-CN" dirty="0" err="1"/>
              <a:t>Sifre</a:t>
            </a:r>
            <a:r>
              <a:rPr lang="en-US" altLang="zh-CN" dirty="0"/>
              <a:t>, L., Van Den </a:t>
            </a:r>
            <a:r>
              <a:rPr lang="en-US" altLang="zh-CN" dirty="0" err="1"/>
              <a:t>Driessche</a:t>
            </a:r>
            <a:r>
              <a:rPr lang="en-US" altLang="zh-CN" dirty="0"/>
              <a:t>, G., ... &amp; </a:t>
            </a:r>
            <a:r>
              <a:rPr lang="en-US" altLang="zh-CN" dirty="0" err="1"/>
              <a:t>Dieleman</a:t>
            </a:r>
            <a:r>
              <a:rPr lang="en-US" altLang="zh-CN" dirty="0"/>
              <a:t>, S. (2016). Mastering the game of Go with deep neural networks and tree search. nature, 529(7587), 484-489</a:t>
            </a:r>
            <a:r>
              <a:rPr lang="en-US" altLang="zh-CN" dirty="0" smtClean="0"/>
              <a:t>.</a:t>
            </a:r>
          </a:p>
          <a:p>
            <a:r>
              <a:rPr lang="en-US" altLang="zh-CN" dirty="0"/>
              <a:t>Silver, D., </a:t>
            </a:r>
            <a:r>
              <a:rPr lang="en-US" altLang="zh-CN" dirty="0" err="1"/>
              <a:t>Schrittwieser</a:t>
            </a:r>
            <a:r>
              <a:rPr lang="en-US" altLang="zh-CN" dirty="0"/>
              <a:t>, J., </a:t>
            </a:r>
            <a:r>
              <a:rPr lang="en-US" altLang="zh-CN" dirty="0" err="1"/>
              <a:t>Simonyan</a:t>
            </a:r>
            <a:r>
              <a:rPr lang="en-US" altLang="zh-CN" dirty="0"/>
              <a:t>, K., </a:t>
            </a:r>
            <a:r>
              <a:rPr lang="en-US" altLang="zh-CN" dirty="0" err="1"/>
              <a:t>Antonoglou</a:t>
            </a:r>
            <a:r>
              <a:rPr lang="en-US" altLang="zh-CN" dirty="0"/>
              <a:t>, I., Huang, A., </a:t>
            </a:r>
            <a:r>
              <a:rPr lang="en-US" altLang="zh-CN" dirty="0" err="1"/>
              <a:t>Guez</a:t>
            </a:r>
            <a:r>
              <a:rPr lang="en-US" altLang="zh-CN" dirty="0"/>
              <a:t>, A., ... &amp; Chen, Y. (2017). Mastering the game of go without human knowledge. </a:t>
            </a:r>
            <a:r>
              <a:rPr lang="en-US" altLang="zh-CN" i="1" dirty="0"/>
              <a:t>nature</a:t>
            </a:r>
            <a:r>
              <a:rPr lang="en-US" altLang="zh-CN" dirty="0"/>
              <a:t>, </a:t>
            </a:r>
            <a:r>
              <a:rPr lang="en-US" altLang="zh-CN" i="1" dirty="0"/>
              <a:t>550</a:t>
            </a:r>
            <a:r>
              <a:rPr lang="en-US" altLang="zh-CN" dirty="0"/>
              <a:t>(7676), 354-359.</a:t>
            </a:r>
            <a:endParaRPr lang="en-US" altLang="zh-CN" dirty="0" smtClean="0"/>
          </a:p>
          <a:p>
            <a:r>
              <a:rPr lang="en-US" altLang="zh-CN" dirty="0"/>
              <a:t>Zhu, J., Wen, C., Zhu, J., Zhang, H., &amp; Wang, X. (2020). A polynomial algorithm for best-subset selection problem. </a:t>
            </a:r>
            <a:r>
              <a:rPr lang="en-US" altLang="zh-CN" i="1" dirty="0"/>
              <a:t>Proceedings of the National Academy of Sciences</a:t>
            </a:r>
            <a:r>
              <a:rPr lang="en-US" altLang="zh-CN" dirty="0"/>
              <a: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46</a:t>
            </a:fld>
            <a:endParaRPr lang="zh-CN" altLang="en-US"/>
          </a:p>
        </p:txBody>
      </p:sp>
    </p:spTree>
    <p:extLst>
      <p:ext uri="{BB962C8B-B14F-4D97-AF65-F5344CB8AC3E}">
        <p14:creationId xmlns:p14="http://schemas.microsoft.com/office/powerpoint/2010/main" val="124522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例子：判断是否好瓜时的特征选择</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a:t>
            </a:fld>
            <a:endParaRPr lang="zh-CN" altLang="en-US"/>
          </a:p>
        </p:txBody>
      </p:sp>
      <p:sp>
        <p:nvSpPr>
          <p:cNvPr id="7" name="文本框 6"/>
          <p:cNvSpPr txBox="1"/>
          <p:nvPr/>
        </p:nvSpPr>
        <p:spPr>
          <a:xfrm>
            <a:off x="260350" y="3155720"/>
            <a:ext cx="1663984" cy="430887"/>
          </a:xfrm>
          <a:prstGeom prst="rect">
            <a:avLst/>
          </a:prstGeom>
          <a:noFill/>
        </p:spPr>
        <p:txBody>
          <a:bodyPr wrap="square" rtlCol="0">
            <a:spAutoFit/>
          </a:bodyPr>
          <a:lstStyle/>
          <a:p>
            <a:r>
              <a:rPr lang="zh-CN" altLang="en-US" sz="2200" dirty="0">
                <a:latin typeface="+mn-ea"/>
              </a:rPr>
              <a:t>西瓜的</a:t>
            </a:r>
            <a:r>
              <a:rPr lang="zh-CN" altLang="en-US" sz="2200" b="1" dirty="0">
                <a:latin typeface="+mn-ea"/>
              </a:rPr>
              <a:t>特征</a:t>
            </a:r>
          </a:p>
        </p:txBody>
      </p:sp>
      <p:sp>
        <p:nvSpPr>
          <p:cNvPr id="8" name="文本框 7"/>
          <p:cNvSpPr txBox="1"/>
          <p:nvPr/>
        </p:nvSpPr>
        <p:spPr>
          <a:xfrm>
            <a:off x="2361063" y="1801504"/>
            <a:ext cx="1433015" cy="3139321"/>
          </a:xfrm>
          <a:prstGeom prst="rect">
            <a:avLst/>
          </a:prstGeom>
          <a:noFill/>
        </p:spPr>
        <p:txBody>
          <a:bodyPr wrap="square" rtlCol="0">
            <a:spAutoFit/>
          </a:bodyPr>
          <a:lstStyle/>
          <a:p>
            <a:r>
              <a:rPr lang="zh-CN" altLang="en-US" sz="2200" dirty="0" smtClean="0">
                <a:latin typeface="+mn-ea"/>
              </a:rPr>
              <a:t>颜色</a:t>
            </a:r>
            <a:endParaRPr lang="en-US" altLang="zh-CN" sz="2200" dirty="0" smtClean="0">
              <a:latin typeface="+mn-ea"/>
            </a:endParaRPr>
          </a:p>
          <a:p>
            <a:endParaRPr lang="en-US" altLang="zh-CN" sz="2200" dirty="0" smtClean="0">
              <a:latin typeface="+mn-ea"/>
            </a:endParaRPr>
          </a:p>
          <a:p>
            <a:r>
              <a:rPr lang="zh-CN" altLang="en-US" sz="2200" dirty="0" smtClean="0">
                <a:latin typeface="+mn-ea"/>
              </a:rPr>
              <a:t>纹理</a:t>
            </a:r>
            <a:endParaRPr lang="en-US" altLang="zh-CN" sz="2200" dirty="0" smtClean="0">
              <a:latin typeface="+mn-ea"/>
            </a:endParaRPr>
          </a:p>
          <a:p>
            <a:endParaRPr lang="en-US" altLang="zh-CN" sz="2200" dirty="0" smtClean="0">
              <a:latin typeface="+mn-ea"/>
            </a:endParaRPr>
          </a:p>
          <a:p>
            <a:r>
              <a:rPr lang="zh-CN" altLang="en-US" sz="2200" dirty="0" smtClean="0">
                <a:latin typeface="+mn-ea"/>
              </a:rPr>
              <a:t>触感</a:t>
            </a:r>
          </a:p>
          <a:p>
            <a:endParaRPr lang="en-US" altLang="zh-CN" sz="2200" dirty="0" smtClean="0">
              <a:latin typeface="+mn-ea"/>
            </a:endParaRPr>
          </a:p>
          <a:p>
            <a:r>
              <a:rPr lang="zh-CN" altLang="en-US" sz="2200" dirty="0">
                <a:latin typeface="+mn-ea"/>
              </a:rPr>
              <a:t>根</a:t>
            </a:r>
            <a:r>
              <a:rPr lang="zh-CN" altLang="en-US" sz="2200" dirty="0" smtClean="0">
                <a:latin typeface="+mn-ea"/>
              </a:rPr>
              <a:t>蒂</a:t>
            </a:r>
            <a:endParaRPr lang="en-US" altLang="zh-CN" sz="2200" dirty="0" smtClean="0">
              <a:latin typeface="+mn-ea"/>
            </a:endParaRPr>
          </a:p>
          <a:p>
            <a:endParaRPr lang="en-US" altLang="zh-CN" sz="2200" dirty="0" smtClean="0">
              <a:latin typeface="+mn-ea"/>
            </a:endParaRPr>
          </a:p>
          <a:p>
            <a:r>
              <a:rPr lang="zh-CN" altLang="en-US" sz="2200" dirty="0" smtClean="0">
                <a:latin typeface="+mn-ea"/>
              </a:rPr>
              <a:t>声音</a:t>
            </a:r>
            <a:endParaRPr lang="en-US" altLang="zh-CN" sz="2200" dirty="0" smtClean="0">
              <a:latin typeface="+mn-ea"/>
            </a:endParaRPr>
          </a:p>
        </p:txBody>
      </p:sp>
      <p:sp>
        <p:nvSpPr>
          <p:cNvPr id="9" name="左大括号 8"/>
          <p:cNvSpPr/>
          <p:nvPr/>
        </p:nvSpPr>
        <p:spPr>
          <a:xfrm>
            <a:off x="1924334" y="1801504"/>
            <a:ext cx="436729" cy="31393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右大括号 9"/>
          <p:cNvSpPr/>
          <p:nvPr/>
        </p:nvSpPr>
        <p:spPr>
          <a:xfrm>
            <a:off x="3077570" y="3835021"/>
            <a:ext cx="238836" cy="11058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右大括号 10"/>
          <p:cNvSpPr/>
          <p:nvPr/>
        </p:nvSpPr>
        <p:spPr>
          <a:xfrm>
            <a:off x="3077570" y="1801504"/>
            <a:ext cx="238836" cy="17851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文本框 11"/>
          <p:cNvSpPr txBox="1"/>
          <p:nvPr/>
        </p:nvSpPr>
        <p:spPr>
          <a:xfrm>
            <a:off x="3357352" y="4172479"/>
            <a:ext cx="1433015" cy="430887"/>
          </a:xfrm>
          <a:prstGeom prst="rect">
            <a:avLst/>
          </a:prstGeom>
          <a:noFill/>
        </p:spPr>
        <p:txBody>
          <a:bodyPr wrap="square" rtlCol="0">
            <a:spAutoFit/>
          </a:bodyPr>
          <a:lstStyle/>
          <a:p>
            <a:r>
              <a:rPr lang="zh-CN" altLang="en-US" sz="2200" b="1" dirty="0">
                <a:latin typeface="+mn-ea"/>
              </a:rPr>
              <a:t>相关</a:t>
            </a:r>
            <a:r>
              <a:rPr lang="zh-CN" altLang="en-US" sz="2200" b="1" dirty="0" smtClean="0">
                <a:latin typeface="+mn-ea"/>
              </a:rPr>
              <a:t>特征</a:t>
            </a:r>
            <a:endParaRPr lang="zh-CN" altLang="en-US" sz="2200" b="1" dirty="0">
              <a:latin typeface="+mn-ea"/>
            </a:endParaRPr>
          </a:p>
        </p:txBody>
      </p:sp>
      <p:sp>
        <p:nvSpPr>
          <p:cNvPr id="13" name="文本框 12"/>
          <p:cNvSpPr txBox="1"/>
          <p:nvPr/>
        </p:nvSpPr>
        <p:spPr>
          <a:xfrm>
            <a:off x="3357352" y="2478611"/>
            <a:ext cx="1433015" cy="430887"/>
          </a:xfrm>
          <a:prstGeom prst="rect">
            <a:avLst/>
          </a:prstGeom>
          <a:noFill/>
        </p:spPr>
        <p:txBody>
          <a:bodyPr wrap="square" rtlCol="0">
            <a:spAutoFit/>
          </a:bodyPr>
          <a:lstStyle/>
          <a:p>
            <a:r>
              <a:rPr lang="zh-CN" altLang="en-US" sz="2200" b="1" dirty="0" smtClean="0">
                <a:latin typeface="+mn-ea"/>
              </a:rPr>
              <a:t>无关特征</a:t>
            </a:r>
            <a:endParaRPr lang="zh-CN" altLang="en-US" sz="2200" b="1" dirty="0">
              <a:latin typeface="+mn-ea"/>
            </a:endParaRPr>
          </a:p>
        </p:txBody>
      </p:sp>
      <p:cxnSp>
        <p:nvCxnSpPr>
          <p:cNvPr id="14" name="直接箭头连接符 13"/>
          <p:cNvCxnSpPr/>
          <p:nvPr/>
        </p:nvCxnSpPr>
        <p:spPr>
          <a:xfrm flipV="1">
            <a:off x="4653887" y="3586607"/>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4640239" y="4387922"/>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图片 15"/>
          <p:cNvPicPr>
            <a:picLocks noChangeAspect="1"/>
          </p:cNvPicPr>
          <p:nvPr/>
        </p:nvPicPr>
        <p:blipFill>
          <a:blip r:embed="rId2"/>
          <a:stretch>
            <a:fillRect/>
          </a:stretch>
        </p:blipFill>
        <p:spPr>
          <a:xfrm>
            <a:off x="5941890" y="4788581"/>
            <a:ext cx="2668429" cy="1157764"/>
          </a:xfrm>
          <a:prstGeom prst="rect">
            <a:avLst/>
          </a:prstGeom>
        </p:spPr>
      </p:pic>
      <p:pic>
        <p:nvPicPr>
          <p:cNvPr id="17" name="图片 16"/>
          <p:cNvPicPr>
            <a:picLocks noChangeAspect="1"/>
          </p:cNvPicPr>
          <p:nvPr/>
        </p:nvPicPr>
        <p:blipFill>
          <a:blip r:embed="rId3"/>
          <a:stretch>
            <a:fillRect/>
          </a:stretch>
        </p:blipFill>
        <p:spPr>
          <a:xfrm>
            <a:off x="5941890" y="3017012"/>
            <a:ext cx="2662238" cy="1139190"/>
          </a:xfrm>
          <a:prstGeom prst="rect">
            <a:avLst/>
          </a:prstGeom>
        </p:spPr>
      </p:pic>
      <p:sp>
        <p:nvSpPr>
          <p:cNvPr id="18" name="文本框 17"/>
          <p:cNvSpPr txBox="1"/>
          <p:nvPr/>
        </p:nvSpPr>
        <p:spPr>
          <a:xfrm>
            <a:off x="7884277" y="5761679"/>
            <a:ext cx="935872" cy="430887"/>
          </a:xfrm>
          <a:prstGeom prst="rect">
            <a:avLst/>
          </a:prstGeom>
          <a:noFill/>
        </p:spPr>
        <p:txBody>
          <a:bodyPr wrap="square" rtlCol="0">
            <a:spAutoFit/>
          </a:bodyPr>
          <a:lstStyle/>
          <a:p>
            <a:r>
              <a:rPr lang="zh-CN" altLang="en-US" sz="2200" i="1" dirty="0"/>
              <a:t>好</a:t>
            </a:r>
            <a:r>
              <a:rPr lang="zh-CN" altLang="en-US" sz="2200" i="1" dirty="0" smtClean="0"/>
              <a:t>瓜</a:t>
            </a:r>
            <a:endParaRPr lang="zh-CN" altLang="en-US" sz="2200" i="1" dirty="0"/>
          </a:p>
        </p:txBody>
      </p:sp>
      <p:sp>
        <p:nvSpPr>
          <p:cNvPr id="19" name="文本框 18"/>
          <p:cNvSpPr txBox="1"/>
          <p:nvPr/>
        </p:nvSpPr>
        <p:spPr>
          <a:xfrm>
            <a:off x="7787124" y="3961582"/>
            <a:ext cx="817004" cy="430887"/>
          </a:xfrm>
          <a:prstGeom prst="rect">
            <a:avLst/>
          </a:prstGeom>
          <a:noFill/>
        </p:spPr>
        <p:txBody>
          <a:bodyPr wrap="square" rtlCol="0">
            <a:spAutoFit/>
          </a:bodyPr>
          <a:lstStyle/>
          <a:p>
            <a:r>
              <a:rPr lang="zh-CN" altLang="en-US" sz="2200" i="1" dirty="0"/>
              <a:t>坏</a:t>
            </a:r>
            <a:r>
              <a:rPr lang="zh-CN" altLang="en-US" sz="2200" i="1" dirty="0" smtClean="0"/>
              <a:t>瓜</a:t>
            </a:r>
            <a:endParaRPr lang="zh-CN" altLang="en-US" sz="2200" i="1" dirty="0"/>
          </a:p>
        </p:txBody>
      </p:sp>
      <p:sp>
        <p:nvSpPr>
          <p:cNvPr id="20" name="文本框 19"/>
          <p:cNvSpPr txBox="1"/>
          <p:nvPr/>
        </p:nvSpPr>
        <p:spPr>
          <a:xfrm>
            <a:off x="5345645" y="2329284"/>
            <a:ext cx="3610095" cy="430887"/>
          </a:xfrm>
          <a:prstGeom prst="rect">
            <a:avLst/>
          </a:prstGeom>
          <a:noFill/>
        </p:spPr>
        <p:txBody>
          <a:bodyPr wrap="square" rtlCol="0">
            <a:spAutoFit/>
          </a:bodyPr>
          <a:lstStyle/>
          <a:p>
            <a:r>
              <a:rPr lang="zh-CN" altLang="en-US" sz="2200" b="1" dirty="0" smtClean="0">
                <a:latin typeface="+mn-ea"/>
              </a:rPr>
              <a:t>当前任务</a:t>
            </a:r>
            <a:r>
              <a:rPr lang="zh-CN" altLang="en-US" sz="2200" dirty="0" smtClean="0">
                <a:latin typeface="+mn-ea"/>
              </a:rPr>
              <a:t>：西瓜是否是好瓜</a:t>
            </a:r>
            <a:endParaRPr lang="zh-CN" altLang="en-US" sz="2200" dirty="0">
              <a:latin typeface="+mn-ea"/>
            </a:endParaRPr>
          </a:p>
        </p:txBody>
      </p:sp>
      <p:sp>
        <p:nvSpPr>
          <p:cNvPr id="21" name="椭圆 20"/>
          <p:cNvSpPr/>
          <p:nvPr/>
        </p:nvSpPr>
        <p:spPr>
          <a:xfrm>
            <a:off x="3316406" y="4061012"/>
            <a:ext cx="1337481" cy="727569"/>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173912" y="4939820"/>
            <a:ext cx="2421670" cy="769441"/>
          </a:xfrm>
          <a:prstGeom prst="rect">
            <a:avLst/>
          </a:prstGeom>
          <a:noFill/>
        </p:spPr>
        <p:txBody>
          <a:bodyPr wrap="square" rtlCol="0">
            <a:spAutoFit/>
          </a:bodyPr>
          <a:lstStyle/>
          <a:p>
            <a:r>
              <a:rPr lang="zh-CN" altLang="en-US" sz="2200" dirty="0" smtClean="0">
                <a:solidFill>
                  <a:srgbClr val="C00000"/>
                </a:solidFill>
                <a:latin typeface="微软雅黑" panose="020B0503020204020204" pitchFamily="34" charset="-122"/>
                <a:ea typeface="微软雅黑" panose="020B0503020204020204" pitchFamily="34" charset="-122"/>
              </a:rPr>
              <a:t>特征选择：选择当前任务相关特征</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9067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特征选择的一般方法</a:t>
            </a:r>
          </a:p>
        </p:txBody>
      </p:sp>
      <p:sp>
        <p:nvSpPr>
          <p:cNvPr id="3" name="内容占位符 2"/>
          <p:cNvSpPr>
            <a:spLocks noGrp="1"/>
          </p:cNvSpPr>
          <p:nvPr>
            <p:ph idx="1"/>
          </p:nvPr>
        </p:nvSpPr>
        <p:spPr/>
        <p:txBody>
          <a:bodyPr/>
          <a:lstStyle/>
          <a:p>
            <a:r>
              <a:rPr lang="zh-CN" altLang="en-US" dirty="0"/>
              <a:t>遍历所有可能的子集</a:t>
            </a:r>
            <a:endParaRPr lang="en-US" altLang="zh-CN" dirty="0"/>
          </a:p>
          <a:p>
            <a:pPr lvl="1"/>
            <a:r>
              <a:rPr lang="zh-CN" altLang="en-US" dirty="0"/>
              <a:t>计算上遭遇组合爆炸，</a:t>
            </a:r>
            <a:r>
              <a:rPr lang="zh-CN" altLang="en-US" b="1" dirty="0">
                <a:solidFill>
                  <a:srgbClr val="FF0000"/>
                </a:solidFill>
              </a:rPr>
              <a:t>不可行</a:t>
            </a:r>
            <a:endParaRPr lang="en-US" altLang="zh-CN" b="1" dirty="0">
              <a:solidFill>
                <a:srgbClr val="FF0000"/>
              </a:solidFill>
            </a:endParaRPr>
          </a:p>
          <a:p>
            <a:pPr lvl="1"/>
            <a:endParaRPr lang="en-US" altLang="zh-CN" dirty="0"/>
          </a:p>
          <a:p>
            <a:r>
              <a:rPr lang="zh-CN" altLang="en-US" dirty="0"/>
              <a:t>可行方法</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6</a:t>
            </a:fld>
            <a:endParaRPr lang="zh-CN" altLang="en-US"/>
          </a:p>
        </p:txBody>
      </p:sp>
      <p:sp>
        <p:nvSpPr>
          <p:cNvPr id="8" name="右弧形箭头 7"/>
          <p:cNvSpPr/>
          <p:nvPr/>
        </p:nvSpPr>
        <p:spPr>
          <a:xfrm rot="5400000">
            <a:off x="4854468" y="3669161"/>
            <a:ext cx="1237129" cy="2749689"/>
          </a:xfrm>
          <a:prstGeom prst="curvedLeftArrow">
            <a:avLst/>
          </a:prstGeom>
          <a:solidFill>
            <a:srgbClr val="ABB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p:cNvSpPr txBox="1"/>
          <p:nvPr/>
        </p:nvSpPr>
        <p:spPr>
          <a:xfrm>
            <a:off x="1643063" y="5891419"/>
            <a:ext cx="6035924" cy="52322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两个关键环节：子集搜索和子集评价</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049740" y="3083828"/>
            <a:ext cx="1620000" cy="1260000"/>
            <a:chOff x="5357" y="1393945"/>
            <a:chExt cx="1601390" cy="1276108"/>
          </a:xfrm>
        </p:grpSpPr>
        <p:sp>
          <p:nvSpPr>
            <p:cNvPr id="11" name="圆角矩形 10"/>
            <p:cNvSpPr/>
            <p:nvPr/>
          </p:nvSpPr>
          <p:spPr>
            <a:xfrm>
              <a:off x="5357" y="1393945"/>
              <a:ext cx="1601390" cy="12761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4"/>
            <p:cNvSpPr txBox="1"/>
            <p:nvPr/>
          </p:nvSpPr>
          <p:spPr>
            <a:xfrm>
              <a:off x="42733" y="1431321"/>
              <a:ext cx="1526638" cy="12013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产生初始候选子集</a:t>
              </a:r>
              <a:endParaRPr lang="zh-CN" altLang="en-US" sz="1800" kern="1200" dirty="0"/>
            </a:p>
          </p:txBody>
        </p:sp>
      </p:grpSp>
      <p:grpSp>
        <p:nvGrpSpPr>
          <p:cNvPr id="13" name="组合 12"/>
          <p:cNvGrpSpPr/>
          <p:nvPr/>
        </p:nvGrpSpPr>
        <p:grpSpPr>
          <a:xfrm>
            <a:off x="2881017" y="3398991"/>
            <a:ext cx="538269" cy="629673"/>
            <a:chOff x="2794099" y="1717163"/>
            <a:chExt cx="538269" cy="629673"/>
          </a:xfrm>
        </p:grpSpPr>
        <p:sp>
          <p:nvSpPr>
            <p:cNvPr id="14" name="右箭头 13"/>
            <p:cNvSpPr/>
            <p:nvPr/>
          </p:nvSpPr>
          <p:spPr>
            <a:xfrm>
              <a:off x="2794099" y="1717163"/>
              <a:ext cx="538269" cy="62967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右箭头 4"/>
            <p:cNvSpPr txBox="1"/>
            <p:nvPr/>
          </p:nvSpPr>
          <p:spPr>
            <a:xfrm>
              <a:off x="2794099" y="1843098"/>
              <a:ext cx="376788" cy="3778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p:txBody>
        </p:sp>
      </p:grpSp>
      <p:grpSp>
        <p:nvGrpSpPr>
          <p:cNvPr id="16" name="组合 15"/>
          <p:cNvGrpSpPr/>
          <p:nvPr/>
        </p:nvGrpSpPr>
        <p:grpSpPr>
          <a:xfrm>
            <a:off x="3573625" y="3083828"/>
            <a:ext cx="1620000" cy="1260000"/>
            <a:chOff x="1190" y="1270297"/>
            <a:chExt cx="2539007" cy="1523404"/>
          </a:xfrm>
        </p:grpSpPr>
        <p:sp>
          <p:nvSpPr>
            <p:cNvPr id="17" name="圆角矩形 16"/>
            <p:cNvSpPr/>
            <p:nvPr/>
          </p:nvSpPr>
          <p:spPr>
            <a:xfrm>
              <a:off x="1190" y="1270297"/>
              <a:ext cx="2539007" cy="152340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圆角矩形 4"/>
            <p:cNvSpPr txBox="1"/>
            <p:nvPr/>
          </p:nvSpPr>
          <p:spPr>
            <a:xfrm>
              <a:off x="45809" y="1314916"/>
              <a:ext cx="2449769" cy="14341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kern="1200" dirty="0" smtClean="0"/>
                <a:t>评价候选子集的好坏</a:t>
              </a:r>
              <a:endParaRPr lang="zh-CN" altLang="en-US" kern="1200" dirty="0"/>
            </a:p>
          </p:txBody>
        </p:sp>
      </p:grpSp>
      <p:graphicFrame>
        <p:nvGraphicFramePr>
          <p:cNvPr id="20" name="图示 19"/>
          <p:cNvGraphicFramePr/>
          <p:nvPr>
            <p:extLst>
              <p:ext uri="{D42A27DB-BD31-4B8C-83A1-F6EECF244321}">
                <p14:modId xmlns:p14="http://schemas.microsoft.com/office/powerpoint/2010/main" val="3904437017"/>
              </p:ext>
            </p:extLst>
          </p:nvPr>
        </p:nvGraphicFramePr>
        <p:xfrm>
          <a:off x="6097511" y="3083828"/>
          <a:ext cx="1620000" cy="126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组合 20"/>
          <p:cNvGrpSpPr/>
          <p:nvPr/>
        </p:nvGrpSpPr>
        <p:grpSpPr>
          <a:xfrm>
            <a:off x="5376433" y="3398991"/>
            <a:ext cx="538269" cy="629673"/>
            <a:chOff x="2794099" y="1717163"/>
            <a:chExt cx="538269" cy="629673"/>
          </a:xfrm>
        </p:grpSpPr>
        <p:sp>
          <p:nvSpPr>
            <p:cNvPr id="22" name="右箭头 21"/>
            <p:cNvSpPr/>
            <p:nvPr/>
          </p:nvSpPr>
          <p:spPr>
            <a:xfrm>
              <a:off x="2794099" y="1717163"/>
              <a:ext cx="538269" cy="62967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右箭头 4"/>
            <p:cNvSpPr txBox="1"/>
            <p:nvPr/>
          </p:nvSpPr>
          <p:spPr>
            <a:xfrm>
              <a:off x="2794099" y="1843098"/>
              <a:ext cx="376788" cy="3778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p:txBody>
        </p:sp>
      </p:grpSp>
    </p:spTree>
    <p:extLst>
      <p:ext uri="{BB962C8B-B14F-4D97-AF65-F5344CB8AC3E}">
        <p14:creationId xmlns:p14="http://schemas.microsoft.com/office/powerpoint/2010/main" val="303182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Graphic spid="2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子集搜索</a:t>
            </a:r>
          </a:p>
        </p:txBody>
      </p:sp>
      <p:sp>
        <p:nvSpPr>
          <p:cNvPr id="3" name="内容占位符 2"/>
          <p:cNvSpPr>
            <a:spLocks noGrp="1"/>
          </p:cNvSpPr>
          <p:nvPr>
            <p:ph idx="1"/>
          </p:nvPr>
        </p:nvSpPr>
        <p:spPr/>
        <p:txBody>
          <a:bodyPr/>
          <a:lstStyle/>
          <a:p>
            <a:r>
              <a:rPr lang="zh-CN" altLang="en-US" dirty="0"/>
              <a:t>用贪心策略选择包含重要信息的特征子集</a:t>
            </a:r>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7</a:t>
            </a:fld>
            <a:endParaRPr lang="zh-CN" altLang="en-US"/>
          </a:p>
        </p:txBody>
      </p:sp>
      <p:sp>
        <p:nvSpPr>
          <p:cNvPr id="7" name="矩形 6"/>
          <p:cNvSpPr/>
          <p:nvPr/>
        </p:nvSpPr>
        <p:spPr>
          <a:xfrm>
            <a:off x="1138744" y="2562808"/>
            <a:ext cx="7253654" cy="1708160"/>
          </a:xfrm>
          <a:prstGeom prst="rect">
            <a:avLst/>
          </a:prstGeom>
        </p:spPr>
        <p:txBody>
          <a:bodyPr wrap="square">
            <a:spAutoFit/>
          </a:bodyPr>
          <a:lstStyle/>
          <a:p>
            <a:pPr marL="172800" indent="-172800">
              <a:buFont typeface="Arial" panose="020B0604020202020204" pitchFamily="34" charset="0"/>
              <a:buChar char="•"/>
            </a:pPr>
            <a:r>
              <a:rPr lang="zh-CN" altLang="en-US" sz="2100" dirty="0">
                <a:solidFill>
                  <a:srgbClr val="FF0000"/>
                </a:solidFill>
              </a:rPr>
              <a:t>前向搜索</a:t>
            </a:r>
            <a:r>
              <a:rPr lang="zh-CN" altLang="en-US" sz="2100" dirty="0"/>
              <a:t>：逐渐增加相关特征</a:t>
            </a:r>
            <a:endParaRPr lang="en-US" altLang="zh-CN" sz="2100" dirty="0"/>
          </a:p>
          <a:p>
            <a:pPr marL="172800" indent="-172800">
              <a:buFont typeface="Arial" panose="020B0604020202020204" pitchFamily="34" charset="0"/>
              <a:buChar char="•"/>
            </a:pPr>
            <a:endParaRPr lang="en-US" altLang="zh-CN" sz="2100" dirty="0"/>
          </a:p>
          <a:p>
            <a:pPr marL="172800" indent="-172800">
              <a:buFont typeface="Arial" panose="020B0604020202020204" pitchFamily="34" charset="0"/>
              <a:buChar char="•"/>
            </a:pPr>
            <a:r>
              <a:rPr lang="zh-CN" altLang="en-US" sz="2100" dirty="0">
                <a:solidFill>
                  <a:srgbClr val="FF0000"/>
                </a:solidFill>
              </a:rPr>
              <a:t>后向搜索</a:t>
            </a:r>
            <a:r>
              <a:rPr lang="zh-CN" altLang="en-US" sz="2100" dirty="0"/>
              <a:t>：从完整的特征集合开始，逐渐减少特征</a:t>
            </a:r>
            <a:endParaRPr lang="en-US" altLang="zh-CN" sz="2100" dirty="0"/>
          </a:p>
          <a:p>
            <a:pPr marL="172800" indent="-172800">
              <a:buFont typeface="Arial" panose="020B0604020202020204" pitchFamily="34" charset="0"/>
              <a:buChar char="•"/>
            </a:pPr>
            <a:endParaRPr lang="en-US" altLang="zh-CN" sz="2100" dirty="0"/>
          </a:p>
          <a:p>
            <a:pPr marL="172800" indent="-172800">
              <a:buFont typeface="Arial" panose="020B0604020202020204" pitchFamily="34" charset="0"/>
              <a:buChar char="•"/>
            </a:pPr>
            <a:r>
              <a:rPr lang="zh-CN" altLang="en-US" sz="2100" dirty="0">
                <a:solidFill>
                  <a:srgbClr val="FF0000"/>
                </a:solidFill>
              </a:rPr>
              <a:t>双向搜索</a:t>
            </a:r>
            <a:r>
              <a:rPr lang="zh-CN" altLang="en-US" sz="2100" dirty="0"/>
              <a:t>：每一轮逐渐增加相关特征，同时减少无关特征</a:t>
            </a:r>
          </a:p>
        </p:txBody>
      </p:sp>
    </p:spTree>
    <p:extLst>
      <p:ext uri="{BB962C8B-B14F-4D97-AF65-F5344CB8AC3E}">
        <p14:creationId xmlns:p14="http://schemas.microsoft.com/office/powerpoint/2010/main" val="1036537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前向搜索</a:t>
            </a:r>
          </a:p>
        </p:txBody>
      </p:sp>
      <p:sp>
        <p:nvSpPr>
          <p:cNvPr id="3" name="内容占位符 2"/>
          <p:cNvSpPr>
            <a:spLocks noGrp="1"/>
          </p:cNvSpPr>
          <p:nvPr>
            <p:ph idx="1"/>
          </p:nvPr>
        </p:nvSpPr>
        <p:spPr/>
        <p:txBody>
          <a:bodyPr/>
          <a:lstStyle/>
          <a:p>
            <a:r>
              <a:rPr lang="zh-CN" altLang="en-US" dirty="0"/>
              <a:t>最优子集初始为空集，特征集合初始时包括所有给定特征</a:t>
            </a:r>
            <a:endParaRPr lang="en-US" altLang="zh-CN"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8</a:t>
            </a:fld>
            <a:endParaRPr lang="zh-CN" altLang="en-US"/>
          </a:p>
        </p:txBody>
      </p:sp>
      <p:sp>
        <p:nvSpPr>
          <p:cNvPr id="7" name="矩形 6"/>
          <p:cNvSpPr/>
          <p:nvPr/>
        </p:nvSpPr>
        <p:spPr>
          <a:xfrm>
            <a:off x="878925" y="2434314"/>
            <a:ext cx="14926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特征集合</a:t>
            </a:r>
            <a:endParaRPr lang="en-US" altLang="zh-CN" dirty="0" smtClean="0"/>
          </a:p>
        </p:txBody>
      </p:sp>
      <mc:AlternateContent xmlns:mc="http://schemas.openxmlformats.org/markup-compatibility/2006" xmlns:a14="http://schemas.microsoft.com/office/drawing/2010/main">
        <mc:Choice Requires="a14">
          <p:sp>
            <p:nvSpPr>
              <p:cNvPr id="8" name="矩形 7"/>
              <p:cNvSpPr/>
              <p:nvPr/>
            </p:nvSpPr>
            <p:spPr>
              <a:xfrm>
                <a:off x="878925" y="3245435"/>
                <a:ext cx="14926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最优子</a:t>
                </a:r>
                <a:r>
                  <a:rPr lang="zh-CN" altLang="en-US" dirty="0"/>
                  <a:t>集</a:t>
                </a:r>
                <a14:m>
                  <m:oMath xmlns:m="http://schemas.openxmlformats.org/officeDocument/2006/math">
                    <m:r>
                      <a:rPr lang="en-US" altLang="zh-CN" b="0" i="1" smtClean="0">
                        <a:latin typeface="Cambria Math" panose="02040503050406030204" pitchFamily="18" charset="0"/>
                      </a:rPr>
                      <m:t> </m:t>
                    </m:r>
                  </m:oMath>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78925" y="3245435"/>
                <a:ext cx="1492621" cy="685800"/>
              </a:xfrm>
              <a:prstGeom prst="rect">
                <a:avLst/>
              </a:prstGeom>
              <a:blipFill>
                <a:blip r:embed="rId2"/>
                <a:stretch>
                  <a:fillRect/>
                </a:stretch>
              </a:blipFill>
            </p:spPr>
            <p:txBody>
              <a:bodyPr/>
              <a:lstStyle/>
              <a:p>
                <a:r>
                  <a:rPr lang="zh-CN" altLang="en-US">
                    <a:noFill/>
                  </a:rPr>
                  <a:t> </a:t>
                </a:r>
              </a:p>
            </p:txBody>
          </p:sp>
        </mc:Fallback>
      </mc:AlternateContent>
      <p:sp>
        <p:nvSpPr>
          <p:cNvPr id="9" name="矩形 8"/>
          <p:cNvSpPr/>
          <p:nvPr/>
        </p:nvSpPr>
        <p:spPr>
          <a:xfrm>
            <a:off x="784797" y="2326739"/>
            <a:ext cx="1707774" cy="1707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p:cNvSpPr/>
              <p:nvPr/>
            </p:nvSpPr>
            <p:spPr>
              <a:xfrm>
                <a:off x="6383255" y="2447762"/>
                <a:ext cx="191807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特征集合 </a:t>
                </a: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smtClean="0"/>
                  <a:t>} </a:t>
                </a:r>
              </a:p>
            </p:txBody>
          </p:sp>
        </mc:Choice>
        <mc:Fallback xmlns="">
          <p:sp>
            <p:nvSpPr>
              <p:cNvPr id="10" name="矩形 9"/>
              <p:cNvSpPr>
                <a:spLocks noRot="1" noChangeAspect="1" noMove="1" noResize="1" noEditPoints="1" noAdjustHandles="1" noChangeArrowheads="1" noChangeShapeType="1" noTextEdit="1"/>
              </p:cNvSpPr>
              <p:nvPr/>
            </p:nvSpPr>
            <p:spPr>
              <a:xfrm>
                <a:off x="6383255" y="2447762"/>
                <a:ext cx="1918074" cy="6858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383255" y="3258883"/>
                <a:ext cx="191807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最优子集 </a:t>
                </a:r>
                <a:r>
                  <a:rPr lang="en-US" altLang="zh-CN" dirty="0"/>
                  <a:t>+</a:t>
                </a:r>
                <a:r>
                  <a:rPr lang="en-US" altLang="zh-CN" dirty="0" smtClean="0"/>
                  <a:t> </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smtClean="0"/>
                  <a:t>}</a:t>
                </a:r>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6383255" y="3258883"/>
                <a:ext cx="1918074" cy="685800"/>
              </a:xfrm>
              <a:prstGeom prst="rect">
                <a:avLst/>
              </a:prstGeom>
              <a:blipFill>
                <a:blip r:embed="rId4"/>
                <a:stretch>
                  <a:fillRect/>
                </a:stretch>
              </a:blipFill>
            </p:spPr>
            <p:txBody>
              <a:bodyPr/>
              <a:lstStyle/>
              <a:p>
                <a:r>
                  <a:rPr lang="zh-CN" altLang="en-US">
                    <a:noFill/>
                  </a:rPr>
                  <a:t> </a:t>
                </a:r>
              </a:p>
            </p:txBody>
          </p:sp>
        </mc:Fallback>
      </mc:AlternateContent>
      <p:sp>
        <p:nvSpPr>
          <p:cNvPr id="12" name="矩形 11"/>
          <p:cNvSpPr/>
          <p:nvPr/>
        </p:nvSpPr>
        <p:spPr>
          <a:xfrm>
            <a:off x="6289125" y="2340187"/>
            <a:ext cx="2077941" cy="1707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9" idx="3"/>
            <a:endCxn id="12" idx="1"/>
          </p:cNvCxnSpPr>
          <p:nvPr/>
        </p:nvCxnSpPr>
        <p:spPr>
          <a:xfrm>
            <a:off x="2492571" y="3180627"/>
            <a:ext cx="3796554" cy="13448"/>
          </a:xfrm>
          <a:prstGeom prst="straightConnector1">
            <a:avLst/>
          </a:prstGeom>
          <a:ln w="25400">
            <a:headEnd type="none"/>
            <a:tailEnd type="arrow" w="lg"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a:off x="2819786" y="2682803"/>
                <a:ext cx="3142126" cy="369332"/>
              </a:xfrm>
              <a:prstGeom prst="rect">
                <a:avLst/>
              </a:prstGeom>
              <a:noFill/>
            </p:spPr>
            <p:txBody>
              <a:bodyPr wrap="square" rtlCol="0">
                <a:spAutoFit/>
              </a:bodyPr>
              <a:lstStyle/>
              <a:p>
                <a:r>
                  <a:rPr lang="zh-CN" altLang="en-US" dirty="0" smtClean="0"/>
                  <a:t>从特征集合中选出最优特征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endParaRPr lang="zh-CN" altLang="en-US" baseline="-25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2819786" y="2682803"/>
                <a:ext cx="3142126" cy="369332"/>
              </a:xfrm>
              <a:prstGeom prst="rect">
                <a:avLst/>
              </a:prstGeom>
              <a:blipFill>
                <a:blip r:embed="rId5"/>
                <a:stretch>
                  <a:fillRect l="-1748" t="-8197" b="-24590"/>
                </a:stretch>
              </a:blipFill>
            </p:spPr>
            <p:txBody>
              <a:bodyPr/>
              <a:lstStyle/>
              <a:p>
                <a:r>
                  <a:rPr lang="zh-CN" altLang="en-US">
                    <a:noFill/>
                  </a:rPr>
                  <a:t> </a:t>
                </a:r>
              </a:p>
            </p:txBody>
          </p:sp>
        </mc:Fallback>
      </mc:AlternateContent>
      <p:sp>
        <p:nvSpPr>
          <p:cNvPr id="15" name="流程图: 决策 14"/>
          <p:cNvSpPr/>
          <p:nvPr/>
        </p:nvSpPr>
        <p:spPr>
          <a:xfrm>
            <a:off x="2828746" y="4021068"/>
            <a:ext cx="3133165" cy="126629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mj-ea"/>
              </a:rPr>
              <a:t>当前</a:t>
            </a:r>
            <a:r>
              <a:rPr lang="zh-CN" altLang="en-US" dirty="0">
                <a:solidFill>
                  <a:schemeClr val="bg1"/>
                </a:solidFill>
                <a:latin typeface="+mj-ea"/>
              </a:rPr>
              <a:t>最优</a:t>
            </a:r>
            <a:r>
              <a:rPr lang="zh-CN" altLang="en-US" dirty="0" smtClean="0">
                <a:solidFill>
                  <a:schemeClr val="bg1"/>
                </a:solidFill>
                <a:latin typeface="+mj-ea"/>
              </a:rPr>
              <a:t>子集优于</a:t>
            </a:r>
            <a:r>
              <a:rPr lang="zh-CN" altLang="en-US" dirty="0">
                <a:solidFill>
                  <a:schemeClr val="bg1"/>
                </a:solidFill>
                <a:latin typeface="+mj-ea"/>
              </a:rPr>
              <a:t>上一轮最优</a:t>
            </a:r>
            <a:r>
              <a:rPr lang="zh-CN" altLang="en-US" dirty="0" smtClean="0">
                <a:solidFill>
                  <a:schemeClr val="bg1"/>
                </a:solidFill>
                <a:latin typeface="+mj-ea"/>
              </a:rPr>
              <a:t>子集？</a:t>
            </a:r>
            <a:endParaRPr lang="zh-CN" altLang="en-US" dirty="0">
              <a:solidFill>
                <a:schemeClr val="bg1"/>
              </a:solidFill>
              <a:latin typeface="+mj-ea"/>
            </a:endParaRPr>
          </a:p>
        </p:txBody>
      </p:sp>
      <p:cxnSp>
        <p:nvCxnSpPr>
          <p:cNvPr id="16" name="肘形连接符 15"/>
          <p:cNvCxnSpPr>
            <a:stCxn id="15" idx="1"/>
            <a:endCxn id="9" idx="2"/>
          </p:cNvCxnSpPr>
          <p:nvPr/>
        </p:nvCxnSpPr>
        <p:spPr>
          <a:xfrm rot="10800000">
            <a:off x="1638684" y="4034515"/>
            <a:ext cx="1190062" cy="619702"/>
          </a:xfrm>
          <a:prstGeom prst="bentConnector2">
            <a:avLst/>
          </a:prstGeom>
          <a:ln w="25400">
            <a:tailEnd type="arrow" w="lg" len="med"/>
          </a:ln>
        </p:spPr>
        <p:style>
          <a:lnRef idx="1">
            <a:schemeClr val="dk1"/>
          </a:lnRef>
          <a:fillRef idx="0">
            <a:schemeClr val="dk1"/>
          </a:fillRef>
          <a:effectRef idx="0">
            <a:schemeClr val="dk1"/>
          </a:effectRef>
          <a:fontRef idx="minor">
            <a:schemeClr val="tx1"/>
          </a:fontRef>
        </p:style>
      </p:cxnSp>
      <p:cxnSp>
        <p:nvCxnSpPr>
          <p:cNvPr id="17" name="肘形连接符 16"/>
          <p:cNvCxnSpPr>
            <a:stCxn id="12" idx="2"/>
            <a:endCxn id="15" idx="3"/>
          </p:cNvCxnSpPr>
          <p:nvPr/>
        </p:nvCxnSpPr>
        <p:spPr>
          <a:xfrm rot="5400000">
            <a:off x="6341877" y="3667998"/>
            <a:ext cx="606254" cy="1366185"/>
          </a:xfrm>
          <a:prstGeom prst="bentConnector2">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658252" y="4199941"/>
            <a:ext cx="296436" cy="369332"/>
          </a:xfrm>
          <a:prstGeom prst="rect">
            <a:avLst/>
          </a:prstGeom>
          <a:noFill/>
        </p:spPr>
        <p:txBody>
          <a:bodyPr wrap="square" rtlCol="0">
            <a:spAutoFit/>
          </a:bodyPr>
          <a:lstStyle/>
          <a:p>
            <a:r>
              <a:rPr lang="en-US" altLang="zh-CN" dirty="0" smtClean="0"/>
              <a:t>Y</a:t>
            </a:r>
            <a:endParaRPr lang="zh-CN" altLang="en-US" baseline="-25000" dirty="0"/>
          </a:p>
        </p:txBody>
      </p:sp>
      <p:sp>
        <p:nvSpPr>
          <p:cNvPr id="19" name="文本框 18"/>
          <p:cNvSpPr txBox="1"/>
          <p:nvPr/>
        </p:nvSpPr>
        <p:spPr>
          <a:xfrm>
            <a:off x="3908393" y="5331529"/>
            <a:ext cx="296436" cy="369332"/>
          </a:xfrm>
          <a:prstGeom prst="rect">
            <a:avLst/>
          </a:prstGeom>
          <a:noFill/>
        </p:spPr>
        <p:txBody>
          <a:bodyPr wrap="square" rtlCol="0">
            <a:spAutoFit/>
          </a:bodyPr>
          <a:lstStyle/>
          <a:p>
            <a:r>
              <a:rPr lang="en-US" altLang="zh-CN" dirty="0" smtClean="0"/>
              <a:t>N</a:t>
            </a:r>
            <a:endParaRPr lang="zh-CN" altLang="en-US" baseline="-25000" dirty="0"/>
          </a:p>
        </p:txBody>
      </p:sp>
      <p:cxnSp>
        <p:nvCxnSpPr>
          <p:cNvPr id="20" name="直接箭头连接符 19"/>
          <p:cNvCxnSpPr>
            <a:stCxn id="15" idx="2"/>
          </p:cNvCxnSpPr>
          <p:nvPr/>
        </p:nvCxnSpPr>
        <p:spPr>
          <a:xfrm>
            <a:off x="4395329" y="5287365"/>
            <a:ext cx="10906" cy="457661"/>
          </a:xfrm>
          <a:prstGeom prst="straightConnector1">
            <a:avLst/>
          </a:prstGeom>
          <a:ln w="25400">
            <a:tailEnd type="arrow" w="lg" len="med"/>
          </a:ln>
        </p:spPr>
        <p:style>
          <a:lnRef idx="1">
            <a:schemeClr val="dk1"/>
          </a:lnRef>
          <a:fillRef idx="0">
            <a:schemeClr val="dk1"/>
          </a:fillRef>
          <a:effectRef idx="0">
            <a:schemeClr val="dk1"/>
          </a:effectRef>
          <a:fontRef idx="minor">
            <a:schemeClr val="tx1"/>
          </a:fontRef>
        </p:style>
      </p:cxnSp>
      <p:sp>
        <p:nvSpPr>
          <p:cNvPr id="21" name="圆角矩形 20"/>
          <p:cNvSpPr/>
          <p:nvPr/>
        </p:nvSpPr>
        <p:spPr>
          <a:xfrm>
            <a:off x="3649018" y="5745026"/>
            <a:ext cx="1506070" cy="669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Tree>
    <p:extLst>
      <p:ext uri="{BB962C8B-B14F-4D97-AF65-F5344CB8AC3E}">
        <p14:creationId xmlns:p14="http://schemas.microsoft.com/office/powerpoint/2010/main" val="3364968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子集评价</a:t>
            </a:r>
          </a:p>
        </p:txBody>
      </p:sp>
      <p:sp>
        <p:nvSpPr>
          <p:cNvPr id="3" name="内容占位符 2"/>
          <p:cNvSpPr>
            <a:spLocks noGrp="1"/>
          </p:cNvSpPr>
          <p:nvPr>
            <p:ph idx="1"/>
          </p:nvPr>
        </p:nvSpPr>
        <p:spPr/>
        <p:txBody>
          <a:bodyPr/>
          <a:lstStyle/>
          <a:p>
            <a:r>
              <a:rPr lang="zh-CN" altLang="en-US" dirty="0"/>
              <a:t>特征子集确定了对数据集的一个划分</a:t>
            </a:r>
            <a:endParaRPr lang="en-US" altLang="zh-CN" dirty="0"/>
          </a:p>
          <a:p>
            <a:pPr lvl="1"/>
            <a:r>
              <a:rPr lang="zh-CN" altLang="en-US" dirty="0"/>
              <a:t>每个划分区域对应着特征子集的某种取值</a:t>
            </a:r>
            <a:endParaRPr lang="en-US" altLang="zh-CN" dirty="0"/>
          </a:p>
          <a:p>
            <a:endParaRPr lang="en-US" altLang="zh-CN" dirty="0"/>
          </a:p>
          <a:p>
            <a:r>
              <a:rPr lang="zh-CN" altLang="en-US" dirty="0"/>
              <a:t>样本标记对应着对数据集的真实划分</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9</a:t>
            </a:fld>
            <a:endParaRPr lang="zh-CN" altLang="en-US"/>
          </a:p>
        </p:txBody>
      </p:sp>
      <p:sp>
        <p:nvSpPr>
          <p:cNvPr id="7" name="文本框 6"/>
          <p:cNvSpPr txBox="1"/>
          <p:nvPr/>
        </p:nvSpPr>
        <p:spPr>
          <a:xfrm>
            <a:off x="628650" y="4061013"/>
            <a:ext cx="8110904" cy="830997"/>
          </a:xfrm>
          <a:prstGeom prst="rect">
            <a:avLst/>
          </a:prstGeom>
          <a:noFill/>
        </p:spPr>
        <p:txBody>
          <a:bodyPr wrap="square" rtlCol="0">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通过估算这两个划分的差异，就能对</a:t>
            </a:r>
            <a:r>
              <a:rPr lang="zh-CN" altLang="en-US" sz="2400" dirty="0">
                <a:solidFill>
                  <a:srgbClr val="FF0000"/>
                </a:solidFill>
                <a:latin typeface="微软雅黑" panose="020B0503020204020204" pitchFamily="34" charset="-122"/>
                <a:ea typeface="微软雅黑" panose="020B0503020204020204" pitchFamily="34" charset="-122"/>
              </a:rPr>
              <a:t>特征</a:t>
            </a:r>
            <a:r>
              <a:rPr lang="zh-CN" altLang="en-US" sz="2400" dirty="0" smtClean="0">
                <a:solidFill>
                  <a:srgbClr val="FF0000"/>
                </a:solidFill>
                <a:latin typeface="微软雅黑" panose="020B0503020204020204" pitchFamily="34" charset="-122"/>
                <a:ea typeface="微软雅黑" panose="020B0503020204020204" pitchFamily="34" charset="-122"/>
              </a:rPr>
              <a:t>子集进行评价；与样本标记对应的划分的差异越小，则说明当前特征子集越好</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4107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2365</Words>
  <Application>Microsoft Office PowerPoint</Application>
  <PresentationFormat>全屏显示(4:3)</PresentationFormat>
  <Paragraphs>627</Paragraphs>
  <Slides>46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-apple-system</vt:lpstr>
      <vt:lpstr>等线</vt:lpstr>
      <vt:lpstr>微软雅黑</vt:lpstr>
      <vt:lpstr>Arial</vt:lpstr>
      <vt:lpstr>Arial</vt:lpstr>
      <vt:lpstr>Cambria Math</vt:lpstr>
      <vt:lpstr>Times New Roman</vt:lpstr>
      <vt:lpstr>Office 主题​​</vt:lpstr>
      <vt:lpstr>第十一章：特征选择与 稀疏学习</vt:lpstr>
      <vt:lpstr>特征</vt:lpstr>
      <vt:lpstr>例子：西瓜的特征</vt:lpstr>
      <vt:lpstr>特征选择</vt:lpstr>
      <vt:lpstr>例子：判断是否好瓜时的特征选择</vt:lpstr>
      <vt:lpstr>特征选择的一般方法</vt:lpstr>
      <vt:lpstr>子集搜索</vt:lpstr>
      <vt:lpstr>前向搜索</vt:lpstr>
      <vt:lpstr>子集评价</vt:lpstr>
      <vt:lpstr>用信息熵进行子集评价</vt:lpstr>
      <vt:lpstr>常见的特征选择方法</vt:lpstr>
      <vt:lpstr>过滤式选择</vt:lpstr>
      <vt:lpstr>Relief方法中相关统计量的确定</vt:lpstr>
      <vt:lpstr>Relief方法的多类拓展</vt:lpstr>
      <vt:lpstr>包裹式选择</vt:lpstr>
      <vt:lpstr>LVW包裹式特征选择方法</vt:lpstr>
      <vt:lpstr>嵌入式选择</vt:lpstr>
      <vt:lpstr>使用L_1范数正则化易获得稀疏解</vt:lpstr>
      <vt:lpstr>使用L_1范数正则化易获得稀疏解</vt:lpstr>
      <vt:lpstr>L_1正则化问题的求解(1)</vt:lpstr>
      <vt:lpstr>L_1正则化问题的求解(1)</vt:lpstr>
      <vt:lpstr>L_1正则化问题的求解(1)</vt:lpstr>
      <vt:lpstr>L_1正则化问题的求解(1)</vt:lpstr>
      <vt:lpstr>L_1正则化问题的求解(1)</vt:lpstr>
      <vt:lpstr>稀疏表示与字典学习</vt:lpstr>
      <vt:lpstr>稀疏表示与字典学习</vt:lpstr>
      <vt:lpstr>字典学习的解法(1)</vt:lpstr>
      <vt:lpstr>字典学习的解法(1)</vt:lpstr>
      <vt:lpstr>压缩感知</vt:lpstr>
      <vt:lpstr>模拟信号采样</vt:lpstr>
      <vt:lpstr>模拟信号采样</vt:lpstr>
      <vt:lpstr>模拟信号采样</vt:lpstr>
      <vt:lpstr>压缩感知</vt:lpstr>
      <vt:lpstr>压缩感知</vt:lpstr>
      <vt:lpstr>压缩感知</vt:lpstr>
      <vt:lpstr>压缩感知</vt:lpstr>
      <vt:lpstr>压缩感知—前提条件</vt:lpstr>
      <vt:lpstr>压缩感知</vt:lpstr>
      <vt:lpstr>压缩感知</vt:lpstr>
      <vt:lpstr>压缩感知</vt:lpstr>
      <vt:lpstr>RIP特性—k-RIP</vt:lpstr>
      <vt:lpstr>压缩感知的优化目标和解法</vt:lpstr>
      <vt:lpstr>矩阵补全</vt:lpstr>
      <vt:lpstr>矩阵补全的优化问题和解法</vt:lpstr>
      <vt:lpstr>作业</vt:lpstr>
      <vt:lpstr>阅读材料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第一章：简介</dc:title>
  <dc:creator>Dove Lian</dc:creator>
  <cp:lastModifiedBy>Dove Lian</cp:lastModifiedBy>
  <cp:revision>257</cp:revision>
  <dcterms:created xsi:type="dcterms:W3CDTF">2020-09-10T02:05:53Z</dcterms:created>
  <dcterms:modified xsi:type="dcterms:W3CDTF">2022-10-31T06:16:03Z</dcterms:modified>
</cp:coreProperties>
</file>